
<file path=[Content_Types].xml><?xml version="1.0" encoding="utf-8"?>
<Types xmlns="http://schemas.openxmlformats.org/package/2006/content-types">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5"/>
  </p:notesMasterIdLst>
  <p:sldIdLst>
    <p:sldId id="268" r:id="rId5"/>
    <p:sldId id="289" r:id="rId6"/>
    <p:sldId id="291" r:id="rId7"/>
    <p:sldId id="292" r:id="rId8"/>
    <p:sldId id="269" r:id="rId9"/>
    <p:sldId id="293" r:id="rId10"/>
    <p:sldId id="294" r:id="rId11"/>
    <p:sldId id="295" r:id="rId12"/>
    <p:sldId id="296" r:id="rId13"/>
    <p:sldId id="297" r:id="rId14"/>
    <p:sldId id="298" r:id="rId15"/>
    <p:sldId id="302" r:id="rId16"/>
    <p:sldId id="303" r:id="rId17"/>
    <p:sldId id="304" r:id="rId18"/>
    <p:sldId id="305" r:id="rId19"/>
    <p:sldId id="306" r:id="rId20"/>
    <p:sldId id="307" r:id="rId21"/>
    <p:sldId id="300" r:id="rId22"/>
    <p:sldId id="308" r:id="rId23"/>
    <p:sldId id="270" r:id="rId24"/>
  </p:sldIdLst>
  <p:sldSz cx="10058400" cy="7772400"/>
  <p:notesSz cx="10058400" cy="7772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448" userDrawn="1">
          <p15:clr>
            <a:srgbClr val="A4A3A4"/>
          </p15:clr>
        </p15:guide>
        <p15:guide id="2" pos="316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cGill, Debbie" initials="MD" lastIdx="2" clrIdx="0">
    <p:extLst>
      <p:ext uri="{19B8F6BF-5375-455C-9EA6-DF929625EA0E}">
        <p15:presenceInfo xmlns:p15="http://schemas.microsoft.com/office/powerpoint/2012/main" userId="S-1-5-21-344340502-4252695000-2390403120-1325334" providerId="AD"/>
      </p:ext>
    </p:extLst>
  </p:cmAuthor>
  <p:cmAuthor id="2" name="Alison Ellis" initials="AE" lastIdx="5" clrIdx="1">
    <p:extLst>
      <p:ext uri="{19B8F6BF-5375-455C-9EA6-DF929625EA0E}">
        <p15:presenceInfo xmlns:p15="http://schemas.microsoft.com/office/powerpoint/2012/main" userId="ca4f42ead0321727" providerId="Windows Live"/>
      </p:ext>
    </p:extLst>
  </p:cmAuthor>
  <p:cmAuthor id="3" name="Iskarpatyoti, Brittany Schriver" initials="IBS" lastIdx="3" clrIdx="2">
    <p:extLst>
      <p:ext uri="{19B8F6BF-5375-455C-9EA6-DF929625EA0E}">
        <p15:presenceInfo xmlns:p15="http://schemas.microsoft.com/office/powerpoint/2012/main" userId="S-1-5-21-344340502-4252695000-2390403120-150874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B4C4D"/>
    <a:srgbClr val="005268"/>
    <a:srgbClr val="01B1C3"/>
    <a:srgbClr val="008C84"/>
    <a:srgbClr val="008AB0"/>
    <a:srgbClr val="00637E"/>
    <a:srgbClr val="C5BBBB"/>
    <a:srgbClr val="1B8C83"/>
    <a:srgbClr val="E6E6E6"/>
    <a:srgbClr val="D19F2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17" autoAdjust="0"/>
    <p:restoredTop sz="61896" autoAdjust="0"/>
  </p:normalViewPr>
  <p:slideViewPr>
    <p:cSldViewPr>
      <p:cViewPr>
        <p:scale>
          <a:sx n="50" d="100"/>
          <a:sy n="50" d="100"/>
        </p:scale>
        <p:origin x="2304" y="64"/>
      </p:cViewPr>
      <p:guideLst>
        <p:guide orient="horz" pos="2448"/>
        <p:guide pos="316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42D4E36-1C77-477E-A0DC-4B6233CDBAE0}" type="doc">
      <dgm:prSet loTypeId="urn:microsoft.com/office/officeart/2005/8/layout/balance1" loCatId="relationship" qsTypeId="urn:microsoft.com/office/officeart/2005/8/quickstyle/simple1" qsCatId="simple" csTypeId="urn:microsoft.com/office/officeart/2005/8/colors/accent1_4" csCatId="accent1" phldr="1"/>
      <dgm:spPr/>
      <dgm:t>
        <a:bodyPr/>
        <a:lstStyle/>
        <a:p>
          <a:endParaRPr lang="en-US"/>
        </a:p>
      </dgm:t>
    </dgm:pt>
    <dgm:pt modelId="{F28316D3-2AC4-4F64-BB84-191CF1D4B554}">
      <dgm:prSet phldrT="[Text]"/>
      <dgm:spPr>
        <a:solidFill>
          <a:srgbClr val="C5BBBB">
            <a:alpha val="90000"/>
          </a:srgbClr>
        </a:solidFill>
        <a:ln>
          <a:noFill/>
        </a:ln>
      </dgm:spPr>
      <dgm:t>
        <a:bodyPr/>
        <a:lstStyle/>
        <a:p>
          <a:r>
            <a:rPr lang="en-US" b="1" dirty="0">
              <a:latin typeface="Century Gothic" panose="020B0502020202020204" pitchFamily="34" charset="0"/>
            </a:rPr>
            <a:t>Women</a:t>
          </a:r>
        </a:p>
      </dgm:t>
    </dgm:pt>
    <dgm:pt modelId="{9F3B9691-1866-4E79-B89D-657E05DF29AD}" type="parTrans" cxnId="{F47D7EA3-D77E-42EE-9ED5-D428ACB426B6}">
      <dgm:prSet/>
      <dgm:spPr/>
      <dgm:t>
        <a:bodyPr/>
        <a:lstStyle/>
        <a:p>
          <a:endParaRPr lang="en-US">
            <a:latin typeface="Century Gothic" panose="020B0502020202020204" pitchFamily="34" charset="0"/>
          </a:endParaRPr>
        </a:p>
      </dgm:t>
    </dgm:pt>
    <dgm:pt modelId="{C0925C7E-3134-4107-AC48-2230F6ED9ED9}" type="sibTrans" cxnId="{F47D7EA3-D77E-42EE-9ED5-D428ACB426B6}">
      <dgm:prSet/>
      <dgm:spPr/>
      <dgm:t>
        <a:bodyPr/>
        <a:lstStyle/>
        <a:p>
          <a:endParaRPr lang="en-US">
            <a:latin typeface="Century Gothic" panose="020B0502020202020204" pitchFamily="34" charset="0"/>
          </a:endParaRPr>
        </a:p>
      </dgm:t>
    </dgm:pt>
    <dgm:pt modelId="{432E768B-4363-4701-9B74-42857EF4443D}">
      <dgm:prSet phldrT="[Text]"/>
      <dgm:spPr>
        <a:solidFill>
          <a:srgbClr val="01B1C3"/>
        </a:solidFill>
        <a:ln>
          <a:noFill/>
        </a:ln>
      </dgm:spPr>
      <dgm:t>
        <a:bodyPr/>
        <a:lstStyle/>
        <a:p>
          <a:r>
            <a:rPr lang="en-US" dirty="0">
              <a:latin typeface="Century Gothic" panose="020B0502020202020204" pitchFamily="34" charset="0"/>
            </a:rPr>
            <a:t>Informal labor market</a:t>
          </a:r>
        </a:p>
      </dgm:t>
    </dgm:pt>
    <dgm:pt modelId="{9A52A2D6-DA27-4B8A-98EE-311A01B98ADF}" type="parTrans" cxnId="{6CBD77E7-6606-4015-B103-C3C7884F3B22}">
      <dgm:prSet/>
      <dgm:spPr/>
      <dgm:t>
        <a:bodyPr/>
        <a:lstStyle/>
        <a:p>
          <a:endParaRPr lang="en-US">
            <a:latin typeface="Century Gothic" panose="020B0502020202020204" pitchFamily="34" charset="0"/>
          </a:endParaRPr>
        </a:p>
      </dgm:t>
    </dgm:pt>
    <dgm:pt modelId="{E2E538E3-748E-45A9-8C6A-B8504E99CF3C}" type="sibTrans" cxnId="{6CBD77E7-6606-4015-B103-C3C7884F3B22}">
      <dgm:prSet/>
      <dgm:spPr/>
      <dgm:t>
        <a:bodyPr/>
        <a:lstStyle/>
        <a:p>
          <a:endParaRPr lang="en-US">
            <a:latin typeface="Century Gothic" panose="020B0502020202020204" pitchFamily="34" charset="0"/>
          </a:endParaRPr>
        </a:p>
      </dgm:t>
    </dgm:pt>
    <dgm:pt modelId="{A8E80FC2-6C2F-4532-8BBF-B3002552E351}">
      <dgm:prSet phldrT="[Text]"/>
      <dgm:spPr>
        <a:solidFill>
          <a:srgbClr val="C5BBBB">
            <a:alpha val="90000"/>
          </a:srgbClr>
        </a:solidFill>
        <a:ln>
          <a:noFill/>
        </a:ln>
      </dgm:spPr>
      <dgm:t>
        <a:bodyPr/>
        <a:lstStyle/>
        <a:p>
          <a:r>
            <a:rPr lang="en-US" b="1" dirty="0">
              <a:latin typeface="Century Gothic" panose="020B0502020202020204" pitchFamily="34" charset="0"/>
            </a:rPr>
            <a:t>Men</a:t>
          </a:r>
        </a:p>
      </dgm:t>
    </dgm:pt>
    <dgm:pt modelId="{39C3A9EE-B4BA-4499-A89B-CF4F7484B3A5}" type="parTrans" cxnId="{3A918111-C812-4EE1-9E93-DB1C3F6D8102}">
      <dgm:prSet/>
      <dgm:spPr/>
      <dgm:t>
        <a:bodyPr/>
        <a:lstStyle/>
        <a:p>
          <a:endParaRPr lang="en-US">
            <a:latin typeface="Century Gothic" panose="020B0502020202020204" pitchFamily="34" charset="0"/>
          </a:endParaRPr>
        </a:p>
      </dgm:t>
    </dgm:pt>
    <dgm:pt modelId="{CBDB5634-E9FF-42E2-9910-D626CEF7CB83}" type="sibTrans" cxnId="{3A918111-C812-4EE1-9E93-DB1C3F6D8102}">
      <dgm:prSet/>
      <dgm:spPr/>
      <dgm:t>
        <a:bodyPr/>
        <a:lstStyle/>
        <a:p>
          <a:endParaRPr lang="en-US">
            <a:latin typeface="Century Gothic" panose="020B0502020202020204" pitchFamily="34" charset="0"/>
          </a:endParaRPr>
        </a:p>
      </dgm:t>
    </dgm:pt>
    <dgm:pt modelId="{B98C1B61-1871-4FEE-AD00-F9F41A017D7A}">
      <dgm:prSet phldrT="[Text]"/>
      <dgm:spPr>
        <a:solidFill>
          <a:srgbClr val="008C84"/>
        </a:solidFill>
        <a:ln>
          <a:noFill/>
        </a:ln>
      </dgm:spPr>
      <dgm:t>
        <a:bodyPr/>
        <a:lstStyle/>
        <a:p>
          <a:r>
            <a:rPr lang="en-US" dirty="0">
              <a:latin typeface="Century Gothic" panose="020B0502020202020204" pitchFamily="34" charset="0"/>
            </a:rPr>
            <a:t>Social and political  spaces</a:t>
          </a:r>
        </a:p>
      </dgm:t>
    </dgm:pt>
    <dgm:pt modelId="{F8510922-ACA8-49AB-ABB2-2A1EAC124386}" type="parTrans" cxnId="{14E0DBC8-9170-480E-82BD-A657BF319767}">
      <dgm:prSet/>
      <dgm:spPr/>
      <dgm:t>
        <a:bodyPr/>
        <a:lstStyle/>
        <a:p>
          <a:endParaRPr lang="en-US">
            <a:latin typeface="Century Gothic" panose="020B0502020202020204" pitchFamily="34" charset="0"/>
          </a:endParaRPr>
        </a:p>
      </dgm:t>
    </dgm:pt>
    <dgm:pt modelId="{BCDA66C2-D49A-4349-8DB1-1E0E4BCAA1D9}" type="sibTrans" cxnId="{14E0DBC8-9170-480E-82BD-A657BF319767}">
      <dgm:prSet/>
      <dgm:spPr/>
      <dgm:t>
        <a:bodyPr/>
        <a:lstStyle/>
        <a:p>
          <a:endParaRPr lang="en-US">
            <a:latin typeface="Century Gothic" panose="020B0502020202020204" pitchFamily="34" charset="0"/>
          </a:endParaRPr>
        </a:p>
      </dgm:t>
    </dgm:pt>
    <dgm:pt modelId="{7B0A3014-3A66-41C3-A79A-9D7430B7EB8C}">
      <dgm:prSet phldrT="[Text]"/>
      <dgm:spPr>
        <a:solidFill>
          <a:srgbClr val="008AB0"/>
        </a:solidFill>
        <a:ln>
          <a:noFill/>
        </a:ln>
      </dgm:spPr>
      <dgm:t>
        <a:bodyPr/>
        <a:lstStyle/>
        <a:p>
          <a:r>
            <a:rPr lang="en-US" dirty="0">
              <a:latin typeface="Century Gothic" panose="020B0502020202020204" pitchFamily="34" charset="0"/>
            </a:rPr>
            <a:t>Income</a:t>
          </a:r>
        </a:p>
      </dgm:t>
    </dgm:pt>
    <dgm:pt modelId="{8543F878-66B0-488F-962D-D47B287077F7}" type="parTrans" cxnId="{64B92655-7610-4D05-88BC-EFBE43073653}">
      <dgm:prSet/>
      <dgm:spPr/>
      <dgm:t>
        <a:bodyPr/>
        <a:lstStyle/>
        <a:p>
          <a:endParaRPr lang="en-US">
            <a:latin typeface="Century Gothic" panose="020B0502020202020204" pitchFamily="34" charset="0"/>
          </a:endParaRPr>
        </a:p>
      </dgm:t>
    </dgm:pt>
    <dgm:pt modelId="{8534CB9A-88FD-436D-A8D3-71E3671CC142}" type="sibTrans" cxnId="{64B92655-7610-4D05-88BC-EFBE43073653}">
      <dgm:prSet/>
      <dgm:spPr/>
      <dgm:t>
        <a:bodyPr/>
        <a:lstStyle/>
        <a:p>
          <a:endParaRPr lang="en-US">
            <a:latin typeface="Century Gothic" panose="020B0502020202020204" pitchFamily="34" charset="0"/>
          </a:endParaRPr>
        </a:p>
      </dgm:t>
    </dgm:pt>
    <dgm:pt modelId="{BC6CFDF6-FE66-45D3-95C7-715CB5A02246}">
      <dgm:prSet phldrT="[Text]"/>
      <dgm:spPr>
        <a:solidFill>
          <a:srgbClr val="01B1C3"/>
        </a:solidFill>
        <a:ln>
          <a:noFill/>
        </a:ln>
      </dgm:spPr>
      <dgm:t>
        <a:bodyPr/>
        <a:lstStyle/>
        <a:p>
          <a:r>
            <a:rPr lang="en-US" dirty="0">
              <a:latin typeface="Century Gothic" panose="020B0502020202020204" pitchFamily="34" charset="0"/>
            </a:rPr>
            <a:t>Education</a:t>
          </a:r>
        </a:p>
      </dgm:t>
    </dgm:pt>
    <dgm:pt modelId="{A32AC8D5-76B0-4746-81DC-0058A2925407}" type="parTrans" cxnId="{73B43B39-5DFD-42FB-B6AB-02CCD698DD03}">
      <dgm:prSet/>
      <dgm:spPr/>
      <dgm:t>
        <a:bodyPr/>
        <a:lstStyle/>
        <a:p>
          <a:endParaRPr lang="en-US">
            <a:latin typeface="Century Gothic" panose="020B0502020202020204" pitchFamily="34" charset="0"/>
          </a:endParaRPr>
        </a:p>
      </dgm:t>
    </dgm:pt>
    <dgm:pt modelId="{D7B3068D-651B-45E0-8A74-18D5C6B6991E}" type="sibTrans" cxnId="{73B43B39-5DFD-42FB-B6AB-02CCD698DD03}">
      <dgm:prSet/>
      <dgm:spPr/>
      <dgm:t>
        <a:bodyPr/>
        <a:lstStyle/>
        <a:p>
          <a:endParaRPr lang="en-US">
            <a:latin typeface="Century Gothic" panose="020B0502020202020204" pitchFamily="34" charset="0"/>
          </a:endParaRPr>
        </a:p>
      </dgm:t>
    </dgm:pt>
    <dgm:pt modelId="{127CBB0A-0F2C-4FD9-8CFB-7429A345D46A}">
      <dgm:prSet phldrT="[Text]"/>
      <dgm:spPr>
        <a:solidFill>
          <a:srgbClr val="00637E"/>
        </a:solidFill>
        <a:ln>
          <a:noFill/>
        </a:ln>
      </dgm:spPr>
      <dgm:t>
        <a:bodyPr/>
        <a:lstStyle/>
        <a:p>
          <a:r>
            <a:rPr lang="en-US" dirty="0">
              <a:latin typeface="Century Gothic" panose="020B0502020202020204" pitchFamily="34" charset="0"/>
            </a:rPr>
            <a:t>Legal rights</a:t>
          </a:r>
        </a:p>
      </dgm:t>
    </dgm:pt>
    <dgm:pt modelId="{61175BBD-8F35-4761-9FD7-35115E506937}" type="parTrans" cxnId="{6213DF1A-41BF-4BA9-AE68-1DF28AAB1530}">
      <dgm:prSet/>
      <dgm:spPr/>
      <dgm:t>
        <a:bodyPr/>
        <a:lstStyle/>
        <a:p>
          <a:endParaRPr lang="en-US">
            <a:latin typeface="Century Gothic" panose="020B0502020202020204" pitchFamily="34" charset="0"/>
          </a:endParaRPr>
        </a:p>
      </dgm:t>
    </dgm:pt>
    <dgm:pt modelId="{D5E20190-BC25-4A4D-9AA0-98D7E7D7CD5D}" type="sibTrans" cxnId="{6213DF1A-41BF-4BA9-AE68-1DF28AAB1530}">
      <dgm:prSet/>
      <dgm:spPr/>
      <dgm:t>
        <a:bodyPr/>
        <a:lstStyle/>
        <a:p>
          <a:endParaRPr lang="en-US">
            <a:latin typeface="Century Gothic" panose="020B0502020202020204" pitchFamily="34" charset="0"/>
          </a:endParaRPr>
        </a:p>
      </dgm:t>
    </dgm:pt>
    <dgm:pt modelId="{2B053CCC-E117-4CB5-927D-C98EF6EBDB7C}">
      <dgm:prSet phldrT="[Text]"/>
      <dgm:spPr>
        <a:solidFill>
          <a:srgbClr val="008C84"/>
        </a:solidFill>
        <a:ln>
          <a:noFill/>
        </a:ln>
      </dgm:spPr>
      <dgm:t>
        <a:bodyPr/>
        <a:lstStyle/>
        <a:p>
          <a:r>
            <a:rPr lang="en-US" dirty="0">
              <a:latin typeface="Century Gothic" panose="020B0502020202020204" pitchFamily="34" charset="0"/>
            </a:rPr>
            <a:t>Credit and savings groups</a:t>
          </a:r>
        </a:p>
      </dgm:t>
    </dgm:pt>
    <dgm:pt modelId="{9C6C41DA-528E-4038-B2DF-6479B0A03093}" type="parTrans" cxnId="{E1169A13-3443-4275-A999-0BFEC7B56AEA}">
      <dgm:prSet/>
      <dgm:spPr/>
      <dgm:t>
        <a:bodyPr/>
        <a:lstStyle/>
        <a:p>
          <a:endParaRPr lang="en-US">
            <a:latin typeface="Century Gothic" panose="020B0502020202020204" pitchFamily="34" charset="0"/>
          </a:endParaRPr>
        </a:p>
      </dgm:t>
    </dgm:pt>
    <dgm:pt modelId="{07B78AB0-D82B-4DA3-A93A-451D62AC6A98}" type="sibTrans" cxnId="{E1169A13-3443-4275-A999-0BFEC7B56AEA}">
      <dgm:prSet/>
      <dgm:spPr/>
      <dgm:t>
        <a:bodyPr/>
        <a:lstStyle/>
        <a:p>
          <a:endParaRPr lang="en-US">
            <a:latin typeface="Century Gothic" panose="020B0502020202020204" pitchFamily="34" charset="0"/>
          </a:endParaRPr>
        </a:p>
      </dgm:t>
    </dgm:pt>
    <dgm:pt modelId="{3CFC86F8-AB4D-4420-BBF6-3963901E4056}">
      <dgm:prSet phldrT="[Text]"/>
      <dgm:spPr>
        <a:solidFill>
          <a:srgbClr val="008AB0"/>
        </a:solidFill>
        <a:ln>
          <a:noFill/>
        </a:ln>
      </dgm:spPr>
      <dgm:t>
        <a:bodyPr/>
        <a:lstStyle/>
        <a:p>
          <a:r>
            <a:rPr lang="en-US" dirty="0">
              <a:latin typeface="Century Gothic" panose="020B0502020202020204" pitchFamily="34" charset="0"/>
            </a:rPr>
            <a:t>Education</a:t>
          </a:r>
        </a:p>
      </dgm:t>
    </dgm:pt>
    <dgm:pt modelId="{762E782C-BCFD-46D7-9771-2C4454B54836}" type="parTrans" cxnId="{0D9989A4-AC7B-4A82-AB73-138D5E6804F3}">
      <dgm:prSet/>
      <dgm:spPr/>
      <dgm:t>
        <a:bodyPr/>
        <a:lstStyle/>
        <a:p>
          <a:endParaRPr lang="en-US">
            <a:latin typeface="Century Gothic" panose="020B0502020202020204" pitchFamily="34" charset="0"/>
          </a:endParaRPr>
        </a:p>
      </dgm:t>
    </dgm:pt>
    <dgm:pt modelId="{12FC7B47-FC00-42C3-80A0-F1267DE6D0E9}" type="sibTrans" cxnId="{0D9989A4-AC7B-4A82-AB73-138D5E6804F3}">
      <dgm:prSet/>
      <dgm:spPr/>
      <dgm:t>
        <a:bodyPr/>
        <a:lstStyle/>
        <a:p>
          <a:endParaRPr lang="en-US">
            <a:latin typeface="Century Gothic" panose="020B0502020202020204" pitchFamily="34" charset="0"/>
          </a:endParaRPr>
        </a:p>
      </dgm:t>
    </dgm:pt>
    <dgm:pt modelId="{C8DB880C-9E95-4DB2-9771-708EA6D317E2}" type="pres">
      <dgm:prSet presAssocID="{342D4E36-1C77-477E-A0DC-4B6233CDBAE0}" presName="outerComposite" presStyleCnt="0">
        <dgm:presLayoutVars>
          <dgm:chMax val="2"/>
          <dgm:animLvl val="lvl"/>
          <dgm:resizeHandles val="exact"/>
        </dgm:presLayoutVars>
      </dgm:prSet>
      <dgm:spPr/>
    </dgm:pt>
    <dgm:pt modelId="{0CC8EAAA-0BD6-462F-8738-A7D9C2E70569}" type="pres">
      <dgm:prSet presAssocID="{342D4E36-1C77-477E-A0DC-4B6233CDBAE0}" presName="dummyMaxCanvas" presStyleCnt="0"/>
      <dgm:spPr/>
    </dgm:pt>
    <dgm:pt modelId="{85B89467-006D-4E40-BC95-E9D23167C677}" type="pres">
      <dgm:prSet presAssocID="{342D4E36-1C77-477E-A0DC-4B6233CDBAE0}" presName="parentComposite" presStyleCnt="0"/>
      <dgm:spPr/>
    </dgm:pt>
    <dgm:pt modelId="{647248ED-25EB-4C08-8D8D-A6627443C194}" type="pres">
      <dgm:prSet presAssocID="{342D4E36-1C77-477E-A0DC-4B6233CDBAE0}" presName="parent1" presStyleLbl="alignAccFollowNode1" presStyleIdx="0" presStyleCnt="4">
        <dgm:presLayoutVars>
          <dgm:chMax val="4"/>
        </dgm:presLayoutVars>
      </dgm:prSet>
      <dgm:spPr/>
    </dgm:pt>
    <dgm:pt modelId="{C56DCE2F-9978-49B2-A420-E493311D0A44}" type="pres">
      <dgm:prSet presAssocID="{342D4E36-1C77-477E-A0DC-4B6233CDBAE0}" presName="parent2" presStyleLbl="alignAccFollowNode1" presStyleIdx="1" presStyleCnt="4">
        <dgm:presLayoutVars>
          <dgm:chMax val="4"/>
        </dgm:presLayoutVars>
      </dgm:prSet>
      <dgm:spPr/>
    </dgm:pt>
    <dgm:pt modelId="{F097642B-207C-40D8-896F-FA0589839AD8}" type="pres">
      <dgm:prSet presAssocID="{342D4E36-1C77-477E-A0DC-4B6233CDBAE0}" presName="childrenComposite" presStyleCnt="0"/>
      <dgm:spPr/>
    </dgm:pt>
    <dgm:pt modelId="{A681CAB9-C24F-429B-90A7-4636570D03F4}" type="pres">
      <dgm:prSet presAssocID="{342D4E36-1C77-477E-A0DC-4B6233CDBAE0}" presName="dummyMaxCanvas_ChildArea" presStyleCnt="0"/>
      <dgm:spPr/>
    </dgm:pt>
    <dgm:pt modelId="{1D8C975F-1B56-40D0-A473-34D6A9BD4DA3}" type="pres">
      <dgm:prSet presAssocID="{342D4E36-1C77-477E-A0DC-4B6233CDBAE0}" presName="fulcrum" presStyleLbl="alignAccFollowNode1" presStyleIdx="2" presStyleCnt="4"/>
      <dgm:spPr>
        <a:solidFill>
          <a:srgbClr val="C5BBBB">
            <a:alpha val="90000"/>
          </a:srgbClr>
        </a:solidFill>
        <a:ln>
          <a:noFill/>
        </a:ln>
      </dgm:spPr>
    </dgm:pt>
    <dgm:pt modelId="{6E59D4B2-5A07-4021-BB17-467FD8862EF0}" type="pres">
      <dgm:prSet presAssocID="{342D4E36-1C77-477E-A0DC-4B6233CDBAE0}" presName="balance_34" presStyleLbl="alignAccFollowNode1" presStyleIdx="3" presStyleCnt="4">
        <dgm:presLayoutVars>
          <dgm:bulletEnabled val="1"/>
        </dgm:presLayoutVars>
      </dgm:prSet>
      <dgm:spPr>
        <a:solidFill>
          <a:srgbClr val="C5BBBB">
            <a:alpha val="90000"/>
          </a:srgbClr>
        </a:solidFill>
        <a:ln>
          <a:noFill/>
        </a:ln>
      </dgm:spPr>
    </dgm:pt>
    <dgm:pt modelId="{0D2987F6-5CB7-42E3-9AAF-9B443845455F}" type="pres">
      <dgm:prSet presAssocID="{342D4E36-1C77-477E-A0DC-4B6233CDBAE0}" presName="right_34_1" presStyleLbl="node1" presStyleIdx="0" presStyleCnt="7">
        <dgm:presLayoutVars>
          <dgm:bulletEnabled val="1"/>
        </dgm:presLayoutVars>
      </dgm:prSet>
      <dgm:spPr/>
    </dgm:pt>
    <dgm:pt modelId="{A767C1EF-E966-4285-BC67-42080252405A}" type="pres">
      <dgm:prSet presAssocID="{342D4E36-1C77-477E-A0DC-4B6233CDBAE0}" presName="right_34_2" presStyleLbl="node1" presStyleIdx="1" presStyleCnt="7">
        <dgm:presLayoutVars>
          <dgm:bulletEnabled val="1"/>
        </dgm:presLayoutVars>
      </dgm:prSet>
      <dgm:spPr/>
    </dgm:pt>
    <dgm:pt modelId="{6EF31071-8933-45DA-8A84-3EF27F1ED239}" type="pres">
      <dgm:prSet presAssocID="{342D4E36-1C77-477E-A0DC-4B6233CDBAE0}" presName="right_34_3" presStyleLbl="node1" presStyleIdx="2" presStyleCnt="7">
        <dgm:presLayoutVars>
          <dgm:bulletEnabled val="1"/>
        </dgm:presLayoutVars>
      </dgm:prSet>
      <dgm:spPr/>
    </dgm:pt>
    <dgm:pt modelId="{C9B3C018-8478-4BC6-AAFD-8AC84DDC9E48}" type="pres">
      <dgm:prSet presAssocID="{342D4E36-1C77-477E-A0DC-4B6233CDBAE0}" presName="right_34_4" presStyleLbl="node1" presStyleIdx="3" presStyleCnt="7">
        <dgm:presLayoutVars>
          <dgm:bulletEnabled val="1"/>
        </dgm:presLayoutVars>
      </dgm:prSet>
      <dgm:spPr/>
    </dgm:pt>
    <dgm:pt modelId="{27C4E700-6E30-45F6-A98B-1CFDB708EC08}" type="pres">
      <dgm:prSet presAssocID="{342D4E36-1C77-477E-A0DC-4B6233CDBAE0}" presName="left_34_1" presStyleLbl="node1" presStyleIdx="4" presStyleCnt="7">
        <dgm:presLayoutVars>
          <dgm:bulletEnabled val="1"/>
        </dgm:presLayoutVars>
      </dgm:prSet>
      <dgm:spPr/>
    </dgm:pt>
    <dgm:pt modelId="{A2C3D6BD-FF0B-4EEB-9C28-AF1BBE9A3CB9}" type="pres">
      <dgm:prSet presAssocID="{342D4E36-1C77-477E-A0DC-4B6233CDBAE0}" presName="left_34_2" presStyleLbl="node1" presStyleIdx="5" presStyleCnt="7">
        <dgm:presLayoutVars>
          <dgm:bulletEnabled val="1"/>
        </dgm:presLayoutVars>
      </dgm:prSet>
      <dgm:spPr/>
    </dgm:pt>
    <dgm:pt modelId="{8E64418F-938E-4B75-816F-30A4E326B523}" type="pres">
      <dgm:prSet presAssocID="{342D4E36-1C77-477E-A0DC-4B6233CDBAE0}" presName="left_34_3" presStyleLbl="node1" presStyleIdx="6" presStyleCnt="7">
        <dgm:presLayoutVars>
          <dgm:bulletEnabled val="1"/>
        </dgm:presLayoutVars>
      </dgm:prSet>
      <dgm:spPr/>
    </dgm:pt>
  </dgm:ptLst>
  <dgm:cxnLst>
    <dgm:cxn modelId="{3A918111-C812-4EE1-9E93-DB1C3F6D8102}" srcId="{342D4E36-1C77-477E-A0DC-4B6233CDBAE0}" destId="{A8E80FC2-6C2F-4532-8BBF-B3002552E351}" srcOrd="1" destOrd="0" parTransId="{39C3A9EE-B4BA-4499-A89B-CF4F7484B3A5}" sibTransId="{CBDB5634-E9FF-42E2-9910-D626CEF7CB83}"/>
    <dgm:cxn modelId="{E1169A13-3443-4275-A999-0BFEC7B56AEA}" srcId="{F28316D3-2AC4-4F64-BB84-191CF1D4B554}" destId="{2B053CCC-E117-4CB5-927D-C98EF6EBDB7C}" srcOrd="2" destOrd="0" parTransId="{9C6C41DA-528E-4038-B2DF-6479B0A03093}" sibTransId="{07B78AB0-D82B-4DA3-A93A-451D62AC6A98}"/>
    <dgm:cxn modelId="{6213DF1A-41BF-4BA9-AE68-1DF28AAB1530}" srcId="{A8E80FC2-6C2F-4532-8BBF-B3002552E351}" destId="{127CBB0A-0F2C-4FD9-8CFB-7429A345D46A}" srcOrd="0" destOrd="0" parTransId="{61175BBD-8F35-4761-9FD7-35115E506937}" sibTransId="{D5E20190-BC25-4A4D-9AA0-98D7E7D7CD5D}"/>
    <dgm:cxn modelId="{73B43B39-5DFD-42FB-B6AB-02CCD698DD03}" srcId="{A8E80FC2-6C2F-4532-8BBF-B3002552E351}" destId="{BC6CFDF6-FE66-45D3-95C7-715CB5A02246}" srcOrd="3" destOrd="0" parTransId="{A32AC8D5-76B0-4746-81DC-0058A2925407}" sibTransId="{D7B3068D-651B-45E0-8A74-18D5C6B6991E}"/>
    <dgm:cxn modelId="{EFF2563E-08A3-4D90-8D0A-FE36B6C975BD}" type="presOf" srcId="{3CFC86F8-AB4D-4420-BBF6-3963901E4056}" destId="{A2C3D6BD-FF0B-4EEB-9C28-AF1BBE9A3CB9}" srcOrd="0" destOrd="0" presId="urn:microsoft.com/office/officeart/2005/8/layout/balance1"/>
    <dgm:cxn modelId="{B1821461-2143-4DCD-B01C-26036A094566}" type="presOf" srcId="{F28316D3-2AC4-4F64-BB84-191CF1D4B554}" destId="{647248ED-25EB-4C08-8D8D-A6627443C194}" srcOrd="0" destOrd="0" presId="urn:microsoft.com/office/officeart/2005/8/layout/balance1"/>
    <dgm:cxn modelId="{B1D4F465-D103-4DDD-8A13-D1CCC7D8ED51}" type="presOf" srcId="{127CBB0A-0F2C-4FD9-8CFB-7429A345D46A}" destId="{0D2987F6-5CB7-42E3-9AAF-9B443845455F}" srcOrd="0" destOrd="0" presId="urn:microsoft.com/office/officeart/2005/8/layout/balance1"/>
    <dgm:cxn modelId="{64B92655-7610-4D05-88BC-EFBE43073653}" srcId="{A8E80FC2-6C2F-4532-8BBF-B3002552E351}" destId="{7B0A3014-3A66-41C3-A79A-9D7430B7EB8C}" srcOrd="2" destOrd="0" parTransId="{8543F878-66B0-488F-962D-D47B287077F7}" sibTransId="{8534CB9A-88FD-436D-A8D3-71E3671CC142}"/>
    <dgm:cxn modelId="{35AA3B82-7831-487D-AD3F-D25DAF89BE80}" type="presOf" srcId="{A8E80FC2-6C2F-4532-8BBF-B3002552E351}" destId="{C56DCE2F-9978-49B2-A420-E493311D0A44}" srcOrd="0" destOrd="0" presId="urn:microsoft.com/office/officeart/2005/8/layout/balance1"/>
    <dgm:cxn modelId="{E0D5E882-D4C8-43F5-B706-67E4475F22ED}" type="presOf" srcId="{342D4E36-1C77-477E-A0DC-4B6233CDBAE0}" destId="{C8DB880C-9E95-4DB2-9771-708EA6D317E2}" srcOrd="0" destOrd="0" presId="urn:microsoft.com/office/officeart/2005/8/layout/balance1"/>
    <dgm:cxn modelId="{39DCB69A-CA18-444C-B9BE-4C8F9CF2C636}" type="presOf" srcId="{2B053CCC-E117-4CB5-927D-C98EF6EBDB7C}" destId="{8E64418F-938E-4B75-816F-30A4E326B523}" srcOrd="0" destOrd="0" presId="urn:microsoft.com/office/officeart/2005/8/layout/balance1"/>
    <dgm:cxn modelId="{F47D7EA3-D77E-42EE-9ED5-D428ACB426B6}" srcId="{342D4E36-1C77-477E-A0DC-4B6233CDBAE0}" destId="{F28316D3-2AC4-4F64-BB84-191CF1D4B554}" srcOrd="0" destOrd="0" parTransId="{9F3B9691-1866-4E79-B89D-657E05DF29AD}" sibTransId="{C0925C7E-3134-4107-AC48-2230F6ED9ED9}"/>
    <dgm:cxn modelId="{0D9989A4-AC7B-4A82-AB73-138D5E6804F3}" srcId="{F28316D3-2AC4-4F64-BB84-191CF1D4B554}" destId="{3CFC86F8-AB4D-4420-BBF6-3963901E4056}" srcOrd="1" destOrd="0" parTransId="{762E782C-BCFD-46D7-9771-2C4454B54836}" sibTransId="{12FC7B47-FC00-42C3-80A0-F1267DE6D0E9}"/>
    <dgm:cxn modelId="{270483C2-087C-4594-A9C0-2A9BB808023D}" type="presOf" srcId="{B98C1B61-1871-4FEE-AD00-F9F41A017D7A}" destId="{A767C1EF-E966-4285-BC67-42080252405A}" srcOrd="0" destOrd="0" presId="urn:microsoft.com/office/officeart/2005/8/layout/balance1"/>
    <dgm:cxn modelId="{14E0DBC8-9170-480E-82BD-A657BF319767}" srcId="{A8E80FC2-6C2F-4532-8BBF-B3002552E351}" destId="{B98C1B61-1871-4FEE-AD00-F9F41A017D7A}" srcOrd="1" destOrd="0" parTransId="{F8510922-ACA8-49AB-ABB2-2A1EAC124386}" sibTransId="{BCDA66C2-D49A-4349-8DB1-1E0E4BCAA1D9}"/>
    <dgm:cxn modelId="{DE8C43C9-052B-4B29-82AC-EA134A3CAD8E}" type="presOf" srcId="{BC6CFDF6-FE66-45D3-95C7-715CB5A02246}" destId="{C9B3C018-8478-4BC6-AAFD-8AC84DDC9E48}" srcOrd="0" destOrd="0" presId="urn:microsoft.com/office/officeart/2005/8/layout/balance1"/>
    <dgm:cxn modelId="{170EBDE2-0B29-44D1-8CD4-D5AAD447D70B}" type="presOf" srcId="{7B0A3014-3A66-41C3-A79A-9D7430B7EB8C}" destId="{6EF31071-8933-45DA-8A84-3EF27F1ED239}" srcOrd="0" destOrd="0" presId="urn:microsoft.com/office/officeart/2005/8/layout/balance1"/>
    <dgm:cxn modelId="{6CBD77E7-6606-4015-B103-C3C7884F3B22}" srcId="{F28316D3-2AC4-4F64-BB84-191CF1D4B554}" destId="{432E768B-4363-4701-9B74-42857EF4443D}" srcOrd="0" destOrd="0" parTransId="{9A52A2D6-DA27-4B8A-98EE-311A01B98ADF}" sibTransId="{E2E538E3-748E-45A9-8C6A-B8504E99CF3C}"/>
    <dgm:cxn modelId="{83F20EEE-8836-45ED-9B80-03A316912F68}" type="presOf" srcId="{432E768B-4363-4701-9B74-42857EF4443D}" destId="{27C4E700-6E30-45F6-A98B-1CFDB708EC08}" srcOrd="0" destOrd="0" presId="urn:microsoft.com/office/officeart/2005/8/layout/balance1"/>
    <dgm:cxn modelId="{C90234E6-75B5-469E-A1B9-F65907743F96}" type="presParOf" srcId="{C8DB880C-9E95-4DB2-9771-708EA6D317E2}" destId="{0CC8EAAA-0BD6-462F-8738-A7D9C2E70569}" srcOrd="0" destOrd="0" presId="urn:microsoft.com/office/officeart/2005/8/layout/balance1"/>
    <dgm:cxn modelId="{DEA7C0A3-3C90-4117-B643-5A188FB5E76B}" type="presParOf" srcId="{C8DB880C-9E95-4DB2-9771-708EA6D317E2}" destId="{85B89467-006D-4E40-BC95-E9D23167C677}" srcOrd="1" destOrd="0" presId="urn:microsoft.com/office/officeart/2005/8/layout/balance1"/>
    <dgm:cxn modelId="{D4D81216-F3AF-4DB2-942B-B983C8276ECD}" type="presParOf" srcId="{85B89467-006D-4E40-BC95-E9D23167C677}" destId="{647248ED-25EB-4C08-8D8D-A6627443C194}" srcOrd="0" destOrd="0" presId="urn:microsoft.com/office/officeart/2005/8/layout/balance1"/>
    <dgm:cxn modelId="{116FD0A4-14FE-4089-99AB-17BEC3A8B7C9}" type="presParOf" srcId="{85B89467-006D-4E40-BC95-E9D23167C677}" destId="{C56DCE2F-9978-49B2-A420-E493311D0A44}" srcOrd="1" destOrd="0" presId="urn:microsoft.com/office/officeart/2005/8/layout/balance1"/>
    <dgm:cxn modelId="{AA5EB6C0-F805-4041-AC63-F57F889AB35D}" type="presParOf" srcId="{C8DB880C-9E95-4DB2-9771-708EA6D317E2}" destId="{F097642B-207C-40D8-896F-FA0589839AD8}" srcOrd="2" destOrd="0" presId="urn:microsoft.com/office/officeart/2005/8/layout/balance1"/>
    <dgm:cxn modelId="{D97D9B25-63BB-4654-922C-A77937C719DC}" type="presParOf" srcId="{F097642B-207C-40D8-896F-FA0589839AD8}" destId="{A681CAB9-C24F-429B-90A7-4636570D03F4}" srcOrd="0" destOrd="0" presId="urn:microsoft.com/office/officeart/2005/8/layout/balance1"/>
    <dgm:cxn modelId="{70B7289C-5E51-4CD7-8114-4F54F719F2EF}" type="presParOf" srcId="{F097642B-207C-40D8-896F-FA0589839AD8}" destId="{1D8C975F-1B56-40D0-A473-34D6A9BD4DA3}" srcOrd="1" destOrd="0" presId="urn:microsoft.com/office/officeart/2005/8/layout/balance1"/>
    <dgm:cxn modelId="{13D1BDBF-D0FE-4136-AB76-66B499768141}" type="presParOf" srcId="{F097642B-207C-40D8-896F-FA0589839AD8}" destId="{6E59D4B2-5A07-4021-BB17-467FD8862EF0}" srcOrd="2" destOrd="0" presId="urn:microsoft.com/office/officeart/2005/8/layout/balance1"/>
    <dgm:cxn modelId="{89B622D4-4415-482E-988B-F9B8DA2F38D6}" type="presParOf" srcId="{F097642B-207C-40D8-896F-FA0589839AD8}" destId="{0D2987F6-5CB7-42E3-9AAF-9B443845455F}" srcOrd="3" destOrd="0" presId="urn:microsoft.com/office/officeart/2005/8/layout/balance1"/>
    <dgm:cxn modelId="{501DEAD4-860D-4DC2-A85F-BD1A5056080A}" type="presParOf" srcId="{F097642B-207C-40D8-896F-FA0589839AD8}" destId="{A767C1EF-E966-4285-BC67-42080252405A}" srcOrd="4" destOrd="0" presId="urn:microsoft.com/office/officeart/2005/8/layout/balance1"/>
    <dgm:cxn modelId="{DDF781DC-1274-4FB0-881F-692E3D870061}" type="presParOf" srcId="{F097642B-207C-40D8-896F-FA0589839AD8}" destId="{6EF31071-8933-45DA-8A84-3EF27F1ED239}" srcOrd="5" destOrd="0" presId="urn:microsoft.com/office/officeart/2005/8/layout/balance1"/>
    <dgm:cxn modelId="{80DD9176-87D0-47E2-BE21-8D4C64A4DD12}" type="presParOf" srcId="{F097642B-207C-40D8-896F-FA0589839AD8}" destId="{C9B3C018-8478-4BC6-AAFD-8AC84DDC9E48}" srcOrd="6" destOrd="0" presId="urn:microsoft.com/office/officeart/2005/8/layout/balance1"/>
    <dgm:cxn modelId="{E4F02D44-47D2-4EDA-8554-ED29E641F4E5}" type="presParOf" srcId="{F097642B-207C-40D8-896F-FA0589839AD8}" destId="{27C4E700-6E30-45F6-A98B-1CFDB708EC08}" srcOrd="7" destOrd="0" presId="urn:microsoft.com/office/officeart/2005/8/layout/balance1"/>
    <dgm:cxn modelId="{E6FEAF5B-791B-4F76-879E-D6BADDD81085}" type="presParOf" srcId="{F097642B-207C-40D8-896F-FA0589839AD8}" destId="{A2C3D6BD-FF0B-4EEB-9C28-AF1BBE9A3CB9}" srcOrd="8" destOrd="0" presId="urn:microsoft.com/office/officeart/2005/8/layout/balance1"/>
    <dgm:cxn modelId="{3BB9A119-32E0-41D1-AE69-1B8E15A02833}" type="presParOf" srcId="{F097642B-207C-40D8-896F-FA0589839AD8}" destId="{8E64418F-938E-4B75-816F-30A4E326B523}" srcOrd="9" destOrd="0" presId="urn:microsoft.com/office/officeart/2005/8/layout/balance1"/>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7248ED-25EB-4C08-8D8D-A6627443C194}">
      <dsp:nvSpPr>
        <dsp:cNvPr id="0" name=""/>
        <dsp:cNvSpPr/>
      </dsp:nvSpPr>
      <dsp:spPr>
        <a:xfrm>
          <a:off x="251460" y="148589"/>
          <a:ext cx="1508760" cy="838200"/>
        </a:xfrm>
        <a:prstGeom prst="roundRect">
          <a:avLst>
            <a:gd name="adj" fmla="val 10000"/>
          </a:avLst>
        </a:prstGeom>
        <a:solidFill>
          <a:srgbClr val="C5BBBB">
            <a:alpha val="90000"/>
          </a:srgb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b="1" kern="1200" dirty="0">
              <a:latin typeface="Century Gothic" panose="020B0502020202020204" pitchFamily="34" charset="0"/>
            </a:rPr>
            <a:t>Women</a:t>
          </a:r>
        </a:p>
      </dsp:txBody>
      <dsp:txXfrm>
        <a:off x="276010" y="173139"/>
        <a:ext cx="1459660" cy="789100"/>
      </dsp:txXfrm>
    </dsp:sp>
    <dsp:sp modelId="{C56DCE2F-9978-49B2-A420-E493311D0A44}">
      <dsp:nvSpPr>
        <dsp:cNvPr id="0" name=""/>
        <dsp:cNvSpPr/>
      </dsp:nvSpPr>
      <dsp:spPr>
        <a:xfrm>
          <a:off x="2430780" y="148589"/>
          <a:ext cx="1508760" cy="838200"/>
        </a:xfrm>
        <a:prstGeom prst="roundRect">
          <a:avLst>
            <a:gd name="adj" fmla="val 10000"/>
          </a:avLst>
        </a:prstGeom>
        <a:solidFill>
          <a:srgbClr val="C5BBBB">
            <a:alpha val="90000"/>
          </a:srgb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b="1" kern="1200" dirty="0">
              <a:latin typeface="Century Gothic" panose="020B0502020202020204" pitchFamily="34" charset="0"/>
            </a:rPr>
            <a:t>Men</a:t>
          </a:r>
        </a:p>
      </dsp:txBody>
      <dsp:txXfrm>
        <a:off x="2455330" y="173139"/>
        <a:ext cx="1459660" cy="789100"/>
      </dsp:txXfrm>
    </dsp:sp>
    <dsp:sp modelId="{1D8C975F-1B56-40D0-A473-34D6A9BD4DA3}">
      <dsp:nvSpPr>
        <dsp:cNvPr id="0" name=""/>
        <dsp:cNvSpPr/>
      </dsp:nvSpPr>
      <dsp:spPr>
        <a:xfrm>
          <a:off x="1781175" y="3710939"/>
          <a:ext cx="628650" cy="628650"/>
        </a:xfrm>
        <a:prstGeom prst="triangle">
          <a:avLst/>
        </a:prstGeom>
        <a:solidFill>
          <a:srgbClr val="C5BBBB">
            <a:alpha val="90000"/>
          </a:srgbClr>
        </a:solidFill>
        <a:ln w="25400" cap="flat" cmpd="sng" algn="ctr">
          <a:noFill/>
          <a:prstDash val="solid"/>
        </a:ln>
        <a:effectLst/>
      </dsp:spPr>
      <dsp:style>
        <a:lnRef idx="2">
          <a:scrgbClr r="0" g="0" b="0"/>
        </a:lnRef>
        <a:fillRef idx="1">
          <a:scrgbClr r="0" g="0" b="0"/>
        </a:fillRef>
        <a:effectRef idx="0">
          <a:scrgbClr r="0" g="0" b="0"/>
        </a:effectRef>
        <a:fontRef idx="minor"/>
      </dsp:style>
    </dsp:sp>
    <dsp:sp modelId="{6E59D4B2-5A07-4021-BB17-467FD8862EF0}">
      <dsp:nvSpPr>
        <dsp:cNvPr id="0" name=""/>
        <dsp:cNvSpPr/>
      </dsp:nvSpPr>
      <dsp:spPr>
        <a:xfrm rot="240000">
          <a:off x="208974" y="3441555"/>
          <a:ext cx="3773051" cy="263837"/>
        </a:xfrm>
        <a:prstGeom prst="rect">
          <a:avLst/>
        </a:prstGeom>
        <a:solidFill>
          <a:srgbClr val="C5BBBB">
            <a:alpha val="90000"/>
          </a:srgbClr>
        </a:solidFill>
        <a:ln w="25400" cap="flat" cmpd="sng" algn="ctr">
          <a:noFill/>
          <a:prstDash val="solid"/>
        </a:ln>
        <a:effectLst/>
      </dsp:spPr>
      <dsp:style>
        <a:lnRef idx="2">
          <a:scrgbClr r="0" g="0" b="0"/>
        </a:lnRef>
        <a:fillRef idx="1">
          <a:scrgbClr r="0" g="0" b="0"/>
        </a:fillRef>
        <a:effectRef idx="0">
          <a:scrgbClr r="0" g="0" b="0"/>
        </a:effectRef>
        <a:fontRef idx="minor"/>
      </dsp:style>
    </dsp:sp>
    <dsp:sp modelId="{0D2987F6-5CB7-42E3-9AAF-9B443845455F}">
      <dsp:nvSpPr>
        <dsp:cNvPr id="0" name=""/>
        <dsp:cNvSpPr/>
      </dsp:nvSpPr>
      <dsp:spPr>
        <a:xfrm rot="240000">
          <a:off x="2478423" y="2966242"/>
          <a:ext cx="1497292" cy="517081"/>
        </a:xfrm>
        <a:prstGeom prst="roundRect">
          <a:avLst/>
        </a:prstGeom>
        <a:solidFill>
          <a:srgbClr val="00637E"/>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latin typeface="Century Gothic" panose="020B0502020202020204" pitchFamily="34" charset="0"/>
            </a:rPr>
            <a:t>Legal rights</a:t>
          </a:r>
        </a:p>
      </dsp:txBody>
      <dsp:txXfrm>
        <a:off x="2503665" y="2991484"/>
        <a:ext cx="1446808" cy="466597"/>
      </dsp:txXfrm>
    </dsp:sp>
    <dsp:sp modelId="{A767C1EF-E966-4285-BC67-42080252405A}">
      <dsp:nvSpPr>
        <dsp:cNvPr id="0" name=""/>
        <dsp:cNvSpPr/>
      </dsp:nvSpPr>
      <dsp:spPr>
        <a:xfrm rot="240000">
          <a:off x="2520333" y="2413030"/>
          <a:ext cx="1497292" cy="517081"/>
        </a:xfrm>
        <a:prstGeom prst="roundRect">
          <a:avLst/>
        </a:prstGeom>
        <a:solidFill>
          <a:srgbClr val="008C84"/>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latin typeface="Century Gothic" panose="020B0502020202020204" pitchFamily="34" charset="0"/>
            </a:rPr>
            <a:t>Social and political  spaces</a:t>
          </a:r>
        </a:p>
      </dsp:txBody>
      <dsp:txXfrm>
        <a:off x="2545575" y="2438272"/>
        <a:ext cx="1446808" cy="466597"/>
      </dsp:txXfrm>
    </dsp:sp>
    <dsp:sp modelId="{6EF31071-8933-45DA-8A84-3EF27F1ED239}">
      <dsp:nvSpPr>
        <dsp:cNvPr id="0" name=""/>
        <dsp:cNvSpPr/>
      </dsp:nvSpPr>
      <dsp:spPr>
        <a:xfrm rot="240000">
          <a:off x="2562243" y="1859818"/>
          <a:ext cx="1497292" cy="517081"/>
        </a:xfrm>
        <a:prstGeom prst="roundRect">
          <a:avLst/>
        </a:prstGeom>
        <a:solidFill>
          <a:srgbClr val="008AB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latin typeface="Century Gothic" panose="020B0502020202020204" pitchFamily="34" charset="0"/>
            </a:rPr>
            <a:t>Income</a:t>
          </a:r>
        </a:p>
      </dsp:txBody>
      <dsp:txXfrm>
        <a:off x="2587485" y="1885060"/>
        <a:ext cx="1446808" cy="466597"/>
      </dsp:txXfrm>
    </dsp:sp>
    <dsp:sp modelId="{C9B3C018-8478-4BC6-AAFD-8AC84DDC9E48}">
      <dsp:nvSpPr>
        <dsp:cNvPr id="0" name=""/>
        <dsp:cNvSpPr/>
      </dsp:nvSpPr>
      <dsp:spPr>
        <a:xfrm rot="240000">
          <a:off x="2604153" y="1306606"/>
          <a:ext cx="1497292" cy="517081"/>
        </a:xfrm>
        <a:prstGeom prst="roundRect">
          <a:avLst/>
        </a:prstGeom>
        <a:solidFill>
          <a:srgbClr val="01B1C3"/>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latin typeface="Century Gothic" panose="020B0502020202020204" pitchFamily="34" charset="0"/>
            </a:rPr>
            <a:t>Education</a:t>
          </a:r>
        </a:p>
      </dsp:txBody>
      <dsp:txXfrm>
        <a:off x="2629395" y="1331848"/>
        <a:ext cx="1446808" cy="466597"/>
      </dsp:txXfrm>
    </dsp:sp>
    <dsp:sp modelId="{27C4E700-6E30-45F6-A98B-1CFDB708EC08}">
      <dsp:nvSpPr>
        <dsp:cNvPr id="0" name=""/>
        <dsp:cNvSpPr/>
      </dsp:nvSpPr>
      <dsp:spPr>
        <a:xfrm rot="240000">
          <a:off x="299103" y="2815366"/>
          <a:ext cx="1497292" cy="517081"/>
        </a:xfrm>
        <a:prstGeom prst="roundRect">
          <a:avLst/>
        </a:prstGeom>
        <a:solidFill>
          <a:srgbClr val="01B1C3"/>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latin typeface="Century Gothic" panose="020B0502020202020204" pitchFamily="34" charset="0"/>
            </a:rPr>
            <a:t>Informal labor market</a:t>
          </a:r>
        </a:p>
      </dsp:txBody>
      <dsp:txXfrm>
        <a:off x="324345" y="2840608"/>
        <a:ext cx="1446808" cy="466597"/>
      </dsp:txXfrm>
    </dsp:sp>
    <dsp:sp modelId="{A2C3D6BD-FF0B-4EEB-9C28-AF1BBE9A3CB9}">
      <dsp:nvSpPr>
        <dsp:cNvPr id="0" name=""/>
        <dsp:cNvSpPr/>
      </dsp:nvSpPr>
      <dsp:spPr>
        <a:xfrm rot="240000">
          <a:off x="341013" y="2262154"/>
          <a:ext cx="1497292" cy="517081"/>
        </a:xfrm>
        <a:prstGeom prst="roundRect">
          <a:avLst/>
        </a:prstGeom>
        <a:solidFill>
          <a:srgbClr val="008AB0"/>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latin typeface="Century Gothic" panose="020B0502020202020204" pitchFamily="34" charset="0"/>
            </a:rPr>
            <a:t>Education</a:t>
          </a:r>
        </a:p>
      </dsp:txBody>
      <dsp:txXfrm>
        <a:off x="366255" y="2287396"/>
        <a:ext cx="1446808" cy="466597"/>
      </dsp:txXfrm>
    </dsp:sp>
    <dsp:sp modelId="{8E64418F-938E-4B75-816F-30A4E326B523}">
      <dsp:nvSpPr>
        <dsp:cNvPr id="0" name=""/>
        <dsp:cNvSpPr/>
      </dsp:nvSpPr>
      <dsp:spPr>
        <a:xfrm rot="240000">
          <a:off x="382923" y="1708942"/>
          <a:ext cx="1497292" cy="517081"/>
        </a:xfrm>
        <a:prstGeom prst="roundRect">
          <a:avLst/>
        </a:prstGeom>
        <a:solidFill>
          <a:srgbClr val="008C84"/>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latin typeface="Century Gothic" panose="020B0502020202020204" pitchFamily="34" charset="0"/>
            </a:rPr>
            <a:t>Credit and savings groups</a:t>
          </a:r>
        </a:p>
      </dsp:txBody>
      <dsp:txXfrm>
        <a:off x="408165" y="1734184"/>
        <a:ext cx="1446808" cy="466597"/>
      </dsp:txXfrm>
    </dsp:sp>
  </dsp:spTree>
</dsp:drawing>
</file>

<file path=ppt/diagrams/layout1.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652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www.culturalpractice.com/wp-content/downloads/4-2009-2.pdf"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www.culturalpractice.com/wp-content/downloads/4-2009-2.pdf"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www.culturalpractice.com/wp-content/downloads/4-2009-2.pdf"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www.culturalpractice.com/wp-content/downloads/4-2009-2.pdf" TargetMode="External"/><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www.culturalpractice.com/wp-content/downloads/4-2009-2.pdf"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www.culturalpractice.com/wp-content/downloads/4-2009-2.pdf"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www.culturalpractice.com/wp-content/downloads/4-2009-2.pdf"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usaid.gov/sites/default/files/documents/1865/GenderEqualityPolicy_0.pdf" TargetMode="External"/><Relationship Id="rId2" Type="http://schemas.openxmlformats.org/officeDocument/2006/relationships/slide" Target="../slides/slide4.xml"/><Relationship Id="rId1" Type="http://schemas.openxmlformats.org/officeDocument/2006/relationships/notesMaster" Target="../notesMasters/notesMaster1.xml"/><Relationship Id="rId4" Type="http://schemas.openxmlformats.org/officeDocument/2006/relationships/hyperlink" Target="https://www.k4health.org/toolkits/igwg-gender/glossary-terms"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k4health.org/toolkits/igwg-gender/glossary-terms"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dirty="0">
              <a:latin typeface="Century Gothic" panose="020B0502020202020204" pitchFamily="34" charset="0"/>
            </a:endParaRPr>
          </a:p>
        </p:txBody>
      </p:sp>
    </p:spTree>
    <p:extLst>
      <p:ext uri="{BB962C8B-B14F-4D97-AF65-F5344CB8AC3E}">
        <p14:creationId xmlns:p14="http://schemas.microsoft.com/office/powerpoint/2010/main" val="4843289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r>
              <a:rPr lang="en-US" dirty="0">
                <a:latin typeface="Century Gothic" panose="020B0502020202020204" pitchFamily="34" charset="0"/>
              </a:rPr>
              <a:t>Activity</a:t>
            </a:r>
            <a:r>
              <a:rPr lang="en-US" baseline="0" dirty="0">
                <a:latin typeface="Century Gothic" panose="020B0502020202020204" pitchFamily="34" charset="0"/>
              </a:rPr>
              <a:t> (reference TOOL 2): </a:t>
            </a:r>
            <a:r>
              <a:rPr lang="en-US" dirty="0">
                <a:latin typeface="Century Gothic" panose="020B0502020202020204" pitchFamily="34" charset="0"/>
              </a:rPr>
              <a:t>Explain that this is a continuum of the types of gender programming &amp; how programmatic outcomes will be affected. All programs that take gender into account fall somewhere on this continuum. On the left is not acceptable; moving to the right is the ideal. These are the definitions of the terms:</a:t>
            </a:r>
          </a:p>
          <a:p>
            <a:endParaRPr lang="en-US" dirty="0">
              <a:latin typeface="Century Gothic" panose="020B0502020202020204" pitchFamily="34" charset="0"/>
            </a:endParaRPr>
          </a:p>
          <a:p>
            <a:r>
              <a:rPr lang="en-US" sz="1200" u="sng" kern="1200" dirty="0">
                <a:solidFill>
                  <a:schemeClr val="tx1"/>
                </a:solidFill>
                <a:effectLst/>
                <a:latin typeface="Century Gothic" panose="020B0502020202020204" pitchFamily="34" charset="0"/>
                <a:ea typeface="+mn-ea"/>
                <a:cs typeface="+mn-cs"/>
              </a:rPr>
              <a:t>Gender-Blind</a:t>
            </a:r>
            <a:r>
              <a:rPr lang="en-US" sz="1200" kern="1200" dirty="0">
                <a:solidFill>
                  <a:schemeClr val="tx1"/>
                </a:solidFill>
                <a:effectLst/>
                <a:latin typeface="Century Gothic" panose="020B0502020202020204" pitchFamily="34" charset="0"/>
                <a:ea typeface="+mn-ea"/>
                <a:cs typeface="+mn-cs"/>
              </a:rPr>
              <a:t>:</a:t>
            </a:r>
          </a:p>
          <a:p>
            <a:pPr lvl="0"/>
            <a:r>
              <a:rPr lang="en-US" sz="1200" kern="1200" dirty="0">
                <a:solidFill>
                  <a:schemeClr val="tx1"/>
                </a:solidFill>
                <a:effectLst/>
                <a:latin typeface="Century Gothic" panose="020B0502020202020204" pitchFamily="34" charset="0"/>
                <a:ea typeface="+mn-ea"/>
                <a:cs typeface="+mn-cs"/>
              </a:rPr>
              <a:t>Little or no recognition of how gender norms and unequal power relations affect the achievement of program/policy objectives, or how the objectives impact on gender.</a:t>
            </a:r>
          </a:p>
          <a:p>
            <a:r>
              <a:rPr lang="uz-Cyrl-UZ" sz="1200" kern="1200" dirty="0">
                <a:solidFill>
                  <a:schemeClr val="tx1"/>
                </a:solidFill>
                <a:effectLst/>
                <a:latin typeface="Century Gothic" panose="020B0502020202020204" pitchFamily="34" charset="0"/>
                <a:ea typeface="+mn-ea"/>
                <a:cs typeface="+mn-cs"/>
              </a:rPr>
              <a:t> </a:t>
            </a:r>
            <a:endParaRPr lang="en-US" sz="1200" kern="1200" dirty="0">
              <a:solidFill>
                <a:schemeClr val="tx1"/>
              </a:solidFill>
              <a:effectLst/>
              <a:latin typeface="Century Gothic" panose="020B0502020202020204" pitchFamily="34" charset="0"/>
              <a:ea typeface="+mn-ea"/>
              <a:cs typeface="+mn-cs"/>
            </a:endParaRPr>
          </a:p>
          <a:p>
            <a:r>
              <a:rPr lang="en-US" sz="1200" u="sng" kern="1200" dirty="0">
                <a:solidFill>
                  <a:schemeClr val="tx1"/>
                </a:solidFill>
                <a:effectLst/>
                <a:latin typeface="Century Gothic" panose="020B0502020202020204" pitchFamily="34" charset="0"/>
                <a:ea typeface="+mn-ea"/>
                <a:cs typeface="+mn-cs"/>
              </a:rPr>
              <a:t>Gender-Aware</a:t>
            </a:r>
            <a:r>
              <a:rPr lang="en-US" sz="1200" kern="1200" dirty="0">
                <a:solidFill>
                  <a:schemeClr val="tx1"/>
                </a:solidFill>
                <a:effectLst/>
                <a:latin typeface="Century Gothic" panose="020B0502020202020204" pitchFamily="34" charset="0"/>
                <a:ea typeface="+mn-ea"/>
                <a:cs typeface="+mn-cs"/>
              </a:rPr>
              <a:t>:</a:t>
            </a:r>
          </a:p>
          <a:p>
            <a:pPr lvl="0"/>
            <a:r>
              <a:rPr lang="en-US" sz="1200" kern="1200" dirty="0">
                <a:solidFill>
                  <a:schemeClr val="tx1"/>
                </a:solidFill>
                <a:effectLst/>
                <a:latin typeface="Century Gothic" panose="020B0502020202020204" pitchFamily="34" charset="0"/>
                <a:ea typeface="+mn-ea"/>
                <a:cs typeface="+mn-cs"/>
              </a:rPr>
              <a:t>Programs/policies deliberately examine and address the anticipated gender-related outcomes during project design and implementation. There are three types of gender aware programs: exploitative, accommodating, and transformative.</a:t>
            </a:r>
          </a:p>
          <a:p>
            <a:r>
              <a:rPr lang="uz-Cyrl-UZ" sz="1200" kern="1200" dirty="0">
                <a:solidFill>
                  <a:schemeClr val="tx1"/>
                </a:solidFill>
                <a:effectLst/>
                <a:latin typeface="Century Gothic" panose="020B0502020202020204" pitchFamily="34" charset="0"/>
                <a:ea typeface="+mn-ea"/>
                <a:cs typeface="+mn-cs"/>
              </a:rPr>
              <a:t> </a:t>
            </a:r>
            <a:endParaRPr lang="en-US" sz="1200" kern="1200" dirty="0">
              <a:solidFill>
                <a:schemeClr val="tx1"/>
              </a:solidFill>
              <a:effectLst/>
              <a:latin typeface="Century Gothic" panose="020B0502020202020204" pitchFamily="34" charset="0"/>
              <a:ea typeface="+mn-ea"/>
              <a:cs typeface="+mn-cs"/>
            </a:endParaRPr>
          </a:p>
          <a:p>
            <a:r>
              <a:rPr lang="en-US" sz="1200" u="sng" kern="1200" dirty="0">
                <a:solidFill>
                  <a:schemeClr val="tx1"/>
                </a:solidFill>
                <a:effectLst/>
                <a:latin typeface="Century Gothic" panose="020B0502020202020204" pitchFamily="34" charset="0"/>
                <a:ea typeface="+mn-ea"/>
                <a:cs typeface="+mn-cs"/>
              </a:rPr>
              <a:t>Gender-Exploitative</a:t>
            </a:r>
            <a:r>
              <a:rPr lang="en-US" sz="1200" kern="1200" dirty="0">
                <a:solidFill>
                  <a:schemeClr val="tx1"/>
                </a:solidFill>
                <a:effectLst/>
                <a:latin typeface="Century Gothic" panose="020B0502020202020204" pitchFamily="34" charset="0"/>
                <a:ea typeface="+mn-ea"/>
                <a:cs typeface="+mn-cs"/>
              </a:rPr>
              <a:t>:</a:t>
            </a:r>
          </a:p>
          <a:p>
            <a:pPr lvl="0"/>
            <a:r>
              <a:rPr lang="en-US" sz="1200" b="1" kern="1200" dirty="0">
                <a:solidFill>
                  <a:schemeClr val="tx1"/>
                </a:solidFill>
                <a:effectLst/>
                <a:latin typeface="Century Gothic" panose="020B0502020202020204" pitchFamily="34" charset="0"/>
                <a:ea typeface="+mn-ea"/>
                <a:cs typeface="+mn-cs"/>
              </a:rPr>
              <a:t>Under no circumstances should programs/policies adopt an exploitative approach. </a:t>
            </a:r>
            <a:r>
              <a:rPr lang="en-US" sz="1200" kern="1200" dirty="0">
                <a:solidFill>
                  <a:schemeClr val="tx1"/>
                </a:solidFill>
                <a:effectLst/>
                <a:latin typeface="Century Gothic" panose="020B0502020202020204" pitchFamily="34" charset="0"/>
                <a:ea typeface="+mn-ea"/>
                <a:cs typeface="+mn-cs"/>
              </a:rPr>
              <a:t>This is an</a:t>
            </a:r>
            <a:r>
              <a:rPr lang="en-US" sz="1200" b="1" kern="1200" dirty="0">
                <a:solidFill>
                  <a:schemeClr val="tx1"/>
                </a:solidFill>
                <a:effectLst/>
                <a:latin typeface="Century Gothic" panose="020B0502020202020204" pitchFamily="34" charset="0"/>
                <a:ea typeface="+mn-ea"/>
                <a:cs typeface="+mn-cs"/>
              </a:rPr>
              <a:t> </a:t>
            </a:r>
            <a:r>
              <a:rPr lang="en-US" sz="1200" kern="1200" dirty="0">
                <a:solidFill>
                  <a:schemeClr val="tx1"/>
                </a:solidFill>
                <a:effectLst/>
                <a:latin typeface="Century Gothic" panose="020B0502020202020204" pitchFamily="34" charset="0"/>
                <a:ea typeface="+mn-ea"/>
                <a:cs typeface="+mn-cs"/>
              </a:rPr>
              <a:t>approach to program/policy design, implementation, and evaluation that takes advantage of existing gender inequalities, behaviors, and stereotypes in pursuit of health and demographic outcomes. It reinforces unequal power in the relations between women and men, and potentially deepens existing inequalities.</a:t>
            </a:r>
          </a:p>
          <a:p>
            <a:r>
              <a:rPr lang="uz-Cyrl-UZ" sz="1200" b="1" kern="1200" dirty="0">
                <a:solidFill>
                  <a:schemeClr val="tx1"/>
                </a:solidFill>
                <a:effectLst/>
                <a:latin typeface="Century Gothic" panose="020B0502020202020204" pitchFamily="34" charset="0"/>
                <a:ea typeface="+mn-ea"/>
                <a:cs typeface="+mn-cs"/>
              </a:rPr>
              <a:t> </a:t>
            </a:r>
            <a:endParaRPr lang="en-US" sz="1200" kern="1200" dirty="0">
              <a:solidFill>
                <a:schemeClr val="tx1"/>
              </a:solidFill>
              <a:effectLst/>
              <a:latin typeface="Century Gothic" panose="020B0502020202020204" pitchFamily="34" charset="0"/>
              <a:ea typeface="+mn-ea"/>
              <a:cs typeface="+mn-cs"/>
            </a:endParaRPr>
          </a:p>
          <a:p>
            <a:r>
              <a:rPr lang="en-US" sz="1200" u="sng" kern="1200" dirty="0">
                <a:solidFill>
                  <a:schemeClr val="tx1"/>
                </a:solidFill>
                <a:effectLst/>
                <a:latin typeface="Century Gothic" panose="020B0502020202020204" pitchFamily="34" charset="0"/>
                <a:ea typeface="+mn-ea"/>
                <a:cs typeface="+mn-cs"/>
              </a:rPr>
              <a:t>Gender-Accommodating</a:t>
            </a:r>
            <a:r>
              <a:rPr lang="en-US" sz="1200" kern="1200" dirty="0">
                <a:solidFill>
                  <a:schemeClr val="tx1"/>
                </a:solidFill>
                <a:effectLst/>
                <a:latin typeface="Century Gothic" panose="020B0502020202020204" pitchFamily="34" charset="0"/>
                <a:ea typeface="+mn-ea"/>
                <a:cs typeface="+mn-cs"/>
              </a:rPr>
              <a:t>:</a:t>
            </a:r>
          </a:p>
          <a:p>
            <a:pPr lvl="0"/>
            <a:r>
              <a:rPr lang="en-US" sz="1200" kern="1200" dirty="0">
                <a:solidFill>
                  <a:schemeClr val="tx1"/>
                </a:solidFill>
                <a:effectLst/>
                <a:latin typeface="Century Gothic" panose="020B0502020202020204" pitchFamily="34" charset="0"/>
                <a:ea typeface="+mn-ea"/>
                <a:cs typeface="+mn-cs"/>
              </a:rPr>
              <a:t>Project design, implementation, and evaluation that adjusts to or compensates for gender differences, norms, and inequities. This approach responds to the different roles and identities of women and men. It does not deliberately challenge unequal relations in power or address underlying structures that perpetuate gender inequalities.</a:t>
            </a:r>
          </a:p>
          <a:p>
            <a:r>
              <a:rPr lang="uz-Cyrl-UZ" sz="1200" kern="1200" dirty="0">
                <a:solidFill>
                  <a:schemeClr val="tx1"/>
                </a:solidFill>
                <a:effectLst/>
                <a:latin typeface="Century Gothic" panose="020B0502020202020204" pitchFamily="34" charset="0"/>
                <a:ea typeface="+mn-ea"/>
                <a:cs typeface="+mn-cs"/>
              </a:rPr>
              <a:t> </a:t>
            </a:r>
            <a:endParaRPr lang="en-US" sz="1200" kern="1200" dirty="0">
              <a:solidFill>
                <a:schemeClr val="tx1"/>
              </a:solidFill>
              <a:effectLst/>
              <a:latin typeface="Century Gothic" panose="020B0502020202020204" pitchFamily="34" charset="0"/>
              <a:ea typeface="+mn-ea"/>
              <a:cs typeface="+mn-cs"/>
            </a:endParaRPr>
          </a:p>
          <a:p>
            <a:r>
              <a:rPr lang="en-US" sz="1200" u="sng" kern="1200" dirty="0">
                <a:solidFill>
                  <a:schemeClr val="tx1"/>
                </a:solidFill>
                <a:effectLst/>
                <a:latin typeface="Century Gothic" panose="020B0502020202020204" pitchFamily="34" charset="0"/>
                <a:ea typeface="+mn-ea"/>
                <a:cs typeface="+mn-cs"/>
              </a:rPr>
              <a:t>Gender-Transformative</a:t>
            </a:r>
            <a:r>
              <a:rPr lang="en-US" sz="1200" kern="1200" dirty="0">
                <a:solidFill>
                  <a:schemeClr val="tx1"/>
                </a:solidFill>
                <a:effectLst/>
                <a:latin typeface="Century Gothic" panose="020B0502020202020204" pitchFamily="34" charset="0"/>
                <a:ea typeface="+mn-ea"/>
                <a:cs typeface="+mn-cs"/>
              </a:rPr>
              <a:t>:</a:t>
            </a:r>
            <a:r>
              <a:rPr lang="en-US" sz="1200" b="1" kern="1200" dirty="0">
                <a:solidFill>
                  <a:schemeClr val="tx1"/>
                </a:solidFill>
                <a:effectLst/>
                <a:latin typeface="Century Gothic" panose="020B0502020202020204" pitchFamily="34" charset="0"/>
                <a:ea typeface="+mn-ea"/>
                <a:cs typeface="+mn-cs"/>
              </a:rPr>
              <a:t> </a:t>
            </a:r>
            <a:endParaRPr lang="en-US" sz="1200" kern="1200" dirty="0">
              <a:solidFill>
                <a:schemeClr val="tx1"/>
              </a:solidFill>
              <a:effectLst/>
              <a:latin typeface="Century Gothic" panose="020B0502020202020204" pitchFamily="34" charset="0"/>
              <a:ea typeface="+mn-ea"/>
              <a:cs typeface="+mn-cs"/>
            </a:endParaRPr>
          </a:p>
          <a:p>
            <a:pPr lvl="0"/>
            <a:r>
              <a:rPr lang="en-US" sz="1200" b="1" kern="1200" dirty="0">
                <a:solidFill>
                  <a:schemeClr val="tx1"/>
                </a:solidFill>
                <a:effectLst/>
                <a:latin typeface="Century Gothic" panose="020B0502020202020204" pitchFamily="34" charset="0"/>
                <a:ea typeface="+mn-ea"/>
                <a:cs typeface="+mn-cs"/>
              </a:rPr>
              <a:t>The overall objective of gender integration is to move toward gender transformative programs/policies.</a:t>
            </a:r>
            <a:r>
              <a:rPr lang="en-US" sz="1200" kern="1200" dirty="0">
                <a:solidFill>
                  <a:schemeClr val="tx1"/>
                </a:solidFill>
                <a:effectLst/>
                <a:latin typeface="Century Gothic" panose="020B0502020202020204" pitchFamily="34" charset="0"/>
                <a:ea typeface="+mn-ea"/>
                <a:cs typeface="+mn-cs"/>
              </a:rPr>
              <a:t> This approach explicitly engages women and men to examine, question, and change institutions and norms that reinforce gender inequalities, and as a result, achieve both health and gender equality objectives.</a:t>
            </a:r>
          </a:p>
          <a:p>
            <a:pPr lvl="0"/>
            <a:endParaRPr lang="en-US" sz="1200" kern="1200" dirty="0">
              <a:solidFill>
                <a:schemeClr val="tx1"/>
              </a:solidFill>
              <a:effectLst/>
              <a:latin typeface="Century Gothic" panose="020B0502020202020204" pitchFamily="34"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Century Gothic" panose="020B0502020202020204" pitchFamily="34" charset="0"/>
                <a:ea typeface="+mn-ea"/>
                <a:cs typeface="+mn-cs"/>
              </a:rPr>
              <a:t>Source: Caro, D. (2009). </a:t>
            </a:r>
            <a:r>
              <a:rPr lang="en-US" sz="1200" i="1" kern="1200" dirty="0">
                <a:solidFill>
                  <a:schemeClr val="tx1"/>
                </a:solidFill>
                <a:effectLst/>
                <a:latin typeface="Century Gothic" panose="020B0502020202020204" pitchFamily="34" charset="0"/>
                <a:ea typeface="+mn-ea"/>
                <a:cs typeface="+mn-cs"/>
              </a:rPr>
              <a:t>A manual for integrating gender into reproductive health and HIV programs: From commitment to action</a:t>
            </a:r>
            <a:r>
              <a:rPr lang="en-US" sz="1200" kern="1200" dirty="0">
                <a:solidFill>
                  <a:schemeClr val="tx1"/>
                </a:solidFill>
                <a:effectLst/>
                <a:latin typeface="Century Gothic" panose="020B0502020202020204" pitchFamily="34" charset="0"/>
                <a:ea typeface="+mn-ea"/>
                <a:cs typeface="+mn-cs"/>
              </a:rPr>
              <a:t> (2nd Edition). Washington, DC, USA: United States Agency for International Development (USAID) and Interagency Gender Working Group (IGWG). Retrieved from </a:t>
            </a:r>
            <a:r>
              <a:rPr lang="en-US" sz="1200" u="sng" kern="1200" dirty="0">
                <a:solidFill>
                  <a:schemeClr val="tx1"/>
                </a:solidFill>
                <a:effectLst/>
                <a:latin typeface="Century Gothic" panose="020B0502020202020204" pitchFamily="34" charset="0"/>
                <a:ea typeface="+mn-ea"/>
                <a:cs typeface="+mn-cs"/>
                <a:hlinkClick r:id="rId3"/>
              </a:rPr>
              <a:t>http://www.culturalpractice.com/wp-content/downloads/4-2009-2.pdf</a:t>
            </a:r>
            <a:r>
              <a:rPr lang="en-US" sz="1200" kern="1200" dirty="0">
                <a:solidFill>
                  <a:schemeClr val="tx1"/>
                </a:solidFill>
                <a:effectLst/>
                <a:latin typeface="Century Gothic" panose="020B0502020202020204" pitchFamily="34" charset="0"/>
                <a:ea typeface="+mn-ea"/>
                <a:cs typeface="+mn-cs"/>
              </a:rPr>
              <a:t>.</a:t>
            </a:r>
          </a:p>
          <a:p>
            <a:pPr lvl="0"/>
            <a:endParaRPr lang="en-US" dirty="0">
              <a:latin typeface="Century Gothic" panose="020B0502020202020204" pitchFamily="34" charset="0"/>
            </a:endParaRPr>
          </a:p>
          <a:p>
            <a:endParaRPr dirty="0">
              <a:latin typeface="Century Gothic" panose="020B0502020202020204" pitchFamily="34" charset="0"/>
            </a:endParaRPr>
          </a:p>
        </p:txBody>
      </p:sp>
    </p:spTree>
    <p:extLst>
      <p:ext uri="{BB962C8B-B14F-4D97-AF65-F5344CB8AC3E}">
        <p14:creationId xmlns:p14="http://schemas.microsoft.com/office/powerpoint/2010/main" val="13043613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r>
              <a:rPr lang="en-US" sz="1200" b="0" i="0" u="none" strike="noStrike" kern="1200" baseline="0" dirty="0">
                <a:solidFill>
                  <a:schemeClr val="tx1"/>
                </a:solidFill>
                <a:latin typeface="Century Gothic" panose="020B0502020202020204" pitchFamily="34" charset="0"/>
                <a:ea typeface="+mn-ea"/>
                <a:cs typeface="+mn-cs"/>
              </a:rPr>
              <a:t>NOTE: The project examples are based on one or more actual cases; however, they’ve been modified to demonstrate how projects might fall at various points along the continuum</a:t>
            </a:r>
            <a:endParaRPr lang="en-US" dirty="0">
              <a:latin typeface="Century Gothic" panose="020B0502020202020204" pitchFamily="34" charset="0"/>
            </a:endParaRPr>
          </a:p>
        </p:txBody>
      </p:sp>
    </p:spTree>
    <p:extLst>
      <p:ext uri="{BB962C8B-B14F-4D97-AF65-F5344CB8AC3E}">
        <p14:creationId xmlns:p14="http://schemas.microsoft.com/office/powerpoint/2010/main" val="267896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17850" y="876300"/>
            <a:ext cx="3060700" cy="2365375"/>
          </a:xfrm>
          <a:prstGeom prst="rect">
            <a:avLst/>
          </a:prstGeom>
          <a:noFill/>
          <a:ln w="12700">
            <a:solidFill>
              <a:prstClr val="black"/>
            </a:solidFill>
          </a:ln>
        </p:spPr>
      </p:sp>
      <p:sp>
        <p:nvSpPr>
          <p:cNvPr id="3" name="Notes Placeholder 2"/>
          <p:cNvSpPr>
            <a:spLocks noGrp="1"/>
          </p:cNvSpPr>
          <p:nvPr>
            <p:ph type="body" idx="1"/>
          </p:nvPr>
        </p:nvSpPr>
        <p:spPr>
          <a:xfrm>
            <a:off x="930227" y="3373469"/>
            <a:ext cx="7435946" cy="2760631"/>
          </a:xfrm>
          <a:prstGeom prst="rect">
            <a:avLst/>
          </a:prstGeom>
        </p:spPr>
        <p:txBody>
          <a:bodyPr lIns="83622" tIns="41811" rIns="83622" bIns="41811"/>
          <a:lstStyle/>
          <a:p>
            <a:pPr>
              <a:spcBef>
                <a:spcPts val="0"/>
              </a:spcBef>
              <a:defRPr/>
            </a:pPr>
            <a:r>
              <a:rPr lang="en-US" sz="1200" kern="1200" dirty="0">
                <a:solidFill>
                  <a:schemeClr val="tx1"/>
                </a:solidFill>
                <a:effectLst/>
                <a:latin typeface="Century Gothic" panose="020B0502020202020204" pitchFamily="34" charset="0"/>
                <a:ea typeface="+mn-ea"/>
                <a:cs typeface="+mn-cs"/>
              </a:rPr>
              <a:t>Source: Adapted from </a:t>
            </a:r>
            <a:r>
              <a:rPr lang="en-US" sz="1200" kern="1200" dirty="0">
                <a:solidFill>
                  <a:schemeClr val="tx1"/>
                </a:solidFill>
                <a:latin typeface="Century Gothic" panose="020B0502020202020204" pitchFamily="34" charset="0"/>
                <a:ea typeface="+mn-ea"/>
                <a:cs typeface="Arial"/>
              </a:rPr>
              <a:t>Caro, D. (2009). A manual for integrating gender into reproductive health and HIV programs: From commitment to action (2nd edition). Washington, DC, USA: USAID and IGWG. Retrieved from </a:t>
            </a:r>
            <a:r>
              <a:rPr lang="en-US" sz="1200" kern="1200" dirty="0">
                <a:solidFill>
                  <a:schemeClr val="tx1"/>
                </a:solidFill>
                <a:latin typeface="Century Gothic" panose="020B0502020202020204" pitchFamily="34" charset="0"/>
                <a:ea typeface="+mn-ea"/>
                <a:cs typeface="Arial"/>
                <a:hlinkClick r:id="rId3"/>
              </a:rPr>
              <a:t>http://www.culturalpractice.com/wp-content/downloads/4-2009-2.pdf</a:t>
            </a:r>
            <a:r>
              <a:rPr lang="en-US" sz="1200" kern="1200" dirty="0">
                <a:solidFill>
                  <a:schemeClr val="tx1"/>
                </a:solidFill>
                <a:latin typeface="Century Gothic" panose="020B0502020202020204" pitchFamily="34" charset="0"/>
                <a:ea typeface="+mn-ea"/>
                <a:cs typeface="Arial"/>
              </a:rPr>
              <a:t>.</a:t>
            </a:r>
          </a:p>
          <a:p>
            <a:endParaRPr lang="en-US" dirty="0">
              <a:latin typeface="Century Gothic" panose="020B0502020202020204" pitchFamily="34" charset="0"/>
            </a:endParaRPr>
          </a:p>
          <a:p>
            <a:endParaRPr lang="en-US" dirty="0">
              <a:latin typeface="Century Gothic" panose="020B0502020202020204" pitchFamily="34" charset="0"/>
            </a:endParaRPr>
          </a:p>
          <a:p>
            <a:endParaRPr lang="en-US" dirty="0">
              <a:latin typeface="Century Gothic" panose="020B0502020202020204" pitchFamily="34" charset="0"/>
            </a:endParaRPr>
          </a:p>
        </p:txBody>
      </p:sp>
    </p:spTree>
    <p:extLst>
      <p:ext uri="{BB962C8B-B14F-4D97-AF65-F5344CB8AC3E}">
        <p14:creationId xmlns:p14="http://schemas.microsoft.com/office/powerpoint/2010/main" val="22410331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17850" y="876300"/>
            <a:ext cx="3060700" cy="2365375"/>
          </a:xfrm>
          <a:prstGeom prst="rect">
            <a:avLst/>
          </a:prstGeom>
          <a:noFill/>
          <a:ln w="12700">
            <a:solidFill>
              <a:prstClr val="black"/>
            </a:solidFill>
          </a:ln>
        </p:spPr>
      </p:sp>
      <p:sp>
        <p:nvSpPr>
          <p:cNvPr id="3" name="Notes Placeholder 2"/>
          <p:cNvSpPr>
            <a:spLocks noGrp="1"/>
          </p:cNvSpPr>
          <p:nvPr>
            <p:ph type="body" idx="1"/>
          </p:nvPr>
        </p:nvSpPr>
        <p:spPr>
          <a:xfrm>
            <a:off x="930227" y="3373469"/>
            <a:ext cx="7435946" cy="2760631"/>
          </a:xfrm>
          <a:prstGeom prst="rect">
            <a:avLst/>
          </a:prstGeom>
        </p:spPr>
        <p:txBody>
          <a:bodyPr lIns="83622" tIns="41811" rIns="83622" bIns="41811"/>
          <a:lstStyle/>
          <a:p>
            <a:r>
              <a:rPr lang="en-US" sz="1200" dirty="0"/>
              <a:t>Sometimes projects are designed with one approach and result in an outcome that differs from the</a:t>
            </a:r>
          </a:p>
          <a:p>
            <a:r>
              <a:rPr lang="en-US" sz="1200" dirty="0"/>
              <a:t>original intent. In this case, though the ad was meant to promote safe sex practices through increased condom use, it actually reinforced unhealthy stereotypes and behavior.</a:t>
            </a:r>
            <a:endParaRPr lang="en-US" dirty="0"/>
          </a:p>
          <a:p>
            <a:pPr>
              <a:spcBef>
                <a:spcPts val="0"/>
              </a:spcBef>
              <a:defRPr/>
            </a:pPr>
            <a:endParaRPr lang="en-US" sz="1200" kern="1200" dirty="0">
              <a:solidFill>
                <a:schemeClr val="tx1"/>
              </a:solidFill>
              <a:effectLst/>
              <a:latin typeface="Century Gothic" panose="020B0502020202020204" pitchFamily="34" charset="0"/>
              <a:ea typeface="+mn-ea"/>
              <a:cs typeface="+mn-cs"/>
            </a:endParaRPr>
          </a:p>
          <a:p>
            <a:pPr>
              <a:spcBef>
                <a:spcPts val="0"/>
              </a:spcBef>
              <a:defRPr/>
            </a:pPr>
            <a:r>
              <a:rPr lang="en-US" sz="1200" kern="1200" dirty="0">
                <a:solidFill>
                  <a:schemeClr val="tx1"/>
                </a:solidFill>
                <a:effectLst/>
                <a:latin typeface="Century Gothic" panose="020B0502020202020204" pitchFamily="34" charset="0"/>
                <a:ea typeface="+mn-ea"/>
                <a:cs typeface="+mn-cs"/>
              </a:rPr>
              <a:t>Source: Adapted from </a:t>
            </a:r>
            <a:r>
              <a:rPr lang="en-US" sz="1200" kern="1200" dirty="0">
                <a:solidFill>
                  <a:schemeClr val="tx1"/>
                </a:solidFill>
                <a:latin typeface="Century Gothic" panose="020B0502020202020204" pitchFamily="34" charset="0"/>
                <a:ea typeface="+mn-ea"/>
                <a:cs typeface="Arial"/>
              </a:rPr>
              <a:t>Caro, D. (2009). A manual for integrating gender into reproductive health and HIV programs: From commitment to action (2nd edition). Washington, DC, USA: USAID and IGWG. Retrieved from </a:t>
            </a:r>
            <a:r>
              <a:rPr lang="en-US" sz="1200" kern="1200" dirty="0">
                <a:solidFill>
                  <a:schemeClr val="tx1"/>
                </a:solidFill>
                <a:latin typeface="Century Gothic" panose="020B0502020202020204" pitchFamily="34" charset="0"/>
                <a:ea typeface="+mn-ea"/>
                <a:cs typeface="Arial"/>
                <a:hlinkClick r:id="rId3"/>
              </a:rPr>
              <a:t>http://www.culturalpractice.com/wp-content/downloads/4-2009-2.pdf</a:t>
            </a:r>
            <a:r>
              <a:rPr lang="en-US" sz="1200" kern="1200" dirty="0">
                <a:solidFill>
                  <a:schemeClr val="tx1"/>
                </a:solidFill>
                <a:latin typeface="Century Gothic" panose="020B0502020202020204" pitchFamily="34" charset="0"/>
                <a:ea typeface="+mn-ea"/>
                <a:cs typeface="Arial"/>
              </a:rPr>
              <a:t>.</a:t>
            </a:r>
          </a:p>
          <a:p>
            <a:endParaRPr lang="en-US" dirty="0">
              <a:latin typeface="Century Gothic" panose="020B0502020202020204" pitchFamily="34" charset="0"/>
            </a:endParaRPr>
          </a:p>
          <a:p>
            <a:endParaRPr lang="en-US" dirty="0">
              <a:latin typeface="Century Gothic" panose="020B0502020202020204" pitchFamily="34" charset="0"/>
            </a:endParaRPr>
          </a:p>
          <a:p>
            <a:endParaRPr lang="en-US" dirty="0">
              <a:latin typeface="Century Gothic" panose="020B0502020202020204" pitchFamily="34" charset="0"/>
            </a:endParaRPr>
          </a:p>
          <a:p>
            <a:endParaRPr lang="en-US" dirty="0"/>
          </a:p>
        </p:txBody>
      </p:sp>
    </p:spTree>
    <p:extLst>
      <p:ext uri="{BB962C8B-B14F-4D97-AF65-F5344CB8AC3E}">
        <p14:creationId xmlns:p14="http://schemas.microsoft.com/office/powerpoint/2010/main" val="18483611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17850" y="876300"/>
            <a:ext cx="3060700" cy="2365375"/>
          </a:xfrm>
          <a:prstGeom prst="rect">
            <a:avLst/>
          </a:prstGeom>
          <a:noFill/>
          <a:ln w="12700">
            <a:solidFill>
              <a:prstClr val="black"/>
            </a:solidFill>
          </a:ln>
        </p:spPr>
      </p:sp>
      <p:sp>
        <p:nvSpPr>
          <p:cNvPr id="3" name="Notes Placeholder 2"/>
          <p:cNvSpPr>
            <a:spLocks noGrp="1"/>
          </p:cNvSpPr>
          <p:nvPr>
            <p:ph type="body" idx="1"/>
          </p:nvPr>
        </p:nvSpPr>
        <p:spPr>
          <a:xfrm>
            <a:off x="930227" y="3373469"/>
            <a:ext cx="7435946" cy="2760631"/>
          </a:xfrm>
          <a:prstGeom prst="rect">
            <a:avLst/>
          </a:prstGeom>
        </p:spPr>
        <p:txBody>
          <a:bodyPr lIns="83622" tIns="41811" rIns="83622" bIns="41811"/>
          <a:lstStyle/>
          <a:p>
            <a:pPr>
              <a:spcBef>
                <a:spcPts val="0"/>
              </a:spcBef>
              <a:defRPr/>
            </a:pPr>
            <a:r>
              <a:rPr lang="en-US" sz="1200" kern="1200" dirty="0">
                <a:solidFill>
                  <a:schemeClr val="tx1"/>
                </a:solidFill>
                <a:effectLst/>
                <a:latin typeface="Century Gothic" panose="020B0502020202020204" pitchFamily="34" charset="0"/>
                <a:ea typeface="+mn-ea"/>
                <a:cs typeface="+mn-cs"/>
              </a:rPr>
              <a:t>Source: Adapted from </a:t>
            </a:r>
            <a:r>
              <a:rPr lang="en-US" sz="1200" kern="1200" dirty="0">
                <a:solidFill>
                  <a:schemeClr val="tx1"/>
                </a:solidFill>
                <a:latin typeface="Century Gothic" panose="020B0502020202020204" pitchFamily="34" charset="0"/>
                <a:ea typeface="+mn-ea"/>
                <a:cs typeface="Arial"/>
              </a:rPr>
              <a:t>Caro, D. (2009). A manual for integrating gender into reproductive health and HIV programs: From commitment to action (2nd edition). Washington, DC, USA: USAID and IGWG. Retrieved from </a:t>
            </a:r>
            <a:r>
              <a:rPr lang="en-US" sz="1200" kern="1200" dirty="0">
                <a:solidFill>
                  <a:schemeClr val="tx1"/>
                </a:solidFill>
                <a:latin typeface="Century Gothic" panose="020B0502020202020204" pitchFamily="34" charset="0"/>
                <a:ea typeface="+mn-ea"/>
                <a:cs typeface="Arial"/>
                <a:hlinkClick r:id="rId3"/>
              </a:rPr>
              <a:t>http://www.culturalpractice.com/wp-content/downloads/4-2009-2.pdf</a:t>
            </a:r>
            <a:r>
              <a:rPr lang="en-US" sz="1200" kern="1200" dirty="0">
                <a:solidFill>
                  <a:schemeClr val="tx1"/>
                </a:solidFill>
                <a:latin typeface="Century Gothic" panose="020B0502020202020204" pitchFamily="34" charset="0"/>
                <a:ea typeface="+mn-ea"/>
                <a:cs typeface="Arial"/>
              </a:rPr>
              <a:t>.</a:t>
            </a:r>
          </a:p>
          <a:p>
            <a:endParaRPr lang="en-US" dirty="0">
              <a:latin typeface="Century Gothic" panose="020B0502020202020204" pitchFamily="34" charset="0"/>
            </a:endParaRPr>
          </a:p>
          <a:p>
            <a:endParaRPr lang="en-US" dirty="0">
              <a:latin typeface="Century Gothic" panose="020B0502020202020204" pitchFamily="34" charset="0"/>
            </a:endParaRPr>
          </a:p>
          <a:p>
            <a:endParaRPr lang="en-US" dirty="0">
              <a:latin typeface="Century Gothic" panose="020B0502020202020204" pitchFamily="34" charset="0"/>
            </a:endParaRPr>
          </a:p>
          <a:p>
            <a:endParaRPr lang="en-US" dirty="0"/>
          </a:p>
        </p:txBody>
      </p:sp>
    </p:spTree>
    <p:extLst>
      <p:ext uri="{BB962C8B-B14F-4D97-AF65-F5344CB8AC3E}">
        <p14:creationId xmlns:p14="http://schemas.microsoft.com/office/powerpoint/2010/main" val="7803627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17850" y="876300"/>
            <a:ext cx="3060700" cy="2365375"/>
          </a:xfrm>
          <a:prstGeom prst="rect">
            <a:avLst/>
          </a:prstGeom>
          <a:noFill/>
          <a:ln w="12700">
            <a:solidFill>
              <a:prstClr val="black"/>
            </a:solidFill>
          </a:ln>
        </p:spPr>
      </p:sp>
      <p:sp>
        <p:nvSpPr>
          <p:cNvPr id="3" name="Notes Placeholder 2"/>
          <p:cNvSpPr>
            <a:spLocks noGrp="1"/>
          </p:cNvSpPr>
          <p:nvPr>
            <p:ph type="body" idx="1"/>
          </p:nvPr>
        </p:nvSpPr>
        <p:spPr>
          <a:xfrm>
            <a:off x="930227" y="3373469"/>
            <a:ext cx="7435946" cy="2760631"/>
          </a:xfrm>
          <a:prstGeom prst="rect">
            <a:avLst/>
          </a:prstGeom>
        </p:spPr>
        <p:txBody>
          <a:bodyPr lIns="83622" tIns="41811" rIns="83622" bIns="41811"/>
          <a:lstStyle/>
          <a:p>
            <a:pPr>
              <a:spcBef>
                <a:spcPts val="0"/>
              </a:spcBef>
              <a:defRPr/>
            </a:pPr>
            <a:r>
              <a:rPr lang="en-US" sz="1200" kern="1200" dirty="0">
                <a:solidFill>
                  <a:schemeClr val="tx1"/>
                </a:solidFill>
                <a:effectLst/>
                <a:latin typeface="Century Gothic" panose="020B0502020202020204" pitchFamily="34" charset="0"/>
                <a:ea typeface="+mn-ea"/>
                <a:cs typeface="+mn-cs"/>
              </a:rPr>
              <a:t>Source: Adapted from </a:t>
            </a:r>
            <a:r>
              <a:rPr lang="en-US" sz="1200" kern="1200" dirty="0">
                <a:solidFill>
                  <a:schemeClr val="tx1"/>
                </a:solidFill>
                <a:latin typeface="Century Gothic" panose="020B0502020202020204" pitchFamily="34" charset="0"/>
                <a:ea typeface="+mn-ea"/>
                <a:cs typeface="Arial"/>
              </a:rPr>
              <a:t>Caro, D. (2009). A manual for integrating gender into reproductive health and HIV programs: from commitment to action (2nd edition). Washington, DC, USA: USAID and IGWG. Retrieved from </a:t>
            </a:r>
            <a:r>
              <a:rPr lang="en-US" sz="1200" kern="1200" dirty="0">
                <a:solidFill>
                  <a:schemeClr val="tx1"/>
                </a:solidFill>
                <a:latin typeface="Century Gothic" panose="020B0502020202020204" pitchFamily="34" charset="0"/>
                <a:ea typeface="+mn-ea"/>
                <a:cs typeface="Arial"/>
                <a:hlinkClick r:id="rId3"/>
              </a:rPr>
              <a:t>http://www.culturalpractice.com/wp-content/downloads/4-2009-2.pdf</a:t>
            </a:r>
            <a:r>
              <a:rPr lang="en-US" sz="1200" kern="1200" dirty="0">
                <a:solidFill>
                  <a:schemeClr val="tx1"/>
                </a:solidFill>
                <a:latin typeface="Century Gothic" panose="020B0502020202020204" pitchFamily="34" charset="0"/>
                <a:ea typeface="+mn-ea"/>
                <a:cs typeface="Arial"/>
              </a:rPr>
              <a:t>.</a:t>
            </a:r>
          </a:p>
          <a:p>
            <a:endParaRPr lang="en-US" dirty="0">
              <a:latin typeface="Century Gothic" panose="020B0502020202020204" pitchFamily="34" charset="0"/>
            </a:endParaRPr>
          </a:p>
        </p:txBody>
      </p:sp>
    </p:spTree>
    <p:extLst>
      <p:ext uri="{BB962C8B-B14F-4D97-AF65-F5344CB8AC3E}">
        <p14:creationId xmlns:p14="http://schemas.microsoft.com/office/powerpoint/2010/main" val="40983388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17850" y="876300"/>
            <a:ext cx="3060700" cy="2365375"/>
          </a:xfrm>
          <a:prstGeom prst="rect">
            <a:avLst/>
          </a:prstGeom>
          <a:noFill/>
          <a:ln w="12700">
            <a:solidFill>
              <a:prstClr val="black"/>
            </a:solidFill>
          </a:ln>
        </p:spPr>
      </p:sp>
      <p:sp>
        <p:nvSpPr>
          <p:cNvPr id="3" name="Notes Placeholder 2"/>
          <p:cNvSpPr>
            <a:spLocks noGrp="1"/>
          </p:cNvSpPr>
          <p:nvPr>
            <p:ph type="body" idx="1"/>
          </p:nvPr>
        </p:nvSpPr>
        <p:spPr>
          <a:xfrm>
            <a:off x="930227" y="3373469"/>
            <a:ext cx="7435946" cy="2760631"/>
          </a:xfrm>
          <a:prstGeom prst="rect">
            <a:avLst/>
          </a:prstGeom>
        </p:spPr>
        <p:txBody>
          <a:bodyPr lIns="83622" tIns="41811" rIns="83622" bIns="41811"/>
          <a:lstStyle/>
          <a:p>
            <a:pPr>
              <a:spcBef>
                <a:spcPts val="0"/>
              </a:spcBef>
              <a:defRPr/>
            </a:pPr>
            <a:r>
              <a:rPr lang="en-US" sz="1200" kern="1200" dirty="0">
                <a:solidFill>
                  <a:schemeClr val="tx1"/>
                </a:solidFill>
                <a:effectLst/>
                <a:latin typeface="Century Gothic" panose="020B0502020202020204" pitchFamily="34" charset="0"/>
                <a:ea typeface="+mn-ea"/>
                <a:cs typeface="+mn-cs"/>
              </a:rPr>
              <a:t>Source: Adapted from </a:t>
            </a:r>
            <a:r>
              <a:rPr lang="en-US" sz="1200" kern="1200" dirty="0">
                <a:solidFill>
                  <a:schemeClr val="tx1"/>
                </a:solidFill>
                <a:latin typeface="Century Gothic" panose="020B0502020202020204" pitchFamily="34" charset="0"/>
                <a:ea typeface="+mn-ea"/>
                <a:cs typeface="Arial"/>
              </a:rPr>
              <a:t>Caro, D. (2009). A manual for integrating gender into reproductive health and HIV programs: From commitment to action (2nd edition). Washington, DC, USA: USAID and IGWG. Retrieved from </a:t>
            </a:r>
            <a:r>
              <a:rPr lang="en-US" sz="1200" kern="1200" dirty="0">
                <a:solidFill>
                  <a:schemeClr val="tx1"/>
                </a:solidFill>
                <a:latin typeface="Century Gothic" panose="020B0502020202020204" pitchFamily="34" charset="0"/>
                <a:ea typeface="+mn-ea"/>
                <a:cs typeface="Arial"/>
                <a:hlinkClick r:id="rId3"/>
              </a:rPr>
              <a:t>http://www.culturalpractice.com/wp-content/downloads/4-2009-2.pdf</a:t>
            </a:r>
            <a:r>
              <a:rPr lang="en-US" sz="1200" kern="1200" dirty="0">
                <a:solidFill>
                  <a:schemeClr val="tx1"/>
                </a:solidFill>
                <a:latin typeface="Century Gothic" panose="020B0502020202020204" pitchFamily="34" charset="0"/>
                <a:ea typeface="+mn-ea"/>
                <a:cs typeface="Arial"/>
              </a:rPr>
              <a:t>.</a:t>
            </a:r>
          </a:p>
          <a:p>
            <a:endParaRPr lang="en-US" dirty="0">
              <a:latin typeface="Century Gothic" panose="020B0502020202020204" pitchFamily="34" charset="0"/>
            </a:endParaRPr>
          </a:p>
          <a:p>
            <a:endParaRPr lang="en-US" dirty="0">
              <a:latin typeface="Century Gothic" panose="020B0502020202020204" pitchFamily="34" charset="0"/>
            </a:endParaRPr>
          </a:p>
          <a:p>
            <a:endParaRPr lang="en-US" dirty="0">
              <a:latin typeface="Century Gothic" panose="020B0502020202020204" pitchFamily="34" charset="0"/>
            </a:endParaRPr>
          </a:p>
          <a:p>
            <a:endParaRPr lang="en-US" dirty="0"/>
          </a:p>
        </p:txBody>
      </p:sp>
    </p:spTree>
    <p:extLst>
      <p:ext uri="{BB962C8B-B14F-4D97-AF65-F5344CB8AC3E}">
        <p14:creationId xmlns:p14="http://schemas.microsoft.com/office/powerpoint/2010/main" val="5292648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117850" y="876300"/>
            <a:ext cx="3060700" cy="2365375"/>
          </a:xfrm>
          <a:prstGeom prst="rect">
            <a:avLst/>
          </a:prstGeom>
          <a:noFill/>
          <a:ln w="12700">
            <a:solidFill>
              <a:prstClr val="black"/>
            </a:solidFill>
          </a:ln>
        </p:spPr>
      </p:sp>
      <p:sp>
        <p:nvSpPr>
          <p:cNvPr id="3" name="Notes Placeholder 2"/>
          <p:cNvSpPr>
            <a:spLocks noGrp="1"/>
          </p:cNvSpPr>
          <p:nvPr>
            <p:ph type="body" idx="1"/>
          </p:nvPr>
        </p:nvSpPr>
        <p:spPr>
          <a:xfrm>
            <a:off x="930227" y="3373469"/>
            <a:ext cx="7435946" cy="2760631"/>
          </a:xfrm>
          <a:prstGeom prst="rect">
            <a:avLst/>
          </a:prstGeom>
        </p:spPr>
        <p:txBody>
          <a:bodyPr lIns="83622" tIns="41811" rIns="83622" bIns="41811"/>
          <a:lstStyle/>
          <a:p>
            <a:pPr>
              <a:spcBef>
                <a:spcPts val="0"/>
              </a:spcBef>
              <a:defRPr/>
            </a:pPr>
            <a:r>
              <a:rPr lang="en-US" sz="1200" kern="1200" dirty="0">
                <a:solidFill>
                  <a:schemeClr val="tx1"/>
                </a:solidFill>
                <a:effectLst/>
                <a:latin typeface="Century Gothic" panose="020B0502020202020204" pitchFamily="34" charset="0"/>
                <a:ea typeface="+mn-ea"/>
                <a:cs typeface="+mn-cs"/>
              </a:rPr>
              <a:t>Source: Adapted from </a:t>
            </a:r>
            <a:r>
              <a:rPr lang="en-US" sz="1200" kern="1200" dirty="0">
                <a:solidFill>
                  <a:schemeClr val="tx1"/>
                </a:solidFill>
                <a:latin typeface="Century Gothic" panose="020B0502020202020204" pitchFamily="34" charset="0"/>
                <a:ea typeface="+mn-ea"/>
                <a:cs typeface="Arial"/>
              </a:rPr>
              <a:t>Caro, D. (2009). A manual for integrating gender into reproductive health and HIV programs: From commitment to action (2nd edition). Washington, DC, USA: USAID and IGWG. Retrieved from </a:t>
            </a:r>
            <a:r>
              <a:rPr lang="en-US" sz="1200" kern="1200" dirty="0">
                <a:solidFill>
                  <a:schemeClr val="tx1"/>
                </a:solidFill>
                <a:latin typeface="Century Gothic" panose="020B0502020202020204" pitchFamily="34" charset="0"/>
                <a:ea typeface="+mn-ea"/>
                <a:cs typeface="Arial"/>
                <a:hlinkClick r:id="rId3"/>
              </a:rPr>
              <a:t>http://www.culturalpractice.com/wp-content/downloads/4-2009-2.pdf</a:t>
            </a:r>
            <a:r>
              <a:rPr lang="en-US" sz="1200" kern="1200" dirty="0">
                <a:solidFill>
                  <a:schemeClr val="tx1"/>
                </a:solidFill>
                <a:latin typeface="Century Gothic" panose="020B0502020202020204" pitchFamily="34" charset="0"/>
                <a:ea typeface="+mn-ea"/>
                <a:cs typeface="Arial"/>
              </a:rPr>
              <a:t>.</a:t>
            </a:r>
          </a:p>
          <a:p>
            <a:endParaRPr lang="en-US" dirty="0">
              <a:latin typeface="Century Gothic" panose="020B0502020202020204" pitchFamily="34" charset="0"/>
            </a:endParaRPr>
          </a:p>
          <a:p>
            <a:endParaRPr lang="en-US" dirty="0">
              <a:latin typeface="Century Gothic" panose="020B0502020202020204" pitchFamily="34" charset="0"/>
            </a:endParaRPr>
          </a:p>
          <a:p>
            <a:endParaRPr lang="en-US" dirty="0">
              <a:latin typeface="Century Gothic" panose="020B0502020202020204" pitchFamily="34" charset="0"/>
            </a:endParaRPr>
          </a:p>
          <a:p>
            <a:endParaRPr lang="en-US" dirty="0"/>
          </a:p>
        </p:txBody>
      </p:sp>
    </p:spTree>
    <p:extLst>
      <p:ext uri="{BB962C8B-B14F-4D97-AF65-F5344CB8AC3E}">
        <p14:creationId xmlns:p14="http://schemas.microsoft.com/office/powerpoint/2010/main" val="1275773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lang="en-US" dirty="0">
              <a:latin typeface="Century Gothic" panose="020B0502020202020204" pitchFamily="34" charset="0"/>
            </a:endParaRPr>
          </a:p>
        </p:txBody>
      </p:sp>
    </p:spTree>
    <p:extLst>
      <p:ext uri="{BB962C8B-B14F-4D97-AF65-F5344CB8AC3E}">
        <p14:creationId xmlns:p14="http://schemas.microsoft.com/office/powerpoint/2010/main" val="40327909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lang="en-US" dirty="0">
              <a:latin typeface="Century Gothic" panose="020B0502020202020204" pitchFamily="34" charset="0"/>
            </a:endParaRPr>
          </a:p>
        </p:txBody>
      </p:sp>
    </p:spTree>
    <p:extLst>
      <p:ext uri="{BB962C8B-B14F-4D97-AF65-F5344CB8AC3E}">
        <p14:creationId xmlns:p14="http://schemas.microsoft.com/office/powerpoint/2010/main" val="21314211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r>
              <a:rPr lang="en-US" dirty="0">
                <a:latin typeface="Century Gothic" panose="020B0502020202020204" pitchFamily="34" charset="0"/>
              </a:rPr>
              <a:t>The learning objectives for this session are (read slide)</a:t>
            </a:r>
          </a:p>
        </p:txBody>
      </p:sp>
    </p:spTree>
    <p:extLst>
      <p:ext uri="{BB962C8B-B14F-4D97-AF65-F5344CB8AC3E}">
        <p14:creationId xmlns:p14="http://schemas.microsoft.com/office/powerpoint/2010/main" val="33917672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a:p>
        </p:txBody>
      </p:sp>
    </p:spTree>
    <p:extLst>
      <p:ext uri="{BB962C8B-B14F-4D97-AF65-F5344CB8AC3E}">
        <p14:creationId xmlns:p14="http://schemas.microsoft.com/office/powerpoint/2010/main" val="42060672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r>
              <a:rPr lang="en-US" dirty="0">
                <a:latin typeface="Century Gothic" panose="020B0502020202020204" pitchFamily="34" charset="0"/>
              </a:rPr>
              <a:t>To begin, we will start with an activity!</a:t>
            </a:r>
          </a:p>
          <a:p>
            <a:endParaRPr lang="en-US" dirty="0">
              <a:latin typeface="Century Gothic" panose="020B0502020202020204" pitchFamily="34" charset="0"/>
            </a:endParaRPr>
          </a:p>
          <a:p>
            <a:r>
              <a:rPr lang="en-US" dirty="0">
                <a:latin typeface="Century Gothic" panose="020B0502020202020204" pitchFamily="34" charset="0"/>
              </a:rPr>
              <a:t>Ask participants to move into the center of the room. </a:t>
            </a:r>
          </a:p>
          <a:p>
            <a:endParaRPr lang="en-US" dirty="0">
              <a:latin typeface="Century Gothic" panose="020B0502020202020204" pitchFamily="34" charset="0"/>
            </a:endParaRPr>
          </a:p>
          <a:p>
            <a:r>
              <a:rPr lang="en-US" dirty="0">
                <a:latin typeface="Century Gothic" panose="020B0502020202020204" pitchFamily="34" charset="0"/>
              </a:rPr>
              <a:t>Explain that we will read a statement, and they should step to the right if they agree, or to the left if they disagree. (If there is not enough room for this, ask participants to stand up if they agree or stay seated if they disagree.) Wait for people to move to where they want to. After each statement, ask 2-3 participants from each side of the room to explain why they voted the way they did. Facilitate a brief discussion afterwards, and then read the next statement. Read up to 5 statements in total. </a:t>
            </a:r>
          </a:p>
          <a:p>
            <a:endParaRPr lang="en-US" dirty="0">
              <a:latin typeface="Century Gothic" panose="020B0502020202020204" pitchFamily="34" charset="0"/>
            </a:endParaRPr>
          </a:p>
          <a:p>
            <a:r>
              <a:rPr lang="en-US" dirty="0">
                <a:latin typeface="Century Gothic" panose="020B0502020202020204" pitchFamily="34" charset="0"/>
              </a:rPr>
              <a:t>Refer to the statements below:</a:t>
            </a:r>
          </a:p>
          <a:p>
            <a:endParaRPr lang="en-US" dirty="0">
              <a:latin typeface="Century Gothic" panose="020B0502020202020204" pitchFamily="34" charset="0"/>
            </a:endParaRPr>
          </a:p>
          <a:p>
            <a:r>
              <a:rPr lang="en-US" b="1" dirty="0">
                <a:latin typeface="Century Gothic" panose="020B0502020202020204" pitchFamily="34" charset="0"/>
              </a:rPr>
              <a:t>Statements on Gender Roles and Sexuality </a:t>
            </a:r>
          </a:p>
          <a:p>
            <a:r>
              <a:rPr lang="en-US" dirty="0">
                <a:latin typeface="Century Gothic" panose="020B0502020202020204" pitchFamily="34" charset="0"/>
              </a:rPr>
              <a:t>A woman‘s place is in the home. </a:t>
            </a:r>
          </a:p>
          <a:p>
            <a:r>
              <a:rPr lang="en-US" dirty="0">
                <a:latin typeface="Century Gothic" panose="020B0502020202020204" pitchFamily="34" charset="0"/>
              </a:rPr>
              <a:t>The most important thing a woman can do is have babies. </a:t>
            </a:r>
          </a:p>
          <a:p>
            <a:r>
              <a:rPr lang="en-US" dirty="0">
                <a:latin typeface="Century Gothic" panose="020B0502020202020204" pitchFamily="34" charset="0"/>
              </a:rPr>
              <a:t>A man is only valued for his ability to make money and provide for his family. </a:t>
            </a:r>
          </a:p>
          <a:p>
            <a:r>
              <a:rPr lang="en-US" dirty="0">
                <a:latin typeface="Century Gothic" panose="020B0502020202020204" pitchFamily="34" charset="0"/>
              </a:rPr>
              <a:t>A man is more of a man once he has fathered a child. </a:t>
            </a:r>
          </a:p>
          <a:p>
            <a:r>
              <a:rPr lang="en-US" dirty="0">
                <a:latin typeface="Century Gothic" panose="020B0502020202020204" pitchFamily="34" charset="0"/>
              </a:rPr>
              <a:t>Women are naturally better parents than men. </a:t>
            </a:r>
          </a:p>
          <a:p>
            <a:r>
              <a:rPr lang="en-US" dirty="0">
                <a:latin typeface="Century Gothic" panose="020B0502020202020204" pitchFamily="34" charset="0"/>
              </a:rPr>
              <a:t>A woman should have sex only with someone she loves. </a:t>
            </a:r>
          </a:p>
          <a:p>
            <a:r>
              <a:rPr lang="en-US" dirty="0">
                <a:latin typeface="Century Gothic" panose="020B0502020202020204" pitchFamily="34" charset="0"/>
              </a:rPr>
              <a:t>A man should have sex only with someone he loves. </a:t>
            </a:r>
          </a:p>
          <a:p>
            <a:r>
              <a:rPr lang="en-US" dirty="0">
                <a:latin typeface="Century Gothic" panose="020B0502020202020204" pitchFamily="34" charset="0"/>
              </a:rPr>
              <a:t>Sex is more important to men than to women. </a:t>
            </a:r>
          </a:p>
          <a:p>
            <a:r>
              <a:rPr lang="en-US" dirty="0">
                <a:latin typeface="Century Gothic" panose="020B0502020202020204" pitchFamily="34" charset="0"/>
              </a:rPr>
              <a:t>A woman should be a virgin at the time of marriage. </a:t>
            </a:r>
          </a:p>
          <a:p>
            <a:r>
              <a:rPr lang="en-US" dirty="0">
                <a:latin typeface="Century Gothic" panose="020B0502020202020204" pitchFamily="34" charset="0"/>
              </a:rPr>
              <a:t>It is okay for a man to have sex outside of marriage if his wife does not know about it. </a:t>
            </a:r>
          </a:p>
          <a:p>
            <a:r>
              <a:rPr lang="en-US" dirty="0">
                <a:latin typeface="Century Gothic" panose="020B0502020202020204" pitchFamily="34" charset="0"/>
              </a:rPr>
              <a:t> </a:t>
            </a:r>
          </a:p>
          <a:p>
            <a:r>
              <a:rPr lang="en-US" b="1" dirty="0">
                <a:latin typeface="Century Gothic" panose="020B0502020202020204" pitchFamily="34" charset="0"/>
              </a:rPr>
              <a:t>Statements on Men and Reproductive Health </a:t>
            </a:r>
          </a:p>
          <a:p>
            <a:r>
              <a:rPr lang="en-US" dirty="0">
                <a:latin typeface="Century Gothic" panose="020B0502020202020204" pitchFamily="34" charset="0"/>
              </a:rPr>
              <a:t>Increasing men‘s participation in family planning (FP) and reproductive health (RH) programs will only further increase men‘s power over women. </a:t>
            </a:r>
          </a:p>
          <a:p>
            <a:r>
              <a:rPr lang="en-US" dirty="0">
                <a:latin typeface="Century Gothic" panose="020B0502020202020204" pitchFamily="34" charset="0"/>
              </a:rPr>
              <a:t>FP will always be a more important issue to a woman than to a man because she is the one who can get pregnant. </a:t>
            </a:r>
          </a:p>
          <a:p>
            <a:r>
              <a:rPr lang="en-US" dirty="0">
                <a:latin typeface="Century Gothic" panose="020B0502020202020204" pitchFamily="34" charset="0"/>
              </a:rPr>
              <a:t>Men are more concerned about sexually transmitted infections (STIs) than women are. </a:t>
            </a:r>
          </a:p>
          <a:p>
            <a:r>
              <a:rPr lang="en-US" dirty="0">
                <a:latin typeface="Century Gothic" panose="020B0502020202020204" pitchFamily="34" charset="0"/>
              </a:rPr>
              <a:t>Clinics should concentrate on serving older, married men because adolescent males are highly unlikely to seek clinical services. </a:t>
            </a:r>
          </a:p>
          <a:p>
            <a:r>
              <a:rPr lang="en-US" dirty="0">
                <a:latin typeface="Century Gothic" panose="020B0502020202020204" pitchFamily="34" charset="0"/>
              </a:rPr>
              <a:t>Men are uncomfortable going to a female-oriented health facility or being treated by a female clinician. </a:t>
            </a:r>
          </a:p>
          <a:p>
            <a:r>
              <a:rPr lang="en-US" dirty="0">
                <a:latin typeface="Century Gothic" panose="020B0502020202020204" pitchFamily="34" charset="0"/>
              </a:rPr>
              <a:t> </a:t>
            </a:r>
          </a:p>
          <a:p>
            <a:r>
              <a:rPr lang="en-US" b="1" dirty="0">
                <a:latin typeface="Century Gothic" panose="020B0502020202020204" pitchFamily="34" charset="0"/>
              </a:rPr>
              <a:t>Additional Statements on Gender </a:t>
            </a:r>
          </a:p>
          <a:p>
            <a:r>
              <a:rPr lang="en-US" dirty="0">
                <a:latin typeface="Century Gothic" panose="020B0502020202020204" pitchFamily="34" charset="0"/>
              </a:rPr>
              <a:t>Men will feel threatened if too many women are in leadership roles. </a:t>
            </a:r>
          </a:p>
          <a:p>
            <a:r>
              <a:rPr lang="en-US" dirty="0">
                <a:latin typeface="Century Gothic" panose="020B0502020202020204" pitchFamily="34" charset="0"/>
              </a:rPr>
              <a:t>For women to succeed in the workplace, special benefits and dispensations must be made available to them. </a:t>
            </a:r>
          </a:p>
          <a:p>
            <a:r>
              <a:rPr lang="en-US" dirty="0">
                <a:latin typeface="Century Gothic" panose="020B0502020202020204" pitchFamily="34" charset="0"/>
              </a:rPr>
              <a:t>The burden of accommodating women‘s needs in the workplace is too costly. </a:t>
            </a:r>
          </a:p>
          <a:p>
            <a:r>
              <a:rPr lang="en-US" dirty="0">
                <a:latin typeface="Century Gothic" panose="020B0502020202020204" pitchFamily="34" charset="0"/>
              </a:rPr>
              <a:t>Gender equitable relationships should not be the goal of a FP/RH program. </a:t>
            </a:r>
          </a:p>
          <a:p>
            <a:r>
              <a:rPr lang="en-US" dirty="0">
                <a:latin typeface="Century Gothic" panose="020B0502020202020204" pitchFamily="34" charset="0"/>
              </a:rPr>
              <a:t>Female-controlled contraceptive methods perpetuate gender inequality in sexual relationships (because responsibility for contraceptive protection remains with the woman). </a:t>
            </a:r>
          </a:p>
          <a:p>
            <a:r>
              <a:rPr lang="en-US" dirty="0">
                <a:latin typeface="Century Gothic" panose="020B0502020202020204" pitchFamily="34" charset="0"/>
              </a:rPr>
              <a:t>It is unfair and inappropriate to expect service providers to mitigate power dynamics in the couple seeking services. </a:t>
            </a:r>
          </a:p>
          <a:p>
            <a:endParaRPr lang="en-US" dirty="0">
              <a:latin typeface="Century Gothic" panose="020B0502020202020204" pitchFamily="34" charset="0"/>
            </a:endParaRPr>
          </a:p>
          <a:p>
            <a:r>
              <a:rPr lang="en-US" dirty="0">
                <a:latin typeface="Century Gothic" panose="020B0502020202020204" pitchFamily="34" charset="0"/>
              </a:rPr>
              <a:t>Source: IGWG. Gender and reproductive health 101. Retrieved from https://www.igwg.org/wp-content/uploads/2017/07/gender101facguide.pdf</a:t>
            </a:r>
          </a:p>
          <a:p>
            <a:endParaRPr lang="en-US" dirty="0">
              <a:latin typeface="Century Gothic" panose="020B0502020202020204" pitchFamily="34" charset="0"/>
            </a:endParaRPr>
          </a:p>
          <a:p>
            <a:endParaRPr lang="en-US" dirty="0">
              <a:latin typeface="Century Gothic" panose="020B0502020202020204" pitchFamily="34" charset="0"/>
            </a:endParaRPr>
          </a:p>
          <a:p>
            <a:endParaRPr dirty="0">
              <a:latin typeface="Century Gothic" panose="020B0502020202020204" pitchFamily="34" charset="0"/>
            </a:endParaRPr>
          </a:p>
        </p:txBody>
      </p:sp>
    </p:spTree>
    <p:extLst>
      <p:ext uri="{BB962C8B-B14F-4D97-AF65-F5344CB8AC3E}">
        <p14:creationId xmlns:p14="http://schemas.microsoft.com/office/powerpoint/2010/main" val="30153626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Century Gothic" panose="020B0502020202020204" pitchFamily="34" charset="0"/>
                <a:ea typeface="+mn-ea"/>
                <a:cs typeface="+mn-cs"/>
              </a:rPr>
              <a:t>Sex refers to the objectively measurable biological </a:t>
            </a:r>
            <a:r>
              <a:rPr lang="en-US" sz="1200" dirty="0">
                <a:solidFill>
                  <a:schemeClr val="tx1"/>
                </a:solidFill>
                <a:latin typeface="Century Gothic" panose="020B0502020202020204" pitchFamily="34" charset="0"/>
                <a:ea typeface="Calibri"/>
                <a:cs typeface="Calibri"/>
                <a:sym typeface="Calibri"/>
              </a:rPr>
              <a:t>chromosomal, hormonal, and anatomical characteristics that are used to classify an individual as female</a:t>
            </a:r>
            <a:r>
              <a:rPr lang="en-US" sz="1200" baseline="0" dirty="0">
                <a:solidFill>
                  <a:schemeClr val="tx1"/>
                </a:solidFill>
                <a:latin typeface="Century Gothic" panose="020B0502020202020204" pitchFamily="34" charset="0"/>
                <a:ea typeface="Calibri"/>
                <a:cs typeface="Calibri"/>
                <a:sym typeface="Calibri"/>
              </a:rPr>
              <a:t> or</a:t>
            </a:r>
            <a:r>
              <a:rPr lang="en-US" sz="1200" dirty="0">
                <a:solidFill>
                  <a:srgbClr val="FF0000"/>
                </a:solidFill>
                <a:latin typeface="Century Gothic" panose="020B0502020202020204" pitchFamily="34" charset="0"/>
                <a:ea typeface="Calibri"/>
                <a:cs typeface="Calibri"/>
                <a:sym typeface="Calibri"/>
              </a:rPr>
              <a:t> </a:t>
            </a:r>
            <a:r>
              <a:rPr lang="en-US" sz="1200" dirty="0">
                <a:solidFill>
                  <a:schemeClr val="tx1"/>
                </a:solidFill>
                <a:latin typeface="Century Gothic" panose="020B0502020202020204" pitchFamily="34" charset="0"/>
                <a:ea typeface="Calibri"/>
                <a:cs typeface="Calibri"/>
                <a:sym typeface="Calibri"/>
              </a:rPr>
              <a:t>male</a:t>
            </a:r>
            <a:r>
              <a:rPr lang="en-US" dirty="0">
                <a:solidFill>
                  <a:schemeClr val="bg1">
                    <a:lumMod val="65000"/>
                  </a:schemeClr>
                </a:solidFill>
                <a:latin typeface="Century Gothic" panose="020B0502020202020204" pitchFamily="34" charset="0"/>
              </a:rPr>
              <a:t>. </a:t>
            </a:r>
            <a:r>
              <a:rPr lang="en-US" sz="1200" kern="1200" dirty="0">
                <a:solidFill>
                  <a:schemeClr val="tx1"/>
                </a:solidFill>
                <a:latin typeface="Century Gothic" panose="020B0502020202020204" pitchFamily="34" charset="0"/>
                <a:ea typeface="+mn-ea"/>
                <a:cs typeface="+mn-cs"/>
              </a:rPr>
              <a:t>In</a:t>
            </a:r>
            <a:r>
              <a:rPr lang="en-US" sz="1200" kern="1200" baseline="0" dirty="0">
                <a:solidFill>
                  <a:schemeClr val="tx1"/>
                </a:solidFill>
                <a:latin typeface="Century Gothic" panose="020B0502020202020204" pitchFamily="34" charset="0"/>
                <a:ea typeface="+mn-ea"/>
                <a:cs typeface="+mn-cs"/>
              </a:rPr>
              <a:t> most cases, sex</a:t>
            </a:r>
            <a:r>
              <a:rPr lang="en-US" sz="1200" kern="1200" dirty="0">
                <a:solidFill>
                  <a:schemeClr val="tx1"/>
                </a:solidFill>
                <a:latin typeface="Century Gothic" panose="020B0502020202020204" pitchFamily="34" charset="0"/>
                <a:ea typeface="+mn-ea"/>
                <a:cs typeface="+mn-cs"/>
              </a:rPr>
              <a:t> is universally unchanging and determined at birth, except in instances of surgical intervention.</a:t>
            </a:r>
            <a:endParaRPr lang="en-US" sz="1200" b="1" dirty="0">
              <a:solidFill>
                <a:schemeClr val="tx1"/>
              </a:solidFill>
              <a:latin typeface="Century Gothic" panose="020B0502020202020204" pitchFamily="34" charset="0"/>
              <a:ea typeface="Calibri"/>
              <a:cs typeface="Calibri"/>
              <a:sym typeface="Calibri"/>
            </a:endParaRPr>
          </a:p>
          <a:p>
            <a:endParaRPr lang="en-US" dirty="0">
              <a:latin typeface="Century Gothic" panose="020B0502020202020204" pitchFamily="34" charset="0"/>
            </a:endParaRPr>
          </a:p>
          <a:p>
            <a:r>
              <a:rPr lang="en-US" dirty="0">
                <a:latin typeface="Century Gothic" panose="020B0502020202020204" pitchFamily="34" charset="0"/>
              </a:rPr>
              <a:t>Gender is more socially constructed. It means the acquired beliefs of the appropriate roles, duties, rights, and responsibilities associated with being a man or woman, and the relationships between and among women and men. The definition and expectations of what it means to be a man or a woman, and the sanctions for not adhering to these expectations vary across cultures and over time, and often intersect with other factors, such as race, class, age, and sexuality. Transgender persons, whether they identify as men or women, can be subject to the same set of expectations and sanctions. </a:t>
            </a:r>
          </a:p>
          <a:p>
            <a:endParaRPr lang="en-US" dirty="0">
              <a:latin typeface="Century Gothic" panose="020B050202020202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latin typeface="Century Gothic" panose="020B0502020202020204" pitchFamily="34" charset="0"/>
                <a:cs typeface="Arial"/>
              </a:rPr>
              <a:t>Sources: </a:t>
            </a:r>
            <a:r>
              <a:rPr lang="en-US" sz="1200" kern="1200" dirty="0">
                <a:solidFill>
                  <a:schemeClr val="tx1"/>
                </a:solidFill>
                <a:effectLst/>
                <a:latin typeface="Century Gothic" panose="020B0502020202020204" pitchFamily="34" charset="0"/>
                <a:ea typeface="+mn-ea"/>
                <a:cs typeface="+mn-cs"/>
              </a:rPr>
              <a:t>USAID. (2012). </a:t>
            </a:r>
            <a:r>
              <a:rPr lang="en-US" sz="1200" i="1" kern="1200" dirty="0">
                <a:solidFill>
                  <a:schemeClr val="tx1"/>
                </a:solidFill>
                <a:effectLst/>
                <a:latin typeface="Century Gothic" panose="020B0502020202020204" pitchFamily="34" charset="0"/>
                <a:ea typeface="+mn-ea"/>
                <a:cs typeface="+mn-cs"/>
              </a:rPr>
              <a:t>USAID Gender equality and women's female empowerment policy</a:t>
            </a:r>
            <a:r>
              <a:rPr lang="en-US" sz="1200" kern="1200" dirty="0">
                <a:solidFill>
                  <a:schemeClr val="tx1"/>
                </a:solidFill>
                <a:effectLst/>
                <a:latin typeface="Century Gothic" panose="020B0502020202020204" pitchFamily="34" charset="0"/>
                <a:ea typeface="+mn-ea"/>
                <a:cs typeface="+mn-cs"/>
              </a:rPr>
              <a:t>. Washington, DC, USA: USAID. Retrieved from </a:t>
            </a:r>
            <a:r>
              <a:rPr lang="en-US" sz="1200" u="sng" kern="1200" dirty="0">
                <a:solidFill>
                  <a:schemeClr val="tx1"/>
                </a:solidFill>
                <a:effectLst/>
                <a:latin typeface="Century Gothic" panose="020B0502020202020204" pitchFamily="34" charset="0"/>
                <a:ea typeface="+mn-ea"/>
                <a:cs typeface="+mn-cs"/>
                <a:hlinkClick r:id="rId3"/>
              </a:rPr>
              <a:t>https://www.usaid.gov/sites/default/files/documents/1865/GenderEqualityPolicy_0.pdf</a:t>
            </a:r>
            <a:r>
              <a:rPr lang="en-US" sz="1200" kern="1200" dirty="0">
                <a:solidFill>
                  <a:schemeClr val="tx1"/>
                </a:solidFill>
                <a:effectLst/>
                <a:latin typeface="Century Gothic" panose="020B0502020202020204" pitchFamily="34" charset="0"/>
                <a:ea typeface="+mn-ea"/>
                <a:cs typeface="+mn-cs"/>
              </a:rPr>
              <a:t>.</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Century Gothic" panose="020B0502020202020204" pitchFamily="34" charset="0"/>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Century Gothic" panose="020B0502020202020204" pitchFamily="34" charset="0"/>
                <a:ea typeface="+mn-ea"/>
                <a:cs typeface="+mn-cs"/>
              </a:rPr>
              <a:t>Interagency Gender Working Group. (n.d.). IGWG Gender and health toolkit, glossary of terms. Retrieved from </a:t>
            </a:r>
            <a:r>
              <a:rPr lang="en-US" sz="1200" u="sng" kern="1200" dirty="0">
                <a:solidFill>
                  <a:schemeClr val="tx1"/>
                </a:solidFill>
                <a:effectLst/>
                <a:latin typeface="Century Gothic" panose="020B0502020202020204" pitchFamily="34" charset="0"/>
                <a:ea typeface="+mn-ea"/>
                <a:cs typeface="+mn-cs"/>
                <a:hlinkClick r:id="rId4"/>
              </a:rPr>
              <a:t>https://www.k4health.org/toolkits/igwg-gender/glossary-terms</a:t>
            </a:r>
            <a:r>
              <a:rPr lang="en-US" sz="1200" kern="1200" dirty="0">
                <a:solidFill>
                  <a:schemeClr val="tx1"/>
                </a:solidFill>
                <a:effectLst/>
                <a:latin typeface="Century Gothic" panose="020B0502020202020204" pitchFamily="34" charset="0"/>
                <a:ea typeface="+mn-ea"/>
                <a:cs typeface="+mn-cs"/>
              </a:rPr>
              <a:t>.</a:t>
            </a:r>
          </a:p>
        </p:txBody>
      </p:sp>
    </p:spTree>
    <p:extLst>
      <p:ext uri="{BB962C8B-B14F-4D97-AF65-F5344CB8AC3E}">
        <p14:creationId xmlns:p14="http://schemas.microsoft.com/office/powerpoint/2010/main" val="15715788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Century Gothic" panose="020B0502020202020204" pitchFamily="34" charset="0"/>
                <a:ea typeface="+mn-ea"/>
                <a:cs typeface="+mn-cs"/>
              </a:rPr>
              <a:t>There is not a problem per se in socially constructed differences between women and men, except when these differences limit opportunities, and thereby result in discrimination and inequalities that may have negative consequences. Adherence</a:t>
            </a:r>
            <a:r>
              <a:rPr lang="en-US" sz="1200" b="0" i="0" kern="1200" baseline="0" dirty="0">
                <a:solidFill>
                  <a:schemeClr val="tx1"/>
                </a:solidFill>
                <a:effectLst/>
                <a:latin typeface="Century Gothic" panose="020B0502020202020204" pitchFamily="34" charset="0"/>
                <a:ea typeface="+mn-ea"/>
                <a:cs typeface="+mn-cs"/>
              </a:rPr>
              <a:t> to rigid gender roles, or social rules for what women and men should and should not do, mean that w</a:t>
            </a:r>
            <a:r>
              <a:rPr lang="en-US" sz="1200" b="0" i="0" kern="1200" dirty="0">
                <a:solidFill>
                  <a:schemeClr val="tx1"/>
                </a:solidFill>
                <a:effectLst/>
                <a:latin typeface="Century Gothic" panose="020B0502020202020204" pitchFamily="34" charset="0"/>
                <a:ea typeface="+mn-ea"/>
                <a:cs typeface="+mn-cs"/>
              </a:rPr>
              <a:t>omen</a:t>
            </a:r>
            <a:r>
              <a:rPr lang="en-US" sz="1200" b="0" i="0" kern="1200" baseline="0" dirty="0">
                <a:solidFill>
                  <a:schemeClr val="tx1"/>
                </a:solidFill>
                <a:effectLst/>
                <a:latin typeface="Century Gothic" panose="020B0502020202020204" pitchFamily="34" charset="0"/>
                <a:ea typeface="+mn-ea"/>
                <a:cs typeface="+mn-cs"/>
              </a:rPr>
              <a:t>, </a:t>
            </a:r>
            <a:r>
              <a:rPr lang="en-US" sz="1200" b="0" i="0" kern="1200" dirty="0">
                <a:solidFill>
                  <a:schemeClr val="tx1"/>
                </a:solidFill>
                <a:effectLst/>
                <a:latin typeface="Century Gothic" panose="020B0502020202020204" pitchFamily="34" charset="0"/>
                <a:ea typeface="+mn-ea"/>
                <a:cs typeface="+mn-cs"/>
              </a:rPr>
              <a:t>men, and adolescents are often excluded from opportunities perceived as gender-inappropriate.</a:t>
            </a:r>
            <a:r>
              <a:rPr lang="en-US" sz="1200" b="0" i="0" kern="1200" baseline="0" dirty="0">
                <a:solidFill>
                  <a:schemeClr val="tx1"/>
                </a:solidFill>
                <a:effectLst/>
                <a:latin typeface="Century Gothic" panose="020B0502020202020204" pitchFamily="34" charset="0"/>
                <a:ea typeface="+mn-ea"/>
                <a:cs typeface="+mn-cs"/>
              </a:rPr>
              <a:t> </a:t>
            </a:r>
            <a:r>
              <a:rPr lang="en-US" dirty="0">
                <a:latin typeface="Century Gothic" panose="020B0502020202020204" pitchFamily="34" charset="0"/>
              </a:rPr>
              <a:t>For example, while formal laws give</a:t>
            </a:r>
            <a:r>
              <a:rPr lang="en-US" baseline="0" dirty="0">
                <a:latin typeface="Century Gothic" panose="020B0502020202020204" pitchFamily="34" charset="0"/>
              </a:rPr>
              <a:t> women and men equal rights to property and inheritance, in practice women are often denied land or inheritance rights; or parents do not allow girls to complete secondary school to protect them from harassment or because of safety concerns. Likewise, men may not have access to FP information because programs typically target only women.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kern="1200" baseline="0" dirty="0">
              <a:solidFill>
                <a:schemeClr val="tx1"/>
              </a:solidFill>
              <a:effectLst/>
              <a:latin typeface="Century Gothic" panose="020B0502020202020204" pitchFamily="34" charset="0"/>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baseline="0" dirty="0">
                <a:solidFill>
                  <a:schemeClr val="tx1"/>
                </a:solidFill>
                <a:effectLst/>
                <a:latin typeface="Century Gothic" panose="020B0502020202020204" pitchFamily="34" charset="0"/>
                <a:ea typeface="+mn-ea"/>
                <a:cs typeface="+mn-cs"/>
              </a:rPr>
              <a:t>This can lead to a gender gap, </a:t>
            </a:r>
            <a:r>
              <a:rPr lang="en-US" dirty="0">
                <a:latin typeface="Century Gothic" panose="020B0502020202020204" pitchFamily="34" charset="0"/>
              </a:rPr>
              <a:t>that is, inequality in opportunities for women and men to access and use resources and derive benefits from policies and services.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latin typeface="Century Gothic" panose="020B0502020202020204"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a:latin typeface="Century Gothic" panose="020B0502020202020204" pitchFamily="34" charset="0"/>
              </a:rPr>
              <a:t>In addition, societal adherence can marginalize certain groups. Key populations (such as men who have sex with men [MSM] and transgender persons) are often stigmatized for not conforming to traditional gender norms.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latin typeface="Century Gothic" panose="020B0502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i="0" dirty="0">
                <a:latin typeface="Century Gothic" panose="020B0502020202020204" pitchFamily="34" charset="0"/>
              </a:rPr>
              <a:t>Source: WHO. 2015. Fact Sheet No403. Retrieved from: http://www.who.int/mediacentre/factsheets/fs403/en/</a:t>
            </a:r>
          </a:p>
        </p:txBody>
      </p:sp>
    </p:spTree>
    <p:extLst>
      <p:ext uri="{BB962C8B-B14F-4D97-AF65-F5344CB8AC3E}">
        <p14:creationId xmlns:p14="http://schemas.microsoft.com/office/powerpoint/2010/main" val="15877868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r>
              <a:rPr lang="en-US" i="0" dirty="0">
                <a:latin typeface="Century Gothic" panose="020B0502020202020204" pitchFamily="34" charset="0"/>
                <a:cs typeface="Arial"/>
              </a:rPr>
              <a:t>Source: </a:t>
            </a:r>
            <a:r>
              <a:rPr lang="en-US" dirty="0">
                <a:latin typeface="Century Gothic" panose="020B0502020202020204" pitchFamily="34" charset="0"/>
              </a:rPr>
              <a:t>Interagency Gender Working Group. IGWG Gender and health toolkit, glossary of terms. Retrieved from </a:t>
            </a:r>
            <a:r>
              <a:rPr lang="en-US" u="sng" dirty="0">
                <a:latin typeface="Century Gothic" panose="020B0502020202020204" pitchFamily="34" charset="0"/>
                <a:hlinkClick r:id="rId3"/>
              </a:rPr>
              <a:t>https://www.k4health.org/toolkits/igwg-gender/glossary-terms</a:t>
            </a:r>
            <a:r>
              <a:rPr lang="en-US" dirty="0">
                <a:latin typeface="Century Gothic" panose="020B0502020202020204" pitchFamily="34" charset="0"/>
              </a:rPr>
              <a:t>.</a:t>
            </a:r>
          </a:p>
        </p:txBody>
      </p:sp>
    </p:spTree>
    <p:extLst>
      <p:ext uri="{BB962C8B-B14F-4D97-AF65-F5344CB8AC3E}">
        <p14:creationId xmlns:p14="http://schemas.microsoft.com/office/powerpoint/2010/main" val="9369289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r>
              <a:rPr lang="en-US" sz="1200" dirty="0">
                <a:latin typeface="Century Gothic" panose="020B0502020202020204" pitchFamily="34" charset="0"/>
              </a:rPr>
              <a:t>Gender integration entails </a:t>
            </a:r>
            <a:r>
              <a:rPr lang="en-US" sz="1200" b="1" dirty="0">
                <a:solidFill>
                  <a:srgbClr val="800000"/>
                </a:solidFill>
                <a:latin typeface="Century Gothic" panose="020B0502020202020204" pitchFamily="34" charset="0"/>
              </a:rPr>
              <a:t>identifying</a:t>
            </a:r>
            <a:r>
              <a:rPr lang="en-US" sz="1200" dirty="0">
                <a:solidFill>
                  <a:srgbClr val="800000"/>
                </a:solidFill>
                <a:latin typeface="Century Gothic" panose="020B0502020202020204" pitchFamily="34" charset="0"/>
              </a:rPr>
              <a:t> </a:t>
            </a:r>
            <a:r>
              <a:rPr lang="en-US" sz="1200" dirty="0">
                <a:latin typeface="Century Gothic" panose="020B0502020202020204" pitchFamily="34" charset="0"/>
              </a:rPr>
              <a:t>gender differences and resulting inequalities pertaining to specific programs and projects. Gender integration is the process of </a:t>
            </a:r>
            <a:r>
              <a:rPr lang="en-US" sz="1200" b="1" dirty="0">
                <a:solidFill>
                  <a:srgbClr val="800000"/>
                </a:solidFill>
                <a:latin typeface="Century Gothic" panose="020B0502020202020204" pitchFamily="34" charset="0"/>
              </a:rPr>
              <a:t>addressing</a:t>
            </a:r>
            <a:r>
              <a:rPr lang="en-US" sz="1200" dirty="0">
                <a:solidFill>
                  <a:srgbClr val="800000"/>
                </a:solidFill>
                <a:latin typeface="Century Gothic" panose="020B0502020202020204" pitchFamily="34" charset="0"/>
              </a:rPr>
              <a:t> </a:t>
            </a:r>
            <a:r>
              <a:rPr lang="en-US" sz="1200" dirty="0">
                <a:latin typeface="Century Gothic" panose="020B0502020202020204" pitchFamily="34" charset="0"/>
              </a:rPr>
              <a:t>these differences and inequalities in the design, implementation, monitoring, and evaluation of programs.</a:t>
            </a:r>
          </a:p>
          <a:p>
            <a:endParaRPr lang="en-US" sz="1200" dirty="0">
              <a:latin typeface="Century Gothic" panose="020B0502020202020204" pitchFamily="34" charset="0"/>
              <a:cs typeface="Futura LT Pro Book"/>
            </a:endParaRPr>
          </a:p>
          <a:p>
            <a:r>
              <a:rPr lang="en-US" sz="1200" dirty="0">
                <a:latin typeface="Century Gothic" panose="020B0502020202020204" pitchFamily="34" charset="0"/>
                <a:cs typeface="Futura LT Pro Book"/>
              </a:rPr>
              <a:t>All of this is done with the goal of promoting </a:t>
            </a:r>
            <a:r>
              <a:rPr lang="en-US" sz="1200" i="1" dirty="0">
                <a:latin typeface="Century Gothic" panose="020B0502020202020204" pitchFamily="34" charset="0"/>
                <a:cs typeface="Futura LT Pro Book"/>
              </a:rPr>
              <a:t>gender equality</a:t>
            </a:r>
            <a:r>
              <a:rPr lang="en-US" sz="1200" dirty="0">
                <a:latin typeface="Century Gothic" panose="020B0502020202020204" pitchFamily="34" charset="0"/>
                <a:cs typeface="Futura LT Pro Book"/>
              </a:rPr>
              <a:t> for the desired</a:t>
            </a:r>
            <a:r>
              <a:rPr lang="en-US" sz="1200" baseline="0" dirty="0">
                <a:latin typeface="Century Gothic" panose="020B0502020202020204" pitchFamily="34" charset="0"/>
                <a:cs typeface="Futura LT Pro Book"/>
              </a:rPr>
              <a:t> health outcomes. </a:t>
            </a:r>
          </a:p>
          <a:p>
            <a:endParaRPr lang="en-US" sz="1200" baseline="0" dirty="0">
              <a:latin typeface="Century Gothic" panose="020B0502020202020204" pitchFamily="34" charset="0"/>
              <a:cs typeface="Futura LT Pro Book"/>
            </a:endParaRPr>
          </a:p>
          <a:p>
            <a:r>
              <a:rPr lang="en-US" sz="1200" baseline="0" dirty="0">
                <a:latin typeface="Century Gothic" panose="020B0502020202020204" pitchFamily="34" charset="0"/>
                <a:cs typeface="Futura LT Pro Book"/>
              </a:rPr>
              <a:t>Source: USAID. 2010. Guide to Gender Integration and Analysis. Additional  Help for ADS Chapters 201 and 203. Retrieved from: http://pdf.usaid.gov/pdf_docs/Pdacp506.pdf</a:t>
            </a:r>
          </a:p>
          <a:p>
            <a:endParaRPr lang="en-US" dirty="0">
              <a:latin typeface="Century Gothic" panose="020B0502020202020204" pitchFamily="34" charset="0"/>
            </a:endParaRPr>
          </a:p>
          <a:p>
            <a:endParaRPr dirty="0">
              <a:latin typeface="Century Gothic" panose="020B0502020202020204" pitchFamily="34" charset="0"/>
            </a:endParaRPr>
          </a:p>
        </p:txBody>
      </p:sp>
    </p:spTree>
    <p:extLst>
      <p:ext uri="{BB962C8B-B14F-4D97-AF65-F5344CB8AC3E}">
        <p14:creationId xmlns:p14="http://schemas.microsoft.com/office/powerpoint/2010/main" val="9540726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r>
              <a:rPr lang="en-US" dirty="0">
                <a:latin typeface="Century Gothic" panose="020B0502020202020204" pitchFamily="34" charset="0"/>
              </a:rPr>
              <a:t>The reason we must think about gender and M&amp;E is because it has a powerful impact on health outcomes. Studies conducted over the past 25 years have documented that gender, measured in a variety of ways, influences a range of health outcomes, including HIV/AIDS. This effect has shown to be independent of other factors. </a:t>
            </a:r>
          </a:p>
          <a:p>
            <a:endParaRPr lang="en-US" dirty="0">
              <a:latin typeface="Century Gothic" panose="020B0502020202020204" pitchFamily="34" charset="0"/>
            </a:endParaRPr>
          </a:p>
          <a:p>
            <a:r>
              <a:rPr lang="en-US" dirty="0">
                <a:latin typeface="Century Gothic" panose="020B0502020202020204" pitchFamily="34" charset="0"/>
              </a:rPr>
              <a:t>In other words, health outcomes are influenced by gender equality regardless of economic and educational status, age, religion, urban or rural residence, and a host of other factors. These factors </a:t>
            </a:r>
            <a:r>
              <a:rPr lang="en-US" b="1" dirty="0">
                <a:latin typeface="Century Gothic" panose="020B0502020202020204" pitchFamily="34" charset="0"/>
              </a:rPr>
              <a:t>mediate</a:t>
            </a:r>
            <a:r>
              <a:rPr lang="en-US" dirty="0">
                <a:latin typeface="Century Gothic" panose="020B0502020202020204" pitchFamily="34" charset="0"/>
              </a:rPr>
              <a:t> the effect of gender. For example, in the Indian state of Uttar Pradesh, it was observed that poor women with low autonomy are less likely to use antenatal and delivery care than are their wealthier counterparts with low autonomy, but poor women with higher autonomy were more likely to use maternal health services compared with richer women with low autonomy. (Bloom, S., Wypij, D., &amp; Das Gupta, M., 2001). Dimensions of women’s autonomy and the influence on maternal health care utilization in a north Indian city. </a:t>
            </a:r>
            <a:r>
              <a:rPr lang="en-US" i="1" dirty="0">
                <a:latin typeface="Century Gothic" panose="020B0502020202020204" pitchFamily="34" charset="0"/>
              </a:rPr>
              <a:t>Demography</a:t>
            </a:r>
            <a:r>
              <a:rPr lang="en-US" dirty="0">
                <a:latin typeface="Century Gothic" panose="020B0502020202020204" pitchFamily="34" charset="0"/>
              </a:rPr>
              <a:t>, 28, 67–78.)</a:t>
            </a:r>
          </a:p>
          <a:p>
            <a:endParaRPr lang="en-US" dirty="0">
              <a:latin typeface="Century Gothic" panose="020B0502020202020204" pitchFamily="34" charset="0"/>
            </a:endParaRPr>
          </a:p>
          <a:p>
            <a:endParaRPr dirty="0">
              <a:latin typeface="Century Gothic" panose="020B0502020202020204" pitchFamily="34" charset="0"/>
            </a:endParaRPr>
          </a:p>
        </p:txBody>
      </p:sp>
    </p:spTree>
    <p:extLst>
      <p:ext uri="{BB962C8B-B14F-4D97-AF65-F5344CB8AC3E}">
        <p14:creationId xmlns:p14="http://schemas.microsoft.com/office/powerpoint/2010/main" val="39726989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fontScale="25000" lnSpcReduction="20000"/>
          </a:bodyPr>
          <a:lstStyle/>
          <a:p>
            <a:endParaRPr dirty="0">
              <a:latin typeface="Century Gothic" panose="020B0502020202020204" pitchFamily="34" charset="0"/>
            </a:endParaRPr>
          </a:p>
        </p:txBody>
      </p:sp>
    </p:spTree>
    <p:extLst>
      <p:ext uri="{BB962C8B-B14F-4D97-AF65-F5344CB8AC3E}">
        <p14:creationId xmlns:p14="http://schemas.microsoft.com/office/powerpoint/2010/main" val="402328730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Master" Target="../slideMasters/slideMaster1.xml"/><Relationship Id="rId4" Type="http://schemas.openxmlformats.org/officeDocument/2006/relationships/image" Target="../media/image3.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object 3"/>
          <p:cNvSpPr/>
          <p:nvPr userDrawn="1"/>
        </p:nvSpPr>
        <p:spPr>
          <a:xfrm>
            <a:off x="0" y="-1"/>
            <a:ext cx="10058400" cy="118917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008C84"/>
          </a:solidFill>
        </p:spPr>
        <p:txBody>
          <a:bodyPr wrap="square" lIns="0" tIns="0" rIns="0" bIns="0" rtlCol="0"/>
          <a:lstStyle/>
          <a:p>
            <a:endParaRPr dirty="0">
              <a:latin typeface="Futura Lt BT" panose="020B0402020204020303" pitchFamily="34" charset="0"/>
            </a:endParaRPr>
          </a:p>
        </p:txBody>
      </p:sp>
      <p:sp>
        <p:nvSpPr>
          <p:cNvPr id="9" name="object 5"/>
          <p:cNvSpPr/>
          <p:nvPr userDrawn="1"/>
        </p:nvSpPr>
        <p:spPr>
          <a:xfrm>
            <a:off x="0" y="1143000"/>
            <a:ext cx="10058400" cy="5442455"/>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C5BBBB"/>
          </a:solidFill>
        </p:spPr>
        <p:txBody>
          <a:bodyPr wrap="square" lIns="0" tIns="0" rIns="0" bIns="0" rtlCol="0"/>
          <a:lstStyle/>
          <a:p>
            <a:endParaRPr/>
          </a:p>
        </p:txBody>
      </p:sp>
      <p:sp>
        <p:nvSpPr>
          <p:cNvPr id="11" name="object 8"/>
          <p:cNvSpPr txBox="1"/>
          <p:nvPr userDrawn="1"/>
        </p:nvSpPr>
        <p:spPr>
          <a:xfrm>
            <a:off x="914400" y="379900"/>
            <a:ext cx="7483475" cy="3334246"/>
          </a:xfrm>
          <a:prstGeom prst="rect">
            <a:avLst/>
          </a:prstGeom>
        </p:spPr>
        <p:txBody>
          <a:bodyPr vert="horz" wrap="square" lIns="0" tIns="0" rIns="0" bIns="0" rtlCol="0">
            <a:spAutoFit/>
          </a:bodyPr>
          <a:lstStyle/>
          <a:p>
            <a:pPr marL="12700">
              <a:lnSpc>
                <a:spcPts val="6495"/>
              </a:lnSpc>
            </a:pPr>
            <a:r>
              <a:rPr lang="en-US" sz="5700" b="1" spc="-265" dirty="0">
                <a:solidFill>
                  <a:schemeClr val="bg1"/>
                </a:solidFill>
                <a:latin typeface="Century Gothic" panose="020B0502020202020204" pitchFamily="34" charset="0"/>
                <a:cs typeface="Gill Sans MT"/>
              </a:rPr>
              <a:t>Headline goes here</a:t>
            </a:r>
          </a:p>
          <a:p>
            <a:pPr marL="12700" marR="0" indent="0" algn="l" defTabSz="914400" rtl="0" eaLnBrk="1" fontAlgn="auto" latinLnBrk="0" hangingPunct="1">
              <a:lnSpc>
                <a:spcPts val="6495"/>
              </a:lnSpc>
              <a:spcBef>
                <a:spcPts val="0"/>
              </a:spcBef>
              <a:spcAft>
                <a:spcPts val="0"/>
              </a:spcAft>
              <a:buClrTx/>
              <a:buSzTx/>
              <a:buFontTx/>
              <a:buNone/>
              <a:tabLst/>
              <a:defRPr/>
            </a:pPr>
            <a:r>
              <a:rPr lang="en-US" sz="5700" b="0" spc="-265" dirty="0">
                <a:solidFill>
                  <a:srgbClr val="4B4C4D"/>
                </a:solidFill>
                <a:latin typeface="Century Gothic" panose="020B0502020202020204" pitchFamily="34" charset="0"/>
                <a:cs typeface="Gill Sans MT"/>
              </a:rPr>
              <a:t>Headline goes here</a:t>
            </a:r>
            <a:endParaRPr lang="en-US" sz="5700" b="0" dirty="0">
              <a:solidFill>
                <a:srgbClr val="4B4C4D"/>
              </a:solidFill>
              <a:latin typeface="Century Gothic" panose="020B0502020202020204" pitchFamily="34" charset="0"/>
              <a:cs typeface="Gill Sans MT"/>
            </a:endParaRPr>
          </a:p>
          <a:p>
            <a:pPr marL="12700">
              <a:lnSpc>
                <a:spcPts val="6495"/>
              </a:lnSpc>
            </a:pPr>
            <a:endParaRPr lang="en-US" sz="5700" dirty="0">
              <a:solidFill>
                <a:schemeClr val="bg1"/>
              </a:solidFill>
              <a:latin typeface="Futura Lt BT" panose="020B0402020204020303" pitchFamily="34" charset="0"/>
              <a:cs typeface="Gill Sans MT"/>
            </a:endParaRPr>
          </a:p>
          <a:p>
            <a:pPr marL="12700">
              <a:lnSpc>
                <a:spcPts val="6495"/>
              </a:lnSpc>
            </a:pPr>
            <a:endParaRPr sz="5700" dirty="0">
              <a:solidFill>
                <a:srgbClr val="1E185F"/>
              </a:solidFill>
              <a:latin typeface="Futura Lt BT" panose="020B0402020204020303" pitchFamily="34" charset="0"/>
              <a:cs typeface="Gill Sans MT"/>
            </a:endParaRPr>
          </a:p>
        </p:txBody>
      </p:sp>
      <p:sp>
        <p:nvSpPr>
          <p:cNvPr id="13" name="Rectangle 12"/>
          <p:cNvSpPr>
            <a:spLocks noChangeArrowheads="1"/>
          </p:cNvSpPr>
          <p:nvPr userDrawn="1"/>
        </p:nvSpPr>
        <p:spPr bwMode="auto">
          <a:xfrm>
            <a:off x="-2644705" y="7246252"/>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grpSp>
        <p:nvGrpSpPr>
          <p:cNvPr id="17" name="Group 16"/>
          <p:cNvGrpSpPr/>
          <p:nvPr userDrawn="1"/>
        </p:nvGrpSpPr>
        <p:grpSpPr>
          <a:xfrm>
            <a:off x="5617774" y="6836565"/>
            <a:ext cx="1990574" cy="710418"/>
            <a:chOff x="7500479" y="6873004"/>
            <a:chExt cx="1990574" cy="710418"/>
          </a:xfrm>
        </p:grpSpPr>
        <p:pic>
          <p:nvPicPr>
            <p:cNvPr id="19" name="Picture 1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751034" y="6873004"/>
              <a:ext cx="740019" cy="710418"/>
            </a:xfrm>
            <a:prstGeom prst="rect">
              <a:avLst/>
            </a:prstGeom>
          </p:spPr>
        </p:pic>
        <p:pic>
          <p:nvPicPr>
            <p:cNvPr id="20" name="Pictur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500479" y="6915875"/>
              <a:ext cx="1061416" cy="624677"/>
            </a:xfrm>
            <a:prstGeom prst="rect">
              <a:avLst/>
            </a:prstGeom>
          </p:spPr>
        </p:pic>
      </p:grpSp>
      <p:pic>
        <p:nvPicPr>
          <p:cNvPr id="18" name="Picture 1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343400" y="6609747"/>
            <a:ext cx="1274374" cy="108959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bg>
      <p:bgPr>
        <a:solidFill>
          <a:schemeClr val="bg1"/>
        </a:solidFill>
        <a:effectLst/>
      </p:bgPr>
    </p:bg>
    <p:spTree>
      <p:nvGrpSpPr>
        <p:cNvPr id="1" name=""/>
        <p:cNvGrpSpPr/>
        <p:nvPr/>
      </p:nvGrpSpPr>
      <p:grpSpPr>
        <a:xfrm>
          <a:off x="0" y="0"/>
          <a:ext cx="0" cy="0"/>
          <a:chOff x="0" y="0"/>
          <a:chExt cx="0" cy="0"/>
        </a:xfrm>
      </p:grpSpPr>
      <p:sp>
        <p:nvSpPr>
          <p:cNvPr id="13" name="object 3"/>
          <p:cNvSpPr/>
          <p:nvPr userDrawn="1"/>
        </p:nvSpPr>
        <p:spPr>
          <a:xfrm>
            <a:off x="0" y="-1"/>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B8C83"/>
          </a:solidFill>
        </p:spPr>
        <p:txBody>
          <a:bodyPr wrap="square" lIns="0" tIns="0" rIns="0" bIns="0" rtlCol="0"/>
          <a:lstStyle/>
          <a:p>
            <a:endParaRPr dirty="0">
              <a:latin typeface="Futura Lt BT" panose="020B0402020204020303" pitchFamily="34" charset="0"/>
            </a:endParaRPr>
          </a:p>
        </p:txBody>
      </p:sp>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12" name="Title 11"/>
          <p:cNvSpPr>
            <a:spLocks noGrp="1"/>
          </p:cNvSpPr>
          <p:nvPr>
            <p:ph type="title" hasCustomPrompt="1"/>
          </p:nvPr>
        </p:nvSpPr>
        <p:spPr>
          <a:xfrm>
            <a:off x="611769" y="366812"/>
            <a:ext cx="8674100" cy="1143000"/>
          </a:xfrm>
          <a:prstGeom prst="rect">
            <a:avLst/>
          </a:prstGeom>
        </p:spPr>
        <p:txBody>
          <a:bodyPr/>
          <a:lstStyle>
            <a:lvl1pPr>
              <a:defRPr sz="4800" b="1">
                <a:solidFill>
                  <a:schemeClr val="bg1"/>
                </a:solidFill>
                <a:latin typeface="Century Gothic" panose="020B0502020202020204" pitchFamily="34" charset="0"/>
              </a:defRPr>
            </a:lvl1pPr>
          </a:lstStyle>
          <a:p>
            <a:r>
              <a:rPr lang="en-US" dirty="0"/>
              <a:t>Headline goes here</a:t>
            </a:r>
            <a:br>
              <a:rPr lang="en-US" dirty="0"/>
            </a:br>
            <a:endParaRPr lang="en-US" dirty="0"/>
          </a:p>
        </p:txBody>
      </p:sp>
      <p:sp>
        <p:nvSpPr>
          <p:cNvPr id="23" name="Text Placeholder 22"/>
          <p:cNvSpPr>
            <a:spLocks noGrp="1"/>
          </p:cNvSpPr>
          <p:nvPr>
            <p:ph type="body" sz="quarter" idx="10"/>
          </p:nvPr>
        </p:nvSpPr>
        <p:spPr>
          <a:xfrm>
            <a:off x="685800" y="2702611"/>
            <a:ext cx="8305800" cy="2590800"/>
          </a:xfrm>
          <a:prstGeom prst="rect">
            <a:avLst/>
          </a:prstGeom>
        </p:spPr>
        <p:txBody>
          <a:bodyPr/>
          <a:lstStyle>
            <a:lvl1pPr>
              <a:defRPr sz="2800">
                <a:solidFill>
                  <a:schemeClr val="tx1"/>
                </a:solidFill>
                <a:latin typeface="Futura LT Pro Book" panose="020B0502020204020303" pitchFamily="34" charset="0"/>
              </a:defRPr>
            </a:lvl1pPr>
            <a:lvl2pPr>
              <a:defRPr sz="2400">
                <a:solidFill>
                  <a:schemeClr val="tx1"/>
                </a:solidFill>
                <a:latin typeface="Futura LT Pro Book" panose="020B0502020204020303" pitchFamily="34" charset="0"/>
              </a:defRPr>
            </a:lvl2pPr>
            <a:lvl3pPr>
              <a:defRPr sz="2000">
                <a:solidFill>
                  <a:schemeClr val="tx1"/>
                </a:solidFill>
                <a:latin typeface="Futura LT Pro Book" panose="020B0502020204020303" pitchFamily="34" charset="0"/>
              </a:defRPr>
            </a:lvl3pPr>
            <a:lvl4pPr>
              <a:defRPr>
                <a:solidFill>
                  <a:schemeClr val="tx1"/>
                </a:solidFill>
                <a:latin typeface="Futura LT Pro Book" panose="020B0502020204020303" pitchFamily="34" charset="0"/>
              </a:defRPr>
            </a:lvl4pPr>
            <a:lvl5pPr>
              <a:defRPr>
                <a:solidFill>
                  <a:schemeClr val="tx1"/>
                </a:solidFill>
                <a:latin typeface="Futura LT Pro Book" panose="020B05020202040203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25" name="Text Placeholder 24"/>
          <p:cNvSpPr>
            <a:spLocks noGrp="1"/>
          </p:cNvSpPr>
          <p:nvPr>
            <p:ph type="body" sz="quarter" idx="11" hasCustomPrompt="1"/>
          </p:nvPr>
        </p:nvSpPr>
        <p:spPr>
          <a:xfrm>
            <a:off x="611769" y="1039411"/>
            <a:ext cx="6629400" cy="1066800"/>
          </a:xfrm>
          <a:prstGeom prst="rect">
            <a:avLst/>
          </a:prstGeom>
        </p:spPr>
        <p:txBody>
          <a:bodyPr/>
          <a:lstStyle>
            <a:lvl1pPr>
              <a:defRPr sz="4400">
                <a:solidFill>
                  <a:srgbClr val="4B4C4D"/>
                </a:solidFill>
                <a:latin typeface="Century Gothic" panose="020B0502020202020204" pitchFamily="34" charset="0"/>
              </a:defRPr>
            </a:lvl1pPr>
          </a:lstStyle>
          <a:p>
            <a:pPr lvl="0"/>
            <a:r>
              <a:rPr lang="en-US" dirty="0"/>
              <a:t>Subtitle goes here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2_Title and Content">
    <p:bg>
      <p:bgPr>
        <a:solidFill>
          <a:schemeClr val="bg1"/>
        </a:solidFill>
        <a:effectLst/>
      </p:bgPr>
    </p:bg>
    <p:spTree>
      <p:nvGrpSpPr>
        <p:cNvPr id="1" name=""/>
        <p:cNvGrpSpPr/>
        <p:nvPr/>
      </p:nvGrpSpPr>
      <p:grpSpPr>
        <a:xfrm>
          <a:off x="0" y="0"/>
          <a:ext cx="0" cy="0"/>
          <a:chOff x="0" y="0"/>
          <a:chExt cx="0" cy="0"/>
        </a:xfrm>
      </p:grpSpPr>
      <p:sp>
        <p:nvSpPr>
          <p:cNvPr id="16" name="bk object 16"/>
          <p:cNvSpPr/>
          <p:nvPr/>
        </p:nvSpPr>
        <p:spPr>
          <a:xfrm>
            <a:off x="10058400" y="1352550"/>
            <a:ext cx="0" cy="5067300"/>
          </a:xfrm>
          <a:custGeom>
            <a:avLst/>
            <a:gdLst/>
            <a:ahLst/>
            <a:cxnLst/>
            <a:rect l="l" t="t" r="r" b="b"/>
            <a:pathLst>
              <a:path h="5067300">
                <a:moveTo>
                  <a:pt x="0" y="0"/>
                </a:moveTo>
                <a:lnTo>
                  <a:pt x="0" y="5067300"/>
                </a:lnTo>
              </a:path>
            </a:pathLst>
          </a:custGeom>
          <a:ln w="3175">
            <a:solidFill>
              <a:srgbClr val="A7BF39"/>
            </a:solidFill>
          </a:ln>
        </p:spPr>
        <p:txBody>
          <a:bodyPr wrap="square" lIns="0" tIns="0" rIns="0" bIns="0" rtlCol="0"/>
          <a:lstStyle/>
          <a:p>
            <a:endParaRPr/>
          </a:p>
        </p:txBody>
      </p:sp>
      <p:sp>
        <p:nvSpPr>
          <p:cNvPr id="9" name="object 3"/>
          <p:cNvSpPr/>
          <p:nvPr userDrawn="1"/>
        </p:nvSpPr>
        <p:spPr>
          <a:xfrm>
            <a:off x="-11723" y="0"/>
            <a:ext cx="10058400" cy="1185862"/>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B8C83"/>
          </a:solidFill>
        </p:spPr>
        <p:txBody>
          <a:bodyPr wrap="square" lIns="0" tIns="0" rIns="0" bIns="0" rtlCol="0"/>
          <a:lstStyle/>
          <a:p>
            <a:endParaRPr dirty="0">
              <a:latin typeface="Futura Lt BT" panose="020B0402020204020303" pitchFamily="34" charset="0"/>
            </a:endParaRPr>
          </a:p>
        </p:txBody>
      </p:sp>
      <p:sp>
        <p:nvSpPr>
          <p:cNvPr id="12" name="Title 11"/>
          <p:cNvSpPr>
            <a:spLocks noGrp="1"/>
          </p:cNvSpPr>
          <p:nvPr>
            <p:ph type="title" hasCustomPrompt="1"/>
          </p:nvPr>
        </p:nvSpPr>
        <p:spPr>
          <a:xfrm>
            <a:off x="598854" y="457200"/>
            <a:ext cx="8674100" cy="1143000"/>
          </a:xfrm>
          <a:prstGeom prst="rect">
            <a:avLst/>
          </a:prstGeom>
        </p:spPr>
        <p:txBody>
          <a:bodyPr/>
          <a:lstStyle>
            <a:lvl1pPr>
              <a:defRPr sz="4800" b="1">
                <a:solidFill>
                  <a:schemeClr val="bg1"/>
                </a:solidFill>
                <a:latin typeface="Century Gothic" panose="020B0502020202020204" pitchFamily="34" charset="0"/>
              </a:defRPr>
            </a:lvl1pPr>
          </a:lstStyle>
          <a:p>
            <a:r>
              <a:rPr lang="en-US" dirty="0"/>
              <a:t>Headline goes here</a:t>
            </a:r>
            <a:br>
              <a:rPr lang="en-US" dirty="0"/>
            </a:br>
            <a:endParaRPr lang="en-US" dirty="0"/>
          </a:p>
        </p:txBody>
      </p:sp>
      <p:sp>
        <p:nvSpPr>
          <p:cNvPr id="3" name="Text Placeholder 2"/>
          <p:cNvSpPr>
            <a:spLocks noGrp="1"/>
          </p:cNvSpPr>
          <p:nvPr>
            <p:ph type="body" sz="quarter" idx="11" hasCustomPrompt="1"/>
          </p:nvPr>
        </p:nvSpPr>
        <p:spPr>
          <a:xfrm>
            <a:off x="598854" y="1069181"/>
            <a:ext cx="6629400" cy="1147762"/>
          </a:xfrm>
          <a:prstGeom prst="rect">
            <a:avLst/>
          </a:prstGeom>
        </p:spPr>
        <p:txBody>
          <a:bodyPr/>
          <a:lstStyle>
            <a:lvl1pPr>
              <a:defRPr sz="4400">
                <a:solidFill>
                  <a:srgbClr val="4B4C4D"/>
                </a:solidFill>
                <a:latin typeface="Century Gothic" panose="020B0502020202020204" pitchFamily="34" charset="0"/>
              </a:defRPr>
            </a:lvl1pPr>
          </a:lstStyle>
          <a:p>
            <a:pPr lvl="0"/>
            <a:r>
              <a:rPr lang="en-US" dirty="0"/>
              <a:t>Subtitle goes here</a:t>
            </a:r>
          </a:p>
        </p:txBody>
      </p:sp>
      <p:sp>
        <p:nvSpPr>
          <p:cNvPr id="5" name="Text Placeholder 4"/>
          <p:cNvSpPr>
            <a:spLocks noGrp="1"/>
          </p:cNvSpPr>
          <p:nvPr>
            <p:ph type="body" sz="quarter" idx="12" hasCustomPrompt="1"/>
          </p:nvPr>
        </p:nvSpPr>
        <p:spPr>
          <a:xfrm>
            <a:off x="598854" y="2819400"/>
            <a:ext cx="6781800" cy="2857500"/>
          </a:xfrm>
          <a:prstGeom prst="rect">
            <a:avLst/>
          </a:prstGeom>
        </p:spPr>
        <p:txBody>
          <a:bodyPr/>
          <a:lstStyle>
            <a:lvl1pPr>
              <a:defRPr sz="2800">
                <a:solidFill>
                  <a:schemeClr val="tx1"/>
                </a:solidFill>
                <a:latin typeface="Futura LT Pro Book" panose="020B0502020204020303" pitchFamily="34" charset="0"/>
              </a:defRPr>
            </a:lvl1pPr>
            <a:lvl2pPr marL="800100" indent="-342900">
              <a:buFont typeface="Arial" panose="020B0604020202020204" pitchFamily="34" charset="0"/>
              <a:buChar char="•"/>
              <a:defRPr sz="2400" baseline="0">
                <a:latin typeface="Futura LT Pro Book" panose="020B0502020204020303" pitchFamily="34" charset="0"/>
              </a:defRPr>
            </a:lvl2pPr>
            <a:lvl3pPr marL="1200150" indent="-285750">
              <a:buFont typeface="Arial" panose="020B0604020202020204" pitchFamily="34" charset="0"/>
              <a:buChar char="•"/>
              <a:defRPr>
                <a:latin typeface="Futura LT Pro Book" panose="020B0502020204020303" pitchFamily="34" charset="0"/>
              </a:defRPr>
            </a:lvl3pPr>
          </a:lstStyle>
          <a:p>
            <a:pPr lvl="0"/>
            <a:r>
              <a:rPr lang="en-US" dirty="0"/>
              <a:t>Point number 1</a:t>
            </a:r>
          </a:p>
          <a:p>
            <a:pPr lvl="1"/>
            <a:r>
              <a:rPr lang="en-US" dirty="0"/>
              <a:t>Information about point number 1</a:t>
            </a:r>
          </a:p>
          <a:p>
            <a:pPr lvl="2"/>
            <a:r>
              <a:rPr lang="en-US" dirty="0"/>
              <a:t>Information about point number 1</a:t>
            </a:r>
            <a:br>
              <a:rPr lang="en-US" dirty="0"/>
            </a:br>
            <a:endParaRPr lang="en-US" dirty="0"/>
          </a:p>
          <a:p>
            <a:pPr lvl="0"/>
            <a:r>
              <a:rPr lang="en-US" dirty="0"/>
              <a:t>Point number 2</a:t>
            </a:r>
          </a:p>
          <a:p>
            <a:pPr lvl="1"/>
            <a:r>
              <a:rPr lang="en-US" dirty="0"/>
              <a:t>Information about point number 2</a:t>
            </a:r>
          </a:p>
          <a:p>
            <a:pPr lvl="2"/>
            <a:r>
              <a:rPr lang="en-US" dirty="0"/>
              <a:t>Information about point number 2</a:t>
            </a:r>
          </a:p>
          <a:p>
            <a:pPr lvl="2"/>
            <a:endParaRPr lang="en-US" dirty="0"/>
          </a:p>
        </p:txBody>
      </p:sp>
    </p:spTree>
    <p:extLst>
      <p:ext uri="{BB962C8B-B14F-4D97-AF65-F5344CB8AC3E}">
        <p14:creationId xmlns:p14="http://schemas.microsoft.com/office/powerpoint/2010/main" val="3806649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8" name="object 3"/>
          <p:cNvSpPr/>
          <p:nvPr userDrawn="1"/>
        </p:nvSpPr>
        <p:spPr>
          <a:xfrm>
            <a:off x="0" y="-1"/>
            <a:ext cx="10058400" cy="1219201"/>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B8C83"/>
          </a:solidFill>
        </p:spPr>
        <p:txBody>
          <a:bodyPr wrap="square" lIns="0" tIns="0" rIns="0" bIns="0" rtlCol="0"/>
          <a:lstStyle/>
          <a:p>
            <a:pPr marL="469900" lvl="1" algn="l">
              <a:lnSpc>
                <a:spcPts val="3400"/>
              </a:lnSpc>
            </a:pPr>
            <a:endParaRPr lang="en-US" sz="1800" dirty="0">
              <a:solidFill>
                <a:schemeClr val="bg1"/>
              </a:solidFill>
              <a:latin typeface="Futura LT Pro Book"/>
              <a:cs typeface="Futura LT Pro Book"/>
            </a:endParaRPr>
          </a:p>
        </p:txBody>
      </p:sp>
      <p:sp>
        <p:nvSpPr>
          <p:cNvPr id="17" name="bk object 17"/>
          <p:cNvSpPr/>
          <p:nvPr/>
        </p:nvSpPr>
        <p:spPr>
          <a:xfrm>
            <a:off x="1523" y="0"/>
            <a:ext cx="0" cy="1386840"/>
          </a:xfrm>
          <a:custGeom>
            <a:avLst/>
            <a:gdLst/>
            <a:ahLst/>
            <a:cxnLst/>
            <a:rect l="l" t="t" r="r" b="b"/>
            <a:pathLst>
              <a:path h="1386840">
                <a:moveTo>
                  <a:pt x="0" y="0"/>
                </a:moveTo>
                <a:lnTo>
                  <a:pt x="0" y="1386839"/>
                </a:lnTo>
              </a:path>
            </a:pathLst>
          </a:custGeom>
          <a:ln w="4318">
            <a:solidFill>
              <a:srgbClr val="1E185F"/>
            </a:solidFill>
          </a:ln>
        </p:spPr>
        <p:txBody>
          <a:bodyPr wrap="square" lIns="0" tIns="0" rIns="0" bIns="0" rtlCol="0"/>
          <a:lstStyle/>
          <a:p>
            <a:endParaRPr/>
          </a:p>
        </p:txBody>
      </p:sp>
      <p:sp>
        <p:nvSpPr>
          <p:cNvPr id="10" name="object 5"/>
          <p:cNvSpPr/>
          <p:nvPr userDrawn="1"/>
        </p:nvSpPr>
        <p:spPr>
          <a:xfrm>
            <a:off x="0" y="1219200"/>
            <a:ext cx="10058400" cy="5331086"/>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C5BBBB"/>
          </a:solidFill>
        </p:spPr>
        <p:txBody>
          <a:bodyPr wrap="square" lIns="0" tIns="0" rIns="0" bIns="0" rtlCol="0"/>
          <a:lstStyle/>
          <a:p>
            <a:endParaRPr>
              <a:solidFill>
                <a:srgbClr val="A7BF39"/>
              </a:solidFill>
            </a:endParaRPr>
          </a:p>
        </p:txBody>
      </p:sp>
      <p:sp>
        <p:nvSpPr>
          <p:cNvPr id="5" name="Rectangle 4"/>
          <p:cNvSpPr/>
          <p:nvPr userDrawn="1"/>
        </p:nvSpPr>
        <p:spPr>
          <a:xfrm>
            <a:off x="1066800" y="2971800"/>
            <a:ext cx="8077200" cy="322139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100" normalizeH="0" baseline="0" noProof="0" dirty="0">
                <a:ln>
                  <a:noFill/>
                </a:ln>
                <a:solidFill>
                  <a:prstClr val="white"/>
                </a:solidFill>
                <a:effectLst/>
                <a:uLnTx/>
                <a:uFillTx/>
                <a:latin typeface="Century Gothic" panose="020B0502020202020204" pitchFamily="34" charset="0"/>
                <a:ea typeface="+mn-ea"/>
                <a:cs typeface="+mn-cs"/>
              </a:rPr>
              <a:t>This presentation was produced with the support of the United States Agency for International Development (USAID) under the terms of MEASURE Evaluation cooperative agreement AID-OAA-L-14-00004. MEASURE Evaluation is implemented by the Carolina Population Center, University of North Carolina at Chapel Hill in partnership with ICF International; John Snow, Inc.; Management Sciences for Health; Palladium; and Tulane University. Views expressed are not necessarily those of USAID or the United States government. </a:t>
            </a:r>
          </a:p>
          <a:p>
            <a:pPr marL="12700" marR="819150" lvl="0" indent="0" algn="l" defTabSz="914400" rtl="0" eaLnBrk="1" fontAlgn="auto" latinLnBrk="0" hangingPunct="1">
              <a:lnSpc>
                <a:spcPts val="5200"/>
              </a:lnSpc>
              <a:spcBef>
                <a:spcPts val="0"/>
              </a:spcBef>
              <a:spcAft>
                <a:spcPts val="0"/>
              </a:spcAft>
              <a:buClrTx/>
              <a:buSzTx/>
              <a:buFontTx/>
              <a:buNone/>
              <a:tabLst/>
              <a:defRPr/>
            </a:pPr>
            <a:r>
              <a:rPr kumimoji="0" lang="en-US" sz="2000" b="1" i="0" u="none" strike="noStrike" kern="1200" cap="none" spc="-100" normalizeH="0" baseline="0" noProof="0" dirty="0">
                <a:ln>
                  <a:noFill/>
                </a:ln>
                <a:solidFill>
                  <a:srgbClr val="00637E"/>
                </a:solidFill>
                <a:effectLst/>
                <a:uLnTx/>
                <a:uFillTx/>
                <a:latin typeface="Century Gothic" panose="020B0502020202020204" pitchFamily="34" charset="0"/>
                <a:ea typeface="+mn-ea"/>
                <a:cs typeface="Futura LT Pro Book"/>
              </a:rPr>
              <a:t>www.measureevaluation.org</a:t>
            </a:r>
          </a:p>
        </p:txBody>
      </p:sp>
      <p:sp>
        <p:nvSpPr>
          <p:cNvPr id="13" name="Rectangle 12"/>
          <p:cNvSpPr>
            <a:spLocks noChangeArrowheads="1"/>
          </p:cNvSpPr>
          <p:nvPr userDrawn="1"/>
        </p:nvSpPr>
        <p:spPr bwMode="auto">
          <a:xfrm>
            <a:off x="-1044505" y="7214237"/>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grpSp>
        <p:nvGrpSpPr>
          <p:cNvPr id="14" name="Group 13"/>
          <p:cNvGrpSpPr/>
          <p:nvPr userDrawn="1"/>
        </p:nvGrpSpPr>
        <p:grpSpPr>
          <a:xfrm>
            <a:off x="7217974" y="6804550"/>
            <a:ext cx="1990574" cy="710418"/>
            <a:chOff x="7500479" y="6873004"/>
            <a:chExt cx="1990574" cy="710418"/>
          </a:xfrm>
        </p:grpSpPr>
        <p:pic>
          <p:nvPicPr>
            <p:cNvPr id="16" name="Picture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751034" y="6873004"/>
              <a:ext cx="740019" cy="710418"/>
            </a:xfrm>
            <a:prstGeom prst="rect">
              <a:avLst/>
            </a:prstGeom>
          </p:spPr>
        </p:pic>
        <p:pic>
          <p:nvPicPr>
            <p:cNvPr id="18" name="Picture 1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500479" y="6915875"/>
              <a:ext cx="1061416" cy="624677"/>
            </a:xfrm>
            <a:prstGeom prst="rect">
              <a:avLst/>
            </a:prstGeom>
          </p:spPr>
        </p:pic>
      </p:grpSp>
      <p:pic>
        <p:nvPicPr>
          <p:cNvPr id="15" name="Picture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943600" y="6577732"/>
            <a:ext cx="1274374" cy="108959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object 3"/>
          <p:cNvSpPr/>
          <p:nvPr userDrawn="1"/>
        </p:nvSpPr>
        <p:spPr>
          <a:xfrm>
            <a:off x="0" y="-1"/>
            <a:ext cx="10058400" cy="1219201"/>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B8C83"/>
          </a:solidFill>
        </p:spPr>
        <p:txBody>
          <a:bodyPr wrap="square" lIns="0" tIns="0" rIns="0" bIns="0" rtlCol="0"/>
          <a:lstStyle/>
          <a:p>
            <a:endParaRPr dirty="0">
              <a:latin typeface="Futura Lt BT" panose="020B0402020204020303" pitchFamily="34" charset="0"/>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7" r:id="rId3"/>
    <p:sldLayoutId id="2147483665" r:id="rId4"/>
  </p:sldLayoutIdLst>
  <p:txStyles>
    <p:titleStyle>
      <a:lvl1pPr eaLnBrk="1" hangingPunct="1">
        <a:defRPr>
          <a:latin typeface="+mj-lt"/>
          <a:ea typeface="+mj-ea"/>
          <a:cs typeface="+mj-cs"/>
        </a:defRPr>
      </a:lvl1pPr>
    </p:titleStyle>
    <p:body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hyperlink" Target="http://www.culturalpractice.com/wp-content/downloads/4-2009-2.pdf"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hyperlink" Target="https://www.igwg.org/wp-content/uploads/2017/07/gender101facguide.pdf" TargetMode="External"/><Relationship Id="rId5" Type="http://schemas.openxmlformats.org/officeDocument/2006/relationships/hyperlink" Target="http://genderstandards.org/" TargetMode="External"/><Relationship Id="rId4" Type="http://schemas.openxmlformats.org/officeDocument/2006/relationships/hyperlink" Target="http://www.globalhealthlearning.org/course/gender-and-sexual-and-reproductive-health-101"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pdf.usaid.gov/pdf_docs/pnadm073.pdf"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hyperlink" Target="http://www.who.int/gender/documents/gender_hiv_guidelines_en.pdf" TargetMode="External"/><Relationship Id="rId5" Type="http://schemas.openxmlformats.org/officeDocument/2006/relationships/hyperlink" Target="http://pdf.usaid.gov/pdf_docs/Pdacp506.pdf" TargetMode="External"/><Relationship Id="rId4" Type="http://schemas.openxmlformats.org/officeDocument/2006/relationships/hyperlink" Target="https://www.usaid.gov/sites/default/files/documents/1865/GenderEqualityPolicy_0.pdf"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7.jpg"/><Relationship Id="rId4" Type="http://schemas.openxmlformats.org/officeDocument/2006/relationships/image" Target="../media/image6.jp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p:nvPr/>
        </p:nvSpPr>
        <p:spPr>
          <a:xfrm>
            <a:off x="0" y="-1"/>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008C84"/>
          </a:solidFill>
        </p:spPr>
        <p:txBody>
          <a:bodyPr wrap="square" lIns="0" tIns="0" rIns="0" bIns="0" rtlCol="0"/>
          <a:lstStyle/>
          <a:p>
            <a:endParaRPr dirty="0">
              <a:latin typeface="Futura Lt BT" panose="020B0402020204020303" pitchFamily="34" charset="0"/>
            </a:endParaRPr>
          </a:p>
        </p:txBody>
      </p:sp>
      <p:sp>
        <p:nvSpPr>
          <p:cNvPr id="5" name="object 5"/>
          <p:cNvSpPr/>
          <p:nvPr/>
        </p:nvSpPr>
        <p:spPr>
          <a:xfrm>
            <a:off x="0" y="1190824"/>
            <a:ext cx="10058400" cy="5396284"/>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C5BBBB"/>
          </a:solidFill>
        </p:spPr>
        <p:txBody>
          <a:bodyPr wrap="square" lIns="0" tIns="0" rIns="0" bIns="0" rtlCol="0"/>
          <a:lstStyle/>
          <a:p>
            <a:endParaRPr/>
          </a:p>
        </p:txBody>
      </p:sp>
      <p:sp>
        <p:nvSpPr>
          <p:cNvPr id="8" name="object 8"/>
          <p:cNvSpPr txBox="1"/>
          <p:nvPr/>
        </p:nvSpPr>
        <p:spPr>
          <a:xfrm>
            <a:off x="1003689" y="457200"/>
            <a:ext cx="7483475" cy="6781344"/>
          </a:xfrm>
          <a:prstGeom prst="rect">
            <a:avLst/>
          </a:prstGeom>
        </p:spPr>
        <p:txBody>
          <a:bodyPr vert="horz" wrap="square" lIns="0" tIns="0" rIns="0" bIns="0" rtlCol="0">
            <a:spAutoFit/>
          </a:bodyPr>
          <a:lstStyle/>
          <a:p>
            <a:pPr marL="12700">
              <a:lnSpc>
                <a:spcPts val="6495"/>
              </a:lnSpc>
            </a:pPr>
            <a:r>
              <a:rPr lang="en-US" sz="5700" b="1" spc="-265" dirty="0">
                <a:solidFill>
                  <a:schemeClr val="bg1"/>
                </a:solidFill>
                <a:latin typeface="Century Gothic" panose="020B0502020202020204" pitchFamily="34" charset="0"/>
                <a:cs typeface="Gill Sans MT"/>
              </a:rPr>
              <a:t>Fundamentals of Gender- Integrated Programming</a:t>
            </a:r>
          </a:p>
          <a:p>
            <a:pPr marL="12700">
              <a:lnSpc>
                <a:spcPts val="6495"/>
              </a:lnSpc>
            </a:pPr>
            <a:endParaRPr lang="en-US" sz="5700" b="1" spc="-265" dirty="0">
              <a:solidFill>
                <a:schemeClr val="bg1"/>
              </a:solidFill>
              <a:latin typeface="Century Gothic" panose="020B0502020202020204" pitchFamily="34" charset="0"/>
              <a:cs typeface="Gill Sans MT"/>
            </a:endParaRPr>
          </a:p>
          <a:p>
            <a:pPr marL="12700"/>
            <a:r>
              <a:rPr lang="en-US" sz="3200" spc="-265" dirty="0">
                <a:solidFill>
                  <a:srgbClr val="4B4C4D"/>
                </a:solidFill>
                <a:latin typeface="Century Gothic" panose="020B0502020202020204" pitchFamily="34" charset="0"/>
                <a:cs typeface="Gill Sans MT"/>
              </a:rPr>
              <a:t>Tool 5</a:t>
            </a:r>
          </a:p>
          <a:p>
            <a:pPr marL="12700"/>
            <a:r>
              <a:rPr lang="en-US" sz="3200" spc="-265" dirty="0">
                <a:solidFill>
                  <a:srgbClr val="4B4C4D"/>
                </a:solidFill>
                <a:latin typeface="Century Gothic" panose="020B0502020202020204" pitchFamily="34" charset="0"/>
                <a:cs typeface="Gill Sans MT"/>
              </a:rPr>
              <a:t>Activity C.1</a:t>
            </a:r>
          </a:p>
          <a:p>
            <a:pPr marL="12700"/>
            <a:endParaRPr lang="en-US" sz="3200" spc="-265" dirty="0">
              <a:solidFill>
                <a:srgbClr val="4B4C4D"/>
              </a:solidFill>
              <a:latin typeface="Century Gothic" panose="020B0502020202020204" pitchFamily="34" charset="0"/>
              <a:cs typeface="Gill Sans MT"/>
            </a:endParaRPr>
          </a:p>
          <a:p>
            <a:pPr marL="12700"/>
            <a:r>
              <a:rPr lang="en-US" sz="2800" dirty="0">
                <a:solidFill>
                  <a:srgbClr val="4B4C4D"/>
                </a:solidFill>
                <a:latin typeface="Century Gothic" panose="020B0502020202020204" pitchFamily="34" charset="0"/>
              </a:rPr>
              <a:t>Integrating Gender in the Monitoring and Evaluation of Health Programs: </a:t>
            </a:r>
          </a:p>
          <a:p>
            <a:r>
              <a:rPr lang="en-US" sz="2800" dirty="0">
                <a:solidFill>
                  <a:srgbClr val="4B4C4D"/>
                </a:solidFill>
                <a:latin typeface="Century Gothic" panose="020B0502020202020204" pitchFamily="34" charset="0"/>
              </a:rPr>
              <a:t>A Toolkit</a:t>
            </a:r>
            <a:endParaRPr lang="en-US" sz="2800" dirty="0">
              <a:solidFill>
                <a:srgbClr val="4B4C4D"/>
              </a:solidFill>
              <a:latin typeface="Century Gothic" panose="020B0502020202020204" pitchFamily="34" charset="0"/>
              <a:cs typeface="Gill Sans MT"/>
            </a:endParaRPr>
          </a:p>
          <a:p>
            <a:pPr marL="12700"/>
            <a:endParaRPr lang="en-US" sz="3200" dirty="0">
              <a:solidFill>
                <a:schemeClr val="bg1"/>
              </a:solidFill>
              <a:latin typeface="Futura Lt BT" panose="020B0402020204020303" pitchFamily="34" charset="0"/>
              <a:cs typeface="Gill Sans MT"/>
            </a:endParaRPr>
          </a:p>
        </p:txBody>
      </p:sp>
      <p:sp>
        <p:nvSpPr>
          <p:cNvPr id="6" name="Rectangle 1"/>
          <p:cNvSpPr>
            <a:spLocks noChangeArrowheads="1"/>
          </p:cNvSpPr>
          <p:nvPr/>
        </p:nvSpPr>
        <p:spPr bwMode="auto">
          <a:xfrm>
            <a:off x="-762000" y="728269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sp>
        <p:nvSpPr>
          <p:cNvPr id="7" name="Rectangle 2"/>
          <p:cNvSpPr>
            <a:spLocks noChangeArrowheads="1"/>
          </p:cNvSpPr>
          <p:nvPr/>
        </p:nvSpPr>
        <p:spPr bwMode="auto">
          <a:xfrm>
            <a:off x="-3620356" y="6985061"/>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sp>
        <p:nvSpPr>
          <p:cNvPr id="16" name="Rectangle 15"/>
          <p:cNvSpPr>
            <a:spLocks noChangeArrowheads="1"/>
          </p:cNvSpPr>
          <p:nvPr/>
        </p:nvSpPr>
        <p:spPr bwMode="auto">
          <a:xfrm>
            <a:off x="-2035105" y="7319315"/>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grpSp>
        <p:nvGrpSpPr>
          <p:cNvPr id="17" name="Group 16"/>
          <p:cNvGrpSpPr/>
          <p:nvPr/>
        </p:nvGrpSpPr>
        <p:grpSpPr>
          <a:xfrm>
            <a:off x="6227374" y="6909628"/>
            <a:ext cx="1990574" cy="710418"/>
            <a:chOff x="7500479" y="6873004"/>
            <a:chExt cx="1990574" cy="710418"/>
          </a:xfrm>
        </p:grpSpPr>
        <p:pic>
          <p:nvPicPr>
            <p:cNvPr id="21" name="Picture 2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51034" y="6873004"/>
              <a:ext cx="740019" cy="710418"/>
            </a:xfrm>
            <a:prstGeom prst="rect">
              <a:avLst/>
            </a:prstGeom>
          </p:spPr>
        </p:pic>
        <p:pic>
          <p:nvPicPr>
            <p:cNvPr id="22" name="Picture 2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0479" y="6915875"/>
              <a:ext cx="1061416" cy="624677"/>
            </a:xfrm>
            <a:prstGeom prst="rect">
              <a:avLst/>
            </a:prstGeom>
          </p:spPr>
        </p:pic>
      </p:grpSp>
      <p:pic>
        <p:nvPicPr>
          <p:cNvPr id="20" name="Picture 1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953000" y="6682810"/>
            <a:ext cx="1274374" cy="1089590"/>
          </a:xfrm>
          <a:prstGeom prst="rect">
            <a:avLst/>
          </a:prstGeom>
        </p:spPr>
      </p:pic>
    </p:spTree>
    <p:extLst>
      <p:ext uri="{BB962C8B-B14F-4D97-AF65-F5344CB8AC3E}">
        <p14:creationId xmlns:p14="http://schemas.microsoft.com/office/powerpoint/2010/main" val="16355455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008C84"/>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615749" y="517564"/>
            <a:ext cx="9107806" cy="651973"/>
          </a:xfrm>
          <a:prstGeom prst="rect">
            <a:avLst/>
          </a:prstGeom>
        </p:spPr>
        <p:txBody>
          <a:bodyPr vert="horz" wrap="square" lIns="0" tIns="0" rIns="0" bIns="0" rtlCol="0">
            <a:spAutoFit/>
          </a:bodyPr>
          <a:lstStyle/>
          <a:p>
            <a:pPr marL="12700">
              <a:lnSpc>
                <a:spcPts val="5480"/>
              </a:lnSpc>
            </a:pPr>
            <a:r>
              <a:rPr lang="en-US" sz="4400" b="1" spc="-100" dirty="0">
                <a:solidFill>
                  <a:schemeClr val="bg1"/>
                </a:solidFill>
                <a:latin typeface="Century Gothic" panose="020B0502020202020204" pitchFamily="34" charset="0"/>
                <a:cs typeface="Gill Sans MT"/>
              </a:rPr>
              <a:t>Gender Equality Continuum Tool</a:t>
            </a:r>
            <a:endParaRPr sz="4400" b="1" spc="-100" dirty="0">
              <a:solidFill>
                <a:schemeClr val="bg1"/>
              </a:solidFill>
              <a:latin typeface="Century Gothic" panose="020B0502020202020204" pitchFamily="34" charset="0"/>
              <a:cs typeface="Gill Sans MT"/>
            </a:endParaRPr>
          </a:p>
        </p:txBody>
      </p:sp>
      <p:pic>
        <p:nvPicPr>
          <p:cNvPr id="6" name="Content Placeholder 5" descr="Gender Integration Continuum FINAL August 2013.pdf">
            <a:extLst>
              <a:ext uri="{FF2B5EF4-FFF2-40B4-BE49-F238E27FC236}">
                <a16:creationId xmlns:a16="http://schemas.microsoft.com/office/drawing/2014/main" id="{632D3FDA-FF3E-4181-B4DD-B6F80E369F6C}"/>
              </a:ext>
            </a:extLst>
          </p:cNvPr>
          <p:cNvPicPr>
            <a:picLocks noChangeAspect="1"/>
          </p:cNvPicPr>
          <p:nvPr/>
        </p:nvPicPr>
        <p:blipFill rotWithShape="1">
          <a:blip r:embed="rId3">
            <a:extLst>
              <a:ext uri="{28A0092B-C50C-407E-A947-70E740481C1C}">
                <a14:useLocalDpi xmlns:a14="http://schemas.microsoft.com/office/drawing/2010/main" val="0"/>
              </a:ext>
            </a:extLst>
          </a:blip>
          <a:srcRect l="-5287" t="11539" r="-5287"/>
          <a:stretch/>
        </p:blipFill>
        <p:spPr>
          <a:xfrm>
            <a:off x="0" y="1687101"/>
            <a:ext cx="10097855" cy="6058791"/>
          </a:xfrm>
          <a:prstGeom prst="rect">
            <a:avLst/>
          </a:prstGeom>
        </p:spPr>
      </p:pic>
    </p:spTree>
    <p:extLst>
      <p:ext uri="{BB962C8B-B14F-4D97-AF65-F5344CB8AC3E}">
        <p14:creationId xmlns:p14="http://schemas.microsoft.com/office/powerpoint/2010/main" val="3656268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008C84"/>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615749" y="517564"/>
            <a:ext cx="9107806" cy="705321"/>
          </a:xfrm>
          <a:prstGeom prst="rect">
            <a:avLst/>
          </a:prstGeom>
        </p:spPr>
        <p:txBody>
          <a:bodyPr vert="horz" wrap="square" lIns="0" tIns="0" rIns="0" bIns="0" rtlCol="0">
            <a:spAutoFit/>
          </a:bodyPr>
          <a:lstStyle/>
          <a:p>
            <a:pPr marL="12700">
              <a:lnSpc>
                <a:spcPts val="5480"/>
              </a:lnSpc>
            </a:pPr>
            <a:r>
              <a:rPr lang="en-US" sz="4800" b="1" spc="-100" dirty="0">
                <a:solidFill>
                  <a:schemeClr val="bg1"/>
                </a:solidFill>
                <a:latin typeface="Century Gothic" panose="020B0502020202020204" pitchFamily="34" charset="0"/>
                <a:cs typeface="Gill Sans MT"/>
              </a:rPr>
              <a:t>Activity</a:t>
            </a:r>
            <a:endParaRPr sz="4400" dirty="0">
              <a:solidFill>
                <a:srgbClr val="4B4C4D"/>
              </a:solidFill>
              <a:latin typeface="Century Gothic" panose="020B0502020202020204" pitchFamily="34" charset="0"/>
              <a:cs typeface="Gill Sans MT"/>
            </a:endParaRPr>
          </a:p>
        </p:txBody>
      </p:sp>
      <p:sp>
        <p:nvSpPr>
          <p:cNvPr id="6" name="Arrow: Right 5">
            <a:extLst>
              <a:ext uri="{FF2B5EF4-FFF2-40B4-BE49-F238E27FC236}">
                <a16:creationId xmlns:a16="http://schemas.microsoft.com/office/drawing/2014/main" id="{02E3006D-60A1-4F4E-947E-297ACE4FA653}"/>
              </a:ext>
            </a:extLst>
          </p:cNvPr>
          <p:cNvSpPr/>
          <p:nvPr/>
        </p:nvSpPr>
        <p:spPr>
          <a:xfrm>
            <a:off x="579804" y="2914650"/>
            <a:ext cx="9021396" cy="2514600"/>
          </a:xfrm>
          <a:prstGeom prst="rightArrow">
            <a:avLst/>
          </a:prstGeom>
          <a:gradFill>
            <a:gsLst>
              <a:gs pos="0">
                <a:srgbClr val="FF0000">
                  <a:alpha val="30000"/>
                </a:srgbClr>
              </a:gs>
              <a:gs pos="56000">
                <a:srgbClr val="FFFF00">
                  <a:alpha val="44000"/>
                </a:srgbClr>
              </a:gs>
              <a:gs pos="37000">
                <a:srgbClr val="FFFF00">
                  <a:alpha val="39000"/>
                </a:srgbClr>
              </a:gs>
              <a:gs pos="100000">
                <a:srgbClr val="00B050">
                  <a:alpha val="60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3">
            <a:extLst>
              <a:ext uri="{FF2B5EF4-FFF2-40B4-BE49-F238E27FC236}">
                <a16:creationId xmlns:a16="http://schemas.microsoft.com/office/drawing/2014/main" id="{98DF0A6A-ACD8-4FB6-AA4B-9065FC0CB3DE}"/>
              </a:ext>
            </a:extLst>
          </p:cNvPr>
          <p:cNvSpPr txBox="1">
            <a:spLocks/>
          </p:cNvSpPr>
          <p:nvPr/>
        </p:nvSpPr>
        <p:spPr>
          <a:xfrm>
            <a:off x="598854" y="2133600"/>
            <a:ext cx="9002346" cy="4076700"/>
          </a:xfrm>
          <a:prstGeom prst="rect">
            <a:avLst/>
          </a:prstGeom>
        </p:spPr>
        <p:txBody>
          <a:bodyPr/>
          <a:lstStyle>
            <a:lvl1pPr marL="0" eaLnBrk="1" hangingPunct="1">
              <a:defRPr sz="4400">
                <a:solidFill>
                  <a:srgbClr val="4B4C4D"/>
                </a:solidFill>
                <a:latin typeface="Century Gothic" panose="020B0502020202020204" pitchFamily="34" charset="0"/>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en-US" sz="2800" kern="0">
                <a:cs typeface="Arial"/>
              </a:rPr>
              <a:t>How would you categorize the following projects? </a:t>
            </a:r>
          </a:p>
          <a:p>
            <a:endParaRPr lang="en-US" sz="2800" kern="0">
              <a:cs typeface="Arial"/>
            </a:endParaRPr>
          </a:p>
          <a:p>
            <a:endParaRPr lang="en-US" sz="2800" kern="0">
              <a:cs typeface="Arial"/>
            </a:endParaRPr>
          </a:p>
          <a:p>
            <a:endParaRPr lang="en-US" sz="2800" kern="0">
              <a:cs typeface="Arial"/>
            </a:endParaRPr>
          </a:p>
          <a:p>
            <a:r>
              <a:rPr lang="en-US" sz="2800" b="1" kern="0">
                <a:cs typeface="Arial"/>
              </a:rPr>
              <a:t>Exploitative? Accommodating? or Transformative?</a:t>
            </a:r>
            <a:endParaRPr lang="en-US" sz="2800" b="1" kern="0" dirty="0">
              <a:cs typeface="Arial"/>
            </a:endParaRPr>
          </a:p>
        </p:txBody>
      </p:sp>
    </p:spTree>
    <p:extLst>
      <p:ext uri="{BB962C8B-B14F-4D97-AF65-F5344CB8AC3E}">
        <p14:creationId xmlns:p14="http://schemas.microsoft.com/office/powerpoint/2010/main" val="37286719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a:cs typeface="Arial"/>
              </a:rPr>
              <a:t>Example Project 1:</a:t>
            </a:r>
            <a:endParaRPr lang="en-US" dirty="0"/>
          </a:p>
        </p:txBody>
      </p:sp>
      <p:sp>
        <p:nvSpPr>
          <p:cNvPr id="3" name="Text Placeholder 2"/>
          <p:cNvSpPr>
            <a:spLocks noGrp="1"/>
          </p:cNvSpPr>
          <p:nvPr>
            <p:ph type="body" sz="quarter" idx="11"/>
          </p:nvPr>
        </p:nvSpPr>
        <p:spPr>
          <a:xfrm>
            <a:off x="598853" y="1048578"/>
            <a:ext cx="8392746" cy="1147762"/>
          </a:xfrm>
        </p:spPr>
        <p:txBody>
          <a:bodyPr/>
          <a:lstStyle/>
          <a:p>
            <a:r>
              <a:rPr lang="en-US" dirty="0"/>
              <a:t>How would you categorize it? </a:t>
            </a:r>
          </a:p>
        </p:txBody>
      </p:sp>
      <p:sp>
        <p:nvSpPr>
          <p:cNvPr id="4" name="Text Placeholder 3"/>
          <p:cNvSpPr>
            <a:spLocks noGrp="1"/>
          </p:cNvSpPr>
          <p:nvPr>
            <p:ph type="body" sz="quarter" idx="12"/>
          </p:nvPr>
        </p:nvSpPr>
        <p:spPr>
          <a:xfrm>
            <a:off x="598853" y="2191578"/>
            <a:ext cx="9078546" cy="2857500"/>
          </a:xfrm>
        </p:spPr>
        <p:txBody>
          <a:bodyPr/>
          <a:lstStyle/>
          <a:p>
            <a:r>
              <a:rPr lang="en-US" sz="2200" b="1" dirty="0"/>
              <a:t>Condom Social Marketing in Colombia</a:t>
            </a:r>
          </a:p>
          <a:p>
            <a:endParaRPr lang="en-US" sz="2200" dirty="0"/>
          </a:p>
          <a:p>
            <a:r>
              <a:rPr lang="en-US" sz="2200" dirty="0"/>
              <a:t>The goal of a social marketing campaign in Colombia was to increase condom sales and promote “safe sex”. The campaign launched a television ad featuring a young man who said very proudly that he used a different color condom with each of his several girl friends. The intended message was that he used condoms whenever he had sex.</a:t>
            </a:r>
          </a:p>
          <a:p>
            <a:endParaRPr lang="en-US" sz="2200" dirty="0"/>
          </a:p>
        </p:txBody>
      </p:sp>
    </p:spTree>
    <p:extLst>
      <p:ext uri="{BB962C8B-B14F-4D97-AF65-F5344CB8AC3E}">
        <p14:creationId xmlns:p14="http://schemas.microsoft.com/office/powerpoint/2010/main" val="40869443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a:cs typeface="Arial"/>
              </a:rPr>
              <a:t>Example Project 1:</a:t>
            </a:r>
            <a:endParaRPr lang="en-US" dirty="0"/>
          </a:p>
        </p:txBody>
      </p:sp>
      <p:sp>
        <p:nvSpPr>
          <p:cNvPr id="3" name="Text Placeholder 2"/>
          <p:cNvSpPr>
            <a:spLocks noGrp="1"/>
          </p:cNvSpPr>
          <p:nvPr>
            <p:ph type="body" sz="quarter" idx="11"/>
          </p:nvPr>
        </p:nvSpPr>
        <p:spPr>
          <a:xfrm>
            <a:off x="598853" y="1048578"/>
            <a:ext cx="8392746" cy="1147762"/>
          </a:xfrm>
        </p:spPr>
        <p:txBody>
          <a:bodyPr/>
          <a:lstStyle/>
          <a:p>
            <a:r>
              <a:rPr lang="en-US" dirty="0"/>
              <a:t>Exploitative</a:t>
            </a:r>
          </a:p>
        </p:txBody>
      </p:sp>
      <p:sp>
        <p:nvSpPr>
          <p:cNvPr id="4" name="Text Placeholder 3"/>
          <p:cNvSpPr>
            <a:spLocks noGrp="1"/>
          </p:cNvSpPr>
          <p:nvPr>
            <p:ph type="body" sz="quarter" idx="12"/>
          </p:nvPr>
        </p:nvSpPr>
        <p:spPr>
          <a:xfrm>
            <a:off x="598852" y="2171700"/>
            <a:ext cx="9078546" cy="2857500"/>
          </a:xfrm>
        </p:spPr>
        <p:txBody>
          <a:bodyPr/>
          <a:lstStyle/>
          <a:p>
            <a:r>
              <a:rPr lang="en-US" sz="2200" b="1" dirty="0">
                <a:latin typeface="Century Gothic" panose="020B0502020202020204" pitchFamily="34" charset="0"/>
                <a:cs typeface="Arial"/>
              </a:rPr>
              <a:t>Condom Social Marketing in Colombia</a:t>
            </a:r>
          </a:p>
          <a:p>
            <a:endParaRPr lang="en-US" sz="2200" b="1" dirty="0">
              <a:latin typeface="Century Gothic" panose="020B0502020202020204" pitchFamily="34" charset="0"/>
              <a:cs typeface="Arial"/>
            </a:endParaRPr>
          </a:p>
          <a:p>
            <a:r>
              <a:rPr lang="en-US" sz="2200" b="1" dirty="0">
                <a:latin typeface="Century Gothic" panose="020B0502020202020204" pitchFamily="34" charset="0"/>
                <a:cs typeface="Arial"/>
              </a:rPr>
              <a:t>Explanation:</a:t>
            </a:r>
            <a:r>
              <a:rPr lang="en-US" sz="2200" dirty="0">
                <a:latin typeface="Century Gothic" panose="020B0502020202020204" pitchFamily="34" charset="0"/>
                <a:cs typeface="Arial"/>
              </a:rPr>
              <a:t> </a:t>
            </a:r>
          </a:p>
          <a:p>
            <a:r>
              <a:rPr lang="en-US" sz="2200" dirty="0">
                <a:latin typeface="Century Gothic" panose="020B0502020202020204" pitchFamily="34" charset="0"/>
                <a:cs typeface="Arial"/>
              </a:rPr>
              <a:t>The TV ad exploited social and cultural values supporting men’s virility, sexual conquest, and control. It reinforced the expectation/stereotype that “macho” men have multiple female sexual partners and undercut the notion that joint communication and decision-making, negotiation, and mutual respect are important for safe sex behaviors. It also contradicted other health efforts to promote safe sex practices through partner reduction.</a:t>
            </a:r>
          </a:p>
        </p:txBody>
      </p:sp>
    </p:spTree>
    <p:extLst>
      <p:ext uri="{BB962C8B-B14F-4D97-AF65-F5344CB8AC3E}">
        <p14:creationId xmlns:p14="http://schemas.microsoft.com/office/powerpoint/2010/main" val="36024880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a:cs typeface="Arial"/>
              </a:rPr>
              <a:t>Example Project 2:</a:t>
            </a:r>
            <a:endParaRPr lang="en-US" dirty="0"/>
          </a:p>
        </p:txBody>
      </p:sp>
      <p:sp>
        <p:nvSpPr>
          <p:cNvPr id="3" name="Text Placeholder 2"/>
          <p:cNvSpPr>
            <a:spLocks noGrp="1"/>
          </p:cNvSpPr>
          <p:nvPr>
            <p:ph type="body" sz="quarter" idx="11"/>
          </p:nvPr>
        </p:nvSpPr>
        <p:spPr>
          <a:xfrm>
            <a:off x="598853" y="1048578"/>
            <a:ext cx="8392746" cy="1147762"/>
          </a:xfrm>
        </p:spPr>
        <p:txBody>
          <a:bodyPr/>
          <a:lstStyle/>
          <a:p>
            <a:r>
              <a:rPr lang="en-US" dirty="0"/>
              <a:t>How would you categorize it? </a:t>
            </a:r>
          </a:p>
        </p:txBody>
      </p:sp>
      <p:sp>
        <p:nvSpPr>
          <p:cNvPr id="4" name="Text Placeholder 3"/>
          <p:cNvSpPr>
            <a:spLocks noGrp="1"/>
          </p:cNvSpPr>
          <p:nvPr>
            <p:ph type="body" sz="quarter" idx="12"/>
          </p:nvPr>
        </p:nvSpPr>
        <p:spPr>
          <a:xfrm>
            <a:off x="598853" y="2191578"/>
            <a:ext cx="9078546" cy="2857500"/>
          </a:xfrm>
        </p:spPr>
        <p:txBody>
          <a:bodyPr/>
          <a:lstStyle/>
          <a:p>
            <a:r>
              <a:rPr lang="en-US" sz="2200" b="1" dirty="0"/>
              <a:t>Youth Roles in Care and Support for People Living with HIV/AIDS (PLWHA)</a:t>
            </a:r>
          </a:p>
          <a:p>
            <a:endParaRPr lang="en-US" sz="2200" b="1" dirty="0"/>
          </a:p>
          <a:p>
            <a:r>
              <a:rPr lang="en-US" sz="2200" dirty="0"/>
              <a:t>The goal of a project in Malawi was to involve young people in the care of PLWHA. They conducted formative research to assess the interest of young people in being caregivers, and to explore the gender dimensions of care. Young people were asked what care-giving tasks male and female youth feel more comfortable and able to carry out, and asked PLWHA what tasks they would prefer to have carried out by male or female youth. Based on this research, the project developed youth care and support activities for PLWHA which incorporated tasks preferred by young women and young men.</a:t>
            </a:r>
          </a:p>
          <a:p>
            <a:endParaRPr lang="en-US" sz="2200" dirty="0"/>
          </a:p>
        </p:txBody>
      </p:sp>
    </p:spTree>
    <p:extLst>
      <p:ext uri="{BB962C8B-B14F-4D97-AF65-F5344CB8AC3E}">
        <p14:creationId xmlns:p14="http://schemas.microsoft.com/office/powerpoint/2010/main" val="3354184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a:cs typeface="Arial"/>
              </a:rPr>
              <a:t>Example Project 2:</a:t>
            </a:r>
            <a:endParaRPr lang="en-US" dirty="0"/>
          </a:p>
        </p:txBody>
      </p:sp>
      <p:sp>
        <p:nvSpPr>
          <p:cNvPr id="3" name="Text Placeholder 2"/>
          <p:cNvSpPr>
            <a:spLocks noGrp="1"/>
          </p:cNvSpPr>
          <p:nvPr>
            <p:ph type="body" sz="quarter" idx="11"/>
          </p:nvPr>
        </p:nvSpPr>
        <p:spPr>
          <a:xfrm>
            <a:off x="598853" y="1048578"/>
            <a:ext cx="8392746" cy="1147762"/>
          </a:xfrm>
        </p:spPr>
        <p:txBody>
          <a:bodyPr/>
          <a:lstStyle/>
          <a:p>
            <a:r>
              <a:rPr lang="en-US" dirty="0"/>
              <a:t>Accommodating </a:t>
            </a:r>
          </a:p>
        </p:txBody>
      </p:sp>
      <p:sp>
        <p:nvSpPr>
          <p:cNvPr id="4" name="Text Placeholder 3"/>
          <p:cNvSpPr>
            <a:spLocks noGrp="1"/>
          </p:cNvSpPr>
          <p:nvPr>
            <p:ph type="body" sz="quarter" idx="12"/>
          </p:nvPr>
        </p:nvSpPr>
        <p:spPr>
          <a:xfrm>
            <a:off x="598853" y="2198204"/>
            <a:ext cx="9078546" cy="2857500"/>
          </a:xfrm>
        </p:spPr>
        <p:txBody>
          <a:bodyPr/>
          <a:lstStyle/>
          <a:p>
            <a:r>
              <a:rPr lang="en-US" sz="2200" b="1" dirty="0">
                <a:latin typeface="Century Gothic" panose="020B0502020202020204" pitchFamily="34" charset="0"/>
                <a:cs typeface="Arial"/>
              </a:rPr>
              <a:t>Youth Roles in Care and Support for People Living with HIV/AIDS (PLWHA)</a:t>
            </a:r>
          </a:p>
          <a:p>
            <a:endParaRPr lang="en-US" sz="2200" b="1" dirty="0">
              <a:latin typeface="Century Gothic" panose="020B0502020202020204" pitchFamily="34" charset="0"/>
              <a:cs typeface="Arial"/>
            </a:endParaRPr>
          </a:p>
          <a:p>
            <a:pPr>
              <a:lnSpc>
                <a:spcPct val="120000"/>
              </a:lnSpc>
            </a:pPr>
            <a:r>
              <a:rPr lang="en-US" sz="2200" b="1" dirty="0">
                <a:latin typeface="Century Gothic" panose="020B0502020202020204" pitchFamily="34" charset="0"/>
                <a:cs typeface="Arial"/>
              </a:rPr>
              <a:t>Explanation:</a:t>
            </a:r>
          </a:p>
          <a:p>
            <a:pPr>
              <a:lnSpc>
                <a:spcPct val="120000"/>
              </a:lnSpc>
            </a:pPr>
            <a:r>
              <a:rPr lang="en-US" sz="2200" dirty="0">
                <a:latin typeface="Century Gothic" panose="020B0502020202020204" pitchFamily="34" charset="0"/>
                <a:cs typeface="Arial"/>
              </a:rPr>
              <a:t>The program successfully engaged both young women and young men in providing care and support for PLWHA. However, the program accommodated existing gendered divisions of labor and missed an opportunity to engage young men for the first time in a non-gender-traditional care-giving role. The program missed an opportunity for a more gender transformative outcome.</a:t>
            </a:r>
            <a:endParaRPr lang="en-US" sz="2200" b="1" dirty="0">
              <a:latin typeface="Century Gothic" panose="020B0502020202020204" pitchFamily="34" charset="0"/>
              <a:cs typeface="Arial"/>
            </a:endParaRPr>
          </a:p>
        </p:txBody>
      </p:sp>
    </p:spTree>
    <p:extLst>
      <p:ext uri="{BB962C8B-B14F-4D97-AF65-F5344CB8AC3E}">
        <p14:creationId xmlns:p14="http://schemas.microsoft.com/office/powerpoint/2010/main" val="18101406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a:cs typeface="Arial"/>
              </a:rPr>
              <a:t>Example Project 3:</a:t>
            </a:r>
            <a:endParaRPr lang="en-US" dirty="0"/>
          </a:p>
        </p:txBody>
      </p:sp>
      <p:sp>
        <p:nvSpPr>
          <p:cNvPr id="3" name="Text Placeholder 2"/>
          <p:cNvSpPr>
            <a:spLocks noGrp="1"/>
          </p:cNvSpPr>
          <p:nvPr>
            <p:ph type="body" sz="quarter" idx="11"/>
          </p:nvPr>
        </p:nvSpPr>
        <p:spPr>
          <a:xfrm>
            <a:off x="598853" y="1048578"/>
            <a:ext cx="8392746" cy="1147762"/>
          </a:xfrm>
        </p:spPr>
        <p:txBody>
          <a:bodyPr/>
          <a:lstStyle/>
          <a:p>
            <a:r>
              <a:rPr lang="en-US" dirty="0"/>
              <a:t>How would you categorize it? </a:t>
            </a:r>
          </a:p>
        </p:txBody>
      </p:sp>
      <p:sp>
        <p:nvSpPr>
          <p:cNvPr id="4" name="Text Placeholder 3"/>
          <p:cNvSpPr>
            <a:spLocks noGrp="1"/>
          </p:cNvSpPr>
          <p:nvPr>
            <p:ph type="body" sz="quarter" idx="12"/>
          </p:nvPr>
        </p:nvSpPr>
        <p:spPr>
          <a:xfrm>
            <a:off x="598853" y="2191578"/>
            <a:ext cx="9078546" cy="2857500"/>
          </a:xfrm>
        </p:spPr>
        <p:txBody>
          <a:bodyPr/>
          <a:lstStyle/>
          <a:p>
            <a:r>
              <a:rPr lang="en-US" sz="2200" b="1" dirty="0">
                <a:latin typeface="Century Gothic" panose="020B0502020202020204" pitchFamily="34" charset="0"/>
                <a:cs typeface="Arial"/>
              </a:rPr>
              <a:t>Female Genital Mutilation/Cutting (FGM/C) Intervention</a:t>
            </a:r>
          </a:p>
          <a:p>
            <a:endParaRPr lang="en-US" sz="2200" dirty="0">
              <a:latin typeface="Century Gothic" panose="020B0502020202020204" pitchFamily="34" charset="0"/>
              <a:cs typeface="Arial"/>
            </a:endParaRPr>
          </a:p>
          <a:p>
            <a:pPr>
              <a:lnSpc>
                <a:spcPct val="110000"/>
              </a:lnSpc>
            </a:pPr>
            <a:r>
              <a:rPr lang="en-US" sz="2200" dirty="0">
                <a:latin typeface="Century Gothic" panose="020B0502020202020204" pitchFamily="34" charset="0"/>
                <a:cs typeface="Arial"/>
              </a:rPr>
              <a:t>A FGM/C intervention in Uganda sought to stop the practice. Project staff realized that simply enacting a law prohibiting the practice would not address the cultural and social motivations supporting it within the community, and would likely cause people to do it covertly. Considering the symbolic nature of the ritual, the project staff and community members designed a ritual for girls that maintained meaningful cultural elements, such as a week-long seclusion, life-skills education, dance and storytelling, however it eliminated the cutting. The new rite-of-passage ritual was accepted by the entire community.</a:t>
            </a:r>
          </a:p>
        </p:txBody>
      </p:sp>
    </p:spTree>
    <p:extLst>
      <p:ext uri="{BB962C8B-B14F-4D97-AF65-F5344CB8AC3E}">
        <p14:creationId xmlns:p14="http://schemas.microsoft.com/office/powerpoint/2010/main" val="26504778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a:cs typeface="Arial"/>
              </a:rPr>
              <a:t>Example Project 3:</a:t>
            </a:r>
            <a:endParaRPr lang="en-US" dirty="0"/>
          </a:p>
        </p:txBody>
      </p:sp>
      <p:sp>
        <p:nvSpPr>
          <p:cNvPr id="3" name="Text Placeholder 2"/>
          <p:cNvSpPr>
            <a:spLocks noGrp="1"/>
          </p:cNvSpPr>
          <p:nvPr>
            <p:ph type="body" sz="quarter" idx="11"/>
          </p:nvPr>
        </p:nvSpPr>
        <p:spPr>
          <a:xfrm>
            <a:off x="598853" y="1048578"/>
            <a:ext cx="8392746" cy="1147762"/>
          </a:xfrm>
        </p:spPr>
        <p:txBody>
          <a:bodyPr/>
          <a:lstStyle/>
          <a:p>
            <a:r>
              <a:rPr lang="en-US" dirty="0"/>
              <a:t>Transformative </a:t>
            </a:r>
          </a:p>
        </p:txBody>
      </p:sp>
      <p:sp>
        <p:nvSpPr>
          <p:cNvPr id="4" name="Text Placeholder 3"/>
          <p:cNvSpPr>
            <a:spLocks noGrp="1"/>
          </p:cNvSpPr>
          <p:nvPr>
            <p:ph type="body" sz="quarter" idx="12"/>
          </p:nvPr>
        </p:nvSpPr>
        <p:spPr>
          <a:xfrm>
            <a:off x="598853" y="2198204"/>
            <a:ext cx="9078546" cy="2857500"/>
          </a:xfrm>
        </p:spPr>
        <p:txBody>
          <a:bodyPr/>
          <a:lstStyle/>
          <a:p>
            <a:r>
              <a:rPr lang="en-US" sz="2200" b="1" dirty="0">
                <a:latin typeface="Century Gothic" panose="020B0502020202020204" pitchFamily="34" charset="0"/>
                <a:cs typeface="Arial"/>
              </a:rPr>
              <a:t>Female Genital Mutilation/Cutting (FGM/C) Intervention</a:t>
            </a:r>
          </a:p>
          <a:p>
            <a:endParaRPr lang="en-US" sz="2200" dirty="0">
              <a:latin typeface="Century Gothic" panose="020B0502020202020204" pitchFamily="34" charset="0"/>
            </a:endParaRPr>
          </a:p>
          <a:p>
            <a:pPr>
              <a:lnSpc>
                <a:spcPct val="120000"/>
              </a:lnSpc>
            </a:pPr>
            <a:r>
              <a:rPr lang="en-US" sz="2200" b="1" dirty="0">
                <a:latin typeface="Century Gothic" panose="020B0502020202020204" pitchFamily="34" charset="0"/>
                <a:cs typeface="Arial"/>
              </a:rPr>
              <a:t>Explanation</a:t>
            </a:r>
          </a:p>
          <a:p>
            <a:pPr>
              <a:lnSpc>
                <a:spcPct val="120000"/>
              </a:lnSpc>
            </a:pPr>
            <a:r>
              <a:rPr lang="en-US" sz="2200" dirty="0">
                <a:latin typeface="Century Gothic" panose="020B0502020202020204" pitchFamily="34" charset="0"/>
                <a:cs typeface="Arial"/>
              </a:rPr>
              <a:t>The project engaged community members in a process of critical reflection, leading to an understanding that the long-accepted cultural practice of FGM /C violated the rights of girls to health and bodily integrity. By working with communities to identify an alternative, culturally acceptable ritual, the project challenged gender norms and eliminated a harmful cultural practice. Ultimately, the project had a transformative impact on participant communities.</a:t>
            </a:r>
          </a:p>
        </p:txBody>
      </p:sp>
    </p:spTree>
    <p:extLst>
      <p:ext uri="{BB962C8B-B14F-4D97-AF65-F5344CB8AC3E}">
        <p14:creationId xmlns:p14="http://schemas.microsoft.com/office/powerpoint/2010/main" val="32000101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008C84"/>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615749" y="517564"/>
            <a:ext cx="9107806" cy="1348126"/>
          </a:xfrm>
          <a:prstGeom prst="rect">
            <a:avLst/>
          </a:prstGeom>
        </p:spPr>
        <p:txBody>
          <a:bodyPr vert="horz" wrap="square" lIns="0" tIns="0" rIns="0" bIns="0" rtlCol="0">
            <a:spAutoFit/>
          </a:bodyPr>
          <a:lstStyle/>
          <a:p>
            <a:pPr marL="12700">
              <a:lnSpc>
                <a:spcPts val="5480"/>
              </a:lnSpc>
            </a:pPr>
            <a:r>
              <a:rPr lang="en-US" sz="4000" b="1" spc="-100" dirty="0">
                <a:solidFill>
                  <a:schemeClr val="bg1"/>
                </a:solidFill>
                <a:latin typeface="Century Gothic" panose="020B0502020202020204" pitchFamily="34" charset="0"/>
                <a:cs typeface="Gill Sans MT"/>
              </a:rPr>
              <a:t>Gender Integration in Programming </a:t>
            </a:r>
            <a:r>
              <a:rPr lang="en-US" sz="4000" spc="-100" dirty="0">
                <a:solidFill>
                  <a:srgbClr val="4B4C4D"/>
                </a:solidFill>
                <a:latin typeface="Century Gothic" panose="020B0502020202020204" pitchFamily="34" charset="0"/>
                <a:cs typeface="Gill Sans MT"/>
              </a:rPr>
              <a:t>References &amp; Resources</a:t>
            </a:r>
            <a:endParaRPr sz="4000" spc="-100" dirty="0">
              <a:solidFill>
                <a:srgbClr val="4B4C4D"/>
              </a:solidFill>
              <a:latin typeface="Century Gothic" panose="020B0502020202020204" pitchFamily="34" charset="0"/>
              <a:cs typeface="Gill Sans MT"/>
            </a:endParaRPr>
          </a:p>
        </p:txBody>
      </p:sp>
      <p:sp>
        <p:nvSpPr>
          <p:cNvPr id="6" name="Content Placeholder 2">
            <a:extLst>
              <a:ext uri="{FF2B5EF4-FFF2-40B4-BE49-F238E27FC236}">
                <a16:creationId xmlns:a16="http://schemas.microsoft.com/office/drawing/2014/main" id="{5B3442A2-2D7A-4473-AF1C-A4672CBAD96F}"/>
              </a:ext>
            </a:extLst>
          </p:cNvPr>
          <p:cNvSpPr txBox="1">
            <a:spLocks/>
          </p:cNvSpPr>
          <p:nvPr/>
        </p:nvSpPr>
        <p:spPr>
          <a:xfrm>
            <a:off x="522960" y="2057400"/>
            <a:ext cx="9293383" cy="4828905"/>
          </a:xfrm>
        </p:spPr>
        <p:txBody>
          <a:bodyPr>
            <a:noAutofit/>
          </a:bodyPr>
          <a:lst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285750" indent="-285750">
              <a:buFont typeface="Arial" panose="020B0604020202020204" pitchFamily="34" charset="0"/>
              <a:buChar char="•"/>
              <a:defRPr/>
            </a:pPr>
            <a:r>
              <a:rPr lang="en-US" sz="2000" kern="0" dirty="0">
                <a:solidFill>
                  <a:sysClr val="windowText" lastClr="000000"/>
                </a:solidFill>
                <a:latin typeface="Century Gothic" panose="020B0502020202020204" pitchFamily="34" charset="0"/>
                <a:cs typeface="Arial"/>
              </a:rPr>
              <a:t>Caro, D. (2009). A manual for integrating gender into reproductive health and HIV programs: from commitment to action (2nd Edition). Washington, DC, USA: USAID and IGWG. Retrieved from </a:t>
            </a:r>
            <a:r>
              <a:rPr lang="en-US" sz="2000" kern="0" dirty="0">
                <a:solidFill>
                  <a:sysClr val="windowText" lastClr="000000"/>
                </a:solidFill>
                <a:latin typeface="Century Gothic" panose="020B0502020202020204" pitchFamily="34" charset="0"/>
                <a:cs typeface="Arial"/>
                <a:hlinkClick r:id="rId3"/>
              </a:rPr>
              <a:t>http://www.culturalpractice.com/wp-content/downloads/4-2009-2.pdf</a:t>
            </a:r>
            <a:r>
              <a:rPr lang="en-US" sz="2000" kern="0" dirty="0">
                <a:solidFill>
                  <a:sysClr val="windowText" lastClr="000000"/>
                </a:solidFill>
                <a:latin typeface="Century Gothic" panose="020B0502020202020204" pitchFamily="34" charset="0"/>
                <a:cs typeface="Arial"/>
              </a:rPr>
              <a:t>.</a:t>
            </a:r>
          </a:p>
          <a:p>
            <a:pPr marL="285750" indent="-285750">
              <a:buFont typeface="Arial" panose="020B0604020202020204" pitchFamily="34" charset="0"/>
              <a:buChar char="•"/>
              <a:defRPr/>
            </a:pPr>
            <a:r>
              <a:rPr lang="en-US" sz="2000" kern="0" dirty="0">
                <a:solidFill>
                  <a:sysClr val="windowText" lastClr="000000"/>
                </a:solidFill>
                <a:latin typeface="Century Gothic" panose="020B0502020202020204" pitchFamily="34" charset="0"/>
                <a:cs typeface="Arial"/>
              </a:rPr>
              <a:t>Doggett, E., Krishna, A., Robles, O.J., &amp; Betron, M. (2016, March 28) Global Health eLearning Center course on Gender and sexual and reproductive health 101. Retrieved from </a:t>
            </a:r>
            <a:r>
              <a:rPr lang="en-US" sz="2000" kern="0" dirty="0">
                <a:solidFill>
                  <a:sysClr val="windowText" lastClr="000000"/>
                </a:solidFill>
                <a:latin typeface="Century Gothic" panose="020B0502020202020204" pitchFamily="34" charset="0"/>
                <a:cs typeface="Arial"/>
                <a:hlinkClick r:id="rId4"/>
              </a:rPr>
              <a:t>http://www.globalhealthlearning.org/course/gender-and-sexual-and-reproductive-health-101</a:t>
            </a:r>
            <a:r>
              <a:rPr lang="en-US" sz="2000" kern="0" dirty="0">
                <a:solidFill>
                  <a:sysClr val="windowText" lastClr="000000"/>
                </a:solidFill>
                <a:latin typeface="Century Gothic" panose="020B0502020202020204" pitchFamily="34" charset="0"/>
                <a:cs typeface="Arial"/>
              </a:rPr>
              <a:t>.</a:t>
            </a:r>
          </a:p>
          <a:p>
            <a:pPr marL="285750" indent="-285750">
              <a:buFont typeface="Arial" panose="020B0604020202020204" pitchFamily="34" charset="0"/>
              <a:buChar char="•"/>
              <a:defRPr/>
            </a:pPr>
            <a:r>
              <a:rPr lang="en-US" sz="2000" kern="0" dirty="0">
                <a:solidFill>
                  <a:sysClr val="windowText" lastClr="000000"/>
                </a:solidFill>
                <a:latin typeface="Century Gothic" panose="020B0502020202020204" pitchFamily="34" charset="0"/>
                <a:cs typeface="Arial"/>
              </a:rPr>
              <a:t>Gender Practitioners Collaborative. (</a:t>
            </a:r>
            <a:r>
              <a:rPr lang="en-US" sz="2000" kern="0" dirty="0" err="1">
                <a:solidFill>
                  <a:sysClr val="windowText" lastClr="000000"/>
                </a:solidFill>
                <a:latin typeface="Century Gothic" panose="020B0502020202020204" pitchFamily="34" charset="0"/>
                <a:cs typeface="Arial"/>
              </a:rPr>
              <a:t>n.d.</a:t>
            </a:r>
            <a:r>
              <a:rPr lang="en-US" sz="2000" kern="0" dirty="0">
                <a:solidFill>
                  <a:sysClr val="windowText" lastClr="000000"/>
                </a:solidFill>
                <a:latin typeface="Century Gothic" panose="020B0502020202020204" pitchFamily="34" charset="0"/>
                <a:cs typeface="Arial"/>
              </a:rPr>
              <a:t>). Minimum standards for mainstreaming gender equality. Retrieved from </a:t>
            </a:r>
            <a:r>
              <a:rPr lang="en-US" sz="2000" kern="0" dirty="0">
                <a:solidFill>
                  <a:sysClr val="windowText" lastClr="000000"/>
                </a:solidFill>
                <a:latin typeface="Century Gothic" panose="020B0502020202020204" pitchFamily="34" charset="0"/>
                <a:cs typeface="Arial"/>
                <a:hlinkClick r:id="rId5"/>
              </a:rPr>
              <a:t>http://genderstandards.org/</a:t>
            </a:r>
            <a:r>
              <a:rPr lang="en-US" sz="2000" kern="0" dirty="0">
                <a:solidFill>
                  <a:sysClr val="windowText" lastClr="000000"/>
                </a:solidFill>
                <a:latin typeface="Century Gothic" panose="020B0502020202020204" pitchFamily="34" charset="0"/>
                <a:cs typeface="Arial"/>
              </a:rPr>
              <a:t> </a:t>
            </a:r>
          </a:p>
          <a:p>
            <a:pPr marL="285750" indent="-285750">
              <a:buFont typeface="Arial" panose="020B0604020202020204" pitchFamily="34" charset="0"/>
              <a:buChar char="•"/>
              <a:defRPr/>
            </a:pPr>
            <a:r>
              <a:rPr lang="en-US" sz="2000" kern="0" dirty="0">
                <a:solidFill>
                  <a:sysClr val="windowText" lastClr="000000"/>
                </a:solidFill>
                <a:latin typeface="Century Gothic" panose="020B0502020202020204" pitchFamily="34" charset="0"/>
              </a:rPr>
              <a:t>IGWG. Gender and Reproductive Health 101. Retrieved from </a:t>
            </a:r>
            <a:r>
              <a:rPr lang="en-US" sz="2000" kern="0" dirty="0">
                <a:solidFill>
                  <a:sysClr val="windowText" lastClr="000000"/>
                </a:solidFill>
                <a:latin typeface="Century Gothic" panose="020B0502020202020204" pitchFamily="34" charset="0"/>
                <a:hlinkClick r:id="rId6"/>
              </a:rPr>
              <a:t>https://www.igwg.org/wp-content/uploads/2017/07/gender101facguide.pdf</a:t>
            </a:r>
            <a:endParaRPr lang="en-US" sz="2000" kern="0" dirty="0">
              <a:solidFill>
                <a:sysClr val="windowText" lastClr="000000"/>
              </a:solidFill>
              <a:latin typeface="Century Gothic" panose="020B0502020202020204" pitchFamily="34" charset="0"/>
            </a:endParaRPr>
          </a:p>
          <a:p>
            <a:pPr marL="285750" indent="-285750">
              <a:buFont typeface="Arial" panose="020B0604020202020204" pitchFamily="34" charset="0"/>
              <a:buChar char="•"/>
              <a:defRPr/>
            </a:pPr>
            <a:endParaRPr lang="en-US" sz="1540" kern="0" dirty="0">
              <a:solidFill>
                <a:sysClr val="windowText" lastClr="000000"/>
              </a:solidFill>
              <a:latin typeface="Century Gothic" panose="020B0502020202020204" pitchFamily="34" charset="0"/>
              <a:cs typeface="Arial"/>
            </a:endParaRPr>
          </a:p>
        </p:txBody>
      </p:sp>
    </p:spTree>
    <p:extLst>
      <p:ext uri="{BB962C8B-B14F-4D97-AF65-F5344CB8AC3E}">
        <p14:creationId xmlns:p14="http://schemas.microsoft.com/office/powerpoint/2010/main" val="29468209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008C84"/>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615749" y="517564"/>
            <a:ext cx="9107806" cy="1348126"/>
          </a:xfrm>
          <a:prstGeom prst="rect">
            <a:avLst/>
          </a:prstGeom>
        </p:spPr>
        <p:txBody>
          <a:bodyPr vert="horz" wrap="square" lIns="0" tIns="0" rIns="0" bIns="0" rtlCol="0">
            <a:spAutoFit/>
          </a:bodyPr>
          <a:lstStyle/>
          <a:p>
            <a:pPr marL="12700">
              <a:lnSpc>
                <a:spcPts val="5480"/>
              </a:lnSpc>
            </a:pPr>
            <a:r>
              <a:rPr lang="en-US" sz="4000" b="1" spc="-100" dirty="0">
                <a:solidFill>
                  <a:schemeClr val="bg1"/>
                </a:solidFill>
                <a:latin typeface="Century Gothic" panose="020B0502020202020204" pitchFamily="34" charset="0"/>
                <a:cs typeface="Gill Sans MT"/>
              </a:rPr>
              <a:t>Gender Integration in Programming </a:t>
            </a:r>
            <a:r>
              <a:rPr lang="en-US" sz="4000" spc="-100" dirty="0">
                <a:solidFill>
                  <a:srgbClr val="4B4C4D"/>
                </a:solidFill>
                <a:latin typeface="Century Gothic" panose="020B0502020202020204" pitchFamily="34" charset="0"/>
                <a:cs typeface="Gill Sans MT"/>
              </a:rPr>
              <a:t>References &amp; Resources</a:t>
            </a:r>
            <a:endParaRPr sz="4000" spc="-100" dirty="0">
              <a:solidFill>
                <a:srgbClr val="4B4C4D"/>
              </a:solidFill>
              <a:latin typeface="Century Gothic" panose="020B0502020202020204" pitchFamily="34" charset="0"/>
              <a:cs typeface="Gill Sans MT"/>
            </a:endParaRPr>
          </a:p>
        </p:txBody>
      </p:sp>
      <p:sp>
        <p:nvSpPr>
          <p:cNvPr id="6" name="Content Placeholder 2">
            <a:extLst>
              <a:ext uri="{FF2B5EF4-FFF2-40B4-BE49-F238E27FC236}">
                <a16:creationId xmlns:a16="http://schemas.microsoft.com/office/drawing/2014/main" id="{5B3442A2-2D7A-4473-AF1C-A4672CBAD96F}"/>
              </a:ext>
            </a:extLst>
          </p:cNvPr>
          <p:cNvSpPr txBox="1">
            <a:spLocks/>
          </p:cNvSpPr>
          <p:nvPr/>
        </p:nvSpPr>
        <p:spPr>
          <a:xfrm>
            <a:off x="522960" y="2057400"/>
            <a:ext cx="9293383" cy="4828905"/>
          </a:xfrm>
        </p:spPr>
        <p:txBody>
          <a:bodyPr>
            <a:noAutofit/>
          </a:bodyPr>
          <a:lst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marL="285750" indent="-285750">
              <a:buFont typeface="Arial" panose="020B0604020202020204" pitchFamily="34" charset="0"/>
              <a:buChar char="•"/>
              <a:defRPr/>
            </a:pPr>
            <a:r>
              <a:rPr lang="en-US" sz="2000" kern="0" dirty="0">
                <a:solidFill>
                  <a:sysClr val="windowText" lastClr="000000"/>
                </a:solidFill>
                <a:latin typeface="Century Gothic" panose="020B0502020202020204" pitchFamily="34" charset="0"/>
                <a:cs typeface="Arial"/>
              </a:rPr>
              <a:t>Spevacek, A.M. (2012). Resources on gender integration/mainstreaming: toolkits, manuals, evaluations, lessons learned, and best practices. Washington, DC, USA: USAID. Retrieved from </a:t>
            </a:r>
            <a:r>
              <a:rPr lang="en-US" sz="2000" kern="0" dirty="0">
                <a:solidFill>
                  <a:sysClr val="windowText" lastClr="000000"/>
                </a:solidFill>
                <a:latin typeface="Century Gothic" panose="020B0502020202020204" pitchFamily="34" charset="0"/>
                <a:cs typeface="Arial"/>
                <a:hlinkClick r:id="rId3"/>
              </a:rPr>
              <a:t>http://pdf.usaid.gov/pdf_docs/pnadm073.pdf</a:t>
            </a:r>
            <a:r>
              <a:rPr lang="en-US" sz="2000" kern="0" dirty="0">
                <a:solidFill>
                  <a:sysClr val="windowText" lastClr="000000"/>
                </a:solidFill>
                <a:latin typeface="Century Gothic" panose="020B0502020202020204" pitchFamily="34" charset="0"/>
                <a:cs typeface="Arial"/>
              </a:rPr>
              <a:t> </a:t>
            </a:r>
          </a:p>
          <a:p>
            <a:pPr marL="285750" indent="-285750">
              <a:buFont typeface="Arial" panose="020B0604020202020204" pitchFamily="34" charset="0"/>
              <a:buChar char="•"/>
              <a:defRPr/>
            </a:pPr>
            <a:r>
              <a:rPr lang="en-US" sz="2000" kern="0" dirty="0">
                <a:solidFill>
                  <a:sysClr val="windowText" lastClr="000000"/>
                </a:solidFill>
                <a:latin typeface="Century Gothic" panose="020B0502020202020204" pitchFamily="34" charset="0"/>
              </a:rPr>
              <a:t>USAID. (2012). </a:t>
            </a:r>
            <a:r>
              <a:rPr lang="en-US" sz="2000" i="1" kern="0" dirty="0">
                <a:solidFill>
                  <a:sysClr val="windowText" lastClr="000000"/>
                </a:solidFill>
                <a:latin typeface="Century Gothic" panose="020B0502020202020204" pitchFamily="34" charset="0"/>
              </a:rPr>
              <a:t>USAID Gender equality and women's female empowerment policy</a:t>
            </a:r>
            <a:r>
              <a:rPr lang="en-US" sz="2000" kern="0" dirty="0">
                <a:solidFill>
                  <a:sysClr val="windowText" lastClr="000000"/>
                </a:solidFill>
                <a:latin typeface="Century Gothic" panose="020B0502020202020204" pitchFamily="34" charset="0"/>
              </a:rPr>
              <a:t>. Washington, DC, USA: USAID. Retrieved from </a:t>
            </a:r>
            <a:r>
              <a:rPr lang="en-US" sz="2000" u="sng" kern="0" dirty="0">
                <a:solidFill>
                  <a:sysClr val="windowText" lastClr="000000"/>
                </a:solidFill>
                <a:latin typeface="Century Gothic" panose="020B0502020202020204" pitchFamily="34" charset="0"/>
                <a:hlinkClick r:id="rId4"/>
              </a:rPr>
              <a:t>https://www.usaid.gov/sites/default/files/documents/1865/GenderEqualityPolicy_0.pdf</a:t>
            </a:r>
            <a:r>
              <a:rPr lang="en-US" sz="2000" kern="0" dirty="0">
                <a:solidFill>
                  <a:sysClr val="windowText" lastClr="000000"/>
                </a:solidFill>
                <a:latin typeface="Century Gothic" panose="020B0502020202020204" pitchFamily="34" charset="0"/>
              </a:rPr>
              <a:t>.</a:t>
            </a:r>
          </a:p>
          <a:p>
            <a:pPr marL="285750" indent="-285750">
              <a:buFont typeface="Arial" panose="020B0604020202020204" pitchFamily="34" charset="0"/>
              <a:buChar char="•"/>
              <a:defRPr/>
            </a:pPr>
            <a:r>
              <a:rPr lang="en-US" sz="2000" kern="0" dirty="0">
                <a:solidFill>
                  <a:sysClr val="windowText" lastClr="000000"/>
                </a:solidFill>
                <a:latin typeface="Century Gothic" panose="020B0502020202020204" pitchFamily="34" charset="0"/>
                <a:cs typeface="Futura LT Pro Book"/>
              </a:rPr>
              <a:t>USAID. 2010. Guide to Gender Integration and Analysis. Additional  Help for ADS Chapters 201 and 203. Retrieved from: </a:t>
            </a:r>
            <a:r>
              <a:rPr lang="en-US" sz="2000" kern="0" dirty="0">
                <a:solidFill>
                  <a:sysClr val="windowText" lastClr="000000"/>
                </a:solidFill>
                <a:latin typeface="Century Gothic" panose="020B0502020202020204" pitchFamily="34" charset="0"/>
                <a:cs typeface="Futura LT Pro Book"/>
                <a:hlinkClick r:id="rId5"/>
              </a:rPr>
              <a:t>http://pdf.usaid.gov/pdf_docs/Pdacp506.pdf</a:t>
            </a:r>
            <a:endParaRPr lang="en-US" sz="2000" kern="0" dirty="0">
              <a:solidFill>
                <a:sysClr val="windowText" lastClr="000000"/>
              </a:solidFill>
              <a:latin typeface="Century Gothic" panose="020B0502020202020204" pitchFamily="34" charset="0"/>
              <a:cs typeface="Futura LT Pro Book"/>
            </a:endParaRPr>
          </a:p>
          <a:p>
            <a:pPr marL="285750" indent="-285750">
              <a:buFont typeface="Arial" panose="020B0604020202020204" pitchFamily="34" charset="0"/>
              <a:buChar char="•"/>
              <a:defRPr/>
            </a:pPr>
            <a:r>
              <a:rPr lang="en-US" sz="2000" kern="0" dirty="0">
                <a:solidFill>
                  <a:sysClr val="windowText" lastClr="000000"/>
                </a:solidFill>
                <a:latin typeface="Century Gothic" panose="020B0502020202020204" pitchFamily="34" charset="0"/>
                <a:cs typeface="Arial"/>
              </a:rPr>
              <a:t>World Health Organization (WHO). (2009). Integrating gender into HIV/AIDS programmes in the health sector: tool to improve responsiveness to women’s needs. Geneva, Switzerland: WHO. Retrieved from </a:t>
            </a:r>
            <a:r>
              <a:rPr lang="en-US" sz="2000" kern="0" dirty="0">
                <a:solidFill>
                  <a:sysClr val="windowText" lastClr="000000"/>
                </a:solidFill>
                <a:latin typeface="Century Gothic" panose="020B0502020202020204" pitchFamily="34" charset="0"/>
                <a:cs typeface="Arial"/>
                <a:hlinkClick r:id="rId6"/>
              </a:rPr>
              <a:t>http://www.who.int/gender/documents/gender_hiv_guidelines_en.pdf</a:t>
            </a:r>
            <a:r>
              <a:rPr lang="en-US" sz="2000" kern="0" dirty="0">
                <a:solidFill>
                  <a:sysClr val="windowText" lastClr="000000"/>
                </a:solidFill>
                <a:latin typeface="Century Gothic" panose="020B0502020202020204" pitchFamily="34" charset="0"/>
                <a:cs typeface="Arial"/>
              </a:rPr>
              <a:t>.</a:t>
            </a:r>
            <a:endParaRPr lang="en-US" sz="2000" kern="0" dirty="0">
              <a:solidFill>
                <a:sysClr val="windowText" lastClr="000000"/>
              </a:solidFill>
              <a:latin typeface="Century Gothic" panose="020B0502020202020204" pitchFamily="34" charset="0"/>
            </a:endParaRPr>
          </a:p>
          <a:p>
            <a:pPr marL="285750" indent="-285750">
              <a:buFont typeface="Arial" panose="020B0604020202020204" pitchFamily="34" charset="0"/>
              <a:buChar char="•"/>
              <a:defRPr/>
            </a:pPr>
            <a:endParaRPr lang="en-US" sz="1540" kern="0" dirty="0">
              <a:solidFill>
                <a:sysClr val="windowText" lastClr="000000"/>
              </a:solidFill>
              <a:latin typeface="Century Gothic" panose="020B0502020202020204" pitchFamily="34" charset="0"/>
              <a:cs typeface="Arial"/>
            </a:endParaRPr>
          </a:p>
        </p:txBody>
      </p:sp>
    </p:spTree>
    <p:extLst>
      <p:ext uri="{BB962C8B-B14F-4D97-AF65-F5344CB8AC3E}">
        <p14:creationId xmlns:p14="http://schemas.microsoft.com/office/powerpoint/2010/main" val="17071508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bject 5"/>
          <p:cNvSpPr txBox="1"/>
          <p:nvPr/>
        </p:nvSpPr>
        <p:spPr>
          <a:xfrm>
            <a:off x="615749" y="2667000"/>
            <a:ext cx="8422006" cy="3000821"/>
          </a:xfrm>
          <a:prstGeom prst="rect">
            <a:avLst/>
          </a:prstGeom>
        </p:spPr>
        <p:txBody>
          <a:bodyPr vert="horz" wrap="square" lIns="0" tIns="0" rIns="0" bIns="0" rtlCol="0">
            <a:spAutoFit/>
          </a:bodyPr>
          <a:lstStyle/>
          <a:p>
            <a:pPr marL="719455" indent="-249554">
              <a:lnSpc>
                <a:spcPct val="100000"/>
              </a:lnSpc>
              <a:spcBef>
                <a:spcPts val="1520"/>
              </a:spcBef>
              <a:buClr>
                <a:srgbClr val="231F20"/>
              </a:buClr>
              <a:buFont typeface="Futura LT Pro Book"/>
              <a:buChar char="•"/>
              <a:tabLst>
                <a:tab pos="720090" algn="l"/>
              </a:tabLst>
            </a:pPr>
            <a:r>
              <a:rPr lang="en-US" sz="3400" spc="-100" dirty="0">
                <a:solidFill>
                  <a:srgbClr val="231F20"/>
                </a:solidFill>
                <a:latin typeface="Century Gothic" panose="020B0502020202020204" pitchFamily="34" charset="0"/>
                <a:cs typeface="Futura LT Pro Book"/>
              </a:rPr>
              <a:t>Define gender and related terms</a:t>
            </a:r>
          </a:p>
          <a:p>
            <a:pPr marL="719455" indent="-249554">
              <a:lnSpc>
                <a:spcPct val="100000"/>
              </a:lnSpc>
              <a:spcBef>
                <a:spcPts val="1520"/>
              </a:spcBef>
              <a:buClr>
                <a:srgbClr val="231F20"/>
              </a:buClr>
              <a:buFont typeface="Futura LT Pro Book"/>
              <a:buChar char="•"/>
              <a:tabLst>
                <a:tab pos="720090" algn="l"/>
              </a:tabLst>
            </a:pPr>
            <a:r>
              <a:rPr lang="en-US" sz="3400" spc="-100" dirty="0">
                <a:solidFill>
                  <a:srgbClr val="231F20"/>
                </a:solidFill>
                <a:latin typeface="Century Gothic" panose="020B0502020202020204" pitchFamily="34" charset="0"/>
                <a:cs typeface="Futura LT Pro Book"/>
              </a:rPr>
              <a:t>Identify why gender is important to health outcomes and programming</a:t>
            </a:r>
          </a:p>
          <a:p>
            <a:pPr marL="719455" indent="-249554">
              <a:lnSpc>
                <a:spcPct val="100000"/>
              </a:lnSpc>
              <a:spcBef>
                <a:spcPts val="1520"/>
              </a:spcBef>
              <a:buClr>
                <a:srgbClr val="231F20"/>
              </a:buClr>
              <a:buFont typeface="Futura LT Pro Book"/>
              <a:buChar char="•"/>
              <a:tabLst>
                <a:tab pos="720090" algn="l"/>
              </a:tabLst>
            </a:pPr>
            <a:r>
              <a:rPr lang="en-US" sz="3400" spc="-100" dirty="0">
                <a:solidFill>
                  <a:srgbClr val="231F20"/>
                </a:solidFill>
                <a:latin typeface="Century Gothic" panose="020B0502020202020204" pitchFamily="34" charset="0"/>
                <a:cs typeface="Futura LT Pro Book"/>
              </a:rPr>
              <a:t>Identify criteria for how gender is addressed in programs</a:t>
            </a:r>
          </a:p>
        </p:txBody>
      </p:sp>
      <p:sp>
        <p:nvSpPr>
          <p:cNvPr id="5"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008C84"/>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615749" y="517564"/>
            <a:ext cx="9107806" cy="705321"/>
          </a:xfrm>
          <a:prstGeom prst="rect">
            <a:avLst/>
          </a:prstGeom>
        </p:spPr>
        <p:txBody>
          <a:bodyPr vert="horz" wrap="square" lIns="0" tIns="0" rIns="0" bIns="0" rtlCol="0">
            <a:spAutoFit/>
          </a:bodyPr>
          <a:lstStyle/>
          <a:p>
            <a:pPr marL="12700">
              <a:lnSpc>
                <a:spcPts val="5480"/>
              </a:lnSpc>
            </a:pPr>
            <a:r>
              <a:rPr lang="en-US" sz="4800" b="1" spc="-100" dirty="0">
                <a:solidFill>
                  <a:schemeClr val="bg1"/>
                </a:solidFill>
                <a:latin typeface="Century Gothic" panose="020B0502020202020204" pitchFamily="34" charset="0"/>
                <a:cs typeface="Gill Sans MT"/>
              </a:rPr>
              <a:t>Learning Objectives</a:t>
            </a:r>
            <a:endParaRPr sz="4800" b="1" spc="-100" dirty="0">
              <a:solidFill>
                <a:schemeClr val="bg1"/>
              </a:solidFill>
              <a:latin typeface="Century Gothic" panose="020B0502020202020204" pitchFamily="34" charset="0"/>
              <a:cs typeface="Gill Sans MT"/>
            </a:endParaRPr>
          </a:p>
        </p:txBody>
      </p:sp>
    </p:spTree>
    <p:extLst>
      <p:ext uri="{BB962C8B-B14F-4D97-AF65-F5344CB8AC3E}">
        <p14:creationId xmlns:p14="http://schemas.microsoft.com/office/powerpoint/2010/main" val="19427901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p:nvPr/>
        </p:nvSpPr>
        <p:spPr>
          <a:xfrm>
            <a:off x="0" y="1143000"/>
            <a:ext cx="10058400" cy="5434037"/>
          </a:xfrm>
          <a:custGeom>
            <a:avLst/>
            <a:gdLst/>
            <a:ahLst/>
            <a:cxnLst/>
            <a:rect l="l" t="t" r="r" b="b"/>
            <a:pathLst>
              <a:path w="10058400" h="5274945">
                <a:moveTo>
                  <a:pt x="0" y="5274564"/>
                </a:moveTo>
                <a:lnTo>
                  <a:pt x="10058400" y="5274564"/>
                </a:lnTo>
                <a:lnTo>
                  <a:pt x="10058400" y="0"/>
                </a:lnTo>
                <a:lnTo>
                  <a:pt x="0" y="0"/>
                </a:lnTo>
                <a:lnTo>
                  <a:pt x="0" y="5274564"/>
                </a:lnTo>
                <a:close/>
              </a:path>
            </a:pathLst>
          </a:custGeom>
          <a:solidFill>
            <a:srgbClr val="C5BBBB"/>
          </a:solidFill>
        </p:spPr>
        <p:txBody>
          <a:bodyPr wrap="square" lIns="0" tIns="0" rIns="0" bIns="0" rtlCol="0"/>
          <a:lstStyle/>
          <a:p>
            <a:endParaRPr/>
          </a:p>
        </p:txBody>
      </p:sp>
      <p:sp>
        <p:nvSpPr>
          <p:cNvPr id="8" name="object 8"/>
          <p:cNvSpPr txBox="1"/>
          <p:nvPr/>
        </p:nvSpPr>
        <p:spPr>
          <a:xfrm>
            <a:off x="838200" y="2357338"/>
            <a:ext cx="8382000" cy="3129062"/>
          </a:xfrm>
          <a:prstGeom prst="rect">
            <a:avLst/>
          </a:prstGeom>
        </p:spPr>
        <p:txBody>
          <a:bodyPr vert="horz" wrap="square" lIns="0" tIns="0" rIns="0" bIns="0" rtlCol="0">
            <a:spAutoFit/>
          </a:bodyPr>
          <a:lstStyle/>
          <a:p>
            <a:r>
              <a:rPr lang="en-US" sz="2000" spc="-100" dirty="0">
                <a:solidFill>
                  <a:schemeClr val="bg1"/>
                </a:solidFill>
                <a:latin typeface="Century Gothic" panose="020B0502020202020204" pitchFamily="34" charset="0"/>
              </a:rPr>
              <a:t>This presentation was produced with the support of the United States Agency for International Development (USAID) under the terms of MEASURE Evaluation cooperative agreement AID-OAA-L-14-00004. MEASURE Evaluation is implemented by the Carolina Population Center, University of North Carolina at Chapel Hill in partnership with ICF International; John Snow, Inc.; Management Sciences for Health; Palladium; and Tulane University. Views expressed are not necessarily those of USAID or the United States government. </a:t>
            </a:r>
          </a:p>
          <a:p>
            <a:pPr marL="12700" marR="819150">
              <a:lnSpc>
                <a:spcPts val="5200"/>
              </a:lnSpc>
            </a:pPr>
            <a:r>
              <a:rPr lang="en-US" sz="2000" b="1" spc="-100" dirty="0">
                <a:solidFill>
                  <a:srgbClr val="00637E"/>
                </a:solidFill>
                <a:latin typeface="Century Gothic" panose="020B0502020202020204" pitchFamily="34" charset="0"/>
                <a:cs typeface="Futura LT Pro Book"/>
              </a:rPr>
              <a:t>www.measureevaluation.org</a:t>
            </a:r>
          </a:p>
        </p:txBody>
      </p:sp>
      <p:sp>
        <p:nvSpPr>
          <p:cNvPr id="11"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1B8C83"/>
          </a:solidFill>
        </p:spPr>
        <p:txBody>
          <a:bodyPr wrap="square" lIns="0" tIns="0" rIns="0" bIns="0" rtlCol="0"/>
          <a:lstStyle/>
          <a:p>
            <a:endParaRPr dirty="0">
              <a:latin typeface="Futura Lt BT" panose="020B0402020204020303" pitchFamily="34" charset="0"/>
            </a:endParaRPr>
          </a:p>
        </p:txBody>
      </p:sp>
      <p:sp>
        <p:nvSpPr>
          <p:cNvPr id="10" name="Rectangle 9"/>
          <p:cNvSpPr>
            <a:spLocks noChangeArrowheads="1"/>
          </p:cNvSpPr>
          <p:nvPr/>
        </p:nvSpPr>
        <p:spPr bwMode="auto">
          <a:xfrm>
            <a:off x="-892105" y="7278785"/>
            <a:ext cx="65" cy="27699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en-US" sz="1800" b="0" i="0" u="none" strike="noStrike" cap="none" normalizeH="0" baseline="0" dirty="0">
              <a:ln>
                <a:noFill/>
              </a:ln>
              <a:solidFill>
                <a:schemeClr val="tx1"/>
              </a:solidFill>
              <a:effectLst/>
              <a:latin typeface="Arial" panose="020B0604020202020204" pitchFamily="34" charset="0"/>
            </a:endParaRPr>
          </a:p>
        </p:txBody>
      </p:sp>
      <p:grpSp>
        <p:nvGrpSpPr>
          <p:cNvPr id="12" name="Group 11"/>
          <p:cNvGrpSpPr/>
          <p:nvPr/>
        </p:nvGrpSpPr>
        <p:grpSpPr>
          <a:xfrm>
            <a:off x="7370374" y="6869098"/>
            <a:ext cx="1990574" cy="710418"/>
            <a:chOff x="7500479" y="6873004"/>
            <a:chExt cx="1990574" cy="710418"/>
          </a:xfrm>
        </p:grpSpPr>
        <p:pic>
          <p:nvPicPr>
            <p:cNvPr id="18" name="Picture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51034" y="6873004"/>
              <a:ext cx="740019" cy="710418"/>
            </a:xfrm>
            <a:prstGeom prst="rect">
              <a:avLst/>
            </a:prstGeom>
          </p:spPr>
        </p:pic>
        <p:pic>
          <p:nvPicPr>
            <p:cNvPr id="19" name="Picture 1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0479" y="6915875"/>
              <a:ext cx="1061416" cy="624677"/>
            </a:xfrm>
            <a:prstGeom prst="rect">
              <a:avLst/>
            </a:prstGeom>
          </p:spPr>
        </p:pic>
      </p:grpSp>
      <p:pic>
        <p:nvPicPr>
          <p:cNvPr id="17" name="Pictur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96000" y="6642280"/>
            <a:ext cx="1274374" cy="1089590"/>
          </a:xfrm>
          <a:prstGeom prst="rect">
            <a:avLst/>
          </a:prstGeom>
        </p:spPr>
      </p:pic>
    </p:spTree>
    <p:extLst>
      <p:ext uri="{BB962C8B-B14F-4D97-AF65-F5344CB8AC3E}">
        <p14:creationId xmlns:p14="http://schemas.microsoft.com/office/powerpoint/2010/main" val="19052887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bject 5"/>
          <p:cNvSpPr txBox="1"/>
          <p:nvPr/>
        </p:nvSpPr>
        <p:spPr>
          <a:xfrm>
            <a:off x="615749" y="2667000"/>
            <a:ext cx="5251651" cy="4431983"/>
          </a:xfrm>
          <a:prstGeom prst="rect">
            <a:avLst/>
          </a:prstGeom>
        </p:spPr>
        <p:txBody>
          <a:bodyPr vert="horz" wrap="square" lIns="0" tIns="0" rIns="0" bIns="0" rtlCol="0">
            <a:spAutoFit/>
          </a:bodyPr>
          <a:lstStyle/>
          <a:p>
            <a:pPr marL="469900" indent="-457200">
              <a:lnSpc>
                <a:spcPct val="100000"/>
              </a:lnSpc>
              <a:buFont typeface="Arial" panose="020B0604020202020204" pitchFamily="34" charset="0"/>
              <a:buChar char="•"/>
            </a:pPr>
            <a:r>
              <a:rPr lang="en-US" sz="3200" spc="-140" dirty="0">
                <a:solidFill>
                  <a:srgbClr val="231F20"/>
                </a:solidFill>
                <a:latin typeface="Century Gothic" panose="020B0502020202020204" pitchFamily="34" charset="0"/>
                <a:cs typeface="Futura LT Pro Book"/>
              </a:rPr>
              <a:t>This activity will help us explore gender concepts.</a:t>
            </a:r>
          </a:p>
          <a:p>
            <a:pPr marL="469900" indent="-457200">
              <a:lnSpc>
                <a:spcPct val="100000"/>
              </a:lnSpc>
              <a:buFont typeface="Arial" panose="020B0604020202020204" pitchFamily="34" charset="0"/>
              <a:buChar char="•"/>
            </a:pPr>
            <a:r>
              <a:rPr lang="en-US" sz="3200" spc="-140" dirty="0">
                <a:solidFill>
                  <a:srgbClr val="231F20"/>
                </a:solidFill>
                <a:latin typeface="Century Gothic" panose="020B0502020202020204" pitchFamily="34" charset="0"/>
                <a:cs typeface="Futura LT Pro Book"/>
              </a:rPr>
              <a:t>Our own beliefs about gender make a difference. </a:t>
            </a:r>
          </a:p>
          <a:p>
            <a:pPr marL="469900" indent="-457200">
              <a:lnSpc>
                <a:spcPct val="100000"/>
              </a:lnSpc>
              <a:buFont typeface="Arial" panose="020B0604020202020204" pitchFamily="34" charset="0"/>
              <a:buChar char="•"/>
            </a:pPr>
            <a:r>
              <a:rPr lang="en-US" sz="3200" spc="-140" dirty="0">
                <a:solidFill>
                  <a:srgbClr val="231F20"/>
                </a:solidFill>
                <a:latin typeface="Century Gothic" panose="020B0502020202020204" pitchFamily="34" charset="0"/>
                <a:cs typeface="Futura LT Pro Book"/>
              </a:rPr>
              <a:t>We need to keep this in mind when we ask people to address gender.</a:t>
            </a:r>
          </a:p>
        </p:txBody>
      </p:sp>
      <p:sp>
        <p:nvSpPr>
          <p:cNvPr id="5"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008C84"/>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615749" y="517564"/>
            <a:ext cx="9107806" cy="1346522"/>
          </a:xfrm>
          <a:prstGeom prst="rect">
            <a:avLst/>
          </a:prstGeom>
        </p:spPr>
        <p:txBody>
          <a:bodyPr vert="horz" wrap="square" lIns="0" tIns="0" rIns="0" bIns="0" rtlCol="0">
            <a:spAutoFit/>
          </a:bodyPr>
          <a:lstStyle/>
          <a:p>
            <a:pPr marL="12700">
              <a:lnSpc>
                <a:spcPts val="5480"/>
              </a:lnSpc>
            </a:pPr>
            <a:r>
              <a:rPr lang="en-US" sz="4800" b="1" spc="-100" dirty="0">
                <a:solidFill>
                  <a:schemeClr val="bg1"/>
                </a:solidFill>
                <a:latin typeface="Century Gothic" panose="020B0502020202020204" pitchFamily="34" charset="0"/>
                <a:cs typeface="Gill Sans MT"/>
              </a:rPr>
              <a:t>Activity</a:t>
            </a:r>
            <a:endParaRPr sz="4800" b="1" spc="-100" dirty="0">
              <a:solidFill>
                <a:schemeClr val="bg1"/>
              </a:solidFill>
              <a:latin typeface="Century Gothic" panose="020B0502020202020204" pitchFamily="34" charset="0"/>
              <a:cs typeface="Gill Sans MT"/>
            </a:endParaRPr>
          </a:p>
          <a:p>
            <a:pPr marL="12700">
              <a:lnSpc>
                <a:spcPts val="5000"/>
              </a:lnSpc>
            </a:pPr>
            <a:r>
              <a:rPr lang="en-US" sz="4400" spc="-180" dirty="0">
                <a:solidFill>
                  <a:srgbClr val="4B4C4D"/>
                </a:solidFill>
                <a:latin typeface="Century Gothic" panose="020B0502020202020204" pitchFamily="34" charset="0"/>
                <a:cs typeface="Gill Sans MT"/>
              </a:rPr>
              <a:t>Vote with Your Feet</a:t>
            </a:r>
            <a:endParaRPr sz="4400" dirty="0">
              <a:solidFill>
                <a:srgbClr val="4B4C4D"/>
              </a:solidFill>
              <a:latin typeface="Century Gothic" panose="020B0502020202020204" pitchFamily="34" charset="0"/>
              <a:cs typeface="Gill Sans MT"/>
            </a:endParaRPr>
          </a:p>
        </p:txBody>
      </p:sp>
      <p:pic>
        <p:nvPicPr>
          <p:cNvPr id="6" name="Picture 5" descr="C:\Documents and Settings\ssbloom\Local Settings\Temporary Internet Files\Content.IE5\D3SWD1JO\MC900057374[1].wmf">
            <a:extLst>
              <a:ext uri="{FF2B5EF4-FFF2-40B4-BE49-F238E27FC236}">
                <a16:creationId xmlns:a16="http://schemas.microsoft.com/office/drawing/2014/main" id="{DF10E7DB-B025-48C0-886D-37AC9B445D97}"/>
              </a:ext>
            </a:extLst>
          </p:cNvPr>
          <p:cNvPicPr>
            <a:picLocks noChangeAspect="1" noChangeArrowheads="1"/>
          </p:cNvPicPr>
          <p:nvPr/>
        </p:nvPicPr>
        <p:blipFill>
          <a:blip r:embed="rId3" cstate="print">
            <a:lum bright="70000" contrast="-70000"/>
            <a:extLst>
              <a:ext uri="{28A0092B-C50C-407E-A947-70E740481C1C}">
                <a14:useLocalDpi xmlns:a14="http://schemas.microsoft.com/office/drawing/2010/main" val="0"/>
              </a:ext>
            </a:extLst>
          </a:blip>
          <a:srcRect/>
          <a:stretch>
            <a:fillRect/>
          </a:stretch>
        </p:blipFill>
        <p:spPr bwMode="auto">
          <a:xfrm>
            <a:off x="5669371" y="2895600"/>
            <a:ext cx="4394026"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144588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008C84"/>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615749" y="517564"/>
            <a:ext cx="9107806" cy="705321"/>
          </a:xfrm>
          <a:prstGeom prst="rect">
            <a:avLst/>
          </a:prstGeom>
        </p:spPr>
        <p:txBody>
          <a:bodyPr vert="horz" wrap="square" lIns="0" tIns="0" rIns="0" bIns="0" rtlCol="0">
            <a:spAutoFit/>
          </a:bodyPr>
          <a:lstStyle/>
          <a:p>
            <a:pPr marL="12700">
              <a:lnSpc>
                <a:spcPts val="5480"/>
              </a:lnSpc>
            </a:pPr>
            <a:r>
              <a:rPr lang="en-US" sz="4800" b="1" spc="-100" dirty="0">
                <a:solidFill>
                  <a:schemeClr val="bg1"/>
                </a:solidFill>
                <a:latin typeface="Century Gothic" panose="020B0502020202020204" pitchFamily="34" charset="0"/>
                <a:cs typeface="Gill Sans MT"/>
              </a:rPr>
              <a:t>Key Definitions</a:t>
            </a:r>
            <a:endParaRPr sz="4800" b="1" spc="-100" dirty="0">
              <a:solidFill>
                <a:schemeClr val="bg1"/>
              </a:solidFill>
              <a:latin typeface="Century Gothic" panose="020B0502020202020204" pitchFamily="34" charset="0"/>
              <a:cs typeface="Gill Sans MT"/>
            </a:endParaRPr>
          </a:p>
        </p:txBody>
      </p:sp>
      <p:sp>
        <p:nvSpPr>
          <p:cNvPr id="6" name="Text Placeholder 5">
            <a:extLst>
              <a:ext uri="{FF2B5EF4-FFF2-40B4-BE49-F238E27FC236}">
                <a16:creationId xmlns:a16="http://schemas.microsoft.com/office/drawing/2014/main" id="{72F918A1-D53A-43A3-B23F-9C5710F677F5}"/>
              </a:ext>
            </a:extLst>
          </p:cNvPr>
          <p:cNvSpPr txBox="1">
            <a:spLocks/>
          </p:cNvSpPr>
          <p:nvPr/>
        </p:nvSpPr>
        <p:spPr>
          <a:xfrm>
            <a:off x="808302" y="1905000"/>
            <a:ext cx="4040188" cy="639762"/>
          </a:xfrm>
          <a:prstGeom prst="rect">
            <a:avLst/>
          </a:prstGeom>
          <a:solidFill>
            <a:schemeClr val="bg1">
              <a:lumMod val="85000"/>
            </a:schemeClr>
          </a:solidFill>
        </p:spPr>
        <p:txBody>
          <a:bodyPr/>
          <a:lst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lgn="ctr"/>
            <a:r>
              <a:rPr lang="en-US" sz="3000" b="1" kern="0" dirty="0">
                <a:solidFill>
                  <a:srgbClr val="005268"/>
                </a:solidFill>
                <a:latin typeface="Century Gothic" panose="020B0502020202020204" pitchFamily="34" charset="0"/>
                <a:cs typeface="Arial"/>
              </a:rPr>
              <a:t>SEX</a:t>
            </a:r>
            <a:r>
              <a:rPr lang="en-US" b="1" kern="0" dirty="0">
                <a:solidFill>
                  <a:srgbClr val="005268"/>
                </a:solidFill>
                <a:latin typeface="Century Gothic" panose="020B0502020202020204" pitchFamily="34" charset="0"/>
              </a:rPr>
              <a:t>	</a:t>
            </a:r>
          </a:p>
        </p:txBody>
      </p:sp>
      <p:sp>
        <p:nvSpPr>
          <p:cNvPr id="7" name="Content Placeholder 6">
            <a:extLst>
              <a:ext uri="{FF2B5EF4-FFF2-40B4-BE49-F238E27FC236}">
                <a16:creationId xmlns:a16="http://schemas.microsoft.com/office/drawing/2014/main" id="{484C95EB-B00E-4290-B2FB-F9674B8EC4FC}"/>
              </a:ext>
            </a:extLst>
          </p:cNvPr>
          <p:cNvSpPr txBox="1">
            <a:spLocks/>
          </p:cNvSpPr>
          <p:nvPr/>
        </p:nvSpPr>
        <p:spPr>
          <a:xfrm>
            <a:off x="808302" y="2544762"/>
            <a:ext cx="4040188" cy="3951288"/>
          </a:xfrm>
          <a:prstGeom prst="rect">
            <a:avLst/>
          </a:prstGeom>
        </p:spPr>
        <p:txBody>
          <a:bodyPr>
            <a:normAutofit/>
          </a:bodyPr>
          <a:lst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buFont typeface="Wingdings" pitchFamily="2" charset="2"/>
              <a:buNone/>
              <a:defRPr/>
            </a:pPr>
            <a:endParaRPr lang="en-US" sz="2000" kern="0" dirty="0">
              <a:solidFill>
                <a:sysClr val="windowText" lastClr="000000"/>
              </a:solidFill>
              <a:latin typeface="Century Gothic" panose="020B0502020202020204" pitchFamily="34" charset="0"/>
              <a:cs typeface="Arial"/>
            </a:endParaRPr>
          </a:p>
          <a:p>
            <a:pPr>
              <a:spcAft>
                <a:spcPts val="1200"/>
              </a:spcAft>
              <a:buFont typeface="Wingdings" pitchFamily="2" charset="2"/>
              <a:buNone/>
              <a:defRPr/>
            </a:pPr>
            <a:r>
              <a:rPr lang="en-US" sz="2000" kern="0" dirty="0">
                <a:solidFill>
                  <a:sysClr val="windowText" lastClr="000000"/>
                </a:solidFill>
                <a:latin typeface="Century Gothic" panose="020B0502020202020204" pitchFamily="34" charset="0"/>
                <a:cs typeface="Arial"/>
              </a:rPr>
              <a:t>Biological difference between males &amp; females:</a:t>
            </a:r>
          </a:p>
          <a:p>
            <a:pPr marL="342900" indent="-342900">
              <a:spcAft>
                <a:spcPts val="1200"/>
              </a:spcAft>
              <a:buFont typeface="Arial" panose="020B0604020202020204" pitchFamily="34" charset="0"/>
              <a:buChar char="•"/>
              <a:defRPr/>
            </a:pPr>
            <a:r>
              <a:rPr lang="en-US" sz="2000" kern="0" dirty="0">
                <a:solidFill>
                  <a:sysClr val="windowText" lastClr="000000"/>
                </a:solidFill>
                <a:latin typeface="Century Gothic" panose="020B0502020202020204" pitchFamily="34" charset="0"/>
                <a:cs typeface="Arial"/>
              </a:rPr>
              <a:t>Universal for all human beings</a:t>
            </a:r>
          </a:p>
          <a:p>
            <a:pPr marL="342900" indent="-342900">
              <a:spcAft>
                <a:spcPts val="1200"/>
              </a:spcAft>
              <a:buFont typeface="Arial" panose="020B0604020202020204" pitchFamily="34" charset="0"/>
              <a:buChar char="•"/>
              <a:defRPr/>
            </a:pPr>
            <a:r>
              <a:rPr lang="en-US" sz="2000" kern="0" dirty="0">
                <a:solidFill>
                  <a:sysClr val="windowText" lastClr="000000"/>
                </a:solidFill>
                <a:latin typeface="Century Gothic" panose="020B0502020202020204" pitchFamily="34" charset="0"/>
                <a:cs typeface="Arial"/>
              </a:rPr>
              <a:t>Unchanging</a:t>
            </a:r>
          </a:p>
          <a:p>
            <a:pPr marL="342900" indent="-342900">
              <a:spcAft>
                <a:spcPts val="1200"/>
              </a:spcAft>
              <a:buFont typeface="Arial" panose="020B0604020202020204" pitchFamily="34" charset="0"/>
              <a:buChar char="•"/>
              <a:defRPr/>
            </a:pPr>
            <a:r>
              <a:rPr lang="en-US" sz="2000" kern="0" dirty="0">
                <a:solidFill>
                  <a:sysClr val="windowText" lastClr="000000"/>
                </a:solidFill>
                <a:latin typeface="Century Gothic" panose="020B0502020202020204" pitchFamily="34" charset="0"/>
                <a:cs typeface="Arial"/>
              </a:rPr>
              <a:t>Determined at birth</a:t>
            </a:r>
          </a:p>
        </p:txBody>
      </p:sp>
      <p:sp>
        <p:nvSpPr>
          <p:cNvPr id="8" name="Text Placeholder 7">
            <a:extLst>
              <a:ext uri="{FF2B5EF4-FFF2-40B4-BE49-F238E27FC236}">
                <a16:creationId xmlns:a16="http://schemas.microsoft.com/office/drawing/2014/main" id="{F9B9379C-A1A5-4364-9E65-C7AB1B150AF7}"/>
              </a:ext>
            </a:extLst>
          </p:cNvPr>
          <p:cNvSpPr txBox="1">
            <a:spLocks/>
          </p:cNvSpPr>
          <p:nvPr/>
        </p:nvSpPr>
        <p:spPr>
          <a:xfrm>
            <a:off x="4996127" y="1905000"/>
            <a:ext cx="4041775" cy="639762"/>
          </a:xfrm>
          <a:prstGeom prst="rect">
            <a:avLst/>
          </a:prstGeom>
          <a:solidFill>
            <a:srgbClr val="D9D9D9"/>
          </a:solidFill>
        </p:spPr>
        <p:txBody>
          <a:bodyPr>
            <a:normAutofit/>
          </a:bodyPr>
          <a:lst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lgn="ctr"/>
            <a:r>
              <a:rPr lang="en-US" sz="3000" kern="0" dirty="0">
                <a:solidFill>
                  <a:srgbClr val="005268"/>
                </a:solidFill>
                <a:latin typeface="Century Gothic" panose="020B0502020202020204" pitchFamily="34" charset="0"/>
                <a:cs typeface="Arial"/>
              </a:rPr>
              <a:t> </a:t>
            </a:r>
            <a:r>
              <a:rPr lang="en-US" sz="3000" b="1" kern="0" dirty="0">
                <a:solidFill>
                  <a:srgbClr val="005268"/>
                </a:solidFill>
                <a:latin typeface="Century Gothic" panose="020B0502020202020204" pitchFamily="34" charset="0"/>
                <a:cs typeface="Arial"/>
              </a:rPr>
              <a:t>GENDER</a:t>
            </a:r>
          </a:p>
        </p:txBody>
      </p:sp>
      <p:sp>
        <p:nvSpPr>
          <p:cNvPr id="9" name="Content Placeholder 8">
            <a:extLst>
              <a:ext uri="{FF2B5EF4-FFF2-40B4-BE49-F238E27FC236}">
                <a16:creationId xmlns:a16="http://schemas.microsoft.com/office/drawing/2014/main" id="{699BD64C-1731-4946-8E7A-F73ACAA991D5}"/>
              </a:ext>
            </a:extLst>
          </p:cNvPr>
          <p:cNvSpPr txBox="1">
            <a:spLocks/>
          </p:cNvSpPr>
          <p:nvPr/>
        </p:nvSpPr>
        <p:spPr>
          <a:xfrm>
            <a:off x="4996127" y="2544761"/>
            <a:ext cx="4041775" cy="4203347"/>
          </a:xfrm>
          <a:prstGeom prst="rect">
            <a:avLst/>
          </a:prstGeom>
        </p:spPr>
        <p:txBody>
          <a:bodyPr>
            <a:normAutofit lnSpcReduction="10000"/>
          </a:bodyPr>
          <a:lst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defRPr/>
            </a:pPr>
            <a:endParaRPr lang="en-US" sz="2000" kern="0" dirty="0">
              <a:solidFill>
                <a:sysClr val="windowText" lastClr="000000"/>
              </a:solidFill>
              <a:latin typeface="Century Gothic" panose="020B0502020202020204" pitchFamily="34" charset="0"/>
            </a:endParaRPr>
          </a:p>
          <a:p>
            <a:pPr>
              <a:spcAft>
                <a:spcPts val="1200"/>
              </a:spcAft>
              <a:defRPr/>
            </a:pPr>
            <a:r>
              <a:rPr lang="en-US" sz="2000" kern="0" dirty="0">
                <a:solidFill>
                  <a:sysClr val="windowText" lastClr="000000"/>
                </a:solidFill>
                <a:latin typeface="Century Gothic" panose="020B0502020202020204" pitchFamily="34" charset="0"/>
              </a:rPr>
              <a:t>Beliefs about the appropriate roles, duties, rights, responsibilities, accepted behaviors, opportunities, and status of women and men in relation to one another:</a:t>
            </a:r>
          </a:p>
          <a:p>
            <a:pPr marL="342900" indent="-342900">
              <a:spcAft>
                <a:spcPts val="1200"/>
              </a:spcAft>
              <a:buFont typeface="Arial" panose="020B0604020202020204" pitchFamily="34" charset="0"/>
              <a:buChar char="•"/>
              <a:defRPr/>
            </a:pPr>
            <a:r>
              <a:rPr lang="en-US" sz="2000" kern="0" dirty="0">
                <a:solidFill>
                  <a:sysClr val="windowText" lastClr="000000"/>
                </a:solidFill>
                <a:latin typeface="Century Gothic" panose="020B0502020202020204" pitchFamily="34" charset="0"/>
              </a:rPr>
              <a:t>Constructed by society</a:t>
            </a:r>
          </a:p>
          <a:p>
            <a:pPr marL="342900" indent="-342900">
              <a:spcAft>
                <a:spcPts val="1200"/>
              </a:spcAft>
              <a:buFont typeface="Arial" panose="020B0604020202020204" pitchFamily="34" charset="0"/>
              <a:buChar char="•"/>
              <a:defRPr/>
            </a:pPr>
            <a:r>
              <a:rPr lang="en-US" sz="2000" kern="0" dirty="0">
                <a:solidFill>
                  <a:sysClr val="windowText" lastClr="000000"/>
                </a:solidFill>
                <a:latin typeface="Century Gothic" panose="020B0502020202020204" pitchFamily="34" charset="0"/>
              </a:rPr>
              <a:t>Differs between cultures</a:t>
            </a:r>
          </a:p>
          <a:p>
            <a:pPr marL="342900" indent="-342900">
              <a:spcAft>
                <a:spcPts val="1200"/>
              </a:spcAft>
              <a:buFont typeface="Arial" panose="020B0604020202020204" pitchFamily="34" charset="0"/>
              <a:buChar char="•"/>
              <a:defRPr/>
            </a:pPr>
            <a:r>
              <a:rPr lang="en-US" sz="2000" kern="0" dirty="0">
                <a:solidFill>
                  <a:sysClr val="windowText" lastClr="000000"/>
                </a:solidFill>
                <a:latin typeface="Century Gothic" panose="020B0502020202020204" pitchFamily="34" charset="0"/>
              </a:rPr>
              <a:t>Dynamic; changes over time</a:t>
            </a:r>
          </a:p>
          <a:p>
            <a:pPr marL="342900" indent="-342900">
              <a:spcAft>
                <a:spcPts val="1200"/>
              </a:spcAft>
              <a:buFont typeface="Arial" panose="020B0604020202020204" pitchFamily="34" charset="0"/>
              <a:buChar char="•"/>
              <a:defRPr/>
            </a:pPr>
            <a:r>
              <a:rPr lang="en-US" sz="2000" kern="0" dirty="0">
                <a:solidFill>
                  <a:sysClr val="windowText" lastClr="000000"/>
                </a:solidFill>
                <a:latin typeface="Century Gothic" panose="020B0502020202020204" pitchFamily="34" charset="0"/>
              </a:rPr>
              <a:t>Acquired</a:t>
            </a:r>
          </a:p>
          <a:p>
            <a:endParaRPr lang="en-US" kern="0" dirty="0">
              <a:solidFill>
                <a:sysClr val="windowText" lastClr="000000"/>
              </a:solidFill>
              <a:latin typeface="Century Gothic" panose="020B0502020202020204" pitchFamily="34" charset="0"/>
            </a:endParaRPr>
          </a:p>
        </p:txBody>
      </p:sp>
      <p:sp>
        <p:nvSpPr>
          <p:cNvPr id="10" name="TextBox 9">
            <a:extLst>
              <a:ext uri="{FF2B5EF4-FFF2-40B4-BE49-F238E27FC236}">
                <a16:creationId xmlns:a16="http://schemas.microsoft.com/office/drawing/2014/main" id="{B32CD162-64C7-4210-BF54-339975C29F79}"/>
              </a:ext>
            </a:extLst>
          </p:cNvPr>
          <p:cNvSpPr txBox="1"/>
          <p:nvPr/>
        </p:nvSpPr>
        <p:spPr>
          <a:xfrm>
            <a:off x="635582" y="5327967"/>
            <a:ext cx="4212908" cy="615553"/>
          </a:xfrm>
          <a:prstGeom prst="rect">
            <a:avLst/>
          </a:prstGeom>
          <a:noFill/>
        </p:spPr>
        <p:txBody>
          <a:bodyPr wrap="square" rtlCol="0">
            <a:spAutoFit/>
          </a:bodyPr>
          <a:lstStyle/>
          <a:p>
            <a:endParaRPr lang="en-US" sz="1600" dirty="0">
              <a:latin typeface="Century Gothic" panose="020B0502020202020204" pitchFamily="34" charset="0"/>
              <a:cs typeface="Arial"/>
            </a:endParaRPr>
          </a:p>
          <a:p>
            <a:endParaRPr lang="en-US" dirty="0">
              <a:latin typeface="Century Gothic" panose="020B0502020202020204" pitchFamily="34" charset="0"/>
            </a:endParaRPr>
          </a:p>
        </p:txBody>
      </p:sp>
    </p:spTree>
    <p:extLst>
      <p:ext uri="{BB962C8B-B14F-4D97-AF65-F5344CB8AC3E}">
        <p14:creationId xmlns:p14="http://schemas.microsoft.com/office/powerpoint/2010/main" val="28851151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object 5"/>
          <p:cNvSpPr txBox="1"/>
          <p:nvPr/>
        </p:nvSpPr>
        <p:spPr>
          <a:xfrm>
            <a:off x="615749" y="2590800"/>
            <a:ext cx="4184851" cy="3670236"/>
          </a:xfrm>
          <a:prstGeom prst="rect">
            <a:avLst/>
          </a:prstGeom>
        </p:spPr>
        <p:txBody>
          <a:bodyPr vert="horz" wrap="square" lIns="0" tIns="0" rIns="0" bIns="0" rtlCol="0">
            <a:spAutoFit/>
          </a:bodyPr>
          <a:lstStyle/>
          <a:p>
            <a:pPr marL="12700">
              <a:lnSpc>
                <a:spcPct val="100000"/>
              </a:lnSpc>
            </a:pPr>
            <a:r>
              <a:rPr lang="en-US" sz="3400" b="1" spc="-140" dirty="0">
                <a:solidFill>
                  <a:srgbClr val="231F20"/>
                </a:solidFill>
                <a:latin typeface="Century Gothic" panose="020B0502020202020204" pitchFamily="34" charset="0"/>
                <a:cs typeface="Futura LT Pro Book"/>
              </a:rPr>
              <a:t>Gender Gap</a:t>
            </a:r>
            <a:endParaRPr sz="3400" b="1" dirty="0">
              <a:latin typeface="Century Gothic" panose="020B0502020202020204" pitchFamily="34" charset="0"/>
              <a:cs typeface="Futura LT Pro Book"/>
            </a:endParaRPr>
          </a:p>
          <a:p>
            <a:pPr marL="719455" indent="-249554">
              <a:lnSpc>
                <a:spcPct val="100000"/>
              </a:lnSpc>
              <a:spcBef>
                <a:spcPts val="1520"/>
              </a:spcBef>
              <a:buClr>
                <a:srgbClr val="231F20"/>
              </a:buClr>
              <a:buFont typeface="Futura LT Pro Book"/>
              <a:buChar char="•"/>
              <a:tabLst>
                <a:tab pos="720090" algn="l"/>
              </a:tabLst>
            </a:pPr>
            <a:r>
              <a:rPr lang="en-US" sz="2400" spc="-100" dirty="0">
                <a:solidFill>
                  <a:srgbClr val="231F20"/>
                </a:solidFill>
                <a:latin typeface="Century Gothic" panose="020B0502020202020204" pitchFamily="34" charset="0"/>
                <a:cs typeface="Futura LT Pro Book"/>
              </a:rPr>
              <a:t>Adherence to rigid gender roles can create a gender gap, which means unequal access to and participation in opportunities that women and men experience.</a:t>
            </a:r>
          </a:p>
        </p:txBody>
      </p:sp>
      <p:sp>
        <p:nvSpPr>
          <p:cNvPr id="5"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008C84"/>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615749" y="517564"/>
            <a:ext cx="9107806" cy="705321"/>
          </a:xfrm>
          <a:prstGeom prst="rect">
            <a:avLst/>
          </a:prstGeom>
        </p:spPr>
        <p:txBody>
          <a:bodyPr vert="horz" wrap="square" lIns="0" tIns="0" rIns="0" bIns="0" rtlCol="0">
            <a:spAutoFit/>
          </a:bodyPr>
          <a:lstStyle/>
          <a:p>
            <a:pPr marL="12700">
              <a:lnSpc>
                <a:spcPts val="5480"/>
              </a:lnSpc>
            </a:pPr>
            <a:r>
              <a:rPr lang="en-US" sz="4800" b="1" spc="-100" dirty="0">
                <a:solidFill>
                  <a:schemeClr val="bg1"/>
                </a:solidFill>
                <a:latin typeface="Century Gothic" panose="020B0502020202020204" pitchFamily="34" charset="0"/>
                <a:cs typeface="Gill Sans MT"/>
              </a:rPr>
              <a:t>Definitions</a:t>
            </a:r>
            <a:endParaRPr sz="4800" b="1" spc="-100" dirty="0">
              <a:solidFill>
                <a:schemeClr val="bg1"/>
              </a:solidFill>
              <a:latin typeface="Century Gothic" panose="020B0502020202020204" pitchFamily="34" charset="0"/>
              <a:cs typeface="Gill Sans MT"/>
            </a:endParaRPr>
          </a:p>
        </p:txBody>
      </p:sp>
      <p:graphicFrame>
        <p:nvGraphicFramePr>
          <p:cNvPr id="6" name="Content Placeholder 4">
            <a:extLst>
              <a:ext uri="{FF2B5EF4-FFF2-40B4-BE49-F238E27FC236}">
                <a16:creationId xmlns:a16="http://schemas.microsoft.com/office/drawing/2014/main" id="{4A797D65-B3F9-4EE3-AE20-DA3B2CB1A6BA}"/>
              </a:ext>
            </a:extLst>
          </p:cNvPr>
          <p:cNvGraphicFramePr>
            <a:graphicFrameLocks/>
          </p:cNvGraphicFramePr>
          <p:nvPr>
            <p:extLst>
              <p:ext uri="{D42A27DB-BD31-4B8C-83A1-F6EECF244321}">
                <p14:modId xmlns:p14="http://schemas.microsoft.com/office/powerpoint/2010/main" val="2840224228"/>
              </p:ext>
            </p:extLst>
          </p:nvPr>
        </p:nvGraphicFramePr>
        <p:xfrm>
          <a:off x="5257800" y="2286000"/>
          <a:ext cx="4191000" cy="448817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949404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bject 5"/>
          <p:cNvSpPr txBox="1"/>
          <p:nvPr/>
        </p:nvSpPr>
        <p:spPr>
          <a:xfrm>
            <a:off x="615749" y="1905000"/>
            <a:ext cx="8422006" cy="5109091"/>
          </a:xfrm>
          <a:prstGeom prst="rect">
            <a:avLst/>
          </a:prstGeom>
        </p:spPr>
        <p:txBody>
          <a:bodyPr vert="horz" wrap="square" lIns="0" tIns="0" rIns="0" bIns="0" rtlCol="0">
            <a:spAutoFit/>
          </a:bodyPr>
          <a:lstStyle/>
          <a:p>
            <a:pPr marL="12700">
              <a:lnSpc>
                <a:spcPct val="100000"/>
              </a:lnSpc>
            </a:pPr>
            <a:r>
              <a:rPr lang="en-US" sz="3400" b="1" spc="-140" dirty="0">
                <a:solidFill>
                  <a:srgbClr val="005268"/>
                </a:solidFill>
                <a:latin typeface="Century Gothic" panose="020B0502020202020204" pitchFamily="34" charset="0"/>
                <a:cs typeface="Futura LT Pro Book"/>
              </a:rPr>
              <a:t>Gender Equality: </a:t>
            </a:r>
          </a:p>
          <a:p>
            <a:pPr marL="469900" lvl="1"/>
            <a:r>
              <a:rPr lang="en-US" sz="2400" spc="-140" dirty="0">
                <a:solidFill>
                  <a:srgbClr val="231F20"/>
                </a:solidFill>
                <a:latin typeface="Century Gothic" panose="020B0502020202020204" pitchFamily="34" charset="0"/>
                <a:cs typeface="Futura LT Pro Book"/>
              </a:rPr>
              <a:t>The state or condition that affords women and men equal enjoyment of human rights, socially valued goods, opportunities, and resources. Genuine equality means more than parity in numbers or laws on the books; it means expanded freedoms and improved overall quality of life for all people.</a:t>
            </a:r>
          </a:p>
          <a:p>
            <a:pPr marL="12700">
              <a:lnSpc>
                <a:spcPct val="100000"/>
              </a:lnSpc>
            </a:pPr>
            <a:r>
              <a:rPr lang="en-US" sz="3400" b="1" spc="-140" dirty="0">
                <a:solidFill>
                  <a:srgbClr val="005268"/>
                </a:solidFill>
                <a:latin typeface="Century Gothic" panose="020B0502020202020204" pitchFamily="34" charset="0"/>
                <a:cs typeface="Futura LT Pro Book"/>
              </a:rPr>
              <a:t>Gender Equity: </a:t>
            </a:r>
          </a:p>
          <a:p>
            <a:pPr marL="469900" lvl="1"/>
            <a:r>
              <a:rPr lang="en-US" sz="2400" spc="-140" dirty="0">
                <a:solidFill>
                  <a:srgbClr val="231F20"/>
                </a:solidFill>
                <a:latin typeface="Century Gothic" panose="020B0502020202020204" pitchFamily="34" charset="0"/>
                <a:cs typeface="Futura LT Pro Book"/>
              </a:rPr>
              <a:t>The process of being fair to women and men. To ensure fairness, measures should be taken to compensate for cumulative economic, social, and political disadvantages that prevent women and men from operating on a level playing field.</a:t>
            </a:r>
          </a:p>
        </p:txBody>
      </p:sp>
      <p:sp>
        <p:nvSpPr>
          <p:cNvPr id="5"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008C84"/>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615749" y="517564"/>
            <a:ext cx="9107806" cy="705321"/>
          </a:xfrm>
          <a:prstGeom prst="rect">
            <a:avLst/>
          </a:prstGeom>
        </p:spPr>
        <p:txBody>
          <a:bodyPr vert="horz" wrap="square" lIns="0" tIns="0" rIns="0" bIns="0" rtlCol="0">
            <a:spAutoFit/>
          </a:bodyPr>
          <a:lstStyle/>
          <a:p>
            <a:pPr marL="12700">
              <a:lnSpc>
                <a:spcPts val="5480"/>
              </a:lnSpc>
            </a:pPr>
            <a:r>
              <a:rPr lang="en-US" sz="4800" b="1" spc="-100" dirty="0">
                <a:solidFill>
                  <a:schemeClr val="bg1"/>
                </a:solidFill>
                <a:latin typeface="Century Gothic" panose="020B0502020202020204" pitchFamily="34" charset="0"/>
                <a:cs typeface="Gill Sans MT"/>
              </a:rPr>
              <a:t>Definitions</a:t>
            </a:r>
            <a:endParaRPr sz="4800" b="1" spc="-100" dirty="0">
              <a:solidFill>
                <a:schemeClr val="bg1"/>
              </a:solidFill>
              <a:latin typeface="Century Gothic" panose="020B0502020202020204" pitchFamily="34" charset="0"/>
              <a:cs typeface="Gill Sans MT"/>
            </a:endParaRPr>
          </a:p>
        </p:txBody>
      </p:sp>
    </p:spTree>
    <p:extLst>
      <p:ext uri="{BB962C8B-B14F-4D97-AF65-F5344CB8AC3E}">
        <p14:creationId xmlns:p14="http://schemas.microsoft.com/office/powerpoint/2010/main" val="37396629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008C84"/>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615749" y="517564"/>
            <a:ext cx="9107806" cy="705321"/>
          </a:xfrm>
          <a:prstGeom prst="rect">
            <a:avLst/>
          </a:prstGeom>
        </p:spPr>
        <p:txBody>
          <a:bodyPr vert="horz" wrap="square" lIns="0" tIns="0" rIns="0" bIns="0" rtlCol="0">
            <a:spAutoFit/>
          </a:bodyPr>
          <a:lstStyle/>
          <a:p>
            <a:pPr marL="12700">
              <a:lnSpc>
                <a:spcPts val="5480"/>
              </a:lnSpc>
            </a:pPr>
            <a:r>
              <a:rPr lang="en-US" sz="4800" b="1" spc="-100" dirty="0">
                <a:solidFill>
                  <a:schemeClr val="bg1"/>
                </a:solidFill>
                <a:latin typeface="Century Gothic" panose="020B0502020202020204" pitchFamily="34" charset="0"/>
                <a:cs typeface="Gill Sans MT"/>
              </a:rPr>
              <a:t>What is gender integration?</a:t>
            </a:r>
            <a:endParaRPr sz="4800" b="1" spc="-100" dirty="0">
              <a:solidFill>
                <a:schemeClr val="bg1"/>
              </a:solidFill>
              <a:latin typeface="Century Gothic" panose="020B0502020202020204" pitchFamily="34" charset="0"/>
              <a:cs typeface="Gill Sans MT"/>
            </a:endParaRPr>
          </a:p>
        </p:txBody>
      </p:sp>
      <p:pic>
        <p:nvPicPr>
          <p:cNvPr id="6" name="Picture 5" descr="images.jpg">
            <a:extLst>
              <a:ext uri="{FF2B5EF4-FFF2-40B4-BE49-F238E27FC236}">
                <a16:creationId xmlns:a16="http://schemas.microsoft.com/office/drawing/2014/main" id="{EA851487-AB16-4156-8D64-C71031C67F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61203" y="2023127"/>
            <a:ext cx="2353235" cy="3428638"/>
          </a:xfrm>
          <a:prstGeom prst="rect">
            <a:avLst/>
          </a:prstGeom>
        </p:spPr>
      </p:pic>
      <p:pic>
        <p:nvPicPr>
          <p:cNvPr id="7" name="Picture 6" descr="2.jpg">
            <a:extLst>
              <a:ext uri="{FF2B5EF4-FFF2-40B4-BE49-F238E27FC236}">
                <a16:creationId xmlns:a16="http://schemas.microsoft.com/office/drawing/2014/main" id="{745C0942-0534-4F3D-956F-52A8EDEF4E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77000" y="1955892"/>
            <a:ext cx="2861321" cy="2848604"/>
          </a:xfrm>
          <a:prstGeom prst="rect">
            <a:avLst/>
          </a:prstGeom>
        </p:spPr>
      </p:pic>
      <p:pic>
        <p:nvPicPr>
          <p:cNvPr id="8" name="Picture 7" descr="4.jpg">
            <a:extLst>
              <a:ext uri="{FF2B5EF4-FFF2-40B4-BE49-F238E27FC236}">
                <a16:creationId xmlns:a16="http://schemas.microsoft.com/office/drawing/2014/main" id="{DBF57332-3D43-49BB-B24A-0B860A70935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3262" y="2090362"/>
            <a:ext cx="3231453" cy="2420471"/>
          </a:xfrm>
          <a:prstGeom prst="rect">
            <a:avLst/>
          </a:prstGeom>
        </p:spPr>
      </p:pic>
      <p:sp>
        <p:nvSpPr>
          <p:cNvPr id="9" name="TextBox 8">
            <a:extLst>
              <a:ext uri="{FF2B5EF4-FFF2-40B4-BE49-F238E27FC236}">
                <a16:creationId xmlns:a16="http://schemas.microsoft.com/office/drawing/2014/main" id="{9D0737DC-1021-4145-9413-ED68DDDC4E28}"/>
              </a:ext>
            </a:extLst>
          </p:cNvPr>
          <p:cNvSpPr txBox="1"/>
          <p:nvPr/>
        </p:nvSpPr>
        <p:spPr>
          <a:xfrm rot="802462">
            <a:off x="4904961" y="2898706"/>
            <a:ext cx="1362397" cy="418256"/>
          </a:xfrm>
          <a:prstGeom prst="rect">
            <a:avLst/>
          </a:prstGeom>
          <a:noFill/>
        </p:spPr>
        <p:txBody>
          <a:bodyPr wrap="square" rtlCol="0">
            <a:spAutoFit/>
          </a:bodyPr>
          <a:lstStyle/>
          <a:p>
            <a:r>
              <a:rPr lang="en-US" sz="2118" b="1" dirty="0">
                <a:solidFill>
                  <a:schemeClr val="bg1"/>
                </a:solidFill>
              </a:rPr>
              <a:t>Gender</a:t>
            </a:r>
            <a:endParaRPr lang="en-US" sz="1588" b="1" dirty="0">
              <a:solidFill>
                <a:schemeClr val="bg1"/>
              </a:solidFill>
            </a:endParaRPr>
          </a:p>
        </p:txBody>
      </p:sp>
      <p:sp>
        <p:nvSpPr>
          <p:cNvPr id="10" name="Curved Up Arrow 17">
            <a:extLst>
              <a:ext uri="{FF2B5EF4-FFF2-40B4-BE49-F238E27FC236}">
                <a16:creationId xmlns:a16="http://schemas.microsoft.com/office/drawing/2014/main" id="{9D8A32F2-E086-4945-B269-56CD3B3D046F}"/>
              </a:ext>
            </a:extLst>
          </p:cNvPr>
          <p:cNvSpPr/>
          <p:nvPr/>
        </p:nvSpPr>
        <p:spPr>
          <a:xfrm>
            <a:off x="3018203" y="4578068"/>
            <a:ext cx="1411941" cy="605118"/>
          </a:xfrm>
          <a:prstGeom prst="curvedUp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sz="1588" dirty="0">
              <a:solidFill>
                <a:schemeClr val="tx1"/>
              </a:solidFill>
            </a:endParaRPr>
          </a:p>
        </p:txBody>
      </p:sp>
      <p:sp>
        <p:nvSpPr>
          <p:cNvPr id="11" name="Curved Up Arrow 18">
            <a:extLst>
              <a:ext uri="{FF2B5EF4-FFF2-40B4-BE49-F238E27FC236}">
                <a16:creationId xmlns:a16="http://schemas.microsoft.com/office/drawing/2014/main" id="{DDCBDF8F-91B4-44BC-9A16-0C832319EE8A}"/>
              </a:ext>
            </a:extLst>
          </p:cNvPr>
          <p:cNvSpPr/>
          <p:nvPr/>
        </p:nvSpPr>
        <p:spPr>
          <a:xfrm rot="10800000" flipH="1">
            <a:off x="5842085" y="1754186"/>
            <a:ext cx="1411941" cy="605118"/>
          </a:xfrm>
          <a:prstGeom prst="curvedUp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sz="1588" dirty="0">
              <a:solidFill>
                <a:schemeClr val="tx1"/>
              </a:solidFill>
            </a:endParaRPr>
          </a:p>
        </p:txBody>
      </p:sp>
      <p:sp>
        <p:nvSpPr>
          <p:cNvPr id="14" name="Text Placeholder 2">
            <a:extLst>
              <a:ext uri="{FF2B5EF4-FFF2-40B4-BE49-F238E27FC236}">
                <a16:creationId xmlns:a16="http://schemas.microsoft.com/office/drawing/2014/main" id="{3C8651B5-1D28-4C10-AB27-D4FEFCAC61A5}"/>
              </a:ext>
            </a:extLst>
          </p:cNvPr>
          <p:cNvSpPr txBox="1">
            <a:spLocks/>
          </p:cNvSpPr>
          <p:nvPr/>
        </p:nvSpPr>
        <p:spPr>
          <a:xfrm>
            <a:off x="838200" y="5378310"/>
            <a:ext cx="3810000" cy="1600200"/>
          </a:xfrm>
          <a:prstGeom prst="rect">
            <a:avLst/>
          </a:prstGeom>
        </p:spPr>
        <p:txBody>
          <a:bodyPr/>
          <a:lstStyle>
            <a:lvl1pPr marL="0" marR="0" indent="0" algn="l" defTabSz="457200" rtl="0" eaLnBrk="1" fontAlgn="base" latinLnBrk="0" hangingPunct="1">
              <a:lnSpc>
                <a:spcPct val="100000"/>
              </a:lnSpc>
              <a:spcBef>
                <a:spcPts val="600"/>
              </a:spcBef>
              <a:spcAft>
                <a:spcPts val="600"/>
              </a:spcAft>
              <a:buClrTx/>
              <a:buSzPct val="75000"/>
              <a:buFont typeface="Wingdings" pitchFamily="2" charset="2"/>
              <a:buNone/>
              <a:tabLst/>
              <a:defRPr sz="2200" kern="1200">
                <a:solidFill>
                  <a:schemeClr val="tx1"/>
                </a:solidFill>
                <a:latin typeface="+mn-lt"/>
                <a:ea typeface="Century Gothic" pitchFamily="34" charset="0"/>
                <a:cs typeface="Century Gothic" pitchFamily="34" charset="0"/>
              </a:defRPr>
            </a:lvl1pPr>
            <a:lvl2pPr marL="0" marR="0" indent="0" algn="l" defTabSz="454025" rtl="0" eaLnBrk="1" fontAlgn="base" latinLnBrk="0" hangingPunct="1">
              <a:lnSpc>
                <a:spcPct val="100000"/>
              </a:lnSpc>
              <a:spcBef>
                <a:spcPts val="0"/>
              </a:spcBef>
              <a:spcAft>
                <a:spcPct val="0"/>
              </a:spcAft>
              <a:buClrTx/>
              <a:buSzPct val="75000"/>
              <a:buFont typeface="Wingdings" pitchFamily="2" charset="2"/>
              <a:buNone/>
              <a:tabLst/>
              <a:defRPr sz="1800" kern="1200">
                <a:solidFill>
                  <a:schemeClr val="tx2"/>
                </a:solidFill>
                <a:latin typeface="+mn-lt"/>
                <a:ea typeface="Century Gothic" pitchFamily="34" charset="0"/>
                <a:cs typeface="Century Gothic" pitchFamily="34" charset="0"/>
              </a:defRPr>
            </a:lvl2pPr>
            <a:lvl3pPr marL="176213" marR="0" indent="-176213" algn="l" defTabSz="288925" rtl="0" eaLnBrk="1" fontAlgn="base" latinLnBrk="0" hangingPunct="1">
              <a:lnSpc>
                <a:spcPct val="100000"/>
              </a:lnSpc>
              <a:spcBef>
                <a:spcPct val="20000"/>
              </a:spcBef>
              <a:spcAft>
                <a:spcPct val="0"/>
              </a:spcAft>
              <a:buClrTx/>
              <a:buSzPct val="100000"/>
              <a:buFont typeface="Wingdings" pitchFamily="2" charset="2"/>
              <a:buChar char="§"/>
              <a:tabLst/>
              <a:defRPr sz="1600" kern="1200">
                <a:solidFill>
                  <a:schemeClr val="tx1"/>
                </a:solidFill>
                <a:latin typeface="+mn-lt"/>
                <a:ea typeface="Century Gothic" pitchFamily="34" charset="0"/>
                <a:cs typeface="Century Gothic" pitchFamily="34" charset="0"/>
              </a:defRPr>
            </a:lvl3pPr>
            <a:lvl4pPr marL="342900" marR="0" indent="-166688" algn="l" defTabSz="457200" rtl="0" eaLnBrk="1" fontAlgn="base" latinLnBrk="0" hangingPunct="1">
              <a:lnSpc>
                <a:spcPct val="100000"/>
              </a:lnSpc>
              <a:spcBef>
                <a:spcPct val="20000"/>
              </a:spcBef>
              <a:spcAft>
                <a:spcPct val="0"/>
              </a:spcAft>
              <a:buClrTx/>
              <a:buSzPct val="100000"/>
              <a:buFont typeface="Wingdings" pitchFamily="2" charset="2"/>
              <a:buChar char="§"/>
              <a:tabLst/>
              <a:defRPr sz="1400" kern="1200">
                <a:solidFill>
                  <a:schemeClr val="tx2"/>
                </a:solidFill>
                <a:latin typeface="+mn-lt"/>
                <a:ea typeface="Century Gothic" pitchFamily="34" charset="0"/>
                <a:cs typeface="Century Gothic" pitchFamily="34" charset="0"/>
              </a:defRPr>
            </a:lvl4pPr>
            <a:lvl5pPr marL="1092200" indent="-179388" algn="l" defTabSz="457200" rtl="0" eaLnBrk="1" fontAlgn="base" hangingPunct="1">
              <a:spcBef>
                <a:spcPct val="20000"/>
              </a:spcBef>
              <a:spcAft>
                <a:spcPct val="0"/>
              </a:spcAft>
              <a:buSzPct val="50000"/>
              <a:buFont typeface="Wingdings" pitchFamily="2" charset="2"/>
              <a:buChar char="u"/>
              <a:defRPr sz="1200" kern="1200">
                <a:solidFill>
                  <a:srgbClr val="7F7F7F"/>
                </a:solidFill>
                <a:latin typeface="+mn-lt"/>
                <a:ea typeface="Century Gothic" pitchFamily="34" charset="0"/>
                <a:cs typeface="Century Gothic"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Bef>
                <a:spcPts val="0"/>
              </a:spcBef>
              <a:buClr>
                <a:schemeClr val="bg1"/>
              </a:buClr>
              <a:defRPr/>
            </a:pPr>
            <a:endParaRPr lang="en-US" sz="2400" b="1" dirty="0">
              <a:solidFill>
                <a:schemeClr val="tx2">
                  <a:lumMod val="75000"/>
                </a:schemeClr>
              </a:solidFill>
              <a:latin typeface="Century Gothic" panose="020B0502020202020204" pitchFamily="34" charset="0"/>
            </a:endParaRPr>
          </a:p>
          <a:p>
            <a:pPr>
              <a:spcBef>
                <a:spcPts val="0"/>
              </a:spcBef>
              <a:buClr>
                <a:schemeClr val="bg1"/>
              </a:buClr>
              <a:defRPr/>
            </a:pPr>
            <a:r>
              <a:rPr lang="en-US" sz="2400" b="1" dirty="0">
                <a:solidFill>
                  <a:srgbClr val="1E1860"/>
                </a:solidFill>
                <a:latin typeface="Century Gothic" panose="020B0502020202020204" pitchFamily="34" charset="0"/>
              </a:rPr>
              <a:t>Identifying</a:t>
            </a:r>
          </a:p>
          <a:p>
            <a:pPr>
              <a:spcBef>
                <a:spcPts val="0"/>
              </a:spcBef>
              <a:buClr>
                <a:schemeClr val="bg1"/>
              </a:buClr>
              <a:defRPr/>
            </a:pPr>
            <a:r>
              <a:rPr lang="en-US" sz="2400" dirty="0">
                <a:latin typeface="Century Gothic" panose="020B0502020202020204" pitchFamily="34" charset="0"/>
              </a:rPr>
              <a:t>specific gender-related differences and resulting inequalities</a:t>
            </a:r>
          </a:p>
        </p:txBody>
      </p:sp>
      <p:sp>
        <p:nvSpPr>
          <p:cNvPr id="15" name="Text Placeholder 2">
            <a:extLst>
              <a:ext uri="{FF2B5EF4-FFF2-40B4-BE49-F238E27FC236}">
                <a16:creationId xmlns:a16="http://schemas.microsoft.com/office/drawing/2014/main" id="{393D5262-33AE-4EDA-8642-00A305CD277B}"/>
              </a:ext>
            </a:extLst>
          </p:cNvPr>
          <p:cNvSpPr txBox="1">
            <a:spLocks/>
          </p:cNvSpPr>
          <p:nvPr/>
        </p:nvSpPr>
        <p:spPr>
          <a:xfrm>
            <a:off x="5586159" y="5736364"/>
            <a:ext cx="4173861" cy="1658949"/>
          </a:xfrm>
          <a:prstGeom prst="rect">
            <a:avLst/>
          </a:prstGeom>
        </p:spPr>
        <p:txBody>
          <a:bodyPr/>
          <a:lstStyle>
            <a:lvl1pPr marL="0" marR="0" indent="0" algn="l" defTabSz="457200" rtl="0" eaLnBrk="1" fontAlgn="base" latinLnBrk="0" hangingPunct="1">
              <a:lnSpc>
                <a:spcPct val="100000"/>
              </a:lnSpc>
              <a:spcBef>
                <a:spcPts val="600"/>
              </a:spcBef>
              <a:spcAft>
                <a:spcPts val="600"/>
              </a:spcAft>
              <a:buClrTx/>
              <a:buSzPct val="75000"/>
              <a:buFont typeface="Wingdings" pitchFamily="2" charset="2"/>
              <a:buNone/>
              <a:tabLst/>
              <a:defRPr sz="2200" kern="1200">
                <a:solidFill>
                  <a:schemeClr val="tx1"/>
                </a:solidFill>
                <a:latin typeface="+mn-lt"/>
                <a:ea typeface="Century Gothic" pitchFamily="34" charset="0"/>
                <a:cs typeface="Century Gothic" pitchFamily="34" charset="0"/>
              </a:defRPr>
            </a:lvl1pPr>
            <a:lvl2pPr marL="0" marR="0" indent="0" algn="l" defTabSz="454025" rtl="0" eaLnBrk="1" fontAlgn="base" latinLnBrk="0" hangingPunct="1">
              <a:lnSpc>
                <a:spcPct val="100000"/>
              </a:lnSpc>
              <a:spcBef>
                <a:spcPts val="0"/>
              </a:spcBef>
              <a:spcAft>
                <a:spcPct val="0"/>
              </a:spcAft>
              <a:buClrTx/>
              <a:buSzPct val="75000"/>
              <a:buFont typeface="Wingdings" pitchFamily="2" charset="2"/>
              <a:buNone/>
              <a:tabLst/>
              <a:defRPr sz="1800" kern="1200">
                <a:solidFill>
                  <a:schemeClr val="tx2"/>
                </a:solidFill>
                <a:latin typeface="+mn-lt"/>
                <a:ea typeface="Century Gothic" pitchFamily="34" charset="0"/>
                <a:cs typeface="Century Gothic" pitchFamily="34" charset="0"/>
              </a:defRPr>
            </a:lvl2pPr>
            <a:lvl3pPr marL="176213" marR="0" indent="-176213" algn="l" defTabSz="288925" rtl="0" eaLnBrk="1" fontAlgn="base" latinLnBrk="0" hangingPunct="1">
              <a:lnSpc>
                <a:spcPct val="100000"/>
              </a:lnSpc>
              <a:spcBef>
                <a:spcPct val="20000"/>
              </a:spcBef>
              <a:spcAft>
                <a:spcPct val="0"/>
              </a:spcAft>
              <a:buClrTx/>
              <a:buSzPct val="100000"/>
              <a:buFont typeface="Wingdings" pitchFamily="2" charset="2"/>
              <a:buChar char="§"/>
              <a:tabLst/>
              <a:defRPr sz="1600" kern="1200">
                <a:solidFill>
                  <a:schemeClr val="tx1"/>
                </a:solidFill>
                <a:latin typeface="+mn-lt"/>
                <a:ea typeface="Century Gothic" pitchFamily="34" charset="0"/>
                <a:cs typeface="Century Gothic" pitchFamily="34" charset="0"/>
              </a:defRPr>
            </a:lvl3pPr>
            <a:lvl4pPr marL="342900" marR="0" indent="-166688" algn="l" defTabSz="457200" rtl="0" eaLnBrk="1" fontAlgn="base" latinLnBrk="0" hangingPunct="1">
              <a:lnSpc>
                <a:spcPct val="100000"/>
              </a:lnSpc>
              <a:spcBef>
                <a:spcPct val="20000"/>
              </a:spcBef>
              <a:spcAft>
                <a:spcPct val="0"/>
              </a:spcAft>
              <a:buClrTx/>
              <a:buSzPct val="100000"/>
              <a:buFont typeface="Wingdings" pitchFamily="2" charset="2"/>
              <a:buChar char="§"/>
              <a:tabLst/>
              <a:defRPr sz="1400" kern="1200">
                <a:solidFill>
                  <a:schemeClr val="tx2"/>
                </a:solidFill>
                <a:latin typeface="+mn-lt"/>
                <a:ea typeface="Century Gothic" pitchFamily="34" charset="0"/>
                <a:cs typeface="Century Gothic" pitchFamily="34" charset="0"/>
              </a:defRPr>
            </a:lvl4pPr>
            <a:lvl5pPr marL="1092200" indent="-179388" algn="l" defTabSz="457200" rtl="0" eaLnBrk="1" fontAlgn="base" hangingPunct="1">
              <a:spcBef>
                <a:spcPct val="20000"/>
              </a:spcBef>
              <a:spcAft>
                <a:spcPct val="0"/>
              </a:spcAft>
              <a:buSzPct val="50000"/>
              <a:buFont typeface="Wingdings" pitchFamily="2" charset="2"/>
              <a:buChar char="u"/>
              <a:defRPr sz="1200" kern="1200">
                <a:solidFill>
                  <a:srgbClr val="7F7F7F"/>
                </a:solidFill>
                <a:latin typeface="+mn-lt"/>
                <a:ea typeface="Century Gothic" pitchFamily="34" charset="0"/>
                <a:cs typeface="Century Gothic"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Bef>
                <a:spcPts val="0"/>
              </a:spcBef>
              <a:buClr>
                <a:schemeClr val="bg1"/>
              </a:buClr>
              <a:defRPr/>
            </a:pPr>
            <a:r>
              <a:rPr lang="en-US" sz="2400" b="1" dirty="0">
                <a:solidFill>
                  <a:srgbClr val="1E1860"/>
                </a:solidFill>
                <a:latin typeface="Century Gothic" panose="020B0502020202020204" pitchFamily="34" charset="0"/>
              </a:rPr>
              <a:t>Addressing the differences</a:t>
            </a:r>
          </a:p>
          <a:p>
            <a:pPr>
              <a:spcBef>
                <a:spcPts val="0"/>
              </a:spcBef>
              <a:buClr>
                <a:schemeClr val="bg1"/>
              </a:buClr>
              <a:defRPr/>
            </a:pPr>
            <a:r>
              <a:rPr lang="en-US" sz="2400" dirty="0">
                <a:latin typeface="Century Gothic" panose="020B0502020202020204" pitchFamily="34" charset="0"/>
              </a:rPr>
              <a:t>in the design, implementation, and M&amp;E of a program</a:t>
            </a:r>
            <a:endParaRPr lang="en-US" sz="2000" b="1" dirty="0"/>
          </a:p>
          <a:p>
            <a:pPr>
              <a:spcBef>
                <a:spcPts val="0"/>
              </a:spcBef>
            </a:pPr>
            <a:endParaRPr lang="en-US" sz="2000" dirty="0"/>
          </a:p>
        </p:txBody>
      </p:sp>
    </p:spTree>
    <p:extLst>
      <p:ext uri="{BB962C8B-B14F-4D97-AF65-F5344CB8AC3E}">
        <p14:creationId xmlns:p14="http://schemas.microsoft.com/office/powerpoint/2010/main" val="242927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animBg="1"/>
      <p:bldP spid="14" grpId="0"/>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bject 5"/>
          <p:cNvSpPr txBox="1"/>
          <p:nvPr/>
        </p:nvSpPr>
        <p:spPr>
          <a:xfrm>
            <a:off x="615749" y="2057400"/>
            <a:ext cx="8422006" cy="5401479"/>
          </a:xfrm>
          <a:prstGeom prst="rect">
            <a:avLst/>
          </a:prstGeom>
        </p:spPr>
        <p:txBody>
          <a:bodyPr vert="horz" wrap="square" lIns="0" tIns="0" rIns="0" bIns="0" rtlCol="0">
            <a:spAutoFit/>
          </a:bodyPr>
          <a:lstStyle/>
          <a:p>
            <a:pPr>
              <a:buFont typeface="Wingdings" panose="05000000000000000000" pitchFamily="2" charset="2"/>
              <a:buChar char="Ø"/>
              <a:defRPr/>
            </a:pPr>
            <a:r>
              <a:rPr lang="en-US" sz="2400" dirty="0">
                <a:solidFill>
                  <a:srgbClr val="005268"/>
                </a:solidFill>
                <a:latin typeface="Century Gothic" panose="020B0502020202020204" pitchFamily="34" charset="0"/>
                <a:cs typeface="Arial"/>
              </a:rPr>
              <a:t>Gender </a:t>
            </a:r>
            <a:r>
              <a:rPr lang="en-US" sz="2400" u="sng" dirty="0">
                <a:solidFill>
                  <a:srgbClr val="005268"/>
                </a:solidFill>
                <a:latin typeface="Century Gothic" panose="020B0502020202020204" pitchFamily="34" charset="0"/>
                <a:cs typeface="Arial"/>
              </a:rPr>
              <a:t>equality</a:t>
            </a:r>
            <a:r>
              <a:rPr lang="en-US" sz="2400" dirty="0">
                <a:solidFill>
                  <a:srgbClr val="005268"/>
                </a:solidFill>
                <a:latin typeface="Century Gothic" panose="020B0502020202020204" pitchFamily="34" charset="0"/>
                <a:cs typeface="Arial"/>
              </a:rPr>
              <a:t> is associated with positive health outcomes:</a:t>
            </a:r>
          </a:p>
          <a:p>
            <a:pPr lvl="1">
              <a:buFont typeface="Arial"/>
              <a:buChar char="•"/>
              <a:defRPr/>
            </a:pPr>
            <a:r>
              <a:rPr lang="en-US" sz="2200" dirty="0">
                <a:latin typeface="Century Gothic" panose="020B0502020202020204" pitchFamily="34" charset="0"/>
                <a:cs typeface="Arial"/>
              </a:rPr>
              <a:t>Lower child mortality; lower rates of stunting and wasting</a:t>
            </a:r>
          </a:p>
          <a:p>
            <a:pPr lvl="1">
              <a:buFont typeface="Arial"/>
              <a:buChar char="•"/>
              <a:defRPr/>
            </a:pPr>
            <a:r>
              <a:rPr lang="en-US" sz="2200" dirty="0">
                <a:latin typeface="Century Gothic" panose="020B0502020202020204" pitchFamily="34" charset="0"/>
                <a:cs typeface="Arial"/>
              </a:rPr>
              <a:t>Higher rates of health care use for maternal, child, and RH services (including STI and HIV services)</a:t>
            </a:r>
          </a:p>
          <a:p>
            <a:pPr lvl="1">
              <a:buFont typeface="Arial"/>
              <a:buChar char="•"/>
              <a:defRPr/>
            </a:pPr>
            <a:r>
              <a:rPr lang="en-US" sz="2200" dirty="0">
                <a:latin typeface="Century Gothic" panose="020B0502020202020204" pitchFamily="34" charset="0"/>
                <a:cs typeface="Arial"/>
              </a:rPr>
              <a:t>Lower rates of maternal mortality</a:t>
            </a:r>
          </a:p>
          <a:p>
            <a:pPr lvl="1">
              <a:spcAft>
                <a:spcPts val="600"/>
              </a:spcAft>
              <a:buFont typeface="Arial"/>
              <a:buChar char="•"/>
              <a:defRPr/>
            </a:pPr>
            <a:r>
              <a:rPr lang="en-US" sz="2200" dirty="0">
                <a:latin typeface="Century Gothic" panose="020B0502020202020204" pitchFamily="34" charset="0"/>
                <a:cs typeface="Arial"/>
              </a:rPr>
              <a:t>Lower rates of gender-based violence</a:t>
            </a:r>
          </a:p>
          <a:p>
            <a:pPr>
              <a:spcAft>
                <a:spcPts val="1200"/>
              </a:spcAft>
              <a:buFont typeface="Wingdings" panose="05000000000000000000" pitchFamily="2" charset="2"/>
              <a:buChar char="Ø"/>
              <a:defRPr/>
            </a:pPr>
            <a:r>
              <a:rPr lang="en-US" sz="2400" dirty="0">
                <a:solidFill>
                  <a:srgbClr val="005268"/>
                </a:solidFill>
                <a:latin typeface="Century Gothic" panose="020B0502020202020204" pitchFamily="34" charset="0"/>
                <a:cs typeface="Arial"/>
              </a:rPr>
              <a:t>Gender </a:t>
            </a:r>
            <a:r>
              <a:rPr lang="en-US" sz="2400" u="sng" dirty="0">
                <a:solidFill>
                  <a:srgbClr val="005268"/>
                </a:solidFill>
                <a:latin typeface="Century Gothic" panose="020B0502020202020204" pitchFamily="34" charset="0"/>
                <a:cs typeface="Arial"/>
              </a:rPr>
              <a:t>inequality</a:t>
            </a:r>
            <a:r>
              <a:rPr lang="en-US" sz="2400" dirty="0">
                <a:solidFill>
                  <a:srgbClr val="005268"/>
                </a:solidFill>
                <a:latin typeface="Century Gothic" panose="020B0502020202020204" pitchFamily="34" charset="0"/>
                <a:cs typeface="Arial"/>
              </a:rPr>
              <a:t> is associated with poorer health outcomes.</a:t>
            </a:r>
          </a:p>
          <a:p>
            <a:pPr>
              <a:spcAft>
                <a:spcPts val="1200"/>
              </a:spcAft>
              <a:buFont typeface="Wingdings" panose="05000000000000000000" pitchFamily="2" charset="2"/>
              <a:buChar char="Ø"/>
              <a:defRPr/>
            </a:pPr>
            <a:r>
              <a:rPr lang="en-US" sz="2400" dirty="0">
                <a:solidFill>
                  <a:srgbClr val="005268"/>
                </a:solidFill>
                <a:latin typeface="Century Gothic" panose="020B0502020202020204" pitchFamily="34" charset="0"/>
                <a:cs typeface="Arial"/>
              </a:rPr>
              <a:t>It is a matter of human rights that everyone has access to the care they need and are able to live free from discrimination.</a:t>
            </a:r>
          </a:p>
          <a:p>
            <a:pPr>
              <a:buFont typeface="Wingdings" panose="05000000000000000000" pitchFamily="2" charset="2"/>
              <a:buChar char="Ø"/>
              <a:defRPr/>
            </a:pPr>
            <a:r>
              <a:rPr lang="en-US" sz="2400" dirty="0">
                <a:solidFill>
                  <a:srgbClr val="005268"/>
                </a:solidFill>
                <a:latin typeface="Century Gothic" panose="020B0502020202020204" pitchFamily="34" charset="0"/>
                <a:cs typeface="Arial"/>
              </a:rPr>
              <a:t>As part of medical ethics (Hippocratic Oath), healthcare must be provided to all.</a:t>
            </a:r>
          </a:p>
        </p:txBody>
      </p:sp>
      <p:sp>
        <p:nvSpPr>
          <p:cNvPr id="5"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008C84"/>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615749" y="517564"/>
            <a:ext cx="9107806" cy="1346522"/>
          </a:xfrm>
          <a:prstGeom prst="rect">
            <a:avLst/>
          </a:prstGeom>
        </p:spPr>
        <p:txBody>
          <a:bodyPr vert="horz" wrap="square" lIns="0" tIns="0" rIns="0" bIns="0" rtlCol="0">
            <a:spAutoFit/>
          </a:bodyPr>
          <a:lstStyle/>
          <a:p>
            <a:pPr marL="12700">
              <a:lnSpc>
                <a:spcPts val="5480"/>
              </a:lnSpc>
            </a:pPr>
            <a:r>
              <a:rPr lang="en-US" sz="4800" b="1" spc="-100" dirty="0">
                <a:solidFill>
                  <a:schemeClr val="bg1"/>
                </a:solidFill>
                <a:latin typeface="Century Gothic" panose="020B0502020202020204" pitchFamily="34" charset="0"/>
                <a:cs typeface="Gill Sans MT"/>
              </a:rPr>
              <a:t>Why do we think about</a:t>
            </a:r>
            <a:endParaRPr sz="4800" b="1" spc="-100" dirty="0">
              <a:solidFill>
                <a:schemeClr val="bg1"/>
              </a:solidFill>
              <a:latin typeface="Century Gothic" panose="020B0502020202020204" pitchFamily="34" charset="0"/>
              <a:cs typeface="Gill Sans MT"/>
            </a:endParaRPr>
          </a:p>
          <a:p>
            <a:pPr marL="12700">
              <a:lnSpc>
                <a:spcPts val="5000"/>
              </a:lnSpc>
            </a:pPr>
            <a:r>
              <a:rPr lang="en-US" sz="4400" spc="-180" dirty="0">
                <a:solidFill>
                  <a:srgbClr val="4B4C4D"/>
                </a:solidFill>
                <a:latin typeface="Century Gothic" panose="020B0502020202020204" pitchFamily="34" charset="0"/>
                <a:cs typeface="Gill Sans MT"/>
              </a:rPr>
              <a:t>gender &amp; health?</a:t>
            </a:r>
            <a:endParaRPr sz="4400" dirty="0">
              <a:solidFill>
                <a:srgbClr val="4B4C4D"/>
              </a:solidFill>
              <a:latin typeface="Century Gothic" panose="020B0502020202020204" pitchFamily="34" charset="0"/>
              <a:cs typeface="Gill Sans MT"/>
            </a:endParaRPr>
          </a:p>
        </p:txBody>
      </p:sp>
    </p:spTree>
    <p:extLst>
      <p:ext uri="{BB962C8B-B14F-4D97-AF65-F5344CB8AC3E}">
        <p14:creationId xmlns:p14="http://schemas.microsoft.com/office/powerpoint/2010/main" val="38413973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object 5"/>
          <p:cNvSpPr txBox="1"/>
          <p:nvPr/>
        </p:nvSpPr>
        <p:spPr>
          <a:xfrm>
            <a:off x="615749" y="2667000"/>
            <a:ext cx="8422006" cy="3447098"/>
          </a:xfrm>
          <a:prstGeom prst="rect">
            <a:avLst/>
          </a:prstGeom>
        </p:spPr>
        <p:txBody>
          <a:bodyPr vert="horz" wrap="square" lIns="0" tIns="0" rIns="0" bIns="0" rtlCol="0">
            <a:spAutoFit/>
          </a:bodyPr>
          <a:lstStyle/>
          <a:p>
            <a:pPr marL="469900" indent="-457200">
              <a:lnSpc>
                <a:spcPct val="100000"/>
              </a:lnSpc>
              <a:buFont typeface="Arial" panose="020B0604020202020204" pitchFamily="34" charset="0"/>
              <a:buChar char="•"/>
            </a:pPr>
            <a:r>
              <a:rPr lang="en-US" sz="2800" spc="-140" dirty="0">
                <a:solidFill>
                  <a:srgbClr val="231F20"/>
                </a:solidFill>
                <a:latin typeface="Century Gothic" panose="020B0502020202020204" pitchFamily="34" charset="0"/>
                <a:cs typeface="Futura LT Pro Book"/>
              </a:rPr>
              <a:t>To gradually challenge existing gender inequities, and to promote positive changes in gender roles, norms, and power dynamics</a:t>
            </a:r>
          </a:p>
          <a:p>
            <a:pPr marL="469900" indent="-457200">
              <a:lnSpc>
                <a:spcPct val="100000"/>
              </a:lnSpc>
              <a:buFont typeface="Arial" panose="020B0604020202020204" pitchFamily="34" charset="0"/>
              <a:buChar char="•"/>
            </a:pPr>
            <a:endParaRPr lang="en-US" sz="2800" spc="-140" dirty="0">
              <a:solidFill>
                <a:srgbClr val="231F20"/>
              </a:solidFill>
              <a:latin typeface="Century Gothic" panose="020B0502020202020204" pitchFamily="34" charset="0"/>
              <a:cs typeface="Futura LT Pro Book"/>
            </a:endParaRPr>
          </a:p>
          <a:p>
            <a:pPr marL="469900" indent="-457200">
              <a:lnSpc>
                <a:spcPct val="100000"/>
              </a:lnSpc>
              <a:buFont typeface="Arial" panose="020B0604020202020204" pitchFamily="34" charset="0"/>
              <a:buChar char="•"/>
            </a:pPr>
            <a:r>
              <a:rPr lang="en-US" sz="2800" spc="-140" dirty="0">
                <a:solidFill>
                  <a:srgbClr val="231F20"/>
                </a:solidFill>
                <a:latin typeface="Century Gothic" panose="020B0502020202020204" pitchFamily="34" charset="0"/>
                <a:cs typeface="Futura LT Pro Book"/>
              </a:rPr>
              <a:t>To maximize access to and the quality of health services, support individual decision making about reproductive health, and increase the sustainability of programs and policies</a:t>
            </a:r>
          </a:p>
        </p:txBody>
      </p:sp>
      <p:sp>
        <p:nvSpPr>
          <p:cNvPr id="5" name="object 3"/>
          <p:cNvSpPr/>
          <p:nvPr/>
        </p:nvSpPr>
        <p:spPr>
          <a:xfrm>
            <a:off x="0" y="0"/>
            <a:ext cx="10058400" cy="1190825"/>
          </a:xfrm>
          <a:custGeom>
            <a:avLst/>
            <a:gdLst/>
            <a:ahLst/>
            <a:cxnLst/>
            <a:rect l="l" t="t" r="r" b="b"/>
            <a:pathLst>
              <a:path w="10058400" h="1313180">
                <a:moveTo>
                  <a:pt x="0" y="1312926"/>
                </a:moveTo>
                <a:lnTo>
                  <a:pt x="10058400" y="1312926"/>
                </a:lnTo>
                <a:lnTo>
                  <a:pt x="10058400" y="0"/>
                </a:lnTo>
                <a:lnTo>
                  <a:pt x="0" y="0"/>
                </a:lnTo>
                <a:lnTo>
                  <a:pt x="0" y="1312926"/>
                </a:lnTo>
                <a:close/>
              </a:path>
            </a:pathLst>
          </a:custGeom>
          <a:solidFill>
            <a:srgbClr val="008C84"/>
          </a:solidFill>
        </p:spPr>
        <p:txBody>
          <a:bodyPr wrap="square" lIns="0" tIns="0" rIns="0" bIns="0" rtlCol="0"/>
          <a:lstStyle/>
          <a:p>
            <a:endParaRPr dirty="0">
              <a:latin typeface="Futura Lt BT" panose="020B0402020204020303" pitchFamily="34" charset="0"/>
            </a:endParaRPr>
          </a:p>
        </p:txBody>
      </p:sp>
      <p:sp>
        <p:nvSpPr>
          <p:cNvPr id="12" name="object 3"/>
          <p:cNvSpPr txBox="1"/>
          <p:nvPr/>
        </p:nvSpPr>
        <p:spPr>
          <a:xfrm>
            <a:off x="615749" y="517564"/>
            <a:ext cx="9107806" cy="1346522"/>
          </a:xfrm>
          <a:prstGeom prst="rect">
            <a:avLst/>
          </a:prstGeom>
        </p:spPr>
        <p:txBody>
          <a:bodyPr vert="horz" wrap="square" lIns="0" tIns="0" rIns="0" bIns="0" rtlCol="0">
            <a:spAutoFit/>
          </a:bodyPr>
          <a:lstStyle/>
          <a:p>
            <a:pPr marL="12700">
              <a:lnSpc>
                <a:spcPts val="5480"/>
              </a:lnSpc>
            </a:pPr>
            <a:r>
              <a:rPr lang="en-US" sz="4800" b="1" spc="-100" dirty="0">
                <a:solidFill>
                  <a:schemeClr val="bg1"/>
                </a:solidFill>
                <a:latin typeface="Century Gothic" panose="020B0502020202020204" pitchFamily="34" charset="0"/>
                <a:cs typeface="Gill Sans MT"/>
              </a:rPr>
              <a:t>Why do we integrate gender</a:t>
            </a:r>
            <a:endParaRPr sz="4800" b="1" spc="-100" dirty="0">
              <a:solidFill>
                <a:schemeClr val="bg1"/>
              </a:solidFill>
              <a:latin typeface="Century Gothic" panose="020B0502020202020204" pitchFamily="34" charset="0"/>
              <a:cs typeface="Gill Sans MT"/>
            </a:endParaRPr>
          </a:p>
          <a:p>
            <a:pPr marL="12700">
              <a:lnSpc>
                <a:spcPts val="5000"/>
              </a:lnSpc>
            </a:pPr>
            <a:r>
              <a:rPr lang="en-US" sz="4400" spc="-180" dirty="0">
                <a:solidFill>
                  <a:srgbClr val="4B4C4D"/>
                </a:solidFill>
                <a:latin typeface="Century Gothic" panose="020B0502020202020204" pitchFamily="34" charset="0"/>
                <a:cs typeface="Gill Sans MT"/>
              </a:rPr>
              <a:t>in programming efforts?</a:t>
            </a:r>
            <a:endParaRPr sz="4400" dirty="0">
              <a:solidFill>
                <a:srgbClr val="4B4C4D"/>
              </a:solidFill>
              <a:latin typeface="Century Gothic" panose="020B0502020202020204" pitchFamily="34" charset="0"/>
              <a:cs typeface="Gill Sans MT"/>
            </a:endParaRPr>
          </a:p>
        </p:txBody>
      </p:sp>
    </p:spTree>
    <p:extLst>
      <p:ext uri="{BB962C8B-B14F-4D97-AF65-F5344CB8AC3E}">
        <p14:creationId xmlns:p14="http://schemas.microsoft.com/office/powerpoint/2010/main" val="4670957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1E185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Red and gold_corrected" id="{146BFB62-A233-42DE-91CE-C6ECADF35082}" vid="{49A408FB-2B9C-40A7-B357-2B1F4CF4DBF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E4A79819CA3F3428B644840049B5527" ma:contentTypeVersion="3" ma:contentTypeDescription="Create a new document." ma:contentTypeScope="" ma:versionID="e802c12fce4af27327074414c3d1bce2">
  <xsd:schema xmlns:xsd="http://www.w3.org/2001/XMLSchema" xmlns:xs="http://www.w3.org/2001/XMLSchema" xmlns:p="http://schemas.microsoft.com/office/2006/metadata/properties" xmlns:ns1="http://schemas.microsoft.com/sharepoint/v3" xmlns:ns2="d8573787-17db-43b5-9af3-2a45e79ab039" targetNamespace="http://schemas.microsoft.com/office/2006/metadata/properties" ma:root="true" ma:fieldsID="de3be56df68e78b098a568f754a457d5" ns1:_="" ns2:_="">
    <xsd:import namespace="http://schemas.microsoft.com/sharepoint/v3"/>
    <xsd:import namespace="d8573787-17db-43b5-9af3-2a45e79ab039"/>
    <xsd:element name="properties">
      <xsd:complexType>
        <xsd:sequence>
          <xsd:element name="documentManagement">
            <xsd:complexType>
              <xsd:all>
                <xsd:element ref="ns1:PublishingStartDate" minOccurs="0"/>
                <xsd:element ref="ns1:PublishingExpirationDate" minOccurs="0"/>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8573787-17db-43b5-9af3-2a45e79ab039" elementFormDefault="qualified">
    <xsd:import namespace="http://schemas.microsoft.com/office/2006/documentManagement/types"/>
    <xsd:import namespace="http://schemas.microsoft.com/office/infopath/2007/PartnerControls"/>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D736F9E8-C5AE-4D60-9D60-69F34EE02EFD}">
  <ds:schemaRefs>
    <ds:schemaRef ds:uri="http://schemas.microsoft.com/sharepoint/v3/contenttype/forms"/>
  </ds:schemaRefs>
</ds:datastoreItem>
</file>

<file path=customXml/itemProps2.xml><?xml version="1.0" encoding="utf-8"?>
<ds:datastoreItem xmlns:ds="http://schemas.openxmlformats.org/officeDocument/2006/customXml" ds:itemID="{996E4802-154C-4CFF-A267-EDDF2184BEC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8573787-17db-43b5-9af3-2a45e79ab03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980A0DF-5B73-42A5-B4E1-4C171E70C45F}">
  <ds:schemaRefs>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d8573787-17db-43b5-9af3-2a45e79ab039"/>
    <ds:schemaRef ds:uri="http://purl.org/dc/elements/1.1/"/>
    <ds:schemaRef ds:uri="http://schemas.microsoft.com/office/2006/metadata/properties"/>
    <ds:schemaRef ds:uri="http://schemas.microsoft.com/sharepoint/v3"/>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Gender Integration Template</Template>
  <TotalTime>50</TotalTime>
  <Words>3180</Words>
  <Application>Microsoft Office PowerPoint</Application>
  <PresentationFormat>Custom</PresentationFormat>
  <Paragraphs>219</Paragraphs>
  <Slides>20</Slides>
  <Notes>20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20</vt:i4>
      </vt:variant>
    </vt:vector>
  </HeadingPairs>
  <TitlesOfParts>
    <vt:vector size="28" baseType="lpstr">
      <vt:lpstr>Arial</vt:lpstr>
      <vt:lpstr>Calibri</vt:lpstr>
      <vt:lpstr>Century Gothic</vt:lpstr>
      <vt:lpstr>Futura Lt BT</vt:lpstr>
      <vt:lpstr>Futura LT Pro Book</vt:lpstr>
      <vt:lpstr>Gill Sans MT</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Example Project 1:</vt:lpstr>
      <vt:lpstr>Example Project 1:</vt:lpstr>
      <vt:lpstr>Example Project 2:</vt:lpstr>
      <vt:lpstr>Example Project 2:</vt:lpstr>
      <vt:lpstr>Example Project 3:</vt:lpstr>
      <vt:lpstr>Example Project 3:</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Iskarpatyoti, Brittany Schriver</dc:creator>
  <cp:lastModifiedBy>Iskarpatyoti, Brittany Schriver</cp:lastModifiedBy>
  <cp:revision>10</cp:revision>
  <dcterms:created xsi:type="dcterms:W3CDTF">2017-09-27T17:39:07Z</dcterms:created>
  <dcterms:modified xsi:type="dcterms:W3CDTF">2017-09-28T13:54:33Z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2015-03-02T00:00:00Z</vt:filetime>
  </property>
  <property fmtid="{D5CDD505-2E9C-101B-9397-08002B2CF9AE}" pid="3" name="LastSaved">
    <vt:filetime>2015-03-02T00:00:00Z</vt:filetime>
  </property>
  <property fmtid="{D5CDD505-2E9C-101B-9397-08002B2CF9AE}" pid="4" name="ContentTypeId">
    <vt:lpwstr>0x0101006E4A79819CA3F3428B644840049B5527</vt:lpwstr>
  </property>
</Properties>
</file>