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0"/>
  </p:notesMasterIdLst>
  <p:sldIdLst>
    <p:sldId id="268" r:id="rId5"/>
    <p:sldId id="289" r:id="rId6"/>
    <p:sldId id="291" r:id="rId7"/>
    <p:sldId id="292" r:id="rId8"/>
    <p:sldId id="269" r:id="rId9"/>
    <p:sldId id="308" r:id="rId10"/>
    <p:sldId id="310" r:id="rId11"/>
    <p:sldId id="311" r:id="rId12"/>
    <p:sldId id="293" r:id="rId13"/>
    <p:sldId id="312" r:id="rId14"/>
    <p:sldId id="313" r:id="rId15"/>
    <p:sldId id="314" r:id="rId16"/>
    <p:sldId id="300" r:id="rId17"/>
    <p:sldId id="315" r:id="rId18"/>
    <p:sldId id="270" r:id="rId19"/>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cGill, Debbie" initials="MD" lastIdx="2" clrIdx="0">
    <p:extLst>
      <p:ext uri="{19B8F6BF-5375-455C-9EA6-DF929625EA0E}">
        <p15:presenceInfo xmlns:p15="http://schemas.microsoft.com/office/powerpoint/2012/main" userId="S-1-5-21-344340502-4252695000-2390403120-1325334" providerId="AD"/>
      </p:ext>
    </p:extLst>
  </p:cmAuthor>
  <p:cmAuthor id="2" name="Alison Ellis" initials="AE" lastIdx="5" clrIdx="1">
    <p:extLst>
      <p:ext uri="{19B8F6BF-5375-455C-9EA6-DF929625EA0E}">
        <p15:presenceInfo xmlns:p15="http://schemas.microsoft.com/office/powerpoint/2012/main" userId="ca4f42ead0321727" providerId="Windows Live"/>
      </p:ext>
    </p:extLst>
  </p:cmAuthor>
  <p:cmAuthor id="3" name="Iskarpatyoti, Brittany Schriver" initials="IBS" lastIdx="3" clrIdx="2">
    <p:extLst>
      <p:ext uri="{19B8F6BF-5375-455C-9EA6-DF929625EA0E}">
        <p15:presenceInfo xmlns:p15="http://schemas.microsoft.com/office/powerpoint/2012/main" userId="S-1-5-21-344340502-4252695000-2390403120-15087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4C4D"/>
    <a:srgbClr val="005268"/>
    <a:srgbClr val="01B1C3"/>
    <a:srgbClr val="008C84"/>
    <a:srgbClr val="008AB0"/>
    <a:srgbClr val="00637E"/>
    <a:srgbClr val="C5BBBB"/>
    <a:srgbClr val="1B8C83"/>
    <a:srgbClr val="E6E6E6"/>
    <a:srgbClr val="D19F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17" autoAdjust="0"/>
    <p:restoredTop sz="61896" autoAdjust="0"/>
  </p:normalViewPr>
  <p:slideViewPr>
    <p:cSldViewPr>
      <p:cViewPr varScale="1">
        <p:scale>
          <a:sx n="51" d="100"/>
          <a:sy n="51" d="100"/>
        </p:scale>
        <p:origin x="2284" y="48"/>
      </p:cViewPr>
      <p:guideLst>
        <p:guide orient="horz" pos="2448"/>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pc.unc.edu/measure/publications/ms-07-20."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easureevaluation.org/resources/training/capacity-building-resources/gbv."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measureevaluation.org/resources/training/capacity-building-resources/gbv."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cpc.unc.edu/measure/publications/ms-07-20."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latin typeface="Century Gothic" panose="020B0502020202020204" pitchFamily="34" charset="0"/>
            </a:endParaRPr>
          </a:p>
        </p:txBody>
      </p:sp>
    </p:spTree>
    <p:extLst>
      <p:ext uri="{BB962C8B-B14F-4D97-AF65-F5344CB8AC3E}">
        <p14:creationId xmlns:p14="http://schemas.microsoft.com/office/powerpoint/2010/main" val="484328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a:latin typeface="Century Gothic" panose="020B0502020202020204" pitchFamily="34" charset="0"/>
              </a:rPr>
              <a:t>The required time, money, and personnel to conduct M&amp;E effectively should be budgeted at the beginning of</a:t>
            </a:r>
            <a:r>
              <a:rPr lang="en-US" baseline="0" dirty="0">
                <a:latin typeface="Century Gothic" panose="020B0502020202020204" pitchFamily="34" charset="0"/>
              </a:rPr>
              <a:t> the program life cycle.</a:t>
            </a:r>
            <a:endParaRPr lang="en-US" dirty="0">
              <a:latin typeface="Century Gothic" panose="020B0502020202020204" pitchFamily="34" charset="0"/>
            </a:endParaRPr>
          </a:p>
          <a:p>
            <a:endParaRPr lang="en-US" dirty="0">
              <a:latin typeface="Century Gothic" panose="020B0502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baseline="0" dirty="0">
                <a:solidFill>
                  <a:schemeClr val="tx1"/>
                </a:solidFill>
                <a:latin typeface="Century Gothic" panose="020B0502020202020204" pitchFamily="34" charset="0"/>
                <a:ea typeface="+mn-ea"/>
                <a:cs typeface="+mn-cs"/>
              </a:rPr>
              <a:t> </a:t>
            </a:r>
            <a:r>
              <a:rPr lang="en-US" sz="1200" dirty="0">
                <a:latin typeface="Century Gothic" panose="020B0502020202020204" pitchFamily="34" charset="0"/>
                <a:cs typeface="Arial"/>
              </a:rPr>
              <a:t>Source: Frankel, N., &amp; Gage, A. (2007, rev. 2016). </a:t>
            </a:r>
            <a:r>
              <a:rPr lang="en-US" sz="1200" i="1" dirty="0">
                <a:latin typeface="Century Gothic" panose="020B0502020202020204" pitchFamily="34" charset="0"/>
                <a:cs typeface="Arial"/>
              </a:rPr>
              <a:t>M&amp;E fundamentals: A self-guided minicourse</a:t>
            </a:r>
            <a:r>
              <a:rPr lang="en-US" sz="1200" dirty="0">
                <a:latin typeface="Century Gothic" panose="020B0502020202020204" pitchFamily="34" charset="0"/>
                <a:cs typeface="Arial"/>
              </a:rPr>
              <a:t> (MS-07-20_rev2016.pdf). Chapel Hill, NC, USA: MEASURE Evaluation, University of North Carolina. Retrieved from </a:t>
            </a:r>
            <a:r>
              <a:rPr lang="en-US" sz="1200" dirty="0">
                <a:latin typeface="Century Gothic" panose="020B0502020202020204" pitchFamily="34" charset="0"/>
                <a:cs typeface="Arial"/>
                <a:hlinkClick r:id="rId3"/>
              </a:rPr>
              <a:t>http://www.cpc.unc.edu/measure/publications/ms-07-20</a:t>
            </a:r>
            <a:r>
              <a:rPr lang="en-US" sz="1200" dirty="0">
                <a:latin typeface="Century Gothic" panose="020B0502020202020204" pitchFamily="34" charset="0"/>
                <a:cs typeface="Arial"/>
              </a:rPr>
              <a:t>.</a:t>
            </a:r>
          </a:p>
          <a:p>
            <a:endParaRPr lang="en-US" dirty="0">
              <a:latin typeface="Century Gothic" panose="020B0502020202020204" pitchFamily="34" charset="0"/>
            </a:endParaRPr>
          </a:p>
        </p:txBody>
      </p:sp>
    </p:spTree>
    <p:extLst>
      <p:ext uri="{BB962C8B-B14F-4D97-AF65-F5344CB8AC3E}">
        <p14:creationId xmlns:p14="http://schemas.microsoft.com/office/powerpoint/2010/main" val="1621547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6814149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200" dirty="0">
                <a:latin typeface="Century Gothic" panose="020B0502020202020204" pitchFamily="34" charset="0"/>
                <a:cs typeface="Arial"/>
              </a:rPr>
              <a:t>The </a:t>
            </a:r>
            <a:r>
              <a:rPr lang="en-US" sz="1200" b="1" dirty="0">
                <a:latin typeface="Century Gothic" panose="020B0502020202020204" pitchFamily="34" charset="0"/>
                <a:cs typeface="Arial"/>
              </a:rPr>
              <a:t>underlying assumptions </a:t>
            </a:r>
            <a:r>
              <a:rPr lang="en-US" sz="1200" dirty="0">
                <a:latin typeface="Century Gothic" panose="020B0502020202020204" pitchFamily="34" charset="0"/>
                <a:cs typeface="Arial"/>
              </a:rPr>
              <a:t>on which the achievement of program goals depend.</a:t>
            </a:r>
          </a:p>
          <a:p>
            <a:r>
              <a:rPr lang="en-US" sz="1200" dirty="0">
                <a:latin typeface="Century Gothic" panose="020B0502020202020204" pitchFamily="34" charset="0"/>
                <a:cs typeface="Arial"/>
              </a:rPr>
              <a:t>The </a:t>
            </a:r>
            <a:r>
              <a:rPr lang="en-US" sz="1200" b="1" dirty="0">
                <a:latin typeface="Century Gothic" panose="020B0502020202020204" pitchFamily="34" charset="0"/>
                <a:cs typeface="Arial"/>
              </a:rPr>
              <a:t>anticipated relationship</a:t>
            </a:r>
            <a:r>
              <a:rPr lang="en-US" sz="1200" dirty="0">
                <a:latin typeface="Century Gothic" panose="020B0502020202020204" pitchFamily="34" charset="0"/>
                <a:cs typeface="Arial"/>
              </a:rPr>
              <a:t>s among activities, outputs, and outcomes.</a:t>
            </a:r>
          </a:p>
          <a:p>
            <a:r>
              <a:rPr lang="en-US" sz="1200" dirty="0">
                <a:latin typeface="Century Gothic" panose="020B0502020202020204" pitchFamily="34" charset="0"/>
                <a:cs typeface="Arial"/>
              </a:rPr>
              <a:t>Well-defined conceptual </a:t>
            </a:r>
            <a:r>
              <a:rPr lang="en-US" sz="1200" b="1" dirty="0">
                <a:latin typeface="Century Gothic" panose="020B0502020202020204" pitchFamily="34" charset="0"/>
                <a:cs typeface="Arial"/>
              </a:rPr>
              <a:t>measures and definitions</a:t>
            </a:r>
            <a:r>
              <a:rPr lang="en-US" sz="1200" dirty="0">
                <a:latin typeface="Century Gothic" panose="020B0502020202020204" pitchFamily="34" charset="0"/>
                <a:cs typeface="Arial"/>
              </a:rPr>
              <a:t>, along with baseline values.</a:t>
            </a:r>
          </a:p>
          <a:p>
            <a:r>
              <a:rPr lang="en-US" sz="1200" dirty="0">
                <a:latin typeface="Century Gothic" panose="020B0502020202020204" pitchFamily="34" charset="0"/>
                <a:cs typeface="Arial"/>
              </a:rPr>
              <a:t>The </a:t>
            </a:r>
            <a:r>
              <a:rPr lang="en-US" sz="1200" b="1" dirty="0">
                <a:latin typeface="Century Gothic" panose="020B0502020202020204" pitchFamily="34" charset="0"/>
                <a:cs typeface="Arial"/>
              </a:rPr>
              <a:t>monitoring schedule.</a:t>
            </a:r>
            <a:endParaRPr lang="en-US" sz="1200" dirty="0">
              <a:latin typeface="Century Gothic" panose="020B0502020202020204" pitchFamily="34" charset="0"/>
              <a:cs typeface="Arial"/>
            </a:endParaRPr>
          </a:p>
          <a:p>
            <a:r>
              <a:rPr lang="en-US" sz="1200" dirty="0">
                <a:latin typeface="Century Gothic" panose="020B0502020202020204" pitchFamily="34" charset="0"/>
                <a:cs typeface="Arial"/>
              </a:rPr>
              <a:t>A list of </a:t>
            </a:r>
            <a:r>
              <a:rPr lang="en-US" sz="1200" b="1" dirty="0">
                <a:latin typeface="Century Gothic" panose="020B0502020202020204" pitchFamily="34" charset="0"/>
                <a:cs typeface="Arial"/>
              </a:rPr>
              <a:t>data sources </a:t>
            </a:r>
            <a:r>
              <a:rPr lang="en-US" sz="1200" dirty="0">
                <a:latin typeface="Century Gothic" panose="020B0502020202020204" pitchFamily="34" charset="0"/>
                <a:cs typeface="Arial"/>
              </a:rPr>
              <a:t>to be used.</a:t>
            </a:r>
          </a:p>
          <a:p>
            <a:r>
              <a:rPr lang="en-US" sz="1200" b="1" dirty="0">
                <a:latin typeface="Century Gothic" panose="020B0502020202020204" pitchFamily="34" charset="0"/>
                <a:cs typeface="Arial"/>
              </a:rPr>
              <a:t>Cost estimates </a:t>
            </a:r>
            <a:r>
              <a:rPr lang="en-US" sz="1200" dirty="0">
                <a:latin typeface="Century Gothic" panose="020B0502020202020204" pitchFamily="34" charset="0"/>
                <a:cs typeface="Arial"/>
              </a:rPr>
              <a:t>for the M&amp;E activities.</a:t>
            </a:r>
          </a:p>
          <a:p>
            <a:r>
              <a:rPr lang="en-US" sz="1200" dirty="0">
                <a:latin typeface="Century Gothic" panose="020B0502020202020204" pitchFamily="34" charset="0"/>
                <a:cs typeface="Arial"/>
              </a:rPr>
              <a:t>A list of the </a:t>
            </a:r>
            <a:r>
              <a:rPr lang="en-US" sz="1200" b="1" dirty="0">
                <a:latin typeface="Century Gothic" panose="020B0502020202020204" pitchFamily="34" charset="0"/>
                <a:cs typeface="Arial"/>
              </a:rPr>
              <a:t>partnerships and collaborations </a:t>
            </a:r>
            <a:r>
              <a:rPr lang="en-US" sz="1200" dirty="0">
                <a:latin typeface="Century Gothic" panose="020B0502020202020204" pitchFamily="34" charset="0"/>
                <a:cs typeface="Arial"/>
              </a:rPr>
              <a:t>that will help achieve the desired results.</a:t>
            </a:r>
          </a:p>
          <a:p>
            <a:r>
              <a:rPr lang="en-US" sz="1200" dirty="0">
                <a:latin typeface="Century Gothic" panose="020B0502020202020204" pitchFamily="34" charset="0"/>
                <a:cs typeface="Arial"/>
              </a:rPr>
              <a:t>A plan for the </a:t>
            </a:r>
            <a:r>
              <a:rPr lang="en-US" sz="1200" b="1" dirty="0">
                <a:latin typeface="Century Gothic" panose="020B0502020202020204" pitchFamily="34" charset="0"/>
                <a:cs typeface="Arial"/>
              </a:rPr>
              <a:t>dissemination and use </a:t>
            </a:r>
            <a:r>
              <a:rPr lang="en-US" sz="1200" dirty="0">
                <a:latin typeface="Century Gothic" panose="020B0502020202020204" pitchFamily="34" charset="0"/>
                <a:cs typeface="Arial"/>
              </a:rPr>
              <a:t>of the information gained.</a:t>
            </a:r>
            <a:endParaRPr lang="en-US" dirty="0">
              <a:latin typeface="Century Gothic" panose="020B0502020202020204" pitchFamily="34" charset="0"/>
            </a:endParaRPr>
          </a:p>
        </p:txBody>
      </p:sp>
    </p:spTree>
    <p:extLst>
      <p:ext uri="{BB962C8B-B14F-4D97-AF65-F5344CB8AC3E}">
        <p14:creationId xmlns:p14="http://schemas.microsoft.com/office/powerpoint/2010/main" val="430464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4032790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17180968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206067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dirty="0">
                <a:latin typeface="Century Gothic" panose="020B0502020202020204" pitchFamily="34" charset="0"/>
              </a:rPr>
              <a:t>The learning objectives for this session are (read slide)</a:t>
            </a:r>
          </a:p>
        </p:txBody>
      </p:sp>
    </p:spTree>
    <p:extLst>
      <p:ext uri="{BB962C8B-B14F-4D97-AF65-F5344CB8AC3E}">
        <p14:creationId xmlns:p14="http://schemas.microsoft.com/office/powerpoint/2010/main" val="33917672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dirty="0">
                <a:latin typeface="Century Gothic" panose="020B0502020202020204" pitchFamily="34" charset="0"/>
              </a:rPr>
              <a:t>This activity</a:t>
            </a:r>
            <a:r>
              <a:rPr lang="en-US" baseline="0" dirty="0">
                <a:latin typeface="Century Gothic" panose="020B0502020202020204" pitchFamily="34" charset="0"/>
              </a:rPr>
              <a:t> is meant to help </a:t>
            </a:r>
            <a:r>
              <a:rPr lang="en-US" dirty="0">
                <a:latin typeface="Century Gothic" panose="020B0502020202020204" pitchFamily="34" charset="0"/>
              </a:rPr>
              <a:t>clarify M&amp;E concepts. Ask participants to come up with a list of what monitoring is. Then ask participants to come up with a list of what evaluation is. Lead the group by asking them to shout out what words come to mind when they think of monitoring and when they think of evaluation. You can use a flip chart to organize the ideas in two columns: “What is monitoring?” and “What is evaluation?” </a:t>
            </a:r>
          </a:p>
          <a:p>
            <a:endParaRPr lang="en-US" dirty="0">
              <a:latin typeface="Century Gothic" panose="020B0502020202020204" pitchFamily="34" charset="0"/>
            </a:endParaRPr>
          </a:p>
          <a:p>
            <a:r>
              <a:rPr lang="en-US" dirty="0">
                <a:latin typeface="Century Gothic" panose="020B0502020202020204" pitchFamily="34" charset="0"/>
              </a:rPr>
              <a:t>Next, lead a discussion of how the two terms are different: </a:t>
            </a:r>
          </a:p>
          <a:p>
            <a:pPr marL="171450" indent="-171450">
              <a:buFont typeface="Arial" panose="020B0604020202020204" pitchFamily="34" charset="0"/>
              <a:buChar char="•"/>
            </a:pPr>
            <a:r>
              <a:rPr lang="en-US" dirty="0">
                <a:latin typeface="Century Gothic" panose="020B0502020202020204" pitchFamily="34" charset="0"/>
              </a:rPr>
              <a:t>How are they different? </a:t>
            </a:r>
          </a:p>
          <a:p>
            <a:pPr marL="171450" indent="-171450">
              <a:buFont typeface="Arial" panose="020B0604020202020204" pitchFamily="34" charset="0"/>
              <a:buChar char="•"/>
            </a:pPr>
            <a:r>
              <a:rPr lang="en-US" dirty="0">
                <a:latin typeface="Century Gothic" panose="020B0502020202020204" pitchFamily="34" charset="0"/>
              </a:rPr>
              <a:t>How do they fit together? </a:t>
            </a:r>
          </a:p>
          <a:p>
            <a:endParaRPr lang="en-US" dirty="0">
              <a:latin typeface="Century Gothic" panose="020B0502020202020204" pitchFamily="34" charset="0"/>
            </a:endParaRPr>
          </a:p>
          <a:p>
            <a:r>
              <a:rPr lang="en-US" dirty="0">
                <a:latin typeface="Century Gothic" panose="020B0502020202020204" pitchFamily="34" charset="0"/>
              </a:rPr>
              <a:t>Source: Gage, A.J., &amp; Dunn, M. (2010). </a:t>
            </a:r>
            <a:r>
              <a:rPr lang="en-US" i="1" dirty="0">
                <a:latin typeface="Century Gothic" panose="020B0502020202020204" pitchFamily="34" charset="0"/>
              </a:rPr>
              <a:t>Module II: Monitoring and evaluating gender-based violence prevention and mitigation programs: A facilitator’s training guide</a:t>
            </a:r>
            <a:r>
              <a:rPr lang="en-US" dirty="0">
                <a:latin typeface="Century Gothic" panose="020B0502020202020204" pitchFamily="34" charset="0"/>
              </a:rPr>
              <a:t>. Chapel Hill, NC, USA: MEASURE Evaluation, University of North Carolina. Retrieved from </a:t>
            </a:r>
            <a:r>
              <a:rPr lang="en-US" dirty="0">
                <a:latin typeface="Century Gothic" panose="020B0502020202020204" pitchFamily="34" charset="0"/>
                <a:hlinkClick r:id="rId3"/>
              </a:rPr>
              <a:t>https://www.measureevaluation.org/resources/training/capacity-building-resources/gbv.</a:t>
            </a:r>
            <a:endParaRPr lang="en-US" dirty="0">
              <a:latin typeface="Century Gothic" panose="020B0502020202020204" pitchFamily="34" charset="0"/>
            </a:endParaRPr>
          </a:p>
        </p:txBody>
      </p:sp>
    </p:spTree>
    <p:extLst>
      <p:ext uri="{BB962C8B-B14F-4D97-AF65-F5344CB8AC3E}">
        <p14:creationId xmlns:p14="http://schemas.microsoft.com/office/powerpoint/2010/main" val="3015362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200" kern="1200" dirty="0">
                <a:solidFill>
                  <a:schemeClr val="tx1"/>
                </a:solidFill>
                <a:effectLst/>
                <a:latin typeface="Century Gothic" panose="020B0502020202020204" pitchFamily="34" charset="0"/>
                <a:ea typeface="+mn-ea"/>
                <a:cs typeface="+mn-cs"/>
              </a:rPr>
              <a:t>Be sure that the following points are discussed:</a:t>
            </a:r>
          </a:p>
          <a:p>
            <a:endParaRPr lang="en-US" sz="1200" kern="1200" dirty="0">
              <a:solidFill>
                <a:schemeClr val="tx1"/>
              </a:solidFill>
              <a:effectLst/>
              <a:latin typeface="Century Gothic" panose="020B0502020202020204" pitchFamily="34" charset="0"/>
              <a:ea typeface="+mn-ea"/>
              <a:cs typeface="+mn-cs"/>
            </a:endParaRPr>
          </a:p>
          <a:p>
            <a:pPr marL="171450" indent="-171450">
              <a:buFont typeface="Arial"/>
              <a:buChar char="•"/>
            </a:pPr>
            <a:r>
              <a:rPr lang="en-US" sz="1200" kern="1200" dirty="0">
                <a:solidFill>
                  <a:schemeClr val="tx1"/>
                </a:solidFill>
                <a:effectLst/>
                <a:latin typeface="Century Gothic" panose="020B0502020202020204" pitchFamily="34" charset="0"/>
                <a:ea typeface="+mn-ea"/>
                <a:cs typeface="+mn-cs"/>
              </a:rPr>
              <a:t>Monitoring is an ongoing, continuous process; it requires data collection at multiple points throughout the program cycle, including at the beginning to provide a baseline; and monitoring means tracking changes over time. </a:t>
            </a:r>
          </a:p>
          <a:p>
            <a:pPr marL="171450" indent="-171450">
              <a:buFont typeface="Arial"/>
              <a:buChar char="•"/>
            </a:pPr>
            <a:endParaRPr lang="en-US" sz="1200" kern="1200" dirty="0">
              <a:solidFill>
                <a:schemeClr val="tx1"/>
              </a:solidFill>
              <a:effectLst/>
              <a:latin typeface="Century Gothic" panose="020B0502020202020204" pitchFamily="34" charset="0"/>
              <a:ea typeface="+mn-ea"/>
              <a:cs typeface="+mn-cs"/>
            </a:endParaRP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r>
              <a:rPr lang="en-US" sz="1200" kern="1200" dirty="0">
                <a:solidFill>
                  <a:schemeClr val="tx1"/>
                </a:solidFill>
                <a:effectLst/>
                <a:latin typeface="Century Gothic" panose="020B0502020202020204" pitchFamily="34" charset="0"/>
                <a:ea typeface="+mn-ea"/>
                <a:cs typeface="+mn-cs"/>
              </a:rPr>
              <a:t>Evaluation measures how well the program activities have met expected objectives, and attributes changes in outcomes to the program or intervention. Evaluation requires data collection at the start of the program to provide a baseline, and again at the end, rather than at repeated intervals during program implementation. It also requires a control or comparison group, and a well-planned study design. </a:t>
            </a:r>
          </a:p>
          <a:p>
            <a:pPr marL="171450" marR="0" indent="-171450" algn="l" defTabSz="457200" rtl="0" eaLnBrk="1" fontAlgn="auto" latinLnBrk="0" hangingPunct="1">
              <a:lnSpc>
                <a:spcPct val="100000"/>
              </a:lnSpc>
              <a:spcBef>
                <a:spcPts val="0"/>
              </a:spcBef>
              <a:spcAft>
                <a:spcPts val="0"/>
              </a:spcAft>
              <a:buClrTx/>
              <a:buSzTx/>
              <a:buFont typeface="Arial"/>
              <a:buChar char="•"/>
              <a:tabLst/>
              <a:defRPr/>
            </a:pPr>
            <a:endParaRPr lang="en-US" sz="1200" kern="1200" dirty="0">
              <a:solidFill>
                <a:schemeClr val="tx1"/>
              </a:solidFill>
              <a:effectLst/>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 typeface="Arial"/>
              <a:buNone/>
              <a:tabLst/>
              <a:defRPr/>
            </a:pPr>
            <a:r>
              <a:rPr lang="en-US" dirty="0">
                <a:latin typeface="Century Gothic" panose="020B0502020202020204" pitchFamily="34" charset="0"/>
              </a:rPr>
              <a:t>Source: Gage, A.J., Dunn, M. (2010). </a:t>
            </a:r>
            <a:r>
              <a:rPr lang="en-US" i="1" dirty="0">
                <a:latin typeface="Century Gothic" panose="020B0502020202020204" pitchFamily="34" charset="0"/>
              </a:rPr>
              <a:t>Module II: Monitoring and evaluating gender-based violence prevention and mitigation programs: A facilitator’s training guide</a:t>
            </a:r>
            <a:r>
              <a:rPr lang="en-US" dirty="0">
                <a:latin typeface="Century Gothic" panose="020B0502020202020204" pitchFamily="34" charset="0"/>
              </a:rPr>
              <a:t>. Chapel Hill, NC, USA: MEASURE Evaluation, University of North Carolina. Retrieved from </a:t>
            </a:r>
            <a:r>
              <a:rPr lang="en-US" dirty="0">
                <a:latin typeface="Century Gothic" panose="020B0502020202020204" pitchFamily="34" charset="0"/>
                <a:hlinkClick r:id="rId3"/>
              </a:rPr>
              <a:t>https://www.measureevaluation.org/resources/training/capacity-building-resources/gbv.</a:t>
            </a:r>
            <a:endParaRPr lang="en-US" dirty="0">
              <a:latin typeface="Century Gothic" panose="020B0502020202020204" pitchFamily="34" charset="0"/>
            </a:endParaRPr>
          </a:p>
        </p:txBody>
      </p:sp>
    </p:spTree>
    <p:extLst>
      <p:ext uri="{BB962C8B-B14F-4D97-AF65-F5344CB8AC3E}">
        <p14:creationId xmlns:p14="http://schemas.microsoft.com/office/powerpoint/2010/main" val="1571578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200" kern="1200" dirty="0">
                <a:solidFill>
                  <a:schemeClr val="tx1"/>
                </a:solidFill>
                <a:effectLst/>
                <a:latin typeface="Century Gothic" panose="020B0502020202020204" pitchFamily="34" charset="0"/>
                <a:ea typeface="+mn-ea"/>
                <a:cs typeface="+mn-cs"/>
              </a:rPr>
              <a:t>There are different definitions of monitoring. For performance monitoring, some measure the </a:t>
            </a:r>
            <a:r>
              <a:rPr lang="en-US" sz="1200" i="1" kern="1200" dirty="0">
                <a:solidFill>
                  <a:schemeClr val="tx1"/>
                </a:solidFill>
                <a:effectLst/>
                <a:latin typeface="Century Gothic" panose="020B0502020202020204" pitchFamily="34" charset="0"/>
                <a:ea typeface="+mn-ea"/>
                <a:cs typeface="+mn-cs"/>
              </a:rPr>
              <a:t>process</a:t>
            </a:r>
            <a:r>
              <a:rPr lang="en-US" sz="1200" kern="1200" dirty="0">
                <a:solidFill>
                  <a:schemeClr val="tx1"/>
                </a:solidFill>
                <a:effectLst/>
                <a:latin typeface="Century Gothic" panose="020B0502020202020204" pitchFamily="34" charset="0"/>
                <a:ea typeface="+mn-ea"/>
                <a:cs typeface="+mn-cs"/>
              </a:rPr>
              <a:t> of program implementation (e.g., is the program doing what is expected regarding its activities and outputs?) and some focus on </a:t>
            </a:r>
            <a:r>
              <a:rPr lang="en-US" sz="1200" i="1" kern="1200" dirty="0">
                <a:solidFill>
                  <a:schemeClr val="tx1"/>
                </a:solidFill>
                <a:effectLst/>
                <a:latin typeface="Century Gothic" panose="020B0502020202020204" pitchFamily="34" charset="0"/>
                <a:ea typeface="+mn-ea"/>
                <a:cs typeface="+mn-cs"/>
              </a:rPr>
              <a:t>outcome</a:t>
            </a:r>
            <a:r>
              <a:rPr lang="en-US" sz="1200" kern="1200" dirty="0">
                <a:solidFill>
                  <a:schemeClr val="tx1"/>
                </a:solidFill>
                <a:effectLst/>
                <a:latin typeface="Century Gothic" panose="020B0502020202020204" pitchFamily="34" charset="0"/>
                <a:ea typeface="+mn-ea"/>
                <a:cs typeface="+mn-cs"/>
              </a:rPr>
              <a:t> monitoring (e.g., has the program done what was expected regarding its expected outcomes?).  </a:t>
            </a:r>
            <a:endParaRPr lang="en-US" dirty="0">
              <a:latin typeface="Century Gothic" panose="020B0502020202020204" pitchFamily="34" charset="0"/>
            </a:endParaRPr>
          </a:p>
        </p:txBody>
      </p:sp>
    </p:spTree>
    <p:extLst>
      <p:ext uri="{BB962C8B-B14F-4D97-AF65-F5344CB8AC3E}">
        <p14:creationId xmlns:p14="http://schemas.microsoft.com/office/powerpoint/2010/main" val="1587786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Century Gothic" panose="020B0502020202020204" pitchFamily="34" charset="0"/>
                <a:cs typeface="Arial" panose="020B0604020202020204" pitchFamily="34" charset="0"/>
              </a:rPr>
              <a:t>Source: USAID. (2016). </a:t>
            </a:r>
            <a:r>
              <a:rPr lang="en-US" sz="1200" i="1" dirty="0">
                <a:latin typeface="Century Gothic" panose="020B0502020202020204" pitchFamily="34" charset="0"/>
                <a:cs typeface="Arial" panose="020B0604020202020204" pitchFamily="34" charset="0"/>
              </a:rPr>
              <a:t>USAID evaluation policy. </a:t>
            </a:r>
            <a:r>
              <a:rPr lang="en-US" sz="1200" dirty="0">
                <a:latin typeface="Century Gothic" panose="020B0502020202020204" pitchFamily="34" charset="0"/>
                <a:cs typeface="Arial" panose="020B0604020202020204" pitchFamily="34" charset="0"/>
              </a:rPr>
              <a:t>Washington, DC, USA: USAID. Retrieved from https://www.usaid.gov/sites/default/files/documents/1870/USAIDEvaluationPolicy.pdf </a:t>
            </a:r>
            <a:endParaRPr lang="en-US" sz="1200" i="1" dirty="0">
              <a:latin typeface="Century Gothic" panose="020B0502020202020204" pitchFamily="34" charset="0"/>
              <a:cs typeface="Arial" panose="020B0604020202020204" pitchFamily="34" charset="0"/>
            </a:endParaRPr>
          </a:p>
        </p:txBody>
      </p:sp>
    </p:spTree>
    <p:extLst>
      <p:ext uri="{BB962C8B-B14F-4D97-AF65-F5344CB8AC3E}">
        <p14:creationId xmlns:p14="http://schemas.microsoft.com/office/powerpoint/2010/main" val="639434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200" kern="1200" dirty="0">
                <a:solidFill>
                  <a:schemeClr val="tx1"/>
                </a:solidFill>
                <a:effectLst/>
                <a:latin typeface="Century Gothic" panose="020B0502020202020204" pitchFamily="34" charset="0"/>
                <a:ea typeface="+mn-ea"/>
                <a:cs typeface="+mn-cs"/>
              </a:rPr>
              <a:t>There are different definitions of evaluation. For</a:t>
            </a:r>
            <a:r>
              <a:rPr lang="en-US" sz="1200" kern="1200" baseline="0" dirty="0">
                <a:solidFill>
                  <a:schemeClr val="tx1"/>
                </a:solidFill>
                <a:effectLst/>
                <a:latin typeface="Century Gothic" panose="020B0502020202020204" pitchFamily="34" charset="0"/>
                <a:ea typeface="+mn-ea"/>
                <a:cs typeface="+mn-cs"/>
              </a:rPr>
              <a:t> p</a:t>
            </a:r>
            <a:r>
              <a:rPr lang="en-US" sz="1200" kern="1200" dirty="0">
                <a:solidFill>
                  <a:schemeClr val="tx1"/>
                </a:solidFill>
                <a:effectLst/>
                <a:latin typeface="Century Gothic" panose="020B0502020202020204" pitchFamily="34" charset="0"/>
                <a:ea typeface="+mn-ea"/>
                <a:cs typeface="+mn-cs"/>
              </a:rPr>
              <a:t>erformance evaluation, some call it </a:t>
            </a:r>
            <a:r>
              <a:rPr lang="en-US" sz="1200" i="1" kern="1200" dirty="0">
                <a:solidFill>
                  <a:schemeClr val="tx1"/>
                </a:solidFill>
                <a:effectLst/>
                <a:latin typeface="Century Gothic" panose="020B0502020202020204" pitchFamily="34" charset="0"/>
                <a:ea typeface="+mn-ea"/>
                <a:cs typeface="+mn-cs"/>
              </a:rPr>
              <a:t>process</a:t>
            </a:r>
            <a:r>
              <a:rPr lang="en-US" sz="1200" kern="1200" dirty="0">
                <a:solidFill>
                  <a:schemeClr val="tx1"/>
                </a:solidFill>
                <a:effectLst/>
                <a:latin typeface="Century Gothic" panose="020B0502020202020204" pitchFamily="34" charset="0"/>
                <a:ea typeface="+mn-ea"/>
                <a:cs typeface="+mn-cs"/>
              </a:rPr>
              <a:t> evaluation (e.g., addressing program operations, namely the who, what, when, and how many of program activities and program outputs) or </a:t>
            </a:r>
            <a:r>
              <a:rPr lang="en-US" sz="1200" i="1" kern="1200" dirty="0">
                <a:solidFill>
                  <a:schemeClr val="tx1"/>
                </a:solidFill>
                <a:effectLst/>
                <a:latin typeface="Century Gothic" panose="020B0502020202020204" pitchFamily="34" charset="0"/>
                <a:ea typeface="+mn-ea"/>
                <a:cs typeface="+mn-cs"/>
              </a:rPr>
              <a:t>outcome</a:t>
            </a:r>
            <a:r>
              <a:rPr lang="en-US" sz="1200" kern="1200" dirty="0">
                <a:solidFill>
                  <a:schemeClr val="tx1"/>
                </a:solidFill>
                <a:effectLst/>
                <a:latin typeface="Century Gothic" panose="020B0502020202020204" pitchFamily="34" charset="0"/>
                <a:ea typeface="+mn-ea"/>
                <a:cs typeface="+mn-cs"/>
              </a:rPr>
              <a:t> evaluation (e.g., are the outcomes attributable to the intervention?).</a:t>
            </a:r>
            <a:r>
              <a:rPr lang="en-US" dirty="0">
                <a:effectLst/>
                <a:latin typeface="Century Gothic" panose="020B0502020202020204" pitchFamily="34" charset="0"/>
              </a:rPr>
              <a:t> </a:t>
            </a:r>
            <a:endParaRPr lang="en-US" dirty="0">
              <a:latin typeface="Century Gothic" panose="020B0502020202020204" pitchFamily="34" charset="0"/>
            </a:endParaRPr>
          </a:p>
        </p:txBody>
      </p:sp>
    </p:spTree>
    <p:extLst>
      <p:ext uri="{BB962C8B-B14F-4D97-AF65-F5344CB8AC3E}">
        <p14:creationId xmlns:p14="http://schemas.microsoft.com/office/powerpoint/2010/main" val="39568859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lang="en-US" dirty="0"/>
          </a:p>
        </p:txBody>
      </p:sp>
    </p:spTree>
    <p:extLst>
      <p:ext uri="{BB962C8B-B14F-4D97-AF65-F5344CB8AC3E}">
        <p14:creationId xmlns:p14="http://schemas.microsoft.com/office/powerpoint/2010/main" val="2139156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Century Gothic" panose="020B0502020202020204" pitchFamily="34" charset="0"/>
                <a:cs typeface="Arial"/>
              </a:rPr>
              <a:t>Source: Frankel, N., &amp; Gage, A. (2007, rev. 2016). </a:t>
            </a:r>
            <a:r>
              <a:rPr lang="en-US" sz="1200" i="1" dirty="0">
                <a:latin typeface="Century Gothic" panose="020B0502020202020204" pitchFamily="34" charset="0"/>
                <a:cs typeface="Arial"/>
              </a:rPr>
              <a:t>M&amp;E fundamentals: A self-guided minicourse</a:t>
            </a:r>
            <a:r>
              <a:rPr lang="en-US" sz="1200" dirty="0">
                <a:latin typeface="Century Gothic" panose="020B0502020202020204" pitchFamily="34" charset="0"/>
                <a:cs typeface="Arial"/>
              </a:rPr>
              <a:t> (MS-07-20_rev2016.pdf). Chapel Hill, NC, USA: MEASURE Evaluation, University of North Carolina. Retrieved from </a:t>
            </a:r>
            <a:r>
              <a:rPr lang="en-US" sz="1200" dirty="0">
                <a:latin typeface="Century Gothic" panose="020B0502020202020204" pitchFamily="34" charset="0"/>
                <a:cs typeface="Arial"/>
                <a:hlinkClick r:id="rId3"/>
              </a:rPr>
              <a:t>http://www.cpc.unc.edu/measure/publications/ms-07-20</a:t>
            </a:r>
            <a:r>
              <a:rPr lang="en-US" sz="1200" dirty="0">
                <a:latin typeface="Century Gothic" panose="020B0502020202020204" pitchFamily="34" charset="0"/>
                <a:cs typeface="Arial"/>
              </a:rPr>
              <a:t>.</a:t>
            </a:r>
          </a:p>
          <a:p>
            <a:endParaRPr lang="en-US" dirty="0">
              <a:latin typeface="Century Gothic" panose="020B0502020202020204" pitchFamily="34" charset="0"/>
            </a:endParaRPr>
          </a:p>
        </p:txBody>
      </p:sp>
    </p:spTree>
    <p:extLst>
      <p:ext uri="{BB962C8B-B14F-4D97-AF65-F5344CB8AC3E}">
        <p14:creationId xmlns:p14="http://schemas.microsoft.com/office/powerpoint/2010/main" val="9369289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C5BBBB"/>
          </a:solidFill>
        </p:spPr>
        <p:txBody>
          <a:bodyPr wrap="square" lIns="0" tIns="0" rIns="0" bIns="0" rtlCol="0"/>
          <a:lstStyle/>
          <a:p>
            <a:endParaRPr/>
          </a:p>
        </p:txBody>
      </p:sp>
      <p:sp>
        <p:nvSpPr>
          <p:cNvPr id="11" name="object 8"/>
          <p:cNvSpPr txBox="1"/>
          <p:nvPr userDrawn="1"/>
        </p:nvSpPr>
        <p:spPr>
          <a:xfrm>
            <a:off x="914400" y="379900"/>
            <a:ext cx="7483475" cy="3334246"/>
          </a:xfrm>
          <a:prstGeom prst="rect">
            <a:avLst/>
          </a:prstGeom>
        </p:spPr>
        <p:txBody>
          <a:bodyPr vert="horz" wrap="square" lIns="0" tIns="0" rIns="0" bIns="0" rtlCol="0">
            <a:spAutoFit/>
          </a:bodyPr>
          <a:lstStyle/>
          <a:p>
            <a:pPr marL="12700">
              <a:lnSpc>
                <a:spcPts val="6495"/>
              </a:lnSpc>
            </a:pPr>
            <a:r>
              <a:rPr lang="en-US" sz="5700" b="1" spc="-265" dirty="0">
                <a:solidFill>
                  <a:schemeClr val="bg1"/>
                </a:solidFill>
                <a:latin typeface="Century Gothic" panose="020B0502020202020204"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0" spc="-265" dirty="0">
                <a:solidFill>
                  <a:srgbClr val="4B4C4D"/>
                </a:solidFill>
                <a:latin typeface="Century Gothic" panose="020B0502020202020204" pitchFamily="34" charset="0"/>
                <a:cs typeface="Gill Sans MT"/>
              </a:rPr>
              <a:t>Headline goes here</a:t>
            </a:r>
            <a:endParaRPr lang="en-US" sz="5700" b="0" dirty="0">
              <a:solidFill>
                <a:srgbClr val="4B4C4D"/>
              </a:solidFill>
              <a:latin typeface="Century Gothic" panose="020B0502020202020204" pitchFamily="34" charset="0"/>
              <a:cs typeface="Gill Sans MT"/>
            </a:endParaRP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sz="5700" dirty="0">
              <a:solidFill>
                <a:srgbClr val="1E185F"/>
              </a:solidFill>
              <a:latin typeface="Futura Lt BT" panose="020B0402020204020303" pitchFamily="34" charset="0"/>
              <a:cs typeface="Gill Sans MT"/>
            </a:endParaRPr>
          </a:p>
        </p:txBody>
      </p:sp>
      <p:sp>
        <p:nvSpPr>
          <p:cNvPr id="13" name="Rectangle 12"/>
          <p:cNvSpPr>
            <a:spLocks noChangeArrowheads="1"/>
          </p:cNvSpPr>
          <p:nvPr userDrawn="1"/>
        </p:nvSpPr>
        <p:spPr bwMode="auto">
          <a:xfrm>
            <a:off x="-2644705" y="7246252"/>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7" name="Group 16"/>
          <p:cNvGrpSpPr/>
          <p:nvPr userDrawn="1"/>
        </p:nvGrpSpPr>
        <p:grpSpPr>
          <a:xfrm>
            <a:off x="5617774" y="6836565"/>
            <a:ext cx="1990574" cy="710418"/>
            <a:chOff x="7500479" y="6873004"/>
            <a:chExt cx="1990574" cy="710418"/>
          </a:xfrm>
        </p:grpSpPr>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43400" y="6609747"/>
            <a:ext cx="1274374" cy="10895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chemeClr val="bg1"/>
                </a:solidFill>
                <a:latin typeface="Century Gothic" panose="020B0502020202020204"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611769" y="1039411"/>
            <a:ext cx="6629400" cy="1066800"/>
          </a:xfrm>
          <a:prstGeom prst="rect">
            <a:avLst/>
          </a:prstGeom>
        </p:spPr>
        <p:txBody>
          <a:bodyPr/>
          <a:lstStyle>
            <a:lvl1pPr>
              <a:defRPr sz="4400">
                <a:solidFill>
                  <a:srgbClr val="4B4C4D"/>
                </a:solidFill>
                <a:latin typeface="Century Gothic" panose="020B0502020202020204" pitchFamily="34" charset="0"/>
              </a:defRPr>
            </a:lvl1pPr>
          </a:lstStyle>
          <a:p>
            <a:pPr lvl="0"/>
            <a:r>
              <a:rPr lang="en-US" dirty="0"/>
              <a:t>Subtitle goes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chemeClr val="bg1"/>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598854" y="1069181"/>
            <a:ext cx="6629400" cy="1147762"/>
          </a:xfrm>
          <a:prstGeom prst="rect">
            <a:avLst/>
          </a:prstGeom>
        </p:spPr>
        <p:txBody>
          <a:bodyPr/>
          <a:lstStyle>
            <a:lvl1pPr>
              <a:defRPr sz="4400">
                <a:solidFill>
                  <a:srgbClr val="4B4C4D"/>
                </a:solidFill>
                <a:latin typeface="Century Gothic" panose="020B0502020202020204" pitchFamily="34" charset="0"/>
              </a:defRPr>
            </a:lvl1pPr>
          </a:lstStyle>
          <a:p>
            <a:pPr lvl="0"/>
            <a:r>
              <a:rPr lang="en-US" dirty="0"/>
              <a:t>Subtitle goes here</a:t>
            </a:r>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Futura LT Pro Book" panose="020B0502020204020303" pitchFamily="34" charset="0"/>
              </a:defRPr>
            </a:lvl1pPr>
            <a:lvl2pPr marL="800100" indent="-342900">
              <a:buFont typeface="Arial" panose="020B0604020202020204" pitchFamily="34" charset="0"/>
              <a:buChar char="•"/>
              <a:defRPr sz="2400" baseline="0">
                <a:latin typeface="Futura LT Pro Book" panose="020B0502020204020303" pitchFamily="34" charset="0"/>
              </a:defRPr>
            </a:lvl2pPr>
            <a:lvl3pPr marL="1200150" indent="-285750">
              <a:buFont typeface="Arial" panose="020B0604020202020204" pitchFamily="34" charset="0"/>
              <a:buChar char="•"/>
              <a:defRPr>
                <a:latin typeface="Futura LT Pro Book" panose="020B0502020204020303"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C5BBBB"/>
          </a:solidFill>
        </p:spPr>
        <p:txBody>
          <a:bodyPr wrap="square" lIns="0" tIns="0" rIns="0" bIns="0" rtlCol="0"/>
          <a:lstStyle/>
          <a:p>
            <a:endParaRPr>
              <a:solidFill>
                <a:srgbClr val="A7BF39"/>
              </a:solidFill>
            </a:endParaRPr>
          </a:p>
        </p:txBody>
      </p:sp>
      <p:sp>
        <p:nvSpPr>
          <p:cNvPr id="5" name="Rectangle 4"/>
          <p:cNvSpPr/>
          <p:nvPr userDrawn="1"/>
        </p:nvSpPr>
        <p:spPr>
          <a:xfrm>
            <a:off x="1066800" y="2971800"/>
            <a:ext cx="8077200" cy="32213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100" normalizeH="0" baseline="0" noProof="0" dirty="0">
                <a:ln>
                  <a:noFill/>
                </a:ln>
                <a:solidFill>
                  <a:prstClr val="white"/>
                </a:solidFill>
                <a:effectLst/>
                <a:uLnTx/>
                <a:uFillTx/>
                <a:latin typeface="Century Gothic" panose="020B0502020202020204"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lvl="0" indent="0" algn="l" defTabSz="914400" rtl="0" eaLnBrk="1" fontAlgn="auto" latinLnBrk="0" hangingPunct="1">
              <a:lnSpc>
                <a:spcPts val="5200"/>
              </a:lnSpc>
              <a:spcBef>
                <a:spcPts val="0"/>
              </a:spcBef>
              <a:spcAft>
                <a:spcPts val="0"/>
              </a:spcAft>
              <a:buClrTx/>
              <a:buSzTx/>
              <a:buFontTx/>
              <a:buNone/>
              <a:tabLst/>
              <a:defRPr/>
            </a:pPr>
            <a:r>
              <a:rPr kumimoji="0" lang="en-US" sz="2000" b="1" i="0" u="none" strike="noStrike" kern="1200" cap="none" spc="-100" normalizeH="0" baseline="0" noProof="0" dirty="0">
                <a:ln>
                  <a:noFill/>
                </a:ln>
                <a:solidFill>
                  <a:srgbClr val="00637E"/>
                </a:solidFill>
                <a:effectLst/>
                <a:uLnTx/>
                <a:uFillTx/>
                <a:latin typeface="Century Gothic" panose="020B0502020202020204" pitchFamily="34" charset="0"/>
                <a:ea typeface="+mn-ea"/>
                <a:cs typeface="Futura LT Pro Book"/>
              </a:rPr>
              <a:t>www.measureevaluation.org</a:t>
            </a:r>
          </a:p>
        </p:txBody>
      </p:sp>
      <p:sp>
        <p:nvSpPr>
          <p:cNvPr id="13" name="Rectangle 12"/>
          <p:cNvSpPr>
            <a:spLocks noChangeArrowheads="1"/>
          </p:cNvSpPr>
          <p:nvPr userDrawn="1"/>
        </p:nvSpPr>
        <p:spPr bwMode="auto">
          <a:xfrm>
            <a:off x="-1044505" y="721423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4" name="Group 13"/>
          <p:cNvGrpSpPr/>
          <p:nvPr userDrawn="1"/>
        </p:nvGrpSpPr>
        <p:grpSpPr>
          <a:xfrm>
            <a:off x="7217974" y="6804550"/>
            <a:ext cx="1990574" cy="710418"/>
            <a:chOff x="7500479" y="6873004"/>
            <a:chExt cx="1990574" cy="710418"/>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43600" y="6577732"/>
            <a:ext cx="1274374" cy="108959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5" r:id="rId4"/>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measureevaluation.org/resources/training/capacity-building-resources/gbv"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hyperlink" Target="http://www.globalhealthlearning.org/course/m-e-fundamentals" TargetMode="External"/><Relationship Id="rId4" Type="http://schemas.openxmlformats.org/officeDocument/2006/relationships/hyperlink" Target="http://www.cpc.unc.edu/measure/publications/ms-07-20"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usaidprojectstarter.org/sites/default/files/resources/pdfs/PMP-Toolkit.pdf"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hyperlink" Target="https://www.usaid.gov/sites/default/files/documents/1870/USAIDEvaluationPolicy.pdf" TargetMode="External"/><Relationship Id="rId4" Type="http://schemas.openxmlformats.org/officeDocument/2006/relationships/hyperlink" Target="https://www.urbanreproductivehealth.org/toolkits/measuring-success/sample-outline-me-plan"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5" name="object 5"/>
          <p:cNvSpPr/>
          <p:nvPr/>
        </p:nvSpPr>
        <p:spPr>
          <a:xfrm>
            <a:off x="0" y="1190824"/>
            <a:ext cx="10058400" cy="539628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C5BBBB"/>
          </a:solidFill>
        </p:spPr>
        <p:txBody>
          <a:bodyPr wrap="square" lIns="0" tIns="0" rIns="0" bIns="0" rtlCol="0"/>
          <a:lstStyle/>
          <a:p>
            <a:endParaRPr/>
          </a:p>
        </p:txBody>
      </p:sp>
      <p:sp>
        <p:nvSpPr>
          <p:cNvPr id="8" name="object 8"/>
          <p:cNvSpPr txBox="1"/>
          <p:nvPr/>
        </p:nvSpPr>
        <p:spPr>
          <a:xfrm>
            <a:off x="1003689" y="457200"/>
            <a:ext cx="7483475" cy="7214796"/>
          </a:xfrm>
          <a:prstGeom prst="rect">
            <a:avLst/>
          </a:prstGeom>
        </p:spPr>
        <p:txBody>
          <a:bodyPr vert="horz" wrap="square" lIns="0" tIns="0" rIns="0" bIns="0" rtlCol="0">
            <a:spAutoFit/>
          </a:bodyPr>
          <a:lstStyle/>
          <a:p>
            <a:pPr marL="12700">
              <a:lnSpc>
                <a:spcPts val="6495"/>
              </a:lnSpc>
            </a:pPr>
            <a:r>
              <a:rPr lang="en-US" sz="5700" b="1" spc="-265" dirty="0">
                <a:solidFill>
                  <a:schemeClr val="bg1"/>
                </a:solidFill>
                <a:latin typeface="Century Gothic" panose="020B0502020202020204" pitchFamily="34" charset="0"/>
                <a:cs typeface="Gill Sans MT"/>
              </a:rPr>
              <a:t>Fundamentals of Monitoring and Evaluation</a:t>
            </a:r>
          </a:p>
          <a:p>
            <a:pPr marL="12700">
              <a:lnSpc>
                <a:spcPts val="6495"/>
              </a:lnSpc>
            </a:pPr>
            <a:endParaRPr lang="en-US" sz="5700" b="1" spc="-265" dirty="0">
              <a:solidFill>
                <a:schemeClr val="bg1"/>
              </a:solidFill>
              <a:latin typeface="Century Gothic" panose="020B0502020202020204" pitchFamily="34" charset="0"/>
              <a:cs typeface="Gill Sans MT"/>
            </a:endParaRPr>
          </a:p>
          <a:p>
            <a:pPr marL="12700"/>
            <a:r>
              <a:rPr lang="en-US" sz="3200" b="1" spc="-265" dirty="0">
                <a:solidFill>
                  <a:srgbClr val="4B4C4D"/>
                </a:solidFill>
                <a:latin typeface="Century Gothic" panose="020B0502020202020204" pitchFamily="34" charset="0"/>
                <a:cs typeface="Gill Sans MT"/>
              </a:rPr>
              <a:t>Tool 7</a:t>
            </a:r>
          </a:p>
          <a:p>
            <a:pPr marL="12700"/>
            <a:r>
              <a:rPr lang="en-US" sz="3200" spc="-265" dirty="0">
                <a:solidFill>
                  <a:srgbClr val="4B4C4D"/>
                </a:solidFill>
                <a:latin typeface="Century Gothic" panose="020B0502020202020204" pitchFamily="34" charset="0"/>
                <a:cs typeface="Gill Sans MT"/>
              </a:rPr>
              <a:t>Activity C.2 </a:t>
            </a:r>
          </a:p>
          <a:p>
            <a:pPr marL="12700"/>
            <a:endParaRPr lang="en-US" sz="3200" spc="-265" dirty="0">
              <a:solidFill>
                <a:srgbClr val="4B4C4D"/>
              </a:solidFill>
              <a:latin typeface="Century Gothic" panose="020B0502020202020204" pitchFamily="34" charset="0"/>
            </a:endParaRPr>
          </a:p>
          <a:p>
            <a:pPr marL="12700"/>
            <a:r>
              <a:rPr lang="en-US" sz="2800" dirty="0">
                <a:solidFill>
                  <a:srgbClr val="4B4C4D"/>
                </a:solidFill>
              </a:rPr>
              <a:t>Integrating Gender in the Monitoring and Evaluation of Health Programs: </a:t>
            </a:r>
          </a:p>
          <a:p>
            <a:r>
              <a:rPr lang="en-US" sz="2800" dirty="0">
                <a:solidFill>
                  <a:srgbClr val="4B4C4D"/>
                </a:solidFill>
              </a:rPr>
              <a:t>A Toolkit  </a:t>
            </a:r>
          </a:p>
          <a:p>
            <a:r>
              <a:rPr lang="en-US" dirty="0"/>
              <a:t> </a:t>
            </a:r>
          </a:p>
          <a:p>
            <a:pPr marL="12700">
              <a:lnSpc>
                <a:spcPts val="6495"/>
              </a:lnSpc>
            </a:pPr>
            <a:endParaRPr sz="5700" dirty="0">
              <a:solidFill>
                <a:schemeClr val="bg1"/>
              </a:solidFill>
              <a:latin typeface="Futura Lt BT" panose="020B0402020204020303" pitchFamily="34" charset="0"/>
              <a:cs typeface="Gill Sans MT"/>
            </a:endParaRPr>
          </a:p>
        </p:txBody>
      </p:sp>
      <p:sp>
        <p:nvSpPr>
          <p:cNvPr id="6" name="Rectangle 1"/>
          <p:cNvSpPr>
            <a:spLocks noChangeArrowheads="1"/>
          </p:cNvSpPr>
          <p:nvPr/>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3620356" y="698506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15"/>
          <p:cNvSpPr>
            <a:spLocks noChangeArrowheads="1"/>
          </p:cNvSpPr>
          <p:nvPr/>
        </p:nvSpPr>
        <p:spPr bwMode="auto">
          <a:xfrm>
            <a:off x="-2035105" y="7319315"/>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7" name="Group 16"/>
          <p:cNvGrpSpPr/>
          <p:nvPr/>
        </p:nvGrpSpPr>
        <p:grpSpPr>
          <a:xfrm>
            <a:off x="6227374" y="6909628"/>
            <a:ext cx="1990574" cy="710418"/>
            <a:chOff x="7500479" y="6873004"/>
            <a:chExt cx="1990574" cy="710418"/>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3000" y="6682810"/>
            <a:ext cx="1274374" cy="1089590"/>
          </a:xfrm>
          <a:prstGeom prst="rect">
            <a:avLst/>
          </a:prstGeom>
        </p:spPr>
      </p:pic>
    </p:spTree>
    <p:extLst>
      <p:ext uri="{BB962C8B-B14F-4D97-AF65-F5344CB8AC3E}">
        <p14:creationId xmlns:p14="http://schemas.microsoft.com/office/powerpoint/2010/main" val="1635545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1905000"/>
            <a:ext cx="8422006" cy="4524315"/>
          </a:xfrm>
          <a:prstGeom prst="rect">
            <a:avLst/>
          </a:prstGeom>
        </p:spPr>
        <p:txBody>
          <a:bodyPr vert="horz" wrap="square" lIns="0" tIns="0" rIns="0" bIns="0" rtlCol="0">
            <a:spAutoFit/>
          </a:bodyPr>
          <a:lstStyle/>
          <a:p>
            <a:pPr marL="342900" indent="-342900">
              <a:spcAft>
                <a:spcPts val="1200"/>
              </a:spcAft>
              <a:buFont typeface="Arial" panose="020B0604020202020204" pitchFamily="34" charset="0"/>
              <a:buChar char="•"/>
            </a:pPr>
            <a:r>
              <a:rPr lang="en-US" sz="2400" dirty="0">
                <a:latin typeface="Century Gothic" panose="020B0502020202020204" pitchFamily="34" charset="0"/>
                <a:cs typeface="Arial"/>
              </a:rPr>
              <a:t>M&amp;E are continuous processes that occur throughout the life of a program. </a:t>
            </a:r>
          </a:p>
          <a:p>
            <a:pPr marL="342900" indent="-342900">
              <a:spcAft>
                <a:spcPts val="1200"/>
              </a:spcAft>
              <a:buFont typeface="Arial" panose="020B0604020202020204" pitchFamily="34" charset="0"/>
              <a:buChar char="•"/>
            </a:pPr>
            <a:r>
              <a:rPr lang="en-US" sz="2400" dirty="0">
                <a:latin typeface="Century Gothic" panose="020B0502020202020204" pitchFamily="34" charset="0"/>
                <a:cs typeface="Arial"/>
              </a:rPr>
              <a:t>To be most effective, M&amp;E should be planned at the design stage.</a:t>
            </a:r>
          </a:p>
          <a:p>
            <a:pPr marL="342900" indent="-342900">
              <a:spcAft>
                <a:spcPts val="1200"/>
              </a:spcAft>
              <a:buFont typeface="Arial" panose="020B0604020202020204" pitchFamily="34" charset="0"/>
              <a:buChar char="•"/>
            </a:pPr>
            <a:r>
              <a:rPr lang="en-US" sz="2400" dirty="0">
                <a:latin typeface="Century Gothic" panose="020B0502020202020204" pitchFamily="34" charset="0"/>
                <a:cs typeface="Arial"/>
              </a:rPr>
              <a:t>Monitoring should be conducted at every stage of the program, with data collected, analyzed, and used on a continuous basis. </a:t>
            </a:r>
          </a:p>
          <a:p>
            <a:pPr marL="342900" indent="-342900">
              <a:spcAft>
                <a:spcPts val="1200"/>
              </a:spcAft>
              <a:buFont typeface="Arial" panose="020B0604020202020204" pitchFamily="34" charset="0"/>
              <a:buChar char="•"/>
            </a:pPr>
            <a:r>
              <a:rPr lang="en-US" sz="2400" dirty="0">
                <a:latin typeface="Century Gothic" panose="020B0502020202020204" pitchFamily="34" charset="0"/>
                <a:cs typeface="Arial"/>
              </a:rPr>
              <a:t>Evaluations are usually conducted at the end of programs. However, they should be planned at the start because baseline data are important for end-of-program comparisons.</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When should M&amp;E take place?</a:t>
            </a:r>
            <a:endParaRPr sz="4800" b="1"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4012250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1709433"/>
            <a:ext cx="8756851" cy="5878532"/>
          </a:xfrm>
          <a:prstGeom prst="rect">
            <a:avLst/>
          </a:prstGeom>
        </p:spPr>
        <p:txBody>
          <a:bodyPr vert="horz" wrap="square" lIns="0" tIns="0" rIns="0" bIns="0" rtlCol="0">
            <a:spAutoFit/>
          </a:bodyPr>
          <a:lstStyle/>
          <a:p>
            <a:pPr>
              <a:spcAft>
                <a:spcPts val="1200"/>
              </a:spcAft>
            </a:pPr>
            <a:r>
              <a:rPr lang="en-US" sz="2400" dirty="0">
                <a:latin typeface="Century Gothic" panose="020B0502020202020204" pitchFamily="34" charset="0"/>
                <a:cs typeface="Arial"/>
              </a:rPr>
              <a:t>An M&amp;E plan is a fundamental document that describes: </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A program’s objectives.</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The interventions developed to achieve these objectives. </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The activities that will determine whether or not the objectives are met.</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How the expected results of a program relate to its goals and objectives.</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The data needed and how the data will be collected, analyzed, and used.</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The resources required to conduct the plan.</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How the program will be accountable to stakeholders. </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What is an M&amp;E Plan?</a:t>
            </a:r>
            <a:endParaRPr sz="4800" b="1"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2601128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1905000"/>
            <a:ext cx="8422006" cy="5816977"/>
          </a:xfrm>
          <a:prstGeom prst="rect">
            <a:avLst/>
          </a:prstGeom>
        </p:spPr>
        <p:txBody>
          <a:bodyPr vert="horz" wrap="square" lIns="0" tIns="0" rIns="0" bIns="0" rtlCol="0">
            <a:spAutoFit/>
          </a:bodyPr>
          <a:lstStyle/>
          <a:p>
            <a:pPr>
              <a:spcAft>
                <a:spcPts val="1200"/>
              </a:spcAft>
            </a:pPr>
            <a:r>
              <a:rPr lang="en-US" sz="2400" dirty="0">
                <a:latin typeface="Century Gothic" panose="020B0502020202020204" pitchFamily="34" charset="0"/>
                <a:cs typeface="Arial"/>
              </a:rPr>
              <a:t>M&amp;E plans can be organized in a variety of ways. The plan typically includes:</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Underlying assumptions</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Anticipated relationships</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Measures and definitions</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Monitoring schedule</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Data sources </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Cost estimates </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List of partnerships and collaborations </a:t>
            </a:r>
          </a:p>
          <a:p>
            <a:pPr marL="800100" lvl="1" indent="-342900">
              <a:spcAft>
                <a:spcPts val="1200"/>
              </a:spcAft>
              <a:buFont typeface="Arial" panose="020B0604020202020204" pitchFamily="34" charset="0"/>
              <a:buChar char="•"/>
            </a:pPr>
            <a:r>
              <a:rPr lang="en-US" sz="2400" dirty="0">
                <a:latin typeface="Century Gothic" panose="020B0502020202020204" pitchFamily="34" charset="0"/>
                <a:cs typeface="Arial"/>
              </a:rPr>
              <a:t>A plan for dissemination and use of information gained</a:t>
            </a:r>
          </a:p>
          <a:p>
            <a:pPr marL="342900" indent="-342900">
              <a:spcAft>
                <a:spcPts val="1200"/>
              </a:spcAft>
              <a:buFont typeface="Arial" panose="020B0604020202020204" pitchFamily="34" charset="0"/>
              <a:buChar char="•"/>
            </a:pPr>
            <a:endParaRPr lang="en-US" sz="2400" dirty="0">
              <a:latin typeface="Century Gothic" panose="020B0502020202020204" pitchFamily="34" charset="0"/>
              <a:cs typeface="Arial"/>
            </a:endParaRP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What makes an M&amp;E Plan?</a:t>
            </a:r>
            <a:endParaRPr sz="4800" b="1"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27670380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348126"/>
          </a:xfrm>
          <a:prstGeom prst="rect">
            <a:avLst/>
          </a:prstGeom>
        </p:spPr>
        <p:txBody>
          <a:bodyPr vert="horz" wrap="square" lIns="0" tIns="0" rIns="0" bIns="0" rtlCol="0">
            <a:spAutoFit/>
          </a:bodyPr>
          <a:lstStyle/>
          <a:p>
            <a:pPr marL="12700">
              <a:lnSpc>
                <a:spcPts val="5480"/>
              </a:lnSpc>
            </a:pPr>
            <a:r>
              <a:rPr lang="en-US" sz="4000" b="1" spc="-100" dirty="0">
                <a:solidFill>
                  <a:schemeClr val="bg1"/>
                </a:solidFill>
                <a:latin typeface="Century Gothic" panose="020B0502020202020204" pitchFamily="34" charset="0"/>
                <a:cs typeface="Gill Sans MT"/>
              </a:rPr>
              <a:t>Monitoring &amp; Evaluation</a:t>
            </a:r>
          </a:p>
          <a:p>
            <a:pPr marL="12700">
              <a:lnSpc>
                <a:spcPts val="5480"/>
              </a:lnSpc>
            </a:pPr>
            <a:r>
              <a:rPr lang="en-US" sz="4000" spc="-100" dirty="0">
                <a:solidFill>
                  <a:srgbClr val="4B4C4D"/>
                </a:solidFill>
                <a:latin typeface="Century Gothic" panose="020B0502020202020204" pitchFamily="34" charset="0"/>
                <a:cs typeface="Gill Sans MT"/>
              </a:rPr>
              <a:t>References &amp; Resources</a:t>
            </a:r>
            <a:endParaRPr sz="4000" spc="-100" dirty="0">
              <a:solidFill>
                <a:srgbClr val="4B4C4D"/>
              </a:solidFill>
              <a:latin typeface="Century Gothic" panose="020B0502020202020204" pitchFamily="34" charset="0"/>
              <a:cs typeface="Gill Sans MT"/>
            </a:endParaRPr>
          </a:p>
        </p:txBody>
      </p:sp>
      <p:sp>
        <p:nvSpPr>
          <p:cNvPr id="6" name="Content Placeholder 2">
            <a:extLst>
              <a:ext uri="{FF2B5EF4-FFF2-40B4-BE49-F238E27FC236}">
                <a16:creationId xmlns:a16="http://schemas.microsoft.com/office/drawing/2014/main" id="{5B3442A2-2D7A-4473-AF1C-A4672CBAD96F}"/>
              </a:ext>
            </a:extLst>
          </p:cNvPr>
          <p:cNvSpPr txBox="1">
            <a:spLocks/>
          </p:cNvSpPr>
          <p:nvPr/>
        </p:nvSpPr>
        <p:spPr>
          <a:xfrm>
            <a:off x="522960" y="2057400"/>
            <a:ext cx="9293383" cy="4828905"/>
          </a:xfrm>
        </p:spPr>
        <p:txBody>
          <a:bodyPr>
            <a:no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Gage, A.J., &amp; Dunn, M. (2010). Module II: Monitoring and evaluating gender-based violence prevention and mitigation programs: a facilitator’s training guide. Chapel Hill, NC, USA: MEASURE Evaluation, University of North Carolina. Retrieved from </a:t>
            </a:r>
            <a:r>
              <a:rPr lang="en-US" sz="2000" kern="0" dirty="0">
                <a:solidFill>
                  <a:sysClr val="windowText" lastClr="000000"/>
                </a:solidFill>
                <a:latin typeface="Century Gothic" panose="020B0502020202020204" pitchFamily="34" charset="0"/>
                <a:cs typeface="Arial"/>
                <a:hlinkClick r:id="rId3"/>
              </a:rPr>
              <a:t>https://www.measureevaluation.org/resources/training/capacity-building-resources/gbv</a:t>
            </a:r>
            <a:r>
              <a:rPr lang="en-US" sz="2000" kern="0" dirty="0">
                <a:solidFill>
                  <a:sysClr val="windowText" lastClr="000000"/>
                </a:solidFill>
                <a:latin typeface="Century Gothic" panose="020B0502020202020204" pitchFamily="34" charset="0"/>
                <a:cs typeface="Arial"/>
              </a:rPr>
              <a:t>. </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Frankel, N., &amp; Gage, A. (2007, rev. 2016). M&amp;E fundamentals: a self-guided </a:t>
            </a:r>
            <a:r>
              <a:rPr lang="en-US" sz="2000" kern="0" dirty="0" err="1">
                <a:solidFill>
                  <a:sysClr val="windowText" lastClr="000000"/>
                </a:solidFill>
                <a:latin typeface="Century Gothic" panose="020B0502020202020204" pitchFamily="34" charset="0"/>
                <a:cs typeface="Arial"/>
              </a:rPr>
              <a:t>minicourse</a:t>
            </a:r>
            <a:r>
              <a:rPr lang="en-US" sz="2000" kern="0" dirty="0">
                <a:solidFill>
                  <a:sysClr val="windowText" lastClr="000000"/>
                </a:solidFill>
                <a:latin typeface="Century Gothic" panose="020B0502020202020204" pitchFamily="34" charset="0"/>
                <a:cs typeface="Arial"/>
              </a:rPr>
              <a:t> MS-07-20_rev2016.pdf). Chapel Hill, NC, USA: MEASURE Evaluation, University of North Carolina. Retrieved from </a:t>
            </a:r>
            <a:r>
              <a:rPr lang="en-US" sz="2000" kern="0" dirty="0">
                <a:solidFill>
                  <a:sysClr val="windowText" lastClr="000000"/>
                </a:solidFill>
                <a:latin typeface="Century Gothic" panose="020B0502020202020204" pitchFamily="34" charset="0"/>
                <a:cs typeface="Arial"/>
                <a:hlinkClick r:id="rId4"/>
              </a:rPr>
              <a:t>http://www.cpc.unc.edu/measure/publications/ms-07-20</a:t>
            </a:r>
            <a:r>
              <a:rPr lang="en-US" sz="2000" kern="0" dirty="0">
                <a:solidFill>
                  <a:sysClr val="windowText" lastClr="000000"/>
                </a:solidFill>
                <a:latin typeface="Century Gothic" panose="020B0502020202020204" pitchFamily="34" charset="0"/>
                <a:cs typeface="Arial"/>
              </a:rPr>
              <a:t>. </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Frankel, N., &amp; Gage, A. (2006). Global Health eLearning Center course on M&amp;E fundamentals. Retrieved from </a:t>
            </a:r>
            <a:r>
              <a:rPr lang="en-US" sz="2000" kern="0" dirty="0">
                <a:solidFill>
                  <a:sysClr val="windowText" lastClr="000000"/>
                </a:solidFill>
                <a:latin typeface="Century Gothic" panose="020B0502020202020204" pitchFamily="34" charset="0"/>
                <a:cs typeface="Arial"/>
                <a:hlinkClick r:id="rId5"/>
              </a:rPr>
              <a:t>http://www.globalhealthlearning.org/course/m-e-fundamentals</a:t>
            </a:r>
            <a:r>
              <a:rPr lang="en-US" sz="2000" kern="0" dirty="0">
                <a:solidFill>
                  <a:sysClr val="windowText" lastClr="000000"/>
                </a:solidFill>
                <a:latin typeface="Century Gothic" panose="020B0502020202020204" pitchFamily="34" charset="0"/>
                <a:cs typeface="Arial"/>
              </a:rPr>
              <a:t>. </a:t>
            </a:r>
          </a:p>
          <a:p>
            <a:pPr marL="285750" indent="-285750">
              <a:buFont typeface="Arial" panose="020B0604020202020204" pitchFamily="34" charset="0"/>
              <a:buChar char="•"/>
              <a:defRPr/>
            </a:pPr>
            <a:endParaRPr lang="en-US" sz="1540" kern="0" dirty="0">
              <a:solidFill>
                <a:sysClr val="windowText" lastClr="000000"/>
              </a:solidFill>
              <a:latin typeface="Century Gothic" panose="020B0502020202020204" pitchFamily="34" charset="0"/>
              <a:cs typeface="Arial"/>
            </a:endParaRPr>
          </a:p>
        </p:txBody>
      </p:sp>
    </p:spTree>
    <p:extLst>
      <p:ext uri="{BB962C8B-B14F-4D97-AF65-F5344CB8AC3E}">
        <p14:creationId xmlns:p14="http://schemas.microsoft.com/office/powerpoint/2010/main" val="29468209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348126"/>
          </a:xfrm>
          <a:prstGeom prst="rect">
            <a:avLst/>
          </a:prstGeom>
        </p:spPr>
        <p:txBody>
          <a:bodyPr vert="horz" wrap="square" lIns="0" tIns="0" rIns="0" bIns="0" rtlCol="0">
            <a:spAutoFit/>
          </a:bodyPr>
          <a:lstStyle/>
          <a:p>
            <a:pPr marL="12700">
              <a:lnSpc>
                <a:spcPts val="5480"/>
              </a:lnSpc>
            </a:pPr>
            <a:r>
              <a:rPr lang="en-US" sz="4000" b="1" spc="-100" dirty="0">
                <a:solidFill>
                  <a:schemeClr val="bg1"/>
                </a:solidFill>
                <a:latin typeface="Century Gothic" panose="020B0502020202020204" pitchFamily="34" charset="0"/>
                <a:cs typeface="Gill Sans MT"/>
              </a:rPr>
              <a:t>Monitoring &amp; Evaluation</a:t>
            </a:r>
          </a:p>
          <a:p>
            <a:pPr marL="12700">
              <a:lnSpc>
                <a:spcPts val="5480"/>
              </a:lnSpc>
            </a:pPr>
            <a:r>
              <a:rPr lang="en-US" sz="4000" spc="-100" dirty="0">
                <a:solidFill>
                  <a:srgbClr val="4B4C4D"/>
                </a:solidFill>
                <a:latin typeface="Century Gothic" panose="020B0502020202020204" pitchFamily="34" charset="0"/>
                <a:cs typeface="Gill Sans MT"/>
              </a:rPr>
              <a:t>References &amp; Resources</a:t>
            </a:r>
            <a:endParaRPr sz="4000" spc="-100" dirty="0">
              <a:solidFill>
                <a:srgbClr val="4B4C4D"/>
              </a:solidFill>
              <a:latin typeface="Century Gothic" panose="020B0502020202020204" pitchFamily="34" charset="0"/>
              <a:cs typeface="Gill Sans MT"/>
            </a:endParaRPr>
          </a:p>
        </p:txBody>
      </p:sp>
      <p:sp>
        <p:nvSpPr>
          <p:cNvPr id="6" name="Content Placeholder 2">
            <a:extLst>
              <a:ext uri="{FF2B5EF4-FFF2-40B4-BE49-F238E27FC236}">
                <a16:creationId xmlns:a16="http://schemas.microsoft.com/office/drawing/2014/main" id="{5B3442A2-2D7A-4473-AF1C-A4672CBAD96F}"/>
              </a:ext>
            </a:extLst>
          </p:cNvPr>
          <p:cNvSpPr txBox="1">
            <a:spLocks/>
          </p:cNvSpPr>
          <p:nvPr/>
        </p:nvSpPr>
        <p:spPr>
          <a:xfrm>
            <a:off x="522960" y="2057400"/>
            <a:ext cx="9293383" cy="4828905"/>
          </a:xfrm>
        </p:spPr>
        <p:txBody>
          <a:bodyPr>
            <a:no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Social Impact, Inc. (2013). Performance management plan (PMP) toolkit. A guide for Missions on planning for, developing, updating, and actively using a PMP. Washington, DC, USA: Social Impact, Inc. Retrieved from </a:t>
            </a:r>
            <a:r>
              <a:rPr lang="en-US" sz="2000" kern="0" dirty="0">
                <a:solidFill>
                  <a:sysClr val="windowText" lastClr="000000"/>
                </a:solidFill>
                <a:latin typeface="Century Gothic" panose="020B0502020202020204" pitchFamily="34" charset="0"/>
                <a:cs typeface="Arial"/>
                <a:hlinkClick r:id="rId3"/>
              </a:rPr>
              <a:t>http://usaidprojectstarter.org/sites/default/files/resources/pdfs/PMP-Toolkit.pdf</a:t>
            </a:r>
            <a:r>
              <a:rPr lang="en-US" sz="2000" kern="0" dirty="0">
                <a:solidFill>
                  <a:sysClr val="windowText" lastClr="000000"/>
                </a:solidFill>
                <a:latin typeface="Century Gothic" panose="020B0502020202020204" pitchFamily="34" charset="0"/>
                <a:cs typeface="Arial"/>
              </a:rPr>
              <a:t>. </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Measurement, Learning &amp; Evaluation Project. (2013). Measuring success toolkit: sample outline of an M&amp;E plan. Retrieved from </a:t>
            </a:r>
            <a:r>
              <a:rPr lang="en-US" sz="2000" kern="0" dirty="0">
                <a:solidFill>
                  <a:sysClr val="windowText" lastClr="000000"/>
                </a:solidFill>
                <a:latin typeface="Century Gothic" panose="020B0502020202020204" pitchFamily="34" charset="0"/>
                <a:cs typeface="Arial"/>
                <a:hlinkClick r:id="rId4"/>
              </a:rPr>
              <a:t>https://www.urbanreproductivehealth.org/toolkits/measuring-success/sample-outline-me-plan</a:t>
            </a:r>
            <a:r>
              <a:rPr lang="en-US" sz="2000" kern="0" dirty="0">
                <a:solidFill>
                  <a:sysClr val="windowText" lastClr="000000"/>
                </a:solidFill>
                <a:latin typeface="Century Gothic" panose="020B0502020202020204" pitchFamily="34" charset="0"/>
                <a:cs typeface="Arial"/>
              </a:rPr>
              <a:t>. </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USAID. (2016). USAID evaluation policy. Washington, DC, USA: USAID. Retrieved from </a:t>
            </a:r>
            <a:r>
              <a:rPr lang="en-US" sz="2000" kern="0" dirty="0">
                <a:solidFill>
                  <a:sysClr val="windowText" lastClr="000000"/>
                </a:solidFill>
                <a:latin typeface="Century Gothic" panose="020B0502020202020204" pitchFamily="34" charset="0"/>
                <a:cs typeface="Arial"/>
                <a:hlinkClick r:id="rId5"/>
              </a:rPr>
              <a:t>https://www.usaid.gov/sites/default/files/documents/1870/USAIDEvaluationPolicy.pdf</a:t>
            </a:r>
            <a:r>
              <a:rPr lang="en-US" sz="2000" kern="0" dirty="0">
                <a:solidFill>
                  <a:sysClr val="windowText" lastClr="000000"/>
                </a:solidFill>
                <a:latin typeface="Century Gothic" panose="020B0502020202020204" pitchFamily="34" charset="0"/>
                <a:cs typeface="Arial"/>
              </a:rPr>
              <a:t>.</a:t>
            </a:r>
          </a:p>
          <a:p>
            <a:pPr marL="285750" indent="-285750">
              <a:buFont typeface="Arial" panose="020B0604020202020204" pitchFamily="34" charset="0"/>
              <a:buChar char="•"/>
              <a:defRPr/>
            </a:pPr>
            <a:endParaRPr lang="en-US" sz="1540" kern="0" dirty="0">
              <a:solidFill>
                <a:sysClr val="windowText" lastClr="000000"/>
              </a:solidFill>
              <a:latin typeface="Century Gothic" panose="020B0502020202020204" pitchFamily="34" charset="0"/>
              <a:cs typeface="Arial"/>
            </a:endParaRPr>
          </a:p>
        </p:txBody>
      </p:sp>
    </p:spTree>
    <p:extLst>
      <p:ext uri="{BB962C8B-B14F-4D97-AF65-F5344CB8AC3E}">
        <p14:creationId xmlns:p14="http://schemas.microsoft.com/office/powerpoint/2010/main" val="1981713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p:nvPr/>
        </p:nvSpPr>
        <p:spPr>
          <a:xfrm>
            <a:off x="0" y="1143000"/>
            <a:ext cx="10058400" cy="543403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C5BBBB"/>
          </a:solidFill>
        </p:spPr>
        <p:txBody>
          <a:bodyPr wrap="square" lIns="0" tIns="0" rIns="0" bIns="0" rtlCol="0"/>
          <a:lstStyle/>
          <a:p>
            <a:endParaRPr/>
          </a:p>
        </p:txBody>
      </p:sp>
      <p:sp>
        <p:nvSpPr>
          <p:cNvPr id="8" name="object 8"/>
          <p:cNvSpPr txBox="1"/>
          <p:nvPr/>
        </p:nvSpPr>
        <p:spPr>
          <a:xfrm>
            <a:off x="838200" y="2357338"/>
            <a:ext cx="8382000" cy="3129062"/>
          </a:xfrm>
          <a:prstGeom prst="rect">
            <a:avLst/>
          </a:prstGeom>
        </p:spPr>
        <p:txBody>
          <a:bodyPr vert="horz" wrap="square" lIns="0" tIns="0" rIns="0" bIns="0" rtlCol="0">
            <a:spAutoFit/>
          </a:bodyPr>
          <a:lstStyle/>
          <a:p>
            <a:r>
              <a:rPr lang="en-US" sz="2000" spc="-100" dirty="0">
                <a:solidFill>
                  <a:schemeClr val="bg1"/>
                </a:solidFill>
                <a:latin typeface="Century Gothic" panose="020B0502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2000" b="1" spc="-100" dirty="0">
                <a:solidFill>
                  <a:srgbClr val="00637E"/>
                </a:solidFill>
                <a:latin typeface="Century Gothic" panose="020B0502020202020204" pitchFamily="34" charset="0"/>
                <a:cs typeface="Futura LT Pro Book"/>
              </a:rPr>
              <a:t>www.measureevaluation.org</a:t>
            </a:r>
          </a:p>
        </p:txBody>
      </p:sp>
      <p:sp>
        <p:nvSpPr>
          <p:cNvPr id="11"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endParaRPr dirty="0">
              <a:latin typeface="Futura Lt BT" panose="020B0402020204020303" pitchFamily="34" charset="0"/>
            </a:endParaRPr>
          </a:p>
        </p:txBody>
      </p:sp>
      <p:sp>
        <p:nvSpPr>
          <p:cNvPr id="10" name="Rectangle 9"/>
          <p:cNvSpPr>
            <a:spLocks noChangeArrowheads="1"/>
          </p:cNvSpPr>
          <p:nvPr/>
        </p:nvSpPr>
        <p:spPr bwMode="auto">
          <a:xfrm>
            <a:off x="-892105" y="7278785"/>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2" name="Group 11"/>
          <p:cNvGrpSpPr/>
          <p:nvPr/>
        </p:nvGrpSpPr>
        <p:grpSpPr>
          <a:xfrm>
            <a:off x="7370374" y="6869098"/>
            <a:ext cx="1990574" cy="710418"/>
            <a:chOff x="7500479" y="6873004"/>
            <a:chExt cx="1990574" cy="710418"/>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0" y="6642280"/>
            <a:ext cx="1274374" cy="1089590"/>
          </a:xfrm>
          <a:prstGeom prst="rect">
            <a:avLst/>
          </a:prstGeom>
        </p:spPr>
      </p:pic>
    </p:spTree>
    <p:extLst>
      <p:ext uri="{BB962C8B-B14F-4D97-AF65-F5344CB8AC3E}">
        <p14:creationId xmlns:p14="http://schemas.microsoft.com/office/powerpoint/2010/main" val="1905288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2667000"/>
            <a:ext cx="8422006" cy="4239622"/>
          </a:xfrm>
          <a:prstGeom prst="rect">
            <a:avLst/>
          </a:prstGeom>
        </p:spPr>
        <p:txBody>
          <a:bodyPr vert="horz" wrap="square" lIns="0" tIns="0" rIns="0" bIns="0" rtlCol="0">
            <a:spAutoFit/>
          </a:bodyPr>
          <a:lstStyle/>
          <a:p>
            <a:pPr marL="719455" indent="-249554">
              <a:lnSpc>
                <a:spcPct val="100000"/>
              </a:lnSpc>
              <a:spcBef>
                <a:spcPts val="1520"/>
              </a:spcBef>
              <a:buClr>
                <a:srgbClr val="231F20"/>
              </a:buClr>
              <a:buFont typeface="Futura LT Pro Book"/>
              <a:buChar char="•"/>
              <a:tabLst>
                <a:tab pos="720090" algn="l"/>
              </a:tabLst>
            </a:pPr>
            <a:r>
              <a:rPr lang="en-US" sz="3400" spc="-100" dirty="0">
                <a:solidFill>
                  <a:srgbClr val="231F20"/>
                </a:solidFill>
                <a:latin typeface="Century Gothic" panose="020B0502020202020204" pitchFamily="34" charset="0"/>
                <a:cs typeface="Futura LT Pro Book"/>
              </a:rPr>
              <a:t>Define monitoring and evaluation (M&amp;E)</a:t>
            </a:r>
          </a:p>
          <a:p>
            <a:pPr marL="719455" indent="-249554">
              <a:lnSpc>
                <a:spcPct val="100000"/>
              </a:lnSpc>
              <a:spcBef>
                <a:spcPts val="1520"/>
              </a:spcBef>
              <a:buClr>
                <a:srgbClr val="231F20"/>
              </a:buClr>
              <a:buFont typeface="Futura LT Pro Book"/>
              <a:buChar char="•"/>
              <a:tabLst>
                <a:tab pos="720090" algn="l"/>
              </a:tabLst>
            </a:pPr>
            <a:r>
              <a:rPr lang="en-US" sz="3400" spc="-100" dirty="0">
                <a:solidFill>
                  <a:srgbClr val="231F20"/>
                </a:solidFill>
                <a:latin typeface="Century Gothic" panose="020B0502020202020204" pitchFamily="34" charset="0"/>
                <a:cs typeface="Futura LT Pro Book"/>
              </a:rPr>
              <a:t>Review the purpose of M&amp;E</a:t>
            </a:r>
          </a:p>
          <a:p>
            <a:pPr marL="719455" indent="-249554">
              <a:lnSpc>
                <a:spcPct val="100000"/>
              </a:lnSpc>
              <a:spcBef>
                <a:spcPts val="1520"/>
              </a:spcBef>
              <a:buClr>
                <a:srgbClr val="231F20"/>
              </a:buClr>
              <a:buFont typeface="Futura LT Pro Book"/>
              <a:buChar char="•"/>
              <a:tabLst>
                <a:tab pos="720090" algn="l"/>
              </a:tabLst>
            </a:pPr>
            <a:r>
              <a:rPr lang="en-US" sz="3400" spc="-100" dirty="0">
                <a:solidFill>
                  <a:srgbClr val="231F20"/>
                </a:solidFill>
                <a:latin typeface="Century Gothic" panose="020B0502020202020204" pitchFamily="34" charset="0"/>
                <a:cs typeface="Futura LT Pro Book"/>
              </a:rPr>
              <a:t>Explore how M&amp;E fits in the program life cycle </a:t>
            </a:r>
          </a:p>
          <a:p>
            <a:pPr marL="719455" indent="-249554">
              <a:lnSpc>
                <a:spcPct val="100000"/>
              </a:lnSpc>
              <a:spcBef>
                <a:spcPts val="1520"/>
              </a:spcBef>
              <a:buClr>
                <a:srgbClr val="231F20"/>
              </a:buClr>
              <a:buFont typeface="Futura LT Pro Book"/>
              <a:buChar char="•"/>
              <a:tabLst>
                <a:tab pos="720090" algn="l"/>
              </a:tabLst>
            </a:pPr>
            <a:r>
              <a:rPr lang="en-US" sz="3400" spc="-100" dirty="0">
                <a:solidFill>
                  <a:srgbClr val="231F20"/>
                </a:solidFill>
                <a:latin typeface="Century Gothic" panose="020B0502020202020204" pitchFamily="34" charset="0"/>
                <a:cs typeface="Futura LT Pro Book"/>
              </a:rPr>
              <a:t>Describe the components of M&amp;E plans </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Learning Objectives</a:t>
            </a:r>
            <a:endParaRPr sz="4800" b="1"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1942790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2667000"/>
            <a:ext cx="7156651" cy="1969770"/>
          </a:xfrm>
          <a:prstGeom prst="rect">
            <a:avLst/>
          </a:prstGeom>
        </p:spPr>
        <p:txBody>
          <a:bodyPr vert="horz" wrap="square" lIns="0" tIns="0" rIns="0" bIns="0" rtlCol="0">
            <a:spAutoFit/>
          </a:bodyPr>
          <a:lstStyle/>
          <a:p>
            <a:pPr marL="469900" indent="-457200">
              <a:lnSpc>
                <a:spcPct val="100000"/>
              </a:lnSpc>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What is monitoring?</a:t>
            </a:r>
          </a:p>
          <a:p>
            <a:pPr marL="469900" indent="-457200">
              <a:lnSpc>
                <a:spcPct val="100000"/>
              </a:lnSpc>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What is evaluation?</a:t>
            </a:r>
          </a:p>
          <a:p>
            <a:pPr marL="469900" indent="-457200">
              <a:lnSpc>
                <a:spcPct val="100000"/>
              </a:lnSpc>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How are they different?</a:t>
            </a:r>
          </a:p>
          <a:p>
            <a:pPr marL="469900" indent="-457200">
              <a:lnSpc>
                <a:spcPct val="100000"/>
              </a:lnSpc>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How do they fit together?</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346522"/>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Activity</a:t>
            </a:r>
            <a:endParaRPr sz="4800" b="1" spc="-100" dirty="0">
              <a:solidFill>
                <a:schemeClr val="bg1"/>
              </a:solidFill>
              <a:latin typeface="Century Gothic" panose="020B0502020202020204" pitchFamily="34" charset="0"/>
              <a:cs typeface="Gill Sans MT"/>
            </a:endParaRPr>
          </a:p>
          <a:p>
            <a:pPr marL="12700">
              <a:lnSpc>
                <a:spcPts val="5000"/>
              </a:lnSpc>
            </a:pPr>
            <a:r>
              <a:rPr lang="en-US" sz="4400" spc="-180" dirty="0">
                <a:solidFill>
                  <a:srgbClr val="4B4C4D"/>
                </a:solidFill>
                <a:latin typeface="Century Gothic" panose="020B0502020202020204" pitchFamily="34" charset="0"/>
                <a:cs typeface="Gill Sans MT"/>
              </a:rPr>
              <a:t>Brainstorming</a:t>
            </a:r>
            <a:endParaRPr sz="4400" dirty="0">
              <a:solidFill>
                <a:srgbClr val="4B4C4D"/>
              </a:solidFill>
              <a:latin typeface="Century Gothic" panose="020B0502020202020204" pitchFamily="34" charset="0"/>
              <a:cs typeface="Gill Sans MT"/>
            </a:endParaRPr>
          </a:p>
        </p:txBody>
      </p:sp>
    </p:spTree>
    <p:extLst>
      <p:ext uri="{BB962C8B-B14F-4D97-AF65-F5344CB8AC3E}">
        <p14:creationId xmlns:p14="http://schemas.microsoft.com/office/powerpoint/2010/main" val="2114458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Key Points</a:t>
            </a:r>
            <a:endParaRPr sz="4800" b="1" spc="-100" dirty="0">
              <a:solidFill>
                <a:schemeClr val="bg1"/>
              </a:solidFill>
              <a:latin typeface="Century Gothic" panose="020B0502020202020204" pitchFamily="34" charset="0"/>
              <a:cs typeface="Gill Sans MT"/>
            </a:endParaRPr>
          </a:p>
        </p:txBody>
      </p:sp>
      <p:sp>
        <p:nvSpPr>
          <p:cNvPr id="6" name="Text Placeholder 5">
            <a:extLst>
              <a:ext uri="{FF2B5EF4-FFF2-40B4-BE49-F238E27FC236}">
                <a16:creationId xmlns:a16="http://schemas.microsoft.com/office/drawing/2014/main" id="{72F918A1-D53A-43A3-B23F-9C5710F677F5}"/>
              </a:ext>
            </a:extLst>
          </p:cNvPr>
          <p:cNvSpPr txBox="1">
            <a:spLocks/>
          </p:cNvSpPr>
          <p:nvPr/>
        </p:nvSpPr>
        <p:spPr>
          <a:xfrm>
            <a:off x="808302" y="1905000"/>
            <a:ext cx="4040188" cy="639762"/>
          </a:xfrm>
          <a:prstGeom prst="rect">
            <a:avLst/>
          </a:prstGeom>
          <a:solidFill>
            <a:schemeClr val="bg1">
              <a:lumMod val="85000"/>
            </a:schemeClr>
          </a:solidFill>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US" sz="3000" b="1" kern="0" dirty="0">
                <a:solidFill>
                  <a:srgbClr val="005268"/>
                </a:solidFill>
                <a:latin typeface="Century Gothic" panose="020B0502020202020204" pitchFamily="34" charset="0"/>
                <a:cs typeface="Arial"/>
              </a:rPr>
              <a:t>Monitoring</a:t>
            </a:r>
            <a:endParaRPr lang="en-US" b="1" kern="0" dirty="0">
              <a:solidFill>
                <a:srgbClr val="005268"/>
              </a:solidFill>
              <a:latin typeface="Century Gothic" panose="020B0502020202020204" pitchFamily="34" charset="0"/>
            </a:endParaRPr>
          </a:p>
        </p:txBody>
      </p:sp>
      <p:sp>
        <p:nvSpPr>
          <p:cNvPr id="7" name="Content Placeholder 6">
            <a:extLst>
              <a:ext uri="{FF2B5EF4-FFF2-40B4-BE49-F238E27FC236}">
                <a16:creationId xmlns:a16="http://schemas.microsoft.com/office/drawing/2014/main" id="{484C95EB-B00E-4290-B2FB-F9674B8EC4FC}"/>
              </a:ext>
            </a:extLst>
          </p:cNvPr>
          <p:cNvSpPr txBox="1">
            <a:spLocks/>
          </p:cNvSpPr>
          <p:nvPr/>
        </p:nvSpPr>
        <p:spPr>
          <a:xfrm>
            <a:off x="808302" y="2544762"/>
            <a:ext cx="4040188" cy="3951288"/>
          </a:xfrm>
          <a:prstGeom prst="rect">
            <a:avLst/>
          </a:prstGeom>
        </p:spPr>
        <p:txBody>
          <a:bodyPr>
            <a:norm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buFont typeface="Wingdings" pitchFamily="2" charset="2"/>
              <a:buNone/>
              <a:defRPr/>
            </a:pPr>
            <a:endParaRPr lang="en-US" sz="2000" kern="0" dirty="0">
              <a:solidFill>
                <a:sysClr val="windowText" lastClr="000000"/>
              </a:solidFill>
              <a:latin typeface="Century Gothic" panose="020B0502020202020204" pitchFamily="34" charset="0"/>
              <a:cs typeface="Arial"/>
            </a:endParaRP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Ongoing</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Continuous process</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Data collection at multiple points throughout a program</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Tracking changes over time</a:t>
            </a:r>
          </a:p>
        </p:txBody>
      </p:sp>
      <p:sp>
        <p:nvSpPr>
          <p:cNvPr id="8" name="Text Placeholder 7">
            <a:extLst>
              <a:ext uri="{FF2B5EF4-FFF2-40B4-BE49-F238E27FC236}">
                <a16:creationId xmlns:a16="http://schemas.microsoft.com/office/drawing/2014/main" id="{F9B9379C-A1A5-4364-9E65-C7AB1B150AF7}"/>
              </a:ext>
            </a:extLst>
          </p:cNvPr>
          <p:cNvSpPr txBox="1">
            <a:spLocks/>
          </p:cNvSpPr>
          <p:nvPr/>
        </p:nvSpPr>
        <p:spPr>
          <a:xfrm>
            <a:off x="4996127" y="1905000"/>
            <a:ext cx="4041775" cy="639762"/>
          </a:xfrm>
          <a:prstGeom prst="rect">
            <a:avLst/>
          </a:prstGeom>
          <a:solidFill>
            <a:srgbClr val="D9D9D9"/>
          </a:solidFill>
        </p:spPr>
        <p:txBody>
          <a:bodyPr>
            <a:norm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US" sz="3000" b="1" kern="0" dirty="0">
                <a:solidFill>
                  <a:srgbClr val="005268"/>
                </a:solidFill>
                <a:latin typeface="Century Gothic" panose="020B0502020202020204" pitchFamily="34" charset="0"/>
                <a:cs typeface="Arial"/>
              </a:rPr>
              <a:t>Evaluation</a:t>
            </a:r>
          </a:p>
        </p:txBody>
      </p:sp>
      <p:sp>
        <p:nvSpPr>
          <p:cNvPr id="9" name="Content Placeholder 8">
            <a:extLst>
              <a:ext uri="{FF2B5EF4-FFF2-40B4-BE49-F238E27FC236}">
                <a16:creationId xmlns:a16="http://schemas.microsoft.com/office/drawing/2014/main" id="{699BD64C-1731-4946-8E7A-F73ACAA991D5}"/>
              </a:ext>
            </a:extLst>
          </p:cNvPr>
          <p:cNvSpPr txBox="1">
            <a:spLocks/>
          </p:cNvSpPr>
          <p:nvPr/>
        </p:nvSpPr>
        <p:spPr>
          <a:xfrm>
            <a:off x="4996127" y="2544761"/>
            <a:ext cx="4041775" cy="4203347"/>
          </a:xfrm>
          <a:prstGeom prst="rect">
            <a:avLst/>
          </a:prstGeom>
        </p:spPr>
        <p:txBody>
          <a:bodyPr>
            <a:norm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defRPr/>
            </a:pPr>
            <a:endParaRPr lang="en-US" sz="2000" kern="0" dirty="0">
              <a:solidFill>
                <a:sysClr val="windowText" lastClr="000000"/>
              </a:solidFill>
              <a:latin typeface="Century Gothic" panose="020B0502020202020204" pitchFamily="34" charset="0"/>
            </a:endParaRP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Is not continuous</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Data collection at the start and end of a program</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Control/comparison group</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Well-planned study design</a:t>
            </a:r>
          </a:p>
        </p:txBody>
      </p:sp>
      <p:sp>
        <p:nvSpPr>
          <p:cNvPr id="10" name="TextBox 9">
            <a:extLst>
              <a:ext uri="{FF2B5EF4-FFF2-40B4-BE49-F238E27FC236}">
                <a16:creationId xmlns:a16="http://schemas.microsoft.com/office/drawing/2014/main" id="{B32CD162-64C7-4210-BF54-339975C29F79}"/>
              </a:ext>
            </a:extLst>
          </p:cNvPr>
          <p:cNvSpPr txBox="1"/>
          <p:nvPr/>
        </p:nvSpPr>
        <p:spPr>
          <a:xfrm>
            <a:off x="635582" y="5327967"/>
            <a:ext cx="4212908" cy="615553"/>
          </a:xfrm>
          <a:prstGeom prst="rect">
            <a:avLst/>
          </a:prstGeom>
          <a:noFill/>
        </p:spPr>
        <p:txBody>
          <a:bodyPr wrap="square" rtlCol="0">
            <a:spAutoFit/>
          </a:bodyPr>
          <a:lstStyle/>
          <a:p>
            <a:endParaRPr lang="en-US" sz="1600" dirty="0">
              <a:latin typeface="Century Gothic" panose="020B0502020202020204" pitchFamily="34" charset="0"/>
              <a:cs typeface="Arial"/>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885115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object 5"/>
          <p:cNvSpPr txBox="1"/>
          <p:nvPr/>
        </p:nvSpPr>
        <p:spPr>
          <a:xfrm>
            <a:off x="615749" y="2442639"/>
            <a:ext cx="8604451" cy="4585871"/>
          </a:xfrm>
          <a:prstGeom prst="rect">
            <a:avLst/>
          </a:prstGeom>
        </p:spPr>
        <p:txBody>
          <a:bodyPr vert="horz" wrap="square" lIns="0" tIns="0" rIns="0" bIns="0" rtlCol="0">
            <a:spAutoFit/>
          </a:bodyPr>
          <a:lstStyle/>
          <a:p>
            <a:pPr lvl="0"/>
            <a:r>
              <a:rPr lang="en-US" sz="2400" b="1" u="sng" dirty="0">
                <a:solidFill>
                  <a:srgbClr val="005268"/>
                </a:solidFill>
                <a:latin typeface="Century Gothic" panose="020B0502020202020204" pitchFamily="34" charset="0"/>
                <a:cs typeface="Arial"/>
              </a:rPr>
              <a:t>Performance monitoring</a:t>
            </a:r>
            <a:r>
              <a:rPr lang="en-US" sz="2400" b="1" dirty="0">
                <a:solidFill>
                  <a:srgbClr val="005268"/>
                </a:solidFill>
                <a:latin typeface="Century Gothic" panose="020B0502020202020204" pitchFamily="34" charset="0"/>
                <a:cs typeface="Arial"/>
              </a:rPr>
              <a:t> </a:t>
            </a:r>
            <a:r>
              <a:rPr lang="en-US" sz="2400" dirty="0">
                <a:latin typeface="Century Gothic" panose="020B0502020202020204" pitchFamily="34" charset="0"/>
                <a:cs typeface="Arial"/>
              </a:rPr>
              <a:t>reveals whether desired results are occurring and whether implementation is on track. In general, the results measured are the direct and near-term consequences of project activities. </a:t>
            </a:r>
          </a:p>
          <a:p>
            <a:pPr lvl="0"/>
            <a:endParaRPr lang="en-US" sz="1600" dirty="0">
              <a:latin typeface="Century Gothic" panose="020B0502020202020204" pitchFamily="34" charset="0"/>
              <a:cs typeface="Arial"/>
            </a:endParaRPr>
          </a:p>
          <a:p>
            <a:pPr marL="800100" lvl="1" indent="-342900">
              <a:buFont typeface="Arial" panose="020B0604020202020204" pitchFamily="34" charset="0"/>
              <a:buChar char="•"/>
            </a:pPr>
            <a:r>
              <a:rPr lang="en-US" sz="2400" dirty="0">
                <a:latin typeface="Century Gothic" panose="020B0502020202020204" pitchFamily="34" charset="0"/>
                <a:cs typeface="Arial"/>
              </a:rPr>
              <a:t>Performance monitoring is used to gauge whether activities need adjustment in the course of the intervention to improve the use of resources and the achievement of desired outcomes. </a:t>
            </a:r>
          </a:p>
          <a:p>
            <a:pPr marL="742950" lvl="1" indent="-285750">
              <a:buFont typeface="Arial" panose="020B0604020202020204" pitchFamily="34" charset="0"/>
              <a:buChar char="•"/>
            </a:pPr>
            <a:endParaRPr lang="en-US" dirty="0">
              <a:latin typeface="Century Gothic" panose="020B0502020202020204" pitchFamily="34" charset="0"/>
              <a:cs typeface="Arial"/>
            </a:endParaRPr>
          </a:p>
          <a:p>
            <a:pPr marL="800100" lvl="1" indent="-342900">
              <a:buFont typeface="Arial" panose="020B0604020202020204" pitchFamily="34" charset="0"/>
              <a:buChar char="•"/>
            </a:pPr>
            <a:r>
              <a:rPr lang="en-US" sz="2400" dirty="0">
                <a:latin typeface="Century Gothic" panose="020B0502020202020204" pitchFamily="34" charset="0"/>
                <a:cs typeface="Arial"/>
              </a:rPr>
              <a:t>It requires the collection of data at multiple points throughout the program cycle, including at the beginning to provide a baseline.</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410643"/>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Definition</a:t>
            </a:r>
          </a:p>
          <a:p>
            <a:pPr marL="12700">
              <a:lnSpc>
                <a:spcPts val="5480"/>
              </a:lnSpc>
            </a:pPr>
            <a:r>
              <a:rPr lang="en-US" sz="4800" spc="-100" dirty="0">
                <a:solidFill>
                  <a:srgbClr val="4B4C4D"/>
                </a:solidFill>
                <a:latin typeface="Century Gothic" panose="020B0502020202020204" pitchFamily="34" charset="0"/>
                <a:cs typeface="Gill Sans MT"/>
              </a:rPr>
              <a:t>Monitoring</a:t>
            </a:r>
            <a:endParaRPr sz="4800" spc="-100" dirty="0">
              <a:solidFill>
                <a:srgbClr val="4B4C4D"/>
              </a:solidFill>
              <a:latin typeface="Century Gothic" panose="020B0502020202020204" pitchFamily="34" charset="0"/>
              <a:cs typeface="Gill Sans MT"/>
            </a:endParaRPr>
          </a:p>
        </p:txBody>
      </p:sp>
    </p:spTree>
    <p:extLst>
      <p:ext uri="{BB962C8B-B14F-4D97-AF65-F5344CB8AC3E}">
        <p14:creationId xmlns:p14="http://schemas.microsoft.com/office/powerpoint/2010/main" val="3194940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2590800"/>
            <a:ext cx="8604451" cy="3323987"/>
          </a:xfrm>
          <a:prstGeom prst="rect">
            <a:avLst/>
          </a:prstGeom>
        </p:spPr>
        <p:txBody>
          <a:bodyPr vert="horz" wrap="square" lIns="0" tIns="0" rIns="0" bIns="0" rtlCol="0">
            <a:spAutoFit/>
          </a:bodyPr>
          <a:lstStyle/>
          <a:p>
            <a:r>
              <a:rPr lang="en-US" sz="2400" dirty="0">
                <a:latin typeface="Century Gothic" panose="020B0502020202020204" pitchFamily="34" charset="0"/>
                <a:cs typeface="Arial" panose="020B0604020202020204" pitchFamily="34" charset="0"/>
              </a:rPr>
              <a:t>Evaluation is the </a:t>
            </a:r>
            <a:r>
              <a:rPr lang="en-US" sz="2400" dirty="0">
                <a:solidFill>
                  <a:srgbClr val="005268"/>
                </a:solidFill>
                <a:latin typeface="Century Gothic" panose="020B0502020202020204" pitchFamily="34" charset="0"/>
                <a:cs typeface="Arial" panose="020B0604020202020204" pitchFamily="34" charset="0"/>
              </a:rPr>
              <a:t>systematic collection and analysis </a:t>
            </a:r>
            <a:r>
              <a:rPr lang="en-US" sz="2400" dirty="0">
                <a:latin typeface="Century Gothic" panose="020B0502020202020204" pitchFamily="34" charset="0"/>
                <a:cs typeface="Arial" panose="020B0604020202020204" pitchFamily="34" charset="0"/>
              </a:rPr>
              <a:t>of information about the characteristics and outcomes of a program or project as a basis for judgments, to improve effectiveness, and/or to inform decisions about current and future programming. </a:t>
            </a:r>
          </a:p>
          <a:p>
            <a:endParaRPr lang="en-US" sz="2400" dirty="0">
              <a:latin typeface="Century Gothic" panose="020B0502020202020204" pitchFamily="34" charset="0"/>
              <a:cs typeface="Arial" panose="020B0604020202020204" pitchFamily="34" charset="0"/>
            </a:endParaRPr>
          </a:p>
          <a:p>
            <a:r>
              <a:rPr lang="en-US" sz="2400" dirty="0">
                <a:latin typeface="Century Gothic" panose="020B0502020202020204" pitchFamily="34" charset="0"/>
                <a:cs typeface="Arial" panose="020B0604020202020204" pitchFamily="34" charset="0"/>
              </a:rPr>
              <a:t>Evaluation is distinct from assessment, which may be designed to examine country or sector context to inform project design or an informal review of a project.</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410643"/>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Definition</a:t>
            </a:r>
          </a:p>
          <a:p>
            <a:pPr marL="12700">
              <a:lnSpc>
                <a:spcPts val="5480"/>
              </a:lnSpc>
            </a:pPr>
            <a:r>
              <a:rPr lang="en-US" sz="4800" spc="-100" dirty="0">
                <a:solidFill>
                  <a:srgbClr val="4B4C4D"/>
                </a:solidFill>
                <a:latin typeface="Century Gothic" panose="020B0502020202020204" pitchFamily="34" charset="0"/>
                <a:cs typeface="Gill Sans MT"/>
              </a:rPr>
              <a:t>Evaluation</a:t>
            </a:r>
            <a:endParaRPr sz="4800" spc="-100" dirty="0">
              <a:solidFill>
                <a:srgbClr val="4B4C4D"/>
              </a:solidFill>
              <a:latin typeface="Century Gothic" panose="020B0502020202020204" pitchFamily="34" charset="0"/>
              <a:cs typeface="Gill Sans MT"/>
            </a:endParaRPr>
          </a:p>
        </p:txBody>
      </p:sp>
    </p:spTree>
    <p:extLst>
      <p:ext uri="{BB962C8B-B14F-4D97-AF65-F5344CB8AC3E}">
        <p14:creationId xmlns:p14="http://schemas.microsoft.com/office/powerpoint/2010/main" val="3416064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1981200"/>
            <a:ext cx="8604451" cy="5078313"/>
          </a:xfrm>
          <a:prstGeom prst="rect">
            <a:avLst/>
          </a:prstGeom>
        </p:spPr>
        <p:txBody>
          <a:bodyPr vert="horz" wrap="square" lIns="0" tIns="0" rIns="0" bIns="0" rtlCol="0">
            <a:spAutoFit/>
          </a:bodyPr>
          <a:lstStyle/>
          <a:p>
            <a:pPr lvl="0">
              <a:tabLst>
                <a:tab pos="2743200" algn="l"/>
              </a:tabLst>
            </a:pPr>
            <a:r>
              <a:rPr lang="en-US" sz="2400" b="1" u="sng" dirty="0">
                <a:solidFill>
                  <a:srgbClr val="005268"/>
                </a:solidFill>
                <a:latin typeface="Century Gothic" panose="020B0502020202020204" pitchFamily="34" charset="0"/>
                <a:cs typeface="Arial"/>
              </a:rPr>
              <a:t>Performance evaluation</a:t>
            </a:r>
            <a:r>
              <a:rPr lang="en-US" sz="2400" dirty="0">
                <a:solidFill>
                  <a:srgbClr val="005268"/>
                </a:solidFill>
                <a:latin typeface="Century Gothic" panose="020B0502020202020204" pitchFamily="34" charset="0"/>
                <a:cs typeface="Arial"/>
              </a:rPr>
              <a:t> </a:t>
            </a:r>
            <a:r>
              <a:rPr lang="en-US" sz="2400" dirty="0">
                <a:latin typeface="Century Gothic" panose="020B0502020202020204" pitchFamily="34" charset="0"/>
                <a:cs typeface="Arial"/>
              </a:rPr>
              <a:t>focuses on descriptive and normative questions: what has a particular project or program achieved; how it is being implemented; how is it perceived and valued; are expected results occurring; and other questions that are pertinent to program design, management, and operational decision making. </a:t>
            </a:r>
          </a:p>
          <a:p>
            <a:pPr lvl="0">
              <a:tabLst>
                <a:tab pos="2743200" algn="l"/>
              </a:tabLst>
            </a:pPr>
            <a:endParaRPr lang="en-US" dirty="0">
              <a:latin typeface="Century Gothic" panose="020B0502020202020204" pitchFamily="34" charset="0"/>
              <a:cs typeface="Arial"/>
            </a:endParaRPr>
          </a:p>
          <a:p>
            <a:pPr marL="863600" lvl="0" indent="-393700">
              <a:buFont typeface="Arial" panose="020B0604020202020204" pitchFamily="34" charset="0"/>
              <a:buChar char="•"/>
            </a:pPr>
            <a:r>
              <a:rPr lang="en-US" sz="2400" dirty="0">
                <a:latin typeface="Century Gothic" panose="020B0502020202020204" pitchFamily="34" charset="0"/>
                <a:cs typeface="Arial"/>
              </a:rPr>
              <a:t>Performance evaluations often incorporate before-after comparisons, but generally lack a rigorously defined counterfactual.</a:t>
            </a:r>
          </a:p>
          <a:p>
            <a:pPr marL="812800" lvl="0" indent="-342900">
              <a:buFont typeface="Arial" panose="020B0604020202020204" pitchFamily="34" charset="0"/>
              <a:buChar char="•"/>
            </a:pPr>
            <a:endParaRPr lang="en-US" sz="2400" dirty="0">
              <a:latin typeface="Century Gothic" panose="020B0502020202020204" pitchFamily="34" charset="0"/>
              <a:cs typeface="Arial"/>
            </a:endParaRPr>
          </a:p>
          <a:p>
            <a:pPr marL="863600" lvl="0" indent="-393700">
              <a:buFont typeface="Arial" panose="020B0604020202020204" pitchFamily="34" charset="0"/>
              <a:buChar char="•"/>
            </a:pPr>
            <a:r>
              <a:rPr lang="en-US" sz="2400" dirty="0">
                <a:latin typeface="Century Gothic" panose="020B0502020202020204" pitchFamily="34" charset="0"/>
                <a:cs typeface="Arial"/>
              </a:rPr>
              <a:t>They involve the collection of data at the start of a program (to provide a baseline) and again at the end. </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Types of Evaluations</a:t>
            </a:r>
          </a:p>
        </p:txBody>
      </p:sp>
    </p:spTree>
    <p:extLst>
      <p:ext uri="{BB962C8B-B14F-4D97-AF65-F5344CB8AC3E}">
        <p14:creationId xmlns:p14="http://schemas.microsoft.com/office/powerpoint/2010/main" val="1076129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1981200"/>
            <a:ext cx="8604451" cy="5032147"/>
          </a:xfrm>
          <a:prstGeom prst="rect">
            <a:avLst/>
          </a:prstGeom>
        </p:spPr>
        <p:txBody>
          <a:bodyPr vert="horz" wrap="square" lIns="0" tIns="0" rIns="0" bIns="0" rtlCol="0">
            <a:spAutoFit/>
          </a:bodyPr>
          <a:lstStyle/>
          <a:p>
            <a:pPr>
              <a:spcAft>
                <a:spcPts val="1800"/>
              </a:spcAft>
            </a:pPr>
            <a:r>
              <a:rPr lang="en-US" sz="2400" b="1" u="sng" dirty="0">
                <a:solidFill>
                  <a:srgbClr val="005268"/>
                </a:solidFill>
                <a:latin typeface="Century Gothic" panose="020B0502020202020204" pitchFamily="34" charset="0"/>
                <a:cs typeface="Arial" panose="020B0604020202020204" pitchFamily="34" charset="0"/>
              </a:rPr>
              <a:t>Impact evaluation</a:t>
            </a:r>
            <a:r>
              <a:rPr lang="en-US" sz="2400" b="1" dirty="0">
                <a:solidFill>
                  <a:srgbClr val="005268"/>
                </a:solidFill>
                <a:latin typeface="Century Gothic" panose="020B0502020202020204" pitchFamily="34" charset="0"/>
                <a:cs typeface="Arial" panose="020B0604020202020204" pitchFamily="34" charset="0"/>
              </a:rPr>
              <a:t> </a:t>
            </a:r>
            <a:r>
              <a:rPr lang="en-US" sz="2400" dirty="0">
                <a:latin typeface="Century Gothic" panose="020B0502020202020204" pitchFamily="34" charset="0"/>
                <a:cs typeface="Arial" panose="020B0604020202020204" pitchFamily="34" charset="0"/>
              </a:rPr>
              <a:t>measures the change in a development outcome that is attributable to a defined intervention; impact evaluations are based on models of cause and effect and require a credible and rigorously defined counterfactual to control for factors other than the intervention that might account for the observed change. </a:t>
            </a:r>
          </a:p>
          <a:p>
            <a:pPr marL="974725" indent="-401638">
              <a:buFont typeface="Arial" panose="020B0604020202020204" pitchFamily="34" charset="0"/>
              <a:buChar char="•"/>
            </a:pPr>
            <a:r>
              <a:rPr lang="en-US" sz="2400" dirty="0">
                <a:latin typeface="Century Gothic" panose="020B0502020202020204" pitchFamily="34" charset="0"/>
                <a:cs typeface="Arial" panose="020B0604020202020204" pitchFamily="34" charset="0"/>
              </a:rPr>
              <a:t>Impact evaluations in which comparisons are made between beneficiaries that are randomly assigned to either a treatment or a control group provide the strongest evidence of a relationship between the intervention under study and the outcomes measured.</a:t>
            </a:r>
            <a:endParaRPr lang="en-US" sz="2400" b="1" u="sng" dirty="0">
              <a:solidFill>
                <a:srgbClr val="FF0000"/>
              </a:solidFill>
              <a:latin typeface="Century Gothic" panose="020B0502020202020204" pitchFamily="34" charset="0"/>
              <a:cs typeface="Arial" panose="020B0604020202020204" pitchFamily="34" charset="0"/>
            </a:endParaRP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Types of Evaluations</a:t>
            </a:r>
          </a:p>
        </p:txBody>
      </p:sp>
    </p:spTree>
    <p:extLst>
      <p:ext uri="{BB962C8B-B14F-4D97-AF65-F5344CB8AC3E}">
        <p14:creationId xmlns:p14="http://schemas.microsoft.com/office/powerpoint/2010/main" val="4173935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1905000"/>
            <a:ext cx="8422006" cy="4524315"/>
          </a:xfrm>
          <a:prstGeom prst="rect">
            <a:avLst/>
          </a:prstGeom>
        </p:spPr>
        <p:txBody>
          <a:bodyPr vert="horz" wrap="square" lIns="0" tIns="0" rIns="0" bIns="0" rtlCol="0">
            <a:spAutoFit/>
          </a:bodyPr>
          <a:lstStyle/>
          <a:p>
            <a:pPr marL="342900" indent="-342900">
              <a:spcAft>
                <a:spcPts val="1200"/>
              </a:spcAft>
              <a:buFont typeface="Arial" panose="020B0604020202020204" pitchFamily="34" charset="0"/>
              <a:buChar char="•"/>
            </a:pPr>
            <a:r>
              <a:rPr lang="en-US" sz="2400" dirty="0">
                <a:latin typeface="Century Gothic" panose="020B0502020202020204" pitchFamily="34" charset="0"/>
                <a:cs typeface="Arial"/>
              </a:rPr>
              <a:t>M&amp;E provide objective evidence to inform decision making.</a:t>
            </a:r>
          </a:p>
          <a:p>
            <a:pPr marL="342900" indent="-342900">
              <a:spcAft>
                <a:spcPts val="1200"/>
              </a:spcAft>
              <a:buFont typeface="Arial" panose="020B0604020202020204" pitchFamily="34" charset="0"/>
              <a:buChar char="•"/>
            </a:pPr>
            <a:r>
              <a:rPr lang="en-US" sz="2400" dirty="0">
                <a:latin typeface="Century Gothic" panose="020B0502020202020204" pitchFamily="34" charset="0"/>
                <a:cs typeface="Arial"/>
              </a:rPr>
              <a:t>M&amp;E ensure the most effective and efficient use of resources.</a:t>
            </a:r>
          </a:p>
          <a:p>
            <a:pPr marL="342900" indent="-342900">
              <a:spcAft>
                <a:spcPts val="1200"/>
              </a:spcAft>
              <a:buFont typeface="Arial" panose="020B0604020202020204" pitchFamily="34" charset="0"/>
              <a:buChar char="•"/>
            </a:pPr>
            <a:r>
              <a:rPr lang="en-US" sz="2400" dirty="0">
                <a:latin typeface="Century Gothic" panose="020B0502020202020204" pitchFamily="34" charset="0"/>
                <a:cs typeface="Arial"/>
              </a:rPr>
              <a:t>M&amp;E objectively assess the extent to which a program is having or has had the desired impact, in what areas it is effective, and where corrections need to be considered.</a:t>
            </a:r>
          </a:p>
          <a:p>
            <a:pPr marL="342900" indent="-342900">
              <a:spcAft>
                <a:spcPts val="1200"/>
              </a:spcAft>
              <a:buFont typeface="Arial" panose="020B0604020202020204" pitchFamily="34" charset="0"/>
              <a:buChar char="•"/>
            </a:pPr>
            <a:r>
              <a:rPr lang="en-US" sz="2400" dirty="0">
                <a:latin typeface="Century Gothic" panose="020B0502020202020204" pitchFamily="34" charset="0"/>
                <a:cs typeface="Arial"/>
              </a:rPr>
              <a:t>M&amp;E produce information that can help convince donors that their investments have been worthwhile or that alternative approaches should be considered. </a:t>
            </a:r>
            <a:endParaRPr lang="en-US" sz="2400" i="1" dirty="0">
              <a:latin typeface="Century Gothic" panose="020B0502020202020204" pitchFamily="34" charset="0"/>
              <a:cs typeface="Arial"/>
            </a:endParaRP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Why is M&amp;E Important?</a:t>
            </a:r>
            <a:endParaRPr sz="4800" b="1"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37396629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Red and gold_corrected" id="{146BFB62-A233-42DE-91CE-C6ECADF35082}" vid="{49A408FB-2B9C-40A7-B357-2B1F4CF4DB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3" ma:contentTypeDescription="Create a new document." ma:contentTypeScope="" ma:versionID="e802c12fce4af27327074414c3d1bce2">
  <xsd:schema xmlns:xsd="http://www.w3.org/2001/XMLSchema" xmlns:xs="http://www.w3.org/2001/XMLSchema" xmlns:p="http://schemas.microsoft.com/office/2006/metadata/properties" xmlns:ns1="http://schemas.microsoft.com/sharepoint/v3" xmlns:ns2="d8573787-17db-43b5-9af3-2a45e79ab039" targetNamespace="http://schemas.microsoft.com/office/2006/metadata/properties" ma:root="true" ma:fieldsID="de3be56df68e78b098a568f754a457d5" ns1:_="" ns2:_="">
    <xsd:import namespace="http://schemas.microsoft.com/sharepoint/v3"/>
    <xsd:import namespace="d8573787-17db-43b5-9af3-2a45e79ab039"/>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736F9E8-C5AE-4D60-9D60-69F34EE02EFD}">
  <ds:schemaRefs>
    <ds:schemaRef ds:uri="http://schemas.microsoft.com/sharepoint/v3/contenttype/forms"/>
  </ds:schemaRefs>
</ds:datastoreItem>
</file>

<file path=customXml/itemProps2.xml><?xml version="1.0" encoding="utf-8"?>
<ds:datastoreItem xmlns:ds="http://schemas.openxmlformats.org/officeDocument/2006/customXml" ds:itemID="{7980A0DF-5B73-42A5-B4E1-4C171E70C45F}">
  <ds:schemaRefs>
    <ds:schemaRef ds:uri="http://purl.org/dc/terms/"/>
    <ds:schemaRef ds:uri="http://schemas.openxmlformats.org/package/2006/metadata/core-properties"/>
    <ds:schemaRef ds:uri="http://purl.org/dc/dcmitype/"/>
    <ds:schemaRef ds:uri="http://schemas.microsoft.com/office/infopath/2007/PartnerControls"/>
    <ds:schemaRef ds:uri="d8573787-17db-43b5-9af3-2a45e79ab039"/>
    <ds:schemaRef ds:uri="http://schemas.microsoft.com/office/2006/documentManagement/types"/>
    <ds:schemaRef ds:uri="http://purl.org/dc/elements/1.1/"/>
    <ds:schemaRef ds:uri="http://schemas.microsoft.com/office/2006/metadata/properties"/>
    <ds:schemaRef ds:uri="http://schemas.microsoft.com/sharepoint/v3"/>
    <ds:schemaRef ds:uri="http://www.w3.org/XML/1998/namespace"/>
  </ds:schemaRefs>
</ds:datastoreItem>
</file>

<file path=customXml/itemProps3.xml><?xml version="1.0" encoding="utf-8"?>
<ds:datastoreItem xmlns:ds="http://schemas.openxmlformats.org/officeDocument/2006/customXml" ds:itemID="{996E4802-154C-4CFF-A267-EDDF2184BE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Gender Integration Template</Template>
  <TotalTime>81</TotalTime>
  <Words>1974</Words>
  <Application>Microsoft Office PowerPoint</Application>
  <PresentationFormat>Custom</PresentationFormat>
  <Paragraphs>124</Paragraphs>
  <Slides>15</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Calibri</vt:lpstr>
      <vt:lpstr>Century Gothic</vt:lpstr>
      <vt:lpstr>Futura Lt BT</vt:lpstr>
      <vt:lpstr>Futura LT Pro Book</vt:lpstr>
      <vt:lpstr>Gill Sans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Iskarpatyoti, Brittany Schriver</dc:creator>
  <cp:lastModifiedBy>Iskarpatyoti, Brittany Schriver</cp:lastModifiedBy>
  <cp:revision>13</cp:revision>
  <dcterms:created xsi:type="dcterms:W3CDTF">2017-09-27T17:39:07Z</dcterms:created>
  <dcterms:modified xsi:type="dcterms:W3CDTF">2017-09-28T13:53:55Z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