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3"/>
  </p:notesMasterIdLst>
  <p:sldIdLst>
    <p:sldId id="265" r:id="rId5"/>
    <p:sldId id="258" r:id="rId6"/>
    <p:sldId id="264" r:id="rId7"/>
    <p:sldId id="266" r:id="rId8"/>
    <p:sldId id="267" r:id="rId9"/>
    <p:sldId id="268" r:id="rId10"/>
    <p:sldId id="270" r:id="rId11"/>
    <p:sldId id="262"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my  Kvartunas" initials="SK" lastIdx="2" clrIdx="0">
    <p:extLst>
      <p:ext uri="{19B8F6BF-5375-455C-9EA6-DF929625EA0E}">
        <p15:presenceInfo xmlns:p15="http://schemas.microsoft.com/office/powerpoint/2012/main" userId="Sammy  Kvartunas" providerId="None"/>
      </p:ext>
    </p:extLst>
  </p:cmAuthor>
  <p:cmAuthor id="2" name="Lauren Gilliss" initials="LG" lastIdx="1" clrIdx="1">
    <p:extLst>
      <p:ext uri="{19B8F6BF-5375-455C-9EA6-DF929625EA0E}">
        <p15:presenceInfo xmlns:p15="http://schemas.microsoft.com/office/powerpoint/2012/main" userId="Lauren Gilliss" providerId="None"/>
      </p:ext>
    </p:extLst>
  </p:cmAuthor>
  <p:cmAuthor id="3" name=" " initials="" lastIdx="2" clrIdx="2">
    <p:extLst>
      <p:ext uri="{19B8F6BF-5375-455C-9EA6-DF929625EA0E}">
        <p15:presenceInfo xmlns:p15="http://schemas.microsoft.com/office/powerpoint/2012/main" userId=" "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269"/>
    <a:srgbClr val="31589B"/>
    <a:srgbClr val="4472C4"/>
    <a:srgbClr val="AC6611"/>
    <a:srgbClr val="69BC9E"/>
    <a:srgbClr val="00968F"/>
    <a:srgbClr val="F9A2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4" autoAdjust="0"/>
    <p:restoredTop sz="94353" autoAdjust="0"/>
  </p:normalViewPr>
  <p:slideViewPr>
    <p:cSldViewPr snapToGrid="0">
      <p:cViewPr>
        <p:scale>
          <a:sx n="70" d="100"/>
          <a:sy n="70" d="100"/>
        </p:scale>
        <p:origin x="534" y="-126"/>
      </p:cViewPr>
      <p:guideLst/>
    </p:cSldViewPr>
  </p:slideViewPr>
  <p:outlineViewPr>
    <p:cViewPr>
      <p:scale>
        <a:sx n="33" d="100"/>
        <a:sy n="33" d="100"/>
      </p:scale>
      <p:origin x="0" y="-562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he-IL"/>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BB2E0BDE-DDD1-4DEC-B174-74D6DBE3091D}" type="datetimeFigureOut">
              <a:rPr lang="he-IL" smtClean="0"/>
              <a:t>ה'/אלול/תשפ"ג</a:t>
            </a:fld>
            <a:endParaRPr lang="he-IL"/>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he-IL"/>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he-IL"/>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he-IL"/>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276A7B78-9AB3-4828-8C1A-75BC4737F522}" type="slidenum">
              <a:rPr lang="he-IL" smtClean="0"/>
              <a:t>‹#›</a:t>
            </a:fld>
            <a:endParaRPr lang="he-IL"/>
          </a:p>
        </p:txBody>
      </p:sp>
    </p:spTree>
    <p:extLst>
      <p:ext uri="{BB962C8B-B14F-4D97-AF65-F5344CB8AC3E}">
        <p14:creationId xmlns:p14="http://schemas.microsoft.com/office/powerpoint/2010/main" val="1390007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SS to EMU</a:t>
            </a:r>
          </a:p>
          <a:p>
            <a:r>
              <a:rPr lang="fr-FR" dirty="0"/>
              <a:t>Forces</a:t>
            </a:r>
          </a:p>
          <a:p>
            <a:pPr marL="171450" indent="-171450">
              <a:buFont typeface="Arial" panose="020B0604020202020204" pitchFamily="34" charset="0"/>
              <a:buChar char="•"/>
            </a:pPr>
            <a:r>
              <a:rPr lang="fr-FR" dirty="0"/>
              <a:t>Basé sur des données agrégées (niveau national / sous-national)</a:t>
            </a:r>
          </a:p>
          <a:p>
            <a:pPr marL="171450" indent="-171450">
              <a:buFont typeface="Arial" panose="020B0604020202020204" pitchFamily="34" charset="0"/>
              <a:buChar char="•"/>
            </a:pPr>
            <a:r>
              <a:rPr lang="fr-FR" dirty="0"/>
              <a:t>Peut identifier les valeurs aberrantes par méthode / région</a:t>
            </a:r>
          </a:p>
          <a:p>
            <a:pPr marL="171450" indent="-171450">
              <a:buFont typeface="Arial" panose="020B0604020202020204" pitchFamily="34" charset="0"/>
              <a:buChar char="•"/>
            </a:pPr>
            <a:r>
              <a:rPr lang="fr-FR" dirty="0"/>
              <a:t>Comparaison avec des données externes pour la validation</a:t>
            </a:r>
          </a:p>
          <a:p>
            <a:pPr marL="171450" indent="-171450">
              <a:buFont typeface="Arial" panose="020B0604020202020204" pitchFamily="34" charset="0"/>
              <a:buChar char="•"/>
            </a:pPr>
            <a:endParaRPr lang="fr-FR" dirty="0"/>
          </a:p>
          <a:p>
            <a:pPr marL="0" indent="0">
              <a:buFont typeface="Arial" panose="020B0604020202020204" pitchFamily="34" charset="0"/>
              <a:buNone/>
            </a:pPr>
            <a:r>
              <a:rPr lang="fr-FR" dirty="0"/>
              <a:t>Limitations</a:t>
            </a:r>
          </a:p>
          <a:p>
            <a:pPr marL="171450" indent="-171450">
              <a:buFont typeface="Arial" panose="020B0604020202020204" pitchFamily="34" charset="0"/>
              <a:buChar char="•"/>
            </a:pPr>
            <a:r>
              <a:rPr lang="fr-FR" dirty="0"/>
              <a:t>Ne peut pas expliquer les problèmes, ne peut qu’identifier leur origine éventuelle</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RDQA (Évaluation de la qualité des données de routine)</a:t>
            </a:r>
          </a:p>
          <a:p>
            <a:pPr marL="0" indent="0">
              <a:buFont typeface="Arial" panose="020B0604020202020204" pitchFamily="34" charset="0"/>
              <a:buNone/>
            </a:pPr>
            <a:r>
              <a:rPr lang="fr-FR" dirty="0"/>
              <a:t>Forces</a:t>
            </a:r>
          </a:p>
          <a:p>
            <a:pPr marL="171450" indent="-171450">
              <a:buFont typeface="Arial" panose="020B0604020202020204" pitchFamily="34" charset="0"/>
              <a:buChar char="•"/>
            </a:pPr>
            <a:r>
              <a:rPr lang="fr-FR" dirty="0"/>
              <a:t>Basée sur les données au niveau de la </a:t>
            </a:r>
            <a:r>
              <a:rPr lang="fr-FR" sz="1200" dirty="0"/>
              <a:t>structure sanitaire</a:t>
            </a:r>
            <a:endParaRPr lang="fr-FR" dirty="0"/>
          </a:p>
          <a:p>
            <a:pPr marL="171450" indent="-171450">
              <a:buFont typeface="Arial" panose="020B0604020202020204" pitchFamily="34" charset="0"/>
              <a:buChar char="•"/>
            </a:pPr>
            <a:r>
              <a:rPr lang="fr-FR" dirty="0"/>
              <a:t>Peut identifier les questions spécifiques à la qualité des données</a:t>
            </a:r>
          </a:p>
          <a:p>
            <a:pPr marL="171450" indent="-171450">
              <a:buFont typeface="Arial" panose="020B0604020202020204" pitchFamily="34" charset="0"/>
              <a:buChar char="•"/>
            </a:pPr>
            <a:r>
              <a:rPr lang="fr-FR" dirty="0"/>
              <a:t>Comparaison avec des données internes pour la validation</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Limitations</a:t>
            </a:r>
          </a:p>
          <a:p>
            <a:pPr marL="171450" indent="-171450">
              <a:buFont typeface="Arial" panose="020B0604020202020204" pitchFamily="34" charset="0"/>
              <a:buChar char="•"/>
            </a:pPr>
            <a:r>
              <a:rPr lang="fr-FR" dirty="0"/>
              <a:t>Perte de temps et de ressources pour mettre en œuvre partout et pour tous les indicateurs de la PF, des conseils sont nécessaires</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SS to EMU peut aider à se concentrer sur les emplacements ou les éléments de données et les indicateurs où la RDQA sera le plus utile. SS to EMU s’intègre dans SIGS pour permettre l’intégration des conclusions de la RDQA dans les systèmes.</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APPROCHE INTEGRÉE</a:t>
            </a:r>
          </a:p>
          <a:p>
            <a:pPr marL="0" indent="0">
              <a:buFont typeface="Arial" panose="020B0604020202020204" pitchFamily="34" charset="0"/>
              <a:buNone/>
            </a:pPr>
            <a:r>
              <a:rPr lang="fr-FR" dirty="0"/>
              <a:t>RDQA peut identifier les causes des problèmes de qualité spécifiques et orienter le développement du processus permettant de les corriger.</a:t>
            </a:r>
          </a:p>
          <a:p>
            <a:pPr marL="0" indent="0">
              <a:buFont typeface="Arial" panose="020B0604020202020204" pitchFamily="34" charset="0"/>
              <a:buNone/>
            </a:pPr>
            <a:r>
              <a:rPr lang="fr-FR" dirty="0"/>
              <a:t>RDQA peut fournir des moteurs communs des problèmes de qualité des données de PF à intégrer dans les systèmes. </a:t>
            </a:r>
          </a:p>
          <a:p>
            <a:endParaRPr lang="he-IL" dirty="0"/>
          </a:p>
        </p:txBody>
      </p:sp>
      <p:sp>
        <p:nvSpPr>
          <p:cNvPr id="4" name="Espace réservé du numéro de diapositive 3"/>
          <p:cNvSpPr>
            <a:spLocks noGrp="1"/>
          </p:cNvSpPr>
          <p:nvPr>
            <p:ph type="sldNum" sz="quarter" idx="5"/>
          </p:nvPr>
        </p:nvSpPr>
        <p:spPr/>
        <p:txBody>
          <a:bodyPr/>
          <a:lstStyle/>
          <a:p>
            <a:fld id="{276A7B78-9AB3-4828-8C1A-75BC4737F522}" type="slidenum">
              <a:rPr lang="he-IL" smtClean="0"/>
              <a:t>7</a:t>
            </a:fld>
            <a:endParaRPr lang="he-IL"/>
          </a:p>
        </p:txBody>
      </p:sp>
    </p:spTree>
    <p:extLst>
      <p:ext uri="{BB962C8B-B14F-4D97-AF65-F5344CB8AC3E}">
        <p14:creationId xmlns:p14="http://schemas.microsoft.com/office/powerpoint/2010/main" val="2412716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fr-FR" dirty="0"/>
              <a:t>Cette présentation a été produite avec le soutien de l’</a:t>
            </a:r>
            <a:r>
              <a:rPr lang="fr-FR" b="0" i="0" dirty="0">
                <a:solidFill>
                  <a:srgbClr val="3C3C3C"/>
                </a:solidFill>
                <a:effectLst/>
                <a:latin typeface="Arial" panose="020B0604020202020204" pitchFamily="34" charset="0"/>
              </a:rPr>
              <a:t>Agence des États-Unis pour le développement internatio</a:t>
            </a:r>
            <a:r>
              <a:rPr lang="fr-FR" b="0" i="0" dirty="0">
                <a:solidFill>
                  <a:srgbClr val="303030"/>
                </a:solidFill>
                <a:effectLst/>
                <a:latin typeface="Arial" panose="020B0604020202020204" pitchFamily="34" charset="0"/>
              </a:rPr>
              <a:t>na</a:t>
            </a:r>
            <a:r>
              <a:rPr lang="fr-FR" b="0" i="0" dirty="0">
                <a:solidFill>
                  <a:srgbClr val="242424"/>
                </a:solidFill>
                <a:effectLst/>
                <a:latin typeface="Arial" panose="020B0604020202020204" pitchFamily="34" charset="0"/>
              </a:rPr>
              <a:t>l</a:t>
            </a:r>
            <a:r>
              <a:rPr lang="fr-FR" b="0" i="0" dirty="0">
                <a:solidFill>
                  <a:srgbClr val="181818"/>
                </a:solidFill>
                <a:effectLst/>
                <a:latin typeface="Arial" panose="020B0604020202020204" pitchFamily="34" charset="0"/>
              </a:rPr>
              <a:t> </a:t>
            </a:r>
            <a:r>
              <a:rPr lang="fr-FR" b="0" i="0" dirty="0">
                <a:solidFill>
                  <a:srgbClr val="0C0C0C"/>
                </a:solidFill>
                <a:effectLst/>
                <a:latin typeface="Arial" panose="020B0604020202020204" pitchFamily="34" charset="0"/>
              </a:rPr>
              <a:t>(</a:t>
            </a:r>
            <a:r>
              <a:rPr lang="fr-FR" b="0" i="0" dirty="0">
                <a:solidFill>
                  <a:srgbClr val="000000"/>
                </a:solidFill>
                <a:effectLst/>
                <a:latin typeface="Arial" panose="020B0604020202020204" pitchFamily="34" charset="0"/>
              </a:rPr>
              <a:t>USAID</a:t>
            </a:r>
            <a:r>
              <a:rPr lang="fr-FR" b="0" i="0" dirty="0">
                <a:solidFill>
                  <a:srgbClr val="0C0C0C"/>
                </a:solidFill>
                <a:effectLst/>
                <a:latin typeface="Arial" panose="020B0604020202020204" pitchFamily="34" charset="0"/>
              </a:rPr>
              <a:t>) aux termes de la </a:t>
            </a:r>
            <a:r>
              <a:rPr lang="en-US" b="0" i="0" dirty="0">
                <a:solidFill>
                  <a:srgbClr val="5F6368"/>
                </a:solidFill>
                <a:effectLst/>
                <a:latin typeface="arial" panose="020B0604020202020204" pitchFamily="34" charset="0"/>
              </a:rPr>
              <a:t>subvention </a:t>
            </a:r>
            <a:r>
              <a:rPr lang="en-US" b="0" i="0" dirty="0" err="1">
                <a:solidFill>
                  <a:srgbClr val="5F6368"/>
                </a:solidFill>
                <a:effectLst/>
                <a:latin typeface="arial" panose="020B0604020202020204" pitchFamily="34" charset="0"/>
              </a:rPr>
              <a:t>associée</a:t>
            </a:r>
            <a:r>
              <a:rPr lang="en-US" b="0" i="0" dirty="0">
                <a:solidFill>
                  <a:srgbClr val="5F6368"/>
                </a:solidFill>
                <a:effectLst/>
                <a:latin typeface="arial" panose="020B0604020202020204" pitchFamily="34" charset="0"/>
              </a:rPr>
              <a:t> </a:t>
            </a:r>
            <a:r>
              <a:rPr lang="fr-FR" b="0" i="0" dirty="0">
                <a:solidFill>
                  <a:srgbClr val="0C0C0C"/>
                </a:solidFill>
                <a:effectLst/>
                <a:latin typeface="Arial" panose="020B0604020202020204" pitchFamily="34" charset="0"/>
              </a:rPr>
              <a:t>7200AA18LA00008 Data for Impact (D4I), qui est mise en œuvre par le Centre de population de la Caroline à l’Université de Caroline du Nord, à Chapel Hill, en partenariat avec Palladium, LLC ; ICF Macro, Inc. </a:t>
            </a:r>
            <a:r>
              <a:rPr lang="en-US" b="0" i="0" dirty="0">
                <a:solidFill>
                  <a:srgbClr val="0C0C0C"/>
                </a:solidFill>
                <a:effectLst/>
                <a:latin typeface="Arial" panose="020B0604020202020204" pitchFamily="34" charset="0"/>
              </a:rPr>
              <a:t>; John </a:t>
            </a:r>
            <a:r>
              <a:rPr lang="en-US" b="0" i="0" dirty="0" err="1">
                <a:solidFill>
                  <a:srgbClr val="0C0C0C"/>
                </a:solidFill>
                <a:effectLst/>
                <a:latin typeface="Arial" panose="020B0604020202020204" pitchFamily="34" charset="0"/>
              </a:rPr>
              <a:t>Sno</a:t>
            </a:r>
            <a:r>
              <a:rPr lang="fr-FR" b="0" i="0" dirty="0">
                <a:solidFill>
                  <a:srgbClr val="0C0C0C"/>
                </a:solidFill>
                <a:effectLst/>
                <a:latin typeface="Arial" panose="020B0604020202020204" pitchFamily="34" charset="0"/>
              </a:rPr>
              <a:t>w, Inc. ; et l’Université de </a:t>
            </a:r>
            <a:r>
              <a:rPr lang="fr-FR" b="0" i="0" dirty="0" err="1">
                <a:solidFill>
                  <a:srgbClr val="0C0C0C"/>
                </a:solidFill>
                <a:effectLst/>
                <a:latin typeface="Arial" panose="020B0604020202020204" pitchFamily="34" charset="0"/>
              </a:rPr>
              <a:t>Tulane</a:t>
            </a:r>
            <a:r>
              <a:rPr lang="fr-FR" b="0" i="0" dirty="0">
                <a:solidFill>
                  <a:srgbClr val="0C0C0C"/>
                </a:solidFill>
                <a:effectLst/>
                <a:latin typeface="Arial" panose="020B0604020202020204" pitchFamily="34" charset="0"/>
              </a:rPr>
              <a:t>. Les renseignements fournis dans cette publication ne reflètent pas nécessairement les opinions de l’USAID ou du gouvernement américain.</a:t>
            </a:r>
            <a:endParaRPr lang="he-IL" dirty="0"/>
          </a:p>
        </p:txBody>
      </p:sp>
      <p:sp>
        <p:nvSpPr>
          <p:cNvPr id="4" name="Espace réservé du numéro de diapositive 3"/>
          <p:cNvSpPr>
            <a:spLocks noGrp="1"/>
          </p:cNvSpPr>
          <p:nvPr>
            <p:ph type="sldNum" sz="quarter" idx="5"/>
          </p:nvPr>
        </p:nvSpPr>
        <p:spPr/>
        <p:txBody>
          <a:bodyPr/>
          <a:lstStyle/>
          <a:p>
            <a:fld id="{276A7B78-9AB3-4828-8C1A-75BC4737F522}" type="slidenum">
              <a:rPr lang="he-IL" smtClean="0"/>
              <a:t>8</a:t>
            </a:fld>
            <a:endParaRPr lang="he-IL"/>
          </a:p>
        </p:txBody>
      </p:sp>
    </p:spTree>
    <p:extLst>
      <p:ext uri="{BB962C8B-B14F-4D97-AF65-F5344CB8AC3E}">
        <p14:creationId xmlns:p14="http://schemas.microsoft.com/office/powerpoint/2010/main" val="20843111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ata4impactproject.org/" TargetMode="External"/><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FCCE439-80A3-4949-8870-9DAC2B633D0C}"/>
              </a:ext>
            </a:extLst>
          </p:cNvPr>
          <p:cNvSpPr>
            <a:spLocks noGrp="1"/>
          </p:cNvSpPr>
          <p:nvPr>
            <p:ph type="pic" sz="quarter" idx="10" hasCustomPrompt="1"/>
          </p:nvPr>
        </p:nvSpPr>
        <p:spPr>
          <a:xfrm>
            <a:off x="0" y="-8050"/>
            <a:ext cx="9147924" cy="49409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grpSp>
        <p:nvGrpSpPr>
          <p:cNvPr id="9" name="Group 8">
            <a:extLst>
              <a:ext uri="{FF2B5EF4-FFF2-40B4-BE49-F238E27FC236}">
                <a16:creationId xmlns:a16="http://schemas.microsoft.com/office/drawing/2014/main" id="{43E6D77C-0518-43FF-9176-A6F9585D0C7C}"/>
              </a:ext>
            </a:extLst>
          </p:cNvPr>
          <p:cNvGrpSpPr/>
          <p:nvPr userDrawn="1"/>
        </p:nvGrpSpPr>
        <p:grpSpPr>
          <a:xfrm>
            <a:off x="5887960" y="5992858"/>
            <a:ext cx="2149814" cy="748758"/>
            <a:chOff x="1" y="48984"/>
            <a:chExt cx="2001266" cy="718135"/>
          </a:xfrm>
        </p:grpSpPr>
        <p:pic>
          <p:nvPicPr>
            <p:cNvPr id="10" name="Picture 9">
              <a:extLst>
                <a:ext uri="{FF2B5EF4-FFF2-40B4-BE49-F238E27FC236}">
                  <a16:creationId xmlns:a16="http://schemas.microsoft.com/office/drawing/2014/main" id="{2E9E0108-1D85-432A-B455-BC494AE9B7E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 y="48984"/>
              <a:ext cx="840351" cy="718135"/>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C01BB38-FF0F-483C-8781-0A96DF652A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3455" y="208401"/>
              <a:ext cx="1087812" cy="441084"/>
            </a:xfrm>
            <a:prstGeom prst="rect">
              <a:avLst/>
            </a:prstGeom>
            <a:ln>
              <a:noFill/>
            </a:ln>
            <a:extLst>
              <a:ext uri="{53640926-AAD7-44D8-BBD7-CCE9431645EC}">
                <a14:shadowObscured xmlns:a14="http://schemas.microsoft.com/office/drawing/2010/main"/>
              </a:ext>
            </a:extLst>
          </p:spPr>
        </p:pic>
      </p:grpSp>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5006787"/>
            <a:ext cx="8072463" cy="691534"/>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729717"/>
            <a:ext cx="5067094" cy="1011899"/>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pic>
        <p:nvPicPr>
          <p:cNvPr id="14" name="Picture 13" descr="A picture containing text, clipart, vector graphics, sign&#10;&#10;Description automatically generated">
            <a:extLst>
              <a:ext uri="{FF2B5EF4-FFF2-40B4-BE49-F238E27FC236}">
                <a16:creationId xmlns:a16="http://schemas.microsoft.com/office/drawing/2014/main" id="{B10F8712-5121-47C9-9857-629547064F4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217109" y="6164855"/>
            <a:ext cx="707520" cy="396572"/>
          </a:xfrm>
          <a:prstGeom prst="rect">
            <a:avLst/>
          </a:prstGeom>
        </p:spPr>
      </p:pic>
    </p:spTree>
    <p:extLst>
      <p:ext uri="{BB962C8B-B14F-4D97-AF65-F5344CB8AC3E}">
        <p14:creationId xmlns:p14="http://schemas.microsoft.com/office/powerpoint/2010/main" val="344154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718002" cy="3812155"/>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70553" y="233135"/>
            <a:ext cx="402894" cy="374882"/>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75961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687929" y="948592"/>
            <a:ext cx="2210460" cy="3812155"/>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3284285" y="-114300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3058518" y="3183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5" name="Text Placeholder 4">
            <a:extLst>
              <a:ext uri="{FF2B5EF4-FFF2-40B4-BE49-F238E27FC236}">
                <a16:creationId xmlns:a16="http://schemas.microsoft.com/office/drawing/2014/main" id="{3D7A5A5B-FBE1-457F-9CCD-535A5FCEFFA6}"/>
              </a:ext>
            </a:extLst>
          </p:cNvPr>
          <p:cNvSpPr>
            <a:spLocks noGrp="1"/>
          </p:cNvSpPr>
          <p:nvPr>
            <p:ph type="body" sz="quarter" idx="14" hasCustomPrompt="1"/>
          </p:nvPr>
        </p:nvSpPr>
        <p:spPr>
          <a:xfrm>
            <a:off x="3670183" y="948592"/>
            <a:ext cx="4836253" cy="4766416"/>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457200" indent="0">
              <a:buFont typeface="Arial" panose="020B0604020202020204" pitchFamily="34" charset="0"/>
              <a:buNone/>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0"/>
            <a:br>
              <a:rPr lang="en-US" dirty="0"/>
            </a:br>
            <a:r>
              <a:rPr lang="en-US" dirty="0"/>
              <a:t>Type text here</a:t>
            </a:r>
          </a:p>
          <a:p>
            <a:pPr lvl="1"/>
            <a:r>
              <a:rPr lang="en-US" dirty="0"/>
              <a:t>Type text here</a:t>
            </a:r>
          </a:p>
          <a:p>
            <a:pPr lvl="0"/>
            <a:br>
              <a:rPr lang="en-US" dirty="0"/>
            </a:br>
            <a:r>
              <a:rPr lang="en-US" dirty="0"/>
              <a:t>Type text here</a:t>
            </a:r>
          </a:p>
          <a:p>
            <a:pPr lvl="1"/>
            <a:r>
              <a:rPr lang="en-US" dirty="0"/>
              <a:t>Type text here</a:t>
            </a:r>
          </a:p>
          <a:p>
            <a:pPr lvl="1"/>
            <a:endParaRPr lang="en-US" dirty="0"/>
          </a:p>
        </p:txBody>
      </p:sp>
    </p:spTree>
    <p:extLst>
      <p:ext uri="{BB962C8B-B14F-4D97-AF65-F5344CB8AC3E}">
        <p14:creationId xmlns:p14="http://schemas.microsoft.com/office/powerpoint/2010/main" val="194552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3326265" y="2675514"/>
            <a:ext cx="4441937" cy="1895276"/>
          </a:xfrm>
          <a:prstGeom prst="rect">
            <a:avLst/>
          </a:prstGeom>
        </p:spPr>
        <p:txBody>
          <a:bodyPr/>
          <a:lstStyle>
            <a:lvl1pPr marL="0" indent="0">
              <a:buNone/>
              <a:defRPr sz="3400" b="1">
                <a:solidFill>
                  <a:srgbClr val="69BC9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Transition title Section divider total</a:t>
            </a:r>
          </a:p>
          <a:p>
            <a:pPr lvl="0"/>
            <a:r>
              <a:rPr lang="en-US" dirty="0"/>
              <a:t>Center in the space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flipV="1">
            <a:off x="2579610" y="-1189141"/>
            <a:ext cx="0" cy="84639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2353842" y="3198911"/>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87099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9105A0-E127-4749-B292-07EACC5B9B51}"/>
              </a:ext>
            </a:extLst>
          </p:cNvPr>
          <p:cNvSpPr/>
          <p:nvPr userDrawn="1"/>
        </p:nvSpPr>
        <p:spPr>
          <a:xfrm>
            <a:off x="939987" y="2646029"/>
            <a:ext cx="7462608" cy="2734082"/>
          </a:xfrm>
          <a:prstGeom prst="rect">
            <a:avLst/>
          </a:prstGeom>
        </p:spPr>
        <p:txBody>
          <a:bodyPr wrap="square">
            <a:spAutoFit/>
          </a:bodyPr>
          <a:lstStyle/>
          <a:p>
            <a:pPr marL="127000" lvl="0" indent="0" defTabSz="914400">
              <a:lnSpc>
                <a:spcPts val="2000"/>
              </a:lnSpc>
              <a:spcAft>
                <a:spcPts val="600"/>
              </a:spcAft>
              <a:buNone/>
              <a:defRPr/>
            </a:pPr>
            <a:r>
              <a:rPr lang="fr-FR" sz="1800" kern="0" dirty="0">
                <a:latin typeface="Arial" panose="020B0604020202020204" pitchFamily="34" charset="0"/>
                <a:cs typeface="Arial" panose="020B0604020202020204" pitchFamily="34" charset="0"/>
              </a:rPr>
              <a:t>Cette présentation a été produite avec le soutien de l’Agence des États-Unis pour le développement international (USAID) aux termes de la subvention associée 7200AA18LA00008 pour Data for Impact (D4I), qui est mise en œuvre par le Centre de population de la Caroline à l’Université de Caroline du Nord, à Chapel Hill, en partenariat avec Palladium, LLC ; ICF Macro, Inc. ; John Snow, Inc. </a:t>
            </a:r>
            <a:br>
              <a:rPr lang="fr-FR" sz="1800" kern="0" dirty="0">
                <a:latin typeface="Arial" panose="020B0604020202020204" pitchFamily="34" charset="0"/>
                <a:cs typeface="Arial" panose="020B0604020202020204" pitchFamily="34" charset="0"/>
              </a:rPr>
            </a:br>
            <a:r>
              <a:rPr lang="fr-FR" sz="1800" kern="0" dirty="0">
                <a:latin typeface="Arial" panose="020B0604020202020204" pitchFamily="34" charset="0"/>
                <a:cs typeface="Arial" panose="020B0604020202020204" pitchFamily="34" charset="0"/>
              </a:rPr>
              <a:t>et l’Université de </a:t>
            </a:r>
            <a:r>
              <a:rPr lang="fr-FR" sz="1800" kern="0" dirty="0" err="1">
                <a:latin typeface="Arial" panose="020B0604020202020204" pitchFamily="34" charset="0"/>
                <a:cs typeface="Arial" panose="020B0604020202020204" pitchFamily="34" charset="0"/>
              </a:rPr>
              <a:t>Tulane</a:t>
            </a:r>
            <a:r>
              <a:rPr lang="fr-FR" sz="1800" kern="0" dirty="0">
                <a:latin typeface="Arial" panose="020B0604020202020204" pitchFamily="34" charset="0"/>
                <a:cs typeface="Arial" panose="020B0604020202020204" pitchFamily="34" charset="0"/>
              </a:rPr>
              <a:t>. Les renseignements fournis dans cette publication ne reflètent pas nécessairement les opinions de l’USAID ou du gouvernement américain</a:t>
            </a:r>
            <a:r>
              <a:rPr lang="en-US" sz="1800" kern="0" dirty="0">
                <a:latin typeface="Arial" panose="020B0604020202020204" pitchFamily="34" charset="0"/>
                <a:cs typeface="Arial" panose="020B0604020202020204" pitchFamily="34" charset="0"/>
              </a:rPr>
              <a:t>. MS-20-198a-FR D4I</a:t>
            </a:r>
          </a:p>
          <a:p>
            <a:pPr marL="127000" lvl="0" indent="0" defTabSz="914400">
              <a:lnSpc>
                <a:spcPts val="2000"/>
              </a:lnSpc>
              <a:buNone/>
              <a:defRPr/>
            </a:pPr>
            <a:r>
              <a:rPr lang="en-US" sz="1800" b="1" kern="0" dirty="0">
                <a:solidFill>
                  <a:srgbClr val="3A8269"/>
                </a:solidFill>
                <a:latin typeface="Arial" panose="020B0604020202020204" pitchFamily="34" charset="0"/>
                <a:cs typeface="Arial" panose="020B0604020202020204" pitchFamily="34" charset="0"/>
                <a:sym typeface="Cabin"/>
                <a:hlinkClick r:id="rId2">
                  <a:extLst>
                    <a:ext uri="{A12FA001-AC4F-418D-AE19-62706E023703}">
                      <ahyp:hlinkClr xmlns:ahyp="http://schemas.microsoft.com/office/drawing/2018/hyperlinkcolor" val="tx"/>
                    </a:ext>
                  </a:extLst>
                </a:hlinkClick>
              </a:rPr>
              <a:t>www.data4impactproject.org</a:t>
            </a:r>
            <a:endParaRPr lang="en-US" sz="1800" b="1" kern="0" dirty="0">
              <a:solidFill>
                <a:srgbClr val="3A8269"/>
              </a:solidFill>
              <a:latin typeface="Arial" panose="020B0604020202020204" pitchFamily="34" charset="0"/>
              <a:cs typeface="Arial" panose="020B0604020202020204" pitchFamily="34" charset="0"/>
              <a:sym typeface="Cabin"/>
            </a:endParaRPr>
          </a:p>
        </p:txBody>
      </p:sp>
      <p:cxnSp>
        <p:nvCxnSpPr>
          <p:cNvPr id="11" name="Straight Connector 10">
            <a:extLst>
              <a:ext uri="{FF2B5EF4-FFF2-40B4-BE49-F238E27FC236}">
                <a16:creationId xmlns:a16="http://schemas.microsoft.com/office/drawing/2014/main" id="{7D9A96FF-FF96-42DB-90FB-76EF8E71BF22}"/>
              </a:ext>
            </a:extLst>
          </p:cNvPr>
          <p:cNvCxnSpPr>
            <a:cxnSpLocks/>
            <a:stCxn id="13" idx="1"/>
          </p:cNvCxnSpPr>
          <p:nvPr userDrawn="1"/>
        </p:nvCxnSpPr>
        <p:spPr>
          <a:xfrm flipV="1">
            <a:off x="1267709" y="-8617"/>
            <a:ext cx="4187" cy="16510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rot="16200000">
            <a:off x="1041941" y="1189747"/>
            <a:ext cx="451535"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20" name="Group 19">
            <a:extLst>
              <a:ext uri="{FF2B5EF4-FFF2-40B4-BE49-F238E27FC236}">
                <a16:creationId xmlns:a16="http://schemas.microsoft.com/office/drawing/2014/main" id="{A8AC17D8-1BEC-0194-85F2-CCFEE8FC1398}"/>
              </a:ext>
            </a:extLst>
          </p:cNvPr>
          <p:cNvGrpSpPr/>
          <p:nvPr userDrawn="1"/>
        </p:nvGrpSpPr>
        <p:grpSpPr>
          <a:xfrm>
            <a:off x="4017536" y="5903988"/>
            <a:ext cx="4385059" cy="731520"/>
            <a:chOff x="4442749" y="5903988"/>
            <a:chExt cx="4385059" cy="731520"/>
          </a:xfrm>
        </p:grpSpPr>
        <p:pic>
          <p:nvPicPr>
            <p:cNvPr id="21" name="Picture 20" descr="A picture containing text, clipart, vector graphics, sign&#10;&#10;Description automatically generated">
              <a:extLst>
                <a:ext uri="{FF2B5EF4-FFF2-40B4-BE49-F238E27FC236}">
                  <a16:creationId xmlns:a16="http://schemas.microsoft.com/office/drawing/2014/main" id="{82B65C96-D7DC-10A6-D6FF-98D81AA01212}"/>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22" name="Picture 21" descr="A red and blue text on a black background&#10;&#10;Description automatically generated with medium confidence">
              <a:extLst>
                <a:ext uri="{FF2B5EF4-FFF2-40B4-BE49-F238E27FC236}">
                  <a16:creationId xmlns:a16="http://schemas.microsoft.com/office/drawing/2014/main" id="{A4D1C357-061E-0EDD-4F04-6EC33029927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28860140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725648"/>
            <a:ext cx="7886700" cy="965041"/>
          </a:xfrm>
          <a:prstGeom prst="rect">
            <a:avLst/>
          </a:prstGeom>
        </p:spPr>
        <p:txBody>
          <a:bodyPr/>
          <a:lstStyle>
            <a:lvl1pPr>
              <a:defRPr sz="3600">
                <a:solidFill>
                  <a:srgbClr val="69BC9E"/>
                </a:solidFill>
                <a:latin typeface="Franklin Gothic Medium" panose="020B0603020102020204" pitchFamily="34" charset="0"/>
              </a:defRPr>
            </a:lvl1pPr>
          </a:lstStyle>
          <a:p>
            <a:pPr lvl="0"/>
            <a:r>
              <a:rPr lang="en-US" dirty="0"/>
              <a:t>Title goes here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000" b="1">
                <a:solidFill>
                  <a:srgbClr val="69BC9E"/>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a:extLst>
              <a:ext uri="{FF2B5EF4-FFF2-40B4-BE49-F238E27FC236}">
                <a16:creationId xmlns:a16="http://schemas.microsoft.com/office/drawing/2014/main" id="{3FD524BB-B88C-444A-865C-3B7526290209}"/>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BAA556A-5889-4E79-830B-DA0DC5C7F2DD}"/>
              </a:ext>
            </a:extLst>
          </p:cNvPr>
          <p:cNvGrpSpPr/>
          <p:nvPr userDrawn="1"/>
        </p:nvGrpSpPr>
        <p:grpSpPr>
          <a:xfrm>
            <a:off x="4370553" y="233135"/>
            <a:ext cx="402894" cy="374882"/>
            <a:chOff x="8176581" y="406764"/>
            <a:chExt cx="538212" cy="515967"/>
          </a:xfrm>
        </p:grpSpPr>
        <p:sp>
          <p:nvSpPr>
            <p:cNvPr id="12" name="Rectangle 11">
              <a:extLst>
                <a:ext uri="{FF2B5EF4-FFF2-40B4-BE49-F238E27FC236}">
                  <a16:creationId xmlns:a16="http://schemas.microsoft.com/office/drawing/2014/main" id="{8E67C9B8-B33D-4F67-AD8E-B5BDA35FC53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F949A0DF-A261-4B28-8D98-C75531E4E268}"/>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2642217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
        <p:nvSpPr>
          <p:cNvPr id="6" name="Title 1">
            <a:extLst>
              <a:ext uri="{FF2B5EF4-FFF2-40B4-BE49-F238E27FC236}">
                <a16:creationId xmlns:a16="http://schemas.microsoft.com/office/drawing/2014/main" id="{B38234C9-2059-4121-9750-B7EB569E0F43}"/>
              </a:ext>
            </a:extLst>
          </p:cNvPr>
          <p:cNvSpPr txBox="1">
            <a:spLocks/>
          </p:cNvSpPr>
          <p:nvPr userDrawn="1"/>
        </p:nvSpPr>
        <p:spPr>
          <a:xfrm>
            <a:off x="629841" y="725648"/>
            <a:ext cx="7886700" cy="965041"/>
          </a:xfrm>
          <a:prstGeom prst="rect">
            <a:avLst/>
          </a:prstGeom>
        </p:spPr>
        <p:txBody>
          <a:bodyPr/>
          <a:lstStyle>
            <a:lvl1pPr algn="l" defTabSz="914400" rtl="0" eaLnBrk="1" latinLnBrk="0" hangingPunct="1">
              <a:lnSpc>
                <a:spcPct val="90000"/>
              </a:lnSpc>
              <a:spcBef>
                <a:spcPct val="0"/>
              </a:spcBef>
              <a:buNone/>
              <a:defRPr sz="3600" kern="1200">
                <a:solidFill>
                  <a:srgbClr val="69BC9E"/>
                </a:solidFill>
                <a:latin typeface="Franklin Gothic Medium" panose="020B0603020102020204" pitchFamily="34" charset="0"/>
                <a:ea typeface="+mj-ea"/>
                <a:cs typeface="+mj-cs"/>
              </a:defRPr>
            </a:lvl1pPr>
          </a:lstStyle>
          <a:p>
            <a:r>
              <a:rPr lang="en-US" dirty="0"/>
              <a:t>Title goes here</a:t>
            </a:r>
          </a:p>
        </p:txBody>
      </p:sp>
      <p:cxnSp>
        <p:nvCxnSpPr>
          <p:cNvPr id="7" name="Straight Connector 6">
            <a:extLst>
              <a:ext uri="{FF2B5EF4-FFF2-40B4-BE49-F238E27FC236}">
                <a16:creationId xmlns:a16="http://schemas.microsoft.com/office/drawing/2014/main" id="{60BCED71-B76A-4B73-B536-607AB6C4EB21}"/>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5E0CE5A-8ACA-4AC5-BCB5-87F9BE69E70A}"/>
              </a:ext>
            </a:extLst>
          </p:cNvPr>
          <p:cNvGrpSpPr/>
          <p:nvPr userDrawn="1"/>
        </p:nvGrpSpPr>
        <p:grpSpPr>
          <a:xfrm>
            <a:off x="4370553" y="233135"/>
            <a:ext cx="402894" cy="374882"/>
            <a:chOff x="8176581" y="406764"/>
            <a:chExt cx="538212" cy="515967"/>
          </a:xfrm>
        </p:grpSpPr>
        <p:sp>
          <p:nvSpPr>
            <p:cNvPr id="9" name="Rectangle 8">
              <a:extLst>
                <a:ext uri="{FF2B5EF4-FFF2-40B4-BE49-F238E27FC236}">
                  <a16:creationId xmlns:a16="http://schemas.microsoft.com/office/drawing/2014/main" id="{B7A19B9A-F36A-41A6-BEE3-E2F6CCC871C3}"/>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0" name="Oval 9">
              <a:extLst>
                <a:ext uri="{FF2B5EF4-FFF2-40B4-BE49-F238E27FC236}">
                  <a16:creationId xmlns:a16="http://schemas.microsoft.com/office/drawing/2014/main" id="{358D163D-1FFB-451A-9B27-BD909F4E84A1}"/>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24536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ADE96C6C-CF3A-4BF1-AB63-F30AA5F7F3CD}"/>
              </a:ext>
            </a:extLst>
          </p:cNvPr>
          <p:cNvSpPr>
            <a:spLocks noGrp="1"/>
          </p:cNvSpPr>
          <p:nvPr>
            <p:ph type="ftr" sz="quarter" idx="11"/>
          </p:nvPr>
        </p:nvSpPr>
        <p:spPr>
          <a:xfrm>
            <a:off x="3075614" y="6310311"/>
            <a:ext cx="5439736" cy="365125"/>
          </a:xfrm>
          <a:prstGeom prst="rect">
            <a:avLst/>
          </a:prstGeom>
        </p:spPr>
        <p:txBody>
          <a:bodyPr/>
          <a:lstStyle>
            <a:lvl1pPr>
              <a:defRPr sz="1300">
                <a:solidFill>
                  <a:schemeClr val="tx1">
                    <a:lumMod val="50000"/>
                    <a:lumOff val="50000"/>
                  </a:schemeClr>
                </a:solidFill>
                <a:latin typeface="Arial" panose="020B0604020202020204" pitchFamily="34" charset="0"/>
                <a:cs typeface="Arial" panose="020B0604020202020204" pitchFamily="34" charset="0"/>
              </a:defRPr>
            </a:lvl1pPr>
          </a:lstStyle>
          <a:p>
            <a:pPr algn="r"/>
            <a:r>
              <a:rPr lang="en-US" dirty="0"/>
              <a:t>Footer or page number use this space, right justify</a:t>
            </a:r>
          </a:p>
        </p:txBody>
      </p:sp>
    </p:spTree>
    <p:extLst>
      <p:ext uri="{BB962C8B-B14F-4D97-AF65-F5344CB8AC3E}">
        <p14:creationId xmlns:p14="http://schemas.microsoft.com/office/powerpoint/2010/main" val="179107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315360"/>
            <a:ext cx="2949178" cy="3553627"/>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70394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solidFill>
                  <a:srgbClr val="69BC9E"/>
                </a:solidFill>
                <a:latin typeface="Franklin Gothic Medium" panose="020B06030201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290194"/>
            <a:ext cx="2949178" cy="3578794"/>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153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836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0B8C946C-DC01-483A-8A64-6B3B8B6D0DCF}"/>
              </a:ext>
            </a:extLst>
          </p:cNvPr>
          <p:cNvSpPr>
            <a:spLocks noGrp="1"/>
          </p:cNvSpPr>
          <p:nvPr>
            <p:ph type="body" sz="quarter" idx="11" hasCustomPrompt="1"/>
          </p:nvPr>
        </p:nvSpPr>
        <p:spPr>
          <a:xfrm>
            <a:off x="573130" y="4797027"/>
            <a:ext cx="8127406" cy="805343"/>
          </a:xfrm>
          <a:prstGeom prst="rect">
            <a:avLst/>
          </a:prstGeom>
        </p:spPr>
        <p:txBody>
          <a:bodyPr/>
          <a:lstStyle>
            <a:lvl1pPr marL="0" indent="0">
              <a:buNone/>
              <a:defRPr sz="3400" baseline="0">
                <a:solidFill>
                  <a:srgbClr val="3A8269"/>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for presentation goes here</a:t>
            </a:r>
          </a:p>
        </p:txBody>
      </p:sp>
      <p:sp>
        <p:nvSpPr>
          <p:cNvPr id="13" name="Text Placeholder 4">
            <a:extLst>
              <a:ext uri="{FF2B5EF4-FFF2-40B4-BE49-F238E27FC236}">
                <a16:creationId xmlns:a16="http://schemas.microsoft.com/office/drawing/2014/main" id="{D980D520-F489-4D73-8CC4-952AE5ADC5EA}"/>
              </a:ext>
            </a:extLst>
          </p:cNvPr>
          <p:cNvSpPr>
            <a:spLocks noGrp="1"/>
          </p:cNvSpPr>
          <p:nvPr>
            <p:ph type="body" sz="quarter" idx="14" hasCustomPrompt="1"/>
          </p:nvPr>
        </p:nvSpPr>
        <p:spPr>
          <a:xfrm>
            <a:off x="573131" y="5602370"/>
            <a:ext cx="4904723" cy="887667"/>
          </a:xfrm>
          <a:prstGeom prst="rect">
            <a:avLst/>
          </a:prstGeom>
        </p:spPr>
        <p:txBody>
          <a:bodyPr/>
          <a:lstStyle>
            <a:lvl1pPr marL="0" marR="0" indent="0" defTabSz="914400" eaLnBrk="1" fontAlgn="auto" latinLnBrk="0" hangingPunct="1">
              <a:lnSpc>
                <a:spcPct val="100000"/>
              </a:lnSpc>
              <a:spcBef>
                <a:spcPts val="0"/>
              </a:spcBef>
              <a:spcAft>
                <a:spcPts val="0"/>
              </a:spcAft>
              <a:buClrTx/>
              <a:buSzTx/>
              <a:buFontTx/>
              <a:buNone/>
              <a:tabLst/>
              <a:defRPr sz="18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r>
              <a:rPr lang="en-US" dirty="0"/>
              <a:t>Name, Data for Impact</a:t>
            </a:r>
          </a:p>
          <a:p>
            <a:r>
              <a:rPr lang="en-US" dirty="0"/>
              <a:t>Meeting or event</a:t>
            </a:r>
          </a:p>
          <a:p>
            <a:r>
              <a:rPr lang="en-US" dirty="0"/>
              <a:t>Date</a:t>
            </a:r>
          </a:p>
        </p:txBody>
      </p:sp>
      <p:grpSp>
        <p:nvGrpSpPr>
          <p:cNvPr id="14" name="Group 13">
            <a:extLst>
              <a:ext uri="{FF2B5EF4-FFF2-40B4-BE49-F238E27FC236}">
                <a16:creationId xmlns:a16="http://schemas.microsoft.com/office/drawing/2014/main" id="{5902B989-B134-4B97-AD45-592A588273D0}"/>
              </a:ext>
            </a:extLst>
          </p:cNvPr>
          <p:cNvGrpSpPr/>
          <p:nvPr userDrawn="1"/>
        </p:nvGrpSpPr>
        <p:grpSpPr>
          <a:xfrm>
            <a:off x="0" y="1239998"/>
            <a:ext cx="6060419" cy="2947272"/>
            <a:chOff x="0" y="1239998"/>
            <a:chExt cx="6060419" cy="2947272"/>
          </a:xfrm>
        </p:grpSpPr>
        <p:grpSp>
          <p:nvGrpSpPr>
            <p:cNvPr id="4" name="Group 3">
              <a:extLst>
                <a:ext uri="{FF2B5EF4-FFF2-40B4-BE49-F238E27FC236}">
                  <a16:creationId xmlns:a16="http://schemas.microsoft.com/office/drawing/2014/main" id="{00F08213-9F49-453A-9461-49C9613C08C7}"/>
                </a:ext>
              </a:extLst>
            </p:cNvPr>
            <p:cNvGrpSpPr/>
            <p:nvPr userDrawn="1"/>
          </p:nvGrpSpPr>
          <p:grpSpPr>
            <a:xfrm>
              <a:off x="3113147" y="1239998"/>
              <a:ext cx="2947272" cy="2947272"/>
              <a:chOff x="3113147" y="1239998"/>
              <a:chExt cx="2947272" cy="2947272"/>
            </a:xfrm>
          </p:grpSpPr>
          <p:sp>
            <p:nvSpPr>
              <p:cNvPr id="2" name="Rectangle 1">
                <a:extLst>
                  <a:ext uri="{FF2B5EF4-FFF2-40B4-BE49-F238E27FC236}">
                    <a16:creationId xmlns:a16="http://schemas.microsoft.com/office/drawing/2014/main" id="{33C550F7-8802-49F0-9831-FA3261292C86}"/>
                  </a:ext>
                </a:extLst>
              </p:cNvPr>
              <p:cNvSpPr/>
              <p:nvPr userDrawn="1"/>
            </p:nvSpPr>
            <p:spPr>
              <a:xfrm>
                <a:off x="3113147" y="1239998"/>
                <a:ext cx="2947272" cy="2947272"/>
              </a:xfrm>
              <a:prstGeom prst="rect">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4AB1678-1F80-403D-97B2-F530694064CD}"/>
                  </a:ext>
                </a:extLst>
              </p:cNvPr>
              <p:cNvSpPr/>
              <p:nvPr userDrawn="1"/>
            </p:nvSpPr>
            <p:spPr>
              <a:xfrm>
                <a:off x="3128779" y="1255630"/>
                <a:ext cx="2916009" cy="2916009"/>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0E00814E-2D53-4B48-ADDB-7CD60361BB3F}"/>
                </a:ext>
              </a:extLst>
            </p:cNvPr>
            <p:cNvCxnSpPr/>
            <p:nvPr userDrawn="1"/>
          </p:nvCxnSpPr>
          <p:spPr>
            <a:xfrm>
              <a:off x="0" y="2713634"/>
              <a:ext cx="457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7C63AE8-CF48-4135-A0C2-DA668EAEB7DC}"/>
                </a:ext>
              </a:extLst>
            </p:cNvPr>
            <p:cNvSpPr/>
            <p:nvPr userDrawn="1"/>
          </p:nvSpPr>
          <p:spPr>
            <a:xfrm>
              <a:off x="4510256" y="2637107"/>
              <a:ext cx="153054" cy="153054"/>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E93B1AB4-3809-446F-5C87-B26E09F9E9FC}"/>
              </a:ext>
            </a:extLst>
          </p:cNvPr>
          <p:cNvGrpSpPr/>
          <p:nvPr userDrawn="1"/>
        </p:nvGrpSpPr>
        <p:grpSpPr>
          <a:xfrm>
            <a:off x="4017536" y="5903988"/>
            <a:ext cx="4385059" cy="731520"/>
            <a:chOff x="4442749" y="5903988"/>
            <a:chExt cx="4385059" cy="731520"/>
          </a:xfrm>
        </p:grpSpPr>
        <p:pic>
          <p:nvPicPr>
            <p:cNvPr id="20" name="Picture 19" descr="A picture containing text, clipart, vector graphics, sign&#10;&#10;Description automatically generated">
              <a:extLst>
                <a:ext uri="{FF2B5EF4-FFF2-40B4-BE49-F238E27FC236}">
                  <a16:creationId xmlns:a16="http://schemas.microsoft.com/office/drawing/2014/main" id="{50D2CEF3-248D-C7A9-FC6E-574AA1A591D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120288" y="6046203"/>
              <a:ext cx="707520" cy="396572"/>
            </a:xfrm>
            <a:prstGeom prst="rect">
              <a:avLst/>
            </a:prstGeom>
          </p:spPr>
        </p:pic>
        <p:pic>
          <p:nvPicPr>
            <p:cNvPr id="21" name="Picture 20" descr="A red and blue text on a black background&#10;&#10;Description automatically generated with medium confidence">
              <a:extLst>
                <a:ext uri="{FF2B5EF4-FFF2-40B4-BE49-F238E27FC236}">
                  <a16:creationId xmlns:a16="http://schemas.microsoft.com/office/drawing/2014/main" id="{C5879F74-9A22-4AB1-8042-1B95DF44F11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2749" y="5903988"/>
              <a:ext cx="3485963" cy="731520"/>
            </a:xfrm>
            <a:prstGeom prst="rect">
              <a:avLst/>
            </a:prstGeom>
          </p:spPr>
        </p:pic>
      </p:grpSp>
    </p:spTree>
    <p:extLst>
      <p:ext uri="{BB962C8B-B14F-4D97-AF65-F5344CB8AC3E}">
        <p14:creationId xmlns:p14="http://schemas.microsoft.com/office/powerpoint/2010/main" val="1380826265"/>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lvl1pPr>
              <a:defRPr sz="3600">
                <a:solidFill>
                  <a:srgbClr val="69BC9E"/>
                </a:solidFill>
                <a:latin typeface="Franklin Gothic Medium" panose="020B06030201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856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279931" y="3678693"/>
            <a:ext cx="9264068" cy="838196"/>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8" name="Text Placeholder 4">
            <a:extLst>
              <a:ext uri="{FF2B5EF4-FFF2-40B4-BE49-F238E27FC236}">
                <a16:creationId xmlns:a16="http://schemas.microsoft.com/office/drawing/2014/main" id="{39FD2566-4520-4F24-839C-6C444AD412F6}"/>
              </a:ext>
            </a:extLst>
          </p:cNvPr>
          <p:cNvSpPr>
            <a:spLocks noGrp="1"/>
          </p:cNvSpPr>
          <p:nvPr>
            <p:ph type="body" sz="quarter" idx="14" hasCustomPrompt="1"/>
          </p:nvPr>
        </p:nvSpPr>
        <p:spPr>
          <a:xfrm>
            <a:off x="279931" y="4636282"/>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9" name="Text Placeholder 4">
            <a:extLst>
              <a:ext uri="{FF2B5EF4-FFF2-40B4-BE49-F238E27FC236}">
                <a16:creationId xmlns:a16="http://schemas.microsoft.com/office/drawing/2014/main" id="{18650970-2460-49EF-8F07-1EA4CC914C2C}"/>
              </a:ext>
            </a:extLst>
          </p:cNvPr>
          <p:cNvSpPr>
            <a:spLocks noGrp="1"/>
          </p:cNvSpPr>
          <p:nvPr>
            <p:ph type="body" sz="quarter" idx="15" hasCustomPrompt="1"/>
          </p:nvPr>
        </p:nvSpPr>
        <p:spPr>
          <a:xfrm>
            <a:off x="3237345" y="4622157"/>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6170693" y="4615344"/>
            <a:ext cx="2669309" cy="2057393"/>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9147924" cy="3363985"/>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329146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4838892-4354-4271-8CDC-1DEF1324DED2}"/>
              </a:ext>
            </a:extLst>
          </p:cNvPr>
          <p:cNvSpPr>
            <a:spLocks noGrp="1"/>
          </p:cNvSpPr>
          <p:nvPr>
            <p:ph type="body" sz="quarter" idx="11" hasCustomPrompt="1"/>
          </p:nvPr>
        </p:nvSpPr>
        <p:spPr>
          <a:xfrm>
            <a:off x="4118994" y="859872"/>
            <a:ext cx="4127383" cy="855678"/>
          </a:xfrm>
          <a:prstGeom prst="rect">
            <a:avLst/>
          </a:prstGeom>
        </p:spPr>
        <p:txBody>
          <a:bodyPr/>
          <a:lstStyle>
            <a:lvl1pPr marL="0" indent="0">
              <a:buNone/>
              <a:defRPr sz="3400" baseline="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sp>
        <p:nvSpPr>
          <p:cNvPr id="10" name="Text Placeholder 4">
            <a:extLst>
              <a:ext uri="{FF2B5EF4-FFF2-40B4-BE49-F238E27FC236}">
                <a16:creationId xmlns:a16="http://schemas.microsoft.com/office/drawing/2014/main" id="{88395AEE-10C9-4118-8810-24BC03B1B5EA}"/>
              </a:ext>
            </a:extLst>
          </p:cNvPr>
          <p:cNvSpPr>
            <a:spLocks noGrp="1"/>
          </p:cNvSpPr>
          <p:nvPr>
            <p:ph type="body" sz="quarter" idx="16" hasCustomPrompt="1"/>
          </p:nvPr>
        </p:nvSpPr>
        <p:spPr>
          <a:xfrm>
            <a:off x="4118994" y="1805032"/>
            <a:ext cx="3812797" cy="3287085"/>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1257300" indent="-342900">
              <a:buFont typeface="Arial" panose="020B0604020202020204" pitchFamily="34" charset="0"/>
              <a:buChar char="•"/>
              <a:defRPr>
                <a:latin typeface="Century Gothic" charset="0"/>
                <a:ea typeface="Arial" panose="020B0604020202020204" pitchFamily="34" charset="0"/>
                <a:cs typeface="Century Gothic" charset="0"/>
              </a:defRPr>
            </a:lvl3pPr>
            <a:lvl4pPr marL="1657350" indent="-285750">
              <a:buFont typeface="Arial" panose="020B0604020202020204" pitchFamily="34" charset="0"/>
              <a:buChar char="•"/>
              <a:defRPr>
                <a:latin typeface="Century Gothic" charset="0"/>
                <a:ea typeface="Arial" panose="020B0604020202020204" pitchFamily="34" charset="0"/>
                <a:cs typeface="Century Gothic" charset="0"/>
              </a:defRPr>
            </a:lvl4pPr>
            <a:lvl5pPr marL="2114550" indent="-285750">
              <a:buFont typeface="Arial" panose="020B0604020202020204" pitchFamily="34" charset="0"/>
              <a:buChar char="•"/>
              <a:defRPr>
                <a:latin typeface="Century Gothic" charset="0"/>
                <a:ea typeface="Arial" panose="020B0604020202020204" pitchFamily="34"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13" name="Picture Placeholder 7">
            <a:extLst>
              <a:ext uri="{FF2B5EF4-FFF2-40B4-BE49-F238E27FC236}">
                <a16:creationId xmlns:a16="http://schemas.microsoft.com/office/drawing/2014/main" id="{F237877E-E340-4D52-97B7-EF4032D9BE08}"/>
              </a:ext>
            </a:extLst>
          </p:cNvPr>
          <p:cNvSpPr>
            <a:spLocks noGrp="1"/>
          </p:cNvSpPr>
          <p:nvPr>
            <p:ph type="pic" sz="quarter" idx="10" hasCustomPrompt="1"/>
          </p:nvPr>
        </p:nvSpPr>
        <p:spPr>
          <a:xfrm>
            <a:off x="-3924" y="0"/>
            <a:ext cx="3556662" cy="6858000"/>
          </a:xfrm>
          <a:prstGeom prst="rect">
            <a:avLst/>
          </a:prstGeom>
          <a:solidFill>
            <a:schemeClr val="bg2"/>
          </a:solidFill>
        </p:spPr>
        <p:txBody>
          <a:bodyPr/>
          <a:lstStyle>
            <a:lvl1pPr marL="0" indent="0" algn="ctr">
              <a:buNone/>
              <a:defRPr/>
            </a:lvl1pPr>
          </a:lstStyle>
          <a:p>
            <a:br>
              <a:rPr lang="en-US" dirty="0"/>
            </a:br>
            <a:br>
              <a:rPr lang="en-US" dirty="0"/>
            </a:br>
            <a:br>
              <a:rPr lang="en-US" dirty="0"/>
            </a:br>
            <a:br>
              <a:rPr lang="en-US" dirty="0"/>
            </a:br>
            <a:br>
              <a:rPr lang="en-US" dirty="0"/>
            </a:br>
            <a:r>
              <a:rPr lang="en-US" dirty="0"/>
              <a:t>Right-click to add image or click icon </a:t>
            </a:r>
          </a:p>
        </p:txBody>
      </p:sp>
    </p:spTree>
    <p:extLst>
      <p:ext uri="{BB962C8B-B14F-4D97-AF65-F5344CB8AC3E}">
        <p14:creationId xmlns:p14="http://schemas.microsoft.com/office/powerpoint/2010/main" val="40617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2">
            <a:extLst>
              <a:ext uri="{FF2B5EF4-FFF2-40B4-BE49-F238E27FC236}">
                <a16:creationId xmlns:a16="http://schemas.microsoft.com/office/drawing/2014/main" id="{80F76BCD-5EA3-4305-9FAC-7AA93751B783}"/>
              </a:ext>
            </a:extLst>
          </p:cNvPr>
          <p:cNvSpPr>
            <a:spLocks noGrp="1"/>
          </p:cNvSpPr>
          <p:nvPr>
            <p:ph type="body" sz="quarter" idx="13" hasCustomPrompt="1"/>
          </p:nvPr>
        </p:nvSpPr>
        <p:spPr>
          <a:xfrm>
            <a:off x="406898" y="2268536"/>
            <a:ext cx="8292485" cy="25908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a:defRPr sz="2400">
                <a:solidFill>
                  <a:schemeClr val="tx1"/>
                </a:solidFill>
                <a:latin typeface="Arial" panose="020B0604020202020204" pitchFamily="34" charset="0"/>
                <a:ea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ea typeface="Arial" panose="020B0604020202020204" pitchFamily="34" charset="0"/>
                <a:cs typeface="Arial" panose="020B0604020202020204" pitchFamily="34" charset="0"/>
              </a:defRPr>
            </a:lvl3pPr>
            <a:lvl4pPr>
              <a:defRPr>
                <a:solidFill>
                  <a:schemeClr val="tx1"/>
                </a:solidFill>
                <a:latin typeface="Century Gothic" charset="0"/>
                <a:ea typeface="Arial" panose="020B0604020202020204" pitchFamily="34"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24">
            <a:extLst>
              <a:ext uri="{FF2B5EF4-FFF2-40B4-BE49-F238E27FC236}">
                <a16:creationId xmlns:a16="http://schemas.microsoft.com/office/drawing/2014/main" id="{0244C0D4-C1BD-4D4C-9FAF-5A6C5F7A93B3}"/>
              </a:ext>
            </a:extLst>
          </p:cNvPr>
          <p:cNvSpPr>
            <a:spLocks noGrp="1"/>
          </p:cNvSpPr>
          <p:nvPr>
            <p:ph type="body" sz="quarter" idx="14" hasCustomPrompt="1"/>
          </p:nvPr>
        </p:nvSpPr>
        <p:spPr>
          <a:xfrm>
            <a:off x="406898" y="1073741"/>
            <a:ext cx="6830291" cy="837214"/>
          </a:xfrm>
          <a:prstGeom prst="rect">
            <a:avLst/>
          </a:prstGeom>
        </p:spPr>
        <p:txBody>
          <a:bodyPr/>
          <a:lstStyle>
            <a:lvl1pPr marL="0" indent="0">
              <a:buNone/>
              <a:defRPr sz="3600">
                <a:solidFill>
                  <a:srgbClr val="69BC9E"/>
                </a:solidFill>
                <a:latin typeface="Franklin Gothic Medium" panose="020B0603020102020204" pitchFamily="34" charset="0"/>
                <a:ea typeface="Franklin Gothic Medium" panose="020B0603020102020204" pitchFamily="34" charset="0"/>
                <a:cs typeface="Franklin Gothic Medium" panose="020B0603020102020204" pitchFamily="34" charset="0"/>
              </a:defRPr>
            </a:lvl1pPr>
          </a:lstStyle>
          <a:p>
            <a:pPr lvl="0"/>
            <a:r>
              <a:rPr lang="en-US" dirty="0"/>
              <a:t>Title goes here</a:t>
            </a:r>
          </a:p>
        </p:txBody>
      </p:sp>
      <p:grpSp>
        <p:nvGrpSpPr>
          <p:cNvPr id="9" name="Group 8">
            <a:extLst>
              <a:ext uri="{FF2B5EF4-FFF2-40B4-BE49-F238E27FC236}">
                <a16:creationId xmlns:a16="http://schemas.microsoft.com/office/drawing/2014/main" id="{11310360-53FA-4C4A-9801-BBD09811E07D}"/>
              </a:ext>
            </a:extLst>
          </p:cNvPr>
          <p:cNvGrpSpPr/>
          <p:nvPr userDrawn="1"/>
        </p:nvGrpSpPr>
        <p:grpSpPr>
          <a:xfrm>
            <a:off x="463540" y="214106"/>
            <a:ext cx="8511329" cy="453897"/>
            <a:chOff x="881445" y="231569"/>
            <a:chExt cx="8260996" cy="453897"/>
          </a:xfrm>
        </p:grpSpPr>
        <p:cxnSp>
          <p:nvCxnSpPr>
            <p:cNvPr id="10" name="Straight Connector 9">
              <a:extLst>
                <a:ext uri="{FF2B5EF4-FFF2-40B4-BE49-F238E27FC236}">
                  <a16:creationId xmlns:a16="http://schemas.microsoft.com/office/drawing/2014/main" id="{B0BB5E1E-5AB1-48B0-8C4F-86EB18552E57}"/>
                </a:ext>
              </a:extLst>
            </p:cNvPr>
            <p:cNvCxnSpPr/>
            <p:nvPr userDrawn="1"/>
          </p:nvCxnSpPr>
          <p:spPr>
            <a:xfrm>
              <a:off x="881445" y="457200"/>
              <a:ext cx="8260996" cy="0"/>
            </a:xfrm>
            <a:prstGeom prst="line">
              <a:avLst/>
            </a:prstGeom>
            <a:ln w="9525">
              <a:solidFill>
                <a:srgbClr val="69BC9E"/>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09510EF7-CB1A-45FB-8F94-728F38D046D8}"/>
                </a:ext>
              </a:extLst>
            </p:cNvPr>
            <p:cNvGrpSpPr/>
            <p:nvPr userDrawn="1"/>
          </p:nvGrpSpPr>
          <p:grpSpPr>
            <a:xfrm>
              <a:off x="4775210" y="231569"/>
              <a:ext cx="473466" cy="453897"/>
              <a:chOff x="8176581" y="406764"/>
              <a:chExt cx="538212" cy="515967"/>
            </a:xfrm>
          </p:grpSpPr>
          <p:sp>
            <p:nvSpPr>
              <p:cNvPr id="12" name="Rectangle 11">
                <a:extLst>
                  <a:ext uri="{FF2B5EF4-FFF2-40B4-BE49-F238E27FC236}">
                    <a16:creationId xmlns:a16="http://schemas.microsoft.com/office/drawing/2014/main" id="{605223AD-1CEE-4D88-9467-7E973B31CCFF}"/>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3" name="Oval 12">
                <a:extLst>
                  <a:ext uri="{FF2B5EF4-FFF2-40B4-BE49-F238E27FC236}">
                    <a16:creationId xmlns:a16="http://schemas.microsoft.com/office/drawing/2014/main" id="{4EEA239C-B2B6-4AA9-8936-98CF9CA65C9F}"/>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spTree>
    <p:extLst>
      <p:ext uri="{BB962C8B-B14F-4D97-AF65-F5344CB8AC3E}">
        <p14:creationId xmlns:p14="http://schemas.microsoft.com/office/powerpoint/2010/main" val="374192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hasCustomPrompt="1"/>
          </p:nvPr>
        </p:nvSpPr>
        <p:spPr>
          <a:xfrm>
            <a:off x="-3924" y="0"/>
            <a:ext cx="9147924" cy="6858000"/>
          </a:xfrm>
          <a:prstGeom prst="rect">
            <a:avLst/>
          </a:prstGeom>
          <a:solidFill>
            <a:schemeClr val="bg2"/>
          </a:solidFill>
        </p:spPr>
        <p:txBody>
          <a:bodyPr/>
          <a:lstStyle>
            <a:lvl1pPr marL="0" indent="0" algn="r">
              <a:buNone/>
              <a:defRPr baseline="0"/>
            </a:lvl1pPr>
          </a:lstStyle>
          <a:p>
            <a:br>
              <a:rPr lang="en-US" dirty="0"/>
            </a:br>
            <a:br>
              <a:rPr lang="en-US" dirty="0"/>
            </a:br>
            <a:br>
              <a:rPr lang="en-US" dirty="0"/>
            </a:br>
            <a:br>
              <a:rPr lang="en-US" dirty="0"/>
            </a:br>
            <a:br>
              <a:rPr lang="en-US" dirty="0"/>
            </a:br>
            <a:r>
              <a:rPr lang="en-US" dirty="0"/>
              <a:t>                </a:t>
            </a:r>
          </a:p>
          <a:p>
            <a:endParaRPr lang="en-US" dirty="0"/>
          </a:p>
          <a:p>
            <a:r>
              <a:rPr lang="en-US" dirty="0"/>
              <a:t>     Right-click to   </a:t>
            </a:r>
          </a:p>
          <a:p>
            <a:r>
              <a:rPr lang="en-US" dirty="0"/>
              <a:t>add image </a:t>
            </a:r>
          </a:p>
          <a:p>
            <a:r>
              <a:rPr lang="en-US" dirty="0"/>
              <a:t>or click icon </a:t>
            </a:r>
          </a:p>
        </p:txBody>
      </p:sp>
      <p:sp>
        <p:nvSpPr>
          <p:cNvPr id="14" name="Rectangle 13">
            <a:extLst>
              <a:ext uri="{FF2B5EF4-FFF2-40B4-BE49-F238E27FC236}">
                <a16:creationId xmlns:a16="http://schemas.microsoft.com/office/drawing/2014/main" id="{E742FBFD-DED2-40CC-B387-62C6E60C33E3}"/>
              </a:ext>
            </a:extLst>
          </p:cNvPr>
          <p:cNvSpPr/>
          <p:nvPr userDrawn="1"/>
        </p:nvSpPr>
        <p:spPr>
          <a:xfrm>
            <a:off x="471055" y="1066800"/>
            <a:ext cx="4710545" cy="56388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Placeholder 24">
            <a:extLst>
              <a:ext uri="{FF2B5EF4-FFF2-40B4-BE49-F238E27FC236}">
                <a16:creationId xmlns:a16="http://schemas.microsoft.com/office/drawing/2014/main" id="{DFE0BB00-971B-41B1-9DED-D3103E8250D9}"/>
              </a:ext>
            </a:extLst>
          </p:cNvPr>
          <p:cNvSpPr>
            <a:spLocks noGrp="1"/>
          </p:cNvSpPr>
          <p:nvPr>
            <p:ph type="body" sz="quarter" idx="11" hasCustomPrompt="1"/>
          </p:nvPr>
        </p:nvSpPr>
        <p:spPr>
          <a:xfrm>
            <a:off x="863599" y="1279286"/>
            <a:ext cx="4002015" cy="1540114"/>
          </a:xfrm>
          <a:prstGeom prst="rect">
            <a:avLst/>
          </a:prstGeom>
          <a:noFill/>
          <a:ln>
            <a:noFill/>
          </a:ln>
        </p:spPr>
        <p:txBody>
          <a:bodyPr/>
          <a:lstStyle>
            <a:lvl1pPr marL="0" marR="0" indent="0" defTabSz="914400" eaLnBrk="1" fontAlgn="auto" latinLnBrk="0" hangingPunct="1">
              <a:lnSpc>
                <a:spcPts val="3000"/>
              </a:lnSpc>
              <a:spcBef>
                <a:spcPts val="0"/>
              </a:spcBef>
              <a:spcAft>
                <a:spcPts val="0"/>
              </a:spcAft>
              <a:buClrTx/>
              <a:buSzTx/>
              <a:buFontTx/>
              <a:buNone/>
              <a:tabLst/>
              <a:defRPr sz="28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Title text needed</a:t>
            </a:r>
          </a:p>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over a full-frame photo</a:t>
            </a:r>
          </a:p>
          <a:p>
            <a:pPr lvl="0"/>
            <a:endParaRPr lang="en-US" dirty="0"/>
          </a:p>
        </p:txBody>
      </p:sp>
      <p:sp>
        <p:nvSpPr>
          <p:cNvPr id="16" name="Text Placeholder 4">
            <a:extLst>
              <a:ext uri="{FF2B5EF4-FFF2-40B4-BE49-F238E27FC236}">
                <a16:creationId xmlns:a16="http://schemas.microsoft.com/office/drawing/2014/main" id="{C09796EA-028A-4163-99CD-81F4F66D2D06}"/>
              </a:ext>
            </a:extLst>
          </p:cNvPr>
          <p:cNvSpPr>
            <a:spLocks noGrp="1"/>
          </p:cNvSpPr>
          <p:nvPr>
            <p:ph type="body" sz="quarter" idx="15" hasCustomPrompt="1"/>
          </p:nvPr>
        </p:nvSpPr>
        <p:spPr>
          <a:xfrm>
            <a:off x="863600" y="2743200"/>
            <a:ext cx="3925455"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7" name="Group 16">
            <a:extLst>
              <a:ext uri="{FF2B5EF4-FFF2-40B4-BE49-F238E27FC236}">
                <a16:creationId xmlns:a16="http://schemas.microsoft.com/office/drawing/2014/main" id="{64E8B11B-3572-4F91-B33D-4D5CE21647D6}"/>
              </a:ext>
            </a:extLst>
          </p:cNvPr>
          <p:cNvGrpSpPr/>
          <p:nvPr userDrawn="1"/>
        </p:nvGrpSpPr>
        <p:grpSpPr>
          <a:xfrm>
            <a:off x="2582421" y="821300"/>
            <a:ext cx="487813" cy="453897"/>
            <a:chOff x="8176581" y="406764"/>
            <a:chExt cx="538212" cy="515967"/>
          </a:xfrm>
        </p:grpSpPr>
        <p:sp>
          <p:nvSpPr>
            <p:cNvPr id="18" name="Rectangle 17">
              <a:extLst>
                <a:ext uri="{FF2B5EF4-FFF2-40B4-BE49-F238E27FC236}">
                  <a16:creationId xmlns:a16="http://schemas.microsoft.com/office/drawing/2014/main" id="{1AA24B45-B3A1-49B4-8869-BF385EE35CFB}"/>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9" name="Oval 18">
              <a:extLst>
                <a:ext uri="{FF2B5EF4-FFF2-40B4-BE49-F238E27FC236}">
                  <a16:creationId xmlns:a16="http://schemas.microsoft.com/office/drawing/2014/main" id="{91FF198D-1B11-43E2-90C9-705FADE7E55E}"/>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2845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CE4E84E-717D-4A8C-9754-2C89E778ACD1}"/>
              </a:ext>
            </a:extLst>
          </p:cNvPr>
          <p:cNvSpPr>
            <a:spLocks noGrp="1"/>
          </p:cNvSpPr>
          <p:nvPr>
            <p:ph type="pic" sz="quarter" idx="10"/>
          </p:nvPr>
        </p:nvSpPr>
        <p:spPr>
          <a:xfrm>
            <a:off x="-3924" y="0"/>
            <a:ext cx="9147924" cy="6858000"/>
          </a:xfrm>
          <a:prstGeom prst="rect">
            <a:avLst/>
          </a:prstGeom>
          <a:solidFill>
            <a:schemeClr val="bg2"/>
          </a:solidFill>
        </p:spPr>
        <p:txBody>
          <a:bodyPr/>
          <a:lstStyle>
            <a:lvl1pPr marL="0" indent="0" algn="r">
              <a:buNone/>
              <a:defRPr baseline="0"/>
            </a:lvl1pPr>
          </a:lstStyle>
          <a:p>
            <a:endParaRPr lang="en-US" dirty="0"/>
          </a:p>
          <a:p>
            <a:r>
              <a:rPr lang="en-US" dirty="0"/>
              <a:t>     Right-click to   </a:t>
            </a:r>
          </a:p>
          <a:p>
            <a:r>
              <a:rPr lang="en-US" dirty="0"/>
              <a:t>add image </a:t>
            </a:r>
          </a:p>
          <a:p>
            <a:r>
              <a:rPr lang="en-US" dirty="0"/>
              <a:t>or click icon </a:t>
            </a:r>
          </a:p>
        </p:txBody>
      </p:sp>
      <p:sp>
        <p:nvSpPr>
          <p:cNvPr id="9" name="Rectangle 8">
            <a:extLst>
              <a:ext uri="{FF2B5EF4-FFF2-40B4-BE49-F238E27FC236}">
                <a16:creationId xmlns:a16="http://schemas.microsoft.com/office/drawing/2014/main" id="{CED5F52A-2FD4-4697-A74F-2E13C057A141}"/>
              </a:ext>
            </a:extLst>
          </p:cNvPr>
          <p:cNvSpPr/>
          <p:nvPr userDrawn="1"/>
        </p:nvSpPr>
        <p:spPr>
          <a:xfrm>
            <a:off x="390088" y="364921"/>
            <a:ext cx="8321879" cy="60526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ext Placeholder 24">
            <a:extLst>
              <a:ext uri="{FF2B5EF4-FFF2-40B4-BE49-F238E27FC236}">
                <a16:creationId xmlns:a16="http://schemas.microsoft.com/office/drawing/2014/main" id="{A3B059C0-2071-4AF4-A096-B729BFD0845B}"/>
              </a:ext>
            </a:extLst>
          </p:cNvPr>
          <p:cNvSpPr>
            <a:spLocks noGrp="1"/>
          </p:cNvSpPr>
          <p:nvPr>
            <p:ph type="body" sz="quarter" idx="16" hasCustomPrompt="1"/>
          </p:nvPr>
        </p:nvSpPr>
        <p:spPr>
          <a:xfrm>
            <a:off x="732768" y="906875"/>
            <a:ext cx="8164945" cy="778114"/>
          </a:xfrm>
          <a:prstGeom prst="rect">
            <a:avLst/>
          </a:prstGeom>
          <a:noFill/>
          <a:ln>
            <a:noFill/>
          </a:ln>
        </p:spPr>
        <p:txBody>
          <a:bodyPr/>
          <a:lstStyle>
            <a:lvl1pPr marL="0" marR="0" indent="0" defTabSz="914400" eaLnBrk="1" fontAlgn="auto" latinLnBrk="0" hangingPunct="1">
              <a:lnSpc>
                <a:spcPct val="100000"/>
              </a:lnSpc>
              <a:spcBef>
                <a:spcPts val="0"/>
              </a:spcBef>
              <a:spcAft>
                <a:spcPts val="0"/>
              </a:spcAft>
              <a:buClrTx/>
              <a:buSzTx/>
              <a:buFontTx/>
              <a:buNone/>
              <a:tabLst/>
              <a:defRPr sz="3200">
                <a:solidFill>
                  <a:srgbClr val="AB2472"/>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a:solidFill>
                  <a:srgbClr val="69BC9E"/>
                </a:solidFill>
                <a:latin typeface="Franklin Gothic Medium" panose="020B0603020102020204" pitchFamily="34" charset="0"/>
              </a:rPr>
              <a:t>Text needed over a full-frame photo</a:t>
            </a:r>
          </a:p>
          <a:p>
            <a:pPr lvl="0"/>
            <a:endParaRPr lang="en-US" dirty="0"/>
          </a:p>
        </p:txBody>
      </p:sp>
      <p:sp>
        <p:nvSpPr>
          <p:cNvPr id="11" name="Text Placeholder 4">
            <a:extLst>
              <a:ext uri="{FF2B5EF4-FFF2-40B4-BE49-F238E27FC236}">
                <a16:creationId xmlns:a16="http://schemas.microsoft.com/office/drawing/2014/main" id="{4A39DCF1-E75D-44BC-9736-CF37F33DD952}"/>
              </a:ext>
            </a:extLst>
          </p:cNvPr>
          <p:cNvSpPr>
            <a:spLocks noGrp="1"/>
          </p:cNvSpPr>
          <p:nvPr>
            <p:ph type="body" sz="quarter" idx="14" hasCustomPrompt="1"/>
          </p:nvPr>
        </p:nvSpPr>
        <p:spPr>
          <a:xfrm>
            <a:off x="754689" y="2038525"/>
            <a:ext cx="7223242" cy="3581400"/>
          </a:xfrm>
          <a:prstGeom prst="rect">
            <a:avLst/>
          </a:prstGeom>
        </p:spPr>
        <p:txBody>
          <a:bodyPr/>
          <a:lstStyle>
            <a:lvl1pPr>
              <a:defRPr sz="2400">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1800">
                <a:latin typeface="Century Gothic" charset="0"/>
                <a:ea typeface="Arial" panose="020B0604020202020204" pitchFamily="34" charset="0"/>
                <a:cs typeface="Century Gothic" charset="0"/>
              </a:defRPr>
            </a:lvl2pPr>
            <a:lvl3pPr marL="914400" indent="0">
              <a:buFont typeface="Arial" panose="020B0604020202020204" pitchFamily="34" charset="0"/>
              <a:buNone/>
              <a:defRPr>
                <a:latin typeface="Century Gothic" charset="0"/>
                <a:ea typeface="Arial" panose="020B0604020202020204" pitchFamily="34" charset="0"/>
                <a:cs typeface="Century Gothic" charset="0"/>
              </a:defRPr>
            </a:lvl3pPr>
            <a:lvl4pPr marL="1371600" indent="0">
              <a:buFont typeface="Arial" panose="020B0604020202020204" pitchFamily="34" charset="0"/>
              <a:buNone/>
              <a:defRPr>
                <a:latin typeface="Century Gothic" charset="0"/>
                <a:ea typeface="Arial" panose="020B0604020202020204" pitchFamily="34" charset="0"/>
                <a:cs typeface="Century Gothic" charset="0"/>
              </a:defRPr>
            </a:lvl4pPr>
            <a:lvl5pPr marL="1828800" indent="0">
              <a:buFont typeface="Arial" panose="020B0604020202020204" pitchFamily="34" charset="0"/>
              <a:buNone/>
              <a:defRPr>
                <a:latin typeface="Century Gothic" charset="0"/>
                <a:ea typeface="Arial" panose="020B0604020202020204" pitchFamily="34" charset="0"/>
                <a:cs typeface="Century Gothic" charset="0"/>
              </a:defRPr>
            </a:lvl5pPr>
          </a:lstStyle>
          <a:p>
            <a:pPr lvl="0"/>
            <a:r>
              <a:rPr lang="en-US" dirty="0"/>
              <a:t>Type text here—resize text or transparency boxes as needed</a:t>
            </a:r>
          </a:p>
          <a:p>
            <a:pPr lvl="0"/>
            <a:endParaRPr lang="en-US" dirty="0"/>
          </a:p>
          <a:p>
            <a:pPr lvl="0"/>
            <a:endParaRPr lang="en-US" dirty="0"/>
          </a:p>
          <a:p>
            <a:pPr lvl="0"/>
            <a:r>
              <a:rPr lang="en-US" dirty="0"/>
              <a:t>Right-click on image to change picture, from a file, browse to find your image—do not use this image</a:t>
            </a:r>
          </a:p>
        </p:txBody>
      </p:sp>
      <p:grpSp>
        <p:nvGrpSpPr>
          <p:cNvPr id="12" name="Group 11">
            <a:extLst>
              <a:ext uri="{FF2B5EF4-FFF2-40B4-BE49-F238E27FC236}">
                <a16:creationId xmlns:a16="http://schemas.microsoft.com/office/drawing/2014/main" id="{B42C7F68-F4FC-4032-A000-05A1E06E547F}"/>
              </a:ext>
            </a:extLst>
          </p:cNvPr>
          <p:cNvGrpSpPr/>
          <p:nvPr userDrawn="1"/>
        </p:nvGrpSpPr>
        <p:grpSpPr>
          <a:xfrm>
            <a:off x="4332177" y="166521"/>
            <a:ext cx="487813" cy="453897"/>
            <a:chOff x="8176581" y="406764"/>
            <a:chExt cx="538212" cy="515967"/>
          </a:xfrm>
        </p:grpSpPr>
        <p:sp>
          <p:nvSpPr>
            <p:cNvPr id="13" name="Rectangle 12">
              <a:extLst>
                <a:ext uri="{FF2B5EF4-FFF2-40B4-BE49-F238E27FC236}">
                  <a16:creationId xmlns:a16="http://schemas.microsoft.com/office/drawing/2014/main" id="{DD63B3D6-548F-4341-B5B7-ABF97A577822}"/>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1" name="Oval 20">
              <a:extLst>
                <a:ext uri="{FF2B5EF4-FFF2-40B4-BE49-F238E27FC236}">
                  <a16:creationId xmlns:a16="http://schemas.microsoft.com/office/drawing/2014/main" id="{A33A6FFF-1B78-4060-83C4-0438D7E12722}"/>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324656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3D73DD4E-516B-4669-AB88-20704A8FEE61}"/>
              </a:ext>
            </a:extLst>
          </p:cNvPr>
          <p:cNvSpPr>
            <a:spLocks noGrp="1"/>
          </p:cNvSpPr>
          <p:nvPr>
            <p:ph type="body" sz="quarter" idx="12" hasCustomPrompt="1"/>
          </p:nvPr>
        </p:nvSpPr>
        <p:spPr>
          <a:xfrm>
            <a:off x="486095" y="1712053"/>
            <a:ext cx="7025440" cy="2857500"/>
          </a:xfrm>
          <a:prstGeom prst="rect">
            <a:avLst/>
          </a:prstGeom>
        </p:spPr>
        <p:txBody>
          <a:bodyPr/>
          <a:lstStyle>
            <a:lvl1pPr>
              <a:defRPr sz="28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800100" indent="-342900">
              <a:buFont typeface="Arial" panose="020B0604020202020204" pitchFamily="34" charset="0"/>
              <a:buChar char="•"/>
              <a:defRPr sz="2400" baseline="0">
                <a:latin typeface="Arial" panose="020B0604020202020204" pitchFamily="34" charset="0"/>
                <a:ea typeface="Arial" panose="020B0604020202020204" pitchFamily="34" charset="0"/>
                <a:cs typeface="Arial" panose="020B0604020202020204" pitchFamily="34" charset="0"/>
              </a:defRPr>
            </a:lvl2pPr>
            <a:lvl3pPr marL="1200150" indent="-285750">
              <a:buFont typeface="Arial" panose="020B0604020202020204" pitchFamily="34" charset="0"/>
              <a:buChar char="•"/>
              <a:defRPr>
                <a:latin typeface="Arial" panose="020B0604020202020204" pitchFamily="34" charset="0"/>
                <a:ea typeface="Arial" panose="020B0604020202020204" pitchFamily="34" charset="0"/>
                <a:cs typeface="Arial" panose="020B0604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15" name="Text Placeholder 24">
            <a:extLst>
              <a:ext uri="{FF2B5EF4-FFF2-40B4-BE49-F238E27FC236}">
                <a16:creationId xmlns:a16="http://schemas.microsoft.com/office/drawing/2014/main" id="{B07012FF-9C8E-4786-9884-630266A463E1}"/>
              </a:ext>
            </a:extLst>
          </p:cNvPr>
          <p:cNvSpPr>
            <a:spLocks noGrp="1"/>
          </p:cNvSpPr>
          <p:nvPr>
            <p:ph type="body" sz="quarter" idx="11" hasCustomPrompt="1"/>
          </p:nvPr>
        </p:nvSpPr>
        <p:spPr>
          <a:xfrm>
            <a:off x="486095" y="784335"/>
            <a:ext cx="6830291" cy="837214"/>
          </a:xfrm>
          <a:prstGeom prst="rect">
            <a:avLst/>
          </a:prstGeom>
          <a:noFill/>
          <a:ln>
            <a:noFill/>
          </a:ln>
        </p:spPr>
        <p:txBody>
          <a:bodyPr/>
          <a:lstStyle>
            <a:lvl1pPr marL="0" indent="0">
              <a:buNone/>
              <a:defRPr sz="3400" b="1">
                <a:solidFill>
                  <a:srgbClr val="F2A13E"/>
                </a:solidFill>
                <a:latin typeface="Franklin Gothic Medium" panose="020B0603020102020204" pitchFamily="34" charset="0"/>
                <a:ea typeface="Franklin Gothic Medium" panose="020B0603020102020204" pitchFamily="34" charset="0"/>
                <a:cs typeface="Arial" panose="020B0604020202020204" pitchFamily="34" charset="0"/>
              </a:defRPr>
            </a:lvl1pPr>
          </a:lstStyle>
          <a:p>
            <a:pPr lvl="0"/>
            <a:r>
              <a:rPr lang="en-US" dirty="0"/>
              <a:t>Title goes here</a:t>
            </a:r>
          </a:p>
        </p:txBody>
      </p:sp>
      <p:cxnSp>
        <p:nvCxnSpPr>
          <p:cNvPr id="17" name="Straight Connector 16">
            <a:extLst>
              <a:ext uri="{FF2B5EF4-FFF2-40B4-BE49-F238E27FC236}">
                <a16:creationId xmlns:a16="http://schemas.microsoft.com/office/drawing/2014/main" id="{79A696C0-855D-45D6-B1C7-C0FACE5E0A78}"/>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17112F71-6DD0-4780-9CE6-97BB6D9371F0}"/>
              </a:ext>
            </a:extLst>
          </p:cNvPr>
          <p:cNvGrpSpPr/>
          <p:nvPr userDrawn="1"/>
        </p:nvGrpSpPr>
        <p:grpSpPr>
          <a:xfrm>
            <a:off x="4328094" y="193628"/>
            <a:ext cx="487813" cy="453897"/>
            <a:chOff x="8176581" y="406764"/>
            <a:chExt cx="538212" cy="515967"/>
          </a:xfrm>
        </p:grpSpPr>
        <p:sp>
          <p:nvSpPr>
            <p:cNvPr id="19" name="Rectangle 18">
              <a:extLst>
                <a:ext uri="{FF2B5EF4-FFF2-40B4-BE49-F238E27FC236}">
                  <a16:creationId xmlns:a16="http://schemas.microsoft.com/office/drawing/2014/main" id="{EAB256B6-2B37-4695-99BA-1844145CE897}"/>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22" name="Oval 21">
              <a:extLst>
                <a:ext uri="{FF2B5EF4-FFF2-40B4-BE49-F238E27FC236}">
                  <a16:creationId xmlns:a16="http://schemas.microsoft.com/office/drawing/2014/main" id="{CB9EACC0-FAE4-4B2D-9331-D22EE1E5BDA3}"/>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06172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3374D15B-2C75-46F2-B01D-3403DF62C2FC}"/>
              </a:ext>
            </a:extLst>
          </p:cNvPr>
          <p:cNvSpPr>
            <a:spLocks noGrp="1"/>
          </p:cNvSpPr>
          <p:nvPr>
            <p:ph type="pic" sz="quarter" idx="12" hasCustomPrompt="1"/>
          </p:nvPr>
        </p:nvSpPr>
        <p:spPr>
          <a:xfrm>
            <a:off x="442329" y="2076276"/>
            <a:ext cx="3949308" cy="3882006"/>
          </a:xfrm>
          <a:prstGeom prst="rect">
            <a:avLst/>
          </a:prstGeom>
        </p:spPr>
        <p:txBody>
          <a:bodyPr/>
          <a:lstStyle>
            <a:lvl1pPr>
              <a:defRPr/>
            </a:lvl1pPr>
          </a:lstStyle>
          <a:p>
            <a:r>
              <a:rPr lang="en-US" dirty="0"/>
              <a:t>Click icon to add picture or chart</a:t>
            </a:r>
          </a:p>
        </p:txBody>
      </p:sp>
      <p:sp>
        <p:nvSpPr>
          <p:cNvPr id="9" name="Picture Placeholder 6">
            <a:extLst>
              <a:ext uri="{FF2B5EF4-FFF2-40B4-BE49-F238E27FC236}">
                <a16:creationId xmlns:a16="http://schemas.microsoft.com/office/drawing/2014/main" id="{81D357D0-731E-489C-889B-9728CECB741A}"/>
              </a:ext>
            </a:extLst>
          </p:cNvPr>
          <p:cNvSpPr>
            <a:spLocks noGrp="1"/>
          </p:cNvSpPr>
          <p:nvPr>
            <p:ph type="pic" sz="quarter" idx="13" hasCustomPrompt="1"/>
          </p:nvPr>
        </p:nvSpPr>
        <p:spPr>
          <a:xfrm>
            <a:off x="4905269" y="2076274"/>
            <a:ext cx="3844448" cy="3882007"/>
          </a:xfrm>
          <a:prstGeom prst="rect">
            <a:avLst/>
          </a:prstGeom>
        </p:spPr>
        <p:txBody>
          <a:bodyPr/>
          <a:lstStyle>
            <a:lvl1pPr>
              <a:defRPr/>
            </a:lvl1pPr>
          </a:lstStyle>
          <a:p>
            <a:r>
              <a:rPr lang="en-US" dirty="0"/>
              <a:t>Click icon to add picture or chart</a:t>
            </a:r>
          </a:p>
        </p:txBody>
      </p:sp>
      <p:sp>
        <p:nvSpPr>
          <p:cNvPr id="10" name="Text Placeholder 24">
            <a:extLst>
              <a:ext uri="{FF2B5EF4-FFF2-40B4-BE49-F238E27FC236}">
                <a16:creationId xmlns:a16="http://schemas.microsoft.com/office/drawing/2014/main" id="{E664D866-11CD-4272-8D5E-73321B3BB668}"/>
              </a:ext>
            </a:extLst>
          </p:cNvPr>
          <p:cNvSpPr>
            <a:spLocks noGrp="1"/>
          </p:cNvSpPr>
          <p:nvPr>
            <p:ph type="body" sz="quarter" idx="11" hasCustomPrompt="1"/>
          </p:nvPr>
        </p:nvSpPr>
        <p:spPr>
          <a:xfrm>
            <a:off x="442329" y="872313"/>
            <a:ext cx="6830291" cy="837214"/>
          </a:xfrm>
          <a:prstGeom prst="rect">
            <a:avLst/>
          </a:prstGeom>
        </p:spPr>
        <p:txBody>
          <a:bodyPr/>
          <a:lstStyle>
            <a:lvl1pPr marL="0" indent="0">
              <a:buNone/>
              <a:defRPr sz="3400" b="1">
                <a:solidFill>
                  <a:srgbClr val="F2A13E"/>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Title goes here</a:t>
            </a:r>
          </a:p>
        </p:txBody>
      </p:sp>
      <p:cxnSp>
        <p:nvCxnSpPr>
          <p:cNvPr id="11" name="Straight Connector 10">
            <a:extLst>
              <a:ext uri="{FF2B5EF4-FFF2-40B4-BE49-F238E27FC236}">
                <a16:creationId xmlns:a16="http://schemas.microsoft.com/office/drawing/2014/main" id="{7D9A96FF-FF96-42DB-90FB-76EF8E71BF22}"/>
              </a:ext>
            </a:extLst>
          </p:cNvPr>
          <p:cNvCxnSpPr>
            <a:cxnSpLocks/>
          </p:cNvCxnSpPr>
          <p:nvPr userDrawn="1"/>
        </p:nvCxnSpPr>
        <p:spPr>
          <a:xfrm>
            <a:off x="0" y="420576"/>
            <a:ext cx="9144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D15B982-3E7F-4317-9690-E6A040DD6A2D}"/>
              </a:ext>
            </a:extLst>
          </p:cNvPr>
          <p:cNvGrpSpPr/>
          <p:nvPr userDrawn="1"/>
        </p:nvGrpSpPr>
        <p:grpSpPr>
          <a:xfrm>
            <a:off x="4328094" y="193628"/>
            <a:ext cx="487813" cy="453897"/>
            <a:chOff x="8176581" y="406764"/>
            <a:chExt cx="538212" cy="515967"/>
          </a:xfrm>
        </p:grpSpPr>
        <p:sp>
          <p:nvSpPr>
            <p:cNvPr id="13" name="Rectangle 12">
              <a:extLst>
                <a:ext uri="{FF2B5EF4-FFF2-40B4-BE49-F238E27FC236}">
                  <a16:creationId xmlns:a16="http://schemas.microsoft.com/office/drawing/2014/main" id="{3B184D37-EBC2-4E97-A464-5BC4855D6CBC}"/>
                </a:ext>
              </a:extLst>
            </p:cNvPr>
            <p:cNvSpPr/>
            <p:nvPr/>
          </p:nvSpPr>
          <p:spPr>
            <a:xfrm>
              <a:off x="8176581" y="406764"/>
              <a:ext cx="538212" cy="515967"/>
            </a:xfrm>
            <a:prstGeom prst="rect">
              <a:avLst/>
            </a:prstGeom>
            <a:solidFill>
              <a:srgbClr val="F2A13E"/>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w="9525">
                  <a:solidFill>
                    <a:schemeClr val="tx1"/>
                  </a:solidFill>
                </a:ln>
              </a:endParaRPr>
            </a:p>
          </p:txBody>
        </p:sp>
        <p:sp>
          <p:nvSpPr>
            <p:cNvPr id="14" name="Oval 13">
              <a:extLst>
                <a:ext uri="{FF2B5EF4-FFF2-40B4-BE49-F238E27FC236}">
                  <a16:creationId xmlns:a16="http://schemas.microsoft.com/office/drawing/2014/main" id="{B0F7911B-E999-4EBE-A67B-6D0F41845146}"/>
                </a:ext>
              </a:extLst>
            </p:cNvPr>
            <p:cNvSpPr/>
            <p:nvPr/>
          </p:nvSpPr>
          <p:spPr>
            <a:xfrm>
              <a:off x="8210523" y="429015"/>
              <a:ext cx="470328" cy="471464"/>
            </a:xfrm>
            <a:prstGeom prst="ellipse">
              <a:avLst/>
            </a:prstGeom>
            <a:solidFill>
              <a:srgbClr val="69BC9E"/>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1531431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76792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2" r:id="rId3"/>
    <p:sldLayoutId id="2147483676" r:id="rId4"/>
    <p:sldLayoutId id="2147483663" r:id="rId5"/>
    <p:sldLayoutId id="2147483672" r:id="rId6"/>
    <p:sldLayoutId id="2147483673" r:id="rId7"/>
    <p:sldLayoutId id="2147483674" r:id="rId8"/>
    <p:sldLayoutId id="2147483664" r:id="rId9"/>
    <p:sldLayoutId id="2147483675" r:id="rId10"/>
    <p:sldLayoutId id="2147483677" r:id="rId11"/>
    <p:sldLayoutId id="2147483678" r:id="rId12"/>
    <p:sldLayoutId id="2147483679"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8.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2.xml"/><Relationship Id="rId1" Type="http://schemas.openxmlformats.org/officeDocument/2006/relationships/tags" Target="../tags/tag11.xml"/></Relationships>
</file>

<file path=ppt/slides/_rels/slide7.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5.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notesSlide" Target="../notesSlides/notesSlide1.xml"/><Relationship Id="rId5" Type="http://schemas.openxmlformats.org/officeDocument/2006/relationships/slideLayout" Target="../slideLayouts/slideLayout9.xml"/><Relationship Id="rId4" Type="http://schemas.openxmlformats.org/officeDocument/2006/relationships/tags" Target="../tags/tag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705D0D-D025-434C-8021-6EB57C5735C3}"/>
              </a:ext>
            </a:extLst>
          </p:cNvPr>
          <p:cNvSpPr>
            <a:spLocks noGrp="1"/>
          </p:cNvSpPr>
          <p:nvPr>
            <p:ph type="title" idx="4294967295"/>
            <p:custDataLst>
              <p:tags r:id="rId1"/>
            </p:custDataLst>
          </p:nvPr>
        </p:nvSpPr>
        <p:spPr>
          <a:xfrm>
            <a:off x="573131" y="4589209"/>
            <a:ext cx="8127406" cy="805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Introduction à la qualité des données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de planification familiale</a:t>
            </a:r>
          </a:p>
        </p:txBody>
      </p:sp>
      <p:sp>
        <p:nvSpPr>
          <p:cNvPr id="3" name="Text Placeholder 2">
            <a:extLst>
              <a:ext uri="{FF2B5EF4-FFF2-40B4-BE49-F238E27FC236}">
                <a16:creationId xmlns:a16="http://schemas.microsoft.com/office/drawing/2014/main" id="{46CEE66E-5E00-4072-915B-BC9F1E3B2283}"/>
              </a:ext>
            </a:extLst>
          </p:cNvPr>
          <p:cNvSpPr>
            <a:spLocks noGrp="1"/>
          </p:cNvSpPr>
          <p:nvPr>
            <p:ph type="body" sz="quarter" idx="14"/>
            <p:custDataLst>
              <p:tags r:id="rId2"/>
            </p:custDataLst>
          </p:nvPr>
        </p:nvSpPr>
        <p:spPr>
          <a:xfrm>
            <a:off x="573131" y="5594133"/>
            <a:ext cx="5843368" cy="1026049"/>
          </a:xfrm>
        </p:spPr>
        <p:txBody>
          <a:bodyPr/>
          <a:lstStyle/>
          <a:p>
            <a:r>
              <a:rPr lang="fr-FR" dirty="0"/>
              <a:t>Nom, Data for Impact</a:t>
            </a:r>
          </a:p>
          <a:p>
            <a:r>
              <a:rPr lang="fr-FR" dirty="0"/>
              <a:t>Réunion ou évènement</a:t>
            </a:r>
          </a:p>
          <a:p>
            <a:r>
              <a:rPr lang="fr-FR" dirty="0"/>
              <a:t>Date</a:t>
            </a:r>
          </a:p>
        </p:txBody>
      </p:sp>
    </p:spTree>
    <p:extLst>
      <p:ext uri="{BB962C8B-B14F-4D97-AF65-F5344CB8AC3E}">
        <p14:creationId xmlns:p14="http://schemas.microsoft.com/office/powerpoint/2010/main" val="213073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1"/>
            </p:custDataLst>
          </p:nvPr>
        </p:nvSpPr>
        <p:spPr>
          <a:xfrm>
            <a:off x="593558" y="1617074"/>
            <a:ext cx="7907890" cy="5240926"/>
          </a:xfrm>
        </p:spPr>
        <p:txBody>
          <a:bodyPr/>
          <a:lstStyle/>
          <a:p>
            <a:pPr marL="288925" lvl="0" indent="-288925">
              <a:lnSpc>
                <a:spcPct val="100000"/>
              </a:lnSpc>
              <a:buClr>
                <a:srgbClr val="AC6611"/>
              </a:buClr>
            </a:pPr>
            <a:r>
              <a:rPr lang="fr-FR" sz="2400" dirty="0"/>
              <a:t>Comprendre l’importance d’avoir de bonnes données et informations sur la planification familiale (PF)</a:t>
            </a:r>
          </a:p>
          <a:p>
            <a:pPr marL="288925" lvl="0" indent="-288925">
              <a:lnSpc>
                <a:spcPct val="100000"/>
              </a:lnSpc>
              <a:buClr>
                <a:srgbClr val="AC6611"/>
              </a:buClr>
            </a:pPr>
            <a:r>
              <a:rPr lang="fr-FR" sz="2400" dirty="0"/>
              <a:t>Identifier les sources et les catégories de données et d’informations sur la PF</a:t>
            </a:r>
          </a:p>
          <a:p>
            <a:pPr marL="288925" lvl="0" indent="-288925">
              <a:lnSpc>
                <a:spcPct val="100000"/>
              </a:lnSpc>
              <a:buClr>
                <a:srgbClr val="AC6611"/>
              </a:buClr>
            </a:pPr>
            <a:r>
              <a:rPr lang="fr-FR" sz="2400" dirty="0"/>
              <a:t>Être en mesure de définir et de calculer les indicateurs et les éléments de données</a:t>
            </a:r>
          </a:p>
          <a:p>
            <a:pPr marL="288925" lvl="0" indent="-288925">
              <a:lnSpc>
                <a:spcPct val="100000"/>
              </a:lnSpc>
              <a:buClr>
                <a:srgbClr val="AC6611"/>
              </a:buClr>
            </a:pPr>
            <a:r>
              <a:rPr lang="fr-FR" sz="2400" dirty="0"/>
              <a:t>Déterminer les problèmes associés à la qualité des données de PF</a:t>
            </a:r>
          </a:p>
          <a:p>
            <a:pPr marL="288925" lvl="0" indent="-288925">
              <a:lnSpc>
                <a:spcPct val="100000"/>
              </a:lnSpc>
              <a:buClr>
                <a:srgbClr val="AC6611"/>
              </a:buClr>
            </a:pPr>
            <a:r>
              <a:rPr lang="fr-FR" sz="2400" dirty="0"/>
              <a:t>Décrire l’approche intégrée d’évaluation de la qualité des données de PF</a:t>
            </a:r>
          </a:p>
          <a:p>
            <a:pPr>
              <a:lnSpc>
                <a:spcPct val="100000"/>
              </a:lnSpc>
            </a:pPr>
            <a:endParaRPr lang="en-US" sz="2500" dirty="0"/>
          </a:p>
        </p:txBody>
      </p:sp>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2"/>
            </p:custDataLst>
          </p:nvPr>
        </p:nvSpPr>
        <p:spPr>
          <a:xfrm>
            <a:off x="406898" y="882549"/>
            <a:ext cx="6830291"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Objectifs</a:t>
            </a:r>
            <a:endParaRPr kumimoji="0" lang="fr-FR" sz="36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endParaRPr>
          </a:p>
        </p:txBody>
      </p:sp>
    </p:spTree>
    <p:extLst>
      <p:ext uri="{BB962C8B-B14F-4D97-AF65-F5344CB8AC3E}">
        <p14:creationId xmlns:p14="http://schemas.microsoft.com/office/powerpoint/2010/main" val="270102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2A280A-5BC7-4C57-A652-3D1884BAC1CF}"/>
              </a:ext>
            </a:extLst>
          </p:cNvPr>
          <p:cNvSpPr>
            <a:spLocks noGrp="1"/>
          </p:cNvSpPr>
          <p:nvPr>
            <p:ph type="title" idx="4294967295"/>
            <p:custDataLst>
              <p:tags r:id="rId1"/>
            </p:custDataLst>
          </p:nvPr>
        </p:nvSpPr>
        <p:spPr>
          <a:xfrm>
            <a:off x="406898" y="905112"/>
            <a:ext cx="8457016"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Qu’est-ce qui caractérise les bonnes données et informations sur la PF ?</a:t>
            </a:r>
          </a:p>
        </p:txBody>
      </p:sp>
      <p:sp>
        <p:nvSpPr>
          <p:cNvPr id="2" name="Text Placeholder 1">
            <a:extLst>
              <a:ext uri="{FF2B5EF4-FFF2-40B4-BE49-F238E27FC236}">
                <a16:creationId xmlns:a16="http://schemas.microsoft.com/office/drawing/2014/main" id="{3AA1434B-C38C-4F2F-AB77-3D6F9EAEA9D4}"/>
              </a:ext>
            </a:extLst>
          </p:cNvPr>
          <p:cNvSpPr>
            <a:spLocks noGrp="1"/>
          </p:cNvSpPr>
          <p:nvPr>
            <p:ph type="body" sz="quarter" idx="13"/>
            <p:custDataLst>
              <p:tags r:id="rId2"/>
            </p:custDataLst>
          </p:nvPr>
        </p:nvSpPr>
        <p:spPr>
          <a:xfrm>
            <a:off x="571429" y="1954985"/>
            <a:ext cx="8292485" cy="4759151"/>
          </a:xfrm>
        </p:spPr>
        <p:txBody>
          <a:bodyPr/>
          <a:lstStyle/>
          <a:p>
            <a:pPr marL="288925" indent="-288925">
              <a:lnSpc>
                <a:spcPct val="100000"/>
              </a:lnSpc>
              <a:spcBef>
                <a:spcPts val="600"/>
              </a:spcBef>
              <a:buClr>
                <a:srgbClr val="AC6611"/>
              </a:buClr>
            </a:pPr>
            <a:r>
              <a:rPr lang="fr-FR" sz="2400" dirty="0"/>
              <a:t>Documents complets et compréhensibles dans les outils de collecte des données</a:t>
            </a:r>
          </a:p>
          <a:p>
            <a:pPr marL="288925" indent="-288925">
              <a:lnSpc>
                <a:spcPct val="100000"/>
              </a:lnSpc>
              <a:spcBef>
                <a:spcPts val="600"/>
              </a:spcBef>
              <a:buClr>
                <a:srgbClr val="AC6611"/>
              </a:buClr>
            </a:pPr>
            <a:r>
              <a:rPr lang="fr-FR" sz="2400" dirty="0"/>
              <a:t>Bonne compilation et bon regroupement des documents dans les formulaires de rapportage</a:t>
            </a:r>
          </a:p>
          <a:p>
            <a:pPr marL="288925" indent="-288925">
              <a:lnSpc>
                <a:spcPct val="100000"/>
              </a:lnSpc>
              <a:spcBef>
                <a:spcPts val="600"/>
              </a:spcBef>
              <a:buClr>
                <a:srgbClr val="AC6611"/>
              </a:buClr>
            </a:pPr>
            <a:r>
              <a:rPr lang="fr-FR" sz="2400" dirty="0"/>
              <a:t>Rapports compilés complets disponibles</a:t>
            </a:r>
          </a:p>
          <a:p>
            <a:pPr marL="288925" indent="-288925">
              <a:lnSpc>
                <a:spcPct val="100000"/>
              </a:lnSpc>
              <a:spcBef>
                <a:spcPts val="600"/>
              </a:spcBef>
              <a:buClr>
                <a:srgbClr val="AC6611"/>
              </a:buClr>
            </a:pPr>
            <a:r>
              <a:rPr lang="fr-FR" sz="2400" dirty="0"/>
              <a:t>Documents qui reflètent exactement les données rapportées dans le système</a:t>
            </a:r>
          </a:p>
          <a:p>
            <a:pPr marL="288925" indent="-288925">
              <a:lnSpc>
                <a:spcPct val="100000"/>
              </a:lnSpc>
              <a:spcBef>
                <a:spcPts val="600"/>
              </a:spcBef>
              <a:buClr>
                <a:srgbClr val="AC6611"/>
              </a:buClr>
            </a:pPr>
            <a:r>
              <a:rPr lang="fr-FR" sz="2400" dirty="0"/>
              <a:t>Les données compilées ponctuellement sont rapportées</a:t>
            </a:r>
          </a:p>
          <a:p>
            <a:pPr marL="288925" indent="-288925">
              <a:lnSpc>
                <a:spcPct val="100000"/>
              </a:lnSpc>
              <a:spcBef>
                <a:spcPts val="600"/>
              </a:spcBef>
              <a:buClr>
                <a:srgbClr val="AC6611"/>
              </a:buClr>
            </a:pPr>
            <a:r>
              <a:rPr lang="fr-FR" sz="2400" dirty="0"/>
              <a:t>Les tendances des données sont cohérentes</a:t>
            </a:r>
          </a:p>
          <a:p>
            <a:pPr marL="288925" indent="-288925">
              <a:lnSpc>
                <a:spcPct val="100000"/>
              </a:lnSpc>
              <a:spcBef>
                <a:spcPts val="600"/>
              </a:spcBef>
              <a:buClr>
                <a:srgbClr val="AC6611"/>
              </a:buClr>
            </a:pPr>
            <a:r>
              <a:rPr lang="fr-FR" sz="2400" dirty="0"/>
              <a:t>Bonne compréhension des définitions des éléments de données et des indicateurs</a:t>
            </a:r>
          </a:p>
          <a:p>
            <a:pPr>
              <a:lnSpc>
                <a:spcPct val="100000"/>
              </a:lnSpc>
              <a:spcBef>
                <a:spcPts val="600"/>
              </a:spcBef>
            </a:pPr>
            <a:endParaRPr lang="en-US" sz="2300" dirty="0"/>
          </a:p>
        </p:txBody>
      </p:sp>
    </p:spTree>
    <p:extLst>
      <p:ext uri="{BB962C8B-B14F-4D97-AF65-F5344CB8AC3E}">
        <p14:creationId xmlns:p14="http://schemas.microsoft.com/office/powerpoint/2010/main" val="3280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custDataLst>
              <p:tags r:id="rId1"/>
            </p:custDataLst>
          </p:nvPr>
        </p:nvSpPr>
        <p:spPr>
          <a:xfrm>
            <a:off x="695445" y="1747706"/>
            <a:ext cx="8183310" cy="4963297"/>
          </a:xfrm>
        </p:spPr>
        <p:txBody>
          <a:bodyPr/>
          <a:lstStyle/>
          <a:p>
            <a:pPr marL="288925" lvl="0" indent="-288925">
              <a:lnSpc>
                <a:spcPct val="100000"/>
              </a:lnSpc>
              <a:spcAft>
                <a:spcPts val="600"/>
              </a:spcAft>
              <a:buClr>
                <a:srgbClr val="AC6611"/>
              </a:buClr>
            </a:pPr>
            <a:r>
              <a:rPr lang="fr-FR" sz="2400" dirty="0"/>
              <a:t>Définitions claires et précises des éléments de données et des indicateurs :</a:t>
            </a:r>
          </a:p>
          <a:p>
            <a:pPr marL="738188" lvl="1" indent="-280988">
              <a:lnSpc>
                <a:spcPct val="100000"/>
              </a:lnSpc>
              <a:spcAft>
                <a:spcPts val="600"/>
              </a:spcAft>
              <a:buClr>
                <a:srgbClr val="AC6611"/>
              </a:buClr>
              <a:buSzPct val="80000"/>
              <a:buFont typeface="Courier New" panose="02070309020205020404" pitchFamily="49" charset="0"/>
              <a:buChar char="o"/>
            </a:pPr>
            <a:r>
              <a:rPr lang="fr-FR" sz="2200" dirty="0"/>
              <a:t>Consulter les directives de classement de l’enregistrement des données</a:t>
            </a:r>
          </a:p>
          <a:p>
            <a:pPr marL="738188" lvl="1" indent="-280988">
              <a:lnSpc>
                <a:spcPct val="100000"/>
              </a:lnSpc>
              <a:spcAft>
                <a:spcPts val="600"/>
              </a:spcAft>
              <a:buClr>
                <a:srgbClr val="AC6611"/>
              </a:buClr>
              <a:buSzPct val="80000"/>
              <a:buFont typeface="Courier New" panose="02070309020205020404" pitchFamily="49" charset="0"/>
              <a:buChar char="o"/>
            </a:pPr>
            <a:r>
              <a:rPr lang="fr-FR" sz="2200" dirty="0"/>
              <a:t>Dictionnaire des données</a:t>
            </a:r>
          </a:p>
          <a:p>
            <a:pPr marL="288925" lvl="0" indent="-288925">
              <a:lnSpc>
                <a:spcPct val="100000"/>
              </a:lnSpc>
              <a:spcAft>
                <a:spcPts val="600"/>
              </a:spcAft>
              <a:buClr>
                <a:srgbClr val="AC6611"/>
              </a:buClr>
            </a:pPr>
            <a:r>
              <a:rPr lang="fr-FR" sz="2400" dirty="0"/>
              <a:t>Les formules sont des facteurs (par exemple : 1</a:t>
            </a:r>
            <a:r>
              <a:rPr lang="en-US" sz="2400" dirty="0"/>
              <a:t> </a:t>
            </a:r>
            <a:r>
              <a:rPr lang="fr-FR" sz="2400" dirty="0"/>
              <a:t>; 100 ; 1 000 ; 100 000) </a:t>
            </a:r>
          </a:p>
          <a:p>
            <a:pPr marL="288925" lvl="0" indent="-288925">
              <a:lnSpc>
                <a:spcPct val="100000"/>
              </a:lnSpc>
              <a:spcAft>
                <a:spcPts val="600"/>
              </a:spcAft>
              <a:buClr>
                <a:srgbClr val="AC6611"/>
              </a:buClr>
            </a:pPr>
            <a:r>
              <a:rPr lang="fr-FR" sz="2400" dirty="0"/>
              <a:t>Numérateur et dénominateur </a:t>
            </a:r>
          </a:p>
          <a:p>
            <a:pPr marL="288925" indent="-288925">
              <a:lnSpc>
                <a:spcPct val="100000"/>
              </a:lnSpc>
              <a:spcAft>
                <a:spcPts val="600"/>
              </a:spcAft>
              <a:buClr>
                <a:srgbClr val="AC6611"/>
              </a:buClr>
            </a:pPr>
            <a:r>
              <a:rPr lang="fr-FR" sz="2400" dirty="0"/>
              <a:t>Les deux expressions sont basées sur un élément de données, ou plus</a:t>
            </a:r>
          </a:p>
          <a:p>
            <a:pPr>
              <a:lnSpc>
                <a:spcPct val="100000"/>
              </a:lnSpc>
            </a:pPr>
            <a:endParaRPr lang="en-US" sz="2400" dirty="0"/>
          </a:p>
        </p:txBody>
      </p:sp>
      <p:sp>
        <p:nvSpPr>
          <p:cNvPr id="3" name="Text Placeholder 2"/>
          <p:cNvSpPr>
            <a:spLocks noGrp="1"/>
          </p:cNvSpPr>
          <p:nvPr>
            <p:ph type="title" idx="4294967295"/>
            <p:custDataLst>
              <p:tags r:id="rId2"/>
            </p:custDataLst>
          </p:nvPr>
        </p:nvSpPr>
        <p:spPr>
          <a:xfrm>
            <a:off x="406898" y="983123"/>
            <a:ext cx="8183310" cy="837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Comment définir et calculer les indicateurs ? </a:t>
            </a:r>
          </a:p>
        </p:txBody>
      </p:sp>
    </p:spTree>
    <p:extLst>
      <p:ext uri="{BB962C8B-B14F-4D97-AF65-F5344CB8AC3E}">
        <p14:creationId xmlns:p14="http://schemas.microsoft.com/office/powerpoint/2010/main" val="916266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398585" y="791466"/>
            <a:ext cx="8376299" cy="51301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Sources de données et informations de PF</a:t>
            </a:r>
          </a:p>
        </p:txBody>
      </p:sp>
      <p:sp>
        <p:nvSpPr>
          <p:cNvPr id="2" name="Text Placeholder 1"/>
          <p:cNvSpPr>
            <a:spLocks noGrp="1"/>
          </p:cNvSpPr>
          <p:nvPr>
            <p:ph type="body" sz="quarter" idx="13"/>
            <p:custDataLst>
              <p:tags r:id="rId2"/>
            </p:custDataLst>
          </p:nvPr>
        </p:nvSpPr>
        <p:spPr>
          <a:xfrm>
            <a:off x="529389" y="1329196"/>
            <a:ext cx="8070242" cy="5373607"/>
          </a:xfrm>
        </p:spPr>
        <p:txBody>
          <a:bodyPr/>
          <a:lstStyle/>
          <a:p>
            <a:pPr lvl="0">
              <a:buClr>
                <a:srgbClr val="AC6611"/>
              </a:buClr>
            </a:pPr>
            <a:r>
              <a:rPr lang="fr-FR" sz="1600" dirty="0"/>
              <a:t>Enregistrement du client individuel dans les sources de données de PF :</a:t>
            </a:r>
          </a:p>
          <a:p>
            <a:pPr lvl="1">
              <a:buClr>
                <a:srgbClr val="AC6611"/>
              </a:buClr>
              <a:buSzPct val="80000"/>
              <a:buFont typeface="Courier New" panose="02070309020205020404" pitchFamily="49" charset="0"/>
              <a:buChar char="o"/>
            </a:pPr>
            <a:r>
              <a:rPr lang="fr-FR" sz="1600" dirty="0"/>
              <a:t>Registres </a:t>
            </a:r>
          </a:p>
          <a:p>
            <a:pPr lvl="1">
              <a:buClr>
                <a:srgbClr val="AC6611"/>
              </a:buClr>
              <a:buSzPct val="80000"/>
              <a:buFont typeface="Courier New" panose="02070309020205020404" pitchFamily="49" charset="0"/>
              <a:buChar char="o"/>
            </a:pPr>
            <a:r>
              <a:rPr lang="fr-FR" sz="1600" dirty="0"/>
              <a:t>Fichiers </a:t>
            </a:r>
          </a:p>
          <a:p>
            <a:pPr lvl="1">
              <a:buClr>
                <a:srgbClr val="AC6611"/>
              </a:buClr>
              <a:buSzPct val="80000"/>
              <a:buFont typeface="Courier New" panose="02070309020205020404" pitchFamily="49" charset="0"/>
              <a:buChar char="o"/>
            </a:pPr>
            <a:r>
              <a:rPr lang="fr-FR" sz="1600" dirty="0"/>
              <a:t>Systèmes électroniques</a:t>
            </a:r>
          </a:p>
          <a:p>
            <a:pPr lvl="0">
              <a:buClr>
                <a:srgbClr val="AC6611"/>
              </a:buClr>
            </a:pPr>
            <a:r>
              <a:rPr lang="fr-FR" sz="1600" dirty="0"/>
              <a:t>Données agrégées en rapports périodiques :</a:t>
            </a:r>
          </a:p>
          <a:p>
            <a:pPr lvl="1">
              <a:buClr>
                <a:srgbClr val="AC6611"/>
              </a:buClr>
              <a:buSzPct val="80000"/>
              <a:buFont typeface="Courier New" panose="02070309020205020404" pitchFamily="49" charset="0"/>
              <a:buChar char="o"/>
            </a:pPr>
            <a:r>
              <a:rPr lang="fr-FR" sz="1600" dirty="0"/>
              <a:t>Quotidien</a:t>
            </a:r>
          </a:p>
          <a:p>
            <a:pPr lvl="1">
              <a:buClr>
                <a:srgbClr val="AC6611"/>
              </a:buClr>
              <a:buSzPct val="80000"/>
              <a:buFont typeface="Courier New" panose="02070309020205020404" pitchFamily="49" charset="0"/>
              <a:buChar char="o"/>
            </a:pPr>
            <a:r>
              <a:rPr lang="fr-FR" sz="1600" dirty="0"/>
              <a:t>Hebdomadaire</a:t>
            </a:r>
          </a:p>
          <a:p>
            <a:pPr lvl="1">
              <a:buClr>
                <a:srgbClr val="AC6611"/>
              </a:buClr>
              <a:buSzPct val="80000"/>
              <a:buFont typeface="Courier New" panose="02070309020205020404" pitchFamily="49" charset="0"/>
              <a:buChar char="o"/>
            </a:pPr>
            <a:r>
              <a:rPr lang="fr-FR" sz="1600" dirty="0"/>
              <a:t>Mensuel</a:t>
            </a:r>
          </a:p>
          <a:p>
            <a:pPr lvl="1">
              <a:buClr>
                <a:srgbClr val="AC6611"/>
              </a:buClr>
              <a:buSzPct val="80000"/>
              <a:buFont typeface="Courier New" panose="02070309020205020404" pitchFamily="49" charset="0"/>
              <a:buChar char="o"/>
            </a:pPr>
            <a:r>
              <a:rPr lang="fr-FR" sz="1600" dirty="0"/>
              <a:t>Trimestriel</a:t>
            </a:r>
          </a:p>
          <a:p>
            <a:pPr lvl="1">
              <a:buClr>
                <a:srgbClr val="AC6611"/>
              </a:buClr>
              <a:buSzPct val="80000"/>
              <a:buFont typeface="Courier New" panose="02070309020205020404" pitchFamily="49" charset="0"/>
              <a:buChar char="o"/>
            </a:pPr>
            <a:r>
              <a:rPr lang="fr-FR" sz="1600" dirty="0"/>
              <a:t>Annuel</a:t>
            </a:r>
          </a:p>
          <a:p>
            <a:pPr lvl="0">
              <a:buClr>
                <a:srgbClr val="AC6611"/>
              </a:buClr>
            </a:pPr>
            <a:r>
              <a:rPr lang="fr-FR" sz="1600" dirty="0"/>
              <a:t>Données transformées :</a:t>
            </a:r>
          </a:p>
          <a:p>
            <a:pPr lvl="1">
              <a:buClr>
                <a:srgbClr val="AC6611"/>
              </a:buClr>
              <a:buSzPct val="80000"/>
              <a:buFont typeface="Courier New" panose="02070309020205020404" pitchFamily="49" charset="0"/>
              <a:buChar char="o"/>
            </a:pPr>
            <a:r>
              <a:rPr lang="fr-FR" sz="1600" dirty="0"/>
              <a:t>Ratio </a:t>
            </a:r>
          </a:p>
          <a:p>
            <a:pPr lvl="1">
              <a:buClr>
                <a:srgbClr val="AC6611"/>
              </a:buClr>
              <a:buSzPct val="80000"/>
              <a:buFont typeface="Courier New" panose="02070309020205020404" pitchFamily="49" charset="0"/>
              <a:buChar char="o"/>
            </a:pPr>
            <a:r>
              <a:rPr lang="fr-FR" sz="1600" dirty="0"/>
              <a:t>Taux </a:t>
            </a:r>
          </a:p>
          <a:p>
            <a:pPr lvl="1">
              <a:buClr>
                <a:srgbClr val="AC6611"/>
              </a:buClr>
              <a:buSzPct val="80000"/>
              <a:buFont typeface="Courier New" panose="02070309020205020404" pitchFamily="49" charset="0"/>
              <a:buChar char="o"/>
            </a:pPr>
            <a:r>
              <a:rPr lang="fr-FR" sz="1600" dirty="0"/>
              <a:t>Proportion</a:t>
            </a:r>
          </a:p>
          <a:p>
            <a:pPr>
              <a:buClr>
                <a:srgbClr val="AC6611"/>
              </a:buClr>
            </a:pPr>
            <a:r>
              <a:rPr lang="fr-FR" sz="1600" dirty="0"/>
              <a:t>Visualisation des données : </a:t>
            </a:r>
          </a:p>
          <a:p>
            <a:pPr lvl="1">
              <a:buClr>
                <a:srgbClr val="AC6611"/>
              </a:buClr>
              <a:buSzPct val="80000"/>
              <a:buFont typeface="Courier New" panose="02070309020205020404" pitchFamily="49" charset="0"/>
              <a:buChar char="o"/>
            </a:pPr>
            <a:r>
              <a:rPr lang="fr-FR" sz="1600" dirty="0"/>
              <a:t>Graphiques </a:t>
            </a:r>
          </a:p>
          <a:p>
            <a:pPr lvl="1">
              <a:buClr>
                <a:srgbClr val="AC6611"/>
              </a:buClr>
              <a:buSzPct val="80000"/>
              <a:buFont typeface="Courier New" panose="02070309020205020404" pitchFamily="49" charset="0"/>
              <a:buChar char="o"/>
            </a:pPr>
            <a:r>
              <a:rPr lang="fr-FR" sz="1600" dirty="0"/>
              <a:t>Tableaux </a:t>
            </a:r>
          </a:p>
          <a:p>
            <a:pPr lvl="1">
              <a:buClr>
                <a:srgbClr val="AC6611"/>
              </a:buClr>
              <a:buSzPct val="80000"/>
              <a:buFont typeface="Courier New" panose="02070309020205020404" pitchFamily="49" charset="0"/>
              <a:buChar char="o"/>
            </a:pPr>
            <a:r>
              <a:rPr lang="fr-FR" sz="1600" dirty="0"/>
              <a:t>Cartes</a:t>
            </a:r>
          </a:p>
          <a:p>
            <a:endParaRPr lang="en-US" sz="1600" dirty="0"/>
          </a:p>
        </p:txBody>
      </p:sp>
    </p:spTree>
    <p:extLst>
      <p:ext uri="{BB962C8B-B14F-4D97-AF65-F5344CB8AC3E}">
        <p14:creationId xmlns:p14="http://schemas.microsoft.com/office/powerpoint/2010/main" val="560684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title" idx="4294967295"/>
            <p:custDataLst>
              <p:tags r:id="rId1"/>
            </p:custDataLst>
          </p:nvPr>
        </p:nvSpPr>
        <p:spPr>
          <a:xfrm>
            <a:off x="446326" y="796903"/>
            <a:ext cx="8371342" cy="98273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Quels sont les problèmes de qualité </a:t>
            </a:r>
            <a:b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br>
            <a:r>
              <a:rPr kumimoji="0" lang="fr-FR"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rPr>
              <a:t>des données de PF ? </a:t>
            </a:r>
            <a:endParaRPr kumimoji="0" lang="en-US" sz="3200" b="0" i="0" u="none" strike="noStrike" kern="1200" cap="none" spc="0" normalizeH="0" baseline="0" noProof="0" dirty="0">
              <a:ln>
                <a:noFill/>
              </a:ln>
              <a:solidFill>
                <a:srgbClr val="3A8269"/>
              </a:solidFill>
              <a:effectLst/>
              <a:uLnTx/>
              <a:uFillTx/>
              <a:latin typeface="Franklin Gothic Medium" panose="020B0603020102020204" pitchFamily="34" charset="0"/>
              <a:ea typeface="Franklin Gothic Medium" panose="020B0603020102020204" pitchFamily="34" charset="0"/>
              <a:cs typeface="Franklin Gothic Medium" panose="020B0603020102020204" pitchFamily="34" charset="0"/>
            </a:endParaRPr>
          </a:p>
        </p:txBody>
      </p:sp>
      <p:sp>
        <p:nvSpPr>
          <p:cNvPr id="2" name="Text Placeholder 1"/>
          <p:cNvSpPr>
            <a:spLocks noGrp="1"/>
          </p:cNvSpPr>
          <p:nvPr>
            <p:ph type="body" sz="quarter" idx="13"/>
            <p:custDataLst>
              <p:tags r:id="rId2"/>
            </p:custDataLst>
          </p:nvPr>
        </p:nvSpPr>
        <p:spPr>
          <a:xfrm>
            <a:off x="525183" y="1914575"/>
            <a:ext cx="8292485" cy="3961339"/>
          </a:xfrm>
        </p:spPr>
        <p:txBody>
          <a:bodyPr/>
          <a:lstStyle/>
          <a:p>
            <a:pPr marL="465138" lvl="0" indent="-357188">
              <a:lnSpc>
                <a:spcPct val="100000"/>
              </a:lnSpc>
              <a:spcAft>
                <a:spcPts val="600"/>
              </a:spcAft>
              <a:buClr>
                <a:srgbClr val="AC6611"/>
              </a:buClr>
            </a:pPr>
            <a:r>
              <a:rPr lang="fr-FR" sz="2600" dirty="0"/>
              <a:t>Mauvaise compréhension des définitions des éléments de données et/ou des indicateurs</a:t>
            </a:r>
          </a:p>
          <a:p>
            <a:pPr marL="465138" lvl="0" indent="-357188">
              <a:lnSpc>
                <a:spcPct val="100000"/>
              </a:lnSpc>
              <a:spcAft>
                <a:spcPts val="600"/>
              </a:spcAft>
              <a:buClr>
                <a:srgbClr val="AC6611"/>
              </a:buClr>
            </a:pPr>
            <a:r>
              <a:rPr lang="fr-FR" sz="2600" dirty="0"/>
              <a:t>Erreurs d’enregistrement des données</a:t>
            </a:r>
          </a:p>
          <a:p>
            <a:pPr marL="465138" lvl="0" indent="-357188">
              <a:lnSpc>
                <a:spcPct val="100000"/>
              </a:lnSpc>
              <a:spcAft>
                <a:spcPts val="600"/>
              </a:spcAft>
              <a:buClr>
                <a:srgbClr val="AC6611"/>
              </a:buClr>
            </a:pPr>
            <a:r>
              <a:rPr lang="fr-FR" sz="2600" dirty="0"/>
              <a:t>Erreurs de compilation des données de PF</a:t>
            </a:r>
          </a:p>
          <a:p>
            <a:pPr marL="465138" lvl="0" indent="-357188">
              <a:lnSpc>
                <a:spcPct val="100000"/>
              </a:lnSpc>
              <a:spcAft>
                <a:spcPts val="600"/>
              </a:spcAft>
              <a:buClr>
                <a:srgbClr val="AC6611"/>
              </a:buClr>
            </a:pPr>
            <a:r>
              <a:rPr lang="fr-FR" sz="2600" dirty="0"/>
              <a:t>Données incomplètes et incohérentes (y compris </a:t>
            </a:r>
            <a:br>
              <a:rPr lang="fr-FR" sz="2600" dirty="0"/>
            </a:br>
            <a:r>
              <a:rPr lang="fr-FR" sz="2600" dirty="0"/>
              <a:t>les données manquantes)</a:t>
            </a:r>
          </a:p>
          <a:p>
            <a:pPr marL="465138" indent="-357188">
              <a:lnSpc>
                <a:spcPct val="100000"/>
              </a:lnSpc>
              <a:spcAft>
                <a:spcPts val="600"/>
              </a:spcAft>
              <a:buClr>
                <a:srgbClr val="AC6611"/>
              </a:buClr>
            </a:pPr>
            <a:r>
              <a:rPr lang="fr-FR" sz="2600" dirty="0"/>
              <a:t>Retards dans le rapportage des données</a:t>
            </a:r>
          </a:p>
          <a:p>
            <a:pPr marL="465138" indent="-357188">
              <a:lnSpc>
                <a:spcPct val="100000"/>
              </a:lnSpc>
              <a:spcAft>
                <a:spcPts val="600"/>
              </a:spcAft>
              <a:buClr>
                <a:srgbClr val="AC6611"/>
              </a:buClr>
            </a:pPr>
            <a:r>
              <a:rPr lang="fr-FR" sz="2600" dirty="0"/>
              <a:t>Doublons</a:t>
            </a:r>
          </a:p>
          <a:p>
            <a:pPr>
              <a:lnSpc>
                <a:spcPct val="100000"/>
              </a:lnSpc>
              <a:spcBef>
                <a:spcPts val="600"/>
              </a:spcBef>
            </a:pPr>
            <a:endParaRPr lang="en-US" sz="2600" dirty="0"/>
          </a:p>
        </p:txBody>
      </p:sp>
    </p:spTree>
    <p:extLst>
      <p:ext uri="{BB962C8B-B14F-4D97-AF65-F5344CB8AC3E}">
        <p14:creationId xmlns:p14="http://schemas.microsoft.com/office/powerpoint/2010/main" val="2499539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D3655E-2356-3B25-2B52-395C5CB6EEF1}"/>
              </a:ext>
              <a:ext uri="{C183D7F6-B498-43B3-948B-1728B52AA6E4}">
                <adec:decorative xmlns:adec="http://schemas.microsoft.com/office/drawing/2017/decorative" val="1"/>
              </a:ext>
            </a:extLst>
          </p:cNvPr>
          <p:cNvPicPr>
            <a:picLocks noChangeAspect="1"/>
          </p:cNvPicPr>
          <p:nvPr>
            <p:custDataLst>
              <p:tags r:id="rId1"/>
            </p:custDataLst>
          </p:nvPr>
        </p:nvPicPr>
        <p:blipFill rotWithShape="1">
          <a:blip r:embed="rId7"/>
          <a:srcRect l="69787" t="39624" r="4923" b="27513"/>
          <a:stretch/>
        </p:blipFill>
        <p:spPr>
          <a:xfrm>
            <a:off x="6355851" y="4083875"/>
            <a:ext cx="2220284" cy="1380753"/>
          </a:xfrm>
          <a:prstGeom prst="rect">
            <a:avLst/>
          </a:prstGeom>
        </p:spPr>
      </p:pic>
      <p:pic>
        <p:nvPicPr>
          <p:cNvPr id="16" name="Picture 15">
            <a:extLst>
              <a:ext uri="{FF2B5EF4-FFF2-40B4-BE49-F238E27FC236}">
                <a16:creationId xmlns:a16="http://schemas.microsoft.com/office/drawing/2014/main" id="{193EECF4-4F39-56D8-40B7-90969A6540C9}"/>
              </a:ext>
              <a:ext uri="{C183D7F6-B498-43B3-948B-1728B52AA6E4}">
                <adec:decorative xmlns:adec="http://schemas.microsoft.com/office/drawing/2017/decorative" val="1"/>
              </a:ext>
            </a:extLst>
          </p:cNvPr>
          <p:cNvPicPr>
            <a:picLocks noChangeAspect="1"/>
          </p:cNvPicPr>
          <p:nvPr>
            <p:custDataLst>
              <p:tags r:id="rId2"/>
            </p:custDataLst>
          </p:nvPr>
        </p:nvPicPr>
        <p:blipFill rotWithShape="1">
          <a:blip r:embed="rId7"/>
          <a:srcRect l="9556" t="39624" r="74943" b="27513"/>
          <a:stretch/>
        </p:blipFill>
        <p:spPr>
          <a:xfrm>
            <a:off x="933723" y="4108509"/>
            <a:ext cx="1360967" cy="1380753"/>
          </a:xfrm>
          <a:prstGeom prst="rect">
            <a:avLst/>
          </a:prstGeom>
        </p:spPr>
      </p:pic>
      <p:sp>
        <p:nvSpPr>
          <p:cNvPr id="4" name="Text Placeholder 3">
            <a:extLst>
              <a:ext uri="{FF2B5EF4-FFF2-40B4-BE49-F238E27FC236}">
                <a16:creationId xmlns:a16="http://schemas.microsoft.com/office/drawing/2014/main" id="{06A1A03A-FF0A-467B-BDBE-F1A660195FAA}"/>
              </a:ext>
            </a:extLst>
          </p:cNvPr>
          <p:cNvSpPr>
            <a:spLocks noGrp="1"/>
          </p:cNvSpPr>
          <p:nvPr>
            <p:ph type="title" idx="4294967295"/>
            <p:custDataLst>
              <p:tags r:id="rId3"/>
            </p:custDataLst>
          </p:nvPr>
        </p:nvSpPr>
        <p:spPr>
          <a:xfrm>
            <a:off x="442329" y="763129"/>
            <a:ext cx="8560003" cy="98165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3200" b="1" i="0" u="none" strike="noStrike" kern="1200" cap="none" spc="0" normalizeH="0" baseline="0" noProof="0" dirty="0">
                <a:ln>
                  <a:noFill/>
                </a:ln>
                <a:solidFill>
                  <a:srgbClr val="AC6611"/>
                </a:solidFill>
                <a:effectLst/>
                <a:uLnTx/>
                <a:uFillTx/>
                <a:latin typeface="Arial" panose="020B0604020202020204" pitchFamily="34" charset="0"/>
                <a:ea typeface="Arial" panose="020B0604020202020204" pitchFamily="34" charset="0"/>
                <a:cs typeface="Arial" panose="020B0604020202020204" pitchFamily="34" charset="0"/>
              </a:rPr>
              <a:t>Approche intégrée d’évaluation de la qualité des données de PF</a:t>
            </a:r>
          </a:p>
        </p:txBody>
      </p:sp>
      <p:sp>
        <p:nvSpPr>
          <p:cNvPr id="7" name="Rectangle: Rounded Corners 6">
            <a:extLst>
              <a:ext uri="{FF2B5EF4-FFF2-40B4-BE49-F238E27FC236}">
                <a16:creationId xmlns:a16="http://schemas.microsoft.com/office/drawing/2014/main" id="{0ED29093-A35D-52B5-624B-35DA841F3E24}"/>
              </a:ext>
            </a:extLst>
          </p:cNvPr>
          <p:cNvSpPr/>
          <p:nvPr/>
        </p:nvSpPr>
        <p:spPr>
          <a:xfrm>
            <a:off x="933723" y="1926478"/>
            <a:ext cx="1590675" cy="418189"/>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31589B"/>
                </a:solidFill>
                <a:latin typeface="Arial" panose="020B0604020202020204" pitchFamily="34" charset="0"/>
                <a:cs typeface="Arial" panose="020B0604020202020204" pitchFamily="34" charset="0"/>
              </a:rPr>
              <a:t>SS to EMU</a:t>
            </a:r>
          </a:p>
        </p:txBody>
      </p:sp>
      <p:sp>
        <p:nvSpPr>
          <p:cNvPr id="8" name="Rectangle: Rounded Corners 7">
            <a:extLst>
              <a:ext uri="{FF2B5EF4-FFF2-40B4-BE49-F238E27FC236}">
                <a16:creationId xmlns:a16="http://schemas.microsoft.com/office/drawing/2014/main" id="{7E6D7D87-618C-543D-0F2D-51F4AEC3B4D6}"/>
              </a:ext>
            </a:extLst>
          </p:cNvPr>
          <p:cNvSpPr/>
          <p:nvPr/>
        </p:nvSpPr>
        <p:spPr>
          <a:xfrm>
            <a:off x="442329" y="2526363"/>
            <a:ext cx="2724865" cy="158214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rPr>
              <a:t>Forces</a:t>
            </a:r>
          </a:p>
          <a:p>
            <a:pPr marL="17145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1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rPr>
              <a:t>Basé sur des données agrégées (niveau national/sous-national)</a:t>
            </a:r>
          </a:p>
          <a:p>
            <a:pPr marL="17145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1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rPr>
              <a:t>Peut identifier les valeurs aberrantes par méthode/région</a:t>
            </a:r>
          </a:p>
          <a:p>
            <a:pPr marL="17145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1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rPr>
              <a:t>Comparaison avec des données externes pour la validation</a:t>
            </a:r>
            <a:endParaRPr kumimoji="0" lang="fr-FR" sz="1050" b="0" i="0" u="none" strike="noStrike" kern="1200" cap="none" spc="-1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endParaRPr>
          </a:p>
        </p:txBody>
      </p:sp>
      <p:sp>
        <p:nvSpPr>
          <p:cNvPr id="14" name="Rectangle: Rounded Corners 13">
            <a:extLst>
              <a:ext uri="{FF2B5EF4-FFF2-40B4-BE49-F238E27FC236}">
                <a16:creationId xmlns:a16="http://schemas.microsoft.com/office/drawing/2014/main" id="{29752B75-E680-B877-7874-952A6D6185FC}"/>
              </a:ext>
            </a:extLst>
          </p:cNvPr>
          <p:cNvSpPr/>
          <p:nvPr/>
        </p:nvSpPr>
        <p:spPr>
          <a:xfrm>
            <a:off x="442329" y="5474007"/>
            <a:ext cx="2724865" cy="929971"/>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rPr>
              <a:t>Limitations</a:t>
            </a:r>
          </a:p>
          <a:p>
            <a:pPr marL="17145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1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rPr>
              <a:t>Ne peut pas expliquer les problèmes, ne peut qu’identifier leur origine éventuelle</a:t>
            </a:r>
          </a:p>
        </p:txBody>
      </p:sp>
      <p:sp>
        <p:nvSpPr>
          <p:cNvPr id="17" name="Rectangle: Rounded Corners 16">
            <a:extLst>
              <a:ext uri="{FF2B5EF4-FFF2-40B4-BE49-F238E27FC236}">
                <a16:creationId xmlns:a16="http://schemas.microsoft.com/office/drawing/2014/main" id="{90691B27-93DD-F6F8-60D4-3C5C880CA63A}"/>
              </a:ext>
            </a:extLst>
          </p:cNvPr>
          <p:cNvSpPr/>
          <p:nvPr/>
        </p:nvSpPr>
        <p:spPr>
          <a:xfrm>
            <a:off x="3251420" y="2850652"/>
            <a:ext cx="2854106" cy="1112710"/>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rPr>
              <a:t>SS to EMU peut aider à se concentrer sur les emplacements ou les éléments de données et les indicateurs où la RDQA sera le plus utile. SS to EMU s’intègre dans SIGS pour permettre l’intégration des conclusions de la RDQA dans les systèmes.</a:t>
            </a:r>
          </a:p>
        </p:txBody>
      </p:sp>
      <p:cxnSp>
        <p:nvCxnSpPr>
          <p:cNvPr id="19" name="Straight Arrow Connector 18" descr="Une flèche pointant vers la droite.">
            <a:extLst>
              <a:ext uri="{FF2B5EF4-FFF2-40B4-BE49-F238E27FC236}">
                <a16:creationId xmlns:a16="http://schemas.microsoft.com/office/drawing/2014/main" id="{FB5C7B86-5D37-AD87-AA1B-A390FF44AFCD}"/>
              </a:ext>
            </a:extLst>
          </p:cNvPr>
          <p:cNvCxnSpPr>
            <a:cxnSpLocks/>
          </p:cNvCxnSpPr>
          <p:nvPr/>
        </p:nvCxnSpPr>
        <p:spPr>
          <a:xfrm>
            <a:off x="3384150" y="4215124"/>
            <a:ext cx="2586681"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1693E97-74CF-C701-3585-D8BDFAA99B29}"/>
              </a:ext>
            </a:extLst>
          </p:cNvPr>
          <p:cNvSpPr txBox="1"/>
          <p:nvPr>
            <p:custDataLst>
              <p:tags r:id="rId4"/>
            </p:custDataLst>
          </p:nvPr>
        </p:nvSpPr>
        <p:spPr>
          <a:xfrm>
            <a:off x="3720761" y="4247472"/>
            <a:ext cx="1963122" cy="276999"/>
          </a:xfrm>
          <a:prstGeom prst="rect">
            <a:avLst/>
          </a:prstGeom>
          <a:solidFill>
            <a:schemeClr val="bg1"/>
          </a:solidFill>
        </p:spPr>
        <p:txBody>
          <a:bodyPr wrap="square" rtlCol="0">
            <a:spAutoFit/>
          </a:bodyPr>
          <a:lstStyle/>
          <a:p>
            <a:r>
              <a:rPr lang="fr-FR" sz="1200" b="1" dirty="0">
                <a:solidFill>
                  <a:srgbClr val="31589B"/>
                </a:solidFill>
                <a:latin typeface="Arial" panose="020B0604020202020204" pitchFamily="34" charset="0"/>
                <a:cs typeface="Arial" panose="020B0604020202020204" pitchFamily="34" charset="0"/>
              </a:rPr>
              <a:t>APPROCHE INTEGRÉE</a:t>
            </a:r>
          </a:p>
        </p:txBody>
      </p:sp>
      <p:cxnSp>
        <p:nvCxnSpPr>
          <p:cNvPr id="23" name="Straight Arrow Connector 22">
            <a:extLst>
              <a:ext uri="{FF2B5EF4-FFF2-40B4-BE49-F238E27FC236}">
                <a16:creationId xmlns:a16="http://schemas.microsoft.com/office/drawing/2014/main" id="{A1AB9673-D4DC-C187-C037-C5B85CA4A810}"/>
              </a:ext>
              <a:ext uri="{C183D7F6-B498-43B3-948B-1728B52AA6E4}">
                <adec:decorative xmlns:adec="http://schemas.microsoft.com/office/drawing/2017/decorative" val="1"/>
              </a:ext>
            </a:extLst>
          </p:cNvPr>
          <p:cNvCxnSpPr>
            <a:cxnSpLocks/>
          </p:cNvCxnSpPr>
          <p:nvPr/>
        </p:nvCxnSpPr>
        <p:spPr>
          <a:xfrm>
            <a:off x="3384150" y="4543521"/>
            <a:ext cx="2586681" cy="0"/>
          </a:xfrm>
          <a:prstGeom prst="straightConnector1">
            <a:avLst/>
          </a:prstGeom>
          <a:ln w="28575">
            <a:solidFill>
              <a:srgbClr val="3A8269"/>
            </a:solidFill>
            <a:tailEnd type="none"/>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16C57CFA-3B2D-BD5F-D009-BD7E669ECFFC}"/>
              </a:ext>
            </a:extLst>
          </p:cNvPr>
          <p:cNvSpPr/>
          <p:nvPr/>
        </p:nvSpPr>
        <p:spPr>
          <a:xfrm>
            <a:off x="3251420" y="4808581"/>
            <a:ext cx="2854106" cy="1196532"/>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300"/>
              </a:spcAft>
              <a:buClrTx/>
              <a:buSzTx/>
              <a:buFontTx/>
              <a:buNone/>
              <a:tabLst/>
              <a:defRPr/>
            </a:pPr>
            <a:r>
              <a:rPr kumimoji="0" lang="fr-FR" sz="1100" b="0" i="0" u="none" strike="noStrike" kern="1200" cap="none" spc="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rPr>
              <a:t>RDQA peut identifier les causes des problèmes de qualité spécifiques et orienter le développement du processus permettant de les corriger.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31589B"/>
                </a:solidFill>
                <a:effectLst/>
                <a:uLnTx/>
                <a:uFillTx/>
                <a:latin typeface="Arial" panose="020B0604020202020204" pitchFamily="34" charset="0"/>
                <a:ea typeface="+mn-ea"/>
                <a:cs typeface="Arial" panose="020B0604020202020204" pitchFamily="34" charset="0"/>
              </a:rPr>
              <a:t>RDQA peut fournir des moteurs communs des problèmes de qualité des données de PF à intégrer dans les systèmes. </a:t>
            </a:r>
          </a:p>
        </p:txBody>
      </p:sp>
      <p:sp>
        <p:nvSpPr>
          <p:cNvPr id="27" name="Rectangle: Rounded Corners 26">
            <a:extLst>
              <a:ext uri="{FF2B5EF4-FFF2-40B4-BE49-F238E27FC236}">
                <a16:creationId xmlns:a16="http://schemas.microsoft.com/office/drawing/2014/main" id="{33F6CCF9-3685-9EEF-39D6-FD1C6F968C8A}"/>
              </a:ext>
            </a:extLst>
          </p:cNvPr>
          <p:cNvSpPr/>
          <p:nvPr/>
        </p:nvSpPr>
        <p:spPr>
          <a:xfrm>
            <a:off x="6260098" y="1754480"/>
            <a:ext cx="2411790" cy="699704"/>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rgbClr val="3A8269"/>
                </a:solidFill>
                <a:latin typeface="Arial" panose="020B0604020202020204" pitchFamily="34" charset="0"/>
                <a:cs typeface="Arial" panose="020B0604020202020204" pitchFamily="34" charset="0"/>
              </a:rPr>
              <a:t>RDQA</a:t>
            </a:r>
          </a:p>
          <a:p>
            <a:pPr algn="ctr"/>
            <a:r>
              <a:rPr lang="fr-FR" sz="1100" dirty="0">
                <a:solidFill>
                  <a:srgbClr val="3A8269"/>
                </a:solidFill>
                <a:latin typeface="Arial" panose="020B0604020202020204" pitchFamily="34" charset="0"/>
                <a:cs typeface="Arial" panose="020B0604020202020204" pitchFamily="34" charset="0"/>
              </a:rPr>
              <a:t>(Évaluation de la qualité des données de routine)</a:t>
            </a:r>
          </a:p>
        </p:txBody>
      </p:sp>
      <p:sp>
        <p:nvSpPr>
          <p:cNvPr id="28" name="Rectangle: Rounded Corners 27">
            <a:extLst>
              <a:ext uri="{FF2B5EF4-FFF2-40B4-BE49-F238E27FC236}">
                <a16:creationId xmlns:a16="http://schemas.microsoft.com/office/drawing/2014/main" id="{C00635FA-CA75-0B47-9D8F-F7A216F8EE91}"/>
              </a:ext>
            </a:extLst>
          </p:cNvPr>
          <p:cNvSpPr/>
          <p:nvPr/>
        </p:nvSpPr>
        <p:spPr>
          <a:xfrm>
            <a:off x="6103561" y="2526363"/>
            <a:ext cx="2724865" cy="158214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3A8269"/>
                </a:solidFill>
                <a:effectLst/>
                <a:uLnTx/>
                <a:uFillTx/>
                <a:latin typeface="Arial" panose="020B0604020202020204" pitchFamily="34" charset="0"/>
                <a:ea typeface="+mn-ea"/>
                <a:cs typeface="Arial" panose="020B0604020202020204" pitchFamily="34" charset="0"/>
              </a:rPr>
              <a:t>Forces</a:t>
            </a:r>
          </a:p>
          <a:p>
            <a:pPr marL="17145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10" normalizeH="0" baseline="0" noProof="0" dirty="0">
                <a:ln>
                  <a:noFill/>
                </a:ln>
                <a:solidFill>
                  <a:srgbClr val="3A8269"/>
                </a:solidFill>
                <a:effectLst/>
                <a:uLnTx/>
                <a:uFillTx/>
                <a:latin typeface="Arial" panose="020B0604020202020204" pitchFamily="34" charset="0"/>
                <a:ea typeface="+mn-ea"/>
                <a:cs typeface="Arial" panose="020B0604020202020204" pitchFamily="34" charset="0"/>
              </a:rPr>
              <a:t>Basée sur les données au niveau de la structure sanitaire</a:t>
            </a:r>
          </a:p>
          <a:p>
            <a:pPr marL="17145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10" normalizeH="0" baseline="0" noProof="0" dirty="0">
                <a:ln>
                  <a:noFill/>
                </a:ln>
                <a:solidFill>
                  <a:srgbClr val="3A8269"/>
                </a:solidFill>
                <a:effectLst/>
                <a:uLnTx/>
                <a:uFillTx/>
                <a:latin typeface="Arial" panose="020B0604020202020204" pitchFamily="34" charset="0"/>
                <a:ea typeface="+mn-ea"/>
                <a:cs typeface="Arial" panose="020B0604020202020204" pitchFamily="34" charset="0"/>
              </a:rPr>
              <a:t>Peut identifier les questions spécifiques à la qualité des données</a:t>
            </a:r>
          </a:p>
          <a:p>
            <a:pPr marL="17145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10" normalizeH="0" baseline="0" noProof="0" dirty="0">
                <a:ln>
                  <a:noFill/>
                </a:ln>
                <a:solidFill>
                  <a:srgbClr val="3A8269"/>
                </a:solidFill>
                <a:effectLst/>
                <a:uLnTx/>
                <a:uFillTx/>
                <a:latin typeface="Arial" panose="020B0604020202020204" pitchFamily="34" charset="0"/>
                <a:ea typeface="+mn-ea"/>
                <a:cs typeface="Arial" panose="020B0604020202020204" pitchFamily="34" charset="0"/>
              </a:rPr>
              <a:t>Comparaison avec des données internes pour la validation</a:t>
            </a:r>
          </a:p>
        </p:txBody>
      </p:sp>
      <p:sp>
        <p:nvSpPr>
          <p:cNvPr id="29" name="Rectangle: Rounded Corners 28">
            <a:extLst>
              <a:ext uri="{FF2B5EF4-FFF2-40B4-BE49-F238E27FC236}">
                <a16:creationId xmlns:a16="http://schemas.microsoft.com/office/drawing/2014/main" id="{D67F3F27-E9D1-EC31-27BA-7F4BB70EFC66}"/>
              </a:ext>
            </a:extLst>
          </p:cNvPr>
          <p:cNvSpPr/>
          <p:nvPr/>
        </p:nvSpPr>
        <p:spPr>
          <a:xfrm>
            <a:off x="6103561" y="5474324"/>
            <a:ext cx="2730840" cy="107417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3A8269"/>
                </a:solidFill>
                <a:effectLst/>
                <a:uLnTx/>
                <a:uFillTx/>
                <a:latin typeface="Arial" panose="020B0604020202020204" pitchFamily="34" charset="0"/>
                <a:ea typeface="+mn-ea"/>
                <a:cs typeface="Arial" panose="020B0604020202020204" pitchFamily="34" charset="0"/>
              </a:rPr>
              <a:t>Limitations</a:t>
            </a:r>
          </a:p>
          <a:p>
            <a:pPr marL="17145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10" normalizeH="0" baseline="0" noProof="0" dirty="0">
                <a:ln>
                  <a:noFill/>
                </a:ln>
                <a:solidFill>
                  <a:srgbClr val="3A8269"/>
                </a:solidFill>
                <a:effectLst/>
                <a:uLnTx/>
                <a:uFillTx/>
                <a:latin typeface="Arial" panose="020B0604020202020204" pitchFamily="34" charset="0"/>
                <a:ea typeface="+mn-ea"/>
                <a:cs typeface="Arial" panose="020B0604020202020204" pitchFamily="34" charset="0"/>
              </a:rPr>
              <a:t>Perte de temps et de ressources pour mettre en œuvre partout et pour tous les indicateurs de la PF, des conseils sont nécessaires</a:t>
            </a:r>
          </a:p>
        </p:txBody>
      </p:sp>
    </p:spTree>
    <p:extLst>
      <p:ext uri="{BB962C8B-B14F-4D97-AF65-F5344CB8AC3E}">
        <p14:creationId xmlns:p14="http://schemas.microsoft.com/office/powerpoint/2010/main" val="680136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6A2CD4-1D25-FD75-608F-7211FA9A4B85}"/>
              </a:ext>
            </a:extLst>
          </p:cNvPr>
          <p:cNvSpPr>
            <a:spLocks noGrp="1"/>
          </p:cNvSpPr>
          <p:nvPr>
            <p:ph type="title" idx="4294967295"/>
          </p:nvPr>
        </p:nvSpPr>
        <p:spPr>
          <a:xfrm>
            <a:off x="628650" y="-1325563"/>
            <a:ext cx="7886700" cy="1325563"/>
          </a:xfrm>
          <a:prstGeom prst="rect">
            <a:avLst/>
          </a:prstGeom>
        </p:spPr>
        <p:txBody>
          <a:bodyPr anchor="b"/>
          <a:lstStyle/>
          <a:p>
            <a:r>
              <a:rPr lang="fr-FR" sz="2000" dirty="0">
                <a:latin typeface="Arial" panose="020B0604020202020204" pitchFamily="34" charset="0"/>
                <a:cs typeface="Arial" panose="020B0604020202020204" pitchFamily="34" charset="0"/>
              </a:rPr>
              <a:t>Cette présentation a été produite avec le soutien de l’</a:t>
            </a:r>
            <a:r>
              <a:rPr lang="fr-FR" sz="2000" dirty="0">
                <a:solidFill>
                  <a:srgbClr val="3C3C3C"/>
                </a:solidFill>
                <a:latin typeface="Arial" panose="020B0604020202020204" pitchFamily="34" charset="0"/>
                <a:cs typeface="Arial" panose="020B0604020202020204" pitchFamily="34" charset="0"/>
              </a:rPr>
              <a:t>Agence des États-Unis pour le développement internatio</a:t>
            </a:r>
            <a:r>
              <a:rPr lang="fr-FR" sz="2000" dirty="0">
                <a:solidFill>
                  <a:srgbClr val="303030"/>
                </a:solidFill>
                <a:latin typeface="Arial" panose="020B0604020202020204" pitchFamily="34" charset="0"/>
                <a:cs typeface="Arial" panose="020B0604020202020204" pitchFamily="34" charset="0"/>
              </a:rPr>
              <a:t>na</a:t>
            </a:r>
            <a:r>
              <a:rPr lang="fr-FR" sz="2000" dirty="0">
                <a:solidFill>
                  <a:srgbClr val="242424"/>
                </a:solidFill>
                <a:latin typeface="Arial" panose="020B0604020202020204" pitchFamily="34" charset="0"/>
                <a:cs typeface="Arial" panose="020B0604020202020204" pitchFamily="34" charset="0"/>
              </a:rPr>
              <a:t>l</a:t>
            </a:r>
            <a:r>
              <a:rPr lang="fr-FR" sz="2000" dirty="0">
                <a:solidFill>
                  <a:srgbClr val="181818"/>
                </a:solidFill>
                <a:latin typeface="Arial" panose="020B0604020202020204" pitchFamily="34" charset="0"/>
                <a:cs typeface="Arial" panose="020B0604020202020204" pitchFamily="34" charset="0"/>
              </a:rPr>
              <a:t> </a:t>
            </a:r>
            <a:r>
              <a:rPr lang="fr-FR" sz="2000" dirty="0">
                <a:solidFill>
                  <a:srgbClr val="0C0C0C"/>
                </a:solidFill>
                <a:latin typeface="Arial" panose="020B0604020202020204" pitchFamily="34" charset="0"/>
                <a:cs typeface="Arial" panose="020B0604020202020204" pitchFamily="34" charset="0"/>
              </a:rPr>
              <a:t>(</a:t>
            </a:r>
            <a:r>
              <a:rPr lang="fr-FR" sz="2000" dirty="0">
                <a:solidFill>
                  <a:srgbClr val="000000"/>
                </a:solidFill>
                <a:latin typeface="Arial" panose="020B0604020202020204" pitchFamily="34" charset="0"/>
                <a:cs typeface="Arial" panose="020B0604020202020204" pitchFamily="34" charset="0"/>
              </a:rPr>
              <a:t>USAID</a:t>
            </a:r>
            <a:r>
              <a:rPr lang="fr-FR" sz="2000" dirty="0">
                <a:solidFill>
                  <a:srgbClr val="0C0C0C"/>
                </a:solidFill>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951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7"/>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ta4Impact PPT Template.potx" id="{DD9808ED-AA46-443D-9D6F-36815AF40076}" vid="{8F6860C2-453A-440D-AAE8-BB8724284BC1}"/>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C483B2ABB8074BAC5B53AC19681DBF" ma:contentTypeVersion="17" ma:contentTypeDescription="Create a new document." ma:contentTypeScope="" ma:versionID="d6e6f3686e838274c6a759ec769994f4">
  <xsd:schema xmlns:xsd="http://www.w3.org/2001/XMLSchema" xmlns:xs="http://www.w3.org/2001/XMLSchema" xmlns:p="http://schemas.microsoft.com/office/2006/metadata/properties" xmlns:ns2="1f2b3ab7-e12d-4039-8aa5-611d931079e9" xmlns:ns3="4aabcae6-4733-4bd5-b651-85f05c302538" xmlns:ns4="da5460a6-bbc2-4b3b-ab74-0656f9ce9569" targetNamespace="http://schemas.microsoft.com/office/2006/metadata/properties" ma:root="true" ma:fieldsID="9bc8e0338ce72b78692f155cbcfad3fa" ns2:_="" ns3:_="" ns4:_="">
    <xsd:import namespace="1f2b3ab7-e12d-4039-8aa5-611d931079e9"/>
    <xsd:import namespace="4aabcae6-4733-4bd5-b651-85f05c302538"/>
    <xsd:import namespace="da5460a6-bbc2-4b3b-ab74-0656f9ce956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b3ab7-e12d-4039-8aa5-611d931079e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bcae6-4733-4bd5-b651-85f05c30253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fdc6da-32ca-4a2b-983e-32d6a4a8ae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5460a6-bbc2-4b3b-ab74-0656f9ce956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38ee0a3-95a1-461a-989c-604f7cba5861}" ma:internalName="TaxCatchAll" ma:showField="CatchAllData" ma:web="da5460a6-bbc2-4b3b-ab74-0656f9ce95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a5460a6-bbc2-4b3b-ab74-0656f9ce9569" xsi:nil="true"/>
    <lcf76f155ced4ddcb4097134ff3c332f xmlns="4aabcae6-4733-4bd5-b651-85f05c30253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92D793E-5811-4876-B38E-04B875565A12}"/>
</file>

<file path=customXml/itemProps2.xml><?xml version="1.0" encoding="utf-8"?>
<ds:datastoreItem xmlns:ds="http://schemas.openxmlformats.org/officeDocument/2006/customXml" ds:itemID="{D8FCF553-ADD1-418D-AD1D-60004009401E}">
  <ds:schemaRefs>
    <ds:schemaRef ds:uri="http://schemas.microsoft.com/sharepoint/v3/contenttype/forms"/>
  </ds:schemaRefs>
</ds:datastoreItem>
</file>

<file path=customXml/itemProps3.xml><?xml version="1.0" encoding="utf-8"?>
<ds:datastoreItem xmlns:ds="http://schemas.openxmlformats.org/officeDocument/2006/customXml" ds:itemID="{2B7A83AB-7F46-4BB6-AFF8-34082BEF2AE0}">
  <ds:schemaRef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1426</TotalTime>
  <Words>854</Words>
  <Application>Microsoft Office PowerPoint</Application>
  <PresentationFormat>On-screen Show (4:3)</PresentationFormat>
  <Paragraphs>98</Paragraphs>
  <Slides>8</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Arial</vt:lpstr>
      <vt:lpstr>Calibri</vt:lpstr>
      <vt:lpstr>Century Gothic</vt:lpstr>
      <vt:lpstr>Courier New</vt:lpstr>
      <vt:lpstr>Franklin Gothic Medium</vt:lpstr>
      <vt:lpstr>Futura LT Pro Book</vt:lpstr>
      <vt:lpstr>Office Theme</vt:lpstr>
      <vt:lpstr>Introduction à la qualité des données  de planification familiale</vt:lpstr>
      <vt:lpstr>Objectifs</vt:lpstr>
      <vt:lpstr>Qu’est-ce qui caractérise les bonnes données et informations sur la PF ?</vt:lpstr>
      <vt:lpstr>Comment définir et calculer les indicateurs ? </vt:lpstr>
      <vt:lpstr>Sources de données et informations de PF</vt:lpstr>
      <vt:lpstr>Quels sont les problèmes de qualité  des données de PF ? </vt:lpstr>
      <vt:lpstr>Approche intégrée d’évaluation de la qualité des données de PF</vt:lpstr>
      <vt:lpstr>Cette présentation a été produite avec le soutien de l’Agence des États-Unis pour le développement international (USAID)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Todloski, Denise</dc:creator>
  <cp:lastModifiedBy>Hoover, Donald Wayne</cp:lastModifiedBy>
  <cp:revision>49</cp:revision>
  <dcterms:created xsi:type="dcterms:W3CDTF">2019-05-28T18:26:11Z</dcterms:created>
  <dcterms:modified xsi:type="dcterms:W3CDTF">2023-08-22T13:58:25Z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0x010100CBC483B2ABB8074BAC5B53AC19681DBF</vt:lpwstr>
  </property>
</Properties>
</file>