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2"/>
  </p:notesMasterIdLst>
  <p:sldIdLst>
    <p:sldId id="265" r:id="rId5"/>
    <p:sldId id="258" r:id="rId6"/>
    <p:sldId id="264" r:id="rId7"/>
    <p:sldId id="266" r:id="rId8"/>
    <p:sldId id="267" r:id="rId9"/>
    <p:sldId id="268" r:id="rId10"/>
    <p:sldId id="262"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3" clrIdx="0">
    <p:extLst>
      <p:ext uri="{19B8F6BF-5375-455C-9EA6-DF929625EA0E}">
        <p15:presenceInfo xmlns:p15="http://schemas.microsoft.com/office/powerpoint/2012/main" userId="Sammy  Kvartunas" providerId="None"/>
      </p:ext>
    </p:extLst>
  </p:cmAuthor>
  <p:cmAuthor id="2" name="Lauren Gilliss" initials="LG" lastIdx="2" clrIdx="1">
    <p:extLst>
      <p:ext uri="{19B8F6BF-5375-455C-9EA6-DF929625EA0E}">
        <p15:presenceInfo xmlns:p15="http://schemas.microsoft.com/office/powerpoint/2012/main" userId="Lauren Gillis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8269"/>
    <a:srgbClr val="AC6611"/>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8A1DC4-206E-4FF5-8889-ABDA7B8BC11C}" v="1" dt="2023-01-30T20:00:55.8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98" autoAdjust="0"/>
    <p:restoredTop sz="86364" autoAdjust="0"/>
  </p:normalViewPr>
  <p:slideViewPr>
    <p:cSldViewPr snapToGrid="0">
      <p:cViewPr varScale="1">
        <p:scale>
          <a:sx n="60" d="100"/>
          <a:sy n="60" d="100"/>
        </p:scale>
        <p:origin x="330" y="6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3DA3AF-F37B-4F4A-AE44-1E8D5DD27E95}" type="datetimeFigureOut">
              <a:rPr lang="en-US" smtClean="0"/>
              <a:t>8/22/2023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13C993-E045-4E7E-85E1-A8F5808A91A3}" type="slidenum">
              <a:rPr lang="en-US" smtClean="0"/>
              <a:t>‹#›</a:t>
            </a:fld>
            <a:endParaRPr lang="en-US" dirty="0"/>
          </a:p>
        </p:txBody>
      </p:sp>
    </p:spTree>
    <p:extLst>
      <p:ext uri="{BB962C8B-B14F-4D97-AF65-F5344CB8AC3E}">
        <p14:creationId xmlns:p14="http://schemas.microsoft.com/office/powerpoint/2010/main" val="37304199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13C993-E045-4E7E-85E1-A8F5808A91A3}" type="slidenum">
              <a:rPr lang="en-US" smtClean="0"/>
              <a:t>1</a:t>
            </a:fld>
            <a:endParaRPr lang="en-US" dirty="0"/>
          </a:p>
        </p:txBody>
      </p:sp>
    </p:spTree>
    <p:extLst>
      <p:ext uri="{BB962C8B-B14F-4D97-AF65-F5344CB8AC3E}">
        <p14:creationId xmlns:p14="http://schemas.microsoft.com/office/powerpoint/2010/main" val="601597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13C993-E045-4E7E-85E1-A8F5808A91A3}" type="slidenum">
              <a:rPr lang="en-US" smtClean="0"/>
              <a:t>2</a:t>
            </a:fld>
            <a:endParaRPr lang="en-US" dirty="0"/>
          </a:p>
        </p:txBody>
      </p:sp>
    </p:spTree>
    <p:extLst>
      <p:ext uri="{BB962C8B-B14F-4D97-AF65-F5344CB8AC3E}">
        <p14:creationId xmlns:p14="http://schemas.microsoft.com/office/powerpoint/2010/main" val="3688670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13C993-E045-4E7E-85E1-A8F5808A91A3}" type="slidenum">
              <a:rPr lang="en-US" smtClean="0"/>
              <a:t>3</a:t>
            </a:fld>
            <a:endParaRPr lang="en-US" dirty="0"/>
          </a:p>
        </p:txBody>
      </p:sp>
    </p:spTree>
    <p:extLst>
      <p:ext uri="{BB962C8B-B14F-4D97-AF65-F5344CB8AC3E}">
        <p14:creationId xmlns:p14="http://schemas.microsoft.com/office/powerpoint/2010/main" val="336879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13C993-E045-4E7E-85E1-A8F5808A91A3}" type="slidenum">
              <a:rPr lang="en-US" smtClean="0"/>
              <a:t>4</a:t>
            </a:fld>
            <a:endParaRPr lang="en-US" dirty="0"/>
          </a:p>
        </p:txBody>
      </p:sp>
    </p:spTree>
    <p:extLst>
      <p:ext uri="{BB962C8B-B14F-4D97-AF65-F5344CB8AC3E}">
        <p14:creationId xmlns:p14="http://schemas.microsoft.com/office/powerpoint/2010/main" val="2566864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13C993-E045-4E7E-85E1-A8F5808A91A3}" type="slidenum">
              <a:rPr lang="en-US" smtClean="0"/>
              <a:t>5</a:t>
            </a:fld>
            <a:endParaRPr lang="en-US" dirty="0"/>
          </a:p>
        </p:txBody>
      </p:sp>
    </p:spTree>
    <p:extLst>
      <p:ext uri="{BB962C8B-B14F-4D97-AF65-F5344CB8AC3E}">
        <p14:creationId xmlns:p14="http://schemas.microsoft.com/office/powerpoint/2010/main" val="2815728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13C993-E045-4E7E-85E1-A8F5808A91A3}" type="slidenum">
              <a:rPr lang="en-US" smtClean="0"/>
              <a:t>6</a:t>
            </a:fld>
            <a:endParaRPr lang="en-US" dirty="0"/>
          </a:p>
        </p:txBody>
      </p:sp>
    </p:spTree>
    <p:extLst>
      <p:ext uri="{BB962C8B-B14F-4D97-AF65-F5344CB8AC3E}">
        <p14:creationId xmlns:p14="http://schemas.microsoft.com/office/powerpoint/2010/main" val="4547930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dirty="0"/>
              <a:t>Cette présentation a été produite avec le soutien de l’</a:t>
            </a:r>
            <a:r>
              <a:rPr lang="fr-FR" b="0" i="0" dirty="0">
                <a:solidFill>
                  <a:srgbClr val="3C3C3C"/>
                </a:solidFill>
                <a:effectLst/>
                <a:latin typeface="Arial" panose="020B0604020202020204" pitchFamily="34" charset="0"/>
              </a:rPr>
              <a:t>Agence des États-Unis pour le développement internatio</a:t>
            </a:r>
            <a:r>
              <a:rPr lang="fr-FR" b="0" i="0" dirty="0">
                <a:solidFill>
                  <a:srgbClr val="303030"/>
                </a:solidFill>
                <a:effectLst/>
                <a:latin typeface="Arial" panose="020B0604020202020204" pitchFamily="34" charset="0"/>
              </a:rPr>
              <a:t>na</a:t>
            </a:r>
            <a:r>
              <a:rPr lang="fr-FR" b="0" i="0" dirty="0">
                <a:solidFill>
                  <a:srgbClr val="242424"/>
                </a:solidFill>
                <a:effectLst/>
                <a:latin typeface="Arial" panose="020B0604020202020204" pitchFamily="34" charset="0"/>
              </a:rPr>
              <a:t>l</a:t>
            </a:r>
            <a:r>
              <a:rPr lang="fr-FR" b="0" i="0" dirty="0">
                <a:solidFill>
                  <a:srgbClr val="181818"/>
                </a:solidFill>
                <a:effectLst/>
                <a:latin typeface="Arial" panose="020B0604020202020204" pitchFamily="34" charset="0"/>
              </a:rPr>
              <a:t> </a:t>
            </a:r>
            <a:r>
              <a:rPr lang="fr-FR" b="0" i="0" dirty="0">
                <a:solidFill>
                  <a:srgbClr val="0C0C0C"/>
                </a:solidFill>
                <a:effectLst/>
                <a:latin typeface="Arial" panose="020B0604020202020204" pitchFamily="34" charset="0"/>
              </a:rPr>
              <a:t>(</a:t>
            </a:r>
            <a:r>
              <a:rPr lang="fr-FR" b="0" i="0" dirty="0">
                <a:solidFill>
                  <a:srgbClr val="000000"/>
                </a:solidFill>
                <a:effectLst/>
                <a:latin typeface="Arial" panose="020B0604020202020204" pitchFamily="34" charset="0"/>
              </a:rPr>
              <a:t>USAID</a:t>
            </a:r>
            <a:r>
              <a:rPr lang="fr-FR" b="0" i="0" dirty="0">
                <a:solidFill>
                  <a:srgbClr val="0C0C0C"/>
                </a:solidFill>
                <a:effectLst/>
                <a:latin typeface="Arial" panose="020B0604020202020204" pitchFamily="34" charset="0"/>
              </a:rPr>
              <a:t>) aux termes de la </a:t>
            </a:r>
            <a:r>
              <a:rPr lang="en-US" b="0" i="0" dirty="0">
                <a:solidFill>
                  <a:srgbClr val="5F6368"/>
                </a:solidFill>
                <a:effectLst/>
                <a:latin typeface="arial" panose="020B0604020202020204" pitchFamily="34" charset="0"/>
              </a:rPr>
              <a:t>subvention </a:t>
            </a:r>
            <a:r>
              <a:rPr lang="en-US" b="0" i="0" dirty="0" err="1">
                <a:solidFill>
                  <a:srgbClr val="5F6368"/>
                </a:solidFill>
                <a:effectLst/>
                <a:latin typeface="arial" panose="020B0604020202020204" pitchFamily="34" charset="0"/>
              </a:rPr>
              <a:t>associée</a:t>
            </a:r>
            <a:r>
              <a:rPr lang="en-US" b="0" i="0" dirty="0">
                <a:solidFill>
                  <a:srgbClr val="5F6368"/>
                </a:solidFill>
                <a:effectLst/>
                <a:latin typeface="arial" panose="020B0604020202020204" pitchFamily="34" charset="0"/>
              </a:rPr>
              <a:t> </a:t>
            </a:r>
            <a:r>
              <a:rPr lang="fr-FR" b="0" i="0" dirty="0">
                <a:solidFill>
                  <a:srgbClr val="0C0C0C"/>
                </a:solidFill>
                <a:effectLst/>
                <a:latin typeface="Arial" panose="020B0604020202020204" pitchFamily="34" charset="0"/>
              </a:rPr>
              <a:t>7200AA18LA00008 Data for Impact (D4I), qui est mise en œuvre par le Centre de population de la Caroline à l’Université de Caroline du Nord, à Chapel Hill, en partenariat avec Palladium, LLC ; ICF Macro, Inc. </a:t>
            </a:r>
            <a:r>
              <a:rPr lang="en-US" b="0" i="0" dirty="0">
                <a:solidFill>
                  <a:srgbClr val="0C0C0C"/>
                </a:solidFill>
                <a:effectLst/>
                <a:latin typeface="Arial" panose="020B0604020202020204" pitchFamily="34" charset="0"/>
              </a:rPr>
              <a:t>; John </a:t>
            </a:r>
            <a:r>
              <a:rPr lang="en-US" b="0" i="0" dirty="0" err="1">
                <a:solidFill>
                  <a:srgbClr val="0C0C0C"/>
                </a:solidFill>
                <a:effectLst/>
                <a:latin typeface="Arial" panose="020B0604020202020204" pitchFamily="34" charset="0"/>
              </a:rPr>
              <a:t>Sno</a:t>
            </a:r>
            <a:r>
              <a:rPr lang="fr-FR" b="0" i="0" dirty="0">
                <a:solidFill>
                  <a:srgbClr val="0C0C0C"/>
                </a:solidFill>
                <a:effectLst/>
                <a:latin typeface="Arial" panose="020B0604020202020204" pitchFamily="34" charset="0"/>
              </a:rPr>
              <a:t>w, Inc. ; et l’Université de </a:t>
            </a:r>
            <a:r>
              <a:rPr lang="fr-FR" b="0" i="0" dirty="0" err="1">
                <a:solidFill>
                  <a:srgbClr val="0C0C0C"/>
                </a:solidFill>
                <a:effectLst/>
                <a:latin typeface="Arial" panose="020B0604020202020204" pitchFamily="34" charset="0"/>
              </a:rPr>
              <a:t>Tulane</a:t>
            </a:r>
            <a:r>
              <a:rPr lang="fr-FR" b="0" i="0" dirty="0">
                <a:solidFill>
                  <a:srgbClr val="0C0C0C"/>
                </a:solidFill>
                <a:effectLst/>
                <a:latin typeface="Arial" panose="020B0604020202020204" pitchFamily="34" charset="0"/>
              </a:rPr>
              <a:t>. Les renseignements fournis dans cette publication ne reflètent pas nécessairement les opinions de l’USAID ou du gouvernement américain.</a:t>
            </a:r>
            <a:endParaRPr lang="he-IL" dirty="0"/>
          </a:p>
        </p:txBody>
      </p:sp>
      <p:sp>
        <p:nvSpPr>
          <p:cNvPr id="4" name="Slide Number Placeholder 3"/>
          <p:cNvSpPr>
            <a:spLocks noGrp="1"/>
          </p:cNvSpPr>
          <p:nvPr>
            <p:ph type="sldNum" sz="quarter" idx="5"/>
          </p:nvPr>
        </p:nvSpPr>
        <p:spPr/>
        <p:txBody>
          <a:bodyPr/>
          <a:lstStyle/>
          <a:p>
            <a:fld id="{8E13C993-E045-4E7E-85E1-A8F5808A91A3}" type="slidenum">
              <a:rPr lang="en-US" smtClean="0"/>
              <a:t>7</a:t>
            </a:fld>
            <a:endParaRPr lang="en-US" dirty="0"/>
          </a:p>
        </p:txBody>
      </p:sp>
    </p:spTree>
    <p:extLst>
      <p:ext uri="{BB962C8B-B14F-4D97-AF65-F5344CB8AC3E}">
        <p14:creationId xmlns:p14="http://schemas.microsoft.com/office/powerpoint/2010/main" val="18677074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708499" y="5982980"/>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0" y="5729717"/>
            <a:ext cx="4921289"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5" name="Picture 14" descr="A picture containing text, clipart, vector graphics, sign&#10;&#10;Description automatically generated">
            <a:extLst>
              <a:ext uri="{FF2B5EF4-FFF2-40B4-BE49-F238E27FC236}">
                <a16:creationId xmlns:a16="http://schemas.microsoft.com/office/drawing/2014/main" id="{8AA4E243-2774-4603-B1D3-5A8E4B2026CC}"/>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072393" y="6159073"/>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2" name="Rectangle 1">
            <a:extLst>
              <a:ext uri="{FF2B5EF4-FFF2-40B4-BE49-F238E27FC236}">
                <a16:creationId xmlns:a16="http://schemas.microsoft.com/office/drawing/2014/main" id="{F6AF4894-2D05-C29A-A2E4-A581A527D927}"/>
              </a:ext>
            </a:extLst>
          </p:cNvPr>
          <p:cNvSpPr/>
          <p:nvPr userDrawn="1"/>
        </p:nvSpPr>
        <p:spPr>
          <a:xfrm>
            <a:off x="939987" y="2646029"/>
            <a:ext cx="7462608" cy="2734082"/>
          </a:xfrm>
          <a:prstGeom prst="rect">
            <a:avLst/>
          </a:prstGeom>
        </p:spPr>
        <p:txBody>
          <a:bodyPr wrap="square">
            <a:spAutoFit/>
          </a:bodyPr>
          <a:lstStyle/>
          <a:p>
            <a:pPr marL="127000" lvl="0" indent="0" defTabSz="914400">
              <a:lnSpc>
                <a:spcPts val="2000"/>
              </a:lnSpc>
              <a:spcAft>
                <a:spcPts val="600"/>
              </a:spcAft>
              <a:buNone/>
              <a:defRPr/>
            </a:pPr>
            <a:r>
              <a:rPr lang="fr-FR" sz="1800" kern="0" dirty="0">
                <a:latin typeface="Arial" panose="020B0604020202020204" pitchFamily="34" charset="0"/>
                <a:cs typeface="Arial" panose="020B0604020202020204" pitchFamily="34" charset="0"/>
              </a:rPr>
              <a:t>Cette présentation a été produite avec le soutien de l’Agence des États-Unis pour le développement international (USAID) aux termes de la subvention associée 7200AA18LA00008 pour Data for Impact (D4I), qui est mise en œuvre par le Centre de population de la Caroline à l’Université de Caroline du Nord, à Chapel Hill, en partenariat avec Palladium, LLC ; ICF Macro, Inc. ; John Snow, Inc. </a:t>
            </a:r>
            <a:br>
              <a:rPr lang="fr-FR" sz="1800" kern="0" dirty="0">
                <a:latin typeface="Arial" panose="020B0604020202020204" pitchFamily="34" charset="0"/>
                <a:cs typeface="Arial" panose="020B0604020202020204" pitchFamily="34" charset="0"/>
              </a:rPr>
            </a:br>
            <a:r>
              <a:rPr lang="fr-FR" sz="1800" kern="0" dirty="0">
                <a:latin typeface="Arial" panose="020B0604020202020204" pitchFamily="34" charset="0"/>
                <a:cs typeface="Arial" panose="020B0604020202020204" pitchFamily="34" charset="0"/>
              </a:rPr>
              <a:t>et l’Université de </a:t>
            </a:r>
            <a:r>
              <a:rPr lang="fr-FR" sz="1800" kern="0" dirty="0" err="1">
                <a:latin typeface="Arial" panose="020B0604020202020204" pitchFamily="34" charset="0"/>
                <a:cs typeface="Arial" panose="020B0604020202020204" pitchFamily="34" charset="0"/>
              </a:rPr>
              <a:t>Tulane</a:t>
            </a:r>
            <a:r>
              <a:rPr lang="fr-FR" sz="1800" kern="0" dirty="0">
                <a:latin typeface="Arial" panose="020B0604020202020204" pitchFamily="34" charset="0"/>
                <a:cs typeface="Arial" panose="020B0604020202020204" pitchFamily="34" charset="0"/>
              </a:rPr>
              <a:t>. Les renseignements fournis dans cette publication ne reflètent pas nécessairement les opinions de l’USAID ou du gouvernement américain</a:t>
            </a:r>
            <a:r>
              <a:rPr lang="en-US" sz="1800" kern="0" dirty="0">
                <a:latin typeface="Arial" panose="020B0604020202020204" pitchFamily="34" charset="0"/>
                <a:cs typeface="Arial" panose="020B0604020202020204" pitchFamily="34" charset="0"/>
              </a:rPr>
              <a:t>. MS-20-198k-FR D4I</a:t>
            </a:r>
          </a:p>
          <a:p>
            <a:pPr marL="127000" lvl="0" indent="0" defTabSz="914400">
              <a:lnSpc>
                <a:spcPts val="2000"/>
              </a:lnSpc>
              <a:buNone/>
              <a:defRPr/>
            </a:pPr>
            <a:r>
              <a:rPr lang="en-US" sz="1800" b="1" kern="0" dirty="0">
                <a:solidFill>
                  <a:srgbClr val="3A8269"/>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3A8269"/>
              </a:solidFill>
              <a:latin typeface="Arial" panose="020B0604020202020204" pitchFamily="34" charset="0"/>
              <a:cs typeface="Arial" panose="020B0604020202020204" pitchFamily="34" charset="0"/>
              <a:sym typeface="Cabin"/>
            </a:endParaRPr>
          </a:p>
        </p:txBody>
      </p:sp>
      <p:grpSp>
        <p:nvGrpSpPr>
          <p:cNvPr id="3" name="Group 2">
            <a:extLst>
              <a:ext uri="{FF2B5EF4-FFF2-40B4-BE49-F238E27FC236}">
                <a16:creationId xmlns:a16="http://schemas.microsoft.com/office/drawing/2014/main" id="{3BC60647-B006-2FBA-0E03-71559C518E73}"/>
              </a:ext>
            </a:extLst>
          </p:cNvPr>
          <p:cNvGrpSpPr/>
          <p:nvPr userDrawn="1"/>
        </p:nvGrpSpPr>
        <p:grpSpPr>
          <a:xfrm>
            <a:off x="4017536" y="5903988"/>
            <a:ext cx="4385059" cy="731520"/>
            <a:chOff x="4442749" y="5903988"/>
            <a:chExt cx="4385059" cy="731520"/>
          </a:xfrm>
        </p:grpSpPr>
        <p:pic>
          <p:nvPicPr>
            <p:cNvPr id="4" name="Picture 3" descr="A picture containing text, clipart, vector graphics, sign&#10;&#10;Description automatically generated">
              <a:extLst>
                <a:ext uri="{FF2B5EF4-FFF2-40B4-BE49-F238E27FC236}">
                  <a16:creationId xmlns:a16="http://schemas.microsoft.com/office/drawing/2014/main" id="{5EF4EDC1-D9ED-873B-37B3-7A62945312D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5" name="Picture 4" descr="A red and blue text on a black background&#10;&#10;Description automatically generated with medium confidence">
              <a:extLst>
                <a:ext uri="{FF2B5EF4-FFF2-40B4-BE49-F238E27FC236}">
                  <a16:creationId xmlns:a16="http://schemas.microsoft.com/office/drawing/2014/main" id="{38AB6D9A-80E8-DB70-7A38-CCE01DF88D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288601402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3A8269"/>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947452"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Group 4">
            <a:extLst>
              <a:ext uri="{FF2B5EF4-FFF2-40B4-BE49-F238E27FC236}">
                <a16:creationId xmlns:a16="http://schemas.microsoft.com/office/drawing/2014/main" id="{F449F0BC-8DE1-A1B3-70C7-7CCA2C4A6754}"/>
              </a:ext>
            </a:extLst>
          </p:cNvPr>
          <p:cNvGrpSpPr/>
          <p:nvPr userDrawn="1"/>
        </p:nvGrpSpPr>
        <p:grpSpPr>
          <a:xfrm>
            <a:off x="4442749" y="5903988"/>
            <a:ext cx="4385059" cy="731520"/>
            <a:chOff x="4442749" y="5903988"/>
            <a:chExt cx="4385059" cy="731520"/>
          </a:xfrm>
        </p:grpSpPr>
        <p:pic>
          <p:nvPicPr>
            <p:cNvPr id="8" name="Picture 7" descr="A picture containing text, clipart, vector graphics, sign&#10;&#10;Description automatically generated">
              <a:extLst>
                <a:ext uri="{FF2B5EF4-FFF2-40B4-BE49-F238E27FC236}">
                  <a16:creationId xmlns:a16="http://schemas.microsoft.com/office/drawing/2014/main" id="{06E13775-C95E-4063-8EEE-DE66A952DCF2}"/>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16" name="Picture 15" descr="A red and blue text on a black background&#10;&#10;Description automatically generated with medium confidence">
              <a:extLst>
                <a:ext uri="{FF2B5EF4-FFF2-40B4-BE49-F238E27FC236}">
                  <a16:creationId xmlns:a16="http://schemas.microsoft.com/office/drawing/2014/main" id="{398069DB-0DF2-085D-D96F-985300F2111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13808262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title" idx="4294967295"/>
            <p:custDataLst>
              <p:tags r:id="rId1"/>
            </p:custDataLst>
          </p:nvPr>
        </p:nvSpPr>
        <p:spPr>
          <a:xfrm>
            <a:off x="573129" y="4601084"/>
            <a:ext cx="8403445" cy="102604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400" b="0" i="0" u="none" strike="noStrike" kern="1200" cap="none" spc="0" normalizeH="0" baseline="0" noProof="0" dirty="0">
                <a:ln>
                  <a:noFill/>
                </a:ln>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Sélection des sites pour la vérification </a:t>
            </a:r>
            <a:br>
              <a:rPr kumimoji="0" lang="fr-FR" sz="3400" b="0" i="0" u="none" strike="noStrike" kern="1200" cap="none" spc="0" normalizeH="0" baseline="0" noProof="0" dirty="0">
                <a:ln>
                  <a:noFill/>
                </a:ln>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br>
            <a:r>
              <a:rPr kumimoji="0" lang="fr-FR" sz="3400" b="0" i="0" u="none" strike="noStrike" kern="1200" cap="none" spc="0" normalizeH="0" baseline="0" noProof="0" dirty="0">
                <a:ln>
                  <a:noFill/>
                </a:ln>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de la qualité des données</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custDataLst>
              <p:tags r:id="rId2"/>
            </p:custDataLst>
          </p:nvPr>
        </p:nvSpPr>
        <p:spPr>
          <a:xfrm>
            <a:off x="573129" y="5722011"/>
            <a:ext cx="4682535" cy="1026049"/>
          </a:xfrm>
        </p:spPr>
        <p:txBody>
          <a:bodyPr/>
          <a:lstStyle/>
          <a:p>
            <a:r>
              <a:rPr lang="fr-FR" dirty="0"/>
              <a:t>Nom, Data for Impact</a:t>
            </a:r>
          </a:p>
          <a:p>
            <a:r>
              <a:rPr lang="fr-FR" dirty="0"/>
              <a:t>Réunion ou évènement</a:t>
            </a:r>
          </a:p>
          <a:p>
            <a:r>
              <a:rPr lang="fr-FR"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1073741"/>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Objectifs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555171" y="1910955"/>
            <a:ext cx="7499862" cy="3905346"/>
          </a:xfrm>
        </p:spPr>
        <p:txBody>
          <a:bodyPr/>
          <a:lstStyle/>
          <a:p>
            <a:pPr marL="293688" lvl="0" indent="-293688">
              <a:lnSpc>
                <a:spcPct val="100000"/>
              </a:lnSpc>
              <a:spcAft>
                <a:spcPts val="600"/>
              </a:spcAft>
              <a:buClr>
                <a:srgbClr val="AC6611"/>
              </a:buClr>
            </a:pPr>
            <a:r>
              <a:rPr lang="fr-FR" sz="2400" dirty="0"/>
              <a:t>Définir les critères de sélection des sites sur la base du volume des services de PF</a:t>
            </a:r>
          </a:p>
          <a:p>
            <a:pPr marL="293688" lvl="0" indent="-293688">
              <a:lnSpc>
                <a:spcPct val="100000"/>
              </a:lnSpc>
              <a:spcAft>
                <a:spcPts val="600"/>
              </a:spcAft>
              <a:buClr>
                <a:srgbClr val="AC6611"/>
              </a:buClr>
            </a:pPr>
            <a:r>
              <a:rPr lang="fr-FR" sz="2400" dirty="0"/>
              <a:t>Comprendre les techniques d’échantillonnage utilisées pour la sélection des sites</a:t>
            </a:r>
          </a:p>
          <a:p>
            <a:pPr marL="293688" indent="-293688">
              <a:lnSpc>
                <a:spcPct val="100000"/>
              </a:lnSpc>
              <a:spcAft>
                <a:spcPts val="600"/>
              </a:spcAft>
              <a:buClr>
                <a:srgbClr val="AC6611"/>
              </a:buClr>
            </a:pPr>
            <a:r>
              <a:rPr lang="fr-FR" sz="2400" dirty="0"/>
              <a:t>Comprendre et appliquer les méthodes de vérification des données alignées avec les tâches de gestion et de rapportage des données à chaque niveau du système de santé</a:t>
            </a:r>
          </a:p>
          <a:p>
            <a:pPr>
              <a:lnSpc>
                <a:spcPct val="100000"/>
              </a:lnSpc>
            </a:pPr>
            <a:endParaRPr lang="en-US" sz="2400" dirty="0"/>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1073741"/>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Critères de sélection des sites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602841" y="1910955"/>
            <a:ext cx="8292485" cy="3816578"/>
          </a:xfrm>
        </p:spPr>
        <p:txBody>
          <a:bodyPr/>
          <a:lstStyle/>
          <a:p>
            <a:pPr marL="293688" indent="-293688">
              <a:lnSpc>
                <a:spcPct val="100000"/>
              </a:lnSpc>
              <a:spcAft>
                <a:spcPts val="600"/>
              </a:spcAft>
              <a:buClr>
                <a:srgbClr val="AC6611"/>
              </a:buClr>
            </a:pPr>
            <a:r>
              <a:rPr lang="fr-FR" sz="2600" dirty="0"/>
              <a:t>Proposent des services de PF</a:t>
            </a:r>
          </a:p>
          <a:p>
            <a:pPr marL="293688" indent="-293688">
              <a:lnSpc>
                <a:spcPct val="100000"/>
              </a:lnSpc>
              <a:spcAft>
                <a:spcPts val="600"/>
              </a:spcAft>
              <a:buClr>
                <a:srgbClr val="AC6611"/>
              </a:buClr>
            </a:pPr>
            <a:r>
              <a:rPr lang="fr-FR" sz="2600" dirty="0"/>
              <a:t>Nombre élevé de clients de PF</a:t>
            </a:r>
          </a:p>
          <a:p>
            <a:pPr marL="293688" indent="-293688">
              <a:lnSpc>
                <a:spcPct val="100000"/>
              </a:lnSpc>
              <a:spcAft>
                <a:spcPts val="600"/>
              </a:spcAft>
              <a:buClr>
                <a:srgbClr val="AC6611"/>
              </a:buClr>
            </a:pPr>
            <a:r>
              <a:rPr lang="fr-FR" sz="2600" dirty="0"/>
              <a:t>Enregistrent les données sur les indicateurs sélectionnés</a:t>
            </a:r>
          </a:p>
          <a:p>
            <a:pPr marL="293688" indent="-293688">
              <a:lnSpc>
                <a:spcPct val="100000"/>
              </a:lnSpc>
              <a:spcAft>
                <a:spcPts val="600"/>
              </a:spcAft>
              <a:buClr>
                <a:srgbClr val="AC6611"/>
              </a:buClr>
            </a:pPr>
            <a:r>
              <a:rPr lang="fr-FR" sz="2600" dirty="0"/>
              <a:t>Compilent et rapportent les données sur les indicateurs et la période sélectionnés</a:t>
            </a:r>
          </a:p>
          <a:p>
            <a:pPr marL="293688" indent="-293688">
              <a:lnSpc>
                <a:spcPct val="100000"/>
              </a:lnSpc>
              <a:spcAft>
                <a:spcPts val="600"/>
              </a:spcAft>
              <a:buClr>
                <a:srgbClr val="AC6611"/>
              </a:buClr>
            </a:pPr>
            <a:r>
              <a:rPr lang="fr-FR" sz="2600" dirty="0"/>
              <a:t>Présentent des problèmes de qualité des données </a:t>
            </a:r>
            <a:br>
              <a:rPr lang="fr-FR" sz="2600" dirty="0"/>
            </a:br>
            <a:r>
              <a:rPr lang="fr-FR" sz="2600" dirty="0"/>
              <a:t>de PF</a:t>
            </a:r>
          </a:p>
          <a:p>
            <a:pPr>
              <a:lnSpc>
                <a:spcPct val="100000"/>
              </a:lnSpc>
            </a:pPr>
            <a:endParaRPr lang="en-US" sz="2600" dirty="0"/>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521051" y="884494"/>
            <a:ext cx="6830291" cy="65759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Technique d’échantillonnage</a:t>
            </a:r>
          </a:p>
        </p:txBody>
      </p:sp>
      <p:sp>
        <p:nvSpPr>
          <p:cNvPr id="2" name="Text Placeholder 1"/>
          <p:cNvSpPr>
            <a:spLocks noGrp="1"/>
          </p:cNvSpPr>
          <p:nvPr>
            <p:ph type="body" sz="quarter" idx="13"/>
            <p:custDataLst>
              <p:tags r:id="rId2"/>
            </p:custDataLst>
          </p:nvPr>
        </p:nvSpPr>
        <p:spPr>
          <a:xfrm>
            <a:off x="751115" y="1542093"/>
            <a:ext cx="7997254" cy="4794422"/>
          </a:xfrm>
        </p:spPr>
        <p:txBody>
          <a:bodyPr/>
          <a:lstStyle/>
          <a:p>
            <a:pPr>
              <a:buClr>
                <a:srgbClr val="AC6611"/>
              </a:buClr>
            </a:pPr>
            <a:r>
              <a:rPr lang="fr-FR" sz="2200" dirty="0"/>
              <a:t>Liste des structures sanitaires dans chaque district</a:t>
            </a:r>
          </a:p>
          <a:p>
            <a:pPr>
              <a:buClr>
                <a:srgbClr val="AC6611"/>
              </a:buClr>
            </a:pPr>
            <a:r>
              <a:rPr lang="fr-FR" sz="2200" dirty="0"/>
              <a:t>Stratifier les structures sanitaires en deux (hôpitaux et centres de santé)</a:t>
            </a:r>
          </a:p>
          <a:p>
            <a:pPr>
              <a:buClr>
                <a:srgbClr val="AC6611"/>
              </a:buClr>
            </a:pPr>
            <a:r>
              <a:rPr lang="fr-FR" sz="2200" dirty="0"/>
              <a:t>Calculer la taille de l’échantillon des structures sanitaires : n</a:t>
            </a:r>
          </a:p>
          <a:p>
            <a:pPr>
              <a:buClr>
                <a:srgbClr val="AC6611"/>
              </a:buClr>
            </a:pPr>
            <a:r>
              <a:rPr lang="fr-FR" sz="2200" dirty="0"/>
              <a:t>Calculer proportionnellement le nombre de sites dans chaque strate </a:t>
            </a:r>
          </a:p>
          <a:p>
            <a:pPr>
              <a:spcAft>
                <a:spcPts val="300"/>
              </a:spcAft>
              <a:buClr>
                <a:srgbClr val="AC6611"/>
              </a:buClr>
            </a:pPr>
            <a:r>
              <a:rPr lang="fr-FR" sz="2200" dirty="0"/>
              <a:t>Échantillonnage systématique pour sélectionner les structures sanitaires dans chaque strate :</a:t>
            </a:r>
          </a:p>
          <a:p>
            <a:pPr lvl="1">
              <a:spcAft>
                <a:spcPts val="300"/>
              </a:spcAft>
              <a:buClr>
                <a:srgbClr val="AC6611"/>
              </a:buClr>
              <a:buSzPct val="80000"/>
              <a:buFont typeface="Courier New" panose="02070309020205020404" pitchFamily="49" charset="0"/>
              <a:buChar char="o"/>
            </a:pPr>
            <a:r>
              <a:rPr lang="fr-FR" sz="2000" dirty="0"/>
              <a:t>Choisir un nombre entre 1 et n.</a:t>
            </a:r>
          </a:p>
          <a:p>
            <a:pPr lvl="1">
              <a:spcAft>
                <a:spcPts val="300"/>
              </a:spcAft>
              <a:buClr>
                <a:srgbClr val="AC6611"/>
              </a:buClr>
              <a:buSzPct val="80000"/>
              <a:buFont typeface="Courier New" panose="02070309020205020404" pitchFamily="49" charset="0"/>
              <a:buChar char="o"/>
            </a:pPr>
            <a:r>
              <a:rPr lang="fr-FR" sz="2000" dirty="0"/>
              <a:t>Déterminer la première structure sanitaire qui correspond au nombre choisi.</a:t>
            </a:r>
          </a:p>
          <a:p>
            <a:pPr lvl="1">
              <a:spcAft>
                <a:spcPts val="300"/>
              </a:spcAft>
              <a:buClr>
                <a:srgbClr val="AC6611"/>
              </a:buClr>
              <a:buSzPct val="80000"/>
              <a:buFont typeface="Courier New" panose="02070309020205020404" pitchFamily="49" charset="0"/>
              <a:buChar char="o"/>
            </a:pPr>
            <a:r>
              <a:rPr lang="fr-FR" sz="2000" dirty="0"/>
              <a:t>Ajouter n au nombre choisi pour déterminer la 2</a:t>
            </a:r>
            <a:r>
              <a:rPr lang="fr-FR" sz="2000" baseline="30000" dirty="0"/>
              <a:t>e</a:t>
            </a:r>
            <a:r>
              <a:rPr lang="fr-FR" sz="2000" dirty="0"/>
              <a:t> structure sanitaire. </a:t>
            </a:r>
          </a:p>
          <a:p>
            <a:pPr lvl="1">
              <a:buClr>
                <a:srgbClr val="AC6611"/>
              </a:buClr>
              <a:buSzPct val="80000"/>
              <a:buFont typeface="Courier New" panose="02070309020205020404" pitchFamily="49" charset="0"/>
              <a:buChar char="o"/>
            </a:pPr>
            <a:r>
              <a:rPr lang="fr-FR" sz="2000" dirty="0"/>
              <a:t>Continuer le même processus jusqu’à obtenir l’échantillon n.  </a:t>
            </a:r>
          </a:p>
          <a:p>
            <a:endParaRPr lang="en-US" sz="2200" dirty="0"/>
          </a:p>
        </p:txBody>
      </p:sp>
    </p:spTree>
    <p:extLst>
      <p:ext uri="{BB962C8B-B14F-4D97-AF65-F5344CB8AC3E}">
        <p14:creationId xmlns:p14="http://schemas.microsoft.com/office/powerpoint/2010/main" val="3595820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48744" y="972064"/>
            <a:ext cx="8250639" cy="73120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Type de rapportage des données du site</a:t>
            </a:r>
          </a:p>
        </p:txBody>
      </p:sp>
      <p:sp>
        <p:nvSpPr>
          <p:cNvPr id="2" name="Text Placeholder 1"/>
          <p:cNvSpPr>
            <a:spLocks noGrp="1"/>
          </p:cNvSpPr>
          <p:nvPr>
            <p:ph type="body" sz="quarter" idx="13"/>
            <p:custDataLst>
              <p:tags r:id="rId2"/>
            </p:custDataLst>
          </p:nvPr>
        </p:nvSpPr>
        <p:spPr>
          <a:xfrm>
            <a:off x="653143" y="1703270"/>
            <a:ext cx="8046240" cy="5154730"/>
          </a:xfrm>
        </p:spPr>
        <p:txBody>
          <a:bodyPr/>
          <a:lstStyle/>
          <a:p>
            <a:pPr>
              <a:lnSpc>
                <a:spcPct val="100000"/>
              </a:lnSpc>
              <a:spcBef>
                <a:spcPts val="600"/>
              </a:spcBef>
              <a:buClr>
                <a:srgbClr val="AC6611"/>
              </a:buClr>
            </a:pPr>
            <a:r>
              <a:rPr lang="fr-FR" sz="2400" dirty="0"/>
              <a:t>Données rapportées sur papier de la structure sanitaire au district :</a:t>
            </a:r>
          </a:p>
          <a:p>
            <a:pPr lvl="1" indent="-282575">
              <a:lnSpc>
                <a:spcPct val="100000"/>
              </a:lnSpc>
              <a:spcBef>
                <a:spcPts val="600"/>
              </a:spcBef>
              <a:buClr>
                <a:srgbClr val="AC6611"/>
              </a:buClr>
              <a:buSzPct val="80000"/>
              <a:buFont typeface="Courier New" panose="02070309020205020404" pitchFamily="49" charset="0"/>
              <a:buChar char="o"/>
            </a:pPr>
            <a:r>
              <a:rPr lang="fr-FR" sz="2200" dirty="0"/>
              <a:t>Sources de données</a:t>
            </a:r>
          </a:p>
          <a:p>
            <a:pPr lvl="1" indent="-282575">
              <a:lnSpc>
                <a:spcPct val="100000"/>
              </a:lnSpc>
              <a:spcBef>
                <a:spcPts val="600"/>
              </a:spcBef>
              <a:buClr>
                <a:srgbClr val="AC6611"/>
              </a:buClr>
              <a:buSzPct val="80000"/>
              <a:buFont typeface="Courier New" panose="02070309020205020404" pitchFamily="49" charset="0"/>
              <a:buChar char="o"/>
            </a:pPr>
            <a:r>
              <a:rPr lang="fr-FR" sz="2200" dirty="0"/>
              <a:t>Rapports des données</a:t>
            </a:r>
          </a:p>
          <a:p>
            <a:pPr lvl="1" indent="-282575">
              <a:lnSpc>
                <a:spcPct val="100000"/>
              </a:lnSpc>
              <a:spcBef>
                <a:spcPts val="600"/>
              </a:spcBef>
              <a:spcAft>
                <a:spcPts val="600"/>
              </a:spcAft>
              <a:buClr>
                <a:srgbClr val="AC6611"/>
              </a:buClr>
              <a:buSzPct val="80000"/>
              <a:buFont typeface="Courier New" panose="02070309020205020404" pitchFamily="49" charset="0"/>
              <a:buChar char="o"/>
            </a:pPr>
            <a:r>
              <a:rPr lang="fr-FR" sz="2200" dirty="0"/>
              <a:t>Autres sources de données pour les recoupements</a:t>
            </a:r>
          </a:p>
          <a:p>
            <a:pPr>
              <a:lnSpc>
                <a:spcPct val="100000"/>
              </a:lnSpc>
              <a:spcBef>
                <a:spcPts val="600"/>
              </a:spcBef>
              <a:buClr>
                <a:srgbClr val="AC6611"/>
              </a:buClr>
            </a:pPr>
            <a:r>
              <a:rPr lang="fr-FR" sz="2400" dirty="0"/>
              <a:t>Données enregistrées électroniquement dans la structure sanitaire ou le district :</a:t>
            </a:r>
          </a:p>
          <a:p>
            <a:pPr lvl="1" indent="-282575">
              <a:lnSpc>
                <a:spcPct val="100000"/>
              </a:lnSpc>
              <a:spcBef>
                <a:spcPts val="600"/>
              </a:spcBef>
              <a:buClr>
                <a:srgbClr val="AC6611"/>
              </a:buClr>
              <a:buSzPct val="80000"/>
              <a:buFont typeface="Courier New" panose="02070309020205020404" pitchFamily="49" charset="0"/>
              <a:buChar char="o"/>
            </a:pPr>
            <a:r>
              <a:rPr lang="fr-FR" sz="2200" dirty="0"/>
              <a:t>Dossiers médicaux électroniques</a:t>
            </a:r>
          </a:p>
          <a:p>
            <a:pPr lvl="1" indent="-282575">
              <a:lnSpc>
                <a:spcPct val="100000"/>
              </a:lnSpc>
              <a:spcBef>
                <a:spcPts val="600"/>
              </a:spcBef>
              <a:buClr>
                <a:srgbClr val="AC6611"/>
              </a:buClr>
              <a:buSzPct val="80000"/>
              <a:buFont typeface="Courier New" panose="02070309020205020404" pitchFamily="49" charset="0"/>
              <a:buChar char="o"/>
            </a:pPr>
            <a:r>
              <a:rPr lang="fr-FR" sz="2200" dirty="0"/>
              <a:t>Rapports globaux</a:t>
            </a:r>
          </a:p>
          <a:p>
            <a:pPr lvl="1" indent="-282575">
              <a:lnSpc>
                <a:spcPct val="100000"/>
              </a:lnSpc>
              <a:spcBef>
                <a:spcPts val="600"/>
              </a:spcBef>
              <a:buClr>
                <a:srgbClr val="AC6611"/>
              </a:buClr>
              <a:buSzPct val="80000"/>
              <a:buFont typeface="Courier New" panose="02070309020205020404" pitchFamily="49" charset="0"/>
              <a:buChar char="o"/>
            </a:pPr>
            <a:r>
              <a:rPr lang="fr-FR" sz="2200" dirty="0"/>
              <a:t>Enregistrements des données électroniques</a:t>
            </a:r>
          </a:p>
          <a:p>
            <a:pPr lvl="1" indent="-282575">
              <a:lnSpc>
                <a:spcPct val="100000"/>
              </a:lnSpc>
              <a:spcBef>
                <a:spcPts val="600"/>
              </a:spcBef>
              <a:buClr>
                <a:srgbClr val="AC6611"/>
              </a:buClr>
              <a:buSzPct val="80000"/>
              <a:buFont typeface="Courier New" panose="02070309020205020404" pitchFamily="49" charset="0"/>
              <a:buChar char="o"/>
            </a:pPr>
            <a:r>
              <a:rPr lang="fr-FR" sz="2200" dirty="0"/>
              <a:t>Règles de validation des recoupements électroniques </a:t>
            </a:r>
          </a:p>
          <a:p>
            <a:pPr>
              <a:lnSpc>
                <a:spcPct val="100000"/>
              </a:lnSpc>
              <a:spcBef>
                <a:spcPts val="600"/>
              </a:spcBef>
            </a:pPr>
            <a:endParaRPr lang="en-US" dirty="0"/>
          </a:p>
        </p:txBody>
      </p:sp>
    </p:spTree>
    <p:extLst>
      <p:ext uri="{BB962C8B-B14F-4D97-AF65-F5344CB8AC3E}">
        <p14:creationId xmlns:p14="http://schemas.microsoft.com/office/powerpoint/2010/main" val="34980748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573180" y="874839"/>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400" b="1" i="0" u="none" strike="noStrike" kern="1200" cap="none" spc="0" normalizeH="0" baseline="0" noProof="0" dirty="0">
                <a:ln>
                  <a:noFill/>
                </a:ln>
                <a:solidFill>
                  <a:srgbClr val="AC6611"/>
                </a:solidFill>
                <a:effectLst/>
                <a:uLnTx/>
                <a:uFillTx/>
                <a:latin typeface="Franklin Gothic Medium" panose="020B0603020102020204" pitchFamily="34" charset="0"/>
                <a:ea typeface="Franklin Gothic Medium" panose="020B0603020102020204" pitchFamily="34" charset="0"/>
                <a:cs typeface="Arial" panose="020B0604020202020204" pitchFamily="34" charset="0"/>
              </a:rPr>
              <a:t>Exercice de groupe</a:t>
            </a:r>
          </a:p>
        </p:txBody>
      </p:sp>
      <p:sp>
        <p:nvSpPr>
          <p:cNvPr id="2" name="Text Placeholder 1"/>
          <p:cNvSpPr>
            <a:spLocks noGrp="1"/>
          </p:cNvSpPr>
          <p:nvPr>
            <p:ph type="body" sz="quarter" idx="12"/>
            <p:custDataLst>
              <p:tags r:id="rId2"/>
            </p:custDataLst>
          </p:nvPr>
        </p:nvSpPr>
        <p:spPr>
          <a:xfrm>
            <a:off x="734785" y="1712052"/>
            <a:ext cx="7667809" cy="4547233"/>
          </a:xfrm>
        </p:spPr>
        <p:txBody>
          <a:bodyPr/>
          <a:lstStyle/>
          <a:p>
            <a:pPr marL="293688" indent="-293688">
              <a:lnSpc>
                <a:spcPct val="100000"/>
              </a:lnSpc>
              <a:spcAft>
                <a:spcPts val="300"/>
              </a:spcAft>
              <a:buClr>
                <a:srgbClr val="AC6611"/>
              </a:buClr>
            </a:pPr>
            <a:r>
              <a:rPr lang="fr-FR" sz="2600" dirty="0"/>
              <a:t>Utiliser la liste des structures sanitaires dans les régions sélectionnées</a:t>
            </a:r>
          </a:p>
          <a:p>
            <a:pPr marL="293688" indent="-293688">
              <a:lnSpc>
                <a:spcPct val="100000"/>
              </a:lnSpc>
              <a:spcAft>
                <a:spcPts val="300"/>
              </a:spcAft>
              <a:buClr>
                <a:srgbClr val="AC6611"/>
              </a:buClr>
            </a:pPr>
            <a:r>
              <a:rPr lang="fr-FR" sz="2600" dirty="0"/>
              <a:t>Stratifier par type de structures sanitaires (hôpitaux, centres de santé)</a:t>
            </a:r>
          </a:p>
          <a:p>
            <a:pPr marL="293688" indent="-293688">
              <a:lnSpc>
                <a:spcPct val="100000"/>
              </a:lnSpc>
              <a:spcAft>
                <a:spcPts val="300"/>
              </a:spcAft>
              <a:buClr>
                <a:srgbClr val="AC6611"/>
              </a:buClr>
            </a:pPr>
            <a:r>
              <a:rPr lang="fr-FR" sz="2600" dirty="0"/>
              <a:t>Utiliser le calcul d’un échantillon électronique et déterminer la taille de l’échantillon</a:t>
            </a:r>
          </a:p>
          <a:p>
            <a:pPr marL="293688" indent="-293688">
              <a:lnSpc>
                <a:spcPct val="100000"/>
              </a:lnSpc>
              <a:spcAft>
                <a:spcPts val="300"/>
              </a:spcAft>
              <a:buClr>
                <a:srgbClr val="AC6611"/>
              </a:buClr>
            </a:pPr>
            <a:r>
              <a:rPr lang="fr-FR" sz="2600" dirty="0"/>
              <a:t>Pour sélectionner les structures sanitaires, procéder avec la technique d’échantillonnage systématique au moyen de la liste des structures sanitaires</a:t>
            </a:r>
            <a:endParaRPr lang="en-US" sz="2600" dirty="0"/>
          </a:p>
        </p:txBody>
      </p:sp>
    </p:spTree>
    <p:extLst>
      <p:ext uri="{BB962C8B-B14F-4D97-AF65-F5344CB8AC3E}">
        <p14:creationId xmlns:p14="http://schemas.microsoft.com/office/powerpoint/2010/main" val="15095408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B03EF-C74D-5787-7956-6BFE86D6B601}"/>
              </a:ext>
            </a:extLst>
          </p:cNvPr>
          <p:cNvSpPr>
            <a:spLocks noGrp="1"/>
          </p:cNvSpPr>
          <p:nvPr>
            <p:ph type="title" idx="4294967295"/>
          </p:nvPr>
        </p:nvSpPr>
        <p:spPr>
          <a:xfrm>
            <a:off x="628650" y="-1325563"/>
            <a:ext cx="7886700" cy="1325563"/>
          </a:xfrm>
          <a:prstGeom prst="rect">
            <a:avLst/>
          </a:prstGeom>
        </p:spPr>
        <p:txBody>
          <a:bodyPr anchor="b"/>
          <a:lstStyle/>
          <a:p>
            <a:r>
              <a:rPr lang="fr-FR" sz="2000" dirty="0">
                <a:latin typeface="Arial" panose="020B0604020202020204" pitchFamily="34" charset="0"/>
                <a:cs typeface="Arial" panose="020B0604020202020204" pitchFamily="34" charset="0"/>
              </a:rPr>
              <a:t>Cette présentation a été produite avec le soutien de l’Agence des États-Unis pour le développement international</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39514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BC483B2ABB8074BAC5B53AC19681DBF" ma:contentTypeVersion="17" ma:contentTypeDescription="Create a new document." ma:contentTypeScope="" ma:versionID="d6e6f3686e838274c6a759ec769994f4">
  <xsd:schema xmlns:xsd="http://www.w3.org/2001/XMLSchema" xmlns:xs="http://www.w3.org/2001/XMLSchema" xmlns:p="http://schemas.microsoft.com/office/2006/metadata/properties" xmlns:ns2="1f2b3ab7-e12d-4039-8aa5-611d931079e9" xmlns:ns3="4aabcae6-4733-4bd5-b651-85f05c302538" xmlns:ns4="da5460a6-bbc2-4b3b-ab74-0656f9ce9569" targetNamespace="http://schemas.microsoft.com/office/2006/metadata/properties" ma:root="true" ma:fieldsID="9bc8e0338ce72b78692f155cbcfad3fa" ns2:_="" ns3:_="" ns4:_="">
    <xsd:import namespace="1f2b3ab7-e12d-4039-8aa5-611d931079e9"/>
    <xsd:import namespace="4aabcae6-4733-4bd5-b651-85f05c302538"/>
    <xsd:import namespace="da5460a6-bbc2-4b3b-ab74-0656f9ce956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LengthInSeconds" minOccurs="0"/>
                <xsd:element ref="ns3:MediaServiceLocation"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2b3ab7-e12d-4039-8aa5-611d931079e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aabcae6-4733-4bd5-b651-85f05c302538"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fdc6da-32ca-4a2b-983e-32d6a4a8ae6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5460a6-bbc2-4b3b-ab74-0656f9ce956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38ee0a3-95a1-461a-989c-604f7cba5861}" ma:internalName="TaxCatchAll" ma:showField="CatchAllData" ma:web="da5460a6-bbc2-4b3b-ab74-0656f9ce95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da5460a6-bbc2-4b3b-ab74-0656f9ce9569" xsi:nil="true"/>
    <lcf76f155ced4ddcb4097134ff3c332f xmlns="4aabcae6-4733-4bd5-b651-85f05c30253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40D77CB-4410-4545-94B0-C8B5CBB74DCF}"/>
</file>

<file path=customXml/itemProps2.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3.xml><?xml version="1.0" encoding="utf-8"?>
<ds:datastoreItem xmlns:ds="http://schemas.openxmlformats.org/officeDocument/2006/customXml" ds:itemID="{2B7A83AB-7F46-4BB6-AFF8-34082BEF2AE0}">
  <ds:schemaRefs>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d8573787-17db-43b5-9af3-2a45e79ab039"/>
    <ds:schemaRef ds:uri="13922b43-4eea-40f2-b18b-c20327cdf16c"/>
    <ds:schemaRef ds:uri="http://purl.org/dc/elements/1.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465</TotalTime>
  <Words>450</Words>
  <Application>Microsoft Office PowerPoint</Application>
  <PresentationFormat>On-screen Show (4:3)</PresentationFormat>
  <Paragraphs>48</Paragraphs>
  <Slides>7</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Arial</vt:lpstr>
      <vt:lpstr>Arial</vt:lpstr>
      <vt:lpstr>Calibri</vt:lpstr>
      <vt:lpstr>Century Gothic</vt:lpstr>
      <vt:lpstr>Courier New</vt:lpstr>
      <vt:lpstr>Franklin Gothic Medium</vt:lpstr>
      <vt:lpstr>Futura LT Pro Book</vt:lpstr>
      <vt:lpstr>Office Theme</vt:lpstr>
      <vt:lpstr>Sélection des sites pour la vérification  de la qualité des données</vt:lpstr>
      <vt:lpstr>Objectifs</vt:lpstr>
      <vt:lpstr>Critères de sélection des sites</vt:lpstr>
      <vt:lpstr>Technique d’échantillonnage</vt:lpstr>
      <vt:lpstr>Type de rapportage des données du site</vt:lpstr>
      <vt:lpstr>Exercice de groupe</vt:lpstr>
      <vt:lpstr>Cette présentation a été produite avec le soutien de l’Agence des États-Unis pour le développement international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Hoover, Donald Wayne</cp:lastModifiedBy>
  <cp:revision>36</cp:revision>
  <dcterms:created xsi:type="dcterms:W3CDTF">2019-05-28T18:26:11Z</dcterms:created>
  <dcterms:modified xsi:type="dcterms:W3CDTF">2023-08-22T18:15:18Z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0x010100CBC483B2ABB8074BAC5B53AC19681DBF</vt:lpwstr>
  </property>
</Properties>
</file>