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2.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2"/>
  </p:notesMasterIdLst>
  <p:sldIdLst>
    <p:sldId id="265" r:id="rId5"/>
    <p:sldId id="258" r:id="rId6"/>
    <p:sldId id="264" r:id="rId7"/>
    <p:sldId id="266" r:id="rId8"/>
    <p:sldId id="267" r:id="rId9"/>
    <p:sldId id="268" r:id="rId10"/>
    <p:sldId id="262"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2" clrIdx="0">
    <p:extLst>
      <p:ext uri="{19B8F6BF-5375-455C-9EA6-DF929625EA0E}">
        <p15:presenceInfo xmlns:p15="http://schemas.microsoft.com/office/powerpoint/2012/main" userId="Sammy  Kvartuna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8269"/>
    <a:srgbClr val="AC6611"/>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98" autoAdjust="0"/>
    <p:restoredTop sz="86364" autoAdjust="0"/>
  </p:normalViewPr>
  <p:slideViewPr>
    <p:cSldViewPr snapToGrid="0">
      <p:cViewPr varScale="1">
        <p:scale>
          <a:sx n="60" d="100"/>
          <a:sy n="60" d="100"/>
        </p:scale>
        <p:origin x="942" y="6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56" d="100"/>
          <a:sy n="56" d="100"/>
        </p:scale>
        <p:origin x="25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84218-FE5E-465C-9FD8-610550EB5ACC}" type="datetimeFigureOut">
              <a:rPr lang="en-US" smtClean="0"/>
              <a:t>8/22/2023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84DB6B-7041-44C8-93FC-2CA3C2D9121B}" type="slidenum">
              <a:rPr lang="en-US" smtClean="0"/>
              <a:t>‹#›</a:t>
            </a:fld>
            <a:endParaRPr lang="en-US" dirty="0"/>
          </a:p>
        </p:txBody>
      </p:sp>
    </p:spTree>
    <p:extLst>
      <p:ext uri="{BB962C8B-B14F-4D97-AF65-F5344CB8AC3E}">
        <p14:creationId xmlns:p14="http://schemas.microsoft.com/office/powerpoint/2010/main" val="17906589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D84DB6B-7041-44C8-93FC-2CA3C2D9121B}" type="slidenum">
              <a:rPr lang="en-US" smtClean="0"/>
              <a:t>4</a:t>
            </a:fld>
            <a:endParaRPr lang="en-US" dirty="0"/>
          </a:p>
        </p:txBody>
      </p:sp>
    </p:spTree>
    <p:extLst>
      <p:ext uri="{BB962C8B-B14F-4D97-AF65-F5344CB8AC3E}">
        <p14:creationId xmlns:p14="http://schemas.microsoft.com/office/powerpoint/2010/main" val="2893209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D84DB6B-7041-44C8-93FC-2CA3C2D9121B}" type="slidenum">
              <a:rPr lang="en-US" smtClean="0"/>
              <a:t>5</a:t>
            </a:fld>
            <a:endParaRPr lang="en-US" dirty="0"/>
          </a:p>
        </p:txBody>
      </p:sp>
    </p:spTree>
    <p:extLst>
      <p:ext uri="{BB962C8B-B14F-4D97-AF65-F5344CB8AC3E}">
        <p14:creationId xmlns:p14="http://schemas.microsoft.com/office/powerpoint/2010/main" val="3528074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D84DB6B-7041-44C8-93FC-2CA3C2D9121B}" type="slidenum">
              <a:rPr lang="en-US" smtClean="0"/>
              <a:t>6</a:t>
            </a:fld>
            <a:endParaRPr lang="en-US" dirty="0"/>
          </a:p>
        </p:txBody>
      </p:sp>
    </p:spTree>
    <p:extLst>
      <p:ext uri="{BB962C8B-B14F-4D97-AF65-F5344CB8AC3E}">
        <p14:creationId xmlns:p14="http://schemas.microsoft.com/office/powerpoint/2010/main" val="11784056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fr-FR" dirty="0"/>
              <a:t>Cette présentation a été produite avec le soutien de l’</a:t>
            </a:r>
            <a:r>
              <a:rPr lang="fr-FR" b="0" i="0" dirty="0">
                <a:solidFill>
                  <a:srgbClr val="3C3C3C"/>
                </a:solidFill>
                <a:effectLst/>
                <a:latin typeface="Arial" panose="020B0604020202020204" pitchFamily="34" charset="0"/>
              </a:rPr>
              <a:t>Agence des États-Unis pour le développement internatio</a:t>
            </a:r>
            <a:r>
              <a:rPr lang="fr-FR" b="0" i="0" dirty="0">
                <a:solidFill>
                  <a:srgbClr val="303030"/>
                </a:solidFill>
                <a:effectLst/>
                <a:latin typeface="Arial" panose="020B0604020202020204" pitchFamily="34" charset="0"/>
              </a:rPr>
              <a:t>na</a:t>
            </a:r>
            <a:r>
              <a:rPr lang="fr-FR" b="0" i="0" dirty="0">
                <a:solidFill>
                  <a:srgbClr val="242424"/>
                </a:solidFill>
                <a:effectLst/>
                <a:latin typeface="Arial" panose="020B0604020202020204" pitchFamily="34" charset="0"/>
              </a:rPr>
              <a:t>l</a:t>
            </a:r>
            <a:r>
              <a:rPr lang="fr-FR" b="0" i="0" dirty="0">
                <a:solidFill>
                  <a:srgbClr val="181818"/>
                </a:solidFill>
                <a:effectLst/>
                <a:latin typeface="Arial" panose="020B0604020202020204" pitchFamily="34" charset="0"/>
              </a:rPr>
              <a:t> </a:t>
            </a:r>
            <a:r>
              <a:rPr lang="fr-FR" b="0" i="0" dirty="0">
                <a:solidFill>
                  <a:srgbClr val="0C0C0C"/>
                </a:solidFill>
                <a:effectLst/>
                <a:latin typeface="Arial" panose="020B0604020202020204" pitchFamily="34" charset="0"/>
              </a:rPr>
              <a:t>(</a:t>
            </a:r>
            <a:r>
              <a:rPr lang="fr-FR" b="0" i="0" dirty="0">
                <a:solidFill>
                  <a:srgbClr val="000000"/>
                </a:solidFill>
                <a:effectLst/>
                <a:latin typeface="Arial" panose="020B0604020202020204" pitchFamily="34" charset="0"/>
              </a:rPr>
              <a:t>USAID</a:t>
            </a:r>
            <a:r>
              <a:rPr lang="fr-FR" b="0" i="0" dirty="0">
                <a:solidFill>
                  <a:srgbClr val="0C0C0C"/>
                </a:solidFill>
                <a:effectLst/>
                <a:latin typeface="Arial" panose="020B0604020202020204" pitchFamily="34" charset="0"/>
              </a:rPr>
              <a:t>) aux termes de la </a:t>
            </a:r>
            <a:r>
              <a:rPr lang="en-US" b="0" i="0" dirty="0">
                <a:solidFill>
                  <a:srgbClr val="5F6368"/>
                </a:solidFill>
                <a:effectLst/>
                <a:latin typeface="arial" panose="020B0604020202020204" pitchFamily="34" charset="0"/>
              </a:rPr>
              <a:t>subvention </a:t>
            </a:r>
            <a:r>
              <a:rPr lang="en-US" b="0" i="0" dirty="0" err="1">
                <a:solidFill>
                  <a:srgbClr val="5F6368"/>
                </a:solidFill>
                <a:effectLst/>
                <a:latin typeface="arial" panose="020B0604020202020204" pitchFamily="34" charset="0"/>
              </a:rPr>
              <a:t>associée</a:t>
            </a:r>
            <a:r>
              <a:rPr lang="en-US" b="0" i="0" dirty="0">
                <a:solidFill>
                  <a:srgbClr val="5F6368"/>
                </a:solidFill>
                <a:effectLst/>
                <a:latin typeface="arial" panose="020B0604020202020204" pitchFamily="34" charset="0"/>
              </a:rPr>
              <a:t> </a:t>
            </a:r>
            <a:r>
              <a:rPr lang="fr-FR" b="0" i="0" dirty="0">
                <a:solidFill>
                  <a:srgbClr val="0C0C0C"/>
                </a:solidFill>
                <a:effectLst/>
                <a:latin typeface="Arial" panose="020B0604020202020204" pitchFamily="34" charset="0"/>
              </a:rPr>
              <a:t>7200AA18LA00008 Data for Impact (D4I), qui est mise en œuvre par le Centre de population de la Caroline à l’Université de Caroline du Nord, à Chapel Hill, en partenariat avec Palladium, LLC ; ICF Macro, Inc. </a:t>
            </a:r>
            <a:r>
              <a:rPr lang="en-US" b="0" i="0" dirty="0">
                <a:solidFill>
                  <a:srgbClr val="0C0C0C"/>
                </a:solidFill>
                <a:effectLst/>
                <a:latin typeface="Arial" panose="020B0604020202020204" pitchFamily="34" charset="0"/>
              </a:rPr>
              <a:t>; John </a:t>
            </a:r>
            <a:r>
              <a:rPr lang="en-US" b="0" i="0" dirty="0" err="1">
                <a:solidFill>
                  <a:srgbClr val="0C0C0C"/>
                </a:solidFill>
                <a:effectLst/>
                <a:latin typeface="Arial" panose="020B0604020202020204" pitchFamily="34" charset="0"/>
              </a:rPr>
              <a:t>Sno</a:t>
            </a:r>
            <a:r>
              <a:rPr lang="fr-FR" b="0" i="0" dirty="0">
                <a:solidFill>
                  <a:srgbClr val="0C0C0C"/>
                </a:solidFill>
                <a:effectLst/>
                <a:latin typeface="Arial" panose="020B0604020202020204" pitchFamily="34" charset="0"/>
              </a:rPr>
              <a:t>w, Inc. ; et l’Université de </a:t>
            </a:r>
            <a:r>
              <a:rPr lang="fr-FR" b="0" i="0" dirty="0" err="1">
                <a:solidFill>
                  <a:srgbClr val="0C0C0C"/>
                </a:solidFill>
                <a:effectLst/>
                <a:latin typeface="Arial" panose="020B0604020202020204" pitchFamily="34" charset="0"/>
              </a:rPr>
              <a:t>Tulane</a:t>
            </a:r>
            <a:r>
              <a:rPr lang="fr-FR" b="0" i="0" dirty="0">
                <a:solidFill>
                  <a:srgbClr val="0C0C0C"/>
                </a:solidFill>
                <a:effectLst/>
                <a:latin typeface="Arial" panose="020B0604020202020204" pitchFamily="34" charset="0"/>
              </a:rPr>
              <a:t>. Les renseignements fournis dans cette publication ne reflètent pas nécessairement les opinions de l’USAID ou du gouvernement américain.</a:t>
            </a:r>
            <a:endParaRPr lang="he-IL" dirty="0"/>
          </a:p>
        </p:txBody>
      </p:sp>
      <p:sp>
        <p:nvSpPr>
          <p:cNvPr id="4" name="Slide Number Placeholder 3"/>
          <p:cNvSpPr>
            <a:spLocks noGrp="1"/>
          </p:cNvSpPr>
          <p:nvPr>
            <p:ph type="sldNum" sz="quarter" idx="5"/>
          </p:nvPr>
        </p:nvSpPr>
        <p:spPr/>
        <p:txBody>
          <a:bodyPr/>
          <a:lstStyle/>
          <a:p>
            <a:fld id="{4D84DB6B-7041-44C8-93FC-2CA3C2D9121B}" type="slidenum">
              <a:rPr lang="en-US" smtClean="0"/>
              <a:t>7</a:t>
            </a:fld>
            <a:endParaRPr lang="en-US" dirty="0"/>
          </a:p>
        </p:txBody>
      </p:sp>
    </p:spTree>
    <p:extLst>
      <p:ext uri="{BB962C8B-B14F-4D97-AF65-F5344CB8AC3E}">
        <p14:creationId xmlns:p14="http://schemas.microsoft.com/office/powerpoint/2010/main" val="33111258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648942" y="5992858"/>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729717"/>
            <a:ext cx="4844904"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029664" y="6159073"/>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2" name="Rectangle 1">
            <a:extLst>
              <a:ext uri="{FF2B5EF4-FFF2-40B4-BE49-F238E27FC236}">
                <a16:creationId xmlns:a16="http://schemas.microsoft.com/office/drawing/2014/main" id="{E7062265-7456-C6CD-5D8B-75FC4D703372}"/>
              </a:ext>
            </a:extLst>
          </p:cNvPr>
          <p:cNvSpPr/>
          <p:nvPr userDrawn="1"/>
        </p:nvSpPr>
        <p:spPr>
          <a:xfrm>
            <a:off x="939987" y="2646029"/>
            <a:ext cx="7462608" cy="2734082"/>
          </a:xfrm>
          <a:prstGeom prst="rect">
            <a:avLst/>
          </a:prstGeom>
        </p:spPr>
        <p:txBody>
          <a:bodyPr wrap="square">
            <a:spAutoFit/>
          </a:bodyPr>
          <a:lstStyle/>
          <a:p>
            <a:pPr marL="127000" lvl="0" indent="0" defTabSz="914400">
              <a:lnSpc>
                <a:spcPts val="2000"/>
              </a:lnSpc>
              <a:spcAft>
                <a:spcPts val="600"/>
              </a:spcAft>
              <a:buNone/>
              <a:defRPr/>
            </a:pPr>
            <a:r>
              <a:rPr lang="fr-FR" sz="1800" kern="0" dirty="0">
                <a:latin typeface="Arial" panose="020B0604020202020204" pitchFamily="34" charset="0"/>
                <a:cs typeface="Arial" panose="020B0604020202020204" pitchFamily="34" charset="0"/>
              </a:rPr>
              <a:t>Cette présentation a été produite avec le soutien de l’Agence des États-Unis pour le développement international (USAID) aux termes de la subvention associée 7200AA18LA00008 pour Data for Impact (D4I), qui est mise en œuvre par le Centre de population de la Caroline à l’Université de Caroline du Nord, à Chapel Hill, en partenariat avec Palladium, LLC ; ICF Macro, Inc. ; John Snow, Inc. </a:t>
            </a:r>
            <a:br>
              <a:rPr lang="fr-FR" sz="1800" kern="0" dirty="0">
                <a:latin typeface="Arial" panose="020B0604020202020204" pitchFamily="34" charset="0"/>
                <a:cs typeface="Arial" panose="020B0604020202020204" pitchFamily="34" charset="0"/>
              </a:rPr>
            </a:br>
            <a:r>
              <a:rPr lang="fr-FR" sz="1800" kern="0" dirty="0">
                <a:latin typeface="Arial" panose="020B0604020202020204" pitchFamily="34" charset="0"/>
                <a:cs typeface="Arial" panose="020B0604020202020204" pitchFamily="34" charset="0"/>
              </a:rPr>
              <a:t>et l’Université de </a:t>
            </a:r>
            <a:r>
              <a:rPr lang="fr-FR" sz="1800" kern="0" dirty="0" err="1">
                <a:latin typeface="Arial" panose="020B0604020202020204" pitchFamily="34" charset="0"/>
                <a:cs typeface="Arial" panose="020B0604020202020204" pitchFamily="34" charset="0"/>
              </a:rPr>
              <a:t>Tulane</a:t>
            </a:r>
            <a:r>
              <a:rPr lang="fr-FR" sz="1800" kern="0" dirty="0">
                <a:latin typeface="Arial" panose="020B0604020202020204" pitchFamily="34" charset="0"/>
                <a:cs typeface="Arial" panose="020B0604020202020204" pitchFamily="34" charset="0"/>
              </a:rPr>
              <a:t>. Les renseignements fournis dans cette publication ne reflètent pas nécessairement les opinions de l’USAID ou du gouvernement américain</a:t>
            </a:r>
            <a:r>
              <a:rPr lang="en-US" sz="1800" kern="0" dirty="0">
                <a:latin typeface="Arial" panose="020B0604020202020204" pitchFamily="34" charset="0"/>
                <a:cs typeface="Arial" panose="020B0604020202020204" pitchFamily="34" charset="0"/>
              </a:rPr>
              <a:t>. MS-20-198f-FR D4I</a:t>
            </a:r>
          </a:p>
          <a:p>
            <a:pPr marL="127000" lvl="0" indent="0" defTabSz="914400">
              <a:lnSpc>
                <a:spcPts val="2000"/>
              </a:lnSpc>
              <a:buNone/>
              <a:defRPr/>
            </a:pPr>
            <a:r>
              <a:rPr lang="en-US" sz="1800" b="1" kern="0" dirty="0">
                <a:solidFill>
                  <a:srgbClr val="3A8269"/>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3A8269"/>
              </a:solidFill>
              <a:latin typeface="Arial" panose="020B0604020202020204" pitchFamily="34" charset="0"/>
              <a:cs typeface="Arial" panose="020B0604020202020204" pitchFamily="34" charset="0"/>
              <a:sym typeface="Cabin"/>
            </a:endParaRPr>
          </a:p>
        </p:txBody>
      </p:sp>
      <p:grpSp>
        <p:nvGrpSpPr>
          <p:cNvPr id="3" name="Group 2">
            <a:extLst>
              <a:ext uri="{FF2B5EF4-FFF2-40B4-BE49-F238E27FC236}">
                <a16:creationId xmlns:a16="http://schemas.microsoft.com/office/drawing/2014/main" id="{7670D6AF-897D-9402-1CDD-426D964F6367}"/>
              </a:ext>
            </a:extLst>
          </p:cNvPr>
          <p:cNvGrpSpPr/>
          <p:nvPr userDrawn="1"/>
        </p:nvGrpSpPr>
        <p:grpSpPr>
          <a:xfrm>
            <a:off x="4017536" y="5903988"/>
            <a:ext cx="4385059" cy="731520"/>
            <a:chOff x="4442749" y="5903988"/>
            <a:chExt cx="4385059" cy="731520"/>
          </a:xfrm>
        </p:grpSpPr>
        <p:pic>
          <p:nvPicPr>
            <p:cNvPr id="4" name="Picture 3" descr="A picture containing text, clipart, vector graphics, sign&#10;&#10;Description automatically generated">
              <a:extLst>
                <a:ext uri="{FF2B5EF4-FFF2-40B4-BE49-F238E27FC236}">
                  <a16:creationId xmlns:a16="http://schemas.microsoft.com/office/drawing/2014/main" id="{3CF13732-B446-7F21-5575-740A72626128}"/>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5" name="Picture 4" descr="A red and blue text on a black background&#10;&#10;Description automatically generated with medium confidence">
              <a:extLst>
                <a:ext uri="{FF2B5EF4-FFF2-40B4-BE49-F238E27FC236}">
                  <a16:creationId xmlns:a16="http://schemas.microsoft.com/office/drawing/2014/main" id="{2EACAEB1-698B-04DD-3767-AFB0A0F685C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288601402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3A8269"/>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4562891"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 name="Group 4">
            <a:extLst>
              <a:ext uri="{FF2B5EF4-FFF2-40B4-BE49-F238E27FC236}">
                <a16:creationId xmlns:a16="http://schemas.microsoft.com/office/drawing/2014/main" id="{985F17F5-9C54-D51D-EF6D-3386C8D75A47}"/>
              </a:ext>
            </a:extLst>
          </p:cNvPr>
          <p:cNvGrpSpPr/>
          <p:nvPr userDrawn="1"/>
        </p:nvGrpSpPr>
        <p:grpSpPr>
          <a:xfrm>
            <a:off x="4442749" y="5903988"/>
            <a:ext cx="4385059" cy="731520"/>
            <a:chOff x="4442749" y="5903988"/>
            <a:chExt cx="4385059" cy="731520"/>
          </a:xfrm>
        </p:grpSpPr>
        <p:pic>
          <p:nvPicPr>
            <p:cNvPr id="8" name="Picture 7" descr="A picture containing text, clipart, vector graphics, sign&#10;&#10;Description automatically generated">
              <a:extLst>
                <a:ext uri="{FF2B5EF4-FFF2-40B4-BE49-F238E27FC236}">
                  <a16:creationId xmlns:a16="http://schemas.microsoft.com/office/drawing/2014/main" id="{C5094D85-25B1-EE62-0E70-748CFBF021EB}"/>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16" name="Picture 15" descr="A red and blue text on a black background&#10;&#10;Description automatically generated with medium confidence">
              <a:extLst>
                <a:ext uri="{FF2B5EF4-FFF2-40B4-BE49-F238E27FC236}">
                  <a16:creationId xmlns:a16="http://schemas.microsoft.com/office/drawing/2014/main" id="{3C094F2E-E341-0AEA-4A35-CEB92B4F4E6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13808262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4.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title" idx="4294967295"/>
            <p:custDataLst>
              <p:tags r:id="rId1"/>
            </p:custDataLst>
          </p:nvPr>
        </p:nvSpPr>
        <p:spPr>
          <a:xfrm>
            <a:off x="573130" y="4797027"/>
            <a:ext cx="8127406" cy="80534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4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Saisie des données SS to EMU</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custDataLst>
              <p:tags r:id="rId2"/>
            </p:custDataLst>
          </p:nvPr>
        </p:nvSpPr>
        <p:spPr>
          <a:xfrm>
            <a:off x="573131" y="5602370"/>
            <a:ext cx="5843368" cy="1026049"/>
          </a:xfrm>
        </p:spPr>
        <p:txBody>
          <a:bodyPr/>
          <a:lstStyle/>
          <a:p>
            <a:r>
              <a:rPr lang="fr-FR" dirty="0"/>
              <a:t>Nom, Data for Impact</a:t>
            </a:r>
          </a:p>
          <a:p>
            <a:r>
              <a:rPr lang="fr-FR" dirty="0"/>
              <a:t>Réunion ou évènement</a:t>
            </a:r>
          </a:p>
          <a:p>
            <a:r>
              <a:rPr lang="fr-FR"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06898" y="779661"/>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Objectifs</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586817" y="1426906"/>
            <a:ext cx="7970366" cy="5515761"/>
          </a:xfrm>
        </p:spPr>
        <p:txBody>
          <a:bodyPr/>
          <a:lstStyle/>
          <a:p>
            <a:pPr marL="338138" lvl="0" indent="-338138">
              <a:lnSpc>
                <a:spcPct val="100000"/>
              </a:lnSpc>
              <a:buClr>
                <a:srgbClr val="AC6611"/>
              </a:buClr>
            </a:pPr>
            <a:r>
              <a:rPr lang="fr-FR" dirty="0"/>
              <a:t>Configurer la sélection du pays et de la langue</a:t>
            </a:r>
          </a:p>
          <a:p>
            <a:pPr marL="338138" lvl="0" indent="-338138">
              <a:lnSpc>
                <a:spcPct val="100000"/>
              </a:lnSpc>
              <a:buClr>
                <a:srgbClr val="AC6611"/>
              </a:buClr>
            </a:pPr>
            <a:r>
              <a:rPr lang="fr-FR" dirty="0"/>
              <a:t>Configurer l’outil d’estimation de la planification familiale (FPET)</a:t>
            </a:r>
          </a:p>
          <a:p>
            <a:pPr marL="338138" lvl="0" indent="-338138">
              <a:lnSpc>
                <a:spcPct val="100000"/>
              </a:lnSpc>
              <a:buClr>
                <a:srgbClr val="AC6611"/>
              </a:buClr>
            </a:pPr>
            <a:r>
              <a:rPr lang="fr-FR" dirty="0"/>
              <a:t>Identifier les statistiques de service nécessaires et sélectionner les données à saisir</a:t>
            </a:r>
          </a:p>
          <a:p>
            <a:pPr marL="338138" lvl="0" indent="-338138">
              <a:lnSpc>
                <a:spcPct val="100000"/>
              </a:lnSpc>
              <a:buClr>
                <a:srgbClr val="AC6611"/>
              </a:buClr>
            </a:pPr>
            <a:r>
              <a:rPr lang="fr-FR" dirty="0"/>
              <a:t>Configurer les sources de données du secteur et formater l’ajustement du secteur privé, si nécessaire</a:t>
            </a:r>
          </a:p>
          <a:p>
            <a:pPr marL="338138" indent="-338138">
              <a:lnSpc>
                <a:spcPct val="100000"/>
              </a:lnSpc>
              <a:buClr>
                <a:srgbClr val="AC6611"/>
              </a:buClr>
            </a:pPr>
            <a:r>
              <a:rPr lang="fr-FR" dirty="0"/>
              <a:t>Comprendre les méthodes de saisie et de revue des données</a:t>
            </a:r>
          </a:p>
          <a:p>
            <a:pPr>
              <a:lnSpc>
                <a:spcPct val="100000"/>
              </a:lnSpc>
            </a:pPr>
            <a:endParaRPr lang="en-US" sz="2600" dirty="0"/>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06898" y="1073741"/>
            <a:ext cx="7839480"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Configuration du pays et de la langue</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660400" y="1910955"/>
            <a:ext cx="8123650" cy="2590800"/>
          </a:xfrm>
        </p:spPr>
        <p:txBody>
          <a:bodyPr/>
          <a:lstStyle/>
          <a:p>
            <a:pPr marL="287338" indent="-287338">
              <a:lnSpc>
                <a:spcPts val="3600"/>
              </a:lnSpc>
              <a:buClr>
                <a:srgbClr val="AC6611"/>
              </a:buClr>
            </a:pPr>
            <a:r>
              <a:rPr lang="fr-FR" dirty="0"/>
              <a:t>Sélectionner le pays</a:t>
            </a:r>
          </a:p>
          <a:p>
            <a:pPr marL="287338" indent="-287338">
              <a:lnSpc>
                <a:spcPts val="3600"/>
              </a:lnSpc>
              <a:buClr>
                <a:srgbClr val="AC6611"/>
              </a:buClr>
            </a:pPr>
            <a:r>
              <a:rPr lang="fr-FR" dirty="0"/>
              <a:t>Sélectionner la langue (anglais/français)</a:t>
            </a:r>
          </a:p>
          <a:p>
            <a:pPr marL="287338" indent="-287338">
              <a:lnSpc>
                <a:spcPts val="3600"/>
              </a:lnSpc>
              <a:buClr>
                <a:srgbClr val="AC6611"/>
              </a:buClr>
            </a:pPr>
            <a:r>
              <a:rPr lang="fr-FR" dirty="0"/>
              <a:t>Aucun changement de langue n’est autorisé après la saisie des données, pour éviter les erreurs</a:t>
            </a:r>
          </a:p>
          <a:p>
            <a:pPr>
              <a:lnSpc>
                <a:spcPct val="100000"/>
              </a:lnSpc>
            </a:pPr>
            <a:endParaRPr lang="en-US" dirty="0"/>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06898" y="1073741"/>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Population et prévalence</a:t>
            </a:r>
          </a:p>
        </p:txBody>
      </p:sp>
      <p:sp>
        <p:nvSpPr>
          <p:cNvPr id="2" name="Text Placeholder 1"/>
          <p:cNvSpPr>
            <a:spLocks noGrp="1"/>
          </p:cNvSpPr>
          <p:nvPr>
            <p:ph type="body" sz="quarter" idx="13"/>
            <p:custDataLst>
              <p:tags r:id="rId2"/>
            </p:custDataLst>
          </p:nvPr>
        </p:nvSpPr>
        <p:spPr>
          <a:xfrm>
            <a:off x="575734" y="1910955"/>
            <a:ext cx="8316998" cy="4589464"/>
          </a:xfrm>
        </p:spPr>
        <p:txBody>
          <a:bodyPr/>
          <a:lstStyle/>
          <a:p>
            <a:pPr marL="287338" indent="-287338">
              <a:lnSpc>
                <a:spcPts val="3600"/>
              </a:lnSpc>
              <a:buClr>
                <a:srgbClr val="AC6611"/>
              </a:buClr>
            </a:pPr>
            <a:r>
              <a:rPr lang="fr-FR" dirty="0"/>
              <a:t>Générer des données automatiques des EDS, MICS, ou estimer le TPCM</a:t>
            </a:r>
          </a:p>
          <a:p>
            <a:pPr marL="287338" indent="-287338">
              <a:lnSpc>
                <a:spcPts val="3600"/>
              </a:lnSpc>
              <a:buClr>
                <a:srgbClr val="AC6611"/>
              </a:buClr>
            </a:pPr>
            <a:r>
              <a:rPr lang="fr-FR" dirty="0"/>
              <a:t>Saisir des données d’enquêtes supplémentaires (suivi de la performance pour l’action [PMA], niveau national) </a:t>
            </a:r>
          </a:p>
          <a:p>
            <a:pPr marL="287338" indent="-287338">
              <a:lnSpc>
                <a:spcPts val="3600"/>
              </a:lnSpc>
              <a:buClr>
                <a:srgbClr val="AC6611"/>
              </a:buClr>
            </a:pPr>
            <a:r>
              <a:rPr lang="fr-FR" dirty="0"/>
              <a:t>Ou mise à jour de l’outil FPET pour chaque année</a:t>
            </a:r>
          </a:p>
          <a:p>
            <a:pPr>
              <a:lnSpc>
                <a:spcPct val="100000"/>
              </a:lnSpc>
            </a:pPr>
            <a:endParaRPr lang="en-US" dirty="0"/>
          </a:p>
        </p:txBody>
      </p:sp>
    </p:spTree>
    <p:extLst>
      <p:ext uri="{BB962C8B-B14F-4D97-AF65-F5344CB8AC3E}">
        <p14:creationId xmlns:p14="http://schemas.microsoft.com/office/powerpoint/2010/main" val="20327369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06898" y="1073741"/>
            <a:ext cx="8401542"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Saisie des données des statistiques de service</a:t>
            </a:r>
          </a:p>
        </p:txBody>
      </p:sp>
      <p:sp>
        <p:nvSpPr>
          <p:cNvPr id="2" name="Text Placeholder 1"/>
          <p:cNvSpPr>
            <a:spLocks noGrp="1"/>
          </p:cNvSpPr>
          <p:nvPr>
            <p:ph type="body" sz="quarter" idx="13"/>
            <p:custDataLst>
              <p:tags r:id="rId2"/>
            </p:custDataLst>
          </p:nvPr>
        </p:nvSpPr>
        <p:spPr>
          <a:xfrm>
            <a:off x="541867" y="2268536"/>
            <a:ext cx="8157516" cy="2590800"/>
          </a:xfrm>
        </p:spPr>
        <p:txBody>
          <a:bodyPr/>
          <a:lstStyle/>
          <a:p>
            <a:pPr marL="287338" indent="-287338">
              <a:lnSpc>
                <a:spcPct val="100000"/>
              </a:lnSpc>
              <a:spcAft>
                <a:spcPts val="600"/>
              </a:spcAft>
              <a:buClr>
                <a:srgbClr val="AC6611"/>
              </a:buClr>
            </a:pPr>
            <a:r>
              <a:rPr lang="fr-FR" dirty="0"/>
              <a:t>Produits de PF distribués aux clients</a:t>
            </a:r>
          </a:p>
          <a:p>
            <a:pPr marL="287338" indent="-287338">
              <a:lnSpc>
                <a:spcPct val="100000"/>
              </a:lnSpc>
              <a:spcAft>
                <a:spcPts val="600"/>
              </a:spcAft>
              <a:buClr>
                <a:srgbClr val="AC6611"/>
              </a:buClr>
            </a:pPr>
            <a:r>
              <a:rPr lang="fr-FR" dirty="0"/>
              <a:t>Produits de PF distribués aux structures sanitaires</a:t>
            </a:r>
          </a:p>
          <a:p>
            <a:pPr marL="287338" indent="-287338">
              <a:lnSpc>
                <a:spcPct val="100000"/>
              </a:lnSpc>
              <a:spcAft>
                <a:spcPts val="600"/>
              </a:spcAft>
              <a:buClr>
                <a:srgbClr val="AC6611"/>
              </a:buClr>
            </a:pPr>
            <a:r>
              <a:rPr lang="fr-FR" dirty="0"/>
              <a:t>Visites de PF </a:t>
            </a:r>
          </a:p>
          <a:p>
            <a:pPr marL="287338" indent="-287338">
              <a:lnSpc>
                <a:spcPct val="100000"/>
              </a:lnSpc>
              <a:spcAft>
                <a:spcPts val="600"/>
              </a:spcAft>
              <a:buClr>
                <a:srgbClr val="AC6611"/>
              </a:buClr>
            </a:pPr>
            <a:r>
              <a:rPr lang="fr-FR" dirty="0"/>
              <a:t>Utilisateurs de PF</a:t>
            </a:r>
          </a:p>
          <a:p>
            <a:pPr>
              <a:lnSpc>
                <a:spcPct val="100000"/>
              </a:lnSpc>
            </a:pPr>
            <a:endParaRPr lang="en-US" sz="2700" dirty="0"/>
          </a:p>
        </p:txBody>
      </p:sp>
    </p:spTree>
    <p:extLst>
      <p:ext uri="{BB962C8B-B14F-4D97-AF65-F5344CB8AC3E}">
        <p14:creationId xmlns:p14="http://schemas.microsoft.com/office/powerpoint/2010/main" val="3839471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86095" y="784335"/>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600" b="1" i="0" u="none" strike="noStrike" kern="1200" cap="none" spc="0" normalizeH="0" baseline="0" noProof="0" dirty="0">
                <a:ln>
                  <a:noFill/>
                </a:ln>
                <a:solidFill>
                  <a:srgbClr val="AC6611"/>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Exercice de groupe</a:t>
            </a:r>
          </a:p>
        </p:txBody>
      </p:sp>
      <p:sp>
        <p:nvSpPr>
          <p:cNvPr id="2" name="Text Placeholder 1"/>
          <p:cNvSpPr>
            <a:spLocks noGrp="1"/>
          </p:cNvSpPr>
          <p:nvPr>
            <p:ph type="body" sz="quarter" idx="12"/>
            <p:custDataLst>
              <p:tags r:id="rId2"/>
            </p:custDataLst>
          </p:nvPr>
        </p:nvSpPr>
        <p:spPr>
          <a:xfrm>
            <a:off x="609599" y="1712053"/>
            <a:ext cx="7840134" cy="2857500"/>
          </a:xfrm>
        </p:spPr>
        <p:txBody>
          <a:bodyPr/>
          <a:lstStyle/>
          <a:p>
            <a:pPr marL="287338" indent="-287338">
              <a:lnSpc>
                <a:spcPts val="3600"/>
              </a:lnSpc>
              <a:buClr>
                <a:srgbClr val="AC6611"/>
              </a:buClr>
            </a:pPr>
            <a:r>
              <a:rPr lang="fr-FR" dirty="0"/>
              <a:t>Installer l’outil SS to EMU dans les ordinateurs de groupe</a:t>
            </a:r>
          </a:p>
          <a:p>
            <a:pPr marL="287338" indent="-287338">
              <a:lnSpc>
                <a:spcPts val="3600"/>
              </a:lnSpc>
              <a:buClr>
                <a:srgbClr val="AC6611"/>
              </a:buClr>
            </a:pPr>
            <a:r>
              <a:rPr lang="fr-FR" dirty="0"/>
              <a:t>Donner aux participants un rapport et une enquête agrégés</a:t>
            </a:r>
          </a:p>
          <a:p>
            <a:pPr marL="287338" indent="-287338">
              <a:lnSpc>
                <a:spcPts val="3600"/>
              </a:lnSpc>
              <a:buClr>
                <a:srgbClr val="AC6611"/>
              </a:buClr>
            </a:pPr>
            <a:r>
              <a:rPr lang="fr-FR" dirty="0"/>
              <a:t>Sélectionner les indicateurs à saisir dans l’outil SS to EMU</a:t>
            </a:r>
          </a:p>
          <a:p>
            <a:pPr>
              <a:lnSpc>
                <a:spcPct val="100000"/>
              </a:lnSpc>
            </a:pPr>
            <a:endParaRPr lang="en-US" dirty="0"/>
          </a:p>
        </p:txBody>
      </p:sp>
    </p:spTree>
    <p:extLst>
      <p:ext uri="{BB962C8B-B14F-4D97-AF65-F5344CB8AC3E}">
        <p14:creationId xmlns:p14="http://schemas.microsoft.com/office/powerpoint/2010/main" val="3425547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1786E-FA83-C292-0D7C-852533A55240}"/>
              </a:ext>
            </a:extLst>
          </p:cNvPr>
          <p:cNvSpPr>
            <a:spLocks noGrp="1"/>
          </p:cNvSpPr>
          <p:nvPr>
            <p:ph type="title" idx="4294967295"/>
          </p:nvPr>
        </p:nvSpPr>
        <p:spPr>
          <a:xfrm>
            <a:off x="628650" y="-1325563"/>
            <a:ext cx="7886700" cy="1325563"/>
          </a:xfrm>
          <a:prstGeom prst="rect">
            <a:avLst/>
          </a:prstGeom>
        </p:spPr>
        <p:txBody>
          <a:bodyPr anchor="b"/>
          <a:lstStyle/>
          <a:p>
            <a:r>
              <a:rPr lang="fr-FR" sz="2000" dirty="0">
                <a:latin typeface="Arial" panose="020B0604020202020204" pitchFamily="34" charset="0"/>
                <a:cs typeface="Arial" panose="020B0604020202020204" pitchFamily="34" charset="0"/>
              </a:rPr>
              <a:t>Cette présentation a été produite avec le soutien de l’Agence des États-Unis pour le développement international</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39514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BC483B2ABB8074BAC5B53AC19681DBF" ma:contentTypeVersion="17" ma:contentTypeDescription="Create a new document." ma:contentTypeScope="" ma:versionID="d6e6f3686e838274c6a759ec769994f4">
  <xsd:schema xmlns:xsd="http://www.w3.org/2001/XMLSchema" xmlns:xs="http://www.w3.org/2001/XMLSchema" xmlns:p="http://schemas.microsoft.com/office/2006/metadata/properties" xmlns:ns2="1f2b3ab7-e12d-4039-8aa5-611d931079e9" xmlns:ns3="4aabcae6-4733-4bd5-b651-85f05c302538" xmlns:ns4="da5460a6-bbc2-4b3b-ab74-0656f9ce9569" targetNamespace="http://schemas.microsoft.com/office/2006/metadata/properties" ma:root="true" ma:fieldsID="9bc8e0338ce72b78692f155cbcfad3fa" ns2:_="" ns3:_="" ns4:_="">
    <xsd:import namespace="1f2b3ab7-e12d-4039-8aa5-611d931079e9"/>
    <xsd:import namespace="4aabcae6-4733-4bd5-b651-85f05c302538"/>
    <xsd:import namespace="da5460a6-bbc2-4b3b-ab74-0656f9ce956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LengthInSeconds" minOccurs="0"/>
                <xsd:element ref="ns3:MediaServiceLocation"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2b3ab7-e12d-4039-8aa5-611d931079e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aabcae6-4733-4bd5-b651-85f05c302538"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3fdc6da-32ca-4a2b-983e-32d6a4a8ae6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a5460a6-bbc2-4b3b-ab74-0656f9ce956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938ee0a3-95a1-461a-989c-604f7cba5861}" ma:internalName="TaxCatchAll" ma:showField="CatchAllData" ma:web="da5460a6-bbc2-4b3b-ab74-0656f9ce95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da5460a6-bbc2-4b3b-ab74-0656f9ce9569" xsi:nil="true"/>
    <lcf76f155ced4ddcb4097134ff3c332f xmlns="4aabcae6-4733-4bd5-b651-85f05c30253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5BEB836-C086-497B-9170-382FFA575E94}"/>
</file>

<file path=customXml/itemProps2.xml><?xml version="1.0" encoding="utf-8"?>
<ds:datastoreItem xmlns:ds="http://schemas.openxmlformats.org/officeDocument/2006/customXml" ds:itemID="{D8FCF553-ADD1-418D-AD1D-60004009401E}">
  <ds:schemaRefs>
    <ds:schemaRef ds:uri="http://schemas.microsoft.com/sharepoint/v3/contenttype/forms"/>
  </ds:schemaRefs>
</ds:datastoreItem>
</file>

<file path=customXml/itemProps3.xml><?xml version="1.0" encoding="utf-8"?>
<ds:datastoreItem xmlns:ds="http://schemas.openxmlformats.org/officeDocument/2006/customXml" ds:itemID="{2B7A83AB-7F46-4BB6-AFF8-34082BEF2AE0}">
  <ds:schemaRefs>
    <ds:schemaRef ds:uri="http://schemas.microsoft.com/office/2006/documentManagement/types"/>
    <ds:schemaRef ds:uri="http://purl.org/dc/dcmitype/"/>
    <ds:schemaRef ds:uri="http://schemas.microsoft.com/office/infopath/2007/PartnerControls"/>
    <ds:schemaRef ds:uri="d8573787-17db-43b5-9af3-2a45e79ab039"/>
    <ds:schemaRef ds:uri="13922b43-4eea-40f2-b18b-c20327cdf16c"/>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438</TotalTime>
  <Words>329</Words>
  <Application>Microsoft Office PowerPoint</Application>
  <PresentationFormat>On-screen Show (4:3)</PresentationFormat>
  <Paragraphs>33</Paragraphs>
  <Slides>7</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arial</vt:lpstr>
      <vt:lpstr>Calibri</vt:lpstr>
      <vt:lpstr>Century Gothic</vt:lpstr>
      <vt:lpstr>Franklin Gothic Medium</vt:lpstr>
      <vt:lpstr>Futura LT Pro Book</vt:lpstr>
      <vt:lpstr>Office Theme</vt:lpstr>
      <vt:lpstr>Saisie des données SS to EMU</vt:lpstr>
      <vt:lpstr>Objectifs</vt:lpstr>
      <vt:lpstr>Configuration du pays et de la langue</vt:lpstr>
      <vt:lpstr>Population et prévalence</vt:lpstr>
      <vt:lpstr>Saisie des données des statistiques de service</vt:lpstr>
      <vt:lpstr>Exercice de groupe</vt:lpstr>
      <vt:lpstr>Cette présentation a été produite avec le soutien de l’Agence des États-Unis pour le développement international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Hoover, Donald Wayne</cp:lastModifiedBy>
  <cp:revision>39</cp:revision>
  <dcterms:created xsi:type="dcterms:W3CDTF">2019-05-28T18:26:11Z</dcterms:created>
  <dcterms:modified xsi:type="dcterms:W3CDTF">2023-08-22T19:46:57Z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0x010100CBC483B2ABB8074BAC5B53AC19681DBF</vt:lpwstr>
  </property>
</Properties>
</file>