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65" r:id="rId5"/>
    <p:sldId id="258" r:id="rId6"/>
    <p:sldId id="266" r:id="rId7"/>
    <p:sldId id="264" r:id="rId8"/>
    <p:sldId id="267" r:id="rId9"/>
    <p:sldId id="26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E5220A4-BF3C-3952-AD35-56379C7FEA3D}" name="IB" initials="IB" userId="IB"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3" clrIdx="0">
    <p:extLst>
      <p:ext uri="{19B8F6BF-5375-455C-9EA6-DF929625EA0E}">
        <p15:presenceInfo xmlns:p15="http://schemas.microsoft.com/office/powerpoint/2012/main" userId="Sammy  Kvartu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98" autoAdjust="0"/>
    <p:restoredTop sz="86364" autoAdjust="0"/>
  </p:normalViewPr>
  <p:slideViewPr>
    <p:cSldViewPr snapToGrid="0">
      <p:cViewPr varScale="1">
        <p:scale>
          <a:sx n="60" d="100"/>
          <a:sy n="60" d="100"/>
        </p:scale>
        <p:origin x="336" y="72"/>
      </p:cViewPr>
      <p:guideLst/>
    </p:cSldViewPr>
  </p:slideViewPr>
  <p:outlineViewPr>
    <p:cViewPr>
      <p:scale>
        <a:sx n="33" d="100"/>
        <a:sy n="33" d="100"/>
      </p:scale>
      <p:origin x="0" y="-3456"/>
    </p:cViewPr>
  </p:outlineViewPr>
  <p:notesTextViewPr>
    <p:cViewPr>
      <p:scale>
        <a:sx n="1" d="1"/>
        <a:sy n="1" d="1"/>
      </p:scale>
      <p:origin x="0" y="0"/>
    </p:cViewPr>
  </p:notesTextViewPr>
  <p:notesViewPr>
    <p:cSldViewPr snapToGrid="0">
      <p:cViewPr varScale="1">
        <p:scale>
          <a:sx n="56" d="100"/>
          <a:sy n="56" d="100"/>
        </p:scale>
        <p:origin x="25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8/10/relationships/authors" Targe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8ED1FB-C0A7-4635-A6BC-CA91E4E6304F}"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F4AE53-71AD-4CC3-9092-A65FCAFB250E}" type="slidenum">
              <a:rPr lang="en-US" smtClean="0"/>
              <a:t>‹#›</a:t>
            </a:fld>
            <a:endParaRPr lang="en-US" dirty="0"/>
          </a:p>
        </p:txBody>
      </p:sp>
    </p:spTree>
    <p:extLst>
      <p:ext uri="{BB962C8B-B14F-4D97-AF65-F5344CB8AC3E}">
        <p14:creationId xmlns:p14="http://schemas.microsoft.com/office/powerpoint/2010/main" val="2521054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4AE53-71AD-4CC3-9092-A65FCAFB250E}" type="slidenum">
              <a:rPr lang="en-US" smtClean="0"/>
              <a:t>1</a:t>
            </a:fld>
            <a:endParaRPr lang="en-US" dirty="0"/>
          </a:p>
        </p:txBody>
      </p:sp>
    </p:spTree>
    <p:extLst>
      <p:ext uri="{BB962C8B-B14F-4D97-AF65-F5344CB8AC3E}">
        <p14:creationId xmlns:p14="http://schemas.microsoft.com/office/powerpoint/2010/main" val="2895828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4AE53-71AD-4CC3-9092-A65FCAFB250E}" type="slidenum">
              <a:rPr lang="en-US" smtClean="0"/>
              <a:t>2</a:t>
            </a:fld>
            <a:endParaRPr lang="en-US" dirty="0"/>
          </a:p>
        </p:txBody>
      </p:sp>
    </p:spTree>
    <p:extLst>
      <p:ext uri="{BB962C8B-B14F-4D97-AF65-F5344CB8AC3E}">
        <p14:creationId xmlns:p14="http://schemas.microsoft.com/office/powerpoint/2010/main" val="4067796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4AE53-71AD-4CC3-9092-A65FCAFB250E}" type="slidenum">
              <a:rPr lang="en-US" smtClean="0"/>
              <a:t>3</a:t>
            </a:fld>
            <a:endParaRPr lang="en-US" dirty="0"/>
          </a:p>
        </p:txBody>
      </p:sp>
    </p:spTree>
    <p:extLst>
      <p:ext uri="{BB962C8B-B14F-4D97-AF65-F5344CB8AC3E}">
        <p14:creationId xmlns:p14="http://schemas.microsoft.com/office/powerpoint/2010/main" val="1214257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4AE53-71AD-4CC3-9092-A65FCAFB250E}" type="slidenum">
              <a:rPr lang="en-US" smtClean="0"/>
              <a:t>4</a:t>
            </a:fld>
            <a:endParaRPr lang="en-US" dirty="0"/>
          </a:p>
        </p:txBody>
      </p:sp>
    </p:spTree>
    <p:extLst>
      <p:ext uri="{BB962C8B-B14F-4D97-AF65-F5344CB8AC3E}">
        <p14:creationId xmlns:p14="http://schemas.microsoft.com/office/powerpoint/2010/main" val="3859447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4AE53-71AD-4CC3-9092-A65FCAFB250E}" type="slidenum">
              <a:rPr lang="en-US" smtClean="0"/>
              <a:t>5</a:t>
            </a:fld>
            <a:endParaRPr lang="en-US" dirty="0"/>
          </a:p>
        </p:txBody>
      </p:sp>
    </p:spTree>
    <p:extLst>
      <p:ext uri="{BB962C8B-B14F-4D97-AF65-F5344CB8AC3E}">
        <p14:creationId xmlns:p14="http://schemas.microsoft.com/office/powerpoint/2010/main" val="3015587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Slide Number Placeholder 3"/>
          <p:cNvSpPr>
            <a:spLocks noGrp="1"/>
          </p:cNvSpPr>
          <p:nvPr>
            <p:ph type="sldNum" sz="quarter" idx="5"/>
          </p:nvPr>
        </p:nvSpPr>
        <p:spPr/>
        <p:txBody>
          <a:bodyPr/>
          <a:lstStyle/>
          <a:p>
            <a:fld id="{B3F4AE53-71AD-4CC3-9092-A65FCAFB250E}" type="slidenum">
              <a:rPr lang="en-US" smtClean="0"/>
              <a:t>6</a:t>
            </a:fld>
            <a:endParaRPr lang="en-US" dirty="0"/>
          </a:p>
        </p:txBody>
      </p:sp>
    </p:spTree>
    <p:extLst>
      <p:ext uri="{BB962C8B-B14F-4D97-AF65-F5344CB8AC3E}">
        <p14:creationId xmlns:p14="http://schemas.microsoft.com/office/powerpoint/2010/main" val="39751852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for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751228" y="5998169"/>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4742354"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DA04E40B-7111-46C2-88B2-0BDCC71F42F6}"/>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106577" y="6159073"/>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2" name="Rectangle 1">
            <a:extLst>
              <a:ext uri="{FF2B5EF4-FFF2-40B4-BE49-F238E27FC236}">
                <a16:creationId xmlns:a16="http://schemas.microsoft.com/office/drawing/2014/main" id="{9AD1F827-FDAC-DA2A-ED11-761624BA0F25}"/>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MS-20-198j-FR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grpSp>
        <p:nvGrpSpPr>
          <p:cNvPr id="3" name="Group 2">
            <a:extLst>
              <a:ext uri="{FF2B5EF4-FFF2-40B4-BE49-F238E27FC236}">
                <a16:creationId xmlns:a16="http://schemas.microsoft.com/office/drawing/2014/main" id="{DDF6A624-AF3B-288C-D435-E72892E2CA9B}"/>
              </a:ext>
            </a:extLst>
          </p:cNvPr>
          <p:cNvGrpSpPr/>
          <p:nvPr userDrawn="1"/>
        </p:nvGrpSpPr>
        <p:grpSpPr>
          <a:xfrm>
            <a:off x="4017536" y="5903988"/>
            <a:ext cx="4385059" cy="731520"/>
            <a:chOff x="4442749" y="5903988"/>
            <a:chExt cx="4385059" cy="731520"/>
          </a:xfrm>
        </p:grpSpPr>
        <p:pic>
          <p:nvPicPr>
            <p:cNvPr id="4" name="Picture 3" descr="A picture containing text, clipart, vector graphics, sign&#10;&#10;Description automatically generated">
              <a:extLst>
                <a:ext uri="{FF2B5EF4-FFF2-40B4-BE49-F238E27FC236}">
                  <a16:creationId xmlns:a16="http://schemas.microsoft.com/office/drawing/2014/main" id="{41B13BAA-4551-6120-70CA-4ECD0A6430E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5" name="Picture 4" descr="A red and blue text on a black background&#10;&#10;Description automatically generated with medium confidence">
              <a:extLst>
                <a:ext uri="{FF2B5EF4-FFF2-40B4-BE49-F238E27FC236}">
                  <a16:creationId xmlns:a16="http://schemas.microsoft.com/office/drawing/2014/main" id="{D6145F00-62A8-5411-7D6C-E8245E43A45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3A8269"/>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699624"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29C3F51A-5311-4B4A-6914-7C45D51B9D87}"/>
              </a:ext>
            </a:extLst>
          </p:cNvPr>
          <p:cNvGrpSpPr/>
          <p:nvPr userDrawn="1"/>
        </p:nvGrpSpPr>
        <p:grpSpPr>
          <a:xfrm>
            <a:off x="4442749" y="5903988"/>
            <a:ext cx="4385059" cy="731520"/>
            <a:chOff x="4442749" y="5903988"/>
            <a:chExt cx="4385059" cy="731520"/>
          </a:xfrm>
        </p:grpSpPr>
        <p:pic>
          <p:nvPicPr>
            <p:cNvPr id="8" name="Picture 7" descr="A picture containing text, clipart, vector graphics, sign&#10;&#10;Description automatically generated">
              <a:extLst>
                <a:ext uri="{FF2B5EF4-FFF2-40B4-BE49-F238E27FC236}">
                  <a16:creationId xmlns:a16="http://schemas.microsoft.com/office/drawing/2014/main" id="{591457B7-8E78-9601-18E7-06E9D75FBDF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16" name="Picture 15" descr="A red and blue text on a black background&#10;&#10;Description automatically generated with medium confidence">
              <a:extLst>
                <a:ext uri="{FF2B5EF4-FFF2-40B4-BE49-F238E27FC236}">
                  <a16:creationId xmlns:a16="http://schemas.microsoft.com/office/drawing/2014/main" id="{3B459263-3A9D-388B-8D92-48AA372850C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1" y="4655710"/>
            <a:ext cx="8127406" cy="805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Identification et sélection des indicateurs pour </a:t>
            </a:r>
            <a:b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28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la vérification de la qualité des données</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0" y="5770606"/>
            <a:ext cx="5571519" cy="914399"/>
          </a:xfrm>
        </p:spPr>
        <p:txBody>
          <a:bodyPr/>
          <a:lstStyle/>
          <a:p>
            <a:r>
              <a:rPr lang="en-US"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801893"/>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381310" y="1639107"/>
            <a:ext cx="7623197" cy="5044982"/>
          </a:xfrm>
        </p:spPr>
        <p:txBody>
          <a:bodyPr/>
          <a:lstStyle/>
          <a:p>
            <a:pPr marL="457200" lvl="0" indent="-280988">
              <a:lnSpc>
                <a:spcPct val="100000"/>
              </a:lnSpc>
              <a:buClr>
                <a:srgbClr val="AC6611"/>
              </a:buClr>
            </a:pPr>
            <a:r>
              <a:rPr lang="fr-FR" sz="2600" dirty="0"/>
              <a:t>Hiérarchiser et sélectionner les indicateurs de PF présentant des problèmes de qualité des données sur la base des résultats de l’étude documentaire des données de SS to EMU</a:t>
            </a:r>
          </a:p>
          <a:p>
            <a:pPr marL="457200" lvl="0" indent="-280988">
              <a:lnSpc>
                <a:spcPct val="100000"/>
              </a:lnSpc>
              <a:buClr>
                <a:srgbClr val="AC6611"/>
              </a:buClr>
            </a:pPr>
            <a:r>
              <a:rPr lang="fr-FR" sz="2600" dirty="0"/>
              <a:t>Identifier les outils de collecte et de rapportage des données dans lesquels les indicateurs sélectionnés sont enregistrés et/ou rapportés, et déterminer si les définitions des indicateurs sont précises et systématiquement comprises</a:t>
            </a:r>
          </a:p>
          <a:p>
            <a:pPr marL="457200" lvl="0" indent="-280988">
              <a:lnSpc>
                <a:spcPct val="100000"/>
              </a:lnSpc>
              <a:buClr>
                <a:srgbClr val="AC6611"/>
              </a:buClr>
            </a:pPr>
            <a:r>
              <a:rPr lang="fr-FR" sz="2600" dirty="0"/>
              <a:t>Déterminer les périodes d’évaluation de la qualité des données</a:t>
            </a:r>
          </a:p>
          <a:p>
            <a:pPr>
              <a:lnSpc>
                <a:spcPct val="100000"/>
              </a:lnSpc>
            </a:pPr>
            <a:endParaRPr lang="en-US" sz="2600" dirty="0"/>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6898" y="1073741"/>
            <a:ext cx="8737102"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Hiérarchiser et sélectionner les indicateurs </a:t>
            </a:r>
            <a:b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sur la base des résultats de SS to EMU</a:t>
            </a:r>
          </a:p>
        </p:txBody>
      </p:sp>
      <p:sp>
        <p:nvSpPr>
          <p:cNvPr id="2" name="Text Placeholder 1"/>
          <p:cNvSpPr>
            <a:spLocks noGrp="1"/>
          </p:cNvSpPr>
          <p:nvPr>
            <p:ph type="body" sz="quarter" idx="13"/>
            <p:custDataLst>
              <p:tags r:id="rId2"/>
            </p:custDataLst>
          </p:nvPr>
        </p:nvSpPr>
        <p:spPr>
          <a:xfrm>
            <a:off x="629206" y="2253787"/>
            <a:ext cx="8292485" cy="4181691"/>
          </a:xfrm>
        </p:spPr>
        <p:txBody>
          <a:bodyPr/>
          <a:lstStyle/>
          <a:p>
            <a:pPr>
              <a:lnSpc>
                <a:spcPct val="100000"/>
              </a:lnSpc>
              <a:buClr>
                <a:srgbClr val="AC6611"/>
              </a:buClr>
            </a:pPr>
            <a:r>
              <a:rPr lang="fr-FR" sz="2400" dirty="0"/>
              <a:t>Examiner les tendances des indicateurs de PF</a:t>
            </a:r>
          </a:p>
          <a:p>
            <a:pPr>
              <a:lnSpc>
                <a:spcPct val="100000"/>
              </a:lnSpc>
              <a:buClr>
                <a:srgbClr val="AC6611"/>
              </a:buClr>
            </a:pPr>
            <a:r>
              <a:rPr lang="fr-FR" sz="2400" dirty="0"/>
              <a:t>Identifier les tendances des indicateurs qui montrent des incohérences</a:t>
            </a:r>
          </a:p>
          <a:p>
            <a:pPr>
              <a:lnSpc>
                <a:spcPct val="100000"/>
              </a:lnSpc>
              <a:buClr>
                <a:srgbClr val="AC6611"/>
              </a:buClr>
            </a:pPr>
            <a:r>
              <a:rPr lang="fr-FR" sz="2400" dirty="0"/>
              <a:t>Sélectionner les régions qui montrent le plus de problèmes de qualité des données :</a:t>
            </a:r>
          </a:p>
          <a:p>
            <a:pPr lvl="1">
              <a:lnSpc>
                <a:spcPct val="100000"/>
              </a:lnSpc>
              <a:spcBef>
                <a:spcPts val="1000"/>
              </a:spcBef>
              <a:buClr>
                <a:srgbClr val="AC6611"/>
              </a:buClr>
              <a:buSzPct val="80000"/>
              <a:buFont typeface="Courier New" panose="02070309020205020404" pitchFamily="49" charset="0"/>
              <a:buChar char="o"/>
            </a:pPr>
            <a:r>
              <a:rPr lang="fr-FR" sz="2200" dirty="0"/>
              <a:t>Petit échantillon de structures de santé et de districts si les ressources sont limitées</a:t>
            </a:r>
          </a:p>
          <a:p>
            <a:pPr lvl="1">
              <a:lnSpc>
                <a:spcPct val="100000"/>
              </a:lnSpc>
              <a:spcBef>
                <a:spcPts val="1000"/>
              </a:spcBef>
              <a:buClr>
                <a:srgbClr val="AC6611"/>
              </a:buClr>
              <a:buSzPct val="80000"/>
              <a:buFont typeface="Courier New" panose="02070309020205020404" pitchFamily="49" charset="0"/>
              <a:buChar char="o"/>
            </a:pPr>
            <a:r>
              <a:rPr lang="fr-FR" sz="2200" dirty="0"/>
              <a:t>Évaluation détaillée sur un échantillon large ou complet si les ressources sont suffisantes</a:t>
            </a:r>
          </a:p>
          <a:p>
            <a:pPr>
              <a:lnSpc>
                <a:spcPct val="100000"/>
              </a:lnSpc>
            </a:pPr>
            <a:endParaRPr lang="en-US" sz="2400" dirty="0"/>
          </a:p>
        </p:txBody>
      </p:sp>
    </p:spTree>
    <p:extLst>
      <p:ext uri="{BB962C8B-B14F-4D97-AF65-F5344CB8AC3E}">
        <p14:creationId xmlns:p14="http://schemas.microsoft.com/office/powerpoint/2010/main" val="3275973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801893"/>
            <a:ext cx="858882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Indicateurs et outils de collecte et de déclaration des données</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98751" y="1861485"/>
            <a:ext cx="8205113" cy="4893275"/>
          </a:xfrm>
        </p:spPr>
        <p:txBody>
          <a:bodyPr/>
          <a:lstStyle/>
          <a:p>
            <a:pPr>
              <a:lnSpc>
                <a:spcPct val="100000"/>
              </a:lnSpc>
              <a:buClr>
                <a:srgbClr val="AC6611"/>
              </a:buClr>
            </a:pPr>
            <a:r>
              <a:rPr lang="fr-FR" sz="2400" dirty="0"/>
              <a:t>Éléments de données sélectionnés dans les sources de données :</a:t>
            </a:r>
          </a:p>
          <a:p>
            <a:pPr lvl="1">
              <a:lnSpc>
                <a:spcPct val="100000"/>
              </a:lnSpc>
              <a:buClr>
                <a:srgbClr val="AC6611"/>
              </a:buClr>
              <a:buSzPct val="80000"/>
              <a:buFont typeface="Courier New" panose="02070309020205020404" pitchFamily="49" charset="0"/>
              <a:buChar char="o"/>
            </a:pPr>
            <a:r>
              <a:rPr lang="fr-FR" sz="2200" dirty="0"/>
              <a:t>Registres</a:t>
            </a:r>
          </a:p>
          <a:p>
            <a:pPr lvl="1">
              <a:lnSpc>
                <a:spcPct val="100000"/>
              </a:lnSpc>
              <a:buClr>
                <a:srgbClr val="AC6611"/>
              </a:buClr>
              <a:buSzPct val="80000"/>
              <a:buFont typeface="Courier New" panose="02070309020205020404" pitchFamily="49" charset="0"/>
              <a:buChar char="o"/>
            </a:pPr>
            <a:r>
              <a:rPr lang="fr-FR" sz="2200" dirty="0"/>
              <a:t>Dossiers des clients</a:t>
            </a:r>
          </a:p>
          <a:p>
            <a:pPr lvl="1">
              <a:lnSpc>
                <a:spcPct val="100000"/>
              </a:lnSpc>
              <a:buClr>
                <a:srgbClr val="AC6611"/>
              </a:buClr>
              <a:buSzPct val="80000"/>
              <a:buFont typeface="Courier New" panose="02070309020205020404" pitchFamily="49" charset="0"/>
              <a:buChar char="o"/>
            </a:pPr>
            <a:r>
              <a:rPr lang="fr-FR" sz="2200" dirty="0"/>
              <a:t>Dossiers médicaux électroniques </a:t>
            </a:r>
          </a:p>
          <a:p>
            <a:pPr>
              <a:lnSpc>
                <a:spcPct val="100000"/>
              </a:lnSpc>
              <a:buClr>
                <a:srgbClr val="AC6611"/>
              </a:buClr>
            </a:pPr>
            <a:r>
              <a:rPr lang="fr-FR" sz="2400" dirty="0"/>
              <a:t>Éléments de données sélectionnés dans les rapports globaux :</a:t>
            </a:r>
          </a:p>
          <a:p>
            <a:pPr lvl="1">
              <a:lnSpc>
                <a:spcPct val="100000"/>
              </a:lnSpc>
              <a:buClr>
                <a:srgbClr val="AC6611"/>
              </a:buClr>
              <a:buSzPct val="80000"/>
              <a:buFont typeface="Courier New" panose="02070309020205020404" pitchFamily="49" charset="0"/>
              <a:buChar char="o"/>
            </a:pPr>
            <a:r>
              <a:rPr lang="fr-FR" sz="2200" dirty="0"/>
              <a:t>Électroniques</a:t>
            </a:r>
          </a:p>
          <a:p>
            <a:pPr lvl="1">
              <a:lnSpc>
                <a:spcPct val="100000"/>
              </a:lnSpc>
              <a:buClr>
                <a:srgbClr val="AC6611"/>
              </a:buClr>
              <a:buSzPct val="80000"/>
              <a:buFont typeface="Courier New" panose="02070309020205020404" pitchFamily="49" charset="0"/>
              <a:buChar char="o"/>
            </a:pPr>
            <a:r>
              <a:rPr lang="fr-FR" sz="2200" dirty="0"/>
              <a:t>Sur papier</a:t>
            </a:r>
          </a:p>
          <a:p>
            <a:pPr>
              <a:lnSpc>
                <a:spcPct val="100000"/>
              </a:lnSpc>
              <a:buClr>
                <a:srgbClr val="AC6611"/>
              </a:buClr>
            </a:pPr>
            <a:r>
              <a:rPr lang="fr-FR" sz="2400" dirty="0"/>
              <a:t>Compléter les données pour les périodes sélectionnées</a:t>
            </a:r>
          </a:p>
          <a:p>
            <a:pPr>
              <a:lnSpc>
                <a:spcPct val="100000"/>
              </a:lnSpc>
              <a:buClr>
                <a:srgbClr val="AC6611"/>
              </a:buClr>
            </a:pPr>
            <a:r>
              <a:rPr lang="fr-FR" sz="2400" dirty="0"/>
              <a:t>Définition claire et standard des éléments de données</a:t>
            </a:r>
            <a:endParaRPr lang="en-US" sz="2400" dirty="0"/>
          </a:p>
        </p:txBody>
      </p:sp>
    </p:spTree>
    <p:extLst>
      <p:ext uri="{BB962C8B-B14F-4D97-AF65-F5344CB8AC3E}">
        <p14:creationId xmlns:p14="http://schemas.microsoft.com/office/powerpoint/2010/main" val="3280325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06898" y="1073741"/>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Période d’évaluation des données</a:t>
            </a:r>
          </a:p>
        </p:txBody>
      </p:sp>
      <p:sp>
        <p:nvSpPr>
          <p:cNvPr id="2" name="Text Placeholder 1"/>
          <p:cNvSpPr>
            <a:spLocks noGrp="1"/>
          </p:cNvSpPr>
          <p:nvPr>
            <p:ph type="body" sz="quarter" idx="13"/>
            <p:custDataLst>
              <p:tags r:id="rId2"/>
            </p:custDataLst>
          </p:nvPr>
        </p:nvSpPr>
        <p:spPr>
          <a:xfrm>
            <a:off x="545690" y="1827962"/>
            <a:ext cx="8153693" cy="4861162"/>
          </a:xfrm>
        </p:spPr>
        <p:txBody>
          <a:bodyPr/>
          <a:lstStyle/>
          <a:p>
            <a:pPr>
              <a:lnSpc>
                <a:spcPct val="100000"/>
              </a:lnSpc>
              <a:buClr>
                <a:srgbClr val="AC6611"/>
              </a:buClr>
            </a:pPr>
            <a:r>
              <a:rPr lang="fr-FR" sz="2400" dirty="0"/>
              <a:t>Conforme à la fréquence de rapportage</a:t>
            </a:r>
          </a:p>
          <a:p>
            <a:pPr>
              <a:lnSpc>
                <a:spcPct val="100000"/>
              </a:lnSpc>
              <a:buClr>
                <a:srgbClr val="AC6611"/>
              </a:buClr>
            </a:pPr>
            <a:r>
              <a:rPr lang="fr-FR" sz="2400" dirty="0"/>
              <a:t>S’assurer que les services de PF des indicateurs associés sont fournis dans la structure sanitaire pendant la période :</a:t>
            </a:r>
          </a:p>
          <a:p>
            <a:pPr lvl="1">
              <a:lnSpc>
                <a:spcPct val="100000"/>
              </a:lnSpc>
              <a:buClr>
                <a:srgbClr val="AC6611"/>
              </a:buClr>
              <a:buSzPct val="80000"/>
              <a:buFont typeface="Courier New" panose="02070309020205020404" pitchFamily="49" charset="0"/>
              <a:buChar char="o"/>
            </a:pPr>
            <a:r>
              <a:rPr lang="fr-FR" sz="2200" dirty="0"/>
              <a:t>Quand le type de services de PF a été interrompu dans les structures sanitaires sélectionnées</a:t>
            </a:r>
          </a:p>
          <a:p>
            <a:pPr lvl="1">
              <a:lnSpc>
                <a:spcPct val="100000"/>
              </a:lnSpc>
              <a:buClr>
                <a:srgbClr val="AC6611"/>
              </a:buClr>
              <a:buSzPct val="80000"/>
              <a:buFont typeface="Courier New" panose="02070309020205020404" pitchFamily="49" charset="0"/>
              <a:buChar char="o"/>
            </a:pPr>
            <a:r>
              <a:rPr lang="fr-FR" sz="2200" dirty="0"/>
              <a:t>Quand le type de prestation de services de PF a commencé dans les structures sanitaires sélectionnées</a:t>
            </a:r>
          </a:p>
          <a:p>
            <a:pPr>
              <a:lnSpc>
                <a:spcPct val="100000"/>
              </a:lnSpc>
              <a:buClr>
                <a:srgbClr val="AC6611"/>
              </a:buClr>
            </a:pPr>
            <a:r>
              <a:rPr lang="fr-FR" sz="2400" dirty="0"/>
              <a:t>Déterminer si les données sont rapportées dans la période sélectionnée</a:t>
            </a:r>
          </a:p>
          <a:p>
            <a:pPr>
              <a:lnSpc>
                <a:spcPct val="100000"/>
              </a:lnSpc>
              <a:buClr>
                <a:srgbClr val="AC6611"/>
              </a:buClr>
            </a:pPr>
            <a:r>
              <a:rPr lang="fr-FR" sz="2400" dirty="0"/>
              <a:t>Rapport mensuel de la période sélectionnée</a:t>
            </a:r>
            <a:endParaRPr lang="en-US" sz="2400" dirty="0"/>
          </a:p>
        </p:txBody>
      </p:sp>
    </p:spTree>
    <p:extLst>
      <p:ext uri="{BB962C8B-B14F-4D97-AF65-F5344CB8AC3E}">
        <p14:creationId xmlns:p14="http://schemas.microsoft.com/office/powerpoint/2010/main" val="4066093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FEB80-2317-2862-33EE-494A5D1B4DC3}"/>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l’Agence des États-Unis pour le développement international</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B7A83AB-7F46-4BB6-AFF8-34082BEF2AE0}">
  <ds:schemaRef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A07E78CE-DD2B-4618-B953-441BB9BC9A4C}"/>
</file>

<file path=docProps/app.xml><?xml version="1.0" encoding="utf-8"?>
<Properties xmlns="http://schemas.openxmlformats.org/officeDocument/2006/extended-properties" xmlns:vt="http://schemas.openxmlformats.org/officeDocument/2006/docPropsVTypes">
  <Template/>
  <TotalTime>339</TotalTime>
  <Words>419</Words>
  <Application>Microsoft Office PowerPoint</Application>
  <PresentationFormat>On-screen Show (4:3)</PresentationFormat>
  <Paragraphs>39</Paragraphs>
  <Slides>6</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Arial</vt:lpstr>
      <vt:lpstr>Calibri</vt:lpstr>
      <vt:lpstr>Century Gothic</vt:lpstr>
      <vt:lpstr>Courier New</vt:lpstr>
      <vt:lpstr>Franklin Gothic Medium</vt:lpstr>
      <vt:lpstr>Futura LT Pro Book</vt:lpstr>
      <vt:lpstr>Office Theme</vt:lpstr>
      <vt:lpstr>Identification et sélection des indicateurs pour  la vérification de la qualité des données</vt:lpstr>
      <vt:lpstr>Objectifs</vt:lpstr>
      <vt:lpstr>Hiérarchiser et sélectionner les indicateurs  sur la base des résultats de SS to EMU</vt:lpstr>
      <vt:lpstr>Indicateurs et outils de collecte et de déclaration des données</vt:lpstr>
      <vt:lpstr>Période d’évaluation des données</vt:lpstr>
      <vt:lpstr>Cette présentation a été produite avec le soutien de l’Agence des États-Unis pour le développement international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34</cp:revision>
  <dcterms:created xsi:type="dcterms:W3CDTF">2019-05-28T18:26:11Z</dcterms:created>
  <dcterms:modified xsi:type="dcterms:W3CDTF">2023-08-22T17:42:59Z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