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4" r:id="rId7"/>
    <p:sldId id="266"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C24E96-9A4E-4893-8F9B-98E3696E5E8D}" v="1" dt="2023-01-30T20:00:27.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8" autoAdjust="0"/>
    <p:restoredTop sz="86364" autoAdjust="0"/>
  </p:normalViewPr>
  <p:slideViewPr>
    <p:cSldViewPr snapToGrid="0">
      <p:cViewPr varScale="1">
        <p:scale>
          <a:sx n="60" d="100"/>
          <a:sy n="60" d="100"/>
        </p:scale>
        <p:origin x="252" y="810"/>
      </p:cViewPr>
      <p:guideLst/>
    </p:cSldViewPr>
  </p:slideViewPr>
  <p:outlineViewPr>
    <p:cViewPr>
      <p:scale>
        <a:sx n="33" d="100"/>
        <a:sy n="33" d="100"/>
      </p:scale>
      <p:origin x="0" y="-3864"/>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BFF0E5-BA27-4DD9-812C-7F97513A4D41}"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9DE84-3145-40F8-94F2-5C9B9E1B8AD9}" type="slidenum">
              <a:rPr lang="en-US" smtClean="0"/>
              <a:t>‹#›</a:t>
            </a:fld>
            <a:endParaRPr lang="en-US" dirty="0"/>
          </a:p>
        </p:txBody>
      </p:sp>
    </p:spTree>
    <p:extLst>
      <p:ext uri="{BB962C8B-B14F-4D97-AF65-F5344CB8AC3E}">
        <p14:creationId xmlns:p14="http://schemas.microsoft.com/office/powerpoint/2010/main" val="354581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1</a:t>
            </a:fld>
            <a:endParaRPr lang="en-US" dirty="0"/>
          </a:p>
        </p:txBody>
      </p:sp>
    </p:spTree>
    <p:extLst>
      <p:ext uri="{BB962C8B-B14F-4D97-AF65-F5344CB8AC3E}">
        <p14:creationId xmlns:p14="http://schemas.microsoft.com/office/powerpoint/2010/main" val="2627730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2</a:t>
            </a:fld>
            <a:endParaRPr lang="en-US" dirty="0"/>
          </a:p>
        </p:txBody>
      </p:sp>
    </p:spTree>
    <p:extLst>
      <p:ext uri="{BB962C8B-B14F-4D97-AF65-F5344CB8AC3E}">
        <p14:creationId xmlns:p14="http://schemas.microsoft.com/office/powerpoint/2010/main" val="3414082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3</a:t>
            </a:fld>
            <a:endParaRPr lang="en-US" dirty="0"/>
          </a:p>
        </p:txBody>
      </p:sp>
    </p:spTree>
    <p:extLst>
      <p:ext uri="{BB962C8B-B14F-4D97-AF65-F5344CB8AC3E}">
        <p14:creationId xmlns:p14="http://schemas.microsoft.com/office/powerpoint/2010/main" val="2705347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4</a:t>
            </a:fld>
            <a:endParaRPr lang="en-US" dirty="0"/>
          </a:p>
        </p:txBody>
      </p:sp>
    </p:spTree>
    <p:extLst>
      <p:ext uri="{BB962C8B-B14F-4D97-AF65-F5344CB8AC3E}">
        <p14:creationId xmlns:p14="http://schemas.microsoft.com/office/powerpoint/2010/main" val="284858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5</a:t>
            </a:fld>
            <a:endParaRPr lang="en-US" dirty="0"/>
          </a:p>
        </p:txBody>
      </p:sp>
    </p:spTree>
    <p:extLst>
      <p:ext uri="{BB962C8B-B14F-4D97-AF65-F5344CB8AC3E}">
        <p14:creationId xmlns:p14="http://schemas.microsoft.com/office/powerpoint/2010/main" val="2356474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a:t>
            </a:r>
            <a:r>
              <a:rPr lang="fr-FR" b="0" i="0">
                <a:solidFill>
                  <a:srgbClr val="0C0C0C"/>
                </a:solidFill>
                <a:effectLst/>
                <a:latin typeface="Arial" panose="020B0604020202020204" pitchFamily="34" charset="0"/>
              </a:rPr>
              <a:t>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C359DE84-3145-40F8-94F2-5C9B9E1B8AD9}" type="slidenum">
              <a:rPr lang="en-US" smtClean="0"/>
              <a:t>6</a:t>
            </a:fld>
            <a:endParaRPr lang="en-US" dirty="0"/>
          </a:p>
        </p:txBody>
      </p:sp>
    </p:spTree>
    <p:extLst>
      <p:ext uri="{BB962C8B-B14F-4D97-AF65-F5344CB8AC3E}">
        <p14:creationId xmlns:p14="http://schemas.microsoft.com/office/powerpoint/2010/main" val="192130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4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68318" y="6032494"/>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673988"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140760" y="6208587"/>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FDE30AA9-6D28-1549-A392-E4B40EDF792E}"/>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MS-20-198i-FR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BF84C0B7-579E-F122-9338-51F487995AB1}"/>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BE23373F-2D57-7C75-92EC-AAF61FF3671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83930ED4-FC83-5614-0867-EB29506BD8E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505000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EA14A3B4-2997-85E4-1C4B-E2A2EFFF1051}"/>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DEFC795F-B20A-ACEC-9FE5-61506EF13BC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44E25403-EB52-6BC5-2740-A430069C6FC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420627"/>
            <a:ext cx="8127406" cy="102604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Introduction sur l’évaluation de la qualité des données de routine</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55812" y="1910955"/>
            <a:ext cx="7457656" cy="3036091"/>
          </a:xfrm>
        </p:spPr>
        <p:txBody>
          <a:bodyPr/>
          <a:lstStyle/>
          <a:p>
            <a:pPr marL="287338" lvl="0" indent="-287338">
              <a:lnSpc>
                <a:spcPts val="3600"/>
              </a:lnSpc>
              <a:spcAft>
                <a:spcPts val="600"/>
              </a:spcAft>
              <a:buClr>
                <a:srgbClr val="AC6611"/>
              </a:buClr>
            </a:pPr>
            <a:r>
              <a:rPr lang="fr-FR" dirty="0"/>
              <a:t>Comprendre le but de l’outil RDQA</a:t>
            </a:r>
          </a:p>
          <a:p>
            <a:pPr marL="287338" lvl="0" indent="-287338">
              <a:lnSpc>
                <a:spcPts val="3600"/>
              </a:lnSpc>
              <a:spcAft>
                <a:spcPts val="600"/>
              </a:spcAft>
              <a:buClr>
                <a:srgbClr val="AC6611"/>
              </a:buClr>
            </a:pPr>
            <a:r>
              <a:rPr lang="fr-FR" dirty="0"/>
              <a:t>Décrire les composantes de l’outil RDQA</a:t>
            </a:r>
          </a:p>
          <a:p>
            <a:pPr marL="287338" lvl="0" indent="-287338">
              <a:lnSpc>
                <a:spcPts val="3600"/>
              </a:lnSpc>
              <a:spcAft>
                <a:spcPts val="600"/>
              </a:spcAft>
              <a:buClr>
                <a:srgbClr val="AC6611"/>
              </a:buClr>
            </a:pPr>
            <a:r>
              <a:rPr lang="fr-FR" dirty="0"/>
              <a:t>Définir et identifier les types de données de PF qui peuvent être évaluées au moyen de l’outil RDQA</a:t>
            </a:r>
          </a:p>
          <a:p>
            <a:pPr>
              <a:lnSpc>
                <a:spcPct val="100000"/>
              </a:lnSpc>
            </a:pPr>
            <a:endParaRPr lang="en-US"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27591"/>
            <a:ext cx="7567521" cy="62114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Buts de la RDQA</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86192" y="1520456"/>
            <a:ext cx="8292485" cy="4940529"/>
          </a:xfrm>
        </p:spPr>
        <p:txBody>
          <a:bodyPr/>
          <a:lstStyle/>
          <a:p>
            <a:pPr>
              <a:lnSpc>
                <a:spcPct val="100000"/>
              </a:lnSpc>
              <a:buClr>
                <a:srgbClr val="AC6611"/>
              </a:buClr>
            </a:pPr>
            <a:r>
              <a:rPr lang="fr-FR" sz="2200" dirty="0"/>
              <a:t>Évaluer les cinq domaines fonctionnels d’un système de rapportage et de gestion des données :  </a:t>
            </a:r>
          </a:p>
          <a:p>
            <a:pPr lvl="1" indent="-292100">
              <a:lnSpc>
                <a:spcPct val="100000"/>
              </a:lnSpc>
              <a:buClr>
                <a:srgbClr val="AC6611"/>
              </a:buClr>
              <a:buSzPct val="80000"/>
              <a:buFont typeface="Courier New" panose="02070309020205020404" pitchFamily="49" charset="0"/>
              <a:buChar char="o"/>
            </a:pPr>
            <a:r>
              <a:rPr lang="fr-FR" sz="2000" dirty="0"/>
              <a:t>Structure, fonctions et capacités de S&amp;E</a:t>
            </a:r>
          </a:p>
          <a:p>
            <a:pPr lvl="1" indent="-292100">
              <a:lnSpc>
                <a:spcPct val="100000"/>
              </a:lnSpc>
              <a:buClr>
                <a:srgbClr val="AC6611"/>
              </a:buClr>
              <a:buSzPct val="80000"/>
              <a:buFont typeface="Courier New" panose="02070309020205020404" pitchFamily="49" charset="0"/>
              <a:buChar char="o"/>
            </a:pPr>
            <a:r>
              <a:rPr lang="fr-FR" sz="2000" dirty="0"/>
              <a:t>Définitions des indicateurs et directives en matière de rapportage</a:t>
            </a:r>
          </a:p>
          <a:p>
            <a:pPr lvl="1" indent="-292100">
              <a:lnSpc>
                <a:spcPct val="100000"/>
              </a:lnSpc>
              <a:buClr>
                <a:srgbClr val="AC6611"/>
              </a:buClr>
              <a:buSzPct val="80000"/>
              <a:buFont typeface="Courier New" panose="02070309020205020404" pitchFamily="49" charset="0"/>
              <a:buChar char="o"/>
            </a:pPr>
            <a:r>
              <a:rPr lang="fr-FR" sz="2000" dirty="0"/>
              <a:t>Formulaires et outils de collecte et de rapportage des données</a:t>
            </a:r>
          </a:p>
          <a:p>
            <a:pPr lvl="1" indent="-292100">
              <a:lnSpc>
                <a:spcPct val="100000"/>
              </a:lnSpc>
              <a:buClr>
                <a:srgbClr val="AC6611"/>
              </a:buClr>
              <a:buSzPct val="80000"/>
              <a:buFont typeface="Courier New" panose="02070309020205020404" pitchFamily="49" charset="0"/>
              <a:buChar char="o"/>
            </a:pPr>
            <a:r>
              <a:rPr lang="fr-FR" sz="2000" dirty="0"/>
              <a:t>Processus de gestion des données</a:t>
            </a:r>
          </a:p>
          <a:p>
            <a:pPr lvl="1" indent="-292100">
              <a:lnSpc>
                <a:spcPct val="100000"/>
              </a:lnSpc>
              <a:buClr>
                <a:srgbClr val="AC6611"/>
              </a:buClr>
              <a:buSzPct val="80000"/>
              <a:buFont typeface="Courier New" panose="02070309020205020404" pitchFamily="49" charset="0"/>
              <a:buChar char="o"/>
            </a:pPr>
            <a:r>
              <a:rPr lang="fr-FR" sz="2000" dirty="0"/>
              <a:t>Utilisation des données pour la prise de décision</a:t>
            </a:r>
          </a:p>
          <a:p>
            <a:pPr>
              <a:lnSpc>
                <a:spcPct val="100000"/>
              </a:lnSpc>
              <a:buClr>
                <a:srgbClr val="AC6611"/>
              </a:buClr>
            </a:pPr>
            <a:r>
              <a:rPr lang="fr-FR" sz="2400" dirty="0"/>
              <a:t>Vérifier la qualité des données rapportées par rapport aux données enregistrées dans les documents sources primaires :</a:t>
            </a:r>
          </a:p>
          <a:p>
            <a:pPr lvl="1" indent="-292100">
              <a:lnSpc>
                <a:spcPct val="100000"/>
              </a:lnSpc>
              <a:buClr>
                <a:srgbClr val="AC6611"/>
              </a:buClr>
              <a:buSzPct val="80000"/>
              <a:buFont typeface="Courier New" panose="02070309020205020404" pitchFamily="49" charset="0"/>
              <a:buChar char="o"/>
            </a:pPr>
            <a:r>
              <a:rPr lang="fr-FR" sz="2000" dirty="0"/>
              <a:t>Exactitude</a:t>
            </a:r>
          </a:p>
          <a:p>
            <a:pPr lvl="1" indent="-292100">
              <a:lnSpc>
                <a:spcPct val="100000"/>
              </a:lnSpc>
              <a:buClr>
                <a:srgbClr val="AC6611"/>
              </a:buClr>
              <a:buSzPct val="80000"/>
              <a:buFont typeface="Courier New" panose="02070309020205020404" pitchFamily="49" charset="0"/>
              <a:buChar char="o"/>
            </a:pPr>
            <a:r>
              <a:rPr lang="fr-FR" sz="2000" dirty="0"/>
              <a:t>Ponctualité</a:t>
            </a:r>
          </a:p>
          <a:p>
            <a:pPr lvl="1" indent="-292100">
              <a:lnSpc>
                <a:spcPct val="100000"/>
              </a:lnSpc>
              <a:buClr>
                <a:srgbClr val="AC6611"/>
              </a:buClr>
              <a:buSzPct val="80000"/>
              <a:buFont typeface="Courier New" panose="02070309020205020404" pitchFamily="49" charset="0"/>
              <a:buChar char="o"/>
            </a:pPr>
            <a:r>
              <a:rPr lang="fr-FR" sz="2000" dirty="0"/>
              <a:t>Intégralité</a:t>
            </a:r>
          </a:p>
          <a:p>
            <a:pPr>
              <a:lnSpc>
                <a:spcPct val="100000"/>
              </a:lnSpc>
            </a:pPr>
            <a:endParaRPr lang="en-US"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8533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Composantes de l’outil RDQA</a:t>
            </a:r>
          </a:p>
        </p:txBody>
      </p:sp>
      <p:sp>
        <p:nvSpPr>
          <p:cNvPr id="2" name="Text Placeholder 1"/>
          <p:cNvSpPr>
            <a:spLocks noGrp="1"/>
          </p:cNvSpPr>
          <p:nvPr>
            <p:ph type="body" sz="quarter" idx="13"/>
            <p:custDataLst>
              <p:tags r:id="rId2"/>
            </p:custDataLst>
          </p:nvPr>
        </p:nvSpPr>
        <p:spPr>
          <a:xfrm>
            <a:off x="550330" y="1511265"/>
            <a:ext cx="8292485" cy="4943324"/>
          </a:xfrm>
        </p:spPr>
        <p:txBody>
          <a:bodyPr/>
          <a:lstStyle/>
          <a:p>
            <a:pPr>
              <a:lnSpc>
                <a:spcPct val="100000"/>
              </a:lnSpc>
              <a:spcAft>
                <a:spcPts val="100"/>
              </a:spcAft>
              <a:buClr>
                <a:srgbClr val="AC6611"/>
              </a:buClr>
            </a:pPr>
            <a:r>
              <a:rPr lang="fr-FR" sz="2200" dirty="0"/>
              <a:t>Vérification des données :</a:t>
            </a:r>
          </a:p>
          <a:p>
            <a:pPr marL="569913" lvl="1">
              <a:lnSpc>
                <a:spcPct val="100000"/>
              </a:lnSpc>
              <a:spcAft>
                <a:spcPts val="100"/>
              </a:spcAft>
              <a:buClr>
                <a:srgbClr val="AC6611"/>
              </a:buClr>
              <a:buSzPct val="80000"/>
              <a:buFont typeface="Courier New" panose="02070309020205020404" pitchFamily="49" charset="0"/>
              <a:buChar char="o"/>
            </a:pPr>
            <a:r>
              <a:rPr lang="fr-FR" sz="2000" dirty="0"/>
              <a:t>Recompter les données des indicateurs sélectionnés à partir des documents sources</a:t>
            </a:r>
          </a:p>
          <a:p>
            <a:pPr marL="569913" lvl="1">
              <a:lnSpc>
                <a:spcPct val="100000"/>
              </a:lnSpc>
              <a:spcAft>
                <a:spcPts val="100"/>
              </a:spcAft>
              <a:buClr>
                <a:srgbClr val="AC6611"/>
              </a:buClr>
              <a:buSzPct val="80000"/>
              <a:buFont typeface="Courier New" panose="02070309020205020404" pitchFamily="49" charset="0"/>
              <a:buChar char="o"/>
            </a:pPr>
            <a:r>
              <a:rPr lang="fr-FR" sz="2000" dirty="0"/>
              <a:t>Comparer les données recomptées avec les données rapportées</a:t>
            </a:r>
          </a:p>
          <a:p>
            <a:pPr marL="569913" lvl="1">
              <a:lnSpc>
                <a:spcPct val="100000"/>
              </a:lnSpc>
              <a:spcAft>
                <a:spcPts val="100"/>
              </a:spcAft>
              <a:buClr>
                <a:srgbClr val="AC6611"/>
              </a:buClr>
              <a:buSzPct val="80000"/>
              <a:buFont typeface="Courier New" panose="02070309020205020404" pitchFamily="49" charset="0"/>
              <a:buChar char="o"/>
            </a:pPr>
            <a:r>
              <a:rPr lang="fr-FR" sz="2000" dirty="0"/>
              <a:t>Évaluer les données temporelles rapportées par rapport aux délais</a:t>
            </a:r>
          </a:p>
          <a:p>
            <a:pPr marL="569913" lvl="1">
              <a:lnSpc>
                <a:spcPct val="100000"/>
              </a:lnSpc>
              <a:spcAft>
                <a:spcPts val="100"/>
              </a:spcAft>
              <a:buClr>
                <a:srgbClr val="AC6611"/>
              </a:buClr>
              <a:buSzPct val="80000"/>
              <a:buFont typeface="Courier New" panose="02070309020205020404" pitchFamily="49" charset="0"/>
              <a:buChar char="o"/>
            </a:pPr>
            <a:r>
              <a:rPr lang="fr-FR" sz="2000" dirty="0"/>
              <a:t>Évaluer le nombre de rapports disponibles par rapport au nombre de rapports prévus</a:t>
            </a:r>
          </a:p>
          <a:p>
            <a:pPr marL="569913" lvl="1">
              <a:lnSpc>
                <a:spcPct val="100000"/>
              </a:lnSpc>
              <a:spcAft>
                <a:spcPts val="100"/>
              </a:spcAft>
              <a:buClr>
                <a:srgbClr val="AC6611"/>
              </a:buClr>
              <a:buSzPct val="80000"/>
              <a:buFont typeface="Courier New" panose="02070309020205020404" pitchFamily="49" charset="0"/>
              <a:buChar char="o"/>
            </a:pPr>
            <a:r>
              <a:rPr lang="fr-FR" sz="2000" dirty="0"/>
              <a:t>Évaluer les enregistrements des données par rapport aux enregistrements des données prévus</a:t>
            </a:r>
          </a:p>
          <a:p>
            <a:pPr>
              <a:lnSpc>
                <a:spcPct val="100000"/>
              </a:lnSpc>
              <a:spcAft>
                <a:spcPts val="100"/>
              </a:spcAft>
              <a:buClr>
                <a:srgbClr val="AC6611"/>
              </a:buClr>
            </a:pPr>
            <a:r>
              <a:rPr lang="fr-FR" sz="2200" dirty="0"/>
              <a:t>Gestion du système :</a:t>
            </a:r>
          </a:p>
          <a:p>
            <a:pPr marL="569913" lvl="1">
              <a:lnSpc>
                <a:spcPct val="100000"/>
              </a:lnSpc>
              <a:spcAft>
                <a:spcPts val="100"/>
              </a:spcAft>
              <a:buClr>
                <a:srgbClr val="AC6611"/>
              </a:buClr>
              <a:buSzPct val="80000"/>
              <a:buFont typeface="Courier New" panose="02070309020205020404" pitchFamily="49" charset="0"/>
              <a:buChar char="o"/>
            </a:pPr>
            <a:r>
              <a:rPr lang="fr-FR" sz="2000" dirty="0"/>
              <a:t>Évaluer les forces et les faiblesses des principaux domaines fonctionnels du</a:t>
            </a:r>
          </a:p>
          <a:p>
            <a:pPr lvl="2">
              <a:lnSpc>
                <a:spcPct val="100000"/>
              </a:lnSpc>
              <a:spcAft>
                <a:spcPts val="100"/>
              </a:spcAft>
              <a:buClr>
                <a:srgbClr val="AC6611"/>
              </a:buClr>
              <a:buFont typeface="Wingdings" panose="05000000000000000000" pitchFamily="2" charset="2"/>
              <a:buChar char="§"/>
            </a:pPr>
            <a:r>
              <a:rPr lang="fr-FR" sz="1800" dirty="0"/>
              <a:t>système de gestion des données</a:t>
            </a:r>
          </a:p>
          <a:p>
            <a:pPr lvl="2">
              <a:lnSpc>
                <a:spcPct val="100000"/>
              </a:lnSpc>
              <a:spcAft>
                <a:spcPts val="100"/>
              </a:spcAft>
              <a:buClr>
                <a:srgbClr val="AC6611"/>
              </a:buClr>
              <a:buFont typeface="Wingdings" panose="05000000000000000000" pitchFamily="2" charset="2"/>
              <a:buChar char="§"/>
            </a:pPr>
            <a:r>
              <a:rPr lang="fr-FR" sz="1800" dirty="0"/>
              <a:t>système de rapportage des données</a:t>
            </a:r>
            <a:endParaRPr lang="en-US" sz="1800" dirty="0"/>
          </a:p>
        </p:txBody>
      </p:sp>
    </p:spTree>
    <p:extLst>
      <p:ext uri="{BB962C8B-B14F-4D97-AF65-F5344CB8AC3E}">
        <p14:creationId xmlns:p14="http://schemas.microsoft.com/office/powerpoint/2010/main" val="3964404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807926"/>
            <a:ext cx="8524451" cy="978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Types de données de PF à évaluer avec </a:t>
            </a:r>
            <a:b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l’outil RDQA</a:t>
            </a:r>
          </a:p>
        </p:txBody>
      </p:sp>
      <p:sp>
        <p:nvSpPr>
          <p:cNvPr id="2" name="Text Placeholder 1"/>
          <p:cNvSpPr>
            <a:spLocks noGrp="1"/>
          </p:cNvSpPr>
          <p:nvPr>
            <p:ph type="body" sz="quarter" idx="13"/>
            <p:custDataLst>
              <p:tags r:id="rId2"/>
            </p:custDataLst>
          </p:nvPr>
        </p:nvSpPr>
        <p:spPr>
          <a:xfrm>
            <a:off x="494045" y="1938916"/>
            <a:ext cx="8524451" cy="4782726"/>
          </a:xfrm>
        </p:spPr>
        <p:txBody>
          <a:bodyPr/>
          <a:lstStyle/>
          <a:p>
            <a:pPr marL="287338" indent="-287338">
              <a:lnSpc>
                <a:spcPct val="100000"/>
              </a:lnSpc>
              <a:buClr>
                <a:srgbClr val="AC6611"/>
              </a:buClr>
            </a:pPr>
            <a:r>
              <a:rPr lang="fr-FR" spc="-10" dirty="0"/>
              <a:t>Quantitatives :</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Exactitude</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Ponctualité</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Intégralité</a:t>
            </a:r>
          </a:p>
          <a:p>
            <a:pPr marL="287338" indent="-287338">
              <a:lnSpc>
                <a:spcPct val="100000"/>
              </a:lnSpc>
              <a:buClr>
                <a:srgbClr val="AC6611"/>
              </a:buClr>
            </a:pPr>
            <a:r>
              <a:rPr lang="fr-FR" spc="-10" dirty="0"/>
              <a:t>Qualitatives :</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Compétences en gestion et rapportage des données</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Disponibilité des procédures</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Disponibilité des sources de données et rapportage</a:t>
            </a:r>
          </a:p>
          <a:p>
            <a:pPr lvl="1" indent="-288925">
              <a:lnSpc>
                <a:spcPct val="100000"/>
              </a:lnSpc>
              <a:spcBef>
                <a:spcPts val="1000"/>
              </a:spcBef>
              <a:buClr>
                <a:srgbClr val="AC6611"/>
              </a:buClr>
              <a:buSzPct val="80000"/>
              <a:buFont typeface="Courier New" panose="02070309020205020404" pitchFamily="49" charset="0"/>
              <a:buChar char="o"/>
            </a:pPr>
            <a:r>
              <a:rPr lang="fr-FR" sz="2600" spc="-10" dirty="0"/>
              <a:t>Utilisation des données</a:t>
            </a:r>
          </a:p>
          <a:p>
            <a:pPr>
              <a:lnSpc>
                <a:spcPct val="100000"/>
              </a:lnSpc>
            </a:pPr>
            <a:endParaRPr lang="en-US" dirty="0"/>
          </a:p>
        </p:txBody>
      </p:sp>
    </p:spTree>
    <p:extLst>
      <p:ext uri="{BB962C8B-B14F-4D97-AF65-F5344CB8AC3E}">
        <p14:creationId xmlns:p14="http://schemas.microsoft.com/office/powerpoint/2010/main" val="15631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A249B-2651-B7F4-99F3-BAFE43C4C73D}"/>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9B4F2B9C-B169-4A01-88BA-7137D0F3F3EA}"/>
</file>

<file path=docProps/app.xml><?xml version="1.0" encoding="utf-8"?>
<Properties xmlns="http://schemas.openxmlformats.org/officeDocument/2006/extended-properties" xmlns:vt="http://schemas.openxmlformats.org/officeDocument/2006/docPropsVTypes">
  <Template/>
  <TotalTime>427</TotalTime>
  <Words>376</Words>
  <Application>Microsoft Office PowerPoint</Application>
  <PresentationFormat>On-screen Show (4:3)</PresentationFormat>
  <Paragraphs>48</Paragraphs>
  <Slides>6</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Arial</vt:lpstr>
      <vt:lpstr>Calibri</vt:lpstr>
      <vt:lpstr>Century Gothic</vt:lpstr>
      <vt:lpstr>Courier New</vt:lpstr>
      <vt:lpstr>Franklin Gothic Medium</vt:lpstr>
      <vt:lpstr>Futura LT Pro Book</vt:lpstr>
      <vt:lpstr>Wingdings</vt:lpstr>
      <vt:lpstr>Office Theme</vt:lpstr>
      <vt:lpstr>Introduction sur l’évaluation de la qualité des données de routine</vt:lpstr>
      <vt:lpstr>Objectifs</vt:lpstr>
      <vt:lpstr>Buts de la RDQA</vt:lpstr>
      <vt:lpstr>Composantes de l’outil RDQA</vt:lpstr>
      <vt:lpstr>Types de données de PF à évaluer avec  l’outil RDQA</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33</cp:revision>
  <dcterms:created xsi:type="dcterms:W3CDTF">2019-05-28T18:26:11Z</dcterms:created>
  <dcterms:modified xsi:type="dcterms:W3CDTF">2023-08-22T15:25:27Z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