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5" r:id="rId5"/>
    <p:sldId id="258" r:id="rId6"/>
    <p:sldId id="264" r:id="rId7"/>
    <p:sldId id="268"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5220A4-BF3C-3952-AD35-56379C7FEA3D}" name="IB" initials="IB" userId="IB"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AC6611"/>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2FBAB3-0342-44F7-962F-D0D249A12795}" v="1" dt="2023-01-30T20:00:10.8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364" autoAdjust="0"/>
  </p:normalViewPr>
  <p:slideViewPr>
    <p:cSldViewPr snapToGrid="0">
      <p:cViewPr varScale="1">
        <p:scale>
          <a:sx n="60" d="100"/>
          <a:sy n="60" d="100"/>
        </p:scale>
        <p:origin x="942"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5E188-A990-4FA2-90FC-857ECA8F1034}"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E79BBB-D81C-45B0-AF58-79D2B5DA4CA5}" type="slidenum">
              <a:rPr lang="en-US" smtClean="0"/>
              <a:t>‹#›</a:t>
            </a:fld>
            <a:endParaRPr lang="en-US" dirty="0"/>
          </a:p>
        </p:txBody>
      </p:sp>
    </p:spTree>
    <p:extLst>
      <p:ext uri="{BB962C8B-B14F-4D97-AF65-F5344CB8AC3E}">
        <p14:creationId xmlns:p14="http://schemas.microsoft.com/office/powerpoint/2010/main" val="413828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1</a:t>
            </a:fld>
            <a:endParaRPr lang="en-US" dirty="0"/>
          </a:p>
        </p:txBody>
      </p:sp>
    </p:spTree>
    <p:extLst>
      <p:ext uri="{BB962C8B-B14F-4D97-AF65-F5344CB8AC3E}">
        <p14:creationId xmlns:p14="http://schemas.microsoft.com/office/powerpoint/2010/main" val="2059020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2</a:t>
            </a:fld>
            <a:endParaRPr lang="en-US" dirty="0"/>
          </a:p>
        </p:txBody>
      </p:sp>
    </p:spTree>
    <p:extLst>
      <p:ext uri="{BB962C8B-B14F-4D97-AF65-F5344CB8AC3E}">
        <p14:creationId xmlns:p14="http://schemas.microsoft.com/office/powerpoint/2010/main" val="1301128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3</a:t>
            </a:fld>
            <a:endParaRPr lang="en-US" dirty="0"/>
          </a:p>
        </p:txBody>
      </p:sp>
    </p:spTree>
    <p:extLst>
      <p:ext uri="{BB962C8B-B14F-4D97-AF65-F5344CB8AC3E}">
        <p14:creationId xmlns:p14="http://schemas.microsoft.com/office/powerpoint/2010/main" val="3820834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4</a:t>
            </a:fld>
            <a:endParaRPr lang="en-US" dirty="0"/>
          </a:p>
        </p:txBody>
      </p:sp>
    </p:spTree>
    <p:extLst>
      <p:ext uri="{BB962C8B-B14F-4D97-AF65-F5344CB8AC3E}">
        <p14:creationId xmlns:p14="http://schemas.microsoft.com/office/powerpoint/2010/main" val="3763124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0CE79BBB-D81C-45B0-AF58-79D2B5DA4CA5}" type="slidenum">
              <a:rPr lang="en-US" smtClean="0"/>
              <a:t>5</a:t>
            </a:fld>
            <a:endParaRPr lang="en-US" dirty="0"/>
          </a:p>
        </p:txBody>
      </p:sp>
    </p:spTree>
    <p:extLst>
      <p:ext uri="{BB962C8B-B14F-4D97-AF65-F5344CB8AC3E}">
        <p14:creationId xmlns:p14="http://schemas.microsoft.com/office/powerpoint/2010/main" val="37182688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95944"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785083"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63848"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BEDC1C65-E0FD-6619-F75E-F7CFAA469294}"/>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MS-20-198h2-FR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5B13D2E8-82A6-1826-DEA8-C044FF67BF83}"/>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9920E430-6589-B936-9B92-4EF3FD8B665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71182FF2-BE30-7258-4C6C-9F989E61D2C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750899"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8FF419FC-938B-7F90-EF79-5D51F861A61B}"/>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F5445DA3-74A3-F447-7C2E-5D778C63B08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331121B4-CB4A-041D-C5AA-733676E2B4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0" y="4615795"/>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Utilisation des règles de validation pour évaluer la cohérence des donnée</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79635" y="782796"/>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19932" y="1620010"/>
            <a:ext cx="7642919" cy="5123882"/>
          </a:xfrm>
        </p:spPr>
        <p:txBody>
          <a:bodyPr/>
          <a:lstStyle/>
          <a:p>
            <a:pPr marL="279400" lvl="0" indent="-279400">
              <a:lnSpc>
                <a:spcPct val="100000"/>
              </a:lnSpc>
              <a:spcAft>
                <a:spcPts val="600"/>
              </a:spcAft>
              <a:buClr>
                <a:srgbClr val="AC6611"/>
              </a:buClr>
            </a:pPr>
            <a:r>
              <a:rPr lang="fr-FR" dirty="0"/>
              <a:t>Revoir les données sur les indicateurs qui présentent des tendances irrégulières</a:t>
            </a:r>
          </a:p>
          <a:p>
            <a:pPr marL="279400" lvl="0" indent="-279400">
              <a:lnSpc>
                <a:spcPct val="100000"/>
              </a:lnSpc>
              <a:spcAft>
                <a:spcPts val="600"/>
              </a:spcAft>
              <a:buClr>
                <a:srgbClr val="AC6611"/>
              </a:buClr>
            </a:pPr>
            <a:r>
              <a:rPr lang="fr-FR" dirty="0"/>
              <a:t>Comparer les données de ces indicateurs avec celles d’autres indicateurs</a:t>
            </a:r>
          </a:p>
          <a:p>
            <a:pPr marL="279400" lvl="0" indent="-279400">
              <a:lnSpc>
                <a:spcPct val="100000"/>
              </a:lnSpc>
              <a:spcAft>
                <a:spcPts val="600"/>
              </a:spcAft>
              <a:buClr>
                <a:srgbClr val="AC6611"/>
              </a:buClr>
            </a:pPr>
            <a:r>
              <a:rPr lang="fr-FR" dirty="0"/>
              <a:t>Identifier les indicateurs dont les règles définies montrent des incohérences</a:t>
            </a:r>
          </a:p>
          <a:p>
            <a:pPr marL="279400" lvl="0" indent="-279400">
              <a:lnSpc>
                <a:spcPct val="100000"/>
              </a:lnSpc>
              <a:spcAft>
                <a:spcPts val="600"/>
              </a:spcAft>
              <a:buClr>
                <a:srgbClr val="AC6611"/>
              </a:buClr>
            </a:pPr>
            <a:r>
              <a:rPr lang="fr-FR" dirty="0"/>
              <a:t>Identifier les structures sanitaires qui présentent des incohérences sur les valeurs des données</a:t>
            </a:r>
          </a:p>
          <a:p>
            <a:pPr>
              <a:lnSpc>
                <a:spcPct val="100000"/>
              </a:lnSpc>
            </a:pPr>
            <a:endParaRPr lang="en-US"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22061" y="835373"/>
            <a:ext cx="8299877" cy="7865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Revoir les données des indicateurs qui présentent  des tendances irrégulières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73437" y="1911178"/>
            <a:ext cx="8012824" cy="3971147"/>
          </a:xfrm>
        </p:spPr>
        <p:txBody>
          <a:bodyPr/>
          <a:lstStyle/>
          <a:p>
            <a:pPr marL="279400" indent="-279400">
              <a:lnSpc>
                <a:spcPct val="100000"/>
              </a:lnSpc>
              <a:buClr>
                <a:srgbClr val="AC6611"/>
              </a:buClr>
            </a:pPr>
            <a:r>
              <a:rPr lang="fr-FR" dirty="0"/>
              <a:t>S’assurer de l’existence de règles de validation pour les indicateurs identifiés</a:t>
            </a:r>
          </a:p>
          <a:p>
            <a:pPr marL="279400" indent="-279400">
              <a:lnSpc>
                <a:spcPct val="100000"/>
              </a:lnSpc>
              <a:buClr>
                <a:srgbClr val="AC6611"/>
              </a:buClr>
            </a:pPr>
            <a:r>
              <a:rPr lang="fr-FR" dirty="0"/>
              <a:t>Observer la cohérence de la définition des règles selon les normes</a:t>
            </a:r>
          </a:p>
          <a:p>
            <a:pPr marL="279400" indent="-279400">
              <a:lnSpc>
                <a:spcPct val="100000"/>
              </a:lnSpc>
              <a:buClr>
                <a:srgbClr val="AC6611"/>
              </a:buClr>
            </a:pPr>
            <a:r>
              <a:rPr lang="fr-FR" dirty="0"/>
              <a:t>Déterminer les incohérences observées avec les règles de validation</a:t>
            </a:r>
          </a:p>
          <a:p>
            <a:pPr marL="279400" indent="-279400">
              <a:lnSpc>
                <a:spcPct val="100000"/>
              </a:lnSpc>
              <a:buClr>
                <a:srgbClr val="AC6611"/>
              </a:buClr>
            </a:pPr>
            <a:r>
              <a:rPr lang="fr-FR" dirty="0"/>
              <a:t>Identifier les structures sanitaires qui présentent des incohérences de données</a:t>
            </a:r>
          </a:p>
          <a:p>
            <a:pPr>
              <a:lnSpc>
                <a:spcPct val="100000"/>
              </a:lnSpc>
            </a:pPr>
            <a:endParaRPr lang="en-US" sz="2400"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87495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p>
        </p:txBody>
      </p:sp>
      <p:sp>
        <p:nvSpPr>
          <p:cNvPr id="2" name="Text Placeholder 1"/>
          <p:cNvSpPr>
            <a:spLocks noGrp="1"/>
          </p:cNvSpPr>
          <p:nvPr>
            <p:ph type="body" sz="quarter" idx="12"/>
            <p:custDataLst>
              <p:tags r:id="rId2"/>
            </p:custDataLst>
          </p:nvPr>
        </p:nvSpPr>
        <p:spPr>
          <a:xfrm>
            <a:off x="650929" y="1802669"/>
            <a:ext cx="7354226" cy="3500970"/>
          </a:xfrm>
        </p:spPr>
        <p:txBody>
          <a:bodyPr/>
          <a:lstStyle/>
          <a:p>
            <a:pPr marL="279400" indent="-279400">
              <a:lnSpc>
                <a:spcPct val="100000"/>
              </a:lnSpc>
              <a:spcAft>
                <a:spcPts val="600"/>
              </a:spcAft>
              <a:buClr>
                <a:srgbClr val="AC6611"/>
              </a:buClr>
            </a:pPr>
            <a:r>
              <a:rPr lang="fr-FR" dirty="0"/>
              <a:t>Afficher les règles de validation, réviser les incohérences et en discuter </a:t>
            </a:r>
          </a:p>
          <a:p>
            <a:pPr marL="279400" indent="-279400">
              <a:lnSpc>
                <a:spcPct val="100000"/>
              </a:lnSpc>
              <a:spcAft>
                <a:spcPts val="600"/>
              </a:spcAft>
              <a:buClr>
                <a:srgbClr val="AC6611"/>
              </a:buClr>
            </a:pPr>
            <a:r>
              <a:rPr lang="fr-FR" dirty="0"/>
              <a:t>Déterminer les indicateurs qui présentent des données incohérentes</a:t>
            </a:r>
          </a:p>
          <a:p>
            <a:pPr marL="279400" indent="-279400">
              <a:lnSpc>
                <a:spcPct val="100000"/>
              </a:lnSpc>
              <a:spcAft>
                <a:spcPts val="600"/>
              </a:spcAft>
              <a:buClr>
                <a:srgbClr val="AC6611"/>
              </a:buClr>
            </a:pPr>
            <a:r>
              <a:rPr lang="fr-FR" dirty="0"/>
              <a:t>Identifier les structures sanitaires qui présentent des problèmes de qualité des données</a:t>
            </a:r>
          </a:p>
          <a:p>
            <a:pPr>
              <a:lnSpc>
                <a:spcPct val="100000"/>
              </a:lnSpc>
            </a:pPr>
            <a:endParaRPr lang="en-US" dirty="0"/>
          </a:p>
        </p:txBody>
      </p:sp>
    </p:spTree>
    <p:extLst>
      <p:ext uri="{BB962C8B-B14F-4D97-AF65-F5344CB8AC3E}">
        <p14:creationId xmlns:p14="http://schemas.microsoft.com/office/powerpoint/2010/main" val="6932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33B54-0AAE-77D3-1575-5A2F4CD8292E}"/>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DC24060-F618-4BBB-AE45-8418FE4CF451}"/>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d8573787-17db-43b5-9af3-2a45e79ab039"/>
    <ds:schemaRef ds:uri="13922b43-4eea-40f2-b18b-c20327cdf16c"/>
    <ds:schemaRef ds:uri="http://purl.org/dc/terms/"/>
    <ds:schemaRef ds:uri="http://schemas.microsoft.com/sharepoint/v3"/>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312</TotalTime>
  <Words>272</Words>
  <Application>Microsoft Office PowerPoint</Application>
  <PresentationFormat>On-screen Show (4:3)</PresentationFormat>
  <Paragraphs>25</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vt:lpstr>
      <vt:lpstr>Calibri</vt:lpstr>
      <vt:lpstr>Century Gothic</vt:lpstr>
      <vt:lpstr>Franklin Gothic Medium</vt:lpstr>
      <vt:lpstr>Futura LT Pro Book</vt:lpstr>
      <vt:lpstr>Office Theme</vt:lpstr>
      <vt:lpstr>Utilisation des règles de validation pour évaluer la cohérence des donnée</vt:lpstr>
      <vt:lpstr>Objectifs</vt:lpstr>
      <vt:lpstr>Revoir les données des indicateurs qui présentent  des tendances irrégulières</vt:lpstr>
      <vt:lpstr>Exercice de groupe</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40</cp:revision>
  <dcterms:created xsi:type="dcterms:W3CDTF">2019-05-28T18:26:11Z</dcterms:created>
  <dcterms:modified xsi:type="dcterms:W3CDTF">2023-08-22T19:54:31Z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