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65" r:id="rId5"/>
    <p:sldId id="258" r:id="rId6"/>
    <p:sldId id="264"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5220A4-BF3C-3952-AD35-56379C7FEA3D}" name="IB" initials="IB" userId="IB"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269"/>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863E69-B33D-40F3-B3BC-8980BA27C0B0}" v="1" dt="2023-01-30T19:59:54.6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98" autoAdjust="0"/>
    <p:restoredTop sz="86364" autoAdjust="0"/>
  </p:normalViewPr>
  <p:slideViewPr>
    <p:cSldViewPr snapToGrid="0">
      <p:cViewPr varScale="1">
        <p:scale>
          <a:sx n="60" d="100"/>
          <a:sy n="60" d="100"/>
        </p:scale>
        <p:origin x="336"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45E188-A990-4FA2-90FC-857ECA8F1034}" type="datetimeFigureOut">
              <a:rPr lang="en-US" smtClean="0"/>
              <a:t>8/22/2023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E79BBB-D81C-45B0-AF58-79D2B5DA4CA5}" type="slidenum">
              <a:rPr lang="en-US" smtClean="0"/>
              <a:t>‹#›</a:t>
            </a:fld>
            <a:endParaRPr lang="en-US" dirty="0"/>
          </a:p>
        </p:txBody>
      </p:sp>
    </p:spTree>
    <p:extLst>
      <p:ext uri="{BB962C8B-B14F-4D97-AF65-F5344CB8AC3E}">
        <p14:creationId xmlns:p14="http://schemas.microsoft.com/office/powerpoint/2010/main" val="413828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1</a:t>
            </a:fld>
            <a:endParaRPr lang="en-US" dirty="0"/>
          </a:p>
        </p:txBody>
      </p:sp>
    </p:spTree>
    <p:extLst>
      <p:ext uri="{BB962C8B-B14F-4D97-AF65-F5344CB8AC3E}">
        <p14:creationId xmlns:p14="http://schemas.microsoft.com/office/powerpoint/2010/main" val="2059020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2</a:t>
            </a:fld>
            <a:endParaRPr lang="en-US" dirty="0"/>
          </a:p>
        </p:txBody>
      </p:sp>
    </p:spTree>
    <p:extLst>
      <p:ext uri="{BB962C8B-B14F-4D97-AF65-F5344CB8AC3E}">
        <p14:creationId xmlns:p14="http://schemas.microsoft.com/office/powerpoint/2010/main" val="1301128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3</a:t>
            </a:fld>
            <a:endParaRPr lang="en-US" dirty="0"/>
          </a:p>
        </p:txBody>
      </p:sp>
    </p:spTree>
    <p:extLst>
      <p:ext uri="{BB962C8B-B14F-4D97-AF65-F5344CB8AC3E}">
        <p14:creationId xmlns:p14="http://schemas.microsoft.com/office/powerpoint/2010/main" val="3820834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dirty="0"/>
              <a:t>Cette présentation a été produite avec le soutien de l’</a:t>
            </a:r>
            <a:r>
              <a:rPr lang="fr-FR" b="0" i="0" dirty="0">
                <a:solidFill>
                  <a:srgbClr val="3C3C3C"/>
                </a:solidFill>
                <a:effectLst/>
                <a:latin typeface="Arial" panose="020B0604020202020204" pitchFamily="34" charset="0"/>
              </a:rPr>
              <a:t>Agence des États-Unis pour le développement internatio</a:t>
            </a:r>
            <a:r>
              <a:rPr lang="fr-FR" b="0" i="0" dirty="0">
                <a:solidFill>
                  <a:srgbClr val="303030"/>
                </a:solidFill>
                <a:effectLst/>
                <a:latin typeface="Arial" panose="020B0604020202020204" pitchFamily="34" charset="0"/>
              </a:rPr>
              <a:t>na</a:t>
            </a:r>
            <a:r>
              <a:rPr lang="fr-FR" b="0" i="0" dirty="0">
                <a:solidFill>
                  <a:srgbClr val="242424"/>
                </a:solidFill>
                <a:effectLst/>
                <a:latin typeface="Arial" panose="020B0604020202020204" pitchFamily="34" charset="0"/>
              </a:rPr>
              <a:t>l</a:t>
            </a:r>
            <a:r>
              <a:rPr lang="fr-FR" b="0" i="0" dirty="0">
                <a:solidFill>
                  <a:srgbClr val="181818"/>
                </a:solidFill>
                <a:effectLst/>
                <a:latin typeface="Arial" panose="020B0604020202020204" pitchFamily="34" charset="0"/>
              </a:rPr>
              <a:t> </a:t>
            </a:r>
            <a:r>
              <a:rPr lang="fr-FR" b="0" i="0" dirty="0">
                <a:solidFill>
                  <a:srgbClr val="0C0C0C"/>
                </a:solidFill>
                <a:effectLst/>
                <a:latin typeface="Arial" panose="020B0604020202020204" pitchFamily="34" charset="0"/>
              </a:rPr>
              <a:t>(</a:t>
            </a:r>
            <a:r>
              <a:rPr lang="fr-FR" b="0" i="0" dirty="0">
                <a:solidFill>
                  <a:srgbClr val="000000"/>
                </a:solidFill>
                <a:effectLst/>
                <a:latin typeface="Arial" panose="020B0604020202020204" pitchFamily="34" charset="0"/>
              </a:rPr>
              <a:t>USAID</a:t>
            </a:r>
            <a:r>
              <a:rPr lang="fr-FR" b="0" i="0" dirty="0">
                <a:solidFill>
                  <a:srgbClr val="0C0C0C"/>
                </a:solidFill>
                <a:effectLst/>
                <a:latin typeface="Arial" panose="020B0604020202020204" pitchFamily="34" charset="0"/>
              </a:rPr>
              <a:t>) aux termes de la </a:t>
            </a:r>
            <a:r>
              <a:rPr lang="en-US" b="0" i="0" dirty="0">
                <a:solidFill>
                  <a:srgbClr val="5F6368"/>
                </a:solidFill>
                <a:effectLst/>
                <a:latin typeface="arial" panose="020B0604020202020204" pitchFamily="34" charset="0"/>
              </a:rPr>
              <a:t>subvention </a:t>
            </a:r>
            <a:r>
              <a:rPr lang="en-US" b="0" i="0" dirty="0" err="1">
                <a:solidFill>
                  <a:srgbClr val="5F6368"/>
                </a:solidFill>
                <a:effectLst/>
                <a:latin typeface="arial" panose="020B0604020202020204" pitchFamily="34" charset="0"/>
              </a:rPr>
              <a:t>associée</a:t>
            </a:r>
            <a:r>
              <a:rPr lang="en-US" b="0" i="0" dirty="0">
                <a:solidFill>
                  <a:srgbClr val="5F6368"/>
                </a:solidFill>
                <a:effectLst/>
                <a:latin typeface="arial" panose="020B0604020202020204" pitchFamily="34" charset="0"/>
              </a:rPr>
              <a:t> </a:t>
            </a:r>
            <a:r>
              <a:rPr lang="fr-FR" b="0" i="0" dirty="0">
                <a:solidFill>
                  <a:srgbClr val="0C0C0C"/>
                </a:solidFill>
                <a:effectLst/>
                <a:latin typeface="Arial" panose="020B0604020202020204" pitchFamily="34" charset="0"/>
              </a:rPr>
              <a:t>7200AA18LA00008 Data for Impact (D4I), qui est mise en œuvre par le Centre de population de la Caroline à l’Université de Caroline du Nord, à Chapel Hill, en partenariat avec Palladium, LLC ; ICF Macro, Inc. </a:t>
            </a:r>
            <a:r>
              <a:rPr lang="en-US" b="0" i="0" dirty="0">
                <a:solidFill>
                  <a:srgbClr val="0C0C0C"/>
                </a:solidFill>
                <a:effectLst/>
                <a:latin typeface="Arial" panose="020B0604020202020204" pitchFamily="34" charset="0"/>
              </a:rPr>
              <a:t>; John </a:t>
            </a:r>
            <a:r>
              <a:rPr lang="en-US" b="0" i="0" dirty="0" err="1">
                <a:solidFill>
                  <a:srgbClr val="0C0C0C"/>
                </a:solidFill>
                <a:effectLst/>
                <a:latin typeface="Arial" panose="020B0604020202020204" pitchFamily="34" charset="0"/>
              </a:rPr>
              <a:t>Sno</a:t>
            </a:r>
            <a:r>
              <a:rPr lang="fr-FR" b="0" i="0" dirty="0">
                <a:solidFill>
                  <a:srgbClr val="0C0C0C"/>
                </a:solidFill>
                <a:effectLst/>
                <a:latin typeface="Arial" panose="020B0604020202020204" pitchFamily="34" charset="0"/>
              </a:rPr>
              <a:t>w, Inc. ; et l’Université de </a:t>
            </a:r>
            <a:r>
              <a:rPr lang="fr-FR" b="0" i="0" dirty="0" err="1">
                <a:solidFill>
                  <a:srgbClr val="0C0C0C"/>
                </a:solidFill>
                <a:effectLst/>
                <a:latin typeface="Arial" panose="020B0604020202020204" pitchFamily="34" charset="0"/>
              </a:rPr>
              <a:t>Tulane</a:t>
            </a:r>
            <a:r>
              <a:rPr lang="fr-FR" b="0" i="0" dirty="0">
                <a:solidFill>
                  <a:srgbClr val="0C0C0C"/>
                </a:solidFill>
                <a:effectLst/>
                <a:latin typeface="Arial" panose="020B0604020202020204" pitchFamily="34" charset="0"/>
              </a:rPr>
              <a:t>. Les renseignements fournis dans cette publication ne reflètent pas nécessairement les opinions de l’USAID ou du gouvernement américain.</a:t>
            </a:r>
            <a:endParaRPr lang="he-IL" dirty="0"/>
          </a:p>
        </p:txBody>
      </p:sp>
      <p:sp>
        <p:nvSpPr>
          <p:cNvPr id="4" name="Slide Number Placeholder 3"/>
          <p:cNvSpPr>
            <a:spLocks noGrp="1"/>
          </p:cNvSpPr>
          <p:nvPr>
            <p:ph type="sldNum" sz="quarter" idx="5"/>
          </p:nvPr>
        </p:nvSpPr>
        <p:spPr/>
        <p:txBody>
          <a:bodyPr/>
          <a:lstStyle/>
          <a:p>
            <a:fld id="{0CE79BBB-D81C-45B0-AF58-79D2B5DA4CA5}" type="slidenum">
              <a:rPr lang="en-US" smtClean="0"/>
              <a:t>4</a:t>
            </a:fld>
            <a:endParaRPr lang="en-US" dirty="0"/>
          </a:p>
        </p:txBody>
      </p:sp>
    </p:spTree>
    <p:extLst>
      <p:ext uri="{BB962C8B-B14F-4D97-AF65-F5344CB8AC3E}">
        <p14:creationId xmlns:p14="http://schemas.microsoft.com/office/powerpoint/2010/main" val="37182688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695944" y="599285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729717"/>
            <a:ext cx="4785083"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063848" y="6159073"/>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Rectangle 1">
            <a:extLst>
              <a:ext uri="{FF2B5EF4-FFF2-40B4-BE49-F238E27FC236}">
                <a16:creationId xmlns:a16="http://schemas.microsoft.com/office/drawing/2014/main" id="{D6B16729-7ABE-FBAE-E279-1D36BAD7199F}"/>
              </a:ext>
            </a:extLst>
          </p:cNvPr>
          <p:cNvSpPr/>
          <p:nvPr userDrawn="1"/>
        </p:nvSpPr>
        <p:spPr>
          <a:xfrm>
            <a:off x="939987" y="2646029"/>
            <a:ext cx="7462608" cy="2734082"/>
          </a:xfrm>
          <a:prstGeom prst="rect">
            <a:avLst/>
          </a:prstGeom>
        </p:spPr>
        <p:txBody>
          <a:bodyPr wrap="square">
            <a:spAutoFit/>
          </a:bodyPr>
          <a:lstStyle/>
          <a:p>
            <a:pPr marL="127000" lvl="0" indent="0" defTabSz="914400">
              <a:lnSpc>
                <a:spcPts val="2000"/>
              </a:lnSpc>
              <a:spcAft>
                <a:spcPts val="600"/>
              </a:spcAft>
              <a:buNone/>
              <a:defRPr/>
            </a:pPr>
            <a:r>
              <a:rPr lang="fr-FR" sz="1800" kern="0" dirty="0">
                <a:latin typeface="Arial" panose="020B0604020202020204" pitchFamily="34" charset="0"/>
                <a:cs typeface="Arial" panose="020B0604020202020204" pitchFamily="34" charset="0"/>
              </a:rPr>
              <a:t>Cette présentation a été produite avec le soutien de l’Agence des États-Unis pour le développement international (USAID) aux termes de la subvention associée 7200AA18LA00008 pour Data for Impact (D4I), qui est mise en œuvre par le Centre de population de la Caroline à l’Université de Caroline du Nord, à Chapel Hill, en partenariat avec Palladium, LLC ; ICF Macro, Inc. ; John Snow, Inc. </a:t>
            </a:r>
            <a:br>
              <a:rPr lang="fr-FR" sz="1800" kern="0" dirty="0">
                <a:latin typeface="Arial" panose="020B0604020202020204" pitchFamily="34" charset="0"/>
                <a:cs typeface="Arial" panose="020B0604020202020204" pitchFamily="34" charset="0"/>
              </a:rPr>
            </a:br>
            <a:r>
              <a:rPr lang="fr-FR" sz="1800" kern="0" dirty="0">
                <a:latin typeface="Arial" panose="020B0604020202020204" pitchFamily="34" charset="0"/>
                <a:cs typeface="Arial" panose="020B0604020202020204" pitchFamily="34" charset="0"/>
              </a:rPr>
              <a:t>et l’Université de </a:t>
            </a:r>
            <a:r>
              <a:rPr lang="fr-FR" sz="1800" kern="0" dirty="0" err="1">
                <a:latin typeface="Arial" panose="020B0604020202020204" pitchFamily="34" charset="0"/>
                <a:cs typeface="Arial" panose="020B0604020202020204" pitchFamily="34" charset="0"/>
              </a:rPr>
              <a:t>Tulane</a:t>
            </a:r>
            <a:r>
              <a:rPr lang="fr-FR" sz="1800" kern="0" dirty="0">
                <a:latin typeface="Arial" panose="020B0604020202020204" pitchFamily="34" charset="0"/>
                <a:cs typeface="Arial" panose="020B0604020202020204" pitchFamily="34" charset="0"/>
              </a:rPr>
              <a:t>. Les renseignements fournis dans cette publication ne reflètent pas nécessairement les opinions de l’USAID ou du gouvernement américain</a:t>
            </a:r>
            <a:r>
              <a:rPr lang="en-US" sz="1800" kern="0" dirty="0">
                <a:latin typeface="Arial" panose="020B0604020202020204" pitchFamily="34" charset="0"/>
                <a:cs typeface="Arial" panose="020B0604020202020204" pitchFamily="34" charset="0"/>
              </a:rPr>
              <a:t>. MS-20-198h1-FR D4I</a:t>
            </a:r>
          </a:p>
          <a:p>
            <a:pPr marL="127000" lvl="0" indent="0" defTabSz="914400">
              <a:lnSpc>
                <a:spcPts val="2000"/>
              </a:lnSpc>
              <a:buNone/>
              <a:defRPr/>
            </a:pPr>
            <a:r>
              <a:rPr lang="en-US" sz="1800" b="1" kern="0" dirty="0">
                <a:solidFill>
                  <a:srgbClr val="3A8269"/>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3A8269"/>
              </a:solidFill>
              <a:latin typeface="Arial" panose="020B0604020202020204" pitchFamily="34" charset="0"/>
              <a:cs typeface="Arial" panose="020B0604020202020204" pitchFamily="34" charset="0"/>
              <a:sym typeface="Cabin"/>
            </a:endParaRPr>
          </a:p>
        </p:txBody>
      </p:sp>
      <p:grpSp>
        <p:nvGrpSpPr>
          <p:cNvPr id="3" name="Group 2">
            <a:extLst>
              <a:ext uri="{FF2B5EF4-FFF2-40B4-BE49-F238E27FC236}">
                <a16:creationId xmlns:a16="http://schemas.microsoft.com/office/drawing/2014/main" id="{8E96BF76-7CF2-D5DA-1EA5-B08722A0CC63}"/>
              </a:ext>
            </a:extLst>
          </p:cNvPr>
          <p:cNvGrpSpPr/>
          <p:nvPr userDrawn="1"/>
        </p:nvGrpSpPr>
        <p:grpSpPr>
          <a:xfrm>
            <a:off x="4017536" y="5903988"/>
            <a:ext cx="4385059" cy="731520"/>
            <a:chOff x="4442749" y="5903988"/>
            <a:chExt cx="4385059" cy="731520"/>
          </a:xfrm>
        </p:grpSpPr>
        <p:pic>
          <p:nvPicPr>
            <p:cNvPr id="4" name="Picture 3" descr="A picture containing text, clipart, vector graphics, sign&#10;&#10;Description automatically generated">
              <a:extLst>
                <a:ext uri="{FF2B5EF4-FFF2-40B4-BE49-F238E27FC236}">
                  <a16:creationId xmlns:a16="http://schemas.microsoft.com/office/drawing/2014/main" id="{402F614B-6E9F-E0F7-093A-D9BB703A299E}"/>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5" name="Picture 4" descr="A red and blue text on a black background&#10;&#10;Description automatically generated with medium confidence">
              <a:extLst>
                <a:ext uri="{FF2B5EF4-FFF2-40B4-BE49-F238E27FC236}">
                  <a16:creationId xmlns:a16="http://schemas.microsoft.com/office/drawing/2014/main" id="{663A706E-C395-1127-720F-E7E6D507254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2886014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750899"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AFAD8F2C-A691-3BEC-B191-23CB1E979E08}"/>
              </a:ext>
            </a:extLst>
          </p:cNvPr>
          <p:cNvGrpSpPr/>
          <p:nvPr userDrawn="1"/>
        </p:nvGrpSpPr>
        <p:grpSpPr>
          <a:xfrm>
            <a:off x="4442749" y="5903988"/>
            <a:ext cx="4385059" cy="731520"/>
            <a:chOff x="4442749" y="5903988"/>
            <a:chExt cx="4385059" cy="731520"/>
          </a:xfrm>
        </p:grpSpPr>
        <p:pic>
          <p:nvPicPr>
            <p:cNvPr id="8" name="Picture 7" descr="A picture containing text, clipart, vector graphics, sign&#10;&#10;Description automatically generated">
              <a:extLst>
                <a:ext uri="{FF2B5EF4-FFF2-40B4-BE49-F238E27FC236}">
                  <a16:creationId xmlns:a16="http://schemas.microsoft.com/office/drawing/2014/main" id="{ECAD14D2-AB1F-AE1E-2B23-99E2570D6D4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16" name="Picture 15" descr="A red and blue text on a black background&#10;&#10;Description automatically generated with medium confidence">
              <a:extLst>
                <a:ext uri="{FF2B5EF4-FFF2-40B4-BE49-F238E27FC236}">
                  <a16:creationId xmlns:a16="http://schemas.microsoft.com/office/drawing/2014/main" id="{F5E3A704-4314-BFC8-0B13-398B6DC5B1A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13808262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title" idx="4294967295"/>
            <p:custDataLst>
              <p:tags r:id="rId1"/>
            </p:custDataLst>
          </p:nvPr>
        </p:nvSpPr>
        <p:spPr>
          <a:xfrm>
            <a:off x="573131" y="4609458"/>
            <a:ext cx="8127406" cy="805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Introduction aux règles de validation dans DHIS2</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custDataLst>
              <p:tags r:id="rId2"/>
            </p:custDataLst>
          </p:nvPr>
        </p:nvSpPr>
        <p:spPr>
          <a:xfrm>
            <a:off x="573131" y="5602370"/>
            <a:ext cx="5843368" cy="1026049"/>
          </a:xfrm>
        </p:spPr>
        <p:txBody>
          <a:bodyPr/>
          <a:lstStyle/>
          <a:p>
            <a:r>
              <a:rPr lang="fr-FR" dirty="0"/>
              <a:t>Nom, Data for Impact</a:t>
            </a:r>
          </a:p>
          <a:p>
            <a:r>
              <a:rPr lang="fr-FR" dirty="0"/>
              <a:t>Réunion ou évènement</a:t>
            </a:r>
          </a:p>
          <a:p>
            <a:r>
              <a:rPr lang="fr-FR"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79635" y="782796"/>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Objectifs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604434" y="1734118"/>
            <a:ext cx="7658417" cy="5123882"/>
          </a:xfrm>
        </p:spPr>
        <p:txBody>
          <a:bodyPr/>
          <a:lstStyle/>
          <a:p>
            <a:pPr marL="279400" lvl="0" indent="-279400">
              <a:lnSpc>
                <a:spcPct val="100000"/>
              </a:lnSpc>
              <a:spcAft>
                <a:spcPts val="600"/>
              </a:spcAft>
              <a:buClr>
                <a:srgbClr val="AC6611"/>
              </a:buClr>
            </a:pPr>
            <a:r>
              <a:rPr lang="fr-FR" dirty="0"/>
              <a:t>Comprendre les définitions des règles de validation dans DHIS2</a:t>
            </a:r>
          </a:p>
          <a:p>
            <a:pPr marL="279400" lvl="0" indent="-279400">
              <a:lnSpc>
                <a:spcPct val="100000"/>
              </a:lnSpc>
              <a:spcAft>
                <a:spcPts val="600"/>
              </a:spcAft>
              <a:buClr>
                <a:srgbClr val="AC6611"/>
              </a:buClr>
            </a:pPr>
            <a:r>
              <a:rPr lang="fr-FR" dirty="0"/>
              <a:t>Comparer les indicateurs croisés avec les règles de validation</a:t>
            </a:r>
          </a:p>
          <a:p>
            <a:pPr marL="279400" lvl="0" indent="-279400">
              <a:lnSpc>
                <a:spcPct val="100000"/>
              </a:lnSpc>
              <a:spcAft>
                <a:spcPts val="600"/>
              </a:spcAft>
              <a:buClr>
                <a:srgbClr val="AC6611"/>
              </a:buClr>
            </a:pPr>
            <a:r>
              <a:rPr lang="fr-FR" dirty="0"/>
              <a:t>Déterminer les indicateurs dont les données sont incohérentes</a:t>
            </a:r>
          </a:p>
          <a:p>
            <a:pPr marL="279400" lvl="0" indent="-279400">
              <a:lnSpc>
                <a:spcPct val="100000"/>
              </a:lnSpc>
              <a:spcAft>
                <a:spcPts val="600"/>
              </a:spcAft>
              <a:buClr>
                <a:srgbClr val="AC6611"/>
              </a:buClr>
            </a:pPr>
            <a:r>
              <a:rPr lang="fr-FR" dirty="0"/>
              <a:t>Identifier les structures sanitaires qui présentent des données incohérentes</a:t>
            </a:r>
          </a:p>
          <a:p>
            <a:pPr>
              <a:lnSpc>
                <a:spcPct val="100000"/>
              </a:lnSpc>
            </a:pPr>
            <a:endParaRPr lang="en-US" dirty="0"/>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67051" y="758561"/>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Examiner les indicateurs avec des tendances irrégulières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617116" y="1827762"/>
            <a:ext cx="7909768" cy="4138605"/>
          </a:xfrm>
        </p:spPr>
        <p:txBody>
          <a:bodyPr/>
          <a:lstStyle/>
          <a:p>
            <a:pPr marL="279400" indent="-279400">
              <a:lnSpc>
                <a:spcPct val="100000"/>
              </a:lnSpc>
              <a:spcAft>
                <a:spcPts val="600"/>
              </a:spcAft>
              <a:buClr>
                <a:srgbClr val="AC6611"/>
              </a:buClr>
            </a:pPr>
            <a:r>
              <a:rPr lang="fr-FR" dirty="0"/>
              <a:t>Cohérence entre les données des indicateurs croisés selon les règles de validation</a:t>
            </a:r>
          </a:p>
          <a:p>
            <a:pPr marL="279400" indent="-279400">
              <a:lnSpc>
                <a:spcPct val="100000"/>
              </a:lnSpc>
              <a:spcAft>
                <a:spcPts val="600"/>
              </a:spcAft>
              <a:buClr>
                <a:srgbClr val="AC6611"/>
              </a:buClr>
            </a:pPr>
            <a:r>
              <a:rPr lang="fr-FR" dirty="0"/>
              <a:t>Valeur des données par rapport aux règles de validation entre les deux indicateurs</a:t>
            </a:r>
          </a:p>
          <a:p>
            <a:pPr marL="279400" indent="-279400">
              <a:lnSpc>
                <a:spcPct val="100000"/>
              </a:lnSpc>
              <a:spcAft>
                <a:spcPts val="600"/>
              </a:spcAft>
              <a:buClr>
                <a:srgbClr val="AC6611"/>
              </a:buClr>
            </a:pPr>
            <a:r>
              <a:rPr lang="fr-FR" dirty="0"/>
              <a:t>Les données qui ne correspondent pas à la règle de validation sont considérées comme incohérentes</a:t>
            </a:r>
          </a:p>
          <a:p>
            <a:pPr marL="279400" indent="-279400">
              <a:lnSpc>
                <a:spcPct val="100000"/>
              </a:lnSpc>
              <a:spcAft>
                <a:spcPts val="600"/>
              </a:spcAft>
              <a:buClr>
                <a:srgbClr val="AC6611"/>
              </a:buClr>
            </a:pPr>
            <a:r>
              <a:rPr lang="fr-FR" dirty="0"/>
              <a:t>Déterminer les structures sanitaires qui présentent des données incohérentes </a:t>
            </a:r>
          </a:p>
          <a:p>
            <a:pPr>
              <a:lnSpc>
                <a:spcPct val="100000"/>
              </a:lnSpc>
            </a:pPr>
            <a:endParaRPr lang="en-US" sz="2400" dirty="0"/>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F7FEF-0F3B-6413-1AE0-FE1A7972D16A}"/>
              </a:ext>
            </a:extLst>
          </p:cNvPr>
          <p:cNvSpPr>
            <a:spLocks noGrp="1"/>
          </p:cNvSpPr>
          <p:nvPr>
            <p:ph type="title" idx="4294967295"/>
          </p:nvPr>
        </p:nvSpPr>
        <p:spPr>
          <a:xfrm>
            <a:off x="628650" y="-1325563"/>
            <a:ext cx="7886700" cy="1325563"/>
          </a:xfrm>
          <a:prstGeom prst="rect">
            <a:avLst/>
          </a:prstGeom>
        </p:spPr>
        <p:txBody>
          <a:bodyPr anchor="b"/>
          <a:lstStyle/>
          <a:p>
            <a:r>
              <a:rPr lang="fr-FR" sz="2000" dirty="0">
                <a:latin typeface="Arial" panose="020B0604020202020204" pitchFamily="34" charset="0"/>
                <a:cs typeface="Arial" panose="020B0604020202020204" pitchFamily="34" charset="0"/>
              </a:rPr>
              <a:t>Cette présentation a été produite avec le soutien de l’Agence des États-Unis pour le développement international</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951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a5460a6-bbc2-4b3b-ab74-0656f9ce9569" xsi:nil="true"/>
    <lcf76f155ced4ddcb4097134ff3c332f xmlns="4aabcae6-4733-4bd5-b651-85f05c30253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C483B2ABB8074BAC5B53AC19681DBF" ma:contentTypeVersion="17" ma:contentTypeDescription="Create a new document." ma:contentTypeScope="" ma:versionID="d6e6f3686e838274c6a759ec769994f4">
  <xsd:schema xmlns:xsd="http://www.w3.org/2001/XMLSchema" xmlns:xs="http://www.w3.org/2001/XMLSchema" xmlns:p="http://schemas.microsoft.com/office/2006/metadata/properties" xmlns:ns2="1f2b3ab7-e12d-4039-8aa5-611d931079e9" xmlns:ns3="4aabcae6-4733-4bd5-b651-85f05c302538" xmlns:ns4="da5460a6-bbc2-4b3b-ab74-0656f9ce9569" targetNamespace="http://schemas.microsoft.com/office/2006/metadata/properties" ma:root="true" ma:fieldsID="9bc8e0338ce72b78692f155cbcfad3fa" ns2:_="" ns3:_="" ns4:_="">
    <xsd:import namespace="1f2b3ab7-e12d-4039-8aa5-611d931079e9"/>
    <xsd:import namespace="4aabcae6-4733-4bd5-b651-85f05c302538"/>
    <xsd:import namespace="da5460a6-bbc2-4b3b-ab74-0656f9ce95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b3ab7-e12d-4039-8aa5-611d93107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bcae6-4733-4bd5-b651-85f05c3025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7A83AB-7F46-4BB6-AFF8-34082BEF2AE0}">
  <ds:schemaRefs>
    <ds:schemaRef ds:uri="http://schemas.microsoft.com/sharepoint/v3"/>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d8573787-17db-43b5-9af3-2a45e79ab039"/>
    <ds:schemaRef ds:uri="13922b43-4eea-40f2-b18b-c20327cdf16c"/>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8CB8732-657B-4A68-804C-BEA3078B668C}"/>
</file>

<file path=customXml/itemProps3.xml><?xml version="1.0" encoding="utf-8"?>
<ds:datastoreItem xmlns:ds="http://schemas.openxmlformats.org/officeDocument/2006/customXml" ds:itemID="{D8FCF553-ADD1-418D-AD1D-6000400940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302</TotalTime>
  <Words>228</Words>
  <Application>Microsoft Office PowerPoint</Application>
  <PresentationFormat>On-screen Show (4:3)</PresentationFormat>
  <Paragraphs>20</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vt:lpstr>
      <vt:lpstr>Calibri</vt:lpstr>
      <vt:lpstr>Century Gothic</vt:lpstr>
      <vt:lpstr>Franklin Gothic Medium</vt:lpstr>
      <vt:lpstr>Futura LT Pro Book</vt:lpstr>
      <vt:lpstr>Office Theme</vt:lpstr>
      <vt:lpstr>Introduction aux règles de validation dans DHIS2</vt:lpstr>
      <vt:lpstr>Objectifs</vt:lpstr>
      <vt:lpstr>Examiner les indicateurs avec des tendances irrégulières</vt:lpstr>
      <vt:lpstr>Cette présentation a été produite avec le soutien de l’Agence des États-Unis pour le développement international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Hoover, Donald Wayne</cp:lastModifiedBy>
  <cp:revision>37</cp:revision>
  <dcterms:created xsi:type="dcterms:W3CDTF">2019-05-28T18:26:11Z</dcterms:created>
  <dcterms:modified xsi:type="dcterms:W3CDTF">2023-08-22T15:17:10Z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0x010100CBC483B2ABB8074BAC5B53AC19681DBF</vt:lpwstr>
  </property>
</Properties>
</file>