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7" r:id="rId8"/>
    <p:sldId id="266"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2"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AC6611"/>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8B33E-F85A-48D9-898F-0B35FCBA10DA}" v="1" dt="2023-01-30T19:59:36.3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8" autoAdjust="0"/>
    <p:restoredTop sz="86364" autoAdjust="0"/>
  </p:normalViewPr>
  <p:slideViewPr>
    <p:cSldViewPr snapToGrid="0">
      <p:cViewPr varScale="1">
        <p:scale>
          <a:sx n="60" d="100"/>
          <a:sy n="60" d="100"/>
        </p:scale>
        <p:origin x="336"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5E188-A990-4FA2-90FC-857ECA8F1034}"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E79BBB-D81C-45B0-AF58-79D2B5DA4CA5}" type="slidenum">
              <a:rPr lang="en-US" smtClean="0"/>
              <a:t>‹#›</a:t>
            </a:fld>
            <a:endParaRPr lang="en-US" dirty="0"/>
          </a:p>
        </p:txBody>
      </p:sp>
    </p:spTree>
    <p:extLst>
      <p:ext uri="{BB962C8B-B14F-4D97-AF65-F5344CB8AC3E}">
        <p14:creationId xmlns:p14="http://schemas.microsoft.com/office/powerpoint/2010/main" val="413828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1</a:t>
            </a:fld>
            <a:endParaRPr lang="en-US" dirty="0"/>
          </a:p>
        </p:txBody>
      </p:sp>
    </p:spTree>
    <p:extLst>
      <p:ext uri="{BB962C8B-B14F-4D97-AF65-F5344CB8AC3E}">
        <p14:creationId xmlns:p14="http://schemas.microsoft.com/office/powerpoint/2010/main" val="2059020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2</a:t>
            </a:fld>
            <a:endParaRPr lang="en-US" dirty="0"/>
          </a:p>
        </p:txBody>
      </p:sp>
    </p:spTree>
    <p:extLst>
      <p:ext uri="{BB962C8B-B14F-4D97-AF65-F5344CB8AC3E}">
        <p14:creationId xmlns:p14="http://schemas.microsoft.com/office/powerpoint/2010/main" val="1301128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3</a:t>
            </a:fld>
            <a:endParaRPr lang="en-US" dirty="0"/>
          </a:p>
        </p:txBody>
      </p:sp>
    </p:spTree>
    <p:extLst>
      <p:ext uri="{BB962C8B-B14F-4D97-AF65-F5344CB8AC3E}">
        <p14:creationId xmlns:p14="http://schemas.microsoft.com/office/powerpoint/2010/main" val="3820834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4</a:t>
            </a:fld>
            <a:endParaRPr lang="en-US" dirty="0"/>
          </a:p>
        </p:txBody>
      </p:sp>
    </p:spTree>
    <p:extLst>
      <p:ext uri="{BB962C8B-B14F-4D97-AF65-F5344CB8AC3E}">
        <p14:creationId xmlns:p14="http://schemas.microsoft.com/office/powerpoint/2010/main" val="134954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5</a:t>
            </a:fld>
            <a:endParaRPr lang="en-US" dirty="0"/>
          </a:p>
        </p:txBody>
      </p:sp>
    </p:spTree>
    <p:extLst>
      <p:ext uri="{BB962C8B-B14F-4D97-AF65-F5344CB8AC3E}">
        <p14:creationId xmlns:p14="http://schemas.microsoft.com/office/powerpoint/2010/main" val="277504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E79BBB-D81C-45B0-AF58-79D2B5DA4CA5}" type="slidenum">
              <a:rPr lang="en-US" smtClean="0"/>
              <a:t>6</a:t>
            </a:fld>
            <a:endParaRPr lang="en-US" dirty="0"/>
          </a:p>
        </p:txBody>
      </p:sp>
    </p:spTree>
    <p:extLst>
      <p:ext uri="{BB962C8B-B14F-4D97-AF65-F5344CB8AC3E}">
        <p14:creationId xmlns:p14="http://schemas.microsoft.com/office/powerpoint/2010/main" val="3763124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0CE79BBB-D81C-45B0-AF58-79D2B5DA4CA5}" type="slidenum">
              <a:rPr lang="en-US" smtClean="0"/>
              <a:t>7</a:t>
            </a:fld>
            <a:endParaRPr lang="en-US" dirty="0"/>
          </a:p>
        </p:txBody>
      </p:sp>
    </p:spTree>
    <p:extLst>
      <p:ext uri="{BB962C8B-B14F-4D97-AF65-F5344CB8AC3E}">
        <p14:creationId xmlns:p14="http://schemas.microsoft.com/office/powerpoint/2010/main" val="37182688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695944"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785083"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063848"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C3334F99-99D6-8EA1-7B88-3798B7400A9A}"/>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MS-20-198h-FR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71208D55-CF65-6C0A-F740-CF6D5E6E9DB5}"/>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595B183F-7039-DCE1-4AB7-AF2310D4485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0EF9559A-BD4B-7C6A-65A7-B58E5B99C39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750899"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DB935847-A309-F7FF-8BC9-15BF3C36441A}"/>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AE8B1A9D-DA4F-768B-356F-A0D36FA486E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4659A62D-674B-2E89-89C9-5B8A971FDD1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0" y="4797027"/>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SS to EMU : examen du résultat final</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1" y="5602370"/>
            <a:ext cx="5843368" cy="1026049"/>
          </a:xfrm>
        </p:spPr>
        <p:txBody>
          <a:bodyPr/>
          <a:lstStyle/>
          <a:p>
            <a:r>
              <a:rPr lang="fr-FR"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557939" y="767297"/>
            <a:ext cx="6679250"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666428" y="1486146"/>
            <a:ext cx="7565427" cy="5123882"/>
          </a:xfrm>
        </p:spPr>
        <p:txBody>
          <a:bodyPr/>
          <a:lstStyle/>
          <a:p>
            <a:pPr marL="279400" lvl="0" indent="-279400">
              <a:lnSpc>
                <a:spcPts val="3000"/>
              </a:lnSpc>
              <a:spcAft>
                <a:spcPts val="300"/>
              </a:spcAft>
              <a:buClr>
                <a:srgbClr val="AC6611"/>
              </a:buClr>
            </a:pPr>
            <a:r>
              <a:rPr lang="fr-FR" sz="2400" dirty="0"/>
              <a:t>Examiner les graphiques affichés pour comprendre la cohérence des tendances des données</a:t>
            </a:r>
          </a:p>
          <a:p>
            <a:pPr marL="279400" lvl="0" indent="-279400">
              <a:lnSpc>
                <a:spcPts val="3000"/>
              </a:lnSpc>
              <a:spcAft>
                <a:spcPts val="300"/>
              </a:spcAft>
              <a:buClr>
                <a:srgbClr val="AC6611"/>
              </a:buClr>
            </a:pPr>
            <a:r>
              <a:rPr lang="fr-FR" sz="2400" dirty="0"/>
              <a:t>Comparer les utilisateurs par méthode</a:t>
            </a:r>
          </a:p>
          <a:p>
            <a:pPr marL="279400" lvl="0" indent="-279400">
              <a:lnSpc>
                <a:spcPts val="3000"/>
              </a:lnSpc>
              <a:spcAft>
                <a:spcPts val="300"/>
              </a:spcAft>
              <a:buClr>
                <a:srgbClr val="AC6611"/>
              </a:buClr>
            </a:pPr>
            <a:r>
              <a:rPr lang="fr-FR" sz="2400" dirty="0"/>
              <a:t>Comparer les taux de rapportage</a:t>
            </a:r>
          </a:p>
          <a:p>
            <a:pPr marL="279400" lvl="0" indent="-279400">
              <a:lnSpc>
                <a:spcPts val="3000"/>
              </a:lnSpc>
              <a:spcAft>
                <a:spcPts val="300"/>
              </a:spcAft>
              <a:buClr>
                <a:srgbClr val="AC6611"/>
              </a:buClr>
            </a:pPr>
            <a:r>
              <a:rPr lang="fr-FR" sz="2400" dirty="0"/>
              <a:t>Prendre des décisions finales sur l’EMU des statistiques de service à utiliser dans le suivi du programme</a:t>
            </a:r>
          </a:p>
          <a:p>
            <a:pPr marL="279400" indent="-279400">
              <a:lnSpc>
                <a:spcPts val="3000"/>
              </a:lnSpc>
              <a:spcAft>
                <a:spcPts val="300"/>
              </a:spcAft>
              <a:buClr>
                <a:srgbClr val="AC6611"/>
              </a:buClr>
            </a:pPr>
            <a:r>
              <a:rPr lang="fr-FR" sz="2400" dirty="0"/>
              <a:t>Identifier les indicateurs ayant des données incohérentes, pour approfondir l’évaluation de la qualité</a:t>
            </a:r>
          </a:p>
          <a:p>
            <a:pPr>
              <a:lnSpc>
                <a:spcPct val="100000"/>
              </a:lnSpc>
            </a:pPr>
            <a:endParaRPr lang="en-US" sz="24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51553" y="733168"/>
            <a:ext cx="6830291" cy="77488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Examiner les graphiques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92191" y="1376841"/>
            <a:ext cx="7959618" cy="4752706"/>
          </a:xfrm>
        </p:spPr>
        <p:txBody>
          <a:bodyPr/>
          <a:lstStyle/>
          <a:p>
            <a:pPr marL="279400" indent="-279400">
              <a:lnSpc>
                <a:spcPct val="100000"/>
              </a:lnSpc>
              <a:spcAft>
                <a:spcPts val="300"/>
              </a:spcAft>
              <a:buClr>
                <a:srgbClr val="AC6611"/>
              </a:buClr>
            </a:pPr>
            <a:r>
              <a:rPr lang="fr-FR" sz="2400" dirty="0"/>
              <a:t>Cohérence de la tendance des données avec les tendances de l’enquête et du FPET</a:t>
            </a:r>
          </a:p>
          <a:p>
            <a:pPr marL="279400" indent="-279400">
              <a:lnSpc>
                <a:spcPct val="100000"/>
              </a:lnSpc>
              <a:spcAft>
                <a:spcPts val="300"/>
              </a:spcAft>
              <a:buClr>
                <a:srgbClr val="AC6611"/>
              </a:buClr>
            </a:pPr>
            <a:r>
              <a:rPr lang="fr-FR" sz="2400" dirty="0"/>
              <a:t>Type de données dont la tendance est la plus nette </a:t>
            </a:r>
          </a:p>
          <a:p>
            <a:pPr marL="279400" indent="-279400">
              <a:lnSpc>
                <a:spcPct val="100000"/>
              </a:lnSpc>
              <a:spcAft>
                <a:spcPts val="300"/>
              </a:spcAft>
              <a:buClr>
                <a:srgbClr val="AC6611"/>
              </a:buClr>
            </a:pPr>
            <a:r>
              <a:rPr lang="fr-FR" sz="2400" dirty="0"/>
              <a:t>Type de données généralement considérées comme plus fiables</a:t>
            </a:r>
          </a:p>
          <a:p>
            <a:pPr marL="279400" indent="-279400">
              <a:lnSpc>
                <a:spcPct val="100000"/>
              </a:lnSpc>
              <a:spcAft>
                <a:spcPts val="300"/>
              </a:spcAft>
              <a:buClr>
                <a:srgbClr val="AC6611"/>
              </a:buClr>
            </a:pPr>
            <a:r>
              <a:rPr lang="fr-FR" sz="2400" dirty="0"/>
              <a:t>Comparer la croissance moyenne annuelle en pourcentage entre l’EMU et le TPCM</a:t>
            </a:r>
          </a:p>
          <a:p>
            <a:pPr marL="279400" indent="-279400">
              <a:lnSpc>
                <a:spcPct val="100000"/>
              </a:lnSpc>
              <a:spcAft>
                <a:spcPts val="300"/>
              </a:spcAft>
              <a:buClr>
                <a:srgbClr val="AC6611"/>
              </a:buClr>
            </a:pPr>
            <a:r>
              <a:rPr lang="fr-FR" sz="2400" dirty="0"/>
              <a:t>Cohérence de la croissance annuelle moyenne du type de données avec les résultats du FPET et de l’enquête</a:t>
            </a:r>
          </a:p>
          <a:p>
            <a:pPr marL="279400" indent="-279400">
              <a:lnSpc>
                <a:spcPct val="100000"/>
              </a:lnSpc>
              <a:spcAft>
                <a:spcPts val="300"/>
              </a:spcAft>
              <a:buClr>
                <a:srgbClr val="AC6611"/>
              </a:buClr>
            </a:pPr>
            <a:r>
              <a:rPr lang="fr-FR" sz="2400" dirty="0"/>
              <a:t>Types de données présentant un taux de croissance excessivement élevé</a:t>
            </a:r>
            <a:endParaRPr lang="en-US" sz="2400" dirty="0"/>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86095" y="949980"/>
            <a:ext cx="6830291" cy="6348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lvl="0">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Examiner les </a:t>
            </a:r>
            <a:r>
              <a:rPr lang="fr-FR" sz="3200" b="0" dirty="0">
                <a:solidFill>
                  <a:srgbClr val="3A8269"/>
                </a:solidFill>
              </a:rPr>
              <a:t>graphiques</a:t>
            </a:r>
            <a:endPar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endParaRPr>
          </a:p>
        </p:txBody>
      </p:sp>
      <p:sp>
        <p:nvSpPr>
          <p:cNvPr id="2" name="Text Placeholder 1"/>
          <p:cNvSpPr>
            <a:spLocks noGrp="1"/>
          </p:cNvSpPr>
          <p:nvPr>
            <p:ph type="body" sz="quarter" idx="12"/>
            <p:custDataLst>
              <p:tags r:id="rId2"/>
            </p:custDataLst>
          </p:nvPr>
        </p:nvSpPr>
        <p:spPr>
          <a:xfrm>
            <a:off x="619931" y="1712052"/>
            <a:ext cx="7981628" cy="4655797"/>
          </a:xfrm>
        </p:spPr>
        <p:txBody>
          <a:bodyPr/>
          <a:lstStyle/>
          <a:p>
            <a:pPr>
              <a:lnSpc>
                <a:spcPct val="100000"/>
              </a:lnSpc>
              <a:spcAft>
                <a:spcPts val="300"/>
              </a:spcAft>
              <a:buClr>
                <a:srgbClr val="AC6611"/>
              </a:buClr>
            </a:pPr>
            <a:r>
              <a:rPr lang="fr-FR" sz="2400" dirty="0"/>
              <a:t>Comparer les utilisateurs par méthode : </a:t>
            </a:r>
          </a:p>
          <a:p>
            <a:pPr lvl="1">
              <a:lnSpc>
                <a:spcPct val="100000"/>
              </a:lnSpc>
              <a:spcBef>
                <a:spcPts val="1000"/>
              </a:spcBef>
              <a:spcAft>
                <a:spcPts val="300"/>
              </a:spcAft>
              <a:buClr>
                <a:srgbClr val="AC6611"/>
              </a:buClr>
              <a:buSzPct val="80000"/>
              <a:buFont typeface="Courier New" panose="02070309020205020404" pitchFamily="49" charset="0"/>
              <a:buChar char="o"/>
            </a:pPr>
            <a:r>
              <a:rPr lang="fr-FR" sz="2200" dirty="0"/>
              <a:t>Quels types de données sur les utilisateurs par méthode sont plus cohérents avec les résultats de l’enquête ? </a:t>
            </a:r>
          </a:p>
          <a:p>
            <a:pPr lvl="1">
              <a:lnSpc>
                <a:spcPct val="100000"/>
              </a:lnSpc>
              <a:spcBef>
                <a:spcPts val="1000"/>
              </a:spcBef>
              <a:spcAft>
                <a:spcPts val="300"/>
              </a:spcAft>
              <a:buClr>
                <a:srgbClr val="AC6611"/>
              </a:buClr>
              <a:buSzPct val="80000"/>
              <a:buFont typeface="Courier New" panose="02070309020205020404" pitchFamily="49" charset="0"/>
              <a:buChar char="o"/>
            </a:pPr>
            <a:r>
              <a:rPr lang="fr-FR" sz="2200" dirty="0"/>
              <a:t>Certains types de données présentent-ils des distributions incohérentes ou inattendues des utilisateurs par méthode ? </a:t>
            </a:r>
          </a:p>
          <a:p>
            <a:pPr>
              <a:lnSpc>
                <a:spcPct val="100000"/>
              </a:lnSpc>
              <a:spcAft>
                <a:spcPts val="300"/>
              </a:spcAft>
              <a:buClr>
                <a:srgbClr val="AC6611"/>
              </a:buClr>
            </a:pPr>
            <a:r>
              <a:rPr lang="fr-FR" sz="2400" dirty="0"/>
              <a:t>Comparer les taux de rapportage : </a:t>
            </a:r>
          </a:p>
          <a:p>
            <a:pPr lvl="1">
              <a:lnSpc>
                <a:spcPct val="100000"/>
              </a:lnSpc>
              <a:spcBef>
                <a:spcPts val="1000"/>
              </a:spcBef>
              <a:spcAft>
                <a:spcPts val="300"/>
              </a:spcAft>
              <a:buClr>
                <a:srgbClr val="AC6611"/>
              </a:buClr>
              <a:buSzPct val="80000"/>
              <a:buFont typeface="Courier New" panose="02070309020205020404" pitchFamily="49" charset="0"/>
              <a:buChar char="o"/>
            </a:pPr>
            <a:r>
              <a:rPr lang="fr-FR" sz="2200" dirty="0"/>
              <a:t>Quels types de données sur les taux de rapportage sont les plus élevés et les plus cohérents au fil du temps ?  </a:t>
            </a:r>
          </a:p>
          <a:p>
            <a:pPr lvl="1">
              <a:lnSpc>
                <a:spcPct val="100000"/>
              </a:lnSpc>
              <a:spcBef>
                <a:spcPts val="1000"/>
              </a:spcBef>
              <a:spcAft>
                <a:spcPts val="300"/>
              </a:spcAft>
              <a:buClr>
                <a:srgbClr val="AC6611"/>
              </a:buClr>
              <a:buSzPct val="80000"/>
              <a:buFont typeface="Courier New" panose="02070309020205020404" pitchFamily="49" charset="0"/>
              <a:buChar char="o"/>
            </a:pPr>
            <a:r>
              <a:rPr lang="fr-FR" sz="2200" dirty="0"/>
              <a:t>Certains types de données ont-ils des taux de rapportage particulièrement faibles ou variables ? </a:t>
            </a:r>
          </a:p>
          <a:p>
            <a:pPr>
              <a:lnSpc>
                <a:spcPct val="100000"/>
              </a:lnSpc>
            </a:pPr>
            <a:endParaRPr lang="en-US" sz="2400" dirty="0"/>
          </a:p>
        </p:txBody>
      </p:sp>
    </p:spTree>
    <p:extLst>
      <p:ext uri="{BB962C8B-B14F-4D97-AF65-F5344CB8AC3E}">
        <p14:creationId xmlns:p14="http://schemas.microsoft.com/office/powerpoint/2010/main" val="345083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91740" y="889685"/>
            <a:ext cx="7938612" cy="102395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Prendre des décisions finales sur l’EMU </a:t>
            </a:r>
            <a:b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des statistiques de service</a:t>
            </a:r>
          </a:p>
        </p:txBody>
      </p:sp>
      <p:sp>
        <p:nvSpPr>
          <p:cNvPr id="2" name="Text Placeholder 1"/>
          <p:cNvSpPr>
            <a:spLocks noGrp="1"/>
          </p:cNvSpPr>
          <p:nvPr>
            <p:ph type="body" sz="quarter" idx="13"/>
            <p:custDataLst>
              <p:tags r:id="rId2"/>
            </p:custDataLst>
          </p:nvPr>
        </p:nvSpPr>
        <p:spPr>
          <a:xfrm>
            <a:off x="697423" y="2067697"/>
            <a:ext cx="7828739" cy="4653614"/>
          </a:xfrm>
        </p:spPr>
        <p:txBody>
          <a:bodyPr/>
          <a:lstStyle/>
          <a:p>
            <a:pPr marL="279400" indent="-279400">
              <a:lnSpc>
                <a:spcPts val="3000"/>
              </a:lnSpc>
              <a:spcAft>
                <a:spcPts val="300"/>
              </a:spcAft>
              <a:buClr>
                <a:srgbClr val="AC6611"/>
              </a:buClr>
            </a:pPr>
            <a:r>
              <a:rPr lang="fr-FR" sz="2400" dirty="0"/>
              <a:t>Type de données dont la tendance est cohérente avec le FPET et les enquêtes </a:t>
            </a:r>
          </a:p>
          <a:p>
            <a:pPr marL="279400" indent="-279400">
              <a:lnSpc>
                <a:spcPts val="3000"/>
              </a:lnSpc>
              <a:spcAft>
                <a:spcPts val="300"/>
              </a:spcAft>
              <a:buClr>
                <a:srgbClr val="AC6611"/>
              </a:buClr>
            </a:pPr>
            <a:r>
              <a:rPr lang="fr-FR" sz="2400" dirty="0"/>
              <a:t>Type de données dont le taux de croissance annuel est cohérent avec le FPET et les enquêtes</a:t>
            </a:r>
          </a:p>
          <a:p>
            <a:pPr marL="279400" indent="-279400">
              <a:lnSpc>
                <a:spcPts val="3000"/>
              </a:lnSpc>
              <a:spcAft>
                <a:spcPts val="300"/>
              </a:spcAft>
              <a:buClr>
                <a:srgbClr val="AC6611"/>
              </a:buClr>
            </a:pPr>
            <a:r>
              <a:rPr lang="fr-FR" sz="2400" dirty="0"/>
              <a:t>Type de données dont les taux de rapportage sont les plus élevés et les plus cohérents</a:t>
            </a:r>
          </a:p>
          <a:p>
            <a:pPr marL="279400" indent="-279400">
              <a:lnSpc>
                <a:spcPts val="3000"/>
              </a:lnSpc>
              <a:spcAft>
                <a:spcPts val="300"/>
              </a:spcAft>
              <a:buClr>
                <a:srgbClr val="AC6611"/>
              </a:buClr>
            </a:pPr>
            <a:r>
              <a:rPr lang="fr-FR" sz="2400" dirty="0"/>
              <a:t>Type de données dont la tendance après la dernière enquête reflète le mieux les efforts actuels de PF</a:t>
            </a:r>
          </a:p>
          <a:p>
            <a:pPr>
              <a:lnSpc>
                <a:spcPct val="100000"/>
              </a:lnSpc>
            </a:pPr>
            <a:endParaRPr lang="en-US" sz="2400" dirty="0"/>
          </a:p>
        </p:txBody>
      </p:sp>
    </p:spTree>
    <p:extLst>
      <p:ext uri="{BB962C8B-B14F-4D97-AF65-F5344CB8AC3E}">
        <p14:creationId xmlns:p14="http://schemas.microsoft.com/office/powerpoint/2010/main" val="408481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527284" y="924378"/>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400" b="1" i="0" u="none" strike="noStrike" kern="1200" cap="none" spc="0" normalizeH="0" baseline="0" noProof="0" dirty="0">
                <a:ln>
                  <a:noFill/>
                </a:ln>
                <a:solidFill>
                  <a:srgbClr val="AC6611"/>
                </a:solidFill>
                <a:effectLst/>
                <a:uLnTx/>
                <a:uFillTx/>
                <a:latin typeface="Franklin Gothic Medium" panose="020B0603020102020204" pitchFamily="34" charset="0"/>
                <a:ea typeface="Franklin Gothic Medium" panose="020B0603020102020204" pitchFamily="34" charset="0"/>
                <a:cs typeface="Arial" panose="020B0604020202020204" pitchFamily="34" charset="0"/>
              </a:rPr>
              <a:t>Exercice de groupe</a:t>
            </a:r>
          </a:p>
        </p:txBody>
      </p:sp>
      <p:sp>
        <p:nvSpPr>
          <p:cNvPr id="2" name="Text Placeholder 1"/>
          <p:cNvSpPr>
            <a:spLocks noGrp="1"/>
          </p:cNvSpPr>
          <p:nvPr>
            <p:ph type="body" sz="quarter" idx="12"/>
            <p:custDataLst>
              <p:tags r:id="rId2"/>
            </p:custDataLst>
          </p:nvPr>
        </p:nvSpPr>
        <p:spPr>
          <a:xfrm>
            <a:off x="712922" y="1852096"/>
            <a:ext cx="7333422" cy="3500970"/>
          </a:xfrm>
        </p:spPr>
        <p:txBody>
          <a:bodyPr/>
          <a:lstStyle/>
          <a:p>
            <a:pPr marL="279400" indent="-279400">
              <a:lnSpc>
                <a:spcPts val="3200"/>
              </a:lnSpc>
              <a:spcAft>
                <a:spcPts val="300"/>
              </a:spcAft>
              <a:buClr>
                <a:srgbClr val="AC6611"/>
              </a:buClr>
            </a:pPr>
            <a:r>
              <a:rPr lang="fr-FR" sz="2600" dirty="0"/>
              <a:t>Afficher, réviser et discuter des résultats en sortie finaux</a:t>
            </a:r>
          </a:p>
          <a:p>
            <a:pPr marL="279400" indent="-279400">
              <a:lnSpc>
                <a:spcPts val="3200"/>
              </a:lnSpc>
              <a:spcAft>
                <a:spcPts val="300"/>
              </a:spcAft>
              <a:buClr>
                <a:srgbClr val="AC6611"/>
              </a:buClr>
            </a:pPr>
            <a:r>
              <a:rPr lang="fr-FR" sz="2600" dirty="0"/>
              <a:t>Déterminer les indicateurs dont les données sont incohérentes</a:t>
            </a:r>
          </a:p>
          <a:p>
            <a:pPr marL="279400" indent="-279400">
              <a:lnSpc>
                <a:spcPts val="3200"/>
              </a:lnSpc>
              <a:spcAft>
                <a:spcPts val="300"/>
              </a:spcAft>
              <a:buClr>
                <a:srgbClr val="AC6611"/>
              </a:buClr>
            </a:pPr>
            <a:r>
              <a:rPr lang="fr-FR" sz="2600" dirty="0"/>
              <a:t>Identifier les régions qui présentent des problèmes de qualité des données</a:t>
            </a:r>
          </a:p>
          <a:p>
            <a:pPr>
              <a:lnSpc>
                <a:spcPct val="100000"/>
              </a:lnSpc>
            </a:pPr>
            <a:endParaRPr lang="en-US" sz="2600" dirty="0"/>
          </a:p>
        </p:txBody>
      </p:sp>
    </p:spTree>
    <p:extLst>
      <p:ext uri="{BB962C8B-B14F-4D97-AF65-F5344CB8AC3E}">
        <p14:creationId xmlns:p14="http://schemas.microsoft.com/office/powerpoint/2010/main" val="6932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9DBC9-3CB9-FAAB-FDF8-53EA88181E80}"/>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7A83AB-7F46-4BB6-AFF8-34082BEF2AE0}">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www.w3.org/XML/1998/namespace"/>
  </ds:schemaRefs>
</ds:datastoreItem>
</file>

<file path=customXml/itemProps2.xml><?xml version="1.0" encoding="utf-8"?>
<ds:datastoreItem xmlns:ds="http://schemas.openxmlformats.org/officeDocument/2006/customXml" ds:itemID="{A26F1701-F7BB-4F06-8BA3-EB65B8577F90}"/>
</file>

<file path=customXml/itemProps3.xml><?xml version="1.0" encoding="utf-8"?>
<ds:datastoreItem xmlns:ds="http://schemas.openxmlformats.org/officeDocument/2006/customXml" ds:itemID="{D8FCF553-ADD1-418D-AD1D-6000400940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264</TotalTime>
  <Words>461</Words>
  <Application>Microsoft Office PowerPoint</Application>
  <PresentationFormat>On-screen Show (4:3)</PresentationFormat>
  <Paragraphs>42</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vt:lpstr>
      <vt:lpstr>Calibri</vt:lpstr>
      <vt:lpstr>Century Gothic</vt:lpstr>
      <vt:lpstr>Courier New</vt:lpstr>
      <vt:lpstr>Franklin Gothic Medium</vt:lpstr>
      <vt:lpstr>Futura LT Pro Book</vt:lpstr>
      <vt:lpstr>Office Theme</vt:lpstr>
      <vt:lpstr>SS to EMU : examen du résultat final</vt:lpstr>
      <vt:lpstr>Objectifs</vt:lpstr>
      <vt:lpstr>Examiner les graphiques</vt:lpstr>
      <vt:lpstr>Examiner les graphiques</vt:lpstr>
      <vt:lpstr>Prendre des décisions finales sur l’EMU  des statistiques de service</vt:lpstr>
      <vt:lpstr>Exercice de groupe</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35</cp:revision>
  <dcterms:created xsi:type="dcterms:W3CDTF">2019-05-28T18:26:11Z</dcterms:created>
  <dcterms:modified xsi:type="dcterms:W3CDTF">2023-08-22T19:53:58Z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