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5220A4-BF3C-3952-AD35-56379C7FEA3D}" name="IB" initials="IB" userId="IB"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 id="2" name="Lauren Gilliss" initials="LG" lastIdx="2" clrIdx="1">
    <p:extLst>
      <p:ext uri="{19B8F6BF-5375-455C-9EA6-DF929625EA0E}">
        <p15:presenceInfo xmlns:p15="http://schemas.microsoft.com/office/powerpoint/2012/main" userId="Lauren Gilli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6611"/>
    <a:srgbClr val="3A8269"/>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8" autoAdjust="0"/>
    <p:restoredTop sz="86364" autoAdjust="0"/>
  </p:normalViewPr>
  <p:slideViewPr>
    <p:cSldViewPr snapToGrid="0">
      <p:cViewPr varScale="1">
        <p:scale>
          <a:sx n="60" d="100"/>
          <a:sy n="60" d="100"/>
        </p:scale>
        <p:origin x="942" y="60"/>
      </p:cViewPr>
      <p:guideLst/>
    </p:cSldViewPr>
  </p:slideViewPr>
  <p:outlineViewPr>
    <p:cViewPr>
      <p:scale>
        <a:sx n="33" d="100"/>
        <a:sy n="33" d="100"/>
      </p:scale>
      <p:origin x="0" y="-405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24F6FF-69F4-4EA8-A145-F4EFDEC8516D}"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E6992-D222-4F2F-BBCC-99AB0EB735EE}" type="slidenum">
              <a:rPr lang="en-US" smtClean="0"/>
              <a:t>‹#›</a:t>
            </a:fld>
            <a:endParaRPr lang="en-US" dirty="0"/>
          </a:p>
        </p:txBody>
      </p:sp>
    </p:spTree>
    <p:extLst>
      <p:ext uri="{BB962C8B-B14F-4D97-AF65-F5344CB8AC3E}">
        <p14:creationId xmlns:p14="http://schemas.microsoft.com/office/powerpoint/2010/main" val="2021384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1</a:t>
            </a:fld>
            <a:endParaRPr lang="en-US" dirty="0"/>
          </a:p>
        </p:txBody>
      </p:sp>
    </p:spTree>
    <p:extLst>
      <p:ext uri="{BB962C8B-B14F-4D97-AF65-F5344CB8AC3E}">
        <p14:creationId xmlns:p14="http://schemas.microsoft.com/office/powerpoint/2010/main" val="419490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2</a:t>
            </a:fld>
            <a:endParaRPr lang="en-US" dirty="0"/>
          </a:p>
        </p:txBody>
      </p:sp>
    </p:spTree>
    <p:extLst>
      <p:ext uri="{BB962C8B-B14F-4D97-AF65-F5344CB8AC3E}">
        <p14:creationId xmlns:p14="http://schemas.microsoft.com/office/powerpoint/2010/main" val="161837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3</a:t>
            </a:fld>
            <a:endParaRPr lang="en-US" dirty="0"/>
          </a:p>
        </p:txBody>
      </p:sp>
    </p:spTree>
    <p:extLst>
      <p:ext uri="{BB962C8B-B14F-4D97-AF65-F5344CB8AC3E}">
        <p14:creationId xmlns:p14="http://schemas.microsoft.com/office/powerpoint/2010/main" val="2538622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4</a:t>
            </a:fld>
            <a:endParaRPr lang="en-US" dirty="0"/>
          </a:p>
        </p:txBody>
      </p:sp>
    </p:spTree>
    <p:extLst>
      <p:ext uri="{BB962C8B-B14F-4D97-AF65-F5344CB8AC3E}">
        <p14:creationId xmlns:p14="http://schemas.microsoft.com/office/powerpoint/2010/main" val="1916027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5</a:t>
            </a:fld>
            <a:endParaRPr lang="en-US" dirty="0"/>
          </a:p>
        </p:txBody>
      </p:sp>
    </p:spTree>
    <p:extLst>
      <p:ext uri="{BB962C8B-B14F-4D97-AF65-F5344CB8AC3E}">
        <p14:creationId xmlns:p14="http://schemas.microsoft.com/office/powerpoint/2010/main" val="1672747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8E6992-D222-4F2F-BBCC-99AB0EB735EE}" type="slidenum">
              <a:rPr lang="en-US" smtClean="0"/>
              <a:t>6</a:t>
            </a:fld>
            <a:endParaRPr lang="en-US" dirty="0"/>
          </a:p>
        </p:txBody>
      </p:sp>
    </p:spTree>
    <p:extLst>
      <p:ext uri="{BB962C8B-B14F-4D97-AF65-F5344CB8AC3E}">
        <p14:creationId xmlns:p14="http://schemas.microsoft.com/office/powerpoint/2010/main" val="84102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A18E6992-D222-4F2F-BBCC-99AB0EB735EE}" type="slidenum">
              <a:rPr lang="en-US" smtClean="0"/>
              <a:t>7</a:t>
            </a:fld>
            <a:endParaRPr lang="en-US" dirty="0"/>
          </a:p>
        </p:txBody>
      </p:sp>
    </p:spTree>
    <p:extLst>
      <p:ext uri="{BB962C8B-B14F-4D97-AF65-F5344CB8AC3E}">
        <p14:creationId xmlns:p14="http://schemas.microsoft.com/office/powerpoint/2010/main" val="289631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57224" y="602860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511618"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80939" y="6204701"/>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0233669B-69EF-98AF-802B-F907D201DC93}"/>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MS-20-198g-FR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23DCF213-2332-A4D2-8815-A36252D5599D}"/>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DF712C77-B9E5-3E89-83B5-08D1220685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243FED72-1B65-2523-D75B-18C66D6B68E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417613"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D3790224-0D24-92D5-FC3F-1A35B014DBB2}"/>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48085FDF-A0BD-37B8-A090-DA131A432DE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785B00B5-51F0-8275-B87B-44E115E193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0" y="4797027"/>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SS to EMU : examen du résultat</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575064" y="713064"/>
            <a:ext cx="6830291" cy="74594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720968" y="1459010"/>
            <a:ext cx="8049171" cy="4949536"/>
          </a:xfrm>
        </p:spPr>
        <p:txBody>
          <a:bodyPr/>
          <a:lstStyle/>
          <a:p>
            <a:pPr marL="280988" lvl="0" indent="-280988">
              <a:lnSpc>
                <a:spcPct val="100000"/>
              </a:lnSpc>
              <a:spcAft>
                <a:spcPts val="300"/>
              </a:spcAft>
              <a:buClr>
                <a:srgbClr val="AC6611"/>
              </a:buClr>
            </a:pPr>
            <a:r>
              <a:rPr lang="fr-FR" sz="2400" dirty="0"/>
              <a:t>Utiliser les graphiques générés par l’outil SS to EMU pour effectuer des comparaisons visuelles</a:t>
            </a:r>
          </a:p>
          <a:p>
            <a:pPr marL="280988" lvl="0" indent="-280988">
              <a:lnSpc>
                <a:spcPct val="100000"/>
              </a:lnSpc>
              <a:spcAft>
                <a:spcPts val="300"/>
              </a:spcAft>
              <a:buClr>
                <a:srgbClr val="AC6611"/>
              </a:buClr>
            </a:pPr>
            <a:r>
              <a:rPr lang="fr-FR" sz="2400" dirty="0"/>
              <a:t>Décrire les tendances des données par méthode</a:t>
            </a:r>
          </a:p>
          <a:p>
            <a:pPr marL="280988" lvl="0" indent="-280988">
              <a:lnSpc>
                <a:spcPct val="100000"/>
              </a:lnSpc>
              <a:spcAft>
                <a:spcPts val="300"/>
              </a:spcAft>
              <a:buClr>
                <a:srgbClr val="AC6611"/>
              </a:buClr>
            </a:pPr>
            <a:r>
              <a:rPr lang="fr-FR" sz="2400" dirty="0"/>
              <a:t>Identifier les différences entre les données des statistiques de service</a:t>
            </a:r>
          </a:p>
          <a:p>
            <a:pPr marL="280988" lvl="0" indent="-280988">
              <a:lnSpc>
                <a:spcPct val="100000"/>
              </a:lnSpc>
              <a:spcAft>
                <a:spcPts val="300"/>
              </a:spcAft>
              <a:buClr>
                <a:srgbClr val="AC6611"/>
              </a:buClr>
            </a:pPr>
            <a:r>
              <a:rPr lang="fr-FR" sz="2400" dirty="0"/>
              <a:t>Comparer les données des statistiques de service et des enquêtes</a:t>
            </a:r>
          </a:p>
          <a:p>
            <a:pPr marL="280988" lvl="0" indent="-280988">
              <a:lnSpc>
                <a:spcPct val="100000"/>
              </a:lnSpc>
              <a:spcAft>
                <a:spcPts val="300"/>
              </a:spcAft>
              <a:buClr>
                <a:srgbClr val="AC6611"/>
              </a:buClr>
            </a:pPr>
            <a:r>
              <a:rPr lang="fr-FR" sz="2400" dirty="0"/>
              <a:t>Expliquer les différences d’intervalles des tendances</a:t>
            </a:r>
          </a:p>
          <a:p>
            <a:pPr marL="280988" indent="-280988">
              <a:lnSpc>
                <a:spcPct val="100000"/>
              </a:lnSpc>
              <a:spcAft>
                <a:spcPts val="300"/>
              </a:spcAft>
              <a:buClr>
                <a:srgbClr val="AC6611"/>
              </a:buClr>
            </a:pPr>
            <a:r>
              <a:rPr lang="fr-FR" sz="2400" dirty="0"/>
              <a:t>Comprendre la tendance générale de l’EMU par rapport à la tendance des données des enquêtes</a:t>
            </a:r>
            <a:endParaRPr lang="en-US" sz="24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09297"/>
            <a:ext cx="8072084" cy="110165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Impact de l’ajustement du secteur privé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sur les résultats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65018" y="1910954"/>
            <a:ext cx="8072084" cy="4947045"/>
          </a:xfrm>
        </p:spPr>
        <p:txBody>
          <a:bodyPr/>
          <a:lstStyle/>
          <a:p>
            <a:pPr marL="280988" indent="-280988">
              <a:lnSpc>
                <a:spcPct val="100000"/>
              </a:lnSpc>
              <a:spcBef>
                <a:spcPts val="600"/>
              </a:spcBef>
              <a:buClr>
                <a:srgbClr val="AC6611"/>
              </a:buClr>
            </a:pPr>
            <a:r>
              <a:rPr lang="fr-FR" sz="2400" dirty="0"/>
              <a:t>Examiner les graphiques</a:t>
            </a:r>
          </a:p>
          <a:p>
            <a:pPr marL="280988" indent="-280988">
              <a:lnSpc>
                <a:spcPct val="100000"/>
              </a:lnSpc>
              <a:spcBef>
                <a:spcPts val="600"/>
              </a:spcBef>
              <a:buClr>
                <a:srgbClr val="AC6611"/>
              </a:buClr>
            </a:pPr>
            <a:r>
              <a:rPr lang="fr-FR" sz="2400" dirty="0"/>
              <a:t>Comparer les estimations ajustées et non ajustées des utilisateurs de PF </a:t>
            </a:r>
          </a:p>
          <a:p>
            <a:pPr marL="280988" indent="-280988">
              <a:lnSpc>
                <a:spcPct val="100000"/>
              </a:lnSpc>
              <a:spcBef>
                <a:spcPts val="600"/>
              </a:spcBef>
              <a:buClr>
                <a:srgbClr val="AC6611"/>
              </a:buClr>
            </a:pPr>
            <a:r>
              <a:rPr lang="fr-FR" sz="2400" dirty="0"/>
              <a:t>Évaluer l’amélioration des estimations de PF avec l’ajustement du secteur privé</a:t>
            </a:r>
          </a:p>
          <a:p>
            <a:pPr marL="280988" indent="-280988">
              <a:lnSpc>
                <a:spcPct val="100000"/>
              </a:lnSpc>
              <a:spcBef>
                <a:spcPts val="600"/>
              </a:spcBef>
              <a:buClr>
                <a:srgbClr val="AC6611"/>
              </a:buClr>
            </a:pPr>
            <a:r>
              <a:rPr lang="fr-FR" sz="2400" dirty="0"/>
              <a:t>Examiner la concordance des valeurs ajustées et non ajustées avec le FPET de l’UNPD et la gamme de méthodes des enquêtes</a:t>
            </a:r>
          </a:p>
          <a:p>
            <a:pPr marL="280988" indent="-280988">
              <a:lnSpc>
                <a:spcPct val="100000"/>
              </a:lnSpc>
              <a:spcBef>
                <a:spcPts val="600"/>
              </a:spcBef>
              <a:buClr>
                <a:srgbClr val="AC6611"/>
              </a:buClr>
            </a:pPr>
            <a:r>
              <a:rPr lang="fr-FR" sz="2400" dirty="0"/>
              <a:t>Revoir l’ajustement du secteur privé, si les estimations des utilisateurs PF sont faussées</a:t>
            </a:r>
          </a:p>
          <a:p>
            <a:pPr marL="280988" indent="-280988">
              <a:lnSpc>
                <a:spcPct val="100000"/>
              </a:lnSpc>
              <a:spcBef>
                <a:spcPts val="600"/>
              </a:spcBef>
              <a:buClr>
                <a:srgbClr val="AC6611"/>
              </a:buClr>
            </a:pPr>
            <a:r>
              <a:rPr lang="fr-FR" sz="2400" dirty="0"/>
              <a:t>Apporter des modifications aux facteurs d’ajustement</a:t>
            </a:r>
          </a:p>
          <a:p>
            <a:pPr>
              <a:lnSpc>
                <a:spcPct val="100000"/>
              </a:lnSpc>
              <a:spcBef>
                <a:spcPts val="600"/>
              </a:spcBef>
            </a:pPr>
            <a:endParaRPr lang="en-US" sz="24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7" y="892350"/>
            <a:ext cx="8737103" cy="11649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Comparer les tendances et les statistiques </a:t>
            </a:r>
            <a:b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 service par rapport aux données de l’enquête</a:t>
            </a:r>
          </a:p>
        </p:txBody>
      </p:sp>
      <p:sp>
        <p:nvSpPr>
          <p:cNvPr id="2" name="Text Placeholder 1"/>
          <p:cNvSpPr>
            <a:spLocks noGrp="1"/>
          </p:cNvSpPr>
          <p:nvPr>
            <p:ph type="body" sz="quarter" idx="13"/>
            <p:custDataLst>
              <p:tags r:id="rId2"/>
            </p:custDataLst>
          </p:nvPr>
        </p:nvSpPr>
        <p:spPr>
          <a:xfrm>
            <a:off x="688352" y="1969303"/>
            <a:ext cx="8048751" cy="4540469"/>
          </a:xfrm>
        </p:spPr>
        <p:txBody>
          <a:bodyPr/>
          <a:lstStyle/>
          <a:p>
            <a:pPr marL="280988" indent="-280988">
              <a:spcAft>
                <a:spcPts val="300"/>
              </a:spcAft>
              <a:buClr>
                <a:srgbClr val="AC6611"/>
              </a:buClr>
            </a:pPr>
            <a:r>
              <a:rPr lang="fr-FR" sz="2400" dirty="0"/>
              <a:t>Tendance par méthode</a:t>
            </a:r>
          </a:p>
          <a:p>
            <a:pPr marL="280988" indent="-280988">
              <a:spcAft>
                <a:spcPts val="300"/>
              </a:spcAft>
              <a:buClr>
                <a:srgbClr val="AC6611"/>
              </a:buClr>
            </a:pPr>
            <a:r>
              <a:rPr lang="fr-FR" sz="2400" dirty="0"/>
              <a:t>Cohérence des données de la gamme de méthodes entre les statistiques de service et les enquêtes</a:t>
            </a:r>
          </a:p>
          <a:p>
            <a:pPr marL="280988" indent="-280988">
              <a:spcAft>
                <a:spcPts val="300"/>
              </a:spcAft>
              <a:buClr>
                <a:srgbClr val="AC6611"/>
              </a:buClr>
            </a:pPr>
            <a:r>
              <a:rPr lang="fr-FR" sz="2400" dirty="0"/>
              <a:t>Différence entre les statistiques de service et les données des enquêtes</a:t>
            </a:r>
          </a:p>
          <a:p>
            <a:pPr marL="280988" indent="-280988">
              <a:spcAft>
                <a:spcPts val="300"/>
              </a:spcAft>
              <a:buClr>
                <a:srgbClr val="AC6611"/>
              </a:buClr>
            </a:pPr>
            <a:r>
              <a:rPr lang="fr-FR" sz="2400" dirty="0"/>
              <a:t>Tendance générale de l’EMU par rapport aux tendances des enquêtes (si disponible) ou du FPET de l’UNPD</a:t>
            </a:r>
          </a:p>
          <a:p>
            <a:pPr marL="280988" indent="-280988">
              <a:spcAft>
                <a:spcPts val="300"/>
              </a:spcAft>
              <a:buClr>
                <a:srgbClr val="AC6611"/>
              </a:buClr>
            </a:pPr>
            <a:r>
              <a:rPr lang="fr-FR" sz="2400" dirty="0"/>
              <a:t>Taux de croissance de l’EMU par rapport aux enquêtes ou aux estimations modélisées</a:t>
            </a:r>
            <a:endParaRPr lang="en-US" dirty="0"/>
          </a:p>
        </p:txBody>
      </p:sp>
    </p:spTree>
    <p:extLst>
      <p:ext uri="{BB962C8B-B14F-4D97-AF65-F5344CB8AC3E}">
        <p14:creationId xmlns:p14="http://schemas.microsoft.com/office/powerpoint/2010/main" val="209897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543532" y="726898"/>
            <a:ext cx="7673073" cy="91271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Confirmer </a:t>
            </a:r>
            <a:r>
              <a:rPr kumimoji="0" lang="fr-FR" sz="30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l’exclusion des données sur les préservatifs du calcul de l’EMU</a:t>
            </a:r>
          </a:p>
        </p:txBody>
      </p:sp>
      <p:sp>
        <p:nvSpPr>
          <p:cNvPr id="2" name="Text Placeholder 1"/>
          <p:cNvSpPr>
            <a:spLocks noGrp="1"/>
          </p:cNvSpPr>
          <p:nvPr>
            <p:ph type="body" sz="quarter" idx="13"/>
            <p:custDataLst>
              <p:tags r:id="rId2"/>
            </p:custDataLst>
          </p:nvPr>
        </p:nvSpPr>
        <p:spPr>
          <a:xfrm>
            <a:off x="703385" y="1764039"/>
            <a:ext cx="8014857" cy="5093961"/>
          </a:xfrm>
        </p:spPr>
        <p:txBody>
          <a:bodyPr/>
          <a:lstStyle/>
          <a:p>
            <a:pPr>
              <a:buClr>
                <a:srgbClr val="AC6611"/>
              </a:buClr>
            </a:pPr>
            <a:r>
              <a:rPr lang="fr-FR" sz="2400" dirty="0"/>
              <a:t>Assurer que le système exclut automatiquement du calcul de l’EMU les données des statistiques de service sur les préservatifs</a:t>
            </a:r>
          </a:p>
          <a:p>
            <a:pPr>
              <a:buClr>
                <a:srgbClr val="AC6611"/>
              </a:buClr>
            </a:pPr>
            <a:r>
              <a:rPr lang="fr-FR" sz="2400" dirty="0"/>
              <a:t>Les données sont exclues parce que :</a:t>
            </a:r>
          </a:p>
          <a:p>
            <a:pPr lvl="1">
              <a:buClr>
                <a:srgbClr val="AC6611"/>
              </a:buClr>
              <a:buSzPct val="80000"/>
              <a:buFont typeface="Courier New" panose="02070309020205020404" pitchFamily="49" charset="0"/>
              <a:buChar char="o"/>
            </a:pPr>
            <a:r>
              <a:rPr lang="fr-FR" sz="2200" dirty="0"/>
              <a:t>Les préservatifs sont distribués à d’autres fins </a:t>
            </a:r>
            <a:br>
              <a:rPr lang="fr-FR" sz="2200" dirty="0"/>
            </a:br>
            <a:r>
              <a:rPr lang="fr-FR" sz="2200" dirty="0"/>
              <a:t>que la PF</a:t>
            </a:r>
          </a:p>
          <a:p>
            <a:pPr lvl="2">
              <a:buClr>
                <a:srgbClr val="AC6611"/>
              </a:buClr>
              <a:buFont typeface="Wingdings" panose="05000000000000000000" pitchFamily="2" charset="2"/>
              <a:buChar char="§"/>
            </a:pPr>
            <a:r>
              <a:rPr lang="fr-FR" dirty="0"/>
              <a:t>Prévention du VIH ou d’autres infections </a:t>
            </a:r>
            <a:br>
              <a:rPr lang="fr-FR" dirty="0"/>
            </a:br>
            <a:r>
              <a:rPr lang="fr-FR" dirty="0"/>
              <a:t>sexuellement transmissibles</a:t>
            </a:r>
          </a:p>
          <a:p>
            <a:pPr lvl="1">
              <a:buClr>
                <a:srgbClr val="AC6611"/>
              </a:buClr>
              <a:buSzPct val="80000"/>
              <a:buFont typeface="Courier New" panose="02070309020205020404" pitchFamily="49" charset="0"/>
              <a:buChar char="o"/>
            </a:pPr>
            <a:r>
              <a:rPr lang="fr-FR" sz="2200" dirty="0"/>
              <a:t>La méthode de collecte du nombre de préservatifs distribués varie des autres méthodes</a:t>
            </a:r>
          </a:p>
          <a:p>
            <a:pPr lvl="2">
              <a:buClr>
                <a:srgbClr val="AC6611"/>
              </a:buClr>
              <a:buFont typeface="Wingdings" panose="05000000000000000000" pitchFamily="2" charset="2"/>
              <a:buChar char="§"/>
            </a:pPr>
            <a:r>
              <a:rPr lang="fr-FR" dirty="0"/>
              <a:t>L’unité distribuée peut être une boîte ou des préservatifs individuels</a:t>
            </a:r>
          </a:p>
          <a:p>
            <a:pPr lvl="1">
              <a:buClr>
                <a:srgbClr val="AC6611"/>
              </a:buClr>
              <a:buSzPct val="80000"/>
              <a:buFont typeface="Courier New" panose="02070309020205020404" pitchFamily="49" charset="0"/>
              <a:buChar char="o"/>
            </a:pPr>
            <a:r>
              <a:rPr lang="fr-FR" sz="2200" dirty="0">
                <a:ea typeface="Calibri" panose="020F0502020204030204" pitchFamily="34" charset="0"/>
              </a:rPr>
              <a:t>La distribution de préservatifs ne garantit pas toujours </a:t>
            </a:r>
            <a:br>
              <a:rPr lang="fr-FR" sz="2200" dirty="0">
                <a:ea typeface="Calibri" panose="020F0502020204030204" pitchFamily="34" charset="0"/>
              </a:rPr>
            </a:br>
            <a:r>
              <a:rPr lang="fr-FR" sz="2200" dirty="0">
                <a:ea typeface="Calibri" panose="020F0502020204030204" pitchFamily="34" charset="0"/>
              </a:rPr>
              <a:t>son utilisation</a:t>
            </a:r>
            <a:endParaRPr lang="fr-FR" sz="2200" dirty="0"/>
          </a:p>
          <a:p>
            <a:endParaRPr lang="en-US" dirty="0"/>
          </a:p>
        </p:txBody>
      </p:sp>
    </p:spTree>
    <p:extLst>
      <p:ext uri="{BB962C8B-B14F-4D97-AF65-F5344CB8AC3E}">
        <p14:creationId xmlns:p14="http://schemas.microsoft.com/office/powerpoint/2010/main" val="1624341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876614"/>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 Placeholder 1"/>
          <p:cNvSpPr>
            <a:spLocks noGrp="1"/>
          </p:cNvSpPr>
          <p:nvPr>
            <p:ph type="body" sz="quarter" idx="12"/>
            <p:custDataLst>
              <p:tags r:id="rId2"/>
            </p:custDataLst>
          </p:nvPr>
        </p:nvSpPr>
        <p:spPr>
          <a:xfrm>
            <a:off x="681243" y="1804332"/>
            <a:ext cx="6830292" cy="2857500"/>
          </a:xfrm>
        </p:spPr>
        <p:txBody>
          <a:bodyPr/>
          <a:lstStyle/>
          <a:p>
            <a:pPr marL="280988" indent="-280988">
              <a:lnSpc>
                <a:spcPct val="100000"/>
              </a:lnSpc>
              <a:buClr>
                <a:srgbClr val="AC6611"/>
              </a:buClr>
            </a:pPr>
            <a:r>
              <a:rPr lang="fr-FR" dirty="0"/>
              <a:t>Demander aux participants d’afficher et d’examiner les résultats en sortie.</a:t>
            </a:r>
          </a:p>
        </p:txBody>
      </p:sp>
    </p:spTree>
    <p:extLst>
      <p:ext uri="{BB962C8B-B14F-4D97-AF65-F5344CB8AC3E}">
        <p14:creationId xmlns:p14="http://schemas.microsoft.com/office/powerpoint/2010/main" val="198040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A3980-781B-28D4-DB7B-392F585E176A}"/>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A83AB-7F46-4BB6-AFF8-34082BEF2AE0}">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www.w3.org/XML/1998/namespace"/>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BD5E732B-C9A2-49CF-87B5-AEAB28F58C28}"/>
</file>

<file path=docProps/app.xml><?xml version="1.0" encoding="utf-8"?>
<Properties xmlns="http://schemas.openxmlformats.org/officeDocument/2006/extended-properties" xmlns:vt="http://schemas.openxmlformats.org/officeDocument/2006/docPropsVTypes">
  <Template/>
  <TotalTime>536</TotalTime>
  <Words>460</Words>
  <Application>Microsoft Office PowerPoint</Application>
  <PresentationFormat>On-screen Show (4:3)</PresentationFormat>
  <Paragraphs>43</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vt:lpstr>
      <vt:lpstr>Calibri</vt:lpstr>
      <vt:lpstr>Century Gothic</vt:lpstr>
      <vt:lpstr>Courier New</vt:lpstr>
      <vt:lpstr>Franklin Gothic Medium</vt:lpstr>
      <vt:lpstr>Futura LT Pro Book</vt:lpstr>
      <vt:lpstr>Wingdings</vt:lpstr>
      <vt:lpstr>Office Theme</vt:lpstr>
      <vt:lpstr>SS to EMU : examen du résultat</vt:lpstr>
      <vt:lpstr>Objectifs</vt:lpstr>
      <vt:lpstr>Impact de l’ajustement du secteur privé  sur les résultats</vt:lpstr>
      <vt:lpstr>Comparer les tendances et les statistiques  de service par rapport aux données de l’enquête</vt:lpstr>
      <vt:lpstr>Confirmer l’exclusion des données sur les préservatifs du calcul de l’EMU</vt:lpstr>
      <vt:lpstr>Exercice de groupe</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42</cp:revision>
  <dcterms:created xsi:type="dcterms:W3CDTF">2019-05-28T18:26:11Z</dcterms:created>
  <dcterms:modified xsi:type="dcterms:W3CDTF">2023-08-22T18:16:04Z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