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6" r:id="rId8"/>
    <p:sldId id="267"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AC6611"/>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8" autoAdjust="0"/>
    <p:restoredTop sz="86364" autoAdjust="0"/>
  </p:normalViewPr>
  <p:slideViewPr>
    <p:cSldViewPr snapToGrid="0">
      <p:cViewPr varScale="1">
        <p:scale>
          <a:sx n="60" d="100"/>
          <a:sy n="60" d="100"/>
        </p:scale>
        <p:origin x="942"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784218-FE5E-465C-9FD8-610550EB5ACC}"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84DB6B-7041-44C8-93FC-2CA3C2D9121B}" type="slidenum">
              <a:rPr lang="en-US" smtClean="0"/>
              <a:t>‹#›</a:t>
            </a:fld>
            <a:endParaRPr lang="en-US" dirty="0"/>
          </a:p>
        </p:txBody>
      </p:sp>
    </p:spTree>
    <p:extLst>
      <p:ext uri="{BB962C8B-B14F-4D97-AF65-F5344CB8AC3E}">
        <p14:creationId xmlns:p14="http://schemas.microsoft.com/office/powerpoint/2010/main" val="1790658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4DB6B-7041-44C8-93FC-2CA3C2D9121B}" type="slidenum">
              <a:rPr lang="en-US" smtClean="0"/>
              <a:t>4</a:t>
            </a:fld>
            <a:endParaRPr lang="en-US" dirty="0"/>
          </a:p>
        </p:txBody>
      </p:sp>
    </p:spTree>
    <p:extLst>
      <p:ext uri="{BB962C8B-B14F-4D97-AF65-F5344CB8AC3E}">
        <p14:creationId xmlns:p14="http://schemas.microsoft.com/office/powerpoint/2010/main" val="2893209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4DB6B-7041-44C8-93FC-2CA3C2D9121B}" type="slidenum">
              <a:rPr lang="en-US" smtClean="0"/>
              <a:t>5</a:t>
            </a:fld>
            <a:endParaRPr lang="en-US" dirty="0"/>
          </a:p>
        </p:txBody>
      </p:sp>
    </p:spTree>
    <p:extLst>
      <p:ext uri="{BB962C8B-B14F-4D97-AF65-F5344CB8AC3E}">
        <p14:creationId xmlns:p14="http://schemas.microsoft.com/office/powerpoint/2010/main" val="352807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4DB6B-7041-44C8-93FC-2CA3C2D9121B}" type="slidenum">
              <a:rPr lang="en-US" smtClean="0"/>
              <a:t>6</a:t>
            </a:fld>
            <a:endParaRPr lang="en-US" dirty="0"/>
          </a:p>
        </p:txBody>
      </p:sp>
    </p:spTree>
    <p:extLst>
      <p:ext uri="{BB962C8B-B14F-4D97-AF65-F5344CB8AC3E}">
        <p14:creationId xmlns:p14="http://schemas.microsoft.com/office/powerpoint/2010/main" val="117840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4D84DB6B-7041-44C8-93FC-2CA3C2D9121B}" type="slidenum">
              <a:rPr lang="en-US" smtClean="0"/>
              <a:t>7</a:t>
            </a:fld>
            <a:endParaRPr lang="en-US" dirty="0"/>
          </a:p>
        </p:txBody>
      </p:sp>
    </p:spTree>
    <p:extLst>
      <p:ext uri="{BB962C8B-B14F-4D97-AF65-F5344CB8AC3E}">
        <p14:creationId xmlns:p14="http://schemas.microsoft.com/office/powerpoint/2010/main" val="33111258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48942"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844904"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029664"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E7062265-7456-C6CD-5D8B-75FC4D703372}"/>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MS-20-198f-FR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7670D6AF-897D-9402-1CDD-426D964F6367}"/>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3CF13732-B446-7F21-5575-740A72626128}"/>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2EACAEB1-698B-04DD-3767-AFB0A0F685C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562891"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985F17F5-9C54-D51D-EF6D-3386C8D75A47}"/>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C5094D85-25B1-EE62-0E70-748CFBF021E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3C094F2E-E341-0AEA-4A35-CEB92B4F4E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0" y="4797027"/>
            <a:ext cx="8127406"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Saisie des données SS to EMU</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77966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86817" y="1426906"/>
            <a:ext cx="7970366" cy="5515761"/>
          </a:xfrm>
        </p:spPr>
        <p:txBody>
          <a:bodyPr/>
          <a:lstStyle/>
          <a:p>
            <a:pPr marL="338138" lvl="0" indent="-338138">
              <a:lnSpc>
                <a:spcPct val="100000"/>
              </a:lnSpc>
              <a:buClr>
                <a:srgbClr val="AC6611"/>
              </a:buClr>
            </a:pPr>
            <a:r>
              <a:rPr lang="fr-FR" dirty="0"/>
              <a:t>Configurer la sélection du pays et de la langue</a:t>
            </a:r>
          </a:p>
          <a:p>
            <a:pPr marL="338138" lvl="0" indent="-338138">
              <a:lnSpc>
                <a:spcPct val="100000"/>
              </a:lnSpc>
              <a:buClr>
                <a:srgbClr val="AC6611"/>
              </a:buClr>
            </a:pPr>
            <a:r>
              <a:rPr lang="fr-FR" dirty="0"/>
              <a:t>Configurer l’outil d’estimation de la planification familiale (FPET)</a:t>
            </a:r>
          </a:p>
          <a:p>
            <a:pPr marL="338138" lvl="0" indent="-338138">
              <a:lnSpc>
                <a:spcPct val="100000"/>
              </a:lnSpc>
              <a:buClr>
                <a:srgbClr val="AC6611"/>
              </a:buClr>
            </a:pPr>
            <a:r>
              <a:rPr lang="fr-FR" dirty="0"/>
              <a:t>Identifier les statistiques de service nécessaires et sélectionner les données à saisir</a:t>
            </a:r>
          </a:p>
          <a:p>
            <a:pPr marL="338138" lvl="0" indent="-338138">
              <a:lnSpc>
                <a:spcPct val="100000"/>
              </a:lnSpc>
              <a:buClr>
                <a:srgbClr val="AC6611"/>
              </a:buClr>
            </a:pPr>
            <a:r>
              <a:rPr lang="fr-FR" dirty="0"/>
              <a:t>Configurer les sources de données du secteur et formater l’ajustement du secteur privé, si nécessaire</a:t>
            </a:r>
          </a:p>
          <a:p>
            <a:pPr marL="338138" indent="-338138">
              <a:lnSpc>
                <a:spcPct val="100000"/>
              </a:lnSpc>
              <a:buClr>
                <a:srgbClr val="AC6611"/>
              </a:buClr>
            </a:pPr>
            <a:r>
              <a:rPr lang="fr-FR" dirty="0"/>
              <a:t>Comprendre les méthodes de saisie et de revue des données</a:t>
            </a:r>
          </a:p>
          <a:p>
            <a:pPr>
              <a:lnSpc>
                <a:spcPct val="100000"/>
              </a:lnSpc>
            </a:pPr>
            <a:endParaRPr lang="en-US" sz="2600"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1073741"/>
            <a:ext cx="7839480"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Configuration du pays et de la langue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660400" y="1910955"/>
            <a:ext cx="8123650" cy="2590800"/>
          </a:xfrm>
        </p:spPr>
        <p:txBody>
          <a:bodyPr/>
          <a:lstStyle/>
          <a:p>
            <a:pPr marL="287338" indent="-287338">
              <a:lnSpc>
                <a:spcPts val="3600"/>
              </a:lnSpc>
              <a:buClr>
                <a:srgbClr val="AC6611"/>
              </a:buClr>
            </a:pPr>
            <a:r>
              <a:rPr lang="fr-FR" dirty="0"/>
              <a:t>Sélectionner le pays</a:t>
            </a:r>
          </a:p>
          <a:p>
            <a:pPr marL="287338" indent="-287338">
              <a:lnSpc>
                <a:spcPts val="3600"/>
              </a:lnSpc>
              <a:buClr>
                <a:srgbClr val="AC6611"/>
              </a:buClr>
            </a:pPr>
            <a:r>
              <a:rPr lang="fr-FR" dirty="0"/>
              <a:t>Sélectionner la langue (anglais/français)</a:t>
            </a:r>
          </a:p>
          <a:p>
            <a:pPr marL="287338" indent="-287338">
              <a:lnSpc>
                <a:spcPts val="3600"/>
              </a:lnSpc>
              <a:buClr>
                <a:srgbClr val="AC6611"/>
              </a:buClr>
            </a:pPr>
            <a:r>
              <a:rPr lang="fr-FR" dirty="0"/>
              <a:t>Aucun changement de langue n’est autorisé après la saisie des données, pour éviter les erreurs</a:t>
            </a:r>
          </a:p>
          <a:p>
            <a:pPr>
              <a:lnSpc>
                <a:spcPct val="100000"/>
              </a:lnSpc>
            </a:pPr>
            <a:endParaRPr lang="en-US"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107374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Population et prévalence</a:t>
            </a:r>
          </a:p>
        </p:txBody>
      </p:sp>
      <p:sp>
        <p:nvSpPr>
          <p:cNvPr id="2" name="Text Placeholder 1"/>
          <p:cNvSpPr>
            <a:spLocks noGrp="1"/>
          </p:cNvSpPr>
          <p:nvPr>
            <p:ph type="body" sz="quarter" idx="13"/>
            <p:custDataLst>
              <p:tags r:id="rId2"/>
            </p:custDataLst>
          </p:nvPr>
        </p:nvSpPr>
        <p:spPr>
          <a:xfrm>
            <a:off x="575734" y="1910955"/>
            <a:ext cx="8316998" cy="4589464"/>
          </a:xfrm>
        </p:spPr>
        <p:txBody>
          <a:bodyPr/>
          <a:lstStyle/>
          <a:p>
            <a:pPr marL="287338" indent="-287338">
              <a:lnSpc>
                <a:spcPts val="3600"/>
              </a:lnSpc>
              <a:buClr>
                <a:srgbClr val="AC6611"/>
              </a:buClr>
            </a:pPr>
            <a:r>
              <a:rPr lang="fr-FR" dirty="0"/>
              <a:t>Générer des données automatiques des EDS, MICS, ou estimer le TPCM</a:t>
            </a:r>
          </a:p>
          <a:p>
            <a:pPr marL="287338" indent="-287338">
              <a:lnSpc>
                <a:spcPts val="3600"/>
              </a:lnSpc>
              <a:buClr>
                <a:srgbClr val="AC6611"/>
              </a:buClr>
            </a:pPr>
            <a:r>
              <a:rPr lang="fr-FR" dirty="0"/>
              <a:t>Saisir des données d’enquêtes supplémentaires (suivi de la performance pour l’action [PMA], niveau national) </a:t>
            </a:r>
          </a:p>
          <a:p>
            <a:pPr marL="287338" indent="-287338">
              <a:lnSpc>
                <a:spcPts val="3600"/>
              </a:lnSpc>
              <a:buClr>
                <a:srgbClr val="AC6611"/>
              </a:buClr>
            </a:pPr>
            <a:r>
              <a:rPr lang="fr-FR" dirty="0"/>
              <a:t>Ou mise à jour de l’outil FPET pour chaque année</a:t>
            </a:r>
          </a:p>
          <a:p>
            <a:pPr>
              <a:lnSpc>
                <a:spcPct val="100000"/>
              </a:lnSpc>
            </a:pPr>
            <a:endParaRPr lang="en-US" dirty="0"/>
          </a:p>
        </p:txBody>
      </p:sp>
    </p:spTree>
    <p:extLst>
      <p:ext uri="{BB962C8B-B14F-4D97-AF65-F5344CB8AC3E}">
        <p14:creationId xmlns:p14="http://schemas.microsoft.com/office/powerpoint/2010/main" val="203273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1073741"/>
            <a:ext cx="8401542"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Saisie des données des statistiques de service</a:t>
            </a:r>
          </a:p>
        </p:txBody>
      </p:sp>
      <p:sp>
        <p:nvSpPr>
          <p:cNvPr id="2" name="Text Placeholder 1"/>
          <p:cNvSpPr>
            <a:spLocks noGrp="1"/>
          </p:cNvSpPr>
          <p:nvPr>
            <p:ph type="body" sz="quarter" idx="13"/>
            <p:custDataLst>
              <p:tags r:id="rId2"/>
            </p:custDataLst>
          </p:nvPr>
        </p:nvSpPr>
        <p:spPr>
          <a:xfrm>
            <a:off x="541867" y="2268536"/>
            <a:ext cx="8157516" cy="2590800"/>
          </a:xfrm>
        </p:spPr>
        <p:txBody>
          <a:bodyPr/>
          <a:lstStyle/>
          <a:p>
            <a:pPr marL="287338" indent="-287338">
              <a:lnSpc>
                <a:spcPct val="100000"/>
              </a:lnSpc>
              <a:spcAft>
                <a:spcPts val="600"/>
              </a:spcAft>
              <a:buClr>
                <a:srgbClr val="AC6611"/>
              </a:buClr>
            </a:pPr>
            <a:r>
              <a:rPr lang="fr-FR" dirty="0"/>
              <a:t>Produits de PF distribués aux clients</a:t>
            </a:r>
          </a:p>
          <a:p>
            <a:pPr marL="287338" indent="-287338">
              <a:lnSpc>
                <a:spcPct val="100000"/>
              </a:lnSpc>
              <a:spcAft>
                <a:spcPts val="600"/>
              </a:spcAft>
              <a:buClr>
                <a:srgbClr val="AC6611"/>
              </a:buClr>
            </a:pPr>
            <a:r>
              <a:rPr lang="fr-FR" dirty="0"/>
              <a:t>Produits de PF distribués aux structures sanitaires</a:t>
            </a:r>
          </a:p>
          <a:p>
            <a:pPr marL="287338" indent="-287338">
              <a:lnSpc>
                <a:spcPct val="100000"/>
              </a:lnSpc>
              <a:spcAft>
                <a:spcPts val="600"/>
              </a:spcAft>
              <a:buClr>
                <a:srgbClr val="AC6611"/>
              </a:buClr>
            </a:pPr>
            <a:r>
              <a:rPr lang="fr-FR" dirty="0"/>
              <a:t>Visites de PF </a:t>
            </a:r>
          </a:p>
          <a:p>
            <a:pPr marL="287338" indent="-287338">
              <a:lnSpc>
                <a:spcPct val="100000"/>
              </a:lnSpc>
              <a:spcAft>
                <a:spcPts val="600"/>
              </a:spcAft>
              <a:buClr>
                <a:srgbClr val="AC6611"/>
              </a:buClr>
            </a:pPr>
            <a:r>
              <a:rPr lang="fr-FR" dirty="0"/>
              <a:t>Utilisateurs de PF</a:t>
            </a:r>
          </a:p>
          <a:p>
            <a:pPr>
              <a:lnSpc>
                <a:spcPct val="100000"/>
              </a:lnSpc>
            </a:pPr>
            <a:endParaRPr lang="en-US" sz="2700" dirty="0"/>
          </a:p>
        </p:txBody>
      </p:sp>
    </p:spTree>
    <p:extLst>
      <p:ext uri="{BB962C8B-B14F-4D97-AF65-F5344CB8AC3E}">
        <p14:creationId xmlns:p14="http://schemas.microsoft.com/office/powerpoint/2010/main" val="3839471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86095" y="784335"/>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 de groupe</a:t>
            </a:r>
          </a:p>
        </p:txBody>
      </p:sp>
      <p:sp>
        <p:nvSpPr>
          <p:cNvPr id="2" name="Text Placeholder 1"/>
          <p:cNvSpPr>
            <a:spLocks noGrp="1"/>
          </p:cNvSpPr>
          <p:nvPr>
            <p:ph type="body" sz="quarter" idx="12"/>
            <p:custDataLst>
              <p:tags r:id="rId2"/>
            </p:custDataLst>
          </p:nvPr>
        </p:nvSpPr>
        <p:spPr>
          <a:xfrm>
            <a:off x="609599" y="1712053"/>
            <a:ext cx="7840134" cy="2857500"/>
          </a:xfrm>
        </p:spPr>
        <p:txBody>
          <a:bodyPr/>
          <a:lstStyle/>
          <a:p>
            <a:pPr marL="287338" indent="-287338">
              <a:lnSpc>
                <a:spcPts val="3600"/>
              </a:lnSpc>
              <a:buClr>
                <a:srgbClr val="AC6611"/>
              </a:buClr>
            </a:pPr>
            <a:r>
              <a:rPr lang="fr-FR" dirty="0"/>
              <a:t>Installer l’outil SS to EMU dans les ordinateurs de groupe</a:t>
            </a:r>
          </a:p>
          <a:p>
            <a:pPr marL="287338" indent="-287338">
              <a:lnSpc>
                <a:spcPts val="3600"/>
              </a:lnSpc>
              <a:buClr>
                <a:srgbClr val="AC6611"/>
              </a:buClr>
            </a:pPr>
            <a:r>
              <a:rPr lang="fr-FR" dirty="0"/>
              <a:t>Donner aux participants un rapport et une enquête agrégés</a:t>
            </a:r>
          </a:p>
          <a:p>
            <a:pPr marL="287338" indent="-287338">
              <a:lnSpc>
                <a:spcPts val="3600"/>
              </a:lnSpc>
              <a:buClr>
                <a:srgbClr val="AC6611"/>
              </a:buClr>
            </a:pPr>
            <a:r>
              <a:rPr lang="fr-FR" dirty="0"/>
              <a:t>Sélectionner les indicateurs à saisir dans l’outil SS to EMU</a:t>
            </a:r>
          </a:p>
          <a:p>
            <a:pPr>
              <a:lnSpc>
                <a:spcPct val="100000"/>
              </a:lnSpc>
            </a:pPr>
            <a:endParaRPr lang="en-US" dirty="0"/>
          </a:p>
        </p:txBody>
      </p:sp>
    </p:spTree>
    <p:extLst>
      <p:ext uri="{BB962C8B-B14F-4D97-AF65-F5344CB8AC3E}">
        <p14:creationId xmlns:p14="http://schemas.microsoft.com/office/powerpoint/2010/main" val="3425547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1786E-FA83-C292-0D7C-852533A55240}"/>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5BEB836-C086-497B-9170-382FFA575E94}"/>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438</TotalTime>
  <Words>329</Words>
  <Application>Microsoft Office PowerPoint</Application>
  <PresentationFormat>On-screen Show (4:3)</PresentationFormat>
  <Paragraphs>33</Paragraphs>
  <Slides>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vt:lpstr>
      <vt:lpstr>Calibri</vt:lpstr>
      <vt:lpstr>Century Gothic</vt:lpstr>
      <vt:lpstr>Franklin Gothic Medium</vt:lpstr>
      <vt:lpstr>Futura LT Pro Book</vt:lpstr>
      <vt:lpstr>Office Theme</vt:lpstr>
      <vt:lpstr>Saisie des données SS to EMU</vt:lpstr>
      <vt:lpstr>Objectifs</vt:lpstr>
      <vt:lpstr>Configuration du pays et de la langue</vt:lpstr>
      <vt:lpstr>Population et prévalence</vt:lpstr>
      <vt:lpstr>Saisie des données des statistiques de service</vt:lpstr>
      <vt:lpstr>Exercice de groupe</vt:lpstr>
      <vt:lpstr>Cette présentation a été produite avec le soutien de l’Agence des États-Unis pour le développement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39</cp:revision>
  <dcterms:created xsi:type="dcterms:W3CDTF">2019-05-28T18:26:11Z</dcterms:created>
  <dcterms:modified xsi:type="dcterms:W3CDTF">2023-08-22T19:46:57Z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