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265" r:id="rId5"/>
    <p:sldId id="258" r:id="rId6"/>
    <p:sldId id="264" r:id="rId7"/>
    <p:sldId id="266" r:id="rId8"/>
    <p:sldId id="267" r:id="rId9"/>
    <p:sldId id="262"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2" clrIdx="0">
    <p:extLst>
      <p:ext uri="{19B8F6BF-5375-455C-9EA6-DF929625EA0E}">
        <p15:presenceInfo xmlns:p15="http://schemas.microsoft.com/office/powerpoint/2012/main" userId="Sammy  Kvartun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8269"/>
    <a:srgbClr val="69BC9E"/>
    <a:srgbClr val="00968F"/>
    <a:srgbClr val="F9A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98" autoAdjust="0"/>
    <p:restoredTop sz="86364" autoAdjust="0"/>
  </p:normalViewPr>
  <p:slideViewPr>
    <p:cSldViewPr snapToGrid="0">
      <p:cViewPr varScale="1">
        <p:scale>
          <a:sx n="60" d="100"/>
          <a:sy n="60" d="100"/>
        </p:scale>
        <p:origin x="258"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6" d="100"/>
          <a:sy n="56" d="100"/>
        </p:scale>
        <p:origin x="255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D24D9C-0C99-4DCB-AD57-F58B6DAABE9C}" type="datetimeFigureOut">
              <a:rPr lang="en-US" smtClean="0"/>
              <a:t>8/22/2023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550FA7-C692-4BE6-A09C-1C7FE9680801}" type="slidenum">
              <a:rPr lang="en-US" smtClean="0"/>
              <a:t>‹#›</a:t>
            </a:fld>
            <a:endParaRPr lang="en-US" dirty="0"/>
          </a:p>
        </p:txBody>
      </p:sp>
    </p:spTree>
    <p:extLst>
      <p:ext uri="{BB962C8B-B14F-4D97-AF65-F5344CB8AC3E}">
        <p14:creationId xmlns:p14="http://schemas.microsoft.com/office/powerpoint/2010/main" val="3616547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550FA7-C692-4BE6-A09C-1C7FE9680801}" type="slidenum">
              <a:rPr lang="en-US" smtClean="0"/>
              <a:t>1</a:t>
            </a:fld>
            <a:endParaRPr lang="en-US" dirty="0"/>
          </a:p>
        </p:txBody>
      </p:sp>
    </p:spTree>
    <p:extLst>
      <p:ext uri="{BB962C8B-B14F-4D97-AF65-F5344CB8AC3E}">
        <p14:creationId xmlns:p14="http://schemas.microsoft.com/office/powerpoint/2010/main" val="2340809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550FA7-C692-4BE6-A09C-1C7FE9680801}" type="slidenum">
              <a:rPr lang="en-US" smtClean="0"/>
              <a:t>2</a:t>
            </a:fld>
            <a:endParaRPr lang="en-US" dirty="0"/>
          </a:p>
        </p:txBody>
      </p:sp>
    </p:spTree>
    <p:extLst>
      <p:ext uri="{BB962C8B-B14F-4D97-AF65-F5344CB8AC3E}">
        <p14:creationId xmlns:p14="http://schemas.microsoft.com/office/powerpoint/2010/main" val="1931000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550FA7-C692-4BE6-A09C-1C7FE9680801}" type="slidenum">
              <a:rPr lang="en-US" smtClean="0"/>
              <a:t>3</a:t>
            </a:fld>
            <a:endParaRPr lang="en-US" dirty="0"/>
          </a:p>
        </p:txBody>
      </p:sp>
    </p:spTree>
    <p:extLst>
      <p:ext uri="{BB962C8B-B14F-4D97-AF65-F5344CB8AC3E}">
        <p14:creationId xmlns:p14="http://schemas.microsoft.com/office/powerpoint/2010/main" val="743981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550FA7-C692-4BE6-A09C-1C7FE9680801}" type="slidenum">
              <a:rPr lang="en-US" smtClean="0"/>
              <a:t>4</a:t>
            </a:fld>
            <a:endParaRPr lang="en-US" dirty="0"/>
          </a:p>
        </p:txBody>
      </p:sp>
    </p:spTree>
    <p:extLst>
      <p:ext uri="{BB962C8B-B14F-4D97-AF65-F5344CB8AC3E}">
        <p14:creationId xmlns:p14="http://schemas.microsoft.com/office/powerpoint/2010/main" val="1964115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550FA7-C692-4BE6-A09C-1C7FE9680801}" type="slidenum">
              <a:rPr lang="en-US" smtClean="0"/>
              <a:t>5</a:t>
            </a:fld>
            <a:endParaRPr lang="en-US" dirty="0"/>
          </a:p>
        </p:txBody>
      </p:sp>
    </p:spTree>
    <p:extLst>
      <p:ext uri="{BB962C8B-B14F-4D97-AF65-F5344CB8AC3E}">
        <p14:creationId xmlns:p14="http://schemas.microsoft.com/office/powerpoint/2010/main" val="2686296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dirty="0"/>
              <a:t>Cette présentation a été produite avec le soutien de l’</a:t>
            </a:r>
            <a:r>
              <a:rPr lang="fr-FR" b="0" i="0" dirty="0">
                <a:solidFill>
                  <a:srgbClr val="3C3C3C"/>
                </a:solidFill>
                <a:effectLst/>
                <a:latin typeface="Arial" panose="020B0604020202020204" pitchFamily="34" charset="0"/>
              </a:rPr>
              <a:t>Agence des États-Unis pour le développement internatio</a:t>
            </a:r>
            <a:r>
              <a:rPr lang="fr-FR" b="0" i="0" dirty="0">
                <a:solidFill>
                  <a:srgbClr val="303030"/>
                </a:solidFill>
                <a:effectLst/>
                <a:latin typeface="Arial" panose="020B0604020202020204" pitchFamily="34" charset="0"/>
              </a:rPr>
              <a:t>na</a:t>
            </a:r>
            <a:r>
              <a:rPr lang="fr-FR" b="0" i="0" dirty="0">
                <a:solidFill>
                  <a:srgbClr val="242424"/>
                </a:solidFill>
                <a:effectLst/>
                <a:latin typeface="Arial" panose="020B0604020202020204" pitchFamily="34" charset="0"/>
              </a:rPr>
              <a:t>l</a:t>
            </a:r>
            <a:r>
              <a:rPr lang="fr-FR" b="0" i="0" dirty="0">
                <a:solidFill>
                  <a:srgbClr val="181818"/>
                </a:solidFill>
                <a:effectLst/>
                <a:latin typeface="Arial" panose="020B0604020202020204" pitchFamily="34" charset="0"/>
              </a:rPr>
              <a:t> </a:t>
            </a:r>
            <a:r>
              <a:rPr lang="fr-FR" b="0" i="0" dirty="0">
                <a:solidFill>
                  <a:srgbClr val="0C0C0C"/>
                </a:solidFill>
                <a:effectLst/>
                <a:latin typeface="Arial" panose="020B0604020202020204" pitchFamily="34" charset="0"/>
              </a:rPr>
              <a:t>(</a:t>
            </a:r>
            <a:r>
              <a:rPr lang="fr-FR" b="0" i="0" dirty="0">
                <a:solidFill>
                  <a:srgbClr val="000000"/>
                </a:solidFill>
                <a:effectLst/>
                <a:latin typeface="Arial" panose="020B0604020202020204" pitchFamily="34" charset="0"/>
              </a:rPr>
              <a:t>USAID</a:t>
            </a:r>
            <a:r>
              <a:rPr lang="fr-FR" b="0" i="0" dirty="0">
                <a:solidFill>
                  <a:srgbClr val="0C0C0C"/>
                </a:solidFill>
                <a:effectLst/>
                <a:latin typeface="Arial" panose="020B0604020202020204" pitchFamily="34" charset="0"/>
              </a:rPr>
              <a:t>) aux termes de la </a:t>
            </a:r>
            <a:r>
              <a:rPr lang="en-US" b="0" i="0" dirty="0">
                <a:solidFill>
                  <a:srgbClr val="5F6368"/>
                </a:solidFill>
                <a:effectLst/>
                <a:latin typeface="arial" panose="020B0604020202020204" pitchFamily="34" charset="0"/>
              </a:rPr>
              <a:t>subvention </a:t>
            </a:r>
            <a:r>
              <a:rPr lang="en-US" b="0" i="0" dirty="0" err="1">
                <a:solidFill>
                  <a:srgbClr val="5F6368"/>
                </a:solidFill>
                <a:effectLst/>
                <a:latin typeface="arial" panose="020B0604020202020204" pitchFamily="34" charset="0"/>
              </a:rPr>
              <a:t>associée</a:t>
            </a:r>
            <a:r>
              <a:rPr lang="en-US" b="0" i="0" dirty="0">
                <a:solidFill>
                  <a:srgbClr val="5F6368"/>
                </a:solidFill>
                <a:effectLst/>
                <a:latin typeface="arial" panose="020B0604020202020204" pitchFamily="34" charset="0"/>
              </a:rPr>
              <a:t> </a:t>
            </a:r>
            <a:r>
              <a:rPr lang="fr-FR" b="0" i="0" dirty="0">
                <a:solidFill>
                  <a:srgbClr val="0C0C0C"/>
                </a:solidFill>
                <a:effectLst/>
                <a:latin typeface="Arial" panose="020B0604020202020204" pitchFamily="34" charset="0"/>
              </a:rPr>
              <a:t>7200AA18LA00008 Data for Impact (D4I), qui est mise en œuvre par le Centre de population de la Caroline à l’Université de Caroline du Nord, à Chapel Hill, en partenariat avec Palladium, LLC ; ICF Macro, Inc. </a:t>
            </a:r>
            <a:r>
              <a:rPr lang="en-US" b="0" i="0" dirty="0">
                <a:solidFill>
                  <a:srgbClr val="0C0C0C"/>
                </a:solidFill>
                <a:effectLst/>
                <a:latin typeface="Arial" panose="020B0604020202020204" pitchFamily="34" charset="0"/>
              </a:rPr>
              <a:t>; John </a:t>
            </a:r>
            <a:r>
              <a:rPr lang="en-US" b="0" i="0" dirty="0" err="1">
                <a:solidFill>
                  <a:srgbClr val="0C0C0C"/>
                </a:solidFill>
                <a:effectLst/>
                <a:latin typeface="Arial" panose="020B0604020202020204" pitchFamily="34" charset="0"/>
              </a:rPr>
              <a:t>Sno</a:t>
            </a:r>
            <a:r>
              <a:rPr lang="fr-FR" b="0" i="0" dirty="0">
                <a:solidFill>
                  <a:srgbClr val="0C0C0C"/>
                </a:solidFill>
                <a:effectLst/>
                <a:latin typeface="Arial" panose="020B0604020202020204" pitchFamily="34" charset="0"/>
              </a:rPr>
              <a:t>w, Inc. ; et l’Université de </a:t>
            </a:r>
            <a:r>
              <a:rPr lang="fr-FR" b="0" i="0" dirty="0" err="1">
                <a:solidFill>
                  <a:srgbClr val="0C0C0C"/>
                </a:solidFill>
                <a:effectLst/>
                <a:latin typeface="Arial" panose="020B0604020202020204" pitchFamily="34" charset="0"/>
              </a:rPr>
              <a:t>Tulane</a:t>
            </a:r>
            <a:r>
              <a:rPr lang="fr-FR" b="0" i="0" dirty="0">
                <a:solidFill>
                  <a:srgbClr val="0C0C0C"/>
                </a:solidFill>
                <a:effectLst/>
                <a:latin typeface="Arial" panose="020B0604020202020204" pitchFamily="34" charset="0"/>
              </a:rPr>
              <a:t>. </a:t>
            </a:r>
            <a:r>
              <a:rPr lang="fr-FR" b="0" i="0">
                <a:solidFill>
                  <a:srgbClr val="0C0C0C"/>
                </a:solidFill>
                <a:effectLst/>
                <a:latin typeface="Arial" panose="020B0604020202020204" pitchFamily="34" charset="0"/>
              </a:rPr>
              <a:t>Les renseignements fournis dans cette publication ne reflètent pas nécessairement les opinions de l’USAID ou du gouvernement américain.</a:t>
            </a:r>
            <a:endParaRPr lang="he-IL" dirty="0"/>
          </a:p>
        </p:txBody>
      </p:sp>
      <p:sp>
        <p:nvSpPr>
          <p:cNvPr id="4" name="Slide Number Placeholder 3"/>
          <p:cNvSpPr>
            <a:spLocks noGrp="1"/>
          </p:cNvSpPr>
          <p:nvPr>
            <p:ph type="sldNum" sz="quarter" idx="5"/>
          </p:nvPr>
        </p:nvSpPr>
        <p:spPr/>
        <p:txBody>
          <a:bodyPr/>
          <a:lstStyle/>
          <a:p>
            <a:fld id="{43550FA7-C692-4BE6-A09C-1C7FE9680801}" type="slidenum">
              <a:rPr lang="en-US" smtClean="0"/>
              <a:t>6</a:t>
            </a:fld>
            <a:endParaRPr lang="en-US" dirty="0"/>
          </a:p>
        </p:txBody>
      </p:sp>
    </p:spTree>
    <p:extLst>
      <p:ext uri="{BB962C8B-B14F-4D97-AF65-F5344CB8AC3E}">
        <p14:creationId xmlns:p14="http://schemas.microsoft.com/office/powerpoint/2010/main" val="20398458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751227" y="5992858"/>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0" y="5729717"/>
            <a:ext cx="5050003"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12AB3047-76FE-4F7C-B5E2-FB3BFBE8F01C}"/>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076550" y="6159073"/>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2" name="Rectangle 1">
            <a:extLst>
              <a:ext uri="{FF2B5EF4-FFF2-40B4-BE49-F238E27FC236}">
                <a16:creationId xmlns:a16="http://schemas.microsoft.com/office/drawing/2014/main" id="{489630B1-434A-EE70-95EF-53805E6B51D9}"/>
              </a:ext>
            </a:extLst>
          </p:cNvPr>
          <p:cNvSpPr/>
          <p:nvPr userDrawn="1"/>
        </p:nvSpPr>
        <p:spPr>
          <a:xfrm>
            <a:off x="939987" y="2646029"/>
            <a:ext cx="7462608" cy="2734082"/>
          </a:xfrm>
          <a:prstGeom prst="rect">
            <a:avLst/>
          </a:prstGeom>
        </p:spPr>
        <p:txBody>
          <a:bodyPr wrap="square">
            <a:spAutoFit/>
          </a:bodyPr>
          <a:lstStyle/>
          <a:p>
            <a:pPr marL="127000" lvl="0" indent="0" defTabSz="914400">
              <a:lnSpc>
                <a:spcPts val="2000"/>
              </a:lnSpc>
              <a:spcAft>
                <a:spcPts val="600"/>
              </a:spcAft>
              <a:buNone/>
              <a:defRPr/>
            </a:pPr>
            <a:r>
              <a:rPr lang="fr-FR" sz="1800" kern="0" dirty="0">
                <a:latin typeface="Arial" panose="020B0604020202020204" pitchFamily="34" charset="0"/>
                <a:cs typeface="Arial" panose="020B0604020202020204" pitchFamily="34" charset="0"/>
              </a:rPr>
              <a:t>Cette présentation a été produite avec le soutien de l’Agence des États-Unis pour le développement international (USAID) aux termes de la subvention associée 7200AA18LA00008 pour Data for Impact (D4I), qui est mise en œuvre par le Centre de population de la Caroline à l’Université de Caroline du Nord, à Chapel Hill, en partenariat avec Palladium, LLC ; ICF Macro, Inc. ; John Snow, Inc. </a:t>
            </a:r>
            <a:br>
              <a:rPr lang="fr-FR" sz="1800" kern="0" dirty="0">
                <a:latin typeface="Arial" panose="020B0604020202020204" pitchFamily="34" charset="0"/>
                <a:cs typeface="Arial" panose="020B0604020202020204" pitchFamily="34" charset="0"/>
              </a:rPr>
            </a:br>
            <a:r>
              <a:rPr lang="fr-FR" sz="1800" kern="0" dirty="0">
                <a:latin typeface="Arial" panose="020B0604020202020204" pitchFamily="34" charset="0"/>
                <a:cs typeface="Arial" panose="020B0604020202020204" pitchFamily="34" charset="0"/>
              </a:rPr>
              <a:t>et l’Université de </a:t>
            </a:r>
            <a:r>
              <a:rPr lang="fr-FR" sz="1800" kern="0" dirty="0" err="1">
                <a:latin typeface="Arial" panose="020B0604020202020204" pitchFamily="34" charset="0"/>
                <a:cs typeface="Arial" panose="020B0604020202020204" pitchFamily="34" charset="0"/>
              </a:rPr>
              <a:t>Tulane</a:t>
            </a:r>
            <a:r>
              <a:rPr lang="fr-FR" sz="1800" kern="0" dirty="0">
                <a:latin typeface="Arial" panose="020B0604020202020204" pitchFamily="34" charset="0"/>
                <a:cs typeface="Arial" panose="020B0604020202020204" pitchFamily="34" charset="0"/>
              </a:rPr>
              <a:t>. Les renseignements fournis dans cette publication ne reflètent pas nécessairement les opinions de l’USAID ou du gouvernement américain</a:t>
            </a:r>
            <a:r>
              <a:rPr lang="en-US" sz="1800" kern="0" dirty="0">
                <a:latin typeface="Arial" panose="020B0604020202020204" pitchFamily="34" charset="0"/>
                <a:cs typeface="Arial" panose="020B0604020202020204" pitchFamily="34" charset="0"/>
              </a:rPr>
              <a:t>. MS-20-198e-FR D4I</a:t>
            </a:r>
          </a:p>
          <a:p>
            <a:pPr marL="127000" lvl="0" indent="0" defTabSz="914400">
              <a:lnSpc>
                <a:spcPts val="2000"/>
              </a:lnSpc>
              <a:buNone/>
              <a:defRPr/>
            </a:pPr>
            <a:r>
              <a:rPr lang="en-US" sz="1800" b="1" kern="0" dirty="0">
                <a:solidFill>
                  <a:srgbClr val="3A8269"/>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3A8269"/>
              </a:solidFill>
              <a:latin typeface="Arial" panose="020B0604020202020204" pitchFamily="34" charset="0"/>
              <a:cs typeface="Arial" panose="020B0604020202020204" pitchFamily="34" charset="0"/>
              <a:sym typeface="Cabin"/>
            </a:endParaRPr>
          </a:p>
        </p:txBody>
      </p:sp>
      <p:grpSp>
        <p:nvGrpSpPr>
          <p:cNvPr id="3" name="Group 2">
            <a:extLst>
              <a:ext uri="{FF2B5EF4-FFF2-40B4-BE49-F238E27FC236}">
                <a16:creationId xmlns:a16="http://schemas.microsoft.com/office/drawing/2014/main" id="{5D21CA94-680C-94ED-F6DB-51B924B7B2FB}"/>
              </a:ext>
            </a:extLst>
          </p:cNvPr>
          <p:cNvGrpSpPr/>
          <p:nvPr userDrawn="1"/>
        </p:nvGrpSpPr>
        <p:grpSpPr>
          <a:xfrm>
            <a:off x="4017536" y="5903988"/>
            <a:ext cx="4385059" cy="731520"/>
            <a:chOff x="4442749" y="5903988"/>
            <a:chExt cx="4385059" cy="731520"/>
          </a:xfrm>
        </p:grpSpPr>
        <p:pic>
          <p:nvPicPr>
            <p:cNvPr id="4" name="Picture 3" descr="A picture containing text, clipart, vector graphics, sign&#10;&#10;Description automatically generated">
              <a:extLst>
                <a:ext uri="{FF2B5EF4-FFF2-40B4-BE49-F238E27FC236}">
                  <a16:creationId xmlns:a16="http://schemas.microsoft.com/office/drawing/2014/main" id="{08B842BD-9B0E-79B2-78AE-DE315696D275}"/>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5" name="Picture 4" descr="A red and blue text on a black background&#10;&#10;Description automatically generated with medium confidence">
              <a:extLst>
                <a:ext uri="{FF2B5EF4-FFF2-40B4-BE49-F238E27FC236}">
                  <a16:creationId xmlns:a16="http://schemas.microsoft.com/office/drawing/2014/main" id="{8F55A428-0A5A-387D-4CEF-9AF69BF2E32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28860140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602370"/>
            <a:ext cx="5186734"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A23A582C-02CE-A12D-237C-0EE3C1E51E31}"/>
              </a:ext>
            </a:extLst>
          </p:cNvPr>
          <p:cNvGrpSpPr/>
          <p:nvPr userDrawn="1"/>
        </p:nvGrpSpPr>
        <p:grpSpPr>
          <a:xfrm>
            <a:off x="4017536" y="5903988"/>
            <a:ext cx="4385059" cy="731520"/>
            <a:chOff x="4442749" y="5903988"/>
            <a:chExt cx="4385059" cy="731520"/>
          </a:xfrm>
        </p:grpSpPr>
        <p:pic>
          <p:nvPicPr>
            <p:cNvPr id="8" name="Picture 7" descr="A picture containing text, clipart, vector graphics, sign&#10;&#10;Description automatically generated">
              <a:extLst>
                <a:ext uri="{FF2B5EF4-FFF2-40B4-BE49-F238E27FC236}">
                  <a16:creationId xmlns:a16="http://schemas.microsoft.com/office/drawing/2014/main" id="{B501BA46-89F3-BF54-1ED1-0D53E61EC3F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16" name="Picture 15" descr="A red and blue text on a black background&#10;&#10;Description automatically generated with medium confidence">
              <a:extLst>
                <a:ext uri="{FF2B5EF4-FFF2-40B4-BE49-F238E27FC236}">
                  <a16:creationId xmlns:a16="http://schemas.microsoft.com/office/drawing/2014/main" id="{20BF0CE8-AD2B-00EB-6974-89E8A745FAB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13808262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title" idx="4294967295"/>
            <p:custDataLst>
              <p:tags r:id="rId1"/>
            </p:custDataLst>
          </p:nvPr>
        </p:nvSpPr>
        <p:spPr>
          <a:xfrm>
            <a:off x="426027" y="4572736"/>
            <a:ext cx="8541805" cy="805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8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Présentation de l’outil SS to EMU : Statistiques de service à Estimation de l’utilisation moderne</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custDataLst>
              <p:tags r:id="rId2"/>
            </p:custDataLst>
          </p:nvPr>
        </p:nvSpPr>
        <p:spPr>
          <a:xfrm>
            <a:off x="426027" y="5621482"/>
            <a:ext cx="5843368" cy="1052034"/>
          </a:xfrm>
        </p:spPr>
        <p:txBody>
          <a:bodyPr/>
          <a:lstStyle/>
          <a:p>
            <a:r>
              <a:rPr lang="fr-FR" dirty="0"/>
              <a:t>Nom, Data for Impact</a:t>
            </a:r>
          </a:p>
          <a:p>
            <a:r>
              <a:rPr lang="fr-FR" dirty="0"/>
              <a:t>Réunion ou évènement</a:t>
            </a:r>
          </a:p>
          <a:p>
            <a:r>
              <a:rPr lang="fr-FR"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06898" y="1073741"/>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6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Objectifs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560896" y="1755255"/>
            <a:ext cx="8022207" cy="2590800"/>
          </a:xfrm>
        </p:spPr>
        <p:txBody>
          <a:bodyPr/>
          <a:lstStyle/>
          <a:p>
            <a:pPr marL="293688" indent="-293688">
              <a:lnSpc>
                <a:spcPts val="3600"/>
              </a:lnSpc>
              <a:spcAft>
                <a:spcPts val="600"/>
              </a:spcAft>
              <a:buClr>
                <a:srgbClr val="AC6611"/>
              </a:buClr>
            </a:pPr>
            <a:r>
              <a:rPr lang="fr-FR" dirty="0"/>
              <a:t>Comprendre pourquoi utiliser l’outil SS to EMU</a:t>
            </a:r>
          </a:p>
          <a:p>
            <a:pPr marL="293688" indent="-293688">
              <a:lnSpc>
                <a:spcPts val="3600"/>
              </a:lnSpc>
              <a:spcAft>
                <a:spcPts val="600"/>
              </a:spcAft>
              <a:buClr>
                <a:srgbClr val="AC6611"/>
              </a:buClr>
            </a:pPr>
            <a:r>
              <a:rPr lang="fr-FR" dirty="0"/>
              <a:t>Décrire les composantes de l’outil SS to EMU</a:t>
            </a:r>
          </a:p>
          <a:p>
            <a:pPr marL="293688" indent="-293688">
              <a:lnSpc>
                <a:spcPts val="3600"/>
              </a:lnSpc>
              <a:spcAft>
                <a:spcPts val="600"/>
              </a:spcAft>
              <a:buClr>
                <a:srgbClr val="AC6611"/>
              </a:buClr>
            </a:pPr>
            <a:r>
              <a:rPr lang="fr-FR" dirty="0"/>
              <a:t>Définir et identifier le type de données à utiliser dans l’outil SS to EMU</a:t>
            </a:r>
          </a:p>
          <a:p>
            <a:pPr>
              <a:lnSpc>
                <a:spcPct val="100000"/>
              </a:lnSpc>
            </a:pPr>
            <a:endParaRPr lang="fr-FR" dirty="0"/>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06898" y="866705"/>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6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But de l’outil SS to EMU</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624315" y="1548644"/>
            <a:ext cx="8112787" cy="5189039"/>
          </a:xfrm>
        </p:spPr>
        <p:txBody>
          <a:bodyPr/>
          <a:lstStyle/>
          <a:p>
            <a:pPr marL="293688" indent="-293688">
              <a:lnSpc>
                <a:spcPts val="3000"/>
              </a:lnSpc>
              <a:buClr>
                <a:srgbClr val="AC6611"/>
              </a:buClr>
            </a:pPr>
            <a:r>
              <a:rPr lang="fr-FR" sz="2600" spc="-10" dirty="0"/>
              <a:t>Évaluer les données des statistiques de service de PF</a:t>
            </a:r>
          </a:p>
          <a:p>
            <a:pPr marL="293688" indent="-293688">
              <a:lnSpc>
                <a:spcPts val="3000"/>
              </a:lnSpc>
              <a:buClr>
                <a:srgbClr val="AC6611"/>
              </a:buClr>
            </a:pPr>
            <a:r>
              <a:rPr lang="fr-FR" sz="2600" spc="-10" dirty="0"/>
              <a:t>Comparer les données des services de PF aux tendances du taux de prévalence contraceptive moderne (TPCM) tirées des enquêtes ou d’autres estimations modélisées du TPCM</a:t>
            </a:r>
          </a:p>
          <a:p>
            <a:pPr marL="293688" indent="-293688">
              <a:lnSpc>
                <a:spcPts val="3000"/>
              </a:lnSpc>
              <a:buClr>
                <a:srgbClr val="AC6611"/>
              </a:buClr>
            </a:pPr>
            <a:r>
              <a:rPr lang="fr-FR" sz="2600" spc="-10" dirty="0"/>
              <a:t>Identifier les indicateurs pour les éléments de données qui présentent des problèmes de qualité</a:t>
            </a:r>
          </a:p>
          <a:p>
            <a:pPr marL="293688" indent="-293688">
              <a:lnSpc>
                <a:spcPts val="3000"/>
              </a:lnSpc>
              <a:buClr>
                <a:srgbClr val="AC6611"/>
              </a:buClr>
            </a:pPr>
            <a:r>
              <a:rPr lang="fr-FR" sz="2600" spc="-10" dirty="0"/>
              <a:t>Éclairer où se situent les problèmes de qualité des données </a:t>
            </a:r>
          </a:p>
          <a:p>
            <a:pPr marL="293688" indent="-293688">
              <a:lnSpc>
                <a:spcPts val="3000"/>
              </a:lnSpc>
              <a:buClr>
                <a:srgbClr val="AC6611"/>
              </a:buClr>
            </a:pPr>
            <a:r>
              <a:rPr lang="fr-FR" sz="2600" spc="-10" dirty="0"/>
              <a:t>Déterminer si les problèmes sont limités à des régions spécifiques et/ou certaines méthodes</a:t>
            </a:r>
          </a:p>
          <a:p>
            <a:endParaRPr lang="en-US" dirty="0"/>
          </a:p>
        </p:txBody>
      </p:sp>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06898" y="1073741"/>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6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Composantes de l’outil SS to EMU</a:t>
            </a:r>
          </a:p>
        </p:txBody>
      </p:sp>
      <p:sp>
        <p:nvSpPr>
          <p:cNvPr id="2" name="Text Placeholder 1"/>
          <p:cNvSpPr>
            <a:spLocks noGrp="1"/>
          </p:cNvSpPr>
          <p:nvPr>
            <p:ph type="body" sz="quarter" idx="13"/>
            <p:custDataLst>
              <p:tags r:id="rId2"/>
            </p:custDataLst>
          </p:nvPr>
        </p:nvSpPr>
        <p:spPr>
          <a:xfrm>
            <a:off x="613932" y="1910955"/>
            <a:ext cx="8292485" cy="2590800"/>
          </a:xfrm>
        </p:spPr>
        <p:txBody>
          <a:bodyPr/>
          <a:lstStyle/>
          <a:p>
            <a:pPr marL="293688" indent="-293688">
              <a:lnSpc>
                <a:spcPct val="100000"/>
              </a:lnSpc>
              <a:spcAft>
                <a:spcPts val="600"/>
              </a:spcAft>
              <a:buClr>
                <a:srgbClr val="AC6611"/>
              </a:buClr>
            </a:pPr>
            <a:r>
              <a:rPr lang="fr-FR" dirty="0"/>
              <a:t>Saisie des données</a:t>
            </a:r>
          </a:p>
          <a:p>
            <a:pPr marL="293688" indent="-293688">
              <a:lnSpc>
                <a:spcPct val="100000"/>
              </a:lnSpc>
              <a:buClr>
                <a:srgbClr val="AC6611"/>
              </a:buClr>
            </a:pPr>
            <a:r>
              <a:rPr lang="fr-FR" dirty="0"/>
              <a:t>Examen du résultat</a:t>
            </a:r>
          </a:p>
          <a:p>
            <a:pPr>
              <a:lnSpc>
                <a:spcPct val="100000"/>
              </a:lnSpc>
            </a:pPr>
            <a:endParaRPr lang="en-US" dirty="0"/>
          </a:p>
        </p:txBody>
      </p:sp>
    </p:spTree>
    <p:extLst>
      <p:ext uri="{BB962C8B-B14F-4D97-AF65-F5344CB8AC3E}">
        <p14:creationId xmlns:p14="http://schemas.microsoft.com/office/powerpoint/2010/main" val="3096219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78203" y="1182798"/>
            <a:ext cx="8149874"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Types de données utilisées dans l’outil </a:t>
            </a:r>
            <a:b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b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SS to EMU</a:t>
            </a:r>
          </a:p>
        </p:txBody>
      </p:sp>
      <p:sp>
        <p:nvSpPr>
          <p:cNvPr id="2" name="Text Placeholder 1"/>
          <p:cNvSpPr>
            <a:spLocks noGrp="1"/>
          </p:cNvSpPr>
          <p:nvPr>
            <p:ph type="body" sz="quarter" idx="13"/>
            <p:custDataLst>
              <p:tags r:id="rId2"/>
            </p:custDataLst>
          </p:nvPr>
        </p:nvSpPr>
        <p:spPr>
          <a:xfrm>
            <a:off x="672860" y="2268535"/>
            <a:ext cx="8026523" cy="4672592"/>
          </a:xfrm>
        </p:spPr>
        <p:txBody>
          <a:bodyPr/>
          <a:lstStyle/>
          <a:p>
            <a:pPr marL="293688" indent="-293688">
              <a:buClr>
                <a:srgbClr val="AC6611"/>
              </a:buClr>
            </a:pPr>
            <a:r>
              <a:rPr lang="fr-FR" dirty="0"/>
              <a:t>Données de routines globales de prestation de services</a:t>
            </a:r>
          </a:p>
          <a:p>
            <a:pPr marL="293688" indent="-293688">
              <a:spcAft>
                <a:spcPts val="300"/>
              </a:spcAft>
              <a:buClr>
                <a:srgbClr val="AC6611"/>
              </a:buClr>
            </a:pPr>
            <a:r>
              <a:rPr lang="fr-FR" dirty="0"/>
              <a:t>Données sur la population : </a:t>
            </a:r>
          </a:p>
          <a:p>
            <a:pPr lvl="1" indent="-282575">
              <a:spcAft>
                <a:spcPts val="300"/>
              </a:spcAft>
              <a:buClr>
                <a:srgbClr val="AC6611"/>
              </a:buClr>
              <a:buSzPct val="80000"/>
              <a:buFont typeface="Courier New" panose="02070309020205020404" pitchFamily="49" charset="0"/>
              <a:buChar char="o"/>
            </a:pPr>
            <a:r>
              <a:rPr lang="fr-FR" dirty="0"/>
              <a:t>Enquête nationale</a:t>
            </a:r>
          </a:p>
          <a:p>
            <a:pPr lvl="1" indent="-282575">
              <a:spcAft>
                <a:spcPts val="300"/>
              </a:spcAft>
              <a:buClr>
                <a:srgbClr val="AC6611"/>
              </a:buClr>
              <a:buSzPct val="80000"/>
              <a:buFont typeface="Courier New" panose="02070309020205020404" pitchFamily="49" charset="0"/>
              <a:buChar char="o"/>
            </a:pPr>
            <a:r>
              <a:rPr lang="fr-FR" dirty="0"/>
              <a:t>Enquêtes démographiques et de santé (EDS)</a:t>
            </a:r>
          </a:p>
          <a:p>
            <a:pPr lvl="1" indent="-282575">
              <a:spcAft>
                <a:spcPts val="300"/>
              </a:spcAft>
              <a:buClr>
                <a:srgbClr val="AC6611"/>
              </a:buClr>
              <a:buSzPct val="80000"/>
              <a:buFont typeface="Courier New" panose="02070309020205020404" pitchFamily="49" charset="0"/>
              <a:buChar char="o"/>
            </a:pPr>
            <a:r>
              <a:rPr lang="fr-FR" dirty="0"/>
              <a:t>Estimations du TPCM de la division de la population des Nations unies (UNPD) </a:t>
            </a:r>
          </a:p>
          <a:p>
            <a:pPr lvl="1" indent="-282575">
              <a:spcAft>
                <a:spcPts val="300"/>
              </a:spcAft>
              <a:buClr>
                <a:srgbClr val="AC6611"/>
              </a:buClr>
              <a:buSzPct val="80000"/>
              <a:buFont typeface="Courier New" panose="02070309020205020404" pitchFamily="49" charset="0"/>
              <a:buChar char="o"/>
            </a:pPr>
            <a:r>
              <a:rPr lang="fr-FR" dirty="0"/>
              <a:t>Enquêtes en grappes à indicateurs multiples (MICS) de l’UNICEF</a:t>
            </a:r>
          </a:p>
          <a:p>
            <a:pPr lvl="1" indent="-282575">
              <a:buClr>
                <a:srgbClr val="AC6611"/>
              </a:buClr>
              <a:buSzPct val="80000"/>
              <a:buFont typeface="Courier New" panose="02070309020205020404" pitchFamily="49" charset="0"/>
              <a:buChar char="o"/>
            </a:pPr>
            <a:r>
              <a:rPr lang="fr-FR" dirty="0"/>
              <a:t>Autres enquêtes d’estimation</a:t>
            </a:r>
          </a:p>
          <a:p>
            <a:endParaRPr lang="en-US" dirty="0"/>
          </a:p>
        </p:txBody>
      </p:sp>
    </p:spTree>
    <p:extLst>
      <p:ext uri="{BB962C8B-B14F-4D97-AF65-F5344CB8AC3E}">
        <p14:creationId xmlns:p14="http://schemas.microsoft.com/office/powerpoint/2010/main" val="3969857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256D7-9544-BFE0-BB51-51046397B10C}"/>
              </a:ext>
            </a:extLst>
          </p:cNvPr>
          <p:cNvSpPr>
            <a:spLocks noGrp="1"/>
          </p:cNvSpPr>
          <p:nvPr>
            <p:ph type="title" idx="4294967295"/>
          </p:nvPr>
        </p:nvSpPr>
        <p:spPr>
          <a:xfrm>
            <a:off x="628650" y="-1325563"/>
            <a:ext cx="7886700" cy="1325563"/>
          </a:xfrm>
          <a:prstGeom prst="rect">
            <a:avLst/>
          </a:prstGeom>
        </p:spPr>
        <p:txBody>
          <a:bodyPr anchor="b"/>
          <a:lstStyle/>
          <a:p>
            <a:r>
              <a:rPr lang="fr-FR" sz="2000" dirty="0">
                <a:latin typeface="Arial" panose="020B0604020202020204" pitchFamily="34" charset="0"/>
                <a:cs typeface="Arial" panose="020B0604020202020204" pitchFamily="34" charset="0"/>
              </a:rPr>
              <a:t>Cette présentation a été produite avec le soutien de l’Agence des États-Unis pour le développement international </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39514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BC483B2ABB8074BAC5B53AC19681DBF" ma:contentTypeVersion="17" ma:contentTypeDescription="Create a new document." ma:contentTypeScope="" ma:versionID="d6e6f3686e838274c6a759ec769994f4">
  <xsd:schema xmlns:xsd="http://www.w3.org/2001/XMLSchema" xmlns:xs="http://www.w3.org/2001/XMLSchema" xmlns:p="http://schemas.microsoft.com/office/2006/metadata/properties" xmlns:ns2="1f2b3ab7-e12d-4039-8aa5-611d931079e9" xmlns:ns3="4aabcae6-4733-4bd5-b651-85f05c302538" xmlns:ns4="da5460a6-bbc2-4b3b-ab74-0656f9ce9569" targetNamespace="http://schemas.microsoft.com/office/2006/metadata/properties" ma:root="true" ma:fieldsID="9bc8e0338ce72b78692f155cbcfad3fa" ns2:_="" ns3:_="" ns4:_="">
    <xsd:import namespace="1f2b3ab7-e12d-4039-8aa5-611d931079e9"/>
    <xsd:import namespace="4aabcae6-4733-4bd5-b651-85f05c302538"/>
    <xsd:import namespace="da5460a6-bbc2-4b3b-ab74-0656f9ce956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3:MediaServiceLocation"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2b3ab7-e12d-4039-8aa5-611d931079e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aabcae6-4733-4bd5-b651-85f05c30253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3fdc6da-32ca-4a2b-983e-32d6a4a8ae6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a5460a6-bbc2-4b3b-ab74-0656f9ce956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938ee0a3-95a1-461a-989c-604f7cba5861}" ma:internalName="TaxCatchAll" ma:showField="CatchAllData" ma:web="da5460a6-bbc2-4b3b-ab74-0656f9ce95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da5460a6-bbc2-4b3b-ab74-0656f9ce9569" xsi:nil="true"/>
    <lcf76f155ced4ddcb4097134ff3c332f xmlns="4aabcae6-4733-4bd5-b651-85f05c30253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8FCF553-ADD1-418D-AD1D-60004009401E}">
  <ds:schemaRefs>
    <ds:schemaRef ds:uri="http://schemas.microsoft.com/sharepoint/v3/contenttype/forms"/>
  </ds:schemaRefs>
</ds:datastoreItem>
</file>

<file path=customXml/itemProps2.xml><?xml version="1.0" encoding="utf-8"?>
<ds:datastoreItem xmlns:ds="http://schemas.openxmlformats.org/officeDocument/2006/customXml" ds:itemID="{75955394-7AAD-4233-9DE5-3124C2F2B9A6}"/>
</file>

<file path=customXml/itemProps3.xml><?xml version="1.0" encoding="utf-8"?>
<ds:datastoreItem xmlns:ds="http://schemas.openxmlformats.org/officeDocument/2006/customXml" ds:itemID="{2B7A83AB-7F46-4BB6-AFF8-34082BEF2AE0}">
  <ds:schemaRefs>
    <ds:schemaRef ds:uri="13922b43-4eea-40f2-b18b-c20327cdf16c"/>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d8573787-17db-43b5-9af3-2a45e79ab039"/>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459</TotalTime>
  <Words>331</Words>
  <Application>Microsoft Office PowerPoint</Application>
  <PresentationFormat>On-screen Show (4:3)</PresentationFormat>
  <Paragraphs>33</Paragraphs>
  <Slides>6</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Arial</vt:lpstr>
      <vt:lpstr>Calibri</vt:lpstr>
      <vt:lpstr>Century Gothic</vt:lpstr>
      <vt:lpstr>Courier New</vt:lpstr>
      <vt:lpstr>Franklin Gothic Medium</vt:lpstr>
      <vt:lpstr>Futura LT Pro Book</vt:lpstr>
      <vt:lpstr>Office Theme</vt:lpstr>
      <vt:lpstr>Présentation de l’outil SS to EMU : Statistiques de service à Estimation de l’utilisation moderne</vt:lpstr>
      <vt:lpstr>Objectifs</vt:lpstr>
      <vt:lpstr>But de l’outil SS to EMU</vt:lpstr>
      <vt:lpstr>Composantes de l’outil SS to EMU</vt:lpstr>
      <vt:lpstr>Types de données utilisées dans l’outil  SS to EMU</vt:lpstr>
      <vt:lpstr>Cette présentation a été produite avec le soutien de l’Agence des États-Unis pour le développement international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Hoover, Donald Wayne</cp:lastModifiedBy>
  <cp:revision>37</cp:revision>
  <dcterms:created xsi:type="dcterms:W3CDTF">2019-05-28T18:26:11Z</dcterms:created>
  <dcterms:modified xsi:type="dcterms:W3CDTF">2023-08-22T14:40:36Z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0x010100CBC483B2ABB8074BAC5B53AC19681DBF</vt:lpwstr>
  </property>
</Properties>
</file>