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4" r:id="rId7"/>
    <p:sldId id="266"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364" autoAdjust="0"/>
  </p:normalViewPr>
  <p:slideViewPr>
    <p:cSldViewPr snapToGrid="0">
      <p:cViewPr varScale="1">
        <p:scale>
          <a:sx n="60" d="100"/>
          <a:sy n="60" d="100"/>
        </p:scale>
        <p:origin x="25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24D9C-0C99-4DCB-AD57-F58B6DAABE9C}"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50FA7-C692-4BE6-A09C-1C7FE9680801}" type="slidenum">
              <a:rPr lang="en-US" smtClean="0"/>
              <a:t>‹#›</a:t>
            </a:fld>
            <a:endParaRPr lang="en-US" dirty="0"/>
          </a:p>
        </p:txBody>
      </p:sp>
    </p:spTree>
    <p:extLst>
      <p:ext uri="{BB962C8B-B14F-4D97-AF65-F5344CB8AC3E}">
        <p14:creationId xmlns:p14="http://schemas.microsoft.com/office/powerpoint/2010/main" val="361654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1</a:t>
            </a:fld>
            <a:endParaRPr lang="en-US" dirty="0"/>
          </a:p>
        </p:txBody>
      </p:sp>
    </p:spTree>
    <p:extLst>
      <p:ext uri="{BB962C8B-B14F-4D97-AF65-F5344CB8AC3E}">
        <p14:creationId xmlns:p14="http://schemas.microsoft.com/office/powerpoint/2010/main" val="234080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2</a:t>
            </a:fld>
            <a:endParaRPr lang="en-US" dirty="0"/>
          </a:p>
        </p:txBody>
      </p:sp>
    </p:spTree>
    <p:extLst>
      <p:ext uri="{BB962C8B-B14F-4D97-AF65-F5344CB8AC3E}">
        <p14:creationId xmlns:p14="http://schemas.microsoft.com/office/powerpoint/2010/main" val="1931000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3</a:t>
            </a:fld>
            <a:endParaRPr lang="en-US" dirty="0"/>
          </a:p>
        </p:txBody>
      </p:sp>
    </p:spTree>
    <p:extLst>
      <p:ext uri="{BB962C8B-B14F-4D97-AF65-F5344CB8AC3E}">
        <p14:creationId xmlns:p14="http://schemas.microsoft.com/office/powerpoint/2010/main" val="74398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4</a:t>
            </a:fld>
            <a:endParaRPr lang="en-US" dirty="0"/>
          </a:p>
        </p:txBody>
      </p:sp>
    </p:spTree>
    <p:extLst>
      <p:ext uri="{BB962C8B-B14F-4D97-AF65-F5344CB8AC3E}">
        <p14:creationId xmlns:p14="http://schemas.microsoft.com/office/powerpoint/2010/main" val="1964115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50FA7-C692-4BE6-A09C-1C7FE9680801}" type="slidenum">
              <a:rPr lang="en-US" smtClean="0"/>
              <a:t>5</a:t>
            </a:fld>
            <a:endParaRPr lang="en-US" dirty="0"/>
          </a:p>
        </p:txBody>
      </p:sp>
    </p:spTree>
    <p:extLst>
      <p:ext uri="{BB962C8B-B14F-4D97-AF65-F5344CB8AC3E}">
        <p14:creationId xmlns:p14="http://schemas.microsoft.com/office/powerpoint/2010/main" val="2686296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a:t>
            </a:r>
            <a:r>
              <a:rPr lang="fr-FR" b="0" i="0">
                <a:solidFill>
                  <a:srgbClr val="0C0C0C"/>
                </a:solidFill>
                <a:effectLst/>
                <a:latin typeface="Arial" panose="020B0604020202020204" pitchFamily="34" charset="0"/>
              </a:rPr>
              <a:t>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43550FA7-C692-4BE6-A09C-1C7FE9680801}" type="slidenum">
              <a:rPr lang="en-US" smtClean="0"/>
              <a:t>6</a:t>
            </a:fld>
            <a:endParaRPr lang="en-US" dirty="0"/>
          </a:p>
        </p:txBody>
      </p:sp>
    </p:spTree>
    <p:extLst>
      <p:ext uri="{BB962C8B-B14F-4D97-AF65-F5344CB8AC3E}">
        <p14:creationId xmlns:p14="http://schemas.microsoft.com/office/powerpoint/2010/main" val="2039845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7"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505000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12AB3047-76FE-4F7C-B5E2-FB3BFBE8F01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76550"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489630B1-434A-EE70-95EF-53805E6B51D9}"/>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MS-20-198e-FR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5D21CA94-680C-94ED-F6DB-51B924B7B2FB}"/>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08B842BD-9B0E-79B2-78AE-DE315696D27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8F55A428-0A5A-387D-4CEF-9AF69BF2E32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518673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A23A582C-02CE-A12D-237C-0EE3C1E51E31}"/>
              </a:ext>
            </a:extLst>
          </p:cNvPr>
          <p:cNvGrpSpPr/>
          <p:nvPr userDrawn="1"/>
        </p:nvGrpSpPr>
        <p:grpSpPr>
          <a:xfrm>
            <a:off x="4017536"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B501BA46-89F3-BF54-1ED1-0D53E61EC3F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20BF0CE8-AD2B-00EB-6974-89E8A745FAB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426027" y="4572736"/>
            <a:ext cx="8541805"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Présentation de l’outil SS to EMU : Statistiques de service à Estimation de l’utilisation moderne</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426027" y="5621482"/>
            <a:ext cx="5843368" cy="1052034"/>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60896" y="1755255"/>
            <a:ext cx="8022207" cy="2590800"/>
          </a:xfrm>
        </p:spPr>
        <p:txBody>
          <a:bodyPr/>
          <a:lstStyle/>
          <a:p>
            <a:pPr marL="293688" indent="-293688">
              <a:lnSpc>
                <a:spcPts val="3600"/>
              </a:lnSpc>
              <a:spcAft>
                <a:spcPts val="600"/>
              </a:spcAft>
              <a:buClr>
                <a:srgbClr val="AC6611"/>
              </a:buClr>
            </a:pPr>
            <a:r>
              <a:rPr lang="fr-FR" dirty="0"/>
              <a:t>Comprendre pourquoi utiliser l’outil SS to EMU</a:t>
            </a:r>
          </a:p>
          <a:p>
            <a:pPr marL="293688" indent="-293688">
              <a:lnSpc>
                <a:spcPts val="3600"/>
              </a:lnSpc>
              <a:spcAft>
                <a:spcPts val="600"/>
              </a:spcAft>
              <a:buClr>
                <a:srgbClr val="AC6611"/>
              </a:buClr>
            </a:pPr>
            <a:r>
              <a:rPr lang="fr-FR" dirty="0"/>
              <a:t>Décrire les composantes de l’outil SS to EMU</a:t>
            </a:r>
          </a:p>
          <a:p>
            <a:pPr marL="293688" indent="-293688">
              <a:lnSpc>
                <a:spcPts val="3600"/>
              </a:lnSpc>
              <a:spcAft>
                <a:spcPts val="600"/>
              </a:spcAft>
              <a:buClr>
                <a:srgbClr val="AC6611"/>
              </a:buClr>
            </a:pPr>
            <a:r>
              <a:rPr lang="fr-FR" dirty="0"/>
              <a:t>Définir et identifier le type de données à utiliser dans l’outil SS to EMU</a:t>
            </a:r>
          </a:p>
          <a:p>
            <a:pPr>
              <a:lnSpc>
                <a:spcPct val="100000"/>
              </a:lnSpc>
            </a:pPr>
            <a:endParaRPr lang="fr-FR"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6670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But de l’outil SS to EMU</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24315" y="1548644"/>
            <a:ext cx="8112787" cy="5189039"/>
          </a:xfrm>
        </p:spPr>
        <p:txBody>
          <a:bodyPr/>
          <a:lstStyle/>
          <a:p>
            <a:pPr marL="293688" indent="-293688">
              <a:lnSpc>
                <a:spcPts val="3000"/>
              </a:lnSpc>
              <a:buClr>
                <a:srgbClr val="AC6611"/>
              </a:buClr>
            </a:pPr>
            <a:r>
              <a:rPr lang="fr-FR" sz="2600" spc="-10" dirty="0"/>
              <a:t>Évaluer les données des statistiques de service de PF</a:t>
            </a:r>
          </a:p>
          <a:p>
            <a:pPr marL="293688" indent="-293688">
              <a:lnSpc>
                <a:spcPts val="3000"/>
              </a:lnSpc>
              <a:buClr>
                <a:srgbClr val="AC6611"/>
              </a:buClr>
            </a:pPr>
            <a:r>
              <a:rPr lang="fr-FR" sz="2600" spc="-10" dirty="0"/>
              <a:t>Comparer les données des services de PF aux tendances du taux de prévalence contraceptive moderne (TPCM) tirées des enquêtes ou d’autres estimations modélisées du TPCM</a:t>
            </a:r>
          </a:p>
          <a:p>
            <a:pPr marL="293688" indent="-293688">
              <a:lnSpc>
                <a:spcPts val="3000"/>
              </a:lnSpc>
              <a:buClr>
                <a:srgbClr val="AC6611"/>
              </a:buClr>
            </a:pPr>
            <a:r>
              <a:rPr lang="fr-FR" sz="2600" spc="-10" dirty="0"/>
              <a:t>Identifier les indicateurs pour les éléments de données qui présentent des problèmes de qualité</a:t>
            </a:r>
          </a:p>
          <a:p>
            <a:pPr marL="293688" indent="-293688">
              <a:lnSpc>
                <a:spcPts val="3000"/>
              </a:lnSpc>
              <a:buClr>
                <a:srgbClr val="AC6611"/>
              </a:buClr>
            </a:pPr>
            <a:r>
              <a:rPr lang="fr-FR" sz="2600" spc="-10" dirty="0"/>
              <a:t>Éclairer où se situent les problèmes de qualité des données </a:t>
            </a:r>
          </a:p>
          <a:p>
            <a:pPr marL="293688" indent="-293688">
              <a:lnSpc>
                <a:spcPts val="3000"/>
              </a:lnSpc>
              <a:buClr>
                <a:srgbClr val="AC6611"/>
              </a:buClr>
            </a:pPr>
            <a:r>
              <a:rPr lang="fr-FR" sz="2600" spc="-10" dirty="0"/>
              <a:t>Déterminer si les problèmes sont limités à des régions spécifiques et/ou certaines méthodes</a:t>
            </a:r>
          </a:p>
          <a:p>
            <a:endParaRPr lang="en-US"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Composantes de l’outil SS to EMU</a:t>
            </a:r>
          </a:p>
        </p:txBody>
      </p:sp>
      <p:sp>
        <p:nvSpPr>
          <p:cNvPr id="2" name="Text Placeholder 1"/>
          <p:cNvSpPr>
            <a:spLocks noGrp="1"/>
          </p:cNvSpPr>
          <p:nvPr>
            <p:ph type="body" sz="quarter" idx="13"/>
            <p:custDataLst>
              <p:tags r:id="rId2"/>
            </p:custDataLst>
          </p:nvPr>
        </p:nvSpPr>
        <p:spPr>
          <a:xfrm>
            <a:off x="613932" y="1910955"/>
            <a:ext cx="8292485" cy="2590800"/>
          </a:xfrm>
        </p:spPr>
        <p:txBody>
          <a:bodyPr/>
          <a:lstStyle/>
          <a:p>
            <a:pPr marL="293688" indent="-293688">
              <a:lnSpc>
                <a:spcPct val="100000"/>
              </a:lnSpc>
              <a:spcAft>
                <a:spcPts val="600"/>
              </a:spcAft>
              <a:buClr>
                <a:srgbClr val="AC6611"/>
              </a:buClr>
            </a:pPr>
            <a:r>
              <a:rPr lang="fr-FR" dirty="0"/>
              <a:t>Saisie des données</a:t>
            </a:r>
          </a:p>
          <a:p>
            <a:pPr marL="293688" indent="-293688">
              <a:lnSpc>
                <a:spcPct val="100000"/>
              </a:lnSpc>
              <a:buClr>
                <a:srgbClr val="AC6611"/>
              </a:buClr>
            </a:pPr>
            <a:r>
              <a:rPr lang="fr-FR" dirty="0"/>
              <a:t>Examen du résultat</a:t>
            </a:r>
          </a:p>
          <a:p>
            <a:pPr>
              <a:lnSpc>
                <a:spcPct val="100000"/>
              </a:lnSpc>
            </a:pPr>
            <a:endParaRPr lang="en-US" dirty="0"/>
          </a:p>
        </p:txBody>
      </p:sp>
    </p:spTree>
    <p:extLst>
      <p:ext uri="{BB962C8B-B14F-4D97-AF65-F5344CB8AC3E}">
        <p14:creationId xmlns:p14="http://schemas.microsoft.com/office/powerpoint/2010/main" val="309621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78203" y="1182798"/>
            <a:ext cx="814987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Types de données utilisées dans l’outil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SS to EMU</a:t>
            </a:r>
          </a:p>
        </p:txBody>
      </p:sp>
      <p:sp>
        <p:nvSpPr>
          <p:cNvPr id="2" name="Text Placeholder 1"/>
          <p:cNvSpPr>
            <a:spLocks noGrp="1"/>
          </p:cNvSpPr>
          <p:nvPr>
            <p:ph type="body" sz="quarter" idx="13"/>
            <p:custDataLst>
              <p:tags r:id="rId2"/>
            </p:custDataLst>
          </p:nvPr>
        </p:nvSpPr>
        <p:spPr>
          <a:xfrm>
            <a:off x="672860" y="2268535"/>
            <a:ext cx="8026523" cy="4672592"/>
          </a:xfrm>
        </p:spPr>
        <p:txBody>
          <a:bodyPr/>
          <a:lstStyle/>
          <a:p>
            <a:pPr marL="293688" indent="-293688">
              <a:buClr>
                <a:srgbClr val="AC6611"/>
              </a:buClr>
            </a:pPr>
            <a:r>
              <a:rPr lang="fr-FR" dirty="0"/>
              <a:t>Données de routines globales de prestation de services</a:t>
            </a:r>
          </a:p>
          <a:p>
            <a:pPr marL="293688" indent="-293688">
              <a:spcAft>
                <a:spcPts val="300"/>
              </a:spcAft>
              <a:buClr>
                <a:srgbClr val="AC6611"/>
              </a:buClr>
            </a:pPr>
            <a:r>
              <a:rPr lang="fr-FR" dirty="0"/>
              <a:t>Données sur la population : </a:t>
            </a:r>
          </a:p>
          <a:p>
            <a:pPr lvl="1" indent="-282575">
              <a:spcAft>
                <a:spcPts val="300"/>
              </a:spcAft>
              <a:buClr>
                <a:srgbClr val="AC6611"/>
              </a:buClr>
              <a:buSzPct val="80000"/>
              <a:buFont typeface="Courier New" panose="02070309020205020404" pitchFamily="49" charset="0"/>
              <a:buChar char="o"/>
            </a:pPr>
            <a:r>
              <a:rPr lang="fr-FR" dirty="0"/>
              <a:t>Enquête nationale</a:t>
            </a:r>
          </a:p>
          <a:p>
            <a:pPr lvl="1" indent="-282575">
              <a:spcAft>
                <a:spcPts val="300"/>
              </a:spcAft>
              <a:buClr>
                <a:srgbClr val="AC6611"/>
              </a:buClr>
              <a:buSzPct val="80000"/>
              <a:buFont typeface="Courier New" panose="02070309020205020404" pitchFamily="49" charset="0"/>
              <a:buChar char="o"/>
            </a:pPr>
            <a:r>
              <a:rPr lang="fr-FR" dirty="0"/>
              <a:t>Enquêtes démographiques et de santé (EDS)</a:t>
            </a:r>
          </a:p>
          <a:p>
            <a:pPr lvl="1" indent="-282575">
              <a:spcAft>
                <a:spcPts val="300"/>
              </a:spcAft>
              <a:buClr>
                <a:srgbClr val="AC6611"/>
              </a:buClr>
              <a:buSzPct val="80000"/>
              <a:buFont typeface="Courier New" panose="02070309020205020404" pitchFamily="49" charset="0"/>
              <a:buChar char="o"/>
            </a:pPr>
            <a:r>
              <a:rPr lang="fr-FR" dirty="0"/>
              <a:t>Estimations du TPCM de la division de la population des Nations unies (UNPD) </a:t>
            </a:r>
          </a:p>
          <a:p>
            <a:pPr lvl="1" indent="-282575">
              <a:spcAft>
                <a:spcPts val="300"/>
              </a:spcAft>
              <a:buClr>
                <a:srgbClr val="AC6611"/>
              </a:buClr>
              <a:buSzPct val="80000"/>
              <a:buFont typeface="Courier New" panose="02070309020205020404" pitchFamily="49" charset="0"/>
              <a:buChar char="o"/>
            </a:pPr>
            <a:r>
              <a:rPr lang="fr-FR" dirty="0"/>
              <a:t>Enquêtes en grappes à indicateurs multiples (MICS) de l’UNICEF</a:t>
            </a:r>
          </a:p>
          <a:p>
            <a:pPr lvl="1" indent="-282575">
              <a:buClr>
                <a:srgbClr val="AC6611"/>
              </a:buClr>
              <a:buSzPct val="80000"/>
              <a:buFont typeface="Courier New" panose="02070309020205020404" pitchFamily="49" charset="0"/>
              <a:buChar char="o"/>
            </a:pPr>
            <a:r>
              <a:rPr lang="fr-FR" dirty="0"/>
              <a:t>Autres enquêtes d’estimation</a:t>
            </a:r>
          </a:p>
          <a:p>
            <a:endParaRPr lang="en-US" dirty="0"/>
          </a:p>
        </p:txBody>
      </p:sp>
    </p:spTree>
    <p:extLst>
      <p:ext uri="{BB962C8B-B14F-4D97-AF65-F5344CB8AC3E}">
        <p14:creationId xmlns:p14="http://schemas.microsoft.com/office/powerpoint/2010/main" val="396985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56D7-9544-BFE0-BB51-51046397B10C}"/>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2.xml><?xml version="1.0" encoding="utf-8"?>
<ds:datastoreItem xmlns:ds="http://schemas.openxmlformats.org/officeDocument/2006/customXml" ds:itemID="{75955394-7AAD-4233-9DE5-3124C2F2B9A6}"/>
</file>

<file path=customXml/itemProps3.xml><?xml version="1.0" encoding="utf-8"?>
<ds:datastoreItem xmlns:ds="http://schemas.openxmlformats.org/officeDocument/2006/customXml" ds:itemID="{2B7A83AB-7F46-4BB6-AFF8-34082BEF2AE0}">
  <ds:schemaRefs>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459</TotalTime>
  <Words>331</Words>
  <Application>Microsoft Office PowerPoint</Application>
  <PresentationFormat>On-screen Show (4:3)</PresentationFormat>
  <Paragraphs>33</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vt:lpstr>
      <vt:lpstr>Calibri</vt:lpstr>
      <vt:lpstr>Century Gothic</vt:lpstr>
      <vt:lpstr>Courier New</vt:lpstr>
      <vt:lpstr>Franklin Gothic Medium</vt:lpstr>
      <vt:lpstr>Futura LT Pro Book</vt:lpstr>
      <vt:lpstr>Office Theme</vt:lpstr>
      <vt:lpstr>Présentation de l’outil SS to EMU : Statistiques de service à Estimation de l’utilisation moderne</vt:lpstr>
      <vt:lpstr>Objectifs</vt:lpstr>
      <vt:lpstr>But de l’outil SS to EMU</vt:lpstr>
      <vt:lpstr>Composantes de l’outil SS to EMU</vt:lpstr>
      <vt:lpstr>Types de données utilisées dans l’outil  SS to EMU</vt:lpstr>
      <vt:lpstr>Cette présentation a été produite avec le soutien de l’Agence des États-Unis pour le développement international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37</cp:revision>
  <dcterms:created xsi:type="dcterms:W3CDTF">2019-05-28T18:26:11Z</dcterms:created>
  <dcterms:modified xsi:type="dcterms:W3CDTF">2023-08-22T14:40:36Z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