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65" r:id="rId5"/>
    <p:sldId id="258" r:id="rId6"/>
    <p:sldId id="264" r:id="rId7"/>
    <p:sldId id="266" r:id="rId8"/>
    <p:sldId id="259" r:id="rId9"/>
    <p:sldId id="267" r:id="rId10"/>
    <p:sldId id="268" r:id="rId11"/>
    <p:sldId id="269"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69BC9E"/>
    <a:srgbClr val="F9A23D"/>
    <a:srgbClr val="0096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90" autoAdjust="0"/>
    <p:restoredTop sz="81967" autoAdjust="0"/>
  </p:normalViewPr>
  <p:slideViewPr>
    <p:cSldViewPr snapToGrid="0">
      <p:cViewPr varScale="1">
        <p:scale>
          <a:sx n="56" d="100"/>
          <a:sy n="56" d="100"/>
        </p:scale>
        <p:origin x="1068" y="108"/>
      </p:cViewPr>
      <p:guideLst/>
    </p:cSldViewPr>
  </p:slideViewPr>
  <p:outlineViewPr>
    <p:cViewPr>
      <p:scale>
        <a:sx n="33" d="100"/>
        <a:sy n="33" d="100"/>
      </p:scale>
      <p:origin x="0" y="-8532"/>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0E198-9A89-438B-B1D0-18BED082BFD3}"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E970B5-75DD-4B2D-90E4-FBD818A4E43A}" type="slidenum">
              <a:rPr lang="en-US" smtClean="0"/>
              <a:t>‹#›</a:t>
            </a:fld>
            <a:endParaRPr lang="en-US" dirty="0"/>
          </a:p>
        </p:txBody>
      </p:sp>
    </p:spTree>
    <p:extLst>
      <p:ext uri="{BB962C8B-B14F-4D97-AF65-F5344CB8AC3E}">
        <p14:creationId xmlns:p14="http://schemas.microsoft.com/office/powerpoint/2010/main" val="3396920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E970B5-75DD-4B2D-90E4-FBD818A4E43A}" type="slidenum">
              <a:rPr lang="en-US" smtClean="0"/>
              <a:t>3</a:t>
            </a:fld>
            <a:endParaRPr lang="en-US" dirty="0"/>
          </a:p>
        </p:txBody>
      </p:sp>
    </p:spTree>
    <p:extLst>
      <p:ext uri="{BB962C8B-B14F-4D97-AF65-F5344CB8AC3E}">
        <p14:creationId xmlns:p14="http://schemas.microsoft.com/office/powerpoint/2010/main" val="3824639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Espace réservé du numéro de diapositive 3"/>
          <p:cNvSpPr>
            <a:spLocks noGrp="1"/>
          </p:cNvSpPr>
          <p:nvPr>
            <p:ph type="sldNum" sz="quarter" idx="5"/>
          </p:nvPr>
        </p:nvSpPr>
        <p:spPr/>
        <p:txBody>
          <a:bodyPr/>
          <a:lstStyle/>
          <a:p>
            <a:fld id="{05E970B5-75DD-4B2D-90E4-FBD818A4E43A}" type="slidenum">
              <a:rPr lang="en-US" smtClean="0"/>
              <a:t>9</a:t>
            </a:fld>
            <a:endParaRPr lang="en-US" dirty="0"/>
          </a:p>
        </p:txBody>
      </p:sp>
    </p:spTree>
    <p:extLst>
      <p:ext uri="{BB962C8B-B14F-4D97-AF65-F5344CB8AC3E}">
        <p14:creationId xmlns:p14="http://schemas.microsoft.com/office/powerpoint/2010/main" val="2846232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82861"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5015820"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29665" y="6186847"/>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A99C1A3D-CB66-F360-56E7-DD10BE28ABED}"/>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MS-20-198d-FR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F326E9EC-7270-CDA0-44A4-0898247439C5}"/>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7150D702-D581-2F4E-48A6-199C8C03883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469D796A-B035-F3CD-D66C-02B83740910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853448"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42CBB039-59C5-5616-C123-221C5E6D8211}"/>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AE26D61E-D888-492E-BAEB-CCEB3E35807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3BD4D7A8-B663-C147-6DF2-F351173A341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4.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589250"/>
            <a:ext cx="8177681"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Méthodes d’évaluation de la qualité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données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908457"/>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endParaRPr kumimoji="0" lang="en-US"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40327" y="1745671"/>
            <a:ext cx="8196775" cy="5112329"/>
          </a:xfrm>
        </p:spPr>
        <p:txBody>
          <a:bodyPr/>
          <a:lstStyle/>
          <a:p>
            <a:pPr marL="293688" lvl="0" indent="-293688">
              <a:lnSpc>
                <a:spcPct val="100000"/>
              </a:lnSpc>
              <a:buClr>
                <a:srgbClr val="AC6611"/>
              </a:buClr>
            </a:pPr>
            <a:r>
              <a:rPr lang="fr-FR" sz="2600" dirty="0"/>
              <a:t>Connaître les différents outils d’évaluation des données qui permettent d’identifier les problèmes de qualité et de mesurer la qualité des données</a:t>
            </a:r>
          </a:p>
          <a:p>
            <a:pPr marL="293688" lvl="0" indent="-293688">
              <a:lnSpc>
                <a:spcPct val="100000"/>
              </a:lnSpc>
              <a:buClr>
                <a:srgbClr val="AC6611"/>
              </a:buClr>
            </a:pPr>
            <a:r>
              <a:rPr lang="fr-FR" sz="2600" dirty="0"/>
              <a:t>Identifier le ou les outils de qualité des données appropriés à appliquer selon le contexte</a:t>
            </a:r>
          </a:p>
          <a:p>
            <a:pPr marL="293688" lvl="0" indent="-293688">
              <a:lnSpc>
                <a:spcPct val="100000"/>
              </a:lnSpc>
              <a:buClr>
                <a:srgbClr val="AC6611"/>
              </a:buClr>
            </a:pPr>
            <a:r>
              <a:rPr lang="fr-FR" sz="2600" dirty="0"/>
              <a:t>Comprendre comment identifier et sélectionner au mieux les indicateurs pour évaluer la qualité des données</a:t>
            </a:r>
          </a:p>
          <a:p>
            <a:pPr marL="293688" indent="-293688">
              <a:lnSpc>
                <a:spcPct val="100000"/>
              </a:lnSpc>
              <a:buClr>
                <a:srgbClr val="AC6611"/>
              </a:buClr>
            </a:pPr>
            <a:r>
              <a:rPr lang="fr-FR" sz="2600" dirty="0"/>
              <a:t>Comprendre comment définir, calculer et interpréter les métriques de la qualité des données</a:t>
            </a:r>
          </a:p>
          <a:p>
            <a:pPr>
              <a:lnSpc>
                <a:spcPct val="100000"/>
              </a:lnSpc>
            </a:pPr>
            <a:endParaRPr lang="en-US" sz="26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7" y="907621"/>
            <a:ext cx="8387967"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Outils existants d’évaluation de la qualité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données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454637" y="1912942"/>
            <a:ext cx="8292485" cy="4824288"/>
          </a:xfrm>
        </p:spPr>
        <p:txBody>
          <a:bodyPr/>
          <a:lstStyle/>
          <a:p>
            <a:pPr marL="0" indent="0">
              <a:buNone/>
            </a:pPr>
            <a:r>
              <a:rPr lang="fr-FR" sz="2200" dirty="0"/>
              <a:t>SS to EMU : étude documentaire qui examine la qualité des données de la population à travers quatre dimensions </a:t>
            </a:r>
          </a:p>
          <a:p>
            <a:pPr marL="463550" lvl="1">
              <a:buClr>
                <a:srgbClr val="AC6611"/>
              </a:buClr>
            </a:pPr>
            <a:r>
              <a:rPr lang="fr-FR" sz="2000" dirty="0"/>
              <a:t>Intégralité </a:t>
            </a:r>
          </a:p>
          <a:p>
            <a:pPr marL="463550" lvl="1">
              <a:buClr>
                <a:srgbClr val="AC6611"/>
              </a:buClr>
            </a:pPr>
            <a:r>
              <a:rPr lang="fr-FR" sz="2000" dirty="0"/>
              <a:t>Cohérence interne</a:t>
            </a:r>
          </a:p>
          <a:p>
            <a:pPr marL="463550" lvl="1">
              <a:buClr>
                <a:srgbClr val="AC6611"/>
              </a:buClr>
            </a:pPr>
            <a:r>
              <a:rPr lang="fr-FR" sz="2000" dirty="0"/>
              <a:t>Comparaisons externes</a:t>
            </a:r>
          </a:p>
          <a:p>
            <a:pPr marL="463550" lvl="1">
              <a:spcAft>
                <a:spcPts val="600"/>
              </a:spcAft>
              <a:buClr>
                <a:srgbClr val="AC6611"/>
              </a:buClr>
            </a:pPr>
            <a:r>
              <a:rPr lang="fr-FR" sz="2000" dirty="0"/>
              <a:t>Cohérence externe</a:t>
            </a:r>
          </a:p>
          <a:p>
            <a:pPr marL="0" indent="0">
              <a:buNone/>
            </a:pPr>
            <a:r>
              <a:rPr lang="fr-FR" sz="2200" dirty="0"/>
              <a:t>RDQA : évaluation de la qualité des données du district/de la structure sanitaire qui examine les données de routine de la prestation de services</a:t>
            </a:r>
          </a:p>
          <a:p>
            <a:pPr marL="463550" lvl="1">
              <a:buClr>
                <a:srgbClr val="AC6611"/>
              </a:buClr>
            </a:pPr>
            <a:r>
              <a:rPr lang="fr-FR" sz="2000" dirty="0"/>
              <a:t>Exactitude entre les sources des données et les rapports </a:t>
            </a:r>
          </a:p>
          <a:p>
            <a:pPr marL="463550" lvl="1">
              <a:buClr>
                <a:srgbClr val="AC6611"/>
              </a:buClr>
            </a:pPr>
            <a:r>
              <a:rPr lang="fr-FR" sz="2000" dirty="0"/>
              <a:t>Intégralité des données dans les sources de données et les outils de déclaration disponibles</a:t>
            </a:r>
          </a:p>
          <a:p>
            <a:pPr marL="463550" lvl="1">
              <a:buClr>
                <a:srgbClr val="AC6611"/>
              </a:buClr>
            </a:pPr>
            <a:r>
              <a:rPr lang="fr-FR" sz="2000" dirty="0"/>
              <a:t>Ponctualité de rapportage des données par rapport aux délais fixés</a:t>
            </a:r>
          </a:p>
          <a:p>
            <a:pPr marL="463550" lvl="1">
              <a:buClr>
                <a:srgbClr val="AC6611"/>
              </a:buClr>
            </a:pPr>
            <a:r>
              <a:rPr lang="fr-FR" sz="2000" dirty="0"/>
              <a:t>Gestion des données</a:t>
            </a:r>
          </a:p>
          <a:p>
            <a:endParaRPr lang="en-US"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784335"/>
            <a:ext cx="8142516"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En quoi consiste l’approche intégrée d’évaluation de la qualité des données de PF ?</a:t>
            </a:r>
          </a:p>
        </p:txBody>
      </p:sp>
      <p:sp>
        <p:nvSpPr>
          <p:cNvPr id="2" name="Text Placeholder 1"/>
          <p:cNvSpPr>
            <a:spLocks noGrp="1"/>
          </p:cNvSpPr>
          <p:nvPr>
            <p:ph type="body" sz="quarter" idx="12"/>
            <p:custDataLst>
              <p:tags r:id="rId2"/>
            </p:custDataLst>
          </p:nvPr>
        </p:nvSpPr>
        <p:spPr>
          <a:xfrm>
            <a:off x="503348" y="1811332"/>
            <a:ext cx="8300459" cy="4996238"/>
          </a:xfrm>
        </p:spPr>
        <p:txBody>
          <a:bodyPr/>
          <a:lstStyle/>
          <a:p>
            <a:pPr>
              <a:buClr>
                <a:srgbClr val="AC6611"/>
              </a:buClr>
            </a:pPr>
            <a:r>
              <a:rPr lang="fr-FR" sz="2200" dirty="0"/>
              <a:t>Combine les fonctionnalités importantes et les processus des outils RDQA et SS to EMU pour résoudre les difficultés pratiques que rencontrent les programmes de PF</a:t>
            </a:r>
          </a:p>
          <a:p>
            <a:pPr>
              <a:buClr>
                <a:srgbClr val="AC6611"/>
              </a:buClr>
            </a:pPr>
            <a:r>
              <a:rPr lang="fr-FR" sz="2200" dirty="0"/>
              <a:t>SS to EMU aux niveaux national et intermédiaire :</a:t>
            </a:r>
          </a:p>
          <a:p>
            <a:pPr marL="690563" lvl="1" indent="-293688">
              <a:buClr>
                <a:srgbClr val="AC6611"/>
              </a:buClr>
              <a:buSzPct val="80000"/>
              <a:buFont typeface="Courier New" panose="02070309020205020404" pitchFamily="49" charset="0"/>
              <a:buChar char="o"/>
            </a:pPr>
            <a:r>
              <a:rPr lang="fr-FR" sz="2000" dirty="0"/>
              <a:t>Identifie les indicateurs ou les éléments de données présentant des problèmes de qualité</a:t>
            </a:r>
          </a:p>
          <a:p>
            <a:pPr marL="690563" lvl="1" indent="-293688">
              <a:buClr>
                <a:srgbClr val="AC6611"/>
              </a:buClr>
              <a:buSzPct val="80000"/>
              <a:buFont typeface="Courier New" panose="02070309020205020404" pitchFamily="49" charset="0"/>
              <a:buChar char="o"/>
            </a:pPr>
            <a:r>
              <a:rPr lang="fr-FR" sz="2000" dirty="0"/>
              <a:t>Montre où se situent les problèmes de qualité des données</a:t>
            </a:r>
          </a:p>
          <a:p>
            <a:pPr marL="690563" lvl="1" indent="-293688">
              <a:buClr>
                <a:srgbClr val="AC6611"/>
              </a:buClr>
              <a:buSzPct val="80000"/>
              <a:buFont typeface="Courier New" panose="02070309020205020404" pitchFamily="49" charset="0"/>
              <a:buChar char="o"/>
            </a:pPr>
            <a:r>
              <a:rPr lang="fr-FR" sz="2000" dirty="0"/>
              <a:t>Détermine si les problèmes sont limités à certaines régions et/ou certaines méthodes de PF</a:t>
            </a:r>
          </a:p>
          <a:p>
            <a:pPr>
              <a:buClr>
                <a:srgbClr val="AC6611"/>
              </a:buClr>
            </a:pPr>
            <a:r>
              <a:rPr lang="fr-FR" sz="2200" dirty="0"/>
              <a:t>RDQA aux niveaux intermédiaire et des structures sanitaires :</a:t>
            </a:r>
          </a:p>
          <a:p>
            <a:pPr marL="690563" lvl="1" indent="-293688">
              <a:buClr>
                <a:srgbClr val="AC6611"/>
              </a:buClr>
              <a:buSzPct val="80000"/>
              <a:buFont typeface="Courier New" panose="02070309020205020404" pitchFamily="49" charset="0"/>
              <a:buChar char="o"/>
            </a:pPr>
            <a:r>
              <a:rPr lang="fr-FR" sz="2000" dirty="0"/>
              <a:t>Évalue les forces et les faiblesses du système sous-jacent de rapportage et de gestion des données</a:t>
            </a:r>
          </a:p>
          <a:p>
            <a:pPr marL="690563" lvl="1" indent="-293688">
              <a:buClr>
                <a:srgbClr val="AC6611"/>
              </a:buClr>
              <a:buSzPct val="80000"/>
              <a:buFont typeface="Courier New" panose="02070309020205020404" pitchFamily="49" charset="0"/>
              <a:buChar char="o"/>
            </a:pPr>
            <a:r>
              <a:rPr lang="fr-FR" sz="2000" dirty="0"/>
              <a:t>Vérifie la qualité des données rapportées par rapport aux données enregistrées dans les documents sources primaires</a:t>
            </a:r>
          </a:p>
          <a:p>
            <a:endParaRPr lang="en-US" dirty="0"/>
          </a:p>
        </p:txBody>
      </p:sp>
    </p:spTree>
    <p:extLst>
      <p:ext uri="{BB962C8B-B14F-4D97-AF65-F5344CB8AC3E}">
        <p14:creationId xmlns:p14="http://schemas.microsoft.com/office/powerpoint/2010/main" val="25982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custDataLst>
              <p:tags r:id="rId1"/>
            </p:custDataLst>
          </p:nvPr>
        </p:nvSpPr>
        <p:spPr>
          <a:xfrm>
            <a:off x="448574" y="1463449"/>
            <a:ext cx="8729932" cy="5386090"/>
          </a:xfrm>
          <a:prstGeom prst="rect">
            <a:avLst/>
          </a:prstGeom>
        </p:spPr>
        <p:txBody>
          <a:bodyPr wrap="square">
            <a:spAutoFit/>
          </a:bodyPr>
          <a:lstStyle/>
          <a:p>
            <a:pPr marL="223838" indent="-223838">
              <a:spcBef>
                <a:spcPts val="600"/>
              </a:spcBef>
              <a:buClr>
                <a:srgbClr val="AC6611"/>
              </a:buClr>
              <a:buFont typeface="Arial" panose="020B0604020202020204" pitchFamily="34" charset="0"/>
              <a:buChar char="•"/>
            </a:pPr>
            <a:r>
              <a:rPr lang="fr-FR" sz="2000" spc="-30" dirty="0">
                <a:latin typeface="Arial" panose="020B0604020202020204" pitchFamily="34" charset="0"/>
                <a:cs typeface="Arial" panose="020B0604020202020204" pitchFamily="34" charset="0"/>
              </a:rPr>
              <a:t>Approche descendante utilisant l’outil SS to EMU pour améliorer le ciblage et/ou la hiérarchisation de la RDQA (à quel moment et à quel endroit son utilisation peut être la plus utile)</a:t>
            </a:r>
          </a:p>
          <a:p>
            <a:pPr marL="223838" indent="-223838">
              <a:spcBef>
                <a:spcPts val="600"/>
              </a:spcBef>
              <a:buClr>
                <a:srgbClr val="AC6611"/>
              </a:buClr>
              <a:buFont typeface="Arial" panose="020B0604020202020204" pitchFamily="34" charset="0"/>
              <a:buChar char="•"/>
            </a:pPr>
            <a:r>
              <a:rPr lang="fr-FR" sz="2000" spc="-30" dirty="0">
                <a:latin typeface="Arial" panose="020B0604020202020204" pitchFamily="34" charset="0"/>
                <a:cs typeface="Arial" panose="020B0604020202020204" pitchFamily="34" charset="0"/>
              </a:rPr>
              <a:t>Réaliser une ou plusieurs RDQA auprès d’un nombre limité de structures sanitaires (sélectionnées au moyen d’un échantillonnage dirigé) pour comprendre les moteurs des problèmes de qualité des données par une approche descendante</a:t>
            </a:r>
          </a:p>
          <a:p>
            <a:pPr marL="223838" indent="-223838">
              <a:spcBef>
                <a:spcPts val="600"/>
              </a:spcBef>
              <a:buClr>
                <a:srgbClr val="AC6611"/>
              </a:buClr>
              <a:buFont typeface="Arial" panose="020B0604020202020204" pitchFamily="34" charset="0"/>
              <a:buChar char="•"/>
            </a:pPr>
            <a:r>
              <a:rPr lang="fr-FR" sz="2000" spc="-30" dirty="0">
                <a:latin typeface="Arial" panose="020B0604020202020204" pitchFamily="34" charset="0"/>
                <a:cs typeface="Arial" panose="020B0604020202020204" pitchFamily="34" charset="0"/>
              </a:rPr>
              <a:t>Intégrer la rétroaction sur ces causes auprès des parties prenantes au niveau national par des réunions d’examen des données au niveau national</a:t>
            </a:r>
          </a:p>
          <a:p>
            <a:pPr marL="223838" indent="-223838">
              <a:spcBef>
                <a:spcPts val="600"/>
              </a:spcBef>
              <a:spcAft>
                <a:spcPts val="600"/>
              </a:spcAft>
              <a:buClr>
                <a:srgbClr val="AC6611"/>
              </a:buClr>
              <a:buFont typeface="Arial" panose="020B0604020202020204" pitchFamily="34" charset="0"/>
              <a:buChar char="•"/>
            </a:pPr>
            <a:r>
              <a:rPr lang="fr-FR" sz="2000" spc="-30" dirty="0">
                <a:latin typeface="Arial" panose="020B0604020202020204" pitchFamily="34" charset="0"/>
                <a:cs typeface="Arial" panose="020B0604020202020204" pitchFamily="34" charset="0"/>
              </a:rPr>
              <a:t>Améliorer les systèmes d’examen de routine au niveau national et les tableaux de bord SIGS de PF en identifiant les éléments de la RDQA, tels que la vérification et les recoupements des données, qui peuvent être intégrés dans :</a:t>
            </a:r>
          </a:p>
          <a:p>
            <a:pPr marL="741363" lvl="1" indent="-284163">
              <a:spcAft>
                <a:spcPts val="300"/>
              </a:spcAft>
              <a:buClr>
                <a:srgbClr val="AC6611"/>
              </a:buClr>
              <a:buSzPct val="80000"/>
              <a:buFont typeface="Courier New" panose="02070309020205020404" pitchFamily="49" charset="0"/>
              <a:buChar char="o"/>
            </a:pPr>
            <a:r>
              <a:rPr lang="fr-FR" dirty="0">
                <a:latin typeface="Arial" panose="020B0604020202020204" pitchFamily="34" charset="0"/>
                <a:cs typeface="Arial" panose="020B0604020202020204" pitchFamily="34" charset="0"/>
              </a:rPr>
              <a:t>les visites de supervision de routine permanentes</a:t>
            </a:r>
          </a:p>
          <a:p>
            <a:pPr marL="741363" lvl="1" indent="-284163">
              <a:spcAft>
                <a:spcPts val="300"/>
              </a:spcAft>
              <a:buClr>
                <a:srgbClr val="AC6611"/>
              </a:buClr>
              <a:buSzPct val="80000"/>
              <a:buFont typeface="Courier New" panose="02070309020205020404" pitchFamily="49" charset="0"/>
              <a:buChar char="o"/>
            </a:pPr>
            <a:r>
              <a:rPr lang="fr-FR" dirty="0">
                <a:latin typeface="Arial" panose="020B0604020202020204" pitchFamily="34" charset="0"/>
                <a:cs typeface="Arial" panose="020B0604020202020204" pitchFamily="34" charset="0"/>
              </a:rPr>
              <a:t>les réunions de suivi des données </a:t>
            </a:r>
          </a:p>
          <a:p>
            <a:pPr marL="741363" lvl="1" indent="-284163">
              <a:spcAft>
                <a:spcPts val="300"/>
              </a:spcAft>
              <a:buClr>
                <a:srgbClr val="AC6611"/>
              </a:buClr>
              <a:buSzPct val="80000"/>
              <a:buFont typeface="Courier New" panose="02070309020205020404" pitchFamily="49" charset="0"/>
              <a:buChar char="o"/>
            </a:pPr>
            <a:r>
              <a:rPr lang="fr-FR" dirty="0">
                <a:latin typeface="Arial" panose="020B0604020202020204" pitchFamily="34" charset="0"/>
                <a:cs typeface="Arial" panose="020B0604020202020204" pitchFamily="34" charset="0"/>
              </a:rPr>
              <a:t>les réunions de coordination périodiques du district/de la région</a:t>
            </a:r>
          </a:p>
        </p:txBody>
      </p:sp>
      <p:sp>
        <p:nvSpPr>
          <p:cNvPr id="4" name="Text Placeholder 3">
            <a:extLst>
              <a:ext uri="{FF2B5EF4-FFF2-40B4-BE49-F238E27FC236}">
                <a16:creationId xmlns:a16="http://schemas.microsoft.com/office/drawing/2014/main" id="{06A1A03A-FF0A-467B-BDBE-F1A660195FAA}"/>
              </a:ext>
            </a:extLst>
          </p:cNvPr>
          <p:cNvSpPr>
            <a:spLocks noGrp="1"/>
          </p:cNvSpPr>
          <p:nvPr>
            <p:ph type="title" idx="4294967295"/>
            <p:custDataLst>
              <p:tags r:id="rId2"/>
            </p:custDataLst>
          </p:nvPr>
        </p:nvSpPr>
        <p:spPr>
          <a:xfrm>
            <a:off x="414068" y="889565"/>
            <a:ext cx="7972396"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Arial" panose="020B0604020202020204" pitchFamily="34" charset="0"/>
                <a:cs typeface="Arial" panose="020B0604020202020204" pitchFamily="34" charset="0"/>
              </a:rPr>
              <a:t>Quels défis seront relevés par l’approche intégrée ? </a:t>
            </a:r>
          </a:p>
        </p:txBody>
      </p:sp>
    </p:spTree>
    <p:extLst>
      <p:ext uri="{BB962C8B-B14F-4D97-AF65-F5344CB8AC3E}">
        <p14:creationId xmlns:p14="http://schemas.microsoft.com/office/powerpoint/2010/main" val="1440022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79713" y="978920"/>
            <a:ext cx="8089556"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Que pourra améliorer l’approche intégrée ?</a:t>
            </a:r>
            <a:endParaRPr kumimoji="0" lang="en-US"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endParaRPr>
          </a:p>
        </p:txBody>
      </p:sp>
      <p:sp>
        <p:nvSpPr>
          <p:cNvPr id="2" name="Text Placeholder 1"/>
          <p:cNvSpPr>
            <a:spLocks noGrp="1"/>
          </p:cNvSpPr>
          <p:nvPr>
            <p:ph type="body" sz="quarter" idx="12"/>
            <p:custDataLst>
              <p:tags r:id="rId2"/>
            </p:custDataLst>
          </p:nvPr>
        </p:nvSpPr>
        <p:spPr>
          <a:xfrm>
            <a:off x="741871" y="1786215"/>
            <a:ext cx="7927397" cy="4021974"/>
          </a:xfrm>
        </p:spPr>
        <p:txBody>
          <a:bodyPr/>
          <a:lstStyle/>
          <a:p>
            <a:pPr marL="293688" lvl="0" indent="-293688">
              <a:lnSpc>
                <a:spcPct val="100000"/>
              </a:lnSpc>
              <a:spcBef>
                <a:spcPts val="600"/>
              </a:spcBef>
              <a:spcAft>
                <a:spcPts val="600"/>
              </a:spcAft>
              <a:buClr>
                <a:srgbClr val="AC6611"/>
              </a:buClr>
            </a:pPr>
            <a:r>
              <a:rPr lang="fr-FR" sz="2600" dirty="0"/>
              <a:t>La compréhensibilité/l’interprétation par les utilisateurs – les tendances des indicateurs et la qualité des données peuvent être :</a:t>
            </a:r>
          </a:p>
          <a:p>
            <a:pPr marL="690563" lvl="1" indent="-293688">
              <a:lnSpc>
                <a:spcPct val="100000"/>
              </a:lnSpc>
              <a:spcBef>
                <a:spcPts val="0"/>
              </a:spcBef>
              <a:buClr>
                <a:srgbClr val="AC6611"/>
              </a:buClr>
              <a:buSzPct val="80000"/>
              <a:buFont typeface="Courier New" panose="02070309020205020404" pitchFamily="49" charset="0"/>
              <a:buChar char="o"/>
            </a:pPr>
            <a:r>
              <a:rPr lang="fr-FR" dirty="0"/>
              <a:t>traitées </a:t>
            </a:r>
          </a:p>
          <a:p>
            <a:pPr marL="690563" lvl="1" indent="-293688">
              <a:lnSpc>
                <a:spcPct val="100000"/>
              </a:lnSpc>
              <a:spcBef>
                <a:spcPts val="600"/>
              </a:spcBef>
              <a:spcAft>
                <a:spcPts val="1200"/>
              </a:spcAft>
              <a:buClr>
                <a:srgbClr val="AC6611"/>
              </a:buClr>
              <a:buSzPct val="80000"/>
              <a:buFont typeface="Courier New" panose="02070309020205020404" pitchFamily="49" charset="0"/>
              <a:buChar char="o"/>
            </a:pPr>
            <a:r>
              <a:rPr lang="fr-FR" dirty="0"/>
              <a:t>expliquées</a:t>
            </a:r>
          </a:p>
          <a:p>
            <a:pPr marL="293688" indent="-293688">
              <a:lnSpc>
                <a:spcPct val="100000"/>
              </a:lnSpc>
              <a:spcBef>
                <a:spcPts val="600"/>
              </a:spcBef>
              <a:spcAft>
                <a:spcPts val="600"/>
              </a:spcAft>
              <a:buClr>
                <a:srgbClr val="AC6611"/>
              </a:buClr>
            </a:pPr>
            <a:r>
              <a:rPr lang="fr-FR" sz="2600" dirty="0"/>
              <a:t>L’utilité pour les utilisateurs – tirer parti des informations sur la qualité des données pour :</a:t>
            </a:r>
          </a:p>
          <a:p>
            <a:pPr marL="690563" lvl="1" indent="-293688">
              <a:lnSpc>
                <a:spcPct val="100000"/>
              </a:lnSpc>
              <a:spcBef>
                <a:spcPts val="0"/>
              </a:spcBef>
              <a:spcAft>
                <a:spcPts val="600"/>
              </a:spcAft>
              <a:buClr>
                <a:srgbClr val="AC6611"/>
              </a:buClr>
              <a:buSzPct val="80000"/>
              <a:buFont typeface="Courier New" panose="02070309020205020404" pitchFamily="49" charset="0"/>
              <a:buChar char="o"/>
            </a:pPr>
            <a:r>
              <a:rPr lang="fr-FR" dirty="0"/>
              <a:t>mettre en œuvre des mesures réalisables qui maintiendront la qualité des données, ou</a:t>
            </a:r>
          </a:p>
          <a:p>
            <a:pPr marL="690563" lvl="1" indent="-293688">
              <a:lnSpc>
                <a:spcPct val="100000"/>
              </a:lnSpc>
              <a:spcBef>
                <a:spcPts val="0"/>
              </a:spcBef>
              <a:spcAft>
                <a:spcPts val="600"/>
              </a:spcAft>
              <a:buClr>
                <a:srgbClr val="AC6611"/>
              </a:buClr>
              <a:buSzPct val="80000"/>
              <a:buFont typeface="Courier New" panose="02070309020205020404" pitchFamily="49" charset="0"/>
              <a:buChar char="o"/>
            </a:pPr>
            <a:r>
              <a:rPr lang="fr-FR" dirty="0"/>
              <a:t>amélioreront la qualité des données</a:t>
            </a:r>
          </a:p>
          <a:p>
            <a:pPr>
              <a:lnSpc>
                <a:spcPct val="100000"/>
              </a:lnSpc>
              <a:spcBef>
                <a:spcPts val="600"/>
              </a:spcBef>
            </a:pPr>
            <a:endParaRPr lang="en-US" dirty="0"/>
          </a:p>
        </p:txBody>
      </p:sp>
    </p:spTree>
    <p:extLst>
      <p:ext uri="{BB962C8B-B14F-4D97-AF65-F5344CB8AC3E}">
        <p14:creationId xmlns:p14="http://schemas.microsoft.com/office/powerpoint/2010/main" val="3930794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248956" y="710625"/>
            <a:ext cx="6830291" cy="57654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Composantes de l’outil SS to EMU</a:t>
            </a:r>
          </a:p>
        </p:txBody>
      </p:sp>
      <p:sp>
        <p:nvSpPr>
          <p:cNvPr id="2" name="Text Placeholder 1"/>
          <p:cNvSpPr>
            <a:spLocks noGrp="1"/>
          </p:cNvSpPr>
          <p:nvPr>
            <p:ph type="body" sz="quarter" idx="13"/>
            <p:custDataLst>
              <p:tags r:id="rId2"/>
            </p:custDataLst>
          </p:nvPr>
        </p:nvSpPr>
        <p:spPr>
          <a:xfrm>
            <a:off x="400757" y="1218161"/>
            <a:ext cx="8604098" cy="5470963"/>
          </a:xfrm>
        </p:spPr>
        <p:txBody>
          <a:bodyPr/>
          <a:lstStyle/>
          <a:p>
            <a:pPr>
              <a:buClr>
                <a:srgbClr val="AC6611"/>
              </a:buClr>
            </a:pPr>
            <a:r>
              <a:rPr lang="fr-FR" sz="2000" dirty="0"/>
              <a:t>Saisie des données SIGS :</a:t>
            </a:r>
          </a:p>
          <a:p>
            <a:pPr marL="620713" lvl="1" indent="-223838">
              <a:buClr>
                <a:srgbClr val="AC6611"/>
              </a:buClr>
              <a:buSzPct val="80000"/>
              <a:buFont typeface="Courier New" panose="02070309020205020404" pitchFamily="49" charset="0"/>
              <a:buChar char="o"/>
            </a:pPr>
            <a:r>
              <a:rPr lang="fr-FR" sz="1800" dirty="0"/>
              <a:t>Méthode</a:t>
            </a:r>
          </a:p>
          <a:p>
            <a:pPr marL="620713" lvl="1" indent="-223838">
              <a:buClr>
                <a:srgbClr val="AC6611"/>
              </a:buClr>
              <a:buSzPct val="80000"/>
              <a:buFont typeface="Courier New" panose="02070309020205020404" pitchFamily="49" charset="0"/>
              <a:buChar char="o"/>
            </a:pPr>
            <a:r>
              <a:rPr lang="fr-FR" sz="1800" dirty="0"/>
              <a:t>Année</a:t>
            </a:r>
          </a:p>
          <a:p>
            <a:pPr marL="620713" lvl="1" indent="-223838">
              <a:buClr>
                <a:srgbClr val="AC6611"/>
              </a:buClr>
              <a:buSzPct val="80000"/>
              <a:buFont typeface="Courier New" panose="02070309020205020404" pitchFamily="49" charset="0"/>
              <a:buChar char="o"/>
            </a:pPr>
            <a:r>
              <a:rPr lang="fr-FR" sz="1800" dirty="0"/>
              <a:t>Source de données (produits, visites, utilisateurs) </a:t>
            </a:r>
          </a:p>
          <a:p>
            <a:pPr>
              <a:buClr>
                <a:srgbClr val="AC6611"/>
              </a:buClr>
            </a:pPr>
            <a:r>
              <a:rPr lang="fr-FR" sz="2000" dirty="0"/>
              <a:t>Données démographiques préremplies :</a:t>
            </a:r>
          </a:p>
          <a:p>
            <a:pPr marL="620713" lvl="1" indent="-223838">
              <a:buClr>
                <a:srgbClr val="AC6611"/>
              </a:buClr>
              <a:buSzPct val="80000"/>
              <a:buFont typeface="Courier New" panose="02070309020205020404" pitchFamily="49" charset="0"/>
              <a:buChar char="o"/>
            </a:pPr>
            <a:r>
              <a:rPr lang="fr-FR" sz="1800" dirty="0"/>
              <a:t>Prévalence contraceptive</a:t>
            </a:r>
          </a:p>
          <a:p>
            <a:pPr marL="620713" lvl="1" indent="-223838">
              <a:buClr>
                <a:srgbClr val="AC6611"/>
              </a:buClr>
              <a:buSzPct val="80000"/>
              <a:buFont typeface="Courier New" panose="02070309020205020404" pitchFamily="49" charset="0"/>
              <a:buChar char="o"/>
            </a:pPr>
            <a:r>
              <a:rPr lang="fr-FR" sz="1800" dirty="0"/>
              <a:t>Gamme de méthodes et sources pour améliorer la comparaison et estimer le volume total des services de PF dans les années entre les enquêtes</a:t>
            </a:r>
          </a:p>
          <a:p>
            <a:pPr>
              <a:buClr>
                <a:srgbClr val="AC6611"/>
              </a:buClr>
            </a:pPr>
            <a:r>
              <a:rPr lang="fr-FR" sz="2000" dirty="0"/>
              <a:t>Examen de la qualité des données incluant : </a:t>
            </a:r>
          </a:p>
          <a:p>
            <a:pPr marL="620713" lvl="1" indent="-223838">
              <a:buClr>
                <a:srgbClr val="AC6611"/>
              </a:buClr>
              <a:buSzPct val="80000"/>
              <a:buFont typeface="Courier New" panose="02070309020205020404" pitchFamily="49" charset="0"/>
              <a:buChar char="o"/>
            </a:pPr>
            <a:r>
              <a:rPr lang="fr-FR" sz="1800" dirty="0"/>
              <a:t>Une validation interne, qui examine chaque type de statistiques de service </a:t>
            </a:r>
            <a:br>
              <a:rPr lang="fr-FR" sz="1800" dirty="0"/>
            </a:br>
            <a:r>
              <a:rPr lang="fr-FR" sz="1800" dirty="0"/>
              <a:t>pour identifier les tendances générales et spécifiques de la méthode de PF, </a:t>
            </a:r>
            <a:br>
              <a:rPr lang="fr-FR" sz="1800" dirty="0"/>
            </a:br>
            <a:r>
              <a:rPr lang="fr-FR" sz="1800" dirty="0"/>
              <a:t>et la cohérence interne dans différents types de données :</a:t>
            </a:r>
          </a:p>
          <a:p>
            <a:pPr lvl="2">
              <a:buClr>
                <a:srgbClr val="AC6611"/>
              </a:buClr>
              <a:buFont typeface="Wingdings" panose="05000000000000000000" pitchFamily="2" charset="2"/>
              <a:buChar char="§"/>
            </a:pPr>
            <a:r>
              <a:rPr lang="fr-FR" sz="1600" dirty="0"/>
              <a:t>Valeurs aberrantes </a:t>
            </a:r>
          </a:p>
          <a:p>
            <a:pPr lvl="2">
              <a:buClr>
                <a:srgbClr val="AC6611"/>
              </a:buClr>
              <a:buFont typeface="Wingdings" panose="05000000000000000000" pitchFamily="2" charset="2"/>
              <a:buChar char="§"/>
            </a:pPr>
            <a:r>
              <a:rPr lang="fr-FR" sz="1600" dirty="0"/>
              <a:t>Anomalies</a:t>
            </a:r>
          </a:p>
          <a:p>
            <a:pPr marL="620713" lvl="1" indent="-223838">
              <a:buClr>
                <a:srgbClr val="AC6611"/>
              </a:buClr>
              <a:buSzPct val="80000"/>
              <a:buFont typeface="Courier New" panose="02070309020205020404" pitchFamily="49" charset="0"/>
              <a:buChar char="o"/>
            </a:pPr>
            <a:r>
              <a:rPr lang="fr-FR" sz="1800" dirty="0"/>
              <a:t>Une validation externe, qui inclut la comparaison avec des enquêtes et des estimations modélisées</a:t>
            </a:r>
          </a:p>
          <a:p>
            <a:pPr>
              <a:buClr>
                <a:srgbClr val="AC6611"/>
              </a:buClr>
            </a:pPr>
            <a:r>
              <a:rPr lang="fr-FR" sz="2000" dirty="0"/>
              <a:t>Prise de décision concernant les conclusions sur la qualité de chaque type de statistiques de service.</a:t>
            </a:r>
          </a:p>
          <a:p>
            <a:endParaRPr lang="en-US" sz="2000" dirty="0"/>
          </a:p>
        </p:txBody>
      </p:sp>
    </p:spTree>
    <p:extLst>
      <p:ext uri="{BB962C8B-B14F-4D97-AF65-F5344CB8AC3E}">
        <p14:creationId xmlns:p14="http://schemas.microsoft.com/office/powerpoint/2010/main" val="29467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73575" y="97256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Composantes du RDQA</a:t>
            </a:r>
          </a:p>
        </p:txBody>
      </p:sp>
      <p:sp>
        <p:nvSpPr>
          <p:cNvPr id="2" name="Text Placeholder 1"/>
          <p:cNvSpPr>
            <a:spLocks noGrp="1"/>
          </p:cNvSpPr>
          <p:nvPr>
            <p:ph type="body" sz="quarter" idx="13"/>
            <p:custDataLst>
              <p:tags r:id="rId2"/>
            </p:custDataLst>
          </p:nvPr>
        </p:nvSpPr>
        <p:spPr>
          <a:xfrm>
            <a:off x="707366" y="1809779"/>
            <a:ext cx="8158694" cy="3742787"/>
          </a:xfrm>
        </p:spPr>
        <p:txBody>
          <a:bodyPr/>
          <a:lstStyle/>
          <a:p>
            <a:pPr marL="293688" indent="-293688">
              <a:lnSpc>
                <a:spcPct val="100000"/>
              </a:lnSpc>
              <a:spcAft>
                <a:spcPts val="600"/>
              </a:spcAft>
              <a:buClr>
                <a:srgbClr val="AC6611"/>
              </a:buClr>
            </a:pPr>
            <a:r>
              <a:rPr lang="fr-FR" dirty="0"/>
              <a:t>Évaluation de la qualité des données de l’indicateur sélectionné : </a:t>
            </a:r>
          </a:p>
          <a:p>
            <a:pPr lvl="1" indent="-288925">
              <a:lnSpc>
                <a:spcPct val="100000"/>
              </a:lnSpc>
              <a:spcBef>
                <a:spcPts val="0"/>
              </a:spcBef>
              <a:spcAft>
                <a:spcPts val="600"/>
              </a:spcAft>
              <a:buClr>
                <a:srgbClr val="AC6611"/>
              </a:buClr>
              <a:buSzPct val="80000"/>
              <a:buFont typeface="Courier New" panose="02070309020205020404" pitchFamily="49" charset="0"/>
              <a:buChar char="o"/>
            </a:pPr>
            <a:r>
              <a:rPr lang="fr-FR" sz="2600" dirty="0"/>
              <a:t>Vérifications des données</a:t>
            </a:r>
          </a:p>
          <a:p>
            <a:pPr marL="293688" indent="-293688">
              <a:lnSpc>
                <a:spcPct val="100000"/>
              </a:lnSpc>
              <a:spcAft>
                <a:spcPts val="600"/>
              </a:spcAft>
              <a:buClr>
                <a:srgbClr val="AC6611"/>
              </a:buClr>
            </a:pPr>
            <a:r>
              <a:rPr lang="fr-FR" dirty="0"/>
              <a:t>Évaluation des forces et des faiblesses du système global de rapportage et de gestion des données :</a:t>
            </a:r>
          </a:p>
          <a:p>
            <a:pPr lvl="1" indent="-288925">
              <a:lnSpc>
                <a:spcPct val="100000"/>
              </a:lnSpc>
              <a:spcBef>
                <a:spcPts val="0"/>
              </a:spcBef>
              <a:spcAft>
                <a:spcPts val="600"/>
              </a:spcAft>
              <a:buClr>
                <a:srgbClr val="AC6611"/>
              </a:buClr>
              <a:buSzPct val="80000"/>
              <a:buFont typeface="Courier New" panose="02070309020205020404" pitchFamily="49" charset="0"/>
              <a:buChar char="o"/>
            </a:pPr>
            <a:r>
              <a:rPr lang="fr-FR" sz="2600" dirty="0"/>
              <a:t>Évaluation du système</a:t>
            </a:r>
          </a:p>
          <a:p>
            <a:pPr>
              <a:lnSpc>
                <a:spcPct val="100000"/>
              </a:lnSpc>
            </a:pPr>
            <a:endParaRPr lang="en-US" dirty="0"/>
          </a:p>
        </p:txBody>
      </p:sp>
    </p:spTree>
    <p:extLst>
      <p:ext uri="{BB962C8B-B14F-4D97-AF65-F5344CB8AC3E}">
        <p14:creationId xmlns:p14="http://schemas.microsoft.com/office/powerpoint/2010/main" val="3060932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0F20B-43F3-730A-265E-1EDBD8547B31}"/>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C0151E1-3B2A-4D05-A4DD-C491F71055BC}"/>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1583</TotalTime>
  <Words>822</Words>
  <Application>Microsoft Office PowerPoint</Application>
  <PresentationFormat>On-screen Show (4:3)</PresentationFormat>
  <Paragraphs>67</Paragraphs>
  <Slides>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vt:lpstr>
      <vt:lpstr>Calibri</vt:lpstr>
      <vt:lpstr>Century Gothic</vt:lpstr>
      <vt:lpstr>Courier New</vt:lpstr>
      <vt:lpstr>Franklin Gothic Medium</vt:lpstr>
      <vt:lpstr>Futura LT Pro Book</vt:lpstr>
      <vt:lpstr>Wingdings</vt:lpstr>
      <vt:lpstr>Office Theme</vt:lpstr>
      <vt:lpstr>Méthodes d’évaluation de la qualité  des données</vt:lpstr>
      <vt:lpstr>Objectifs</vt:lpstr>
      <vt:lpstr>Outils existants d’évaluation de la qualité  des données</vt:lpstr>
      <vt:lpstr>En quoi consiste l’approche intégrée d’évaluation de la qualité des données de PF ?</vt:lpstr>
      <vt:lpstr>Quels défis seront relevés par l’approche intégrée ? </vt:lpstr>
      <vt:lpstr>Que pourra améliorer l’approche intégrée ?</vt:lpstr>
      <vt:lpstr>Composantes de l’outil SS to EMU</vt:lpstr>
      <vt:lpstr>Composantes du RDQA</vt:lpstr>
      <vt:lpstr>Cette présentation a été produite avec le soutien de l’Agence des États-Unis pour le développement international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51</cp:revision>
  <dcterms:created xsi:type="dcterms:W3CDTF">2019-05-28T18:26:11Z</dcterms:created>
  <dcterms:modified xsi:type="dcterms:W3CDTF">2023-08-22T14:36:50Z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