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65" r:id="rId5"/>
    <p:sldId id="258" r:id="rId6"/>
    <p:sldId id="264" r:id="rId7"/>
    <p:sldId id="266" r:id="rId8"/>
    <p:sldId id="267" r:id="rId9"/>
    <p:sldId id="268" r:id="rId10"/>
    <p:sldId id="269" r:id="rId11"/>
    <p:sldId id="270"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5220A4-BF3C-3952-AD35-56379C7FEA3D}" name="IB" initials="IB" userId="IB"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64" autoAdjust="0"/>
  </p:normalViewPr>
  <p:slideViewPr>
    <p:cSldViewPr snapToGrid="0">
      <p:cViewPr varScale="1">
        <p:scale>
          <a:sx n="60" d="100"/>
          <a:sy n="60" d="100"/>
        </p:scale>
        <p:origin x="258" y="78"/>
      </p:cViewPr>
      <p:guideLst/>
    </p:cSldViewPr>
  </p:slideViewPr>
  <p:outlineViewPr>
    <p:cViewPr>
      <p:scale>
        <a:sx n="33" d="100"/>
        <a:sy n="33" d="100"/>
      </p:scale>
      <p:origin x="0" y="-11394"/>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8F319F-9415-4B54-ACE0-AA1BE4363023}"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F4196E-CF0F-45DB-8414-E83B5DFD21EB}" type="slidenum">
              <a:rPr lang="en-US" smtClean="0"/>
              <a:t>‹#›</a:t>
            </a:fld>
            <a:endParaRPr lang="en-US" dirty="0"/>
          </a:p>
        </p:txBody>
      </p:sp>
    </p:spTree>
    <p:extLst>
      <p:ext uri="{BB962C8B-B14F-4D97-AF65-F5344CB8AC3E}">
        <p14:creationId xmlns:p14="http://schemas.microsoft.com/office/powerpoint/2010/main" val="4046735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1</a:t>
            </a:fld>
            <a:endParaRPr lang="en-US" dirty="0"/>
          </a:p>
        </p:txBody>
      </p:sp>
    </p:spTree>
    <p:extLst>
      <p:ext uri="{BB962C8B-B14F-4D97-AF65-F5344CB8AC3E}">
        <p14:creationId xmlns:p14="http://schemas.microsoft.com/office/powerpoint/2010/main" val="2935150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2</a:t>
            </a:fld>
            <a:endParaRPr lang="en-US" dirty="0"/>
          </a:p>
        </p:txBody>
      </p:sp>
    </p:spTree>
    <p:extLst>
      <p:ext uri="{BB962C8B-B14F-4D97-AF65-F5344CB8AC3E}">
        <p14:creationId xmlns:p14="http://schemas.microsoft.com/office/powerpoint/2010/main" val="2831489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3</a:t>
            </a:fld>
            <a:endParaRPr lang="en-US" dirty="0"/>
          </a:p>
        </p:txBody>
      </p:sp>
    </p:spTree>
    <p:extLst>
      <p:ext uri="{BB962C8B-B14F-4D97-AF65-F5344CB8AC3E}">
        <p14:creationId xmlns:p14="http://schemas.microsoft.com/office/powerpoint/2010/main" val="3665026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4</a:t>
            </a:fld>
            <a:endParaRPr lang="en-US" dirty="0"/>
          </a:p>
        </p:txBody>
      </p:sp>
    </p:spTree>
    <p:extLst>
      <p:ext uri="{BB962C8B-B14F-4D97-AF65-F5344CB8AC3E}">
        <p14:creationId xmlns:p14="http://schemas.microsoft.com/office/powerpoint/2010/main" val="418244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5</a:t>
            </a:fld>
            <a:endParaRPr lang="en-US" dirty="0"/>
          </a:p>
        </p:txBody>
      </p:sp>
    </p:spTree>
    <p:extLst>
      <p:ext uri="{BB962C8B-B14F-4D97-AF65-F5344CB8AC3E}">
        <p14:creationId xmlns:p14="http://schemas.microsoft.com/office/powerpoint/2010/main" val="1398435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6</a:t>
            </a:fld>
            <a:endParaRPr lang="en-US" dirty="0"/>
          </a:p>
        </p:txBody>
      </p:sp>
    </p:spTree>
    <p:extLst>
      <p:ext uri="{BB962C8B-B14F-4D97-AF65-F5344CB8AC3E}">
        <p14:creationId xmlns:p14="http://schemas.microsoft.com/office/powerpoint/2010/main" val="3576591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7</a:t>
            </a:fld>
            <a:endParaRPr lang="en-US" dirty="0"/>
          </a:p>
        </p:txBody>
      </p:sp>
    </p:spTree>
    <p:extLst>
      <p:ext uri="{BB962C8B-B14F-4D97-AF65-F5344CB8AC3E}">
        <p14:creationId xmlns:p14="http://schemas.microsoft.com/office/powerpoint/2010/main" val="3505174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8</a:t>
            </a:fld>
            <a:endParaRPr lang="en-US" dirty="0"/>
          </a:p>
        </p:txBody>
      </p:sp>
    </p:spTree>
    <p:extLst>
      <p:ext uri="{BB962C8B-B14F-4D97-AF65-F5344CB8AC3E}">
        <p14:creationId xmlns:p14="http://schemas.microsoft.com/office/powerpoint/2010/main" val="565788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9AF4196E-CF0F-45DB-8414-E83B5DFD21EB}" type="slidenum">
              <a:rPr lang="en-US" smtClean="0"/>
              <a:t>9</a:t>
            </a:fld>
            <a:endParaRPr lang="en-US" dirty="0"/>
          </a:p>
        </p:txBody>
      </p:sp>
    </p:spTree>
    <p:extLst>
      <p:ext uri="{BB962C8B-B14F-4D97-AF65-F5344CB8AC3E}">
        <p14:creationId xmlns:p14="http://schemas.microsoft.com/office/powerpoint/2010/main" val="3387757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25589"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819266"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83355" y="6168951"/>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AB274BCA-7ECD-7185-A826-5B35F9A65B34}"/>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MS-20-198c-FR D4I</a:t>
            </a:r>
          </a:p>
          <a:p>
            <a:pPr marL="127000" lvl="0" indent="0" defTabSz="914400">
              <a:lnSpc>
                <a:spcPts val="2000"/>
              </a:lnSpc>
              <a:buNone/>
              <a:defRPr/>
            </a:pPr>
            <a:r>
              <a:rPr lang="en-US" sz="1800" b="1" u="sng"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u="sng"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FAC4FA86-62F7-3619-23BA-3474A36D4929}"/>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4A46FF86-5657-3B79-BE15-1A331B8A327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F12F0F66-DA2E-A435-FC5B-A7CD4C81DD0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622712"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5A2D8E5F-BF9A-47F3-DB9B-88CF7D579715}"/>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508628CE-DD5E-582C-DB00-15AA6E36E50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7695196F-3502-A1AA-1DF7-1BA790F276D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0" y="4797027"/>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400" b="0" i="0" u="none" strike="noStrike" kern="1200" cap="none" spc="0" normalizeH="0" baseline="0" noProof="0" dirty="0" err="1">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Probl</a:t>
            </a:r>
            <a:r>
              <a:rPr kumimoji="0" lang="fr-FR" sz="3400" b="0" i="0" u="none" strike="noStrike" kern="1200" cap="none" spc="0" normalizeH="0" baseline="0" noProof="0" dirty="0" err="1">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èmes</a:t>
            </a:r>
            <a:r>
              <a:rPr kumimoji="0" lang="fr-FR" sz="3400" b="0" i="0" u="none" strike="noStrike" kern="1200" cap="none" spc="0" normalizeH="0" baseline="0" noProof="0" dirty="0">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 de qualité des données de PF</a:t>
            </a:r>
            <a:endParaRPr kumimoji="0" lang="en-US" sz="3400" b="0" i="0" u="none" strike="noStrike" kern="1200" cap="none" spc="0" normalizeH="0" baseline="0" noProof="0" dirty="0">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en-US" dirty="0"/>
              <a:t>Nom, Data for Impact</a:t>
            </a:r>
          </a:p>
          <a:p>
            <a:r>
              <a:rPr lang="en-US" dirty="0"/>
              <a:t>Réunion ou </a:t>
            </a:r>
            <a:r>
              <a:rPr lang="fr-FR" dirty="0"/>
              <a:t>évènement</a:t>
            </a:r>
            <a:endParaRPr lang="en-US" dirty="0"/>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691355"/>
            <a:ext cx="6830291" cy="6597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30942" y="1351067"/>
            <a:ext cx="8206160" cy="5041495"/>
          </a:xfrm>
        </p:spPr>
        <p:txBody>
          <a:bodyPr/>
          <a:lstStyle/>
          <a:p>
            <a:pPr lvl="0">
              <a:lnSpc>
                <a:spcPct val="100000"/>
              </a:lnSpc>
              <a:spcBef>
                <a:spcPts val="0"/>
              </a:spcBef>
              <a:spcAft>
                <a:spcPts val="300"/>
              </a:spcAft>
              <a:buClr>
                <a:srgbClr val="AC6611"/>
              </a:buClr>
            </a:pPr>
            <a:r>
              <a:rPr lang="fr-FR" sz="1700" dirty="0"/>
              <a:t>Identifier les problèmes de qualité des données liés aux systèmes de gestion et de rapportage des données à chaque niveau du système de santé</a:t>
            </a:r>
          </a:p>
          <a:p>
            <a:pPr lvl="0">
              <a:lnSpc>
                <a:spcPct val="100000"/>
              </a:lnSpc>
              <a:spcBef>
                <a:spcPts val="0"/>
              </a:spcBef>
              <a:spcAft>
                <a:spcPts val="300"/>
              </a:spcAft>
              <a:buClr>
                <a:srgbClr val="AC6611"/>
              </a:buClr>
            </a:pPr>
            <a:r>
              <a:rPr lang="fr-FR" sz="1700" dirty="0"/>
              <a:t>Comprendre l’impact des données incomplètes ou manquantes sur l’utilisation des données et la prise de décision</a:t>
            </a:r>
          </a:p>
          <a:p>
            <a:pPr lvl="0">
              <a:lnSpc>
                <a:spcPct val="100000"/>
              </a:lnSpc>
              <a:spcBef>
                <a:spcPts val="0"/>
              </a:spcBef>
              <a:spcAft>
                <a:spcPts val="300"/>
              </a:spcAft>
              <a:buClr>
                <a:srgbClr val="AC6611"/>
              </a:buClr>
            </a:pPr>
            <a:r>
              <a:rPr lang="fr-FR" sz="1700" dirty="0"/>
              <a:t>Comprendre comment une qualité des données médiocre peut entrainer un manque de confiance dans les informations et de mauvaises décisions de la direction</a:t>
            </a:r>
          </a:p>
          <a:p>
            <a:pPr lvl="0">
              <a:lnSpc>
                <a:spcPct val="100000"/>
              </a:lnSpc>
              <a:spcBef>
                <a:spcPts val="0"/>
              </a:spcBef>
              <a:spcAft>
                <a:spcPts val="300"/>
              </a:spcAft>
              <a:buClr>
                <a:srgbClr val="AC6611"/>
              </a:buClr>
            </a:pPr>
            <a:r>
              <a:rPr lang="fr-FR" sz="1700" dirty="0"/>
              <a:t>Comprendre comment le manque compétences et de connaissances requises du personnel peut entraîner plus d’erreurs de mesure et entraver la gestion et le rapportage des données</a:t>
            </a:r>
          </a:p>
          <a:p>
            <a:pPr lvl="0">
              <a:lnSpc>
                <a:spcPct val="100000"/>
              </a:lnSpc>
              <a:spcBef>
                <a:spcPts val="0"/>
              </a:spcBef>
              <a:spcAft>
                <a:spcPts val="300"/>
              </a:spcAft>
              <a:buClr>
                <a:srgbClr val="AC6611"/>
              </a:buClr>
            </a:pPr>
            <a:r>
              <a:rPr lang="fr-FR" sz="1700" dirty="0"/>
              <a:t>Identifier les erreurs courantes de compilation et d’enregistrement des données</a:t>
            </a:r>
          </a:p>
          <a:p>
            <a:pPr lvl="0">
              <a:lnSpc>
                <a:spcPct val="100000"/>
              </a:lnSpc>
              <a:spcBef>
                <a:spcPts val="0"/>
              </a:spcBef>
              <a:spcAft>
                <a:spcPts val="300"/>
              </a:spcAft>
              <a:buClr>
                <a:srgbClr val="AC6611"/>
              </a:buClr>
            </a:pPr>
            <a:r>
              <a:rPr lang="fr-FR" sz="1700" dirty="0"/>
              <a:t>Comprendre comment une définition peu claire des indicateurs et des éléments de données peut affecter la qualité, l’analyse et l’utilisation des données, et déterminer si certains indicateurs/éléments de données ne sont pas systématiquement compris et interprétés</a:t>
            </a:r>
          </a:p>
          <a:p>
            <a:pPr lvl="0">
              <a:lnSpc>
                <a:spcPct val="100000"/>
              </a:lnSpc>
              <a:spcBef>
                <a:spcPts val="0"/>
              </a:spcBef>
              <a:spcAft>
                <a:spcPts val="300"/>
              </a:spcAft>
              <a:buClr>
                <a:srgbClr val="AC6611"/>
              </a:buClr>
            </a:pPr>
            <a:r>
              <a:rPr lang="fr-FR" sz="1700" dirty="0"/>
              <a:t>Comprendre comment l’absence d’un examen régulier des données et de rétroaction peut augmenter la mauvaise qualité des données</a:t>
            </a:r>
          </a:p>
          <a:p>
            <a:pPr lvl="0">
              <a:lnSpc>
                <a:spcPct val="100000"/>
              </a:lnSpc>
              <a:spcBef>
                <a:spcPts val="0"/>
              </a:spcBef>
              <a:spcAft>
                <a:spcPts val="300"/>
              </a:spcAft>
              <a:buClr>
                <a:srgbClr val="AC6611"/>
              </a:buClr>
            </a:pPr>
            <a:r>
              <a:rPr lang="fr-FR" sz="1700" dirty="0"/>
              <a:t>Comprendre comment le manque de procédures de gestion et de rapportage des données empêche l’amélioration de la qualité des données</a:t>
            </a:r>
            <a:endParaRPr lang="en-US" sz="17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7352919"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Problèmes de qualité des données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45690" y="1806452"/>
            <a:ext cx="8197716" cy="5051548"/>
          </a:xfrm>
        </p:spPr>
        <p:txBody>
          <a:bodyPr/>
          <a:lstStyle/>
          <a:p>
            <a:pPr>
              <a:buClr>
                <a:srgbClr val="AC6611"/>
              </a:buClr>
            </a:pPr>
            <a:r>
              <a:rPr lang="fr-FR" sz="2000" dirty="0"/>
              <a:t>Définitions peu claires et mal comprises des éléments de données et des indicateurs</a:t>
            </a:r>
          </a:p>
          <a:p>
            <a:pPr>
              <a:buClr>
                <a:srgbClr val="AC6611"/>
              </a:buClr>
            </a:pPr>
            <a:r>
              <a:rPr lang="fr-FR" sz="2000" dirty="0"/>
              <a:t>Absence de directives en matière de collecte et gestion des données</a:t>
            </a:r>
          </a:p>
          <a:p>
            <a:pPr>
              <a:buClr>
                <a:srgbClr val="AC6611"/>
              </a:buClr>
            </a:pPr>
            <a:r>
              <a:rPr lang="fr-FR" sz="2000" dirty="0"/>
              <a:t>Enregistrements incomplets dans les sources de données</a:t>
            </a:r>
          </a:p>
          <a:p>
            <a:pPr>
              <a:buClr>
                <a:srgbClr val="AC6611"/>
              </a:buClr>
            </a:pPr>
            <a:r>
              <a:rPr lang="fr-FR" sz="2000" dirty="0"/>
              <a:t>Double comptage lors de la compilation des données</a:t>
            </a:r>
          </a:p>
          <a:p>
            <a:pPr>
              <a:buClr>
                <a:srgbClr val="AC6611"/>
              </a:buClr>
            </a:pPr>
            <a:r>
              <a:rPr lang="fr-FR" sz="2000" dirty="0"/>
              <a:t>Erreurs de comptage lors de la compilation des données</a:t>
            </a:r>
          </a:p>
          <a:p>
            <a:pPr>
              <a:buClr>
                <a:srgbClr val="AC6611"/>
              </a:buClr>
            </a:pPr>
            <a:r>
              <a:rPr lang="fr-FR" sz="2000" dirty="0"/>
              <a:t>Incohérence des données entre les rapports et les sources de données</a:t>
            </a:r>
          </a:p>
          <a:p>
            <a:pPr>
              <a:buClr>
                <a:srgbClr val="AC6611"/>
              </a:buClr>
            </a:pPr>
            <a:r>
              <a:rPr lang="fr-FR" sz="2000" dirty="0"/>
              <a:t>Absence de contrôle qualité des données/mécanismes de vérification</a:t>
            </a:r>
          </a:p>
          <a:p>
            <a:pPr>
              <a:buClr>
                <a:srgbClr val="AC6611"/>
              </a:buClr>
            </a:pPr>
            <a:r>
              <a:rPr lang="fr-FR" sz="2000" dirty="0"/>
              <a:t>Manque d’outils de rapportage/collecte des données</a:t>
            </a:r>
          </a:p>
          <a:p>
            <a:pPr>
              <a:buClr>
                <a:srgbClr val="AC6611"/>
              </a:buClr>
            </a:pPr>
            <a:r>
              <a:rPr lang="fr-FR" sz="2000" dirty="0"/>
              <a:t>Manque de compétences/capacité du personnel en matière de collecte/gestion des données.</a:t>
            </a:r>
          </a:p>
          <a:p>
            <a:endParaRPr lang="fr-FR"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768969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Impact du manque de directives sur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la collecte et la gestion des données</a:t>
            </a:r>
          </a:p>
        </p:txBody>
      </p:sp>
      <p:sp>
        <p:nvSpPr>
          <p:cNvPr id="2" name="Text Placeholder 1"/>
          <p:cNvSpPr>
            <a:spLocks noGrp="1"/>
          </p:cNvSpPr>
          <p:nvPr>
            <p:ph type="body" sz="quarter" idx="13"/>
            <p:custDataLst>
              <p:tags r:id="rId2"/>
            </p:custDataLst>
          </p:nvPr>
        </p:nvSpPr>
        <p:spPr>
          <a:xfrm>
            <a:off x="530942" y="2268536"/>
            <a:ext cx="8168441" cy="4589464"/>
          </a:xfrm>
        </p:spPr>
        <p:txBody>
          <a:bodyPr/>
          <a:lstStyle/>
          <a:p>
            <a:pPr marL="280988" indent="-280988">
              <a:lnSpc>
                <a:spcPct val="100000"/>
              </a:lnSpc>
              <a:buClr>
                <a:srgbClr val="AC6611"/>
              </a:buClr>
            </a:pPr>
            <a:r>
              <a:rPr lang="fr-FR" sz="2400" dirty="0"/>
              <a:t>Auto-conseils pour le rapportage, la compilation et la gestion des données</a:t>
            </a:r>
          </a:p>
          <a:p>
            <a:pPr marL="280988" indent="-280988">
              <a:lnSpc>
                <a:spcPct val="100000"/>
              </a:lnSpc>
              <a:buClr>
                <a:srgbClr val="AC6611"/>
              </a:buClr>
            </a:pPr>
            <a:r>
              <a:rPr lang="fr-FR" sz="2400" dirty="0"/>
              <a:t>Auto-interprétation des définitions des éléments de données et des indicateurs</a:t>
            </a:r>
          </a:p>
          <a:p>
            <a:pPr marL="280988" indent="-280988">
              <a:lnSpc>
                <a:spcPct val="100000"/>
              </a:lnSpc>
              <a:buClr>
                <a:srgbClr val="AC6611"/>
              </a:buClr>
            </a:pPr>
            <a:r>
              <a:rPr lang="fr-FR" sz="2400" dirty="0"/>
              <a:t>Données manquantes entrainant des rapports erronés</a:t>
            </a:r>
          </a:p>
          <a:p>
            <a:pPr marL="280988" indent="-280988">
              <a:lnSpc>
                <a:spcPct val="100000"/>
              </a:lnSpc>
              <a:buClr>
                <a:srgbClr val="AC6611"/>
              </a:buClr>
            </a:pPr>
            <a:r>
              <a:rPr lang="fr-FR" sz="2400" dirty="0"/>
              <a:t>Absence de mécanismes de contrôle qualité des données</a:t>
            </a:r>
          </a:p>
          <a:p>
            <a:pPr marL="280988" indent="-280988">
              <a:lnSpc>
                <a:spcPct val="100000"/>
              </a:lnSpc>
              <a:buClr>
                <a:srgbClr val="AC6611"/>
              </a:buClr>
            </a:pPr>
            <a:r>
              <a:rPr lang="fr-FR" sz="2400" dirty="0"/>
              <a:t>Auto-instruction pour les mesures correctives en matière d’erreurs</a:t>
            </a:r>
          </a:p>
          <a:p>
            <a:pPr>
              <a:lnSpc>
                <a:spcPct val="100000"/>
              </a:lnSpc>
            </a:pPr>
            <a:endParaRPr lang="en-US" sz="2400" dirty="0"/>
          </a:p>
        </p:txBody>
      </p:sp>
    </p:spTree>
    <p:extLst>
      <p:ext uri="{BB962C8B-B14F-4D97-AF65-F5344CB8AC3E}">
        <p14:creationId xmlns:p14="http://schemas.microsoft.com/office/powerpoint/2010/main" val="1048270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60665"/>
            <a:ext cx="8510599" cy="989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Erreurs de compilation et de rapportage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des données</a:t>
            </a:r>
          </a:p>
        </p:txBody>
      </p:sp>
      <p:sp>
        <p:nvSpPr>
          <p:cNvPr id="2" name="Text Placeholder 1"/>
          <p:cNvSpPr>
            <a:spLocks noGrp="1"/>
          </p:cNvSpPr>
          <p:nvPr>
            <p:ph type="body" sz="quarter" idx="13"/>
            <p:custDataLst>
              <p:tags r:id="rId2"/>
            </p:custDataLst>
          </p:nvPr>
        </p:nvSpPr>
        <p:spPr>
          <a:xfrm>
            <a:off x="545690" y="2268536"/>
            <a:ext cx="8153693" cy="4389716"/>
          </a:xfrm>
        </p:spPr>
        <p:txBody>
          <a:bodyPr/>
          <a:lstStyle/>
          <a:p>
            <a:pPr marL="280988" indent="-280988">
              <a:lnSpc>
                <a:spcPct val="100000"/>
              </a:lnSpc>
              <a:buClr>
                <a:srgbClr val="AC6611"/>
              </a:buClr>
            </a:pPr>
            <a:r>
              <a:rPr lang="en-US" sz="2400" dirty="0"/>
              <a:t>Mauvaise </a:t>
            </a:r>
            <a:r>
              <a:rPr lang="fr-FR" sz="2400" dirty="0"/>
              <a:t>interprétation des définitions des éléments de données/indicateur</a:t>
            </a:r>
          </a:p>
          <a:p>
            <a:pPr marL="280988" indent="-280988">
              <a:lnSpc>
                <a:spcPct val="100000"/>
              </a:lnSpc>
              <a:buClr>
                <a:srgbClr val="AC6611"/>
              </a:buClr>
            </a:pPr>
            <a:r>
              <a:rPr lang="fr-FR" sz="2400" dirty="0"/>
              <a:t>Pas d’instructions ou instructions peu claires sur le rapportage/la compilation des données</a:t>
            </a:r>
          </a:p>
          <a:p>
            <a:pPr marL="280988" indent="-280988">
              <a:lnSpc>
                <a:spcPct val="100000"/>
              </a:lnSpc>
              <a:buClr>
                <a:srgbClr val="AC6611"/>
              </a:buClr>
            </a:pPr>
            <a:r>
              <a:rPr lang="fr-FR" sz="2400" dirty="0"/>
              <a:t>Enregistrements manquants</a:t>
            </a:r>
          </a:p>
          <a:p>
            <a:pPr marL="280988" indent="-280988">
              <a:lnSpc>
                <a:spcPct val="100000"/>
              </a:lnSpc>
              <a:buClr>
                <a:srgbClr val="AC6611"/>
              </a:buClr>
            </a:pPr>
            <a:r>
              <a:rPr lang="fr-FR" sz="2400" dirty="0"/>
              <a:t>Erreurs de comptage</a:t>
            </a:r>
          </a:p>
          <a:p>
            <a:pPr marL="280988" indent="-280988">
              <a:lnSpc>
                <a:spcPct val="100000"/>
              </a:lnSpc>
              <a:buClr>
                <a:srgbClr val="AC6611"/>
              </a:buClr>
            </a:pPr>
            <a:r>
              <a:rPr lang="fr-FR" sz="2400" dirty="0"/>
              <a:t>Double comptage</a:t>
            </a:r>
          </a:p>
          <a:p>
            <a:pPr marL="280988" indent="-280988">
              <a:lnSpc>
                <a:spcPct val="100000"/>
              </a:lnSpc>
              <a:buClr>
                <a:srgbClr val="AC6611"/>
              </a:buClr>
            </a:pPr>
            <a:r>
              <a:rPr lang="fr-FR" sz="2400" dirty="0"/>
              <a:t>Manque d’outils d’enregistrement/rapportage</a:t>
            </a:r>
          </a:p>
          <a:p>
            <a:pPr>
              <a:lnSpc>
                <a:spcPct val="100000"/>
              </a:lnSpc>
            </a:pPr>
            <a:endParaRPr lang="en-US" sz="2400" dirty="0"/>
          </a:p>
        </p:txBody>
      </p:sp>
    </p:spTree>
    <p:extLst>
      <p:ext uri="{BB962C8B-B14F-4D97-AF65-F5344CB8AC3E}">
        <p14:creationId xmlns:p14="http://schemas.microsoft.com/office/powerpoint/2010/main" val="649253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764874"/>
            <a:ext cx="8544155"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Impact d’une qualité de données médiocre sur les décisions et les interventions</a:t>
            </a:r>
          </a:p>
        </p:txBody>
      </p:sp>
      <p:sp>
        <p:nvSpPr>
          <p:cNvPr id="2" name="Text Placeholder 1"/>
          <p:cNvSpPr>
            <a:spLocks noGrp="1"/>
          </p:cNvSpPr>
          <p:nvPr>
            <p:ph type="body" sz="quarter" idx="13"/>
            <p:custDataLst>
              <p:tags r:id="rId2"/>
            </p:custDataLst>
          </p:nvPr>
        </p:nvSpPr>
        <p:spPr>
          <a:xfrm>
            <a:off x="560439" y="1861751"/>
            <a:ext cx="8390614" cy="4580238"/>
          </a:xfrm>
        </p:spPr>
        <p:txBody>
          <a:bodyPr/>
          <a:lstStyle/>
          <a:p>
            <a:pPr marL="280988" indent="-280988">
              <a:lnSpc>
                <a:spcPct val="100000"/>
              </a:lnSpc>
              <a:buClr>
                <a:srgbClr val="AC6611"/>
              </a:buClr>
            </a:pPr>
            <a:r>
              <a:rPr lang="fr-FR" sz="2200" dirty="0"/>
              <a:t>Plans peu performants pour le renforcement et l’amélioration des services de PF</a:t>
            </a:r>
          </a:p>
          <a:p>
            <a:pPr marL="280988" indent="-280988">
              <a:lnSpc>
                <a:spcPct val="100000"/>
              </a:lnSpc>
              <a:buClr>
                <a:srgbClr val="AC6611"/>
              </a:buClr>
            </a:pPr>
            <a:r>
              <a:rPr lang="fr-FR" sz="2200" dirty="0"/>
              <a:t>Mauvaises décisions sur les stratégies de prestation des services de PF</a:t>
            </a:r>
          </a:p>
          <a:p>
            <a:pPr marL="280988" indent="-280988">
              <a:lnSpc>
                <a:spcPct val="100000"/>
              </a:lnSpc>
              <a:buClr>
                <a:srgbClr val="AC6611"/>
              </a:buClr>
            </a:pPr>
            <a:r>
              <a:rPr lang="fr-FR" sz="2200" dirty="0"/>
              <a:t>Erreur de calcul sur les indicateurs de performance de PF</a:t>
            </a:r>
          </a:p>
          <a:p>
            <a:pPr marL="280988" indent="-280988">
              <a:lnSpc>
                <a:spcPct val="100000"/>
              </a:lnSpc>
              <a:buClr>
                <a:srgbClr val="AC6611"/>
              </a:buClr>
            </a:pPr>
            <a:r>
              <a:rPr lang="fr-FR" sz="2200" dirty="0"/>
              <a:t>Estimations inexactes des besoins en PF </a:t>
            </a:r>
          </a:p>
          <a:p>
            <a:pPr marL="280988" indent="-280988">
              <a:lnSpc>
                <a:spcPct val="100000"/>
              </a:lnSpc>
              <a:buClr>
                <a:srgbClr val="AC6611"/>
              </a:buClr>
            </a:pPr>
            <a:r>
              <a:rPr lang="fr-FR" sz="2200" dirty="0"/>
              <a:t>Données trompeuses dans le suivi des progrès par rapport </a:t>
            </a:r>
            <a:br>
              <a:rPr lang="fr-FR" sz="2200" dirty="0"/>
            </a:br>
            <a:r>
              <a:rPr lang="fr-FR" sz="2200" dirty="0"/>
              <a:t>aux objectifs</a:t>
            </a:r>
          </a:p>
          <a:p>
            <a:pPr marL="280988" indent="-280988">
              <a:lnSpc>
                <a:spcPct val="100000"/>
              </a:lnSpc>
              <a:buClr>
                <a:srgbClr val="AC6611"/>
              </a:buClr>
            </a:pPr>
            <a:r>
              <a:rPr lang="fr-FR" sz="2200" dirty="0"/>
              <a:t>Estimations inexactes des utilisateurs et des inventaires </a:t>
            </a:r>
            <a:br>
              <a:rPr lang="fr-FR" sz="2200" dirty="0"/>
            </a:br>
            <a:r>
              <a:rPr lang="fr-FR" sz="2200" dirty="0"/>
              <a:t>des produits de PF</a:t>
            </a:r>
          </a:p>
          <a:p>
            <a:pPr marL="280988" indent="-280988">
              <a:lnSpc>
                <a:spcPct val="100000"/>
              </a:lnSpc>
              <a:buClr>
                <a:srgbClr val="AC6611"/>
              </a:buClr>
            </a:pPr>
            <a:r>
              <a:rPr lang="fr-FR" sz="2200" dirty="0"/>
              <a:t>Mauvaises prévisions des services, des produits et des effectifs</a:t>
            </a:r>
          </a:p>
          <a:p>
            <a:pPr>
              <a:lnSpc>
                <a:spcPct val="100000"/>
              </a:lnSpc>
            </a:pPr>
            <a:endParaRPr lang="en-US" sz="2200" dirty="0"/>
          </a:p>
        </p:txBody>
      </p:sp>
    </p:spTree>
    <p:extLst>
      <p:ext uri="{BB962C8B-B14F-4D97-AF65-F5344CB8AC3E}">
        <p14:creationId xmlns:p14="http://schemas.microsoft.com/office/powerpoint/2010/main" val="159224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78433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err="1">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a:t>
            </a:r>
            <a:r>
              <a:rPr kumimoji="0" lang="en-US" sz="32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 de </a:t>
            </a:r>
            <a:r>
              <a:rPr kumimoji="0" lang="en-US" sz="3200" b="1" i="0" u="none" strike="noStrike" kern="1200" cap="none" spc="0" normalizeH="0" baseline="0" noProof="0" dirty="0" err="1">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groupe</a:t>
            </a:r>
            <a:endParaRPr kumimoji="0" lang="en-US" sz="32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endParaRPr>
          </a:p>
        </p:txBody>
      </p:sp>
      <p:sp>
        <p:nvSpPr>
          <p:cNvPr id="2" name="Text Placeholder 1"/>
          <p:cNvSpPr>
            <a:spLocks noGrp="1"/>
          </p:cNvSpPr>
          <p:nvPr>
            <p:ph type="body" sz="quarter" idx="12"/>
            <p:custDataLst>
              <p:tags r:id="rId2"/>
            </p:custDataLst>
          </p:nvPr>
        </p:nvSpPr>
        <p:spPr>
          <a:xfrm>
            <a:off x="604684" y="1537486"/>
            <a:ext cx="8053221" cy="5148540"/>
          </a:xfrm>
        </p:spPr>
        <p:txBody>
          <a:bodyPr/>
          <a:lstStyle/>
          <a:p>
            <a:pPr>
              <a:lnSpc>
                <a:spcPts val="2600"/>
              </a:lnSpc>
              <a:spcAft>
                <a:spcPts val="600"/>
              </a:spcAft>
              <a:buClr>
                <a:srgbClr val="AC6611"/>
              </a:buClr>
            </a:pPr>
            <a:r>
              <a:rPr lang="fr-FR" sz="2000" dirty="0"/>
              <a:t>Medayo Oche a reçu des conseils en matière de PF pour la première fois et a accepté d’utiliser un contraceptif. Elle a choisi un produit injectable, mais, malheureusement, cette méthode était en rupture de stock et le prestataire de PF lui a donné des pilules avant de recevoir le prochain approvisionnement. Deux jours après, Medayo s’est rendue à la structure sanitaire voisine, même si elle avait reçu des pilules de l’autre structure de santé. Le prestataire de PF de la structure sanitaire lui a donné le produit injectable et lui a demandé de garder les pilules. À la fin du mois, chaque structure sanitaire l’a rapportée comme une nouvelle utilisatrice de PF.</a:t>
            </a:r>
          </a:p>
          <a:p>
            <a:pPr lvl="1">
              <a:lnSpc>
                <a:spcPct val="100000"/>
              </a:lnSpc>
              <a:spcAft>
                <a:spcPts val="300"/>
              </a:spcAft>
              <a:buClr>
                <a:srgbClr val="3A8269"/>
              </a:buClr>
              <a:buSzPct val="80000"/>
              <a:buFont typeface="Courier New" panose="02070309020205020404" pitchFamily="49" charset="0"/>
              <a:buChar char="o"/>
            </a:pPr>
            <a:r>
              <a:rPr lang="fr-FR" sz="2000" dirty="0"/>
              <a:t>Pouvez-vous expliquer quels sont les problèmes de données ? </a:t>
            </a:r>
          </a:p>
          <a:p>
            <a:pPr lvl="1">
              <a:lnSpc>
                <a:spcPct val="100000"/>
              </a:lnSpc>
              <a:spcAft>
                <a:spcPts val="300"/>
              </a:spcAft>
              <a:buClr>
                <a:srgbClr val="3A8269"/>
              </a:buClr>
              <a:buSzPct val="80000"/>
              <a:buFont typeface="Courier New" panose="02070309020205020404" pitchFamily="49" charset="0"/>
              <a:buChar char="o"/>
            </a:pPr>
            <a:r>
              <a:rPr lang="fr-FR" sz="2000" dirty="0"/>
              <a:t>Peut-on y remédier ? Précisez à quel niveau. </a:t>
            </a:r>
          </a:p>
          <a:p>
            <a:pPr lvl="1">
              <a:lnSpc>
                <a:spcPct val="100000"/>
              </a:lnSpc>
              <a:buClr>
                <a:srgbClr val="3A8269"/>
              </a:buClr>
              <a:buSzPct val="80000"/>
              <a:buFont typeface="Courier New" panose="02070309020205020404" pitchFamily="49" charset="0"/>
              <a:buChar char="o"/>
            </a:pPr>
            <a:r>
              <a:rPr lang="fr-FR" sz="2000" dirty="0"/>
              <a:t>Si oui, comment pouvez-vous remédier aux problèmes de données ?</a:t>
            </a:r>
          </a:p>
          <a:p>
            <a:pPr>
              <a:lnSpc>
                <a:spcPct val="100000"/>
              </a:lnSpc>
            </a:pPr>
            <a:endParaRPr lang="en-US" dirty="0"/>
          </a:p>
        </p:txBody>
      </p:sp>
    </p:spTree>
    <p:extLst>
      <p:ext uri="{BB962C8B-B14F-4D97-AF65-F5344CB8AC3E}">
        <p14:creationId xmlns:p14="http://schemas.microsoft.com/office/powerpoint/2010/main" val="158412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784335"/>
            <a:ext cx="8431402"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 sur la qualité des données – </a:t>
            </a:r>
            <a:br>
              <a:rPr kumimoji="0" lang="fr-FR" sz="28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br>
            <a:r>
              <a:rPr kumimoji="0" lang="fr-FR" sz="28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À commencer par le niveau national </a:t>
            </a:r>
          </a:p>
        </p:txBody>
      </p:sp>
      <p:sp>
        <p:nvSpPr>
          <p:cNvPr id="2" name="Text Placeholder 1"/>
          <p:cNvSpPr>
            <a:spLocks noGrp="1"/>
          </p:cNvSpPr>
          <p:nvPr>
            <p:ph type="body" sz="quarter" idx="12"/>
            <p:custDataLst>
              <p:tags r:id="rId2"/>
            </p:custDataLst>
          </p:nvPr>
        </p:nvSpPr>
        <p:spPr>
          <a:xfrm>
            <a:off x="604683" y="1795180"/>
            <a:ext cx="7591665" cy="4605619"/>
          </a:xfrm>
        </p:spPr>
        <p:txBody>
          <a:bodyPr/>
          <a:lstStyle/>
          <a:p>
            <a:pPr marL="280988" indent="-280988">
              <a:lnSpc>
                <a:spcPct val="100000"/>
              </a:lnSpc>
              <a:buClr>
                <a:srgbClr val="AC6611"/>
              </a:buClr>
            </a:pPr>
            <a:r>
              <a:rPr lang="fr-FR" sz="2400" dirty="0"/>
              <a:t>Vous effectuez une revue de fin d’année (de janvier </a:t>
            </a:r>
            <a:br>
              <a:rPr lang="fr-FR" sz="2400" dirty="0"/>
            </a:br>
            <a:r>
              <a:rPr lang="fr-FR" sz="2400" dirty="0"/>
              <a:t>à décembre 2019) des changements dans le volume des services par méthode pour signaler les tendances à votre gestionnaire de programme. </a:t>
            </a:r>
            <a:br>
              <a:rPr lang="fr-FR" sz="2400" dirty="0"/>
            </a:br>
            <a:r>
              <a:rPr lang="fr-FR" sz="2400" dirty="0"/>
              <a:t>Vous constatez une baisse supérieure à 10 % dans les volumes des pilules en juillet et une augmentation des volumes des implants de 15 % qui a commencé en septembre et s’est poursuivie en décembre. </a:t>
            </a:r>
          </a:p>
          <a:p>
            <a:pPr marL="280988" indent="-280988">
              <a:lnSpc>
                <a:spcPct val="100000"/>
              </a:lnSpc>
              <a:buClr>
                <a:srgbClr val="AC6611"/>
              </a:buClr>
            </a:pPr>
            <a:r>
              <a:rPr lang="fr-FR" sz="2400" dirty="0"/>
              <a:t>Quelles mesures devriez-vous prendre pour évaluer si ces changements sont le résultat de véritables baisses et augmentations ? </a:t>
            </a:r>
          </a:p>
          <a:p>
            <a:pPr>
              <a:lnSpc>
                <a:spcPct val="100000"/>
              </a:lnSpc>
            </a:pPr>
            <a:endParaRPr lang="en-US" dirty="0"/>
          </a:p>
        </p:txBody>
      </p:sp>
    </p:spTree>
    <p:extLst>
      <p:ext uri="{BB962C8B-B14F-4D97-AF65-F5344CB8AC3E}">
        <p14:creationId xmlns:p14="http://schemas.microsoft.com/office/powerpoint/2010/main" val="547323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04AC9-09EF-93FD-52B8-94FB3F89B118}"/>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EFE639D-56FE-4C2D-AD2E-3280F371BE40}"/>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d8573787-17db-43b5-9af3-2a45e79ab039"/>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764</TotalTime>
  <Words>866</Words>
  <Application>Microsoft Office PowerPoint</Application>
  <PresentationFormat>On-screen Show (4:3)</PresentationFormat>
  <Paragraphs>63</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vt:lpstr>
      <vt:lpstr>Calibri</vt:lpstr>
      <vt:lpstr>Century Gothic</vt:lpstr>
      <vt:lpstr>Courier New</vt:lpstr>
      <vt:lpstr>Franklin Gothic Medium</vt:lpstr>
      <vt:lpstr>Futura LT Pro Book</vt:lpstr>
      <vt:lpstr>Office Theme</vt:lpstr>
      <vt:lpstr>Problèmes de qualité des données de PF</vt:lpstr>
      <vt:lpstr>Objectifs</vt:lpstr>
      <vt:lpstr>Problèmes de qualité des données</vt:lpstr>
      <vt:lpstr>Impact du manque de directives sur  la collecte et la gestion des données</vt:lpstr>
      <vt:lpstr>Erreurs de compilation et de rapportage  des données</vt:lpstr>
      <vt:lpstr>Impact d’une qualité de données médiocre sur les décisions et les interventions</vt:lpstr>
      <vt:lpstr>Exercice de groupe</vt:lpstr>
      <vt:lpstr>Exercice de groupe sur la qualité des données –  À commencer par le niveau national </vt:lpstr>
      <vt:lpstr>Cette présentation a été produite avec le soutien de l’Agence des États-Unis pour le développement international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42</cp:revision>
  <dcterms:created xsi:type="dcterms:W3CDTF">2019-05-28T18:26:11Z</dcterms:created>
  <dcterms:modified xsi:type="dcterms:W3CDTF">2023-08-22T14:32:56Z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