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5.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65" r:id="rId5"/>
    <p:sldId id="258" r:id="rId6"/>
    <p:sldId id="264" r:id="rId7"/>
    <p:sldId id="266" r:id="rId8"/>
    <p:sldId id="267" r:id="rId9"/>
    <p:sldId id="268" r:id="rId10"/>
    <p:sldId id="277" r:id="rId11"/>
    <p:sldId id="271" r:id="rId12"/>
    <p:sldId id="269" r:id="rId13"/>
    <p:sldId id="272" r:id="rId14"/>
    <p:sldId id="273" r:id="rId15"/>
    <p:sldId id="274" r:id="rId16"/>
    <p:sldId id="275" r:id="rId17"/>
    <p:sldId id="26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5220A4-BF3C-3952-AD35-56379C7FEA3D}" name="IB" initials="IB" userId="IB"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 id="2" name="Lauren Gilliss" initials="LG" lastIdx="6" clrIdx="1">
    <p:extLst>
      <p:ext uri="{19B8F6BF-5375-455C-9EA6-DF929625EA0E}">
        <p15:presenceInfo xmlns:p15="http://schemas.microsoft.com/office/powerpoint/2012/main" userId="Lauren Gilliss" providerId="None"/>
      </p:ext>
    </p:extLst>
  </p:cmAuthor>
  <p:cmAuthor id="3" name=" " initials="" lastIdx="1" clrIdx="2">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369"/>
    <a:srgbClr val="87BEDD"/>
    <a:srgbClr val="3892C6"/>
    <a:srgbClr val="1D4E92"/>
    <a:srgbClr val="0E2749"/>
    <a:srgbClr val="3A8269"/>
    <a:srgbClr val="AC6611"/>
    <a:srgbClr val="FF3300"/>
    <a:srgbClr val="FFFF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64" autoAdjust="0"/>
  </p:normalViewPr>
  <p:slideViewPr>
    <p:cSldViewPr snapToGrid="0">
      <p:cViewPr varScale="1">
        <p:scale>
          <a:sx n="60" d="100"/>
          <a:sy n="60" d="100"/>
        </p:scale>
        <p:origin x="330"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6" d="100"/>
          <a:sy n="86" d="100"/>
        </p:scale>
        <p:origin x="145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vert="horz"/>
          <a:lstStyle/>
          <a:p>
            <a:pPr>
              <a:defRPr/>
            </a:pPr>
            <a:r>
              <a:rPr lang="fr-FR" sz="1200" dirty="0">
                <a:solidFill>
                  <a:schemeClr val="tx1"/>
                </a:solidFill>
              </a:rPr>
              <a:t>Comparer le TPCM et l’EMU à partir des produits et des visites</a:t>
            </a:r>
          </a:p>
        </c:rich>
      </c:tx>
      <c:overlay val="0"/>
      <c:spPr>
        <a:noFill/>
        <a:ln>
          <a:noFill/>
        </a:ln>
        <a:effectLst/>
      </c:spPr>
    </c:title>
    <c:autoTitleDeleted val="0"/>
    <c:plotArea>
      <c:layout/>
      <c:lineChart>
        <c:grouping val="standard"/>
        <c:varyColors val="0"/>
        <c:ser>
          <c:idx val="0"/>
          <c:order val="0"/>
          <c:tx>
            <c:strRef>
              <c:f>'"mCPR" Output'!$C$4</c:f>
              <c:strCache>
                <c:ptCount val="1"/>
                <c:pt idx="0">
                  <c:v>EMU (commodities)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'"mCPR" Output'!$A$5:$A$10</c:f>
              <c:numCache>
                <c:formatCode>0</c:formatCode>
                <c:ptCount val="6"/>
                <c:pt idx="0">
                  <c:v>2010</c:v>
                </c:pt>
                <c:pt idx="1">
                  <c:v>2011</c:v>
                </c:pt>
                <c:pt idx="2">
                  <c:v>2012</c:v>
                </c:pt>
                <c:pt idx="3">
                  <c:v>2013</c:v>
                </c:pt>
                <c:pt idx="4">
                  <c:v>2014</c:v>
                </c:pt>
                <c:pt idx="5">
                  <c:v>2015</c:v>
                </c:pt>
              </c:numCache>
            </c:numRef>
          </c:cat>
          <c:val>
            <c:numRef>
              <c:f>'"mCPR" Output'!$C$5:$C$10</c:f>
              <c:numCache>
                <c:formatCode>0.0%</c:formatCode>
                <c:ptCount val="6"/>
                <c:pt idx="0">
                  <c:v>0</c:v>
                </c:pt>
                <c:pt idx="1">
                  <c:v>1.7943127764033612E-4</c:v>
                </c:pt>
                <c:pt idx="2">
                  <c:v>1.5007281412605423E-3</c:v>
                </c:pt>
                <c:pt idx="3">
                  <c:v>6.1037694579911692E-2</c:v>
                </c:pt>
                <c:pt idx="4">
                  <c:v>2.0676981952302707</c:v>
                </c:pt>
                <c:pt idx="5">
                  <c:v>0.39946649818799973</c:v>
                </c:pt>
              </c:numCache>
            </c:numRef>
          </c:val>
          <c:smooth val="0"/>
          <c:extLst>
            <c:ext xmlns:c16="http://schemas.microsoft.com/office/drawing/2014/chart" uri="{C3380CC4-5D6E-409C-BE32-E72D297353CC}">
              <c16:uniqueId val="{00000000-E880-4538-BF6F-CD538E939AF1}"/>
            </c:ext>
          </c:extLst>
        </c:ser>
        <c:ser>
          <c:idx val="1"/>
          <c:order val="1"/>
          <c:tx>
            <c:strRef>
              <c:f>'"mCPR" Output'!$D$4</c:f>
              <c:strCache>
                <c:ptCount val="1"/>
                <c:pt idx="0">
                  <c:v>EMU (visits)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'"mCPR" Output'!$A$5:$A$10</c:f>
              <c:numCache>
                <c:formatCode>0</c:formatCode>
                <c:ptCount val="6"/>
                <c:pt idx="0">
                  <c:v>2010</c:v>
                </c:pt>
                <c:pt idx="1">
                  <c:v>2011</c:v>
                </c:pt>
                <c:pt idx="2">
                  <c:v>2012</c:v>
                </c:pt>
                <c:pt idx="3">
                  <c:v>2013</c:v>
                </c:pt>
                <c:pt idx="4">
                  <c:v>2014</c:v>
                </c:pt>
                <c:pt idx="5">
                  <c:v>2015</c:v>
                </c:pt>
              </c:numCache>
            </c:numRef>
          </c:cat>
          <c:val>
            <c:numRef>
              <c:f>'"mCPR" Output'!$D$5:$D$10</c:f>
              <c:numCache>
                <c:formatCode>0.0%</c:formatCode>
                <c:ptCount val="6"/>
                <c:pt idx="0" formatCode="0%">
                  <c:v>4.7087908742152719E-2</c:v>
                </c:pt>
                <c:pt idx="1">
                  <c:v>0.46695609947178979</c:v>
                </c:pt>
                <c:pt idx="2">
                  <c:v>0.53512875287036255</c:v>
                </c:pt>
                <c:pt idx="3">
                  <c:v>0.51274661289684709</c:v>
                </c:pt>
                <c:pt idx="4">
                  <c:v>0.56573966317543234</c:v>
                </c:pt>
                <c:pt idx="5">
                  <c:v>0.58808001271875132</c:v>
                </c:pt>
              </c:numCache>
            </c:numRef>
          </c:val>
          <c:smooth val="0"/>
          <c:extLst>
            <c:ext xmlns:c16="http://schemas.microsoft.com/office/drawing/2014/chart" uri="{C3380CC4-5D6E-409C-BE32-E72D297353CC}">
              <c16:uniqueId val="{00000001-E880-4538-BF6F-CD538E939AF1}"/>
            </c:ext>
          </c:extLst>
        </c:ser>
        <c:ser>
          <c:idx val="2"/>
          <c:order val="2"/>
          <c:tx>
            <c:strRef>
              <c:f>'"mCPR" Output'!$E$4</c:f>
              <c:strCache>
                <c:ptCount val="1"/>
                <c:pt idx="0">
                  <c:v>mCPR (AW) from surveys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'"mCPR" Output'!$A$5:$A$10</c:f>
              <c:numCache>
                <c:formatCode>0</c:formatCode>
                <c:ptCount val="6"/>
                <c:pt idx="0">
                  <c:v>2010</c:v>
                </c:pt>
                <c:pt idx="1">
                  <c:v>2011</c:v>
                </c:pt>
                <c:pt idx="2">
                  <c:v>2012</c:v>
                </c:pt>
                <c:pt idx="3">
                  <c:v>2013</c:v>
                </c:pt>
                <c:pt idx="4">
                  <c:v>2014</c:v>
                </c:pt>
                <c:pt idx="5">
                  <c:v>2015</c:v>
                </c:pt>
              </c:numCache>
            </c:numRef>
          </c:cat>
          <c:val>
            <c:numRef>
              <c:f>'"mCPR" Output'!$E$5:$E$10</c:f>
              <c:numCache>
                <c:formatCode>General</c:formatCode>
                <c:ptCount val="6"/>
                <c:pt idx="0">
                  <c:v>0.26621621621621622</c:v>
                </c:pt>
                <c:pt idx="4">
                  <c:v>0.35945945945945951</c:v>
                </c:pt>
              </c:numCache>
            </c:numRef>
          </c:val>
          <c:smooth val="0"/>
          <c:extLst>
            <c:ext xmlns:c16="http://schemas.microsoft.com/office/drawing/2014/chart" uri="{C3380CC4-5D6E-409C-BE32-E72D297353CC}">
              <c16:uniqueId val="{00000002-E880-4538-BF6F-CD538E939AF1}"/>
            </c:ext>
          </c:extLst>
        </c:ser>
        <c:dLbls>
          <c:showLegendKey val="0"/>
          <c:showVal val="0"/>
          <c:showCatName val="0"/>
          <c:showSerName val="0"/>
          <c:showPercent val="0"/>
          <c:showBubbleSize val="0"/>
        </c:dLbls>
        <c:marker val="1"/>
        <c:smooth val="0"/>
        <c:axId val="66412928"/>
        <c:axId val="66414848"/>
      </c:lineChart>
      <c:catAx>
        <c:axId val="66412928"/>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66414848"/>
        <c:crosses val="autoZero"/>
        <c:auto val="1"/>
        <c:lblAlgn val="ctr"/>
        <c:lblOffset val="100"/>
        <c:noMultiLvlLbl val="0"/>
      </c:catAx>
      <c:valAx>
        <c:axId val="66414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vert="horz"/>
          <a:lstStyle/>
          <a:p>
            <a:pPr>
              <a:defRPr/>
            </a:pPr>
            <a:endParaRPr lang="en-US"/>
          </a:p>
        </c:txPr>
        <c:crossAx val="66412928"/>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0"/>
    <c:dispBlanksAs val="span"/>
    <c:showDLblsOverMax val="0"/>
  </c:chart>
  <c:spPr>
    <a:solidFill>
      <a:schemeClr val="bg1"/>
    </a:solidFill>
    <a:ln w="9525" cap="flat" cmpd="sng" algn="ctr">
      <a:noFill/>
      <a:round/>
    </a:ln>
    <a:effectLst/>
  </c:spPr>
  <c:txPr>
    <a:bodyPr/>
    <a:lstStyle/>
    <a:p>
      <a:pPr>
        <a:defRPr sz="1050">
          <a:latin typeface="Arial" panose="020B0604020202020204" pitchFamily="34" charset="0"/>
          <a:cs typeface="Arial" panose="020B0604020202020204" pitchFamily="34" charset="0"/>
        </a:defRPr>
      </a:pPr>
      <a:endParaRPr lang="en-US"/>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1FCF9F-ABC1-4B1B-A1A8-C0459799C2A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08C864E5-F994-4D84-B564-ADF12CC29DA1}">
      <dgm:prSet phldrT="[Text]" custT="1"/>
      <dgm:spPr/>
      <dgm:t>
        <a:bodyPr/>
        <a:lstStyle/>
        <a:p>
          <a:pPr>
            <a:lnSpc>
              <a:spcPct val="85000"/>
            </a:lnSpc>
            <a:spcAft>
              <a:spcPts val="0"/>
            </a:spcAft>
          </a:pPr>
          <a:r>
            <a:rPr lang="fr-FR" sz="1600" noProof="0" dirty="0">
              <a:latin typeface="Arial" panose="020B0604020202020204" pitchFamily="34" charset="0"/>
              <a:cs typeface="Arial" panose="020B0604020202020204" pitchFamily="34" charset="0"/>
            </a:rPr>
            <a:t>Approche systématique du suivi de la qualité des données de PF</a:t>
          </a:r>
        </a:p>
      </dgm:t>
    </dgm:pt>
    <dgm:pt modelId="{DF3E581C-37B0-432A-B6BA-3ED1CC3A5520}" type="parTrans" cxnId="{DA86E231-ECAF-479B-8FCF-7E8AF7357752}">
      <dgm:prSet/>
      <dgm:spPr/>
      <dgm:t>
        <a:bodyPr/>
        <a:lstStyle/>
        <a:p>
          <a:endParaRPr lang="en-US"/>
        </a:p>
      </dgm:t>
    </dgm:pt>
    <dgm:pt modelId="{F8A2ED7D-A880-406C-8673-7C3E3E364B61}" type="sibTrans" cxnId="{DA86E231-ECAF-479B-8FCF-7E8AF7357752}">
      <dgm:prSet/>
      <dgm:spPr/>
      <dgm:t>
        <a:bodyPr/>
        <a:lstStyle/>
        <a:p>
          <a:endParaRPr lang="en-US"/>
        </a:p>
      </dgm:t>
    </dgm:pt>
    <dgm:pt modelId="{0E4A0E8D-A0CA-48E9-9D48-6D4DC0A77C2E}">
      <dgm:prSet phldrT="[Text]" custT="1"/>
      <dgm:spPr/>
      <dgm:t>
        <a:bodyPr lIns="91440" rIns="91440" anchor="t" anchorCtr="0"/>
        <a:lstStyle/>
        <a:p>
          <a:pPr>
            <a:lnSpc>
              <a:spcPct val="100000"/>
            </a:lnSpc>
            <a:spcAft>
              <a:spcPts val="0"/>
            </a:spcAft>
          </a:pPr>
          <a:r>
            <a:rPr lang="fr-FR" sz="1400" noProof="0" dirty="0">
              <a:latin typeface="Arial" panose="020B0604020202020204" pitchFamily="34" charset="0"/>
              <a:cs typeface="Arial" panose="020B0604020202020204" pitchFamily="34" charset="0"/>
            </a:rPr>
            <a:t>DÉCISIONS</a:t>
          </a:r>
        </a:p>
        <a:p>
          <a:pPr>
            <a:lnSpc>
              <a:spcPct val="100000"/>
            </a:lnSpc>
            <a:spcAft>
              <a:spcPts val="0"/>
            </a:spcAft>
          </a:pPr>
          <a:endParaRPr lang="fr-FR" sz="1400" noProof="0" dirty="0">
            <a:latin typeface="Arial" panose="020B0604020202020204" pitchFamily="34" charset="0"/>
            <a:cs typeface="Arial" panose="020B0604020202020204" pitchFamily="34" charset="0"/>
          </a:endParaRPr>
        </a:p>
        <a:p>
          <a:pPr>
            <a:lnSpc>
              <a:spcPct val="100000"/>
            </a:lnSpc>
            <a:spcAft>
              <a:spcPts val="0"/>
            </a:spcAft>
          </a:pPr>
          <a:r>
            <a:rPr lang="fr-FR" sz="1400" noProof="0" dirty="0">
              <a:latin typeface="Arial" panose="020B0604020202020204" pitchFamily="34" charset="0"/>
              <a:cs typeface="Arial" panose="020B0604020202020204" pitchFamily="34" charset="0"/>
            </a:rPr>
            <a:t>Interprétabilité des alertes sur les données de PF</a:t>
          </a:r>
        </a:p>
        <a:p>
          <a:pPr>
            <a:lnSpc>
              <a:spcPct val="100000"/>
            </a:lnSpc>
            <a:spcAft>
              <a:spcPts val="0"/>
            </a:spcAft>
          </a:pPr>
          <a:r>
            <a:rPr lang="fr-FR" sz="1400" noProof="0" dirty="0">
              <a:latin typeface="Arial" panose="020B0604020202020204" pitchFamily="34" charset="0"/>
              <a:cs typeface="Arial" panose="020B0604020202020204" pitchFamily="34" charset="0"/>
            </a:rPr>
            <a:t>Des systèmes qui favorisent la qualité des données </a:t>
          </a:r>
          <a:br>
            <a:rPr lang="fr-FR" sz="1400" noProof="0" dirty="0">
              <a:latin typeface="Arial" panose="020B0604020202020204" pitchFamily="34" charset="0"/>
              <a:cs typeface="Arial" panose="020B0604020202020204" pitchFamily="34" charset="0"/>
            </a:rPr>
          </a:br>
          <a:r>
            <a:rPr lang="fr-FR" sz="1400" noProof="0" dirty="0">
              <a:latin typeface="Arial" panose="020B0604020202020204" pitchFamily="34" charset="0"/>
              <a:cs typeface="Arial" panose="020B0604020202020204" pitchFamily="34" charset="0"/>
            </a:rPr>
            <a:t>avec la disponibilité des données</a:t>
          </a:r>
        </a:p>
        <a:p>
          <a:pPr>
            <a:lnSpc>
              <a:spcPct val="100000"/>
            </a:lnSpc>
            <a:spcAft>
              <a:spcPts val="0"/>
            </a:spcAft>
          </a:pPr>
          <a:r>
            <a:rPr lang="fr-FR" sz="1400" noProof="0" dirty="0">
              <a:latin typeface="Arial" panose="020B0604020202020204" pitchFamily="34" charset="0"/>
              <a:cs typeface="Arial" panose="020B0604020202020204" pitchFamily="34" charset="0"/>
            </a:rPr>
            <a:t>Des analyses de données qui informent au niveau </a:t>
          </a:r>
          <a:br>
            <a:rPr lang="fr-FR" sz="1400" noProof="0" dirty="0">
              <a:latin typeface="Arial" panose="020B0604020202020204" pitchFamily="34" charset="0"/>
              <a:cs typeface="Arial" panose="020B0604020202020204" pitchFamily="34" charset="0"/>
            </a:rPr>
          </a:br>
          <a:r>
            <a:rPr lang="fr-FR" sz="1400" noProof="0" dirty="0">
              <a:latin typeface="Arial" panose="020B0604020202020204" pitchFamily="34" charset="0"/>
              <a:cs typeface="Arial" panose="020B0604020202020204" pitchFamily="34" charset="0"/>
            </a:rPr>
            <a:t>et à la fréquence nécessaires</a:t>
          </a:r>
        </a:p>
      </dgm:t>
    </dgm:pt>
    <dgm:pt modelId="{8A6D7E09-1030-4DB6-9CF6-844AC8065000}" type="parTrans" cxnId="{B525B96F-36C1-4564-8D27-294175A39BB8}">
      <dgm:prSet/>
      <dgm:spPr/>
      <dgm:t>
        <a:bodyPr/>
        <a:lstStyle/>
        <a:p>
          <a:endParaRPr lang="en-US"/>
        </a:p>
      </dgm:t>
    </dgm:pt>
    <dgm:pt modelId="{7CC8A8C6-9DE3-4B2C-95EA-8C03415738CE}" type="sibTrans" cxnId="{B525B96F-36C1-4564-8D27-294175A39BB8}">
      <dgm:prSet/>
      <dgm:spPr/>
      <dgm:t>
        <a:bodyPr/>
        <a:lstStyle/>
        <a:p>
          <a:endParaRPr lang="en-US"/>
        </a:p>
      </dgm:t>
    </dgm:pt>
    <dgm:pt modelId="{3102FD96-9EAB-41E0-84D7-BEC1057C34C2}">
      <dgm:prSet phldrT="[Text]" custT="1"/>
      <dgm:spPr/>
      <dgm:t>
        <a:bodyPr lIns="91440" rIns="91440" anchor="t" anchorCtr="0"/>
        <a:lstStyle/>
        <a:p>
          <a:pPr algn="ctr">
            <a:lnSpc>
              <a:spcPct val="100000"/>
            </a:lnSpc>
            <a:spcAft>
              <a:spcPts val="0"/>
            </a:spcAft>
            <a:buNone/>
          </a:pPr>
          <a:r>
            <a:rPr lang="fr-FR" sz="1400" noProof="0" dirty="0">
              <a:latin typeface="Arial" panose="020B0604020202020204" pitchFamily="34" charset="0"/>
              <a:cs typeface="Arial" panose="020B0604020202020204" pitchFamily="34" charset="0"/>
            </a:rPr>
            <a:t>SYSTÈMES D’INFORMATION</a:t>
          </a:r>
        </a:p>
        <a:p>
          <a:pPr algn="ctr">
            <a:lnSpc>
              <a:spcPct val="100000"/>
            </a:lnSpc>
            <a:spcAft>
              <a:spcPts val="0"/>
            </a:spcAft>
            <a:buNone/>
          </a:pPr>
          <a:endParaRPr lang="fr-FR" sz="1400" noProof="0" dirty="0">
            <a:latin typeface="Arial" panose="020B0604020202020204" pitchFamily="34" charset="0"/>
            <a:cs typeface="Arial" panose="020B0604020202020204" pitchFamily="34" charset="0"/>
          </a:endParaRPr>
        </a:p>
        <a:p>
          <a:pPr algn="ctr">
            <a:lnSpc>
              <a:spcPct val="100000"/>
            </a:lnSpc>
            <a:spcAft>
              <a:spcPts val="0"/>
            </a:spcAft>
            <a:buNone/>
          </a:pPr>
          <a:r>
            <a:rPr lang="fr-FR" sz="1400" noProof="0" dirty="0">
              <a:latin typeface="Arial" panose="020B0604020202020204" pitchFamily="34" charset="0"/>
              <a:cs typeface="Arial" panose="020B0604020202020204" pitchFamily="34" charset="0"/>
            </a:rPr>
            <a:t>Indicateurs rationalisés axés sur les priorités </a:t>
          </a:r>
          <a:br>
            <a:rPr lang="fr-FR" sz="1400" noProof="0" dirty="0">
              <a:latin typeface="Arial" panose="020B0604020202020204" pitchFamily="34" charset="0"/>
              <a:cs typeface="Arial" panose="020B0604020202020204" pitchFamily="34" charset="0"/>
            </a:rPr>
          </a:br>
          <a:r>
            <a:rPr lang="fr-FR" sz="1400" noProof="0" dirty="0">
              <a:latin typeface="Arial" panose="020B0604020202020204" pitchFamily="34" charset="0"/>
              <a:cs typeface="Arial" panose="020B0604020202020204" pitchFamily="34" charset="0"/>
            </a:rPr>
            <a:t>du programme </a:t>
          </a:r>
        </a:p>
        <a:p>
          <a:pPr algn="ctr">
            <a:lnSpc>
              <a:spcPct val="100000"/>
            </a:lnSpc>
            <a:spcAft>
              <a:spcPts val="0"/>
            </a:spcAft>
            <a:buNone/>
          </a:pPr>
          <a:r>
            <a:rPr lang="fr-FR" sz="1400" noProof="0" dirty="0">
              <a:latin typeface="Arial" panose="020B0604020202020204" pitchFamily="34" charset="0"/>
              <a:cs typeface="Arial" panose="020B0604020202020204" pitchFamily="34" charset="0"/>
            </a:rPr>
            <a:t>Mesure valide des indicateurs et concepts de PF</a:t>
          </a:r>
        </a:p>
        <a:p>
          <a:pPr algn="ctr">
            <a:lnSpc>
              <a:spcPct val="100000"/>
            </a:lnSpc>
            <a:spcAft>
              <a:spcPts val="0"/>
            </a:spcAft>
            <a:buNone/>
          </a:pPr>
          <a:r>
            <a:rPr lang="fr-FR" sz="1400" noProof="0" dirty="0">
              <a:latin typeface="Arial" panose="020B0604020202020204" pitchFamily="34" charset="0"/>
              <a:cs typeface="Arial" panose="020B0604020202020204" pitchFamily="34" charset="0"/>
            </a:rPr>
            <a:t>Contrôles des systèmes solides pour signaler les erreurs </a:t>
          </a:r>
          <a:br>
            <a:rPr lang="fr-FR" sz="1400" noProof="0" dirty="0">
              <a:latin typeface="Arial" panose="020B0604020202020204" pitchFamily="34" charset="0"/>
              <a:cs typeface="Arial" panose="020B0604020202020204" pitchFamily="34" charset="0"/>
            </a:rPr>
          </a:br>
          <a:r>
            <a:rPr lang="fr-FR" sz="1400" noProof="0" dirty="0">
              <a:latin typeface="Arial" panose="020B0604020202020204" pitchFamily="34" charset="0"/>
              <a:cs typeface="Arial" panose="020B0604020202020204" pitchFamily="34" charset="0"/>
            </a:rPr>
            <a:t>de saisie des données et les valeurs aberrantes</a:t>
          </a:r>
        </a:p>
        <a:p>
          <a:pPr algn="ctr">
            <a:lnSpc>
              <a:spcPct val="100000"/>
            </a:lnSpc>
            <a:spcAft>
              <a:spcPts val="0"/>
            </a:spcAft>
            <a:buNone/>
          </a:pPr>
          <a:r>
            <a:rPr lang="fr-FR" sz="1400" noProof="0" dirty="0">
              <a:latin typeface="Arial" panose="020B0604020202020204" pitchFamily="34" charset="0"/>
              <a:cs typeface="Arial" panose="020B0604020202020204" pitchFamily="34" charset="0"/>
            </a:rPr>
            <a:t>                     Cycle de rétroaction automatisée</a:t>
          </a:r>
        </a:p>
      </dgm:t>
    </dgm:pt>
    <dgm:pt modelId="{C3456C76-A003-4C2B-86AE-82FDB40A57A2}" type="parTrans" cxnId="{4C3F99B9-86C0-4942-87AC-89CEFAFE43D2}">
      <dgm:prSet/>
      <dgm:spPr/>
      <dgm:t>
        <a:bodyPr/>
        <a:lstStyle/>
        <a:p>
          <a:endParaRPr lang="en-US"/>
        </a:p>
      </dgm:t>
    </dgm:pt>
    <dgm:pt modelId="{55CAD892-1D3C-4533-BA61-63CAC5AF0CEF}" type="sibTrans" cxnId="{4C3F99B9-86C0-4942-87AC-89CEFAFE43D2}">
      <dgm:prSet/>
      <dgm:spPr/>
      <dgm:t>
        <a:bodyPr/>
        <a:lstStyle/>
        <a:p>
          <a:endParaRPr lang="en-US"/>
        </a:p>
      </dgm:t>
    </dgm:pt>
    <dgm:pt modelId="{E5DD2E7F-66A5-4E0D-8847-EAE790F061E0}">
      <dgm:prSet phldrT="[Text]" custT="1"/>
      <dgm:spPr/>
      <dgm:t>
        <a:bodyPr lIns="0" tIns="0" rIns="0" bIns="0" anchor="t" anchorCtr="0"/>
        <a:lstStyle/>
        <a:p>
          <a:pPr algn="ctr">
            <a:lnSpc>
              <a:spcPct val="100000"/>
            </a:lnSpc>
            <a:spcAft>
              <a:spcPts val="0"/>
            </a:spcAft>
          </a:pPr>
          <a:endParaRPr lang="en-US" sz="1400" dirty="0"/>
        </a:p>
      </dgm:t>
    </dgm:pt>
    <dgm:pt modelId="{53A04500-E9BB-4E93-AB2B-10983D15C0F2}" type="parTrans" cxnId="{C6B2D725-7720-48BE-91BF-B588754361BD}">
      <dgm:prSet/>
      <dgm:spPr/>
      <dgm:t>
        <a:bodyPr/>
        <a:lstStyle/>
        <a:p>
          <a:endParaRPr lang="en-US"/>
        </a:p>
      </dgm:t>
    </dgm:pt>
    <dgm:pt modelId="{8A2EF8A2-42D5-457A-8C66-19EE35607918}" type="sibTrans" cxnId="{C6B2D725-7720-48BE-91BF-B588754361BD}">
      <dgm:prSet/>
      <dgm:spPr/>
      <dgm:t>
        <a:bodyPr/>
        <a:lstStyle/>
        <a:p>
          <a:endParaRPr lang="en-US"/>
        </a:p>
      </dgm:t>
    </dgm:pt>
    <dgm:pt modelId="{EA1179D8-9DB5-4CF6-B697-03E71B2E5FBB}">
      <dgm:prSet phldrT="[Text]" custT="1"/>
      <dgm:spPr/>
      <dgm:t>
        <a:bodyPr anchor="t" anchorCtr="0"/>
        <a:lstStyle/>
        <a:p>
          <a:pPr>
            <a:lnSpc>
              <a:spcPct val="100000"/>
            </a:lnSpc>
            <a:spcAft>
              <a:spcPts val="0"/>
            </a:spcAft>
          </a:pPr>
          <a:endParaRPr lang="en-US" sz="1300" dirty="0"/>
        </a:p>
      </dgm:t>
    </dgm:pt>
    <dgm:pt modelId="{D295B1DE-992A-4556-833D-05C167BBD8C1}" type="parTrans" cxnId="{912DCB16-0894-4CCD-B068-7AD19752DF13}">
      <dgm:prSet/>
      <dgm:spPr/>
      <dgm:t>
        <a:bodyPr/>
        <a:lstStyle/>
        <a:p>
          <a:endParaRPr lang="en-US"/>
        </a:p>
      </dgm:t>
    </dgm:pt>
    <dgm:pt modelId="{F0D7D26B-982D-425A-AB5C-3AA03B429089}" type="sibTrans" cxnId="{912DCB16-0894-4CCD-B068-7AD19752DF13}">
      <dgm:prSet/>
      <dgm:spPr/>
      <dgm:t>
        <a:bodyPr/>
        <a:lstStyle/>
        <a:p>
          <a:endParaRPr lang="en-US"/>
        </a:p>
      </dgm:t>
    </dgm:pt>
    <dgm:pt modelId="{113A1120-8950-44B5-8A03-B6A574E30EB5}" type="pres">
      <dgm:prSet presAssocID="{C81FCF9F-ABC1-4B1B-A1A8-C0459799C2A7}" presName="diagram" presStyleCnt="0">
        <dgm:presLayoutVars>
          <dgm:chMax val="1"/>
          <dgm:dir/>
          <dgm:animLvl val="ctr"/>
          <dgm:resizeHandles val="exact"/>
        </dgm:presLayoutVars>
      </dgm:prSet>
      <dgm:spPr/>
    </dgm:pt>
    <dgm:pt modelId="{636D4C56-96B0-420C-B91F-E7A437651884}" type="pres">
      <dgm:prSet presAssocID="{C81FCF9F-ABC1-4B1B-A1A8-C0459799C2A7}" presName="matrix" presStyleCnt="0"/>
      <dgm:spPr/>
    </dgm:pt>
    <dgm:pt modelId="{58B9D355-0D68-4328-A119-40AC8BB41B5B}" type="pres">
      <dgm:prSet presAssocID="{C81FCF9F-ABC1-4B1B-A1A8-C0459799C2A7}" presName="tile1" presStyleLbl="node1" presStyleIdx="0" presStyleCnt="4"/>
      <dgm:spPr/>
    </dgm:pt>
    <dgm:pt modelId="{FB84E4FA-822E-492C-8B4A-AF0F2A8686A3}" type="pres">
      <dgm:prSet presAssocID="{C81FCF9F-ABC1-4B1B-A1A8-C0459799C2A7}" presName="tile1text" presStyleLbl="node1" presStyleIdx="0" presStyleCnt="4">
        <dgm:presLayoutVars>
          <dgm:chMax val="0"/>
          <dgm:chPref val="0"/>
          <dgm:bulletEnabled val="1"/>
        </dgm:presLayoutVars>
      </dgm:prSet>
      <dgm:spPr/>
    </dgm:pt>
    <dgm:pt modelId="{31CCC17F-5F3F-4CA2-89EB-A9ECCCE60F58}" type="pres">
      <dgm:prSet presAssocID="{C81FCF9F-ABC1-4B1B-A1A8-C0459799C2A7}" presName="tile2" presStyleLbl="node1" presStyleIdx="1" presStyleCnt="4" custLinFactNeighborY="-1501"/>
      <dgm:spPr/>
    </dgm:pt>
    <dgm:pt modelId="{E70627D9-69DD-4EB0-8DD4-EC34BA66C678}" type="pres">
      <dgm:prSet presAssocID="{C81FCF9F-ABC1-4B1B-A1A8-C0459799C2A7}" presName="tile2text" presStyleLbl="node1" presStyleIdx="1" presStyleCnt="4">
        <dgm:presLayoutVars>
          <dgm:chMax val="0"/>
          <dgm:chPref val="0"/>
          <dgm:bulletEnabled val="1"/>
        </dgm:presLayoutVars>
      </dgm:prSet>
      <dgm:spPr/>
    </dgm:pt>
    <dgm:pt modelId="{03670F9F-6909-49FB-BB27-111BFA4A262E}" type="pres">
      <dgm:prSet presAssocID="{C81FCF9F-ABC1-4B1B-A1A8-C0459799C2A7}" presName="tile3" presStyleLbl="node1" presStyleIdx="2" presStyleCnt="4"/>
      <dgm:spPr/>
    </dgm:pt>
    <dgm:pt modelId="{84DBD614-2E10-4A37-B100-56CB1678C0BE}" type="pres">
      <dgm:prSet presAssocID="{C81FCF9F-ABC1-4B1B-A1A8-C0459799C2A7}" presName="tile3text" presStyleLbl="node1" presStyleIdx="2" presStyleCnt="4">
        <dgm:presLayoutVars>
          <dgm:chMax val="0"/>
          <dgm:chPref val="0"/>
          <dgm:bulletEnabled val="1"/>
        </dgm:presLayoutVars>
      </dgm:prSet>
      <dgm:spPr/>
    </dgm:pt>
    <dgm:pt modelId="{487D7982-287E-4410-9D8D-CC1BC53A9FD0}" type="pres">
      <dgm:prSet presAssocID="{C81FCF9F-ABC1-4B1B-A1A8-C0459799C2A7}" presName="tile4" presStyleLbl="node1" presStyleIdx="3" presStyleCnt="4"/>
      <dgm:spPr/>
    </dgm:pt>
    <dgm:pt modelId="{4ABE1788-67C3-43F9-B08D-8D6C8B35443E}" type="pres">
      <dgm:prSet presAssocID="{C81FCF9F-ABC1-4B1B-A1A8-C0459799C2A7}" presName="tile4text" presStyleLbl="node1" presStyleIdx="3" presStyleCnt="4">
        <dgm:presLayoutVars>
          <dgm:chMax val="0"/>
          <dgm:chPref val="0"/>
          <dgm:bulletEnabled val="1"/>
        </dgm:presLayoutVars>
      </dgm:prSet>
      <dgm:spPr/>
    </dgm:pt>
    <dgm:pt modelId="{591490A7-E88C-4D8C-B520-E8F5341BE3DC}" type="pres">
      <dgm:prSet presAssocID="{C81FCF9F-ABC1-4B1B-A1A8-C0459799C2A7}" presName="centerTile" presStyleLbl="fgShp" presStyleIdx="0" presStyleCnt="1" custScaleY="76504" custLinFactNeighborX="-1432" custLinFactNeighborY="2059">
        <dgm:presLayoutVars>
          <dgm:chMax val="0"/>
          <dgm:chPref val="0"/>
        </dgm:presLayoutVars>
      </dgm:prSet>
      <dgm:spPr/>
    </dgm:pt>
  </dgm:ptLst>
  <dgm:cxnLst>
    <dgm:cxn modelId="{B37D430C-8C71-4D71-90B5-F2CBE437FD7A}" type="presOf" srcId="{3102FD96-9EAB-41E0-84D7-BEC1057C34C2}" destId="{E70627D9-69DD-4EB0-8DD4-EC34BA66C678}" srcOrd="1" destOrd="0" presId="urn:microsoft.com/office/officeart/2005/8/layout/matrix1"/>
    <dgm:cxn modelId="{912DCB16-0894-4CCD-B068-7AD19752DF13}" srcId="{08C864E5-F994-4D84-B564-ADF12CC29DA1}" destId="{EA1179D8-9DB5-4CF6-B697-03E71B2E5FBB}" srcOrd="3" destOrd="0" parTransId="{D295B1DE-992A-4556-833D-05C167BBD8C1}" sibTransId="{F0D7D26B-982D-425A-AB5C-3AA03B429089}"/>
    <dgm:cxn modelId="{C6B2D725-7720-48BE-91BF-B588754361BD}" srcId="{08C864E5-F994-4D84-B564-ADF12CC29DA1}" destId="{E5DD2E7F-66A5-4E0D-8847-EAE790F061E0}" srcOrd="2" destOrd="0" parTransId="{53A04500-E9BB-4E93-AB2B-10983D15C0F2}" sibTransId="{8A2EF8A2-42D5-457A-8C66-19EE35607918}"/>
    <dgm:cxn modelId="{DA86E231-ECAF-479B-8FCF-7E8AF7357752}" srcId="{C81FCF9F-ABC1-4B1B-A1A8-C0459799C2A7}" destId="{08C864E5-F994-4D84-B564-ADF12CC29DA1}" srcOrd="0" destOrd="0" parTransId="{DF3E581C-37B0-432A-B6BA-3ED1CC3A5520}" sibTransId="{F8A2ED7D-A880-406C-8673-7C3E3E364B61}"/>
    <dgm:cxn modelId="{39A5D04D-D59E-43AE-B58A-850E0DABDE27}" type="presOf" srcId="{C81FCF9F-ABC1-4B1B-A1A8-C0459799C2A7}" destId="{113A1120-8950-44B5-8A03-B6A574E30EB5}" srcOrd="0" destOrd="0" presId="urn:microsoft.com/office/officeart/2005/8/layout/matrix1"/>
    <dgm:cxn modelId="{B525B96F-36C1-4564-8D27-294175A39BB8}" srcId="{08C864E5-F994-4D84-B564-ADF12CC29DA1}" destId="{0E4A0E8D-A0CA-48E9-9D48-6D4DC0A77C2E}" srcOrd="0" destOrd="0" parTransId="{8A6D7E09-1030-4DB6-9CF6-844AC8065000}" sibTransId="{7CC8A8C6-9DE3-4B2C-95EA-8C03415738CE}"/>
    <dgm:cxn modelId="{B1A0EA51-E457-4DC0-9AB9-D71BA687670F}" type="presOf" srcId="{0E4A0E8D-A0CA-48E9-9D48-6D4DC0A77C2E}" destId="{FB84E4FA-822E-492C-8B4A-AF0F2A8686A3}" srcOrd="1" destOrd="0" presId="urn:microsoft.com/office/officeart/2005/8/layout/matrix1"/>
    <dgm:cxn modelId="{C3490E81-1A88-402E-BF87-92025F7E53EC}" type="presOf" srcId="{0E4A0E8D-A0CA-48E9-9D48-6D4DC0A77C2E}" destId="{58B9D355-0D68-4328-A119-40AC8BB41B5B}" srcOrd="0" destOrd="0" presId="urn:microsoft.com/office/officeart/2005/8/layout/matrix1"/>
    <dgm:cxn modelId="{F0CE8E82-8B55-42D4-806A-58F79A994DA1}" type="presOf" srcId="{EA1179D8-9DB5-4CF6-B697-03E71B2E5FBB}" destId="{487D7982-287E-4410-9D8D-CC1BC53A9FD0}" srcOrd="0" destOrd="0" presId="urn:microsoft.com/office/officeart/2005/8/layout/matrix1"/>
    <dgm:cxn modelId="{16B12794-0079-4478-8FFA-151B275BF739}" type="presOf" srcId="{08C864E5-F994-4D84-B564-ADF12CC29DA1}" destId="{591490A7-E88C-4D8C-B520-E8F5341BE3DC}" srcOrd="0" destOrd="0" presId="urn:microsoft.com/office/officeart/2005/8/layout/matrix1"/>
    <dgm:cxn modelId="{C537CB96-292D-487F-A431-071D1985BB62}" type="presOf" srcId="{E5DD2E7F-66A5-4E0D-8847-EAE790F061E0}" destId="{84DBD614-2E10-4A37-B100-56CB1678C0BE}" srcOrd="1" destOrd="0" presId="urn:microsoft.com/office/officeart/2005/8/layout/matrix1"/>
    <dgm:cxn modelId="{59F77799-8F6C-4E72-8981-FE4B7A80884E}" type="presOf" srcId="{EA1179D8-9DB5-4CF6-B697-03E71B2E5FBB}" destId="{4ABE1788-67C3-43F9-B08D-8D6C8B35443E}" srcOrd="1" destOrd="0" presId="urn:microsoft.com/office/officeart/2005/8/layout/matrix1"/>
    <dgm:cxn modelId="{FFE971AA-E99D-403F-8399-7018FB176E53}" type="presOf" srcId="{3102FD96-9EAB-41E0-84D7-BEC1057C34C2}" destId="{31CCC17F-5F3F-4CA2-89EB-A9ECCCE60F58}" srcOrd="0" destOrd="0" presId="urn:microsoft.com/office/officeart/2005/8/layout/matrix1"/>
    <dgm:cxn modelId="{4C3F99B9-86C0-4942-87AC-89CEFAFE43D2}" srcId="{08C864E5-F994-4D84-B564-ADF12CC29DA1}" destId="{3102FD96-9EAB-41E0-84D7-BEC1057C34C2}" srcOrd="1" destOrd="0" parTransId="{C3456C76-A003-4C2B-86AE-82FDB40A57A2}" sibTransId="{55CAD892-1D3C-4533-BA61-63CAC5AF0CEF}"/>
    <dgm:cxn modelId="{1EE5D1DD-4954-418A-9AEE-73A13660BA5A}" type="presOf" srcId="{E5DD2E7F-66A5-4E0D-8847-EAE790F061E0}" destId="{03670F9F-6909-49FB-BB27-111BFA4A262E}" srcOrd="0" destOrd="0" presId="urn:microsoft.com/office/officeart/2005/8/layout/matrix1"/>
    <dgm:cxn modelId="{A240CD71-3A98-49D4-80F1-5585488277FD}" type="presParOf" srcId="{113A1120-8950-44B5-8A03-B6A574E30EB5}" destId="{636D4C56-96B0-420C-B91F-E7A437651884}" srcOrd="0" destOrd="0" presId="urn:microsoft.com/office/officeart/2005/8/layout/matrix1"/>
    <dgm:cxn modelId="{281D0EF6-CAE1-4532-ABAD-C14D9C60A600}" type="presParOf" srcId="{636D4C56-96B0-420C-B91F-E7A437651884}" destId="{58B9D355-0D68-4328-A119-40AC8BB41B5B}" srcOrd="0" destOrd="0" presId="urn:microsoft.com/office/officeart/2005/8/layout/matrix1"/>
    <dgm:cxn modelId="{70DAA72C-2D41-4C2B-953B-FF87D4E2A51E}" type="presParOf" srcId="{636D4C56-96B0-420C-B91F-E7A437651884}" destId="{FB84E4FA-822E-492C-8B4A-AF0F2A8686A3}" srcOrd="1" destOrd="0" presId="urn:microsoft.com/office/officeart/2005/8/layout/matrix1"/>
    <dgm:cxn modelId="{A0FBB192-76A4-4869-B0B2-F60C04BF5013}" type="presParOf" srcId="{636D4C56-96B0-420C-B91F-E7A437651884}" destId="{31CCC17F-5F3F-4CA2-89EB-A9ECCCE60F58}" srcOrd="2" destOrd="0" presId="urn:microsoft.com/office/officeart/2005/8/layout/matrix1"/>
    <dgm:cxn modelId="{59D7A636-CD2A-43A4-88E9-22138AE4F9AA}" type="presParOf" srcId="{636D4C56-96B0-420C-B91F-E7A437651884}" destId="{E70627D9-69DD-4EB0-8DD4-EC34BA66C678}" srcOrd="3" destOrd="0" presId="urn:microsoft.com/office/officeart/2005/8/layout/matrix1"/>
    <dgm:cxn modelId="{10A083BC-4FB5-489B-A4BD-6AB154431A90}" type="presParOf" srcId="{636D4C56-96B0-420C-B91F-E7A437651884}" destId="{03670F9F-6909-49FB-BB27-111BFA4A262E}" srcOrd="4" destOrd="0" presId="urn:microsoft.com/office/officeart/2005/8/layout/matrix1"/>
    <dgm:cxn modelId="{4FF54DC2-BA80-43CD-BD38-E4E97ED20AD6}" type="presParOf" srcId="{636D4C56-96B0-420C-B91F-E7A437651884}" destId="{84DBD614-2E10-4A37-B100-56CB1678C0BE}" srcOrd="5" destOrd="0" presId="urn:microsoft.com/office/officeart/2005/8/layout/matrix1"/>
    <dgm:cxn modelId="{0B964C50-FDDC-4724-A2FF-67BF2334198D}" type="presParOf" srcId="{636D4C56-96B0-420C-B91F-E7A437651884}" destId="{487D7982-287E-4410-9D8D-CC1BC53A9FD0}" srcOrd="6" destOrd="0" presId="urn:microsoft.com/office/officeart/2005/8/layout/matrix1"/>
    <dgm:cxn modelId="{C097A971-9138-4B53-B656-4FA999D32965}" type="presParOf" srcId="{636D4C56-96B0-420C-B91F-E7A437651884}" destId="{4ABE1788-67C3-43F9-B08D-8D6C8B35443E}" srcOrd="7" destOrd="0" presId="urn:microsoft.com/office/officeart/2005/8/layout/matrix1"/>
    <dgm:cxn modelId="{B8BDFD41-77A6-4370-AB50-ED650CA07DC3}" type="presParOf" srcId="{113A1120-8950-44B5-8A03-B6A574E30EB5}" destId="{591490A7-E88C-4D8C-B520-E8F5341BE3DC}" srcOrd="1" destOrd="0" presId="urn:microsoft.com/office/officeart/2005/8/layout/matrix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9D355-0D68-4328-A119-40AC8BB41B5B}">
      <dsp:nvSpPr>
        <dsp:cNvPr id="0" name=""/>
        <dsp:cNvSpPr/>
      </dsp:nvSpPr>
      <dsp:spPr>
        <a:xfrm rot="16200000">
          <a:off x="945769" y="-945769"/>
          <a:ext cx="2246557" cy="4138096"/>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9568" rIns="91440" bIns="99568" numCol="1" spcCol="1270" anchor="t" anchorCtr="0">
          <a:noAutofit/>
        </a:bodyPr>
        <a:lstStyle/>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DÉCISIONS</a:t>
          </a:r>
        </a:p>
        <a:p>
          <a:pPr marL="0" lvl="0" indent="0" algn="ctr" defTabSz="622300">
            <a:lnSpc>
              <a:spcPct val="100000"/>
            </a:lnSpc>
            <a:spcBef>
              <a:spcPct val="0"/>
            </a:spcBef>
            <a:spcAft>
              <a:spcPts val="0"/>
            </a:spcAft>
            <a:buNone/>
          </a:pPr>
          <a:endParaRPr lang="fr-FR" sz="1400" kern="1200" noProof="0" dirty="0">
            <a:latin typeface="Arial" panose="020B0604020202020204" pitchFamily="34" charset="0"/>
            <a:cs typeface="Arial" panose="020B0604020202020204" pitchFamily="34" charset="0"/>
          </a:endParaRP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Interprétabilité des alertes sur les données de PF</a:t>
          </a: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Des systèmes qui favorisent la qualité des données </a:t>
          </a:r>
          <a:br>
            <a:rPr lang="fr-FR" sz="1400" kern="1200" noProof="0" dirty="0">
              <a:latin typeface="Arial" panose="020B0604020202020204" pitchFamily="34" charset="0"/>
              <a:cs typeface="Arial" panose="020B0604020202020204" pitchFamily="34" charset="0"/>
            </a:rPr>
          </a:br>
          <a:r>
            <a:rPr lang="fr-FR" sz="1400" kern="1200" noProof="0" dirty="0">
              <a:latin typeface="Arial" panose="020B0604020202020204" pitchFamily="34" charset="0"/>
              <a:cs typeface="Arial" panose="020B0604020202020204" pitchFamily="34" charset="0"/>
            </a:rPr>
            <a:t>avec la disponibilité des données</a:t>
          </a: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Des analyses de données qui informent au niveau </a:t>
          </a:r>
          <a:br>
            <a:rPr lang="fr-FR" sz="1400" kern="1200" noProof="0" dirty="0">
              <a:latin typeface="Arial" panose="020B0604020202020204" pitchFamily="34" charset="0"/>
              <a:cs typeface="Arial" panose="020B0604020202020204" pitchFamily="34" charset="0"/>
            </a:rPr>
          </a:br>
          <a:r>
            <a:rPr lang="fr-FR" sz="1400" kern="1200" noProof="0" dirty="0">
              <a:latin typeface="Arial" panose="020B0604020202020204" pitchFamily="34" charset="0"/>
              <a:cs typeface="Arial" panose="020B0604020202020204" pitchFamily="34" charset="0"/>
            </a:rPr>
            <a:t>et à la fréquence nécessaires</a:t>
          </a:r>
        </a:p>
      </dsp:txBody>
      <dsp:txXfrm rot="5400000">
        <a:off x="-1" y="1"/>
        <a:ext cx="4138096" cy="1684918"/>
      </dsp:txXfrm>
    </dsp:sp>
    <dsp:sp modelId="{31CCC17F-5F3F-4CA2-89EB-A9ECCCE60F58}">
      <dsp:nvSpPr>
        <dsp:cNvPr id="0" name=""/>
        <dsp:cNvSpPr/>
      </dsp:nvSpPr>
      <dsp:spPr>
        <a:xfrm>
          <a:off x="4138096" y="0"/>
          <a:ext cx="4138096" cy="224655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9568" rIns="91440" bIns="99568" numCol="1" spcCol="1270" anchor="t" anchorCtr="0">
          <a:noAutofit/>
        </a:bodyPr>
        <a:lstStyle/>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SYSTÈMES D’INFORMATION</a:t>
          </a:r>
        </a:p>
        <a:p>
          <a:pPr marL="0" lvl="0" indent="0" algn="ctr" defTabSz="622300">
            <a:lnSpc>
              <a:spcPct val="100000"/>
            </a:lnSpc>
            <a:spcBef>
              <a:spcPct val="0"/>
            </a:spcBef>
            <a:spcAft>
              <a:spcPts val="0"/>
            </a:spcAft>
            <a:buNone/>
          </a:pPr>
          <a:endParaRPr lang="fr-FR" sz="1400" kern="1200" noProof="0" dirty="0">
            <a:latin typeface="Arial" panose="020B0604020202020204" pitchFamily="34" charset="0"/>
            <a:cs typeface="Arial" panose="020B0604020202020204" pitchFamily="34" charset="0"/>
          </a:endParaRP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Indicateurs rationalisés axés sur les priorités </a:t>
          </a:r>
          <a:br>
            <a:rPr lang="fr-FR" sz="1400" kern="1200" noProof="0" dirty="0">
              <a:latin typeface="Arial" panose="020B0604020202020204" pitchFamily="34" charset="0"/>
              <a:cs typeface="Arial" panose="020B0604020202020204" pitchFamily="34" charset="0"/>
            </a:rPr>
          </a:br>
          <a:r>
            <a:rPr lang="fr-FR" sz="1400" kern="1200" noProof="0" dirty="0">
              <a:latin typeface="Arial" panose="020B0604020202020204" pitchFamily="34" charset="0"/>
              <a:cs typeface="Arial" panose="020B0604020202020204" pitchFamily="34" charset="0"/>
            </a:rPr>
            <a:t>du programme </a:t>
          </a: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Mesure valide des indicateurs et concepts de PF</a:t>
          </a: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Contrôles des systèmes solides pour signaler les erreurs </a:t>
          </a:r>
          <a:br>
            <a:rPr lang="fr-FR" sz="1400" kern="1200" noProof="0" dirty="0">
              <a:latin typeface="Arial" panose="020B0604020202020204" pitchFamily="34" charset="0"/>
              <a:cs typeface="Arial" panose="020B0604020202020204" pitchFamily="34" charset="0"/>
            </a:rPr>
          </a:br>
          <a:r>
            <a:rPr lang="fr-FR" sz="1400" kern="1200" noProof="0" dirty="0">
              <a:latin typeface="Arial" panose="020B0604020202020204" pitchFamily="34" charset="0"/>
              <a:cs typeface="Arial" panose="020B0604020202020204" pitchFamily="34" charset="0"/>
            </a:rPr>
            <a:t>de saisie des données et les valeurs aberrantes</a:t>
          </a:r>
        </a:p>
        <a:p>
          <a:pPr marL="0" lvl="0" indent="0" algn="ctr" defTabSz="622300">
            <a:lnSpc>
              <a:spcPct val="100000"/>
            </a:lnSpc>
            <a:spcBef>
              <a:spcPct val="0"/>
            </a:spcBef>
            <a:spcAft>
              <a:spcPts val="0"/>
            </a:spcAft>
            <a:buNone/>
          </a:pPr>
          <a:r>
            <a:rPr lang="fr-FR" sz="1400" kern="1200" noProof="0" dirty="0">
              <a:latin typeface="Arial" panose="020B0604020202020204" pitchFamily="34" charset="0"/>
              <a:cs typeface="Arial" panose="020B0604020202020204" pitchFamily="34" charset="0"/>
            </a:rPr>
            <a:t>                     Cycle de rétroaction automatisée</a:t>
          </a:r>
        </a:p>
      </dsp:txBody>
      <dsp:txXfrm>
        <a:off x="4138096" y="0"/>
        <a:ext cx="4138096" cy="1684918"/>
      </dsp:txXfrm>
    </dsp:sp>
    <dsp:sp modelId="{03670F9F-6909-49FB-BB27-111BFA4A262E}">
      <dsp:nvSpPr>
        <dsp:cNvPr id="0" name=""/>
        <dsp:cNvSpPr/>
      </dsp:nvSpPr>
      <dsp:spPr>
        <a:xfrm rot="10800000">
          <a:off x="0" y="2246557"/>
          <a:ext cx="4138096" cy="224655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ts val="0"/>
            </a:spcAft>
            <a:buNone/>
          </a:pPr>
          <a:endParaRPr lang="en-US" sz="1400" kern="1200" dirty="0"/>
        </a:p>
      </dsp:txBody>
      <dsp:txXfrm rot="10800000">
        <a:off x="0" y="2808196"/>
        <a:ext cx="4138096" cy="1684918"/>
      </dsp:txXfrm>
    </dsp:sp>
    <dsp:sp modelId="{487D7982-287E-4410-9D8D-CC1BC53A9FD0}">
      <dsp:nvSpPr>
        <dsp:cNvPr id="0" name=""/>
        <dsp:cNvSpPr/>
      </dsp:nvSpPr>
      <dsp:spPr>
        <a:xfrm rot="5400000">
          <a:off x="5083865" y="1300788"/>
          <a:ext cx="2246557" cy="4138096"/>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100000"/>
            </a:lnSpc>
            <a:spcBef>
              <a:spcPct val="0"/>
            </a:spcBef>
            <a:spcAft>
              <a:spcPts val="0"/>
            </a:spcAft>
            <a:buNone/>
          </a:pPr>
          <a:endParaRPr lang="en-US" sz="1300" kern="1200" dirty="0"/>
        </a:p>
      </dsp:txBody>
      <dsp:txXfrm rot="-5400000">
        <a:off x="4138095" y="2808196"/>
        <a:ext cx="4138096" cy="1684918"/>
      </dsp:txXfrm>
    </dsp:sp>
    <dsp:sp modelId="{591490A7-E88C-4D8C-B520-E8F5341BE3DC}">
      <dsp:nvSpPr>
        <dsp:cNvPr id="0" name=""/>
        <dsp:cNvSpPr/>
      </dsp:nvSpPr>
      <dsp:spPr>
        <a:xfrm>
          <a:off x="2861112" y="1840009"/>
          <a:ext cx="2482857" cy="859353"/>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85000"/>
            </a:lnSpc>
            <a:spcBef>
              <a:spcPct val="0"/>
            </a:spcBef>
            <a:spcAft>
              <a:spcPts val="0"/>
            </a:spcAft>
            <a:buNone/>
          </a:pPr>
          <a:r>
            <a:rPr lang="fr-FR" sz="1600" kern="1200" noProof="0" dirty="0">
              <a:latin typeface="Arial" panose="020B0604020202020204" pitchFamily="34" charset="0"/>
              <a:cs typeface="Arial" panose="020B0604020202020204" pitchFamily="34" charset="0"/>
            </a:rPr>
            <a:t>Approche systématique du suivi de la qualité des données de PF</a:t>
          </a:r>
        </a:p>
      </dsp:txBody>
      <dsp:txXfrm>
        <a:off x="2903062" y="1881959"/>
        <a:ext cx="2398957" cy="775453"/>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0.67965</cdr:x>
      <cdr:y>0.18955</cdr:y>
    </cdr:from>
    <cdr:to>
      <cdr:x>0.84117</cdr:x>
      <cdr:y>0.38589</cdr:y>
    </cdr:to>
    <cdr:sp macro="" textlink="">
      <cdr:nvSpPr>
        <cdr:cNvPr id="2" name="Oval 1">
          <a:extLst xmlns:a="http://schemas.openxmlformats.org/drawingml/2006/main">
            <a:ext uri="{FF2B5EF4-FFF2-40B4-BE49-F238E27FC236}">
              <a16:creationId xmlns:a16="http://schemas.microsoft.com/office/drawing/2014/main" id="{02CABE6C-0FC9-472C-BB5E-0983DBBD3AD3}"/>
            </a:ext>
          </a:extLst>
        </cdr:cNvPr>
        <cdr:cNvSpPr/>
      </cdr:nvSpPr>
      <cdr:spPr>
        <a:xfrm xmlns:a="http://schemas.openxmlformats.org/drawingml/2006/main">
          <a:off x="2501102" y="558240"/>
          <a:ext cx="594392" cy="578198"/>
        </a:xfrm>
        <a:prstGeom xmlns:a="http://schemas.openxmlformats.org/drawingml/2006/main" prst="ellipse">
          <a:avLst/>
        </a:prstGeom>
        <a:noFill xmlns:a="http://schemas.openxmlformats.org/drawingml/2006/main"/>
        <a:ln xmlns:a="http://schemas.openxmlformats.org/drawingml/2006/main">
          <a:solidFill>
            <a:srgbClr val="C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7AC9F-27D1-49D2-9BD8-EE789140725A}"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04B62-7014-41E0-BD6D-2D1CEA13314B}" type="slidenum">
              <a:rPr lang="en-US" smtClean="0"/>
              <a:t>‹#›</a:t>
            </a:fld>
            <a:endParaRPr lang="en-US" dirty="0"/>
          </a:p>
        </p:txBody>
      </p:sp>
    </p:spTree>
    <p:extLst>
      <p:ext uri="{BB962C8B-B14F-4D97-AF65-F5344CB8AC3E}">
        <p14:creationId xmlns:p14="http://schemas.microsoft.com/office/powerpoint/2010/main" val="369481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SS to EMU</a:t>
            </a:r>
          </a:p>
          <a:p>
            <a:r>
              <a:rPr lang="fr-FR" dirty="0"/>
              <a:t>Forces</a:t>
            </a:r>
          </a:p>
          <a:p>
            <a:pPr marL="171450" indent="-171450">
              <a:buFont typeface="Arial" panose="020B0604020202020204" pitchFamily="34" charset="0"/>
              <a:buChar char="•"/>
            </a:pPr>
            <a:r>
              <a:rPr lang="fr-FR" dirty="0"/>
              <a:t>Basé sur des données agrégées (niveau national / sous-national)</a:t>
            </a:r>
          </a:p>
          <a:p>
            <a:pPr marL="171450" indent="-171450">
              <a:buFont typeface="Arial" panose="020B0604020202020204" pitchFamily="34" charset="0"/>
              <a:buChar char="•"/>
            </a:pPr>
            <a:r>
              <a:rPr lang="fr-FR" dirty="0"/>
              <a:t>Peut identifier les valeurs aberrantes par méthode / région</a:t>
            </a:r>
          </a:p>
          <a:p>
            <a:pPr marL="171450" indent="-171450">
              <a:buFont typeface="Arial" panose="020B0604020202020204" pitchFamily="34" charset="0"/>
              <a:buChar char="•"/>
            </a:pPr>
            <a:r>
              <a:rPr lang="fr-FR" dirty="0"/>
              <a:t>Comparaison avec des données externes pour la validation</a:t>
            </a:r>
          </a:p>
          <a:p>
            <a:pPr marL="171450" indent="-171450">
              <a:buFont typeface="Arial" panose="020B0604020202020204" pitchFamily="34" charset="0"/>
              <a:buChar char="•"/>
            </a:pPr>
            <a:endParaRPr lang="fr-FR" dirty="0"/>
          </a:p>
          <a:p>
            <a:pPr marL="0" indent="0">
              <a:buFont typeface="Arial" panose="020B0604020202020204" pitchFamily="34" charset="0"/>
              <a:buNone/>
            </a:pPr>
            <a:r>
              <a:rPr lang="fr-FR" dirty="0"/>
              <a:t>Limitations</a:t>
            </a:r>
          </a:p>
          <a:p>
            <a:pPr marL="171450" indent="-171450">
              <a:buFont typeface="Arial" panose="020B0604020202020204" pitchFamily="34" charset="0"/>
              <a:buChar char="•"/>
            </a:pPr>
            <a:r>
              <a:rPr lang="fr-FR" dirty="0"/>
              <a:t>Ne peut pas expliquer les problèmes, ne peut qu’identifier leur origine éventuelle</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RDQA (Évaluation de la qualité des données de routine)</a:t>
            </a:r>
          </a:p>
          <a:p>
            <a:pPr marL="0" indent="0">
              <a:buFont typeface="Arial" panose="020B0604020202020204" pitchFamily="34" charset="0"/>
              <a:buNone/>
            </a:pPr>
            <a:r>
              <a:rPr lang="fr-FR" dirty="0"/>
              <a:t>Forces</a:t>
            </a:r>
          </a:p>
          <a:p>
            <a:pPr marL="171450" indent="-171450">
              <a:buFont typeface="Arial" panose="020B0604020202020204" pitchFamily="34" charset="0"/>
              <a:buChar char="•"/>
            </a:pPr>
            <a:r>
              <a:rPr lang="fr-FR" dirty="0"/>
              <a:t>Basée sur les données au niveau de la </a:t>
            </a:r>
            <a:r>
              <a:rPr lang="fr-FR" sz="1200" dirty="0"/>
              <a:t>structure sanitaire</a:t>
            </a:r>
            <a:endParaRPr lang="fr-FR" dirty="0"/>
          </a:p>
          <a:p>
            <a:pPr marL="171450" indent="-171450">
              <a:buFont typeface="Arial" panose="020B0604020202020204" pitchFamily="34" charset="0"/>
              <a:buChar char="•"/>
            </a:pPr>
            <a:r>
              <a:rPr lang="fr-FR" dirty="0"/>
              <a:t>Peut identifier les questions spécifiques à la qualité des données</a:t>
            </a:r>
          </a:p>
          <a:p>
            <a:pPr marL="171450" indent="-171450">
              <a:buFont typeface="Arial" panose="020B0604020202020204" pitchFamily="34" charset="0"/>
              <a:buChar char="•"/>
            </a:pPr>
            <a:r>
              <a:rPr lang="fr-FR" dirty="0"/>
              <a:t>Comparaison avec des données internes pour la validation</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Limitations</a:t>
            </a:r>
          </a:p>
          <a:p>
            <a:pPr marL="171450" indent="-171450">
              <a:buFont typeface="Arial" panose="020B0604020202020204" pitchFamily="34" charset="0"/>
              <a:buChar char="•"/>
            </a:pPr>
            <a:r>
              <a:rPr lang="fr-FR" dirty="0"/>
              <a:t>Perte de temps et de ressources pour mettre en œuvre partout et pour tous les indicateurs de la PF, des conseils sont nécessaires</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SS to EMU peut aider à se concentrer sur les emplacements ou les éléments de données et les indicateurs où la RDQA sera le plus utile. SS to EMU s’intègre dans SIGS pour permettre l’intégration des conclusions de la RDQA dans les systèmes.</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APPROCHE INTEGRÉE</a:t>
            </a:r>
          </a:p>
          <a:p>
            <a:pPr marL="0" indent="0">
              <a:buFont typeface="Arial" panose="020B0604020202020204" pitchFamily="34" charset="0"/>
              <a:buNone/>
            </a:pPr>
            <a:r>
              <a:rPr lang="fr-FR" dirty="0"/>
              <a:t>RDQA peut identifier les causes des problèmes de qualité spécifiques et orienter le développement du processus permettant de les corriger.</a:t>
            </a:r>
          </a:p>
          <a:p>
            <a:pPr marL="0" indent="0">
              <a:buFont typeface="Arial" panose="020B0604020202020204" pitchFamily="34" charset="0"/>
              <a:buNone/>
            </a:pPr>
            <a:r>
              <a:rPr lang="fr-FR" dirty="0"/>
              <a:t>RDQA peut fournir des moteurs communs des problèmes de qualité des données de PF à intégrer dans les systèmes. </a:t>
            </a:r>
          </a:p>
          <a:p>
            <a:pPr marL="0" indent="0">
              <a:buFont typeface="Arial" panose="020B0604020202020204" pitchFamily="34" charset="0"/>
              <a:buNone/>
            </a:pPr>
            <a:endParaRPr lang="he-IL" dirty="0"/>
          </a:p>
        </p:txBody>
      </p:sp>
      <p:sp>
        <p:nvSpPr>
          <p:cNvPr id="4" name="Espace réservé du numéro de diapositive 3"/>
          <p:cNvSpPr>
            <a:spLocks noGrp="1"/>
          </p:cNvSpPr>
          <p:nvPr>
            <p:ph type="sldNum" sz="quarter" idx="5"/>
          </p:nvPr>
        </p:nvSpPr>
        <p:spPr/>
        <p:txBody>
          <a:bodyPr/>
          <a:lstStyle/>
          <a:p>
            <a:fld id="{33E04B62-7014-41E0-BD6D-2D1CEA13314B}" type="slidenum">
              <a:rPr lang="en-US" smtClean="0"/>
              <a:t>5</a:t>
            </a:fld>
            <a:endParaRPr lang="en-US" dirty="0"/>
          </a:p>
        </p:txBody>
      </p:sp>
    </p:spTree>
    <p:extLst>
      <p:ext uri="{BB962C8B-B14F-4D97-AF65-F5344CB8AC3E}">
        <p14:creationId xmlns:p14="http://schemas.microsoft.com/office/powerpoint/2010/main" val="1902841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Espace réservé du numéro de diapositive 3"/>
          <p:cNvSpPr>
            <a:spLocks noGrp="1"/>
          </p:cNvSpPr>
          <p:nvPr>
            <p:ph type="sldNum" sz="quarter" idx="5"/>
          </p:nvPr>
        </p:nvSpPr>
        <p:spPr/>
        <p:txBody>
          <a:bodyPr/>
          <a:lstStyle/>
          <a:p>
            <a:fld id="{33E04B62-7014-41E0-BD6D-2D1CEA13314B}" type="slidenum">
              <a:rPr lang="en-US" smtClean="0"/>
              <a:t>14</a:t>
            </a:fld>
            <a:endParaRPr lang="en-US" dirty="0"/>
          </a:p>
        </p:txBody>
      </p:sp>
    </p:spTree>
    <p:extLst>
      <p:ext uri="{BB962C8B-B14F-4D97-AF65-F5344CB8AC3E}">
        <p14:creationId xmlns:p14="http://schemas.microsoft.com/office/powerpoint/2010/main" val="625712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Niveau d’effort/Investissement</a:t>
            </a:r>
          </a:p>
          <a:p>
            <a:endParaRPr lang="fr-FR" dirty="0"/>
          </a:p>
          <a:p>
            <a:r>
              <a:rPr lang="fr-FR" dirty="0"/>
              <a:t>Effort important – Application de l’outil RDQA global sur la base d’un échantillon aléatoire prise en charge par l’application de SS to EMU au niveau national, qui ne montre aucune capacité à cibler</a:t>
            </a:r>
          </a:p>
          <a:p>
            <a:endParaRPr lang="fr-FR" dirty="0"/>
          </a:p>
          <a:p>
            <a:r>
              <a:rPr lang="fr-FR" dirty="0"/>
              <a:t>Application de l’outil  RDQA global sur la base d’un échantillon aléatoire – axée sur l’indicateur/élément identifié par SS to EMU au niveau national</a:t>
            </a:r>
          </a:p>
          <a:p>
            <a:endParaRPr lang="fr-FR" dirty="0"/>
          </a:p>
          <a:p>
            <a:r>
              <a:rPr lang="fr-FR" dirty="0"/>
              <a:t>Au niveau régional – application stricte de RDQA sur les emplacements et les indicateurs/éléments avec une forte probabilité de problèmes de qualité basés sur l’application de SS to EMU au niveau sous-national</a:t>
            </a:r>
          </a:p>
          <a:p>
            <a:endParaRPr lang="fr-FR" noProof="0" dirty="0"/>
          </a:p>
          <a:p>
            <a:r>
              <a:rPr lang="fr-FR" noProof="0" dirty="0"/>
              <a:t>Examen de routine de la qualité des données informée par la méthodologie RDQA et l’application de SS to EMU</a:t>
            </a:r>
          </a:p>
        </p:txBody>
      </p:sp>
      <p:sp>
        <p:nvSpPr>
          <p:cNvPr id="4" name="Espace réservé du numéro de diapositive 3"/>
          <p:cNvSpPr>
            <a:spLocks noGrp="1"/>
          </p:cNvSpPr>
          <p:nvPr>
            <p:ph type="sldNum" sz="quarter" idx="5"/>
          </p:nvPr>
        </p:nvSpPr>
        <p:spPr/>
        <p:txBody>
          <a:bodyPr/>
          <a:lstStyle/>
          <a:p>
            <a:fld id="{33E04B62-7014-41E0-BD6D-2D1CEA13314B}" type="slidenum">
              <a:rPr lang="en-US" smtClean="0"/>
              <a:t>6</a:t>
            </a:fld>
            <a:endParaRPr lang="en-US" dirty="0"/>
          </a:p>
        </p:txBody>
      </p:sp>
    </p:spTree>
    <p:extLst>
      <p:ext uri="{BB962C8B-B14F-4D97-AF65-F5344CB8AC3E}">
        <p14:creationId xmlns:p14="http://schemas.microsoft.com/office/powerpoint/2010/main" val="3836435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Figure 1. Structure conceptuelle pour le RDQA : systèmes de gestion et de déclaration, domaines fonctionnels et qualité des données</a:t>
            </a:r>
          </a:p>
          <a:p>
            <a:endParaRPr lang="fr-FR" dirty="0"/>
          </a:p>
          <a:p>
            <a:r>
              <a:rPr lang="fr-FR" dirty="0"/>
              <a:t>NIVEAUX DE RAPPORTAGE</a:t>
            </a:r>
          </a:p>
          <a:p>
            <a:r>
              <a:rPr lang="fr-FR" dirty="0"/>
              <a:t>Unité S&amp;E</a:t>
            </a:r>
          </a:p>
          <a:p>
            <a:r>
              <a:rPr lang="fr-FR" dirty="0"/>
              <a:t>Niveaux de compilation intermédiaires (p. ex., districts, régions)</a:t>
            </a:r>
          </a:p>
          <a:p>
            <a:r>
              <a:rPr lang="fr-FR" dirty="0"/>
              <a:t>Points de service</a:t>
            </a:r>
          </a:p>
          <a:p>
            <a:r>
              <a:rPr lang="fr-FR" dirty="0"/>
              <a:t>DONNÉES DE QUALITÉ</a:t>
            </a:r>
          </a:p>
          <a:p>
            <a:r>
              <a:rPr lang="fr-FR" dirty="0"/>
              <a:t>Système de gestion et de rapportage des données</a:t>
            </a:r>
          </a:p>
          <a:p>
            <a:endParaRPr lang="fr-FR" dirty="0"/>
          </a:p>
          <a:p>
            <a:r>
              <a:rPr lang="fr-FR" sz="1200" b="0" dirty="0">
                <a:solidFill>
                  <a:srgbClr val="69BC9E"/>
                </a:solidFill>
              </a:rPr>
              <a:t>Dimensions de la qualité des données (annexe 1, tableau 1)</a:t>
            </a:r>
          </a:p>
          <a:p>
            <a:r>
              <a:rPr lang="fr-FR" sz="1200" b="0" dirty="0">
                <a:solidFill>
                  <a:srgbClr val="69BC9E"/>
                </a:solidFill>
              </a:rPr>
              <a:t>Exactitude, intégralité, fiabilité, ponctualité, confidentialité, précision, intégrité</a:t>
            </a:r>
          </a:p>
          <a:p>
            <a:endParaRPr lang="fr-FR" sz="1200" b="0" dirty="0">
              <a:solidFill>
                <a:srgbClr val="69BC9E"/>
              </a:solidFill>
            </a:endParaRPr>
          </a:p>
          <a:p>
            <a:r>
              <a:rPr lang="fr-FR" sz="1200" b="0" dirty="0">
                <a:solidFill>
                  <a:srgbClr val="69BC9E"/>
                </a:solidFill>
              </a:rPr>
              <a:t>Composantes fonctionnelles d’un système de gestion des données nécessaires pour assurer la qualité des données (annexe 1, tableau 2)</a:t>
            </a:r>
          </a:p>
          <a:p>
            <a:r>
              <a:rPr lang="fr-FR" sz="1200" b="0" dirty="0">
                <a:solidFill>
                  <a:srgbClr val="69BC9E"/>
                </a:solidFill>
              </a:rPr>
              <a:t>Capacités de S&amp;E, rôles et responsabilités</a:t>
            </a:r>
          </a:p>
          <a:p>
            <a:r>
              <a:rPr lang="fr-FR" sz="1200" b="0" dirty="0">
                <a:solidFill>
                  <a:srgbClr val="69BC9E"/>
                </a:solidFill>
              </a:rPr>
              <a:t>Formation</a:t>
            </a:r>
          </a:p>
          <a:p>
            <a:r>
              <a:rPr lang="fr-FR" sz="1200" b="0" dirty="0">
                <a:solidFill>
                  <a:srgbClr val="69BC9E"/>
                </a:solidFill>
              </a:rPr>
              <a:t>Exigences de rapportage des données</a:t>
            </a:r>
          </a:p>
          <a:p>
            <a:r>
              <a:rPr lang="fr-FR" sz="1200" b="0" dirty="0">
                <a:solidFill>
                  <a:srgbClr val="69BC9E"/>
                </a:solidFill>
              </a:rPr>
              <a:t>Définitions des indicateurs</a:t>
            </a:r>
          </a:p>
          <a:p>
            <a:r>
              <a:rPr lang="fr-FR" sz="1200" b="0" dirty="0">
                <a:solidFill>
                  <a:srgbClr val="69BC9E"/>
                </a:solidFill>
              </a:rPr>
              <a:t>Formulaires/outils de collecte et de rapportage des données</a:t>
            </a:r>
          </a:p>
          <a:p>
            <a:r>
              <a:rPr lang="fr-FR" sz="1200" b="0" dirty="0">
                <a:solidFill>
                  <a:srgbClr val="69BC9E"/>
                </a:solidFill>
              </a:rPr>
              <a:t>Processus de gestion des données</a:t>
            </a:r>
          </a:p>
          <a:p>
            <a:r>
              <a:rPr lang="fr-FR" sz="1200" b="0" dirty="0">
                <a:solidFill>
                  <a:srgbClr val="69BC9E"/>
                </a:solidFill>
              </a:rPr>
              <a:t>Mécanismes et contrôles de qualité des données</a:t>
            </a:r>
          </a:p>
          <a:p>
            <a:r>
              <a:rPr lang="fr-FR" sz="1200" b="0" dirty="0">
                <a:solidFill>
                  <a:srgbClr val="69BC9E"/>
                </a:solidFill>
              </a:rPr>
              <a:t>Liens avec le système de rapportage national</a:t>
            </a:r>
            <a:endParaRPr lang="he-IL" dirty="0"/>
          </a:p>
        </p:txBody>
      </p:sp>
      <p:sp>
        <p:nvSpPr>
          <p:cNvPr id="4" name="Espace réservé du numéro de diapositive 3"/>
          <p:cNvSpPr>
            <a:spLocks noGrp="1"/>
          </p:cNvSpPr>
          <p:nvPr>
            <p:ph type="sldNum" sz="quarter" idx="5"/>
          </p:nvPr>
        </p:nvSpPr>
        <p:spPr/>
        <p:txBody>
          <a:bodyPr/>
          <a:lstStyle/>
          <a:p>
            <a:fld id="{33E04B62-7014-41E0-BD6D-2D1CEA13314B}" type="slidenum">
              <a:rPr lang="en-US" smtClean="0"/>
              <a:t>7</a:t>
            </a:fld>
            <a:endParaRPr lang="en-US" dirty="0"/>
          </a:p>
        </p:txBody>
      </p:sp>
    </p:spTree>
    <p:extLst>
      <p:ext uri="{BB962C8B-B14F-4D97-AF65-F5344CB8AC3E}">
        <p14:creationId xmlns:p14="http://schemas.microsoft.com/office/powerpoint/2010/main" val="374816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he-IL" dirty="0"/>
          </a:p>
        </p:txBody>
      </p:sp>
      <p:sp>
        <p:nvSpPr>
          <p:cNvPr id="4" name="Espace réservé du numéro de diapositive 3"/>
          <p:cNvSpPr>
            <a:spLocks noGrp="1"/>
          </p:cNvSpPr>
          <p:nvPr>
            <p:ph type="sldNum" sz="quarter" idx="5"/>
          </p:nvPr>
        </p:nvSpPr>
        <p:spPr/>
        <p:txBody>
          <a:bodyPr/>
          <a:lstStyle/>
          <a:p>
            <a:fld id="{33E04B62-7014-41E0-BD6D-2D1CEA13314B}" type="slidenum">
              <a:rPr lang="en-US" smtClean="0"/>
              <a:t>8</a:t>
            </a:fld>
            <a:endParaRPr lang="en-US" dirty="0"/>
          </a:p>
        </p:txBody>
      </p:sp>
    </p:spTree>
    <p:extLst>
      <p:ext uri="{BB962C8B-B14F-4D97-AF65-F5344CB8AC3E}">
        <p14:creationId xmlns:p14="http://schemas.microsoft.com/office/powerpoint/2010/main" val="3288146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E04B62-7014-41E0-BD6D-2D1CEA13314B}" type="slidenum">
              <a:rPr lang="en-US" smtClean="0"/>
              <a:t>9</a:t>
            </a:fld>
            <a:endParaRPr lang="en-US" dirty="0"/>
          </a:p>
        </p:txBody>
      </p:sp>
    </p:spTree>
    <p:extLst>
      <p:ext uri="{BB962C8B-B14F-4D97-AF65-F5344CB8AC3E}">
        <p14:creationId xmlns:p14="http://schemas.microsoft.com/office/powerpoint/2010/main" val="1609480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E04B62-7014-41E0-BD6D-2D1CEA13314B}" type="slidenum">
              <a:rPr lang="en-US" smtClean="0"/>
              <a:t>10</a:t>
            </a:fld>
            <a:endParaRPr lang="en-US" dirty="0"/>
          </a:p>
        </p:txBody>
      </p:sp>
    </p:spTree>
    <p:extLst>
      <p:ext uri="{BB962C8B-B14F-4D97-AF65-F5344CB8AC3E}">
        <p14:creationId xmlns:p14="http://schemas.microsoft.com/office/powerpoint/2010/main" val="3130999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E04B62-7014-41E0-BD6D-2D1CEA13314B}" type="slidenum">
              <a:rPr lang="en-US" smtClean="0"/>
              <a:t>11</a:t>
            </a:fld>
            <a:endParaRPr lang="en-US" dirty="0"/>
          </a:p>
        </p:txBody>
      </p:sp>
    </p:spTree>
    <p:extLst>
      <p:ext uri="{BB962C8B-B14F-4D97-AF65-F5344CB8AC3E}">
        <p14:creationId xmlns:p14="http://schemas.microsoft.com/office/powerpoint/2010/main" val="1785187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noProof="0" dirty="0"/>
              <a:t>2. Comparer le total estimé des utilisateurs de PF : statistiques de service et enquêtes</a:t>
            </a:r>
          </a:p>
          <a:p>
            <a:endParaRPr lang="fr-FR" noProof="0" dirty="0"/>
          </a:p>
          <a:p>
            <a:r>
              <a:rPr lang="fr-FR" noProof="0" dirty="0"/>
              <a:t>Sélectionner l’année de comparaison</a:t>
            </a:r>
          </a:p>
          <a:p>
            <a:endParaRPr lang="fr-FR" noProof="0" dirty="0"/>
          </a:p>
          <a:p>
            <a:r>
              <a:rPr lang="fr-FR" noProof="0" dirty="0"/>
              <a:t>Utilisateurs par méthode (statistiques de service) : 2019</a:t>
            </a:r>
          </a:p>
          <a:p>
            <a:endParaRPr lang="fr-FR"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Utilisateurs par méthode (enquêtes) : 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Stérilisation (femme)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Stérilisation (homme)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DUI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Implant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Injectable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Pilule contraceptive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Préservatif (</a:t>
            </a:r>
            <a:r>
              <a:rPr lang="fr-FR" noProof="0" dirty="0" err="1"/>
              <a:t>m+f</a:t>
            </a:r>
            <a:r>
              <a:rPr lang="fr-FR" noProof="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MAMA = </a:t>
            </a:r>
            <a:r>
              <a:rPr lang="fr-FR" b="0" i="0" dirty="0">
                <a:solidFill>
                  <a:srgbClr val="000000"/>
                </a:solidFill>
                <a:effectLst/>
                <a:latin typeface="Arial" panose="020B0604020202020204" pitchFamily="34" charset="0"/>
              </a:rPr>
              <a:t>Méthode de l'allaitement maternel et de l'aménorrhée</a:t>
            </a:r>
            <a:endParaRPr lang="fr-FR"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noProof="0" dirty="0"/>
              <a:t>Autre méthode moderne</a:t>
            </a:r>
          </a:p>
          <a:p>
            <a:endParaRPr lang="fr-FR" noProof="0" dirty="0"/>
          </a:p>
        </p:txBody>
      </p:sp>
      <p:sp>
        <p:nvSpPr>
          <p:cNvPr id="4" name="Slide Number Placeholder 3"/>
          <p:cNvSpPr>
            <a:spLocks noGrp="1"/>
          </p:cNvSpPr>
          <p:nvPr>
            <p:ph type="sldNum" sz="quarter" idx="5"/>
          </p:nvPr>
        </p:nvSpPr>
        <p:spPr/>
        <p:txBody>
          <a:bodyPr/>
          <a:lstStyle/>
          <a:p>
            <a:fld id="{33E04B62-7014-41E0-BD6D-2D1CEA13314B}" type="slidenum">
              <a:rPr lang="en-US" smtClean="0"/>
              <a:t>12</a:t>
            </a:fld>
            <a:endParaRPr lang="en-US" dirty="0"/>
          </a:p>
        </p:txBody>
      </p:sp>
    </p:spTree>
    <p:extLst>
      <p:ext uri="{BB962C8B-B14F-4D97-AF65-F5344CB8AC3E}">
        <p14:creationId xmlns:p14="http://schemas.microsoft.com/office/powerpoint/2010/main" val="666890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E04B62-7014-41E0-BD6D-2D1CEA13314B}" type="slidenum">
              <a:rPr lang="en-US" smtClean="0"/>
              <a:t>13</a:t>
            </a:fld>
            <a:endParaRPr lang="en-US" dirty="0"/>
          </a:p>
        </p:txBody>
      </p:sp>
    </p:spTree>
    <p:extLst>
      <p:ext uri="{BB962C8B-B14F-4D97-AF65-F5344CB8AC3E}">
        <p14:creationId xmlns:p14="http://schemas.microsoft.com/office/powerpoint/2010/main" val="7592913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5101277"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085299" y="6178301"/>
            <a:ext cx="707520" cy="396572"/>
          </a:xfrm>
          <a:prstGeom prst="rect">
            <a:avLst/>
          </a:prstGeom>
        </p:spPr>
      </p:pic>
      <p:pic>
        <p:nvPicPr>
          <p:cNvPr id="3" name="Picture 2" descr="A red and blue text on a black background&#10;&#10;Description automatically generated with medium confidence">
            <a:extLst>
              <a:ext uri="{FF2B5EF4-FFF2-40B4-BE49-F238E27FC236}">
                <a16:creationId xmlns:a16="http://schemas.microsoft.com/office/drawing/2014/main" id="{D5C211C8-C79B-665D-9794-38D57A3F2F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94831"/>
            <a:ext cx="3485963" cy="731520"/>
          </a:xfrm>
          <a:prstGeom prst="rect">
            <a:avLst/>
          </a:prstGeom>
        </p:spPr>
      </p:pic>
    </p:spTree>
    <p:extLst>
      <p:ext uri="{BB962C8B-B14F-4D97-AF65-F5344CB8AC3E}">
        <p14:creationId xmlns:p14="http://schemas.microsoft.com/office/powerpoint/2010/main" val="34415450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A4F49F43-4569-B13D-1F64-7F09DFA15231}"/>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MS-20-198b-FR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6" name="Group 5">
            <a:extLst>
              <a:ext uri="{FF2B5EF4-FFF2-40B4-BE49-F238E27FC236}">
                <a16:creationId xmlns:a16="http://schemas.microsoft.com/office/drawing/2014/main" id="{EC48B1CD-124E-F631-4784-D39DC75BE828}"/>
              </a:ext>
            </a:extLst>
          </p:cNvPr>
          <p:cNvGrpSpPr/>
          <p:nvPr userDrawn="1"/>
        </p:nvGrpSpPr>
        <p:grpSpPr>
          <a:xfrm>
            <a:off x="4017536" y="5903988"/>
            <a:ext cx="4385059" cy="731520"/>
            <a:chOff x="4442749" y="5903988"/>
            <a:chExt cx="4385059" cy="731520"/>
          </a:xfrm>
        </p:grpSpPr>
        <p:pic>
          <p:nvPicPr>
            <p:cNvPr id="7" name="Picture 6" descr="A picture containing text, clipart, vector graphics, sign&#10;&#10;Description automatically generated">
              <a:extLst>
                <a:ext uri="{FF2B5EF4-FFF2-40B4-BE49-F238E27FC236}">
                  <a16:creationId xmlns:a16="http://schemas.microsoft.com/office/drawing/2014/main" id="{BD4F9588-E214-660E-F82A-249A6AD2D6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2180A4B5-E066-9B90-E40A-5B00C1303D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964544"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56CC33A6-41D6-699B-BE77-4B702FE904F4}"/>
              </a:ext>
            </a:extLst>
          </p:cNvPr>
          <p:cNvGrpSpPr/>
          <p:nvPr userDrawn="1"/>
        </p:nvGrpSpPr>
        <p:grpSpPr>
          <a:xfrm>
            <a:off x="4017536" y="5903988"/>
            <a:ext cx="4385059" cy="731520"/>
            <a:chOff x="4442749" y="5903988"/>
            <a:chExt cx="4385059" cy="731520"/>
          </a:xfrm>
        </p:grpSpPr>
        <p:pic>
          <p:nvPicPr>
            <p:cNvPr id="17" name="Picture 16" descr="A picture containing text, clipart, vector graphics, sign&#10;&#10;Description automatically generated">
              <a:extLst>
                <a:ext uri="{FF2B5EF4-FFF2-40B4-BE49-F238E27FC236}">
                  <a16:creationId xmlns:a16="http://schemas.microsoft.com/office/drawing/2014/main" id="{65E6F6B7-5623-331D-1C42-CFD4D8D7323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8" name="Picture 17" descr="A red and blue text on a black background&#10;&#10;Description automatically generated with medium confidence">
              <a:extLst>
                <a:ext uri="{FF2B5EF4-FFF2-40B4-BE49-F238E27FC236}">
                  <a16:creationId xmlns:a16="http://schemas.microsoft.com/office/drawing/2014/main" id="{AF96C9C2-0E52-A330-FDC3-BD31051224F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6.xml"/><Relationship Id="rId4"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44.xml"/><Relationship Id="rId7" Type="http://schemas.openxmlformats.org/officeDocument/2006/relationships/slideLayout" Target="../slideLayouts/slideLayout8.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5" Type="http://schemas.openxmlformats.org/officeDocument/2006/relationships/tags" Target="../tags/tag46.xml"/><Relationship Id="rId10" Type="http://schemas.openxmlformats.org/officeDocument/2006/relationships/chart" Target="../charts/chart1.xml"/><Relationship Id="rId4" Type="http://schemas.openxmlformats.org/officeDocument/2006/relationships/tags" Target="../tags/tag45.xml"/><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9.xml"/><Relationship Id="rId4"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7.xml"/><Relationship Id="rId7" Type="http://schemas.openxmlformats.org/officeDocument/2006/relationships/diagramLayout" Target="../diagrams/layout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diagramData" Target="../diagrams/data1.xml"/><Relationship Id="rId5" Type="http://schemas.openxmlformats.org/officeDocument/2006/relationships/slideLayout" Target="../slideLayouts/slideLayout5.xml"/><Relationship Id="rId10" Type="http://schemas.microsoft.com/office/2007/relationships/diagramDrawing" Target="../diagrams/drawing1.xml"/><Relationship Id="rId4" Type="http://schemas.openxmlformats.org/officeDocument/2006/relationships/tags" Target="../tags/tag8.xml"/><Relationship Id="rId9" Type="http://schemas.openxmlformats.org/officeDocument/2006/relationships/diagramColors" Target="../diagrams/colors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1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14.xml"/><Relationship Id="rId7" Type="http://schemas.openxmlformats.org/officeDocument/2006/relationships/slideLayout" Target="../slideLayouts/slideLayout5.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tags" Target="../tags/tag25.xml"/><Relationship Id="rId13" Type="http://schemas.openxmlformats.org/officeDocument/2006/relationships/tags" Target="../tags/tag30.xml"/><Relationship Id="rId3" Type="http://schemas.openxmlformats.org/officeDocument/2006/relationships/tags" Target="../tags/tag20.xml"/><Relationship Id="rId7" Type="http://schemas.openxmlformats.org/officeDocument/2006/relationships/tags" Target="../tags/tag24.xml"/><Relationship Id="rId12" Type="http://schemas.openxmlformats.org/officeDocument/2006/relationships/tags" Target="../tags/tag29.xml"/><Relationship Id="rId2" Type="http://schemas.openxmlformats.org/officeDocument/2006/relationships/tags" Target="../tags/tag19.xml"/><Relationship Id="rId16" Type="http://schemas.openxmlformats.org/officeDocument/2006/relationships/image" Target="../media/image5.png"/><Relationship Id="rId1" Type="http://schemas.openxmlformats.org/officeDocument/2006/relationships/tags" Target="../tags/tag18.xml"/><Relationship Id="rId6" Type="http://schemas.openxmlformats.org/officeDocument/2006/relationships/tags" Target="../tags/tag23.xml"/><Relationship Id="rId11" Type="http://schemas.openxmlformats.org/officeDocument/2006/relationships/tags" Target="../tags/tag28.xml"/><Relationship Id="rId5" Type="http://schemas.openxmlformats.org/officeDocument/2006/relationships/tags" Target="../tags/tag22.xml"/><Relationship Id="rId15" Type="http://schemas.openxmlformats.org/officeDocument/2006/relationships/notesSlide" Target="../notesSlides/notesSlide3.xml"/><Relationship Id="rId10" Type="http://schemas.openxmlformats.org/officeDocument/2006/relationships/tags" Target="../tags/tag27.xml"/><Relationship Id="rId4" Type="http://schemas.openxmlformats.org/officeDocument/2006/relationships/tags" Target="../tags/tag21.xml"/><Relationship Id="rId9" Type="http://schemas.openxmlformats.org/officeDocument/2006/relationships/tags" Target="../tags/tag26.xml"/><Relationship Id="rId14"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notesSlide" Target="../notesSlides/notesSlide4.xml"/><Relationship Id="rId5" Type="http://schemas.openxmlformats.org/officeDocument/2006/relationships/slideLayout" Target="../slideLayouts/slideLayout8.xml"/><Relationship Id="rId4" Type="http://schemas.openxmlformats.org/officeDocument/2006/relationships/tags" Target="../tags/tag3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1" y="4639085"/>
            <a:ext cx="8127406" cy="96328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3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Les dimensions et la structure conceptuelle de la qualité des données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en-US" dirty="0"/>
              <a:t>Nom</a:t>
            </a:r>
            <a:r>
              <a:rPr lang="fr-FR" dirty="0"/>
              <a:t>, Data for Impact</a:t>
            </a:r>
          </a:p>
          <a:p>
            <a:r>
              <a:rPr lang="en-US" dirty="0"/>
              <a:t>R</a:t>
            </a:r>
            <a:r>
              <a:rPr lang="fr-FR" dirty="0"/>
              <a:t>éunion ou évènement</a:t>
            </a:r>
            <a:endParaRPr lang="en-US" dirty="0"/>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385667" y="710674"/>
            <a:ext cx="8850612"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Étapes clés pour assurer la qualité des données</a:t>
            </a:r>
          </a:p>
        </p:txBody>
      </p:sp>
      <p:sp>
        <p:nvSpPr>
          <p:cNvPr id="4" name="TextBox 6"/>
          <p:cNvSpPr txBox="1">
            <a:spLocks noChangeArrowheads="1"/>
          </p:cNvSpPr>
          <p:nvPr>
            <p:custDataLst>
              <p:tags r:id="rId2"/>
            </p:custDataLst>
          </p:nvPr>
        </p:nvSpPr>
        <p:spPr bwMode="auto">
          <a:xfrm rot="16200000">
            <a:off x="-1227965" y="2903504"/>
            <a:ext cx="506559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eaLnBrk="0" hangingPunct="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eaLnBrk="0"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eaLnBrk="0"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eaLnBrk="0"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endParaRPr lang="fr-FR" altLang="en-US" sz="2000" dirty="0"/>
          </a:p>
          <a:p>
            <a:pPr algn="ctr" eaLnBrk="1" hangingPunct="1">
              <a:spcBef>
                <a:spcPct val="0"/>
              </a:spcBef>
              <a:spcAft>
                <a:spcPct val="0"/>
              </a:spcAft>
              <a:buClrTx/>
              <a:buFontTx/>
              <a:buNone/>
            </a:pPr>
            <a:r>
              <a:rPr lang="fr-FR" altLang="en-US" sz="2200" b="1" dirty="0">
                <a:solidFill>
                  <a:srgbClr val="AC6611"/>
                </a:solidFill>
              </a:rPr>
              <a:t>Facteurs qui affectent la qualité </a:t>
            </a:r>
            <a:br>
              <a:rPr lang="fr-FR" altLang="en-US" sz="2200" b="1" dirty="0">
                <a:solidFill>
                  <a:srgbClr val="AC6611"/>
                </a:solidFill>
              </a:rPr>
            </a:br>
            <a:r>
              <a:rPr lang="fr-FR" altLang="en-US" sz="2200" b="1" dirty="0">
                <a:solidFill>
                  <a:srgbClr val="AC6611"/>
                </a:solidFill>
              </a:rPr>
              <a:t>des données à tous les niveaux </a:t>
            </a:r>
            <a:br>
              <a:rPr lang="fr-FR" altLang="en-US" sz="2200" b="1" dirty="0">
                <a:solidFill>
                  <a:srgbClr val="AC6611"/>
                </a:solidFill>
              </a:rPr>
            </a:br>
            <a:r>
              <a:rPr lang="fr-FR" altLang="en-US" sz="2200" b="1" dirty="0">
                <a:solidFill>
                  <a:srgbClr val="AC6611"/>
                </a:solidFill>
              </a:rPr>
              <a:t>du système d’information</a:t>
            </a:r>
          </a:p>
          <a:p>
            <a:pPr eaLnBrk="1" hangingPunct="1">
              <a:spcBef>
                <a:spcPct val="0"/>
              </a:spcBef>
              <a:spcAft>
                <a:spcPct val="0"/>
              </a:spcAft>
              <a:buClrTx/>
              <a:buFontTx/>
              <a:buNone/>
            </a:pPr>
            <a:endParaRPr lang="fr-FR" altLang="en-US" sz="1800" b="1" dirty="0"/>
          </a:p>
          <a:p>
            <a:pPr eaLnBrk="1" hangingPunct="1">
              <a:spcBef>
                <a:spcPct val="0"/>
              </a:spcBef>
              <a:spcAft>
                <a:spcPct val="0"/>
              </a:spcAft>
              <a:buClrTx/>
              <a:buFontTx/>
              <a:buNone/>
            </a:pPr>
            <a:endParaRPr lang="fr-FR" altLang="en-US" sz="1800" dirty="0"/>
          </a:p>
          <a:p>
            <a:pPr eaLnBrk="1" hangingPunct="1">
              <a:spcBef>
                <a:spcPct val="0"/>
              </a:spcBef>
              <a:spcAft>
                <a:spcPct val="0"/>
              </a:spcAft>
              <a:buClrTx/>
              <a:buFontTx/>
              <a:buNone/>
            </a:pPr>
            <a:endParaRPr lang="fr-FR" altLang="en-US" sz="1800" dirty="0"/>
          </a:p>
        </p:txBody>
      </p:sp>
      <p:sp>
        <p:nvSpPr>
          <p:cNvPr id="2" name="Text Placeholder 1"/>
          <p:cNvSpPr>
            <a:spLocks noGrp="1"/>
          </p:cNvSpPr>
          <p:nvPr>
            <p:ph type="body" sz="quarter" idx="12"/>
            <p:custDataLst>
              <p:tags r:id="rId3"/>
            </p:custDataLst>
          </p:nvPr>
        </p:nvSpPr>
        <p:spPr>
          <a:xfrm>
            <a:off x="1811866" y="1494090"/>
            <a:ext cx="7104519" cy="5065597"/>
          </a:xfrm>
        </p:spPr>
        <p:txBody>
          <a:bodyPr/>
          <a:lstStyle/>
          <a:p>
            <a:pPr marL="344488" lvl="1">
              <a:lnSpc>
                <a:spcPct val="100000"/>
              </a:lnSpc>
              <a:buClr>
                <a:srgbClr val="AC6611"/>
              </a:buClr>
            </a:pPr>
            <a:r>
              <a:rPr lang="fr-FR" altLang="en-US" sz="2200" dirty="0"/>
              <a:t>Outils de collecte de données et formulaires de rapportage normalisés</a:t>
            </a:r>
          </a:p>
          <a:p>
            <a:pPr marL="344488" lvl="1">
              <a:lnSpc>
                <a:spcPct val="100000"/>
              </a:lnSpc>
              <a:buClr>
                <a:srgbClr val="AC6611"/>
              </a:buClr>
            </a:pPr>
            <a:r>
              <a:rPr lang="fr-FR" altLang="en-US" sz="2200" dirty="0"/>
              <a:t>Étapes pour résoudre les problèmes de qualité</a:t>
            </a:r>
          </a:p>
          <a:p>
            <a:pPr marL="344488" lvl="1">
              <a:lnSpc>
                <a:spcPct val="100000"/>
              </a:lnSpc>
              <a:buClr>
                <a:srgbClr val="AC6611"/>
              </a:buClr>
            </a:pPr>
            <a:r>
              <a:rPr lang="fr-FR" altLang="en-US" sz="2200" dirty="0"/>
              <a:t>Délais de rapportage spécifiés </a:t>
            </a:r>
          </a:p>
          <a:p>
            <a:pPr marL="344488" lvl="1">
              <a:lnSpc>
                <a:spcPct val="100000"/>
              </a:lnSpc>
              <a:buClr>
                <a:srgbClr val="AC6611"/>
              </a:buClr>
            </a:pPr>
            <a:r>
              <a:rPr lang="fr-FR" altLang="en-US" sz="2200" dirty="0"/>
              <a:t>Description des rôles et des responsabilités</a:t>
            </a:r>
          </a:p>
          <a:p>
            <a:pPr marL="344488" lvl="1">
              <a:lnSpc>
                <a:spcPct val="100000"/>
              </a:lnSpc>
              <a:buClr>
                <a:srgbClr val="AC6611"/>
              </a:buClr>
            </a:pPr>
            <a:r>
              <a:rPr lang="fr-FR" altLang="en-US" sz="2200" dirty="0"/>
              <a:t>Politique de stockage permettant la récupération </a:t>
            </a:r>
            <a:br>
              <a:rPr lang="fr-FR" altLang="en-US" sz="2200" dirty="0"/>
            </a:br>
            <a:r>
              <a:rPr lang="fr-FR" altLang="en-US" sz="2200" dirty="0"/>
              <a:t>des données </a:t>
            </a:r>
          </a:p>
          <a:p>
            <a:pPr marL="344488" lvl="1">
              <a:lnSpc>
                <a:spcPct val="100000"/>
              </a:lnSpc>
              <a:buClr>
                <a:srgbClr val="AC6611"/>
              </a:buClr>
            </a:pPr>
            <a:r>
              <a:rPr lang="fr-FR" altLang="en-US" sz="2200" dirty="0"/>
              <a:t>Systèmes d’information opérationnels, y compris pour la PF</a:t>
            </a:r>
          </a:p>
          <a:p>
            <a:pPr marL="344488" lvl="1">
              <a:lnSpc>
                <a:spcPct val="100000"/>
              </a:lnSpc>
              <a:buClr>
                <a:srgbClr val="AC6611"/>
              </a:buClr>
            </a:pPr>
            <a:r>
              <a:rPr lang="fr-FR" altLang="en-US" sz="2200" dirty="0"/>
              <a:t>Personnel SIGS compétent aux différents niveaux </a:t>
            </a:r>
            <a:br>
              <a:rPr lang="fr-FR" altLang="en-US" sz="2200" dirty="0"/>
            </a:br>
            <a:r>
              <a:rPr lang="fr-FR" altLang="en-US" sz="2200" dirty="0"/>
              <a:t>du système de santé</a:t>
            </a:r>
          </a:p>
          <a:p>
            <a:pPr marL="344488" lvl="1">
              <a:lnSpc>
                <a:spcPct val="100000"/>
              </a:lnSpc>
              <a:buClr>
                <a:srgbClr val="AC6611"/>
              </a:buClr>
            </a:pPr>
            <a:r>
              <a:rPr lang="fr-FR" altLang="en-US" sz="2200" dirty="0"/>
              <a:t>Définitions claires des indicateurs</a:t>
            </a:r>
          </a:p>
          <a:p>
            <a:pPr marL="344488" lvl="1">
              <a:lnSpc>
                <a:spcPct val="100000"/>
              </a:lnSpc>
              <a:buClr>
                <a:srgbClr val="AC6611"/>
              </a:buClr>
            </a:pPr>
            <a:r>
              <a:rPr lang="fr-FR" altLang="en-US" sz="2200" dirty="0"/>
              <a:t>Procédures documentées sur l’examen des données</a:t>
            </a:r>
          </a:p>
          <a:p>
            <a:pPr>
              <a:lnSpc>
                <a:spcPct val="100000"/>
              </a:lnSpc>
            </a:pPr>
            <a:endParaRPr lang="fr-FR" sz="2200" dirty="0"/>
          </a:p>
        </p:txBody>
      </p:sp>
    </p:spTree>
    <p:extLst>
      <p:ext uri="{BB962C8B-B14F-4D97-AF65-F5344CB8AC3E}">
        <p14:creationId xmlns:p14="http://schemas.microsoft.com/office/powerpoint/2010/main" val="355169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75502" y="875960"/>
            <a:ext cx="8434169"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De </a:t>
            </a:r>
            <a:r>
              <a:rPr kumimoji="0" lang="en-US" sz="3200" b="0" i="0" u="none" strike="noStrike" kern="1200" cap="none" spc="0" normalizeH="0" baseline="0" noProof="0" dirty="0" err="1">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bonnes</a:t>
            </a:r>
            <a:r>
              <a:rPr kumimoji="0" lang="en-US"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 </a:t>
            </a:r>
            <a:r>
              <a:rPr kumimoji="0" lang="en-US" sz="3200" b="0" i="0" u="none" strike="noStrike" kern="1200" cap="none" spc="0" normalizeH="0" baseline="0" noProof="0" dirty="0" err="1">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donn</a:t>
            </a:r>
            <a:r>
              <a:rPr kumimoji="0" lang="fr-FR" sz="3200" b="0" i="0" u="none" strike="noStrike" kern="1200" cap="none" spc="0" normalizeH="0" baseline="0" noProof="0" dirty="0" err="1">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ées</a:t>
            </a: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 PF sont nécessaires pour :</a:t>
            </a:r>
            <a:endParaRPr kumimoji="0" lang="en-US"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endParaRPr>
          </a:p>
        </p:txBody>
      </p:sp>
      <p:sp>
        <p:nvSpPr>
          <p:cNvPr id="2" name="Text Placeholder 1"/>
          <p:cNvSpPr>
            <a:spLocks noGrp="1"/>
          </p:cNvSpPr>
          <p:nvPr>
            <p:ph type="body" sz="quarter" idx="12"/>
            <p:custDataLst>
              <p:tags r:id="rId2"/>
            </p:custDataLst>
          </p:nvPr>
        </p:nvSpPr>
        <p:spPr>
          <a:xfrm>
            <a:off x="475502" y="1560774"/>
            <a:ext cx="8434169" cy="4603736"/>
          </a:xfrm>
        </p:spPr>
        <p:txBody>
          <a:bodyPr/>
          <a:lstStyle/>
          <a:p>
            <a:pPr marL="287338" indent="-287338">
              <a:spcAft>
                <a:spcPts val="600"/>
              </a:spcAft>
              <a:buClr>
                <a:srgbClr val="AC6611"/>
              </a:buClr>
            </a:pPr>
            <a:r>
              <a:rPr lang="fr-FR" sz="2200" spc="-10" dirty="0"/>
              <a:t>Planifier, développer et maintenir les services de PF</a:t>
            </a:r>
          </a:p>
          <a:p>
            <a:pPr marL="287338" indent="-287338">
              <a:spcAft>
                <a:spcPts val="600"/>
              </a:spcAft>
              <a:buClr>
                <a:srgbClr val="AC6611"/>
              </a:buClr>
            </a:pPr>
            <a:r>
              <a:rPr lang="fr-FR" sz="2200" spc="-10" dirty="0"/>
              <a:t>Influencer la prise de décision sur la qualité des services de PF </a:t>
            </a:r>
            <a:br>
              <a:rPr lang="fr-FR" sz="2200" spc="-10" dirty="0"/>
            </a:br>
            <a:r>
              <a:rPr lang="fr-FR" sz="2200" spc="-10" dirty="0"/>
              <a:t>et la continuité des soins de PF</a:t>
            </a:r>
          </a:p>
          <a:p>
            <a:pPr marL="287338" indent="-287338">
              <a:spcAft>
                <a:spcPts val="600"/>
              </a:spcAft>
              <a:buClr>
                <a:srgbClr val="AC6611"/>
              </a:buClr>
            </a:pPr>
            <a:r>
              <a:rPr lang="fr-FR" sz="2200" spc="-10" dirty="0"/>
              <a:t>Évaluer la performance des services de PF au fil du temps et </a:t>
            </a:r>
            <a:br>
              <a:rPr lang="fr-FR" sz="2200" spc="-10" dirty="0"/>
            </a:br>
            <a:r>
              <a:rPr lang="fr-FR" sz="2200" spc="-10" dirty="0"/>
              <a:t>par emplacement</a:t>
            </a:r>
          </a:p>
          <a:p>
            <a:pPr marL="287338" indent="-287338">
              <a:spcAft>
                <a:spcPts val="600"/>
              </a:spcAft>
              <a:buClr>
                <a:srgbClr val="AC6611"/>
              </a:buClr>
            </a:pPr>
            <a:r>
              <a:rPr lang="fr-FR" sz="2200" spc="-10" dirty="0"/>
              <a:t>Considérer les besoins futurs du programme et des interventions de PF</a:t>
            </a:r>
          </a:p>
          <a:p>
            <a:pPr marL="287338" indent="-287338">
              <a:spcAft>
                <a:spcPts val="600"/>
              </a:spcAft>
              <a:buClr>
                <a:srgbClr val="AC6611"/>
              </a:buClr>
            </a:pPr>
            <a:r>
              <a:rPr lang="fr-FR" sz="2200" spc="-10" dirty="0"/>
              <a:t>Surveiller les accomplissements des services de PF par rapport aux normes et aux objectifs</a:t>
            </a:r>
          </a:p>
          <a:p>
            <a:pPr marL="287338" indent="-287338">
              <a:spcAft>
                <a:spcPts val="600"/>
              </a:spcAft>
              <a:buClr>
                <a:srgbClr val="AC6611"/>
              </a:buClr>
            </a:pPr>
            <a:r>
              <a:rPr lang="fr-FR" sz="2200" spc="-10" dirty="0"/>
              <a:t>Améliorer l’utilisation des services de PF dans une communauté</a:t>
            </a:r>
          </a:p>
          <a:p>
            <a:pPr marL="287338" indent="-287338">
              <a:spcAft>
                <a:spcPts val="600"/>
              </a:spcAft>
              <a:buClr>
                <a:srgbClr val="AC6611"/>
              </a:buClr>
            </a:pPr>
            <a:r>
              <a:rPr lang="fr-FR" sz="2200" spc="-10" dirty="0"/>
              <a:t>Déterminer les besoins en effectifs et planifier les services de PF</a:t>
            </a:r>
          </a:p>
          <a:p>
            <a:endParaRPr lang="en-US" sz="2100" dirty="0"/>
          </a:p>
        </p:txBody>
      </p:sp>
    </p:spTree>
    <p:extLst>
      <p:ext uri="{BB962C8B-B14F-4D97-AF65-F5344CB8AC3E}">
        <p14:creationId xmlns:p14="http://schemas.microsoft.com/office/powerpoint/2010/main" val="2442592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700444"/>
            <a:ext cx="8383585" cy="101788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Box 1"/>
          <p:cNvSpPr txBox="1"/>
          <p:nvPr>
            <p:custDataLst>
              <p:tags r:id="rId2"/>
            </p:custDataLst>
          </p:nvPr>
        </p:nvSpPr>
        <p:spPr>
          <a:xfrm>
            <a:off x="486095" y="1189555"/>
            <a:ext cx="5696991" cy="492443"/>
          </a:xfrm>
          <a:prstGeom prst="rect">
            <a:avLst/>
          </a:prstGeom>
          <a:noFill/>
        </p:spPr>
        <p:txBody>
          <a:bodyPr wrap="square" rtlCol="0">
            <a:spAutoFit/>
          </a:bodyPr>
          <a:lstStyle/>
          <a:p>
            <a:r>
              <a:rPr lang="fr-FR" sz="2600" dirty="0">
                <a:solidFill>
                  <a:srgbClr val="3A8269"/>
                </a:solidFill>
                <a:latin typeface="Franklin Gothic Medium" panose="020B0603020102020204" pitchFamily="34" charset="0"/>
              </a:rPr>
              <a:t>Identifier où la RDQA devrait avoir lieu</a:t>
            </a:r>
          </a:p>
        </p:txBody>
      </p:sp>
      <p:pic>
        <p:nvPicPr>
          <p:cNvPr id="4" name="Content Placeholder 3">
            <a:extLst>
              <a:ext uri="{FF2B5EF4-FFF2-40B4-BE49-F238E27FC236}">
                <a16:creationId xmlns:a16="http://schemas.microsoft.com/office/drawing/2014/main" id="{AEB9C54A-2CD0-43F5-B62D-47C723524F7F}"/>
              </a:ext>
              <a:ext uri="{C183D7F6-B498-43B3-948B-1728B52AA6E4}">
                <adec:decorative xmlns:adec="http://schemas.microsoft.com/office/drawing/2017/decorative" val="1"/>
              </a:ext>
            </a:extLst>
          </p:cNvPr>
          <p:cNvPicPr>
            <a:picLocks/>
          </p:cNvPicPr>
          <p:nvPr>
            <p:custDataLst>
              <p:tags r:id="rId3"/>
            </p:custDataLst>
          </p:nvPr>
        </p:nvPicPr>
        <p:blipFill rotWithShape="1">
          <a:blip r:embed="rId9"/>
          <a:srcRect l="1722" r="2403" b="4075"/>
          <a:stretch/>
        </p:blipFill>
        <p:spPr>
          <a:xfrm>
            <a:off x="358518" y="1891345"/>
            <a:ext cx="4154136" cy="3050966"/>
          </a:xfrm>
          <a:prstGeom prst="rect">
            <a:avLst/>
          </a:prstGeom>
        </p:spPr>
      </p:pic>
      <p:sp>
        <p:nvSpPr>
          <p:cNvPr id="9" name="TextBox 8">
            <a:extLst>
              <a:ext uri="{FF2B5EF4-FFF2-40B4-BE49-F238E27FC236}">
                <a16:creationId xmlns:a16="http://schemas.microsoft.com/office/drawing/2014/main" id="{E4BA31A5-1F18-2D1B-F6DB-4EEE41AE29A2}"/>
              </a:ext>
            </a:extLst>
          </p:cNvPr>
          <p:cNvSpPr txBox="1"/>
          <p:nvPr/>
        </p:nvSpPr>
        <p:spPr>
          <a:xfrm>
            <a:off x="185431" y="1945832"/>
            <a:ext cx="5149074" cy="461665"/>
          </a:xfrm>
          <a:prstGeom prst="rect">
            <a:avLst/>
          </a:prstGeom>
          <a:solidFill>
            <a:schemeClr val="bg1"/>
          </a:solidFill>
        </p:spPr>
        <p:txBody>
          <a:bodyPr wrap="square">
            <a:spAutoFit/>
          </a:bodyPr>
          <a:lstStyle/>
          <a:p>
            <a:r>
              <a:rPr lang="fr-FR" sz="1200" noProof="0" dirty="0">
                <a:latin typeface="Arial" panose="020B0604020202020204" pitchFamily="34" charset="0"/>
                <a:cs typeface="Arial" panose="020B0604020202020204" pitchFamily="34" charset="0"/>
              </a:rPr>
              <a:t>2. Comparer le total estimé des utilisateurs de PF : statistiques de service et enquêtes</a:t>
            </a:r>
          </a:p>
        </p:txBody>
      </p:sp>
      <p:sp>
        <p:nvSpPr>
          <p:cNvPr id="11" name="TextBox 10">
            <a:extLst>
              <a:ext uri="{FF2B5EF4-FFF2-40B4-BE49-F238E27FC236}">
                <a16:creationId xmlns:a16="http://schemas.microsoft.com/office/drawing/2014/main" id="{977F63CA-A73A-82FE-223C-98B621175AD3}"/>
              </a:ext>
            </a:extLst>
          </p:cNvPr>
          <p:cNvSpPr txBox="1"/>
          <p:nvPr/>
        </p:nvSpPr>
        <p:spPr>
          <a:xfrm>
            <a:off x="216045" y="2181621"/>
            <a:ext cx="1470282" cy="430887"/>
          </a:xfrm>
          <a:prstGeom prst="rect">
            <a:avLst/>
          </a:prstGeom>
          <a:solidFill>
            <a:schemeClr val="bg1"/>
          </a:solidFill>
        </p:spPr>
        <p:txBody>
          <a:bodyPr wrap="square">
            <a:spAutoFit/>
          </a:bodyPr>
          <a:lstStyle/>
          <a:p>
            <a:pPr algn="r"/>
            <a:r>
              <a:rPr lang="fr-FR" sz="1100" noProof="0" dirty="0">
                <a:latin typeface="Arial" panose="020B0604020202020204" pitchFamily="34" charset="0"/>
                <a:cs typeface="Arial" panose="020B0604020202020204" pitchFamily="34" charset="0"/>
              </a:rPr>
              <a:t>Sélectionner l’année de comparaison</a:t>
            </a:r>
          </a:p>
        </p:txBody>
      </p:sp>
      <p:sp>
        <p:nvSpPr>
          <p:cNvPr id="13" name="TextBox 12">
            <a:extLst>
              <a:ext uri="{FF2B5EF4-FFF2-40B4-BE49-F238E27FC236}">
                <a16:creationId xmlns:a16="http://schemas.microsoft.com/office/drawing/2014/main" id="{92EAF3C1-5BFE-753B-F991-95AD8A8B588A}"/>
              </a:ext>
            </a:extLst>
          </p:cNvPr>
          <p:cNvSpPr txBox="1"/>
          <p:nvPr/>
        </p:nvSpPr>
        <p:spPr>
          <a:xfrm>
            <a:off x="66738" y="2913632"/>
            <a:ext cx="1171048" cy="738664"/>
          </a:xfrm>
          <a:prstGeom prst="rect">
            <a:avLst/>
          </a:prstGeom>
          <a:solidFill>
            <a:schemeClr val="bg1"/>
          </a:solidFill>
        </p:spPr>
        <p:txBody>
          <a:bodyPr wrap="square">
            <a:spAutoFit/>
          </a:bodyPr>
          <a:lstStyle/>
          <a:p>
            <a:pPr algn="r"/>
            <a:r>
              <a:rPr lang="fr-FR" sz="1050" noProof="0" dirty="0">
                <a:latin typeface="Arial" panose="020B0604020202020204" pitchFamily="34" charset="0"/>
                <a:cs typeface="Arial" panose="020B0604020202020204" pitchFamily="34" charset="0"/>
              </a:rPr>
              <a:t>Utilisateurs par méthode (statistiques de service) : 2019</a:t>
            </a:r>
          </a:p>
        </p:txBody>
      </p:sp>
      <p:sp>
        <p:nvSpPr>
          <p:cNvPr id="14" name="TextBox 13">
            <a:extLst>
              <a:ext uri="{FF2B5EF4-FFF2-40B4-BE49-F238E27FC236}">
                <a16:creationId xmlns:a16="http://schemas.microsoft.com/office/drawing/2014/main" id="{97A764BD-9B11-8D2E-1B6F-9DBE2BAC6578}"/>
              </a:ext>
            </a:extLst>
          </p:cNvPr>
          <p:cNvSpPr txBox="1"/>
          <p:nvPr/>
        </p:nvSpPr>
        <p:spPr>
          <a:xfrm>
            <a:off x="66739" y="3760692"/>
            <a:ext cx="1171048" cy="738664"/>
          </a:xfrm>
          <a:prstGeom prst="rect">
            <a:avLst/>
          </a:prstGeom>
          <a:solidFill>
            <a:schemeClr val="bg1"/>
          </a:solid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1050" noProof="0" dirty="0">
                <a:latin typeface="Arial" panose="020B0604020202020204" pitchFamily="34" charset="0"/>
                <a:cs typeface="Arial" panose="020B0604020202020204" pitchFamily="34" charset="0"/>
              </a:rPr>
              <a:t>Utilisateurs par méthode (enquêtes) : 2019</a:t>
            </a:r>
          </a:p>
        </p:txBody>
      </p:sp>
      <p:sp>
        <p:nvSpPr>
          <p:cNvPr id="10" name="TextBox 9">
            <a:extLst>
              <a:ext uri="{FF2B5EF4-FFF2-40B4-BE49-F238E27FC236}">
                <a16:creationId xmlns:a16="http://schemas.microsoft.com/office/drawing/2014/main" id="{94D8EE53-6CC5-8CFA-9594-6823E189CB51}"/>
              </a:ext>
            </a:extLst>
          </p:cNvPr>
          <p:cNvSpPr txBox="1"/>
          <p:nvPr/>
        </p:nvSpPr>
        <p:spPr>
          <a:xfrm>
            <a:off x="3543678" y="3790881"/>
            <a:ext cx="1937951" cy="784830"/>
          </a:xfrm>
          <a:prstGeom prst="rect">
            <a:avLst/>
          </a:prstGeom>
          <a:noFill/>
          <a:ln>
            <a:solidFill>
              <a:srgbClr val="FF33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Stérilisation (femme)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Stérilisation (homme)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DUI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Implant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Injectable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Pilule contraceptive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Préservatif (</a:t>
            </a:r>
            <a:r>
              <a:rPr lang="fr-FR" sz="500" noProof="0" dirty="0" err="1">
                <a:latin typeface="Arial" panose="020B0604020202020204" pitchFamily="34" charset="0"/>
                <a:cs typeface="Arial" panose="020B0604020202020204" pitchFamily="34" charset="0"/>
              </a:rPr>
              <a:t>m+f</a:t>
            </a:r>
            <a:r>
              <a:rPr lang="fr-FR" sz="500" noProof="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MAMA = </a:t>
            </a:r>
            <a:r>
              <a:rPr lang="fr-FR" sz="500" b="0" i="0" dirty="0">
                <a:solidFill>
                  <a:srgbClr val="000000"/>
                </a:solidFill>
                <a:effectLst/>
                <a:latin typeface="Arial" panose="020B0604020202020204" pitchFamily="34" charset="0"/>
                <a:cs typeface="Arial" panose="020B0604020202020204" pitchFamily="34" charset="0"/>
              </a:rPr>
              <a:t>Méthode de l'allaitement maternel et de l'aménorrhée</a:t>
            </a:r>
            <a:endParaRPr lang="fr-FR" sz="500" noProof="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500" noProof="0" dirty="0">
                <a:latin typeface="Arial" panose="020B0604020202020204" pitchFamily="34" charset="0"/>
                <a:cs typeface="Arial" panose="020B0604020202020204" pitchFamily="34" charset="0"/>
              </a:rPr>
              <a:t>Autre méthode moderne</a:t>
            </a:r>
          </a:p>
        </p:txBody>
      </p:sp>
      <p:cxnSp>
        <p:nvCxnSpPr>
          <p:cNvPr id="15" name="Straight Arrow Connector 14">
            <a:extLst>
              <a:ext uri="{FF2B5EF4-FFF2-40B4-BE49-F238E27FC236}">
                <a16:creationId xmlns:a16="http://schemas.microsoft.com/office/drawing/2014/main" id="{3B8B36AD-6876-1BCE-B599-5E7E79F35593}"/>
              </a:ext>
              <a:ext uri="{C183D7F6-B498-43B3-948B-1728B52AA6E4}">
                <adec:decorative xmlns:adec="http://schemas.microsoft.com/office/drawing/2017/decorative" val="1"/>
              </a:ext>
            </a:extLst>
          </p:cNvPr>
          <p:cNvCxnSpPr>
            <a:cxnSpLocks/>
          </p:cNvCxnSpPr>
          <p:nvPr/>
        </p:nvCxnSpPr>
        <p:spPr>
          <a:xfrm flipH="1">
            <a:off x="2973859" y="4130024"/>
            <a:ext cx="569819" cy="520535"/>
          </a:xfrm>
          <a:prstGeom prst="straightConnector1">
            <a:avLst/>
          </a:prstGeom>
          <a:ln>
            <a:solidFill>
              <a:srgbClr val="FF33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Chart 5">
            <a:extLst>
              <a:ext uri="{FF2B5EF4-FFF2-40B4-BE49-F238E27FC236}">
                <a16:creationId xmlns:a16="http://schemas.microsoft.com/office/drawing/2014/main" id="{C344235B-E6A5-4382-817F-A0503541BD8E}"/>
              </a:ext>
              <a:ext uri="{C183D7F6-B498-43B3-948B-1728B52AA6E4}">
                <adec:decorative xmlns:adec="http://schemas.microsoft.com/office/drawing/2017/decorative" val="1"/>
              </a:ext>
            </a:extLst>
          </p:cNvPr>
          <p:cNvGraphicFramePr>
            <a:graphicFrameLocks/>
          </p:cNvGraphicFramePr>
          <p:nvPr>
            <p:custDataLst>
              <p:tags r:id="rId4"/>
            </p:custDataLst>
            <p:extLst>
              <p:ext uri="{D42A27DB-BD31-4B8C-83A1-F6EECF244321}">
                <p14:modId xmlns:p14="http://schemas.microsoft.com/office/powerpoint/2010/main" val="3330667162"/>
              </p:ext>
            </p:extLst>
          </p:nvPr>
        </p:nvGraphicFramePr>
        <p:xfrm>
          <a:off x="5278583" y="1891345"/>
          <a:ext cx="3679986" cy="2945004"/>
        </p:xfrm>
        <a:graphic>
          <a:graphicData uri="http://schemas.openxmlformats.org/drawingml/2006/chart">
            <c:chart xmlns:c="http://schemas.openxmlformats.org/drawingml/2006/chart" xmlns:r="http://schemas.openxmlformats.org/officeDocument/2006/relationships" r:id="rId10"/>
          </a:graphicData>
        </a:graphic>
      </p:graphicFrame>
      <p:sp>
        <p:nvSpPr>
          <p:cNvPr id="5" name="Rectangle 4">
            <a:extLst>
              <a:ext uri="{FF2B5EF4-FFF2-40B4-BE49-F238E27FC236}">
                <a16:creationId xmlns:a16="http://schemas.microsoft.com/office/drawing/2014/main" id="{F3C45CEC-6389-48C2-A714-5D144D4A60C9}"/>
              </a:ext>
            </a:extLst>
          </p:cNvPr>
          <p:cNvSpPr/>
          <p:nvPr>
            <p:custDataLst>
              <p:tags r:id="rId5"/>
            </p:custDataLst>
          </p:nvPr>
        </p:nvSpPr>
        <p:spPr>
          <a:xfrm>
            <a:off x="216045" y="5131934"/>
            <a:ext cx="4439081" cy="1575064"/>
          </a:xfrm>
          <a:prstGeom prst="rect">
            <a:avLst/>
          </a:prstGeom>
          <a:solidFill>
            <a:srgbClr val="3A8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Ces graphiques à barres comparent la distribution des utilisateurs selon les données des SIGS et pour la même année d’une enquête EDS. </a:t>
            </a:r>
            <a:br>
              <a:rPr lang="fr-FR" sz="1600" dirty="0">
                <a:latin typeface="Arial" panose="020B0604020202020204" pitchFamily="34" charset="0"/>
                <a:cs typeface="Arial" panose="020B0604020202020204" pitchFamily="34" charset="0"/>
              </a:rPr>
            </a:br>
            <a:r>
              <a:rPr lang="fr-FR" sz="1600" dirty="0">
                <a:latin typeface="Arial" panose="020B0604020202020204" pitchFamily="34" charset="0"/>
                <a:cs typeface="Arial" panose="020B0604020202020204" pitchFamily="34" charset="0"/>
              </a:rPr>
              <a:t>Qu’est-ce que cela implique sur les méthodes qui nécessitent un examen plus approfondi ? </a:t>
            </a:r>
          </a:p>
        </p:txBody>
      </p:sp>
      <p:sp>
        <p:nvSpPr>
          <p:cNvPr id="7" name="Rectangle 6">
            <a:extLst>
              <a:ext uri="{FF2B5EF4-FFF2-40B4-BE49-F238E27FC236}">
                <a16:creationId xmlns:a16="http://schemas.microsoft.com/office/drawing/2014/main" id="{111D03BA-B8D4-4F10-86CC-580B7F7FBAE5}"/>
              </a:ext>
            </a:extLst>
          </p:cNvPr>
          <p:cNvSpPr/>
          <p:nvPr>
            <p:custDataLst>
              <p:tags r:id="rId6"/>
            </p:custDataLst>
          </p:nvPr>
        </p:nvSpPr>
        <p:spPr>
          <a:xfrm>
            <a:off x="4835354" y="5131933"/>
            <a:ext cx="4123215" cy="1575063"/>
          </a:xfrm>
          <a:prstGeom prst="rect">
            <a:avLst/>
          </a:prstGeom>
          <a:solidFill>
            <a:srgbClr val="3A8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bg1"/>
                </a:solidFill>
                <a:latin typeface="Arial" panose="020B0604020202020204" pitchFamily="34" charset="0"/>
                <a:cs typeface="Arial" panose="020B0604020202020204" pitchFamily="34" charset="0"/>
              </a:rPr>
              <a:t>Que remarquez-vous immédiatement sur les tendances à partir des données sur les produits ? Comment déterminerez-vous </a:t>
            </a:r>
            <a:br>
              <a:rPr lang="fr-FR" sz="1600" dirty="0">
                <a:solidFill>
                  <a:schemeClr val="bg1"/>
                </a:solidFill>
                <a:latin typeface="Arial" panose="020B0604020202020204" pitchFamily="34" charset="0"/>
                <a:cs typeface="Arial" panose="020B0604020202020204" pitchFamily="34" charset="0"/>
              </a:rPr>
            </a:br>
            <a:r>
              <a:rPr lang="fr-FR" sz="1600" dirty="0">
                <a:solidFill>
                  <a:schemeClr val="bg1"/>
                </a:solidFill>
                <a:latin typeface="Arial" panose="020B0604020202020204" pitchFamily="34" charset="0"/>
                <a:cs typeface="Arial" panose="020B0604020202020204" pitchFamily="34" charset="0"/>
              </a:rPr>
              <a:t>si la tendance et le pic en 2014 reflètent les données exactes ? </a:t>
            </a:r>
          </a:p>
        </p:txBody>
      </p:sp>
    </p:spTree>
    <p:extLst>
      <p:ext uri="{BB962C8B-B14F-4D97-AF65-F5344CB8AC3E}">
        <p14:creationId xmlns:p14="http://schemas.microsoft.com/office/powerpoint/2010/main" val="4014412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p:cNvSpPr>
          <p:nvPr>
            <p:custDataLst>
              <p:tags r:id="rId1"/>
            </p:custDataLst>
          </p:nvPr>
        </p:nvSpPr>
        <p:spPr>
          <a:xfrm>
            <a:off x="396887" y="658722"/>
            <a:ext cx="8342021" cy="5967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1" i="0" u="none" strike="noStrike" kern="1200" cap="none" spc="0" normalizeH="0" baseline="0" noProof="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endParaRPr kumimoji="0" lang="fr-FR" sz="32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endParaRPr>
          </a:p>
        </p:txBody>
      </p:sp>
      <p:sp>
        <p:nvSpPr>
          <p:cNvPr id="4" name="Title 3"/>
          <p:cNvSpPr txBox="1">
            <a:spLocks noGrp="1"/>
          </p:cNvSpPr>
          <p:nvPr>
            <p:ph type="title" idx="4294967295"/>
            <p:custDataLst>
              <p:tags r:id="rId2"/>
            </p:custDataLst>
          </p:nvPr>
        </p:nvSpPr>
        <p:spPr>
          <a:xfrm>
            <a:off x="396887" y="1151952"/>
            <a:ext cx="7975325" cy="98488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srgbClr val="3A8369"/>
                </a:solidFill>
                <a:effectLst/>
                <a:uLnTx/>
                <a:uFillTx/>
                <a:latin typeface="Franklin Gothic Medium" panose="020B0603020102020204" pitchFamily="34" charset="0"/>
                <a:ea typeface="+mn-ea"/>
                <a:cs typeface="+mn-cs"/>
              </a:rPr>
              <a:t>Après avoir identifié les géographies et les méthodes – RDQA au niveau de la structure sanitaire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Text Placeholder 1"/>
          <p:cNvSpPr>
            <a:spLocks noGrp="1"/>
          </p:cNvSpPr>
          <p:nvPr>
            <p:ph type="body" sz="quarter" idx="12"/>
            <p:custDataLst>
              <p:tags r:id="rId3"/>
            </p:custDataLst>
          </p:nvPr>
        </p:nvSpPr>
        <p:spPr>
          <a:xfrm>
            <a:off x="396887" y="1922586"/>
            <a:ext cx="8526980" cy="4703885"/>
          </a:xfrm>
        </p:spPr>
        <p:txBody>
          <a:bodyPr/>
          <a:lstStyle/>
          <a:p>
            <a:pPr marL="0" indent="0">
              <a:spcBef>
                <a:spcPts val="600"/>
              </a:spcBef>
              <a:buNone/>
            </a:pPr>
            <a:r>
              <a:rPr lang="fr-FR" sz="1800" b="1" i="1" dirty="0"/>
              <a:t>Scénarios :</a:t>
            </a:r>
            <a:endParaRPr lang="fr-FR" sz="1800" dirty="0"/>
          </a:p>
          <a:p>
            <a:pPr lvl="0" indent="-177800">
              <a:lnSpc>
                <a:spcPts val="2000"/>
              </a:lnSpc>
              <a:spcBef>
                <a:spcPts val="0"/>
              </a:spcBef>
              <a:spcAft>
                <a:spcPts val="300"/>
              </a:spcAft>
              <a:buClr>
                <a:srgbClr val="AC6611"/>
              </a:buClr>
            </a:pPr>
            <a:r>
              <a:rPr lang="fr-FR" sz="1700" i="1" dirty="0"/>
              <a:t>Angela a visité une structure sanitaire après un rapport sexuel non protégé avec son copain, dans la crainte d’une possible grossesse. Elle a demandé les conseils d’un prestataire de PF. Après la session, le prestataire et Angela ont convenu qu’elle devrait prendre une pilule contraceptive d’urgence.</a:t>
            </a:r>
            <a:endParaRPr lang="fr-FR" sz="1700" dirty="0"/>
          </a:p>
          <a:p>
            <a:pPr lvl="0" indent="-177800">
              <a:lnSpc>
                <a:spcPts val="2000"/>
              </a:lnSpc>
              <a:spcBef>
                <a:spcPts val="0"/>
              </a:spcBef>
              <a:spcAft>
                <a:spcPts val="300"/>
              </a:spcAft>
              <a:buClr>
                <a:srgbClr val="AC6611"/>
              </a:buClr>
            </a:pPr>
            <a:r>
              <a:rPr lang="fr-FR" sz="1700" i="1" dirty="0"/>
              <a:t>Paul, un jeune garçon scolarisé et domicilié à Ajegunle, Lagos, a demandé un préservatif à un prestataire de PF. Il a été dirigé vers l’unité des infections sexuellement transmissibles et a reçu 12 préservatifs.</a:t>
            </a:r>
            <a:endParaRPr lang="fr-FR" sz="1700" dirty="0"/>
          </a:p>
          <a:p>
            <a:pPr lvl="0" indent="-177800">
              <a:lnSpc>
                <a:spcPts val="2000"/>
              </a:lnSpc>
              <a:spcBef>
                <a:spcPts val="0"/>
              </a:spcBef>
              <a:spcAft>
                <a:spcPts val="300"/>
              </a:spcAft>
              <a:buClr>
                <a:srgbClr val="AC6611"/>
              </a:buClr>
            </a:pPr>
            <a:r>
              <a:rPr lang="fr-FR" sz="1700" i="1" dirty="0"/>
              <a:t>Le copain d’Angela, prénommé Adamu, a visité la même structure sanitaire qu’Angela a visitée, 30 minutes après elle, pour demander une pilule contraceptive d’urgence. Il a dit au prestataire de PF qu’il avait eu un rapport sexuel non protégé avec sa copine et qu’il n’était pas prêt à devenir père. Le prestataire a donné à Adamu une pilule contraceptive d’urgence à remettre à sa copine. </a:t>
            </a:r>
            <a:endParaRPr lang="fr-FR" sz="1700" dirty="0"/>
          </a:p>
          <a:p>
            <a:pPr lvl="0" indent="-177800">
              <a:lnSpc>
                <a:spcPts val="2000"/>
              </a:lnSpc>
              <a:spcBef>
                <a:spcPts val="0"/>
              </a:spcBef>
              <a:spcAft>
                <a:spcPts val="300"/>
              </a:spcAft>
              <a:buClr>
                <a:srgbClr val="AC6611"/>
              </a:buClr>
            </a:pPr>
            <a:r>
              <a:rPr lang="fr-FR" sz="1700" i="1" dirty="0"/>
              <a:t>Pendant la période de rapportage, le gestionnaire des données a été prié de donner un rapport sur les utilisateurs de PF dans la structure sanitaire. </a:t>
            </a:r>
            <a:br>
              <a:rPr lang="fr-FR" sz="1700" i="1" dirty="0"/>
            </a:br>
            <a:r>
              <a:rPr lang="fr-FR" sz="1700" i="1" dirty="0"/>
              <a:t>À partir des scénarios ci-dessus : </a:t>
            </a:r>
            <a:endParaRPr lang="fr-FR" sz="1700" dirty="0"/>
          </a:p>
          <a:p>
            <a:pPr marL="508000" lvl="1" indent="-217488">
              <a:lnSpc>
                <a:spcPts val="2000"/>
              </a:lnSpc>
              <a:spcBef>
                <a:spcPts val="0"/>
              </a:spcBef>
              <a:spcAft>
                <a:spcPts val="300"/>
              </a:spcAft>
              <a:buClr>
                <a:srgbClr val="AC6611"/>
              </a:buClr>
              <a:buSzPct val="80000"/>
              <a:buFont typeface="Courier New" panose="02070309020205020404" pitchFamily="49" charset="0"/>
              <a:buChar char="o"/>
            </a:pPr>
            <a:r>
              <a:rPr lang="fr-FR" sz="1700" i="1" dirty="0"/>
              <a:t>Combien d’utilisateurs de PF le gestionnaire doit-il rapporter pour la période ?  </a:t>
            </a:r>
            <a:endParaRPr lang="fr-FR" sz="1700" dirty="0"/>
          </a:p>
          <a:p>
            <a:pPr marL="508000" lvl="1" indent="-217488">
              <a:lnSpc>
                <a:spcPts val="2000"/>
              </a:lnSpc>
              <a:spcBef>
                <a:spcPts val="0"/>
              </a:spcBef>
              <a:spcAft>
                <a:spcPts val="300"/>
              </a:spcAft>
              <a:buClr>
                <a:srgbClr val="AC6611"/>
              </a:buClr>
              <a:buSzPct val="80000"/>
              <a:buFont typeface="Courier New" panose="02070309020205020404" pitchFamily="49" charset="0"/>
              <a:buChar char="o"/>
            </a:pPr>
            <a:r>
              <a:rPr lang="fr-FR" sz="1700" i="1" dirty="0"/>
              <a:t>Comment avez-vous déterminé le nombre d’utilisateurs de PF ? </a:t>
            </a:r>
            <a:endParaRPr lang="en-US" sz="1700" dirty="0"/>
          </a:p>
        </p:txBody>
      </p:sp>
    </p:spTree>
    <p:extLst>
      <p:ext uri="{BB962C8B-B14F-4D97-AF65-F5344CB8AC3E}">
        <p14:creationId xmlns:p14="http://schemas.microsoft.com/office/powerpoint/2010/main" val="550031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E57F-EE87-D229-4C0C-79468D735AD6}"/>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6830291" cy="54333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495531" y="1904940"/>
            <a:ext cx="8152938" cy="4020327"/>
          </a:xfrm>
        </p:spPr>
        <p:txBody>
          <a:bodyPr/>
          <a:lstStyle/>
          <a:p>
            <a:pPr marL="287338" lvl="0" indent="-287338">
              <a:lnSpc>
                <a:spcPts val="3200"/>
              </a:lnSpc>
              <a:buClr>
                <a:srgbClr val="AC6611"/>
              </a:buClr>
            </a:pPr>
            <a:r>
              <a:rPr lang="fr-FR" sz="2600" dirty="0"/>
              <a:t>Comprendre la structure conceptuelle de la qualité des données adaptée à la PF</a:t>
            </a:r>
          </a:p>
          <a:p>
            <a:pPr marL="287338" lvl="0" indent="-287338">
              <a:lnSpc>
                <a:spcPts val="3200"/>
              </a:lnSpc>
              <a:buClr>
                <a:srgbClr val="AC6611"/>
              </a:buClr>
            </a:pPr>
            <a:r>
              <a:rPr lang="fr-FR" sz="2600" dirty="0"/>
              <a:t>Définir les dimensions de la qualité des données</a:t>
            </a:r>
          </a:p>
          <a:p>
            <a:pPr marL="287338" lvl="0" indent="-287338">
              <a:lnSpc>
                <a:spcPts val="3200"/>
              </a:lnSpc>
              <a:buClr>
                <a:srgbClr val="AC6611"/>
              </a:buClr>
            </a:pPr>
            <a:r>
              <a:rPr lang="fr-FR" sz="2600" dirty="0"/>
              <a:t>Identifier les étapes pour évaluer, améliorer et maintenir la qualité des données</a:t>
            </a:r>
          </a:p>
          <a:p>
            <a:pPr marL="287338" lvl="0" indent="-287338">
              <a:lnSpc>
                <a:spcPts val="3200"/>
              </a:lnSpc>
              <a:buClr>
                <a:srgbClr val="AC6611"/>
              </a:buClr>
            </a:pPr>
            <a:r>
              <a:rPr lang="fr-FR" sz="2600" dirty="0"/>
              <a:t>Comprendre pourquoi la qualité des données est importante pour l’utilisation des données et le processus de prise de décision</a:t>
            </a:r>
          </a:p>
          <a:p>
            <a:endParaRPr lang="en-US"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36675"/>
            <a:ext cx="8628045" cy="94800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Une structure conceptuelle pour la qualité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des données de PF</a:t>
            </a:r>
          </a:p>
        </p:txBody>
      </p:sp>
      <p:graphicFrame>
        <p:nvGraphicFramePr>
          <p:cNvPr id="14" name="Content Placeholder 10">
            <a:extLst>
              <a:ext uri="{FF2B5EF4-FFF2-40B4-BE49-F238E27FC236}">
                <a16:creationId xmlns:a16="http://schemas.microsoft.com/office/drawing/2014/main" id="{53974B5E-EB24-44E8-9AA7-0C589600568A}"/>
              </a:ext>
              <a:ext uri="{C183D7F6-B498-43B3-948B-1728B52AA6E4}">
                <adec:decorative xmlns:adec="http://schemas.microsoft.com/office/drawing/2017/decorative" val="1"/>
              </a:ext>
            </a:extLst>
          </p:cNvPr>
          <p:cNvGraphicFramePr>
            <a:graphicFrameLocks/>
          </p:cNvGraphicFramePr>
          <p:nvPr>
            <p:custDataLst>
              <p:tags r:id="rId2"/>
            </p:custDataLst>
            <p:extLst>
              <p:ext uri="{D42A27DB-BD31-4B8C-83A1-F6EECF244321}">
                <p14:modId xmlns:p14="http://schemas.microsoft.com/office/powerpoint/2010/main" val="1191285240"/>
              </p:ext>
            </p:extLst>
          </p:nvPr>
        </p:nvGraphicFramePr>
        <p:xfrm>
          <a:off x="469456" y="1930399"/>
          <a:ext cx="8276192" cy="449311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 name="TextBox 3"/>
          <p:cNvSpPr txBox="1"/>
          <p:nvPr>
            <p:custDataLst>
              <p:tags r:id="rId3"/>
            </p:custDataLst>
          </p:nvPr>
        </p:nvSpPr>
        <p:spPr>
          <a:xfrm>
            <a:off x="469456" y="4327504"/>
            <a:ext cx="4102544" cy="2031325"/>
          </a:xfrm>
          <a:prstGeom prst="rect">
            <a:avLst/>
          </a:prstGeom>
          <a:noFill/>
        </p:spPr>
        <p:txBody>
          <a:bodyPr wrap="square" rtlCol="0">
            <a:spAutoFit/>
          </a:bodyPr>
          <a:lstStyle/>
          <a:p>
            <a:pPr lvl="0">
              <a:lnSpc>
                <a:spcPct val="100000"/>
              </a:lnSpc>
              <a:spcAft>
                <a:spcPts val="0"/>
              </a:spcAft>
            </a:pPr>
            <a:r>
              <a:rPr lang="fr-FR" sz="1400" dirty="0">
                <a:solidFill>
                  <a:schemeClr val="bg1"/>
                </a:solidFill>
                <a:latin typeface="Arial" panose="020B0604020202020204" pitchFamily="34" charset="0"/>
                <a:cs typeface="Arial" panose="020B0604020202020204" pitchFamily="34" charset="0"/>
              </a:rPr>
              <a:t>EXAMENS CIBLES DE LA </a:t>
            </a:r>
            <a:br>
              <a:rPr lang="fr-FR" sz="1400" dirty="0">
                <a:solidFill>
                  <a:schemeClr val="bg1"/>
                </a:solidFill>
                <a:latin typeface="Arial" panose="020B0604020202020204" pitchFamily="34" charset="0"/>
                <a:cs typeface="Arial" panose="020B0604020202020204" pitchFamily="34" charset="0"/>
              </a:rPr>
            </a:br>
            <a:r>
              <a:rPr lang="fr-FR" sz="1400" dirty="0">
                <a:solidFill>
                  <a:schemeClr val="bg1"/>
                </a:solidFill>
                <a:latin typeface="Arial" panose="020B0604020202020204" pitchFamily="34" charset="0"/>
                <a:cs typeface="Arial" panose="020B0604020202020204" pitchFamily="34" charset="0"/>
              </a:rPr>
              <a:t>QUALITÉ DES DONNÉES</a:t>
            </a:r>
          </a:p>
          <a:p>
            <a:pPr lvl="0" algn="ctr">
              <a:lnSpc>
                <a:spcPct val="100000"/>
              </a:lnSpc>
              <a:spcAft>
                <a:spcPts val="0"/>
              </a:spcAft>
            </a:pPr>
            <a:r>
              <a:rPr lang="fr-FR" sz="1400" spc="-10" dirty="0">
                <a:solidFill>
                  <a:schemeClr val="bg1"/>
                </a:solidFill>
                <a:latin typeface="Arial" panose="020B0604020202020204" pitchFamily="34" charset="0"/>
                <a:cs typeface="Arial" panose="020B0604020202020204" pitchFamily="34" charset="0"/>
              </a:rPr>
              <a:t>Cursus et formation sur l’application de méthodes normalisées – investissements dans les systèmes d’exploitation nationaux par rapport à </a:t>
            </a:r>
            <a:br>
              <a:rPr lang="fr-FR" sz="1400" spc="-10" dirty="0">
                <a:solidFill>
                  <a:schemeClr val="bg1"/>
                </a:solidFill>
                <a:latin typeface="Arial" panose="020B0604020202020204" pitchFamily="34" charset="0"/>
                <a:cs typeface="Arial" panose="020B0604020202020204" pitchFamily="34" charset="0"/>
              </a:rPr>
            </a:br>
            <a:r>
              <a:rPr lang="fr-FR" sz="1400" spc="-10" dirty="0">
                <a:solidFill>
                  <a:schemeClr val="bg1"/>
                </a:solidFill>
                <a:latin typeface="Arial" panose="020B0604020202020204" pitchFamily="34" charset="0"/>
                <a:cs typeface="Arial" panose="020B0604020202020204" pitchFamily="34" charset="0"/>
              </a:rPr>
              <a:t>la supervision de soutien ad hoc</a:t>
            </a:r>
          </a:p>
          <a:p>
            <a:pPr lvl="0" algn="ctr">
              <a:lnSpc>
                <a:spcPct val="100000"/>
              </a:lnSpc>
              <a:spcAft>
                <a:spcPts val="0"/>
              </a:spcAft>
            </a:pPr>
            <a:r>
              <a:rPr lang="fr-FR" sz="1400" spc="-10" dirty="0">
                <a:solidFill>
                  <a:schemeClr val="bg1"/>
                </a:solidFill>
                <a:latin typeface="Arial" panose="020B0604020202020204" pitchFamily="34" charset="0"/>
                <a:cs typeface="Arial" panose="020B0604020202020204" pitchFamily="34" charset="0"/>
              </a:rPr>
              <a:t>Utilisation efficace des ressources de surveillance axées sur les questions/domaines où les besoins se font le plus sentir</a:t>
            </a:r>
          </a:p>
        </p:txBody>
      </p:sp>
      <p:sp>
        <p:nvSpPr>
          <p:cNvPr id="2" name="TextBox 1"/>
          <p:cNvSpPr txBox="1"/>
          <p:nvPr>
            <p:custDataLst>
              <p:tags r:id="rId4"/>
            </p:custDataLst>
          </p:nvPr>
        </p:nvSpPr>
        <p:spPr>
          <a:xfrm>
            <a:off x="4666819" y="4296725"/>
            <a:ext cx="3984010" cy="2092881"/>
          </a:xfrm>
          <a:prstGeom prst="rect">
            <a:avLst/>
          </a:prstGeom>
          <a:noFill/>
        </p:spPr>
        <p:txBody>
          <a:bodyPr wrap="square" rtlCol="0">
            <a:spAutoFit/>
          </a:bodyPr>
          <a:lstStyle/>
          <a:p>
            <a:pPr lvl="0" algn="ctr">
              <a:lnSpc>
                <a:spcPct val="100000"/>
              </a:lnSpc>
              <a:spcAft>
                <a:spcPts val="0"/>
              </a:spcAft>
            </a:pPr>
            <a:r>
              <a:rPr lang="fr-FR" sz="1400" dirty="0">
                <a:solidFill>
                  <a:schemeClr val="bg1"/>
                </a:solidFill>
                <a:latin typeface="Arial" panose="020B0604020202020204" pitchFamily="34" charset="0"/>
                <a:cs typeface="Arial" panose="020B0604020202020204" pitchFamily="34" charset="0"/>
              </a:rPr>
              <a:t>PERSONNES</a:t>
            </a:r>
          </a:p>
          <a:p>
            <a:pPr lvl="0" algn="ctr">
              <a:lnSpc>
                <a:spcPct val="100000"/>
              </a:lnSpc>
              <a:spcAft>
                <a:spcPts val="0"/>
              </a:spcAft>
            </a:pPr>
            <a:endParaRPr lang="fr-FR" sz="1400" dirty="0">
              <a:solidFill>
                <a:schemeClr val="bg1"/>
              </a:solidFill>
              <a:latin typeface="Arial" panose="020B0604020202020204" pitchFamily="34" charset="0"/>
              <a:cs typeface="Arial" panose="020B0604020202020204" pitchFamily="34" charset="0"/>
            </a:endParaRPr>
          </a:p>
          <a:p>
            <a:pPr lvl="0" algn="ctr">
              <a:lnSpc>
                <a:spcPct val="100000"/>
              </a:lnSpc>
              <a:spcAft>
                <a:spcPts val="0"/>
              </a:spcAft>
            </a:pPr>
            <a:r>
              <a:rPr lang="fr-FR" sz="1400" dirty="0">
                <a:solidFill>
                  <a:schemeClr val="bg1"/>
                </a:solidFill>
                <a:latin typeface="Arial" panose="020B0604020202020204" pitchFamily="34" charset="0"/>
                <a:cs typeface="Arial" panose="020B0604020202020204" pitchFamily="34" charset="0"/>
              </a:rPr>
              <a:t>Affectation de personnel au niveau national pour </a:t>
            </a:r>
            <a:br>
              <a:rPr lang="fr-FR" sz="1400" dirty="0">
                <a:solidFill>
                  <a:schemeClr val="bg1"/>
                </a:solidFill>
                <a:latin typeface="Arial" panose="020B0604020202020204" pitchFamily="34" charset="0"/>
                <a:cs typeface="Arial" panose="020B0604020202020204" pitchFamily="34" charset="0"/>
              </a:rPr>
            </a:br>
            <a:r>
              <a:rPr lang="fr-FR" sz="1400" dirty="0">
                <a:solidFill>
                  <a:schemeClr val="bg1"/>
                </a:solidFill>
                <a:latin typeface="Arial" panose="020B0604020202020204" pitchFamily="34" charset="0"/>
                <a:cs typeface="Arial" panose="020B0604020202020204" pitchFamily="34" charset="0"/>
              </a:rPr>
              <a:t>les données de PF </a:t>
            </a:r>
          </a:p>
          <a:p>
            <a:pPr lvl="0" algn="ctr">
              <a:lnSpc>
                <a:spcPct val="100000"/>
              </a:lnSpc>
              <a:spcAft>
                <a:spcPts val="0"/>
              </a:spcAft>
            </a:pPr>
            <a:r>
              <a:rPr lang="fr-FR" sz="1400" dirty="0">
                <a:solidFill>
                  <a:schemeClr val="bg1"/>
                </a:solidFill>
                <a:latin typeface="Arial" panose="020B0604020202020204" pitchFamily="34" charset="0"/>
                <a:cs typeface="Arial" panose="020B0604020202020204" pitchFamily="34" charset="0"/>
              </a:rPr>
              <a:t>Mécanismes de routine incluant la revue de </a:t>
            </a:r>
            <a:br>
              <a:rPr lang="fr-FR" sz="1400" dirty="0">
                <a:solidFill>
                  <a:schemeClr val="bg1"/>
                </a:solidFill>
                <a:latin typeface="Arial" panose="020B0604020202020204" pitchFamily="34" charset="0"/>
                <a:cs typeface="Arial" panose="020B0604020202020204" pitchFamily="34" charset="0"/>
              </a:rPr>
            </a:br>
            <a:r>
              <a:rPr lang="fr-FR" sz="1400" dirty="0">
                <a:solidFill>
                  <a:schemeClr val="bg1"/>
                </a:solidFill>
                <a:latin typeface="Arial" panose="020B0604020202020204" pitchFamily="34" charset="0"/>
                <a:cs typeface="Arial" panose="020B0604020202020204" pitchFamily="34" charset="0"/>
              </a:rPr>
              <a:t>la qualité des données de PF</a:t>
            </a:r>
          </a:p>
          <a:p>
            <a:pPr lvl="0" algn="ctr">
              <a:lnSpc>
                <a:spcPct val="100000"/>
              </a:lnSpc>
              <a:spcAft>
                <a:spcPts val="0"/>
              </a:spcAft>
            </a:pPr>
            <a:r>
              <a:rPr lang="fr-FR" sz="1400" dirty="0">
                <a:solidFill>
                  <a:schemeClr val="bg1"/>
                </a:solidFill>
                <a:latin typeface="Arial" panose="020B0604020202020204" pitchFamily="34" charset="0"/>
                <a:cs typeface="Arial" panose="020B0604020202020204" pitchFamily="34" charset="0"/>
              </a:rPr>
              <a:t>Capacité à identifier et à hiérarchiser les actions liées à la qualité des données</a:t>
            </a:r>
          </a:p>
          <a:p>
            <a:endParaRPr lang="en-US"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0594" y="844731"/>
            <a:ext cx="8584724" cy="7407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Amélioration de la qualité des données de PF : outils</a:t>
            </a:r>
          </a:p>
        </p:txBody>
      </p:sp>
      <p:sp>
        <p:nvSpPr>
          <p:cNvPr id="2" name="Text Placeholder 1"/>
          <p:cNvSpPr>
            <a:spLocks noGrp="1"/>
          </p:cNvSpPr>
          <p:nvPr>
            <p:ph type="body" sz="quarter" idx="13"/>
            <p:custDataLst>
              <p:tags r:id="rId2"/>
            </p:custDataLst>
          </p:nvPr>
        </p:nvSpPr>
        <p:spPr>
          <a:xfrm>
            <a:off x="235131" y="1453634"/>
            <a:ext cx="8750187" cy="5046238"/>
          </a:xfrm>
        </p:spPr>
        <p:txBody>
          <a:bodyPr/>
          <a:lstStyle/>
          <a:p>
            <a:pPr marL="461963" indent="-292100">
              <a:lnSpc>
                <a:spcPct val="100000"/>
              </a:lnSpc>
              <a:buFont typeface="+mj-lt"/>
              <a:buAutoNum type="arabicPeriod"/>
            </a:pPr>
            <a:r>
              <a:rPr lang="fr-FR" sz="1800" dirty="0"/>
              <a:t>Outil SS to EMU (</a:t>
            </a:r>
            <a:r>
              <a:rPr lang="fr-FR" sz="1800" i="1" dirty="0"/>
              <a:t>Statistiques de service à Estimation de l’utilisation moderne</a:t>
            </a:r>
            <a:r>
              <a:rPr lang="fr-FR" sz="1800" dirty="0"/>
              <a:t>) : outil basé sur Excel qui s’applique typiquement au niveau national et peut être appliqué au niveau intermédiaire</a:t>
            </a:r>
          </a:p>
          <a:p>
            <a:pPr lvl="1">
              <a:lnSpc>
                <a:spcPct val="100000"/>
              </a:lnSpc>
              <a:buClr>
                <a:srgbClr val="AC6611"/>
              </a:buClr>
            </a:pPr>
            <a:r>
              <a:rPr lang="fr-FR" sz="1700" dirty="0"/>
              <a:t>Valeur : peut identifier l’origine des problèmes de qualité des données et pour quelles méthodes</a:t>
            </a:r>
          </a:p>
          <a:p>
            <a:pPr lvl="1">
              <a:lnSpc>
                <a:spcPct val="100000"/>
              </a:lnSpc>
              <a:buClr>
                <a:srgbClr val="AC6611"/>
              </a:buClr>
            </a:pPr>
            <a:r>
              <a:rPr lang="fr-FR" sz="1700" dirty="0"/>
              <a:t>Valeur : est actuellement utilisé par les pays bénéficiant du soutien de FP2020 par Track20 et le personnel technique du gouvernement</a:t>
            </a:r>
          </a:p>
          <a:p>
            <a:pPr marL="461963" indent="-292100">
              <a:lnSpc>
                <a:spcPct val="100000"/>
              </a:lnSpc>
              <a:buFont typeface="+mj-lt"/>
              <a:buAutoNum type="arabicPeriod"/>
            </a:pPr>
            <a:r>
              <a:rPr lang="fr-FR" sz="1800" dirty="0"/>
              <a:t>Module générique DHIS2 PF : environnement complet pour évaluer la qualité des données et son lien avec la performance</a:t>
            </a:r>
          </a:p>
          <a:p>
            <a:pPr lvl="1">
              <a:lnSpc>
                <a:spcPct val="100000"/>
              </a:lnSpc>
              <a:buClr>
                <a:srgbClr val="AC6611"/>
              </a:buClr>
            </a:pPr>
            <a:r>
              <a:rPr lang="fr-FR" sz="1700" dirty="0"/>
              <a:t>Valeur : contient l’approche de l’outil SS to EMU</a:t>
            </a:r>
          </a:p>
          <a:p>
            <a:pPr lvl="1">
              <a:lnSpc>
                <a:spcPct val="100000"/>
              </a:lnSpc>
              <a:buClr>
                <a:srgbClr val="AC6611"/>
              </a:buClr>
            </a:pPr>
            <a:r>
              <a:rPr lang="fr-FR" sz="1700" dirty="0"/>
              <a:t>Valeur : peut être intégré dans le DHIS2</a:t>
            </a:r>
          </a:p>
          <a:p>
            <a:pPr lvl="1">
              <a:lnSpc>
                <a:spcPct val="100000"/>
              </a:lnSpc>
              <a:buClr>
                <a:srgbClr val="AC6611"/>
              </a:buClr>
            </a:pPr>
            <a:r>
              <a:rPr lang="fr-FR" sz="1700" dirty="0"/>
              <a:t>Valeur : renforce le système d’information de gestion de la santé (SIGS) et réduit la charge des ressources pour la qualité des données</a:t>
            </a:r>
          </a:p>
          <a:p>
            <a:pPr marL="461963" indent="-292100">
              <a:lnSpc>
                <a:spcPct val="100000"/>
              </a:lnSpc>
              <a:buFont typeface="+mj-lt"/>
              <a:buAutoNum type="arabicPeriod"/>
            </a:pPr>
            <a:r>
              <a:rPr lang="fr-FR" sz="1800" dirty="0"/>
              <a:t>RDQA (évaluation de la qualité des données de routine) pour évaluer l’origine de la mauvaise qualité des données : outil basé sur la structure sanitaire</a:t>
            </a:r>
          </a:p>
          <a:p>
            <a:pPr lvl="1">
              <a:lnSpc>
                <a:spcPct val="100000"/>
              </a:lnSpc>
              <a:buClr>
                <a:srgbClr val="AC6611"/>
              </a:buClr>
            </a:pPr>
            <a:r>
              <a:rPr lang="fr-FR" sz="1700" dirty="0"/>
              <a:t>Valeur : approche normalisée de la qualité des données de routine au niveau de la structure sanitaire</a:t>
            </a:r>
          </a:p>
          <a:p>
            <a:pPr>
              <a:lnSpc>
                <a:spcPct val="100000"/>
              </a:lnSpc>
            </a:pPr>
            <a:endParaRPr lang="en-US" dirty="0"/>
          </a:p>
        </p:txBody>
      </p:sp>
    </p:spTree>
    <p:extLst>
      <p:ext uri="{BB962C8B-B14F-4D97-AF65-F5344CB8AC3E}">
        <p14:creationId xmlns:p14="http://schemas.microsoft.com/office/powerpoint/2010/main" val="350357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391B1B-58A7-DDB3-9114-4E73F9ED6081}"/>
              </a:ext>
            </a:extLst>
          </p:cNvPr>
          <p:cNvSpPr>
            <a:spLocks noGrp="1"/>
          </p:cNvSpPr>
          <p:nvPr>
            <p:ph type="title" idx="4294967295"/>
          </p:nvPr>
        </p:nvSpPr>
        <p:spPr>
          <a:xfrm>
            <a:off x="628650" y="-1325563"/>
            <a:ext cx="7886700" cy="1325563"/>
          </a:xfrm>
          <a:prstGeom prst="rect">
            <a:avLst/>
          </a:prstGeom>
        </p:spPr>
        <p:txBody>
          <a:bodyPr anchor="b"/>
          <a:lstStyle/>
          <a:p>
            <a:r>
              <a:rPr lang="fr-FR" sz="2800" dirty="0">
                <a:latin typeface="Arial" panose="020B0604020202020204" pitchFamily="34" charset="0"/>
                <a:cs typeface="Arial" panose="020B0604020202020204" pitchFamily="34" charset="0"/>
              </a:rPr>
              <a:t>Exploiter les possibilités des outils existants</a:t>
            </a:r>
            <a:endParaRPr lang="en-US" sz="28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664B8D81-42ED-4F8F-B45E-F21C67E33D22}"/>
              </a:ext>
            </a:extLst>
          </p:cNvPr>
          <p:cNvSpPr/>
          <p:nvPr>
            <p:custDataLst>
              <p:tags r:id="rId1"/>
            </p:custDataLst>
          </p:nvPr>
        </p:nvSpPr>
        <p:spPr>
          <a:xfrm>
            <a:off x="440267" y="763883"/>
            <a:ext cx="8588740" cy="2250250"/>
          </a:xfrm>
          <a:prstGeom prst="rect">
            <a:avLst/>
          </a:prstGeom>
          <a:solidFill>
            <a:srgbClr val="69BC9E"/>
          </a:solidFill>
          <a:ln>
            <a:solidFill>
              <a:srgbClr val="00968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900"/>
              </a:spcAft>
            </a:pPr>
            <a:r>
              <a:rPr lang="fr-FR" dirty="0">
                <a:solidFill>
                  <a:schemeClr val="tx1"/>
                </a:solidFill>
                <a:latin typeface="Arial" panose="020B0604020202020204" pitchFamily="34" charset="0"/>
                <a:cs typeface="Arial" panose="020B0604020202020204" pitchFamily="34" charset="0"/>
              </a:rPr>
              <a:t>Exploiter les possibilités des outils existants</a:t>
            </a:r>
          </a:p>
          <a:p>
            <a:pPr marL="227013" indent="-227013">
              <a:buFont typeface="+mj-lt"/>
              <a:buAutoNum type="arabicPeriod"/>
            </a:pPr>
            <a:r>
              <a:rPr lang="fr-FR" sz="1600" dirty="0">
                <a:solidFill>
                  <a:schemeClr val="tx1"/>
                </a:solidFill>
                <a:latin typeface="Arial" panose="020B0604020202020204" pitchFamily="34" charset="0"/>
                <a:cs typeface="Arial" panose="020B0604020202020204" pitchFamily="34" charset="0"/>
              </a:rPr>
              <a:t>Ces outils fournissent des informations à des profondeurs et des niveaux différents</a:t>
            </a:r>
          </a:p>
          <a:p>
            <a:pPr marL="227013" indent="-227013">
              <a:buFont typeface="+mj-lt"/>
              <a:buAutoNum type="arabicPeriod"/>
            </a:pPr>
            <a:r>
              <a:rPr lang="fr-FR" sz="1600" dirty="0">
                <a:solidFill>
                  <a:schemeClr val="tx1"/>
                </a:solidFill>
                <a:latin typeface="Arial" panose="020B0604020202020204" pitchFamily="34" charset="0"/>
                <a:cs typeface="Arial" panose="020B0604020202020204" pitchFamily="34" charset="0"/>
              </a:rPr>
              <a:t>SS to EMU et le Module générique de PF peuvent identifier les domaines où les examens approfondis sont particulièrement nécessaires</a:t>
            </a:r>
          </a:p>
          <a:p>
            <a:pPr marL="227013" indent="-227013">
              <a:buFont typeface="+mj-lt"/>
              <a:buAutoNum type="arabicPeriod"/>
            </a:pPr>
            <a:r>
              <a:rPr lang="fr-FR" sz="1600" dirty="0">
                <a:solidFill>
                  <a:schemeClr val="tx1"/>
                </a:solidFill>
                <a:latin typeface="Arial" panose="020B0604020202020204" pitchFamily="34" charset="0"/>
                <a:cs typeface="Arial" panose="020B0604020202020204" pitchFamily="34" charset="0"/>
              </a:rPr>
              <a:t>Les RDQA peuvent fournir des informations approfondies sur la nature et les moteurs d’une qualité de données médiocre</a:t>
            </a:r>
          </a:p>
          <a:p>
            <a:pPr marL="227013" indent="-227013">
              <a:buFont typeface="+mj-lt"/>
              <a:buAutoNum type="arabicPeriod"/>
            </a:pPr>
            <a:r>
              <a:rPr lang="fr-FR" sz="1600" dirty="0">
                <a:solidFill>
                  <a:schemeClr val="tx1"/>
                </a:solidFill>
                <a:latin typeface="Arial" panose="020B0604020202020204" pitchFamily="34" charset="0"/>
                <a:cs typeface="Arial" panose="020B0604020202020204" pitchFamily="34" charset="0"/>
              </a:rPr>
              <a:t>La combinaison des deux outils permet aux programmes de cibler efficacement les ressources rares de qualité des données ET d’améliorer les résultats</a:t>
            </a:r>
            <a:endParaRPr lang="fr-FR" dirty="0">
              <a:solidFill>
                <a:schemeClr val="tx1"/>
              </a:solidFill>
              <a:latin typeface="Arial" panose="020B0604020202020204" pitchFamily="34" charset="0"/>
              <a:cs typeface="Arial" panose="020B0604020202020204" pitchFamily="34" charset="0"/>
            </a:endParaRPr>
          </a:p>
        </p:txBody>
      </p:sp>
      <p:pic>
        <p:nvPicPr>
          <p:cNvPr id="2" name="Picture 1" descr="Approche intégrée d’évaluation de la qualité des données de PF.">
            <a:extLst>
              <a:ext uri="{FF2B5EF4-FFF2-40B4-BE49-F238E27FC236}">
                <a16:creationId xmlns:a16="http://schemas.microsoft.com/office/drawing/2014/main" id="{D9650799-A550-6059-0A13-E48E350FE52E}"/>
              </a:ext>
            </a:extLst>
          </p:cNvPr>
          <p:cNvPicPr>
            <a:picLocks noChangeAspect="1"/>
          </p:cNvPicPr>
          <p:nvPr/>
        </p:nvPicPr>
        <p:blipFill>
          <a:blip r:embed="rId4"/>
          <a:stretch>
            <a:fillRect/>
          </a:stretch>
        </p:blipFill>
        <p:spPr>
          <a:xfrm>
            <a:off x="1371600" y="3119076"/>
            <a:ext cx="6400800" cy="3688125"/>
          </a:xfrm>
          <a:prstGeom prst="rect">
            <a:avLst/>
          </a:prstGeom>
        </p:spPr>
      </p:pic>
    </p:spTree>
    <p:extLst>
      <p:ext uri="{BB962C8B-B14F-4D97-AF65-F5344CB8AC3E}">
        <p14:creationId xmlns:p14="http://schemas.microsoft.com/office/powerpoint/2010/main" val="608824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336665" y="764755"/>
            <a:ext cx="8470669" cy="156015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ts val="3600"/>
              </a:lnSpc>
              <a:spcBef>
                <a:spcPts val="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Comment décrire la façon dont les deux outils interagissent le long du continuum d’évaluation de la qualité des données</a:t>
            </a:r>
          </a:p>
        </p:txBody>
      </p:sp>
      <p:sp>
        <p:nvSpPr>
          <p:cNvPr id="5" name="TextBox 4">
            <a:extLst>
              <a:ext uri="{FF2B5EF4-FFF2-40B4-BE49-F238E27FC236}">
                <a16:creationId xmlns:a16="http://schemas.microsoft.com/office/drawing/2014/main" id="{DFCB3DEB-BD9B-61D6-95CB-618421613667}"/>
              </a:ext>
            </a:extLst>
          </p:cNvPr>
          <p:cNvSpPr txBox="1"/>
          <p:nvPr>
            <p:custDataLst>
              <p:tags r:id="rId2"/>
            </p:custDataLst>
          </p:nvPr>
        </p:nvSpPr>
        <p:spPr>
          <a:xfrm rot="16200000">
            <a:off x="-886769" y="4295769"/>
            <a:ext cx="2195202" cy="461665"/>
          </a:xfrm>
          <a:prstGeom prst="rect">
            <a:avLst/>
          </a:prstGeom>
          <a:noFill/>
        </p:spPr>
        <p:txBody>
          <a:bodyPr wrap="square">
            <a:spAutoFit/>
          </a:bodyPr>
          <a:lstStyle/>
          <a:p>
            <a:pPr algn="ctr"/>
            <a:r>
              <a:rPr lang="fr-FR" sz="1200" dirty="0">
                <a:latin typeface="Arial" panose="020B0604020202020204" pitchFamily="34" charset="0"/>
                <a:cs typeface="Arial" panose="020B0604020202020204" pitchFamily="34" charset="0"/>
              </a:rPr>
              <a:t>Niveau d’effort/Investissement</a:t>
            </a:r>
          </a:p>
        </p:txBody>
      </p:sp>
      <p:pic>
        <p:nvPicPr>
          <p:cNvPr id="2" name="Picture 1">
            <a:extLst>
              <a:ext uri="{FF2B5EF4-FFF2-40B4-BE49-F238E27FC236}">
                <a16:creationId xmlns:a16="http://schemas.microsoft.com/office/drawing/2014/main" id="{8212485B-BE22-0D9A-2796-3FD8A4852048}"/>
              </a:ext>
              <a:ext uri="{C183D7F6-B498-43B3-948B-1728B52AA6E4}">
                <adec:decorative xmlns:adec="http://schemas.microsoft.com/office/drawing/2017/decorative" val="1"/>
              </a:ext>
            </a:extLst>
          </p:cNvPr>
          <p:cNvPicPr/>
          <p:nvPr>
            <p:custDataLst>
              <p:tags r:id="rId3"/>
            </p:custDataLst>
          </p:nvPr>
        </p:nvPicPr>
        <p:blipFill rotWithShape="1">
          <a:blip r:embed="rId9"/>
          <a:srcRect r="47306"/>
          <a:stretch/>
        </p:blipFill>
        <p:spPr bwMode="auto">
          <a:xfrm>
            <a:off x="389165" y="2480600"/>
            <a:ext cx="4711341" cy="3939871"/>
          </a:xfrm>
          <a:prstGeom prst="rect">
            <a:avLst/>
          </a:prstGeom>
          <a:ln>
            <a:noFill/>
          </a:ln>
          <a:extLst>
            <a:ext uri="{53640926-AAD7-44D8-BBD7-CCE9431645EC}">
              <a14:shadowObscured xmlns:a14="http://schemas.microsoft.com/office/drawing/2010/main"/>
            </a:ext>
          </a:extLst>
        </p:spPr>
      </p:pic>
      <p:sp>
        <p:nvSpPr>
          <p:cNvPr id="9" name="Rectangle 8">
            <a:extLst>
              <a:ext uri="{FF2B5EF4-FFF2-40B4-BE49-F238E27FC236}">
                <a16:creationId xmlns:a16="http://schemas.microsoft.com/office/drawing/2014/main" id="{E27125BF-11AA-B038-C983-D15E6F7CE88E}"/>
              </a:ext>
              <a:ext uri="{C183D7F6-B498-43B3-948B-1728B52AA6E4}">
                <adec:decorative xmlns:adec="http://schemas.microsoft.com/office/drawing/2017/decorative" val="1"/>
              </a:ext>
            </a:extLst>
          </p:cNvPr>
          <p:cNvSpPr/>
          <p:nvPr>
            <p:custDataLst>
              <p:tags r:id="rId4"/>
            </p:custDataLst>
          </p:nvPr>
        </p:nvSpPr>
        <p:spPr>
          <a:xfrm>
            <a:off x="5335398" y="3392985"/>
            <a:ext cx="3573710" cy="686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AA1C08E-3816-BD5F-6758-3C871C401041}"/>
              </a:ext>
              <a:ext uri="{C183D7F6-B498-43B3-948B-1728B52AA6E4}">
                <adec:decorative xmlns:adec="http://schemas.microsoft.com/office/drawing/2017/decorative" val="1"/>
              </a:ext>
            </a:extLst>
          </p:cNvPr>
          <p:cNvSpPr/>
          <p:nvPr>
            <p:custDataLst>
              <p:tags r:id="rId5"/>
            </p:custDataLst>
          </p:nvPr>
        </p:nvSpPr>
        <p:spPr>
          <a:xfrm>
            <a:off x="5297564" y="4208755"/>
            <a:ext cx="3509770" cy="686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06D7740-5604-A9B6-DB17-54D7249A7921}"/>
              </a:ext>
              <a:ext uri="{C183D7F6-B498-43B3-948B-1728B52AA6E4}">
                <adec:decorative xmlns:adec="http://schemas.microsoft.com/office/drawing/2017/decorative" val="1"/>
              </a:ext>
            </a:extLst>
          </p:cNvPr>
          <p:cNvSpPr/>
          <p:nvPr>
            <p:custDataLst>
              <p:tags r:id="rId6"/>
            </p:custDataLst>
          </p:nvPr>
        </p:nvSpPr>
        <p:spPr>
          <a:xfrm>
            <a:off x="5335398" y="5165219"/>
            <a:ext cx="3573710" cy="686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6">
            <a:extLst>
              <a:ext uri="{FF2B5EF4-FFF2-40B4-BE49-F238E27FC236}">
                <a16:creationId xmlns:a16="http://schemas.microsoft.com/office/drawing/2014/main" id="{8A84FB68-6C02-AA48-498E-8A08699EE91A}"/>
              </a:ext>
            </a:extLst>
          </p:cNvPr>
          <p:cNvGraphicFramePr>
            <a:graphicFrameLocks noGrp="1"/>
          </p:cNvGraphicFramePr>
          <p:nvPr>
            <p:extLst>
              <p:ext uri="{D42A27DB-BD31-4B8C-83A1-F6EECF244321}">
                <p14:modId xmlns:p14="http://schemas.microsoft.com/office/powerpoint/2010/main" val="2809126744"/>
              </p:ext>
            </p:extLst>
          </p:nvPr>
        </p:nvGraphicFramePr>
        <p:xfrm>
          <a:off x="5245064" y="2568751"/>
          <a:ext cx="3664043" cy="3527322"/>
        </p:xfrm>
        <a:graphic>
          <a:graphicData uri="http://schemas.openxmlformats.org/drawingml/2006/table">
            <a:tbl>
              <a:tblPr firstRow="1" bandRow="1">
                <a:tableStyleId>{5C22544A-7EE6-4342-B048-85BDC9FD1C3A}</a:tableStyleId>
              </a:tblPr>
              <a:tblGrid>
                <a:gridCol w="3664043">
                  <a:extLst>
                    <a:ext uri="{9D8B030D-6E8A-4147-A177-3AD203B41FA5}">
                      <a16:colId xmlns:a16="http://schemas.microsoft.com/office/drawing/2014/main" val="684831326"/>
                    </a:ext>
                  </a:extLst>
                </a:gridCol>
              </a:tblGrid>
              <a:tr h="851782">
                <a:tc>
                  <a:txBody>
                    <a:bodyPr/>
                    <a:lstStyle/>
                    <a:p>
                      <a:r>
                        <a:rPr lang="fr-FR" sz="1200" b="0" dirty="0">
                          <a:latin typeface="Arial" panose="020B0604020202020204" pitchFamily="34" charset="0"/>
                          <a:cs typeface="Arial" panose="020B0604020202020204" pitchFamily="34" charset="0"/>
                        </a:rPr>
                        <a:t>Effort important – Application de l’outil RDQA global sur la base d’un échantillon aléatoire prise en charge par l’application de SS to EMU au niveau national, qui ne montre aucune capacité à cibler</a:t>
                      </a:r>
                      <a:endParaRPr lang="en-US" sz="1200" b="0" dirty="0">
                        <a:latin typeface="Arial" panose="020B0604020202020204" pitchFamily="34" charset="0"/>
                        <a:cs typeface="Arial" panose="020B0604020202020204" pitchFamily="34" charset="0"/>
                      </a:endParaRPr>
                    </a:p>
                  </a:txBody>
                  <a:tcPr>
                    <a:lnB w="6350" cap="flat" cmpd="sng" algn="ctr">
                      <a:solidFill>
                        <a:schemeClr val="tx1"/>
                      </a:solidFill>
                      <a:prstDash val="solid"/>
                      <a:round/>
                      <a:headEnd type="none" w="med" len="med"/>
                      <a:tailEnd type="none" w="med" len="med"/>
                    </a:lnB>
                    <a:solidFill>
                      <a:srgbClr val="0E2749"/>
                    </a:solidFill>
                  </a:tcPr>
                </a:tc>
                <a:extLst>
                  <a:ext uri="{0D108BD9-81ED-4DB2-BD59-A6C34878D82A}">
                    <a16:rowId xmlns:a16="http://schemas.microsoft.com/office/drawing/2014/main" val="3959184815"/>
                  </a:ext>
                </a:extLst>
              </a:tr>
              <a:tr h="711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Application de l’outil RDQA global sur la base d’un échantillon aléatoire – axée sur l’indicateur/élément identifié par SS to EMU au niveau national</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4E92"/>
                    </a:solidFill>
                  </a:tcPr>
                </a:tc>
                <a:extLst>
                  <a:ext uri="{0D108BD9-81ED-4DB2-BD59-A6C34878D82A}">
                    <a16:rowId xmlns:a16="http://schemas.microsoft.com/office/drawing/2014/main" val="139978598"/>
                  </a:ext>
                </a:extLst>
              </a:tr>
              <a:tr h="9585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 niveau régional – application stricte de RDQA </a:t>
                      </a:r>
                      <a:br>
                        <a:rPr kumimoji="0" 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sur les emplacements et les indicateurs/éléments avec une forte probabilité de problèmes de qualité basés sur l’application de SS to EMU au niveau sous-national</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3892C6"/>
                    </a:solidFill>
                  </a:tcPr>
                </a:tc>
                <a:extLst>
                  <a:ext uri="{0D108BD9-81ED-4DB2-BD59-A6C34878D82A}">
                    <a16:rowId xmlns:a16="http://schemas.microsoft.com/office/drawing/2014/main" val="1312042434"/>
                  </a:ext>
                </a:extLst>
              </a:tr>
              <a:tr h="9585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Examen de routine de la qualité des données informée par la méthodologie RDQA et l’application de SS to EMU</a:t>
                      </a:r>
                    </a:p>
                  </a:txBody>
                  <a:tcPr>
                    <a:lnT w="6350" cap="flat" cmpd="sng" algn="ctr">
                      <a:solidFill>
                        <a:schemeClr val="tx1"/>
                      </a:solidFill>
                      <a:prstDash val="solid"/>
                      <a:round/>
                      <a:headEnd type="none" w="med" len="med"/>
                      <a:tailEnd type="none" w="med" len="med"/>
                    </a:lnT>
                    <a:solidFill>
                      <a:srgbClr val="87BEDD"/>
                    </a:solidFill>
                  </a:tcPr>
                </a:tc>
                <a:extLst>
                  <a:ext uri="{0D108BD9-81ED-4DB2-BD59-A6C34878D82A}">
                    <a16:rowId xmlns:a16="http://schemas.microsoft.com/office/drawing/2014/main" val="2256192139"/>
                  </a:ext>
                </a:extLst>
              </a:tr>
            </a:tbl>
          </a:graphicData>
        </a:graphic>
      </p:graphicFrame>
    </p:spTree>
    <p:extLst>
      <p:ext uri="{BB962C8B-B14F-4D97-AF65-F5344CB8AC3E}">
        <p14:creationId xmlns:p14="http://schemas.microsoft.com/office/powerpoint/2010/main" val="2931437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6A1A03A-FF0A-467B-BDBE-F1A660195FAA}"/>
              </a:ext>
            </a:extLst>
          </p:cNvPr>
          <p:cNvSpPr>
            <a:spLocks noGrp="1"/>
          </p:cNvSpPr>
          <p:nvPr>
            <p:ph type="title" idx="4294967295"/>
            <p:custDataLst>
              <p:tags r:id="rId1"/>
            </p:custDataLst>
          </p:nvPr>
        </p:nvSpPr>
        <p:spPr>
          <a:xfrm>
            <a:off x="442329" y="872312"/>
            <a:ext cx="8144718" cy="108294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Arial" panose="020B0604020202020204" pitchFamily="34" charset="0"/>
                <a:cs typeface="Arial" panose="020B0604020202020204" pitchFamily="34" charset="0"/>
              </a:rPr>
              <a:t>Structure conceptuelle de la qualité </a:t>
            </a:r>
            <a:b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Arial" panose="020B0604020202020204" pitchFamily="34" charset="0"/>
                <a:cs typeface="Arial" panose="020B0604020202020204" pitchFamily="34" charset="0"/>
              </a:rPr>
            </a:b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Arial" panose="020B0604020202020204" pitchFamily="34" charset="0"/>
                <a:cs typeface="Arial" panose="020B0604020202020204" pitchFamily="34" charset="0"/>
              </a:rPr>
              <a:t>des données en utilisant le RDQA</a:t>
            </a:r>
          </a:p>
        </p:txBody>
      </p:sp>
      <p:pic>
        <p:nvPicPr>
          <p:cNvPr id="5" name="Picture 5" descr="Structure conceptuelle pour le RDQA : systèmes de gestion et de déclaration, domaines fonctionnels et qualité des données."/>
          <p:cNvPicPr>
            <a:picLocks noChangeAspect="1" noChangeArrowheads="1"/>
          </p:cNvPicPr>
          <p:nvPr>
            <p:custDataLst>
              <p:tags r:id="rId2"/>
            </p:custDataLst>
          </p:nvPr>
        </p:nvPicPr>
        <p:blipFill>
          <a:blip r:embed="rId16">
            <a:extLst>
              <a:ext uri="{28A0092B-C50C-407E-A947-70E740481C1C}">
                <a14:useLocalDpi xmlns:a14="http://schemas.microsoft.com/office/drawing/2010/main" val="0"/>
              </a:ext>
            </a:extLst>
          </a:blip>
          <a:srcRect/>
          <a:stretch>
            <a:fillRect/>
          </a:stretch>
        </p:blipFill>
        <p:spPr>
          <a:xfrm>
            <a:off x="319692" y="2265268"/>
            <a:ext cx="8389991" cy="393523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D48F0B49-FB09-B474-5491-BEE04894EDA4}"/>
              </a:ext>
            </a:extLst>
          </p:cNvPr>
          <p:cNvSpPr txBox="1"/>
          <p:nvPr>
            <p:custDataLst>
              <p:tags r:id="rId3"/>
            </p:custDataLst>
          </p:nvPr>
        </p:nvSpPr>
        <p:spPr>
          <a:xfrm>
            <a:off x="716210" y="2265268"/>
            <a:ext cx="7711580" cy="646331"/>
          </a:xfrm>
          <a:prstGeom prst="rect">
            <a:avLst/>
          </a:prstGeom>
          <a:solidFill>
            <a:schemeClr val="bg1"/>
          </a:solidFill>
        </p:spPr>
        <p:txBody>
          <a:bodyPr wrap="square">
            <a:spAutoFit/>
          </a:bodyPr>
          <a:lstStyle/>
          <a:p>
            <a:r>
              <a:rPr lang="fr-FR" dirty="0">
                <a:latin typeface="Arial" panose="020B0604020202020204" pitchFamily="34" charset="0"/>
                <a:cs typeface="Arial" panose="020B0604020202020204" pitchFamily="34" charset="0"/>
              </a:rPr>
              <a:t>Figure 1. Structure conceptuelle pour le RDQA : systèmes de gestion et de déclaration, domaines fonctionnels et qualité des données</a:t>
            </a:r>
            <a:endParaRPr lang="he-IL"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B7F6B54-FD56-081D-9715-7815055F1E0A}"/>
              </a:ext>
            </a:extLst>
          </p:cNvPr>
          <p:cNvSpPr txBox="1"/>
          <p:nvPr>
            <p:custDataLst>
              <p:tags r:id="rId4"/>
            </p:custDataLst>
          </p:nvPr>
        </p:nvSpPr>
        <p:spPr>
          <a:xfrm rot="16200000">
            <a:off x="-861916" y="4634626"/>
            <a:ext cx="2705081" cy="584775"/>
          </a:xfrm>
          <a:prstGeom prst="rect">
            <a:avLst/>
          </a:prstGeom>
          <a:solidFill>
            <a:schemeClr val="bg1"/>
          </a:solidFill>
        </p:spPr>
        <p:txBody>
          <a:bodyPr wrap="square">
            <a:spAutoFit/>
          </a:bodyPr>
          <a:lstStyle/>
          <a:p>
            <a:r>
              <a:rPr lang="fr-FR" sz="1600" b="1" dirty="0">
                <a:solidFill>
                  <a:srgbClr val="002060"/>
                </a:solidFill>
                <a:latin typeface="Arial" panose="020B0604020202020204" pitchFamily="34" charset="0"/>
                <a:cs typeface="Arial" panose="020B0604020202020204" pitchFamily="34" charset="0"/>
              </a:rPr>
              <a:t>NIVEAUX DE RAPPORTAGE</a:t>
            </a:r>
          </a:p>
        </p:txBody>
      </p:sp>
      <p:sp>
        <p:nvSpPr>
          <p:cNvPr id="8" name="TextBox 7">
            <a:extLst>
              <a:ext uri="{FF2B5EF4-FFF2-40B4-BE49-F238E27FC236}">
                <a16:creationId xmlns:a16="http://schemas.microsoft.com/office/drawing/2014/main" id="{0AA39BD7-CDC6-A9E4-3BE9-EAEF5F4D93DA}"/>
              </a:ext>
            </a:extLst>
          </p:cNvPr>
          <p:cNvSpPr txBox="1"/>
          <p:nvPr>
            <p:custDataLst>
              <p:tags r:id="rId5"/>
            </p:custDataLst>
          </p:nvPr>
        </p:nvSpPr>
        <p:spPr>
          <a:xfrm>
            <a:off x="1343314" y="4383249"/>
            <a:ext cx="1600200" cy="261610"/>
          </a:xfrm>
          <a:prstGeom prst="rect">
            <a:avLst/>
          </a:prstGeom>
          <a:solidFill>
            <a:srgbClr val="CCECFF"/>
          </a:solidFill>
        </p:spPr>
        <p:txBody>
          <a:bodyPr wrap="square">
            <a:spAutoFit/>
          </a:bodyPr>
          <a:lstStyle/>
          <a:p>
            <a:r>
              <a:rPr lang="fr-FR" sz="1050" dirty="0">
                <a:latin typeface="Arial" panose="020B0604020202020204" pitchFamily="34" charset="0"/>
                <a:cs typeface="Arial" panose="020B0604020202020204" pitchFamily="34" charset="0"/>
              </a:rPr>
              <a:t>Unité S&amp;E</a:t>
            </a:r>
          </a:p>
        </p:txBody>
      </p:sp>
      <p:sp>
        <p:nvSpPr>
          <p:cNvPr id="10" name="TextBox 9">
            <a:extLst>
              <a:ext uri="{FF2B5EF4-FFF2-40B4-BE49-F238E27FC236}">
                <a16:creationId xmlns:a16="http://schemas.microsoft.com/office/drawing/2014/main" id="{1B84080A-F3C9-E5A0-00C1-A0B036AAD5A2}"/>
              </a:ext>
            </a:extLst>
          </p:cNvPr>
          <p:cNvSpPr txBox="1"/>
          <p:nvPr>
            <p:custDataLst>
              <p:tags r:id="rId6"/>
            </p:custDataLst>
          </p:nvPr>
        </p:nvSpPr>
        <p:spPr>
          <a:xfrm>
            <a:off x="1314734" y="4968397"/>
            <a:ext cx="1948786" cy="577081"/>
          </a:xfrm>
          <a:prstGeom prst="rect">
            <a:avLst/>
          </a:prstGeom>
          <a:solidFill>
            <a:srgbClr val="CCECFF"/>
          </a:solidFill>
        </p:spPr>
        <p:txBody>
          <a:bodyPr wrap="square">
            <a:spAutoFit/>
          </a:bodyPr>
          <a:lstStyle/>
          <a:p>
            <a:r>
              <a:rPr lang="fr-FR" sz="1050" dirty="0">
                <a:latin typeface="Arial" panose="020B0604020202020204" pitchFamily="34" charset="0"/>
                <a:cs typeface="Arial" panose="020B0604020202020204" pitchFamily="34" charset="0"/>
              </a:rPr>
              <a:t>Niveaux de compilation intermédiaires (p. ex., </a:t>
            </a:r>
            <a:br>
              <a:rPr lang="fr-FR" sz="1050" dirty="0">
                <a:latin typeface="Arial" panose="020B0604020202020204" pitchFamily="34" charset="0"/>
                <a:cs typeface="Arial" panose="020B0604020202020204" pitchFamily="34" charset="0"/>
              </a:rPr>
            </a:br>
            <a:r>
              <a:rPr lang="fr-FR" sz="1050" dirty="0">
                <a:latin typeface="Arial" panose="020B0604020202020204" pitchFamily="34" charset="0"/>
                <a:cs typeface="Arial" panose="020B0604020202020204" pitchFamily="34" charset="0"/>
              </a:rPr>
              <a:t>districts, régions)</a:t>
            </a:r>
          </a:p>
        </p:txBody>
      </p:sp>
      <p:sp>
        <p:nvSpPr>
          <p:cNvPr id="12" name="TextBox 11">
            <a:extLst>
              <a:ext uri="{FF2B5EF4-FFF2-40B4-BE49-F238E27FC236}">
                <a16:creationId xmlns:a16="http://schemas.microsoft.com/office/drawing/2014/main" id="{6DDB0228-8F1C-6704-FACF-6C54F6C6294D}"/>
              </a:ext>
            </a:extLst>
          </p:cNvPr>
          <p:cNvSpPr txBox="1"/>
          <p:nvPr>
            <p:custDataLst>
              <p:tags r:id="rId7"/>
            </p:custDataLst>
          </p:nvPr>
        </p:nvSpPr>
        <p:spPr>
          <a:xfrm>
            <a:off x="1342507" y="5660061"/>
            <a:ext cx="1749830" cy="261610"/>
          </a:xfrm>
          <a:prstGeom prst="rect">
            <a:avLst/>
          </a:prstGeom>
          <a:solidFill>
            <a:srgbClr val="CCECFF"/>
          </a:solidFill>
        </p:spPr>
        <p:txBody>
          <a:bodyPr wrap="square">
            <a:spAutoFit/>
          </a:bodyPr>
          <a:lstStyle/>
          <a:p>
            <a:r>
              <a:rPr lang="fr-FR" sz="1050" dirty="0">
                <a:latin typeface="Arial" panose="020B0604020202020204" pitchFamily="34" charset="0"/>
                <a:cs typeface="Arial" panose="020B0604020202020204" pitchFamily="34" charset="0"/>
              </a:rPr>
              <a:t>Points de service</a:t>
            </a:r>
            <a:endParaRPr lang="en-US" sz="1050"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45567DF7-F29D-BFB8-FB1C-DEE72E3F82A9}"/>
              </a:ext>
            </a:extLst>
          </p:cNvPr>
          <p:cNvSpPr txBox="1"/>
          <p:nvPr>
            <p:custDataLst>
              <p:tags r:id="rId8"/>
            </p:custDataLst>
          </p:nvPr>
        </p:nvSpPr>
        <p:spPr>
          <a:xfrm rot="16200000">
            <a:off x="2691157" y="4816055"/>
            <a:ext cx="1877336" cy="646331"/>
          </a:xfrm>
          <a:prstGeom prst="rect">
            <a:avLst/>
          </a:prstGeom>
          <a:solidFill>
            <a:srgbClr val="808080"/>
          </a:solidFill>
        </p:spPr>
        <p:txBody>
          <a:bodyPr wrap="square">
            <a:spAutoFit/>
          </a:bodyPr>
          <a:lstStyle/>
          <a:p>
            <a:r>
              <a:rPr lang="fr-FR" sz="1200" dirty="0">
                <a:latin typeface="Arial" panose="020B0604020202020204" pitchFamily="34" charset="0"/>
                <a:cs typeface="Arial" panose="020B0604020202020204" pitchFamily="34" charset="0"/>
              </a:rPr>
              <a:t>Système de gestion et de rapportage des données</a:t>
            </a:r>
          </a:p>
        </p:txBody>
      </p:sp>
      <p:sp>
        <p:nvSpPr>
          <p:cNvPr id="16" name="TextBox 15">
            <a:extLst>
              <a:ext uri="{FF2B5EF4-FFF2-40B4-BE49-F238E27FC236}">
                <a16:creationId xmlns:a16="http://schemas.microsoft.com/office/drawing/2014/main" id="{9E5C4E31-AFA4-1328-8C45-61F07C0BEC5A}"/>
              </a:ext>
            </a:extLst>
          </p:cNvPr>
          <p:cNvSpPr txBox="1"/>
          <p:nvPr>
            <p:custDataLst>
              <p:tags r:id="rId9"/>
            </p:custDataLst>
          </p:nvPr>
        </p:nvSpPr>
        <p:spPr>
          <a:xfrm>
            <a:off x="2988691" y="3227449"/>
            <a:ext cx="1248402" cy="415498"/>
          </a:xfrm>
          <a:prstGeom prst="rect">
            <a:avLst/>
          </a:prstGeom>
          <a:solidFill>
            <a:srgbClr val="FF3300"/>
          </a:solidFill>
        </p:spPr>
        <p:txBody>
          <a:bodyPr wrap="square">
            <a:spAutoFit/>
          </a:bodyPr>
          <a:lstStyle/>
          <a:p>
            <a:pPr algn="ctr"/>
            <a:r>
              <a:rPr lang="fr-FR" sz="1050" dirty="0">
                <a:latin typeface="Arial" panose="020B0604020202020204" pitchFamily="34" charset="0"/>
                <a:cs typeface="Arial" panose="020B0604020202020204" pitchFamily="34" charset="0"/>
              </a:rPr>
              <a:t>DONNÉES DE QUALITÉ</a:t>
            </a:r>
          </a:p>
        </p:txBody>
      </p:sp>
      <p:sp>
        <p:nvSpPr>
          <p:cNvPr id="18" name="TextBox 17">
            <a:extLst>
              <a:ext uri="{FF2B5EF4-FFF2-40B4-BE49-F238E27FC236}">
                <a16:creationId xmlns:a16="http://schemas.microsoft.com/office/drawing/2014/main" id="{3D194DB7-047E-2737-18DB-16443C7732B6}"/>
              </a:ext>
            </a:extLst>
          </p:cNvPr>
          <p:cNvSpPr txBox="1"/>
          <p:nvPr>
            <p:custDataLst>
              <p:tags r:id="rId10"/>
            </p:custDataLst>
          </p:nvPr>
        </p:nvSpPr>
        <p:spPr>
          <a:xfrm>
            <a:off x="5104016" y="3127723"/>
            <a:ext cx="3483032" cy="246221"/>
          </a:xfrm>
          <a:prstGeom prst="rect">
            <a:avLst/>
          </a:prstGeom>
          <a:solidFill>
            <a:srgbClr val="FF3300"/>
          </a:solidFill>
        </p:spPr>
        <p:txBody>
          <a:bodyPr wrap="square">
            <a:spAutoFit/>
          </a:bodyPr>
          <a:lstStyle>
            <a:defPPr>
              <a:defRPr lang="en-US"/>
            </a:defPPr>
            <a:lvl1pPr algn="ctr">
              <a:defRPr sz="1100">
                <a:solidFill>
                  <a:schemeClr val="bg1"/>
                </a:solidFill>
              </a:defRPr>
            </a:lvl1pPr>
          </a:lstStyle>
          <a:p>
            <a:r>
              <a:rPr lang="fr-FR" sz="1000" dirty="0">
                <a:solidFill>
                  <a:schemeClr val="tx1"/>
                </a:solidFill>
              </a:rPr>
              <a:t>Dimensions de la qualité des données (annexe 1, tableau 1)</a:t>
            </a:r>
          </a:p>
        </p:txBody>
      </p:sp>
      <p:sp>
        <p:nvSpPr>
          <p:cNvPr id="20" name="TextBox 19">
            <a:extLst>
              <a:ext uri="{FF2B5EF4-FFF2-40B4-BE49-F238E27FC236}">
                <a16:creationId xmlns:a16="http://schemas.microsoft.com/office/drawing/2014/main" id="{AE89988C-14A0-8B90-58FF-0180958C191D}"/>
              </a:ext>
            </a:extLst>
          </p:cNvPr>
          <p:cNvSpPr txBox="1"/>
          <p:nvPr>
            <p:custDataLst>
              <p:tags r:id="rId11"/>
            </p:custDataLst>
          </p:nvPr>
        </p:nvSpPr>
        <p:spPr>
          <a:xfrm>
            <a:off x="5104016" y="3379079"/>
            <a:ext cx="3483031" cy="430887"/>
          </a:xfrm>
          <a:prstGeom prst="rect">
            <a:avLst/>
          </a:prstGeom>
          <a:solidFill>
            <a:srgbClr val="FFFF99"/>
          </a:solidFill>
        </p:spPr>
        <p:txBody>
          <a:bodyPr wrap="square">
            <a:spAutoFit/>
          </a:bodyPr>
          <a:lstStyle>
            <a:defPPr>
              <a:defRPr lang="en-US"/>
            </a:defPPr>
            <a:lvl1pPr>
              <a:defRPr sz="1600"/>
            </a:lvl1pPr>
          </a:lstStyle>
          <a:p>
            <a:r>
              <a:rPr lang="fr-FR" sz="1100" dirty="0"/>
              <a:t>Exactitude, intégralité, fiabilité, ponctualité, confidentialité, précision, intégrité</a:t>
            </a:r>
          </a:p>
        </p:txBody>
      </p:sp>
      <p:sp>
        <p:nvSpPr>
          <p:cNvPr id="24" name="TextBox 23">
            <a:extLst>
              <a:ext uri="{FF2B5EF4-FFF2-40B4-BE49-F238E27FC236}">
                <a16:creationId xmlns:a16="http://schemas.microsoft.com/office/drawing/2014/main" id="{9B8CBDB3-1169-B557-AEB2-7D301E6304D1}"/>
              </a:ext>
            </a:extLst>
          </p:cNvPr>
          <p:cNvSpPr txBox="1"/>
          <p:nvPr>
            <p:custDataLst>
              <p:tags r:id="rId12"/>
            </p:custDataLst>
          </p:nvPr>
        </p:nvSpPr>
        <p:spPr>
          <a:xfrm>
            <a:off x="5478087" y="4376877"/>
            <a:ext cx="3632663" cy="1715854"/>
          </a:xfrm>
          <a:prstGeom prst="rect">
            <a:avLst/>
          </a:prstGeom>
          <a:solidFill>
            <a:srgbClr val="FFFF99"/>
          </a:solidFill>
        </p:spPr>
        <p:txBody>
          <a:bodyPr wrap="square">
            <a:spAutoFit/>
          </a:bodyPr>
          <a:lstStyle>
            <a:defPPr>
              <a:defRPr lang="en-US"/>
            </a:defPPr>
            <a:lvl1pPr>
              <a:defRPr sz="1100"/>
            </a:lvl1pPr>
          </a:lstStyle>
          <a:p>
            <a:pPr>
              <a:spcAft>
                <a:spcPts val="300"/>
              </a:spcAft>
            </a:pPr>
            <a:r>
              <a:rPr lang="fr-FR" dirty="0"/>
              <a:t>Capacités de S&amp;E, rôles et responsabilités</a:t>
            </a:r>
          </a:p>
          <a:p>
            <a:pPr>
              <a:spcAft>
                <a:spcPts val="300"/>
              </a:spcAft>
            </a:pPr>
            <a:r>
              <a:rPr lang="fr-FR" dirty="0"/>
              <a:t>Formation</a:t>
            </a:r>
          </a:p>
          <a:p>
            <a:pPr>
              <a:spcAft>
                <a:spcPts val="300"/>
              </a:spcAft>
            </a:pPr>
            <a:r>
              <a:rPr lang="fr-FR" dirty="0"/>
              <a:t>Exigences de rapportage des données</a:t>
            </a:r>
          </a:p>
          <a:p>
            <a:pPr>
              <a:spcAft>
                <a:spcPts val="300"/>
              </a:spcAft>
            </a:pPr>
            <a:r>
              <a:rPr lang="fr-FR" dirty="0"/>
              <a:t>Définitions des indicateurs</a:t>
            </a:r>
          </a:p>
          <a:p>
            <a:pPr>
              <a:spcAft>
                <a:spcPts val="300"/>
              </a:spcAft>
            </a:pPr>
            <a:r>
              <a:rPr lang="fr-FR" dirty="0"/>
              <a:t>Formulaires/outils de collecte et de rapportage des données</a:t>
            </a:r>
          </a:p>
          <a:p>
            <a:pPr>
              <a:spcAft>
                <a:spcPts val="300"/>
              </a:spcAft>
            </a:pPr>
            <a:r>
              <a:rPr lang="fr-FR" dirty="0"/>
              <a:t>Processus de gestion des données</a:t>
            </a:r>
          </a:p>
          <a:p>
            <a:pPr>
              <a:spcAft>
                <a:spcPts val="300"/>
              </a:spcAft>
            </a:pPr>
            <a:r>
              <a:rPr lang="fr-FR" dirty="0"/>
              <a:t>Mécanismes et contrôles de qualité des données</a:t>
            </a:r>
          </a:p>
          <a:p>
            <a:pPr>
              <a:spcAft>
                <a:spcPts val="300"/>
              </a:spcAft>
            </a:pPr>
            <a:r>
              <a:rPr lang="fr-FR" dirty="0"/>
              <a:t>Liens avec le système de rapportage national</a:t>
            </a:r>
            <a:endParaRPr lang="he-IL" dirty="0"/>
          </a:p>
        </p:txBody>
      </p:sp>
      <p:sp>
        <p:nvSpPr>
          <p:cNvPr id="25" name="TextBox 24">
            <a:extLst>
              <a:ext uri="{FF2B5EF4-FFF2-40B4-BE49-F238E27FC236}">
                <a16:creationId xmlns:a16="http://schemas.microsoft.com/office/drawing/2014/main" id="{5F5BDC2F-D466-9951-A42A-6B99F6F60D87}"/>
              </a:ext>
            </a:extLst>
          </p:cNvPr>
          <p:cNvSpPr txBox="1"/>
          <p:nvPr>
            <p:custDataLst>
              <p:tags r:id="rId13"/>
            </p:custDataLst>
          </p:nvPr>
        </p:nvSpPr>
        <p:spPr>
          <a:xfrm>
            <a:off x="4938240" y="3971896"/>
            <a:ext cx="3814582" cy="400110"/>
          </a:xfrm>
          <a:prstGeom prst="rect">
            <a:avLst/>
          </a:prstGeom>
          <a:solidFill>
            <a:srgbClr val="808080"/>
          </a:solidFill>
        </p:spPr>
        <p:txBody>
          <a:bodyPr wrap="square">
            <a:spAutoFit/>
          </a:bodyPr>
          <a:lstStyle>
            <a:defPPr>
              <a:defRPr lang="en-US"/>
            </a:defPPr>
            <a:lvl1pPr>
              <a:defRPr sz="1200">
                <a:solidFill>
                  <a:schemeClr val="bg1"/>
                </a:solidFill>
              </a:defRPr>
            </a:lvl1pPr>
          </a:lstStyle>
          <a:p>
            <a:r>
              <a:rPr lang="fr-FR" sz="1000" dirty="0">
                <a:solidFill>
                  <a:schemeClr val="tx1"/>
                </a:solidFill>
              </a:rPr>
              <a:t>Composantes fonctionnelles d’un système de gestion des données nécessaires pour assurer la qualité des données (annexe 1, tableau 2)</a:t>
            </a:r>
          </a:p>
        </p:txBody>
      </p:sp>
    </p:spTree>
    <p:extLst>
      <p:ext uri="{BB962C8B-B14F-4D97-AF65-F5344CB8AC3E}">
        <p14:creationId xmlns:p14="http://schemas.microsoft.com/office/powerpoint/2010/main" val="407880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8461" y="750477"/>
            <a:ext cx="864325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7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Dimensions de la qualité des données pour les systèmes et l’application de RDQA</a:t>
            </a:r>
          </a:p>
        </p:txBody>
      </p:sp>
      <p:sp>
        <p:nvSpPr>
          <p:cNvPr id="2" name="Text Placeholder 1"/>
          <p:cNvSpPr>
            <a:spLocks noGrp="1"/>
          </p:cNvSpPr>
          <p:nvPr>
            <p:ph type="body" sz="quarter" idx="12"/>
            <p:custDataLst>
              <p:tags r:id="rId2"/>
            </p:custDataLst>
          </p:nvPr>
        </p:nvSpPr>
        <p:spPr>
          <a:xfrm>
            <a:off x="303215" y="1969872"/>
            <a:ext cx="3116641" cy="4576843"/>
          </a:xfrm>
        </p:spPr>
        <p:txBody>
          <a:bodyPr/>
          <a:lstStyle/>
          <a:p>
            <a:pPr marL="342900" indent="-223838">
              <a:lnSpc>
                <a:spcPct val="100000"/>
              </a:lnSpc>
              <a:buClr>
                <a:srgbClr val="AC6611"/>
              </a:buClr>
            </a:pPr>
            <a:r>
              <a:rPr lang="fr-FR" sz="1700" dirty="0"/>
              <a:t>Les RDQA ne peuvent pas être menées partout, étant donné les contraintes en matière de ressources</a:t>
            </a:r>
          </a:p>
          <a:p>
            <a:pPr marL="342900" indent="-223838">
              <a:lnSpc>
                <a:spcPct val="100000"/>
              </a:lnSpc>
              <a:buClr>
                <a:srgbClr val="AC6611"/>
              </a:buClr>
            </a:pPr>
            <a:r>
              <a:rPr lang="fr-FR" sz="1700" dirty="0"/>
              <a:t>La qualité des données devrait être appliquée au système d’information de PF pour garantir que les éléments de données et les indicateurs du système puissent produire des données de qualité comme prévu</a:t>
            </a:r>
          </a:p>
          <a:p>
            <a:pPr marL="342900" indent="-223838">
              <a:lnSpc>
                <a:spcPct val="100000"/>
              </a:lnSpc>
              <a:buClr>
                <a:srgbClr val="AC6611"/>
              </a:buClr>
            </a:pPr>
            <a:r>
              <a:rPr lang="fr-FR" sz="1700" dirty="0"/>
              <a:t>Les mêmes dimensions sont utilisées pendant une RDQA</a:t>
            </a:r>
          </a:p>
          <a:p>
            <a:endParaRPr lang="en-US" sz="2000" dirty="0"/>
          </a:p>
        </p:txBody>
      </p:sp>
      <p:sp>
        <p:nvSpPr>
          <p:cNvPr id="6" name="Rectangle 5">
            <a:extLst>
              <a:ext uri="{FF2B5EF4-FFF2-40B4-BE49-F238E27FC236}">
                <a16:creationId xmlns:a16="http://schemas.microsoft.com/office/drawing/2014/main" id="{4B71AA1C-415E-4377-AC46-1F0E692D6E8A}"/>
              </a:ext>
            </a:extLst>
          </p:cNvPr>
          <p:cNvSpPr/>
          <p:nvPr>
            <p:custDataLst>
              <p:tags r:id="rId3"/>
            </p:custDataLst>
          </p:nvPr>
        </p:nvSpPr>
        <p:spPr>
          <a:xfrm>
            <a:off x="5173846" y="1559567"/>
            <a:ext cx="2361625" cy="382873"/>
          </a:xfrm>
          <a:prstGeom prst="rect">
            <a:avLst/>
          </a:prstGeom>
          <a:solidFill>
            <a:srgbClr val="009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DIMENSIONS</a:t>
            </a:r>
          </a:p>
        </p:txBody>
      </p:sp>
      <p:sp>
        <p:nvSpPr>
          <p:cNvPr id="4" name="TextBox 3"/>
          <p:cNvSpPr txBox="1"/>
          <p:nvPr>
            <p:custDataLst>
              <p:tags r:id="rId4"/>
            </p:custDataLst>
          </p:nvPr>
        </p:nvSpPr>
        <p:spPr>
          <a:xfrm>
            <a:off x="3483864" y="1969872"/>
            <a:ext cx="5567855" cy="4555093"/>
          </a:xfrm>
          <a:prstGeom prst="rect">
            <a:avLst/>
          </a:prstGeom>
          <a:noFill/>
        </p:spPr>
        <p:txBody>
          <a:bodyPr wrap="square" rtlCol="0">
            <a:spAutoFit/>
          </a:bodyPr>
          <a:lstStyle/>
          <a:p>
            <a:pPr marL="50800">
              <a:spcAft>
                <a:spcPts val="300"/>
              </a:spcAft>
            </a:pPr>
            <a:r>
              <a:rPr lang="fr-FR" altLang="en-US" sz="1500" b="1" dirty="0">
                <a:solidFill>
                  <a:srgbClr val="AC6611"/>
                </a:solidFill>
                <a:latin typeface="Arial" panose="020B0604020202020204" pitchFamily="34" charset="0"/>
                <a:cs typeface="Arial" panose="020B0604020202020204" pitchFamily="34" charset="0"/>
              </a:rPr>
              <a:t>Exactitude</a:t>
            </a:r>
            <a:r>
              <a:rPr lang="fr-FR" altLang="en-US" sz="1500" b="1" dirty="0">
                <a:solidFill>
                  <a:srgbClr val="FFFF00"/>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mesure la précision des données rapportées sur les données enregistrées </a:t>
            </a:r>
          </a:p>
          <a:p>
            <a:pPr marL="50800">
              <a:spcAft>
                <a:spcPts val="300"/>
              </a:spcAft>
            </a:pPr>
            <a:r>
              <a:rPr lang="fr-FR" altLang="en-US" sz="1500" b="1" dirty="0">
                <a:solidFill>
                  <a:srgbClr val="AC6611"/>
                </a:solidFill>
                <a:latin typeface="Arial" panose="020B0604020202020204" pitchFamily="34" charset="0"/>
                <a:cs typeface="Arial" panose="020B0604020202020204" pitchFamily="34" charset="0"/>
              </a:rPr>
              <a:t>Intégralité</a:t>
            </a:r>
            <a:r>
              <a:rPr lang="fr-FR" altLang="en-US" sz="1500" b="1" dirty="0">
                <a:solidFill>
                  <a:srgbClr val="FFFF00"/>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collectées globalement</a:t>
            </a:r>
          </a:p>
          <a:p>
            <a:pPr marL="50800">
              <a:spcAft>
                <a:spcPts val="300"/>
              </a:spcAft>
            </a:pPr>
            <a:r>
              <a:rPr lang="fr-FR" altLang="en-US" sz="1500" b="1" dirty="0">
                <a:solidFill>
                  <a:srgbClr val="AC6611"/>
                </a:solidFill>
                <a:latin typeface="Arial" panose="020B0604020202020204" pitchFamily="34" charset="0"/>
                <a:cs typeface="Arial" panose="020B0604020202020204" pitchFamily="34" charset="0"/>
              </a:rPr>
              <a:t>Fiabilité</a:t>
            </a:r>
            <a:r>
              <a:rPr lang="fr-FR" altLang="en-US" sz="1500" b="1" dirty="0">
                <a:solidFill>
                  <a:schemeClr val="accent1"/>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les mesures répétées en utilisant les mêmes procédures permettent d’obtenir les mêmes résultats</a:t>
            </a:r>
          </a:p>
          <a:p>
            <a:pPr marL="50800">
              <a:spcAft>
                <a:spcPts val="300"/>
              </a:spcAft>
            </a:pPr>
            <a:r>
              <a:rPr lang="fr-FR" altLang="en-US" sz="1500" b="1" dirty="0">
                <a:solidFill>
                  <a:srgbClr val="AC6611"/>
                </a:solidFill>
                <a:latin typeface="Arial" panose="020B0604020202020204" pitchFamily="34" charset="0"/>
                <a:cs typeface="Arial" panose="020B0604020202020204" pitchFamily="34" charset="0"/>
              </a:rPr>
              <a:t>Confidentialité</a:t>
            </a:r>
            <a:r>
              <a:rPr lang="fr-FR" altLang="en-US" sz="1500" b="1" dirty="0">
                <a:solidFill>
                  <a:schemeClr val="accent1"/>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les données des clients ne sont pas diffusées </a:t>
            </a:r>
          </a:p>
          <a:p>
            <a:pPr marL="50800">
              <a:spcAft>
                <a:spcPts val="300"/>
              </a:spcAft>
            </a:pPr>
            <a:r>
              <a:rPr lang="fr-FR" altLang="en-US" sz="1500" b="1" dirty="0">
                <a:solidFill>
                  <a:srgbClr val="AC6611"/>
                </a:solidFill>
                <a:latin typeface="Arial" panose="020B0604020202020204" pitchFamily="34" charset="0"/>
                <a:cs typeface="Arial" panose="020B0604020202020204" pitchFamily="34" charset="0"/>
              </a:rPr>
              <a:t>Précision</a:t>
            </a:r>
            <a:r>
              <a:rPr lang="fr-FR" altLang="en-US" sz="1500" b="1" dirty="0">
                <a:solidFill>
                  <a:srgbClr val="F9A23D"/>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les données fournissent des détails suffisants pour éclairer la prise de décisions</a:t>
            </a:r>
          </a:p>
          <a:p>
            <a:pPr marL="50800">
              <a:spcAft>
                <a:spcPts val="300"/>
              </a:spcAft>
            </a:pPr>
            <a:r>
              <a:rPr lang="fr-FR" altLang="en-US" sz="1500" b="1" dirty="0">
                <a:solidFill>
                  <a:srgbClr val="AC6611"/>
                </a:solidFill>
                <a:latin typeface="Arial" panose="020B0604020202020204" pitchFamily="34" charset="0"/>
                <a:cs typeface="Arial" panose="020B0604020202020204" pitchFamily="34" charset="0"/>
              </a:rPr>
              <a:t>Intégrité</a:t>
            </a:r>
            <a:r>
              <a:rPr lang="fr-FR" altLang="en-US" sz="1500" b="1" dirty="0">
                <a:latin typeface="Arial" panose="020B0604020202020204" pitchFamily="34" charset="0"/>
                <a:cs typeface="Arial" panose="020B0604020202020204" pitchFamily="34" charset="0"/>
              </a:rPr>
              <a:t> – </a:t>
            </a:r>
            <a:r>
              <a:rPr lang="fr-FR" altLang="en-US" sz="1500" i="1" dirty="0">
                <a:latin typeface="Arial" panose="020B0604020202020204" pitchFamily="34" charset="0"/>
                <a:cs typeface="Arial" panose="020B0604020202020204" pitchFamily="34" charset="0"/>
              </a:rPr>
              <a:t>protégées contre les partis pris ou la manipulation</a:t>
            </a:r>
          </a:p>
          <a:p>
            <a:pPr marL="50800">
              <a:spcAft>
                <a:spcPts val="300"/>
              </a:spcAft>
              <a:buClr>
                <a:schemeClr val="tx1"/>
              </a:buClr>
            </a:pPr>
            <a:r>
              <a:rPr lang="fr-FR" altLang="en-US" sz="1500" b="1" dirty="0">
                <a:solidFill>
                  <a:srgbClr val="AC6611"/>
                </a:solidFill>
                <a:latin typeface="Arial" panose="020B0604020202020204" pitchFamily="34" charset="0"/>
                <a:cs typeface="Arial" panose="020B0604020202020204" pitchFamily="34" charset="0"/>
              </a:rPr>
              <a:t>Validité</a:t>
            </a:r>
            <a:r>
              <a:rPr lang="fr-FR" altLang="en-US" sz="1500" dirty="0">
                <a:solidFill>
                  <a:schemeClr val="accent1"/>
                </a:solidFill>
                <a:latin typeface="Arial" panose="020B0604020202020204" pitchFamily="34" charset="0"/>
                <a:cs typeface="Arial" panose="020B0604020202020204" pitchFamily="34" charset="0"/>
              </a:rPr>
              <a:t> </a:t>
            </a:r>
            <a:r>
              <a:rPr lang="fr-FR" altLang="en-US" sz="1500" dirty="0">
                <a:latin typeface="Arial" panose="020B0604020202020204" pitchFamily="34" charset="0"/>
                <a:cs typeface="Arial" panose="020B0604020202020204" pitchFamily="34" charset="0"/>
              </a:rPr>
              <a:t>–</a:t>
            </a:r>
            <a:r>
              <a:rPr lang="fr-FR" altLang="en-US" sz="1500" dirty="0">
                <a:solidFill>
                  <a:schemeClr val="accent1"/>
                </a:solidFill>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les données sont considérées comme exactes </a:t>
            </a:r>
            <a:r>
              <a:rPr lang="fr-FR" altLang="en-US" sz="1500" dirty="0">
                <a:latin typeface="Arial" panose="020B0604020202020204" pitchFamily="34" charset="0"/>
                <a:cs typeface="Arial" panose="020B0604020202020204" pitchFamily="34" charset="0"/>
              </a:rPr>
              <a:t>–</a:t>
            </a:r>
            <a:r>
              <a:rPr lang="fr-FR" altLang="en-US" sz="1500" i="1" dirty="0">
                <a:latin typeface="Arial" panose="020B0604020202020204" pitchFamily="34" charset="0"/>
                <a:cs typeface="Arial" panose="020B0604020202020204" pitchFamily="34" charset="0"/>
              </a:rPr>
              <a:t>  elles mesurent ce qu’elles doivent mesurer</a:t>
            </a:r>
          </a:p>
          <a:p>
            <a:pPr marL="50800">
              <a:spcAft>
                <a:spcPts val="300"/>
              </a:spcAft>
              <a:buClr>
                <a:schemeClr val="tx1"/>
              </a:buClr>
            </a:pPr>
            <a:r>
              <a:rPr lang="fr-FR" altLang="en-US" sz="1500" b="1" dirty="0">
                <a:solidFill>
                  <a:srgbClr val="AC6611"/>
                </a:solidFill>
                <a:latin typeface="Arial" panose="020B0604020202020204" pitchFamily="34" charset="0"/>
                <a:cs typeface="Arial" panose="020B0604020202020204" pitchFamily="34" charset="0"/>
              </a:rPr>
              <a:t>Ponctualité</a:t>
            </a:r>
            <a:r>
              <a:rPr lang="fr-FR" altLang="en-US" sz="1500" b="1" dirty="0">
                <a:solidFill>
                  <a:schemeClr val="accent1"/>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les données sont suffisamment actuelles et fréquentes pour éclairer la prise de décision de la direction, et sont reçues dans les délais fixés</a:t>
            </a:r>
          </a:p>
          <a:p>
            <a:pPr marL="50800">
              <a:spcAft>
                <a:spcPts val="300"/>
              </a:spcAft>
              <a:buClr>
                <a:schemeClr val="tx1"/>
              </a:buClr>
            </a:pPr>
            <a:r>
              <a:rPr lang="fr-FR" altLang="en-US" sz="1500" b="1" dirty="0">
                <a:solidFill>
                  <a:srgbClr val="AC6611"/>
                </a:solidFill>
                <a:latin typeface="Arial" panose="020B0604020202020204" pitchFamily="34" charset="0"/>
                <a:cs typeface="Arial" panose="020B0604020202020204" pitchFamily="34" charset="0"/>
              </a:rPr>
              <a:t>Intégralité</a:t>
            </a:r>
            <a:r>
              <a:rPr lang="fr-FR" altLang="en-US" sz="1500" b="1" dirty="0">
                <a:solidFill>
                  <a:schemeClr val="accent1"/>
                </a:solidFill>
                <a:latin typeface="Arial" panose="020B0604020202020204" pitchFamily="34" charset="0"/>
                <a:cs typeface="Arial" panose="020B0604020202020204" pitchFamily="34" charset="0"/>
              </a:rPr>
              <a:t> </a:t>
            </a:r>
            <a:r>
              <a:rPr lang="fr-FR" altLang="en-US" sz="1500" b="1" dirty="0">
                <a:latin typeface="Arial" panose="020B0604020202020204" pitchFamily="34" charset="0"/>
                <a:cs typeface="Arial" panose="020B0604020202020204" pitchFamily="34" charset="0"/>
              </a:rPr>
              <a:t>–</a:t>
            </a:r>
            <a:r>
              <a:rPr lang="fr-FR" altLang="en-US" sz="1500" b="1" dirty="0">
                <a:solidFill>
                  <a:schemeClr val="accent1"/>
                </a:solidFill>
                <a:latin typeface="Arial" panose="020B0604020202020204" pitchFamily="34" charset="0"/>
                <a:cs typeface="Arial" panose="020B0604020202020204" pitchFamily="34" charset="0"/>
              </a:rPr>
              <a:t> </a:t>
            </a:r>
            <a:r>
              <a:rPr lang="fr-FR" altLang="en-US" sz="1500" i="1" dirty="0">
                <a:latin typeface="Arial" panose="020B0604020202020204" pitchFamily="34" charset="0"/>
                <a:cs typeface="Arial" panose="020B0604020202020204" pitchFamily="34" charset="0"/>
              </a:rPr>
              <a:t>collecte de données complète ; pourcentage de tous les domaines remplis dans le formulaire de collecte des données ; pourcentage de tous les rapports prévus reçus</a:t>
            </a:r>
            <a:endParaRPr lang="en-US" sz="1500" dirty="0"/>
          </a:p>
        </p:txBody>
      </p:sp>
    </p:spTree>
    <p:extLst>
      <p:ext uri="{BB962C8B-B14F-4D97-AF65-F5344CB8AC3E}">
        <p14:creationId xmlns:p14="http://schemas.microsoft.com/office/powerpoint/2010/main" val="297994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619100" y="742772"/>
            <a:ext cx="778559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Dimensions de la qualité des données</a:t>
            </a:r>
          </a:p>
        </p:txBody>
      </p:sp>
      <p:sp>
        <p:nvSpPr>
          <p:cNvPr id="2" name="Text Placeholder 1"/>
          <p:cNvSpPr>
            <a:spLocks noGrp="1"/>
          </p:cNvSpPr>
          <p:nvPr>
            <p:ph type="body" sz="quarter" idx="12"/>
            <p:custDataLst>
              <p:tags r:id="rId2"/>
            </p:custDataLst>
          </p:nvPr>
        </p:nvSpPr>
        <p:spPr>
          <a:xfrm>
            <a:off x="739302" y="1459133"/>
            <a:ext cx="7785598" cy="5025557"/>
          </a:xfrm>
        </p:spPr>
        <p:txBody>
          <a:bodyPr/>
          <a:lstStyle/>
          <a:p>
            <a:pPr marL="287338" indent="-287338">
              <a:buClr>
                <a:srgbClr val="AC6611"/>
              </a:buClr>
            </a:pPr>
            <a:r>
              <a:rPr lang="fr-FR" altLang="en-US" sz="2600" dirty="0">
                <a:solidFill>
                  <a:srgbClr val="AC6611"/>
                </a:solidFill>
              </a:rPr>
              <a:t>Validité</a:t>
            </a:r>
            <a:r>
              <a:rPr lang="fr-FR" altLang="en-US" sz="2600" dirty="0">
                <a:solidFill>
                  <a:srgbClr val="F9A23D"/>
                </a:solidFill>
              </a:rPr>
              <a:t> </a:t>
            </a:r>
            <a:r>
              <a:rPr lang="fr-FR" altLang="en-US" sz="2600" dirty="0">
                <a:solidFill>
                  <a:schemeClr val="accent1"/>
                </a:solidFill>
              </a:rPr>
              <a:t> </a:t>
            </a:r>
          </a:p>
          <a:p>
            <a:pPr lvl="1">
              <a:buClr>
                <a:srgbClr val="AC6611"/>
              </a:buClr>
              <a:buSzPct val="80000"/>
              <a:buFont typeface="Courier New" panose="02070309020205020404" pitchFamily="49" charset="0"/>
              <a:buChar char="o"/>
            </a:pPr>
            <a:r>
              <a:rPr lang="fr-FR" altLang="en-US" sz="2300" dirty="0"/>
              <a:t>Les données sont considérées comme exactes — elles mesurent ce qu’elles doivent mesurer</a:t>
            </a:r>
          </a:p>
          <a:p>
            <a:pPr marL="287338" indent="-287338">
              <a:buClr>
                <a:srgbClr val="AC6611"/>
              </a:buClr>
            </a:pPr>
            <a:r>
              <a:rPr lang="fr-FR" altLang="en-US" sz="2600" dirty="0">
                <a:solidFill>
                  <a:srgbClr val="AC6611"/>
                </a:solidFill>
              </a:rPr>
              <a:t>Ponctualité</a:t>
            </a:r>
          </a:p>
          <a:p>
            <a:pPr lvl="1">
              <a:buClr>
                <a:srgbClr val="AC6611"/>
              </a:buClr>
              <a:buSzPct val="80000"/>
              <a:buFont typeface="Courier New" panose="02070309020205020404" pitchFamily="49" charset="0"/>
              <a:buChar char="o"/>
            </a:pPr>
            <a:r>
              <a:rPr lang="fr-FR" altLang="en-US" sz="2300" dirty="0"/>
              <a:t>Les données sont suffisamment actuelles et fréquentes pour éclairer la prise de décision de la direction</a:t>
            </a:r>
          </a:p>
          <a:p>
            <a:pPr lvl="1">
              <a:buClr>
                <a:srgbClr val="AC6611"/>
              </a:buClr>
              <a:buSzPct val="80000"/>
              <a:buFont typeface="Courier New" panose="02070309020205020404" pitchFamily="49" charset="0"/>
              <a:buChar char="o"/>
            </a:pPr>
            <a:r>
              <a:rPr lang="fr-FR" altLang="en-US" sz="2300" dirty="0"/>
              <a:t>Elles sont reçues dans les délais fixés</a:t>
            </a:r>
            <a:endParaRPr lang="fr-FR" altLang="en-US" dirty="0"/>
          </a:p>
          <a:p>
            <a:pPr marL="287338" indent="-287338">
              <a:buClr>
                <a:srgbClr val="AC6611"/>
              </a:buClr>
            </a:pPr>
            <a:r>
              <a:rPr lang="fr-FR" altLang="en-US" sz="2600" dirty="0">
                <a:solidFill>
                  <a:srgbClr val="AC6611"/>
                </a:solidFill>
              </a:rPr>
              <a:t>Intégralité</a:t>
            </a:r>
          </a:p>
          <a:p>
            <a:pPr lvl="1">
              <a:buClr>
                <a:srgbClr val="AC6611"/>
              </a:buClr>
              <a:buSzPct val="80000"/>
              <a:buFont typeface="Courier New" panose="02070309020205020404" pitchFamily="49" charset="0"/>
              <a:buChar char="o"/>
            </a:pPr>
            <a:r>
              <a:rPr lang="fr-FR" altLang="en-US" sz="2300" dirty="0"/>
              <a:t>Collecte des données complète</a:t>
            </a:r>
          </a:p>
          <a:p>
            <a:pPr lvl="1">
              <a:buClr>
                <a:srgbClr val="AC6611"/>
              </a:buClr>
              <a:buSzPct val="80000"/>
              <a:buFont typeface="Courier New" panose="02070309020205020404" pitchFamily="49" charset="0"/>
              <a:buChar char="o"/>
            </a:pPr>
            <a:r>
              <a:rPr lang="fr-FR" altLang="en-US" sz="2300" dirty="0"/>
              <a:t>Pourcentage de tous les champs remplis sur le formulaire de collecte des données</a:t>
            </a:r>
          </a:p>
          <a:p>
            <a:pPr lvl="1">
              <a:buClr>
                <a:srgbClr val="AC6611"/>
              </a:buClr>
              <a:buSzPct val="80000"/>
              <a:buFont typeface="Courier New" panose="02070309020205020404" pitchFamily="49" charset="0"/>
              <a:buChar char="o"/>
            </a:pPr>
            <a:r>
              <a:rPr lang="fr-FR" altLang="en-US" sz="2300" dirty="0"/>
              <a:t>Pourcentage de tous les rapports prévus qui ont été  effectivement reçus</a:t>
            </a:r>
            <a:endParaRPr lang="en-US" altLang="en-US" sz="2300" dirty="0"/>
          </a:p>
          <a:p>
            <a:endParaRPr lang="en-US" dirty="0"/>
          </a:p>
        </p:txBody>
      </p:sp>
    </p:spTree>
    <p:extLst>
      <p:ext uri="{BB962C8B-B14F-4D97-AF65-F5344CB8AC3E}">
        <p14:creationId xmlns:p14="http://schemas.microsoft.com/office/powerpoint/2010/main" val="7092075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5"/>
</p:tagLst>
</file>

<file path=ppt/tags/tag16.xml><?xml version="1.0" encoding="utf-8"?>
<p:tagLst xmlns:a="http://schemas.openxmlformats.org/drawingml/2006/main" xmlns:r="http://schemas.openxmlformats.org/officeDocument/2006/relationships" xmlns:p="http://schemas.openxmlformats.org/presentationml/2006/main">
  <p:tag name="NUM" val="6"/>
</p:tagLst>
</file>

<file path=ppt/tags/tag17.xml><?xml version="1.0" encoding="utf-8"?>
<p:tagLst xmlns:a="http://schemas.openxmlformats.org/drawingml/2006/main" xmlns:r="http://schemas.openxmlformats.org/officeDocument/2006/relationships" xmlns:p="http://schemas.openxmlformats.org/presentationml/2006/main">
  <p:tag name="NUM" val="7"/>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6"/>
</p:tagLst>
</file>

<file path=ppt/tags/tag24.xml><?xml version="1.0" encoding="utf-8"?>
<p:tagLst xmlns:a="http://schemas.openxmlformats.org/drawingml/2006/main" xmlns:r="http://schemas.openxmlformats.org/officeDocument/2006/relationships" xmlns:p="http://schemas.openxmlformats.org/presentationml/2006/main">
  <p:tag name="NUM" val="7"/>
</p:tagLst>
</file>

<file path=ppt/tags/tag25.xml><?xml version="1.0" encoding="utf-8"?>
<p:tagLst xmlns:a="http://schemas.openxmlformats.org/drawingml/2006/main" xmlns:r="http://schemas.openxmlformats.org/officeDocument/2006/relationships" xmlns:p="http://schemas.openxmlformats.org/presentationml/2006/main">
  <p:tag name="NUM" val="8"/>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6"/>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5"/>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6">
    <a:dk1>
      <a:sysClr val="windowText" lastClr="000000"/>
    </a:dk1>
    <a:lt1>
      <a:sysClr val="window" lastClr="FFFFFF"/>
    </a:lt1>
    <a:dk2>
      <a:srgbClr val="1D4E92"/>
    </a:dk2>
    <a:lt2>
      <a:srgbClr val="0B9444"/>
    </a:lt2>
    <a:accent1>
      <a:srgbClr val="3892C6"/>
    </a:accent1>
    <a:accent2>
      <a:srgbClr val="8DC645"/>
    </a:accent2>
    <a:accent3>
      <a:srgbClr val="F49100"/>
    </a:accent3>
    <a:accent4>
      <a:srgbClr val="A5A5A5"/>
    </a:accent4>
    <a:accent5>
      <a:srgbClr val="FCD116"/>
    </a:accent5>
    <a:accent6>
      <a:srgbClr val="954F72"/>
    </a:accent6>
    <a:hlink>
      <a:srgbClr val="954F72"/>
    </a:hlink>
    <a:folHlink>
      <a:srgbClr val="85DFD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3875E5F-EEB9-4C0A-89E7-5FBA35FCE675}"/>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purl.org/dc/terms/"/>
    <ds:schemaRef ds:uri="http://schemas.openxmlformats.org/package/2006/metadata/core-properties"/>
    <ds:schemaRef ds:uri="http://purl.org/dc/dcmitype/"/>
    <ds:schemaRef ds:uri="http://schemas.microsoft.com/office/2006/documentManagement/type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2404</TotalTime>
  <Words>2360</Words>
  <Application>Microsoft Office PowerPoint</Application>
  <PresentationFormat>On-screen Show (4:3)</PresentationFormat>
  <Paragraphs>225</Paragraphs>
  <Slides>14</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vt:lpstr>
      <vt:lpstr>Calibri</vt:lpstr>
      <vt:lpstr>Century Gothic</vt:lpstr>
      <vt:lpstr>Courier New</vt:lpstr>
      <vt:lpstr>Franklin Gothic Medium</vt:lpstr>
      <vt:lpstr>Futura LT Pro Book</vt:lpstr>
      <vt:lpstr>Gill Sans MT</vt:lpstr>
      <vt:lpstr>Office Theme</vt:lpstr>
      <vt:lpstr>Les dimensions et la structure conceptuelle de la qualité des données</vt:lpstr>
      <vt:lpstr>Objectifs</vt:lpstr>
      <vt:lpstr>Une structure conceptuelle pour la qualité  des données de PF</vt:lpstr>
      <vt:lpstr>Amélioration de la qualité des données de PF : outils</vt:lpstr>
      <vt:lpstr>Exploiter les possibilités des outils existants</vt:lpstr>
      <vt:lpstr>Comment décrire la façon dont les deux outils interagissent le long du continuum d’évaluation de la qualité des données</vt:lpstr>
      <vt:lpstr>Structure conceptuelle de la qualité  des données en utilisant le RDQA</vt:lpstr>
      <vt:lpstr>Dimensions de la qualité des données pour les systèmes et l’application de RDQA</vt:lpstr>
      <vt:lpstr>Dimensions de la qualité des données</vt:lpstr>
      <vt:lpstr>Étapes clés pour assurer la qualité des données</vt:lpstr>
      <vt:lpstr>De bonnes données PF sont nécessaires pour :</vt:lpstr>
      <vt:lpstr>Exercice de groupe</vt:lpstr>
      <vt:lpstr>Après avoir identifié les géographies et les méthodes – RDQA au niveau de la structure sanitaire </vt:lpstr>
      <vt:lpstr>Cette présentation a été produite avec le soutien de l’Agence des États-Unis pour le développement international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62</cp:revision>
  <dcterms:created xsi:type="dcterms:W3CDTF">2019-05-28T18:26:11Z</dcterms:created>
  <dcterms:modified xsi:type="dcterms:W3CDTF">2023-08-22T14:22:59Z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