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65" r:id="rId5"/>
    <p:sldId id="258" r:id="rId6"/>
    <p:sldId id="264" r:id="rId7"/>
    <p:sldId id="266" r:id="rId8"/>
    <p:sldId id="267" r:id="rId9"/>
    <p:sldId id="268" r:id="rId10"/>
    <p:sldId id="270" r:id="rId11"/>
    <p:sldId id="26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 id="2" name="Lauren Gilliss" initials="LG" lastIdx="1" clrIdx="1">
    <p:extLst>
      <p:ext uri="{19B8F6BF-5375-455C-9EA6-DF929625EA0E}">
        <p15:presenceInfo xmlns:p15="http://schemas.microsoft.com/office/powerpoint/2012/main" userId="Lauren Gilliss" providerId="None"/>
      </p:ext>
    </p:extLst>
  </p:cmAuthor>
  <p:cmAuthor id="3" name=" " initials="" lastIdx="2" clrIdx="2">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31589B"/>
    <a:srgbClr val="4472C4"/>
    <a:srgbClr val="AC6611"/>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4" autoAdjust="0"/>
    <p:restoredTop sz="94353" autoAdjust="0"/>
  </p:normalViewPr>
  <p:slideViewPr>
    <p:cSldViewPr snapToGrid="0">
      <p:cViewPr>
        <p:scale>
          <a:sx n="70" d="100"/>
          <a:sy n="70" d="100"/>
        </p:scale>
        <p:origin x="534" y="-126"/>
      </p:cViewPr>
      <p:guideLst/>
    </p:cSldViewPr>
  </p:slideViewPr>
  <p:outlineViewPr>
    <p:cViewPr>
      <p:scale>
        <a:sx n="33" d="100"/>
        <a:sy n="33" d="100"/>
      </p:scale>
      <p:origin x="0" y="-562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he-IL"/>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BB2E0BDE-DDD1-4DEC-B174-74D6DBE3091D}" type="datetimeFigureOut">
              <a:rPr lang="he-IL" smtClean="0"/>
              <a:t>ה'/אלול/תשפ"ג</a:t>
            </a:fld>
            <a:endParaRPr lang="he-IL"/>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e-IL"/>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he-IL"/>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he-IL"/>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276A7B78-9AB3-4828-8C1A-75BC4737F522}" type="slidenum">
              <a:rPr lang="he-IL" smtClean="0"/>
              <a:t>‹#›</a:t>
            </a:fld>
            <a:endParaRPr lang="he-IL"/>
          </a:p>
        </p:txBody>
      </p:sp>
    </p:spTree>
    <p:extLst>
      <p:ext uri="{BB962C8B-B14F-4D97-AF65-F5344CB8AC3E}">
        <p14:creationId xmlns:p14="http://schemas.microsoft.com/office/powerpoint/2010/main" val="1390007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SS to EMU</a:t>
            </a:r>
          </a:p>
          <a:p>
            <a:r>
              <a:rPr lang="fr-FR" dirty="0"/>
              <a:t>Forces</a:t>
            </a:r>
          </a:p>
          <a:p>
            <a:pPr marL="171450" indent="-171450">
              <a:buFont typeface="Arial" panose="020B0604020202020204" pitchFamily="34" charset="0"/>
              <a:buChar char="•"/>
            </a:pPr>
            <a:r>
              <a:rPr lang="fr-FR" dirty="0"/>
              <a:t>Basé sur des données agrégées (niveau national / sous-national)</a:t>
            </a:r>
          </a:p>
          <a:p>
            <a:pPr marL="171450" indent="-171450">
              <a:buFont typeface="Arial" panose="020B0604020202020204" pitchFamily="34" charset="0"/>
              <a:buChar char="•"/>
            </a:pPr>
            <a:r>
              <a:rPr lang="fr-FR" dirty="0"/>
              <a:t>Peut identifier les valeurs aberrantes par méthode / région</a:t>
            </a:r>
          </a:p>
          <a:p>
            <a:pPr marL="171450" indent="-171450">
              <a:buFont typeface="Arial" panose="020B0604020202020204" pitchFamily="34" charset="0"/>
              <a:buChar char="•"/>
            </a:pPr>
            <a:r>
              <a:rPr lang="fr-FR" dirty="0"/>
              <a:t>Comparaison avec des données externes pour la validation</a:t>
            </a:r>
          </a:p>
          <a:p>
            <a:pPr marL="171450" indent="-171450">
              <a:buFont typeface="Arial" panose="020B0604020202020204" pitchFamily="34" charset="0"/>
              <a:buChar char="•"/>
            </a:pPr>
            <a:endParaRPr lang="fr-FR" dirty="0"/>
          </a:p>
          <a:p>
            <a:pPr marL="0" indent="0">
              <a:buFont typeface="Arial" panose="020B0604020202020204" pitchFamily="34" charset="0"/>
              <a:buNone/>
            </a:pPr>
            <a:r>
              <a:rPr lang="fr-FR" dirty="0"/>
              <a:t>Limitations</a:t>
            </a:r>
          </a:p>
          <a:p>
            <a:pPr marL="171450" indent="-171450">
              <a:buFont typeface="Arial" panose="020B0604020202020204" pitchFamily="34" charset="0"/>
              <a:buChar char="•"/>
            </a:pPr>
            <a:r>
              <a:rPr lang="fr-FR" dirty="0"/>
              <a:t>Ne peut pas expliquer les problèmes, ne peut qu’identifier leur origine éventuelle</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RDQA (Évaluation de la qualité des données de routine)</a:t>
            </a:r>
          </a:p>
          <a:p>
            <a:pPr marL="0" indent="0">
              <a:buFont typeface="Arial" panose="020B0604020202020204" pitchFamily="34" charset="0"/>
              <a:buNone/>
            </a:pPr>
            <a:r>
              <a:rPr lang="fr-FR" dirty="0"/>
              <a:t>Forces</a:t>
            </a:r>
          </a:p>
          <a:p>
            <a:pPr marL="171450" indent="-171450">
              <a:buFont typeface="Arial" panose="020B0604020202020204" pitchFamily="34" charset="0"/>
              <a:buChar char="•"/>
            </a:pPr>
            <a:r>
              <a:rPr lang="fr-FR" dirty="0"/>
              <a:t>Basée sur les données au niveau de la </a:t>
            </a:r>
            <a:r>
              <a:rPr lang="fr-FR" sz="1200" dirty="0"/>
              <a:t>structure sanitaire</a:t>
            </a:r>
            <a:endParaRPr lang="fr-FR" dirty="0"/>
          </a:p>
          <a:p>
            <a:pPr marL="171450" indent="-171450">
              <a:buFont typeface="Arial" panose="020B0604020202020204" pitchFamily="34" charset="0"/>
              <a:buChar char="•"/>
            </a:pPr>
            <a:r>
              <a:rPr lang="fr-FR" dirty="0"/>
              <a:t>Peut identifier les questions spécifiques à la qualité des données</a:t>
            </a:r>
          </a:p>
          <a:p>
            <a:pPr marL="171450" indent="-171450">
              <a:buFont typeface="Arial" panose="020B0604020202020204" pitchFamily="34" charset="0"/>
              <a:buChar char="•"/>
            </a:pPr>
            <a:r>
              <a:rPr lang="fr-FR" dirty="0"/>
              <a:t>Comparaison avec des données internes pour la validation</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Limitations</a:t>
            </a:r>
          </a:p>
          <a:p>
            <a:pPr marL="171450" indent="-171450">
              <a:buFont typeface="Arial" panose="020B0604020202020204" pitchFamily="34" charset="0"/>
              <a:buChar char="•"/>
            </a:pPr>
            <a:r>
              <a:rPr lang="fr-FR" dirty="0"/>
              <a:t>Perte de temps et de ressources pour mettre en œuvre partout et pour tous les indicateurs de la PF, des conseils sont nécessaires</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SS to EMU peut aider à se concentrer sur les emplacements ou les éléments de données et les indicateurs où la RDQA sera le plus utile. SS to EMU s’intègre dans SIGS pour permettre l’intégration des conclusions de la RDQA dans les systèmes.</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APPROCHE INTEGRÉE</a:t>
            </a:r>
          </a:p>
          <a:p>
            <a:pPr marL="0" indent="0">
              <a:buFont typeface="Arial" panose="020B0604020202020204" pitchFamily="34" charset="0"/>
              <a:buNone/>
            </a:pPr>
            <a:r>
              <a:rPr lang="fr-FR" dirty="0"/>
              <a:t>RDQA peut identifier les causes des problèmes de qualité spécifiques et orienter le développement du processus permettant de les corriger.</a:t>
            </a:r>
          </a:p>
          <a:p>
            <a:pPr marL="0" indent="0">
              <a:buFont typeface="Arial" panose="020B0604020202020204" pitchFamily="34" charset="0"/>
              <a:buNone/>
            </a:pPr>
            <a:r>
              <a:rPr lang="fr-FR" dirty="0"/>
              <a:t>RDQA peut fournir des moteurs communs des problèmes de qualité des données de PF à intégrer dans les systèmes. </a:t>
            </a:r>
          </a:p>
          <a:p>
            <a:endParaRPr lang="he-IL" dirty="0"/>
          </a:p>
        </p:txBody>
      </p:sp>
      <p:sp>
        <p:nvSpPr>
          <p:cNvPr id="4" name="Espace réservé du numéro de diapositive 3"/>
          <p:cNvSpPr>
            <a:spLocks noGrp="1"/>
          </p:cNvSpPr>
          <p:nvPr>
            <p:ph type="sldNum" sz="quarter" idx="5"/>
          </p:nvPr>
        </p:nvSpPr>
        <p:spPr/>
        <p:txBody>
          <a:bodyPr/>
          <a:lstStyle/>
          <a:p>
            <a:fld id="{276A7B78-9AB3-4828-8C1A-75BC4737F522}" type="slidenum">
              <a:rPr lang="he-IL" smtClean="0"/>
              <a:t>7</a:t>
            </a:fld>
            <a:endParaRPr lang="he-IL"/>
          </a:p>
        </p:txBody>
      </p:sp>
    </p:spTree>
    <p:extLst>
      <p:ext uri="{BB962C8B-B14F-4D97-AF65-F5344CB8AC3E}">
        <p14:creationId xmlns:p14="http://schemas.microsoft.com/office/powerpoint/2010/main" val="2412716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Espace réservé du numéro de diapositive 3"/>
          <p:cNvSpPr>
            <a:spLocks noGrp="1"/>
          </p:cNvSpPr>
          <p:nvPr>
            <p:ph type="sldNum" sz="quarter" idx="5"/>
          </p:nvPr>
        </p:nvSpPr>
        <p:spPr/>
        <p:txBody>
          <a:bodyPr/>
          <a:lstStyle/>
          <a:p>
            <a:fld id="{276A7B78-9AB3-4828-8C1A-75BC4737F522}" type="slidenum">
              <a:rPr lang="he-IL" smtClean="0"/>
              <a:t>8</a:t>
            </a:fld>
            <a:endParaRPr lang="he-IL"/>
          </a:p>
        </p:txBody>
      </p:sp>
    </p:spTree>
    <p:extLst>
      <p:ext uri="{BB962C8B-B14F-4D97-AF65-F5344CB8AC3E}">
        <p14:creationId xmlns:p14="http://schemas.microsoft.com/office/powerpoint/2010/main" val="2084311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4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887960"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5067094"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B10F8712-5121-47C9-9857-629547064F44}"/>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217109" y="6164855"/>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MS-20-198a-FR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0" name="Group 19">
            <a:extLst>
              <a:ext uri="{FF2B5EF4-FFF2-40B4-BE49-F238E27FC236}">
                <a16:creationId xmlns:a16="http://schemas.microsoft.com/office/drawing/2014/main" id="{A8AC17D8-1BEC-0194-85F2-CCFEE8FC1398}"/>
              </a:ext>
            </a:extLst>
          </p:cNvPr>
          <p:cNvGrpSpPr/>
          <p:nvPr userDrawn="1"/>
        </p:nvGrpSpPr>
        <p:grpSpPr>
          <a:xfrm>
            <a:off x="4017536" y="5903988"/>
            <a:ext cx="4385059" cy="731520"/>
            <a:chOff x="4442749" y="5903988"/>
            <a:chExt cx="4385059" cy="731520"/>
          </a:xfrm>
        </p:grpSpPr>
        <p:pic>
          <p:nvPicPr>
            <p:cNvPr id="21" name="Picture 20" descr="A picture containing text, clipart, vector graphics, sign&#10;&#10;Description automatically generated">
              <a:extLst>
                <a:ext uri="{FF2B5EF4-FFF2-40B4-BE49-F238E27FC236}">
                  <a16:creationId xmlns:a16="http://schemas.microsoft.com/office/drawing/2014/main" id="{82B65C96-D7DC-10A6-D6FF-98D81AA0121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22" name="Picture 21" descr="A red and blue text on a black background&#10;&#10;Description automatically generated with medium confidence">
              <a:extLst>
                <a:ext uri="{FF2B5EF4-FFF2-40B4-BE49-F238E27FC236}">
                  <a16:creationId xmlns:a16="http://schemas.microsoft.com/office/drawing/2014/main" id="{A4D1C357-061E-0EDD-4F04-6EC33029927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904723"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E93B1AB4-3809-446F-5C87-B26E09F9E9FC}"/>
              </a:ext>
            </a:extLst>
          </p:cNvPr>
          <p:cNvGrpSpPr/>
          <p:nvPr userDrawn="1"/>
        </p:nvGrpSpPr>
        <p:grpSpPr>
          <a:xfrm>
            <a:off x="4017536" y="5903988"/>
            <a:ext cx="4385059" cy="731520"/>
            <a:chOff x="4442749" y="5903988"/>
            <a:chExt cx="4385059" cy="731520"/>
          </a:xfrm>
        </p:grpSpPr>
        <p:pic>
          <p:nvPicPr>
            <p:cNvPr id="20" name="Picture 19" descr="A picture containing text, clipart, vector graphics, sign&#10;&#10;Description automatically generated">
              <a:extLst>
                <a:ext uri="{FF2B5EF4-FFF2-40B4-BE49-F238E27FC236}">
                  <a16:creationId xmlns:a16="http://schemas.microsoft.com/office/drawing/2014/main" id="{50D2CEF3-248D-C7A9-FC6E-574AA1A591D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21" name="Picture 20" descr="A red and blue text on a black background&#10;&#10;Description automatically generated with medium confidence">
              <a:extLst>
                <a:ext uri="{FF2B5EF4-FFF2-40B4-BE49-F238E27FC236}">
                  <a16:creationId xmlns:a16="http://schemas.microsoft.com/office/drawing/2014/main" id="{C5879F74-9A22-4AB1-8042-1B95DF44F11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408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5.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notesSlide" Target="../notesSlides/notesSlide1.xml"/><Relationship Id="rId5" Type="http://schemas.openxmlformats.org/officeDocument/2006/relationships/slideLayout" Target="../slideLayouts/slideLayout9.xml"/><Relationship Id="rId4" Type="http://schemas.openxmlformats.org/officeDocument/2006/relationships/tags" Target="../tags/tag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1" y="4589209"/>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Introduction à la qualité des données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 planification familiale</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594133"/>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1"/>
            </p:custDataLst>
          </p:nvPr>
        </p:nvSpPr>
        <p:spPr>
          <a:xfrm>
            <a:off x="593558" y="1617074"/>
            <a:ext cx="7907890" cy="5240926"/>
          </a:xfrm>
        </p:spPr>
        <p:txBody>
          <a:bodyPr/>
          <a:lstStyle/>
          <a:p>
            <a:pPr marL="288925" lvl="0" indent="-288925">
              <a:lnSpc>
                <a:spcPct val="100000"/>
              </a:lnSpc>
              <a:buClr>
                <a:srgbClr val="AC6611"/>
              </a:buClr>
            </a:pPr>
            <a:r>
              <a:rPr lang="fr-FR" sz="2400" dirty="0"/>
              <a:t>Comprendre l’importance d’avoir de bonnes données et informations sur la planification familiale (PF)</a:t>
            </a:r>
          </a:p>
          <a:p>
            <a:pPr marL="288925" lvl="0" indent="-288925">
              <a:lnSpc>
                <a:spcPct val="100000"/>
              </a:lnSpc>
              <a:buClr>
                <a:srgbClr val="AC6611"/>
              </a:buClr>
            </a:pPr>
            <a:r>
              <a:rPr lang="fr-FR" sz="2400" dirty="0"/>
              <a:t>Identifier les sources et les catégories de données et d’informations sur la PF</a:t>
            </a:r>
          </a:p>
          <a:p>
            <a:pPr marL="288925" lvl="0" indent="-288925">
              <a:lnSpc>
                <a:spcPct val="100000"/>
              </a:lnSpc>
              <a:buClr>
                <a:srgbClr val="AC6611"/>
              </a:buClr>
            </a:pPr>
            <a:r>
              <a:rPr lang="fr-FR" sz="2400" dirty="0"/>
              <a:t>Être en mesure de définir et de calculer les indicateurs et les éléments de données</a:t>
            </a:r>
          </a:p>
          <a:p>
            <a:pPr marL="288925" lvl="0" indent="-288925">
              <a:lnSpc>
                <a:spcPct val="100000"/>
              </a:lnSpc>
              <a:buClr>
                <a:srgbClr val="AC6611"/>
              </a:buClr>
            </a:pPr>
            <a:r>
              <a:rPr lang="fr-FR" sz="2400" dirty="0"/>
              <a:t>Déterminer les problèmes associés à la qualité des données de PF</a:t>
            </a:r>
          </a:p>
          <a:p>
            <a:pPr marL="288925" lvl="0" indent="-288925">
              <a:lnSpc>
                <a:spcPct val="100000"/>
              </a:lnSpc>
              <a:buClr>
                <a:srgbClr val="AC6611"/>
              </a:buClr>
            </a:pPr>
            <a:r>
              <a:rPr lang="fr-FR" sz="2400" dirty="0"/>
              <a:t>Décrire l’approche intégrée d’évaluation de la qualité des données de PF</a:t>
            </a:r>
          </a:p>
          <a:p>
            <a:pPr>
              <a:lnSpc>
                <a:spcPct val="100000"/>
              </a:lnSpc>
            </a:pPr>
            <a:endParaRPr lang="en-US" sz="2500"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2"/>
            </p:custDataLst>
          </p:nvPr>
        </p:nvSpPr>
        <p:spPr>
          <a:xfrm>
            <a:off x="406898" y="882549"/>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endParaRPr kumimoji="0" lang="fr-FR" sz="36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905112"/>
            <a:ext cx="8457016"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Qu’est-ce qui caractérise les bonnes données et informations sur la PF ?</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71429" y="1954985"/>
            <a:ext cx="8292485" cy="4759151"/>
          </a:xfrm>
        </p:spPr>
        <p:txBody>
          <a:bodyPr/>
          <a:lstStyle/>
          <a:p>
            <a:pPr marL="288925" indent="-288925">
              <a:lnSpc>
                <a:spcPct val="100000"/>
              </a:lnSpc>
              <a:spcBef>
                <a:spcPts val="600"/>
              </a:spcBef>
              <a:buClr>
                <a:srgbClr val="AC6611"/>
              </a:buClr>
            </a:pPr>
            <a:r>
              <a:rPr lang="fr-FR" sz="2400" dirty="0"/>
              <a:t>Documents complets et compréhensibles dans les outils de collecte des données</a:t>
            </a:r>
          </a:p>
          <a:p>
            <a:pPr marL="288925" indent="-288925">
              <a:lnSpc>
                <a:spcPct val="100000"/>
              </a:lnSpc>
              <a:spcBef>
                <a:spcPts val="600"/>
              </a:spcBef>
              <a:buClr>
                <a:srgbClr val="AC6611"/>
              </a:buClr>
            </a:pPr>
            <a:r>
              <a:rPr lang="fr-FR" sz="2400" dirty="0"/>
              <a:t>Bonne compilation et bon regroupement des documents dans les formulaires de rapportage</a:t>
            </a:r>
          </a:p>
          <a:p>
            <a:pPr marL="288925" indent="-288925">
              <a:lnSpc>
                <a:spcPct val="100000"/>
              </a:lnSpc>
              <a:spcBef>
                <a:spcPts val="600"/>
              </a:spcBef>
              <a:buClr>
                <a:srgbClr val="AC6611"/>
              </a:buClr>
            </a:pPr>
            <a:r>
              <a:rPr lang="fr-FR" sz="2400" dirty="0"/>
              <a:t>Rapports compilés complets disponibles</a:t>
            </a:r>
          </a:p>
          <a:p>
            <a:pPr marL="288925" indent="-288925">
              <a:lnSpc>
                <a:spcPct val="100000"/>
              </a:lnSpc>
              <a:spcBef>
                <a:spcPts val="600"/>
              </a:spcBef>
              <a:buClr>
                <a:srgbClr val="AC6611"/>
              </a:buClr>
            </a:pPr>
            <a:r>
              <a:rPr lang="fr-FR" sz="2400" dirty="0"/>
              <a:t>Documents qui reflètent exactement les données rapportées dans le système</a:t>
            </a:r>
          </a:p>
          <a:p>
            <a:pPr marL="288925" indent="-288925">
              <a:lnSpc>
                <a:spcPct val="100000"/>
              </a:lnSpc>
              <a:spcBef>
                <a:spcPts val="600"/>
              </a:spcBef>
              <a:buClr>
                <a:srgbClr val="AC6611"/>
              </a:buClr>
            </a:pPr>
            <a:r>
              <a:rPr lang="fr-FR" sz="2400" dirty="0"/>
              <a:t>Les données compilées ponctuellement sont rapportées</a:t>
            </a:r>
          </a:p>
          <a:p>
            <a:pPr marL="288925" indent="-288925">
              <a:lnSpc>
                <a:spcPct val="100000"/>
              </a:lnSpc>
              <a:spcBef>
                <a:spcPts val="600"/>
              </a:spcBef>
              <a:buClr>
                <a:srgbClr val="AC6611"/>
              </a:buClr>
            </a:pPr>
            <a:r>
              <a:rPr lang="fr-FR" sz="2400" dirty="0"/>
              <a:t>Les tendances des données sont cohérentes</a:t>
            </a:r>
          </a:p>
          <a:p>
            <a:pPr marL="288925" indent="-288925">
              <a:lnSpc>
                <a:spcPct val="100000"/>
              </a:lnSpc>
              <a:spcBef>
                <a:spcPts val="600"/>
              </a:spcBef>
              <a:buClr>
                <a:srgbClr val="AC6611"/>
              </a:buClr>
            </a:pPr>
            <a:r>
              <a:rPr lang="fr-FR" sz="2400" dirty="0"/>
              <a:t>Bonne compréhension des définitions des éléments de données et des indicateurs</a:t>
            </a:r>
          </a:p>
          <a:p>
            <a:pPr>
              <a:lnSpc>
                <a:spcPct val="100000"/>
              </a:lnSpc>
              <a:spcBef>
                <a:spcPts val="600"/>
              </a:spcBef>
            </a:pPr>
            <a:endParaRPr lang="en-US" sz="2300"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custDataLst>
              <p:tags r:id="rId1"/>
            </p:custDataLst>
          </p:nvPr>
        </p:nvSpPr>
        <p:spPr>
          <a:xfrm>
            <a:off x="695445" y="1747706"/>
            <a:ext cx="8183310" cy="4963297"/>
          </a:xfrm>
        </p:spPr>
        <p:txBody>
          <a:bodyPr/>
          <a:lstStyle/>
          <a:p>
            <a:pPr marL="288925" lvl="0" indent="-288925">
              <a:lnSpc>
                <a:spcPct val="100000"/>
              </a:lnSpc>
              <a:spcAft>
                <a:spcPts val="600"/>
              </a:spcAft>
              <a:buClr>
                <a:srgbClr val="AC6611"/>
              </a:buClr>
            </a:pPr>
            <a:r>
              <a:rPr lang="fr-FR" sz="2400" dirty="0"/>
              <a:t>Définitions claires et précises des éléments de données et des indicateurs :</a:t>
            </a:r>
          </a:p>
          <a:p>
            <a:pPr marL="738188" lvl="1" indent="-280988">
              <a:lnSpc>
                <a:spcPct val="100000"/>
              </a:lnSpc>
              <a:spcAft>
                <a:spcPts val="600"/>
              </a:spcAft>
              <a:buClr>
                <a:srgbClr val="AC6611"/>
              </a:buClr>
              <a:buSzPct val="80000"/>
              <a:buFont typeface="Courier New" panose="02070309020205020404" pitchFamily="49" charset="0"/>
              <a:buChar char="o"/>
            </a:pPr>
            <a:r>
              <a:rPr lang="fr-FR" sz="2200" dirty="0"/>
              <a:t>Consulter les directives de classement de l’enregistrement des données</a:t>
            </a:r>
          </a:p>
          <a:p>
            <a:pPr marL="738188" lvl="1" indent="-280988">
              <a:lnSpc>
                <a:spcPct val="100000"/>
              </a:lnSpc>
              <a:spcAft>
                <a:spcPts val="600"/>
              </a:spcAft>
              <a:buClr>
                <a:srgbClr val="AC6611"/>
              </a:buClr>
              <a:buSzPct val="80000"/>
              <a:buFont typeface="Courier New" panose="02070309020205020404" pitchFamily="49" charset="0"/>
              <a:buChar char="o"/>
            </a:pPr>
            <a:r>
              <a:rPr lang="fr-FR" sz="2200" dirty="0"/>
              <a:t>Dictionnaire des données</a:t>
            </a:r>
          </a:p>
          <a:p>
            <a:pPr marL="288925" lvl="0" indent="-288925">
              <a:lnSpc>
                <a:spcPct val="100000"/>
              </a:lnSpc>
              <a:spcAft>
                <a:spcPts val="600"/>
              </a:spcAft>
              <a:buClr>
                <a:srgbClr val="AC6611"/>
              </a:buClr>
            </a:pPr>
            <a:r>
              <a:rPr lang="fr-FR" sz="2400" dirty="0"/>
              <a:t>Les formules sont des facteurs (par exemple : 1</a:t>
            </a:r>
            <a:r>
              <a:rPr lang="en-US" sz="2400" dirty="0"/>
              <a:t> </a:t>
            </a:r>
            <a:r>
              <a:rPr lang="fr-FR" sz="2400" dirty="0"/>
              <a:t>; 100 ; 1 000 ; 100 000) </a:t>
            </a:r>
          </a:p>
          <a:p>
            <a:pPr marL="288925" lvl="0" indent="-288925">
              <a:lnSpc>
                <a:spcPct val="100000"/>
              </a:lnSpc>
              <a:spcAft>
                <a:spcPts val="600"/>
              </a:spcAft>
              <a:buClr>
                <a:srgbClr val="AC6611"/>
              </a:buClr>
            </a:pPr>
            <a:r>
              <a:rPr lang="fr-FR" sz="2400" dirty="0"/>
              <a:t>Numérateur et dénominateur </a:t>
            </a:r>
          </a:p>
          <a:p>
            <a:pPr marL="288925" indent="-288925">
              <a:lnSpc>
                <a:spcPct val="100000"/>
              </a:lnSpc>
              <a:spcAft>
                <a:spcPts val="600"/>
              </a:spcAft>
              <a:buClr>
                <a:srgbClr val="AC6611"/>
              </a:buClr>
            </a:pPr>
            <a:r>
              <a:rPr lang="fr-FR" sz="2400" dirty="0"/>
              <a:t>Les deux expressions sont basées sur un élément de données, ou plus</a:t>
            </a:r>
          </a:p>
          <a:p>
            <a:pPr>
              <a:lnSpc>
                <a:spcPct val="100000"/>
              </a:lnSpc>
            </a:pPr>
            <a:endParaRPr lang="en-US" sz="2400" dirty="0"/>
          </a:p>
        </p:txBody>
      </p:sp>
      <p:sp>
        <p:nvSpPr>
          <p:cNvPr id="3" name="Text Placeholder 2"/>
          <p:cNvSpPr>
            <a:spLocks noGrp="1"/>
          </p:cNvSpPr>
          <p:nvPr>
            <p:ph type="title" idx="4294967295"/>
            <p:custDataLst>
              <p:tags r:id="rId2"/>
            </p:custDataLst>
          </p:nvPr>
        </p:nvSpPr>
        <p:spPr>
          <a:xfrm>
            <a:off x="406898" y="983123"/>
            <a:ext cx="8183310"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Comment définir et calculer les indicateurs ? </a:t>
            </a:r>
          </a:p>
        </p:txBody>
      </p:sp>
    </p:spTree>
    <p:extLst>
      <p:ext uri="{BB962C8B-B14F-4D97-AF65-F5344CB8AC3E}">
        <p14:creationId xmlns:p14="http://schemas.microsoft.com/office/powerpoint/2010/main" val="91626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398585" y="791466"/>
            <a:ext cx="8376299" cy="51301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Sources de données et informations de PF</a:t>
            </a:r>
          </a:p>
        </p:txBody>
      </p:sp>
      <p:sp>
        <p:nvSpPr>
          <p:cNvPr id="2" name="Text Placeholder 1"/>
          <p:cNvSpPr>
            <a:spLocks noGrp="1"/>
          </p:cNvSpPr>
          <p:nvPr>
            <p:ph type="body" sz="quarter" idx="13"/>
            <p:custDataLst>
              <p:tags r:id="rId2"/>
            </p:custDataLst>
          </p:nvPr>
        </p:nvSpPr>
        <p:spPr>
          <a:xfrm>
            <a:off x="529389" y="1329196"/>
            <a:ext cx="8070242" cy="5373607"/>
          </a:xfrm>
        </p:spPr>
        <p:txBody>
          <a:bodyPr/>
          <a:lstStyle/>
          <a:p>
            <a:pPr lvl="0">
              <a:buClr>
                <a:srgbClr val="AC6611"/>
              </a:buClr>
            </a:pPr>
            <a:r>
              <a:rPr lang="fr-FR" sz="1600" dirty="0"/>
              <a:t>Enregistrement du client individuel dans les sources de données de PF :</a:t>
            </a:r>
          </a:p>
          <a:p>
            <a:pPr lvl="1">
              <a:buClr>
                <a:srgbClr val="AC6611"/>
              </a:buClr>
              <a:buSzPct val="80000"/>
              <a:buFont typeface="Courier New" panose="02070309020205020404" pitchFamily="49" charset="0"/>
              <a:buChar char="o"/>
            </a:pPr>
            <a:r>
              <a:rPr lang="fr-FR" sz="1600" dirty="0"/>
              <a:t>Registres </a:t>
            </a:r>
          </a:p>
          <a:p>
            <a:pPr lvl="1">
              <a:buClr>
                <a:srgbClr val="AC6611"/>
              </a:buClr>
              <a:buSzPct val="80000"/>
              <a:buFont typeface="Courier New" panose="02070309020205020404" pitchFamily="49" charset="0"/>
              <a:buChar char="o"/>
            </a:pPr>
            <a:r>
              <a:rPr lang="fr-FR" sz="1600" dirty="0"/>
              <a:t>Fichiers </a:t>
            </a:r>
          </a:p>
          <a:p>
            <a:pPr lvl="1">
              <a:buClr>
                <a:srgbClr val="AC6611"/>
              </a:buClr>
              <a:buSzPct val="80000"/>
              <a:buFont typeface="Courier New" panose="02070309020205020404" pitchFamily="49" charset="0"/>
              <a:buChar char="o"/>
            </a:pPr>
            <a:r>
              <a:rPr lang="fr-FR" sz="1600" dirty="0"/>
              <a:t>Systèmes électroniques</a:t>
            </a:r>
          </a:p>
          <a:p>
            <a:pPr lvl="0">
              <a:buClr>
                <a:srgbClr val="AC6611"/>
              </a:buClr>
            </a:pPr>
            <a:r>
              <a:rPr lang="fr-FR" sz="1600" dirty="0"/>
              <a:t>Données agrégées en rapports périodiques :</a:t>
            </a:r>
          </a:p>
          <a:p>
            <a:pPr lvl="1">
              <a:buClr>
                <a:srgbClr val="AC6611"/>
              </a:buClr>
              <a:buSzPct val="80000"/>
              <a:buFont typeface="Courier New" panose="02070309020205020404" pitchFamily="49" charset="0"/>
              <a:buChar char="o"/>
            </a:pPr>
            <a:r>
              <a:rPr lang="fr-FR" sz="1600" dirty="0"/>
              <a:t>Quotidien</a:t>
            </a:r>
          </a:p>
          <a:p>
            <a:pPr lvl="1">
              <a:buClr>
                <a:srgbClr val="AC6611"/>
              </a:buClr>
              <a:buSzPct val="80000"/>
              <a:buFont typeface="Courier New" panose="02070309020205020404" pitchFamily="49" charset="0"/>
              <a:buChar char="o"/>
            </a:pPr>
            <a:r>
              <a:rPr lang="fr-FR" sz="1600" dirty="0"/>
              <a:t>Hebdomadaire</a:t>
            </a:r>
          </a:p>
          <a:p>
            <a:pPr lvl="1">
              <a:buClr>
                <a:srgbClr val="AC6611"/>
              </a:buClr>
              <a:buSzPct val="80000"/>
              <a:buFont typeface="Courier New" panose="02070309020205020404" pitchFamily="49" charset="0"/>
              <a:buChar char="o"/>
            </a:pPr>
            <a:r>
              <a:rPr lang="fr-FR" sz="1600" dirty="0"/>
              <a:t>Mensuel</a:t>
            </a:r>
          </a:p>
          <a:p>
            <a:pPr lvl="1">
              <a:buClr>
                <a:srgbClr val="AC6611"/>
              </a:buClr>
              <a:buSzPct val="80000"/>
              <a:buFont typeface="Courier New" panose="02070309020205020404" pitchFamily="49" charset="0"/>
              <a:buChar char="o"/>
            </a:pPr>
            <a:r>
              <a:rPr lang="fr-FR" sz="1600" dirty="0"/>
              <a:t>Trimestriel</a:t>
            </a:r>
          </a:p>
          <a:p>
            <a:pPr lvl="1">
              <a:buClr>
                <a:srgbClr val="AC6611"/>
              </a:buClr>
              <a:buSzPct val="80000"/>
              <a:buFont typeface="Courier New" panose="02070309020205020404" pitchFamily="49" charset="0"/>
              <a:buChar char="o"/>
            </a:pPr>
            <a:r>
              <a:rPr lang="fr-FR" sz="1600" dirty="0"/>
              <a:t>Annuel</a:t>
            </a:r>
          </a:p>
          <a:p>
            <a:pPr lvl="0">
              <a:buClr>
                <a:srgbClr val="AC6611"/>
              </a:buClr>
            </a:pPr>
            <a:r>
              <a:rPr lang="fr-FR" sz="1600" dirty="0"/>
              <a:t>Données transformées :</a:t>
            </a:r>
          </a:p>
          <a:p>
            <a:pPr lvl="1">
              <a:buClr>
                <a:srgbClr val="AC6611"/>
              </a:buClr>
              <a:buSzPct val="80000"/>
              <a:buFont typeface="Courier New" panose="02070309020205020404" pitchFamily="49" charset="0"/>
              <a:buChar char="o"/>
            </a:pPr>
            <a:r>
              <a:rPr lang="fr-FR" sz="1600" dirty="0"/>
              <a:t>Ratio </a:t>
            </a:r>
          </a:p>
          <a:p>
            <a:pPr lvl="1">
              <a:buClr>
                <a:srgbClr val="AC6611"/>
              </a:buClr>
              <a:buSzPct val="80000"/>
              <a:buFont typeface="Courier New" panose="02070309020205020404" pitchFamily="49" charset="0"/>
              <a:buChar char="o"/>
            </a:pPr>
            <a:r>
              <a:rPr lang="fr-FR" sz="1600" dirty="0"/>
              <a:t>Taux </a:t>
            </a:r>
          </a:p>
          <a:p>
            <a:pPr lvl="1">
              <a:buClr>
                <a:srgbClr val="AC6611"/>
              </a:buClr>
              <a:buSzPct val="80000"/>
              <a:buFont typeface="Courier New" panose="02070309020205020404" pitchFamily="49" charset="0"/>
              <a:buChar char="o"/>
            </a:pPr>
            <a:r>
              <a:rPr lang="fr-FR" sz="1600" dirty="0"/>
              <a:t>Proportion</a:t>
            </a:r>
          </a:p>
          <a:p>
            <a:pPr>
              <a:buClr>
                <a:srgbClr val="AC6611"/>
              </a:buClr>
            </a:pPr>
            <a:r>
              <a:rPr lang="fr-FR" sz="1600" dirty="0"/>
              <a:t>Visualisation des données : </a:t>
            </a:r>
          </a:p>
          <a:p>
            <a:pPr lvl="1">
              <a:buClr>
                <a:srgbClr val="AC6611"/>
              </a:buClr>
              <a:buSzPct val="80000"/>
              <a:buFont typeface="Courier New" panose="02070309020205020404" pitchFamily="49" charset="0"/>
              <a:buChar char="o"/>
            </a:pPr>
            <a:r>
              <a:rPr lang="fr-FR" sz="1600" dirty="0"/>
              <a:t>Graphiques </a:t>
            </a:r>
          </a:p>
          <a:p>
            <a:pPr lvl="1">
              <a:buClr>
                <a:srgbClr val="AC6611"/>
              </a:buClr>
              <a:buSzPct val="80000"/>
              <a:buFont typeface="Courier New" panose="02070309020205020404" pitchFamily="49" charset="0"/>
              <a:buChar char="o"/>
            </a:pPr>
            <a:r>
              <a:rPr lang="fr-FR" sz="1600" dirty="0"/>
              <a:t>Tableaux </a:t>
            </a:r>
          </a:p>
          <a:p>
            <a:pPr lvl="1">
              <a:buClr>
                <a:srgbClr val="AC6611"/>
              </a:buClr>
              <a:buSzPct val="80000"/>
              <a:buFont typeface="Courier New" panose="02070309020205020404" pitchFamily="49" charset="0"/>
              <a:buChar char="o"/>
            </a:pPr>
            <a:r>
              <a:rPr lang="fr-FR" sz="1600" dirty="0"/>
              <a:t>Cartes</a:t>
            </a:r>
          </a:p>
          <a:p>
            <a:endParaRPr lang="en-US" sz="1600" dirty="0"/>
          </a:p>
        </p:txBody>
      </p:sp>
    </p:spTree>
    <p:extLst>
      <p:ext uri="{BB962C8B-B14F-4D97-AF65-F5344CB8AC3E}">
        <p14:creationId xmlns:p14="http://schemas.microsoft.com/office/powerpoint/2010/main" val="56068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46326" y="796903"/>
            <a:ext cx="8371342" cy="98273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Quels sont les problèmes de qualité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des données de PF ? </a:t>
            </a:r>
            <a:endParaRPr kumimoji="0" lang="en-US"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sp>
        <p:nvSpPr>
          <p:cNvPr id="2" name="Text Placeholder 1"/>
          <p:cNvSpPr>
            <a:spLocks noGrp="1"/>
          </p:cNvSpPr>
          <p:nvPr>
            <p:ph type="body" sz="quarter" idx="13"/>
            <p:custDataLst>
              <p:tags r:id="rId2"/>
            </p:custDataLst>
          </p:nvPr>
        </p:nvSpPr>
        <p:spPr>
          <a:xfrm>
            <a:off x="525183" y="1914575"/>
            <a:ext cx="8292485" cy="3961339"/>
          </a:xfrm>
        </p:spPr>
        <p:txBody>
          <a:bodyPr/>
          <a:lstStyle/>
          <a:p>
            <a:pPr marL="465138" lvl="0" indent="-357188">
              <a:lnSpc>
                <a:spcPct val="100000"/>
              </a:lnSpc>
              <a:spcAft>
                <a:spcPts val="600"/>
              </a:spcAft>
              <a:buClr>
                <a:srgbClr val="AC6611"/>
              </a:buClr>
            </a:pPr>
            <a:r>
              <a:rPr lang="fr-FR" sz="2600" dirty="0"/>
              <a:t>Mauvaise compréhension des définitions des éléments de données et/ou des indicateurs</a:t>
            </a:r>
          </a:p>
          <a:p>
            <a:pPr marL="465138" lvl="0" indent="-357188">
              <a:lnSpc>
                <a:spcPct val="100000"/>
              </a:lnSpc>
              <a:spcAft>
                <a:spcPts val="600"/>
              </a:spcAft>
              <a:buClr>
                <a:srgbClr val="AC6611"/>
              </a:buClr>
            </a:pPr>
            <a:r>
              <a:rPr lang="fr-FR" sz="2600" dirty="0"/>
              <a:t>Erreurs d’enregistrement des données</a:t>
            </a:r>
          </a:p>
          <a:p>
            <a:pPr marL="465138" lvl="0" indent="-357188">
              <a:lnSpc>
                <a:spcPct val="100000"/>
              </a:lnSpc>
              <a:spcAft>
                <a:spcPts val="600"/>
              </a:spcAft>
              <a:buClr>
                <a:srgbClr val="AC6611"/>
              </a:buClr>
            </a:pPr>
            <a:r>
              <a:rPr lang="fr-FR" sz="2600" dirty="0"/>
              <a:t>Erreurs de compilation des données de PF</a:t>
            </a:r>
          </a:p>
          <a:p>
            <a:pPr marL="465138" lvl="0" indent="-357188">
              <a:lnSpc>
                <a:spcPct val="100000"/>
              </a:lnSpc>
              <a:spcAft>
                <a:spcPts val="600"/>
              </a:spcAft>
              <a:buClr>
                <a:srgbClr val="AC6611"/>
              </a:buClr>
            </a:pPr>
            <a:r>
              <a:rPr lang="fr-FR" sz="2600" dirty="0"/>
              <a:t>Données incomplètes et incohérentes (y compris </a:t>
            </a:r>
            <a:br>
              <a:rPr lang="fr-FR" sz="2600" dirty="0"/>
            </a:br>
            <a:r>
              <a:rPr lang="fr-FR" sz="2600" dirty="0"/>
              <a:t>les données manquantes)</a:t>
            </a:r>
          </a:p>
          <a:p>
            <a:pPr marL="465138" indent="-357188">
              <a:lnSpc>
                <a:spcPct val="100000"/>
              </a:lnSpc>
              <a:spcAft>
                <a:spcPts val="600"/>
              </a:spcAft>
              <a:buClr>
                <a:srgbClr val="AC6611"/>
              </a:buClr>
            </a:pPr>
            <a:r>
              <a:rPr lang="fr-FR" sz="2600" dirty="0"/>
              <a:t>Retards dans le rapportage des données</a:t>
            </a:r>
          </a:p>
          <a:p>
            <a:pPr marL="465138" indent="-357188">
              <a:lnSpc>
                <a:spcPct val="100000"/>
              </a:lnSpc>
              <a:spcAft>
                <a:spcPts val="600"/>
              </a:spcAft>
              <a:buClr>
                <a:srgbClr val="AC6611"/>
              </a:buClr>
            </a:pPr>
            <a:r>
              <a:rPr lang="fr-FR" sz="2600" dirty="0"/>
              <a:t>Doublons</a:t>
            </a:r>
          </a:p>
          <a:p>
            <a:pPr>
              <a:lnSpc>
                <a:spcPct val="100000"/>
              </a:lnSpc>
              <a:spcBef>
                <a:spcPts val="600"/>
              </a:spcBef>
            </a:pPr>
            <a:endParaRPr lang="en-US" sz="2600" dirty="0"/>
          </a:p>
        </p:txBody>
      </p:sp>
    </p:spTree>
    <p:extLst>
      <p:ext uri="{BB962C8B-B14F-4D97-AF65-F5344CB8AC3E}">
        <p14:creationId xmlns:p14="http://schemas.microsoft.com/office/powerpoint/2010/main" val="2499539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7CD3655E-2356-3B25-2B52-395C5CB6EEF1}"/>
              </a:ext>
              <a:ext uri="{C183D7F6-B498-43B3-948B-1728B52AA6E4}">
                <adec:decorative xmlns:adec="http://schemas.microsoft.com/office/drawing/2017/decorative" val="1"/>
              </a:ext>
            </a:extLst>
          </p:cNvPr>
          <p:cNvPicPr>
            <a:picLocks noChangeAspect="1"/>
          </p:cNvPicPr>
          <p:nvPr>
            <p:custDataLst>
              <p:tags r:id="rId1"/>
            </p:custDataLst>
          </p:nvPr>
        </p:nvPicPr>
        <p:blipFill rotWithShape="1">
          <a:blip r:embed="rId7"/>
          <a:srcRect l="69787" t="39624" r="4923" b="27513"/>
          <a:stretch/>
        </p:blipFill>
        <p:spPr>
          <a:xfrm>
            <a:off x="6355851" y="4083875"/>
            <a:ext cx="2220284" cy="1380753"/>
          </a:xfrm>
          <a:prstGeom prst="rect">
            <a:avLst/>
          </a:prstGeom>
        </p:spPr>
      </p:pic>
      <p:pic>
        <p:nvPicPr>
          <p:cNvPr id="16" name="Picture 15">
            <a:extLst>
              <a:ext uri="{FF2B5EF4-FFF2-40B4-BE49-F238E27FC236}">
                <a16:creationId xmlns:a16="http://schemas.microsoft.com/office/drawing/2014/main" id="{193EECF4-4F39-56D8-40B7-90969A6540C9}"/>
              </a:ext>
              <a:ext uri="{C183D7F6-B498-43B3-948B-1728B52AA6E4}">
                <adec:decorative xmlns:adec="http://schemas.microsoft.com/office/drawing/2017/decorative" val="1"/>
              </a:ext>
            </a:extLst>
          </p:cNvPr>
          <p:cNvPicPr>
            <a:picLocks noChangeAspect="1"/>
          </p:cNvPicPr>
          <p:nvPr>
            <p:custDataLst>
              <p:tags r:id="rId2"/>
            </p:custDataLst>
          </p:nvPr>
        </p:nvPicPr>
        <p:blipFill rotWithShape="1">
          <a:blip r:embed="rId7"/>
          <a:srcRect l="9556" t="39624" r="74943" b="27513"/>
          <a:stretch/>
        </p:blipFill>
        <p:spPr>
          <a:xfrm>
            <a:off x="933723" y="4108509"/>
            <a:ext cx="1360967" cy="1380753"/>
          </a:xfrm>
          <a:prstGeom prst="rect">
            <a:avLst/>
          </a:prstGeom>
        </p:spPr>
      </p:pic>
      <p:sp>
        <p:nvSpPr>
          <p:cNvPr id="4" name="Text Placeholder 3">
            <a:extLst>
              <a:ext uri="{FF2B5EF4-FFF2-40B4-BE49-F238E27FC236}">
                <a16:creationId xmlns:a16="http://schemas.microsoft.com/office/drawing/2014/main" id="{06A1A03A-FF0A-467B-BDBE-F1A660195FAA}"/>
              </a:ext>
            </a:extLst>
          </p:cNvPr>
          <p:cNvSpPr>
            <a:spLocks noGrp="1"/>
          </p:cNvSpPr>
          <p:nvPr>
            <p:ph type="title" idx="4294967295"/>
            <p:custDataLst>
              <p:tags r:id="rId3"/>
            </p:custDataLst>
          </p:nvPr>
        </p:nvSpPr>
        <p:spPr>
          <a:xfrm>
            <a:off x="442329" y="763129"/>
            <a:ext cx="8560003" cy="9816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1" i="0" u="none" strike="noStrike" kern="1200" cap="none" spc="0" normalizeH="0" baseline="0" noProof="0" dirty="0">
                <a:ln>
                  <a:noFill/>
                </a:ln>
                <a:solidFill>
                  <a:srgbClr val="AC6611"/>
                </a:solidFill>
                <a:effectLst/>
                <a:uLnTx/>
                <a:uFillTx/>
                <a:latin typeface="Arial" panose="020B0604020202020204" pitchFamily="34" charset="0"/>
                <a:ea typeface="Arial" panose="020B0604020202020204" pitchFamily="34" charset="0"/>
                <a:cs typeface="Arial" panose="020B0604020202020204" pitchFamily="34" charset="0"/>
              </a:rPr>
              <a:t>Approche intégrée d’évaluation de la qualité des données de PF</a:t>
            </a:r>
          </a:p>
        </p:txBody>
      </p:sp>
      <p:sp>
        <p:nvSpPr>
          <p:cNvPr id="7" name="Rectangle: Rounded Corners 6">
            <a:extLst>
              <a:ext uri="{FF2B5EF4-FFF2-40B4-BE49-F238E27FC236}">
                <a16:creationId xmlns:a16="http://schemas.microsoft.com/office/drawing/2014/main" id="{0ED29093-A35D-52B5-624B-35DA841F3E24}"/>
              </a:ext>
            </a:extLst>
          </p:cNvPr>
          <p:cNvSpPr/>
          <p:nvPr/>
        </p:nvSpPr>
        <p:spPr>
          <a:xfrm>
            <a:off x="933723" y="1926478"/>
            <a:ext cx="1590675" cy="418189"/>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31589B"/>
                </a:solidFill>
                <a:latin typeface="Arial" panose="020B0604020202020204" pitchFamily="34" charset="0"/>
                <a:cs typeface="Arial" panose="020B0604020202020204" pitchFamily="34" charset="0"/>
              </a:rPr>
              <a:t>SS to EMU</a:t>
            </a:r>
          </a:p>
        </p:txBody>
      </p:sp>
      <p:sp>
        <p:nvSpPr>
          <p:cNvPr id="8" name="Rectangle: Rounded Corners 7">
            <a:extLst>
              <a:ext uri="{FF2B5EF4-FFF2-40B4-BE49-F238E27FC236}">
                <a16:creationId xmlns:a16="http://schemas.microsoft.com/office/drawing/2014/main" id="{7E6D7D87-618C-543D-0F2D-51F4AEC3B4D6}"/>
              </a:ext>
            </a:extLst>
          </p:cNvPr>
          <p:cNvSpPr/>
          <p:nvPr/>
        </p:nvSpPr>
        <p:spPr>
          <a:xfrm>
            <a:off x="442329" y="2526363"/>
            <a:ext cx="2724865" cy="1582146"/>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Forces</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Basé sur des données agrégées (niveau national/sous-national)</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Peut identifier les valeurs aberrantes par méthode/région</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Comparaison avec des données externes pour la validation</a:t>
            </a:r>
            <a:endParaRPr kumimoji="0" lang="fr-FR" sz="1050" b="0" i="0" u="none" strike="noStrike" kern="1200" cap="none" spc="-1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endParaRPr>
          </a:p>
        </p:txBody>
      </p:sp>
      <p:sp>
        <p:nvSpPr>
          <p:cNvPr id="14" name="Rectangle: Rounded Corners 13">
            <a:extLst>
              <a:ext uri="{FF2B5EF4-FFF2-40B4-BE49-F238E27FC236}">
                <a16:creationId xmlns:a16="http://schemas.microsoft.com/office/drawing/2014/main" id="{29752B75-E680-B877-7874-952A6D6185FC}"/>
              </a:ext>
            </a:extLst>
          </p:cNvPr>
          <p:cNvSpPr/>
          <p:nvPr/>
        </p:nvSpPr>
        <p:spPr>
          <a:xfrm>
            <a:off x="442329" y="5474007"/>
            <a:ext cx="2724865" cy="92997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Limitations</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Ne peut pas expliquer les problèmes, ne peut qu’identifier leur origine éventuelle</a:t>
            </a:r>
          </a:p>
        </p:txBody>
      </p:sp>
      <p:sp>
        <p:nvSpPr>
          <p:cNvPr id="17" name="Rectangle: Rounded Corners 16">
            <a:extLst>
              <a:ext uri="{FF2B5EF4-FFF2-40B4-BE49-F238E27FC236}">
                <a16:creationId xmlns:a16="http://schemas.microsoft.com/office/drawing/2014/main" id="{90691B27-93DD-F6F8-60D4-3C5C880CA63A}"/>
              </a:ext>
            </a:extLst>
          </p:cNvPr>
          <p:cNvSpPr/>
          <p:nvPr/>
        </p:nvSpPr>
        <p:spPr>
          <a:xfrm>
            <a:off x="3251420" y="2850652"/>
            <a:ext cx="2854106" cy="111271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SS to EMU peut aider à se concentrer sur les emplacements ou les éléments de données et les indicateurs où la RDQA sera le plus utile. SS to EMU s’intègre dans SIGS pour permettre l’intégration des conclusions de la RDQA dans les systèmes.</a:t>
            </a:r>
          </a:p>
        </p:txBody>
      </p:sp>
      <p:cxnSp>
        <p:nvCxnSpPr>
          <p:cNvPr id="19" name="Straight Arrow Connector 18" descr="Une flèche pointant vers la droite.">
            <a:extLst>
              <a:ext uri="{FF2B5EF4-FFF2-40B4-BE49-F238E27FC236}">
                <a16:creationId xmlns:a16="http://schemas.microsoft.com/office/drawing/2014/main" id="{FB5C7B86-5D37-AD87-AA1B-A390FF44AFCD}"/>
              </a:ext>
            </a:extLst>
          </p:cNvPr>
          <p:cNvCxnSpPr>
            <a:cxnSpLocks/>
          </p:cNvCxnSpPr>
          <p:nvPr/>
        </p:nvCxnSpPr>
        <p:spPr>
          <a:xfrm>
            <a:off x="3384150" y="4215124"/>
            <a:ext cx="2586681"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1693E97-74CF-C701-3585-D8BDFAA99B29}"/>
              </a:ext>
            </a:extLst>
          </p:cNvPr>
          <p:cNvSpPr txBox="1"/>
          <p:nvPr>
            <p:custDataLst>
              <p:tags r:id="rId4"/>
            </p:custDataLst>
          </p:nvPr>
        </p:nvSpPr>
        <p:spPr>
          <a:xfrm>
            <a:off x="3720761" y="4247472"/>
            <a:ext cx="1963122" cy="276999"/>
          </a:xfrm>
          <a:prstGeom prst="rect">
            <a:avLst/>
          </a:prstGeom>
          <a:solidFill>
            <a:schemeClr val="bg1"/>
          </a:solidFill>
        </p:spPr>
        <p:txBody>
          <a:bodyPr wrap="square" rtlCol="0">
            <a:spAutoFit/>
          </a:bodyPr>
          <a:lstStyle/>
          <a:p>
            <a:r>
              <a:rPr lang="fr-FR" sz="1200" b="1" dirty="0">
                <a:solidFill>
                  <a:srgbClr val="31589B"/>
                </a:solidFill>
                <a:latin typeface="Arial" panose="020B0604020202020204" pitchFamily="34" charset="0"/>
                <a:cs typeface="Arial" panose="020B0604020202020204" pitchFamily="34" charset="0"/>
              </a:rPr>
              <a:t>APPROCHE INTEGRÉE</a:t>
            </a:r>
          </a:p>
        </p:txBody>
      </p:sp>
      <p:cxnSp>
        <p:nvCxnSpPr>
          <p:cNvPr id="23" name="Straight Arrow Connector 22">
            <a:extLst>
              <a:ext uri="{FF2B5EF4-FFF2-40B4-BE49-F238E27FC236}">
                <a16:creationId xmlns:a16="http://schemas.microsoft.com/office/drawing/2014/main" id="{A1AB9673-D4DC-C187-C037-C5B85CA4A810}"/>
              </a:ext>
              <a:ext uri="{C183D7F6-B498-43B3-948B-1728B52AA6E4}">
                <adec:decorative xmlns:adec="http://schemas.microsoft.com/office/drawing/2017/decorative" val="1"/>
              </a:ext>
            </a:extLst>
          </p:cNvPr>
          <p:cNvCxnSpPr>
            <a:cxnSpLocks/>
          </p:cNvCxnSpPr>
          <p:nvPr/>
        </p:nvCxnSpPr>
        <p:spPr>
          <a:xfrm>
            <a:off x="3384150" y="4543521"/>
            <a:ext cx="2586681" cy="0"/>
          </a:xfrm>
          <a:prstGeom prst="straightConnector1">
            <a:avLst/>
          </a:prstGeom>
          <a:ln w="28575">
            <a:solidFill>
              <a:srgbClr val="3A8269"/>
            </a:solidFill>
            <a:tailEnd type="none"/>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16C57CFA-3B2D-BD5F-D009-BD7E669ECFFC}"/>
              </a:ext>
            </a:extLst>
          </p:cNvPr>
          <p:cNvSpPr/>
          <p:nvPr/>
        </p:nvSpPr>
        <p:spPr>
          <a:xfrm>
            <a:off x="3251420" y="4808581"/>
            <a:ext cx="2854106" cy="1196532"/>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0" lang="fr-FR" sz="1100" b="0" i="0" u="none" strike="noStrike" kern="1200" cap="none" spc="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RDQA peut identifier les causes des problèmes de qualité spécifiques et orienter le développement du processus permettant de les corriger.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srgbClr val="31589B"/>
                </a:solidFill>
                <a:effectLst/>
                <a:uLnTx/>
                <a:uFillTx/>
                <a:latin typeface="Arial" panose="020B0604020202020204" pitchFamily="34" charset="0"/>
                <a:ea typeface="+mn-ea"/>
                <a:cs typeface="Arial" panose="020B0604020202020204" pitchFamily="34" charset="0"/>
              </a:rPr>
              <a:t>RDQA peut fournir des moteurs communs des problèmes de qualité des données de PF à intégrer dans les systèmes. </a:t>
            </a:r>
          </a:p>
        </p:txBody>
      </p:sp>
      <p:sp>
        <p:nvSpPr>
          <p:cNvPr id="27" name="Rectangle: Rounded Corners 26">
            <a:extLst>
              <a:ext uri="{FF2B5EF4-FFF2-40B4-BE49-F238E27FC236}">
                <a16:creationId xmlns:a16="http://schemas.microsoft.com/office/drawing/2014/main" id="{33F6CCF9-3685-9EEF-39D6-FD1C6F968C8A}"/>
              </a:ext>
            </a:extLst>
          </p:cNvPr>
          <p:cNvSpPr/>
          <p:nvPr/>
        </p:nvSpPr>
        <p:spPr>
          <a:xfrm>
            <a:off x="6260098" y="1754480"/>
            <a:ext cx="2411790" cy="699704"/>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solidFill>
                  <a:srgbClr val="3A8269"/>
                </a:solidFill>
                <a:latin typeface="Arial" panose="020B0604020202020204" pitchFamily="34" charset="0"/>
                <a:cs typeface="Arial" panose="020B0604020202020204" pitchFamily="34" charset="0"/>
              </a:rPr>
              <a:t>RDQA</a:t>
            </a:r>
          </a:p>
          <a:p>
            <a:pPr algn="ctr"/>
            <a:r>
              <a:rPr lang="fr-FR" sz="1100" dirty="0">
                <a:solidFill>
                  <a:srgbClr val="3A8269"/>
                </a:solidFill>
                <a:latin typeface="Arial" panose="020B0604020202020204" pitchFamily="34" charset="0"/>
                <a:cs typeface="Arial" panose="020B0604020202020204" pitchFamily="34" charset="0"/>
              </a:rPr>
              <a:t>(Évaluation de la qualité des données de routine)</a:t>
            </a:r>
          </a:p>
        </p:txBody>
      </p:sp>
      <p:sp>
        <p:nvSpPr>
          <p:cNvPr id="28" name="Rectangle: Rounded Corners 27">
            <a:extLst>
              <a:ext uri="{FF2B5EF4-FFF2-40B4-BE49-F238E27FC236}">
                <a16:creationId xmlns:a16="http://schemas.microsoft.com/office/drawing/2014/main" id="{C00635FA-CA75-0B47-9D8F-F7A216F8EE91}"/>
              </a:ext>
            </a:extLst>
          </p:cNvPr>
          <p:cNvSpPr/>
          <p:nvPr/>
        </p:nvSpPr>
        <p:spPr>
          <a:xfrm>
            <a:off x="6103561" y="2526363"/>
            <a:ext cx="2724865" cy="1582146"/>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3A8269"/>
                </a:solidFill>
                <a:effectLst/>
                <a:uLnTx/>
                <a:uFillTx/>
                <a:latin typeface="Arial" panose="020B0604020202020204" pitchFamily="34" charset="0"/>
                <a:ea typeface="+mn-ea"/>
                <a:cs typeface="Arial" panose="020B0604020202020204" pitchFamily="34" charset="0"/>
              </a:rPr>
              <a:t>Forces</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A8269"/>
                </a:solidFill>
                <a:effectLst/>
                <a:uLnTx/>
                <a:uFillTx/>
                <a:latin typeface="Arial" panose="020B0604020202020204" pitchFamily="34" charset="0"/>
                <a:ea typeface="+mn-ea"/>
                <a:cs typeface="Arial" panose="020B0604020202020204" pitchFamily="34" charset="0"/>
              </a:rPr>
              <a:t>Basée sur les données au niveau de la structure sanitaire</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A8269"/>
                </a:solidFill>
                <a:effectLst/>
                <a:uLnTx/>
                <a:uFillTx/>
                <a:latin typeface="Arial" panose="020B0604020202020204" pitchFamily="34" charset="0"/>
                <a:ea typeface="+mn-ea"/>
                <a:cs typeface="Arial" panose="020B0604020202020204" pitchFamily="34" charset="0"/>
              </a:rPr>
              <a:t>Peut identifier les questions spécifiques à la qualité des données</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A8269"/>
                </a:solidFill>
                <a:effectLst/>
                <a:uLnTx/>
                <a:uFillTx/>
                <a:latin typeface="Arial" panose="020B0604020202020204" pitchFamily="34" charset="0"/>
                <a:ea typeface="+mn-ea"/>
                <a:cs typeface="Arial" panose="020B0604020202020204" pitchFamily="34" charset="0"/>
              </a:rPr>
              <a:t>Comparaison avec des données internes pour la validation</a:t>
            </a:r>
          </a:p>
        </p:txBody>
      </p:sp>
      <p:sp>
        <p:nvSpPr>
          <p:cNvPr id="29" name="Rectangle: Rounded Corners 28">
            <a:extLst>
              <a:ext uri="{FF2B5EF4-FFF2-40B4-BE49-F238E27FC236}">
                <a16:creationId xmlns:a16="http://schemas.microsoft.com/office/drawing/2014/main" id="{D67F3F27-E9D1-EC31-27BA-7F4BB70EFC66}"/>
              </a:ext>
            </a:extLst>
          </p:cNvPr>
          <p:cNvSpPr/>
          <p:nvPr/>
        </p:nvSpPr>
        <p:spPr>
          <a:xfrm>
            <a:off x="6103561" y="5474324"/>
            <a:ext cx="2730840" cy="107417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3A8269"/>
                </a:solidFill>
                <a:effectLst/>
                <a:uLnTx/>
                <a:uFillTx/>
                <a:latin typeface="Arial" panose="020B0604020202020204" pitchFamily="34" charset="0"/>
                <a:ea typeface="+mn-ea"/>
                <a:cs typeface="Arial" panose="020B0604020202020204" pitchFamily="34" charset="0"/>
              </a:rPr>
              <a:t>Limitations</a:t>
            </a:r>
          </a:p>
          <a:p>
            <a:pPr marL="171450" marR="0" lvl="0" indent="-1143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200" b="0" i="0" u="none" strike="noStrike" kern="1200" cap="none" spc="-10" normalizeH="0" baseline="0" noProof="0" dirty="0">
                <a:ln>
                  <a:noFill/>
                </a:ln>
                <a:solidFill>
                  <a:srgbClr val="3A8269"/>
                </a:solidFill>
                <a:effectLst/>
                <a:uLnTx/>
                <a:uFillTx/>
                <a:latin typeface="Arial" panose="020B0604020202020204" pitchFamily="34" charset="0"/>
                <a:ea typeface="+mn-ea"/>
                <a:cs typeface="Arial" panose="020B0604020202020204" pitchFamily="34" charset="0"/>
              </a:rPr>
              <a:t>Perte de temps et de ressources pour mettre en œuvre partout et pour tous les indicateurs de la PF, des conseils sont nécessaires</a:t>
            </a:r>
          </a:p>
        </p:txBody>
      </p:sp>
    </p:spTree>
    <p:extLst>
      <p:ext uri="{BB962C8B-B14F-4D97-AF65-F5344CB8AC3E}">
        <p14:creationId xmlns:p14="http://schemas.microsoft.com/office/powerpoint/2010/main" val="680136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6A2CD4-1D25-FD75-608F-7211FA9A4B85}"/>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t>
            </a:r>
            <a:r>
              <a:rPr lang="fr-FR" sz="2000" dirty="0">
                <a:solidFill>
                  <a:srgbClr val="3C3C3C"/>
                </a:solidFill>
                <a:latin typeface="Arial" panose="020B0604020202020204" pitchFamily="34" charset="0"/>
                <a:cs typeface="Arial" panose="020B0604020202020204" pitchFamily="34" charset="0"/>
              </a:rPr>
              <a:t>Agence des États-Unis pour le développement internatio</a:t>
            </a:r>
            <a:r>
              <a:rPr lang="fr-FR" sz="2000" dirty="0">
                <a:solidFill>
                  <a:srgbClr val="303030"/>
                </a:solidFill>
                <a:latin typeface="Arial" panose="020B0604020202020204" pitchFamily="34" charset="0"/>
                <a:cs typeface="Arial" panose="020B0604020202020204" pitchFamily="34" charset="0"/>
              </a:rPr>
              <a:t>na</a:t>
            </a:r>
            <a:r>
              <a:rPr lang="fr-FR" sz="2000" dirty="0">
                <a:solidFill>
                  <a:srgbClr val="242424"/>
                </a:solidFill>
                <a:latin typeface="Arial" panose="020B0604020202020204" pitchFamily="34" charset="0"/>
                <a:cs typeface="Arial" panose="020B0604020202020204" pitchFamily="34" charset="0"/>
              </a:rPr>
              <a:t>l</a:t>
            </a:r>
            <a:r>
              <a:rPr lang="fr-FR" sz="2000" dirty="0">
                <a:solidFill>
                  <a:srgbClr val="181818"/>
                </a:solidFill>
                <a:latin typeface="Arial" panose="020B0604020202020204" pitchFamily="34" charset="0"/>
                <a:cs typeface="Arial" panose="020B0604020202020204" pitchFamily="34" charset="0"/>
              </a:rPr>
              <a:t> </a:t>
            </a:r>
            <a:r>
              <a:rPr lang="fr-FR" sz="2000" dirty="0">
                <a:solidFill>
                  <a:srgbClr val="0C0C0C"/>
                </a:solidFill>
                <a:latin typeface="Arial" panose="020B0604020202020204" pitchFamily="34" charset="0"/>
                <a:cs typeface="Arial" panose="020B0604020202020204" pitchFamily="34" charset="0"/>
              </a:rPr>
              <a:t>(</a:t>
            </a:r>
            <a:r>
              <a:rPr lang="fr-FR" sz="2000" dirty="0">
                <a:solidFill>
                  <a:srgbClr val="000000"/>
                </a:solidFill>
                <a:latin typeface="Arial" panose="020B0604020202020204" pitchFamily="34" charset="0"/>
                <a:cs typeface="Arial" panose="020B0604020202020204" pitchFamily="34" charset="0"/>
              </a:rPr>
              <a:t>USAID</a:t>
            </a:r>
            <a:r>
              <a:rPr lang="fr-FR" sz="2000" dirty="0">
                <a:solidFill>
                  <a:srgbClr val="0C0C0C"/>
                </a:solidFill>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7"/>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92D793E-5811-4876-B38E-04B875565A12}"/>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1426</TotalTime>
  <Words>854</Words>
  <Application>Microsoft Office PowerPoint</Application>
  <PresentationFormat>On-screen Show (4:3)</PresentationFormat>
  <Paragraphs>98</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vt:lpstr>
      <vt:lpstr>Calibri</vt:lpstr>
      <vt:lpstr>Century Gothic</vt:lpstr>
      <vt:lpstr>Courier New</vt:lpstr>
      <vt:lpstr>Franklin Gothic Medium</vt:lpstr>
      <vt:lpstr>Futura LT Pro Book</vt:lpstr>
      <vt:lpstr>Office Theme</vt:lpstr>
      <vt:lpstr>Introduction à la qualité des données  de planification familiale</vt:lpstr>
      <vt:lpstr>Objectifs</vt:lpstr>
      <vt:lpstr>Qu’est-ce qui caractérise les bonnes données et informations sur la PF ?</vt:lpstr>
      <vt:lpstr>Comment définir et calculer les indicateurs ? </vt:lpstr>
      <vt:lpstr>Sources de données et informations de PF</vt:lpstr>
      <vt:lpstr>Quels sont les problèmes de qualité  des données de PF ? </vt:lpstr>
      <vt:lpstr>Approche intégrée d’évaluation de la qualité des données de PF</vt:lpstr>
      <vt:lpstr>Cette présentation a été produite avec le soutien de l’Agence des États-Unis pour le développement international (USAID)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49</cp:revision>
  <dcterms:created xsi:type="dcterms:W3CDTF">2019-05-28T18:26:11Z</dcterms:created>
  <dcterms:modified xsi:type="dcterms:W3CDTF">2023-08-22T13:58:25Z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