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3.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4.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3"/>
  </p:notesMasterIdLst>
  <p:sldIdLst>
    <p:sldId id="265" r:id="rId5"/>
    <p:sldId id="258" r:id="rId6"/>
    <p:sldId id="264" r:id="rId7"/>
    <p:sldId id="259" r:id="rId8"/>
    <p:sldId id="260" r:id="rId9"/>
    <p:sldId id="267" r:id="rId10"/>
    <p:sldId id="266" r:id="rId11"/>
    <p:sldId id="26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3"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AC6611"/>
    <a:srgbClr val="F9A23D"/>
    <a:srgbClr val="69BC9E"/>
    <a:srgbClr val="0096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01F753-A136-40A0-95BD-991962915879}" v="8" dt="2023-01-31T20:48:41.4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86364" autoAdjust="0"/>
  </p:normalViewPr>
  <p:slideViewPr>
    <p:cSldViewPr snapToGrid="0">
      <p:cViewPr varScale="1">
        <p:scale>
          <a:sx n="60" d="100"/>
          <a:sy n="60" d="100"/>
        </p:scale>
        <p:origin x="942"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6" d="100"/>
          <a:sy n="86" d="100"/>
        </p:scale>
        <p:origin x="145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Titre du graphique</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Accuracy</c:v>
                </c:pt>
              </c:strCache>
            </c:strRef>
          </c:tx>
          <c:spPr>
            <a:solidFill>
              <a:srgbClr val="00968F"/>
            </a:solidFill>
            <a:ln>
              <a:noFill/>
            </a:ln>
            <a:effectLst/>
          </c:spPr>
          <c:invertIfNegative val="0"/>
          <c:cat>
            <c:strRef>
              <c:f>Sheet1!$A$2:$A$5</c:f>
              <c:strCache>
                <c:ptCount val="4"/>
                <c:pt idx="0">
                  <c:v>District North</c:v>
                </c:pt>
                <c:pt idx="1">
                  <c:v>District South</c:v>
                </c:pt>
                <c:pt idx="2">
                  <c:v>District East</c:v>
                </c:pt>
                <c:pt idx="3">
                  <c:v>District West</c:v>
                </c:pt>
              </c:strCache>
            </c:strRef>
          </c:cat>
          <c:val>
            <c:numRef>
              <c:f>Sheet1!$B$2:$B$5</c:f>
              <c:numCache>
                <c:formatCode>General</c:formatCode>
                <c:ptCount val="4"/>
                <c:pt idx="0">
                  <c:v>100</c:v>
                </c:pt>
                <c:pt idx="1">
                  <c:v>80</c:v>
                </c:pt>
                <c:pt idx="2">
                  <c:v>65</c:v>
                </c:pt>
                <c:pt idx="3">
                  <c:v>40</c:v>
                </c:pt>
              </c:numCache>
            </c:numRef>
          </c:val>
          <c:extLst>
            <c:ext xmlns:c16="http://schemas.microsoft.com/office/drawing/2014/chart" uri="{C3380CC4-5D6E-409C-BE32-E72D297353CC}">
              <c16:uniqueId val="{00000000-58C3-4721-8682-6683B2417D8F}"/>
            </c:ext>
          </c:extLst>
        </c:ser>
        <c:ser>
          <c:idx val="1"/>
          <c:order val="1"/>
          <c:tx>
            <c:strRef>
              <c:f>Sheet1!$C$1</c:f>
              <c:strCache>
                <c:ptCount val="1"/>
                <c:pt idx="0">
                  <c:v>Timeliness</c:v>
                </c:pt>
              </c:strCache>
            </c:strRef>
          </c:tx>
          <c:spPr>
            <a:solidFill>
              <a:srgbClr val="F9A23D"/>
            </a:solidFill>
            <a:ln>
              <a:noFill/>
            </a:ln>
            <a:effectLst/>
          </c:spPr>
          <c:invertIfNegative val="0"/>
          <c:cat>
            <c:strRef>
              <c:f>Sheet1!$A$2:$A$5</c:f>
              <c:strCache>
                <c:ptCount val="4"/>
                <c:pt idx="0">
                  <c:v>District North</c:v>
                </c:pt>
                <c:pt idx="1">
                  <c:v>District South</c:v>
                </c:pt>
                <c:pt idx="2">
                  <c:v>District East</c:v>
                </c:pt>
                <c:pt idx="3">
                  <c:v>District West</c:v>
                </c:pt>
              </c:strCache>
            </c:strRef>
          </c:cat>
          <c:val>
            <c:numRef>
              <c:f>Sheet1!$C$2:$C$5</c:f>
              <c:numCache>
                <c:formatCode>General</c:formatCode>
                <c:ptCount val="4"/>
                <c:pt idx="0">
                  <c:v>65</c:v>
                </c:pt>
                <c:pt idx="1">
                  <c:v>95</c:v>
                </c:pt>
                <c:pt idx="2">
                  <c:v>78</c:v>
                </c:pt>
                <c:pt idx="3">
                  <c:v>38</c:v>
                </c:pt>
              </c:numCache>
            </c:numRef>
          </c:val>
          <c:extLst>
            <c:ext xmlns:c16="http://schemas.microsoft.com/office/drawing/2014/chart" uri="{C3380CC4-5D6E-409C-BE32-E72D297353CC}">
              <c16:uniqueId val="{00000001-58C3-4721-8682-6683B2417D8F}"/>
            </c:ext>
          </c:extLst>
        </c:ser>
        <c:ser>
          <c:idx val="2"/>
          <c:order val="2"/>
          <c:tx>
            <c:strRef>
              <c:f>Sheet1!$D$1</c:f>
              <c:strCache>
                <c:ptCount val="1"/>
                <c:pt idx="0">
                  <c:v>Completeness</c:v>
                </c:pt>
              </c:strCache>
            </c:strRef>
          </c:tx>
          <c:spPr>
            <a:solidFill>
              <a:srgbClr val="69BC9E"/>
            </a:solidFill>
            <a:ln>
              <a:noFill/>
            </a:ln>
            <a:effectLst/>
          </c:spPr>
          <c:invertIfNegative val="0"/>
          <c:cat>
            <c:strRef>
              <c:f>Sheet1!$A$2:$A$5</c:f>
              <c:strCache>
                <c:ptCount val="4"/>
                <c:pt idx="0">
                  <c:v>District North</c:v>
                </c:pt>
                <c:pt idx="1">
                  <c:v>District South</c:v>
                </c:pt>
                <c:pt idx="2">
                  <c:v>District East</c:v>
                </c:pt>
                <c:pt idx="3">
                  <c:v>District West</c:v>
                </c:pt>
              </c:strCache>
            </c:strRef>
          </c:cat>
          <c:val>
            <c:numRef>
              <c:f>Sheet1!$D$2:$D$5</c:f>
              <c:numCache>
                <c:formatCode>General</c:formatCode>
                <c:ptCount val="4"/>
                <c:pt idx="0">
                  <c:v>100</c:v>
                </c:pt>
                <c:pt idx="1">
                  <c:v>95</c:v>
                </c:pt>
                <c:pt idx="2">
                  <c:v>80</c:v>
                </c:pt>
                <c:pt idx="3">
                  <c:v>45</c:v>
                </c:pt>
              </c:numCache>
            </c:numRef>
          </c:val>
          <c:extLst>
            <c:ext xmlns:c16="http://schemas.microsoft.com/office/drawing/2014/chart" uri="{C3380CC4-5D6E-409C-BE32-E72D297353CC}">
              <c16:uniqueId val="{00000002-58C3-4721-8682-6683B2417D8F}"/>
            </c:ext>
          </c:extLst>
        </c:ser>
        <c:dLbls>
          <c:showLegendKey val="0"/>
          <c:showVal val="0"/>
          <c:showCatName val="0"/>
          <c:showSerName val="0"/>
          <c:showPercent val="0"/>
          <c:showBubbleSize val="0"/>
        </c:dLbls>
        <c:gapWidth val="219"/>
        <c:overlap val="-27"/>
        <c:axId val="365829536"/>
        <c:axId val="365829864"/>
      </c:barChart>
      <c:catAx>
        <c:axId val="3658295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829864"/>
        <c:crosses val="autoZero"/>
        <c:auto val="1"/>
        <c:lblAlgn val="ctr"/>
        <c:lblOffset val="100"/>
        <c:noMultiLvlLbl val="0"/>
      </c:catAx>
      <c:valAx>
        <c:axId val="365829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5829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he-IL"/>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34B11802-9678-43CE-AC73-F616ED9AC736}" type="datetimeFigureOut">
              <a:rPr lang="he-IL" smtClean="0"/>
              <a:t>ה'/אלול/תשפ"ג</a:t>
            </a:fld>
            <a:endParaRPr lang="he-IL"/>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e-IL"/>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he-IL"/>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he-IL"/>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A4F37708-AA92-48F3-8225-9EFE6FEEC182}" type="slidenum">
              <a:rPr lang="he-IL" smtClean="0"/>
              <a:t>‹#›</a:t>
            </a:fld>
            <a:endParaRPr lang="he-IL"/>
          </a:p>
        </p:txBody>
      </p:sp>
    </p:spTree>
    <p:extLst>
      <p:ext uri="{BB962C8B-B14F-4D97-AF65-F5344CB8AC3E}">
        <p14:creationId xmlns:p14="http://schemas.microsoft.com/office/powerpoint/2010/main" val="3182721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he-IL" dirty="0"/>
          </a:p>
        </p:txBody>
      </p:sp>
      <p:sp>
        <p:nvSpPr>
          <p:cNvPr id="4" name="Espace réservé du numéro de diapositive 3"/>
          <p:cNvSpPr>
            <a:spLocks noGrp="1"/>
          </p:cNvSpPr>
          <p:nvPr>
            <p:ph type="sldNum" sz="quarter" idx="5"/>
          </p:nvPr>
        </p:nvSpPr>
        <p:spPr/>
        <p:txBody>
          <a:bodyPr/>
          <a:lstStyle/>
          <a:p>
            <a:fld id="{A4F37708-AA92-48F3-8225-9EFE6FEEC182}" type="slidenum">
              <a:rPr lang="he-IL" smtClean="0"/>
              <a:t>1</a:t>
            </a:fld>
            <a:endParaRPr lang="he-IL"/>
          </a:p>
        </p:txBody>
      </p:sp>
    </p:spTree>
    <p:extLst>
      <p:ext uri="{BB962C8B-B14F-4D97-AF65-F5344CB8AC3E}">
        <p14:creationId xmlns:p14="http://schemas.microsoft.com/office/powerpoint/2010/main" val="40700944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numéro de site du service correspond à la feuille de calcul sur laquelle les données sont enregistrées</a:t>
            </a:r>
          </a:p>
          <a:p>
            <a:endParaRPr lang="fr-FR" dirty="0"/>
          </a:p>
          <a:p>
            <a:r>
              <a:rPr lang="fr-FR" dirty="0"/>
              <a:t>Le nom de l’unité donne le nom actuel du site du service/district</a:t>
            </a:r>
          </a:p>
          <a:p>
            <a:endParaRPr lang="fr-FR" dirty="0"/>
          </a:p>
          <a:p>
            <a:r>
              <a:rPr lang="fr-FR" dirty="0"/>
              <a:t>Les résultats sont automatiquement tirés des feuilles de calcul de collecte des données</a:t>
            </a:r>
          </a:p>
          <a:p>
            <a:endParaRPr lang="fr-FR" dirty="0"/>
          </a:p>
          <a:p>
            <a:r>
              <a:rPr lang="fr-FR" dirty="0"/>
              <a:t>Les titres indiquent la section des vérifications des données</a:t>
            </a:r>
            <a:endParaRPr lang="he-IL" dirty="0"/>
          </a:p>
        </p:txBody>
      </p:sp>
      <p:sp>
        <p:nvSpPr>
          <p:cNvPr id="4" name="Espace réservé du numéro de diapositive 3"/>
          <p:cNvSpPr>
            <a:spLocks noGrp="1"/>
          </p:cNvSpPr>
          <p:nvPr>
            <p:ph type="sldNum" sz="quarter" idx="5"/>
          </p:nvPr>
        </p:nvSpPr>
        <p:spPr/>
        <p:txBody>
          <a:bodyPr/>
          <a:lstStyle/>
          <a:p>
            <a:fld id="{A4F37708-AA92-48F3-8225-9EFE6FEEC182}" type="slidenum">
              <a:rPr lang="he-IL" smtClean="0"/>
              <a:t>4</a:t>
            </a:fld>
            <a:endParaRPr lang="he-IL"/>
          </a:p>
        </p:txBody>
      </p:sp>
    </p:spTree>
    <p:extLst>
      <p:ext uri="{BB962C8B-B14F-4D97-AF65-F5344CB8AC3E}">
        <p14:creationId xmlns:p14="http://schemas.microsoft.com/office/powerpoint/2010/main" val="27702506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F37708-AA92-48F3-8225-9EFE6FEEC182}" type="slidenum">
              <a:rPr lang="he-IL" smtClean="0"/>
              <a:t>5</a:t>
            </a:fld>
            <a:endParaRPr lang="he-IL"/>
          </a:p>
        </p:txBody>
      </p:sp>
    </p:spTree>
    <p:extLst>
      <p:ext uri="{BB962C8B-B14F-4D97-AF65-F5344CB8AC3E}">
        <p14:creationId xmlns:p14="http://schemas.microsoft.com/office/powerpoint/2010/main" val="2318185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F37708-AA92-48F3-8225-9EFE6FEEC182}" type="slidenum">
              <a:rPr lang="he-IL" smtClean="0"/>
              <a:t>6</a:t>
            </a:fld>
            <a:endParaRPr lang="he-IL"/>
          </a:p>
        </p:txBody>
      </p:sp>
    </p:spTree>
    <p:extLst>
      <p:ext uri="{BB962C8B-B14F-4D97-AF65-F5344CB8AC3E}">
        <p14:creationId xmlns:p14="http://schemas.microsoft.com/office/powerpoint/2010/main" val="2147329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4F37708-AA92-48F3-8225-9EFE6FEEC182}" type="slidenum">
              <a:rPr lang="he-IL" smtClean="0"/>
              <a:t>7</a:t>
            </a:fld>
            <a:endParaRPr lang="he-IL"/>
          </a:p>
        </p:txBody>
      </p:sp>
    </p:spTree>
    <p:extLst>
      <p:ext uri="{BB962C8B-B14F-4D97-AF65-F5344CB8AC3E}">
        <p14:creationId xmlns:p14="http://schemas.microsoft.com/office/powerpoint/2010/main" val="7249772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Espace réservé du numéro de diapositive 3"/>
          <p:cNvSpPr>
            <a:spLocks noGrp="1"/>
          </p:cNvSpPr>
          <p:nvPr>
            <p:ph type="sldNum" sz="quarter" idx="5"/>
          </p:nvPr>
        </p:nvSpPr>
        <p:spPr/>
        <p:txBody>
          <a:bodyPr/>
          <a:lstStyle/>
          <a:p>
            <a:fld id="{A4F37708-AA92-48F3-8225-9EFE6FEEC182}" type="slidenum">
              <a:rPr lang="he-IL" smtClean="0"/>
              <a:t>8</a:t>
            </a:fld>
            <a:endParaRPr lang="he-IL"/>
          </a:p>
        </p:txBody>
      </p:sp>
    </p:spTree>
    <p:extLst>
      <p:ext uri="{BB962C8B-B14F-4D97-AF65-F5344CB8AC3E}">
        <p14:creationId xmlns:p14="http://schemas.microsoft.com/office/powerpoint/2010/main" val="10626362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761408" y="6020046"/>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72258"/>
            <a:ext cx="4981636"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117864" y="6206876"/>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54DF1F8A-E525-6141-8976-5D07670EFBFA}"/>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MS-20-198m-FR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F7472C44-C6C4-B826-F903-01784ED5983A}"/>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1FE4610A-6F91-5F8F-5B06-85878F5041B1}"/>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35EA413E-32DD-20A9-E4E8-01C3740250A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0" y="5660906"/>
            <a:ext cx="4981636"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CF034739-443C-D1E6-A38E-73E20BD213C0}"/>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57A9039F-4675-F6A1-4787-7BB8253EC232}"/>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A5B6369C-7453-D190-83FB-D183C10DCD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tags" Target="../tags/tag8.xml"/><Relationship Id="rId1" Type="http://schemas.openxmlformats.org/officeDocument/2006/relationships/tags" Target="../tags/tag7.xml"/><Relationship Id="rId5" Type="http://schemas.openxmlformats.org/officeDocument/2006/relationships/image" Target="../media/image5.png"/><Relationship Id="rId4"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1" y="4629848"/>
            <a:ext cx="7961269" cy="1026049"/>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Analyse de la qualité des données et développement d’un plan d’action</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713466"/>
            <a:ext cx="5101276"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107374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48640" y="1838036"/>
            <a:ext cx="7373389" cy="4219863"/>
          </a:xfrm>
        </p:spPr>
        <p:txBody>
          <a:bodyPr/>
          <a:lstStyle/>
          <a:p>
            <a:pPr marL="282575" lvl="0" indent="-282575">
              <a:lnSpc>
                <a:spcPct val="100000"/>
              </a:lnSpc>
              <a:spcAft>
                <a:spcPts val="600"/>
              </a:spcAft>
              <a:buClr>
                <a:srgbClr val="3A8269"/>
              </a:buClr>
            </a:pPr>
            <a:r>
              <a:rPr lang="fr-FR" sz="2600" dirty="0"/>
              <a:t>Comprendre les graphiques à barres et les tableaux récapitulatifs générés par l’outil RDQA</a:t>
            </a:r>
          </a:p>
          <a:p>
            <a:pPr marL="282575" lvl="0" indent="-282575">
              <a:lnSpc>
                <a:spcPct val="100000"/>
              </a:lnSpc>
              <a:spcAft>
                <a:spcPts val="600"/>
              </a:spcAft>
              <a:buClr>
                <a:srgbClr val="3A8269"/>
              </a:buClr>
            </a:pPr>
            <a:r>
              <a:rPr lang="fr-FR" sz="2600" dirty="0"/>
              <a:t>Définir le facteur de vérification (FV) des données et interpréter ce qu’il signifie en termes de qualité des données de l’indicateur</a:t>
            </a:r>
          </a:p>
          <a:p>
            <a:pPr marL="282575" indent="-282575">
              <a:lnSpc>
                <a:spcPct val="100000"/>
              </a:lnSpc>
              <a:spcAft>
                <a:spcPts val="600"/>
              </a:spcAft>
              <a:buClr>
                <a:srgbClr val="3A8269"/>
              </a:buClr>
            </a:pPr>
            <a:r>
              <a:rPr lang="fr-FR" sz="2600" dirty="0"/>
              <a:t>Développer un plan d’action basé sur les résultats de la vérification des données</a:t>
            </a:r>
          </a:p>
          <a:p>
            <a:pPr>
              <a:lnSpc>
                <a:spcPct val="100000"/>
              </a:lnSpc>
            </a:pPr>
            <a:endParaRPr lang="en-US" sz="2600"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630382" y="1073741"/>
            <a:ext cx="8235826"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Exactitude, ponctualité et intégralité des districts</a:t>
            </a:r>
          </a:p>
        </p:txBody>
      </p:sp>
      <p:graphicFrame>
        <p:nvGraphicFramePr>
          <p:cNvPr id="4" name="Content Placeholder 5" descr="Titre du graphique."/>
          <p:cNvGraphicFramePr>
            <a:graphicFrameLocks/>
          </p:cNvGraphicFramePr>
          <p:nvPr>
            <p:custDataLst>
              <p:tags r:id="rId2"/>
            </p:custDataLst>
            <p:extLst>
              <p:ext uri="{D42A27DB-BD31-4B8C-83A1-F6EECF244321}">
                <p14:modId xmlns:p14="http://schemas.microsoft.com/office/powerpoint/2010/main" val="4171710872"/>
              </p:ext>
            </p:extLst>
          </p:nvPr>
        </p:nvGraphicFramePr>
        <p:xfrm>
          <a:off x="867833" y="2318327"/>
          <a:ext cx="7408333" cy="3526896"/>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a:extLst>
              <a:ext uri="{FF2B5EF4-FFF2-40B4-BE49-F238E27FC236}">
                <a16:creationId xmlns:a16="http://schemas.microsoft.com/office/drawing/2014/main" id="{544DE135-59A1-3D65-D27D-1649424C7B61}"/>
              </a:ext>
              <a:ext uri="{C183D7F6-B498-43B3-948B-1728B52AA6E4}">
                <adec:decorative xmlns:adec="http://schemas.microsoft.com/office/drawing/2017/decorative" val="1"/>
              </a:ext>
            </a:extLst>
          </p:cNvPr>
          <p:cNvSpPr/>
          <p:nvPr/>
        </p:nvSpPr>
        <p:spPr>
          <a:xfrm>
            <a:off x="3352800" y="1910955"/>
            <a:ext cx="2022764" cy="4073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81C81D72-CBCA-36FF-5366-7B1A7BA018EE}"/>
              </a:ext>
              <a:ext uri="{C183D7F6-B498-43B3-948B-1728B52AA6E4}">
                <adec:decorative xmlns:adec="http://schemas.microsoft.com/office/drawing/2017/decorative" val="1"/>
              </a:ext>
            </a:extLst>
          </p:cNvPr>
          <p:cNvSpPr/>
          <p:nvPr/>
        </p:nvSpPr>
        <p:spPr>
          <a:xfrm>
            <a:off x="3303924" y="5515081"/>
            <a:ext cx="600363" cy="20624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2385A48F-1A9A-BEA7-9531-88169197E418}"/>
              </a:ext>
              <a:ext uri="{C183D7F6-B498-43B3-948B-1728B52AA6E4}">
                <adec:decorative xmlns:adec="http://schemas.microsoft.com/office/drawing/2017/decorative" val="1"/>
              </a:ext>
            </a:extLst>
          </p:cNvPr>
          <p:cNvSpPr/>
          <p:nvPr/>
        </p:nvSpPr>
        <p:spPr>
          <a:xfrm>
            <a:off x="4170252" y="5486576"/>
            <a:ext cx="639199" cy="23475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5CB2CD-16D9-9AB3-0788-EF0A9D5DFA7F}"/>
              </a:ext>
              <a:ext uri="{C183D7F6-B498-43B3-948B-1728B52AA6E4}">
                <adec:decorative xmlns:adec="http://schemas.microsoft.com/office/drawing/2017/decorative" val="1"/>
              </a:ext>
            </a:extLst>
          </p:cNvPr>
          <p:cNvSpPr/>
          <p:nvPr/>
        </p:nvSpPr>
        <p:spPr>
          <a:xfrm>
            <a:off x="5107325" y="5481958"/>
            <a:ext cx="928254" cy="26161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337D6E10-27F8-5CE9-BF57-ECD1C10B4695}"/>
              </a:ext>
              <a:ext uri="{C183D7F6-B498-43B3-948B-1728B52AA6E4}">
                <adec:decorative xmlns:adec="http://schemas.microsoft.com/office/drawing/2017/decorative" val="1"/>
              </a:ext>
            </a:extLst>
          </p:cNvPr>
          <p:cNvSpPr txBox="1"/>
          <p:nvPr/>
        </p:nvSpPr>
        <p:spPr>
          <a:xfrm>
            <a:off x="3239272" y="5494296"/>
            <a:ext cx="808130" cy="261610"/>
          </a:xfrm>
          <a:prstGeom prst="rect">
            <a:avLst/>
          </a:prstGeom>
          <a:noFill/>
        </p:spPr>
        <p:txBody>
          <a:bodyPr wrap="square">
            <a:spAutoFit/>
          </a:bodyPr>
          <a:lstStyle/>
          <a:p>
            <a:pPr algn="ctr"/>
            <a:r>
              <a:rPr lang="fr-FR" sz="1100" dirty="0"/>
              <a:t>Exactitude</a:t>
            </a:r>
            <a:endParaRPr lang="en-US" sz="1100" dirty="0"/>
          </a:p>
        </p:txBody>
      </p:sp>
      <p:sp>
        <p:nvSpPr>
          <p:cNvPr id="12" name="TextBox 11">
            <a:extLst>
              <a:ext uri="{FF2B5EF4-FFF2-40B4-BE49-F238E27FC236}">
                <a16:creationId xmlns:a16="http://schemas.microsoft.com/office/drawing/2014/main" id="{1815C58E-0C4D-E0CE-D377-DA0F990FCD7A}"/>
              </a:ext>
              <a:ext uri="{C183D7F6-B498-43B3-948B-1728B52AA6E4}">
                <adec:decorative xmlns:adec="http://schemas.microsoft.com/office/drawing/2017/decorative" val="1"/>
              </a:ext>
            </a:extLst>
          </p:cNvPr>
          <p:cNvSpPr txBox="1"/>
          <p:nvPr/>
        </p:nvSpPr>
        <p:spPr>
          <a:xfrm>
            <a:off x="4046279" y="5494296"/>
            <a:ext cx="928254" cy="261610"/>
          </a:xfrm>
          <a:prstGeom prst="rect">
            <a:avLst/>
          </a:prstGeom>
          <a:noFill/>
        </p:spPr>
        <p:txBody>
          <a:bodyPr wrap="square">
            <a:spAutoFit/>
          </a:bodyPr>
          <a:lstStyle/>
          <a:p>
            <a:pPr algn="ctr"/>
            <a:r>
              <a:rPr lang="fr-FR" sz="1100" dirty="0"/>
              <a:t>Ponctualité</a:t>
            </a:r>
            <a:endParaRPr lang="en-US" sz="1100" dirty="0"/>
          </a:p>
        </p:txBody>
      </p:sp>
      <p:sp>
        <p:nvSpPr>
          <p:cNvPr id="13" name="TextBox 12">
            <a:extLst>
              <a:ext uri="{FF2B5EF4-FFF2-40B4-BE49-F238E27FC236}">
                <a16:creationId xmlns:a16="http://schemas.microsoft.com/office/drawing/2014/main" id="{1AE1AE7B-6847-81FD-D750-B171BE61641E}"/>
              </a:ext>
              <a:ext uri="{C183D7F6-B498-43B3-948B-1728B52AA6E4}">
                <adec:decorative xmlns:adec="http://schemas.microsoft.com/office/drawing/2017/decorative" val="1"/>
              </a:ext>
            </a:extLst>
          </p:cNvPr>
          <p:cNvSpPr txBox="1"/>
          <p:nvPr/>
        </p:nvSpPr>
        <p:spPr>
          <a:xfrm>
            <a:off x="5010301" y="5494296"/>
            <a:ext cx="840810" cy="261610"/>
          </a:xfrm>
          <a:prstGeom prst="rect">
            <a:avLst/>
          </a:prstGeom>
          <a:noFill/>
        </p:spPr>
        <p:txBody>
          <a:bodyPr wrap="square">
            <a:spAutoFit/>
          </a:bodyPr>
          <a:lstStyle/>
          <a:p>
            <a:pPr algn="ctr"/>
            <a:r>
              <a:rPr lang="fr-FR" sz="1100" dirty="0"/>
              <a:t>Intégralité </a:t>
            </a:r>
            <a:endParaRPr lang="en-US" sz="1100"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6A1A03A-FF0A-467B-BDBE-F1A660195FAA}"/>
              </a:ext>
            </a:extLst>
          </p:cNvPr>
          <p:cNvSpPr>
            <a:spLocks noGrp="1"/>
          </p:cNvSpPr>
          <p:nvPr>
            <p:ph type="title" idx="4294967295"/>
            <p:custDataLst>
              <p:tags r:id="rId1"/>
            </p:custDataLst>
          </p:nvPr>
        </p:nvSpPr>
        <p:spPr>
          <a:xfrm>
            <a:off x="442329" y="872313"/>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a:ln>
                  <a:noFill/>
                </a:ln>
                <a:solidFill>
                  <a:srgbClr val="AC6611"/>
                </a:solidFill>
                <a:effectLst/>
                <a:uLnTx/>
                <a:uFillTx/>
                <a:latin typeface="Franklin Gothic Medium" panose="020B0603020102020204" pitchFamily="34" charset="0"/>
                <a:ea typeface="Arial" panose="020B0604020202020204" pitchFamily="34" charset="0"/>
                <a:cs typeface="Arial" panose="020B0604020202020204" pitchFamily="34" charset="0"/>
              </a:rPr>
              <a:t>T</a:t>
            </a:r>
            <a:r>
              <a:rPr kumimoji="0" lang="fr-FR" sz="3200" b="1" i="0" u="none" strike="noStrike" kern="1200" cap="none" spc="0" normalizeH="0" baseline="0" noProof="0" dirty="0" err="1">
                <a:ln>
                  <a:noFill/>
                </a:ln>
                <a:solidFill>
                  <a:srgbClr val="AC6611"/>
                </a:solidFill>
                <a:effectLst/>
                <a:uLnTx/>
                <a:uFillTx/>
                <a:latin typeface="Franklin Gothic Medium" panose="020B0603020102020204" pitchFamily="34" charset="0"/>
                <a:ea typeface="Arial" panose="020B0604020202020204" pitchFamily="34" charset="0"/>
                <a:cs typeface="Arial" panose="020B0604020202020204" pitchFamily="34" charset="0"/>
              </a:rPr>
              <a:t>ableau</a:t>
            </a:r>
            <a:r>
              <a:rPr kumimoji="0" lang="fr-FR" sz="3200" b="1" i="0" u="none" strike="noStrike" kern="1200" cap="none" spc="0" normalizeH="0" baseline="0" noProof="0" dirty="0">
                <a:ln>
                  <a:noFill/>
                </a:ln>
                <a:solidFill>
                  <a:srgbClr val="AC6611"/>
                </a:solidFill>
                <a:effectLst/>
                <a:uLnTx/>
                <a:uFillTx/>
                <a:latin typeface="Franklin Gothic Medium" panose="020B0603020102020204" pitchFamily="34" charset="0"/>
                <a:ea typeface="Arial" panose="020B0604020202020204" pitchFamily="34" charset="0"/>
                <a:cs typeface="Arial" panose="020B0604020202020204" pitchFamily="34" charset="0"/>
              </a:rPr>
              <a:t> récapitulatif</a:t>
            </a:r>
            <a:endParaRPr kumimoji="0" lang="en-US" sz="3200" b="1" i="0" u="none" strike="noStrike" kern="1200" cap="none" spc="0" normalizeH="0" baseline="0" noProof="0" dirty="0">
              <a:ln>
                <a:noFill/>
              </a:ln>
              <a:solidFill>
                <a:srgbClr val="AC6611"/>
              </a:solidFill>
              <a:effectLst/>
              <a:uLnTx/>
              <a:uFillTx/>
              <a:latin typeface="Franklin Gothic Medium" panose="020B0603020102020204" pitchFamily="34" charset="0"/>
              <a:ea typeface="Arial" panose="020B0604020202020204" pitchFamily="34" charset="0"/>
              <a:cs typeface="Arial" panose="020B0604020202020204" pitchFamily="34" charset="0"/>
            </a:endParaRPr>
          </a:p>
        </p:txBody>
      </p:sp>
      <p:pic>
        <p:nvPicPr>
          <p:cNvPr id="5" name="Picture 4" descr="Tableau récapitulatif."/>
          <p:cNvPicPr>
            <a:picLocks noChangeAspect="1"/>
          </p:cNvPicPr>
          <p:nvPr>
            <p:custDataLst>
              <p:tags r:id="rId2"/>
            </p:custDataLst>
          </p:nvPr>
        </p:nvPicPr>
        <p:blipFill>
          <a:blip r:embed="rId5"/>
          <a:stretch>
            <a:fillRect/>
          </a:stretch>
        </p:blipFill>
        <p:spPr>
          <a:xfrm>
            <a:off x="290373" y="1709526"/>
            <a:ext cx="8740164" cy="4634123"/>
          </a:xfrm>
          <a:prstGeom prst="rect">
            <a:avLst/>
          </a:prstGeom>
        </p:spPr>
      </p:pic>
      <p:sp>
        <p:nvSpPr>
          <p:cNvPr id="3" name="TextBox 2">
            <a:extLst>
              <a:ext uri="{FF2B5EF4-FFF2-40B4-BE49-F238E27FC236}">
                <a16:creationId xmlns:a16="http://schemas.microsoft.com/office/drawing/2014/main" id="{467A7149-640E-7DC7-31B7-FEECE0B5A335}"/>
              </a:ext>
              <a:ext uri="{C183D7F6-B498-43B3-948B-1728B52AA6E4}">
                <adec:decorative xmlns:adec="http://schemas.microsoft.com/office/drawing/2017/decorative" val="0"/>
              </a:ext>
            </a:extLst>
          </p:cNvPr>
          <p:cNvSpPr txBox="1"/>
          <p:nvPr/>
        </p:nvSpPr>
        <p:spPr>
          <a:xfrm>
            <a:off x="312089" y="1888988"/>
            <a:ext cx="1782617" cy="1015663"/>
          </a:xfrm>
          <a:prstGeom prst="rect">
            <a:avLst/>
          </a:prstGeom>
          <a:solidFill>
            <a:schemeClr val="bg1"/>
          </a:solidFill>
        </p:spPr>
        <p:txBody>
          <a:bodyPr wrap="square">
            <a:spAutoFit/>
          </a:bodyPr>
          <a:lstStyle/>
          <a:p>
            <a:r>
              <a:rPr lang="fr-FR" sz="1200" dirty="0">
                <a:latin typeface="Arial" panose="020B0604020202020204" pitchFamily="34" charset="0"/>
                <a:cs typeface="Arial" panose="020B0604020202020204" pitchFamily="34" charset="0"/>
              </a:rPr>
              <a:t>Le numéro de site du service correspond à la feuille de calcul sur laquelle les données sont enregistrées</a:t>
            </a:r>
          </a:p>
        </p:txBody>
      </p:sp>
      <p:sp>
        <p:nvSpPr>
          <p:cNvPr id="7" name="TextBox 6">
            <a:extLst>
              <a:ext uri="{FF2B5EF4-FFF2-40B4-BE49-F238E27FC236}">
                <a16:creationId xmlns:a16="http://schemas.microsoft.com/office/drawing/2014/main" id="{31047800-09A8-8B44-6E77-F2C88C153467}"/>
              </a:ext>
              <a:ext uri="{C183D7F6-B498-43B3-948B-1728B52AA6E4}">
                <adec:decorative xmlns:adec="http://schemas.microsoft.com/office/drawing/2017/decorative" val="0"/>
              </a:ext>
            </a:extLst>
          </p:cNvPr>
          <p:cNvSpPr txBox="1"/>
          <p:nvPr/>
        </p:nvSpPr>
        <p:spPr>
          <a:xfrm>
            <a:off x="2116421" y="1750489"/>
            <a:ext cx="2128272" cy="646331"/>
          </a:xfrm>
          <a:prstGeom prst="rect">
            <a:avLst/>
          </a:prstGeom>
          <a:solidFill>
            <a:schemeClr val="bg1"/>
          </a:solidFill>
        </p:spPr>
        <p:txBody>
          <a:bodyPr wrap="square">
            <a:spAutoFit/>
          </a:bodyPr>
          <a:lstStyle>
            <a:defPPr>
              <a:defRPr lang="en-US"/>
            </a:defPPr>
            <a:lvl1pPr>
              <a:defRPr sz="1200"/>
            </a:lvl1pPr>
          </a:lstStyle>
          <a:p>
            <a:r>
              <a:rPr lang="fr-FR" dirty="0">
                <a:latin typeface="Arial" panose="020B0604020202020204" pitchFamily="34" charset="0"/>
                <a:cs typeface="Arial" panose="020B0604020202020204" pitchFamily="34" charset="0"/>
              </a:rPr>
              <a:t>Le nom de l’unité donne le nom actuel du site du service/district</a:t>
            </a:r>
          </a:p>
        </p:txBody>
      </p:sp>
      <p:sp>
        <p:nvSpPr>
          <p:cNvPr id="9" name="TextBox 8">
            <a:extLst>
              <a:ext uri="{FF2B5EF4-FFF2-40B4-BE49-F238E27FC236}">
                <a16:creationId xmlns:a16="http://schemas.microsoft.com/office/drawing/2014/main" id="{E8CD43BB-6CB3-66B6-8ED9-5DB7684D2469}"/>
              </a:ext>
              <a:ext uri="{C183D7F6-B498-43B3-948B-1728B52AA6E4}">
                <adec:decorative xmlns:adec="http://schemas.microsoft.com/office/drawing/2017/decorative" val="0"/>
              </a:ext>
            </a:extLst>
          </p:cNvPr>
          <p:cNvSpPr txBox="1"/>
          <p:nvPr/>
        </p:nvSpPr>
        <p:spPr>
          <a:xfrm>
            <a:off x="4426950" y="1635127"/>
            <a:ext cx="2249627" cy="830997"/>
          </a:xfrm>
          <a:prstGeom prst="rect">
            <a:avLst/>
          </a:prstGeom>
          <a:solidFill>
            <a:schemeClr val="bg1"/>
          </a:solidFill>
        </p:spPr>
        <p:txBody>
          <a:bodyPr wrap="square">
            <a:spAutoFit/>
          </a:bodyPr>
          <a:lstStyle>
            <a:defPPr>
              <a:defRPr lang="en-US"/>
            </a:defPPr>
            <a:lvl1pPr>
              <a:defRPr sz="1200"/>
            </a:lvl1pPr>
          </a:lstStyle>
          <a:p>
            <a:r>
              <a:rPr lang="fr-FR" dirty="0">
                <a:latin typeface="Arial" panose="020B0604020202020204" pitchFamily="34" charset="0"/>
                <a:cs typeface="Arial" panose="020B0604020202020204" pitchFamily="34" charset="0"/>
              </a:rPr>
              <a:t>Les résultats sont automatiquement tirés des feuilles de calcul de collecte des données</a:t>
            </a:r>
          </a:p>
        </p:txBody>
      </p:sp>
      <p:sp>
        <p:nvSpPr>
          <p:cNvPr id="11" name="TextBox 10">
            <a:extLst>
              <a:ext uri="{FF2B5EF4-FFF2-40B4-BE49-F238E27FC236}">
                <a16:creationId xmlns:a16="http://schemas.microsoft.com/office/drawing/2014/main" id="{027A7B20-148F-FCB6-2408-FFCA78980230}"/>
              </a:ext>
              <a:ext uri="{C183D7F6-B498-43B3-948B-1728B52AA6E4}">
                <adec:decorative xmlns:adec="http://schemas.microsoft.com/office/drawing/2017/decorative" val="0"/>
              </a:ext>
            </a:extLst>
          </p:cNvPr>
          <p:cNvSpPr txBox="1"/>
          <p:nvPr/>
        </p:nvSpPr>
        <p:spPr>
          <a:xfrm>
            <a:off x="6676578" y="1695978"/>
            <a:ext cx="1939522" cy="646331"/>
          </a:xfrm>
          <a:prstGeom prst="rect">
            <a:avLst/>
          </a:prstGeom>
          <a:solidFill>
            <a:schemeClr val="bg1"/>
          </a:solidFill>
        </p:spPr>
        <p:txBody>
          <a:bodyPr wrap="square">
            <a:spAutoFit/>
          </a:bodyPr>
          <a:lstStyle>
            <a:defPPr>
              <a:defRPr lang="en-US"/>
            </a:defPPr>
            <a:lvl1pPr>
              <a:defRPr sz="1200"/>
            </a:lvl1pPr>
          </a:lstStyle>
          <a:p>
            <a:r>
              <a:rPr lang="fr-FR" dirty="0">
                <a:latin typeface="Arial" panose="020B0604020202020204" pitchFamily="34" charset="0"/>
                <a:cs typeface="Arial" panose="020B0604020202020204" pitchFamily="34" charset="0"/>
              </a:rPr>
              <a:t>Les titres indiquent la section des vérifications des données</a:t>
            </a:r>
            <a:endParaRPr lang="he-I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40022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77899CF-BE8C-4382-9693-8208CBD37F2F}"/>
              </a:ext>
            </a:extLst>
          </p:cNvPr>
          <p:cNvSpPr>
            <a:spLocks noGrp="1"/>
          </p:cNvSpPr>
          <p:nvPr>
            <p:ph type="title" idx="4294967295"/>
            <p:custDataLst>
              <p:tags r:id="rId1"/>
            </p:custDataLst>
          </p:nvPr>
        </p:nvSpPr>
        <p:spPr>
          <a:xfrm>
            <a:off x="280258" y="2699016"/>
            <a:ext cx="2565880" cy="207872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Arial" panose="020B0604020202020204" pitchFamily="34" charset="0"/>
                <a:cs typeface="Arial" panose="020B0604020202020204" pitchFamily="34" charset="0"/>
              </a:rPr>
              <a:t>Facteur de vérification des données</a:t>
            </a:r>
          </a:p>
        </p:txBody>
      </p:sp>
      <p:sp>
        <p:nvSpPr>
          <p:cNvPr id="3" name="Text Placeholder 2">
            <a:extLst>
              <a:ext uri="{FF2B5EF4-FFF2-40B4-BE49-F238E27FC236}">
                <a16:creationId xmlns:a16="http://schemas.microsoft.com/office/drawing/2014/main" id="{3665500C-FB5A-4CC5-8CCE-071361E76493}"/>
              </a:ext>
            </a:extLst>
          </p:cNvPr>
          <p:cNvSpPr>
            <a:spLocks noGrp="1"/>
          </p:cNvSpPr>
          <p:nvPr>
            <p:ph type="body" sz="quarter" idx="14"/>
            <p:custDataLst>
              <p:tags r:id="rId2"/>
            </p:custDataLst>
          </p:nvPr>
        </p:nvSpPr>
        <p:spPr>
          <a:xfrm>
            <a:off x="3596227" y="451606"/>
            <a:ext cx="5403274" cy="5954788"/>
          </a:xfrm>
        </p:spPr>
        <p:txBody>
          <a:bodyPr/>
          <a:lstStyle/>
          <a:p>
            <a:pPr>
              <a:lnSpc>
                <a:spcPct val="100000"/>
              </a:lnSpc>
              <a:buClr>
                <a:srgbClr val="3A8269"/>
              </a:buClr>
            </a:pPr>
            <a:r>
              <a:rPr lang="fr-FR" sz="2000" dirty="0"/>
              <a:t>Moyenne de FV de tous les sites : mesure dans laquelle les résultats peuvent être vérifiés pour les indicateurs et la période de rapportage sélectionnés</a:t>
            </a:r>
          </a:p>
          <a:p>
            <a:pPr>
              <a:lnSpc>
                <a:spcPct val="100000"/>
              </a:lnSpc>
              <a:buClr>
                <a:srgbClr val="3A8269"/>
              </a:buClr>
            </a:pPr>
            <a:r>
              <a:rPr lang="fr-FR" sz="2000" dirty="0"/>
              <a:t>Moyenne de tous les sites, à l’exclusion des sites qui rapportent zéro : exclure les résultats des sites qui ont indiqué zéro sur la validation en raison de documents source manquants</a:t>
            </a:r>
          </a:p>
          <a:p>
            <a:pPr>
              <a:lnSpc>
                <a:spcPct val="100000"/>
              </a:lnSpc>
              <a:buClr>
                <a:srgbClr val="3A8269"/>
              </a:buClr>
            </a:pPr>
            <a:r>
              <a:rPr lang="fr-FR" sz="2000" dirty="0"/>
              <a:t>Moyenne pondérée de FV : pondération du FV sur le volume des services - l’influence du FV d’un site sur la moyenne est proportionnelle au volume</a:t>
            </a:r>
          </a:p>
          <a:p>
            <a:pPr>
              <a:lnSpc>
                <a:spcPct val="100000"/>
              </a:lnSpc>
              <a:buClr>
                <a:srgbClr val="3A8269"/>
              </a:buClr>
            </a:pPr>
            <a:r>
              <a:rPr lang="fr-FR" sz="2000" dirty="0"/>
              <a:t>Moyenne 1 – Abs (FV) à travers les sites : le sur et le sous-rapportage peuvent s’annuler mutuellement, donc le FV tend vers 1, en cas de parfaite correspondance entre les données recomptées et déclarées</a:t>
            </a:r>
          </a:p>
          <a:p>
            <a:pPr>
              <a:lnSpc>
                <a:spcPct val="100000"/>
              </a:lnSpc>
            </a:pPr>
            <a:endParaRPr lang="en-US" dirty="0"/>
          </a:p>
        </p:txBody>
      </p:sp>
    </p:spTree>
    <p:extLst>
      <p:ext uri="{BB962C8B-B14F-4D97-AF65-F5344CB8AC3E}">
        <p14:creationId xmlns:p14="http://schemas.microsoft.com/office/powerpoint/2010/main" val="2802752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custDataLst>
              <p:tags r:id="rId1"/>
            </p:custDataLst>
          </p:nvPr>
        </p:nvSpPr>
        <p:spPr>
          <a:xfrm>
            <a:off x="496341" y="2802979"/>
            <a:ext cx="2210460" cy="1057641"/>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200" b="0" i="0" u="none" strike="noStrike" kern="1200" cap="none" spc="0" normalizeH="0" baseline="0" noProof="0" dirty="0">
                <a:ln>
                  <a:noFill/>
                </a:ln>
                <a:solidFill>
                  <a:srgbClr val="3A8269"/>
                </a:solidFill>
                <a:effectLst/>
                <a:uLnTx/>
                <a:uFillTx/>
                <a:latin typeface="Franklin Gothic Medium" panose="020B0603020102020204" pitchFamily="34" charset="0"/>
                <a:ea typeface="Arial" panose="020B0604020202020204" pitchFamily="34" charset="0"/>
                <a:cs typeface="Arial" panose="020B0604020202020204" pitchFamily="34" charset="0"/>
              </a:rPr>
              <a:t>Plan d’action</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400" b="1" i="0" u="none" strike="noStrike" kern="1200" cap="none" spc="0" normalizeH="0" baseline="0" noProof="0" dirty="0">
              <a:ln>
                <a:noFill/>
              </a:ln>
              <a:solidFill>
                <a:srgbClr val="69BC9E"/>
              </a:solidFill>
              <a:effectLst/>
              <a:uLnTx/>
              <a:uFillTx/>
              <a:latin typeface="Arial" panose="020B0604020202020204" pitchFamily="34" charset="0"/>
              <a:ea typeface="Arial" panose="020B0604020202020204" pitchFamily="34" charset="0"/>
              <a:cs typeface="Arial" panose="020B0604020202020204" pitchFamily="34" charset="0"/>
            </a:endParaRPr>
          </a:p>
        </p:txBody>
      </p:sp>
      <p:sp>
        <p:nvSpPr>
          <p:cNvPr id="3" name="Text Placeholder 2"/>
          <p:cNvSpPr>
            <a:spLocks noGrp="1"/>
          </p:cNvSpPr>
          <p:nvPr>
            <p:ph type="body" sz="quarter" idx="14"/>
            <p:custDataLst>
              <p:tags r:id="rId2"/>
            </p:custDataLst>
          </p:nvPr>
        </p:nvSpPr>
        <p:spPr>
          <a:xfrm>
            <a:off x="3811406" y="509047"/>
            <a:ext cx="4836253" cy="5839906"/>
          </a:xfrm>
        </p:spPr>
        <p:txBody>
          <a:bodyPr/>
          <a:lstStyle/>
          <a:p>
            <a:pPr marL="0" indent="0">
              <a:lnSpc>
                <a:spcPct val="100000"/>
              </a:lnSpc>
              <a:buNone/>
            </a:pPr>
            <a:r>
              <a:rPr lang="fr-FR" dirty="0"/>
              <a:t>Après avoir vérifié les données dans chaque site :</a:t>
            </a:r>
          </a:p>
          <a:p>
            <a:pPr marL="566738" lvl="1" indent="-342900">
              <a:lnSpc>
                <a:spcPct val="100000"/>
              </a:lnSpc>
              <a:spcBef>
                <a:spcPts val="1000"/>
              </a:spcBef>
              <a:buClr>
                <a:srgbClr val="3A8269"/>
              </a:buClr>
              <a:buFont typeface="Arial" panose="020B0604020202020204" pitchFamily="34" charset="0"/>
              <a:buChar char="•"/>
            </a:pPr>
            <a:r>
              <a:rPr lang="fr-FR" sz="2400" dirty="0">
                <a:latin typeface="Arial" panose="020B0604020202020204" pitchFamily="34" charset="0"/>
                <a:cs typeface="Arial" panose="020B0604020202020204" pitchFamily="34" charset="0"/>
              </a:rPr>
              <a:t>Déterminer les problèmes de qualité des données</a:t>
            </a:r>
          </a:p>
          <a:p>
            <a:pPr marL="566738" lvl="1" indent="-342900">
              <a:lnSpc>
                <a:spcPct val="100000"/>
              </a:lnSpc>
              <a:spcBef>
                <a:spcPts val="1000"/>
              </a:spcBef>
              <a:buClr>
                <a:srgbClr val="3A8269"/>
              </a:buClr>
              <a:buFont typeface="Arial" panose="020B0604020202020204" pitchFamily="34" charset="0"/>
              <a:buChar char="•"/>
            </a:pPr>
            <a:r>
              <a:rPr lang="fr-FR" sz="2400" dirty="0">
                <a:latin typeface="Arial" panose="020B0604020202020204" pitchFamily="34" charset="0"/>
                <a:cs typeface="Arial" panose="020B0604020202020204" pitchFamily="34" charset="0"/>
              </a:rPr>
              <a:t>Proposer des solutions</a:t>
            </a:r>
          </a:p>
          <a:p>
            <a:pPr marL="566738" lvl="1" indent="-342900">
              <a:lnSpc>
                <a:spcPct val="100000"/>
              </a:lnSpc>
              <a:spcBef>
                <a:spcPts val="1000"/>
              </a:spcBef>
              <a:buClr>
                <a:srgbClr val="3A8269"/>
              </a:buClr>
              <a:buFont typeface="Arial" panose="020B0604020202020204" pitchFamily="34" charset="0"/>
              <a:buChar char="•"/>
            </a:pPr>
            <a:r>
              <a:rPr lang="fr-FR" sz="2400" dirty="0">
                <a:latin typeface="Arial" panose="020B0604020202020204" pitchFamily="34" charset="0"/>
                <a:cs typeface="Arial" panose="020B0604020202020204" pitchFamily="34" charset="0"/>
              </a:rPr>
              <a:t>Désigner une personne chargée de superviser et de résoudre les problèmes de qualité des données</a:t>
            </a:r>
          </a:p>
          <a:p>
            <a:pPr marL="566738" lvl="1" indent="-342900">
              <a:lnSpc>
                <a:spcPct val="100000"/>
              </a:lnSpc>
              <a:spcBef>
                <a:spcPts val="1000"/>
              </a:spcBef>
              <a:buClr>
                <a:srgbClr val="3A8269"/>
              </a:buClr>
              <a:buFont typeface="Arial" panose="020B0604020202020204" pitchFamily="34" charset="0"/>
              <a:buChar char="•"/>
            </a:pPr>
            <a:r>
              <a:rPr lang="fr-FR" sz="2400" dirty="0">
                <a:latin typeface="Arial" panose="020B0604020202020204" pitchFamily="34" charset="0"/>
                <a:cs typeface="Arial" panose="020B0604020202020204" pitchFamily="34" charset="0"/>
              </a:rPr>
              <a:t>Déterminer les délais de la mise en œuvre d’une solution</a:t>
            </a:r>
          </a:p>
          <a:p>
            <a:pPr marL="566738" lvl="1" indent="-342900">
              <a:lnSpc>
                <a:spcPct val="100000"/>
              </a:lnSpc>
              <a:spcBef>
                <a:spcPts val="1000"/>
              </a:spcBef>
              <a:buClr>
                <a:srgbClr val="3A8269"/>
              </a:buClr>
              <a:buFont typeface="Arial" panose="020B0604020202020204" pitchFamily="34" charset="0"/>
              <a:buChar char="•"/>
            </a:pPr>
            <a:r>
              <a:rPr lang="fr-FR" sz="2400" dirty="0">
                <a:latin typeface="Arial" panose="020B0604020202020204" pitchFamily="34" charset="0"/>
                <a:cs typeface="Arial" panose="020B0604020202020204" pitchFamily="34" charset="0"/>
              </a:rPr>
              <a:t>Désigner une personne ou un comité pour surveiller la mise en œuvre du plan d’action</a:t>
            </a:r>
          </a:p>
          <a:p>
            <a:pPr>
              <a:lnSpc>
                <a:spcPct val="100000"/>
              </a:lnSpc>
            </a:pPr>
            <a:endParaRPr lang="en-US" dirty="0"/>
          </a:p>
        </p:txBody>
      </p:sp>
    </p:spTree>
    <p:extLst>
      <p:ext uri="{BB962C8B-B14F-4D97-AF65-F5344CB8AC3E}">
        <p14:creationId xmlns:p14="http://schemas.microsoft.com/office/powerpoint/2010/main" val="4183855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title" idx="4294967295"/>
            <p:custDataLst>
              <p:tags r:id="rId1"/>
            </p:custDataLst>
          </p:nvPr>
        </p:nvSpPr>
        <p:spPr>
          <a:xfrm>
            <a:off x="513804" y="1009587"/>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dirty="0" err="1">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a:t>
            </a:r>
            <a:r>
              <a:rPr kumimoji="0" lang="en-US" sz="32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 de </a:t>
            </a:r>
            <a:r>
              <a:rPr kumimoji="0" lang="en-US" sz="3200" b="1" i="0" u="none" strike="noStrike" kern="1200" cap="none" spc="0" normalizeH="0" baseline="0" noProof="0" dirty="0" err="1">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groupe</a:t>
            </a:r>
            <a:endParaRPr kumimoji="0" lang="en-US" sz="32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endParaRPr>
          </a:p>
        </p:txBody>
      </p:sp>
      <p:sp>
        <p:nvSpPr>
          <p:cNvPr id="7" name="Text Placeholder 6"/>
          <p:cNvSpPr>
            <a:spLocks noGrp="1"/>
          </p:cNvSpPr>
          <p:nvPr>
            <p:ph type="body" sz="quarter" idx="12"/>
            <p:custDataLst>
              <p:tags r:id="rId2"/>
            </p:custDataLst>
          </p:nvPr>
        </p:nvSpPr>
        <p:spPr>
          <a:xfrm>
            <a:off x="681644" y="2063195"/>
            <a:ext cx="7529944" cy="2731609"/>
          </a:xfrm>
        </p:spPr>
        <p:txBody>
          <a:bodyPr/>
          <a:lstStyle/>
          <a:p>
            <a:pPr marL="285750" indent="-285750">
              <a:buClr>
                <a:srgbClr val="3A8269"/>
              </a:buClr>
            </a:pPr>
            <a:r>
              <a:rPr lang="fr-FR" sz="2600" dirty="0"/>
              <a:t>Examiner, discuter et interpréter les résultats</a:t>
            </a:r>
          </a:p>
          <a:p>
            <a:pPr marL="285750" indent="-285750">
              <a:buClr>
                <a:srgbClr val="3A8269"/>
              </a:buClr>
            </a:pPr>
            <a:r>
              <a:rPr lang="fr-FR" sz="2600" dirty="0"/>
              <a:t>Préparer un plan d’action</a:t>
            </a:r>
          </a:p>
        </p:txBody>
      </p:sp>
    </p:spTree>
    <p:extLst>
      <p:ext uri="{BB962C8B-B14F-4D97-AF65-F5344CB8AC3E}">
        <p14:creationId xmlns:p14="http://schemas.microsoft.com/office/powerpoint/2010/main" val="2393188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272F4-F729-FCFD-288A-BF7D9663F6AB}"/>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1.xml><?xml version="1.0" encoding="utf-8"?>
<p:tagLst xmlns:a="http://schemas.openxmlformats.org/drawingml/2006/main" xmlns:r="http://schemas.openxmlformats.org/officeDocument/2006/relationships" xmlns:p="http://schemas.openxmlformats.org/presentationml/2006/main">
  <p:tag name="NUM" val="1"/>
</p:tagLst>
</file>

<file path=ppt/tags/tag12.xml><?xml version="1.0" encoding="utf-8"?>
<p:tagLst xmlns:a="http://schemas.openxmlformats.org/drawingml/2006/main" xmlns:r="http://schemas.openxmlformats.org/officeDocument/2006/relationships" xmlns:p="http://schemas.openxmlformats.org/presentationml/2006/main">
  <p:tag name="NUM" val="2"/>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F961E19-7DFD-4D28-A69C-8167B900AC86}"/>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schemas.microsoft.com/office/2006/documentManagement/typ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454</TotalTime>
  <Words>518</Words>
  <Application>Microsoft Office PowerPoint</Application>
  <PresentationFormat>On-screen Show (4:3)</PresentationFormat>
  <Paragraphs>48</Paragraphs>
  <Slides>8</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Arial</vt:lpstr>
      <vt:lpstr>Calibri</vt:lpstr>
      <vt:lpstr>Century Gothic</vt:lpstr>
      <vt:lpstr>Franklin Gothic Medium</vt:lpstr>
      <vt:lpstr>Futura LT Pro Book</vt:lpstr>
      <vt:lpstr>Office Theme</vt:lpstr>
      <vt:lpstr>Analyse de la qualité des données et développement d’un plan d’action</vt:lpstr>
      <vt:lpstr>Objectifs</vt:lpstr>
      <vt:lpstr>Exactitude, ponctualité et intégralité des districts</vt:lpstr>
      <vt:lpstr>Tableau récapitulatif</vt:lpstr>
      <vt:lpstr>Facteur de vérification des données</vt:lpstr>
      <vt:lpstr>Plan d’action </vt:lpstr>
      <vt:lpstr>Exercice de groupe</vt:lpstr>
      <vt:lpstr>Cette présentation a été produite avec le soutien de l’Agence des États-Unis pour le développement international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43</cp:revision>
  <dcterms:created xsi:type="dcterms:W3CDTF">2019-05-28T18:26:11Z</dcterms:created>
  <dcterms:modified xsi:type="dcterms:W3CDTF">2023-08-22T19:59:15Z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