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 id="2" name="Lauren Gilliss" initials="LG" lastIdx="1" clrIdx="1">
    <p:extLst>
      <p:ext uri="{19B8F6BF-5375-455C-9EA6-DF929625EA0E}">
        <p15:presenceInfo xmlns:p15="http://schemas.microsoft.com/office/powerpoint/2012/main" userId="Lauren Gilli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8" autoAdjust="0"/>
    <p:restoredTop sz="86364" autoAdjust="0"/>
  </p:normalViewPr>
  <p:slideViewPr>
    <p:cSldViewPr snapToGrid="0">
      <p:cViewPr varScale="1">
        <p:scale>
          <a:sx n="60" d="100"/>
          <a:sy n="60" d="100"/>
        </p:scale>
        <p:origin x="258" y="72"/>
      </p:cViewPr>
      <p:guideLst/>
    </p:cSldViewPr>
  </p:slideViewPr>
  <p:outlineViewPr>
    <p:cViewPr>
      <p:scale>
        <a:sx n="33" d="100"/>
        <a:sy n="33" d="100"/>
      </p:scale>
      <p:origin x="0" y="-5916"/>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0969C1-47D0-423A-A18B-5A39F5874C71}" type="datetimeFigureOut">
              <a:rPr lang="en-US" smtClean="0"/>
              <a:t>9/14/2023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1AE1B6-1986-402B-9642-00C8EC30367D}" type="slidenum">
              <a:rPr lang="en-US" smtClean="0"/>
              <a:t>‹#›</a:t>
            </a:fld>
            <a:endParaRPr lang="en-US" dirty="0"/>
          </a:p>
        </p:txBody>
      </p:sp>
    </p:spTree>
    <p:extLst>
      <p:ext uri="{BB962C8B-B14F-4D97-AF65-F5344CB8AC3E}">
        <p14:creationId xmlns:p14="http://schemas.microsoft.com/office/powerpoint/2010/main" val="1123334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1</a:t>
            </a:fld>
            <a:endParaRPr lang="en-US" dirty="0"/>
          </a:p>
        </p:txBody>
      </p:sp>
    </p:spTree>
    <p:extLst>
      <p:ext uri="{BB962C8B-B14F-4D97-AF65-F5344CB8AC3E}">
        <p14:creationId xmlns:p14="http://schemas.microsoft.com/office/powerpoint/2010/main" val="1461365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2</a:t>
            </a:fld>
            <a:endParaRPr lang="en-US" dirty="0"/>
          </a:p>
        </p:txBody>
      </p:sp>
    </p:spTree>
    <p:extLst>
      <p:ext uri="{BB962C8B-B14F-4D97-AF65-F5344CB8AC3E}">
        <p14:creationId xmlns:p14="http://schemas.microsoft.com/office/powerpoint/2010/main" val="3528497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3</a:t>
            </a:fld>
            <a:endParaRPr lang="en-US" dirty="0"/>
          </a:p>
        </p:txBody>
      </p:sp>
    </p:spTree>
    <p:extLst>
      <p:ext uri="{BB962C8B-B14F-4D97-AF65-F5344CB8AC3E}">
        <p14:creationId xmlns:p14="http://schemas.microsoft.com/office/powerpoint/2010/main" val="29573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4</a:t>
            </a:fld>
            <a:endParaRPr lang="en-US" dirty="0"/>
          </a:p>
        </p:txBody>
      </p:sp>
    </p:spTree>
    <p:extLst>
      <p:ext uri="{BB962C8B-B14F-4D97-AF65-F5344CB8AC3E}">
        <p14:creationId xmlns:p14="http://schemas.microsoft.com/office/powerpoint/2010/main" val="62793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5</a:t>
            </a:fld>
            <a:endParaRPr lang="en-US" dirty="0"/>
          </a:p>
        </p:txBody>
      </p:sp>
    </p:spTree>
    <p:extLst>
      <p:ext uri="{BB962C8B-B14F-4D97-AF65-F5344CB8AC3E}">
        <p14:creationId xmlns:p14="http://schemas.microsoft.com/office/powerpoint/2010/main" val="3942994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1AE1B6-1986-402B-9642-00C8EC30367D}" type="slidenum">
              <a:rPr lang="en-US" smtClean="0"/>
              <a:t>6</a:t>
            </a:fld>
            <a:endParaRPr lang="en-US" dirty="0"/>
          </a:p>
        </p:txBody>
      </p:sp>
    </p:spTree>
    <p:extLst>
      <p:ext uri="{BB962C8B-B14F-4D97-AF65-F5344CB8AC3E}">
        <p14:creationId xmlns:p14="http://schemas.microsoft.com/office/powerpoint/2010/main" val="405729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5E1AE1B6-1986-402B-9642-00C8EC30367D}" type="slidenum">
              <a:rPr lang="en-US" smtClean="0"/>
              <a:t>7</a:t>
            </a:fld>
            <a:endParaRPr lang="en-US" dirty="0"/>
          </a:p>
        </p:txBody>
      </p:sp>
    </p:spTree>
    <p:extLst>
      <p:ext uri="{BB962C8B-B14F-4D97-AF65-F5344CB8AC3E}">
        <p14:creationId xmlns:p14="http://schemas.microsoft.com/office/powerpoint/2010/main" val="13158503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7" y="5982980"/>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955470"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123668"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02398C72-CF36-D4EC-C787-A1D13BD65F58}"/>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MS-20-198N-FR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31D3C7B1-20B7-2922-8F9B-05A42C2BCF06}"/>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F06687C0-3812-84B9-79FF-ABC4BD78E2E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1971D1FD-4618-4573-AA99-3E73EFE4471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674243"/>
            <a:ext cx="5066568"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450BBE35-D5C4-2A51-57B2-A98905A355EA}"/>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1D7E5C75-1C5D-8385-D300-5174BED0320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7F7F0EF5-2B09-89CE-FBE7-705F689430C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0" y="4797027"/>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Vérification des données du site</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7423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406898" y="1617074"/>
            <a:ext cx="7639822" cy="5240926"/>
          </a:xfrm>
        </p:spPr>
        <p:txBody>
          <a:bodyPr/>
          <a:lstStyle/>
          <a:p>
            <a:pPr lvl="0">
              <a:lnSpc>
                <a:spcPct val="100000"/>
              </a:lnSpc>
            </a:pPr>
            <a:r>
              <a:rPr lang="fr-FR" sz="2600" dirty="0"/>
              <a:t>Examiner et documenter la disponibilité et l’intégralité des sources de données pour la période de rapportage sélectionnée</a:t>
            </a:r>
          </a:p>
          <a:p>
            <a:pPr lvl="0">
              <a:lnSpc>
                <a:spcPct val="100000"/>
              </a:lnSpc>
            </a:pPr>
            <a:r>
              <a:rPr lang="fr-FR" sz="2600" dirty="0"/>
              <a:t>Recompter les données enregistrées à partir des documents sources, puis comparer les nombres vérifiés avec les nombres rapportés du site et expliquer les divergences éventuelles</a:t>
            </a:r>
          </a:p>
          <a:p>
            <a:pPr lvl="0">
              <a:lnSpc>
                <a:spcPct val="100000"/>
              </a:lnSpc>
            </a:pPr>
            <a:r>
              <a:rPr lang="fr-FR" sz="2600" dirty="0"/>
              <a:t>Recouper les données des indicateurs entre les multiples sources de données disponibles pour valider les données</a:t>
            </a:r>
          </a:p>
          <a:p>
            <a:pPr>
              <a:lnSpc>
                <a:spcPct val="100000"/>
              </a:lnSpc>
            </a:pPr>
            <a:endParaRPr lang="en-US" sz="26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766170"/>
            <a:ext cx="860814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Sources de données pour les périodes de déclaration sélectionnées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406898" y="2069869"/>
            <a:ext cx="8292485" cy="4281055"/>
          </a:xfrm>
        </p:spPr>
        <p:txBody>
          <a:bodyPr/>
          <a:lstStyle/>
          <a:p>
            <a:r>
              <a:rPr lang="fr-FR" sz="2400" dirty="0"/>
              <a:t>Registres de PF</a:t>
            </a:r>
          </a:p>
          <a:p>
            <a:r>
              <a:rPr lang="fr-FR" sz="2400" dirty="0"/>
              <a:t>Dossiers des clients de PF</a:t>
            </a:r>
          </a:p>
          <a:p>
            <a:r>
              <a:rPr lang="fr-FR" sz="2400" dirty="0"/>
              <a:t>Registre de distribution des contraceptifs </a:t>
            </a:r>
          </a:p>
          <a:p>
            <a:r>
              <a:rPr lang="fr-FR" sz="2400" dirty="0"/>
              <a:t>Fiches d’inventaire des méthodes contraceptives</a:t>
            </a:r>
          </a:p>
          <a:p>
            <a:r>
              <a:rPr lang="fr-FR" sz="2400" dirty="0"/>
              <a:t>Registre des consultations</a:t>
            </a:r>
          </a:p>
          <a:p>
            <a:r>
              <a:rPr lang="fr-FR" sz="2400" dirty="0"/>
              <a:t>Formulaire de discussion de groupe de PF</a:t>
            </a:r>
          </a:p>
          <a:p>
            <a:r>
              <a:rPr lang="fr-FR" sz="2400" dirty="0"/>
              <a:t>Directive sur la compilation des données</a:t>
            </a:r>
          </a:p>
          <a:p>
            <a:r>
              <a:rPr lang="fr-FR" sz="2400" dirty="0"/>
              <a:t>Directives sur la collecte et le rapportage des données</a:t>
            </a:r>
          </a:p>
          <a:p>
            <a:r>
              <a:rPr lang="fr-FR" sz="2400" dirty="0"/>
              <a:t>Formulaire de rapportage des données</a:t>
            </a:r>
          </a:p>
          <a:p>
            <a:endParaRPr lang="en-US" sz="24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8292485"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Processus de vérification des données</a:t>
            </a:r>
          </a:p>
        </p:txBody>
      </p:sp>
      <p:sp>
        <p:nvSpPr>
          <p:cNvPr id="2" name="Text Placeholder 1"/>
          <p:cNvSpPr>
            <a:spLocks noGrp="1"/>
          </p:cNvSpPr>
          <p:nvPr>
            <p:ph type="body" sz="quarter" idx="13"/>
            <p:custDataLst>
              <p:tags r:id="rId2"/>
            </p:custDataLst>
          </p:nvPr>
        </p:nvSpPr>
        <p:spPr>
          <a:xfrm>
            <a:off x="406898" y="1910954"/>
            <a:ext cx="8130273" cy="5814554"/>
          </a:xfrm>
        </p:spPr>
        <p:txBody>
          <a:bodyPr/>
          <a:lstStyle/>
          <a:p>
            <a:pPr>
              <a:lnSpc>
                <a:spcPct val="100000"/>
              </a:lnSpc>
            </a:pPr>
            <a:r>
              <a:rPr lang="fr-FR" sz="2200" dirty="0"/>
              <a:t>Rapport papier de la structure sanitaire au niveau supérieur :</a:t>
            </a:r>
          </a:p>
          <a:p>
            <a:pPr lvl="1">
              <a:lnSpc>
                <a:spcPct val="100000"/>
              </a:lnSpc>
              <a:buFont typeface="Courier New" panose="02070309020205020404" pitchFamily="49" charset="0"/>
              <a:buChar char="o"/>
            </a:pPr>
            <a:r>
              <a:rPr lang="fr-FR" sz="2000" dirty="0"/>
              <a:t>Source de données pour recompter les données enregistrées</a:t>
            </a:r>
          </a:p>
          <a:p>
            <a:pPr lvl="1">
              <a:lnSpc>
                <a:spcPct val="100000"/>
              </a:lnSpc>
              <a:buFont typeface="Courier New" panose="02070309020205020404" pitchFamily="49" charset="0"/>
              <a:buChar char="o"/>
            </a:pPr>
            <a:r>
              <a:rPr lang="fr-FR" sz="2000" dirty="0"/>
              <a:t>Rapport des données pour comparer les enregistrements recomptés et les données rapportées</a:t>
            </a:r>
          </a:p>
          <a:p>
            <a:pPr lvl="1">
              <a:lnSpc>
                <a:spcPct val="100000"/>
              </a:lnSpc>
              <a:buFont typeface="Courier New" panose="02070309020205020404" pitchFamily="49" charset="0"/>
              <a:buChar char="o"/>
            </a:pPr>
            <a:r>
              <a:rPr lang="fr-FR" sz="2000" dirty="0"/>
              <a:t>Autres sources de données pour recouper les enregistrements et les rapports</a:t>
            </a:r>
          </a:p>
          <a:p>
            <a:pPr>
              <a:lnSpc>
                <a:spcPct val="100000"/>
              </a:lnSpc>
            </a:pPr>
            <a:r>
              <a:rPr lang="fr-FR" sz="2200" dirty="0"/>
              <a:t>Rapport électronique saisi dans la structure sanitaire ou </a:t>
            </a:r>
            <a:br>
              <a:rPr lang="fr-FR" sz="2200" dirty="0"/>
            </a:br>
            <a:r>
              <a:rPr lang="fr-FR" sz="2200" dirty="0"/>
              <a:t>le district : </a:t>
            </a:r>
          </a:p>
          <a:p>
            <a:pPr lvl="1">
              <a:lnSpc>
                <a:spcPct val="100000"/>
              </a:lnSpc>
              <a:buFont typeface="Courier New" panose="02070309020205020404" pitchFamily="49" charset="0"/>
              <a:buChar char="o"/>
            </a:pPr>
            <a:r>
              <a:rPr lang="fr-FR" sz="2000" dirty="0"/>
              <a:t>Rapport papier global à comparer avec le rapport électronique</a:t>
            </a:r>
          </a:p>
          <a:p>
            <a:pPr lvl="1">
              <a:lnSpc>
                <a:spcPct val="100000"/>
              </a:lnSpc>
              <a:buFont typeface="Courier New" panose="02070309020205020404" pitchFamily="49" charset="0"/>
              <a:buChar char="o"/>
            </a:pPr>
            <a:r>
              <a:rPr lang="fr-FR" sz="2000" dirty="0"/>
              <a:t>Dossier médical électronique global à comparer avec le rapport électronique</a:t>
            </a:r>
          </a:p>
          <a:p>
            <a:pPr lvl="1">
              <a:lnSpc>
                <a:spcPct val="100000"/>
              </a:lnSpc>
              <a:buFont typeface="Courier New" panose="02070309020205020404" pitchFamily="49" charset="0"/>
              <a:buChar char="o"/>
            </a:pPr>
            <a:r>
              <a:rPr lang="fr-FR" sz="2000" dirty="0"/>
              <a:t>Recoupement avec les règles de validation des données</a:t>
            </a:r>
          </a:p>
          <a:p>
            <a:pPr marL="0" indent="0">
              <a:lnSpc>
                <a:spcPct val="100000"/>
              </a:lnSpc>
              <a:buNone/>
            </a:pPr>
            <a:endParaRPr lang="en-US" dirty="0"/>
          </a:p>
        </p:txBody>
      </p:sp>
    </p:spTree>
    <p:extLst>
      <p:ext uri="{BB962C8B-B14F-4D97-AF65-F5344CB8AC3E}">
        <p14:creationId xmlns:p14="http://schemas.microsoft.com/office/powerpoint/2010/main" val="190202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44617" y="882682"/>
            <a:ext cx="760380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Recoupement des données de l’indicateur</a:t>
            </a:r>
          </a:p>
        </p:txBody>
      </p:sp>
      <p:sp>
        <p:nvSpPr>
          <p:cNvPr id="2" name="Text Placeholder 1"/>
          <p:cNvSpPr>
            <a:spLocks noGrp="1"/>
          </p:cNvSpPr>
          <p:nvPr>
            <p:ph type="body" sz="quarter" idx="13"/>
            <p:custDataLst>
              <p:tags r:id="rId2"/>
            </p:custDataLst>
          </p:nvPr>
        </p:nvSpPr>
        <p:spPr>
          <a:xfrm>
            <a:off x="444617" y="1611830"/>
            <a:ext cx="8292485" cy="5138104"/>
          </a:xfrm>
        </p:spPr>
        <p:txBody>
          <a:bodyPr/>
          <a:lstStyle/>
          <a:p>
            <a:pPr>
              <a:lnSpc>
                <a:spcPct val="100000"/>
              </a:lnSpc>
            </a:pPr>
            <a:r>
              <a:rPr lang="fr-FR" sz="2300" dirty="0"/>
              <a:t>Registre de PF, registre de distribution des contraceptifs, dossiers des clients de PF</a:t>
            </a:r>
          </a:p>
          <a:p>
            <a:pPr>
              <a:lnSpc>
                <a:spcPct val="100000"/>
              </a:lnSpc>
            </a:pPr>
            <a:r>
              <a:rPr lang="fr-FR" sz="2300" dirty="0"/>
              <a:t>Registre des consultations, dossiers des clients de PF, formulaire de rapportage des données</a:t>
            </a:r>
          </a:p>
          <a:p>
            <a:pPr>
              <a:lnSpc>
                <a:spcPct val="100000"/>
              </a:lnSpc>
            </a:pPr>
            <a:r>
              <a:rPr lang="fr-FR" sz="2300" dirty="0"/>
              <a:t>Registre de distribution des contraceptifs, dossiers des clients de PF, formulaire de rapportage des données</a:t>
            </a:r>
          </a:p>
          <a:p>
            <a:pPr>
              <a:lnSpc>
                <a:spcPct val="100000"/>
              </a:lnSpc>
            </a:pPr>
            <a:r>
              <a:rPr lang="fr-FR" sz="2300" dirty="0"/>
              <a:t>Registre de PF, registre des consultations, formulaire de rapportage des données</a:t>
            </a:r>
          </a:p>
          <a:p>
            <a:pPr>
              <a:lnSpc>
                <a:spcPct val="100000"/>
              </a:lnSpc>
            </a:pPr>
            <a:r>
              <a:rPr lang="fr-FR" sz="2300" dirty="0"/>
              <a:t>Registre de PF, dossiers des clients de PF, formulaire de rapportage des données</a:t>
            </a:r>
          </a:p>
          <a:p>
            <a:pPr>
              <a:lnSpc>
                <a:spcPct val="100000"/>
              </a:lnSpc>
            </a:pPr>
            <a:r>
              <a:rPr lang="fr-FR" sz="2300" dirty="0"/>
              <a:t>Registre de PF, registre de distribution des contraceptifs, formulaire de rapportage des données</a:t>
            </a:r>
          </a:p>
          <a:p>
            <a:pPr>
              <a:lnSpc>
                <a:spcPct val="100000"/>
              </a:lnSpc>
            </a:pPr>
            <a:endParaRPr lang="en-US" sz="2300" dirty="0"/>
          </a:p>
          <a:p>
            <a:pPr>
              <a:lnSpc>
                <a:spcPct val="100000"/>
              </a:lnSpc>
            </a:pPr>
            <a:endParaRPr lang="en-US" sz="2300" dirty="0"/>
          </a:p>
        </p:txBody>
      </p:sp>
    </p:spTree>
    <p:extLst>
      <p:ext uri="{BB962C8B-B14F-4D97-AF65-F5344CB8AC3E}">
        <p14:creationId xmlns:p14="http://schemas.microsoft.com/office/powerpoint/2010/main" val="819484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867462"/>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 Placeholder 1"/>
          <p:cNvSpPr>
            <a:spLocks noGrp="1"/>
          </p:cNvSpPr>
          <p:nvPr>
            <p:ph type="body" sz="quarter" idx="12"/>
            <p:custDataLst>
              <p:tags r:id="rId2"/>
            </p:custDataLst>
          </p:nvPr>
        </p:nvSpPr>
        <p:spPr>
          <a:xfrm>
            <a:off x="486095" y="1704675"/>
            <a:ext cx="7568938" cy="4612997"/>
          </a:xfrm>
        </p:spPr>
        <p:txBody>
          <a:bodyPr/>
          <a:lstStyle/>
          <a:p>
            <a:pPr>
              <a:lnSpc>
                <a:spcPct val="100000"/>
              </a:lnSpc>
            </a:pPr>
            <a:r>
              <a:rPr lang="fr-FR" sz="2200" dirty="0"/>
              <a:t>Déterminer les sources de données dans lesquelles les données sélectionnées sont enregistrées </a:t>
            </a:r>
          </a:p>
          <a:p>
            <a:pPr>
              <a:lnSpc>
                <a:spcPct val="100000"/>
              </a:lnSpc>
            </a:pPr>
            <a:r>
              <a:rPr lang="fr-FR" sz="2200" dirty="0"/>
              <a:t>Recompter le nombre de cas pour l’indicateur et la période sélectionnés</a:t>
            </a:r>
          </a:p>
          <a:p>
            <a:pPr>
              <a:lnSpc>
                <a:spcPct val="100000"/>
              </a:lnSpc>
            </a:pPr>
            <a:r>
              <a:rPr lang="fr-FR" sz="2200" dirty="0"/>
              <a:t>Examiner le nombre de rapports de la structure sanitaire disponibles par rapport au nombre prévu</a:t>
            </a:r>
          </a:p>
          <a:p>
            <a:pPr>
              <a:lnSpc>
                <a:spcPct val="100000"/>
              </a:lnSpc>
            </a:pPr>
            <a:r>
              <a:rPr lang="fr-FR" sz="2200" dirty="0"/>
              <a:t>Examiner la date de présentation des rapports dans le journal du district</a:t>
            </a:r>
          </a:p>
          <a:p>
            <a:pPr>
              <a:lnSpc>
                <a:spcPct val="100000"/>
              </a:lnSpc>
            </a:pPr>
            <a:r>
              <a:rPr lang="fr-FR" sz="2200" dirty="0"/>
              <a:t>Compléter la partie de la vérification des données RDQA</a:t>
            </a:r>
          </a:p>
          <a:p>
            <a:pPr>
              <a:lnSpc>
                <a:spcPct val="100000"/>
              </a:lnSpc>
            </a:pPr>
            <a:r>
              <a:rPr lang="fr-FR" sz="2200" dirty="0"/>
              <a:t>Afficher les résultats</a:t>
            </a:r>
          </a:p>
          <a:p>
            <a:pPr>
              <a:lnSpc>
                <a:spcPct val="100000"/>
              </a:lnSpc>
            </a:pPr>
            <a:endParaRPr lang="en-US" sz="2200" dirty="0"/>
          </a:p>
        </p:txBody>
      </p:sp>
    </p:spTree>
    <p:extLst>
      <p:ext uri="{BB962C8B-B14F-4D97-AF65-F5344CB8AC3E}">
        <p14:creationId xmlns:p14="http://schemas.microsoft.com/office/powerpoint/2010/main" val="4123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32299E-7534-FB59-872E-E478BD456782}"/>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t>
            </a:r>
            <a:r>
              <a:rPr lang="fr-FR" sz="2000" dirty="0">
                <a:solidFill>
                  <a:srgbClr val="3C3C3C"/>
                </a:solidFill>
                <a:latin typeface="Arial" panose="020B0604020202020204" pitchFamily="34" charset="0"/>
                <a:cs typeface="Arial" panose="020B0604020202020204" pitchFamily="34" charset="0"/>
              </a:rPr>
              <a:t>Agence des États-Unis pour le développement internatio</a:t>
            </a:r>
            <a:r>
              <a:rPr lang="fr-FR" sz="2000" dirty="0">
                <a:solidFill>
                  <a:srgbClr val="303030"/>
                </a:solidFill>
                <a:latin typeface="Arial" panose="020B0604020202020204" pitchFamily="34" charset="0"/>
                <a:cs typeface="Arial" panose="020B0604020202020204" pitchFamily="34" charset="0"/>
              </a:rPr>
              <a:t>na</a:t>
            </a:r>
            <a:r>
              <a:rPr lang="fr-FR" sz="2000" dirty="0">
                <a:solidFill>
                  <a:srgbClr val="242424"/>
                </a:solidFill>
                <a:latin typeface="Arial" panose="020B0604020202020204" pitchFamily="34" charset="0"/>
                <a:cs typeface="Arial" panose="020B0604020202020204" pitchFamily="34" charset="0"/>
              </a:rPr>
              <a:t>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629747-2950-43A0-8D81-076269CD52B4}"/>
</file>

<file path=customXml/itemProps2.xml><?xml version="1.0" encoding="utf-8"?>
<ds:datastoreItem xmlns:ds="http://schemas.openxmlformats.org/officeDocument/2006/customXml" ds:itemID="{2B7A83AB-7F46-4BB6-AFF8-34082BEF2AE0}">
  <ds:schemaRef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8FCF553-ADD1-418D-AD1D-6000400940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501</TotalTime>
  <Words>499</Words>
  <Application>Microsoft Office PowerPoint</Application>
  <PresentationFormat>On-screen Show (4:3)</PresentationFormat>
  <Paragraphs>50</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vt:lpstr>
      <vt:lpstr>Calibri</vt:lpstr>
      <vt:lpstr>Century Gothic</vt:lpstr>
      <vt:lpstr>Courier New</vt:lpstr>
      <vt:lpstr>Franklin Gothic Medium</vt:lpstr>
      <vt:lpstr>Futura LT Pro Book</vt:lpstr>
      <vt:lpstr>Office Theme</vt:lpstr>
      <vt:lpstr>Vérification des données du site</vt:lpstr>
      <vt:lpstr>Objectifs</vt:lpstr>
      <vt:lpstr>Sources de données pour les périodes de déclaration sélectionnées</vt:lpstr>
      <vt:lpstr>Processus de vérification des données</vt:lpstr>
      <vt:lpstr>Recoupement des données de l’indicateur</vt:lpstr>
      <vt:lpstr>Exercice de groupe</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39</cp:revision>
  <dcterms:created xsi:type="dcterms:W3CDTF">2019-05-28T18:26:11Z</dcterms:created>
  <dcterms:modified xsi:type="dcterms:W3CDTF">2023-09-14T14:50:38Z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