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 id="2" name="Lauren Gilliss" initials="LG" lastIdx="2"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8A1DC4-206E-4FF5-8889-ABDA7B8BC11C}" v="1" dt="2023-01-30T20:00:55.8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330"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DA3AF-F37B-4F4A-AE44-1E8D5DD27E95}"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3C993-E045-4E7E-85E1-A8F5808A91A3}" type="slidenum">
              <a:rPr lang="en-US" smtClean="0"/>
              <a:t>‹#›</a:t>
            </a:fld>
            <a:endParaRPr lang="en-US" dirty="0"/>
          </a:p>
        </p:txBody>
      </p:sp>
    </p:spTree>
    <p:extLst>
      <p:ext uri="{BB962C8B-B14F-4D97-AF65-F5344CB8AC3E}">
        <p14:creationId xmlns:p14="http://schemas.microsoft.com/office/powerpoint/2010/main" val="373041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1</a:t>
            </a:fld>
            <a:endParaRPr lang="en-US" dirty="0"/>
          </a:p>
        </p:txBody>
      </p:sp>
    </p:spTree>
    <p:extLst>
      <p:ext uri="{BB962C8B-B14F-4D97-AF65-F5344CB8AC3E}">
        <p14:creationId xmlns:p14="http://schemas.microsoft.com/office/powerpoint/2010/main" val="60159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2</a:t>
            </a:fld>
            <a:endParaRPr lang="en-US" dirty="0"/>
          </a:p>
        </p:txBody>
      </p:sp>
    </p:spTree>
    <p:extLst>
      <p:ext uri="{BB962C8B-B14F-4D97-AF65-F5344CB8AC3E}">
        <p14:creationId xmlns:p14="http://schemas.microsoft.com/office/powerpoint/2010/main" val="3688670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3</a:t>
            </a:fld>
            <a:endParaRPr lang="en-US" dirty="0"/>
          </a:p>
        </p:txBody>
      </p:sp>
    </p:spTree>
    <p:extLst>
      <p:ext uri="{BB962C8B-B14F-4D97-AF65-F5344CB8AC3E}">
        <p14:creationId xmlns:p14="http://schemas.microsoft.com/office/powerpoint/2010/main" val="33687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4</a:t>
            </a:fld>
            <a:endParaRPr lang="en-US" dirty="0"/>
          </a:p>
        </p:txBody>
      </p:sp>
    </p:spTree>
    <p:extLst>
      <p:ext uri="{BB962C8B-B14F-4D97-AF65-F5344CB8AC3E}">
        <p14:creationId xmlns:p14="http://schemas.microsoft.com/office/powerpoint/2010/main" val="256686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5</a:t>
            </a:fld>
            <a:endParaRPr lang="en-US" dirty="0"/>
          </a:p>
        </p:txBody>
      </p:sp>
    </p:spTree>
    <p:extLst>
      <p:ext uri="{BB962C8B-B14F-4D97-AF65-F5344CB8AC3E}">
        <p14:creationId xmlns:p14="http://schemas.microsoft.com/office/powerpoint/2010/main" val="2815728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6</a:t>
            </a:fld>
            <a:endParaRPr lang="en-US" dirty="0"/>
          </a:p>
        </p:txBody>
      </p:sp>
    </p:spTree>
    <p:extLst>
      <p:ext uri="{BB962C8B-B14F-4D97-AF65-F5344CB8AC3E}">
        <p14:creationId xmlns:p14="http://schemas.microsoft.com/office/powerpoint/2010/main" val="454793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8E13C993-E045-4E7E-85E1-A8F5808A91A3}" type="slidenum">
              <a:rPr lang="en-US" smtClean="0"/>
              <a:t>7</a:t>
            </a:fld>
            <a:endParaRPr lang="en-US" dirty="0"/>
          </a:p>
        </p:txBody>
      </p:sp>
    </p:spTree>
    <p:extLst>
      <p:ext uri="{BB962C8B-B14F-4D97-AF65-F5344CB8AC3E}">
        <p14:creationId xmlns:p14="http://schemas.microsoft.com/office/powerpoint/2010/main" val="18677074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08499" y="5982980"/>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921289"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5" name="Picture 14" descr="A picture containing text, clipart, vector graphics, sign&#10;&#10;Description automatically generated">
            <a:extLst>
              <a:ext uri="{FF2B5EF4-FFF2-40B4-BE49-F238E27FC236}">
                <a16:creationId xmlns:a16="http://schemas.microsoft.com/office/drawing/2014/main" id="{8AA4E243-2774-4603-B1D3-5A8E4B2026C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72393"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F6AF4894-2D05-C29A-A2E4-A581A527D927}"/>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MS-20-198k-FR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3BC60647-B006-2FBA-0E03-71559C518E73}"/>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5EF4EDC1-D9ED-873B-37B3-7A62945312D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38AB6D9A-80E8-DB70-7A38-CCE01DF88D9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4745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F449F0BC-8DE1-A1B3-70C7-7CCA2C4A6754}"/>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06E13775-C95E-4063-8EEE-DE66A952DCF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398069DB-0DF2-085D-D96F-985300F211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29" y="4601084"/>
            <a:ext cx="8403445" cy="102604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Sélection des sites pour la vérification </a:t>
            </a:r>
            <a:br>
              <a:rPr kumimoji="0" lang="fr-FR" sz="3400" b="0" i="0" u="none" strike="noStrike" kern="1200" cap="none" spc="0" normalizeH="0" baseline="0" noProof="0" dirty="0">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400" b="0" i="0" u="none" strike="noStrike" kern="1200" cap="none" spc="0" normalizeH="0" baseline="0" noProof="0" dirty="0">
                <a:ln>
                  <a:noFill/>
                </a:ln>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 la qualité des données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29" y="5722011"/>
            <a:ext cx="4682535"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55171" y="1910955"/>
            <a:ext cx="7499862" cy="3905346"/>
          </a:xfrm>
        </p:spPr>
        <p:txBody>
          <a:bodyPr/>
          <a:lstStyle/>
          <a:p>
            <a:pPr marL="293688" lvl="0" indent="-293688">
              <a:lnSpc>
                <a:spcPct val="100000"/>
              </a:lnSpc>
              <a:spcAft>
                <a:spcPts val="600"/>
              </a:spcAft>
              <a:buClr>
                <a:srgbClr val="AC6611"/>
              </a:buClr>
            </a:pPr>
            <a:r>
              <a:rPr lang="fr-FR" sz="2400" dirty="0"/>
              <a:t>Définir les critères de sélection des sites sur la base du volume des services de PF</a:t>
            </a:r>
          </a:p>
          <a:p>
            <a:pPr marL="293688" lvl="0" indent="-293688">
              <a:lnSpc>
                <a:spcPct val="100000"/>
              </a:lnSpc>
              <a:spcAft>
                <a:spcPts val="600"/>
              </a:spcAft>
              <a:buClr>
                <a:srgbClr val="AC6611"/>
              </a:buClr>
            </a:pPr>
            <a:r>
              <a:rPr lang="fr-FR" sz="2400" dirty="0"/>
              <a:t>Comprendre les techniques d’échantillonnage utilisées pour la sélection des sites</a:t>
            </a:r>
          </a:p>
          <a:p>
            <a:pPr marL="293688" indent="-293688">
              <a:lnSpc>
                <a:spcPct val="100000"/>
              </a:lnSpc>
              <a:spcAft>
                <a:spcPts val="600"/>
              </a:spcAft>
              <a:buClr>
                <a:srgbClr val="AC6611"/>
              </a:buClr>
            </a:pPr>
            <a:r>
              <a:rPr lang="fr-FR" sz="2400" dirty="0"/>
              <a:t>Comprendre et appliquer les méthodes de vérification des données alignées avec les tâches de gestion et de rapportage des données à chaque niveau du système de santé</a:t>
            </a:r>
          </a:p>
          <a:p>
            <a:pPr>
              <a:lnSpc>
                <a:spcPct val="100000"/>
              </a:lnSpc>
            </a:pPr>
            <a:endParaRPr lang="en-US" sz="24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Critères de sélection des sites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02841" y="1910955"/>
            <a:ext cx="8292485" cy="3816578"/>
          </a:xfrm>
        </p:spPr>
        <p:txBody>
          <a:bodyPr/>
          <a:lstStyle/>
          <a:p>
            <a:pPr marL="293688" indent="-293688">
              <a:lnSpc>
                <a:spcPct val="100000"/>
              </a:lnSpc>
              <a:spcAft>
                <a:spcPts val="600"/>
              </a:spcAft>
              <a:buClr>
                <a:srgbClr val="AC6611"/>
              </a:buClr>
            </a:pPr>
            <a:r>
              <a:rPr lang="fr-FR" sz="2600" dirty="0"/>
              <a:t>Proposent des services de PF</a:t>
            </a:r>
          </a:p>
          <a:p>
            <a:pPr marL="293688" indent="-293688">
              <a:lnSpc>
                <a:spcPct val="100000"/>
              </a:lnSpc>
              <a:spcAft>
                <a:spcPts val="600"/>
              </a:spcAft>
              <a:buClr>
                <a:srgbClr val="AC6611"/>
              </a:buClr>
            </a:pPr>
            <a:r>
              <a:rPr lang="fr-FR" sz="2600" dirty="0"/>
              <a:t>Nombre élevé de clients de PF</a:t>
            </a:r>
          </a:p>
          <a:p>
            <a:pPr marL="293688" indent="-293688">
              <a:lnSpc>
                <a:spcPct val="100000"/>
              </a:lnSpc>
              <a:spcAft>
                <a:spcPts val="600"/>
              </a:spcAft>
              <a:buClr>
                <a:srgbClr val="AC6611"/>
              </a:buClr>
            </a:pPr>
            <a:r>
              <a:rPr lang="fr-FR" sz="2600" dirty="0"/>
              <a:t>Enregistrent les données sur les indicateurs sélectionnés</a:t>
            </a:r>
          </a:p>
          <a:p>
            <a:pPr marL="293688" indent="-293688">
              <a:lnSpc>
                <a:spcPct val="100000"/>
              </a:lnSpc>
              <a:spcAft>
                <a:spcPts val="600"/>
              </a:spcAft>
              <a:buClr>
                <a:srgbClr val="AC6611"/>
              </a:buClr>
            </a:pPr>
            <a:r>
              <a:rPr lang="fr-FR" sz="2600" dirty="0"/>
              <a:t>Compilent et rapportent les données sur les indicateurs et la période sélectionnés</a:t>
            </a:r>
          </a:p>
          <a:p>
            <a:pPr marL="293688" indent="-293688">
              <a:lnSpc>
                <a:spcPct val="100000"/>
              </a:lnSpc>
              <a:spcAft>
                <a:spcPts val="600"/>
              </a:spcAft>
              <a:buClr>
                <a:srgbClr val="AC6611"/>
              </a:buClr>
            </a:pPr>
            <a:r>
              <a:rPr lang="fr-FR" sz="2600" dirty="0"/>
              <a:t>Présentent des problèmes de qualité des données </a:t>
            </a:r>
            <a:br>
              <a:rPr lang="fr-FR" sz="2600" dirty="0"/>
            </a:br>
            <a:r>
              <a:rPr lang="fr-FR" sz="2600" dirty="0"/>
              <a:t>de PF</a:t>
            </a:r>
          </a:p>
          <a:p>
            <a:pPr>
              <a:lnSpc>
                <a:spcPct val="100000"/>
              </a:lnSpc>
            </a:pPr>
            <a:endParaRPr lang="en-US" sz="26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21051" y="884494"/>
            <a:ext cx="6830291" cy="65759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Technique d’échantillonnage</a:t>
            </a:r>
          </a:p>
        </p:txBody>
      </p:sp>
      <p:sp>
        <p:nvSpPr>
          <p:cNvPr id="2" name="Text Placeholder 1"/>
          <p:cNvSpPr>
            <a:spLocks noGrp="1"/>
          </p:cNvSpPr>
          <p:nvPr>
            <p:ph type="body" sz="quarter" idx="13"/>
            <p:custDataLst>
              <p:tags r:id="rId2"/>
            </p:custDataLst>
          </p:nvPr>
        </p:nvSpPr>
        <p:spPr>
          <a:xfrm>
            <a:off x="751115" y="1542093"/>
            <a:ext cx="7997254" cy="4794422"/>
          </a:xfrm>
        </p:spPr>
        <p:txBody>
          <a:bodyPr/>
          <a:lstStyle/>
          <a:p>
            <a:pPr>
              <a:buClr>
                <a:srgbClr val="AC6611"/>
              </a:buClr>
            </a:pPr>
            <a:r>
              <a:rPr lang="fr-FR" sz="2200" dirty="0"/>
              <a:t>Liste des structures sanitaires dans chaque district</a:t>
            </a:r>
          </a:p>
          <a:p>
            <a:pPr>
              <a:buClr>
                <a:srgbClr val="AC6611"/>
              </a:buClr>
            </a:pPr>
            <a:r>
              <a:rPr lang="fr-FR" sz="2200" dirty="0"/>
              <a:t>Stratifier les structures sanitaires en deux (hôpitaux et centres de santé)</a:t>
            </a:r>
          </a:p>
          <a:p>
            <a:pPr>
              <a:buClr>
                <a:srgbClr val="AC6611"/>
              </a:buClr>
            </a:pPr>
            <a:r>
              <a:rPr lang="fr-FR" sz="2200" dirty="0"/>
              <a:t>Calculer la taille de l’échantillon des structures sanitaires : n</a:t>
            </a:r>
          </a:p>
          <a:p>
            <a:pPr>
              <a:buClr>
                <a:srgbClr val="AC6611"/>
              </a:buClr>
            </a:pPr>
            <a:r>
              <a:rPr lang="fr-FR" sz="2200" dirty="0"/>
              <a:t>Calculer proportionnellement le nombre de sites dans chaque strate </a:t>
            </a:r>
          </a:p>
          <a:p>
            <a:pPr>
              <a:spcAft>
                <a:spcPts val="300"/>
              </a:spcAft>
              <a:buClr>
                <a:srgbClr val="AC6611"/>
              </a:buClr>
            </a:pPr>
            <a:r>
              <a:rPr lang="fr-FR" sz="2200" dirty="0"/>
              <a:t>Échantillonnage systématique pour sélectionner les structures sanitaires dans chaque strate :</a:t>
            </a:r>
          </a:p>
          <a:p>
            <a:pPr lvl="1">
              <a:spcAft>
                <a:spcPts val="300"/>
              </a:spcAft>
              <a:buClr>
                <a:srgbClr val="AC6611"/>
              </a:buClr>
              <a:buSzPct val="80000"/>
              <a:buFont typeface="Courier New" panose="02070309020205020404" pitchFamily="49" charset="0"/>
              <a:buChar char="o"/>
            </a:pPr>
            <a:r>
              <a:rPr lang="fr-FR" sz="2000" dirty="0"/>
              <a:t>Choisir un nombre entre 1 et n.</a:t>
            </a:r>
          </a:p>
          <a:p>
            <a:pPr lvl="1">
              <a:spcAft>
                <a:spcPts val="300"/>
              </a:spcAft>
              <a:buClr>
                <a:srgbClr val="AC6611"/>
              </a:buClr>
              <a:buSzPct val="80000"/>
              <a:buFont typeface="Courier New" panose="02070309020205020404" pitchFamily="49" charset="0"/>
              <a:buChar char="o"/>
            </a:pPr>
            <a:r>
              <a:rPr lang="fr-FR" sz="2000" dirty="0"/>
              <a:t>Déterminer la première structure sanitaire qui correspond au nombre choisi.</a:t>
            </a:r>
          </a:p>
          <a:p>
            <a:pPr lvl="1">
              <a:spcAft>
                <a:spcPts val="300"/>
              </a:spcAft>
              <a:buClr>
                <a:srgbClr val="AC6611"/>
              </a:buClr>
              <a:buSzPct val="80000"/>
              <a:buFont typeface="Courier New" panose="02070309020205020404" pitchFamily="49" charset="0"/>
              <a:buChar char="o"/>
            </a:pPr>
            <a:r>
              <a:rPr lang="fr-FR" sz="2000" dirty="0"/>
              <a:t>Ajouter n au nombre choisi pour déterminer la 2</a:t>
            </a:r>
            <a:r>
              <a:rPr lang="fr-FR" sz="2000" baseline="30000" dirty="0"/>
              <a:t>e</a:t>
            </a:r>
            <a:r>
              <a:rPr lang="fr-FR" sz="2000" dirty="0"/>
              <a:t> structure sanitaire. </a:t>
            </a:r>
          </a:p>
          <a:p>
            <a:pPr lvl="1">
              <a:buClr>
                <a:srgbClr val="AC6611"/>
              </a:buClr>
              <a:buSzPct val="80000"/>
              <a:buFont typeface="Courier New" panose="02070309020205020404" pitchFamily="49" charset="0"/>
              <a:buChar char="o"/>
            </a:pPr>
            <a:r>
              <a:rPr lang="fr-FR" sz="2000" dirty="0"/>
              <a:t>Continuer le même processus jusqu’à obtenir l’échantillon n.  </a:t>
            </a:r>
          </a:p>
          <a:p>
            <a:endParaRPr lang="en-US" sz="2200" dirty="0"/>
          </a:p>
        </p:txBody>
      </p:sp>
    </p:spTree>
    <p:extLst>
      <p:ext uri="{BB962C8B-B14F-4D97-AF65-F5344CB8AC3E}">
        <p14:creationId xmlns:p14="http://schemas.microsoft.com/office/powerpoint/2010/main" val="359582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48744" y="972064"/>
            <a:ext cx="8250639" cy="7312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Type de rapportage des données du site</a:t>
            </a:r>
          </a:p>
        </p:txBody>
      </p:sp>
      <p:sp>
        <p:nvSpPr>
          <p:cNvPr id="2" name="Text Placeholder 1"/>
          <p:cNvSpPr>
            <a:spLocks noGrp="1"/>
          </p:cNvSpPr>
          <p:nvPr>
            <p:ph type="body" sz="quarter" idx="13"/>
            <p:custDataLst>
              <p:tags r:id="rId2"/>
            </p:custDataLst>
          </p:nvPr>
        </p:nvSpPr>
        <p:spPr>
          <a:xfrm>
            <a:off x="653143" y="1703270"/>
            <a:ext cx="8046240" cy="5154730"/>
          </a:xfrm>
        </p:spPr>
        <p:txBody>
          <a:bodyPr/>
          <a:lstStyle/>
          <a:p>
            <a:pPr>
              <a:lnSpc>
                <a:spcPct val="100000"/>
              </a:lnSpc>
              <a:spcBef>
                <a:spcPts val="600"/>
              </a:spcBef>
              <a:buClr>
                <a:srgbClr val="AC6611"/>
              </a:buClr>
            </a:pPr>
            <a:r>
              <a:rPr lang="fr-FR" sz="2400" dirty="0"/>
              <a:t>Données rapportées sur papier de la structure sanitaire au district :</a:t>
            </a:r>
          </a:p>
          <a:p>
            <a:pPr lvl="1" indent="-282575">
              <a:lnSpc>
                <a:spcPct val="100000"/>
              </a:lnSpc>
              <a:spcBef>
                <a:spcPts val="600"/>
              </a:spcBef>
              <a:buClr>
                <a:srgbClr val="AC6611"/>
              </a:buClr>
              <a:buSzPct val="80000"/>
              <a:buFont typeface="Courier New" panose="02070309020205020404" pitchFamily="49" charset="0"/>
              <a:buChar char="o"/>
            </a:pPr>
            <a:r>
              <a:rPr lang="fr-FR" sz="2200" dirty="0"/>
              <a:t>Sources de données</a:t>
            </a:r>
          </a:p>
          <a:p>
            <a:pPr lvl="1" indent="-282575">
              <a:lnSpc>
                <a:spcPct val="100000"/>
              </a:lnSpc>
              <a:spcBef>
                <a:spcPts val="600"/>
              </a:spcBef>
              <a:buClr>
                <a:srgbClr val="AC6611"/>
              </a:buClr>
              <a:buSzPct val="80000"/>
              <a:buFont typeface="Courier New" panose="02070309020205020404" pitchFamily="49" charset="0"/>
              <a:buChar char="o"/>
            </a:pPr>
            <a:r>
              <a:rPr lang="fr-FR" sz="2200" dirty="0"/>
              <a:t>Rapports des données</a:t>
            </a:r>
          </a:p>
          <a:p>
            <a:pPr lvl="1" indent="-282575">
              <a:lnSpc>
                <a:spcPct val="100000"/>
              </a:lnSpc>
              <a:spcBef>
                <a:spcPts val="600"/>
              </a:spcBef>
              <a:spcAft>
                <a:spcPts val="600"/>
              </a:spcAft>
              <a:buClr>
                <a:srgbClr val="AC6611"/>
              </a:buClr>
              <a:buSzPct val="80000"/>
              <a:buFont typeface="Courier New" panose="02070309020205020404" pitchFamily="49" charset="0"/>
              <a:buChar char="o"/>
            </a:pPr>
            <a:r>
              <a:rPr lang="fr-FR" sz="2200" dirty="0"/>
              <a:t>Autres sources de données pour les recoupements</a:t>
            </a:r>
          </a:p>
          <a:p>
            <a:pPr>
              <a:lnSpc>
                <a:spcPct val="100000"/>
              </a:lnSpc>
              <a:spcBef>
                <a:spcPts val="600"/>
              </a:spcBef>
              <a:buClr>
                <a:srgbClr val="AC6611"/>
              </a:buClr>
            </a:pPr>
            <a:r>
              <a:rPr lang="fr-FR" sz="2400" dirty="0"/>
              <a:t>Données enregistrées électroniquement dans la structure sanitaire ou le district :</a:t>
            </a:r>
          </a:p>
          <a:p>
            <a:pPr lvl="1" indent="-282575">
              <a:lnSpc>
                <a:spcPct val="100000"/>
              </a:lnSpc>
              <a:spcBef>
                <a:spcPts val="600"/>
              </a:spcBef>
              <a:buClr>
                <a:srgbClr val="AC6611"/>
              </a:buClr>
              <a:buSzPct val="80000"/>
              <a:buFont typeface="Courier New" panose="02070309020205020404" pitchFamily="49" charset="0"/>
              <a:buChar char="o"/>
            </a:pPr>
            <a:r>
              <a:rPr lang="fr-FR" sz="2200" dirty="0"/>
              <a:t>Dossiers médicaux électroniques</a:t>
            </a:r>
          </a:p>
          <a:p>
            <a:pPr lvl="1" indent="-282575">
              <a:lnSpc>
                <a:spcPct val="100000"/>
              </a:lnSpc>
              <a:spcBef>
                <a:spcPts val="600"/>
              </a:spcBef>
              <a:buClr>
                <a:srgbClr val="AC6611"/>
              </a:buClr>
              <a:buSzPct val="80000"/>
              <a:buFont typeface="Courier New" panose="02070309020205020404" pitchFamily="49" charset="0"/>
              <a:buChar char="o"/>
            </a:pPr>
            <a:r>
              <a:rPr lang="fr-FR" sz="2200" dirty="0"/>
              <a:t>Rapports globaux</a:t>
            </a:r>
          </a:p>
          <a:p>
            <a:pPr lvl="1" indent="-282575">
              <a:lnSpc>
                <a:spcPct val="100000"/>
              </a:lnSpc>
              <a:spcBef>
                <a:spcPts val="600"/>
              </a:spcBef>
              <a:buClr>
                <a:srgbClr val="AC6611"/>
              </a:buClr>
              <a:buSzPct val="80000"/>
              <a:buFont typeface="Courier New" panose="02070309020205020404" pitchFamily="49" charset="0"/>
              <a:buChar char="o"/>
            </a:pPr>
            <a:r>
              <a:rPr lang="fr-FR" sz="2200" dirty="0"/>
              <a:t>Enregistrements des données électroniques</a:t>
            </a:r>
          </a:p>
          <a:p>
            <a:pPr lvl="1" indent="-282575">
              <a:lnSpc>
                <a:spcPct val="100000"/>
              </a:lnSpc>
              <a:spcBef>
                <a:spcPts val="600"/>
              </a:spcBef>
              <a:buClr>
                <a:srgbClr val="AC6611"/>
              </a:buClr>
              <a:buSzPct val="80000"/>
              <a:buFont typeface="Courier New" panose="02070309020205020404" pitchFamily="49" charset="0"/>
              <a:buChar char="o"/>
            </a:pPr>
            <a:r>
              <a:rPr lang="fr-FR" sz="2200" dirty="0"/>
              <a:t>Règles de validation des recoupements électroniques </a:t>
            </a:r>
          </a:p>
          <a:p>
            <a:pPr>
              <a:lnSpc>
                <a:spcPct val="100000"/>
              </a:lnSpc>
              <a:spcBef>
                <a:spcPts val="600"/>
              </a:spcBef>
            </a:pPr>
            <a:endParaRPr lang="en-US" dirty="0"/>
          </a:p>
        </p:txBody>
      </p:sp>
    </p:spTree>
    <p:extLst>
      <p:ext uri="{BB962C8B-B14F-4D97-AF65-F5344CB8AC3E}">
        <p14:creationId xmlns:p14="http://schemas.microsoft.com/office/powerpoint/2010/main" val="3498074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73180" y="874839"/>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734785" y="1712052"/>
            <a:ext cx="7667809" cy="4547233"/>
          </a:xfrm>
        </p:spPr>
        <p:txBody>
          <a:bodyPr/>
          <a:lstStyle/>
          <a:p>
            <a:pPr marL="293688" indent="-293688">
              <a:lnSpc>
                <a:spcPct val="100000"/>
              </a:lnSpc>
              <a:spcAft>
                <a:spcPts val="300"/>
              </a:spcAft>
              <a:buClr>
                <a:srgbClr val="AC6611"/>
              </a:buClr>
            </a:pPr>
            <a:r>
              <a:rPr lang="fr-FR" sz="2600" dirty="0"/>
              <a:t>Utiliser la liste des structures sanitaires dans les régions sélectionnées</a:t>
            </a:r>
          </a:p>
          <a:p>
            <a:pPr marL="293688" indent="-293688">
              <a:lnSpc>
                <a:spcPct val="100000"/>
              </a:lnSpc>
              <a:spcAft>
                <a:spcPts val="300"/>
              </a:spcAft>
              <a:buClr>
                <a:srgbClr val="AC6611"/>
              </a:buClr>
            </a:pPr>
            <a:r>
              <a:rPr lang="fr-FR" sz="2600" dirty="0"/>
              <a:t>Stratifier par type de structures sanitaires (hôpitaux, centres de santé)</a:t>
            </a:r>
          </a:p>
          <a:p>
            <a:pPr marL="293688" indent="-293688">
              <a:lnSpc>
                <a:spcPct val="100000"/>
              </a:lnSpc>
              <a:spcAft>
                <a:spcPts val="300"/>
              </a:spcAft>
              <a:buClr>
                <a:srgbClr val="AC6611"/>
              </a:buClr>
            </a:pPr>
            <a:r>
              <a:rPr lang="fr-FR" sz="2600" dirty="0"/>
              <a:t>Utiliser le calcul d’un échantillon électronique et déterminer la taille de l’échantillon</a:t>
            </a:r>
          </a:p>
          <a:p>
            <a:pPr marL="293688" indent="-293688">
              <a:lnSpc>
                <a:spcPct val="100000"/>
              </a:lnSpc>
              <a:spcAft>
                <a:spcPts val="300"/>
              </a:spcAft>
              <a:buClr>
                <a:srgbClr val="AC6611"/>
              </a:buClr>
            </a:pPr>
            <a:r>
              <a:rPr lang="fr-FR" sz="2600" dirty="0"/>
              <a:t>Pour sélectionner les structures sanitaires, procéder avec la technique d’échantillonnage systématique au moyen de la liste des structures sanitaires</a:t>
            </a:r>
            <a:endParaRPr lang="en-US" sz="2600" dirty="0"/>
          </a:p>
        </p:txBody>
      </p:sp>
    </p:spTree>
    <p:extLst>
      <p:ext uri="{BB962C8B-B14F-4D97-AF65-F5344CB8AC3E}">
        <p14:creationId xmlns:p14="http://schemas.microsoft.com/office/powerpoint/2010/main" val="150954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B03EF-C74D-5787-7956-6BFE86D6B601}"/>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40D77CB-4410-4545-94B0-C8B5CBB74DCF}"/>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465</TotalTime>
  <Words>450</Words>
  <Application>Microsoft Office PowerPoint</Application>
  <PresentationFormat>On-screen Show (4:3)</PresentationFormat>
  <Paragraphs>48</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vt:lpstr>
      <vt:lpstr>Calibri</vt:lpstr>
      <vt:lpstr>Century Gothic</vt:lpstr>
      <vt:lpstr>Courier New</vt:lpstr>
      <vt:lpstr>Franklin Gothic Medium</vt:lpstr>
      <vt:lpstr>Futura LT Pro Book</vt:lpstr>
      <vt:lpstr>Office Theme</vt:lpstr>
      <vt:lpstr>Sélection des sites pour la vérification  de la qualité des données</vt:lpstr>
      <vt:lpstr>Objectifs</vt:lpstr>
      <vt:lpstr>Critères de sélection des sites</vt:lpstr>
      <vt:lpstr>Technique d’échantillonnage</vt:lpstr>
      <vt:lpstr>Type de rapportage des données du site</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36</cp:revision>
  <dcterms:created xsi:type="dcterms:W3CDTF">2019-05-28T18:26:11Z</dcterms:created>
  <dcterms:modified xsi:type="dcterms:W3CDTF">2023-08-22T18:15:18Z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