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sldIdLst>
    <p:sldId id="265" r:id="rId5"/>
    <p:sldId id="258" r:id="rId6"/>
    <p:sldId id="266" r:id="rId7"/>
    <p:sldId id="264" r:id="rId8"/>
    <p:sldId id="267" r:id="rId9"/>
    <p:sldId id="262"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E5220A4-BF3C-3952-AD35-56379C7FEA3D}" name="IB" initials="IB" userId="IB"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3" clrIdx="0">
    <p:extLst>
      <p:ext uri="{19B8F6BF-5375-455C-9EA6-DF929625EA0E}">
        <p15:presenceInfo xmlns:p15="http://schemas.microsoft.com/office/powerpoint/2012/main" userId="Sammy  Kvartun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8269"/>
    <a:srgbClr val="69BC9E"/>
    <a:srgbClr val="00968F"/>
    <a:srgbClr val="F9A2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98" autoAdjust="0"/>
    <p:restoredTop sz="86364" autoAdjust="0"/>
  </p:normalViewPr>
  <p:slideViewPr>
    <p:cSldViewPr snapToGrid="0">
      <p:cViewPr varScale="1">
        <p:scale>
          <a:sx n="60" d="100"/>
          <a:sy n="60" d="100"/>
        </p:scale>
        <p:origin x="336" y="72"/>
      </p:cViewPr>
      <p:guideLst/>
    </p:cSldViewPr>
  </p:slideViewPr>
  <p:outlineViewPr>
    <p:cViewPr>
      <p:scale>
        <a:sx n="33" d="100"/>
        <a:sy n="33" d="100"/>
      </p:scale>
      <p:origin x="0" y="-3456"/>
    </p:cViewPr>
  </p:outlineViewPr>
  <p:notesTextViewPr>
    <p:cViewPr>
      <p:scale>
        <a:sx n="1" d="1"/>
        <a:sy n="1" d="1"/>
      </p:scale>
      <p:origin x="0" y="0"/>
    </p:cViewPr>
  </p:notesTextViewPr>
  <p:notesViewPr>
    <p:cSldViewPr snapToGrid="0">
      <p:cViewPr varScale="1">
        <p:scale>
          <a:sx n="56" d="100"/>
          <a:sy n="56" d="100"/>
        </p:scale>
        <p:origin x="255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8/10/relationships/authors" Targe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8ED1FB-C0A7-4635-A6BC-CA91E4E6304F}" type="datetimeFigureOut">
              <a:rPr lang="en-US" smtClean="0"/>
              <a:t>8/22/2023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F4AE53-71AD-4CC3-9092-A65FCAFB250E}" type="slidenum">
              <a:rPr lang="en-US" smtClean="0"/>
              <a:t>‹#›</a:t>
            </a:fld>
            <a:endParaRPr lang="en-US" dirty="0"/>
          </a:p>
        </p:txBody>
      </p:sp>
    </p:spTree>
    <p:extLst>
      <p:ext uri="{BB962C8B-B14F-4D97-AF65-F5344CB8AC3E}">
        <p14:creationId xmlns:p14="http://schemas.microsoft.com/office/powerpoint/2010/main" val="2521054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F4AE53-71AD-4CC3-9092-A65FCAFB250E}" type="slidenum">
              <a:rPr lang="en-US" smtClean="0"/>
              <a:t>1</a:t>
            </a:fld>
            <a:endParaRPr lang="en-US" dirty="0"/>
          </a:p>
        </p:txBody>
      </p:sp>
    </p:spTree>
    <p:extLst>
      <p:ext uri="{BB962C8B-B14F-4D97-AF65-F5344CB8AC3E}">
        <p14:creationId xmlns:p14="http://schemas.microsoft.com/office/powerpoint/2010/main" val="2895828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F4AE53-71AD-4CC3-9092-A65FCAFB250E}" type="slidenum">
              <a:rPr lang="en-US" smtClean="0"/>
              <a:t>2</a:t>
            </a:fld>
            <a:endParaRPr lang="en-US" dirty="0"/>
          </a:p>
        </p:txBody>
      </p:sp>
    </p:spTree>
    <p:extLst>
      <p:ext uri="{BB962C8B-B14F-4D97-AF65-F5344CB8AC3E}">
        <p14:creationId xmlns:p14="http://schemas.microsoft.com/office/powerpoint/2010/main" val="4067796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F4AE53-71AD-4CC3-9092-A65FCAFB250E}" type="slidenum">
              <a:rPr lang="en-US" smtClean="0"/>
              <a:t>3</a:t>
            </a:fld>
            <a:endParaRPr lang="en-US" dirty="0"/>
          </a:p>
        </p:txBody>
      </p:sp>
    </p:spTree>
    <p:extLst>
      <p:ext uri="{BB962C8B-B14F-4D97-AF65-F5344CB8AC3E}">
        <p14:creationId xmlns:p14="http://schemas.microsoft.com/office/powerpoint/2010/main" val="12142576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F4AE53-71AD-4CC3-9092-A65FCAFB250E}" type="slidenum">
              <a:rPr lang="en-US" smtClean="0"/>
              <a:t>4</a:t>
            </a:fld>
            <a:endParaRPr lang="en-US" dirty="0"/>
          </a:p>
        </p:txBody>
      </p:sp>
    </p:spTree>
    <p:extLst>
      <p:ext uri="{BB962C8B-B14F-4D97-AF65-F5344CB8AC3E}">
        <p14:creationId xmlns:p14="http://schemas.microsoft.com/office/powerpoint/2010/main" val="3859447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F4AE53-71AD-4CC3-9092-A65FCAFB250E}" type="slidenum">
              <a:rPr lang="en-US" smtClean="0"/>
              <a:t>5</a:t>
            </a:fld>
            <a:endParaRPr lang="en-US" dirty="0"/>
          </a:p>
        </p:txBody>
      </p:sp>
    </p:spTree>
    <p:extLst>
      <p:ext uri="{BB962C8B-B14F-4D97-AF65-F5344CB8AC3E}">
        <p14:creationId xmlns:p14="http://schemas.microsoft.com/office/powerpoint/2010/main" val="3015587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fr-FR" dirty="0"/>
              <a:t>Cette présentation a été produite avec le soutien de l’</a:t>
            </a:r>
            <a:r>
              <a:rPr lang="fr-FR" b="0" i="0" dirty="0">
                <a:solidFill>
                  <a:srgbClr val="3C3C3C"/>
                </a:solidFill>
                <a:effectLst/>
                <a:latin typeface="Arial" panose="020B0604020202020204" pitchFamily="34" charset="0"/>
              </a:rPr>
              <a:t>Agence des États-Unis pour le développement internatio</a:t>
            </a:r>
            <a:r>
              <a:rPr lang="fr-FR" b="0" i="0" dirty="0">
                <a:solidFill>
                  <a:srgbClr val="303030"/>
                </a:solidFill>
                <a:effectLst/>
                <a:latin typeface="Arial" panose="020B0604020202020204" pitchFamily="34" charset="0"/>
              </a:rPr>
              <a:t>na</a:t>
            </a:r>
            <a:r>
              <a:rPr lang="fr-FR" b="0" i="0" dirty="0">
                <a:solidFill>
                  <a:srgbClr val="242424"/>
                </a:solidFill>
                <a:effectLst/>
                <a:latin typeface="Arial" panose="020B0604020202020204" pitchFamily="34" charset="0"/>
              </a:rPr>
              <a:t>l</a:t>
            </a:r>
            <a:r>
              <a:rPr lang="fr-FR" b="0" i="0" dirty="0">
                <a:solidFill>
                  <a:srgbClr val="181818"/>
                </a:solidFill>
                <a:effectLst/>
                <a:latin typeface="Arial" panose="020B0604020202020204" pitchFamily="34" charset="0"/>
              </a:rPr>
              <a:t> </a:t>
            </a:r>
            <a:r>
              <a:rPr lang="fr-FR" b="0" i="0" dirty="0">
                <a:solidFill>
                  <a:srgbClr val="0C0C0C"/>
                </a:solidFill>
                <a:effectLst/>
                <a:latin typeface="Arial" panose="020B0604020202020204" pitchFamily="34" charset="0"/>
              </a:rPr>
              <a:t>(</a:t>
            </a:r>
            <a:r>
              <a:rPr lang="fr-FR" b="0" i="0" dirty="0">
                <a:solidFill>
                  <a:srgbClr val="000000"/>
                </a:solidFill>
                <a:effectLst/>
                <a:latin typeface="Arial" panose="020B0604020202020204" pitchFamily="34" charset="0"/>
              </a:rPr>
              <a:t>USAID</a:t>
            </a:r>
            <a:r>
              <a:rPr lang="fr-FR" b="0" i="0" dirty="0">
                <a:solidFill>
                  <a:srgbClr val="0C0C0C"/>
                </a:solidFill>
                <a:effectLst/>
                <a:latin typeface="Arial" panose="020B0604020202020204" pitchFamily="34" charset="0"/>
              </a:rPr>
              <a:t>) aux termes de la </a:t>
            </a:r>
            <a:r>
              <a:rPr lang="en-US" b="0" i="0" dirty="0">
                <a:solidFill>
                  <a:srgbClr val="5F6368"/>
                </a:solidFill>
                <a:effectLst/>
                <a:latin typeface="arial" panose="020B0604020202020204" pitchFamily="34" charset="0"/>
              </a:rPr>
              <a:t>subvention </a:t>
            </a:r>
            <a:r>
              <a:rPr lang="en-US" b="0" i="0" dirty="0" err="1">
                <a:solidFill>
                  <a:srgbClr val="5F6368"/>
                </a:solidFill>
                <a:effectLst/>
                <a:latin typeface="arial" panose="020B0604020202020204" pitchFamily="34" charset="0"/>
              </a:rPr>
              <a:t>associée</a:t>
            </a:r>
            <a:r>
              <a:rPr lang="en-US" b="0" i="0" dirty="0">
                <a:solidFill>
                  <a:srgbClr val="5F6368"/>
                </a:solidFill>
                <a:effectLst/>
                <a:latin typeface="arial" panose="020B0604020202020204" pitchFamily="34" charset="0"/>
              </a:rPr>
              <a:t> </a:t>
            </a:r>
            <a:r>
              <a:rPr lang="fr-FR" b="0" i="0" dirty="0">
                <a:solidFill>
                  <a:srgbClr val="0C0C0C"/>
                </a:solidFill>
                <a:effectLst/>
                <a:latin typeface="Arial" panose="020B0604020202020204" pitchFamily="34" charset="0"/>
              </a:rPr>
              <a:t>7200AA18LA00008 Data for Impact (D4I), qui est mise en œuvre par le Centre de population de la Caroline à l’Université de Caroline du Nord, à Chapel Hill, en partenariat avec Palladium, LLC ; ICF Macro, Inc. </a:t>
            </a:r>
            <a:r>
              <a:rPr lang="en-US" b="0" i="0" dirty="0">
                <a:solidFill>
                  <a:srgbClr val="0C0C0C"/>
                </a:solidFill>
                <a:effectLst/>
                <a:latin typeface="Arial" panose="020B0604020202020204" pitchFamily="34" charset="0"/>
              </a:rPr>
              <a:t>; John </a:t>
            </a:r>
            <a:r>
              <a:rPr lang="en-US" b="0" i="0" dirty="0" err="1">
                <a:solidFill>
                  <a:srgbClr val="0C0C0C"/>
                </a:solidFill>
                <a:effectLst/>
                <a:latin typeface="Arial" panose="020B0604020202020204" pitchFamily="34" charset="0"/>
              </a:rPr>
              <a:t>Sno</a:t>
            </a:r>
            <a:r>
              <a:rPr lang="fr-FR" b="0" i="0" dirty="0">
                <a:solidFill>
                  <a:srgbClr val="0C0C0C"/>
                </a:solidFill>
                <a:effectLst/>
                <a:latin typeface="Arial" panose="020B0604020202020204" pitchFamily="34" charset="0"/>
              </a:rPr>
              <a:t>w, Inc. ; et l’Université de </a:t>
            </a:r>
            <a:r>
              <a:rPr lang="fr-FR" b="0" i="0" dirty="0" err="1">
                <a:solidFill>
                  <a:srgbClr val="0C0C0C"/>
                </a:solidFill>
                <a:effectLst/>
                <a:latin typeface="Arial" panose="020B0604020202020204" pitchFamily="34" charset="0"/>
              </a:rPr>
              <a:t>Tulane</a:t>
            </a:r>
            <a:r>
              <a:rPr lang="fr-FR" b="0" i="0" dirty="0">
                <a:solidFill>
                  <a:srgbClr val="0C0C0C"/>
                </a:solidFill>
                <a:effectLst/>
                <a:latin typeface="Arial" panose="020B0604020202020204" pitchFamily="34" charset="0"/>
              </a:rPr>
              <a:t>. Les renseignements fournis dans cette publication ne reflètent pas nécessairement les opinions de l’USAID ou du gouvernement américain.</a:t>
            </a:r>
            <a:endParaRPr lang="he-IL" dirty="0"/>
          </a:p>
        </p:txBody>
      </p:sp>
      <p:sp>
        <p:nvSpPr>
          <p:cNvPr id="4" name="Slide Number Placeholder 3"/>
          <p:cNvSpPr>
            <a:spLocks noGrp="1"/>
          </p:cNvSpPr>
          <p:nvPr>
            <p:ph type="sldNum" sz="quarter" idx="5"/>
          </p:nvPr>
        </p:nvSpPr>
        <p:spPr/>
        <p:txBody>
          <a:bodyPr/>
          <a:lstStyle/>
          <a:p>
            <a:fld id="{B3F4AE53-71AD-4CC3-9092-A65FCAFB250E}" type="slidenum">
              <a:rPr lang="en-US" smtClean="0"/>
              <a:t>6</a:t>
            </a:fld>
            <a:endParaRPr lang="en-US" dirty="0"/>
          </a:p>
        </p:txBody>
      </p:sp>
    </p:spTree>
    <p:extLst>
      <p:ext uri="{BB962C8B-B14F-4D97-AF65-F5344CB8AC3E}">
        <p14:creationId xmlns:p14="http://schemas.microsoft.com/office/powerpoint/2010/main" val="39751852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dataforimpactproject.org/" TargetMode="External"/><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grpSp>
        <p:nvGrpSpPr>
          <p:cNvPr id="9" name="Group 8">
            <a:extLst>
              <a:ext uri="{FF2B5EF4-FFF2-40B4-BE49-F238E27FC236}">
                <a16:creationId xmlns:a16="http://schemas.microsoft.com/office/drawing/2014/main" id="{43E6D77C-0518-43FF-9176-A6F9585D0C7C}"/>
              </a:ext>
            </a:extLst>
          </p:cNvPr>
          <p:cNvGrpSpPr/>
          <p:nvPr userDrawn="1"/>
        </p:nvGrpSpPr>
        <p:grpSpPr>
          <a:xfrm>
            <a:off x="5751228" y="5998169"/>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729717"/>
            <a:ext cx="4742354"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4" name="Picture 13"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106577" y="6159073"/>
            <a:ext cx="707520" cy="396572"/>
          </a:xfrm>
          <a:prstGeom prst="rect">
            <a:avLst/>
          </a:prstGeom>
        </p:spPr>
      </p:pic>
    </p:spTree>
    <p:extLst>
      <p:ext uri="{BB962C8B-B14F-4D97-AF65-F5344CB8AC3E}">
        <p14:creationId xmlns:p14="http://schemas.microsoft.com/office/powerpoint/2010/main" val="34415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2" name="Rectangle 1">
            <a:extLst>
              <a:ext uri="{FF2B5EF4-FFF2-40B4-BE49-F238E27FC236}">
                <a16:creationId xmlns:a16="http://schemas.microsoft.com/office/drawing/2014/main" id="{9AD1F827-FDAC-DA2A-ED11-761624BA0F25}"/>
              </a:ext>
            </a:extLst>
          </p:cNvPr>
          <p:cNvSpPr/>
          <p:nvPr userDrawn="1"/>
        </p:nvSpPr>
        <p:spPr>
          <a:xfrm>
            <a:off x="939987" y="2646029"/>
            <a:ext cx="7462608" cy="2734082"/>
          </a:xfrm>
          <a:prstGeom prst="rect">
            <a:avLst/>
          </a:prstGeom>
        </p:spPr>
        <p:txBody>
          <a:bodyPr wrap="square">
            <a:spAutoFit/>
          </a:bodyPr>
          <a:lstStyle/>
          <a:p>
            <a:pPr marL="127000" lvl="0" indent="0" defTabSz="914400">
              <a:lnSpc>
                <a:spcPts val="2000"/>
              </a:lnSpc>
              <a:spcAft>
                <a:spcPts val="600"/>
              </a:spcAft>
              <a:buNone/>
              <a:defRPr/>
            </a:pPr>
            <a:r>
              <a:rPr lang="fr-FR" sz="1800" kern="0" dirty="0">
                <a:latin typeface="Arial" panose="020B0604020202020204" pitchFamily="34" charset="0"/>
                <a:cs typeface="Arial" panose="020B0604020202020204" pitchFamily="34" charset="0"/>
              </a:rPr>
              <a:t>Cette présentation a été produite avec le soutien de l’Agence des États-Unis pour le développement international (USAID) aux termes de la subvention associée 7200AA18LA00008 pour Data for Impact (D4I), qui est mise en œuvre par le Centre de population de la Caroline à l’Université de Caroline du Nord, à Chapel Hill, en partenariat avec Palladium, LLC ; ICF Macro, Inc. ; John Snow, Inc. </a:t>
            </a:r>
            <a:br>
              <a:rPr lang="fr-FR" sz="1800" kern="0" dirty="0">
                <a:latin typeface="Arial" panose="020B0604020202020204" pitchFamily="34" charset="0"/>
                <a:cs typeface="Arial" panose="020B0604020202020204" pitchFamily="34" charset="0"/>
              </a:rPr>
            </a:br>
            <a:r>
              <a:rPr lang="fr-FR" sz="1800" kern="0" dirty="0">
                <a:latin typeface="Arial" panose="020B0604020202020204" pitchFamily="34" charset="0"/>
                <a:cs typeface="Arial" panose="020B0604020202020204" pitchFamily="34" charset="0"/>
              </a:rPr>
              <a:t>et l’Université de </a:t>
            </a:r>
            <a:r>
              <a:rPr lang="fr-FR" sz="1800" kern="0" dirty="0" err="1">
                <a:latin typeface="Arial" panose="020B0604020202020204" pitchFamily="34" charset="0"/>
                <a:cs typeface="Arial" panose="020B0604020202020204" pitchFamily="34" charset="0"/>
              </a:rPr>
              <a:t>Tulane</a:t>
            </a:r>
            <a:r>
              <a:rPr lang="fr-FR" sz="1800" kern="0" dirty="0">
                <a:latin typeface="Arial" panose="020B0604020202020204" pitchFamily="34" charset="0"/>
                <a:cs typeface="Arial" panose="020B0604020202020204" pitchFamily="34" charset="0"/>
              </a:rPr>
              <a:t>. Les renseignements fournis dans cette publication ne reflètent pas nécessairement les opinions de l’USAID ou du gouvernement américain</a:t>
            </a:r>
            <a:r>
              <a:rPr lang="en-US" sz="1800" kern="0" dirty="0">
                <a:latin typeface="Arial" panose="020B0604020202020204" pitchFamily="34" charset="0"/>
                <a:cs typeface="Arial" panose="020B0604020202020204" pitchFamily="34" charset="0"/>
              </a:rPr>
              <a:t>. MS-20-198j-FR D4I</a:t>
            </a:r>
          </a:p>
          <a:p>
            <a:pPr marL="127000" lvl="0" indent="0" defTabSz="914400">
              <a:lnSpc>
                <a:spcPts val="2000"/>
              </a:lnSpc>
              <a:buNone/>
              <a:defRPr/>
            </a:pPr>
            <a:r>
              <a:rPr lang="en-US" sz="1800" b="1" kern="0" dirty="0">
                <a:solidFill>
                  <a:srgbClr val="3A8269"/>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dirty="0">
              <a:solidFill>
                <a:srgbClr val="3A8269"/>
              </a:solidFill>
              <a:latin typeface="Arial" panose="020B0604020202020204" pitchFamily="34" charset="0"/>
              <a:cs typeface="Arial" panose="020B0604020202020204" pitchFamily="34" charset="0"/>
              <a:sym typeface="Cabin"/>
            </a:endParaRPr>
          </a:p>
        </p:txBody>
      </p:sp>
      <p:grpSp>
        <p:nvGrpSpPr>
          <p:cNvPr id="3" name="Group 2">
            <a:extLst>
              <a:ext uri="{FF2B5EF4-FFF2-40B4-BE49-F238E27FC236}">
                <a16:creationId xmlns:a16="http://schemas.microsoft.com/office/drawing/2014/main" id="{DDF6A624-AF3B-288C-D435-E72892E2CA9B}"/>
              </a:ext>
            </a:extLst>
          </p:cNvPr>
          <p:cNvGrpSpPr/>
          <p:nvPr userDrawn="1"/>
        </p:nvGrpSpPr>
        <p:grpSpPr>
          <a:xfrm>
            <a:off x="4017536" y="5903988"/>
            <a:ext cx="4385059" cy="731520"/>
            <a:chOff x="4442749" y="5903988"/>
            <a:chExt cx="4385059" cy="731520"/>
          </a:xfrm>
        </p:grpSpPr>
        <p:pic>
          <p:nvPicPr>
            <p:cNvPr id="4" name="Picture 3" descr="A picture containing text, clipart, vector graphics, sign&#10;&#10;Description automatically generated">
              <a:extLst>
                <a:ext uri="{FF2B5EF4-FFF2-40B4-BE49-F238E27FC236}">
                  <a16:creationId xmlns:a16="http://schemas.microsoft.com/office/drawing/2014/main" id="{41B13BAA-4551-6120-70CA-4ECD0A6430E8}"/>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5" name="Picture 4" descr="A red and blue text on a black background&#10;&#10;Description automatically generated with medium confidence">
              <a:extLst>
                <a:ext uri="{FF2B5EF4-FFF2-40B4-BE49-F238E27FC236}">
                  <a16:creationId xmlns:a16="http://schemas.microsoft.com/office/drawing/2014/main" id="{D6145F00-62A8-5411-7D6C-E8245E43A45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28860140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3A8269"/>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602370"/>
            <a:ext cx="4699624"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4">
            <a:extLst>
              <a:ext uri="{FF2B5EF4-FFF2-40B4-BE49-F238E27FC236}">
                <a16:creationId xmlns:a16="http://schemas.microsoft.com/office/drawing/2014/main" id="{29C3F51A-5311-4B4A-6914-7C45D51B9D87}"/>
              </a:ext>
            </a:extLst>
          </p:cNvPr>
          <p:cNvGrpSpPr/>
          <p:nvPr userDrawn="1"/>
        </p:nvGrpSpPr>
        <p:grpSpPr>
          <a:xfrm>
            <a:off x="4442749" y="5903988"/>
            <a:ext cx="4385059" cy="731520"/>
            <a:chOff x="4442749" y="5903988"/>
            <a:chExt cx="4385059" cy="731520"/>
          </a:xfrm>
        </p:grpSpPr>
        <p:pic>
          <p:nvPicPr>
            <p:cNvPr id="8" name="Picture 7" descr="A picture containing text, clipart, vector graphics, sign&#10;&#10;Description automatically generated">
              <a:extLst>
                <a:ext uri="{FF2B5EF4-FFF2-40B4-BE49-F238E27FC236}">
                  <a16:creationId xmlns:a16="http://schemas.microsoft.com/office/drawing/2014/main" id="{591457B7-8E78-9601-18E7-06E9D75FBDF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120288" y="6046203"/>
              <a:ext cx="707520" cy="396572"/>
            </a:xfrm>
            <a:prstGeom prst="rect">
              <a:avLst/>
            </a:prstGeom>
          </p:spPr>
        </p:pic>
        <p:pic>
          <p:nvPicPr>
            <p:cNvPr id="16" name="Picture 15" descr="A red and blue text on a black background&#10;&#10;Description automatically generated with medium confidence">
              <a:extLst>
                <a:ext uri="{FF2B5EF4-FFF2-40B4-BE49-F238E27FC236}">
                  <a16:creationId xmlns:a16="http://schemas.microsoft.com/office/drawing/2014/main" id="{3B459263-3A9D-388B-8D92-48AA372850C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442749" y="5903988"/>
              <a:ext cx="3485963" cy="731520"/>
            </a:xfrm>
            <a:prstGeom prst="rect">
              <a:avLst/>
            </a:prstGeom>
          </p:spPr>
        </p:pic>
      </p:grpSp>
    </p:spTree>
    <p:extLst>
      <p:ext uri="{BB962C8B-B14F-4D97-AF65-F5344CB8AC3E}">
        <p14:creationId xmlns:p14="http://schemas.microsoft.com/office/powerpoint/2010/main" val="13808262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title" idx="4294967295"/>
            <p:custDataLst>
              <p:tags r:id="rId1"/>
            </p:custDataLst>
          </p:nvPr>
        </p:nvSpPr>
        <p:spPr>
          <a:xfrm>
            <a:off x="573131" y="4655710"/>
            <a:ext cx="8127406" cy="805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8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Identification et sélection des indicateurs pour </a:t>
            </a:r>
            <a:br>
              <a:rPr kumimoji="0" lang="fr-FR" sz="28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br>
            <a:r>
              <a:rPr kumimoji="0" lang="fr-FR" sz="28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la vérification de la qualité des données</a:t>
            </a:r>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custDataLst>
              <p:tags r:id="rId2"/>
            </p:custDataLst>
          </p:nvPr>
        </p:nvSpPr>
        <p:spPr>
          <a:xfrm>
            <a:off x="573130" y="5770606"/>
            <a:ext cx="5571519" cy="914399"/>
          </a:xfrm>
        </p:spPr>
        <p:txBody>
          <a:bodyPr/>
          <a:lstStyle/>
          <a:p>
            <a:r>
              <a:rPr lang="en-US" dirty="0"/>
              <a:t>Nom, Data for Impact</a:t>
            </a:r>
          </a:p>
          <a:p>
            <a:r>
              <a:rPr lang="fr-FR" dirty="0"/>
              <a:t>Réunion ou évènement</a:t>
            </a:r>
          </a:p>
          <a:p>
            <a:r>
              <a:rPr lang="fr-FR" dirty="0"/>
              <a:t>Date</a:t>
            </a:r>
          </a:p>
        </p:txBody>
      </p:sp>
    </p:spTree>
    <p:extLst>
      <p:ext uri="{BB962C8B-B14F-4D97-AF65-F5344CB8AC3E}">
        <p14:creationId xmlns:p14="http://schemas.microsoft.com/office/powerpoint/2010/main" val="213073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406898" y="801893"/>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Objectifs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2"/>
            </p:custDataLst>
          </p:nvPr>
        </p:nvSpPr>
        <p:spPr>
          <a:xfrm>
            <a:off x="381310" y="1639107"/>
            <a:ext cx="7623197" cy="5044982"/>
          </a:xfrm>
        </p:spPr>
        <p:txBody>
          <a:bodyPr/>
          <a:lstStyle/>
          <a:p>
            <a:pPr marL="457200" lvl="0" indent="-280988">
              <a:lnSpc>
                <a:spcPct val="100000"/>
              </a:lnSpc>
              <a:buClr>
                <a:srgbClr val="AC6611"/>
              </a:buClr>
            </a:pPr>
            <a:r>
              <a:rPr lang="fr-FR" sz="2600" dirty="0"/>
              <a:t>Hiérarchiser et sélectionner les indicateurs de PF présentant des problèmes de qualité des données sur la base des résultats de l’étude documentaire des données de SS to EMU</a:t>
            </a:r>
          </a:p>
          <a:p>
            <a:pPr marL="457200" lvl="0" indent="-280988">
              <a:lnSpc>
                <a:spcPct val="100000"/>
              </a:lnSpc>
              <a:buClr>
                <a:srgbClr val="AC6611"/>
              </a:buClr>
            </a:pPr>
            <a:r>
              <a:rPr lang="fr-FR" sz="2600" dirty="0"/>
              <a:t>Identifier les outils de collecte et de rapportage des données dans lesquels les indicateurs sélectionnés sont enregistrés et/ou rapportés, et déterminer si les définitions des indicateurs sont précises et systématiquement comprises</a:t>
            </a:r>
          </a:p>
          <a:p>
            <a:pPr marL="457200" lvl="0" indent="-280988">
              <a:lnSpc>
                <a:spcPct val="100000"/>
              </a:lnSpc>
              <a:buClr>
                <a:srgbClr val="AC6611"/>
              </a:buClr>
            </a:pPr>
            <a:r>
              <a:rPr lang="fr-FR" sz="2600" dirty="0"/>
              <a:t>Déterminer les périodes d’évaluation de la qualité des données</a:t>
            </a:r>
          </a:p>
          <a:p>
            <a:pPr>
              <a:lnSpc>
                <a:spcPct val="100000"/>
              </a:lnSpc>
            </a:pPr>
            <a:endParaRPr lang="en-US" sz="2600" dirty="0"/>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06898" y="1073741"/>
            <a:ext cx="8737102"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Hiérarchiser et sélectionner les indicateurs </a:t>
            </a:r>
            <a:b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b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sur la base des résultats de SS to EMU</a:t>
            </a:r>
          </a:p>
        </p:txBody>
      </p:sp>
      <p:sp>
        <p:nvSpPr>
          <p:cNvPr id="2" name="Text Placeholder 1"/>
          <p:cNvSpPr>
            <a:spLocks noGrp="1"/>
          </p:cNvSpPr>
          <p:nvPr>
            <p:ph type="body" sz="quarter" idx="13"/>
            <p:custDataLst>
              <p:tags r:id="rId2"/>
            </p:custDataLst>
          </p:nvPr>
        </p:nvSpPr>
        <p:spPr>
          <a:xfrm>
            <a:off x="629206" y="2253787"/>
            <a:ext cx="8292485" cy="4181691"/>
          </a:xfrm>
        </p:spPr>
        <p:txBody>
          <a:bodyPr/>
          <a:lstStyle/>
          <a:p>
            <a:pPr>
              <a:lnSpc>
                <a:spcPct val="100000"/>
              </a:lnSpc>
              <a:buClr>
                <a:srgbClr val="AC6611"/>
              </a:buClr>
            </a:pPr>
            <a:r>
              <a:rPr lang="fr-FR" sz="2400" dirty="0"/>
              <a:t>Examiner les tendances des indicateurs de PF</a:t>
            </a:r>
          </a:p>
          <a:p>
            <a:pPr>
              <a:lnSpc>
                <a:spcPct val="100000"/>
              </a:lnSpc>
              <a:buClr>
                <a:srgbClr val="AC6611"/>
              </a:buClr>
            </a:pPr>
            <a:r>
              <a:rPr lang="fr-FR" sz="2400" dirty="0"/>
              <a:t>Identifier les tendances des indicateurs qui montrent des incohérences</a:t>
            </a:r>
          </a:p>
          <a:p>
            <a:pPr>
              <a:lnSpc>
                <a:spcPct val="100000"/>
              </a:lnSpc>
              <a:buClr>
                <a:srgbClr val="AC6611"/>
              </a:buClr>
            </a:pPr>
            <a:r>
              <a:rPr lang="fr-FR" sz="2400" dirty="0"/>
              <a:t>Sélectionner les régions qui montrent le plus de problèmes de qualité des données :</a:t>
            </a:r>
          </a:p>
          <a:p>
            <a:pPr lvl="1">
              <a:lnSpc>
                <a:spcPct val="100000"/>
              </a:lnSpc>
              <a:spcBef>
                <a:spcPts val="1000"/>
              </a:spcBef>
              <a:buClr>
                <a:srgbClr val="AC6611"/>
              </a:buClr>
              <a:buSzPct val="80000"/>
              <a:buFont typeface="Courier New" panose="02070309020205020404" pitchFamily="49" charset="0"/>
              <a:buChar char="o"/>
            </a:pPr>
            <a:r>
              <a:rPr lang="fr-FR" sz="2200" dirty="0"/>
              <a:t>Petit échantillon de structures de santé et de districts si les ressources sont limitées</a:t>
            </a:r>
          </a:p>
          <a:p>
            <a:pPr lvl="1">
              <a:lnSpc>
                <a:spcPct val="100000"/>
              </a:lnSpc>
              <a:spcBef>
                <a:spcPts val="1000"/>
              </a:spcBef>
              <a:buClr>
                <a:srgbClr val="AC6611"/>
              </a:buClr>
              <a:buSzPct val="80000"/>
              <a:buFont typeface="Courier New" panose="02070309020205020404" pitchFamily="49" charset="0"/>
              <a:buChar char="o"/>
            </a:pPr>
            <a:r>
              <a:rPr lang="fr-FR" sz="2200" dirty="0"/>
              <a:t>Évaluation détaillée sur un échantillon large ou complet si les ressources sont suffisantes</a:t>
            </a:r>
          </a:p>
          <a:p>
            <a:pPr>
              <a:lnSpc>
                <a:spcPct val="100000"/>
              </a:lnSpc>
            </a:pPr>
            <a:endParaRPr lang="en-US" sz="2400" dirty="0"/>
          </a:p>
        </p:txBody>
      </p:sp>
    </p:spTree>
    <p:extLst>
      <p:ext uri="{BB962C8B-B14F-4D97-AF65-F5344CB8AC3E}">
        <p14:creationId xmlns:p14="http://schemas.microsoft.com/office/powerpoint/2010/main" val="3275973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custDataLst>
              <p:tags r:id="rId1"/>
            </p:custDataLst>
          </p:nvPr>
        </p:nvSpPr>
        <p:spPr>
          <a:xfrm>
            <a:off x="406898" y="801893"/>
            <a:ext cx="858882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Indicateurs et outils de collecte et de déclaration des données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custDataLst>
              <p:tags r:id="rId2"/>
            </p:custDataLst>
          </p:nvPr>
        </p:nvSpPr>
        <p:spPr>
          <a:xfrm>
            <a:off x="598751" y="1861485"/>
            <a:ext cx="8205113" cy="4893275"/>
          </a:xfrm>
        </p:spPr>
        <p:txBody>
          <a:bodyPr/>
          <a:lstStyle/>
          <a:p>
            <a:pPr>
              <a:lnSpc>
                <a:spcPct val="100000"/>
              </a:lnSpc>
              <a:buClr>
                <a:srgbClr val="AC6611"/>
              </a:buClr>
            </a:pPr>
            <a:r>
              <a:rPr lang="fr-FR" sz="2400" dirty="0"/>
              <a:t>Éléments de données sélectionnés dans les sources de données :</a:t>
            </a:r>
          </a:p>
          <a:p>
            <a:pPr lvl="1">
              <a:lnSpc>
                <a:spcPct val="100000"/>
              </a:lnSpc>
              <a:buClr>
                <a:srgbClr val="AC6611"/>
              </a:buClr>
              <a:buSzPct val="80000"/>
              <a:buFont typeface="Courier New" panose="02070309020205020404" pitchFamily="49" charset="0"/>
              <a:buChar char="o"/>
            </a:pPr>
            <a:r>
              <a:rPr lang="fr-FR" sz="2200" dirty="0"/>
              <a:t>Registres</a:t>
            </a:r>
          </a:p>
          <a:p>
            <a:pPr lvl="1">
              <a:lnSpc>
                <a:spcPct val="100000"/>
              </a:lnSpc>
              <a:buClr>
                <a:srgbClr val="AC6611"/>
              </a:buClr>
              <a:buSzPct val="80000"/>
              <a:buFont typeface="Courier New" panose="02070309020205020404" pitchFamily="49" charset="0"/>
              <a:buChar char="o"/>
            </a:pPr>
            <a:r>
              <a:rPr lang="fr-FR" sz="2200" dirty="0"/>
              <a:t>Dossiers des clients</a:t>
            </a:r>
          </a:p>
          <a:p>
            <a:pPr lvl="1">
              <a:lnSpc>
                <a:spcPct val="100000"/>
              </a:lnSpc>
              <a:buClr>
                <a:srgbClr val="AC6611"/>
              </a:buClr>
              <a:buSzPct val="80000"/>
              <a:buFont typeface="Courier New" panose="02070309020205020404" pitchFamily="49" charset="0"/>
              <a:buChar char="o"/>
            </a:pPr>
            <a:r>
              <a:rPr lang="fr-FR" sz="2200" dirty="0"/>
              <a:t>Dossiers médicaux électroniques </a:t>
            </a:r>
          </a:p>
          <a:p>
            <a:pPr>
              <a:lnSpc>
                <a:spcPct val="100000"/>
              </a:lnSpc>
              <a:buClr>
                <a:srgbClr val="AC6611"/>
              </a:buClr>
            </a:pPr>
            <a:r>
              <a:rPr lang="fr-FR" sz="2400" dirty="0"/>
              <a:t>Éléments de données sélectionnés dans les rapports globaux :</a:t>
            </a:r>
          </a:p>
          <a:p>
            <a:pPr lvl="1">
              <a:lnSpc>
                <a:spcPct val="100000"/>
              </a:lnSpc>
              <a:buClr>
                <a:srgbClr val="AC6611"/>
              </a:buClr>
              <a:buSzPct val="80000"/>
              <a:buFont typeface="Courier New" panose="02070309020205020404" pitchFamily="49" charset="0"/>
              <a:buChar char="o"/>
            </a:pPr>
            <a:r>
              <a:rPr lang="fr-FR" sz="2200" dirty="0"/>
              <a:t>Électroniques</a:t>
            </a:r>
          </a:p>
          <a:p>
            <a:pPr lvl="1">
              <a:lnSpc>
                <a:spcPct val="100000"/>
              </a:lnSpc>
              <a:buClr>
                <a:srgbClr val="AC6611"/>
              </a:buClr>
              <a:buSzPct val="80000"/>
              <a:buFont typeface="Courier New" panose="02070309020205020404" pitchFamily="49" charset="0"/>
              <a:buChar char="o"/>
            </a:pPr>
            <a:r>
              <a:rPr lang="fr-FR" sz="2200" dirty="0"/>
              <a:t>Sur papier</a:t>
            </a:r>
          </a:p>
          <a:p>
            <a:pPr>
              <a:lnSpc>
                <a:spcPct val="100000"/>
              </a:lnSpc>
              <a:buClr>
                <a:srgbClr val="AC6611"/>
              </a:buClr>
            </a:pPr>
            <a:r>
              <a:rPr lang="fr-FR" sz="2400" dirty="0"/>
              <a:t>Compléter les données pour les périodes sélectionnées</a:t>
            </a:r>
          </a:p>
          <a:p>
            <a:pPr>
              <a:lnSpc>
                <a:spcPct val="100000"/>
              </a:lnSpc>
              <a:buClr>
                <a:srgbClr val="AC6611"/>
              </a:buClr>
            </a:pPr>
            <a:r>
              <a:rPr lang="fr-FR" sz="2400" dirty="0"/>
              <a:t>Définition claire et standard des éléments de données</a:t>
            </a:r>
            <a:endParaRPr lang="en-US" sz="2400" dirty="0"/>
          </a:p>
        </p:txBody>
      </p:sp>
    </p:spTree>
    <p:extLst>
      <p:ext uri="{BB962C8B-B14F-4D97-AF65-F5344CB8AC3E}">
        <p14:creationId xmlns:p14="http://schemas.microsoft.com/office/powerpoint/2010/main" val="3280325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idx="4294967295"/>
            <p:custDataLst>
              <p:tags r:id="rId1"/>
            </p:custDataLst>
          </p:nvPr>
        </p:nvSpPr>
        <p:spPr>
          <a:xfrm>
            <a:off x="406898" y="1073741"/>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3200" b="0" i="0" u="none" strike="noStrike" kern="1200" cap="none" spc="0" normalizeH="0" baseline="0" noProof="0" dirty="0">
                <a:ln>
                  <a:noFill/>
                </a:ln>
                <a:solidFill>
                  <a:srgbClr val="3A8269"/>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Période d’évaluation des données</a:t>
            </a:r>
          </a:p>
        </p:txBody>
      </p:sp>
      <p:sp>
        <p:nvSpPr>
          <p:cNvPr id="2" name="Text Placeholder 1"/>
          <p:cNvSpPr>
            <a:spLocks noGrp="1"/>
          </p:cNvSpPr>
          <p:nvPr>
            <p:ph type="body" sz="quarter" idx="13"/>
            <p:custDataLst>
              <p:tags r:id="rId2"/>
            </p:custDataLst>
          </p:nvPr>
        </p:nvSpPr>
        <p:spPr>
          <a:xfrm>
            <a:off x="545690" y="1827962"/>
            <a:ext cx="8153693" cy="4861162"/>
          </a:xfrm>
        </p:spPr>
        <p:txBody>
          <a:bodyPr/>
          <a:lstStyle/>
          <a:p>
            <a:pPr>
              <a:lnSpc>
                <a:spcPct val="100000"/>
              </a:lnSpc>
              <a:buClr>
                <a:srgbClr val="AC6611"/>
              </a:buClr>
            </a:pPr>
            <a:r>
              <a:rPr lang="fr-FR" sz="2400" dirty="0"/>
              <a:t>Conforme à la fréquence de rapportage</a:t>
            </a:r>
          </a:p>
          <a:p>
            <a:pPr>
              <a:lnSpc>
                <a:spcPct val="100000"/>
              </a:lnSpc>
              <a:buClr>
                <a:srgbClr val="AC6611"/>
              </a:buClr>
            </a:pPr>
            <a:r>
              <a:rPr lang="fr-FR" sz="2400" dirty="0"/>
              <a:t>S’assurer que les services de PF des indicateurs associés sont fournis dans la structure sanitaire pendant la période :</a:t>
            </a:r>
          </a:p>
          <a:p>
            <a:pPr lvl="1">
              <a:lnSpc>
                <a:spcPct val="100000"/>
              </a:lnSpc>
              <a:buClr>
                <a:srgbClr val="AC6611"/>
              </a:buClr>
              <a:buSzPct val="80000"/>
              <a:buFont typeface="Courier New" panose="02070309020205020404" pitchFamily="49" charset="0"/>
              <a:buChar char="o"/>
            </a:pPr>
            <a:r>
              <a:rPr lang="fr-FR" sz="2200" dirty="0"/>
              <a:t>Quand le type de services de PF a été interrompu dans les structures sanitaires sélectionnées</a:t>
            </a:r>
          </a:p>
          <a:p>
            <a:pPr lvl="1">
              <a:lnSpc>
                <a:spcPct val="100000"/>
              </a:lnSpc>
              <a:buClr>
                <a:srgbClr val="AC6611"/>
              </a:buClr>
              <a:buSzPct val="80000"/>
              <a:buFont typeface="Courier New" panose="02070309020205020404" pitchFamily="49" charset="0"/>
              <a:buChar char="o"/>
            </a:pPr>
            <a:r>
              <a:rPr lang="fr-FR" sz="2200" dirty="0"/>
              <a:t>Quand le type de prestation de services de PF a commencé dans les structures sanitaires sélectionnées</a:t>
            </a:r>
          </a:p>
          <a:p>
            <a:pPr>
              <a:lnSpc>
                <a:spcPct val="100000"/>
              </a:lnSpc>
              <a:buClr>
                <a:srgbClr val="AC6611"/>
              </a:buClr>
            </a:pPr>
            <a:r>
              <a:rPr lang="fr-FR" sz="2400" dirty="0"/>
              <a:t>Déterminer si les données sont rapportées dans la période sélectionnée</a:t>
            </a:r>
          </a:p>
          <a:p>
            <a:pPr>
              <a:lnSpc>
                <a:spcPct val="100000"/>
              </a:lnSpc>
              <a:buClr>
                <a:srgbClr val="AC6611"/>
              </a:buClr>
            </a:pPr>
            <a:r>
              <a:rPr lang="fr-FR" sz="2400" dirty="0"/>
              <a:t>Rapport mensuel de la période sélectionnée</a:t>
            </a:r>
            <a:endParaRPr lang="en-US" sz="2400" dirty="0"/>
          </a:p>
        </p:txBody>
      </p:sp>
    </p:spTree>
    <p:extLst>
      <p:ext uri="{BB962C8B-B14F-4D97-AF65-F5344CB8AC3E}">
        <p14:creationId xmlns:p14="http://schemas.microsoft.com/office/powerpoint/2010/main" val="4066093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FEB80-2317-2862-33EE-494A5D1B4DC3}"/>
              </a:ext>
            </a:extLst>
          </p:cNvPr>
          <p:cNvSpPr>
            <a:spLocks noGrp="1"/>
          </p:cNvSpPr>
          <p:nvPr>
            <p:ph type="title" idx="4294967295"/>
          </p:nvPr>
        </p:nvSpPr>
        <p:spPr>
          <a:xfrm>
            <a:off x="628650" y="-1325563"/>
            <a:ext cx="7886700" cy="1325563"/>
          </a:xfrm>
          <a:prstGeom prst="rect">
            <a:avLst/>
          </a:prstGeom>
        </p:spPr>
        <p:txBody>
          <a:bodyPr anchor="b"/>
          <a:lstStyle/>
          <a:p>
            <a:r>
              <a:rPr lang="fr-FR" sz="2000" dirty="0">
                <a:latin typeface="Arial" panose="020B0604020202020204" pitchFamily="34" charset="0"/>
                <a:cs typeface="Arial" panose="020B0604020202020204" pitchFamily="34" charset="0"/>
              </a:rPr>
              <a:t>Cette présentation a été produite avec le soutien de l’Agence des États-Unis pour le développement international</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39514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a5460a6-bbc2-4b3b-ab74-0656f9ce9569" xsi:nil="true"/>
    <lcf76f155ced4ddcb4097134ff3c332f xmlns="4aabcae6-4733-4bd5-b651-85f05c302538">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BC483B2ABB8074BAC5B53AC19681DBF" ma:contentTypeVersion="17" ma:contentTypeDescription="Create a new document." ma:contentTypeScope="" ma:versionID="d6e6f3686e838274c6a759ec769994f4">
  <xsd:schema xmlns:xsd="http://www.w3.org/2001/XMLSchema" xmlns:xs="http://www.w3.org/2001/XMLSchema" xmlns:p="http://schemas.microsoft.com/office/2006/metadata/properties" xmlns:ns2="1f2b3ab7-e12d-4039-8aa5-611d931079e9" xmlns:ns3="4aabcae6-4733-4bd5-b651-85f05c302538" xmlns:ns4="da5460a6-bbc2-4b3b-ab74-0656f9ce9569" targetNamespace="http://schemas.microsoft.com/office/2006/metadata/properties" ma:root="true" ma:fieldsID="9bc8e0338ce72b78692f155cbcfad3fa" ns2:_="" ns3:_="" ns4:_="">
    <xsd:import namespace="1f2b3ab7-e12d-4039-8aa5-611d931079e9"/>
    <xsd:import namespace="4aabcae6-4733-4bd5-b651-85f05c302538"/>
    <xsd:import namespace="da5460a6-bbc2-4b3b-ab74-0656f9ce956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3:MediaServiceLocation"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2b3ab7-e12d-4039-8aa5-611d931079e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aabcae6-4733-4bd5-b651-85f05c30253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3fdc6da-32ca-4a2b-983e-32d6a4a8ae6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a5460a6-bbc2-4b3b-ab74-0656f9ce956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938ee0a3-95a1-461a-989c-604f7cba5861}" ma:internalName="TaxCatchAll" ma:showField="CatchAllData" ma:web="da5460a6-bbc2-4b3b-ab74-0656f9ce956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7A83AB-7F46-4BB6-AFF8-34082BEF2AE0}">
  <ds:schemaRefs>
    <ds:schemaRef ds:uri="d8573787-17db-43b5-9af3-2a45e79ab039"/>
    <ds:schemaRef ds:uri="13922b43-4eea-40f2-b18b-c20327cdf16c"/>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D8FCF553-ADD1-418D-AD1D-60004009401E}">
  <ds:schemaRefs>
    <ds:schemaRef ds:uri="http://schemas.microsoft.com/sharepoint/v3/contenttype/forms"/>
  </ds:schemaRefs>
</ds:datastoreItem>
</file>

<file path=customXml/itemProps3.xml><?xml version="1.0" encoding="utf-8"?>
<ds:datastoreItem xmlns:ds="http://schemas.openxmlformats.org/officeDocument/2006/customXml" ds:itemID="{A07E78CE-DD2B-4618-B953-441BB9BC9A4C}"/>
</file>

<file path=docProps/app.xml><?xml version="1.0" encoding="utf-8"?>
<Properties xmlns="http://schemas.openxmlformats.org/officeDocument/2006/extended-properties" xmlns:vt="http://schemas.openxmlformats.org/officeDocument/2006/docPropsVTypes">
  <Template/>
  <TotalTime>339</TotalTime>
  <Words>419</Words>
  <Application>Microsoft Office PowerPoint</Application>
  <PresentationFormat>On-screen Show (4:3)</PresentationFormat>
  <Paragraphs>39</Paragraphs>
  <Slides>6</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Arial</vt:lpstr>
      <vt:lpstr>Calibri</vt:lpstr>
      <vt:lpstr>Century Gothic</vt:lpstr>
      <vt:lpstr>Courier New</vt:lpstr>
      <vt:lpstr>Franklin Gothic Medium</vt:lpstr>
      <vt:lpstr>Futura LT Pro Book</vt:lpstr>
      <vt:lpstr>Office Theme</vt:lpstr>
      <vt:lpstr>Identification et sélection des indicateurs pour  la vérification de la qualité des données</vt:lpstr>
      <vt:lpstr>Objectifs</vt:lpstr>
      <vt:lpstr>Hiérarchiser et sélectionner les indicateurs  sur la base des résultats de SS to EMU</vt:lpstr>
      <vt:lpstr>Indicateurs et outils de collecte et de déclaration des données</vt:lpstr>
      <vt:lpstr>Période d’évaluation des données</vt:lpstr>
      <vt:lpstr>Cette présentation a été produite avec le soutien de l’Agence des États-Unis pour le développement international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Hoover, Donald Wayne</cp:lastModifiedBy>
  <cp:revision>34</cp:revision>
  <dcterms:created xsi:type="dcterms:W3CDTF">2019-05-28T18:26:11Z</dcterms:created>
  <dcterms:modified xsi:type="dcterms:W3CDTF">2023-08-22T17:42:59Z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0x010100CBC483B2ABB8074BAC5B53AC19681DBF</vt:lpwstr>
  </property>
</Properties>
</file>