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4"/>
  </p:sldMasterIdLst>
  <p:notesMasterIdLst>
    <p:notesMasterId r:id="rId35"/>
  </p:notesMasterIdLst>
  <p:handoutMasterIdLst>
    <p:handoutMasterId r:id="rId36"/>
  </p:handoutMasterIdLst>
  <p:sldIdLst>
    <p:sldId id="298" r:id="rId5"/>
    <p:sldId id="300" r:id="rId6"/>
    <p:sldId id="301" r:id="rId7"/>
    <p:sldId id="431" r:id="rId8"/>
    <p:sldId id="434" r:id="rId9"/>
    <p:sldId id="258" r:id="rId10"/>
    <p:sldId id="435" r:id="rId11"/>
    <p:sldId id="439" r:id="rId12"/>
    <p:sldId id="345" r:id="rId13"/>
    <p:sldId id="442" r:id="rId14"/>
    <p:sldId id="441" r:id="rId15"/>
    <p:sldId id="426" r:id="rId16"/>
    <p:sldId id="432" r:id="rId17"/>
    <p:sldId id="427" r:id="rId18"/>
    <p:sldId id="276" r:id="rId19"/>
    <p:sldId id="447" r:id="rId20"/>
    <p:sldId id="449" r:id="rId21"/>
    <p:sldId id="450" r:id="rId22"/>
    <p:sldId id="448" r:id="rId23"/>
    <p:sldId id="451" r:id="rId24"/>
    <p:sldId id="452" r:id="rId25"/>
    <p:sldId id="364" r:id="rId26"/>
    <p:sldId id="290" r:id="rId27"/>
    <p:sldId id="287" r:id="rId28"/>
    <p:sldId id="453" r:id="rId29"/>
    <p:sldId id="446" r:id="rId30"/>
    <p:sldId id="445" r:id="rId31"/>
    <p:sldId id="444" r:id="rId32"/>
    <p:sldId id="443" r:id="rId33"/>
    <p:sldId id="317"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08" userDrawn="1">
          <p15:clr>
            <a:srgbClr val="A4A3A4"/>
          </p15:clr>
        </p15:guide>
        <p15:guide id="2" pos="5376" userDrawn="1">
          <p15:clr>
            <a:srgbClr val="A4A3A4"/>
          </p15:clr>
        </p15:guide>
        <p15:guide id="3" pos="312" userDrawn="1">
          <p15:clr>
            <a:srgbClr val="A4A3A4"/>
          </p15:clr>
        </p15:guide>
        <p15:guide id="4" orient="horz" pos="1608" userDrawn="1">
          <p15:clr>
            <a:srgbClr val="A4A3A4"/>
          </p15:clr>
        </p15:guide>
        <p15:guide id="5" orient="horz" pos="345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0FC2D49-85BC-6BAC-DCBD-315CBC17E1FD}" name="Millar, Liz" initials="ML" userId="S::emillar@ad.unc.edu::05f3ad1c-8f34-4aa0-9765-25b1a67220e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Millar, Liz" initials="ML" lastIdx="2" clrIdx="6">
    <p:extLst>
      <p:ext uri="{19B8F6BF-5375-455C-9EA6-DF929625EA0E}">
        <p15:presenceInfo xmlns:p15="http://schemas.microsoft.com/office/powerpoint/2012/main" userId="S::emillar@ad.unc.edu::05f3ad1c-8f34-4aa0-9765-25b1a67220e4" providerId="AD"/>
      </p:ext>
    </p:extLst>
  </p:cmAuthor>
  <p:cmAuthor id="1" name="Fehringer, Jessica" initials="FJ" lastIdx="6" clrIdx="0">
    <p:extLst>
      <p:ext uri="{19B8F6BF-5375-455C-9EA6-DF929625EA0E}">
        <p15:presenceInfo xmlns:p15="http://schemas.microsoft.com/office/powerpoint/2012/main" userId="S::fehringe@ad.unc.edu::e7971994-42a6-4f01-8987-fbf742ea6f9e" providerId="AD"/>
      </p:ext>
    </p:extLst>
  </p:cmAuthor>
  <p:cmAuthor id="2" name="Luben, Erin" initials="LE" lastIdx="67" clrIdx="1">
    <p:extLst>
      <p:ext uri="{19B8F6BF-5375-455C-9EA6-DF929625EA0E}">
        <p15:presenceInfo xmlns:p15="http://schemas.microsoft.com/office/powerpoint/2012/main" userId="S::eluben@ad.unc.edu::3d0b831b-318f-428e-b79d-f23246fc77b3" providerId="AD"/>
      </p:ext>
    </p:extLst>
  </p:cmAuthor>
  <p:cmAuthor id="3" name="Doherty, Kathy" initials="DK" lastIdx="16" clrIdx="2">
    <p:extLst>
      <p:ext uri="{19B8F6BF-5375-455C-9EA6-DF929625EA0E}">
        <p15:presenceInfo xmlns:p15="http://schemas.microsoft.com/office/powerpoint/2012/main" userId="S::dohertk1@ad.unc.edu::fe13cb22-a0d6-4ccb-9696-87832aaa0459" providerId="AD"/>
      </p:ext>
    </p:extLst>
  </p:cmAuthor>
  <p:cmAuthor id="4" name="Brugh, Kristen Nichole" initials="BKN" lastIdx="13" clrIdx="3">
    <p:extLst>
      <p:ext uri="{19B8F6BF-5375-455C-9EA6-DF929625EA0E}">
        <p15:presenceInfo xmlns:p15="http://schemas.microsoft.com/office/powerpoint/2012/main" userId="S::knbrugh@ad.unc.edu::42c7155a-bfd6-48c5-b7d7-efa0ae7afe08" providerId="AD"/>
      </p:ext>
    </p:extLst>
  </p:cmAuthor>
  <p:cmAuthor id="5" name="Tremont, Gretchen Bitar" initials="TB" lastIdx="2" clrIdx="4">
    <p:extLst>
      <p:ext uri="{19B8F6BF-5375-455C-9EA6-DF929625EA0E}">
        <p15:presenceInfo xmlns:p15="http://schemas.microsoft.com/office/powerpoint/2012/main" userId="S::glbitar@ad.unc.edu::b03e7c71-df36-495a-b721-4832b2128a5e" providerId="AD"/>
      </p:ext>
    </p:extLst>
  </p:cmAuthor>
  <p:cmAuthor id="6" name="Jiang, Wendi" initials="JW" lastIdx="3" clrIdx="5">
    <p:extLst>
      <p:ext uri="{19B8F6BF-5375-455C-9EA6-DF929625EA0E}">
        <p15:presenceInfo xmlns:p15="http://schemas.microsoft.com/office/powerpoint/2012/main" userId="S::wendij@ad.unc.edu::252e79eb-3794-4593-85b7-4f44ad098fe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E1E8"/>
    <a:srgbClr val="E9F3F7"/>
    <a:srgbClr val="264E59"/>
    <a:srgbClr val="DCECF0"/>
    <a:srgbClr val="F0F8F5"/>
    <a:srgbClr val="A5D7C5"/>
    <a:srgbClr val="C3E4D8"/>
    <a:srgbClr val="C9D3D8"/>
    <a:srgbClr val="889EA4"/>
    <a:srgbClr val="F2A1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65" autoAdjust="0"/>
    <p:restoredTop sz="95890" autoAdjust="0"/>
  </p:normalViewPr>
  <p:slideViewPr>
    <p:cSldViewPr snapToGrid="0">
      <p:cViewPr>
        <p:scale>
          <a:sx n="108" d="100"/>
          <a:sy n="108" d="100"/>
        </p:scale>
        <p:origin x="720" y="216"/>
      </p:cViewPr>
      <p:guideLst>
        <p:guide orient="horz" pos="1008"/>
        <p:guide pos="5376"/>
        <p:guide pos="312"/>
        <p:guide orient="horz" pos="1608"/>
        <p:guide orient="horz" pos="345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5BB0F0-9C5C-4519-9E8B-09F839122236}" type="doc">
      <dgm:prSet loTypeId="urn:microsoft.com/office/officeart/2018/2/layout/IconVerticalSolidList" loCatId="icon" qsTypeId="urn:microsoft.com/office/officeart/2005/8/quickstyle/simple1" qsCatId="simple" csTypeId="urn:microsoft.com/office/officeart/2005/8/colors/accent3_2" csCatId="accent3" phldr="1"/>
      <dgm:spPr/>
      <dgm:t>
        <a:bodyPr/>
        <a:lstStyle/>
        <a:p>
          <a:endParaRPr lang="en-US"/>
        </a:p>
      </dgm:t>
    </dgm:pt>
    <dgm:pt modelId="{30393B2D-DF82-478D-AD1A-2BA03272E577}">
      <dgm:prSet/>
      <dgm:spPr/>
      <dgm:t>
        <a:bodyPr/>
        <a:lstStyle/>
        <a:p>
          <a:r>
            <a:rPr lang="en-US" b="1" u="sng" dirty="0">
              <a:latin typeface="Arial" panose="020B0604020202020204" pitchFamily="34" charset="0"/>
              <a:cs typeface="Arial" panose="020B0604020202020204" pitchFamily="34" charset="0"/>
            </a:rPr>
            <a:t>R</a:t>
          </a:r>
          <a:r>
            <a:rPr lang="en-US" dirty="0">
              <a:latin typeface="Arial" panose="020B0604020202020204" pitchFamily="34" charset="0"/>
              <a:cs typeface="Arial" panose="020B0604020202020204" pitchFamily="34" charset="0"/>
            </a:rPr>
            <a:t>esearch and </a:t>
          </a:r>
          <a:r>
            <a:rPr lang="en-US" b="1" u="sng" dirty="0">
              <a:latin typeface="Arial" panose="020B0604020202020204" pitchFamily="34" charset="0"/>
              <a:cs typeface="Arial" panose="020B0604020202020204" pitchFamily="34" charset="0"/>
            </a:rPr>
            <a:t>E</a:t>
          </a:r>
          <a:r>
            <a:rPr lang="en-US" dirty="0">
              <a:latin typeface="Arial" panose="020B0604020202020204" pitchFamily="34" charset="0"/>
              <a:cs typeface="Arial" panose="020B0604020202020204" pitchFamily="34" charset="0"/>
            </a:rPr>
            <a:t>valuation </a:t>
          </a:r>
          <a:r>
            <a:rPr lang="en-US" b="1" u="sng" dirty="0">
              <a:latin typeface="Arial" panose="020B0604020202020204" pitchFamily="34" charset="0"/>
              <a:cs typeface="Arial" panose="020B0604020202020204" pitchFamily="34" charset="0"/>
            </a:rPr>
            <a:t>C</a:t>
          </a:r>
          <a:r>
            <a:rPr lang="en-US" dirty="0">
              <a:latin typeface="Arial" panose="020B0604020202020204" pitchFamily="34" charset="0"/>
              <a:cs typeface="Arial" panose="020B0604020202020204" pitchFamily="34" charset="0"/>
            </a:rPr>
            <a:t>apacity </a:t>
          </a:r>
          <a:r>
            <a:rPr lang="en-US" b="1" u="sng" dirty="0">
              <a:latin typeface="Arial" panose="020B0604020202020204" pitchFamily="34" charset="0"/>
              <a:cs typeface="Arial" panose="020B0604020202020204" pitchFamily="34" charset="0"/>
            </a:rPr>
            <a:t>A</a:t>
          </a:r>
          <a:r>
            <a:rPr lang="en-US" dirty="0">
              <a:latin typeface="Arial" panose="020B0604020202020204" pitchFamily="34" charset="0"/>
              <a:cs typeface="Arial" panose="020B0604020202020204" pitchFamily="34" charset="0"/>
            </a:rPr>
            <a:t>ssessment Tool and Resource </a:t>
          </a:r>
          <a:r>
            <a:rPr lang="en-US" b="1" u="sng" dirty="0">
              <a:latin typeface="Arial" panose="020B0604020202020204" pitchFamily="34" charset="0"/>
              <a:cs typeface="Arial" panose="020B0604020202020204" pitchFamily="34" charset="0"/>
            </a:rPr>
            <a:t>P</a:t>
          </a:r>
          <a:r>
            <a:rPr lang="en-US" dirty="0">
              <a:latin typeface="Arial" panose="020B0604020202020204" pitchFamily="34" charset="0"/>
              <a:cs typeface="Arial" panose="020B0604020202020204" pitchFamily="34" charset="0"/>
            </a:rPr>
            <a:t>ackage</a:t>
          </a:r>
        </a:p>
      </dgm:t>
    </dgm:pt>
    <dgm:pt modelId="{C990F352-AFF2-41DB-93F6-9A0C55B90909}" type="parTrans" cxnId="{977254CD-7ADB-42AB-B66E-C27F46B02B32}">
      <dgm:prSet/>
      <dgm:spPr/>
      <dgm:t>
        <a:bodyPr/>
        <a:lstStyle/>
        <a:p>
          <a:endParaRPr lang="en-US"/>
        </a:p>
      </dgm:t>
    </dgm:pt>
    <dgm:pt modelId="{87FD8791-1D45-4034-AE91-24DC5CF8D8CE}" type="sibTrans" cxnId="{977254CD-7ADB-42AB-B66E-C27F46B02B32}">
      <dgm:prSet/>
      <dgm:spPr/>
      <dgm:t>
        <a:bodyPr/>
        <a:lstStyle/>
        <a:p>
          <a:endParaRPr lang="en-US"/>
        </a:p>
      </dgm:t>
    </dgm:pt>
    <dgm:pt modelId="{A333838E-2A4B-44AC-9399-8B582187012C}">
      <dgm:prSet/>
      <dgm:spPr/>
      <dgm:t>
        <a:bodyPr/>
        <a:lstStyle/>
        <a:p>
          <a:r>
            <a:rPr lang="en-US">
              <a:latin typeface="Arial" panose="020B0604020202020204" pitchFamily="34" charset="0"/>
              <a:cs typeface="Arial" panose="020B0604020202020204" pitchFamily="34" charset="0"/>
            </a:rPr>
            <a:t>Guides organizations to rapidly assess their technical and management capabilities for </a:t>
          </a:r>
          <a:r>
            <a:rPr lang="en-US" b="1">
              <a:latin typeface="Arial" panose="020B0604020202020204" pitchFamily="34" charset="0"/>
              <a:cs typeface="Arial" panose="020B0604020202020204" pitchFamily="34" charset="0"/>
            </a:rPr>
            <a:t>evaluation</a:t>
          </a:r>
          <a:r>
            <a:rPr lang="en-US">
              <a:latin typeface="Arial" panose="020B0604020202020204" pitchFamily="34" charset="0"/>
              <a:cs typeface="Arial" panose="020B0604020202020204" pitchFamily="34" charset="0"/>
            </a:rPr>
            <a:t> and </a:t>
          </a:r>
          <a:r>
            <a:rPr lang="en-US" b="1">
              <a:latin typeface="Arial" panose="020B0604020202020204" pitchFamily="34" charset="0"/>
              <a:cs typeface="Arial" panose="020B0604020202020204" pitchFamily="34" charset="0"/>
            </a:rPr>
            <a:t>research</a:t>
          </a:r>
          <a:endParaRPr lang="en-US">
            <a:latin typeface="Arial" panose="020B0604020202020204" pitchFamily="34" charset="0"/>
            <a:cs typeface="Arial" panose="020B0604020202020204" pitchFamily="34" charset="0"/>
          </a:endParaRPr>
        </a:p>
      </dgm:t>
    </dgm:pt>
    <dgm:pt modelId="{3257E52D-0530-4682-BAC0-17595501AED5}" type="parTrans" cxnId="{97F51668-266D-4902-86A3-C9A6C6F7C7BF}">
      <dgm:prSet/>
      <dgm:spPr/>
      <dgm:t>
        <a:bodyPr/>
        <a:lstStyle/>
        <a:p>
          <a:endParaRPr lang="en-US"/>
        </a:p>
      </dgm:t>
    </dgm:pt>
    <dgm:pt modelId="{B586EB9A-20AB-4ECA-A4C7-161FB8A9CE4C}" type="sibTrans" cxnId="{97F51668-266D-4902-86A3-C9A6C6F7C7BF}">
      <dgm:prSet/>
      <dgm:spPr/>
      <dgm:t>
        <a:bodyPr/>
        <a:lstStyle/>
        <a:p>
          <a:endParaRPr lang="en-US"/>
        </a:p>
      </dgm:t>
    </dgm:pt>
    <dgm:pt modelId="{D7D3272E-1C73-4A03-8125-EB3C7DE42F3F}">
      <dgm:prSet/>
      <dgm:spPr/>
      <dgm:t>
        <a:bodyPr/>
        <a:lstStyle/>
        <a:p>
          <a:r>
            <a:rPr lang="en-US">
              <a:latin typeface="Arial" panose="020B0604020202020204" pitchFamily="34" charset="0"/>
              <a:cs typeface="Arial" panose="020B0604020202020204" pitchFamily="34" charset="0"/>
            </a:rPr>
            <a:t>RECAP assessment results are used to create an </a:t>
          </a:r>
          <a:r>
            <a:rPr lang="en-US" b="1">
              <a:latin typeface="Arial" panose="020B0604020202020204" pitchFamily="34" charset="0"/>
              <a:cs typeface="Arial" panose="020B0604020202020204" pitchFamily="34" charset="0"/>
            </a:rPr>
            <a:t>actionable plan for </a:t>
          </a:r>
          <a:r>
            <a:rPr lang="en-US">
              <a:latin typeface="Arial" panose="020B0604020202020204" pitchFamily="34" charset="0"/>
              <a:cs typeface="Arial" panose="020B0604020202020204" pitchFamily="34" charset="0"/>
            </a:rPr>
            <a:t>institutional strengthening</a:t>
          </a:r>
        </a:p>
      </dgm:t>
    </dgm:pt>
    <dgm:pt modelId="{6ACEA4FE-8FBB-47DF-B9C2-42EDBFEE5004}" type="parTrans" cxnId="{B825B96A-16BD-46C0-AB9D-33F9377B4751}">
      <dgm:prSet/>
      <dgm:spPr/>
      <dgm:t>
        <a:bodyPr/>
        <a:lstStyle/>
        <a:p>
          <a:endParaRPr lang="en-US"/>
        </a:p>
      </dgm:t>
    </dgm:pt>
    <dgm:pt modelId="{29D990F1-4B96-480D-AFC2-16482FBC8276}" type="sibTrans" cxnId="{B825B96A-16BD-46C0-AB9D-33F9377B4751}">
      <dgm:prSet/>
      <dgm:spPr/>
      <dgm:t>
        <a:bodyPr/>
        <a:lstStyle/>
        <a:p>
          <a:endParaRPr lang="en-US"/>
        </a:p>
      </dgm:t>
    </dgm:pt>
    <dgm:pt modelId="{FFD5D5DB-4B6B-4038-BC0A-445AF5AFC47E}">
      <dgm:prSet/>
      <dgm:spPr/>
      <dgm:t>
        <a:bodyPr/>
        <a:lstStyle/>
        <a:p>
          <a:r>
            <a:rPr lang="en-US" dirty="0">
              <a:latin typeface="Arial" panose="020B0604020202020204" pitchFamily="34" charset="0"/>
              <a:cs typeface="Arial" panose="020B0604020202020204" pitchFamily="34" charset="0"/>
            </a:rPr>
            <a:t>Accompanied by </a:t>
          </a:r>
          <a:r>
            <a:rPr lang="en-US" b="1" dirty="0">
              <a:latin typeface="Arial" panose="020B0604020202020204" pitchFamily="34" charset="0"/>
              <a:cs typeface="Arial" panose="020B0604020202020204" pitchFamily="34" charset="0"/>
            </a:rPr>
            <a:t>resource guide </a:t>
          </a:r>
          <a:r>
            <a:rPr lang="en-US" dirty="0">
              <a:latin typeface="Arial" panose="020B0604020202020204" pitchFamily="34" charset="0"/>
              <a:cs typeface="Arial" panose="020B0604020202020204" pitchFamily="34" charset="0"/>
            </a:rPr>
            <a:t>with free/low-cost resources within each domain </a:t>
          </a:r>
        </a:p>
      </dgm:t>
    </dgm:pt>
    <dgm:pt modelId="{4B30B859-3577-42E6-A002-218FC406A950}" type="parTrans" cxnId="{F29EDA9B-F048-4757-BAA0-C644C2A08FF2}">
      <dgm:prSet/>
      <dgm:spPr/>
      <dgm:t>
        <a:bodyPr/>
        <a:lstStyle/>
        <a:p>
          <a:endParaRPr lang="en-US"/>
        </a:p>
      </dgm:t>
    </dgm:pt>
    <dgm:pt modelId="{2F0C4E71-3F7C-4A6A-91A7-343F778FA4BD}" type="sibTrans" cxnId="{F29EDA9B-F048-4757-BAA0-C644C2A08FF2}">
      <dgm:prSet/>
      <dgm:spPr/>
      <dgm:t>
        <a:bodyPr/>
        <a:lstStyle/>
        <a:p>
          <a:endParaRPr lang="en-US"/>
        </a:p>
      </dgm:t>
    </dgm:pt>
    <dgm:pt modelId="{99F4F01D-6273-4881-8930-B0141938261D}" type="pres">
      <dgm:prSet presAssocID="{775BB0F0-9C5C-4519-9E8B-09F839122236}" presName="root" presStyleCnt="0">
        <dgm:presLayoutVars>
          <dgm:dir/>
          <dgm:resizeHandles val="exact"/>
        </dgm:presLayoutVars>
      </dgm:prSet>
      <dgm:spPr/>
    </dgm:pt>
    <dgm:pt modelId="{BE4FC279-48BD-45CF-A0D2-E3F8729596AB}" type="pres">
      <dgm:prSet presAssocID="{30393B2D-DF82-478D-AD1A-2BA03272E577}" presName="compNode" presStyleCnt="0"/>
      <dgm:spPr/>
    </dgm:pt>
    <dgm:pt modelId="{8A7A44AE-196B-4B6D-9C56-DAB7FF96E7E1}" type="pres">
      <dgm:prSet presAssocID="{30393B2D-DF82-478D-AD1A-2BA03272E577}" presName="bgRect" presStyleLbl="bgShp" presStyleIdx="0" presStyleCnt="4"/>
      <dgm:spPr>
        <a:solidFill>
          <a:srgbClr val="C9E1E8"/>
        </a:solidFill>
      </dgm:spPr>
    </dgm:pt>
    <dgm:pt modelId="{FD9B0E3F-DE35-438B-B448-8DC21AB1FD99}" type="pres">
      <dgm:prSet presAssocID="{30393B2D-DF82-478D-AD1A-2BA03272E57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 List"/>
        </a:ext>
      </dgm:extLst>
    </dgm:pt>
    <dgm:pt modelId="{42917562-81AD-4E01-A719-8060ACB2C38D}" type="pres">
      <dgm:prSet presAssocID="{30393B2D-DF82-478D-AD1A-2BA03272E577}" presName="spaceRect" presStyleCnt="0"/>
      <dgm:spPr/>
    </dgm:pt>
    <dgm:pt modelId="{D2D05A3D-01C6-4F46-99B1-60C2EF968348}" type="pres">
      <dgm:prSet presAssocID="{30393B2D-DF82-478D-AD1A-2BA03272E577}" presName="parTx" presStyleLbl="revTx" presStyleIdx="0" presStyleCnt="4">
        <dgm:presLayoutVars>
          <dgm:chMax val="0"/>
          <dgm:chPref val="0"/>
        </dgm:presLayoutVars>
      </dgm:prSet>
      <dgm:spPr/>
    </dgm:pt>
    <dgm:pt modelId="{7DD7A898-9445-435C-82BA-3ED238398D8B}" type="pres">
      <dgm:prSet presAssocID="{87FD8791-1D45-4034-AE91-24DC5CF8D8CE}" presName="sibTrans" presStyleCnt="0"/>
      <dgm:spPr/>
    </dgm:pt>
    <dgm:pt modelId="{B53221C6-8A80-40E3-A25A-9F77FFDCAC92}" type="pres">
      <dgm:prSet presAssocID="{A333838E-2A4B-44AC-9399-8B582187012C}" presName="compNode" presStyleCnt="0"/>
      <dgm:spPr/>
    </dgm:pt>
    <dgm:pt modelId="{03ACDB7C-5006-4998-A76F-A5B1A5FDC330}" type="pres">
      <dgm:prSet presAssocID="{A333838E-2A4B-44AC-9399-8B582187012C}" presName="bgRect" presStyleLbl="bgShp" presStyleIdx="1" presStyleCnt="4"/>
      <dgm:spPr>
        <a:solidFill>
          <a:srgbClr val="C9E1E8"/>
        </a:solidFill>
      </dgm:spPr>
    </dgm:pt>
    <dgm:pt modelId="{284F33C6-0AC9-4868-8A1D-91CE12E79131}" type="pres">
      <dgm:prSet presAssocID="{A333838E-2A4B-44AC-9399-8B582187012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Social network with solid fill"/>
        </a:ext>
      </dgm:extLst>
    </dgm:pt>
    <dgm:pt modelId="{ED3D25A0-0F45-473F-B110-4EC447D3ACB4}" type="pres">
      <dgm:prSet presAssocID="{A333838E-2A4B-44AC-9399-8B582187012C}" presName="spaceRect" presStyleCnt="0"/>
      <dgm:spPr/>
    </dgm:pt>
    <dgm:pt modelId="{37A1C0F3-3802-442F-AD51-37257D6E9773}" type="pres">
      <dgm:prSet presAssocID="{A333838E-2A4B-44AC-9399-8B582187012C}" presName="parTx" presStyleLbl="revTx" presStyleIdx="1" presStyleCnt="4">
        <dgm:presLayoutVars>
          <dgm:chMax val="0"/>
          <dgm:chPref val="0"/>
        </dgm:presLayoutVars>
      </dgm:prSet>
      <dgm:spPr/>
    </dgm:pt>
    <dgm:pt modelId="{B60D9709-8453-4E37-A90C-586DD1B42CD5}" type="pres">
      <dgm:prSet presAssocID="{B586EB9A-20AB-4ECA-A4C7-161FB8A9CE4C}" presName="sibTrans" presStyleCnt="0"/>
      <dgm:spPr/>
    </dgm:pt>
    <dgm:pt modelId="{2E7915CF-7F6D-42B5-9CC5-9812671E94E2}" type="pres">
      <dgm:prSet presAssocID="{D7D3272E-1C73-4A03-8125-EB3C7DE42F3F}" presName="compNode" presStyleCnt="0"/>
      <dgm:spPr/>
    </dgm:pt>
    <dgm:pt modelId="{A2BAED97-131B-4AF3-974F-1FBEC8878038}" type="pres">
      <dgm:prSet presAssocID="{D7D3272E-1C73-4A03-8125-EB3C7DE42F3F}" presName="bgRect" presStyleLbl="bgShp" presStyleIdx="2" presStyleCnt="4"/>
      <dgm:spPr>
        <a:solidFill>
          <a:srgbClr val="C9E1E8"/>
        </a:solidFill>
      </dgm:spPr>
    </dgm:pt>
    <dgm:pt modelId="{E25C00D0-B90F-41B0-B798-8ED39CCAFE6B}" type="pres">
      <dgm:prSet presAssocID="{D7D3272E-1C73-4A03-8125-EB3C7DE42F3F}"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Playbook with solid fill"/>
        </a:ext>
      </dgm:extLst>
    </dgm:pt>
    <dgm:pt modelId="{3B89F5AA-5A2D-4008-8305-0563E228162F}" type="pres">
      <dgm:prSet presAssocID="{D7D3272E-1C73-4A03-8125-EB3C7DE42F3F}" presName="spaceRect" presStyleCnt="0"/>
      <dgm:spPr/>
    </dgm:pt>
    <dgm:pt modelId="{3A824453-E9CB-4594-A3F4-CC6FA744FA47}" type="pres">
      <dgm:prSet presAssocID="{D7D3272E-1C73-4A03-8125-EB3C7DE42F3F}" presName="parTx" presStyleLbl="revTx" presStyleIdx="2" presStyleCnt="4">
        <dgm:presLayoutVars>
          <dgm:chMax val="0"/>
          <dgm:chPref val="0"/>
        </dgm:presLayoutVars>
      </dgm:prSet>
      <dgm:spPr/>
    </dgm:pt>
    <dgm:pt modelId="{0CB61593-4378-4DCF-8904-56F44FD2EBCB}" type="pres">
      <dgm:prSet presAssocID="{29D990F1-4B96-480D-AFC2-16482FBC8276}" presName="sibTrans" presStyleCnt="0"/>
      <dgm:spPr/>
    </dgm:pt>
    <dgm:pt modelId="{9A9F4FF3-86AC-44ED-A9CE-374707034347}" type="pres">
      <dgm:prSet presAssocID="{FFD5D5DB-4B6B-4038-BC0A-445AF5AFC47E}" presName="compNode" presStyleCnt="0"/>
      <dgm:spPr/>
    </dgm:pt>
    <dgm:pt modelId="{F2736125-8FFD-4423-8C60-E1E8D0A18F05}" type="pres">
      <dgm:prSet presAssocID="{FFD5D5DB-4B6B-4038-BC0A-445AF5AFC47E}" presName="bgRect" presStyleLbl="bgShp" presStyleIdx="3" presStyleCnt="4"/>
      <dgm:spPr>
        <a:solidFill>
          <a:srgbClr val="C9E1E8"/>
        </a:solidFill>
      </dgm:spPr>
    </dgm:pt>
    <dgm:pt modelId="{705417B8-E8D1-49E9-B2B3-9C1A2D45481B}" type="pres">
      <dgm:prSet presAssocID="{FFD5D5DB-4B6B-4038-BC0A-445AF5AFC47E}"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Closed book with solid fill"/>
        </a:ext>
      </dgm:extLst>
    </dgm:pt>
    <dgm:pt modelId="{CBD110B3-D327-45D2-9BAB-A2EF115D88C4}" type="pres">
      <dgm:prSet presAssocID="{FFD5D5DB-4B6B-4038-BC0A-445AF5AFC47E}" presName="spaceRect" presStyleCnt="0"/>
      <dgm:spPr/>
    </dgm:pt>
    <dgm:pt modelId="{F8693917-4B34-413E-A40B-3A0E917CBAC4}" type="pres">
      <dgm:prSet presAssocID="{FFD5D5DB-4B6B-4038-BC0A-445AF5AFC47E}" presName="parTx" presStyleLbl="revTx" presStyleIdx="3" presStyleCnt="4">
        <dgm:presLayoutVars>
          <dgm:chMax val="0"/>
          <dgm:chPref val="0"/>
        </dgm:presLayoutVars>
      </dgm:prSet>
      <dgm:spPr/>
    </dgm:pt>
  </dgm:ptLst>
  <dgm:cxnLst>
    <dgm:cxn modelId="{46DA8D47-2DFF-4B47-B2EA-658063D58A04}" type="presOf" srcId="{A333838E-2A4B-44AC-9399-8B582187012C}" destId="{37A1C0F3-3802-442F-AD51-37257D6E9773}" srcOrd="0" destOrd="0" presId="urn:microsoft.com/office/officeart/2018/2/layout/IconVerticalSolidList"/>
    <dgm:cxn modelId="{20B4174C-4F7E-423D-A801-F3795C0B40A1}" type="presOf" srcId="{D7D3272E-1C73-4A03-8125-EB3C7DE42F3F}" destId="{3A824453-E9CB-4594-A3F4-CC6FA744FA47}" srcOrd="0" destOrd="0" presId="urn:microsoft.com/office/officeart/2018/2/layout/IconVerticalSolidList"/>
    <dgm:cxn modelId="{97F51668-266D-4902-86A3-C9A6C6F7C7BF}" srcId="{775BB0F0-9C5C-4519-9E8B-09F839122236}" destId="{A333838E-2A4B-44AC-9399-8B582187012C}" srcOrd="1" destOrd="0" parTransId="{3257E52D-0530-4682-BAC0-17595501AED5}" sibTransId="{B586EB9A-20AB-4ECA-A4C7-161FB8A9CE4C}"/>
    <dgm:cxn modelId="{B825B96A-16BD-46C0-AB9D-33F9377B4751}" srcId="{775BB0F0-9C5C-4519-9E8B-09F839122236}" destId="{D7D3272E-1C73-4A03-8125-EB3C7DE42F3F}" srcOrd="2" destOrd="0" parTransId="{6ACEA4FE-8FBB-47DF-B9C2-42EDBFEE5004}" sibTransId="{29D990F1-4B96-480D-AFC2-16482FBC8276}"/>
    <dgm:cxn modelId="{23614D83-146A-4144-81D3-421DC1E3FDCF}" type="presOf" srcId="{FFD5D5DB-4B6B-4038-BC0A-445AF5AFC47E}" destId="{F8693917-4B34-413E-A40B-3A0E917CBAC4}" srcOrd="0" destOrd="0" presId="urn:microsoft.com/office/officeart/2018/2/layout/IconVerticalSolidList"/>
    <dgm:cxn modelId="{9E0B7896-7FA9-4133-8F1A-F2DD3F639B5A}" type="presOf" srcId="{775BB0F0-9C5C-4519-9E8B-09F839122236}" destId="{99F4F01D-6273-4881-8930-B0141938261D}" srcOrd="0" destOrd="0" presId="urn:microsoft.com/office/officeart/2018/2/layout/IconVerticalSolidList"/>
    <dgm:cxn modelId="{F29EDA9B-F048-4757-BAA0-C644C2A08FF2}" srcId="{775BB0F0-9C5C-4519-9E8B-09F839122236}" destId="{FFD5D5DB-4B6B-4038-BC0A-445AF5AFC47E}" srcOrd="3" destOrd="0" parTransId="{4B30B859-3577-42E6-A002-218FC406A950}" sibTransId="{2F0C4E71-3F7C-4A6A-91A7-343F778FA4BD}"/>
    <dgm:cxn modelId="{7109A7AD-397A-4FB0-B634-714B974C84E1}" type="presOf" srcId="{30393B2D-DF82-478D-AD1A-2BA03272E577}" destId="{D2D05A3D-01C6-4F46-99B1-60C2EF968348}" srcOrd="0" destOrd="0" presId="urn:microsoft.com/office/officeart/2018/2/layout/IconVerticalSolidList"/>
    <dgm:cxn modelId="{977254CD-7ADB-42AB-B66E-C27F46B02B32}" srcId="{775BB0F0-9C5C-4519-9E8B-09F839122236}" destId="{30393B2D-DF82-478D-AD1A-2BA03272E577}" srcOrd="0" destOrd="0" parTransId="{C990F352-AFF2-41DB-93F6-9A0C55B90909}" sibTransId="{87FD8791-1D45-4034-AE91-24DC5CF8D8CE}"/>
    <dgm:cxn modelId="{7305ACEF-2D83-49A8-A5A1-53D3DF29F625}" type="presParOf" srcId="{99F4F01D-6273-4881-8930-B0141938261D}" destId="{BE4FC279-48BD-45CF-A0D2-E3F8729596AB}" srcOrd="0" destOrd="0" presId="urn:microsoft.com/office/officeart/2018/2/layout/IconVerticalSolidList"/>
    <dgm:cxn modelId="{DE62A730-5FE6-49FD-B7A6-3E08CC6F0CF3}" type="presParOf" srcId="{BE4FC279-48BD-45CF-A0D2-E3F8729596AB}" destId="{8A7A44AE-196B-4B6D-9C56-DAB7FF96E7E1}" srcOrd="0" destOrd="0" presId="urn:microsoft.com/office/officeart/2018/2/layout/IconVerticalSolidList"/>
    <dgm:cxn modelId="{A2F8C169-8EBE-46EB-86F2-42CCF7461202}" type="presParOf" srcId="{BE4FC279-48BD-45CF-A0D2-E3F8729596AB}" destId="{FD9B0E3F-DE35-438B-B448-8DC21AB1FD99}" srcOrd="1" destOrd="0" presId="urn:microsoft.com/office/officeart/2018/2/layout/IconVerticalSolidList"/>
    <dgm:cxn modelId="{C4CD8673-B339-4E7B-96BD-24ED1ABFD478}" type="presParOf" srcId="{BE4FC279-48BD-45CF-A0D2-E3F8729596AB}" destId="{42917562-81AD-4E01-A719-8060ACB2C38D}" srcOrd="2" destOrd="0" presId="urn:microsoft.com/office/officeart/2018/2/layout/IconVerticalSolidList"/>
    <dgm:cxn modelId="{408B4CBF-9A33-423D-8903-9080EF20846F}" type="presParOf" srcId="{BE4FC279-48BD-45CF-A0D2-E3F8729596AB}" destId="{D2D05A3D-01C6-4F46-99B1-60C2EF968348}" srcOrd="3" destOrd="0" presId="urn:microsoft.com/office/officeart/2018/2/layout/IconVerticalSolidList"/>
    <dgm:cxn modelId="{6BCF540B-BC32-4CFF-A05B-983C60D62EC0}" type="presParOf" srcId="{99F4F01D-6273-4881-8930-B0141938261D}" destId="{7DD7A898-9445-435C-82BA-3ED238398D8B}" srcOrd="1" destOrd="0" presId="urn:microsoft.com/office/officeart/2018/2/layout/IconVerticalSolidList"/>
    <dgm:cxn modelId="{EAC71B2B-71CC-4C15-8AF6-63C39C58ED1A}" type="presParOf" srcId="{99F4F01D-6273-4881-8930-B0141938261D}" destId="{B53221C6-8A80-40E3-A25A-9F77FFDCAC92}" srcOrd="2" destOrd="0" presId="urn:microsoft.com/office/officeart/2018/2/layout/IconVerticalSolidList"/>
    <dgm:cxn modelId="{DF55C548-E5CE-4072-8686-B521F6B37164}" type="presParOf" srcId="{B53221C6-8A80-40E3-A25A-9F77FFDCAC92}" destId="{03ACDB7C-5006-4998-A76F-A5B1A5FDC330}" srcOrd="0" destOrd="0" presId="urn:microsoft.com/office/officeart/2018/2/layout/IconVerticalSolidList"/>
    <dgm:cxn modelId="{0D42509F-E3C0-4BC8-9E99-B5CCBC3388A7}" type="presParOf" srcId="{B53221C6-8A80-40E3-A25A-9F77FFDCAC92}" destId="{284F33C6-0AC9-4868-8A1D-91CE12E79131}" srcOrd="1" destOrd="0" presId="urn:microsoft.com/office/officeart/2018/2/layout/IconVerticalSolidList"/>
    <dgm:cxn modelId="{9AFF7257-03B3-4F1B-A06C-C9BD6CFE861A}" type="presParOf" srcId="{B53221C6-8A80-40E3-A25A-9F77FFDCAC92}" destId="{ED3D25A0-0F45-473F-B110-4EC447D3ACB4}" srcOrd="2" destOrd="0" presId="urn:microsoft.com/office/officeart/2018/2/layout/IconVerticalSolidList"/>
    <dgm:cxn modelId="{7B1132E6-D17C-485A-A623-D2F00809DC49}" type="presParOf" srcId="{B53221C6-8A80-40E3-A25A-9F77FFDCAC92}" destId="{37A1C0F3-3802-442F-AD51-37257D6E9773}" srcOrd="3" destOrd="0" presId="urn:microsoft.com/office/officeart/2018/2/layout/IconVerticalSolidList"/>
    <dgm:cxn modelId="{C192FB2B-EE45-44D0-9F90-85506B0B8921}" type="presParOf" srcId="{99F4F01D-6273-4881-8930-B0141938261D}" destId="{B60D9709-8453-4E37-A90C-586DD1B42CD5}" srcOrd="3" destOrd="0" presId="urn:microsoft.com/office/officeart/2018/2/layout/IconVerticalSolidList"/>
    <dgm:cxn modelId="{2611A707-0974-4C6D-982A-476FF2275E94}" type="presParOf" srcId="{99F4F01D-6273-4881-8930-B0141938261D}" destId="{2E7915CF-7F6D-42B5-9CC5-9812671E94E2}" srcOrd="4" destOrd="0" presId="urn:microsoft.com/office/officeart/2018/2/layout/IconVerticalSolidList"/>
    <dgm:cxn modelId="{C4D5AA31-9284-4261-B833-3EF196C17E80}" type="presParOf" srcId="{2E7915CF-7F6D-42B5-9CC5-9812671E94E2}" destId="{A2BAED97-131B-4AF3-974F-1FBEC8878038}" srcOrd="0" destOrd="0" presId="urn:microsoft.com/office/officeart/2018/2/layout/IconVerticalSolidList"/>
    <dgm:cxn modelId="{41561183-3992-4729-8826-0124B770F926}" type="presParOf" srcId="{2E7915CF-7F6D-42B5-9CC5-9812671E94E2}" destId="{E25C00D0-B90F-41B0-B798-8ED39CCAFE6B}" srcOrd="1" destOrd="0" presId="urn:microsoft.com/office/officeart/2018/2/layout/IconVerticalSolidList"/>
    <dgm:cxn modelId="{80ABFAF5-1506-4D0E-AABD-C7D1FA78E85C}" type="presParOf" srcId="{2E7915CF-7F6D-42B5-9CC5-9812671E94E2}" destId="{3B89F5AA-5A2D-4008-8305-0563E228162F}" srcOrd="2" destOrd="0" presId="urn:microsoft.com/office/officeart/2018/2/layout/IconVerticalSolidList"/>
    <dgm:cxn modelId="{BEA139C5-956B-472B-93DC-236DCE56D9E2}" type="presParOf" srcId="{2E7915CF-7F6D-42B5-9CC5-9812671E94E2}" destId="{3A824453-E9CB-4594-A3F4-CC6FA744FA47}" srcOrd="3" destOrd="0" presId="urn:microsoft.com/office/officeart/2018/2/layout/IconVerticalSolidList"/>
    <dgm:cxn modelId="{86BA72DA-AE7D-4F71-801C-C66369274E69}" type="presParOf" srcId="{99F4F01D-6273-4881-8930-B0141938261D}" destId="{0CB61593-4378-4DCF-8904-56F44FD2EBCB}" srcOrd="5" destOrd="0" presId="urn:microsoft.com/office/officeart/2018/2/layout/IconVerticalSolidList"/>
    <dgm:cxn modelId="{A03E1FE3-8416-45D7-BD49-733830DCF0ED}" type="presParOf" srcId="{99F4F01D-6273-4881-8930-B0141938261D}" destId="{9A9F4FF3-86AC-44ED-A9CE-374707034347}" srcOrd="6" destOrd="0" presId="urn:microsoft.com/office/officeart/2018/2/layout/IconVerticalSolidList"/>
    <dgm:cxn modelId="{EC9F633A-8EAE-4747-99F1-852586CBDC6E}" type="presParOf" srcId="{9A9F4FF3-86AC-44ED-A9CE-374707034347}" destId="{F2736125-8FFD-4423-8C60-E1E8D0A18F05}" srcOrd="0" destOrd="0" presId="urn:microsoft.com/office/officeart/2018/2/layout/IconVerticalSolidList"/>
    <dgm:cxn modelId="{395EDA81-BA4F-4B88-B5FF-8A86A498F43D}" type="presParOf" srcId="{9A9F4FF3-86AC-44ED-A9CE-374707034347}" destId="{705417B8-E8D1-49E9-B2B3-9C1A2D45481B}" srcOrd="1" destOrd="0" presId="urn:microsoft.com/office/officeart/2018/2/layout/IconVerticalSolidList"/>
    <dgm:cxn modelId="{F513C79C-AB2D-49F5-81D4-35EBEE0C6F4F}" type="presParOf" srcId="{9A9F4FF3-86AC-44ED-A9CE-374707034347}" destId="{CBD110B3-D327-45D2-9BAB-A2EF115D88C4}" srcOrd="2" destOrd="0" presId="urn:microsoft.com/office/officeart/2018/2/layout/IconVerticalSolidList"/>
    <dgm:cxn modelId="{C19661E6-ED03-4082-9B76-968479E03874}" type="presParOf" srcId="{9A9F4FF3-86AC-44ED-A9CE-374707034347}" destId="{F8693917-4B34-413E-A40B-3A0E917CBAC4}"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9A8877-248A-46FD-83A9-271E929560F9}" type="doc">
      <dgm:prSet loTypeId="urn:diagrams.loki3.com/VaryingWidthList" loCatId="list" qsTypeId="urn:microsoft.com/office/officeart/2005/8/quickstyle/simple3" qsCatId="simple" csTypeId="urn:microsoft.com/office/officeart/2005/8/colors/accent1_2" csCatId="accent1" phldr="1"/>
      <dgm:spPr/>
    </dgm:pt>
    <dgm:pt modelId="{C5D2C4EA-F7D9-48F0-9940-C37B778E0480}">
      <dgm:prSet phldrT="[Text]" custT="1"/>
      <dgm:spPr/>
      <dgm:t>
        <a:bodyPr lIns="182880" tIns="182880" rIns="182880" bIns="182880"/>
        <a:lstStyle/>
        <a:p>
          <a:pPr algn="l"/>
          <a:r>
            <a:rPr lang="en-US" sz="2200" dirty="0">
              <a:latin typeface="Arial" panose="020B0604020202020204" pitchFamily="34" charset="0"/>
              <a:cs typeface="Arial" panose="020B0604020202020204" pitchFamily="34" charset="0"/>
            </a:rPr>
            <a:t>1. Identify who will finalize and manage the institutional strengthening plan</a:t>
          </a:r>
        </a:p>
      </dgm:t>
    </dgm:pt>
    <dgm:pt modelId="{36A95540-0EB3-4EC1-831A-35B43ABDDB44}" type="parTrans" cxnId="{DC70E14C-A94D-4D70-AB99-1EB3A5E4F322}">
      <dgm:prSet/>
      <dgm:spPr/>
      <dgm:t>
        <a:bodyPr/>
        <a:lstStyle/>
        <a:p>
          <a:endParaRPr lang="en-US"/>
        </a:p>
      </dgm:t>
    </dgm:pt>
    <dgm:pt modelId="{5D8A4E90-A0B5-41EB-A5ED-7663D47E15EA}" type="sibTrans" cxnId="{DC70E14C-A94D-4D70-AB99-1EB3A5E4F322}">
      <dgm:prSet/>
      <dgm:spPr/>
      <dgm:t>
        <a:bodyPr/>
        <a:lstStyle/>
        <a:p>
          <a:endParaRPr lang="en-US"/>
        </a:p>
      </dgm:t>
    </dgm:pt>
    <dgm:pt modelId="{A9DF0B3F-ADEC-4F49-85DB-FCDD13064F9A}">
      <dgm:prSet phldrT="[Text]" custT="1"/>
      <dgm:spPr/>
      <dgm:t>
        <a:bodyPr lIns="182880" tIns="182880" rIns="182880" bIns="182880"/>
        <a:lstStyle/>
        <a:p>
          <a:pPr algn="l"/>
          <a:r>
            <a:rPr lang="en-US" sz="2200" dirty="0">
              <a:latin typeface="Arial" panose="020B0604020202020204" pitchFamily="34" charset="0"/>
              <a:cs typeface="Arial" panose="020B0604020202020204" pitchFamily="34" charset="0"/>
            </a:rPr>
            <a:t>2. Determine how and when the organization will review progress against the plan</a:t>
          </a:r>
        </a:p>
      </dgm:t>
    </dgm:pt>
    <dgm:pt modelId="{A0561784-B86F-4527-B379-B8E0E4B74CC3}" type="parTrans" cxnId="{C2A42F35-95AA-4F93-AB59-58CB412F91CB}">
      <dgm:prSet/>
      <dgm:spPr/>
      <dgm:t>
        <a:bodyPr/>
        <a:lstStyle/>
        <a:p>
          <a:endParaRPr lang="en-US"/>
        </a:p>
      </dgm:t>
    </dgm:pt>
    <dgm:pt modelId="{EB1D1AA3-C7D3-4910-931C-B6309312C7AB}" type="sibTrans" cxnId="{C2A42F35-95AA-4F93-AB59-58CB412F91CB}">
      <dgm:prSet/>
      <dgm:spPr/>
      <dgm:t>
        <a:bodyPr/>
        <a:lstStyle/>
        <a:p>
          <a:endParaRPr lang="en-US"/>
        </a:p>
      </dgm:t>
    </dgm:pt>
    <dgm:pt modelId="{6E585EFC-744C-4934-92F4-28B1FC1AC9E9}">
      <dgm:prSet phldrT="[Text]" custT="1"/>
      <dgm:spPr/>
      <dgm:t>
        <a:bodyPr lIns="182880" tIns="182880" rIns="182880" bIns="182880"/>
        <a:lstStyle/>
        <a:p>
          <a:pPr algn="l"/>
          <a:r>
            <a:rPr lang="en-US" sz="2200" dirty="0">
              <a:latin typeface="Arial" panose="020B0604020202020204" pitchFamily="34" charset="0"/>
              <a:cs typeface="Arial" panose="020B0604020202020204" pitchFamily="34" charset="0"/>
            </a:rPr>
            <a:t>3. Determine the timing of the next assessment</a:t>
          </a:r>
        </a:p>
      </dgm:t>
    </dgm:pt>
    <dgm:pt modelId="{D474EE62-9283-4156-B8B0-861DBCD03A7A}" type="parTrans" cxnId="{E64769C7-34F6-4C82-9D04-E9831E3434E7}">
      <dgm:prSet/>
      <dgm:spPr/>
      <dgm:t>
        <a:bodyPr/>
        <a:lstStyle/>
        <a:p>
          <a:endParaRPr lang="en-US"/>
        </a:p>
      </dgm:t>
    </dgm:pt>
    <dgm:pt modelId="{7718905A-F9F9-4E07-9798-322A135FDD9B}" type="sibTrans" cxnId="{E64769C7-34F6-4C82-9D04-E9831E3434E7}">
      <dgm:prSet/>
      <dgm:spPr/>
      <dgm:t>
        <a:bodyPr/>
        <a:lstStyle/>
        <a:p>
          <a:endParaRPr lang="en-US"/>
        </a:p>
      </dgm:t>
    </dgm:pt>
    <dgm:pt modelId="{C4DD42B6-320E-4A22-A163-2175FECC963C}" type="pres">
      <dgm:prSet presAssocID="{849A8877-248A-46FD-83A9-271E929560F9}" presName="Name0" presStyleCnt="0">
        <dgm:presLayoutVars>
          <dgm:resizeHandles/>
        </dgm:presLayoutVars>
      </dgm:prSet>
      <dgm:spPr/>
    </dgm:pt>
    <dgm:pt modelId="{1199B587-D31F-4963-8AC0-3B12B000B737}" type="pres">
      <dgm:prSet presAssocID="{C5D2C4EA-F7D9-48F0-9940-C37B778E0480}" presName="text" presStyleLbl="node1" presStyleIdx="0" presStyleCnt="3" custScaleX="558271" custScaleY="310303" custLinFactY="-40350" custLinFactNeighborX="-910" custLinFactNeighborY="-100000">
        <dgm:presLayoutVars>
          <dgm:bulletEnabled val="1"/>
        </dgm:presLayoutVars>
      </dgm:prSet>
      <dgm:spPr/>
    </dgm:pt>
    <dgm:pt modelId="{E1037338-33AA-44FF-8177-75E541A96A15}" type="pres">
      <dgm:prSet presAssocID="{5D8A4E90-A0B5-41EB-A5ED-7663D47E15EA}" presName="space" presStyleCnt="0"/>
      <dgm:spPr/>
    </dgm:pt>
    <dgm:pt modelId="{6B39B2BD-ABC8-47DF-9CC6-39094EAB30FA}" type="pres">
      <dgm:prSet presAssocID="{A9DF0B3F-ADEC-4F49-85DB-FCDD13064F9A}" presName="text" presStyleLbl="node1" presStyleIdx="1" presStyleCnt="3" custScaleX="558271" custScaleY="310303">
        <dgm:presLayoutVars>
          <dgm:bulletEnabled val="1"/>
        </dgm:presLayoutVars>
      </dgm:prSet>
      <dgm:spPr/>
    </dgm:pt>
    <dgm:pt modelId="{8FE89072-2DCA-4688-A5A4-F81F7E4F780B}" type="pres">
      <dgm:prSet presAssocID="{EB1D1AA3-C7D3-4910-931C-B6309312C7AB}" presName="space" presStyleCnt="0"/>
      <dgm:spPr/>
    </dgm:pt>
    <dgm:pt modelId="{10AC2818-FC62-4129-B407-3EE9C1CFFCC3}" type="pres">
      <dgm:prSet presAssocID="{6E585EFC-744C-4934-92F4-28B1FC1AC9E9}" presName="text" presStyleLbl="node1" presStyleIdx="2" presStyleCnt="3" custScaleX="846667" custScaleY="310303">
        <dgm:presLayoutVars>
          <dgm:bulletEnabled val="1"/>
        </dgm:presLayoutVars>
      </dgm:prSet>
      <dgm:spPr/>
    </dgm:pt>
  </dgm:ptLst>
  <dgm:cxnLst>
    <dgm:cxn modelId="{5C25E430-FAC9-41EC-B301-A832B2B12B28}" type="presOf" srcId="{6E585EFC-744C-4934-92F4-28B1FC1AC9E9}" destId="{10AC2818-FC62-4129-B407-3EE9C1CFFCC3}" srcOrd="0" destOrd="0" presId="urn:diagrams.loki3.com/VaryingWidthList"/>
    <dgm:cxn modelId="{C2A42F35-95AA-4F93-AB59-58CB412F91CB}" srcId="{849A8877-248A-46FD-83A9-271E929560F9}" destId="{A9DF0B3F-ADEC-4F49-85DB-FCDD13064F9A}" srcOrd="1" destOrd="0" parTransId="{A0561784-B86F-4527-B379-B8E0E4B74CC3}" sibTransId="{EB1D1AA3-C7D3-4910-931C-B6309312C7AB}"/>
    <dgm:cxn modelId="{DC70E14C-A94D-4D70-AB99-1EB3A5E4F322}" srcId="{849A8877-248A-46FD-83A9-271E929560F9}" destId="{C5D2C4EA-F7D9-48F0-9940-C37B778E0480}" srcOrd="0" destOrd="0" parTransId="{36A95540-0EB3-4EC1-831A-35B43ABDDB44}" sibTransId="{5D8A4E90-A0B5-41EB-A5ED-7663D47E15EA}"/>
    <dgm:cxn modelId="{429BCC4D-63C8-468F-A073-3943691301EB}" type="presOf" srcId="{A9DF0B3F-ADEC-4F49-85DB-FCDD13064F9A}" destId="{6B39B2BD-ABC8-47DF-9CC6-39094EAB30FA}" srcOrd="0" destOrd="0" presId="urn:diagrams.loki3.com/VaryingWidthList"/>
    <dgm:cxn modelId="{1264AE90-9276-4F97-923C-C6E30F8D9BDE}" type="presOf" srcId="{C5D2C4EA-F7D9-48F0-9940-C37B778E0480}" destId="{1199B587-D31F-4963-8AC0-3B12B000B737}" srcOrd="0" destOrd="0" presId="urn:diagrams.loki3.com/VaryingWidthList"/>
    <dgm:cxn modelId="{E64769C7-34F6-4C82-9D04-E9831E3434E7}" srcId="{849A8877-248A-46FD-83A9-271E929560F9}" destId="{6E585EFC-744C-4934-92F4-28B1FC1AC9E9}" srcOrd="2" destOrd="0" parTransId="{D474EE62-9283-4156-B8B0-861DBCD03A7A}" sibTransId="{7718905A-F9F9-4E07-9798-322A135FDD9B}"/>
    <dgm:cxn modelId="{391E07F3-78BE-4302-ACC7-6B98F30F5C41}" type="presOf" srcId="{849A8877-248A-46FD-83A9-271E929560F9}" destId="{C4DD42B6-320E-4A22-A163-2175FECC963C}" srcOrd="0" destOrd="0" presId="urn:diagrams.loki3.com/VaryingWidthList"/>
    <dgm:cxn modelId="{FF07BDF9-9F97-4BF3-9A01-6DAF940F50FC}" type="presParOf" srcId="{C4DD42B6-320E-4A22-A163-2175FECC963C}" destId="{1199B587-D31F-4963-8AC0-3B12B000B737}" srcOrd="0" destOrd="0" presId="urn:diagrams.loki3.com/VaryingWidthList"/>
    <dgm:cxn modelId="{0327870D-32DF-431F-B18F-1EC3AC5765BF}" type="presParOf" srcId="{C4DD42B6-320E-4A22-A163-2175FECC963C}" destId="{E1037338-33AA-44FF-8177-75E541A96A15}" srcOrd="1" destOrd="0" presId="urn:diagrams.loki3.com/VaryingWidthList"/>
    <dgm:cxn modelId="{2B773B63-F75F-4859-B7BB-C8C0FCC6002F}" type="presParOf" srcId="{C4DD42B6-320E-4A22-A163-2175FECC963C}" destId="{6B39B2BD-ABC8-47DF-9CC6-39094EAB30FA}" srcOrd="2" destOrd="0" presId="urn:diagrams.loki3.com/VaryingWidthList"/>
    <dgm:cxn modelId="{C553F1DF-A248-412C-A514-C3412E664CEE}" type="presParOf" srcId="{C4DD42B6-320E-4A22-A163-2175FECC963C}" destId="{8FE89072-2DCA-4688-A5A4-F81F7E4F780B}" srcOrd="3" destOrd="0" presId="urn:diagrams.loki3.com/VaryingWidthList"/>
    <dgm:cxn modelId="{2A4826AA-ED94-42B7-BA30-F610BD91A21B}" type="presParOf" srcId="{C4DD42B6-320E-4A22-A163-2175FECC963C}" destId="{10AC2818-FC62-4129-B407-3EE9C1CFFCC3}" srcOrd="4" destOrd="0" presId="urn:diagrams.loki3.com/VaryingWidth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7A44AE-196B-4B6D-9C56-DAB7FF96E7E1}">
      <dsp:nvSpPr>
        <dsp:cNvPr id="0" name=""/>
        <dsp:cNvSpPr/>
      </dsp:nvSpPr>
      <dsp:spPr>
        <a:xfrm>
          <a:off x="0" y="1529"/>
          <a:ext cx="7399076" cy="775058"/>
        </a:xfrm>
        <a:prstGeom prst="roundRect">
          <a:avLst>
            <a:gd name="adj" fmla="val 10000"/>
          </a:avLst>
        </a:prstGeom>
        <a:solidFill>
          <a:srgbClr val="C9E1E8"/>
        </a:solidFill>
        <a:ln>
          <a:noFill/>
        </a:ln>
        <a:effectLst/>
      </dsp:spPr>
      <dsp:style>
        <a:lnRef idx="0">
          <a:scrgbClr r="0" g="0" b="0"/>
        </a:lnRef>
        <a:fillRef idx="1">
          <a:scrgbClr r="0" g="0" b="0"/>
        </a:fillRef>
        <a:effectRef idx="0">
          <a:scrgbClr r="0" g="0" b="0"/>
        </a:effectRef>
        <a:fontRef idx="minor"/>
      </dsp:style>
    </dsp:sp>
    <dsp:sp modelId="{FD9B0E3F-DE35-438B-B448-8DC21AB1FD99}">
      <dsp:nvSpPr>
        <dsp:cNvPr id="0" name=""/>
        <dsp:cNvSpPr/>
      </dsp:nvSpPr>
      <dsp:spPr>
        <a:xfrm>
          <a:off x="234455" y="175917"/>
          <a:ext cx="426282" cy="42628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2D05A3D-01C6-4F46-99B1-60C2EF968348}">
      <dsp:nvSpPr>
        <dsp:cNvPr id="0" name=""/>
        <dsp:cNvSpPr/>
      </dsp:nvSpPr>
      <dsp:spPr>
        <a:xfrm>
          <a:off x="895192" y="1529"/>
          <a:ext cx="6503883" cy="7750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027" tIns="82027" rIns="82027" bIns="82027" numCol="1" spcCol="1270" anchor="ctr" anchorCtr="0">
          <a:noAutofit/>
        </a:bodyPr>
        <a:lstStyle/>
        <a:p>
          <a:pPr marL="0" lvl="0" indent="0" algn="l" defTabSz="844550">
            <a:lnSpc>
              <a:spcPct val="90000"/>
            </a:lnSpc>
            <a:spcBef>
              <a:spcPct val="0"/>
            </a:spcBef>
            <a:spcAft>
              <a:spcPct val="35000"/>
            </a:spcAft>
            <a:buNone/>
          </a:pPr>
          <a:r>
            <a:rPr lang="en-US" sz="1900" b="1" u="sng" kern="1200" dirty="0">
              <a:latin typeface="Arial" panose="020B0604020202020204" pitchFamily="34" charset="0"/>
              <a:cs typeface="Arial" panose="020B0604020202020204" pitchFamily="34" charset="0"/>
            </a:rPr>
            <a:t>R</a:t>
          </a:r>
          <a:r>
            <a:rPr lang="en-US" sz="1900" kern="1200" dirty="0">
              <a:latin typeface="Arial" panose="020B0604020202020204" pitchFamily="34" charset="0"/>
              <a:cs typeface="Arial" panose="020B0604020202020204" pitchFamily="34" charset="0"/>
            </a:rPr>
            <a:t>esearch and </a:t>
          </a:r>
          <a:r>
            <a:rPr lang="en-US" sz="1900" b="1" u="sng" kern="1200" dirty="0">
              <a:latin typeface="Arial" panose="020B0604020202020204" pitchFamily="34" charset="0"/>
              <a:cs typeface="Arial" panose="020B0604020202020204" pitchFamily="34" charset="0"/>
            </a:rPr>
            <a:t>E</a:t>
          </a:r>
          <a:r>
            <a:rPr lang="en-US" sz="1900" kern="1200" dirty="0">
              <a:latin typeface="Arial" panose="020B0604020202020204" pitchFamily="34" charset="0"/>
              <a:cs typeface="Arial" panose="020B0604020202020204" pitchFamily="34" charset="0"/>
            </a:rPr>
            <a:t>valuation </a:t>
          </a:r>
          <a:r>
            <a:rPr lang="en-US" sz="1900" b="1" u="sng" kern="1200" dirty="0">
              <a:latin typeface="Arial" panose="020B0604020202020204" pitchFamily="34" charset="0"/>
              <a:cs typeface="Arial" panose="020B0604020202020204" pitchFamily="34" charset="0"/>
            </a:rPr>
            <a:t>C</a:t>
          </a:r>
          <a:r>
            <a:rPr lang="en-US" sz="1900" kern="1200" dirty="0">
              <a:latin typeface="Arial" panose="020B0604020202020204" pitchFamily="34" charset="0"/>
              <a:cs typeface="Arial" panose="020B0604020202020204" pitchFamily="34" charset="0"/>
            </a:rPr>
            <a:t>apacity </a:t>
          </a:r>
          <a:r>
            <a:rPr lang="en-US" sz="1900" b="1" u="sng" kern="1200" dirty="0">
              <a:latin typeface="Arial" panose="020B0604020202020204" pitchFamily="34" charset="0"/>
              <a:cs typeface="Arial" panose="020B0604020202020204" pitchFamily="34" charset="0"/>
            </a:rPr>
            <a:t>A</a:t>
          </a:r>
          <a:r>
            <a:rPr lang="en-US" sz="1900" kern="1200" dirty="0">
              <a:latin typeface="Arial" panose="020B0604020202020204" pitchFamily="34" charset="0"/>
              <a:cs typeface="Arial" panose="020B0604020202020204" pitchFamily="34" charset="0"/>
            </a:rPr>
            <a:t>ssessment Tool and Resource </a:t>
          </a:r>
          <a:r>
            <a:rPr lang="en-US" sz="1900" b="1" u="sng" kern="1200" dirty="0">
              <a:latin typeface="Arial" panose="020B0604020202020204" pitchFamily="34" charset="0"/>
              <a:cs typeface="Arial" panose="020B0604020202020204" pitchFamily="34" charset="0"/>
            </a:rPr>
            <a:t>P</a:t>
          </a:r>
          <a:r>
            <a:rPr lang="en-US" sz="1900" kern="1200" dirty="0">
              <a:latin typeface="Arial" panose="020B0604020202020204" pitchFamily="34" charset="0"/>
              <a:cs typeface="Arial" panose="020B0604020202020204" pitchFamily="34" charset="0"/>
            </a:rPr>
            <a:t>ackage</a:t>
          </a:r>
        </a:p>
      </dsp:txBody>
      <dsp:txXfrm>
        <a:off x="895192" y="1529"/>
        <a:ext cx="6503883" cy="775058"/>
      </dsp:txXfrm>
    </dsp:sp>
    <dsp:sp modelId="{03ACDB7C-5006-4998-A76F-A5B1A5FDC330}">
      <dsp:nvSpPr>
        <dsp:cNvPr id="0" name=""/>
        <dsp:cNvSpPr/>
      </dsp:nvSpPr>
      <dsp:spPr>
        <a:xfrm>
          <a:off x="0" y="970352"/>
          <a:ext cx="7399076" cy="775058"/>
        </a:xfrm>
        <a:prstGeom prst="roundRect">
          <a:avLst>
            <a:gd name="adj" fmla="val 10000"/>
          </a:avLst>
        </a:prstGeom>
        <a:solidFill>
          <a:srgbClr val="C9E1E8"/>
        </a:solidFill>
        <a:ln>
          <a:noFill/>
        </a:ln>
        <a:effectLst/>
      </dsp:spPr>
      <dsp:style>
        <a:lnRef idx="0">
          <a:scrgbClr r="0" g="0" b="0"/>
        </a:lnRef>
        <a:fillRef idx="1">
          <a:scrgbClr r="0" g="0" b="0"/>
        </a:fillRef>
        <a:effectRef idx="0">
          <a:scrgbClr r="0" g="0" b="0"/>
        </a:effectRef>
        <a:fontRef idx="minor"/>
      </dsp:style>
    </dsp:sp>
    <dsp:sp modelId="{284F33C6-0AC9-4868-8A1D-91CE12E79131}">
      <dsp:nvSpPr>
        <dsp:cNvPr id="0" name=""/>
        <dsp:cNvSpPr/>
      </dsp:nvSpPr>
      <dsp:spPr>
        <a:xfrm>
          <a:off x="234455" y="1144741"/>
          <a:ext cx="426282" cy="42628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7A1C0F3-3802-442F-AD51-37257D6E9773}">
      <dsp:nvSpPr>
        <dsp:cNvPr id="0" name=""/>
        <dsp:cNvSpPr/>
      </dsp:nvSpPr>
      <dsp:spPr>
        <a:xfrm>
          <a:off x="895192" y="970352"/>
          <a:ext cx="6503883" cy="7750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027" tIns="82027" rIns="82027" bIns="82027" numCol="1" spcCol="1270" anchor="ctr" anchorCtr="0">
          <a:noAutofit/>
        </a:bodyPr>
        <a:lstStyle/>
        <a:p>
          <a:pPr marL="0" lvl="0" indent="0" algn="l" defTabSz="844550">
            <a:lnSpc>
              <a:spcPct val="90000"/>
            </a:lnSpc>
            <a:spcBef>
              <a:spcPct val="0"/>
            </a:spcBef>
            <a:spcAft>
              <a:spcPct val="35000"/>
            </a:spcAft>
            <a:buNone/>
          </a:pPr>
          <a:r>
            <a:rPr lang="en-US" sz="1900" kern="1200">
              <a:latin typeface="Arial" panose="020B0604020202020204" pitchFamily="34" charset="0"/>
              <a:cs typeface="Arial" panose="020B0604020202020204" pitchFamily="34" charset="0"/>
            </a:rPr>
            <a:t>Guides organizations to rapidly assess their technical and management capabilities for </a:t>
          </a:r>
          <a:r>
            <a:rPr lang="en-US" sz="1900" b="1" kern="1200">
              <a:latin typeface="Arial" panose="020B0604020202020204" pitchFamily="34" charset="0"/>
              <a:cs typeface="Arial" panose="020B0604020202020204" pitchFamily="34" charset="0"/>
            </a:rPr>
            <a:t>evaluation</a:t>
          </a:r>
          <a:r>
            <a:rPr lang="en-US" sz="1900" kern="1200">
              <a:latin typeface="Arial" panose="020B0604020202020204" pitchFamily="34" charset="0"/>
              <a:cs typeface="Arial" panose="020B0604020202020204" pitchFamily="34" charset="0"/>
            </a:rPr>
            <a:t> and </a:t>
          </a:r>
          <a:r>
            <a:rPr lang="en-US" sz="1900" b="1" kern="1200">
              <a:latin typeface="Arial" panose="020B0604020202020204" pitchFamily="34" charset="0"/>
              <a:cs typeface="Arial" panose="020B0604020202020204" pitchFamily="34" charset="0"/>
            </a:rPr>
            <a:t>research</a:t>
          </a:r>
          <a:endParaRPr lang="en-US" sz="1900" kern="1200">
            <a:latin typeface="Arial" panose="020B0604020202020204" pitchFamily="34" charset="0"/>
            <a:cs typeface="Arial" panose="020B0604020202020204" pitchFamily="34" charset="0"/>
          </a:endParaRPr>
        </a:p>
      </dsp:txBody>
      <dsp:txXfrm>
        <a:off x="895192" y="970352"/>
        <a:ext cx="6503883" cy="775058"/>
      </dsp:txXfrm>
    </dsp:sp>
    <dsp:sp modelId="{A2BAED97-131B-4AF3-974F-1FBEC8878038}">
      <dsp:nvSpPr>
        <dsp:cNvPr id="0" name=""/>
        <dsp:cNvSpPr/>
      </dsp:nvSpPr>
      <dsp:spPr>
        <a:xfrm>
          <a:off x="0" y="1939176"/>
          <a:ext cx="7399076" cy="775058"/>
        </a:xfrm>
        <a:prstGeom prst="roundRect">
          <a:avLst>
            <a:gd name="adj" fmla="val 10000"/>
          </a:avLst>
        </a:prstGeom>
        <a:solidFill>
          <a:srgbClr val="C9E1E8"/>
        </a:solidFill>
        <a:ln>
          <a:noFill/>
        </a:ln>
        <a:effectLst/>
      </dsp:spPr>
      <dsp:style>
        <a:lnRef idx="0">
          <a:scrgbClr r="0" g="0" b="0"/>
        </a:lnRef>
        <a:fillRef idx="1">
          <a:scrgbClr r="0" g="0" b="0"/>
        </a:fillRef>
        <a:effectRef idx="0">
          <a:scrgbClr r="0" g="0" b="0"/>
        </a:effectRef>
        <a:fontRef idx="minor"/>
      </dsp:style>
    </dsp:sp>
    <dsp:sp modelId="{E25C00D0-B90F-41B0-B798-8ED39CCAFE6B}">
      <dsp:nvSpPr>
        <dsp:cNvPr id="0" name=""/>
        <dsp:cNvSpPr/>
      </dsp:nvSpPr>
      <dsp:spPr>
        <a:xfrm>
          <a:off x="234455" y="2113564"/>
          <a:ext cx="426282" cy="42628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A824453-E9CB-4594-A3F4-CC6FA744FA47}">
      <dsp:nvSpPr>
        <dsp:cNvPr id="0" name=""/>
        <dsp:cNvSpPr/>
      </dsp:nvSpPr>
      <dsp:spPr>
        <a:xfrm>
          <a:off x="895192" y="1939176"/>
          <a:ext cx="6503883" cy="7750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027" tIns="82027" rIns="82027" bIns="82027" numCol="1" spcCol="1270" anchor="ctr" anchorCtr="0">
          <a:noAutofit/>
        </a:bodyPr>
        <a:lstStyle/>
        <a:p>
          <a:pPr marL="0" lvl="0" indent="0" algn="l" defTabSz="844550">
            <a:lnSpc>
              <a:spcPct val="90000"/>
            </a:lnSpc>
            <a:spcBef>
              <a:spcPct val="0"/>
            </a:spcBef>
            <a:spcAft>
              <a:spcPct val="35000"/>
            </a:spcAft>
            <a:buNone/>
          </a:pPr>
          <a:r>
            <a:rPr lang="en-US" sz="1900" kern="1200">
              <a:latin typeface="Arial" panose="020B0604020202020204" pitchFamily="34" charset="0"/>
              <a:cs typeface="Arial" panose="020B0604020202020204" pitchFamily="34" charset="0"/>
            </a:rPr>
            <a:t>RECAP assessment results are used to create an </a:t>
          </a:r>
          <a:r>
            <a:rPr lang="en-US" sz="1900" b="1" kern="1200">
              <a:latin typeface="Arial" panose="020B0604020202020204" pitchFamily="34" charset="0"/>
              <a:cs typeface="Arial" panose="020B0604020202020204" pitchFamily="34" charset="0"/>
            </a:rPr>
            <a:t>actionable plan for </a:t>
          </a:r>
          <a:r>
            <a:rPr lang="en-US" sz="1900" kern="1200">
              <a:latin typeface="Arial" panose="020B0604020202020204" pitchFamily="34" charset="0"/>
              <a:cs typeface="Arial" panose="020B0604020202020204" pitchFamily="34" charset="0"/>
            </a:rPr>
            <a:t>institutional strengthening</a:t>
          </a:r>
        </a:p>
      </dsp:txBody>
      <dsp:txXfrm>
        <a:off x="895192" y="1939176"/>
        <a:ext cx="6503883" cy="775058"/>
      </dsp:txXfrm>
    </dsp:sp>
    <dsp:sp modelId="{F2736125-8FFD-4423-8C60-E1E8D0A18F05}">
      <dsp:nvSpPr>
        <dsp:cNvPr id="0" name=""/>
        <dsp:cNvSpPr/>
      </dsp:nvSpPr>
      <dsp:spPr>
        <a:xfrm>
          <a:off x="0" y="2907999"/>
          <a:ext cx="7399076" cy="775058"/>
        </a:xfrm>
        <a:prstGeom prst="roundRect">
          <a:avLst>
            <a:gd name="adj" fmla="val 10000"/>
          </a:avLst>
        </a:prstGeom>
        <a:solidFill>
          <a:srgbClr val="C9E1E8"/>
        </a:solidFill>
        <a:ln>
          <a:noFill/>
        </a:ln>
        <a:effectLst/>
      </dsp:spPr>
      <dsp:style>
        <a:lnRef idx="0">
          <a:scrgbClr r="0" g="0" b="0"/>
        </a:lnRef>
        <a:fillRef idx="1">
          <a:scrgbClr r="0" g="0" b="0"/>
        </a:fillRef>
        <a:effectRef idx="0">
          <a:scrgbClr r="0" g="0" b="0"/>
        </a:effectRef>
        <a:fontRef idx="minor"/>
      </dsp:style>
    </dsp:sp>
    <dsp:sp modelId="{705417B8-E8D1-49E9-B2B3-9C1A2D45481B}">
      <dsp:nvSpPr>
        <dsp:cNvPr id="0" name=""/>
        <dsp:cNvSpPr/>
      </dsp:nvSpPr>
      <dsp:spPr>
        <a:xfrm>
          <a:off x="234455" y="3082388"/>
          <a:ext cx="426282" cy="42628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8693917-4B34-413E-A40B-3A0E917CBAC4}">
      <dsp:nvSpPr>
        <dsp:cNvPr id="0" name=""/>
        <dsp:cNvSpPr/>
      </dsp:nvSpPr>
      <dsp:spPr>
        <a:xfrm>
          <a:off x="895192" y="2907999"/>
          <a:ext cx="6503883" cy="7750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027" tIns="82027" rIns="82027" bIns="82027" numCol="1" spcCol="1270" anchor="ctr" anchorCtr="0">
          <a:noAutofit/>
        </a:bodyPr>
        <a:lstStyle/>
        <a:p>
          <a:pPr marL="0" lvl="0" indent="0" algn="l" defTabSz="844550">
            <a:lnSpc>
              <a:spcPct val="90000"/>
            </a:lnSpc>
            <a:spcBef>
              <a:spcPct val="0"/>
            </a:spcBef>
            <a:spcAft>
              <a:spcPct val="35000"/>
            </a:spcAft>
            <a:buNone/>
          </a:pPr>
          <a:r>
            <a:rPr lang="en-US" sz="1900" kern="1200" dirty="0">
              <a:latin typeface="Arial" panose="020B0604020202020204" pitchFamily="34" charset="0"/>
              <a:cs typeface="Arial" panose="020B0604020202020204" pitchFamily="34" charset="0"/>
            </a:rPr>
            <a:t>Accompanied by </a:t>
          </a:r>
          <a:r>
            <a:rPr lang="en-US" sz="1900" b="1" kern="1200" dirty="0">
              <a:latin typeface="Arial" panose="020B0604020202020204" pitchFamily="34" charset="0"/>
              <a:cs typeface="Arial" panose="020B0604020202020204" pitchFamily="34" charset="0"/>
            </a:rPr>
            <a:t>resource guide </a:t>
          </a:r>
          <a:r>
            <a:rPr lang="en-US" sz="1900" kern="1200" dirty="0">
              <a:latin typeface="Arial" panose="020B0604020202020204" pitchFamily="34" charset="0"/>
              <a:cs typeface="Arial" panose="020B0604020202020204" pitchFamily="34" charset="0"/>
            </a:rPr>
            <a:t>with free/low-cost resources within each domain </a:t>
          </a:r>
        </a:p>
      </dsp:txBody>
      <dsp:txXfrm>
        <a:off x="895192" y="2907999"/>
        <a:ext cx="6503883" cy="7750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99B587-D31F-4963-8AC0-3B12B000B737}">
      <dsp:nvSpPr>
        <dsp:cNvPr id="0" name=""/>
        <dsp:cNvSpPr/>
      </dsp:nvSpPr>
      <dsp:spPr>
        <a:xfrm>
          <a:off x="0" y="0"/>
          <a:ext cx="7137069" cy="868699"/>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2880" tIns="182880" rIns="182880" bIns="18288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Arial" panose="020B0604020202020204" pitchFamily="34" charset="0"/>
              <a:cs typeface="Arial" panose="020B0604020202020204" pitchFamily="34" charset="0"/>
            </a:rPr>
            <a:t>1. Identify who will finalize and manage the institutional strengthening plan</a:t>
          </a:r>
        </a:p>
      </dsp:txBody>
      <dsp:txXfrm>
        <a:off x="0" y="0"/>
        <a:ext cx="7137069" cy="868699"/>
      </dsp:txXfrm>
    </dsp:sp>
    <dsp:sp modelId="{6B39B2BD-ABC8-47DF-9CC6-39094EAB30FA}">
      <dsp:nvSpPr>
        <dsp:cNvPr id="0" name=""/>
        <dsp:cNvSpPr/>
      </dsp:nvSpPr>
      <dsp:spPr>
        <a:xfrm>
          <a:off x="0" y="884966"/>
          <a:ext cx="7137069" cy="868699"/>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2880" tIns="182880" rIns="182880" bIns="18288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Arial" panose="020B0604020202020204" pitchFamily="34" charset="0"/>
              <a:cs typeface="Arial" panose="020B0604020202020204" pitchFamily="34" charset="0"/>
            </a:rPr>
            <a:t>2. Determine how and when the organization will review progress against the plan</a:t>
          </a:r>
        </a:p>
      </dsp:txBody>
      <dsp:txXfrm>
        <a:off x="0" y="884966"/>
        <a:ext cx="7137069" cy="868699"/>
      </dsp:txXfrm>
    </dsp:sp>
    <dsp:sp modelId="{10AC2818-FC62-4129-B407-3EE9C1CFFCC3}">
      <dsp:nvSpPr>
        <dsp:cNvPr id="0" name=""/>
        <dsp:cNvSpPr/>
      </dsp:nvSpPr>
      <dsp:spPr>
        <a:xfrm>
          <a:off x="0" y="1767663"/>
          <a:ext cx="7137069" cy="868699"/>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2880" tIns="182880" rIns="182880" bIns="18288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Arial" panose="020B0604020202020204" pitchFamily="34" charset="0"/>
              <a:cs typeface="Arial" panose="020B0604020202020204" pitchFamily="34" charset="0"/>
            </a:rPr>
            <a:t>3. Determine the timing of the next assessment</a:t>
          </a:r>
        </a:p>
      </dsp:txBody>
      <dsp:txXfrm>
        <a:off x="0" y="1767663"/>
        <a:ext cx="7137069" cy="86869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A7C0758-906C-4797-B6E1-F6F0FC01842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latin typeface="Arial" panose="020B0604020202020204" pitchFamily="34" charset="0"/>
            </a:endParaRPr>
          </a:p>
        </p:txBody>
      </p:sp>
      <p:sp>
        <p:nvSpPr>
          <p:cNvPr id="3" name="Date Placeholder 2">
            <a:extLst>
              <a:ext uri="{FF2B5EF4-FFF2-40B4-BE49-F238E27FC236}">
                <a16:creationId xmlns:a16="http://schemas.microsoft.com/office/drawing/2014/main" id="{98FFFBEF-5F35-4EBF-8EFE-7089351E83B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8FCFDBF-AF38-4B8A-ABB1-83009EBB1BAC}" type="datetimeFigureOut">
              <a:rPr lang="en-US" smtClean="0">
                <a:latin typeface="Arial" panose="020B0604020202020204" pitchFamily="34" charset="0"/>
              </a:rPr>
              <a:t>5/23/22</a:t>
            </a:fld>
            <a:endParaRPr lang="en-US">
              <a:latin typeface="Arial" panose="020B0604020202020204" pitchFamily="34" charset="0"/>
            </a:endParaRPr>
          </a:p>
        </p:txBody>
      </p:sp>
      <p:sp>
        <p:nvSpPr>
          <p:cNvPr id="4" name="Footer Placeholder 3">
            <a:extLst>
              <a:ext uri="{FF2B5EF4-FFF2-40B4-BE49-F238E27FC236}">
                <a16:creationId xmlns:a16="http://schemas.microsoft.com/office/drawing/2014/main" id="{DBC55F3B-1621-4685-B7AB-4FC4868AC47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latin typeface="Arial" panose="020B0604020202020204" pitchFamily="34" charset="0"/>
            </a:endParaRPr>
          </a:p>
        </p:txBody>
      </p:sp>
      <p:sp>
        <p:nvSpPr>
          <p:cNvPr id="5" name="Slide Number Placeholder 4">
            <a:extLst>
              <a:ext uri="{FF2B5EF4-FFF2-40B4-BE49-F238E27FC236}">
                <a16:creationId xmlns:a16="http://schemas.microsoft.com/office/drawing/2014/main" id="{96C61C40-030B-467E-B5C0-19FE9EEF5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5BF156E-249A-46FB-B5CC-24AD70E871DE}" type="slidenum">
              <a:rPr lang="en-US" smtClean="0">
                <a:latin typeface="Arial" panose="020B0604020202020204" pitchFamily="34" charset="0"/>
              </a:rPr>
              <a:t>‹#›</a:t>
            </a:fld>
            <a:endParaRPr lang="en-US">
              <a:latin typeface="Arial" panose="020B0604020202020204" pitchFamily="34" charset="0"/>
            </a:endParaRPr>
          </a:p>
        </p:txBody>
      </p:sp>
    </p:spTree>
    <p:extLst>
      <p:ext uri="{BB962C8B-B14F-4D97-AF65-F5344CB8AC3E}">
        <p14:creationId xmlns:p14="http://schemas.microsoft.com/office/powerpoint/2010/main" val="21647977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fld id="{126E14AF-AC4B-494D-943E-F43891016514}" type="datetimeFigureOut">
              <a:rPr lang="en-US" smtClean="0"/>
              <a:pPr/>
              <a:t>5/23/22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defRPr>
            </a:lvl1pPr>
          </a:lstStyle>
          <a:p>
            <a:fld id="{8EBD5C49-D4CC-4325-B8D8-7ABC10D8320A}" type="slidenum">
              <a:rPr lang="en-US" smtClean="0"/>
              <a:pPr/>
              <a:t>‹#›</a:t>
            </a:fld>
            <a:endParaRPr lang="en-US"/>
          </a:p>
        </p:txBody>
      </p:sp>
    </p:spTree>
    <p:extLst>
      <p:ext uri="{BB962C8B-B14F-4D97-AF65-F5344CB8AC3E}">
        <p14:creationId xmlns:p14="http://schemas.microsoft.com/office/powerpoint/2010/main" val="2649651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presentation is meant to be used by the facilitator during a RECAP assessment workshop. </a:t>
            </a:r>
          </a:p>
        </p:txBody>
      </p:sp>
      <p:sp>
        <p:nvSpPr>
          <p:cNvPr id="4" name="Slide Number Placeholder 3"/>
          <p:cNvSpPr>
            <a:spLocks noGrp="1"/>
          </p:cNvSpPr>
          <p:nvPr>
            <p:ph type="sldNum" sz="quarter" idx="5"/>
          </p:nvPr>
        </p:nvSpPr>
        <p:spPr/>
        <p:txBody>
          <a:bodyPr/>
          <a:lstStyle/>
          <a:p>
            <a:fld id="{8EBD5C49-D4CC-4325-B8D8-7ABC10D8320A}" type="slidenum">
              <a:rPr lang="en-US" smtClean="0"/>
              <a:pPr/>
              <a:t>1</a:t>
            </a:fld>
            <a:endParaRPr lang="en-US"/>
          </a:p>
        </p:txBody>
      </p:sp>
    </p:spTree>
    <p:extLst>
      <p:ext uri="{BB962C8B-B14F-4D97-AF65-F5344CB8AC3E}">
        <p14:creationId xmlns:p14="http://schemas.microsoft.com/office/powerpoint/2010/main" val="17512415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assessment tool is one part of the RECAP package, which allows organizations to conduct a self-assessment of research and evaluation competencies. Slides 14-23 provide further detail about the assessment tool, including individual domains.</a:t>
            </a:r>
          </a:p>
        </p:txBody>
      </p:sp>
      <p:sp>
        <p:nvSpPr>
          <p:cNvPr id="4" name="Slide Number Placeholder 3"/>
          <p:cNvSpPr>
            <a:spLocks noGrp="1"/>
          </p:cNvSpPr>
          <p:nvPr>
            <p:ph type="sldNum" sz="quarter" idx="5"/>
          </p:nvPr>
        </p:nvSpPr>
        <p:spPr/>
        <p:txBody>
          <a:bodyPr/>
          <a:lstStyle/>
          <a:p>
            <a:fld id="{8EBD5C49-D4CC-4325-B8D8-7ABC10D8320A}" type="slidenum">
              <a:rPr lang="en-US" smtClean="0"/>
              <a:pPr/>
              <a:t>10</a:t>
            </a:fld>
            <a:endParaRPr lang="en-US"/>
          </a:p>
        </p:txBody>
      </p:sp>
    </p:spTree>
    <p:extLst>
      <p:ext uri="{BB962C8B-B14F-4D97-AF65-F5344CB8AC3E}">
        <p14:creationId xmlns:p14="http://schemas.microsoft.com/office/powerpoint/2010/main" val="32642371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Perpetua" panose="02020502060401020303" pitchFamily="18" charset="0"/>
                <a:ea typeface="Calibri" panose="020F0502020204030204" pitchFamily="34" charset="0"/>
                <a:cs typeface="Arial" panose="020B0604020202020204" pitchFamily="34" charset="0"/>
              </a:rPr>
              <a:t>The RECAP assessment tool includes six domains aligned to what is needed at an organizational level to undertake an evaluation or other research activity. Each domain has 2-3 subdomains, and each subdomain has multiple core competencies. </a:t>
            </a:r>
          </a:p>
          <a:p>
            <a:endParaRPr lang="en-US" sz="1800" dirty="0">
              <a:effectLst/>
              <a:latin typeface="Perpetua" panose="02020502060401020303" pitchFamily="18" charset="0"/>
              <a:ea typeface="Calibri" panose="020F0502020204030204" pitchFamily="34" charset="0"/>
              <a:cs typeface="Arial" panose="020B0604020202020204" pitchFamily="34" charset="0"/>
            </a:endParaRPr>
          </a:p>
          <a:p>
            <a:r>
              <a:rPr lang="en-US" sz="1800" dirty="0">
                <a:effectLst/>
                <a:latin typeface="Perpetua" panose="02020502060401020303" pitchFamily="18" charset="0"/>
                <a:ea typeface="Calibri" panose="020F0502020204030204" pitchFamily="34" charset="0"/>
                <a:cs typeface="Arial" panose="020B0604020202020204" pitchFamily="34" charset="0"/>
              </a:rPr>
              <a:t>Gender is a cross-cutting theme for the tool. This is because gender is a feature of all interventions, whether they address malaria, HIV, maternal, child, and newborn health, nutrition, water sanitation and hygiene, or other health topics. </a:t>
            </a:r>
            <a:endParaRPr lang="en-US" dirty="0"/>
          </a:p>
        </p:txBody>
      </p:sp>
      <p:sp>
        <p:nvSpPr>
          <p:cNvPr id="4" name="Slide Number Placeholder 3"/>
          <p:cNvSpPr>
            <a:spLocks noGrp="1"/>
          </p:cNvSpPr>
          <p:nvPr>
            <p:ph type="sldNum" sz="quarter" idx="5"/>
          </p:nvPr>
        </p:nvSpPr>
        <p:spPr/>
        <p:txBody>
          <a:bodyPr/>
          <a:lstStyle/>
          <a:p>
            <a:fld id="{613F81C8-C596-489A-B525-59854E106D10}" type="slidenum">
              <a:rPr lang="en-US" smtClean="0"/>
              <a:t>11</a:t>
            </a:fld>
            <a:endParaRPr lang="en-US"/>
          </a:p>
        </p:txBody>
      </p:sp>
    </p:spTree>
    <p:extLst>
      <p:ext uri="{BB962C8B-B14F-4D97-AF65-F5344CB8AC3E}">
        <p14:creationId xmlns:p14="http://schemas.microsoft.com/office/powerpoint/2010/main" val="40555507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470">
              <a:defRPr/>
            </a:pPr>
            <a:r>
              <a:rPr lang="en-US" dirty="0"/>
              <a:t>The RECAP assessment tool is organized by domains, subdomains, and core competencies based upon what is needed at an organizational level to undertake evaluation or other non-clinical research work. </a:t>
            </a:r>
          </a:p>
          <a:p>
            <a:endParaRPr lang="en-US" dirty="0"/>
          </a:p>
          <a:p>
            <a:r>
              <a:rPr lang="en-US" dirty="0"/>
              <a:t>6 domains:</a:t>
            </a:r>
          </a:p>
          <a:p>
            <a:pPr lvl="1"/>
            <a:r>
              <a:rPr lang="en-US" dirty="0"/>
              <a:t>Domains are aligned to what is needed at an organizational level to undertake an evaluation or non-clinical research activity.</a:t>
            </a:r>
          </a:p>
          <a:p>
            <a:r>
              <a:rPr lang="en-US" dirty="0"/>
              <a:t>Each domain has 2-3 subdomains.</a:t>
            </a:r>
          </a:p>
          <a:p>
            <a:r>
              <a:rPr lang="en-US" dirty="0"/>
              <a:t>Each subdomain has multiple core competencies.</a:t>
            </a:r>
          </a:p>
          <a:p>
            <a:r>
              <a:rPr lang="en-US" dirty="0"/>
              <a:t>The tool is designed to be adaptable to specific organizational research/evaluation contexts.</a:t>
            </a:r>
          </a:p>
          <a:p>
            <a:r>
              <a:rPr lang="en-US" i="1" dirty="0"/>
              <a:t>Gender is a cross-cutting theme for the tool</a:t>
            </a:r>
          </a:p>
          <a:p>
            <a:endParaRPr lang="en-US" dirty="0"/>
          </a:p>
        </p:txBody>
      </p:sp>
      <p:sp>
        <p:nvSpPr>
          <p:cNvPr id="4" name="Slide Number Placeholder 3"/>
          <p:cNvSpPr>
            <a:spLocks noGrp="1"/>
          </p:cNvSpPr>
          <p:nvPr>
            <p:ph type="sldNum" sz="quarter" idx="5"/>
          </p:nvPr>
        </p:nvSpPr>
        <p:spPr/>
        <p:txBody>
          <a:bodyPr/>
          <a:lstStyle/>
          <a:p>
            <a:fld id="{8EBD5C49-D4CC-4325-B8D8-7ABC10D8320A}" type="slidenum">
              <a:rPr lang="en-US" smtClean="0"/>
              <a:t>12</a:t>
            </a:fld>
            <a:endParaRPr lang="en-US"/>
          </a:p>
        </p:txBody>
      </p:sp>
    </p:spTree>
    <p:extLst>
      <p:ext uri="{BB962C8B-B14F-4D97-AF65-F5344CB8AC3E}">
        <p14:creationId xmlns:p14="http://schemas.microsoft.com/office/powerpoint/2010/main" val="2705846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of the six domains is further divided into corresponding subdomains and then respective core competencies. Slides 14 – 20 show each domain, their subdomains and core competencies. </a:t>
            </a:r>
          </a:p>
        </p:txBody>
      </p:sp>
      <p:sp>
        <p:nvSpPr>
          <p:cNvPr id="4" name="Slide Number Placeholder 3"/>
          <p:cNvSpPr>
            <a:spLocks noGrp="1"/>
          </p:cNvSpPr>
          <p:nvPr>
            <p:ph type="sldNum" sz="quarter" idx="5"/>
          </p:nvPr>
        </p:nvSpPr>
        <p:spPr/>
        <p:txBody>
          <a:bodyPr/>
          <a:lstStyle/>
          <a:p>
            <a:fld id="{8EBD5C49-D4CC-4325-B8D8-7ABC10D8320A}" type="slidenum">
              <a:rPr lang="en-US" smtClean="0"/>
              <a:pPr/>
              <a:t>13</a:t>
            </a:fld>
            <a:endParaRPr lang="en-US"/>
          </a:p>
        </p:txBody>
      </p:sp>
    </p:spTree>
    <p:extLst>
      <p:ext uri="{BB962C8B-B14F-4D97-AF65-F5344CB8AC3E}">
        <p14:creationId xmlns:p14="http://schemas.microsoft.com/office/powerpoint/2010/main" val="1183087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Domain 1 covers the research and evaluation design.</a:t>
            </a:r>
          </a:p>
        </p:txBody>
      </p:sp>
      <p:sp>
        <p:nvSpPr>
          <p:cNvPr id="4" name="Slide Number Placeholder 3"/>
          <p:cNvSpPr>
            <a:spLocks noGrp="1"/>
          </p:cNvSpPr>
          <p:nvPr>
            <p:ph type="sldNum" sz="quarter" idx="5"/>
          </p:nvPr>
        </p:nvSpPr>
        <p:spPr/>
        <p:txBody>
          <a:bodyPr/>
          <a:lstStyle/>
          <a:p>
            <a:fld id="{8EBD5C49-D4CC-4325-B8D8-7ABC10D8320A}" type="slidenum">
              <a:rPr lang="en-US" smtClean="0"/>
              <a:pPr/>
              <a:t>14</a:t>
            </a:fld>
            <a:endParaRPr lang="en-US"/>
          </a:p>
        </p:txBody>
      </p:sp>
    </p:spTree>
    <p:extLst>
      <p:ext uri="{BB962C8B-B14F-4D97-AF65-F5344CB8AC3E}">
        <p14:creationId xmlns:p14="http://schemas.microsoft.com/office/powerpoint/2010/main" val="31046820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Domain 2 looks at fieldwork.</a:t>
            </a:r>
          </a:p>
        </p:txBody>
      </p:sp>
      <p:sp>
        <p:nvSpPr>
          <p:cNvPr id="4" name="Slide Number Placeholder 3"/>
          <p:cNvSpPr>
            <a:spLocks noGrp="1"/>
          </p:cNvSpPr>
          <p:nvPr>
            <p:ph type="sldNum" sz="quarter" idx="5"/>
          </p:nvPr>
        </p:nvSpPr>
        <p:spPr/>
        <p:txBody>
          <a:bodyPr/>
          <a:lstStyle/>
          <a:p>
            <a:fld id="{8EBD5C49-D4CC-4325-B8D8-7ABC10D8320A}" type="slidenum">
              <a:rPr lang="en-US" smtClean="0"/>
              <a:pPr/>
              <a:t>15</a:t>
            </a:fld>
            <a:endParaRPr lang="en-US"/>
          </a:p>
        </p:txBody>
      </p:sp>
    </p:spTree>
    <p:extLst>
      <p:ext uri="{BB962C8B-B14F-4D97-AF65-F5344CB8AC3E}">
        <p14:creationId xmlns:p14="http://schemas.microsoft.com/office/powerpoint/2010/main" val="38826176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Domain 3 looks at data management – for both qualitative and quantitative data.</a:t>
            </a:r>
          </a:p>
        </p:txBody>
      </p:sp>
      <p:sp>
        <p:nvSpPr>
          <p:cNvPr id="4" name="Slide Number Placeholder 3"/>
          <p:cNvSpPr>
            <a:spLocks noGrp="1"/>
          </p:cNvSpPr>
          <p:nvPr>
            <p:ph type="sldNum" sz="quarter" idx="5"/>
          </p:nvPr>
        </p:nvSpPr>
        <p:spPr/>
        <p:txBody>
          <a:bodyPr/>
          <a:lstStyle/>
          <a:p>
            <a:fld id="{8EBD5C49-D4CC-4325-B8D8-7ABC10D8320A}" type="slidenum">
              <a:rPr lang="en-US" smtClean="0"/>
              <a:pPr/>
              <a:t>16</a:t>
            </a:fld>
            <a:endParaRPr lang="en-US"/>
          </a:p>
        </p:txBody>
      </p:sp>
    </p:spTree>
    <p:extLst>
      <p:ext uri="{BB962C8B-B14F-4D97-AF65-F5344CB8AC3E}">
        <p14:creationId xmlns:p14="http://schemas.microsoft.com/office/powerpoint/2010/main" val="18042660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Domain 4 assess competencies for data analysis, again both for quantitative and qualitative data.</a:t>
            </a:r>
          </a:p>
        </p:txBody>
      </p:sp>
      <p:sp>
        <p:nvSpPr>
          <p:cNvPr id="4" name="Slide Number Placeholder 3"/>
          <p:cNvSpPr>
            <a:spLocks noGrp="1"/>
          </p:cNvSpPr>
          <p:nvPr>
            <p:ph type="sldNum" sz="quarter" idx="5"/>
          </p:nvPr>
        </p:nvSpPr>
        <p:spPr/>
        <p:txBody>
          <a:bodyPr/>
          <a:lstStyle/>
          <a:p>
            <a:fld id="{8EBD5C49-D4CC-4325-B8D8-7ABC10D8320A}" type="slidenum">
              <a:rPr lang="en-US" smtClean="0"/>
              <a:pPr/>
              <a:t>17</a:t>
            </a:fld>
            <a:endParaRPr lang="en-US"/>
          </a:p>
        </p:txBody>
      </p:sp>
    </p:spTree>
    <p:extLst>
      <p:ext uri="{BB962C8B-B14F-4D97-AF65-F5344CB8AC3E}">
        <p14:creationId xmlns:p14="http://schemas.microsoft.com/office/powerpoint/2010/main" val="10797747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Domain 5 looks at information sharing, or what you do with the data once it’s been analyzed.</a:t>
            </a:r>
          </a:p>
        </p:txBody>
      </p:sp>
      <p:sp>
        <p:nvSpPr>
          <p:cNvPr id="4" name="Slide Number Placeholder 3"/>
          <p:cNvSpPr>
            <a:spLocks noGrp="1"/>
          </p:cNvSpPr>
          <p:nvPr>
            <p:ph type="sldNum" sz="quarter" idx="5"/>
          </p:nvPr>
        </p:nvSpPr>
        <p:spPr/>
        <p:txBody>
          <a:bodyPr/>
          <a:lstStyle/>
          <a:p>
            <a:fld id="{8EBD5C49-D4CC-4325-B8D8-7ABC10D8320A}" type="slidenum">
              <a:rPr lang="en-US" smtClean="0"/>
              <a:pPr/>
              <a:t>18</a:t>
            </a:fld>
            <a:endParaRPr lang="en-US"/>
          </a:p>
        </p:txBody>
      </p:sp>
    </p:spTree>
    <p:extLst>
      <p:ext uri="{BB962C8B-B14F-4D97-AF65-F5344CB8AC3E}">
        <p14:creationId xmlns:p14="http://schemas.microsoft.com/office/powerpoint/2010/main" val="34926992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Domain 6 assesses organization capacity and covers organizational, human resource, and financial management. It will be important to have representatives from an organization who can speak to these competencies present for an assessment.</a:t>
            </a:r>
          </a:p>
        </p:txBody>
      </p:sp>
      <p:sp>
        <p:nvSpPr>
          <p:cNvPr id="4" name="Slide Number Placeholder 3"/>
          <p:cNvSpPr>
            <a:spLocks noGrp="1"/>
          </p:cNvSpPr>
          <p:nvPr>
            <p:ph type="sldNum" sz="quarter" idx="5"/>
          </p:nvPr>
        </p:nvSpPr>
        <p:spPr/>
        <p:txBody>
          <a:bodyPr/>
          <a:lstStyle/>
          <a:p>
            <a:fld id="{8EBD5C49-D4CC-4325-B8D8-7ABC10D8320A}" type="slidenum">
              <a:rPr lang="en-US" smtClean="0"/>
              <a:pPr/>
              <a:t>19</a:t>
            </a:fld>
            <a:endParaRPr lang="en-US"/>
          </a:p>
        </p:txBody>
      </p:sp>
    </p:spTree>
    <p:extLst>
      <p:ext uri="{BB962C8B-B14F-4D97-AF65-F5344CB8AC3E}">
        <p14:creationId xmlns:p14="http://schemas.microsoft.com/office/powerpoint/2010/main" val="3743805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Slides 2-4 provide a sample agenda for a three-day assessment workshop. The number of days needed for the assessment workshop will vary depending on the organization and the number and availability of participants. Some organizations may complete the assessment 2 days.</a:t>
            </a:r>
          </a:p>
          <a:p>
            <a:endParaRPr lang="en-US" dirty="0"/>
          </a:p>
          <a:p>
            <a:r>
              <a:rPr lang="en-US" dirty="0"/>
              <a:t>This is the suggested Day 1 agenda, modify as needed, adding timing and facilitator names.</a:t>
            </a:r>
          </a:p>
          <a:p>
            <a:r>
              <a:rPr lang="en-US" dirty="0"/>
              <a:t>The times are left open to adjust for the amount of time available and the domains to be covered.</a:t>
            </a:r>
          </a:p>
        </p:txBody>
      </p:sp>
      <p:sp>
        <p:nvSpPr>
          <p:cNvPr id="4" name="Slide Number Placeholder 3"/>
          <p:cNvSpPr>
            <a:spLocks noGrp="1"/>
          </p:cNvSpPr>
          <p:nvPr>
            <p:ph type="sldNum" sz="quarter" idx="5"/>
          </p:nvPr>
        </p:nvSpPr>
        <p:spPr/>
        <p:txBody>
          <a:bodyPr/>
          <a:lstStyle/>
          <a:p>
            <a:fld id="{613F81C8-C596-489A-B525-59854E106D10}" type="slidenum">
              <a:rPr lang="en-US" smtClean="0"/>
              <a:t>2</a:t>
            </a:fld>
            <a:endParaRPr lang="en-US"/>
          </a:p>
        </p:txBody>
      </p:sp>
    </p:spTree>
    <p:extLst>
      <p:ext uri="{BB962C8B-B14F-4D97-AF65-F5344CB8AC3E}">
        <p14:creationId xmlns:p14="http://schemas.microsoft.com/office/powerpoint/2010/main" val="26747717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4-level measurement scale is used to score each core competency. Each of the four levels is defined on this slide. During the assessment workshop, participants will determine the scoring for each individual competency for their organization.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8EBD5C49-D4CC-4325-B8D8-7ABC10D8320A}" type="slidenum">
              <a:rPr lang="en-US" smtClean="0"/>
              <a:pPr/>
              <a:t>20</a:t>
            </a:fld>
            <a:endParaRPr lang="en-US"/>
          </a:p>
        </p:txBody>
      </p:sp>
    </p:spTree>
    <p:extLst>
      <p:ext uri="{BB962C8B-B14F-4D97-AF65-F5344CB8AC3E}">
        <p14:creationId xmlns:p14="http://schemas.microsoft.com/office/powerpoint/2010/main" val="2640805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sto MT" panose="02040603050505030304" pitchFamily="18" charset="0"/>
                <a:ea typeface="Calibri" panose="020F0502020204030204" pitchFamily="34" charset="0"/>
                <a:cs typeface="Arial" panose="020B0604020202020204" pitchFamily="34" charset="0"/>
              </a:rPr>
              <a:t>The self-assessment scores are designed to set priorities for action planning and will be used by organizations to visualize their capacity strengths and gaps and prioritize institutional strengthening activities. The scores are not designed for funders to judge performance or compare organizations, and organizations should not share them publicly to position themselves ahead of other organizations.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Calisto MT" panose="02040603050505030304" pitchFamily="18"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sto MT" panose="02040603050505030304" pitchFamily="18" charset="0"/>
                <a:ea typeface="Calibri" panose="020F0502020204030204" pitchFamily="34" charset="0"/>
                <a:cs typeface="Arial" panose="020B0604020202020204" pitchFamily="34" charset="0"/>
              </a:rPr>
              <a:t>The most important part of the assessment process is setting priorities and planning for institutional strengthening – the self-assessment scores are only used to help facilitate that process.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Calisto MT" panose="02040603050505030304" pitchFamily="18"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Calisto MT" panose="02040603050505030304" pitchFamily="18"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Calisto MT" panose="02040603050505030304" pitchFamily="18"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8EBD5C49-D4CC-4325-B8D8-7ABC10D8320A}" type="slidenum">
              <a:rPr lang="en-US" smtClean="0"/>
              <a:pPr/>
              <a:t>21</a:t>
            </a:fld>
            <a:endParaRPr lang="en-US"/>
          </a:p>
        </p:txBody>
      </p:sp>
    </p:spTree>
    <p:extLst>
      <p:ext uri="{BB962C8B-B14F-4D97-AF65-F5344CB8AC3E}">
        <p14:creationId xmlns:p14="http://schemas.microsoft.com/office/powerpoint/2010/main" val="40286671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assignment of a numerical 1-4 score for each competency is a subjective process!</a:t>
            </a:r>
          </a:p>
          <a:p>
            <a:endParaRPr lang="en-US" dirty="0"/>
          </a:p>
          <a:p>
            <a:r>
              <a:rPr lang="en-US" dirty="0"/>
              <a:t>The facilitator will use the core competency performance ideal and probe to guide the assessment group toward consensus on a score for each core competency. During this discussion, a dedicated notetaker will capture key discussion points and evidence use to reach the score and will document this in the workbook. </a:t>
            </a:r>
          </a:p>
          <a:p>
            <a:endParaRPr lang="en-US" dirty="0"/>
          </a:p>
          <a:p>
            <a:r>
              <a:rPr lang="en-US" dirty="0"/>
              <a:t>While the goal is for the facilitator to guide the group towards a score consensus, in the case that consensus cannot be reached a simple majority vote can be used to decide upon the final score. </a:t>
            </a:r>
          </a:p>
        </p:txBody>
      </p:sp>
      <p:sp>
        <p:nvSpPr>
          <p:cNvPr id="4" name="Slide Number Placeholder 3"/>
          <p:cNvSpPr>
            <a:spLocks noGrp="1"/>
          </p:cNvSpPr>
          <p:nvPr>
            <p:ph type="sldNum" sz="quarter" idx="5"/>
          </p:nvPr>
        </p:nvSpPr>
        <p:spPr/>
        <p:txBody>
          <a:bodyPr/>
          <a:lstStyle/>
          <a:p>
            <a:fld id="{8EBD5C49-D4CC-4325-B8D8-7ABC10D8320A}" type="slidenum">
              <a:rPr lang="en-US" smtClean="0"/>
              <a:t>22</a:t>
            </a:fld>
            <a:endParaRPr lang="en-US"/>
          </a:p>
        </p:txBody>
      </p:sp>
    </p:spTree>
    <p:extLst>
      <p:ext uri="{BB962C8B-B14F-4D97-AF65-F5344CB8AC3E}">
        <p14:creationId xmlns:p14="http://schemas.microsoft.com/office/powerpoint/2010/main" val="3583045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Scoring is meant to be a consensus-building process led by the facilitator.</a:t>
            </a:r>
          </a:p>
        </p:txBody>
      </p:sp>
      <p:sp>
        <p:nvSpPr>
          <p:cNvPr id="4" name="Slide Number Placeholder 3"/>
          <p:cNvSpPr>
            <a:spLocks noGrp="1"/>
          </p:cNvSpPr>
          <p:nvPr>
            <p:ph type="sldNum" sz="quarter" idx="5"/>
          </p:nvPr>
        </p:nvSpPr>
        <p:spPr/>
        <p:txBody>
          <a:bodyPr/>
          <a:lstStyle/>
          <a:p>
            <a:fld id="{8EBD5C49-D4CC-4325-B8D8-7ABC10D8320A}" type="slidenum">
              <a:rPr lang="en-US" smtClean="0"/>
              <a:pPr/>
              <a:t>23</a:t>
            </a:fld>
            <a:endParaRPr lang="en-US"/>
          </a:p>
        </p:txBody>
      </p:sp>
    </p:spTree>
    <p:extLst>
      <p:ext uri="{BB962C8B-B14F-4D97-AF65-F5344CB8AC3E}">
        <p14:creationId xmlns:p14="http://schemas.microsoft.com/office/powerpoint/2010/main" val="32773689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Slides 25 – 29 describe the process for creating and following through on a plan for institutional strengthening.</a:t>
            </a:r>
          </a:p>
        </p:txBody>
      </p:sp>
      <p:sp>
        <p:nvSpPr>
          <p:cNvPr id="4" name="Slide Number Placeholder 3"/>
          <p:cNvSpPr>
            <a:spLocks noGrp="1"/>
          </p:cNvSpPr>
          <p:nvPr>
            <p:ph type="sldNum" sz="quarter" idx="5"/>
          </p:nvPr>
        </p:nvSpPr>
        <p:spPr/>
        <p:txBody>
          <a:bodyPr/>
          <a:lstStyle/>
          <a:p>
            <a:fld id="{8EBD5C49-D4CC-4325-B8D8-7ABC10D8320A}" type="slidenum">
              <a:rPr lang="en-US" smtClean="0"/>
              <a:pPr/>
              <a:t>24</a:t>
            </a:fld>
            <a:endParaRPr lang="en-US"/>
          </a:p>
        </p:txBody>
      </p:sp>
    </p:spTree>
    <p:extLst>
      <p:ext uri="{BB962C8B-B14F-4D97-AF65-F5344CB8AC3E}">
        <p14:creationId xmlns:p14="http://schemas.microsoft.com/office/powerpoint/2010/main" val="5927105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the assessment has been completed, the organization will use the results to design an institutional strengthening plan. </a:t>
            </a:r>
          </a:p>
        </p:txBody>
      </p:sp>
      <p:sp>
        <p:nvSpPr>
          <p:cNvPr id="4" name="Slide Number Placeholder 3"/>
          <p:cNvSpPr>
            <a:spLocks noGrp="1"/>
          </p:cNvSpPr>
          <p:nvPr>
            <p:ph type="sldNum" sz="quarter" idx="5"/>
          </p:nvPr>
        </p:nvSpPr>
        <p:spPr/>
        <p:txBody>
          <a:bodyPr/>
          <a:lstStyle/>
          <a:p>
            <a:fld id="{8EBD5C49-D4CC-4325-B8D8-7ABC10D8320A}" type="slidenum">
              <a:rPr lang="en-US" smtClean="0"/>
              <a:pPr/>
              <a:t>25</a:t>
            </a:fld>
            <a:endParaRPr lang="en-US"/>
          </a:p>
        </p:txBody>
      </p:sp>
    </p:spTree>
    <p:extLst>
      <p:ext uri="{BB962C8B-B14F-4D97-AF65-F5344CB8AC3E}">
        <p14:creationId xmlns:p14="http://schemas.microsoft.com/office/powerpoint/2010/main" val="36329041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Segoe UI" panose="020B0502040204020203" pitchFamily="34" charset="0"/>
              </a:rPr>
              <a:t>Organizations do not need to score a 4 on every competency. There may be areas that do not apply or where the organization has no interest in growing.</a:t>
            </a:r>
          </a:p>
          <a:p>
            <a:endParaRPr lang="en-US" dirty="0"/>
          </a:p>
        </p:txBody>
      </p:sp>
      <p:sp>
        <p:nvSpPr>
          <p:cNvPr id="4" name="Slide Number Placeholder 3"/>
          <p:cNvSpPr>
            <a:spLocks noGrp="1"/>
          </p:cNvSpPr>
          <p:nvPr>
            <p:ph type="sldNum" sz="quarter" idx="5"/>
          </p:nvPr>
        </p:nvSpPr>
        <p:spPr/>
        <p:txBody>
          <a:bodyPr/>
          <a:lstStyle/>
          <a:p>
            <a:fld id="{613F81C8-C596-489A-B525-59854E106D10}" type="slidenum">
              <a:rPr lang="en-US" smtClean="0"/>
              <a:t>26</a:t>
            </a:fld>
            <a:endParaRPr lang="en-US"/>
          </a:p>
        </p:txBody>
      </p:sp>
    </p:spTree>
    <p:extLst>
      <p:ext uri="{BB962C8B-B14F-4D97-AF65-F5344CB8AC3E}">
        <p14:creationId xmlns:p14="http://schemas.microsoft.com/office/powerpoint/2010/main" val="32043853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lvl="0" indent="-285750">
              <a:lnSpc>
                <a:spcPts val="1300"/>
              </a:lnSpc>
              <a:spcBef>
                <a:spcPts val="1200"/>
              </a:spcBef>
              <a:spcAft>
                <a:spcPts val="800"/>
              </a:spcAft>
              <a:buFont typeface="Symbol" panose="05050102010706020507" pitchFamily="18" charset="2"/>
              <a:buChar char=""/>
            </a:pPr>
            <a:r>
              <a:rPr lang="en-US" sz="1800" b="1" dirty="0">
                <a:effectLst/>
                <a:ea typeface="Calibri" panose="020F0502020204030204" pitchFamily="34" charset="0"/>
                <a:cs typeface="Arial" panose="020B0604020202020204" pitchFamily="34" charset="0"/>
              </a:rPr>
              <a:t>Upcoming activities:</a:t>
            </a:r>
            <a:r>
              <a:rPr lang="en-US" sz="1800" dirty="0">
                <a:effectLst/>
                <a:ea typeface="Calibri" panose="020F0502020204030204" pitchFamily="34" charset="0"/>
                <a:cs typeface="Arial" panose="020B0604020202020204" pitchFamily="34" charset="0"/>
              </a:rPr>
              <a:t> Is there a particular activity or activities that your organization has planned that would benefit from or require a capacity strengthening intervention?</a:t>
            </a:r>
          </a:p>
          <a:p>
            <a:pPr marL="285750" marR="0" lvl="0" indent="-285750">
              <a:lnSpc>
                <a:spcPts val="1300"/>
              </a:lnSpc>
              <a:spcBef>
                <a:spcPts val="0"/>
              </a:spcBef>
              <a:spcAft>
                <a:spcPts val="0"/>
              </a:spcAft>
              <a:buFont typeface="Symbol" panose="05050102010706020507" pitchFamily="18" charset="2"/>
              <a:buChar char=""/>
            </a:pPr>
            <a:r>
              <a:rPr lang="en-US" sz="1800" b="1" dirty="0">
                <a:effectLst/>
                <a:ea typeface="Calibri" panose="020F0502020204030204" pitchFamily="34" charset="0"/>
                <a:cs typeface="Arial" panose="020B0604020202020204" pitchFamily="34" charset="0"/>
              </a:rPr>
              <a:t>Funding:</a:t>
            </a:r>
            <a:r>
              <a:rPr lang="en-US" sz="1800" dirty="0">
                <a:effectLst/>
                <a:ea typeface="Calibri" panose="020F0502020204030204" pitchFamily="34" charset="0"/>
                <a:cs typeface="Arial" panose="020B0604020202020204" pitchFamily="34" charset="0"/>
              </a:rPr>
              <a:t> Does the capacity strengthening intervention require funding and, if so, does your organization have sufficient funds available? </a:t>
            </a:r>
          </a:p>
          <a:p>
            <a:pPr marL="285750" marR="0" lvl="0" indent="-285750">
              <a:lnSpc>
                <a:spcPts val="1300"/>
              </a:lnSpc>
              <a:spcBef>
                <a:spcPts val="0"/>
              </a:spcBef>
              <a:spcAft>
                <a:spcPts val="0"/>
              </a:spcAft>
              <a:buFont typeface="Symbol" panose="05050102010706020507" pitchFamily="18" charset="2"/>
              <a:buChar char=""/>
            </a:pPr>
            <a:r>
              <a:rPr lang="en-US" sz="1800" b="1" dirty="0">
                <a:effectLst/>
                <a:ea typeface="Calibri" panose="020F0502020204030204" pitchFamily="34" charset="0"/>
                <a:cs typeface="Arial" panose="020B0604020202020204" pitchFamily="34" charset="0"/>
              </a:rPr>
              <a:t>Strategic positioning:</a:t>
            </a:r>
            <a:r>
              <a:rPr lang="en-US" sz="1800" dirty="0">
                <a:effectLst/>
                <a:ea typeface="Calibri" panose="020F0502020204030204" pitchFamily="34" charset="0"/>
                <a:cs typeface="Arial" panose="020B0604020202020204" pitchFamily="34" charset="0"/>
              </a:rPr>
              <a:t> What areas, if strengthened, would make your organization more competitive? Would strengthening capacity in a particular area meet the needs of your current or potential funders?</a:t>
            </a:r>
          </a:p>
          <a:p>
            <a:pPr marL="285750" marR="0" lvl="0" indent="-285750">
              <a:lnSpc>
                <a:spcPts val="1300"/>
              </a:lnSpc>
              <a:spcBef>
                <a:spcPts val="0"/>
              </a:spcBef>
              <a:spcAft>
                <a:spcPts val="0"/>
              </a:spcAft>
              <a:buFont typeface="Symbol" panose="05050102010706020507" pitchFamily="18" charset="2"/>
              <a:buChar char=""/>
            </a:pPr>
            <a:r>
              <a:rPr lang="en-US" sz="1800" b="1" dirty="0">
                <a:effectLst/>
                <a:ea typeface="Calibri" panose="020F0502020204030204" pitchFamily="34" charset="0"/>
                <a:cs typeface="Arial" panose="020B0604020202020204" pitchFamily="34" charset="0"/>
              </a:rPr>
              <a:t>Professional development for staff:</a:t>
            </a:r>
            <a:r>
              <a:rPr lang="en-US" sz="1800" dirty="0">
                <a:effectLst/>
                <a:ea typeface="Calibri" panose="020F0502020204030204" pitchFamily="34" charset="0"/>
                <a:cs typeface="Arial" panose="020B0604020202020204" pitchFamily="34" charset="0"/>
              </a:rPr>
              <a:t> Are there areas in which your organization’s staff would like to grow? Would prioritizing these areas improve staff retention?</a:t>
            </a:r>
          </a:p>
          <a:p>
            <a:pPr marL="285750" marR="0" lvl="0" indent="-285750">
              <a:lnSpc>
                <a:spcPts val="1300"/>
              </a:lnSpc>
              <a:spcBef>
                <a:spcPts val="0"/>
              </a:spcBef>
              <a:spcAft>
                <a:spcPts val="800"/>
              </a:spcAft>
              <a:buFont typeface="Symbol" panose="05050102010706020507" pitchFamily="18" charset="2"/>
              <a:buChar char=""/>
            </a:pPr>
            <a:r>
              <a:rPr lang="en-US" sz="1800" b="1" dirty="0">
                <a:effectLst/>
                <a:ea typeface="Calibri" panose="020F0502020204030204" pitchFamily="34" charset="0"/>
                <a:cs typeface="Arial" panose="020B0604020202020204" pitchFamily="34" charset="0"/>
              </a:rPr>
              <a:t>Feasibility:</a:t>
            </a:r>
            <a:r>
              <a:rPr lang="en-US" sz="1800" dirty="0">
                <a:effectLst/>
                <a:ea typeface="Calibri" panose="020F0502020204030204" pitchFamily="34" charset="0"/>
                <a:cs typeface="Arial" panose="020B0604020202020204" pitchFamily="34" charset="0"/>
              </a:rPr>
              <a:t> How many capacity strengthening interventions does your organization want to implement at one time? Is sufficient time available for the intervention(s) to be completed?</a:t>
            </a:r>
          </a:p>
          <a:p>
            <a:endParaRPr lang="en-US" dirty="0"/>
          </a:p>
        </p:txBody>
      </p:sp>
      <p:sp>
        <p:nvSpPr>
          <p:cNvPr id="4" name="Slide Number Placeholder 3"/>
          <p:cNvSpPr>
            <a:spLocks noGrp="1"/>
          </p:cNvSpPr>
          <p:nvPr>
            <p:ph type="sldNum" sz="quarter" idx="5"/>
          </p:nvPr>
        </p:nvSpPr>
        <p:spPr/>
        <p:txBody>
          <a:bodyPr/>
          <a:lstStyle/>
          <a:p>
            <a:fld id="{613F81C8-C596-489A-B525-59854E106D10}" type="slidenum">
              <a:rPr lang="en-US" smtClean="0"/>
              <a:t>27</a:t>
            </a:fld>
            <a:endParaRPr lang="en-US"/>
          </a:p>
        </p:txBody>
      </p:sp>
    </p:spTree>
    <p:extLst>
      <p:ext uri="{BB962C8B-B14F-4D97-AF65-F5344CB8AC3E}">
        <p14:creationId xmlns:p14="http://schemas.microsoft.com/office/powerpoint/2010/main" val="19274297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Along with identification of priorities, it will be important to operationalize the plan to build capacity. </a:t>
            </a:r>
          </a:p>
        </p:txBody>
      </p:sp>
      <p:sp>
        <p:nvSpPr>
          <p:cNvPr id="4" name="Slide Number Placeholder 3"/>
          <p:cNvSpPr>
            <a:spLocks noGrp="1"/>
          </p:cNvSpPr>
          <p:nvPr>
            <p:ph type="sldNum" sz="quarter" idx="5"/>
          </p:nvPr>
        </p:nvSpPr>
        <p:spPr/>
        <p:txBody>
          <a:bodyPr/>
          <a:lstStyle/>
          <a:p>
            <a:fld id="{8EBD5C49-D4CC-4325-B8D8-7ABC10D8320A}" type="slidenum">
              <a:rPr lang="en-US" smtClean="0"/>
              <a:pPr/>
              <a:t>28</a:t>
            </a:fld>
            <a:endParaRPr lang="en-US"/>
          </a:p>
        </p:txBody>
      </p:sp>
    </p:spTree>
    <p:extLst>
      <p:ext uri="{BB962C8B-B14F-4D97-AF65-F5344CB8AC3E}">
        <p14:creationId xmlns:p14="http://schemas.microsoft.com/office/powerpoint/2010/main" val="133460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suggested Day 2 agenda, modify as needed.</a:t>
            </a:r>
          </a:p>
          <a:p>
            <a:r>
              <a:rPr lang="en-US" dirty="0"/>
              <a:t>The times are left open to adjust for the amount of time available and the domains to be covered.</a:t>
            </a:r>
          </a:p>
          <a:p>
            <a:endParaRPr lang="en-US" dirty="0"/>
          </a:p>
        </p:txBody>
      </p:sp>
      <p:sp>
        <p:nvSpPr>
          <p:cNvPr id="4" name="Slide Number Placeholder 3"/>
          <p:cNvSpPr>
            <a:spLocks noGrp="1"/>
          </p:cNvSpPr>
          <p:nvPr>
            <p:ph type="sldNum" sz="quarter" idx="5"/>
          </p:nvPr>
        </p:nvSpPr>
        <p:spPr/>
        <p:txBody>
          <a:bodyPr/>
          <a:lstStyle/>
          <a:p>
            <a:fld id="{613F81C8-C596-489A-B525-59854E106D10}" type="slidenum">
              <a:rPr lang="en-US" smtClean="0"/>
              <a:t>3</a:t>
            </a:fld>
            <a:endParaRPr lang="en-US"/>
          </a:p>
        </p:txBody>
      </p:sp>
    </p:spTree>
    <p:extLst>
      <p:ext uri="{BB962C8B-B14F-4D97-AF65-F5344CB8AC3E}">
        <p14:creationId xmlns:p14="http://schemas.microsoft.com/office/powerpoint/2010/main" val="3944188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suggested Day 3 agenda, modify as needed.</a:t>
            </a:r>
          </a:p>
          <a:p>
            <a:r>
              <a:rPr lang="en-US" dirty="0"/>
              <a:t>The times are left open to adjust for the amount of time available and the domains to be covered.</a:t>
            </a:r>
          </a:p>
          <a:p>
            <a:endParaRPr lang="en-US" dirty="0"/>
          </a:p>
        </p:txBody>
      </p:sp>
      <p:sp>
        <p:nvSpPr>
          <p:cNvPr id="4" name="Slide Number Placeholder 3"/>
          <p:cNvSpPr>
            <a:spLocks noGrp="1"/>
          </p:cNvSpPr>
          <p:nvPr>
            <p:ph type="sldNum" sz="quarter" idx="5"/>
          </p:nvPr>
        </p:nvSpPr>
        <p:spPr/>
        <p:txBody>
          <a:bodyPr/>
          <a:lstStyle/>
          <a:p>
            <a:fld id="{613F81C8-C596-489A-B525-59854E106D10}" type="slidenum">
              <a:rPr lang="en-US" smtClean="0"/>
              <a:t>4</a:t>
            </a:fld>
            <a:endParaRPr lang="en-US"/>
          </a:p>
        </p:txBody>
      </p:sp>
    </p:spTree>
    <p:extLst>
      <p:ext uri="{BB962C8B-B14F-4D97-AF65-F5344CB8AC3E}">
        <p14:creationId xmlns:p14="http://schemas.microsoft.com/office/powerpoint/2010/main" val="3213470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Slides 6-9 provide </a:t>
            </a:r>
            <a:r>
              <a:rPr lang="en-US" dirty="0"/>
              <a:t>a brief orientation to the Data for Impact (D4I) project, an overview of RECAP and how RECAP can support USAID’s local capacity development policy.</a:t>
            </a:r>
            <a:endParaRPr lang="en-US" i="1" dirty="0"/>
          </a:p>
        </p:txBody>
      </p:sp>
      <p:sp>
        <p:nvSpPr>
          <p:cNvPr id="4" name="Slide Number Placeholder 3"/>
          <p:cNvSpPr>
            <a:spLocks noGrp="1"/>
          </p:cNvSpPr>
          <p:nvPr>
            <p:ph type="sldNum" sz="quarter" idx="5"/>
          </p:nvPr>
        </p:nvSpPr>
        <p:spPr/>
        <p:txBody>
          <a:bodyPr/>
          <a:lstStyle/>
          <a:p>
            <a:fld id="{8EBD5C49-D4CC-4325-B8D8-7ABC10D8320A}" type="slidenum">
              <a:rPr lang="en-US" smtClean="0"/>
              <a:t>5</a:t>
            </a:fld>
            <a:endParaRPr lang="en-US"/>
          </a:p>
        </p:txBody>
      </p:sp>
    </p:spTree>
    <p:extLst>
      <p:ext uri="{BB962C8B-B14F-4D97-AF65-F5344CB8AC3E}">
        <p14:creationId xmlns:p14="http://schemas.microsoft.com/office/powerpoint/2010/main" val="2813470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Data for Impact project, </a:t>
            </a:r>
            <a:r>
              <a:rPr lang="en-US" b="0" i="0" dirty="0">
                <a:solidFill>
                  <a:srgbClr val="000000"/>
                </a:solidFill>
                <a:effectLst/>
                <a:latin typeface="franklin-gothic-compressed"/>
              </a:rPr>
              <a:t>funded by the United States Agency for International Development (USAID), is an associate award of MEASURE Evaluation and continues its long legacy of building evidence to improve health systems and programs. D4I supports countries to generate and use high-quality data to improve their programs, policies, and—ultimately—health outcomes. D4I also strengthen the technical and organizational capacity of country partners to collect, analyze, and use data to support their sustainable development.</a:t>
            </a:r>
          </a:p>
          <a:p>
            <a:endParaRPr lang="en-US" b="0" i="0" dirty="0">
              <a:solidFill>
                <a:srgbClr val="000000"/>
              </a:solidFill>
              <a:effectLst/>
              <a:latin typeface="franklin-gothic-compressed"/>
            </a:endParaRPr>
          </a:p>
          <a:p>
            <a:r>
              <a:rPr lang="en-US" b="0" i="0" dirty="0">
                <a:solidFill>
                  <a:srgbClr val="000000"/>
                </a:solidFill>
                <a:effectLst/>
                <a:latin typeface="franklin-gothic-compressed"/>
              </a:rPr>
              <a:t>The RECAP package was developed by D4I, with support from USAID, and in partnership with local organizations and partners from various regions and backgrounds.</a:t>
            </a:r>
            <a:endParaRPr lang="en-US" dirty="0"/>
          </a:p>
          <a:p>
            <a:pPr defTabSz="966470">
              <a:defRPr/>
            </a:pPr>
            <a:endParaRPr lang="en-US" dirty="0"/>
          </a:p>
          <a:p>
            <a:pPr defTabSz="966470">
              <a:defRPr/>
            </a:pPr>
            <a:endParaRPr lang="en-US" dirty="0"/>
          </a:p>
          <a:p>
            <a:endParaRPr lang="en-US" dirty="0"/>
          </a:p>
        </p:txBody>
      </p:sp>
      <p:sp>
        <p:nvSpPr>
          <p:cNvPr id="4" name="Slide Number Placeholder 3"/>
          <p:cNvSpPr>
            <a:spLocks noGrp="1"/>
          </p:cNvSpPr>
          <p:nvPr>
            <p:ph type="sldNum" sz="quarter" idx="5"/>
          </p:nvPr>
        </p:nvSpPr>
        <p:spPr/>
        <p:txBody>
          <a:bodyPr/>
          <a:lstStyle/>
          <a:p>
            <a:fld id="{8EBD5C49-D4CC-4325-B8D8-7ABC10D8320A}" type="slidenum">
              <a:rPr lang="en-US" smtClean="0"/>
              <a:t>6</a:t>
            </a:fld>
            <a:endParaRPr lang="en-US"/>
          </a:p>
        </p:txBody>
      </p:sp>
    </p:spTree>
    <p:extLst>
      <p:ext uri="{BB962C8B-B14F-4D97-AF65-F5344CB8AC3E}">
        <p14:creationId xmlns:p14="http://schemas.microsoft.com/office/powerpoint/2010/main" val="3449382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470">
              <a:defRPr/>
            </a:pPr>
            <a:r>
              <a:rPr lang="en-US" sz="1050" dirty="0"/>
              <a:t>RECAP, the Research and Evaluation Capacity Assessment Tool and Resource Package, was developed to be a resource package for rapid assessment of institutional capacity and action planning for institutional strengthening. </a:t>
            </a:r>
            <a:r>
              <a:rPr lang="en-US" sz="1200" dirty="0">
                <a:solidFill>
                  <a:srgbClr val="000000"/>
                </a:solidFill>
                <a:latin typeface="Arial" panose="020B0604020202020204" pitchFamily="34" charset="0"/>
              </a:rPr>
              <a:t>RECAP is a tool to establish baseline assessments and to lay groundwork for intentional and targeted capacity strengthening activities. This approach can be used with D4I partners and evaluation staff to clearly identify areas to build capacity that can be built into research and evaluation activities. </a:t>
            </a:r>
          </a:p>
          <a:p>
            <a:pPr defTabSz="966470">
              <a:defRPr/>
            </a:pPr>
            <a:endParaRPr lang="en-US" dirty="0"/>
          </a:p>
          <a:p>
            <a:r>
              <a:rPr lang="en-US" dirty="0"/>
              <a:t>RECAP is a global good that can be used by any research and evaluation organization to:</a:t>
            </a:r>
          </a:p>
          <a:p>
            <a:pPr marL="181213" indent="-181213">
              <a:buFontTx/>
              <a:buChar char="-"/>
            </a:pPr>
            <a:r>
              <a:rPr lang="en-US" dirty="0"/>
              <a:t>provide a snapshot of an organization's strengths and opportunities for development</a:t>
            </a:r>
          </a:p>
          <a:p>
            <a:pPr marL="181213" indent="-181213">
              <a:buFontTx/>
              <a:buChar char="-"/>
            </a:pPr>
            <a:r>
              <a:rPr lang="en-US" dirty="0"/>
              <a:t>provide clarity on the kind of work an organization wants to pursue, and where they need to grow skills/adapt/improve to be competitive in those areas</a:t>
            </a:r>
          </a:p>
          <a:p>
            <a:pPr marL="181213" indent="-181213">
              <a:buFontTx/>
              <a:buChar char="-"/>
            </a:pPr>
            <a:r>
              <a:rPr lang="en-US" dirty="0"/>
              <a:t>advocate for funds for specific resources, training, and skills building</a:t>
            </a:r>
          </a:p>
          <a:p>
            <a:endParaRPr lang="en-US" dirty="0"/>
          </a:p>
          <a:p>
            <a:r>
              <a:rPr lang="en-US" dirty="0"/>
              <a:t>RECAP also supports the USAID Local Capacity Development Policy by supporting the </a:t>
            </a:r>
            <a:r>
              <a:rPr lang="en-US" sz="1200" dirty="0">
                <a:solidFill>
                  <a:srgbClr val="000000"/>
                </a:solidFill>
                <a:effectLst/>
                <a:latin typeface="Georgia" panose="02040502050405020303" pitchFamily="18" charset="0"/>
                <a:ea typeface="Garamond" panose="02020404030301010803" pitchFamily="18" charset="0"/>
                <a:cs typeface="Garamond" panose="02020404030301010803" pitchFamily="18" charset="0"/>
              </a:rPr>
              <a:t>identification and setting of standards for core competencies in research and evaluation. See slide 31 in the Appendix for more information on how RECAP support the USAID LCD Policy.</a:t>
            </a: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EBD5C49-D4CC-4325-B8D8-7ABC10D8320A}" type="slidenum">
              <a:rPr kumimoji="0" lang="en-US" sz="1200" b="0" i="0" u="none" strike="noStrike" kern="1200" cap="none" spc="0" normalizeH="0" baseline="0" noProof="0" smtClean="0">
                <a:ln>
                  <a:noFill/>
                </a:ln>
                <a:solidFill>
                  <a:prstClr val="black"/>
                </a:solidFill>
                <a:effectLst/>
                <a:uLnTx/>
                <a:uFillTx/>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ea typeface="+mn-ea"/>
              <a:cs typeface="+mn-cs"/>
            </a:endParaRPr>
          </a:p>
        </p:txBody>
      </p:sp>
    </p:spTree>
    <p:extLst>
      <p:ext uri="{BB962C8B-B14F-4D97-AF65-F5344CB8AC3E}">
        <p14:creationId xmlns:p14="http://schemas.microsoft.com/office/powerpoint/2010/main" val="682214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User Guide provides step-by-step instructions for planning and implementing the assessment and for using results to develop an institutional strengthening plan. The guide also contains a facilitators’ manual with suggested discussion questions and probes for each competency area. </a:t>
            </a:r>
          </a:p>
          <a:p>
            <a:endParaRPr lang="en-US" dirty="0"/>
          </a:p>
          <a:p>
            <a:r>
              <a:rPr lang="en-US" dirty="0"/>
              <a:t>The Assessment Tool describes technical and management areas relevant to evaluation and non-clinical research, competency areas and core competencies, and provides defined performance ideals for each competency. The Excel Assessment Workbook is used for competency score data entry and visualization, as well as documentation of discussion notes and evidence to justify each score. The workbook also includes an institutional planning roadmap. </a:t>
            </a:r>
          </a:p>
          <a:p>
            <a:endParaRPr lang="en-US" dirty="0"/>
          </a:p>
          <a:p>
            <a:r>
              <a:rPr lang="en-US" dirty="0"/>
              <a:t>The Institutional Strengthening Resource Guide provides a list of free and low-cost resources mapped to competency areas. </a:t>
            </a:r>
          </a:p>
          <a:p>
            <a:endParaRPr lang="en-US" dirty="0"/>
          </a:p>
          <a:p>
            <a:r>
              <a:rPr lang="en-US" dirty="0"/>
              <a:t>Lastly, the facilitation PowerPoint is used during the facilitated self-assessment workshop. </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3F81C8-C596-489A-B525-59854E106D10}"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0781236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Perpetua" panose="02020502060401020303" pitchFamily="18" charset="0"/>
                <a:ea typeface="Calibri" panose="020F0502020204030204" pitchFamily="34" charset="0"/>
                <a:cs typeface="Arial" panose="020B0604020202020204" pitchFamily="34" charset="0"/>
              </a:rPr>
              <a:t>RECAP has been designed to enable research and evaluation organizations to </a:t>
            </a:r>
            <a:r>
              <a:rPr lang="en-US" sz="1200" b="1" dirty="0">
                <a:effectLst/>
                <a:latin typeface="Perpetua" panose="02020502060401020303" pitchFamily="18" charset="0"/>
                <a:ea typeface="Calibri" panose="020F0502020204030204" pitchFamily="34" charset="0"/>
                <a:cs typeface="Arial" panose="020B0604020202020204" pitchFamily="34" charset="0"/>
              </a:rPr>
              <a:t>assess</a:t>
            </a:r>
            <a:r>
              <a:rPr lang="en-US" sz="1200" dirty="0">
                <a:effectLst/>
                <a:latin typeface="Perpetua" panose="02020502060401020303" pitchFamily="18" charset="0"/>
                <a:ea typeface="Calibri" panose="020F0502020204030204" pitchFamily="34" charset="0"/>
                <a:cs typeface="Arial" panose="020B0604020202020204" pitchFamily="34" charset="0"/>
              </a:rPr>
              <a:t> the critical elements for implementing effective research and evaluation activities, </a:t>
            </a:r>
            <a:r>
              <a:rPr lang="en-US" sz="1200" b="1" dirty="0">
                <a:effectLst/>
                <a:latin typeface="Perpetua" panose="02020502060401020303" pitchFamily="18" charset="0"/>
                <a:ea typeface="Calibri" panose="020F0502020204030204" pitchFamily="34" charset="0"/>
                <a:cs typeface="Arial" panose="020B0604020202020204" pitchFamily="34" charset="0"/>
              </a:rPr>
              <a:t>identify</a:t>
            </a:r>
            <a:r>
              <a:rPr lang="en-US" sz="1200" dirty="0">
                <a:effectLst/>
                <a:latin typeface="Perpetua" panose="02020502060401020303" pitchFamily="18" charset="0"/>
                <a:ea typeface="Calibri" panose="020F0502020204030204" pitchFamily="34" charset="0"/>
                <a:cs typeface="Arial" panose="020B0604020202020204" pitchFamily="34" charset="0"/>
              </a:rPr>
              <a:t> those areas that need strengthening or further development, and </a:t>
            </a:r>
            <a:r>
              <a:rPr lang="en-US" sz="1200" b="1" dirty="0">
                <a:effectLst/>
                <a:latin typeface="Perpetua" panose="02020502060401020303" pitchFamily="18" charset="0"/>
                <a:ea typeface="Calibri" panose="020F0502020204030204" pitchFamily="34" charset="0"/>
                <a:cs typeface="Arial" panose="020B0604020202020204" pitchFamily="34" charset="0"/>
              </a:rPr>
              <a:t>design</a:t>
            </a:r>
            <a:r>
              <a:rPr lang="en-US" sz="1200" dirty="0">
                <a:effectLst/>
                <a:latin typeface="Perpetua" panose="02020502060401020303" pitchFamily="18" charset="0"/>
                <a:ea typeface="Calibri" panose="020F0502020204030204" pitchFamily="34" charset="0"/>
                <a:cs typeface="Arial" panose="020B0604020202020204" pitchFamily="34" charset="0"/>
              </a:rPr>
              <a:t> actionable plans for institutional strengthening.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Perpetua" panose="02020502060401020303" pitchFamily="18"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8EBD5C49-D4CC-4325-B8D8-7ABC10D8320A}" type="slidenum">
              <a:rPr lang="en-US" smtClean="0"/>
              <a:t>9</a:t>
            </a:fld>
            <a:endParaRPr lang="en-US"/>
          </a:p>
        </p:txBody>
      </p:sp>
    </p:spTree>
    <p:extLst>
      <p:ext uri="{BB962C8B-B14F-4D97-AF65-F5344CB8AC3E}">
        <p14:creationId xmlns:p14="http://schemas.microsoft.com/office/powerpoint/2010/main" val="3405738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4" Type="http://schemas.openxmlformats.org/officeDocument/2006/relationships/image" Target="../media/image2.tiff"/></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ody slide">
    <p:spTree>
      <p:nvGrpSpPr>
        <p:cNvPr id="1" name=""/>
        <p:cNvGrpSpPr/>
        <p:nvPr/>
      </p:nvGrpSpPr>
      <p:grpSpPr>
        <a:xfrm>
          <a:off x="0" y="0"/>
          <a:ext cx="0" cy="0"/>
          <a:chOff x="0" y="0"/>
          <a:chExt cx="0" cy="0"/>
        </a:xfrm>
      </p:grpSpPr>
      <p:sp>
        <p:nvSpPr>
          <p:cNvPr id="16" name="Title Placeholder 2">
            <a:extLst>
              <a:ext uri="{FF2B5EF4-FFF2-40B4-BE49-F238E27FC236}">
                <a16:creationId xmlns:a16="http://schemas.microsoft.com/office/drawing/2014/main" id="{65724C89-34D5-44FD-AB53-1DA7AF5D711D}"/>
              </a:ext>
            </a:extLst>
          </p:cNvPr>
          <p:cNvSpPr>
            <a:spLocks noGrp="1"/>
          </p:cNvSpPr>
          <p:nvPr>
            <p:ph type="title"/>
          </p:nvPr>
        </p:nvSpPr>
        <p:spPr>
          <a:xfrm>
            <a:off x="406898" y="236634"/>
            <a:ext cx="6686605" cy="1325563"/>
          </a:xfrm>
          <a:prstGeom prst="rect">
            <a:avLst/>
          </a:prstGeom>
        </p:spPr>
        <p:txBody>
          <a:bodyPr vert="horz" lIns="91440" tIns="45720" rIns="91440" bIns="45720" rtlCol="0" anchor="ctr">
            <a:noAutofit/>
          </a:bodyPr>
          <a:lstStyle/>
          <a:p>
            <a:r>
              <a:rPr lang="en-US"/>
              <a:t>Click to edit Master title style</a:t>
            </a:r>
          </a:p>
        </p:txBody>
      </p:sp>
      <p:sp>
        <p:nvSpPr>
          <p:cNvPr id="17" name="Content Placeholder 3">
            <a:extLst>
              <a:ext uri="{FF2B5EF4-FFF2-40B4-BE49-F238E27FC236}">
                <a16:creationId xmlns:a16="http://schemas.microsoft.com/office/drawing/2014/main" id="{3FB91CFD-EF63-4C25-AEE8-E98939959327}"/>
              </a:ext>
            </a:extLst>
          </p:cNvPr>
          <p:cNvSpPr>
            <a:spLocks noGrp="1"/>
          </p:cNvSpPr>
          <p:nvPr>
            <p:ph sz="half" idx="2"/>
          </p:nvPr>
        </p:nvSpPr>
        <p:spPr>
          <a:xfrm>
            <a:off x="850402" y="1443174"/>
            <a:ext cx="7886700" cy="3684588"/>
          </a:xfrm>
          <a:prstGeom prst="rect">
            <a:avLst/>
          </a:prstGeom>
        </p:spPr>
        <p:txBody>
          <a:bodyPr>
            <a:noAutofit/>
          </a:bodyPr>
          <a:lstStyle>
            <a:lvl1pPr>
              <a:lnSpc>
                <a:spcPct val="100000"/>
              </a:lnSpc>
              <a:spcBef>
                <a:spcPts val="0"/>
              </a:spcBef>
              <a:spcAft>
                <a:spcPts val="800"/>
              </a:spcAft>
              <a:defRPr sz="2200">
                <a:latin typeface="+mn-lt"/>
                <a:cs typeface="Arial" panose="020B0604020202020204" pitchFamily="34" charset="0"/>
              </a:defRPr>
            </a:lvl1pPr>
            <a:lvl2pPr>
              <a:lnSpc>
                <a:spcPct val="100000"/>
              </a:lnSpc>
              <a:spcBef>
                <a:spcPts val="0"/>
              </a:spcBef>
              <a:spcAft>
                <a:spcPts val="800"/>
              </a:spcAft>
              <a:defRPr sz="2000">
                <a:latin typeface="+mn-lt"/>
                <a:cs typeface="Arial" panose="020B0604020202020204" pitchFamily="34" charset="0"/>
              </a:defRPr>
            </a:lvl2pPr>
            <a:lvl3pPr>
              <a:lnSpc>
                <a:spcPct val="100000"/>
              </a:lnSpc>
              <a:spcBef>
                <a:spcPts val="0"/>
              </a:spcBef>
              <a:spcAft>
                <a:spcPts val="800"/>
              </a:spcAft>
              <a:defRPr sz="1800">
                <a:latin typeface="+mn-lt"/>
                <a:cs typeface="Arial" panose="020B0604020202020204" pitchFamily="34" charset="0"/>
              </a:defRPr>
            </a:lvl3pPr>
            <a:lvl4pPr>
              <a:lnSpc>
                <a:spcPct val="100000"/>
              </a:lnSpc>
              <a:spcBef>
                <a:spcPts val="0"/>
              </a:spcBef>
              <a:spcAft>
                <a:spcPts val="800"/>
              </a:spcAft>
              <a:defRPr sz="1600">
                <a:latin typeface="+mn-lt"/>
                <a:cs typeface="Arial" panose="020B0604020202020204" pitchFamily="34" charset="0"/>
              </a:defRPr>
            </a:lvl4pPr>
            <a:lvl5pPr>
              <a:lnSpc>
                <a:spcPct val="100000"/>
              </a:lnSpc>
              <a:spcBef>
                <a:spcPts val="0"/>
              </a:spcBef>
              <a:spcAft>
                <a:spcPts val="800"/>
              </a:spcAft>
              <a:defRPr sz="1400">
                <a:latin typeface="+mn-lt"/>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90574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noAutofit/>
          </a:bodyPr>
          <a:lstStyle>
            <a:lvl1pPr marL="0" indent="0">
              <a:buNone/>
              <a:defRPr sz="3400" b="1">
                <a:solidFill>
                  <a:schemeClr val="accent3"/>
                </a:solidFill>
                <a:latin typeface="Arial" panose="020B0604020202020204" pitchFamily="34" charset="0"/>
                <a:ea typeface="Arial" panose="020B0604020202020204" pitchFamily="34" charset="0"/>
                <a:cs typeface="Arial" panose="020B0604020202020204" pitchFamily="34" charset="0"/>
              </a:defRPr>
            </a:lvl1pPr>
          </a:lstStyle>
          <a:p>
            <a:pPr lvl="0"/>
            <a:r>
              <a:rPr lang="en-US"/>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3B184D37-EBC2-4E97-A464-5BC4855D6CBC}"/>
              </a:ext>
            </a:extLst>
          </p:cNvPr>
          <p:cNvSpPr/>
          <p:nvPr/>
        </p:nvSpPr>
        <p:spPr>
          <a:xfrm rot="16200000">
            <a:off x="3058518" y="3183911"/>
            <a:ext cx="451535" cy="453897"/>
          </a:xfrm>
          <a:prstGeom prst="rect">
            <a:avLst/>
          </a:prstGeom>
          <a:solidFill>
            <a:schemeClr val="tx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rot="16200000">
            <a:off x="3086993" y="3203486"/>
            <a:ext cx="394583" cy="414748"/>
          </a:xfrm>
          <a:prstGeom prst="ellipse">
            <a:avLst/>
          </a:pr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Text Placeholder 4">
            <a:extLst>
              <a:ext uri="{FF2B5EF4-FFF2-40B4-BE49-F238E27FC236}">
                <a16:creationId xmlns:a16="http://schemas.microsoft.com/office/drawing/2014/main" id="{3D7A5A5B-FBE1-457F-9CCD-535A5FCEFFA6}"/>
              </a:ext>
            </a:extLst>
          </p:cNvPr>
          <p:cNvSpPr>
            <a:spLocks noGrp="1"/>
          </p:cNvSpPr>
          <p:nvPr userDrawn="1">
            <p:ph type="body" sz="quarter" idx="14" hasCustomPrompt="1"/>
          </p:nvPr>
        </p:nvSpPr>
        <p:spPr>
          <a:xfrm>
            <a:off x="3670183" y="948592"/>
            <a:ext cx="4836253" cy="4766416"/>
          </a:xfrm>
          <a:prstGeom prst="rect">
            <a:avLst/>
          </a:prstGeom>
        </p:spPr>
        <p:txBody>
          <a:bodyPr>
            <a:noAutofit/>
          </a:bodyPr>
          <a:lstStyle>
            <a:lvl1pPr>
              <a:defRPr sz="2400">
                <a:latin typeface="+mn-lt"/>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mn-lt"/>
                <a:ea typeface="Arial" panose="020B0604020202020204" pitchFamily="34" charset="0"/>
                <a:cs typeface="Georgia" panose="02040502050405020303" pitchFamily="18"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a:t>Type text here</a:t>
            </a:r>
          </a:p>
          <a:p>
            <a:pPr lvl="1"/>
            <a:r>
              <a:rPr lang="en-US"/>
              <a:t>Type text here</a:t>
            </a:r>
          </a:p>
          <a:p>
            <a:pPr lvl="0"/>
            <a:br>
              <a:rPr lang="en-US"/>
            </a:br>
            <a:r>
              <a:rPr lang="en-US"/>
              <a:t>Type text here</a:t>
            </a:r>
          </a:p>
          <a:p>
            <a:pPr lvl="1"/>
            <a:r>
              <a:rPr lang="en-US"/>
              <a:t>Type text here</a:t>
            </a:r>
          </a:p>
          <a:p>
            <a:pPr lvl="0"/>
            <a:br>
              <a:rPr lang="en-US"/>
            </a:br>
            <a:r>
              <a:rPr lang="en-US"/>
              <a:t>Type text here</a:t>
            </a:r>
          </a:p>
          <a:p>
            <a:pPr lvl="1"/>
            <a:r>
              <a:rPr lang="en-US"/>
              <a:t>Type text here</a:t>
            </a:r>
          </a:p>
          <a:p>
            <a:pPr lvl="1"/>
            <a:endParaRPr lang="en-US"/>
          </a:p>
        </p:txBody>
      </p:sp>
    </p:spTree>
    <p:extLst>
      <p:ext uri="{BB962C8B-B14F-4D97-AF65-F5344CB8AC3E}">
        <p14:creationId xmlns:p14="http://schemas.microsoft.com/office/powerpoint/2010/main" val="4291637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noAutofit/>
          </a:bodyPr>
          <a:lstStyle>
            <a:lvl1pPr marL="0" indent="0">
              <a:buNone/>
              <a:defRPr sz="3400" b="1">
                <a:solidFill>
                  <a:schemeClr val="accent3"/>
                </a:solidFill>
                <a:latin typeface="Arial" panose="020B0604020202020204" pitchFamily="34" charset="0"/>
                <a:ea typeface="Arial" panose="020B0604020202020204" pitchFamily="34" charset="0"/>
                <a:cs typeface="Arial" panose="020B0604020202020204" pitchFamily="34" charset="0"/>
              </a:defRPr>
            </a:lvl1pPr>
          </a:lstStyle>
          <a:p>
            <a:pPr lvl="0"/>
            <a:r>
              <a:rPr lang="en-US"/>
              <a:t>Transition title Section divider total</a:t>
            </a:r>
          </a:p>
          <a:p>
            <a:pPr lvl="0"/>
            <a:r>
              <a:rPr lang="en-US"/>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3B184D37-EBC2-4E97-A464-5BC4855D6CBC}"/>
              </a:ext>
            </a:extLst>
          </p:cNvPr>
          <p:cNvSpPr/>
          <p:nvPr/>
        </p:nvSpPr>
        <p:spPr>
          <a:xfrm rot="16200000">
            <a:off x="2353842" y="3198911"/>
            <a:ext cx="451535" cy="453897"/>
          </a:xfrm>
          <a:prstGeom prst="rect">
            <a:avLst/>
          </a:prstGeom>
          <a:solidFill>
            <a:schemeClr val="tx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rot="16200000">
            <a:off x="2382317" y="3218486"/>
            <a:ext cx="394583" cy="414748"/>
          </a:xfrm>
          <a:prstGeom prst="ellipse">
            <a:avLst/>
          </a:pr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86104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E9105A0-E127-4749-B292-07EACC5B9B51}"/>
              </a:ext>
            </a:extLst>
          </p:cNvPr>
          <p:cNvSpPr/>
          <p:nvPr userDrawn="1"/>
        </p:nvSpPr>
        <p:spPr>
          <a:xfrm>
            <a:off x="863600" y="2646029"/>
            <a:ext cx="7289800" cy="2518638"/>
          </a:xfrm>
          <a:prstGeom prst="rect">
            <a:avLst/>
          </a:prstGeom>
        </p:spPr>
        <p:txBody>
          <a:bodyPr wrap="square">
            <a:noAutofit/>
          </a:bodyPr>
          <a:lstStyle/>
          <a:p>
            <a:pPr marL="127000" lvl="0" indent="0" defTabSz="914400">
              <a:lnSpc>
                <a:spcPct val="100000"/>
              </a:lnSpc>
              <a:spcAft>
                <a:spcPts val="600"/>
              </a:spcAft>
              <a:buNone/>
              <a:defRPr/>
            </a:pPr>
            <a:r>
              <a:rPr lang="en-US" sz="1700" kern="0">
                <a:latin typeface="+mn-lt"/>
                <a:cs typeface="Arial" panose="020B0604020202020204" pitchFamily="34" charset="0"/>
              </a:rPr>
              <a:t>This presentation was produced with the support of the United States Agency for International Development (USAID) under the terms of the Data for Impact (D4I) associate award 7200AA18LA00008, which is implemented by the Carolina Population Center at the University of North Carolina at Chapel Hill, in partnership with Palladium International, LLC; ICF Macro, Inc.; John Snow, Inc.; and Tulane University. The views expressed in this publication do not necessarily reflect the views of USAID or the United States government.</a:t>
            </a:r>
          </a:p>
          <a:p>
            <a:pPr marL="127000" lvl="0" indent="0" defTabSz="914400">
              <a:lnSpc>
                <a:spcPts val="2000"/>
              </a:lnSpc>
              <a:buNone/>
              <a:defRPr/>
            </a:pPr>
            <a:r>
              <a:rPr lang="en-US" sz="1800" b="1" kern="0">
                <a:solidFill>
                  <a:schemeClr val="accent3"/>
                </a:solidFill>
                <a:latin typeface="+mj-lt"/>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a:solidFill>
                <a:schemeClr val="accent3"/>
              </a:solidFill>
              <a:latin typeface="+mj-lt"/>
              <a:cs typeface="Arial" panose="020B0604020202020204" pitchFamily="34" charset="0"/>
              <a:sym typeface="Cabin"/>
            </a:endParaRPr>
          </a:p>
        </p:txBody>
      </p:sp>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3B184D37-EBC2-4E97-A464-5BC4855D6CBC}"/>
              </a:ext>
            </a:extLst>
          </p:cNvPr>
          <p:cNvSpPr/>
          <p:nvPr/>
        </p:nvSpPr>
        <p:spPr>
          <a:xfrm rot="16200000">
            <a:off x="1041941" y="1189747"/>
            <a:ext cx="451535" cy="453897"/>
          </a:xfrm>
          <a:prstGeom prst="rect">
            <a:avLst/>
          </a:prstGeom>
          <a:solidFill>
            <a:schemeClr val="tx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rot="16200000">
            <a:off x="1070416" y="1209322"/>
            <a:ext cx="394583" cy="414748"/>
          </a:xfrm>
          <a:prstGeom prst="ellipse">
            <a:avLst/>
          </a:pr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nvGrpSpPr>
          <p:cNvPr id="8" name="Group 7">
            <a:extLst>
              <a:ext uri="{FF2B5EF4-FFF2-40B4-BE49-F238E27FC236}">
                <a16:creationId xmlns:a16="http://schemas.microsoft.com/office/drawing/2014/main" id="{F854A67E-FA85-4C95-A04D-F40112E98B1B}"/>
              </a:ext>
            </a:extLst>
          </p:cNvPr>
          <p:cNvGrpSpPr/>
          <p:nvPr userDrawn="1"/>
        </p:nvGrpSpPr>
        <p:grpSpPr>
          <a:xfrm>
            <a:off x="6617727" y="5905081"/>
            <a:ext cx="2149814" cy="748758"/>
            <a:chOff x="1" y="48984"/>
            <a:chExt cx="2001266" cy="718135"/>
          </a:xfrm>
        </p:grpSpPr>
        <p:pic>
          <p:nvPicPr>
            <p:cNvPr id="9" name="Picture 8">
              <a:extLst>
                <a:ext uri="{FF2B5EF4-FFF2-40B4-BE49-F238E27FC236}">
                  <a16:creationId xmlns:a16="http://schemas.microsoft.com/office/drawing/2014/main" id="{3EF6F017-4875-4F3F-BB1A-5D7A10DC8F1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5" name="Picture 14">
              <a:extLst>
                <a:ext uri="{FF2B5EF4-FFF2-40B4-BE49-F238E27FC236}">
                  <a16:creationId xmlns:a16="http://schemas.microsoft.com/office/drawing/2014/main" id="{D32478F8-0810-4227-82C6-47647D4141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2432993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noAutofit/>
          </a:bodyPr>
          <a:lstStyle>
            <a:lvl1pPr>
              <a:defRPr sz="3400">
                <a:solidFill>
                  <a:schemeClr val="accent3"/>
                </a:solidFill>
                <a:latin typeface="Arial" panose="020B0604020202020204" pitchFamily="34" charset="0"/>
                <a:cs typeface="Arial" panose="020B0604020202020204" pitchFamily="34" charset="0"/>
              </a:defRPr>
            </a:lvl1pPr>
          </a:lstStyle>
          <a:p>
            <a:pPr lvl="0"/>
            <a:r>
              <a:rPr lang="en-US"/>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noAutofit/>
          </a:bodyPr>
          <a:lstStyle>
            <a:lvl1pPr marL="0" indent="0">
              <a:buNone/>
              <a:defRPr sz="2000" b="1">
                <a:solidFill>
                  <a:schemeClr val="accent3"/>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noAutofit/>
          </a:bodyPr>
          <a:lstStyle>
            <a:lvl1pPr>
              <a:lnSpc>
                <a:spcPct val="100000"/>
              </a:lnSpc>
              <a:spcAft>
                <a:spcPts val="800"/>
              </a:spcAft>
              <a:defRPr>
                <a:latin typeface="+mn-lt"/>
                <a:cs typeface="Arial" panose="020B0604020202020204" pitchFamily="34" charset="0"/>
              </a:defRPr>
            </a:lvl1pPr>
            <a:lvl2pPr>
              <a:lnSpc>
                <a:spcPct val="100000"/>
              </a:lnSpc>
              <a:spcAft>
                <a:spcPts val="800"/>
              </a:spcAft>
              <a:defRPr>
                <a:latin typeface="+mn-lt"/>
                <a:cs typeface="Arial" panose="020B0604020202020204" pitchFamily="34" charset="0"/>
              </a:defRPr>
            </a:lvl2pPr>
            <a:lvl3pPr>
              <a:lnSpc>
                <a:spcPct val="100000"/>
              </a:lnSpc>
              <a:spcAft>
                <a:spcPts val="800"/>
              </a:spcAft>
              <a:defRPr>
                <a:latin typeface="+mn-lt"/>
                <a:cs typeface="Arial" panose="020B0604020202020204" pitchFamily="34" charset="0"/>
              </a:defRPr>
            </a:lvl3pPr>
            <a:lvl4pPr>
              <a:lnSpc>
                <a:spcPct val="100000"/>
              </a:lnSpc>
              <a:spcAft>
                <a:spcPts val="800"/>
              </a:spcAft>
              <a:defRPr>
                <a:latin typeface="+mn-lt"/>
                <a:cs typeface="Arial" panose="020B0604020202020204" pitchFamily="34" charset="0"/>
              </a:defRPr>
            </a:lvl4pPr>
            <a:lvl5pPr>
              <a:lnSpc>
                <a:spcPct val="100000"/>
              </a:lnSpc>
              <a:spcAft>
                <a:spcPts val="800"/>
              </a:spcAft>
              <a:defRPr>
                <a:latin typeface="+mn-lt"/>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noAutofit/>
          </a:bodyPr>
          <a:lstStyle>
            <a:lvl1pPr marL="0" indent="0">
              <a:buNone/>
              <a:defRPr sz="2000" b="1">
                <a:solidFill>
                  <a:schemeClr val="accent3"/>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noAutofit/>
          </a:bodyPr>
          <a:lstStyle>
            <a:lvl1pPr>
              <a:lnSpc>
                <a:spcPct val="100000"/>
              </a:lnSpc>
              <a:spcAft>
                <a:spcPts val="800"/>
              </a:spcAft>
              <a:defRPr>
                <a:latin typeface="+mn-lt"/>
                <a:cs typeface="Arial" panose="020B0604020202020204" pitchFamily="34" charset="0"/>
              </a:defRPr>
            </a:lvl1pPr>
            <a:lvl2pPr>
              <a:lnSpc>
                <a:spcPct val="100000"/>
              </a:lnSpc>
              <a:spcAft>
                <a:spcPts val="800"/>
              </a:spcAft>
              <a:defRPr>
                <a:latin typeface="+mn-lt"/>
                <a:cs typeface="Arial" panose="020B0604020202020204" pitchFamily="34" charset="0"/>
              </a:defRPr>
            </a:lvl2pPr>
            <a:lvl3pPr>
              <a:lnSpc>
                <a:spcPct val="100000"/>
              </a:lnSpc>
              <a:spcAft>
                <a:spcPts val="800"/>
              </a:spcAft>
              <a:defRPr>
                <a:latin typeface="+mn-lt"/>
                <a:cs typeface="Arial" panose="020B0604020202020204" pitchFamily="34" charset="0"/>
              </a:defRPr>
            </a:lvl3pPr>
            <a:lvl4pPr>
              <a:lnSpc>
                <a:spcPct val="100000"/>
              </a:lnSpc>
              <a:spcAft>
                <a:spcPts val="800"/>
              </a:spcAft>
              <a:defRPr>
                <a:latin typeface="+mn-lt"/>
                <a:cs typeface="Arial" panose="020B0604020202020204" pitchFamily="34" charset="0"/>
              </a:defRPr>
            </a:lvl4pPr>
            <a:lvl5pPr>
              <a:lnSpc>
                <a:spcPct val="100000"/>
              </a:lnSpc>
              <a:spcAft>
                <a:spcPts val="800"/>
              </a:spcAft>
              <a:defRPr>
                <a:latin typeface="+mn-lt"/>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8E67C9B8-B33D-4F67-AD8E-B5BDA35FC53C}"/>
              </a:ext>
            </a:extLst>
          </p:cNvPr>
          <p:cNvSpPr/>
          <p:nvPr/>
        </p:nvSpPr>
        <p:spPr>
          <a:xfrm>
            <a:off x="4370553" y="233135"/>
            <a:ext cx="402894" cy="374882"/>
          </a:xfrm>
          <a:prstGeom prst="rect">
            <a:avLst/>
          </a:prstGeom>
          <a:solidFill>
            <a:schemeClr val="tx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4395961" y="249302"/>
            <a:ext cx="352077" cy="342548"/>
          </a:xfrm>
          <a:prstGeom prst="ellipse">
            <a:avLst/>
          </a:pr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027342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bg2">
                    <a:lumMod val="25000"/>
                  </a:schemeClr>
                </a:solidFill>
                <a:latin typeface="Arial" panose="020B0604020202020204" pitchFamily="34" charset="0"/>
                <a:cs typeface="Arial" panose="020B0604020202020204" pitchFamily="34" charset="0"/>
              </a:defRPr>
            </a:lvl1pPr>
          </a:lstStyle>
          <a:p>
            <a:pPr algn="r"/>
            <a:r>
              <a:rPr lang="en-US"/>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sz="3400" b="1">
                <a:solidFill>
                  <a:schemeClr val="accent3"/>
                </a:solidFill>
                <a:latin typeface="+mj-lt"/>
              </a:rPr>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B7A19B9A-F36A-41A6-BEE3-E2F6CCC871C3}"/>
              </a:ext>
            </a:extLst>
          </p:cNvPr>
          <p:cNvSpPr/>
          <p:nvPr/>
        </p:nvSpPr>
        <p:spPr>
          <a:xfrm>
            <a:off x="4370553" y="233135"/>
            <a:ext cx="402894" cy="374882"/>
          </a:xfrm>
          <a:prstGeom prst="rect">
            <a:avLst/>
          </a:prstGeom>
          <a:solidFill>
            <a:schemeClr val="tx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4395962" y="249302"/>
            <a:ext cx="352077" cy="342548"/>
          </a:xfrm>
          <a:prstGeom prst="ellipse">
            <a:avLst/>
          </a:pr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294619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65000"/>
                    <a:lumOff val="35000"/>
                  </a:schemeClr>
                </a:solidFill>
                <a:latin typeface="Arial" panose="020B0604020202020204" pitchFamily="34" charset="0"/>
                <a:cs typeface="Arial" panose="020B0604020202020204" pitchFamily="34" charset="0"/>
              </a:defRPr>
            </a:lvl1pPr>
          </a:lstStyle>
          <a:p>
            <a:pPr algn="r"/>
            <a:r>
              <a:rPr lang="en-US"/>
              <a:t>Footer or page number use this </a:t>
            </a:r>
            <a:r>
              <a:rPr lang="en-US">
                <a:solidFill>
                  <a:schemeClr val="bg2">
                    <a:lumMod val="25000"/>
                  </a:schemeClr>
                </a:solidFill>
              </a:rPr>
              <a:t>space</a:t>
            </a:r>
            <a:r>
              <a:rPr lang="en-US"/>
              <a:t>, right justify</a:t>
            </a:r>
          </a:p>
        </p:txBody>
      </p:sp>
    </p:spTree>
    <p:extLst>
      <p:ext uri="{BB962C8B-B14F-4D97-AF65-F5344CB8AC3E}">
        <p14:creationId xmlns:p14="http://schemas.microsoft.com/office/powerpoint/2010/main" val="22211717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noAutofit/>
          </a:bodyPr>
          <a:lstStyle>
            <a:lvl1pPr>
              <a:defRPr sz="3400" baseline="0">
                <a:solidFill>
                  <a:schemeClr val="accent3"/>
                </a:solidFill>
                <a:latin typeface="Arial" panose="020B0604020202020204" pitchFamily="34" charset="0"/>
              </a:defRPr>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noAutofit/>
          </a:bodyPr>
          <a:lstStyle>
            <a:lvl1pPr marL="0" indent="0">
              <a:buNone/>
              <a:defRPr sz="2000">
                <a:latin typeface="+mn-lt"/>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9453663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Georgia" panose="02040502050405020303" pitchFamily="18" charset="0"/>
                <a:ea typeface="Arial" panose="020B0604020202020204" pitchFamily="34" charset="0"/>
                <a:cs typeface="Georgia" panose="02040502050405020303" pitchFamily="18"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b="1">
                <a:solidFill>
                  <a:srgbClr val="264E59"/>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spTree>
    <p:extLst>
      <p:ext uri="{BB962C8B-B14F-4D97-AF65-F5344CB8AC3E}">
        <p14:creationId xmlns:p14="http://schemas.microsoft.com/office/powerpoint/2010/main" val="875282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B0BB5E1E-5AB1-48B0-8C4F-86EB18552E57}"/>
              </a:ext>
            </a:extLst>
          </p:cNvPr>
          <p:cNvCxnSpPr>
            <a:cxnSpLocks/>
          </p:cNvCxnSpPr>
          <p:nvPr userDrawn="1"/>
        </p:nvCxnSpPr>
        <p:spPr>
          <a:xfrm>
            <a:off x="316336" y="439737"/>
            <a:ext cx="8511329"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605223AD-1CEE-4D88-9467-7E973B31CCFF}"/>
              </a:ext>
            </a:extLst>
          </p:cNvPr>
          <p:cNvSpPr/>
          <p:nvPr/>
        </p:nvSpPr>
        <p:spPr>
          <a:xfrm>
            <a:off x="4328094" y="214106"/>
            <a:ext cx="487813" cy="453897"/>
          </a:xfrm>
          <a:prstGeom prst="rect">
            <a:avLst/>
          </a:prstGeom>
          <a:solidFill>
            <a:schemeClr val="tx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4358857" y="233680"/>
            <a:ext cx="426286" cy="414748"/>
          </a:xfrm>
          <a:prstGeom prst="ellipse">
            <a:avLst/>
          </a:pr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itle Placeholder 2">
            <a:extLst>
              <a:ext uri="{FF2B5EF4-FFF2-40B4-BE49-F238E27FC236}">
                <a16:creationId xmlns:a16="http://schemas.microsoft.com/office/drawing/2014/main" id="{1EE458DC-25BB-4EFD-B5AB-39326C1D6CD7}"/>
              </a:ext>
            </a:extLst>
          </p:cNvPr>
          <p:cNvSpPr>
            <a:spLocks noGrp="1"/>
          </p:cNvSpPr>
          <p:nvPr userDrawn="1">
            <p:ph type="title"/>
          </p:nvPr>
        </p:nvSpPr>
        <p:spPr>
          <a:xfrm>
            <a:off x="406898" y="720794"/>
            <a:ext cx="6686605" cy="1325563"/>
          </a:xfrm>
          <a:prstGeom prst="rect">
            <a:avLst/>
          </a:prstGeom>
        </p:spPr>
        <p:txBody>
          <a:bodyPr vert="horz" lIns="91440" tIns="45720" rIns="91440" bIns="45720" rtlCol="0" anchor="ctr">
            <a:noAutofit/>
          </a:bodyPr>
          <a:lstStyle/>
          <a:p>
            <a:endParaRPr lang="en-US"/>
          </a:p>
        </p:txBody>
      </p:sp>
      <p:sp>
        <p:nvSpPr>
          <p:cNvPr id="17" name="Content Placeholder 3">
            <a:extLst>
              <a:ext uri="{FF2B5EF4-FFF2-40B4-BE49-F238E27FC236}">
                <a16:creationId xmlns:a16="http://schemas.microsoft.com/office/drawing/2014/main" id="{4FBCD126-730D-4E46-93FA-4FDE15A409CF}"/>
              </a:ext>
            </a:extLst>
          </p:cNvPr>
          <p:cNvSpPr>
            <a:spLocks noGrp="1"/>
          </p:cNvSpPr>
          <p:nvPr>
            <p:ph sz="half" idx="2"/>
          </p:nvPr>
        </p:nvSpPr>
        <p:spPr>
          <a:xfrm>
            <a:off x="406898" y="1989980"/>
            <a:ext cx="7886700" cy="3684588"/>
          </a:xfrm>
          <a:prstGeom prst="rect">
            <a:avLst/>
          </a:prstGeom>
        </p:spPr>
        <p:txBody>
          <a:bodyPr>
            <a:noAutofit/>
          </a:bodyPr>
          <a:lstStyle>
            <a:lvl1pPr>
              <a:lnSpc>
                <a:spcPct val="110000"/>
              </a:lnSpc>
              <a:spcBef>
                <a:spcPts val="0"/>
              </a:spcBef>
              <a:spcAft>
                <a:spcPts val="600"/>
              </a:spcAft>
              <a:defRPr sz="2400">
                <a:latin typeface="Arial" panose="020B0604020202020204" pitchFamily="34" charset="0"/>
                <a:cs typeface="Arial" panose="020B0604020202020204" pitchFamily="34" charset="0"/>
              </a:defRPr>
            </a:lvl1pPr>
            <a:lvl2pPr>
              <a:lnSpc>
                <a:spcPct val="110000"/>
              </a:lnSpc>
              <a:spcAft>
                <a:spcPts val="600"/>
              </a:spcAft>
              <a:defRPr sz="2100">
                <a:latin typeface="Arial" panose="020B0604020202020204" pitchFamily="34" charset="0"/>
                <a:cs typeface="Arial" panose="020B0604020202020204" pitchFamily="34" charset="0"/>
              </a:defRPr>
            </a:lvl2pPr>
            <a:lvl3pPr>
              <a:lnSpc>
                <a:spcPct val="110000"/>
              </a:lnSpc>
              <a:spcAft>
                <a:spcPts val="600"/>
              </a:spcAft>
              <a:defRPr sz="1800">
                <a:latin typeface="Arial" panose="020B0604020202020204" pitchFamily="34" charset="0"/>
                <a:cs typeface="Arial" panose="020B0604020202020204" pitchFamily="34" charset="0"/>
              </a:defRPr>
            </a:lvl3pPr>
            <a:lvl4pPr>
              <a:lnSpc>
                <a:spcPct val="110000"/>
              </a:lnSpc>
              <a:spcAft>
                <a:spcPts val="600"/>
              </a:spcAft>
              <a:defRPr sz="1600">
                <a:latin typeface="Arial" panose="020B0604020202020204" pitchFamily="34" charset="0"/>
                <a:cs typeface="Arial" panose="020B0604020202020204" pitchFamily="34" charset="0"/>
              </a:defRPr>
            </a:lvl4pPr>
            <a:lvl5pPr>
              <a:lnSpc>
                <a:spcPct val="110000"/>
              </a:lnSpc>
              <a:spcAft>
                <a:spcPts val="600"/>
              </a:spcAft>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1591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with photo">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a:br>
            <a:br>
              <a:rPr lang="en-US"/>
            </a:br>
            <a:br>
              <a:rPr lang="en-US"/>
            </a:br>
            <a:br>
              <a:rPr lang="en-US"/>
            </a:br>
            <a:br>
              <a:rPr lang="en-US"/>
            </a:br>
            <a:r>
              <a:rPr lang="en-US"/>
              <a:t>Right-click to add image or click icon </a:t>
            </a:r>
          </a:p>
        </p:txBody>
      </p:sp>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6597261" y="5992858"/>
            <a:ext cx="902728" cy="748758"/>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578518" y="6159073"/>
            <a:ext cx="1168557" cy="459893"/>
          </a:xfrm>
          <a:prstGeom prst="rect">
            <a:avLst/>
          </a:prstGeom>
          <a:ln>
            <a:noFill/>
          </a:ln>
          <a:extLst>
            <a:ext uri="{53640926-AAD7-44D8-BBD7-CCE9431645EC}">
              <a14:shadowObscured xmlns:a14="http://schemas.microsoft.com/office/drawing/2010/main"/>
            </a:ext>
          </a:extLst>
        </p:spPr>
      </p:pic>
      <p:sp>
        <p:nvSpPr>
          <p:cNvPr id="13" name="Text Placeholder 4">
            <a:extLst>
              <a:ext uri="{FF2B5EF4-FFF2-40B4-BE49-F238E27FC236}">
                <a16:creationId xmlns:a16="http://schemas.microsoft.com/office/drawing/2014/main" id="{D980D520-F489-4D73-8CC4-952AE5ADC5EA}"/>
              </a:ext>
            </a:extLst>
          </p:cNvPr>
          <p:cNvSpPr>
            <a:spLocks noGrp="1"/>
          </p:cNvSpPr>
          <p:nvPr userDrawn="1">
            <p:ph type="body" sz="quarter" idx="14"/>
          </p:nvPr>
        </p:nvSpPr>
        <p:spPr>
          <a:xfrm>
            <a:off x="573130" y="5729717"/>
            <a:ext cx="5902235" cy="1011899"/>
          </a:xfrm>
          <a:prstGeom prst="rect">
            <a:avLst/>
          </a:prstGeom>
        </p:spPr>
        <p:txBody>
          <a:bodyPr>
            <a:noAutofit/>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endParaRPr lang="en-US"/>
          </a:p>
        </p:txBody>
      </p:sp>
      <p:sp>
        <p:nvSpPr>
          <p:cNvPr id="14" name="Title Placeholder 2">
            <a:extLst>
              <a:ext uri="{FF2B5EF4-FFF2-40B4-BE49-F238E27FC236}">
                <a16:creationId xmlns:a16="http://schemas.microsoft.com/office/drawing/2014/main" id="{02BFAEFB-F4B8-4A05-B945-A6B6C917D9D5}"/>
              </a:ext>
            </a:extLst>
          </p:cNvPr>
          <p:cNvSpPr>
            <a:spLocks noGrp="1"/>
          </p:cNvSpPr>
          <p:nvPr>
            <p:ph type="title"/>
          </p:nvPr>
        </p:nvSpPr>
        <p:spPr>
          <a:xfrm>
            <a:off x="573130" y="4651597"/>
            <a:ext cx="6686605" cy="1325563"/>
          </a:xfrm>
          <a:prstGeom prst="rect">
            <a:avLst/>
          </a:prstGeom>
        </p:spPr>
        <p:txBody>
          <a:bodyPr vert="horz" lIns="91440" tIns="45720" rIns="91440" bIns="45720" rtlCol="0" anchor="ctr">
            <a:noAutofit/>
          </a:bodyPr>
          <a:lstStyle/>
          <a:p>
            <a:endParaRPr lang="en-US"/>
          </a:p>
        </p:txBody>
      </p:sp>
    </p:spTree>
    <p:extLst>
      <p:ext uri="{BB962C8B-B14F-4D97-AF65-F5344CB8AC3E}">
        <p14:creationId xmlns:p14="http://schemas.microsoft.com/office/powerpoint/2010/main" val="1687318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imag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3E6D77C-0518-43FF-9176-A6F9585D0C7C}"/>
              </a:ext>
            </a:extLst>
          </p:cNvPr>
          <p:cNvGrpSpPr/>
          <p:nvPr userDrawn="1"/>
        </p:nvGrpSpPr>
        <p:grpSpPr>
          <a:xfrm>
            <a:off x="6597261" y="5992858"/>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A7BF3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Placeholder 4">
            <a:extLst>
              <a:ext uri="{FF2B5EF4-FFF2-40B4-BE49-F238E27FC236}">
                <a16:creationId xmlns:a16="http://schemas.microsoft.com/office/drawing/2014/main" id="{740039BB-530A-47C4-A470-75E3096DEBE0}"/>
              </a:ext>
            </a:extLst>
          </p:cNvPr>
          <p:cNvSpPr>
            <a:spLocks noGrp="1"/>
          </p:cNvSpPr>
          <p:nvPr>
            <p:ph type="body" sz="quarter" idx="14"/>
          </p:nvPr>
        </p:nvSpPr>
        <p:spPr>
          <a:xfrm>
            <a:off x="573130" y="5729717"/>
            <a:ext cx="5902235" cy="1011899"/>
          </a:xfrm>
          <a:prstGeom prst="rect">
            <a:avLst/>
          </a:prstGeom>
        </p:spPr>
        <p:txBody>
          <a:bodyPr>
            <a:noAutofit/>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endParaRPr lang="en-US"/>
          </a:p>
        </p:txBody>
      </p:sp>
      <p:sp>
        <p:nvSpPr>
          <p:cNvPr id="18" name="Title Placeholder 2">
            <a:extLst>
              <a:ext uri="{FF2B5EF4-FFF2-40B4-BE49-F238E27FC236}">
                <a16:creationId xmlns:a16="http://schemas.microsoft.com/office/drawing/2014/main" id="{4FED259C-40D8-4163-96D1-6577617ED404}"/>
              </a:ext>
            </a:extLst>
          </p:cNvPr>
          <p:cNvSpPr>
            <a:spLocks noGrp="1"/>
          </p:cNvSpPr>
          <p:nvPr>
            <p:ph type="title"/>
          </p:nvPr>
        </p:nvSpPr>
        <p:spPr>
          <a:xfrm>
            <a:off x="573130" y="4651597"/>
            <a:ext cx="6686605" cy="1325563"/>
          </a:xfrm>
          <a:prstGeom prst="rect">
            <a:avLst/>
          </a:prstGeom>
        </p:spPr>
        <p:txBody>
          <a:bodyPr vert="horz" lIns="91440" tIns="45720" rIns="91440" bIns="45720" rtlCol="0" anchor="ctr">
            <a:noAutofit/>
          </a:bodyPr>
          <a:lstStyle/>
          <a:p>
            <a:endParaRPr lang="en-US"/>
          </a:p>
        </p:txBody>
      </p:sp>
    </p:spTree>
    <p:extLst>
      <p:ext uri="{BB962C8B-B14F-4D97-AF65-F5344CB8AC3E}">
        <p14:creationId xmlns:p14="http://schemas.microsoft.com/office/powerpoint/2010/main" val="1592688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1" baseline="0">
                <a:solidFill>
                  <a:schemeClr val="accent3"/>
                </a:solidFill>
                <a:latin typeface="+mj-lt"/>
                <a:ea typeface="Arial" panose="020B0604020202020204" pitchFamily="34" charset="0"/>
                <a:cs typeface="Arial" panose="020B0604020202020204" pitchFamily="34" charset="0"/>
              </a:defRPr>
            </a:lvl1pPr>
          </a:lstStyle>
          <a:p>
            <a:pPr lvl="0"/>
            <a:r>
              <a:rPr lang="en-US"/>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mn-lt"/>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mn-lt"/>
                <a:ea typeface="Arial" panose="020B0604020202020204" pitchFamily="34" charset="0"/>
                <a:cs typeface="Georgia" panose="02040502050405020303" pitchFamily="18" charset="0"/>
              </a:defRPr>
            </a:lvl2pPr>
            <a:lvl3pPr marL="1257300" indent="-342900">
              <a:buFont typeface="Arial" panose="020B0604020202020204" pitchFamily="34" charset="0"/>
              <a:buChar char="•"/>
              <a:defRPr>
                <a:latin typeface="+mn-lt"/>
                <a:ea typeface="Arial" panose="020B0604020202020204" pitchFamily="34" charset="0"/>
                <a:cs typeface="Georgia" panose="02040502050405020303" pitchFamily="18" charset="0"/>
              </a:defRPr>
            </a:lvl3pPr>
            <a:lvl4pPr marL="1657350" indent="-285750">
              <a:buFont typeface="Arial" panose="020B0604020202020204" pitchFamily="34" charset="0"/>
              <a:buChar char="•"/>
              <a:defRPr>
                <a:latin typeface="+mn-lt"/>
                <a:ea typeface="Arial" panose="020B0604020202020204" pitchFamily="34" charset="0"/>
                <a:cs typeface="Georgia" panose="02040502050405020303" pitchFamily="18" charset="0"/>
              </a:defRPr>
            </a:lvl4pPr>
            <a:lvl5pPr marL="2114550" indent="-285750">
              <a:buFont typeface="Arial" panose="020B0604020202020204" pitchFamily="34" charset="0"/>
              <a:buChar char="•"/>
              <a:defRPr>
                <a:latin typeface="+mn-lt"/>
                <a:ea typeface="Arial" panose="020B0604020202020204" pitchFamily="34" charset="0"/>
                <a:cs typeface="Georgia" panose="02040502050405020303" pitchFamily="18" charset="0"/>
              </a:defRPr>
            </a:lvl5pPr>
          </a:lstStyle>
          <a:p>
            <a:pPr lvl="0"/>
            <a:r>
              <a:rPr lang="en-US"/>
              <a:t>Type text here</a:t>
            </a:r>
          </a:p>
          <a:p>
            <a:pPr lvl="1"/>
            <a:r>
              <a:rPr lang="en-US"/>
              <a:t>Type text here</a:t>
            </a:r>
          </a:p>
          <a:p>
            <a:pPr lvl="2"/>
            <a:r>
              <a:rPr lang="en-US"/>
              <a:t>Third level</a:t>
            </a:r>
          </a:p>
          <a:p>
            <a:pPr lvl="3"/>
            <a:r>
              <a:rPr lang="en-US"/>
              <a:t>Fourth level</a:t>
            </a:r>
          </a:p>
          <a:p>
            <a:pPr lvl="4"/>
            <a:r>
              <a:rPr lang="en-US"/>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a:br>
            <a:br>
              <a:rPr lang="en-US"/>
            </a:br>
            <a:br>
              <a:rPr lang="en-US"/>
            </a:br>
            <a:br>
              <a:rPr lang="en-US"/>
            </a:br>
            <a:br>
              <a:rPr lang="en-US"/>
            </a:br>
            <a:r>
              <a:rPr lang="en-US"/>
              <a:t>Right-click to add image or click icon </a:t>
            </a:r>
          </a:p>
        </p:txBody>
      </p:sp>
    </p:spTree>
    <p:extLst>
      <p:ext uri="{BB962C8B-B14F-4D97-AF65-F5344CB8AC3E}">
        <p14:creationId xmlns:p14="http://schemas.microsoft.com/office/powerpoint/2010/main" val="2161493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noAutofit/>
          </a:bodyPr>
          <a:lstStyle>
            <a:lvl1pPr>
              <a:lnSpc>
                <a:spcPct val="100000"/>
              </a:lnSpc>
              <a:spcBef>
                <a:spcPts val="0"/>
              </a:spcBef>
              <a:spcAft>
                <a:spcPts val="800"/>
              </a:spcAft>
              <a:defRPr sz="2400">
                <a:latin typeface="+mn-lt"/>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a:t>Type text here—resize text or transparency boxes as needed</a:t>
            </a:r>
          </a:p>
          <a:p>
            <a:pPr lvl="0"/>
            <a:r>
              <a:rPr lang="en-US"/>
              <a:t>Right-click on image to change picture, from a file, browse to find your image—do not use this image</a:t>
            </a:r>
          </a:p>
        </p:txBody>
      </p:sp>
      <p:sp>
        <p:nvSpPr>
          <p:cNvPr id="18" name="Rectangle 17">
            <a:extLst>
              <a:ext uri="{FF2B5EF4-FFF2-40B4-BE49-F238E27FC236}">
                <a16:creationId xmlns:a16="http://schemas.microsoft.com/office/drawing/2014/main" id="{1AA24B45-B3A1-49B4-8869-BF385EE35CFB}"/>
              </a:ext>
            </a:extLst>
          </p:cNvPr>
          <p:cNvSpPr/>
          <p:nvPr/>
        </p:nvSpPr>
        <p:spPr>
          <a:xfrm>
            <a:off x="2582417" y="821300"/>
            <a:ext cx="487813" cy="453897"/>
          </a:xfrm>
          <a:prstGeom prst="rect">
            <a:avLst/>
          </a:prstGeom>
          <a:solidFill>
            <a:schemeClr val="tx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2613185" y="840875"/>
            <a:ext cx="426286" cy="414748"/>
          </a:xfrm>
          <a:prstGeom prst="ellipse">
            <a:avLst/>
          </a:pr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Text Placeholder 24">
            <a:extLst>
              <a:ext uri="{FF2B5EF4-FFF2-40B4-BE49-F238E27FC236}">
                <a16:creationId xmlns:a16="http://schemas.microsoft.com/office/drawing/2014/main" id="{4B66F4DC-6999-4035-92F7-9192D7846873}"/>
              </a:ext>
            </a:extLst>
          </p:cNvPr>
          <p:cNvSpPr>
            <a:spLocks noGrp="1"/>
          </p:cNvSpPr>
          <p:nvPr userDrawn="1">
            <p:ph type="body" sz="quarter" idx="11" hasCustomPrompt="1"/>
          </p:nvPr>
        </p:nvSpPr>
        <p:spPr>
          <a:xfrm>
            <a:off x="863599" y="1481548"/>
            <a:ext cx="4002015" cy="1337852"/>
          </a:xfrm>
          <a:prstGeom prst="rect">
            <a:avLst/>
          </a:prstGeom>
          <a:noFill/>
          <a:ln>
            <a:noFill/>
          </a:ln>
        </p:spPr>
        <p:txBody>
          <a:bodyPr>
            <a:normAutofit/>
          </a:bodyPr>
          <a:lstStyle>
            <a:lvl1pPr marL="0" marR="0" indent="0" defTabSz="914400" eaLnBrk="1" fontAlgn="auto" latinLnBrk="0" hangingPunct="1">
              <a:lnSpc>
                <a:spcPts val="3000"/>
              </a:lnSpc>
              <a:spcBef>
                <a:spcPts val="0"/>
              </a:spcBef>
              <a:spcAft>
                <a:spcPts val="0"/>
              </a:spcAft>
              <a:buClrTx/>
              <a:buSzTx/>
              <a:buFontTx/>
              <a:buNone/>
              <a:tabLst/>
              <a:defRPr sz="3400" b="1">
                <a:solidFill>
                  <a:schemeClr val="accent3"/>
                </a:solidFill>
                <a:latin typeface="+mj-lt"/>
                <a:ea typeface="Arial" panose="020B0604020202020204" pitchFamily="34" charset="0"/>
                <a:cs typeface="Arial" panose="020B0604020202020204" pitchFamily="34" charset="0"/>
              </a:defRPr>
            </a:lvl1pPr>
          </a:lstStyle>
          <a:p>
            <a:pPr lvl="0"/>
            <a:r>
              <a:rPr lang="en-US" sz="3400" b="1"/>
              <a:t>Click to add title</a:t>
            </a:r>
            <a:endParaRPr lang="en-US"/>
          </a:p>
        </p:txBody>
      </p:sp>
    </p:spTree>
    <p:extLst>
      <p:ext uri="{BB962C8B-B14F-4D97-AF65-F5344CB8AC3E}">
        <p14:creationId xmlns:p14="http://schemas.microsoft.com/office/powerpoint/2010/main" val="1139290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noAutofit/>
          </a:bodyPr>
          <a:lstStyle>
            <a:lvl1pPr>
              <a:defRPr sz="2800">
                <a:solidFill>
                  <a:schemeClr val="tx1"/>
                </a:solidFill>
                <a:latin typeface="+mn-lt"/>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mn-lt"/>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mn-lt"/>
                <a:ea typeface="Arial" panose="020B0604020202020204" pitchFamily="34" charset="0"/>
                <a:cs typeface="Arial" panose="020B0604020202020204" pitchFamily="34" charset="0"/>
              </a:defRPr>
            </a:lvl3pPr>
          </a:lstStyle>
          <a:p>
            <a:pPr lvl="0"/>
            <a:r>
              <a:rPr lang="en-US"/>
              <a:t>Point number 1</a:t>
            </a:r>
          </a:p>
          <a:p>
            <a:pPr lvl="1"/>
            <a:r>
              <a:rPr lang="en-US"/>
              <a:t>Information about point number 1</a:t>
            </a:r>
          </a:p>
          <a:p>
            <a:pPr lvl="2"/>
            <a:r>
              <a:rPr lang="en-US"/>
              <a:t>Information about point number 1</a:t>
            </a:r>
            <a:br>
              <a:rPr lang="en-US"/>
            </a:br>
            <a:endParaRPr lang="en-US"/>
          </a:p>
          <a:p>
            <a:pPr lvl="0"/>
            <a:r>
              <a:rPr lang="en-US"/>
              <a:t>Point number 2</a:t>
            </a:r>
          </a:p>
          <a:p>
            <a:pPr lvl="1"/>
            <a:r>
              <a:rPr lang="en-US"/>
              <a:t>Information about point number 2</a:t>
            </a:r>
          </a:p>
          <a:p>
            <a:pPr lvl="2"/>
            <a:r>
              <a:rPr lang="en-US"/>
              <a:t>Information about point number 2</a:t>
            </a:r>
          </a:p>
          <a:p>
            <a:pPr lvl="2"/>
            <a:endParaRPr lang="en-US"/>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noAutofit/>
          </a:bodyPr>
          <a:lstStyle>
            <a:lvl1pPr marL="0" indent="0">
              <a:buNone/>
              <a:defRPr sz="3400" b="1">
                <a:solidFill>
                  <a:schemeClr val="accent3"/>
                </a:solidFill>
                <a:latin typeface="Arial" panose="020B0604020202020204" pitchFamily="34" charset="0"/>
                <a:ea typeface="Arial" panose="020B0604020202020204" pitchFamily="34" charset="0"/>
                <a:cs typeface="Arial" panose="020B0604020202020204" pitchFamily="34" charset="0"/>
              </a:defRPr>
            </a:lvl1pPr>
          </a:lstStyle>
          <a:p>
            <a:pPr lvl="0"/>
            <a:r>
              <a:rPr lang="en-US"/>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AB256B6-2B37-4695-99BA-1844145CE897}"/>
              </a:ext>
            </a:extLst>
          </p:cNvPr>
          <p:cNvSpPr/>
          <p:nvPr/>
        </p:nvSpPr>
        <p:spPr>
          <a:xfrm>
            <a:off x="4328094" y="193628"/>
            <a:ext cx="487813" cy="453897"/>
          </a:xfrm>
          <a:prstGeom prst="rect">
            <a:avLst/>
          </a:prstGeom>
          <a:solidFill>
            <a:schemeClr val="tx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4358857" y="213202"/>
            <a:ext cx="426286" cy="414748"/>
          </a:xfrm>
          <a:prstGeom prst="ellipse">
            <a:avLst/>
          </a:pr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95237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chemeClr val="accent3"/>
                </a:solidFill>
                <a:latin typeface="Arial" panose="020B0604020202020204" pitchFamily="34" charset="0"/>
                <a:ea typeface="Arial" panose="020B0604020202020204" pitchFamily="34" charset="0"/>
                <a:cs typeface="Arial" panose="020B0604020202020204" pitchFamily="34" charset="0"/>
              </a:defRPr>
            </a:lvl1pPr>
          </a:lstStyle>
          <a:p>
            <a:pPr lvl="0"/>
            <a:r>
              <a:rPr lang="en-US"/>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3B184D37-EBC2-4E97-A464-5BC4855D6CBC}"/>
              </a:ext>
            </a:extLst>
          </p:cNvPr>
          <p:cNvSpPr/>
          <p:nvPr/>
        </p:nvSpPr>
        <p:spPr>
          <a:xfrm>
            <a:off x="4328094" y="193628"/>
            <a:ext cx="487813" cy="453897"/>
          </a:xfrm>
          <a:prstGeom prst="rect">
            <a:avLst/>
          </a:prstGeom>
          <a:solidFill>
            <a:schemeClr val="tx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4358858" y="213202"/>
            <a:ext cx="426286" cy="414748"/>
          </a:xfrm>
          <a:prstGeom prst="ellipse">
            <a:avLst/>
          </a:pr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105934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chemeClr val="accent3"/>
                </a:solidFill>
                <a:latin typeface="Arial" panose="020B0604020202020204" pitchFamily="34" charset="0"/>
                <a:ea typeface="Arial" panose="020B0604020202020204" pitchFamily="34" charset="0"/>
                <a:cs typeface="Arial" panose="020B0604020202020204" pitchFamily="34" charset="0"/>
              </a:defRPr>
            </a:lvl1pPr>
          </a:lstStyle>
          <a:p>
            <a:pPr lvl="0"/>
            <a:r>
              <a:rPr lang="en-US"/>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Georgia" panose="02040502050405020303" pitchFamily="18" charset="0"/>
                <a:ea typeface="Arial" panose="020B0604020202020204" pitchFamily="34" charset="0"/>
                <a:cs typeface="Georgia" panose="02040502050405020303" pitchFamily="18"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a:t>Type text here</a:t>
            </a:r>
          </a:p>
          <a:p>
            <a:pPr lvl="1"/>
            <a:r>
              <a:rPr lang="en-US"/>
              <a:t>Type text here</a:t>
            </a:r>
          </a:p>
          <a:p>
            <a:pPr lvl="0"/>
            <a:br>
              <a:rPr lang="en-US"/>
            </a:br>
            <a:r>
              <a:rPr lang="en-US"/>
              <a:t>Type text here</a:t>
            </a:r>
          </a:p>
          <a:p>
            <a:pPr lvl="1"/>
            <a:r>
              <a:rPr lang="en-US"/>
              <a:t>Type text here</a:t>
            </a:r>
          </a:p>
          <a:p>
            <a:pPr lvl="0"/>
            <a:br>
              <a:rPr lang="en-US"/>
            </a:br>
            <a:r>
              <a:rPr lang="en-US"/>
              <a:t>Type text here</a:t>
            </a:r>
          </a:p>
          <a:p>
            <a:pPr lvl="1"/>
            <a:r>
              <a:rPr lang="en-US"/>
              <a:t>Type text here</a:t>
            </a:r>
          </a:p>
          <a:p>
            <a:pPr lvl="1"/>
            <a:endParaRPr lang="en-US"/>
          </a:p>
        </p:txBody>
      </p:sp>
      <p:sp>
        <p:nvSpPr>
          <p:cNvPr id="9" name="Rectangle 8">
            <a:extLst>
              <a:ext uri="{FF2B5EF4-FFF2-40B4-BE49-F238E27FC236}">
                <a16:creationId xmlns:a16="http://schemas.microsoft.com/office/drawing/2014/main" id="{FB13FA66-C58E-459C-9D5E-3C99C0E5BAE5}"/>
              </a:ext>
            </a:extLst>
          </p:cNvPr>
          <p:cNvSpPr/>
          <p:nvPr/>
        </p:nvSpPr>
        <p:spPr>
          <a:xfrm>
            <a:off x="4328094" y="193628"/>
            <a:ext cx="487813" cy="453897"/>
          </a:xfrm>
          <a:prstGeom prst="rect">
            <a:avLst/>
          </a:prstGeom>
          <a:solidFill>
            <a:schemeClr val="tx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w="9525">
                <a:solidFill>
                  <a:schemeClr val="tx1"/>
                </a:solidFill>
              </a:ln>
            </a:endParaRPr>
          </a:p>
        </p:txBody>
      </p:sp>
      <p:sp>
        <p:nvSpPr>
          <p:cNvPr id="16" name="Oval 15">
            <a:extLst>
              <a:ext uri="{FF2B5EF4-FFF2-40B4-BE49-F238E27FC236}">
                <a16:creationId xmlns:a16="http://schemas.microsoft.com/office/drawing/2014/main" id="{D6D40B27-547C-4F89-9D5D-9EBE7301FFD6}"/>
              </a:ext>
            </a:extLst>
          </p:cNvPr>
          <p:cNvSpPr/>
          <p:nvPr/>
        </p:nvSpPr>
        <p:spPr>
          <a:xfrm>
            <a:off x="4358858" y="213202"/>
            <a:ext cx="426286" cy="414748"/>
          </a:xfrm>
          <a:prstGeom prst="ellipse">
            <a:avLst/>
          </a:pr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09970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D2C9852-80EE-433C-AC9E-36BEC63F396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Placeholder 2">
            <a:extLst>
              <a:ext uri="{FF2B5EF4-FFF2-40B4-BE49-F238E27FC236}">
                <a16:creationId xmlns:a16="http://schemas.microsoft.com/office/drawing/2014/main" id="{37E51BB9-1A3C-4FB6-8D6F-30101D8B1B9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146470775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 id="2147483718" r:id="rId17"/>
  </p:sldLayoutIdLst>
  <p:txStyles>
    <p:titleStyle>
      <a:lvl1pPr algn="l" defTabSz="914400" rtl="0" eaLnBrk="1" latinLnBrk="0" hangingPunct="1">
        <a:lnSpc>
          <a:spcPct val="90000"/>
        </a:lnSpc>
        <a:spcBef>
          <a:spcPct val="0"/>
        </a:spcBef>
        <a:buNone/>
        <a:defRPr sz="3400" b="1"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0"/>
        </a:spcBef>
        <a:spcAft>
          <a:spcPts val="800"/>
        </a:spcAft>
        <a:buFont typeface="Arial" panose="020B0604020202020204" pitchFamily="34" charset="0"/>
        <a:buChar char="•"/>
        <a:defRPr sz="26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800"/>
        </a:spcAft>
        <a:buFont typeface="Arial" panose="020B0604020202020204" pitchFamily="34" charset="0"/>
        <a:buChar char="•"/>
        <a:defRPr sz="25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800"/>
        </a:spcAft>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800"/>
        </a:spcAft>
        <a:buFont typeface="Arial" panose="020B0604020202020204" pitchFamily="34" charset="0"/>
        <a:buChar char="•"/>
        <a:defRPr sz="21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8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B084E6AA-55F6-4E2A-8DAA-E939DE7390E7}"/>
              </a:ext>
            </a:extLst>
          </p:cNvPr>
          <p:cNvSpPr>
            <a:spLocks noGrp="1"/>
          </p:cNvSpPr>
          <p:nvPr>
            <p:ph type="title"/>
          </p:nvPr>
        </p:nvSpPr>
        <p:spPr>
          <a:xfrm>
            <a:off x="587643" y="4168233"/>
            <a:ext cx="8353157" cy="1325563"/>
          </a:xfrm>
        </p:spPr>
        <p:txBody>
          <a:bodyPr/>
          <a:lstStyle/>
          <a:p>
            <a:r>
              <a:rPr lang="en-US" sz="3200" b="1" dirty="0"/>
              <a:t>Research and Evaluation Capacity Assessment Tool and Package (RECAP)</a:t>
            </a:r>
            <a:br>
              <a:rPr lang="en-US" sz="2500" dirty="0">
                <a:solidFill>
                  <a:srgbClr val="264E59"/>
                </a:solidFill>
              </a:rPr>
            </a:br>
            <a:endParaRPr lang="en-US" sz="2500" dirty="0"/>
          </a:p>
        </p:txBody>
      </p:sp>
      <p:sp>
        <p:nvSpPr>
          <p:cNvPr id="14" name="Freeform: Shape 13">
            <a:extLst>
              <a:ext uri="{FF2B5EF4-FFF2-40B4-BE49-F238E27FC236}">
                <a16:creationId xmlns:a16="http://schemas.microsoft.com/office/drawing/2014/main" id="{867C1D91-9795-40DA-83C5-49ADA9903892}"/>
              </a:ext>
            </a:extLst>
          </p:cNvPr>
          <p:cNvSpPr/>
          <p:nvPr/>
        </p:nvSpPr>
        <p:spPr>
          <a:xfrm>
            <a:off x="3328968" y="289147"/>
            <a:ext cx="2505772" cy="2505772"/>
          </a:xfrm>
          <a:custGeom>
            <a:avLst/>
            <a:gdLst>
              <a:gd name="connsiteX0" fmla="*/ 0 w 2505772"/>
              <a:gd name="connsiteY0" fmla="*/ 0 h 2505772"/>
              <a:gd name="connsiteX1" fmla="*/ 2505772 w 2505772"/>
              <a:gd name="connsiteY1" fmla="*/ 0 h 2505772"/>
              <a:gd name="connsiteX2" fmla="*/ 2505772 w 2505772"/>
              <a:gd name="connsiteY2" fmla="*/ 2505772 h 2505772"/>
              <a:gd name="connsiteX3" fmla="*/ 0 w 2505772"/>
              <a:gd name="connsiteY3" fmla="*/ 2505772 h 2505772"/>
              <a:gd name="connsiteX4" fmla="*/ 0 w 2505772"/>
              <a:gd name="connsiteY4" fmla="*/ 0 h 2505772"/>
              <a:gd name="connsiteX5" fmla="*/ 1252886 w 2505772"/>
              <a:gd name="connsiteY5" fmla="*/ 13290 h 2505772"/>
              <a:gd name="connsiteX6" fmla="*/ 13290 w 2505772"/>
              <a:gd name="connsiteY6" fmla="*/ 1252886 h 2505772"/>
              <a:gd name="connsiteX7" fmla="*/ 1252886 w 2505772"/>
              <a:gd name="connsiteY7" fmla="*/ 2492482 h 2505772"/>
              <a:gd name="connsiteX8" fmla="*/ 2492482 w 2505772"/>
              <a:gd name="connsiteY8" fmla="*/ 1252886 h 2505772"/>
              <a:gd name="connsiteX9" fmla="*/ 1252886 w 2505772"/>
              <a:gd name="connsiteY9" fmla="*/ 13290 h 2505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05772" h="2505772">
                <a:moveTo>
                  <a:pt x="0" y="0"/>
                </a:moveTo>
                <a:lnTo>
                  <a:pt x="2505772" y="0"/>
                </a:lnTo>
                <a:lnTo>
                  <a:pt x="2505772" y="2505772"/>
                </a:lnTo>
                <a:lnTo>
                  <a:pt x="0" y="2505772"/>
                </a:lnTo>
                <a:lnTo>
                  <a:pt x="0" y="0"/>
                </a:lnTo>
                <a:close/>
                <a:moveTo>
                  <a:pt x="1252886" y="13290"/>
                </a:moveTo>
                <a:cubicBezTo>
                  <a:pt x="568276" y="13290"/>
                  <a:pt x="13290" y="568276"/>
                  <a:pt x="13290" y="1252886"/>
                </a:cubicBezTo>
                <a:cubicBezTo>
                  <a:pt x="13290" y="1937496"/>
                  <a:pt x="568276" y="2492482"/>
                  <a:pt x="1252886" y="2492482"/>
                </a:cubicBezTo>
                <a:cubicBezTo>
                  <a:pt x="1937496" y="2492482"/>
                  <a:pt x="2492482" y="1937496"/>
                  <a:pt x="2492482" y="1252886"/>
                </a:cubicBezTo>
                <a:cubicBezTo>
                  <a:pt x="2492482" y="568276"/>
                  <a:pt x="1937496" y="13290"/>
                  <a:pt x="1252886" y="13290"/>
                </a:cubicBezTo>
                <a:close/>
              </a:path>
            </a:pathLst>
          </a:cu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cxnSp>
        <p:nvCxnSpPr>
          <p:cNvPr id="9" name="Straight Connector 8">
            <a:extLst>
              <a:ext uri="{FF2B5EF4-FFF2-40B4-BE49-F238E27FC236}">
                <a16:creationId xmlns:a16="http://schemas.microsoft.com/office/drawing/2014/main" id="{70699192-B281-4332-8436-9560A86DD24C}"/>
              </a:ext>
            </a:extLst>
          </p:cNvPr>
          <p:cNvCxnSpPr>
            <a:cxnSpLocks/>
          </p:cNvCxnSpPr>
          <p:nvPr/>
        </p:nvCxnSpPr>
        <p:spPr>
          <a:xfrm>
            <a:off x="0" y="1542033"/>
            <a:ext cx="4569285"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F3A323BC-A0E1-483A-9816-75AF0ACF263A}"/>
              </a:ext>
            </a:extLst>
          </p:cNvPr>
          <p:cNvSpPr/>
          <p:nvPr/>
        </p:nvSpPr>
        <p:spPr>
          <a:xfrm>
            <a:off x="4516791" y="1476970"/>
            <a:ext cx="130127" cy="130127"/>
          </a:xfrm>
          <a:prstGeom prst="ellipse">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Tree>
    <p:extLst>
      <p:ext uri="{BB962C8B-B14F-4D97-AF65-F5344CB8AC3E}">
        <p14:creationId xmlns:p14="http://schemas.microsoft.com/office/powerpoint/2010/main" val="1897090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2C868DE-D9CD-487E-B1E8-E74089560139}"/>
              </a:ext>
            </a:extLst>
          </p:cNvPr>
          <p:cNvSpPr>
            <a:spLocks noGrp="1"/>
          </p:cNvSpPr>
          <p:nvPr>
            <p:ph type="body" sz="quarter" idx="11"/>
          </p:nvPr>
        </p:nvSpPr>
        <p:spPr/>
        <p:txBody>
          <a:bodyPr anchor="ctr"/>
          <a:lstStyle/>
          <a:p>
            <a:r>
              <a:rPr lang="en-US" dirty="0"/>
              <a:t>The RECAP Assessment Tool</a:t>
            </a:r>
          </a:p>
        </p:txBody>
      </p:sp>
    </p:spTree>
    <p:extLst>
      <p:ext uri="{BB962C8B-B14F-4D97-AF65-F5344CB8AC3E}">
        <p14:creationId xmlns:p14="http://schemas.microsoft.com/office/powerpoint/2010/main" val="2613242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4EA7121-7E33-4644-B6CF-51901E9274A4}"/>
              </a:ext>
            </a:extLst>
          </p:cNvPr>
          <p:cNvSpPr>
            <a:spLocks noGrp="1"/>
          </p:cNvSpPr>
          <p:nvPr>
            <p:ph type="title"/>
          </p:nvPr>
        </p:nvSpPr>
        <p:spPr/>
        <p:txBody>
          <a:bodyPr/>
          <a:lstStyle/>
          <a:p>
            <a:r>
              <a:rPr lang="en-US"/>
              <a:t>Assessment Framework</a:t>
            </a:r>
            <a:br>
              <a:rPr lang="en-US"/>
            </a:br>
            <a:endParaRPr lang="en-US"/>
          </a:p>
        </p:txBody>
      </p:sp>
      <p:sp>
        <p:nvSpPr>
          <p:cNvPr id="2" name="Text Placeholder 1">
            <a:extLst>
              <a:ext uri="{FF2B5EF4-FFF2-40B4-BE49-F238E27FC236}">
                <a16:creationId xmlns:a16="http://schemas.microsoft.com/office/drawing/2014/main" id="{8C87A58B-6280-476B-B22A-8CAE573CB87E}"/>
              </a:ext>
            </a:extLst>
          </p:cNvPr>
          <p:cNvSpPr>
            <a:spLocks noGrp="1"/>
          </p:cNvSpPr>
          <p:nvPr>
            <p:ph sz="half" idx="2"/>
          </p:nvPr>
        </p:nvSpPr>
        <p:spPr>
          <a:xfrm>
            <a:off x="850402" y="1989980"/>
            <a:ext cx="7735458" cy="4018934"/>
          </a:xfrm>
        </p:spPr>
        <p:txBody>
          <a:bodyPr>
            <a:noAutofit/>
          </a:bodyPr>
          <a:lstStyle/>
          <a:p>
            <a:r>
              <a:rPr lang="en-US" b="1" dirty="0"/>
              <a:t>Six domains </a:t>
            </a:r>
            <a:r>
              <a:rPr lang="en-US" dirty="0"/>
              <a:t>aligned to what is needed to undertake an evaluation or other non-clinical research activities</a:t>
            </a:r>
          </a:p>
          <a:p>
            <a:r>
              <a:rPr lang="en-US" dirty="0"/>
              <a:t>Each domain has </a:t>
            </a:r>
            <a:r>
              <a:rPr lang="en-US" b="1" dirty="0"/>
              <a:t>2–3 subdomains</a:t>
            </a:r>
          </a:p>
          <a:p>
            <a:r>
              <a:rPr lang="en-US" dirty="0"/>
              <a:t>Each subdomain has multiple </a:t>
            </a:r>
            <a:r>
              <a:rPr lang="en-US" b="1" dirty="0"/>
              <a:t>core competencies</a:t>
            </a:r>
          </a:p>
          <a:p>
            <a:r>
              <a:rPr lang="en-US" b="1" dirty="0"/>
              <a:t>Gender is a cross-cutting theme </a:t>
            </a:r>
            <a:r>
              <a:rPr lang="en-US" dirty="0"/>
              <a:t>for the tool</a:t>
            </a:r>
          </a:p>
          <a:p>
            <a:r>
              <a:rPr lang="en-US" dirty="0"/>
              <a:t>The </a:t>
            </a:r>
            <a:r>
              <a:rPr lang="en-US" b="1" dirty="0"/>
              <a:t>assessment can be adapted </a:t>
            </a:r>
            <a:r>
              <a:rPr lang="en-US" dirty="0"/>
              <a:t>based on the organization’s needs by focusing on specific domains</a:t>
            </a:r>
          </a:p>
        </p:txBody>
      </p:sp>
    </p:spTree>
    <p:extLst>
      <p:ext uri="{BB962C8B-B14F-4D97-AF65-F5344CB8AC3E}">
        <p14:creationId xmlns:p14="http://schemas.microsoft.com/office/powerpoint/2010/main" val="4053454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FECE9B75-FFB5-43A5-B508-CECA497F369F}"/>
              </a:ext>
            </a:extLst>
          </p:cNvPr>
          <p:cNvSpPr/>
          <p:nvPr/>
        </p:nvSpPr>
        <p:spPr>
          <a:xfrm>
            <a:off x="1719944" y="2964165"/>
            <a:ext cx="1539694" cy="1834341"/>
          </a:xfrm>
          <a:custGeom>
            <a:avLst/>
            <a:gdLst>
              <a:gd name="connsiteX0" fmla="*/ 0 w 1680149"/>
              <a:gd name="connsiteY0" fmla="*/ 0 h 1176104"/>
              <a:gd name="connsiteX1" fmla="*/ 1092097 w 1680149"/>
              <a:gd name="connsiteY1" fmla="*/ 0 h 1176104"/>
              <a:gd name="connsiteX2" fmla="*/ 1680149 w 1680149"/>
              <a:gd name="connsiteY2" fmla="*/ 588052 h 1176104"/>
              <a:gd name="connsiteX3" fmla="*/ 1092097 w 1680149"/>
              <a:gd name="connsiteY3" fmla="*/ 1176104 h 1176104"/>
              <a:gd name="connsiteX4" fmla="*/ 0 w 1680149"/>
              <a:gd name="connsiteY4" fmla="*/ 1176104 h 1176104"/>
              <a:gd name="connsiteX5" fmla="*/ 588052 w 1680149"/>
              <a:gd name="connsiteY5" fmla="*/ 588052 h 1176104"/>
              <a:gd name="connsiteX6" fmla="*/ 0 w 1680149"/>
              <a:gd name="connsiteY6" fmla="*/ 0 h 1176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0149" h="1176104">
                <a:moveTo>
                  <a:pt x="1680148" y="0"/>
                </a:moveTo>
                <a:lnTo>
                  <a:pt x="1680148" y="764468"/>
                </a:lnTo>
                <a:lnTo>
                  <a:pt x="840075" y="1176104"/>
                </a:lnTo>
                <a:lnTo>
                  <a:pt x="1" y="764468"/>
                </a:lnTo>
                <a:lnTo>
                  <a:pt x="1" y="0"/>
                </a:lnTo>
                <a:lnTo>
                  <a:pt x="840075" y="411636"/>
                </a:lnTo>
                <a:lnTo>
                  <a:pt x="1680148" y="0"/>
                </a:lnTo>
                <a:close/>
              </a:path>
            </a:pathLst>
          </a:custGeom>
          <a:solidFill>
            <a:schemeClr val="accent2"/>
          </a:solidFill>
          <a:ln w="19050">
            <a:solidFill>
              <a:schemeClr val="accent2"/>
            </a:solid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0161" tIns="598212" rIns="10160" bIns="598213" numCol="1" spcCol="1270" anchor="ctr" anchorCtr="0">
            <a:noAutofit/>
          </a:bodyPr>
          <a:lstStyle/>
          <a:p>
            <a:pPr marL="0" lvl="0" indent="0" algn="ctr" defTabSz="711200">
              <a:lnSpc>
                <a:spcPct val="90000"/>
              </a:lnSpc>
              <a:spcBef>
                <a:spcPct val="0"/>
              </a:spcBef>
              <a:spcAft>
                <a:spcPct val="35000"/>
              </a:spcAft>
              <a:buNone/>
            </a:pPr>
            <a:r>
              <a:rPr lang="en-US" sz="1700" b="1" kern="1200">
                <a:solidFill>
                  <a:schemeClr val="bg1"/>
                </a:solidFill>
                <a:latin typeface="Arial"/>
                <a:cs typeface="Arial"/>
              </a:rPr>
              <a:t>Subdomain (17)</a:t>
            </a:r>
          </a:p>
        </p:txBody>
      </p:sp>
      <p:sp>
        <p:nvSpPr>
          <p:cNvPr id="8" name="Freeform: Shape 7">
            <a:extLst>
              <a:ext uri="{FF2B5EF4-FFF2-40B4-BE49-F238E27FC236}">
                <a16:creationId xmlns:a16="http://schemas.microsoft.com/office/drawing/2014/main" id="{44A21D64-6053-4F2C-9A8F-E0F1B48E8E2A}"/>
              </a:ext>
            </a:extLst>
          </p:cNvPr>
          <p:cNvSpPr/>
          <p:nvPr/>
        </p:nvSpPr>
        <p:spPr>
          <a:xfrm>
            <a:off x="1712687" y="1588292"/>
            <a:ext cx="1539694" cy="1834341"/>
          </a:xfrm>
          <a:custGeom>
            <a:avLst/>
            <a:gdLst>
              <a:gd name="connsiteX0" fmla="*/ 0 w 1680149"/>
              <a:gd name="connsiteY0" fmla="*/ 0 h 1176104"/>
              <a:gd name="connsiteX1" fmla="*/ 1092097 w 1680149"/>
              <a:gd name="connsiteY1" fmla="*/ 0 h 1176104"/>
              <a:gd name="connsiteX2" fmla="*/ 1680149 w 1680149"/>
              <a:gd name="connsiteY2" fmla="*/ 588052 h 1176104"/>
              <a:gd name="connsiteX3" fmla="*/ 1092097 w 1680149"/>
              <a:gd name="connsiteY3" fmla="*/ 1176104 h 1176104"/>
              <a:gd name="connsiteX4" fmla="*/ 0 w 1680149"/>
              <a:gd name="connsiteY4" fmla="*/ 1176104 h 1176104"/>
              <a:gd name="connsiteX5" fmla="*/ 588052 w 1680149"/>
              <a:gd name="connsiteY5" fmla="*/ 588052 h 1176104"/>
              <a:gd name="connsiteX6" fmla="*/ 0 w 1680149"/>
              <a:gd name="connsiteY6" fmla="*/ 0 h 1176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0149" h="1176104">
                <a:moveTo>
                  <a:pt x="1680148" y="0"/>
                </a:moveTo>
                <a:lnTo>
                  <a:pt x="1680148" y="764468"/>
                </a:lnTo>
                <a:lnTo>
                  <a:pt x="840075" y="1176104"/>
                </a:lnTo>
                <a:lnTo>
                  <a:pt x="1" y="764468"/>
                </a:lnTo>
                <a:lnTo>
                  <a:pt x="1" y="0"/>
                </a:lnTo>
                <a:lnTo>
                  <a:pt x="840075" y="411636"/>
                </a:lnTo>
                <a:lnTo>
                  <a:pt x="1680148" y="0"/>
                </a:lnTo>
                <a:close/>
              </a:path>
            </a:pathLst>
          </a:custGeom>
          <a:solidFill>
            <a:schemeClr val="accent3"/>
          </a:solidFill>
          <a:ln w="19050">
            <a:solidFill>
              <a:schemeClr val="accent3"/>
            </a:solid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0161" tIns="598212" rIns="10160" bIns="598213" numCol="1" spcCol="1270" anchor="ctr" anchorCtr="0">
            <a:noAutofit/>
          </a:bodyPr>
          <a:lstStyle/>
          <a:p>
            <a:pPr marL="0" lvl="0" indent="0" algn="ctr" defTabSz="711200" rtl="0">
              <a:lnSpc>
                <a:spcPct val="90000"/>
              </a:lnSpc>
              <a:spcBef>
                <a:spcPct val="0"/>
              </a:spcBef>
              <a:spcAft>
                <a:spcPct val="35000"/>
              </a:spcAft>
              <a:buNone/>
            </a:pPr>
            <a:endParaRPr lang="en-US" b="1" kern="1200" dirty="0">
              <a:solidFill>
                <a:schemeClr val="bg1"/>
              </a:solidFill>
              <a:latin typeface="Arial"/>
              <a:cs typeface="Arial"/>
            </a:endParaRPr>
          </a:p>
        </p:txBody>
      </p:sp>
      <p:sp>
        <p:nvSpPr>
          <p:cNvPr id="9" name="Freeform: Shape 8">
            <a:extLst>
              <a:ext uri="{FF2B5EF4-FFF2-40B4-BE49-F238E27FC236}">
                <a16:creationId xmlns:a16="http://schemas.microsoft.com/office/drawing/2014/main" id="{3A4B5F6B-EA7F-4A8F-8569-64696A529C10}"/>
              </a:ext>
            </a:extLst>
          </p:cNvPr>
          <p:cNvSpPr/>
          <p:nvPr/>
        </p:nvSpPr>
        <p:spPr>
          <a:xfrm>
            <a:off x="3252380" y="1588293"/>
            <a:ext cx="4178934" cy="1192322"/>
          </a:xfrm>
          <a:custGeom>
            <a:avLst/>
            <a:gdLst>
              <a:gd name="connsiteX0" fmla="*/ 182020 w 1092097"/>
              <a:gd name="connsiteY0" fmla="*/ 0 h 6536136"/>
              <a:gd name="connsiteX1" fmla="*/ 910077 w 1092097"/>
              <a:gd name="connsiteY1" fmla="*/ 0 h 6536136"/>
              <a:gd name="connsiteX2" fmla="*/ 1092097 w 1092097"/>
              <a:gd name="connsiteY2" fmla="*/ 182020 h 6536136"/>
              <a:gd name="connsiteX3" fmla="*/ 1092097 w 1092097"/>
              <a:gd name="connsiteY3" fmla="*/ 6536136 h 6536136"/>
              <a:gd name="connsiteX4" fmla="*/ 1092097 w 1092097"/>
              <a:gd name="connsiteY4" fmla="*/ 6536136 h 6536136"/>
              <a:gd name="connsiteX5" fmla="*/ 0 w 1092097"/>
              <a:gd name="connsiteY5" fmla="*/ 6536136 h 6536136"/>
              <a:gd name="connsiteX6" fmla="*/ 0 w 1092097"/>
              <a:gd name="connsiteY6" fmla="*/ 6536136 h 6536136"/>
              <a:gd name="connsiteX7" fmla="*/ 0 w 1092097"/>
              <a:gd name="connsiteY7" fmla="*/ 182020 h 6536136"/>
              <a:gd name="connsiteX8" fmla="*/ 182020 w 1092097"/>
              <a:gd name="connsiteY8" fmla="*/ 0 h 653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2097" h="6536136">
                <a:moveTo>
                  <a:pt x="1092097" y="1089381"/>
                </a:moveTo>
                <a:lnTo>
                  <a:pt x="1092097" y="5446755"/>
                </a:lnTo>
                <a:cubicBezTo>
                  <a:pt x="1092097" y="6048403"/>
                  <a:pt x="1078481" y="6536133"/>
                  <a:pt x="1061684" y="6536133"/>
                </a:cubicBezTo>
                <a:lnTo>
                  <a:pt x="0" y="6536133"/>
                </a:lnTo>
                <a:lnTo>
                  <a:pt x="0" y="6536133"/>
                </a:lnTo>
                <a:lnTo>
                  <a:pt x="0" y="3"/>
                </a:lnTo>
                <a:lnTo>
                  <a:pt x="0" y="3"/>
                </a:lnTo>
                <a:lnTo>
                  <a:pt x="1061684" y="3"/>
                </a:lnTo>
                <a:cubicBezTo>
                  <a:pt x="1078481" y="3"/>
                  <a:pt x="1092097" y="487733"/>
                  <a:pt x="1092097" y="1089381"/>
                </a:cubicBezTo>
                <a:close/>
              </a:path>
            </a:pathLst>
          </a:custGeom>
          <a:solidFill>
            <a:srgbClr val="C9E1E8">
              <a:alpha val="89804"/>
            </a:srgbClr>
          </a:solidFill>
          <a:ln w="19050">
            <a:solidFill>
              <a:schemeClr val="accent3"/>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3793" tIns="63472" rIns="63472" bIns="63473" numCol="1" spcCol="1270" anchor="ctr" anchorCtr="0">
            <a:noAutofit/>
          </a:bodyPr>
          <a:lstStyle/>
          <a:p>
            <a:pPr marL="171450" lvl="1" indent="-171450" algn="l" defTabSz="711200" rtl="0">
              <a:lnSpc>
                <a:spcPct val="90000"/>
              </a:lnSpc>
              <a:spcBef>
                <a:spcPct val="0"/>
              </a:spcBef>
              <a:spcAft>
                <a:spcPct val="15000"/>
              </a:spcAft>
              <a:buChar char="•"/>
            </a:pPr>
            <a:r>
              <a:rPr lang="en-US" sz="1600" kern="1200">
                <a:latin typeface="Arial"/>
                <a:cs typeface="Arial"/>
              </a:rPr>
              <a:t>Broad area of expertise, comparable to the phase of the evaluation or study</a:t>
            </a:r>
          </a:p>
        </p:txBody>
      </p:sp>
      <p:sp>
        <p:nvSpPr>
          <p:cNvPr id="11" name="Freeform: Shape 10">
            <a:extLst>
              <a:ext uri="{FF2B5EF4-FFF2-40B4-BE49-F238E27FC236}">
                <a16:creationId xmlns:a16="http://schemas.microsoft.com/office/drawing/2014/main" id="{D242733C-988F-4263-9235-563F6E5FB591}"/>
              </a:ext>
            </a:extLst>
          </p:cNvPr>
          <p:cNvSpPr/>
          <p:nvPr/>
        </p:nvSpPr>
        <p:spPr>
          <a:xfrm>
            <a:off x="3252380" y="2964166"/>
            <a:ext cx="4178934" cy="1192322"/>
          </a:xfrm>
          <a:custGeom>
            <a:avLst/>
            <a:gdLst>
              <a:gd name="connsiteX0" fmla="*/ 182020 w 1092097"/>
              <a:gd name="connsiteY0" fmla="*/ 0 h 6536136"/>
              <a:gd name="connsiteX1" fmla="*/ 910077 w 1092097"/>
              <a:gd name="connsiteY1" fmla="*/ 0 h 6536136"/>
              <a:gd name="connsiteX2" fmla="*/ 1092097 w 1092097"/>
              <a:gd name="connsiteY2" fmla="*/ 182020 h 6536136"/>
              <a:gd name="connsiteX3" fmla="*/ 1092097 w 1092097"/>
              <a:gd name="connsiteY3" fmla="*/ 6536136 h 6536136"/>
              <a:gd name="connsiteX4" fmla="*/ 1092097 w 1092097"/>
              <a:gd name="connsiteY4" fmla="*/ 6536136 h 6536136"/>
              <a:gd name="connsiteX5" fmla="*/ 0 w 1092097"/>
              <a:gd name="connsiteY5" fmla="*/ 6536136 h 6536136"/>
              <a:gd name="connsiteX6" fmla="*/ 0 w 1092097"/>
              <a:gd name="connsiteY6" fmla="*/ 6536136 h 6536136"/>
              <a:gd name="connsiteX7" fmla="*/ 0 w 1092097"/>
              <a:gd name="connsiteY7" fmla="*/ 182020 h 6536136"/>
              <a:gd name="connsiteX8" fmla="*/ 182020 w 1092097"/>
              <a:gd name="connsiteY8" fmla="*/ 0 h 653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2097" h="6536136">
                <a:moveTo>
                  <a:pt x="1092097" y="1089381"/>
                </a:moveTo>
                <a:lnTo>
                  <a:pt x="1092097" y="5446755"/>
                </a:lnTo>
                <a:cubicBezTo>
                  <a:pt x="1092097" y="6048403"/>
                  <a:pt x="1078481" y="6536133"/>
                  <a:pt x="1061684" y="6536133"/>
                </a:cubicBezTo>
                <a:lnTo>
                  <a:pt x="0" y="6536133"/>
                </a:lnTo>
                <a:lnTo>
                  <a:pt x="0" y="6536133"/>
                </a:lnTo>
                <a:lnTo>
                  <a:pt x="0" y="3"/>
                </a:lnTo>
                <a:lnTo>
                  <a:pt x="0" y="3"/>
                </a:lnTo>
                <a:lnTo>
                  <a:pt x="1061684" y="3"/>
                </a:lnTo>
                <a:cubicBezTo>
                  <a:pt x="1078481" y="3"/>
                  <a:pt x="1092097" y="487733"/>
                  <a:pt x="1092097" y="1089381"/>
                </a:cubicBezTo>
                <a:close/>
              </a:path>
            </a:pathLst>
          </a:custGeom>
          <a:solidFill>
            <a:schemeClr val="accent2">
              <a:lumMod val="20000"/>
              <a:lumOff val="80000"/>
              <a:alpha val="90000"/>
            </a:schemeClr>
          </a:solidFill>
          <a:ln w="19050">
            <a:solidFill>
              <a:schemeClr val="accent2"/>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3793" tIns="63472" rIns="63472" bIns="63473" numCol="1" spcCol="1270" anchor="ctr" anchorCtr="0">
            <a:noAutofit/>
          </a:bodyPr>
          <a:lstStyle/>
          <a:p>
            <a:pPr marL="171450" lvl="1" indent="-171450" algn="l" defTabSz="711200" rtl="0">
              <a:lnSpc>
                <a:spcPct val="90000"/>
              </a:lnSpc>
              <a:spcBef>
                <a:spcPct val="0"/>
              </a:spcBef>
              <a:spcAft>
                <a:spcPct val="15000"/>
              </a:spcAft>
              <a:buChar char="•"/>
            </a:pPr>
            <a:r>
              <a:rPr lang="en-US" sz="1600" kern="1200">
                <a:latin typeface="Arial"/>
                <a:cs typeface="Arial"/>
              </a:rPr>
              <a:t>Breaks each domain into parts, i.e., </a:t>
            </a:r>
            <a:br>
              <a:rPr lang="en-US" sz="1600" kern="1200">
                <a:latin typeface="Arial"/>
                <a:cs typeface="Arial"/>
              </a:rPr>
            </a:br>
            <a:r>
              <a:rPr lang="en-US" sz="1600" kern="1200">
                <a:latin typeface="Arial"/>
                <a:cs typeface="Arial"/>
              </a:rPr>
              <a:t>more specialized skills and capacities</a:t>
            </a:r>
          </a:p>
        </p:txBody>
      </p:sp>
      <p:sp>
        <p:nvSpPr>
          <p:cNvPr id="12" name="Freeform: Shape 11">
            <a:extLst>
              <a:ext uri="{FF2B5EF4-FFF2-40B4-BE49-F238E27FC236}">
                <a16:creationId xmlns:a16="http://schemas.microsoft.com/office/drawing/2014/main" id="{60F2CC34-13AC-4FF6-888F-FA980AE6FCF2}"/>
              </a:ext>
            </a:extLst>
          </p:cNvPr>
          <p:cNvSpPr/>
          <p:nvPr/>
        </p:nvSpPr>
        <p:spPr>
          <a:xfrm>
            <a:off x="1712687" y="4369753"/>
            <a:ext cx="1539694" cy="1834341"/>
          </a:xfrm>
          <a:custGeom>
            <a:avLst/>
            <a:gdLst>
              <a:gd name="connsiteX0" fmla="*/ 0 w 1680149"/>
              <a:gd name="connsiteY0" fmla="*/ 0 h 1176104"/>
              <a:gd name="connsiteX1" fmla="*/ 1092097 w 1680149"/>
              <a:gd name="connsiteY1" fmla="*/ 0 h 1176104"/>
              <a:gd name="connsiteX2" fmla="*/ 1680149 w 1680149"/>
              <a:gd name="connsiteY2" fmla="*/ 588052 h 1176104"/>
              <a:gd name="connsiteX3" fmla="*/ 1092097 w 1680149"/>
              <a:gd name="connsiteY3" fmla="*/ 1176104 h 1176104"/>
              <a:gd name="connsiteX4" fmla="*/ 0 w 1680149"/>
              <a:gd name="connsiteY4" fmla="*/ 1176104 h 1176104"/>
              <a:gd name="connsiteX5" fmla="*/ 588052 w 1680149"/>
              <a:gd name="connsiteY5" fmla="*/ 588052 h 1176104"/>
              <a:gd name="connsiteX6" fmla="*/ 0 w 1680149"/>
              <a:gd name="connsiteY6" fmla="*/ 0 h 1176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0149" h="1176104">
                <a:moveTo>
                  <a:pt x="1680148" y="0"/>
                </a:moveTo>
                <a:lnTo>
                  <a:pt x="1680148" y="764468"/>
                </a:lnTo>
                <a:lnTo>
                  <a:pt x="840075" y="1176104"/>
                </a:lnTo>
                <a:lnTo>
                  <a:pt x="1" y="764468"/>
                </a:lnTo>
                <a:lnTo>
                  <a:pt x="1" y="0"/>
                </a:lnTo>
                <a:lnTo>
                  <a:pt x="840075" y="411636"/>
                </a:lnTo>
                <a:lnTo>
                  <a:pt x="1680148" y="0"/>
                </a:lnTo>
                <a:close/>
              </a:path>
            </a:pathLst>
          </a:custGeom>
          <a:solidFill>
            <a:schemeClr val="accent1"/>
          </a:solidFill>
          <a:ln w="19050">
            <a:solidFill>
              <a:schemeClr val="accent1"/>
            </a:solid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0161" tIns="598212" rIns="10160" bIns="598213" numCol="1" spcCol="1270" anchor="ctr" anchorCtr="0">
            <a:noAutofit/>
          </a:bodyPr>
          <a:lstStyle/>
          <a:p>
            <a:pPr marL="0" lvl="0" indent="0" algn="ctr" defTabSz="711200">
              <a:lnSpc>
                <a:spcPct val="90000"/>
              </a:lnSpc>
              <a:spcBef>
                <a:spcPct val="0"/>
              </a:spcBef>
              <a:spcAft>
                <a:spcPct val="35000"/>
              </a:spcAft>
              <a:buNone/>
            </a:pPr>
            <a:endParaRPr lang="en-US" b="1" kern="1200">
              <a:solidFill>
                <a:schemeClr val="bg1"/>
              </a:solidFill>
              <a:latin typeface="Arial"/>
              <a:cs typeface="Arial"/>
            </a:endParaRPr>
          </a:p>
        </p:txBody>
      </p:sp>
      <p:sp>
        <p:nvSpPr>
          <p:cNvPr id="13" name="Freeform: Shape 12">
            <a:extLst>
              <a:ext uri="{FF2B5EF4-FFF2-40B4-BE49-F238E27FC236}">
                <a16:creationId xmlns:a16="http://schemas.microsoft.com/office/drawing/2014/main" id="{FDB83C50-9E32-4CCA-82EE-5A2D5F84DB1F}"/>
              </a:ext>
            </a:extLst>
          </p:cNvPr>
          <p:cNvSpPr/>
          <p:nvPr/>
        </p:nvSpPr>
        <p:spPr>
          <a:xfrm>
            <a:off x="3252380" y="4369753"/>
            <a:ext cx="4178934" cy="1192322"/>
          </a:xfrm>
          <a:custGeom>
            <a:avLst/>
            <a:gdLst>
              <a:gd name="connsiteX0" fmla="*/ 182020 w 1092097"/>
              <a:gd name="connsiteY0" fmla="*/ 0 h 6536136"/>
              <a:gd name="connsiteX1" fmla="*/ 910077 w 1092097"/>
              <a:gd name="connsiteY1" fmla="*/ 0 h 6536136"/>
              <a:gd name="connsiteX2" fmla="*/ 1092097 w 1092097"/>
              <a:gd name="connsiteY2" fmla="*/ 182020 h 6536136"/>
              <a:gd name="connsiteX3" fmla="*/ 1092097 w 1092097"/>
              <a:gd name="connsiteY3" fmla="*/ 6536136 h 6536136"/>
              <a:gd name="connsiteX4" fmla="*/ 1092097 w 1092097"/>
              <a:gd name="connsiteY4" fmla="*/ 6536136 h 6536136"/>
              <a:gd name="connsiteX5" fmla="*/ 0 w 1092097"/>
              <a:gd name="connsiteY5" fmla="*/ 6536136 h 6536136"/>
              <a:gd name="connsiteX6" fmla="*/ 0 w 1092097"/>
              <a:gd name="connsiteY6" fmla="*/ 6536136 h 6536136"/>
              <a:gd name="connsiteX7" fmla="*/ 0 w 1092097"/>
              <a:gd name="connsiteY7" fmla="*/ 182020 h 6536136"/>
              <a:gd name="connsiteX8" fmla="*/ 182020 w 1092097"/>
              <a:gd name="connsiteY8" fmla="*/ 0 h 653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2097" h="6536136">
                <a:moveTo>
                  <a:pt x="1092097" y="1089381"/>
                </a:moveTo>
                <a:lnTo>
                  <a:pt x="1092097" y="5446755"/>
                </a:lnTo>
                <a:cubicBezTo>
                  <a:pt x="1092097" y="6048403"/>
                  <a:pt x="1078481" y="6536133"/>
                  <a:pt x="1061684" y="6536133"/>
                </a:cubicBezTo>
                <a:lnTo>
                  <a:pt x="0" y="6536133"/>
                </a:lnTo>
                <a:lnTo>
                  <a:pt x="0" y="6536133"/>
                </a:lnTo>
                <a:lnTo>
                  <a:pt x="0" y="3"/>
                </a:lnTo>
                <a:lnTo>
                  <a:pt x="0" y="3"/>
                </a:lnTo>
                <a:lnTo>
                  <a:pt x="1061684" y="3"/>
                </a:lnTo>
                <a:cubicBezTo>
                  <a:pt x="1078481" y="3"/>
                  <a:pt x="1092097" y="487733"/>
                  <a:pt x="1092097" y="1089381"/>
                </a:cubicBezTo>
                <a:close/>
              </a:path>
            </a:pathLst>
          </a:custGeom>
          <a:solidFill>
            <a:schemeClr val="accent1">
              <a:lumMod val="40000"/>
              <a:lumOff val="60000"/>
            </a:schemeClr>
          </a:solidFill>
          <a:ln w="19050">
            <a:solidFill>
              <a:schemeClr val="accent1"/>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3793" tIns="63472" rIns="63472" bIns="63473" numCol="1" spcCol="1270" anchor="ctr" anchorCtr="0">
            <a:noAutofit/>
          </a:bodyPr>
          <a:lstStyle/>
          <a:p>
            <a:pPr marL="171450" lvl="1" indent="-171450" algn="l" defTabSz="711200" rtl="0">
              <a:lnSpc>
                <a:spcPct val="90000"/>
              </a:lnSpc>
              <a:spcBef>
                <a:spcPct val="0"/>
              </a:spcBef>
              <a:spcAft>
                <a:spcPct val="15000"/>
              </a:spcAft>
              <a:buChar char="•"/>
            </a:pPr>
            <a:r>
              <a:rPr lang="en-US" sz="1600" kern="1200">
                <a:latin typeface="Arial"/>
                <a:cs typeface="Arial"/>
              </a:rPr>
              <a:t>Breaks each subdomain into parts</a:t>
            </a:r>
          </a:p>
          <a:p>
            <a:pPr marL="171450" lvl="1" indent="-171450" algn="l" defTabSz="711200" rtl="0">
              <a:lnSpc>
                <a:spcPct val="90000"/>
              </a:lnSpc>
              <a:spcBef>
                <a:spcPct val="0"/>
              </a:spcBef>
              <a:spcAft>
                <a:spcPct val="15000"/>
              </a:spcAft>
              <a:buChar char="•"/>
            </a:pPr>
            <a:r>
              <a:rPr lang="en-US" sz="1600" kern="1200">
                <a:latin typeface="Arial"/>
                <a:cs typeface="Arial"/>
              </a:rPr>
              <a:t>Performance ideal and discussion probes provided for each core competency</a:t>
            </a:r>
          </a:p>
        </p:txBody>
      </p:sp>
      <p:sp>
        <p:nvSpPr>
          <p:cNvPr id="14" name="Freeform: Shape 13">
            <a:extLst>
              <a:ext uri="{FF2B5EF4-FFF2-40B4-BE49-F238E27FC236}">
                <a16:creationId xmlns:a16="http://schemas.microsoft.com/office/drawing/2014/main" id="{D52AF348-E2E9-4AF5-B686-DB68A9DF0BFF}"/>
              </a:ext>
            </a:extLst>
          </p:cNvPr>
          <p:cNvSpPr/>
          <p:nvPr/>
        </p:nvSpPr>
        <p:spPr>
          <a:xfrm>
            <a:off x="1719944" y="1675446"/>
            <a:ext cx="1539694" cy="1834341"/>
          </a:xfrm>
          <a:custGeom>
            <a:avLst/>
            <a:gdLst>
              <a:gd name="connsiteX0" fmla="*/ 0 w 1680149"/>
              <a:gd name="connsiteY0" fmla="*/ 0 h 1176104"/>
              <a:gd name="connsiteX1" fmla="*/ 1092097 w 1680149"/>
              <a:gd name="connsiteY1" fmla="*/ 0 h 1176104"/>
              <a:gd name="connsiteX2" fmla="*/ 1680149 w 1680149"/>
              <a:gd name="connsiteY2" fmla="*/ 588052 h 1176104"/>
              <a:gd name="connsiteX3" fmla="*/ 1092097 w 1680149"/>
              <a:gd name="connsiteY3" fmla="*/ 1176104 h 1176104"/>
              <a:gd name="connsiteX4" fmla="*/ 0 w 1680149"/>
              <a:gd name="connsiteY4" fmla="*/ 1176104 h 1176104"/>
              <a:gd name="connsiteX5" fmla="*/ 588052 w 1680149"/>
              <a:gd name="connsiteY5" fmla="*/ 588052 h 1176104"/>
              <a:gd name="connsiteX6" fmla="*/ 0 w 1680149"/>
              <a:gd name="connsiteY6" fmla="*/ 0 h 1176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0149" h="1176104">
                <a:moveTo>
                  <a:pt x="1680148" y="0"/>
                </a:moveTo>
                <a:lnTo>
                  <a:pt x="1680148" y="764468"/>
                </a:lnTo>
                <a:lnTo>
                  <a:pt x="840075" y="1176104"/>
                </a:lnTo>
                <a:lnTo>
                  <a:pt x="1" y="764468"/>
                </a:lnTo>
                <a:lnTo>
                  <a:pt x="1" y="0"/>
                </a:lnTo>
                <a:lnTo>
                  <a:pt x="840075" y="411636"/>
                </a:lnTo>
                <a:lnTo>
                  <a:pt x="1680148" y="0"/>
                </a:lnTo>
                <a:close/>
              </a:path>
            </a:pathLst>
          </a:custGeom>
          <a:noFill/>
          <a:ln w="19050">
            <a:no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0161" tIns="598212" rIns="10160" bIns="598213" numCol="1" spcCol="1270" anchor="ctr" anchorCtr="0">
            <a:noAutofit/>
          </a:bodyPr>
          <a:lstStyle/>
          <a:p>
            <a:pPr marL="0" lvl="0" indent="0" algn="ctr" defTabSz="711200" rtl="0">
              <a:lnSpc>
                <a:spcPct val="90000"/>
              </a:lnSpc>
              <a:spcBef>
                <a:spcPct val="0"/>
              </a:spcBef>
              <a:spcAft>
                <a:spcPct val="35000"/>
              </a:spcAft>
              <a:buNone/>
            </a:pPr>
            <a:r>
              <a:rPr lang="en-US" sz="1700" b="1" kern="1200">
                <a:solidFill>
                  <a:schemeClr val="bg1"/>
                </a:solidFill>
                <a:latin typeface="Arial"/>
                <a:cs typeface="Arial"/>
              </a:rPr>
              <a:t>Domain (6)</a:t>
            </a:r>
          </a:p>
        </p:txBody>
      </p:sp>
      <p:sp>
        <p:nvSpPr>
          <p:cNvPr id="16" name="Freeform: Shape 15">
            <a:extLst>
              <a:ext uri="{FF2B5EF4-FFF2-40B4-BE49-F238E27FC236}">
                <a16:creationId xmlns:a16="http://schemas.microsoft.com/office/drawing/2014/main" id="{3E092E72-9154-45B7-96EF-CA783A012CB9}"/>
              </a:ext>
            </a:extLst>
          </p:cNvPr>
          <p:cNvSpPr/>
          <p:nvPr/>
        </p:nvSpPr>
        <p:spPr>
          <a:xfrm>
            <a:off x="1719944" y="4486621"/>
            <a:ext cx="1539694" cy="1834341"/>
          </a:xfrm>
          <a:custGeom>
            <a:avLst/>
            <a:gdLst>
              <a:gd name="connsiteX0" fmla="*/ 0 w 1680149"/>
              <a:gd name="connsiteY0" fmla="*/ 0 h 1176104"/>
              <a:gd name="connsiteX1" fmla="*/ 1092097 w 1680149"/>
              <a:gd name="connsiteY1" fmla="*/ 0 h 1176104"/>
              <a:gd name="connsiteX2" fmla="*/ 1680149 w 1680149"/>
              <a:gd name="connsiteY2" fmla="*/ 588052 h 1176104"/>
              <a:gd name="connsiteX3" fmla="*/ 1092097 w 1680149"/>
              <a:gd name="connsiteY3" fmla="*/ 1176104 h 1176104"/>
              <a:gd name="connsiteX4" fmla="*/ 0 w 1680149"/>
              <a:gd name="connsiteY4" fmla="*/ 1176104 h 1176104"/>
              <a:gd name="connsiteX5" fmla="*/ 588052 w 1680149"/>
              <a:gd name="connsiteY5" fmla="*/ 588052 h 1176104"/>
              <a:gd name="connsiteX6" fmla="*/ 0 w 1680149"/>
              <a:gd name="connsiteY6" fmla="*/ 0 h 1176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0149" h="1176104">
                <a:moveTo>
                  <a:pt x="1680148" y="0"/>
                </a:moveTo>
                <a:lnTo>
                  <a:pt x="1680148" y="764468"/>
                </a:lnTo>
                <a:lnTo>
                  <a:pt x="840075" y="1176104"/>
                </a:lnTo>
                <a:lnTo>
                  <a:pt x="1" y="764468"/>
                </a:lnTo>
                <a:lnTo>
                  <a:pt x="1" y="0"/>
                </a:lnTo>
                <a:lnTo>
                  <a:pt x="840075" y="411636"/>
                </a:lnTo>
                <a:lnTo>
                  <a:pt x="1680148" y="0"/>
                </a:lnTo>
                <a:close/>
              </a:path>
            </a:pathLst>
          </a:custGeom>
          <a:noFill/>
          <a:ln w="19050">
            <a:no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0161" tIns="598212" rIns="10160" bIns="598213" numCol="1" spcCol="1270" anchor="ctr" anchorCtr="0">
            <a:noAutofit/>
          </a:bodyPr>
          <a:lstStyle/>
          <a:p>
            <a:pPr marL="0" lvl="0" indent="0" algn="ctr" defTabSz="711200">
              <a:lnSpc>
                <a:spcPct val="90000"/>
              </a:lnSpc>
              <a:spcBef>
                <a:spcPct val="0"/>
              </a:spcBef>
              <a:spcAft>
                <a:spcPct val="35000"/>
              </a:spcAft>
              <a:buNone/>
            </a:pPr>
            <a:r>
              <a:rPr lang="en-US" sz="1700" b="1" kern="1200">
                <a:solidFill>
                  <a:sysClr val="windowText" lastClr="000000"/>
                </a:solidFill>
                <a:latin typeface="Arial"/>
                <a:cs typeface="Arial"/>
              </a:rPr>
              <a:t>Core Competencies (67)</a:t>
            </a:r>
          </a:p>
        </p:txBody>
      </p:sp>
      <p:sp>
        <p:nvSpPr>
          <p:cNvPr id="18" name="Title 3">
            <a:extLst>
              <a:ext uri="{FF2B5EF4-FFF2-40B4-BE49-F238E27FC236}">
                <a16:creationId xmlns:a16="http://schemas.microsoft.com/office/drawing/2014/main" id="{52A0A15E-0530-4356-8757-3386B0791841}"/>
              </a:ext>
            </a:extLst>
          </p:cNvPr>
          <p:cNvSpPr txBox="1">
            <a:spLocks/>
          </p:cNvSpPr>
          <p:nvPr/>
        </p:nvSpPr>
        <p:spPr>
          <a:xfrm>
            <a:off x="406898" y="720794"/>
            <a:ext cx="6686605" cy="1325563"/>
          </a:xfrm>
          <a:prstGeom prst="rect">
            <a:avLst/>
          </a:prstGeom>
        </p:spPr>
        <p:txBody>
          <a:bodyPr/>
          <a:lstStyle>
            <a:lvl1pPr algn="l" defTabSz="914400" rtl="0" eaLnBrk="1" latinLnBrk="0" hangingPunct="1">
              <a:lnSpc>
                <a:spcPct val="90000"/>
              </a:lnSpc>
              <a:spcBef>
                <a:spcPct val="0"/>
              </a:spcBef>
              <a:buNone/>
              <a:defRPr sz="3400" b="1" kern="1200">
                <a:solidFill>
                  <a:schemeClr val="accent3"/>
                </a:solidFill>
                <a:latin typeface="Arial" panose="020B0604020202020204" pitchFamily="34" charset="0"/>
                <a:ea typeface="+mj-ea"/>
                <a:cs typeface="Arial" panose="020B0604020202020204" pitchFamily="34" charset="0"/>
              </a:defRPr>
            </a:lvl1pPr>
          </a:lstStyle>
          <a:p>
            <a:r>
              <a:rPr lang="en-US"/>
              <a:t>Assessment Framework</a:t>
            </a:r>
            <a:br>
              <a:rPr lang="en-US"/>
            </a:br>
            <a:endParaRPr lang="en-US"/>
          </a:p>
        </p:txBody>
      </p:sp>
    </p:spTree>
    <p:extLst>
      <p:ext uri="{BB962C8B-B14F-4D97-AF65-F5344CB8AC3E}">
        <p14:creationId xmlns:p14="http://schemas.microsoft.com/office/powerpoint/2010/main" val="4280085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2C868DE-D9CD-487E-B1E8-E74089560139}"/>
              </a:ext>
            </a:extLst>
          </p:cNvPr>
          <p:cNvSpPr>
            <a:spLocks noGrp="1"/>
          </p:cNvSpPr>
          <p:nvPr>
            <p:ph type="body" sz="quarter" idx="11"/>
          </p:nvPr>
        </p:nvSpPr>
        <p:spPr/>
        <p:txBody>
          <a:bodyPr anchor="ctr"/>
          <a:lstStyle/>
          <a:p>
            <a:r>
              <a:rPr lang="en-US" dirty="0"/>
              <a:t>The RECAP Assessment Tool:</a:t>
            </a:r>
          </a:p>
          <a:p>
            <a:r>
              <a:rPr lang="en-US" dirty="0"/>
              <a:t>Individual Domains</a:t>
            </a:r>
          </a:p>
        </p:txBody>
      </p:sp>
    </p:spTree>
    <p:extLst>
      <p:ext uri="{BB962C8B-B14F-4D97-AF65-F5344CB8AC3E}">
        <p14:creationId xmlns:p14="http://schemas.microsoft.com/office/powerpoint/2010/main" val="2311061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5312E00-1253-43E5-8E45-40B7A000C22A}"/>
              </a:ext>
            </a:extLst>
          </p:cNvPr>
          <p:cNvSpPr>
            <a:spLocks noGrp="1"/>
          </p:cNvSpPr>
          <p:nvPr>
            <p:ph type="title"/>
          </p:nvPr>
        </p:nvSpPr>
        <p:spPr>
          <a:xfrm>
            <a:off x="406898" y="720794"/>
            <a:ext cx="8138388" cy="1325563"/>
          </a:xfrm>
        </p:spPr>
        <p:txBody>
          <a:bodyPr/>
          <a:lstStyle/>
          <a:p>
            <a:r>
              <a:rPr lang="en-US"/>
              <a:t>Domain 1: </a:t>
            </a:r>
            <a:br>
              <a:rPr lang="en-US"/>
            </a:br>
            <a:r>
              <a:rPr lang="en-US"/>
              <a:t>Research and Evaluation Design</a:t>
            </a:r>
            <a:br>
              <a:rPr lang="en-US"/>
            </a:br>
            <a:endParaRPr lang="en-US"/>
          </a:p>
        </p:txBody>
      </p:sp>
      <p:graphicFrame>
        <p:nvGraphicFramePr>
          <p:cNvPr id="5" name="Table 4">
            <a:extLst>
              <a:ext uri="{FF2B5EF4-FFF2-40B4-BE49-F238E27FC236}">
                <a16:creationId xmlns:a16="http://schemas.microsoft.com/office/drawing/2014/main" id="{7221DF5E-E574-4C79-8BEE-8A769C4F4A56}"/>
              </a:ext>
            </a:extLst>
          </p:cNvPr>
          <p:cNvGraphicFramePr>
            <a:graphicFrameLocks noGrp="1"/>
          </p:cNvGraphicFramePr>
          <p:nvPr>
            <p:extLst>
              <p:ext uri="{D42A27DB-BD31-4B8C-83A1-F6EECF244321}">
                <p14:modId xmlns:p14="http://schemas.microsoft.com/office/powerpoint/2010/main" val="4063951698"/>
              </p:ext>
            </p:extLst>
          </p:nvPr>
        </p:nvGraphicFramePr>
        <p:xfrm>
          <a:off x="486095" y="2555734"/>
          <a:ext cx="8178327" cy="2930664"/>
        </p:xfrm>
        <a:graphic>
          <a:graphicData uri="http://schemas.openxmlformats.org/drawingml/2006/table">
            <a:tbl>
              <a:tblPr firstRow="1" bandRow="1">
                <a:tableStyleId>{5C22544A-7EE6-4342-B048-85BDC9FD1C3A}</a:tableStyleId>
              </a:tblPr>
              <a:tblGrid>
                <a:gridCol w="2431038">
                  <a:extLst>
                    <a:ext uri="{9D8B030D-6E8A-4147-A177-3AD203B41FA5}">
                      <a16:colId xmlns:a16="http://schemas.microsoft.com/office/drawing/2014/main" val="4086492257"/>
                    </a:ext>
                  </a:extLst>
                </a:gridCol>
                <a:gridCol w="5747289">
                  <a:extLst>
                    <a:ext uri="{9D8B030D-6E8A-4147-A177-3AD203B41FA5}">
                      <a16:colId xmlns:a16="http://schemas.microsoft.com/office/drawing/2014/main" val="1698482213"/>
                    </a:ext>
                  </a:extLst>
                </a:gridCol>
              </a:tblGrid>
              <a:tr h="506963">
                <a:tc>
                  <a:txBody>
                    <a:bodyPr/>
                    <a:lstStyle/>
                    <a:p>
                      <a:r>
                        <a:rPr lang="en-US" sz="1600" dirty="0">
                          <a:latin typeface="Arial" panose="020B0604020202020204" pitchFamily="34" charset="0"/>
                          <a:cs typeface="Arial" panose="020B0604020202020204" pitchFamily="34" charset="0"/>
                        </a:rPr>
                        <a:t>Subdomains</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solidFill>
                  </a:tcPr>
                </a:tc>
                <a:tc>
                  <a:txBody>
                    <a:bodyPr/>
                    <a:lstStyle/>
                    <a:p>
                      <a:r>
                        <a:rPr lang="en-US" sz="1600" dirty="0">
                          <a:latin typeface="Arial" panose="020B0604020202020204" pitchFamily="34" charset="0"/>
                          <a:cs typeface="Arial" panose="020B0604020202020204" pitchFamily="34" charset="0"/>
                        </a:rPr>
                        <a:t>Core Competencies</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solidFill>
                  </a:tcPr>
                </a:tc>
                <a:extLst>
                  <a:ext uri="{0D108BD9-81ED-4DB2-BD59-A6C34878D82A}">
                    <a16:rowId xmlns:a16="http://schemas.microsoft.com/office/drawing/2014/main" val="164968314"/>
                  </a:ext>
                </a:extLst>
              </a:tr>
              <a:tr h="1125042">
                <a:tc>
                  <a:txBody>
                    <a:bodyPr/>
                    <a:lstStyle/>
                    <a:p>
                      <a:r>
                        <a:rPr lang="en-US" sz="1800" dirty="0">
                          <a:latin typeface="Arial" panose="020B0604020202020204" pitchFamily="34" charset="0"/>
                          <a:cs typeface="Arial" panose="020B0604020202020204" pitchFamily="34" charset="0"/>
                        </a:rPr>
                        <a:t>1.1 Overall Development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r>
                        <a:rPr lang="en-US" sz="1800" dirty="0">
                          <a:latin typeface="Arial" panose="020B0604020202020204" pitchFamily="34" charset="0"/>
                          <a:cs typeface="Arial" panose="020B0604020202020204" pitchFamily="34" charset="0"/>
                        </a:rPr>
                        <a:t>Needs Identification; Evaluation Questions; </a:t>
                      </a:r>
                    </a:p>
                    <a:p>
                      <a:r>
                        <a:rPr lang="en-US" sz="1800" dirty="0">
                          <a:latin typeface="Arial" panose="020B0604020202020204" pitchFamily="34" charset="0"/>
                          <a:cs typeface="Arial" panose="020B0604020202020204" pitchFamily="34" charset="0"/>
                        </a:rPr>
                        <a:t>Methods Selection; Gender Integration; </a:t>
                      </a:r>
                    </a:p>
                    <a:p>
                      <a:r>
                        <a:rPr lang="en-US" sz="1800" dirty="0">
                          <a:latin typeface="Arial" panose="020B0604020202020204" pitchFamily="34" charset="0"/>
                          <a:cs typeface="Arial" panose="020B0604020202020204" pitchFamily="34" charset="0"/>
                        </a:rPr>
                        <a:t>Research and Evaluation Ethics; Protocol Writing</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288927607"/>
                  </a:ext>
                </a:extLst>
              </a:tr>
              <a:tr h="791696">
                <a:tc>
                  <a:txBody>
                    <a:bodyPr/>
                    <a:lstStyle/>
                    <a:p>
                      <a:r>
                        <a:rPr lang="en-US" sz="1800" dirty="0">
                          <a:latin typeface="Arial" panose="020B0604020202020204" pitchFamily="34" charset="0"/>
                          <a:cs typeface="Arial" panose="020B0604020202020204" pitchFamily="34" charset="0"/>
                        </a:rPr>
                        <a:t>1.2 Sampling</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r>
                        <a:rPr lang="en-US" sz="1800" dirty="0">
                          <a:latin typeface="Arial" panose="020B0604020202020204" pitchFamily="34" charset="0"/>
                          <a:cs typeface="Arial" panose="020B0604020202020204" pitchFamily="34" charset="0"/>
                        </a:rPr>
                        <a:t>Quantitative – Sites; Quantitative – Participants; </a:t>
                      </a:r>
                    </a:p>
                    <a:p>
                      <a:r>
                        <a:rPr lang="en-US" sz="1800" dirty="0">
                          <a:latin typeface="Arial" panose="020B0604020202020204" pitchFamily="34" charset="0"/>
                          <a:cs typeface="Arial" panose="020B0604020202020204" pitchFamily="34" charset="0"/>
                        </a:rPr>
                        <a:t>Qualitative – Sites; Qualitative - Participants</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65259594"/>
                  </a:ext>
                </a:extLst>
              </a:tr>
              <a:tr h="506963">
                <a:tc>
                  <a:txBody>
                    <a:bodyPr/>
                    <a:lstStyle/>
                    <a:p>
                      <a:r>
                        <a:rPr lang="en-US" sz="1800" dirty="0">
                          <a:latin typeface="Arial" panose="020B0604020202020204" pitchFamily="34" charset="0"/>
                          <a:cs typeface="Arial" panose="020B0604020202020204" pitchFamily="34" charset="0"/>
                        </a:rPr>
                        <a:t>1.3 Tools</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r>
                        <a:rPr lang="en-US" sz="1800" dirty="0">
                          <a:latin typeface="Arial" panose="020B0604020202020204" pitchFamily="34" charset="0"/>
                          <a:cs typeface="Arial" panose="020B0604020202020204" pitchFamily="34" charset="0"/>
                        </a:rPr>
                        <a:t>Quantitative; Qualitative</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353901911"/>
                  </a:ext>
                </a:extLst>
              </a:tr>
            </a:tbl>
          </a:graphicData>
        </a:graphic>
      </p:graphicFrame>
      <p:sp>
        <p:nvSpPr>
          <p:cNvPr id="8" name="Oval 7">
            <a:extLst>
              <a:ext uri="{FF2B5EF4-FFF2-40B4-BE49-F238E27FC236}">
                <a16:creationId xmlns:a16="http://schemas.microsoft.com/office/drawing/2014/main" id="{AADAD5C6-6FD6-48AD-AAD6-F1C543FFC3E1}"/>
              </a:ext>
            </a:extLst>
          </p:cNvPr>
          <p:cNvSpPr/>
          <p:nvPr/>
        </p:nvSpPr>
        <p:spPr>
          <a:xfrm>
            <a:off x="7428230" y="1600200"/>
            <a:ext cx="1106170" cy="1106170"/>
          </a:xfrm>
          <a:prstGeom prst="ellipse">
            <a:avLst/>
          </a:prstGeom>
          <a:solidFill>
            <a:schemeClr val="accent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9" name="Picture 8" descr="Icon&#10;&#10;Description automatically generated">
            <a:extLst>
              <a:ext uri="{FF2B5EF4-FFF2-40B4-BE49-F238E27FC236}">
                <a16:creationId xmlns:a16="http://schemas.microsoft.com/office/drawing/2014/main" id="{0366ED9A-4459-42B5-BD1D-A51BA2E9656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88772" y="1811208"/>
            <a:ext cx="585087" cy="726562"/>
          </a:xfrm>
          <a:prstGeom prst="rect">
            <a:avLst/>
          </a:prstGeom>
        </p:spPr>
      </p:pic>
    </p:spTree>
    <p:extLst>
      <p:ext uri="{BB962C8B-B14F-4D97-AF65-F5344CB8AC3E}">
        <p14:creationId xmlns:p14="http://schemas.microsoft.com/office/powerpoint/2010/main" val="649504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1E2AE-BD34-44E2-84B7-E59D744BE080}"/>
              </a:ext>
            </a:extLst>
          </p:cNvPr>
          <p:cNvSpPr>
            <a:spLocks noGrp="1"/>
          </p:cNvSpPr>
          <p:nvPr>
            <p:ph type="title"/>
          </p:nvPr>
        </p:nvSpPr>
        <p:spPr/>
        <p:txBody>
          <a:bodyPr/>
          <a:lstStyle/>
          <a:p>
            <a:r>
              <a:rPr lang="en-US"/>
              <a:t>Domain 2: </a:t>
            </a:r>
            <a:br>
              <a:rPr lang="en-US"/>
            </a:br>
            <a:r>
              <a:rPr lang="en-US"/>
              <a:t>Fieldwork</a:t>
            </a:r>
            <a:br>
              <a:rPr lang="en-US"/>
            </a:br>
            <a:endParaRPr lang="en-US"/>
          </a:p>
        </p:txBody>
      </p:sp>
      <p:graphicFrame>
        <p:nvGraphicFramePr>
          <p:cNvPr id="5" name="Table 4">
            <a:extLst>
              <a:ext uri="{FF2B5EF4-FFF2-40B4-BE49-F238E27FC236}">
                <a16:creationId xmlns:a16="http://schemas.microsoft.com/office/drawing/2014/main" id="{7221DF5E-E574-4C79-8BEE-8A769C4F4A56}"/>
              </a:ext>
            </a:extLst>
          </p:cNvPr>
          <p:cNvGraphicFramePr>
            <a:graphicFrameLocks noGrp="1"/>
          </p:cNvGraphicFramePr>
          <p:nvPr>
            <p:extLst>
              <p:ext uri="{D42A27DB-BD31-4B8C-83A1-F6EECF244321}">
                <p14:modId xmlns:p14="http://schemas.microsoft.com/office/powerpoint/2010/main" val="4046422195"/>
              </p:ext>
            </p:extLst>
          </p:nvPr>
        </p:nvGraphicFramePr>
        <p:xfrm>
          <a:off x="486095" y="2552700"/>
          <a:ext cx="8178327" cy="2933700"/>
        </p:xfrm>
        <a:graphic>
          <a:graphicData uri="http://schemas.openxmlformats.org/drawingml/2006/table">
            <a:tbl>
              <a:tblPr firstRow="1" bandRow="1">
                <a:tableStyleId>{5C22544A-7EE6-4342-B048-85BDC9FD1C3A}</a:tableStyleId>
              </a:tblPr>
              <a:tblGrid>
                <a:gridCol w="2431038">
                  <a:extLst>
                    <a:ext uri="{9D8B030D-6E8A-4147-A177-3AD203B41FA5}">
                      <a16:colId xmlns:a16="http://schemas.microsoft.com/office/drawing/2014/main" val="4086492257"/>
                    </a:ext>
                  </a:extLst>
                </a:gridCol>
                <a:gridCol w="5747289">
                  <a:extLst>
                    <a:ext uri="{9D8B030D-6E8A-4147-A177-3AD203B41FA5}">
                      <a16:colId xmlns:a16="http://schemas.microsoft.com/office/drawing/2014/main" val="1698482213"/>
                    </a:ext>
                  </a:extLst>
                </a:gridCol>
              </a:tblGrid>
              <a:tr h="572621">
                <a:tc>
                  <a:txBody>
                    <a:bodyPr/>
                    <a:lstStyle/>
                    <a:p>
                      <a:r>
                        <a:rPr lang="en-US" sz="1800" dirty="0">
                          <a:solidFill>
                            <a:schemeClr val="tx1"/>
                          </a:solidFill>
                          <a:latin typeface="Arial" panose="020B0604020202020204" pitchFamily="34" charset="0"/>
                          <a:cs typeface="Arial" panose="020B0604020202020204" pitchFamily="34" charset="0"/>
                        </a:rPr>
                        <a:t>Subdomains</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r>
                        <a:rPr lang="en-US" sz="1800" dirty="0">
                          <a:solidFill>
                            <a:schemeClr val="tx1"/>
                          </a:solidFill>
                          <a:latin typeface="Arial" panose="020B0604020202020204" pitchFamily="34" charset="0"/>
                          <a:cs typeface="Arial" panose="020B0604020202020204" pitchFamily="34" charset="0"/>
                        </a:rPr>
                        <a:t>Core Competencies</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64968314"/>
                  </a:ext>
                </a:extLst>
              </a:tr>
              <a:tr h="572621">
                <a:tc>
                  <a:txBody>
                    <a:bodyPr/>
                    <a:lstStyle/>
                    <a:p>
                      <a:r>
                        <a:rPr lang="en-US" sz="1800" dirty="0">
                          <a:latin typeface="Arial" panose="020B0604020202020204" pitchFamily="34" charset="0"/>
                          <a:cs typeface="Arial" panose="020B0604020202020204" pitchFamily="34" charset="0"/>
                        </a:rPr>
                        <a:t>2.1 Team Mobilization</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r>
                        <a:rPr lang="en-US" sz="1800" dirty="0">
                          <a:latin typeface="Arial" panose="020B0604020202020204" pitchFamily="34" charset="0"/>
                          <a:cs typeface="Arial" panose="020B0604020202020204" pitchFamily="34" charset="0"/>
                        </a:rPr>
                        <a:t>Recruitment; Training; Pilot; Relationships; Planning</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4288927607"/>
                  </a:ext>
                </a:extLst>
              </a:tr>
              <a:tr h="894229">
                <a:tc>
                  <a:txBody>
                    <a:bodyPr/>
                    <a:lstStyle/>
                    <a:p>
                      <a:r>
                        <a:rPr lang="en-US" sz="1800" dirty="0">
                          <a:latin typeface="Arial" panose="020B0604020202020204" pitchFamily="34" charset="0"/>
                          <a:cs typeface="Arial" panose="020B0604020202020204" pitchFamily="34" charset="0"/>
                        </a:rPr>
                        <a:t>2.2 Interviewing Techniques</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r>
                        <a:rPr lang="en-US" sz="1800" dirty="0">
                          <a:latin typeface="Arial" panose="020B0604020202020204" pitchFamily="34" charset="0"/>
                          <a:cs typeface="Arial" panose="020B0604020202020204" pitchFamily="34" charset="0"/>
                        </a:rPr>
                        <a:t>Quantitative; Qualitative – Individual Interviews; </a:t>
                      </a:r>
                    </a:p>
                    <a:p>
                      <a:r>
                        <a:rPr lang="en-US" sz="1800" dirty="0">
                          <a:latin typeface="Arial" panose="020B0604020202020204" pitchFamily="34" charset="0"/>
                          <a:cs typeface="Arial" panose="020B0604020202020204" pitchFamily="34" charset="0"/>
                        </a:rPr>
                        <a:t>Qualitative – Group Facilitation; Gender Integration</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65259594"/>
                  </a:ext>
                </a:extLst>
              </a:tr>
              <a:tr h="894229">
                <a:tc>
                  <a:txBody>
                    <a:bodyPr/>
                    <a:lstStyle/>
                    <a:p>
                      <a:r>
                        <a:rPr lang="en-US" sz="1800" dirty="0">
                          <a:latin typeface="Arial" panose="020B0604020202020204" pitchFamily="34" charset="0"/>
                          <a:cs typeface="Arial" panose="020B0604020202020204" pitchFamily="34" charset="0"/>
                        </a:rPr>
                        <a:t>2.3 Data Collection Management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r>
                        <a:rPr lang="en-US" sz="1800" dirty="0">
                          <a:latin typeface="Arial" panose="020B0604020202020204" pitchFamily="34" charset="0"/>
                          <a:cs typeface="Arial" panose="020B0604020202020204" pitchFamily="34" charset="0"/>
                        </a:rPr>
                        <a:t>Gender Integration; Safety; Procedures; Supervision; </a:t>
                      </a:r>
                    </a:p>
                    <a:p>
                      <a:r>
                        <a:rPr lang="en-US" sz="1800" dirty="0">
                          <a:latin typeface="Arial" panose="020B0604020202020204" pitchFamily="34" charset="0"/>
                          <a:cs typeface="Arial" panose="020B0604020202020204" pitchFamily="34" charset="0"/>
                        </a:rPr>
                        <a:t>Quality Assurance</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353901911"/>
                  </a:ext>
                </a:extLst>
              </a:tr>
            </a:tbl>
          </a:graphicData>
        </a:graphic>
      </p:graphicFrame>
      <p:sp>
        <p:nvSpPr>
          <p:cNvPr id="6" name="Oval 5">
            <a:extLst>
              <a:ext uri="{FF2B5EF4-FFF2-40B4-BE49-F238E27FC236}">
                <a16:creationId xmlns:a16="http://schemas.microsoft.com/office/drawing/2014/main" id="{9FAC9753-DCEC-430F-944A-9524AD0A19A6}"/>
              </a:ext>
            </a:extLst>
          </p:cNvPr>
          <p:cNvSpPr/>
          <p:nvPr/>
        </p:nvSpPr>
        <p:spPr>
          <a:xfrm>
            <a:off x="7428230" y="1600200"/>
            <a:ext cx="1106170" cy="1106170"/>
          </a:xfrm>
          <a:prstGeom prst="ellipse">
            <a:avLst/>
          </a:prstGeom>
          <a:solidFill>
            <a:schemeClr val="accent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7" name="Picture 6">
            <a:extLst>
              <a:ext uri="{FF2B5EF4-FFF2-40B4-BE49-F238E27FC236}">
                <a16:creationId xmlns:a16="http://schemas.microsoft.com/office/drawing/2014/main" id="{7355704C-A866-4309-8B25-1EFAD2AF9B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86980" y="1829468"/>
            <a:ext cx="788670" cy="732757"/>
          </a:xfrm>
          <a:prstGeom prst="rect">
            <a:avLst/>
          </a:prstGeom>
        </p:spPr>
      </p:pic>
    </p:spTree>
    <p:extLst>
      <p:ext uri="{BB962C8B-B14F-4D97-AF65-F5344CB8AC3E}">
        <p14:creationId xmlns:p14="http://schemas.microsoft.com/office/powerpoint/2010/main" val="22705263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1E2AE-BD34-44E2-84B7-E59D744BE080}"/>
              </a:ext>
            </a:extLst>
          </p:cNvPr>
          <p:cNvSpPr>
            <a:spLocks noGrp="1"/>
          </p:cNvSpPr>
          <p:nvPr>
            <p:ph type="title"/>
          </p:nvPr>
        </p:nvSpPr>
        <p:spPr>
          <a:xfrm>
            <a:off x="406898" y="503079"/>
            <a:ext cx="6686605" cy="1325563"/>
          </a:xfrm>
        </p:spPr>
        <p:txBody>
          <a:bodyPr/>
          <a:lstStyle/>
          <a:p>
            <a:r>
              <a:rPr lang="en-US"/>
              <a:t>Domain 3: </a:t>
            </a:r>
            <a:br>
              <a:rPr lang="en-US"/>
            </a:br>
            <a:r>
              <a:rPr lang="en-US"/>
              <a:t>Data Management</a:t>
            </a:r>
          </a:p>
        </p:txBody>
      </p:sp>
      <p:graphicFrame>
        <p:nvGraphicFramePr>
          <p:cNvPr id="5" name="Table 4">
            <a:extLst>
              <a:ext uri="{FF2B5EF4-FFF2-40B4-BE49-F238E27FC236}">
                <a16:creationId xmlns:a16="http://schemas.microsoft.com/office/drawing/2014/main" id="{7221DF5E-E574-4C79-8BEE-8A769C4F4A56}"/>
              </a:ext>
            </a:extLst>
          </p:cNvPr>
          <p:cNvGraphicFramePr>
            <a:graphicFrameLocks noGrp="1"/>
          </p:cNvGraphicFramePr>
          <p:nvPr>
            <p:extLst>
              <p:ext uri="{D42A27DB-BD31-4B8C-83A1-F6EECF244321}">
                <p14:modId xmlns:p14="http://schemas.microsoft.com/office/powerpoint/2010/main" val="2402922718"/>
              </p:ext>
            </p:extLst>
          </p:nvPr>
        </p:nvGraphicFramePr>
        <p:xfrm>
          <a:off x="486095" y="2552700"/>
          <a:ext cx="8178327" cy="2996557"/>
        </p:xfrm>
        <a:graphic>
          <a:graphicData uri="http://schemas.openxmlformats.org/drawingml/2006/table">
            <a:tbl>
              <a:tblPr firstRow="1" bandRow="1">
                <a:tableStyleId>{5C22544A-7EE6-4342-B048-85BDC9FD1C3A}</a:tableStyleId>
              </a:tblPr>
              <a:tblGrid>
                <a:gridCol w="2431038">
                  <a:extLst>
                    <a:ext uri="{9D8B030D-6E8A-4147-A177-3AD203B41FA5}">
                      <a16:colId xmlns:a16="http://schemas.microsoft.com/office/drawing/2014/main" val="4086492257"/>
                    </a:ext>
                  </a:extLst>
                </a:gridCol>
                <a:gridCol w="5747289">
                  <a:extLst>
                    <a:ext uri="{9D8B030D-6E8A-4147-A177-3AD203B41FA5}">
                      <a16:colId xmlns:a16="http://schemas.microsoft.com/office/drawing/2014/main" val="1698482213"/>
                    </a:ext>
                  </a:extLst>
                </a:gridCol>
              </a:tblGrid>
              <a:tr h="529005">
                <a:tc>
                  <a:txBody>
                    <a:bodyPr/>
                    <a:lstStyle/>
                    <a:p>
                      <a:r>
                        <a:rPr lang="en-US" sz="1800" dirty="0">
                          <a:solidFill>
                            <a:schemeClr val="tx1"/>
                          </a:solidFill>
                          <a:latin typeface="Arial" panose="020B0604020202020204" pitchFamily="34" charset="0"/>
                          <a:cs typeface="Arial" panose="020B0604020202020204" pitchFamily="34" charset="0"/>
                        </a:rPr>
                        <a:t>Subdomains</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4"/>
                    </a:solidFill>
                  </a:tcPr>
                </a:tc>
                <a:tc>
                  <a:txBody>
                    <a:bodyPr/>
                    <a:lstStyle/>
                    <a:p>
                      <a:r>
                        <a:rPr lang="en-US" sz="1800" dirty="0">
                          <a:solidFill>
                            <a:schemeClr val="tx1"/>
                          </a:solidFill>
                          <a:latin typeface="Arial" panose="020B0604020202020204" pitchFamily="34" charset="0"/>
                          <a:cs typeface="Arial" panose="020B0604020202020204" pitchFamily="34" charset="0"/>
                        </a:rPr>
                        <a:t>Core Competencies</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164968314"/>
                  </a:ext>
                </a:extLst>
              </a:tr>
              <a:tr h="913736">
                <a:tc>
                  <a:txBody>
                    <a:bodyPr/>
                    <a:lstStyle/>
                    <a:p>
                      <a:r>
                        <a:rPr lang="en-US" sz="1800" dirty="0">
                          <a:latin typeface="Arial" panose="020B0604020202020204" pitchFamily="34" charset="0"/>
                          <a:cs typeface="Arial" panose="020B0604020202020204" pitchFamily="34" charset="0"/>
                        </a:rPr>
                        <a:t>3.1 Primary Quantitative</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r>
                        <a:rPr lang="en-US" sz="1800" dirty="0">
                          <a:latin typeface="Arial" panose="020B0604020202020204" pitchFamily="34" charset="0"/>
                          <a:cs typeface="Arial" panose="020B0604020202020204" pitchFamily="34" charset="0"/>
                        </a:rPr>
                        <a:t>Setup; Security and Quality; IT Support; </a:t>
                      </a:r>
                    </a:p>
                    <a:p>
                      <a:r>
                        <a:rPr lang="en-US" sz="1800" dirty="0">
                          <a:latin typeface="Arial" panose="020B0604020202020204" pitchFamily="34" charset="0"/>
                          <a:cs typeface="Arial" panose="020B0604020202020204" pitchFamily="34" charset="0"/>
                        </a:rPr>
                        <a:t>Data Entry and Transfer; Analysis Files</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288927607"/>
                  </a:ext>
                </a:extLst>
              </a:tr>
              <a:tr h="913736">
                <a:tc>
                  <a:txBody>
                    <a:bodyPr/>
                    <a:lstStyle/>
                    <a:p>
                      <a:r>
                        <a:rPr lang="en-US" sz="1800" dirty="0">
                          <a:latin typeface="Arial" panose="020B0604020202020204" pitchFamily="34" charset="0"/>
                          <a:cs typeface="Arial" panose="020B0604020202020204" pitchFamily="34" charset="0"/>
                        </a:rPr>
                        <a:t>3.2 Secondary Quantitative</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r>
                        <a:rPr lang="en-US" sz="1800" dirty="0">
                          <a:latin typeface="Arial" panose="020B0604020202020204" pitchFamily="34" charset="0"/>
                          <a:cs typeface="Arial" panose="020B0604020202020204" pitchFamily="34" charset="0"/>
                        </a:rPr>
                        <a:t>Quality; Comparability; Data Structure</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65259594"/>
                  </a:ext>
                </a:extLst>
              </a:tr>
              <a:tr h="577223">
                <a:tc>
                  <a:txBody>
                    <a:bodyPr/>
                    <a:lstStyle/>
                    <a:p>
                      <a:r>
                        <a:rPr lang="en-US" sz="1800" dirty="0">
                          <a:latin typeface="Arial" panose="020B0604020202020204" pitchFamily="34" charset="0"/>
                          <a:cs typeface="Arial" panose="020B0604020202020204" pitchFamily="34" charset="0"/>
                        </a:rPr>
                        <a:t>3.3 Qualitative</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r>
                        <a:rPr lang="en-US" sz="1800" dirty="0">
                          <a:latin typeface="Arial" panose="020B0604020202020204" pitchFamily="34" charset="0"/>
                          <a:cs typeface="Arial" panose="020B0604020202020204" pitchFamily="34" charset="0"/>
                        </a:rPr>
                        <a:t>Technology; Naming Conventions; Treatment; Datasets</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353901911"/>
                  </a:ext>
                </a:extLst>
              </a:tr>
            </a:tbl>
          </a:graphicData>
        </a:graphic>
      </p:graphicFrame>
      <p:sp>
        <p:nvSpPr>
          <p:cNvPr id="4" name="Oval 3">
            <a:extLst>
              <a:ext uri="{FF2B5EF4-FFF2-40B4-BE49-F238E27FC236}">
                <a16:creationId xmlns:a16="http://schemas.microsoft.com/office/drawing/2014/main" id="{08EAB43F-03FD-4236-8441-520575509EF1}"/>
              </a:ext>
            </a:extLst>
          </p:cNvPr>
          <p:cNvSpPr/>
          <p:nvPr/>
        </p:nvSpPr>
        <p:spPr>
          <a:xfrm>
            <a:off x="7417118" y="1555750"/>
            <a:ext cx="1106170" cy="1106170"/>
          </a:xfrm>
          <a:prstGeom prst="ellipse">
            <a:avLst/>
          </a:prstGeom>
          <a:solidFill>
            <a:schemeClr val="accent4"/>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6" name="Picture 5" descr="Icon&#10;&#10;Description automatically generated">
            <a:extLst>
              <a:ext uri="{FF2B5EF4-FFF2-40B4-BE49-F238E27FC236}">
                <a16:creationId xmlns:a16="http://schemas.microsoft.com/office/drawing/2014/main" id="{E327DB80-EFE3-4ED6-8E47-6EA7B7458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42848" y="1482725"/>
            <a:ext cx="1067435" cy="1095375"/>
          </a:xfrm>
          <a:prstGeom prst="rect">
            <a:avLst/>
          </a:prstGeom>
        </p:spPr>
      </p:pic>
    </p:spTree>
    <p:extLst>
      <p:ext uri="{BB962C8B-B14F-4D97-AF65-F5344CB8AC3E}">
        <p14:creationId xmlns:p14="http://schemas.microsoft.com/office/powerpoint/2010/main" val="2469781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1E2AE-BD34-44E2-84B7-E59D744BE080}"/>
              </a:ext>
            </a:extLst>
          </p:cNvPr>
          <p:cNvSpPr>
            <a:spLocks noGrp="1"/>
          </p:cNvSpPr>
          <p:nvPr>
            <p:ph type="title"/>
          </p:nvPr>
        </p:nvSpPr>
        <p:spPr>
          <a:xfrm>
            <a:off x="406898" y="503082"/>
            <a:ext cx="6686605" cy="1325563"/>
          </a:xfrm>
        </p:spPr>
        <p:txBody>
          <a:bodyPr/>
          <a:lstStyle/>
          <a:p>
            <a:r>
              <a:rPr lang="en-US"/>
              <a:t>Domain 4: </a:t>
            </a:r>
            <a:br>
              <a:rPr lang="en-US"/>
            </a:br>
            <a:r>
              <a:rPr lang="en-US"/>
              <a:t>Data Analysis</a:t>
            </a:r>
          </a:p>
        </p:txBody>
      </p:sp>
      <p:graphicFrame>
        <p:nvGraphicFramePr>
          <p:cNvPr id="5" name="Table 4">
            <a:extLst>
              <a:ext uri="{FF2B5EF4-FFF2-40B4-BE49-F238E27FC236}">
                <a16:creationId xmlns:a16="http://schemas.microsoft.com/office/drawing/2014/main" id="{7221DF5E-E574-4C79-8BEE-8A769C4F4A56}"/>
              </a:ext>
            </a:extLst>
          </p:cNvPr>
          <p:cNvGraphicFramePr>
            <a:graphicFrameLocks noGrp="1"/>
          </p:cNvGraphicFramePr>
          <p:nvPr>
            <p:extLst>
              <p:ext uri="{D42A27DB-BD31-4B8C-83A1-F6EECF244321}">
                <p14:modId xmlns:p14="http://schemas.microsoft.com/office/powerpoint/2010/main" val="1519429502"/>
              </p:ext>
            </p:extLst>
          </p:nvPr>
        </p:nvGraphicFramePr>
        <p:xfrm>
          <a:off x="486095" y="2552700"/>
          <a:ext cx="8178327" cy="3001159"/>
        </p:xfrm>
        <a:graphic>
          <a:graphicData uri="http://schemas.openxmlformats.org/drawingml/2006/table">
            <a:tbl>
              <a:tblPr firstRow="1" bandRow="1">
                <a:tableStyleId>{5C22544A-7EE6-4342-B048-85BDC9FD1C3A}</a:tableStyleId>
              </a:tblPr>
              <a:tblGrid>
                <a:gridCol w="2431038">
                  <a:extLst>
                    <a:ext uri="{9D8B030D-6E8A-4147-A177-3AD203B41FA5}">
                      <a16:colId xmlns:a16="http://schemas.microsoft.com/office/drawing/2014/main" val="4086492257"/>
                    </a:ext>
                  </a:extLst>
                </a:gridCol>
                <a:gridCol w="5747289">
                  <a:extLst>
                    <a:ext uri="{9D8B030D-6E8A-4147-A177-3AD203B41FA5}">
                      <a16:colId xmlns:a16="http://schemas.microsoft.com/office/drawing/2014/main" val="1698482213"/>
                    </a:ext>
                  </a:extLst>
                </a:gridCol>
              </a:tblGrid>
              <a:tr h="572621">
                <a:tc>
                  <a:txBody>
                    <a:bodyPr/>
                    <a:lstStyle/>
                    <a:p>
                      <a:r>
                        <a:rPr lang="en-US" sz="1800" dirty="0">
                          <a:solidFill>
                            <a:schemeClr val="bg1"/>
                          </a:solidFill>
                          <a:latin typeface="Arial" panose="020B0604020202020204" pitchFamily="34" charset="0"/>
                          <a:cs typeface="Arial" panose="020B0604020202020204" pitchFamily="34" charset="0"/>
                        </a:rPr>
                        <a:t>Subdomains</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1">
                        <a:lumMod val="65000"/>
                        <a:lumOff val="35000"/>
                      </a:schemeClr>
                    </a:solidFill>
                  </a:tcPr>
                </a:tc>
                <a:tc>
                  <a:txBody>
                    <a:bodyPr/>
                    <a:lstStyle/>
                    <a:p>
                      <a:r>
                        <a:rPr lang="en-US" sz="1800" dirty="0">
                          <a:solidFill>
                            <a:schemeClr val="bg1"/>
                          </a:solidFill>
                          <a:latin typeface="Arial" panose="020B0604020202020204" pitchFamily="34" charset="0"/>
                          <a:cs typeface="Arial" panose="020B0604020202020204" pitchFamily="34" charset="0"/>
                        </a:rPr>
                        <a:t>Core Competencies</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164968314"/>
                  </a:ext>
                </a:extLst>
              </a:tr>
              <a:tr h="572621">
                <a:tc>
                  <a:txBody>
                    <a:bodyPr/>
                    <a:lstStyle/>
                    <a:p>
                      <a:r>
                        <a:rPr lang="en-US" sz="1800" dirty="0">
                          <a:latin typeface="Arial" panose="020B0604020202020204" pitchFamily="34" charset="0"/>
                          <a:cs typeface="Arial" panose="020B0604020202020204" pitchFamily="34" charset="0"/>
                        </a:rPr>
                        <a:t>4.1 Primary Quantitative</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90000"/>
                      </a:schemeClr>
                    </a:solidFill>
                  </a:tcPr>
                </a:tc>
                <a:tc>
                  <a:txBody>
                    <a:bodyPr/>
                    <a:lstStyle/>
                    <a:p>
                      <a:r>
                        <a:rPr lang="en-US" sz="1800" dirty="0">
                          <a:latin typeface="Arial" panose="020B0604020202020204" pitchFamily="34" charset="0"/>
                          <a:cs typeface="Arial" panose="020B0604020202020204" pitchFamily="34" charset="0"/>
                        </a:rPr>
                        <a:t>Analysis Plan; Gender Integration</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4288927607"/>
                  </a:ext>
                </a:extLst>
              </a:tr>
              <a:tr h="894229">
                <a:tc>
                  <a:txBody>
                    <a:bodyPr/>
                    <a:lstStyle/>
                    <a:p>
                      <a:r>
                        <a:rPr lang="en-US" sz="1800" dirty="0">
                          <a:latin typeface="Arial" panose="020B0604020202020204" pitchFamily="34" charset="0"/>
                          <a:cs typeface="Arial" panose="020B0604020202020204" pitchFamily="34" charset="0"/>
                        </a:rPr>
                        <a:t>4.2 Secondary Quantitative</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90000"/>
                      </a:schemeClr>
                    </a:solidFill>
                  </a:tcPr>
                </a:tc>
                <a:tc>
                  <a:txBody>
                    <a:bodyPr/>
                    <a:lstStyle/>
                    <a:p>
                      <a:r>
                        <a:rPr lang="en-US" sz="1800" dirty="0">
                          <a:latin typeface="Arial" panose="020B0604020202020204" pitchFamily="34" charset="0"/>
                          <a:cs typeface="Arial" panose="020B0604020202020204" pitchFamily="34" charset="0"/>
                        </a:rPr>
                        <a:t>Analytic Insightfulness; Analysis Plan; Gender Integration</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65259594"/>
                  </a:ext>
                </a:extLst>
              </a:tr>
              <a:tr h="894229">
                <a:tc>
                  <a:txBody>
                    <a:bodyPr/>
                    <a:lstStyle/>
                    <a:p>
                      <a:r>
                        <a:rPr lang="en-US" sz="1800" dirty="0">
                          <a:latin typeface="Arial" panose="020B0604020202020204" pitchFamily="34" charset="0"/>
                          <a:cs typeface="Arial" panose="020B0604020202020204" pitchFamily="34" charset="0"/>
                        </a:rPr>
                        <a:t>4.3 Qualitative</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90000"/>
                      </a:schemeClr>
                    </a:solidFill>
                  </a:tcPr>
                </a:tc>
                <a:tc>
                  <a:txBody>
                    <a:bodyPr/>
                    <a:lstStyle/>
                    <a:p>
                      <a:r>
                        <a:rPr lang="en-US" sz="1800" dirty="0">
                          <a:latin typeface="Arial" panose="020B0604020202020204" pitchFamily="34" charset="0"/>
                          <a:cs typeface="Arial" panose="020B0604020202020204" pitchFamily="34" charset="0"/>
                        </a:rPr>
                        <a:t>Organization; Integration; Output; Gender Integration</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353901911"/>
                  </a:ext>
                </a:extLst>
              </a:tr>
            </a:tbl>
          </a:graphicData>
        </a:graphic>
      </p:graphicFrame>
      <p:sp>
        <p:nvSpPr>
          <p:cNvPr id="6" name="Oval 5">
            <a:extLst>
              <a:ext uri="{FF2B5EF4-FFF2-40B4-BE49-F238E27FC236}">
                <a16:creationId xmlns:a16="http://schemas.microsoft.com/office/drawing/2014/main" id="{7E29C104-FFC6-48EB-9664-A0C2DC35ED25}"/>
              </a:ext>
            </a:extLst>
          </p:cNvPr>
          <p:cNvSpPr/>
          <p:nvPr/>
        </p:nvSpPr>
        <p:spPr>
          <a:xfrm>
            <a:off x="7428230" y="1600200"/>
            <a:ext cx="1106170" cy="1105936"/>
          </a:xfrm>
          <a:prstGeom prst="ellipse">
            <a:avLst/>
          </a:prstGeom>
          <a:solidFill>
            <a:schemeClr val="tx1">
              <a:lumMod val="65000"/>
              <a:lumOff val="35000"/>
            </a:schemeClr>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7" name="Picture 6" descr="Icon&#10;&#10;Description automatically generated">
            <a:extLst>
              <a:ext uri="{FF2B5EF4-FFF2-40B4-BE49-F238E27FC236}">
                <a16:creationId xmlns:a16="http://schemas.microsoft.com/office/drawing/2014/main" id="{18255EB9-4C41-4A8D-92B0-180337D1EE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17946" y="1828799"/>
            <a:ext cx="818062" cy="831215"/>
          </a:xfrm>
          <a:prstGeom prst="rect">
            <a:avLst/>
          </a:prstGeom>
        </p:spPr>
      </p:pic>
    </p:spTree>
    <p:extLst>
      <p:ext uri="{BB962C8B-B14F-4D97-AF65-F5344CB8AC3E}">
        <p14:creationId xmlns:p14="http://schemas.microsoft.com/office/powerpoint/2010/main" val="29181012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1E2AE-BD34-44E2-84B7-E59D744BE080}"/>
              </a:ext>
            </a:extLst>
          </p:cNvPr>
          <p:cNvSpPr>
            <a:spLocks noGrp="1"/>
          </p:cNvSpPr>
          <p:nvPr>
            <p:ph type="title"/>
          </p:nvPr>
        </p:nvSpPr>
        <p:spPr>
          <a:xfrm>
            <a:off x="406898" y="503081"/>
            <a:ext cx="6686605" cy="1325563"/>
          </a:xfrm>
        </p:spPr>
        <p:txBody>
          <a:bodyPr/>
          <a:lstStyle/>
          <a:p>
            <a:r>
              <a:rPr lang="en-US"/>
              <a:t>Domain 5: </a:t>
            </a:r>
            <a:br>
              <a:rPr lang="en-US"/>
            </a:br>
            <a:r>
              <a:rPr lang="en-US"/>
              <a:t>Information Sharing</a:t>
            </a:r>
          </a:p>
        </p:txBody>
      </p:sp>
      <p:graphicFrame>
        <p:nvGraphicFramePr>
          <p:cNvPr id="5" name="Table 4">
            <a:extLst>
              <a:ext uri="{FF2B5EF4-FFF2-40B4-BE49-F238E27FC236}">
                <a16:creationId xmlns:a16="http://schemas.microsoft.com/office/drawing/2014/main" id="{7221DF5E-E574-4C79-8BEE-8A769C4F4A56}"/>
              </a:ext>
            </a:extLst>
          </p:cNvPr>
          <p:cNvGraphicFramePr>
            <a:graphicFrameLocks noGrp="1"/>
          </p:cNvGraphicFramePr>
          <p:nvPr>
            <p:extLst>
              <p:ext uri="{D42A27DB-BD31-4B8C-83A1-F6EECF244321}">
                <p14:modId xmlns:p14="http://schemas.microsoft.com/office/powerpoint/2010/main" val="3063075977"/>
              </p:ext>
            </p:extLst>
          </p:nvPr>
        </p:nvGraphicFramePr>
        <p:xfrm>
          <a:off x="486095" y="2552700"/>
          <a:ext cx="8178327" cy="2106930"/>
        </p:xfrm>
        <a:graphic>
          <a:graphicData uri="http://schemas.openxmlformats.org/drawingml/2006/table">
            <a:tbl>
              <a:tblPr firstRow="1" bandRow="1">
                <a:tableStyleId>{5C22544A-7EE6-4342-B048-85BDC9FD1C3A}</a:tableStyleId>
              </a:tblPr>
              <a:tblGrid>
                <a:gridCol w="2431038">
                  <a:extLst>
                    <a:ext uri="{9D8B030D-6E8A-4147-A177-3AD203B41FA5}">
                      <a16:colId xmlns:a16="http://schemas.microsoft.com/office/drawing/2014/main" val="4086492257"/>
                    </a:ext>
                  </a:extLst>
                </a:gridCol>
                <a:gridCol w="5747289">
                  <a:extLst>
                    <a:ext uri="{9D8B030D-6E8A-4147-A177-3AD203B41FA5}">
                      <a16:colId xmlns:a16="http://schemas.microsoft.com/office/drawing/2014/main" val="1698482213"/>
                    </a:ext>
                  </a:extLst>
                </a:gridCol>
              </a:tblGrid>
              <a:tr h="572621">
                <a:tc>
                  <a:txBody>
                    <a:bodyPr/>
                    <a:lstStyle/>
                    <a:p>
                      <a:r>
                        <a:rPr lang="en-US" sz="1800" dirty="0">
                          <a:solidFill>
                            <a:schemeClr val="bg1"/>
                          </a:solidFill>
                          <a:latin typeface="Arial" panose="020B0604020202020204" pitchFamily="34" charset="0"/>
                          <a:cs typeface="Arial" panose="020B0604020202020204" pitchFamily="34" charset="0"/>
                        </a:rPr>
                        <a:t>Subdomains</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tc>
                  <a:txBody>
                    <a:bodyPr/>
                    <a:lstStyle/>
                    <a:p>
                      <a:r>
                        <a:rPr lang="en-US" sz="1800" dirty="0">
                          <a:solidFill>
                            <a:schemeClr val="bg1"/>
                          </a:solidFill>
                          <a:latin typeface="Arial" panose="020B0604020202020204" pitchFamily="34" charset="0"/>
                          <a:cs typeface="Arial" panose="020B0604020202020204" pitchFamily="34" charset="0"/>
                        </a:rPr>
                        <a:t>Core Competencies</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64968314"/>
                  </a:ext>
                </a:extLst>
              </a:tr>
              <a:tr h="572621">
                <a:tc>
                  <a:txBody>
                    <a:bodyPr/>
                    <a:lstStyle/>
                    <a:p>
                      <a:r>
                        <a:rPr lang="en-US" sz="1800" dirty="0">
                          <a:latin typeface="Arial" panose="020B0604020202020204" pitchFamily="34" charset="0"/>
                          <a:cs typeface="Arial" panose="020B0604020202020204" pitchFamily="34" charset="0"/>
                        </a:rPr>
                        <a:t>5.1 Translation</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lumMod val="10000"/>
                        <a:lumOff val="90000"/>
                      </a:schemeClr>
                    </a:solidFill>
                  </a:tcPr>
                </a:tc>
                <a:tc>
                  <a:txBody>
                    <a:bodyPr/>
                    <a:lstStyle/>
                    <a:p>
                      <a:r>
                        <a:rPr lang="en-US" sz="1800" dirty="0">
                          <a:latin typeface="Arial" panose="020B0604020202020204" pitchFamily="34" charset="0"/>
                          <a:cs typeface="Arial" panose="020B0604020202020204" pitchFamily="34" charset="0"/>
                        </a:rPr>
                        <a:t>Interpretation; Stakeholder Engagement; Gender Integration</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lumMod val="10000"/>
                        <a:lumOff val="90000"/>
                      </a:schemeClr>
                    </a:solidFill>
                  </a:tcPr>
                </a:tc>
                <a:extLst>
                  <a:ext uri="{0D108BD9-81ED-4DB2-BD59-A6C34878D82A}">
                    <a16:rowId xmlns:a16="http://schemas.microsoft.com/office/drawing/2014/main" val="4288927607"/>
                  </a:ext>
                </a:extLst>
              </a:tr>
              <a:tr h="894229">
                <a:tc>
                  <a:txBody>
                    <a:bodyPr/>
                    <a:lstStyle/>
                    <a:p>
                      <a:r>
                        <a:rPr lang="en-US" sz="1800" dirty="0">
                          <a:latin typeface="Arial" panose="020B0604020202020204" pitchFamily="34" charset="0"/>
                          <a:cs typeface="Arial" panose="020B0604020202020204" pitchFamily="34" charset="0"/>
                        </a:rPr>
                        <a:t>5.2 Dissemination</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lumMod val="10000"/>
                        <a:lumOff val="90000"/>
                      </a:schemeClr>
                    </a:solidFill>
                  </a:tcPr>
                </a:tc>
                <a:tc>
                  <a:txBody>
                    <a:bodyPr/>
                    <a:lstStyle/>
                    <a:p>
                      <a:r>
                        <a:rPr lang="en-US" sz="1800" dirty="0">
                          <a:latin typeface="Arial" panose="020B0604020202020204" pitchFamily="34" charset="0"/>
                          <a:cs typeface="Arial" panose="020B0604020202020204" pitchFamily="34" charset="0"/>
                        </a:rPr>
                        <a:t>Strategy; Writing; Visualizations; Production; Facilitation; Action Planning</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lumMod val="10000"/>
                        <a:lumOff val="90000"/>
                      </a:schemeClr>
                    </a:solidFill>
                  </a:tcPr>
                </a:tc>
                <a:extLst>
                  <a:ext uri="{0D108BD9-81ED-4DB2-BD59-A6C34878D82A}">
                    <a16:rowId xmlns:a16="http://schemas.microsoft.com/office/drawing/2014/main" val="265259594"/>
                  </a:ext>
                </a:extLst>
              </a:tr>
            </a:tbl>
          </a:graphicData>
        </a:graphic>
      </p:graphicFrame>
      <p:sp>
        <p:nvSpPr>
          <p:cNvPr id="4" name="Oval 3">
            <a:extLst>
              <a:ext uri="{FF2B5EF4-FFF2-40B4-BE49-F238E27FC236}">
                <a16:creationId xmlns:a16="http://schemas.microsoft.com/office/drawing/2014/main" id="{83833958-570E-4E5E-A668-CE9133439B0F}"/>
              </a:ext>
            </a:extLst>
          </p:cNvPr>
          <p:cNvSpPr/>
          <p:nvPr/>
        </p:nvSpPr>
        <p:spPr>
          <a:xfrm>
            <a:off x="7428230" y="1600200"/>
            <a:ext cx="1106170" cy="1106170"/>
          </a:xfrm>
          <a:prstGeom prst="ellipse">
            <a:avLst/>
          </a:prstGeom>
          <a:solidFill>
            <a:schemeClr val="accent5"/>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6" name="Picture 5" descr="Icon&#10;&#10;Description automatically generated">
            <a:extLst>
              <a:ext uri="{FF2B5EF4-FFF2-40B4-BE49-F238E27FC236}">
                <a16:creationId xmlns:a16="http://schemas.microsoft.com/office/drawing/2014/main" id="{1989E9BD-1986-48F1-8E0C-F48231FC95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03874" y="1717675"/>
            <a:ext cx="792731" cy="835025"/>
          </a:xfrm>
          <a:prstGeom prst="rect">
            <a:avLst/>
          </a:prstGeom>
        </p:spPr>
      </p:pic>
    </p:spTree>
    <p:extLst>
      <p:ext uri="{BB962C8B-B14F-4D97-AF65-F5344CB8AC3E}">
        <p14:creationId xmlns:p14="http://schemas.microsoft.com/office/powerpoint/2010/main" val="978252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1E2AE-BD34-44E2-84B7-E59D744BE080}"/>
              </a:ext>
            </a:extLst>
          </p:cNvPr>
          <p:cNvSpPr>
            <a:spLocks noGrp="1"/>
          </p:cNvSpPr>
          <p:nvPr>
            <p:ph type="title"/>
          </p:nvPr>
        </p:nvSpPr>
        <p:spPr>
          <a:xfrm>
            <a:off x="406898" y="513965"/>
            <a:ext cx="6686605" cy="1325563"/>
          </a:xfrm>
        </p:spPr>
        <p:txBody>
          <a:bodyPr/>
          <a:lstStyle/>
          <a:p>
            <a:r>
              <a:rPr lang="en-US"/>
              <a:t>Domain 6: </a:t>
            </a:r>
            <a:br>
              <a:rPr lang="en-US"/>
            </a:br>
            <a:r>
              <a:rPr lang="en-US"/>
              <a:t>Organizational Capacity</a:t>
            </a:r>
          </a:p>
        </p:txBody>
      </p:sp>
      <p:graphicFrame>
        <p:nvGraphicFramePr>
          <p:cNvPr id="5" name="Table 4">
            <a:extLst>
              <a:ext uri="{FF2B5EF4-FFF2-40B4-BE49-F238E27FC236}">
                <a16:creationId xmlns:a16="http://schemas.microsoft.com/office/drawing/2014/main" id="{7221DF5E-E574-4C79-8BEE-8A769C4F4A56}"/>
              </a:ext>
            </a:extLst>
          </p:cNvPr>
          <p:cNvGraphicFramePr>
            <a:graphicFrameLocks noGrp="1"/>
          </p:cNvGraphicFramePr>
          <p:nvPr>
            <p:extLst>
              <p:ext uri="{D42A27DB-BD31-4B8C-83A1-F6EECF244321}">
                <p14:modId xmlns:p14="http://schemas.microsoft.com/office/powerpoint/2010/main" val="3464228013"/>
              </p:ext>
            </p:extLst>
          </p:nvPr>
        </p:nvGraphicFramePr>
        <p:xfrm>
          <a:off x="486095" y="2552700"/>
          <a:ext cx="8178327" cy="3021330"/>
        </p:xfrm>
        <a:graphic>
          <a:graphicData uri="http://schemas.openxmlformats.org/drawingml/2006/table">
            <a:tbl>
              <a:tblPr firstRow="1" bandRow="1">
                <a:tableStyleId>{5C22544A-7EE6-4342-B048-85BDC9FD1C3A}</a:tableStyleId>
              </a:tblPr>
              <a:tblGrid>
                <a:gridCol w="2431038">
                  <a:extLst>
                    <a:ext uri="{9D8B030D-6E8A-4147-A177-3AD203B41FA5}">
                      <a16:colId xmlns:a16="http://schemas.microsoft.com/office/drawing/2014/main" val="4086492257"/>
                    </a:ext>
                  </a:extLst>
                </a:gridCol>
                <a:gridCol w="5747289">
                  <a:extLst>
                    <a:ext uri="{9D8B030D-6E8A-4147-A177-3AD203B41FA5}">
                      <a16:colId xmlns:a16="http://schemas.microsoft.com/office/drawing/2014/main" val="1698482213"/>
                    </a:ext>
                  </a:extLst>
                </a:gridCol>
              </a:tblGrid>
              <a:tr h="572621">
                <a:tc>
                  <a:txBody>
                    <a:bodyPr/>
                    <a:lstStyle/>
                    <a:p>
                      <a:r>
                        <a:rPr lang="en-US" sz="1800" dirty="0">
                          <a:solidFill>
                            <a:schemeClr val="bg1"/>
                          </a:solidFill>
                          <a:latin typeface="Arial" panose="020B0604020202020204" pitchFamily="34" charset="0"/>
                          <a:cs typeface="Arial" panose="020B0604020202020204" pitchFamily="34" charset="0"/>
                        </a:rPr>
                        <a:t>Subdomains</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2"/>
                    </a:solidFill>
                  </a:tcPr>
                </a:tc>
                <a:tc>
                  <a:txBody>
                    <a:bodyPr/>
                    <a:lstStyle/>
                    <a:p>
                      <a:r>
                        <a:rPr lang="en-US" sz="1800" dirty="0">
                          <a:solidFill>
                            <a:schemeClr val="bg1"/>
                          </a:solidFill>
                          <a:latin typeface="Arial" panose="020B0604020202020204" pitchFamily="34" charset="0"/>
                          <a:cs typeface="Arial" panose="020B0604020202020204" pitchFamily="34" charset="0"/>
                        </a:rPr>
                        <a:t>Core Competencies</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164968314"/>
                  </a:ext>
                </a:extLst>
              </a:tr>
              <a:tr h="572621">
                <a:tc>
                  <a:txBody>
                    <a:bodyPr/>
                    <a:lstStyle/>
                    <a:p>
                      <a:r>
                        <a:rPr lang="en-US" sz="1800" dirty="0">
                          <a:latin typeface="Arial" panose="020B0604020202020204" pitchFamily="34" charset="0"/>
                          <a:cs typeface="Arial" panose="020B0604020202020204" pitchFamily="34" charset="0"/>
                        </a:rPr>
                        <a:t>6.1 Organizational Management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r>
                        <a:rPr lang="en-US" sz="1800" dirty="0">
                          <a:latin typeface="Arial" panose="020B0604020202020204" pitchFamily="34" charset="0"/>
                          <a:cs typeface="Arial" panose="020B0604020202020204" pitchFamily="34" charset="0"/>
                        </a:rPr>
                        <a:t>Action and Commitment; Organizational Objectives; Relationships; Adaptation and Self-Renewal</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288927607"/>
                  </a:ext>
                </a:extLst>
              </a:tr>
              <a:tr h="894229">
                <a:tc>
                  <a:txBody>
                    <a:bodyPr/>
                    <a:lstStyle/>
                    <a:p>
                      <a:r>
                        <a:rPr lang="en-US" sz="1800" dirty="0">
                          <a:latin typeface="Arial" panose="020B0604020202020204" pitchFamily="34" charset="0"/>
                          <a:cs typeface="Arial" panose="020B0604020202020204" pitchFamily="34" charset="0"/>
                        </a:rPr>
                        <a:t>6.2 Human Resources Management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r>
                        <a:rPr lang="en-US" sz="1800" dirty="0">
                          <a:latin typeface="Arial" panose="020B0604020202020204" pitchFamily="34" charset="0"/>
                          <a:cs typeface="Arial" panose="020B0604020202020204" pitchFamily="34" charset="0"/>
                        </a:rPr>
                        <a:t>Personnel Policies; Job Descriptions; </a:t>
                      </a:r>
                    </a:p>
                    <a:p>
                      <a:r>
                        <a:rPr lang="en-US" sz="1800" dirty="0">
                          <a:latin typeface="Arial" panose="020B0604020202020204" pitchFamily="34" charset="0"/>
                          <a:cs typeface="Arial" panose="020B0604020202020204" pitchFamily="34" charset="0"/>
                        </a:rPr>
                        <a:t>Staffing Levels and Retention; Performance Management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65259594"/>
                  </a:ext>
                </a:extLst>
              </a:tr>
              <a:tr h="894229">
                <a:tc>
                  <a:txBody>
                    <a:bodyPr/>
                    <a:lstStyle/>
                    <a:p>
                      <a:r>
                        <a:rPr lang="en-US" sz="1800" dirty="0">
                          <a:latin typeface="Arial" panose="020B0604020202020204" pitchFamily="34" charset="0"/>
                          <a:cs typeface="Arial" panose="020B0604020202020204" pitchFamily="34" charset="0"/>
                        </a:rPr>
                        <a:t>6.3 Financial Management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r>
                        <a:rPr lang="en-US" sz="1800" dirty="0">
                          <a:latin typeface="Arial" panose="020B0604020202020204" pitchFamily="34" charset="0"/>
                          <a:cs typeface="Arial" panose="020B0604020202020204" pitchFamily="34" charset="0"/>
                        </a:rPr>
                        <a:t>Financial Policies and Procedures; Accounting System; Budgeting</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353901911"/>
                  </a:ext>
                </a:extLst>
              </a:tr>
            </a:tbl>
          </a:graphicData>
        </a:graphic>
      </p:graphicFrame>
      <p:sp>
        <p:nvSpPr>
          <p:cNvPr id="4" name="Oval 3">
            <a:extLst>
              <a:ext uri="{FF2B5EF4-FFF2-40B4-BE49-F238E27FC236}">
                <a16:creationId xmlns:a16="http://schemas.microsoft.com/office/drawing/2014/main" id="{C39A01D2-37DB-4239-80A6-2755264F1500}"/>
              </a:ext>
            </a:extLst>
          </p:cNvPr>
          <p:cNvSpPr/>
          <p:nvPr/>
        </p:nvSpPr>
        <p:spPr>
          <a:xfrm>
            <a:off x="7428230" y="1604645"/>
            <a:ext cx="1106170" cy="1106170"/>
          </a:xfrm>
          <a:prstGeom prst="ellipse">
            <a:avLst/>
          </a:prstGeom>
          <a:solidFill>
            <a:schemeClr val="accent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6" name="Picture 5" descr="Icon&#10;&#10;Description automatically generated">
            <a:extLst>
              <a:ext uri="{FF2B5EF4-FFF2-40B4-BE49-F238E27FC236}">
                <a16:creationId xmlns:a16="http://schemas.microsoft.com/office/drawing/2014/main" id="{281EABE7-0D8B-4C49-84E2-C14F8DF955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65390" y="1727835"/>
            <a:ext cx="836295" cy="824865"/>
          </a:xfrm>
          <a:prstGeom prst="rect">
            <a:avLst/>
          </a:prstGeom>
        </p:spPr>
      </p:pic>
    </p:spTree>
    <p:extLst>
      <p:ext uri="{BB962C8B-B14F-4D97-AF65-F5344CB8AC3E}">
        <p14:creationId xmlns:p14="http://schemas.microsoft.com/office/powerpoint/2010/main" val="2708263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580906A-E13B-4833-9AFD-9428B9F29E74}"/>
              </a:ext>
            </a:extLst>
          </p:cNvPr>
          <p:cNvSpPr>
            <a:spLocks noGrp="1"/>
          </p:cNvSpPr>
          <p:nvPr>
            <p:ph type="body" sz="quarter" idx="11"/>
          </p:nvPr>
        </p:nvSpPr>
        <p:spPr/>
        <p:txBody>
          <a:bodyPr lIns="0"/>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Day 1 Agenda</a:t>
            </a:r>
            <a:endParaRPr kumimoji="0" lang="en-US" i="0" u="none" strike="noStrike" kern="1200" cap="none" spc="0" normalizeH="0" baseline="0" noProof="0" dirty="0">
              <a:ln>
                <a:noFill/>
              </a:ln>
              <a:effectLst/>
              <a:uLnTx/>
              <a:uFillTx/>
            </a:endParaRPr>
          </a:p>
          <a:p>
            <a:endParaRPr lang="en-US" dirty="0"/>
          </a:p>
        </p:txBody>
      </p:sp>
      <p:graphicFrame>
        <p:nvGraphicFramePr>
          <p:cNvPr id="7" name="Table 6">
            <a:extLst>
              <a:ext uri="{FF2B5EF4-FFF2-40B4-BE49-F238E27FC236}">
                <a16:creationId xmlns:a16="http://schemas.microsoft.com/office/drawing/2014/main" id="{24E71E66-105C-4418-B732-A448E0E7E2FE}"/>
              </a:ext>
            </a:extLst>
          </p:cNvPr>
          <p:cNvGraphicFramePr>
            <a:graphicFrameLocks noGrp="1"/>
          </p:cNvGraphicFramePr>
          <p:nvPr>
            <p:extLst>
              <p:ext uri="{D42A27DB-BD31-4B8C-83A1-F6EECF244321}">
                <p14:modId xmlns:p14="http://schemas.microsoft.com/office/powerpoint/2010/main" val="2938198404"/>
              </p:ext>
            </p:extLst>
          </p:nvPr>
        </p:nvGraphicFramePr>
        <p:xfrm>
          <a:off x="533400" y="1621549"/>
          <a:ext cx="8077200" cy="3907611"/>
        </p:xfrm>
        <a:graphic>
          <a:graphicData uri="http://schemas.openxmlformats.org/drawingml/2006/table">
            <a:tbl>
              <a:tblPr bandRow="1"/>
              <a:tblGrid>
                <a:gridCol w="1006929">
                  <a:extLst>
                    <a:ext uri="{9D8B030D-6E8A-4147-A177-3AD203B41FA5}">
                      <a16:colId xmlns:a16="http://schemas.microsoft.com/office/drawing/2014/main" val="1917089213"/>
                    </a:ext>
                  </a:extLst>
                </a:gridCol>
                <a:gridCol w="5410635">
                  <a:extLst>
                    <a:ext uri="{9D8B030D-6E8A-4147-A177-3AD203B41FA5}">
                      <a16:colId xmlns:a16="http://schemas.microsoft.com/office/drawing/2014/main" val="3778035725"/>
                    </a:ext>
                  </a:extLst>
                </a:gridCol>
                <a:gridCol w="1659636">
                  <a:extLst>
                    <a:ext uri="{9D8B030D-6E8A-4147-A177-3AD203B41FA5}">
                      <a16:colId xmlns:a16="http://schemas.microsoft.com/office/drawing/2014/main" val="3156823406"/>
                    </a:ext>
                  </a:extLst>
                </a:gridCol>
              </a:tblGrid>
              <a:tr h="388380">
                <a:tc>
                  <a:txBody>
                    <a:bodyPr/>
                    <a:lstStyle/>
                    <a:p>
                      <a:pPr marL="0" marR="0" algn="ctr">
                        <a:lnSpc>
                          <a:spcPct val="100000"/>
                        </a:lnSpc>
                        <a:spcBef>
                          <a:spcPts val="0"/>
                        </a:spcBef>
                        <a:spcAft>
                          <a:spcPts val="0"/>
                        </a:spcAft>
                      </a:pPr>
                      <a:r>
                        <a:rPr lang="en-US" sz="1200" b="1" i="0" baseline="0">
                          <a:solidFill>
                            <a:schemeClr val="bg1"/>
                          </a:solidFill>
                          <a:effectLst/>
                          <a:latin typeface="Arial" panose="020B0604020202020204" pitchFamily="34" charset="0"/>
                          <a:ea typeface="Perpetua" panose="02020502060401020303" pitchFamily="18" charset="0"/>
                          <a:cs typeface="Arial" panose="020B0604020202020204" pitchFamily="34" charset="0"/>
                        </a:rPr>
                        <a:t>Time</a:t>
                      </a:r>
                      <a:endParaRPr lang="en-US" sz="1200" b="1" i="0" baseline="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marL="0" marR="0" algn="ctr">
                        <a:lnSpc>
                          <a:spcPct val="100000"/>
                        </a:lnSpc>
                        <a:spcBef>
                          <a:spcPts val="0"/>
                        </a:spcBef>
                        <a:spcAft>
                          <a:spcPts val="0"/>
                        </a:spcAft>
                      </a:pPr>
                      <a:r>
                        <a:rPr lang="en-US" sz="1200" b="1" i="0" baseline="0" dirty="0">
                          <a:solidFill>
                            <a:schemeClr val="bg1"/>
                          </a:solidFill>
                          <a:effectLst/>
                          <a:latin typeface="Arial" panose="020B0604020202020204" pitchFamily="34" charset="0"/>
                          <a:ea typeface="Perpetua" panose="02020502060401020303" pitchFamily="18" charset="0"/>
                          <a:cs typeface="Arial" panose="020B0604020202020204" pitchFamily="34" charset="0"/>
                        </a:rPr>
                        <a:t>Topic </a:t>
                      </a:r>
                      <a:endParaRPr lang="en-US" sz="1200" b="1" i="0" baseline="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64E59"/>
                    </a:solidFill>
                  </a:tcPr>
                </a:tc>
                <a:tc>
                  <a:txBody>
                    <a:bodyPr/>
                    <a:lstStyle/>
                    <a:p>
                      <a:pPr marL="0" marR="0" algn="ctr">
                        <a:lnSpc>
                          <a:spcPct val="100000"/>
                        </a:lnSpc>
                        <a:spcBef>
                          <a:spcPts val="0"/>
                        </a:spcBef>
                        <a:spcAft>
                          <a:spcPts val="0"/>
                        </a:spcAft>
                      </a:pPr>
                      <a:r>
                        <a:rPr lang="en-US" sz="1200" b="1" i="0" baseline="0" dirty="0">
                          <a:solidFill>
                            <a:schemeClr val="bg1"/>
                          </a:solidFill>
                          <a:effectLst/>
                          <a:latin typeface="Arial" panose="020B0604020202020204" pitchFamily="34" charset="0"/>
                          <a:ea typeface="Perpetua" panose="02020502060401020303" pitchFamily="18" charset="0"/>
                          <a:cs typeface="Arial" panose="020B0604020202020204" pitchFamily="34" charset="0"/>
                        </a:rPr>
                        <a:t>Facilitator</a:t>
                      </a:r>
                      <a:endParaRPr lang="en-US" sz="1200" b="1" i="0" baseline="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extLst>
                  <a:ext uri="{0D108BD9-81ED-4DB2-BD59-A6C34878D82A}">
                    <a16:rowId xmlns:a16="http://schemas.microsoft.com/office/drawing/2014/main" val="1709865012"/>
                  </a:ext>
                </a:extLst>
              </a:tr>
              <a:tr h="388380">
                <a:tc>
                  <a:txBody>
                    <a:bodyPr/>
                    <a:lstStyle/>
                    <a:p>
                      <a:pPr marL="0" marR="0" algn="ctr">
                        <a:lnSpc>
                          <a:spcPct val="100000"/>
                        </a:lnSpc>
                        <a:spcBef>
                          <a:spcPts val="0"/>
                        </a:spcBef>
                        <a:spcAft>
                          <a:spcPts val="0"/>
                        </a:spcAft>
                      </a:pPr>
                      <a:endParaRPr lang="en-US" sz="1200" b="0" i="0" baseline="0" dirty="0">
                        <a:effectLst/>
                        <a:latin typeface="Arial" panose="020B0604020202020204" pitchFamily="34" charset="0"/>
                        <a:ea typeface="Calibri" panose="020F0502020204030204" pitchFamily="34" charset="0"/>
                        <a:cs typeface="Arial" panose="020B0604020202020204" pitchFamily="34" charset="0"/>
                      </a:endParaRP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tc>
                  <a:txBody>
                    <a:bodyPr/>
                    <a:lstStyle/>
                    <a:p>
                      <a:pPr marL="0" marR="0">
                        <a:lnSpc>
                          <a:spcPct val="100000"/>
                        </a:lnSpc>
                        <a:spcBef>
                          <a:spcPts val="0"/>
                        </a:spcBef>
                        <a:spcAft>
                          <a:spcPts val="0"/>
                        </a:spcAft>
                      </a:pPr>
                      <a:r>
                        <a:rPr lang="en-US" sz="1200" b="1" i="0" baseline="0" dirty="0">
                          <a:effectLst/>
                          <a:latin typeface="Arial" panose="020B0604020202020204" pitchFamily="34" charset="0"/>
                          <a:ea typeface="Calibri" panose="020F0502020204030204" pitchFamily="34" charset="0"/>
                          <a:cs typeface="Arial" panose="020B0604020202020204" pitchFamily="34" charset="0"/>
                        </a:rPr>
                        <a:t>Welcome and introductions</a:t>
                      </a: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tc>
                  <a:txBody>
                    <a:bodyPr/>
                    <a:lstStyle/>
                    <a:p>
                      <a:pPr marL="0" marR="0" algn="l">
                        <a:lnSpc>
                          <a:spcPct val="100000"/>
                        </a:lnSpc>
                        <a:spcBef>
                          <a:spcPts val="0"/>
                        </a:spcBef>
                        <a:spcAft>
                          <a:spcPts val="0"/>
                        </a:spcAft>
                      </a:pPr>
                      <a:endParaRPr lang="en-US" sz="1200" b="0" i="0" baseline="0" dirty="0">
                        <a:effectLst/>
                        <a:latin typeface="Arial" panose="020B0604020202020204" pitchFamily="34" charset="0"/>
                        <a:ea typeface="Calibri" panose="020F0502020204030204" pitchFamily="34" charset="0"/>
                        <a:cs typeface="Arial" panose="020B0604020202020204" pitchFamily="34" charset="0"/>
                      </a:endParaRP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extLst>
                  <a:ext uri="{0D108BD9-81ED-4DB2-BD59-A6C34878D82A}">
                    <a16:rowId xmlns:a16="http://schemas.microsoft.com/office/drawing/2014/main" val="3644099973"/>
                  </a:ext>
                </a:extLst>
              </a:tr>
              <a:tr h="609478">
                <a:tc>
                  <a:txBody>
                    <a:bodyPr/>
                    <a:lstStyle/>
                    <a:p>
                      <a:pPr marL="0" marR="0" algn="ctr" defTabSz="914400" rtl="0" eaLnBrk="1" latinLnBrk="0" hangingPunct="1">
                        <a:lnSpc>
                          <a:spcPct val="100000"/>
                        </a:lnSpc>
                        <a:spcBef>
                          <a:spcPts val="0"/>
                        </a:spcBef>
                        <a:spcAft>
                          <a:spcPts val="0"/>
                        </a:spcAft>
                      </a:pPr>
                      <a:endParaRPr lang="en-US" sz="1200" b="0" i="0" kern="12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lnSpc>
                          <a:spcPct val="100000"/>
                        </a:lnSpc>
                        <a:spcBef>
                          <a:spcPts val="0"/>
                        </a:spcBef>
                        <a:spcAft>
                          <a:spcPts val="0"/>
                        </a:spcAft>
                      </a:pPr>
                      <a:r>
                        <a:rPr lang="en-US" sz="1200" b="1" i="0" baseline="0" dirty="0">
                          <a:effectLst/>
                          <a:latin typeface="Arial" panose="020B0604020202020204" pitchFamily="34" charset="0"/>
                          <a:ea typeface="Calibri" panose="020F0502020204030204" pitchFamily="34" charset="0"/>
                          <a:cs typeface="Arial" panose="020B0604020202020204" pitchFamily="34" charset="0"/>
                        </a:rPr>
                        <a:t>Review slide deck</a:t>
                      </a:r>
                    </a:p>
                    <a:p>
                      <a:pPr marL="228600" marR="0" indent="-228600">
                        <a:lnSpc>
                          <a:spcPct val="100000"/>
                        </a:lnSpc>
                        <a:spcBef>
                          <a:spcPts val="0"/>
                        </a:spcBef>
                        <a:spcAft>
                          <a:spcPts val="0"/>
                        </a:spcAft>
                        <a:buAutoNum type="arabicPeriod"/>
                      </a:pPr>
                      <a:r>
                        <a:rPr lang="en-US" sz="1200" b="0" i="0" baseline="0" dirty="0">
                          <a:effectLst/>
                          <a:latin typeface="Arial" panose="020B0604020202020204" pitchFamily="34" charset="0"/>
                          <a:ea typeface="Calibri" panose="020F0502020204030204" pitchFamily="34" charset="0"/>
                          <a:cs typeface="Arial" panose="020B0604020202020204" pitchFamily="34" charset="0"/>
                        </a:rPr>
                        <a:t>Introduction to RECAP and its components</a:t>
                      </a:r>
                    </a:p>
                    <a:p>
                      <a:pPr marL="228600" marR="0" indent="-228600">
                        <a:lnSpc>
                          <a:spcPct val="100000"/>
                        </a:lnSpc>
                        <a:spcBef>
                          <a:spcPts val="0"/>
                        </a:spcBef>
                        <a:spcAft>
                          <a:spcPts val="0"/>
                        </a:spcAft>
                        <a:buAutoNum type="arabicPeriod"/>
                      </a:pPr>
                      <a:r>
                        <a:rPr lang="en-US" sz="1200" b="0" i="0" baseline="0" dirty="0">
                          <a:effectLst/>
                          <a:latin typeface="Arial" panose="020B0604020202020204" pitchFamily="34" charset="0"/>
                          <a:ea typeface="Calibri" panose="020F0502020204030204" pitchFamily="34" charset="0"/>
                          <a:cs typeface="Arial" panose="020B0604020202020204" pitchFamily="34" charset="0"/>
                        </a:rPr>
                        <a:t>Process overview</a:t>
                      </a:r>
                    </a:p>
                    <a:p>
                      <a:pPr marL="228600" marR="0" indent="-228600">
                        <a:lnSpc>
                          <a:spcPct val="100000"/>
                        </a:lnSpc>
                        <a:spcBef>
                          <a:spcPts val="0"/>
                        </a:spcBef>
                        <a:spcAft>
                          <a:spcPts val="0"/>
                        </a:spcAft>
                        <a:buAutoNum type="arabicPeriod"/>
                      </a:pPr>
                      <a:r>
                        <a:rPr lang="en-US" sz="1200" b="0" i="0" baseline="0" dirty="0">
                          <a:effectLst/>
                          <a:latin typeface="Arial" panose="020B0604020202020204" pitchFamily="34" charset="0"/>
                          <a:ea typeface="Calibri" panose="020F0502020204030204" pitchFamily="34" charset="0"/>
                          <a:cs typeface="Arial" panose="020B0604020202020204" pitchFamily="34" charset="0"/>
                        </a:rPr>
                        <a:t>Structure of assessment tool (domain, subdomains and competencies) </a:t>
                      </a:r>
                    </a:p>
                    <a:p>
                      <a:pPr marL="228600" marR="0" indent="-228600">
                        <a:lnSpc>
                          <a:spcPct val="100000"/>
                        </a:lnSpc>
                        <a:spcBef>
                          <a:spcPts val="0"/>
                        </a:spcBef>
                        <a:spcAft>
                          <a:spcPts val="0"/>
                        </a:spcAft>
                        <a:buAutoNum type="arabicPeriod"/>
                      </a:pPr>
                      <a:r>
                        <a:rPr lang="en-US" sz="1200" b="0" i="0" baseline="0" dirty="0">
                          <a:effectLst/>
                          <a:latin typeface="Arial" panose="020B0604020202020204" pitchFamily="34" charset="0"/>
                          <a:ea typeface="Calibri" panose="020F0502020204030204" pitchFamily="34" charset="0"/>
                          <a:cs typeface="Arial" panose="020B0604020202020204" pitchFamily="34" charset="0"/>
                        </a:rPr>
                        <a:t>Creating the institutional strengthening plan</a:t>
                      </a: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lgn="ctr">
                        <a:lnSpc>
                          <a:spcPct val="100000"/>
                        </a:lnSpc>
                        <a:spcBef>
                          <a:spcPts val="0"/>
                        </a:spcBef>
                        <a:spcAft>
                          <a:spcPts val="0"/>
                        </a:spcAft>
                      </a:pPr>
                      <a:endParaRPr lang="en-US" sz="1200" b="0" i="0" baseline="0" dirty="0">
                        <a:effectLst/>
                        <a:latin typeface="Arial" panose="020B0604020202020204" pitchFamily="34" charset="0"/>
                        <a:ea typeface="Calibri" panose="020F0502020204030204" pitchFamily="34" charset="0"/>
                        <a:cs typeface="Arial" panose="020B0604020202020204" pitchFamily="34" charset="0"/>
                      </a:endParaRP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278539227"/>
                  </a:ext>
                </a:extLst>
              </a:tr>
              <a:tr h="483180">
                <a:tc>
                  <a:txBody>
                    <a:bodyPr/>
                    <a:lstStyle/>
                    <a:p>
                      <a:pPr marL="0" marR="0" algn="ctr" defTabSz="914400" rtl="0" eaLnBrk="1" latinLnBrk="0" hangingPunct="1">
                        <a:lnSpc>
                          <a:spcPct val="100000"/>
                        </a:lnSpc>
                        <a:spcBef>
                          <a:spcPts val="0"/>
                        </a:spcBef>
                        <a:spcAft>
                          <a:spcPts val="0"/>
                        </a:spcAft>
                      </a:pPr>
                      <a:endParaRPr lang="en-US" sz="1200" b="0" i="0" kern="12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tc>
                  <a:txBody>
                    <a:bodyPr/>
                    <a:lstStyle/>
                    <a:p>
                      <a:pPr marL="0" marR="0">
                        <a:lnSpc>
                          <a:spcPct val="100000"/>
                        </a:lnSpc>
                        <a:spcBef>
                          <a:spcPts val="0"/>
                        </a:spcBef>
                        <a:spcAft>
                          <a:spcPts val="0"/>
                        </a:spcAft>
                      </a:pPr>
                      <a:r>
                        <a:rPr lang="en-US" sz="1200" b="1" i="0" baseline="0" dirty="0">
                          <a:effectLst/>
                          <a:latin typeface="Arial" panose="020B0604020202020204" pitchFamily="34" charset="0"/>
                          <a:ea typeface="Calibri" panose="020F0502020204030204" pitchFamily="34" charset="0"/>
                          <a:cs typeface="Arial" panose="020B0604020202020204" pitchFamily="34" charset="0"/>
                        </a:rPr>
                        <a:t>Self-assessment of domains x–x </a:t>
                      </a:r>
                    </a:p>
                    <a:p>
                      <a:pPr marL="0" marR="0">
                        <a:lnSpc>
                          <a:spcPct val="100000"/>
                        </a:lnSpc>
                        <a:spcBef>
                          <a:spcPts val="0"/>
                        </a:spcBef>
                        <a:spcAft>
                          <a:spcPts val="0"/>
                        </a:spcAft>
                      </a:pPr>
                      <a:r>
                        <a:rPr lang="en-US" sz="1200" b="0" i="0" baseline="0" dirty="0">
                          <a:effectLst/>
                          <a:latin typeface="Arial" panose="020B0604020202020204" pitchFamily="34" charset="0"/>
                          <a:ea typeface="Calibri" panose="020F0502020204030204" pitchFamily="34" charset="0"/>
                          <a:cs typeface="Arial" panose="020B0604020202020204" pitchFamily="34" charset="0"/>
                        </a:rPr>
                        <a:t>(to be selected by the organization completing the self-assessment)</a:t>
                      </a: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tc>
                  <a:txBody>
                    <a:bodyPr/>
                    <a:lstStyle/>
                    <a:p>
                      <a:pPr marL="0" marR="0" algn="ctr">
                        <a:lnSpc>
                          <a:spcPct val="100000"/>
                        </a:lnSpc>
                        <a:spcBef>
                          <a:spcPts val="0"/>
                        </a:spcBef>
                        <a:spcAft>
                          <a:spcPts val="0"/>
                        </a:spcAft>
                      </a:pPr>
                      <a:endParaRPr lang="en-US" sz="1200" b="0" i="0" baseline="0" dirty="0">
                        <a:effectLst/>
                        <a:latin typeface="Arial" panose="020B0604020202020204" pitchFamily="34" charset="0"/>
                        <a:ea typeface="Calibri" panose="020F0502020204030204" pitchFamily="34" charset="0"/>
                        <a:cs typeface="Arial" panose="020B0604020202020204" pitchFamily="34" charset="0"/>
                      </a:endParaRP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extLst>
                  <a:ext uri="{0D108BD9-81ED-4DB2-BD59-A6C34878D82A}">
                    <a16:rowId xmlns:a16="http://schemas.microsoft.com/office/drawing/2014/main" val="2611355374"/>
                  </a:ext>
                </a:extLst>
              </a:tr>
              <a:tr h="512243">
                <a:tc>
                  <a:txBody>
                    <a:bodyPr/>
                    <a:lstStyle/>
                    <a:p>
                      <a:pPr marL="0" marR="0" algn="ctr" defTabSz="914400" rtl="0" eaLnBrk="1" latinLnBrk="0" hangingPunct="1">
                        <a:lnSpc>
                          <a:spcPct val="100000"/>
                        </a:lnSpc>
                        <a:spcBef>
                          <a:spcPts val="0"/>
                        </a:spcBef>
                        <a:spcAft>
                          <a:spcPts val="0"/>
                        </a:spcAft>
                      </a:pPr>
                      <a:endParaRPr lang="en-US" sz="1200" b="0" i="0" kern="12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tc>
                  <a:txBody>
                    <a:bodyPr/>
                    <a:lstStyle/>
                    <a:p>
                      <a:pPr marL="0" marR="0" algn="l">
                        <a:lnSpc>
                          <a:spcPct val="100000"/>
                        </a:lnSpc>
                        <a:spcBef>
                          <a:spcPts val="0"/>
                        </a:spcBef>
                        <a:spcAft>
                          <a:spcPts val="0"/>
                        </a:spcAft>
                      </a:pPr>
                      <a:r>
                        <a:rPr lang="en-US" sz="1200" b="1" i="0" kern="12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Break</a:t>
                      </a: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tc>
                  <a:txBody>
                    <a:bodyPr/>
                    <a:lstStyle/>
                    <a:p>
                      <a:pPr marL="0" marR="0" algn="ctr">
                        <a:lnSpc>
                          <a:spcPct val="100000"/>
                        </a:lnSpc>
                        <a:spcBef>
                          <a:spcPts val="0"/>
                        </a:spcBef>
                        <a:spcAft>
                          <a:spcPts val="0"/>
                        </a:spcAft>
                      </a:pPr>
                      <a:endParaRPr lang="en-US" sz="1200" b="0" i="0" baseline="0" dirty="0">
                        <a:effectLst/>
                        <a:latin typeface="Arial" panose="020B0604020202020204" pitchFamily="34" charset="0"/>
                        <a:ea typeface="Calibri" panose="020F0502020204030204" pitchFamily="34" charset="0"/>
                        <a:cs typeface="Arial" panose="020B0604020202020204" pitchFamily="34" charset="0"/>
                      </a:endParaRP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extLst>
                  <a:ext uri="{0D108BD9-81ED-4DB2-BD59-A6C34878D82A}">
                    <a16:rowId xmlns:a16="http://schemas.microsoft.com/office/drawing/2014/main" val="1277051452"/>
                  </a:ext>
                </a:extLst>
              </a:tr>
              <a:tr h="486698">
                <a:tc>
                  <a:txBody>
                    <a:bodyPr/>
                    <a:lstStyle/>
                    <a:p>
                      <a:pPr marL="0" marR="0" algn="ctr" defTabSz="914400" rtl="0" eaLnBrk="1" latinLnBrk="0" hangingPunct="1">
                        <a:lnSpc>
                          <a:spcPct val="100000"/>
                        </a:lnSpc>
                        <a:spcBef>
                          <a:spcPts val="0"/>
                        </a:spcBef>
                        <a:spcAft>
                          <a:spcPts val="0"/>
                        </a:spcAft>
                      </a:pPr>
                      <a:endParaRPr lang="en-US" sz="1200" b="0" i="0" kern="12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tc>
                  <a:txBody>
                    <a:bodyPr/>
                    <a:lstStyle/>
                    <a:p>
                      <a:pPr marL="0" marR="0">
                        <a:lnSpc>
                          <a:spcPct val="100000"/>
                        </a:lnSpc>
                        <a:spcBef>
                          <a:spcPts val="0"/>
                        </a:spcBef>
                        <a:spcAft>
                          <a:spcPts val="0"/>
                        </a:spcAft>
                      </a:pPr>
                      <a:r>
                        <a:rPr lang="en-US" sz="1200" b="1" i="0" baseline="0" dirty="0">
                          <a:effectLst/>
                          <a:latin typeface="Arial" panose="020B0604020202020204" pitchFamily="34" charset="0"/>
                          <a:ea typeface="Calibri" panose="020F0502020204030204" pitchFamily="34" charset="0"/>
                          <a:cs typeface="Arial" panose="020B0604020202020204" pitchFamily="34" charset="0"/>
                        </a:rPr>
                        <a:t>Self-assessment of domains x–x </a:t>
                      </a:r>
                    </a:p>
                    <a:p>
                      <a:pPr marL="0" marR="0">
                        <a:lnSpc>
                          <a:spcPct val="100000"/>
                        </a:lnSpc>
                        <a:spcBef>
                          <a:spcPts val="0"/>
                        </a:spcBef>
                        <a:spcAft>
                          <a:spcPts val="0"/>
                        </a:spcAft>
                      </a:pPr>
                      <a:r>
                        <a:rPr lang="en-US" sz="1200" b="0" i="0" baseline="0" dirty="0">
                          <a:effectLst/>
                          <a:latin typeface="Arial" panose="020B0604020202020204" pitchFamily="34" charset="0"/>
                          <a:ea typeface="Calibri" panose="020F0502020204030204" pitchFamily="34" charset="0"/>
                          <a:cs typeface="Arial" panose="020B0604020202020204" pitchFamily="34" charset="0"/>
                        </a:rPr>
                        <a:t>(to be selected by the organization completing the self-assessment)</a:t>
                      </a: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tc>
                  <a:txBody>
                    <a:bodyPr/>
                    <a:lstStyle/>
                    <a:p>
                      <a:pPr marL="0" marR="0" algn="ctr">
                        <a:lnSpc>
                          <a:spcPct val="100000"/>
                        </a:lnSpc>
                        <a:spcBef>
                          <a:spcPts val="0"/>
                        </a:spcBef>
                        <a:spcAft>
                          <a:spcPts val="0"/>
                        </a:spcAft>
                      </a:pPr>
                      <a:endParaRPr lang="en-US" sz="1200" b="0" i="0" baseline="0" dirty="0">
                        <a:effectLst/>
                        <a:latin typeface="Arial" panose="020B0604020202020204" pitchFamily="34" charset="0"/>
                        <a:ea typeface="Calibri" panose="020F0502020204030204" pitchFamily="34" charset="0"/>
                        <a:cs typeface="Arial" panose="020B0604020202020204" pitchFamily="34" charset="0"/>
                      </a:endParaRP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extLst>
                  <a:ext uri="{0D108BD9-81ED-4DB2-BD59-A6C34878D82A}">
                    <a16:rowId xmlns:a16="http://schemas.microsoft.com/office/drawing/2014/main" val="2004249578"/>
                  </a:ext>
                </a:extLst>
              </a:tr>
              <a:tr h="609478">
                <a:tc>
                  <a:txBody>
                    <a:bodyPr/>
                    <a:lstStyle/>
                    <a:p>
                      <a:pPr marL="0" marR="0" algn="ctr" defTabSz="914400" rtl="0" eaLnBrk="1" latinLnBrk="0" hangingPunct="1">
                        <a:lnSpc>
                          <a:spcPct val="100000"/>
                        </a:lnSpc>
                        <a:spcBef>
                          <a:spcPts val="0"/>
                        </a:spcBef>
                        <a:spcAft>
                          <a:spcPts val="0"/>
                        </a:spcAft>
                      </a:pPr>
                      <a:endParaRPr lang="en-US" sz="1200" b="0" i="0" kern="12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tc>
                  <a:txBody>
                    <a:bodyPr/>
                    <a:lstStyle/>
                    <a:p>
                      <a:pPr marL="0" marR="0">
                        <a:lnSpc>
                          <a:spcPct val="100000"/>
                        </a:lnSpc>
                        <a:spcBef>
                          <a:spcPts val="0"/>
                        </a:spcBef>
                        <a:spcAft>
                          <a:spcPts val="0"/>
                        </a:spcAft>
                      </a:pPr>
                      <a:r>
                        <a:rPr lang="en-US" sz="1200" b="1" i="0" baseline="0" dirty="0">
                          <a:effectLst/>
                          <a:latin typeface="Arial" panose="020B0604020202020204" pitchFamily="34" charset="0"/>
                          <a:ea typeface="Calibri" panose="020F0502020204030204" pitchFamily="34" charset="0"/>
                          <a:cs typeface="Arial" panose="020B0604020202020204" pitchFamily="34" charset="0"/>
                        </a:rPr>
                        <a:t>Day 1 Review and Planning for Day 2</a:t>
                      </a: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tc>
                  <a:txBody>
                    <a:bodyPr/>
                    <a:lstStyle/>
                    <a:p>
                      <a:pPr marL="0" marR="0" algn="ctr">
                        <a:lnSpc>
                          <a:spcPct val="100000"/>
                        </a:lnSpc>
                        <a:spcBef>
                          <a:spcPts val="0"/>
                        </a:spcBef>
                        <a:spcAft>
                          <a:spcPts val="0"/>
                        </a:spcAft>
                      </a:pPr>
                      <a:endParaRPr lang="en-US" sz="1200" b="0" i="0" baseline="0" dirty="0">
                        <a:effectLst/>
                        <a:latin typeface="Arial" panose="020B0604020202020204" pitchFamily="34" charset="0"/>
                        <a:ea typeface="Calibri" panose="020F0502020204030204" pitchFamily="34" charset="0"/>
                        <a:cs typeface="Arial" panose="020B0604020202020204" pitchFamily="34" charset="0"/>
                      </a:endParaRP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extLst>
                  <a:ext uri="{0D108BD9-81ED-4DB2-BD59-A6C34878D82A}">
                    <a16:rowId xmlns:a16="http://schemas.microsoft.com/office/drawing/2014/main" val="4153618185"/>
                  </a:ext>
                </a:extLst>
              </a:tr>
            </a:tbl>
          </a:graphicData>
        </a:graphic>
      </p:graphicFrame>
    </p:spTree>
    <p:extLst>
      <p:ext uri="{BB962C8B-B14F-4D97-AF65-F5344CB8AC3E}">
        <p14:creationId xmlns:p14="http://schemas.microsoft.com/office/powerpoint/2010/main" val="1199697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6A1A03A-FF0A-467B-BDBE-F1A660195FAA}"/>
              </a:ext>
            </a:extLst>
          </p:cNvPr>
          <p:cNvSpPr>
            <a:spLocks noGrp="1"/>
          </p:cNvSpPr>
          <p:nvPr>
            <p:ph type="body" sz="quarter" idx="11"/>
          </p:nvPr>
        </p:nvSpPr>
        <p:spPr/>
        <p:txBody>
          <a:bodyPr/>
          <a:lstStyle/>
          <a:p>
            <a:r>
              <a:rPr lang="en-US"/>
              <a:t>Assessment Scoring</a:t>
            </a:r>
          </a:p>
          <a:p>
            <a:endParaRPr lang="en-US"/>
          </a:p>
        </p:txBody>
      </p:sp>
      <p:sp>
        <p:nvSpPr>
          <p:cNvPr id="5" name="Text Placeholder 3">
            <a:extLst>
              <a:ext uri="{FF2B5EF4-FFF2-40B4-BE49-F238E27FC236}">
                <a16:creationId xmlns:a16="http://schemas.microsoft.com/office/drawing/2014/main" id="{07200007-774A-47A9-B358-FB034B377463}"/>
              </a:ext>
            </a:extLst>
          </p:cNvPr>
          <p:cNvSpPr txBox="1">
            <a:spLocks/>
          </p:cNvSpPr>
          <p:nvPr/>
        </p:nvSpPr>
        <p:spPr>
          <a:xfrm>
            <a:off x="442329" y="1692564"/>
            <a:ext cx="8048610" cy="1187270"/>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0"/>
              </a:spcBef>
              <a:spcAft>
                <a:spcPts val="800"/>
              </a:spcAft>
              <a:buFont typeface="Arial" panose="020B0604020202020204" pitchFamily="34" charset="0"/>
              <a:buChar char="•"/>
              <a:defRPr sz="26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800"/>
              </a:spcAft>
              <a:buFont typeface="Arial" panose="020B0604020202020204" pitchFamily="34" charset="0"/>
              <a:buChar char="•"/>
              <a:defRPr sz="25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800"/>
              </a:spcAft>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800"/>
              </a:spcAft>
              <a:buFont typeface="Arial" panose="020B0604020202020204" pitchFamily="34" charset="0"/>
              <a:buChar char="•"/>
              <a:defRPr sz="21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8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spcAft>
                <a:spcPts val="1200"/>
              </a:spcAft>
              <a:buFont typeface="+mj-lt"/>
              <a:buAutoNum type="arabicPeriod"/>
            </a:pPr>
            <a:r>
              <a:rPr lang="en-US" dirty="0">
                <a:latin typeface="Arial" panose="020B0604020202020204" pitchFamily="34" charset="0"/>
                <a:cs typeface="Arial" panose="020B0604020202020204" pitchFamily="34" charset="0"/>
              </a:rPr>
              <a:t>Each core competency will receive a score</a:t>
            </a:r>
          </a:p>
          <a:p>
            <a:pPr marL="514350" indent="-514350">
              <a:spcAft>
                <a:spcPts val="1200"/>
              </a:spcAft>
              <a:buFont typeface="+mj-lt"/>
              <a:buAutoNum type="arabicPeriod"/>
            </a:pPr>
            <a:r>
              <a:rPr lang="en-US" dirty="0">
                <a:latin typeface="Arial" panose="020B0604020202020204" pitchFamily="34" charset="0"/>
                <a:cs typeface="Arial" panose="020B0604020202020204" pitchFamily="34" charset="0"/>
              </a:rPr>
              <a:t>Scoring will use the following measurement scale:</a:t>
            </a:r>
          </a:p>
          <a:p>
            <a:endParaRPr lang="en-US" dirty="0">
              <a:latin typeface="Arial" panose="020B0604020202020204" pitchFamily="34" charset="0"/>
              <a:cs typeface="Arial" panose="020B0604020202020204" pitchFamily="34" charset="0"/>
            </a:endParaRPr>
          </a:p>
        </p:txBody>
      </p:sp>
      <p:graphicFrame>
        <p:nvGraphicFramePr>
          <p:cNvPr id="7" name="Table 6">
            <a:extLst>
              <a:ext uri="{FF2B5EF4-FFF2-40B4-BE49-F238E27FC236}">
                <a16:creationId xmlns:a16="http://schemas.microsoft.com/office/drawing/2014/main" id="{EF3FB18A-A96E-434C-9D44-45050A9B36BF}"/>
              </a:ext>
            </a:extLst>
          </p:cNvPr>
          <p:cNvGraphicFramePr>
            <a:graphicFrameLocks noGrp="1"/>
          </p:cNvGraphicFramePr>
          <p:nvPr>
            <p:extLst>
              <p:ext uri="{D42A27DB-BD31-4B8C-83A1-F6EECF244321}">
                <p14:modId xmlns:p14="http://schemas.microsoft.com/office/powerpoint/2010/main" val="1916211278"/>
              </p:ext>
            </p:extLst>
          </p:nvPr>
        </p:nvGraphicFramePr>
        <p:xfrm>
          <a:off x="185827" y="3121314"/>
          <a:ext cx="8763000" cy="3550540"/>
        </p:xfrm>
        <a:graphic>
          <a:graphicData uri="http://schemas.openxmlformats.org/drawingml/2006/table">
            <a:tbl>
              <a:tblPr firstRow="1" firstCol="1" bandRow="1"/>
              <a:tblGrid>
                <a:gridCol w="2190750">
                  <a:extLst>
                    <a:ext uri="{9D8B030D-6E8A-4147-A177-3AD203B41FA5}">
                      <a16:colId xmlns:a16="http://schemas.microsoft.com/office/drawing/2014/main" val="781618757"/>
                    </a:ext>
                  </a:extLst>
                </a:gridCol>
                <a:gridCol w="2190750">
                  <a:extLst>
                    <a:ext uri="{9D8B030D-6E8A-4147-A177-3AD203B41FA5}">
                      <a16:colId xmlns:a16="http://schemas.microsoft.com/office/drawing/2014/main" val="2622899118"/>
                    </a:ext>
                  </a:extLst>
                </a:gridCol>
                <a:gridCol w="2190750">
                  <a:extLst>
                    <a:ext uri="{9D8B030D-6E8A-4147-A177-3AD203B41FA5}">
                      <a16:colId xmlns:a16="http://schemas.microsoft.com/office/drawing/2014/main" val="2737975205"/>
                    </a:ext>
                  </a:extLst>
                </a:gridCol>
                <a:gridCol w="2190750">
                  <a:extLst>
                    <a:ext uri="{9D8B030D-6E8A-4147-A177-3AD203B41FA5}">
                      <a16:colId xmlns:a16="http://schemas.microsoft.com/office/drawing/2014/main" val="1858233124"/>
                    </a:ext>
                  </a:extLst>
                </a:gridCol>
              </a:tblGrid>
              <a:tr h="499005">
                <a:tc>
                  <a:txBody>
                    <a:bodyPr/>
                    <a:lstStyle/>
                    <a:p>
                      <a:pPr marL="0" marR="0" algn="ctr">
                        <a:lnSpc>
                          <a:spcPct val="107000"/>
                        </a:lnSpc>
                        <a:spcBef>
                          <a:spcPts val="0"/>
                        </a:spcBef>
                        <a:spcAft>
                          <a:spcPts val="0"/>
                        </a:spcAft>
                      </a:pPr>
                      <a:r>
                        <a:rPr lang="en-US" sz="1600" b="1" dirty="0">
                          <a:effectLst/>
                          <a:latin typeface="Arial" panose="020B0604020202020204" pitchFamily="34" charset="0"/>
                          <a:ea typeface="Calibri" panose="020F0502020204030204" pitchFamily="34" charset="0"/>
                          <a:cs typeface="Arial" panose="020B0604020202020204" pitchFamily="34" charset="0"/>
                        </a:rPr>
                        <a:t>LEVEL 1</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6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Nascent</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182880" marR="182880" marT="182880" marB="18288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solidFill>
                      <a:srgbClr val="DAEEE7"/>
                    </a:solidFill>
                  </a:tcPr>
                </a:tc>
                <a:tc>
                  <a:txBody>
                    <a:bodyPr/>
                    <a:lstStyle/>
                    <a:p>
                      <a:pPr marL="0" marR="0" algn="ctr">
                        <a:lnSpc>
                          <a:spcPct val="107000"/>
                        </a:lnSpc>
                        <a:spcBef>
                          <a:spcPts val="0"/>
                        </a:spcBef>
                        <a:spcAft>
                          <a:spcPts val="0"/>
                        </a:spcAft>
                      </a:pPr>
                      <a:r>
                        <a:rPr lang="en-US" sz="16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LEVEL 2</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6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Emerging</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182880" marR="182880" marT="182880" marB="18288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solidFill>
                      <a:srgbClr val="B4DECF"/>
                    </a:solidFill>
                  </a:tcPr>
                </a:tc>
                <a:tc>
                  <a:txBody>
                    <a:bodyPr/>
                    <a:lstStyle/>
                    <a:p>
                      <a:pPr marL="0" marR="0" algn="ctr">
                        <a:lnSpc>
                          <a:spcPct val="107000"/>
                        </a:lnSpc>
                        <a:spcBef>
                          <a:spcPts val="0"/>
                        </a:spcBef>
                        <a:spcAft>
                          <a:spcPts val="0"/>
                        </a:spcAft>
                      </a:pPr>
                      <a:r>
                        <a:rPr lang="en-US" sz="1600" b="1">
                          <a:solidFill>
                            <a:schemeClr val="tx1"/>
                          </a:solidFill>
                          <a:effectLst/>
                          <a:latin typeface="Arial" panose="020B0604020202020204" pitchFamily="34" charset="0"/>
                          <a:ea typeface="Calibri" panose="020F0502020204030204" pitchFamily="34" charset="0"/>
                          <a:cs typeface="Arial" panose="020B0604020202020204" pitchFamily="34" charset="0"/>
                        </a:rPr>
                        <a:t>LEVEL 3</a:t>
                      </a:r>
                      <a:endPar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600" b="1">
                          <a:solidFill>
                            <a:schemeClr val="tx1"/>
                          </a:solidFill>
                          <a:effectLst/>
                          <a:latin typeface="Arial" panose="020B0604020202020204" pitchFamily="34" charset="0"/>
                          <a:ea typeface="Calibri" panose="020F0502020204030204" pitchFamily="34" charset="0"/>
                          <a:cs typeface="Arial" panose="020B0604020202020204" pitchFamily="34" charset="0"/>
                        </a:rPr>
                        <a:t>Advancing</a:t>
                      </a:r>
                      <a:endPar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182880" marR="182880" marT="182880" marB="18288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solidFill>
                      <a:srgbClr val="8FCDB6"/>
                    </a:solidFill>
                  </a:tcPr>
                </a:tc>
                <a:tc>
                  <a:txBody>
                    <a:bodyPr/>
                    <a:lstStyle/>
                    <a:p>
                      <a:pPr marL="0" marR="0" algn="ctr">
                        <a:lnSpc>
                          <a:spcPct val="107000"/>
                        </a:lnSpc>
                        <a:spcBef>
                          <a:spcPts val="0"/>
                        </a:spcBef>
                        <a:spcAft>
                          <a:spcPts val="0"/>
                        </a:spcAft>
                      </a:pP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LEVEL 4</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600" b="1">
                          <a:solidFill>
                            <a:schemeClr val="tx1"/>
                          </a:solidFill>
                          <a:effectLst/>
                          <a:latin typeface="Arial" panose="020B0604020202020204" pitchFamily="34" charset="0"/>
                          <a:ea typeface="Calibri" panose="020F0502020204030204" pitchFamily="34" charset="0"/>
                          <a:cs typeface="Arial" panose="020B0604020202020204" pitchFamily="34" charset="0"/>
                        </a:rPr>
                        <a:t>Expert</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182880" marR="182880" marT="182880" marB="18288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solidFill>
                      <a:srgbClr val="69BC9E"/>
                    </a:solidFill>
                  </a:tcPr>
                </a:tc>
                <a:extLst>
                  <a:ext uri="{0D108BD9-81ED-4DB2-BD59-A6C34878D82A}">
                    <a16:rowId xmlns:a16="http://schemas.microsoft.com/office/drawing/2014/main" val="3945531906"/>
                  </a:ext>
                </a:extLst>
              </a:tr>
              <a:tr h="2058693">
                <a:tc>
                  <a:txBody>
                    <a:bodyPr/>
                    <a:lstStyle/>
                    <a:p>
                      <a:pPr marL="0" marR="0">
                        <a:lnSpc>
                          <a:spcPct val="107000"/>
                        </a:lnSpc>
                        <a:spcBef>
                          <a:spcPts val="0"/>
                        </a:spcBef>
                        <a:spcAft>
                          <a:spcPts val="0"/>
                        </a:spcAft>
                      </a:pPr>
                      <a:r>
                        <a:rPr lang="en-US" sz="13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organization has very limited experience and knowledge.</a:t>
                      </a:r>
                      <a:endParaRPr lang="en-US" sz="13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300" i="1" dirty="0">
                          <a:effectLst/>
                          <a:latin typeface="Arial" panose="020B0604020202020204" pitchFamily="34" charset="0"/>
                          <a:ea typeface="Calibri" panose="020F0502020204030204" pitchFamily="34" charset="0"/>
                          <a:cs typeface="Arial" panose="020B0604020202020204" pitchFamily="34" charset="0"/>
                        </a:rPr>
                        <a:t> </a:t>
                      </a:r>
                      <a:endParaRPr lang="en-US" sz="1300" dirty="0">
                        <a:effectLst/>
                        <a:latin typeface="Arial" panose="020B0604020202020204" pitchFamily="34" charset="0"/>
                        <a:ea typeface="Calibri" panose="020F0502020204030204" pitchFamily="34" charset="0"/>
                        <a:cs typeface="Arial" panose="020B0604020202020204" pitchFamily="34" charset="0"/>
                      </a:endParaRPr>
                    </a:p>
                  </a:txBody>
                  <a:tcPr marL="182880" marR="182880" marT="182880" marB="18288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AEEE7"/>
                    </a:solidFill>
                  </a:tcPr>
                </a:tc>
                <a:tc>
                  <a:txBody>
                    <a:bodyPr/>
                    <a:lstStyle/>
                    <a:p>
                      <a:pPr marL="0" marR="0">
                        <a:lnSpc>
                          <a:spcPct val="107000"/>
                        </a:lnSpc>
                        <a:spcBef>
                          <a:spcPts val="0"/>
                        </a:spcBef>
                        <a:spcAft>
                          <a:spcPts val="0"/>
                        </a:spcAft>
                      </a:pPr>
                      <a:r>
                        <a:rPr lang="en-US" sz="1300">
                          <a:solidFill>
                            <a:srgbClr val="000000"/>
                          </a:solidFill>
                          <a:effectLst/>
                          <a:latin typeface="Arial" panose="020B0604020202020204" pitchFamily="34" charset="0"/>
                          <a:ea typeface="Calibri" panose="020F0502020204030204" pitchFamily="34" charset="0"/>
                          <a:cs typeface="Arial" panose="020B0604020202020204" pitchFamily="34" charset="0"/>
                        </a:rPr>
                        <a:t>The organization has limited overall experience and knowledge but is aware of gaps and interested in strengthening its capacity and has sought opportunities for institutional strengthening.</a:t>
                      </a:r>
                      <a:endParaRPr lang="en-US" sz="1300">
                        <a:effectLst/>
                        <a:latin typeface="Arial" panose="020B0604020202020204" pitchFamily="34" charset="0"/>
                        <a:ea typeface="Calibri" panose="020F0502020204030204" pitchFamily="34" charset="0"/>
                        <a:cs typeface="Arial" panose="020B0604020202020204" pitchFamily="34" charset="0"/>
                      </a:endParaRPr>
                    </a:p>
                  </a:txBody>
                  <a:tcPr marL="182880" marR="182880" marT="182880" marB="18288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4DECF"/>
                    </a:solidFill>
                  </a:tcPr>
                </a:tc>
                <a:tc>
                  <a:txBody>
                    <a:bodyPr/>
                    <a:lstStyle/>
                    <a:p>
                      <a:pPr marL="0" marR="0">
                        <a:lnSpc>
                          <a:spcPct val="107000"/>
                        </a:lnSpc>
                        <a:spcBef>
                          <a:spcPts val="0"/>
                        </a:spcBef>
                        <a:spcAft>
                          <a:spcPts val="0"/>
                        </a:spcAft>
                      </a:pPr>
                      <a:r>
                        <a:rPr lang="en-US" sz="1300">
                          <a:solidFill>
                            <a:schemeClr val="tx1"/>
                          </a:solidFill>
                          <a:effectLst/>
                          <a:latin typeface="Arial" panose="020B0604020202020204" pitchFamily="34" charset="0"/>
                          <a:ea typeface="Calibri" panose="020F0502020204030204" pitchFamily="34" charset="0"/>
                          <a:cs typeface="Arial" panose="020B0604020202020204" pitchFamily="34" charset="0"/>
                        </a:rPr>
                        <a:t>The organization has demonstrated sufficient knowledge and experience but lacks experience with more complex situations. The organization can problem solve and adapt as necessary and knows how to access resources to fill gaps.</a:t>
                      </a:r>
                    </a:p>
                  </a:txBody>
                  <a:tcPr marL="182880" marR="182880" marT="182880" marB="18288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8FCDB6"/>
                    </a:solidFill>
                  </a:tcPr>
                </a:tc>
                <a:tc>
                  <a:txBody>
                    <a:bodyPr/>
                    <a:lstStyle/>
                    <a:p>
                      <a:pPr marL="0" marR="0">
                        <a:lnSpc>
                          <a:spcPct val="107000"/>
                        </a:lnSpc>
                        <a:spcBef>
                          <a:spcPts val="0"/>
                        </a:spcBef>
                        <a:spcAft>
                          <a:spcPts val="0"/>
                        </a:spcAft>
                      </a:pPr>
                      <a:r>
                        <a:rPr lang="en-US" sz="1300" dirty="0">
                          <a:solidFill>
                            <a:schemeClr val="tx1"/>
                          </a:solidFill>
                          <a:effectLst/>
                          <a:latin typeface="Arial" panose="020B0604020202020204" pitchFamily="34" charset="0"/>
                          <a:ea typeface="Calibri" panose="020F0502020204030204" pitchFamily="34" charset="0"/>
                          <a:cs typeface="Arial" panose="020B0604020202020204" pitchFamily="34" charset="0"/>
                        </a:rPr>
                        <a:t>The organization demonstrates advanced skills and considerable experience. The organization can anticipate problems and has steps in place to mitigate those problems. This organization is sought out for input.</a:t>
                      </a:r>
                    </a:p>
                  </a:txBody>
                  <a:tcPr marL="182880" marR="182880" marT="182880" marB="18288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69BC9E"/>
                    </a:solidFill>
                  </a:tcPr>
                </a:tc>
                <a:extLst>
                  <a:ext uri="{0D108BD9-81ED-4DB2-BD59-A6C34878D82A}">
                    <a16:rowId xmlns:a16="http://schemas.microsoft.com/office/drawing/2014/main" val="3505779125"/>
                  </a:ext>
                </a:extLst>
              </a:tr>
            </a:tbl>
          </a:graphicData>
        </a:graphic>
      </p:graphicFrame>
    </p:spTree>
    <p:extLst>
      <p:ext uri="{BB962C8B-B14F-4D97-AF65-F5344CB8AC3E}">
        <p14:creationId xmlns:p14="http://schemas.microsoft.com/office/powerpoint/2010/main" val="41258192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7D5F7288-57DB-43D5-B395-864060AB8EC4}"/>
              </a:ext>
            </a:extLst>
          </p:cNvPr>
          <p:cNvSpPr/>
          <p:nvPr/>
        </p:nvSpPr>
        <p:spPr>
          <a:xfrm>
            <a:off x="5462337" y="2469988"/>
            <a:ext cx="3128452" cy="4038787"/>
          </a:xfrm>
          <a:prstGeom prst="rect">
            <a:avLst/>
          </a:prstGeom>
          <a:solidFill>
            <a:schemeClr val="tx2"/>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6647" tIns="36487" rIns="46647" bIns="36487" numCol="1" spcCol="1270" anchor="ctr" anchorCtr="0">
            <a:noAutofit/>
          </a:bodyPr>
          <a:lstStyle/>
          <a:p>
            <a:pPr marL="0" lvl="0" indent="0" algn="ctr" defTabSz="711200">
              <a:lnSpc>
                <a:spcPct val="90000"/>
              </a:lnSpc>
              <a:spcBef>
                <a:spcPct val="0"/>
              </a:spcBef>
              <a:spcAft>
                <a:spcPct val="35000"/>
              </a:spcAft>
              <a:buNone/>
            </a:pPr>
            <a:endParaRPr lang="en-US" sz="1600" b="1" kern="1200">
              <a:solidFill>
                <a:schemeClr val="tx1"/>
              </a:solidFill>
              <a:latin typeface="Arial" panose="020B0604020202020204" pitchFamily="34" charset="0"/>
              <a:cs typeface="Arial" panose="020B0604020202020204" pitchFamily="34" charset="0"/>
            </a:endParaRPr>
          </a:p>
        </p:txBody>
      </p:sp>
      <p:sp>
        <p:nvSpPr>
          <p:cNvPr id="5" name="Text Placeholder 3">
            <a:extLst>
              <a:ext uri="{FF2B5EF4-FFF2-40B4-BE49-F238E27FC236}">
                <a16:creationId xmlns:a16="http://schemas.microsoft.com/office/drawing/2014/main" id="{07200007-774A-47A9-B358-FB034B377463}"/>
              </a:ext>
            </a:extLst>
          </p:cNvPr>
          <p:cNvSpPr txBox="1">
            <a:spLocks/>
          </p:cNvSpPr>
          <p:nvPr/>
        </p:nvSpPr>
        <p:spPr>
          <a:xfrm>
            <a:off x="523935" y="1486429"/>
            <a:ext cx="7096065" cy="1160462"/>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0"/>
              </a:spcBef>
              <a:spcAft>
                <a:spcPts val="800"/>
              </a:spcAft>
              <a:buFont typeface="Arial" panose="020B0604020202020204" pitchFamily="34" charset="0"/>
              <a:buChar char="•"/>
              <a:defRPr sz="26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800"/>
              </a:spcAft>
              <a:buFont typeface="Arial" panose="020B0604020202020204" pitchFamily="34" charset="0"/>
              <a:buChar char="•"/>
              <a:defRPr sz="25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800"/>
              </a:spcAft>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800"/>
              </a:spcAft>
              <a:buFont typeface="Arial" panose="020B0604020202020204" pitchFamily="34" charset="0"/>
              <a:buChar char="•"/>
              <a:defRPr sz="21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8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200"/>
              </a:spcAft>
              <a:buNone/>
            </a:pPr>
            <a:r>
              <a:rPr lang="en-US" dirty="0">
                <a:latin typeface="Arial" panose="020B0604020202020204" pitchFamily="34" charset="0"/>
                <a:cs typeface="Arial" panose="020B0604020202020204" pitchFamily="34" charset="0"/>
              </a:rPr>
              <a:t>Scores will only be used to set priorities for action planning</a:t>
            </a:r>
          </a:p>
          <a:p>
            <a:pPr marL="0" indent="0">
              <a:buNone/>
            </a:pPr>
            <a:endParaRPr lang="en-US" dirty="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1E94A402-51A5-4D6A-B31F-F41C2D1F2F5F}"/>
              </a:ext>
            </a:extLst>
          </p:cNvPr>
          <p:cNvSpPr/>
          <p:nvPr/>
        </p:nvSpPr>
        <p:spPr>
          <a:xfrm>
            <a:off x="5691017" y="2631783"/>
            <a:ext cx="3021200" cy="55198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6647" tIns="36487" rIns="46647" bIns="36487" numCol="1" spcCol="1270" anchor="ctr" anchorCtr="0">
            <a:noAutofit/>
          </a:bodyPr>
          <a:lstStyle/>
          <a:p>
            <a:pPr marL="0" lvl="0" indent="0" defTabSz="711200">
              <a:lnSpc>
                <a:spcPct val="90000"/>
              </a:lnSpc>
              <a:spcBef>
                <a:spcPct val="0"/>
              </a:spcBef>
              <a:spcAft>
                <a:spcPct val="35000"/>
              </a:spcAft>
              <a:buNone/>
            </a:pPr>
            <a:r>
              <a:rPr lang="en-US" sz="1600" b="1" kern="1200" dirty="0">
                <a:solidFill>
                  <a:schemeClr val="bg1"/>
                </a:solidFill>
                <a:latin typeface="Arial" panose="020B0604020202020204" pitchFamily="34" charset="0"/>
                <a:cs typeface="Arial" panose="020B0604020202020204" pitchFamily="34" charset="0"/>
              </a:rPr>
              <a:t>WHAT ARE RECAP SCORES </a:t>
            </a:r>
            <a:br>
              <a:rPr lang="en-US" sz="1600" b="1" kern="1200" dirty="0">
                <a:solidFill>
                  <a:schemeClr val="bg1"/>
                </a:solidFill>
                <a:latin typeface="Arial" panose="020B0604020202020204" pitchFamily="34" charset="0"/>
                <a:cs typeface="Arial" panose="020B0604020202020204" pitchFamily="34" charset="0"/>
              </a:rPr>
            </a:br>
            <a:r>
              <a:rPr lang="en-US" sz="1600" b="1" u="sng" kern="1200" dirty="0">
                <a:solidFill>
                  <a:schemeClr val="bg1"/>
                </a:solidFill>
                <a:latin typeface="Arial" panose="020B0604020202020204" pitchFamily="34" charset="0"/>
                <a:cs typeface="Arial" panose="020B0604020202020204" pitchFamily="34" charset="0"/>
              </a:rPr>
              <a:t>NOT</a:t>
            </a:r>
            <a:r>
              <a:rPr lang="en-US" sz="1600" b="1" u="none" kern="1200" dirty="0">
                <a:solidFill>
                  <a:schemeClr val="bg1"/>
                </a:solidFill>
                <a:latin typeface="Arial" panose="020B0604020202020204" pitchFamily="34" charset="0"/>
                <a:cs typeface="Arial" panose="020B0604020202020204" pitchFamily="34" charset="0"/>
              </a:rPr>
              <a:t> USED FOR?</a:t>
            </a:r>
            <a:endParaRPr lang="en-US" sz="1600" b="1" kern="1200" dirty="0">
              <a:solidFill>
                <a:schemeClr val="bg1"/>
              </a:solidFill>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CC62C878-1A4B-4869-915C-BB7B3DBAF58F}"/>
              </a:ext>
            </a:extLst>
          </p:cNvPr>
          <p:cNvSpPr/>
          <p:nvPr/>
        </p:nvSpPr>
        <p:spPr>
          <a:xfrm>
            <a:off x="442330" y="2469988"/>
            <a:ext cx="4791328" cy="4038787"/>
          </a:xfrm>
          <a:prstGeom prst="rect">
            <a:avLst/>
          </a:prstGeom>
          <a:solidFill>
            <a:srgbClr val="A7BF39"/>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6647" tIns="36487" rIns="46647" bIns="36487" numCol="1" spcCol="1270" anchor="ctr" anchorCtr="0">
            <a:noAutofit/>
          </a:bodyPr>
          <a:lstStyle/>
          <a:p>
            <a:pPr marL="0" lvl="0" indent="0" algn="ctr" defTabSz="711200">
              <a:lnSpc>
                <a:spcPct val="90000"/>
              </a:lnSpc>
              <a:spcBef>
                <a:spcPct val="0"/>
              </a:spcBef>
              <a:spcAft>
                <a:spcPct val="35000"/>
              </a:spcAft>
              <a:buNone/>
            </a:pPr>
            <a:endParaRPr lang="en-US" sz="1600" b="1" kern="1200">
              <a:solidFill>
                <a:schemeClr val="tx1"/>
              </a:solidFill>
              <a:latin typeface="Arial" panose="020B0604020202020204" pitchFamily="34" charset="0"/>
              <a:cs typeface="Arial" panose="020B0604020202020204" pitchFamily="34" charset="0"/>
            </a:endParaRPr>
          </a:p>
        </p:txBody>
      </p:sp>
      <p:sp>
        <p:nvSpPr>
          <p:cNvPr id="4" name="Text Placeholder 3">
            <a:extLst>
              <a:ext uri="{FF2B5EF4-FFF2-40B4-BE49-F238E27FC236}">
                <a16:creationId xmlns:a16="http://schemas.microsoft.com/office/drawing/2014/main" id="{06A1A03A-FF0A-467B-BDBE-F1A660195FAA}"/>
              </a:ext>
            </a:extLst>
          </p:cNvPr>
          <p:cNvSpPr>
            <a:spLocks noGrp="1"/>
          </p:cNvSpPr>
          <p:nvPr>
            <p:ph type="body" sz="quarter" idx="11"/>
          </p:nvPr>
        </p:nvSpPr>
        <p:spPr/>
        <p:txBody>
          <a:bodyPr/>
          <a:lstStyle/>
          <a:p>
            <a:r>
              <a:rPr lang="en-US" dirty="0"/>
              <a:t>Assessment Scoring: Purpose</a:t>
            </a:r>
          </a:p>
        </p:txBody>
      </p:sp>
      <p:sp>
        <p:nvSpPr>
          <p:cNvPr id="3" name="Rectangle 2">
            <a:extLst>
              <a:ext uri="{FF2B5EF4-FFF2-40B4-BE49-F238E27FC236}">
                <a16:creationId xmlns:a16="http://schemas.microsoft.com/office/drawing/2014/main" id="{FF1BAEFD-CC14-41BF-996F-724109E09C64}"/>
              </a:ext>
            </a:extLst>
          </p:cNvPr>
          <p:cNvSpPr/>
          <p:nvPr/>
        </p:nvSpPr>
        <p:spPr>
          <a:xfrm>
            <a:off x="523935" y="2568817"/>
            <a:ext cx="4415017" cy="551980"/>
          </a:xfrm>
          <a:prstGeom prst="rect">
            <a:avLst/>
          </a:prstGeom>
          <a:solidFill>
            <a:schemeClr val="accent1"/>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6647" tIns="36487" rIns="46647" bIns="36487"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latin typeface="Arial" panose="020B0604020202020204" pitchFamily="34" charset="0"/>
                <a:cs typeface="Arial" panose="020B0604020202020204" pitchFamily="34" charset="0"/>
              </a:rPr>
              <a:t>WHAT ARE RECAP SCORES USED FOR?</a:t>
            </a:r>
          </a:p>
        </p:txBody>
      </p:sp>
      <p:sp>
        <p:nvSpPr>
          <p:cNvPr id="9" name="Rectangle 8">
            <a:extLst>
              <a:ext uri="{FF2B5EF4-FFF2-40B4-BE49-F238E27FC236}">
                <a16:creationId xmlns:a16="http://schemas.microsoft.com/office/drawing/2014/main" id="{6F2AAA3D-B6A9-4FCC-BD1F-2F21EEAE80C8}"/>
              </a:ext>
            </a:extLst>
          </p:cNvPr>
          <p:cNvSpPr/>
          <p:nvPr/>
        </p:nvSpPr>
        <p:spPr>
          <a:xfrm>
            <a:off x="671288" y="3118976"/>
            <a:ext cx="4415017" cy="889512"/>
          </a:xfrm>
          <a:prstGeom prst="rect">
            <a:avLst/>
          </a:prstGeom>
          <a:solidFill>
            <a:schemeClr val="accent1">
              <a:lumMod val="20000"/>
              <a:lumOff val="80000"/>
            </a:schemeClr>
          </a:solidFill>
          <a:ln w="28575">
            <a:solidFill>
              <a:schemeClr val="accent1">
                <a:lumMod val="20000"/>
                <a:lumOff val="8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55448" tIns="51705" rIns="61865" bIns="51705" numCol="1" spcCol="1270" anchor="ctr" anchorCtr="0">
            <a:noAutofit/>
          </a:bodyPr>
          <a:lstStyle/>
          <a:p>
            <a:pPr marL="0" lvl="0" indent="0" algn="l"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To provide a snapshot of an organization's technical and management capacity to conduct research and evaluation</a:t>
            </a:r>
          </a:p>
        </p:txBody>
      </p:sp>
      <p:sp>
        <p:nvSpPr>
          <p:cNvPr id="11" name="Rectangle 10">
            <a:extLst>
              <a:ext uri="{FF2B5EF4-FFF2-40B4-BE49-F238E27FC236}">
                <a16:creationId xmlns:a16="http://schemas.microsoft.com/office/drawing/2014/main" id="{BED3615A-2759-4120-9D92-9CECDAAAE29D}"/>
              </a:ext>
            </a:extLst>
          </p:cNvPr>
          <p:cNvSpPr/>
          <p:nvPr/>
        </p:nvSpPr>
        <p:spPr>
          <a:xfrm>
            <a:off x="671290" y="4109640"/>
            <a:ext cx="4415019" cy="681588"/>
          </a:xfrm>
          <a:prstGeom prst="rect">
            <a:avLst/>
          </a:prstGeom>
          <a:solidFill>
            <a:schemeClr val="accent1">
              <a:lumMod val="20000"/>
              <a:lumOff val="80000"/>
            </a:schemeClr>
          </a:solidFill>
          <a:ln w="28575">
            <a:solidFill>
              <a:schemeClr val="accent1">
                <a:lumMod val="20000"/>
                <a:lumOff val="8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55448" tIns="44318" rIns="54478" bIns="44318" numCol="1" spcCol="1270" anchor="ctr" anchorCtr="0">
            <a:noAutofit/>
          </a:bodyPr>
          <a:lstStyle/>
          <a:p>
            <a:pPr marL="0" lvl="0" indent="0" algn="l"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To inform discussion around an organization's research and evaluation capacities</a:t>
            </a:r>
          </a:p>
        </p:txBody>
      </p:sp>
      <p:sp>
        <p:nvSpPr>
          <p:cNvPr id="13" name="Rectangle 12">
            <a:extLst>
              <a:ext uri="{FF2B5EF4-FFF2-40B4-BE49-F238E27FC236}">
                <a16:creationId xmlns:a16="http://schemas.microsoft.com/office/drawing/2014/main" id="{BC3B3E99-C972-4137-A990-A85AFEF51A5B}"/>
              </a:ext>
            </a:extLst>
          </p:cNvPr>
          <p:cNvSpPr/>
          <p:nvPr/>
        </p:nvSpPr>
        <p:spPr>
          <a:xfrm>
            <a:off x="671290" y="4892379"/>
            <a:ext cx="4415018" cy="681588"/>
          </a:xfrm>
          <a:prstGeom prst="rect">
            <a:avLst/>
          </a:prstGeom>
          <a:solidFill>
            <a:schemeClr val="accent1">
              <a:lumMod val="20000"/>
              <a:lumOff val="80000"/>
            </a:schemeClr>
          </a:solidFill>
          <a:ln w="28575">
            <a:solidFill>
              <a:schemeClr val="accent1">
                <a:lumMod val="20000"/>
                <a:lumOff val="8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55448" tIns="44318" rIns="54478" bIns="44318" numCol="1" spcCol="1270" anchor="ctr" anchorCtr="0">
            <a:noAutofit/>
          </a:bodyPr>
          <a:lstStyle/>
          <a:p>
            <a:pPr marL="0" lvl="0" indent="0" algn="l"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To visualize capacity gaps and help prioritize institutional strengthening activities</a:t>
            </a:r>
          </a:p>
        </p:txBody>
      </p:sp>
      <p:sp>
        <p:nvSpPr>
          <p:cNvPr id="16" name="Rectangle 15">
            <a:extLst>
              <a:ext uri="{FF2B5EF4-FFF2-40B4-BE49-F238E27FC236}">
                <a16:creationId xmlns:a16="http://schemas.microsoft.com/office/drawing/2014/main" id="{A7AEA3E7-1476-4B96-851F-C1CF7B7A32C8}"/>
              </a:ext>
            </a:extLst>
          </p:cNvPr>
          <p:cNvSpPr/>
          <p:nvPr/>
        </p:nvSpPr>
        <p:spPr>
          <a:xfrm>
            <a:off x="5691017" y="3277698"/>
            <a:ext cx="2671092" cy="819337"/>
          </a:xfrm>
          <a:prstGeom prst="rect">
            <a:avLst/>
          </a:prstGeom>
          <a:solidFill>
            <a:srgbClr val="E2EFF2"/>
          </a:solidFill>
          <a:ln w="28575">
            <a:solidFill>
              <a:schemeClr val="tx2"/>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55448" tIns="44318" rIns="54478" bIns="44318" numCol="1" spcCol="1270" anchor="ctr" anchorCtr="0">
            <a:noAutofit/>
          </a:bodyPr>
          <a:lstStyle/>
          <a:p>
            <a:pPr marL="0" lvl="0" indent="0" algn="l"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For funders to judge performance or compare organizations</a:t>
            </a:r>
          </a:p>
        </p:txBody>
      </p:sp>
      <p:sp>
        <p:nvSpPr>
          <p:cNvPr id="18" name="Rectangle 17">
            <a:extLst>
              <a:ext uri="{FF2B5EF4-FFF2-40B4-BE49-F238E27FC236}">
                <a16:creationId xmlns:a16="http://schemas.microsoft.com/office/drawing/2014/main" id="{9EA15AE1-C446-4A4F-B9F7-440FAFFBE516}"/>
              </a:ext>
            </a:extLst>
          </p:cNvPr>
          <p:cNvSpPr/>
          <p:nvPr/>
        </p:nvSpPr>
        <p:spPr>
          <a:xfrm>
            <a:off x="5691017" y="4232140"/>
            <a:ext cx="2671092" cy="819337"/>
          </a:xfrm>
          <a:prstGeom prst="rect">
            <a:avLst/>
          </a:prstGeom>
          <a:solidFill>
            <a:srgbClr val="E2EFF2"/>
          </a:solidFill>
          <a:ln w="28575">
            <a:solidFill>
              <a:schemeClr val="tx2"/>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55448" tIns="44318" rIns="54478" bIns="44318" numCol="1" spcCol="1270" anchor="ctr" anchorCtr="0">
            <a:noAutofit/>
          </a:bodyPr>
          <a:lstStyle/>
          <a:p>
            <a:pPr marL="0" lvl="0" indent="0" algn="l"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To measure progress on specific projects or activities</a:t>
            </a:r>
          </a:p>
        </p:txBody>
      </p:sp>
      <p:sp>
        <p:nvSpPr>
          <p:cNvPr id="15" name="Rectangle 14">
            <a:extLst>
              <a:ext uri="{FF2B5EF4-FFF2-40B4-BE49-F238E27FC236}">
                <a16:creationId xmlns:a16="http://schemas.microsoft.com/office/drawing/2014/main" id="{6DB316E5-7FB2-4750-B1C2-DA75A02872CD}"/>
              </a:ext>
            </a:extLst>
          </p:cNvPr>
          <p:cNvSpPr/>
          <p:nvPr/>
        </p:nvSpPr>
        <p:spPr>
          <a:xfrm>
            <a:off x="671289" y="5675119"/>
            <a:ext cx="4415017" cy="659310"/>
          </a:xfrm>
          <a:prstGeom prst="rect">
            <a:avLst/>
          </a:prstGeom>
          <a:solidFill>
            <a:schemeClr val="accent1">
              <a:lumMod val="20000"/>
              <a:lumOff val="80000"/>
            </a:schemeClr>
          </a:solidFill>
          <a:ln w="28575">
            <a:solidFill>
              <a:schemeClr val="accent1">
                <a:lumMod val="20000"/>
                <a:lumOff val="8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55448" tIns="44318" rIns="54478" bIns="44318" numCol="1" spcCol="1270" anchor="ctr" anchorCtr="0">
            <a:noAutofit/>
          </a:bodyPr>
          <a:lstStyle/>
          <a:p>
            <a:pPr marL="0" lvl="0" indent="0" algn="l"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To identify where an organization may need to allocate additional resources</a:t>
            </a:r>
          </a:p>
        </p:txBody>
      </p:sp>
    </p:spTree>
    <p:extLst>
      <p:ext uri="{BB962C8B-B14F-4D97-AF65-F5344CB8AC3E}">
        <p14:creationId xmlns:p14="http://schemas.microsoft.com/office/powerpoint/2010/main" val="3029144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43CBE-86DD-4835-8278-2F8AD1BD6C0C}"/>
              </a:ext>
            </a:extLst>
          </p:cNvPr>
          <p:cNvSpPr>
            <a:spLocks noGrp="1"/>
          </p:cNvSpPr>
          <p:nvPr>
            <p:ph type="title"/>
          </p:nvPr>
        </p:nvSpPr>
        <p:spPr>
          <a:xfrm>
            <a:off x="406898" y="720794"/>
            <a:ext cx="8922159" cy="1325563"/>
          </a:xfrm>
        </p:spPr>
        <p:txBody>
          <a:bodyPr/>
          <a:lstStyle/>
          <a:p>
            <a:r>
              <a:rPr lang="en-US"/>
              <a:t>Assessment Scoring: </a:t>
            </a:r>
            <a:br>
              <a:rPr lang="en-US"/>
            </a:br>
            <a:r>
              <a:rPr lang="en-US"/>
              <a:t>Subjective Process</a:t>
            </a:r>
          </a:p>
        </p:txBody>
      </p:sp>
      <p:sp>
        <p:nvSpPr>
          <p:cNvPr id="10" name="TextBox 9">
            <a:extLst>
              <a:ext uri="{FF2B5EF4-FFF2-40B4-BE49-F238E27FC236}">
                <a16:creationId xmlns:a16="http://schemas.microsoft.com/office/drawing/2014/main" id="{06A96E15-1708-410C-B0E0-FFD19D0F7570}"/>
              </a:ext>
            </a:extLst>
          </p:cNvPr>
          <p:cNvSpPr txBox="1"/>
          <p:nvPr/>
        </p:nvSpPr>
        <p:spPr>
          <a:xfrm>
            <a:off x="6400793" y="3015344"/>
            <a:ext cx="2318660" cy="2318660"/>
          </a:xfrm>
          <a:prstGeom prst="ellipse">
            <a:avLst/>
          </a:prstGeom>
          <a:solidFill>
            <a:schemeClr val="accent1"/>
          </a:solid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endParaRPr lang="en-US" sz="3000" kern="1200" dirty="0">
              <a:solidFill>
                <a:schemeClr val="tx1"/>
              </a:solidFill>
            </a:endParaRPr>
          </a:p>
        </p:txBody>
      </p:sp>
      <p:sp>
        <p:nvSpPr>
          <p:cNvPr id="12" name="TextBox 11">
            <a:extLst>
              <a:ext uri="{FF2B5EF4-FFF2-40B4-BE49-F238E27FC236}">
                <a16:creationId xmlns:a16="http://schemas.microsoft.com/office/drawing/2014/main" id="{71F6FE93-C0AA-415C-9568-424FC2CC359F}"/>
              </a:ext>
            </a:extLst>
          </p:cNvPr>
          <p:cNvSpPr txBox="1"/>
          <p:nvPr/>
        </p:nvSpPr>
        <p:spPr>
          <a:xfrm>
            <a:off x="3032513" y="2719180"/>
            <a:ext cx="2547778" cy="1107996"/>
          </a:xfrm>
          <a:prstGeom prst="rect">
            <a:avLst/>
          </a:prstGeom>
          <a:noFill/>
        </p:spPr>
        <p:txBody>
          <a:bodyPr wrap="square" rtlCol="0">
            <a:spAutoFit/>
          </a:bodyPr>
          <a:lstStyle/>
          <a:p>
            <a:r>
              <a:rPr lang="en-US" sz="2200" dirty="0">
                <a:latin typeface="Arial" panose="020B0604020202020204" pitchFamily="34" charset="0"/>
                <a:cs typeface="Arial" panose="020B0604020202020204" pitchFamily="34" charset="0"/>
              </a:rPr>
              <a:t>Facilitator guides group towards score consensus</a:t>
            </a:r>
          </a:p>
        </p:txBody>
      </p:sp>
      <p:sp>
        <p:nvSpPr>
          <p:cNvPr id="13" name="TextBox 12">
            <a:extLst>
              <a:ext uri="{FF2B5EF4-FFF2-40B4-BE49-F238E27FC236}">
                <a16:creationId xmlns:a16="http://schemas.microsoft.com/office/drawing/2014/main" id="{BD8FCD68-814E-4D91-97AE-F1AA42F91894}"/>
              </a:ext>
            </a:extLst>
          </p:cNvPr>
          <p:cNvSpPr txBox="1"/>
          <p:nvPr/>
        </p:nvSpPr>
        <p:spPr>
          <a:xfrm>
            <a:off x="3032513" y="4493976"/>
            <a:ext cx="2714625" cy="1446550"/>
          </a:xfrm>
          <a:prstGeom prst="rect">
            <a:avLst/>
          </a:prstGeom>
          <a:noFill/>
        </p:spPr>
        <p:txBody>
          <a:bodyPr wrap="square" rtlCol="0">
            <a:spAutoFit/>
          </a:bodyPr>
          <a:lstStyle/>
          <a:p>
            <a:r>
              <a:rPr lang="en-US" sz="2200" dirty="0">
                <a:latin typeface="Arial" panose="020B0604020202020204" pitchFamily="34" charset="0"/>
                <a:cs typeface="Arial" panose="020B0604020202020204" pitchFamily="34" charset="0"/>
              </a:rPr>
              <a:t>Dedicated notetaker documents process and evidence in workbook</a:t>
            </a:r>
          </a:p>
        </p:txBody>
      </p:sp>
      <p:cxnSp>
        <p:nvCxnSpPr>
          <p:cNvPr id="15" name="Straight Arrow Connector 14">
            <a:extLst>
              <a:ext uri="{FF2B5EF4-FFF2-40B4-BE49-F238E27FC236}">
                <a16:creationId xmlns:a16="http://schemas.microsoft.com/office/drawing/2014/main" id="{5F2D20FA-5826-49EC-A882-0B1DA6D424E4}"/>
              </a:ext>
            </a:extLst>
          </p:cNvPr>
          <p:cNvCxnSpPr>
            <a:cxnSpLocks/>
          </p:cNvCxnSpPr>
          <p:nvPr/>
        </p:nvCxnSpPr>
        <p:spPr>
          <a:xfrm>
            <a:off x="2645225" y="4201886"/>
            <a:ext cx="3831771" cy="0"/>
          </a:xfrm>
          <a:prstGeom prst="straightConnector1">
            <a:avLst/>
          </a:prstGeom>
          <a:ln w="2222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5AC4AA39-EA05-4421-9FE6-5D15E2948133}"/>
              </a:ext>
            </a:extLst>
          </p:cNvPr>
          <p:cNvSpPr txBox="1"/>
          <p:nvPr/>
        </p:nvSpPr>
        <p:spPr>
          <a:xfrm>
            <a:off x="5652619" y="2901044"/>
            <a:ext cx="3815008" cy="2547260"/>
          </a:xfrm>
          <a:prstGeom prst="ellipse">
            <a:avLst/>
          </a:prstGeom>
          <a:no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tx1"/>
                </a:solidFill>
                <a:latin typeface="Arial" panose="020B0604020202020204" pitchFamily="34" charset="0"/>
                <a:cs typeface="Arial" panose="020B0604020202020204" pitchFamily="34" charset="0"/>
              </a:rPr>
              <a:t>Core competency score</a:t>
            </a:r>
          </a:p>
        </p:txBody>
      </p:sp>
      <p:sp>
        <p:nvSpPr>
          <p:cNvPr id="19" name="Rectangle 18">
            <a:extLst>
              <a:ext uri="{FF2B5EF4-FFF2-40B4-BE49-F238E27FC236}">
                <a16:creationId xmlns:a16="http://schemas.microsoft.com/office/drawing/2014/main" id="{3D023FD8-FB2B-4884-9B5A-4ADB87BE8F61}"/>
              </a:ext>
            </a:extLst>
          </p:cNvPr>
          <p:cNvSpPr/>
          <p:nvPr/>
        </p:nvSpPr>
        <p:spPr>
          <a:xfrm>
            <a:off x="413657" y="2231571"/>
            <a:ext cx="2438400" cy="4060372"/>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8ED6FFA9-34D6-4DCB-8849-1742A89C843A}"/>
              </a:ext>
            </a:extLst>
          </p:cNvPr>
          <p:cNvGrpSpPr/>
          <p:nvPr/>
        </p:nvGrpSpPr>
        <p:grpSpPr>
          <a:xfrm>
            <a:off x="513670" y="2465493"/>
            <a:ext cx="2238375" cy="3592529"/>
            <a:chOff x="518752" y="2363108"/>
            <a:chExt cx="2238375" cy="3592529"/>
          </a:xfrm>
        </p:grpSpPr>
        <p:sp>
          <p:nvSpPr>
            <p:cNvPr id="11" name="Freeform: Shape 10">
              <a:extLst>
                <a:ext uri="{FF2B5EF4-FFF2-40B4-BE49-F238E27FC236}">
                  <a16:creationId xmlns:a16="http://schemas.microsoft.com/office/drawing/2014/main" id="{B5E6803D-8A4B-419C-9CDF-B4AC9AD69612}"/>
                </a:ext>
              </a:extLst>
            </p:cNvPr>
            <p:cNvSpPr/>
            <p:nvPr/>
          </p:nvSpPr>
          <p:spPr>
            <a:xfrm>
              <a:off x="518752" y="2363108"/>
              <a:ext cx="2238375" cy="1087664"/>
            </a:xfrm>
            <a:custGeom>
              <a:avLst/>
              <a:gdLst>
                <a:gd name="connsiteX0" fmla="*/ 0 w 2238375"/>
                <a:gd name="connsiteY0" fmla="*/ 0 h 1343025"/>
                <a:gd name="connsiteX1" fmla="*/ 2238375 w 2238375"/>
                <a:gd name="connsiteY1" fmla="*/ 0 h 1343025"/>
                <a:gd name="connsiteX2" fmla="*/ 2238375 w 2238375"/>
                <a:gd name="connsiteY2" fmla="*/ 1343025 h 1343025"/>
                <a:gd name="connsiteX3" fmla="*/ 0 w 2238375"/>
                <a:gd name="connsiteY3" fmla="*/ 1343025 h 1343025"/>
                <a:gd name="connsiteX4" fmla="*/ 0 w 2238375"/>
                <a:gd name="connsiteY4" fmla="*/ 0 h 13430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8375" h="1343025">
                  <a:moveTo>
                    <a:pt x="0" y="0"/>
                  </a:moveTo>
                  <a:lnTo>
                    <a:pt x="2238375" y="0"/>
                  </a:lnTo>
                  <a:lnTo>
                    <a:pt x="2238375" y="1343025"/>
                  </a:lnTo>
                  <a:lnTo>
                    <a:pt x="0" y="1343025"/>
                  </a:lnTo>
                  <a:lnTo>
                    <a:pt x="0" y="0"/>
                  </a:lnTo>
                  <a:close/>
                </a:path>
              </a:pathLst>
            </a:custGeom>
            <a:solidFill>
              <a:schemeClr val="accent3">
                <a:lumMod val="20000"/>
                <a:lumOff val="80000"/>
              </a:schemeClr>
            </a:solidFill>
            <a:ln w="76200">
              <a:noFill/>
            </a:ln>
          </p:spPr>
          <p:style>
            <a:lnRef idx="2">
              <a:scrgbClr r="0" g="0" b="0"/>
            </a:lnRef>
            <a:fillRef idx="1">
              <a:scrgbClr r="0" g="0" b="0"/>
            </a:fillRef>
            <a:effectRef idx="0">
              <a:schemeClr val="accent2">
                <a:hueOff val="0"/>
                <a:satOff val="0"/>
                <a:lumOff val="0"/>
                <a:alphaOff val="0"/>
              </a:schemeClr>
            </a:effectRef>
            <a:fontRef idx="minor">
              <a:schemeClr val="lt1"/>
            </a:fontRef>
          </p:style>
          <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400" kern="1200" dirty="0">
                  <a:solidFill>
                    <a:schemeClr val="tx1"/>
                  </a:solidFill>
                  <a:latin typeface="Arial" panose="020B0604020202020204" pitchFamily="34" charset="0"/>
                  <a:cs typeface="Arial" panose="020B0604020202020204" pitchFamily="34" charset="0"/>
                </a:rPr>
                <a:t>Performance ideal</a:t>
              </a:r>
            </a:p>
          </p:txBody>
        </p:sp>
        <p:sp>
          <p:nvSpPr>
            <p:cNvPr id="14" name="Freeform: Shape 13">
              <a:extLst>
                <a:ext uri="{FF2B5EF4-FFF2-40B4-BE49-F238E27FC236}">
                  <a16:creationId xmlns:a16="http://schemas.microsoft.com/office/drawing/2014/main" id="{AE1848CF-43EE-4716-97FC-46363A8F34DB}"/>
                </a:ext>
              </a:extLst>
            </p:cNvPr>
            <p:cNvSpPr/>
            <p:nvPr/>
          </p:nvSpPr>
          <p:spPr>
            <a:xfrm>
              <a:off x="518752" y="3615069"/>
              <a:ext cx="2238375" cy="1088136"/>
            </a:xfrm>
            <a:custGeom>
              <a:avLst/>
              <a:gdLst>
                <a:gd name="connsiteX0" fmla="*/ 0 w 2238375"/>
                <a:gd name="connsiteY0" fmla="*/ 0 h 1343025"/>
                <a:gd name="connsiteX1" fmla="*/ 2238375 w 2238375"/>
                <a:gd name="connsiteY1" fmla="*/ 0 h 1343025"/>
                <a:gd name="connsiteX2" fmla="*/ 2238375 w 2238375"/>
                <a:gd name="connsiteY2" fmla="*/ 1343025 h 1343025"/>
                <a:gd name="connsiteX3" fmla="*/ 0 w 2238375"/>
                <a:gd name="connsiteY3" fmla="*/ 1343025 h 1343025"/>
                <a:gd name="connsiteX4" fmla="*/ 0 w 2238375"/>
                <a:gd name="connsiteY4" fmla="*/ 0 h 13430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8375" h="1343025">
                  <a:moveTo>
                    <a:pt x="0" y="0"/>
                  </a:moveTo>
                  <a:lnTo>
                    <a:pt x="2238375" y="0"/>
                  </a:lnTo>
                  <a:lnTo>
                    <a:pt x="2238375" y="1343025"/>
                  </a:lnTo>
                  <a:lnTo>
                    <a:pt x="0" y="1343025"/>
                  </a:lnTo>
                  <a:lnTo>
                    <a:pt x="0" y="0"/>
                  </a:lnTo>
                  <a:close/>
                </a:path>
              </a:pathLst>
            </a:custGeom>
            <a:solidFill>
              <a:schemeClr val="accent3">
                <a:lumMod val="20000"/>
                <a:lumOff val="80000"/>
              </a:schemeClr>
            </a:solidFill>
            <a:ln w="76200">
              <a:noFill/>
            </a:ln>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400" kern="1200" dirty="0">
                  <a:solidFill>
                    <a:schemeClr val="tx1"/>
                  </a:solidFill>
                  <a:latin typeface="Arial" panose="020B0604020202020204" pitchFamily="34" charset="0"/>
                  <a:cs typeface="Arial" panose="020B0604020202020204" pitchFamily="34" charset="0"/>
                </a:rPr>
                <a:t>Discussion notes</a:t>
              </a:r>
            </a:p>
          </p:txBody>
        </p:sp>
        <p:sp>
          <p:nvSpPr>
            <p:cNvPr id="16" name="Freeform: Shape 15">
              <a:extLst>
                <a:ext uri="{FF2B5EF4-FFF2-40B4-BE49-F238E27FC236}">
                  <a16:creationId xmlns:a16="http://schemas.microsoft.com/office/drawing/2014/main" id="{CAF733F1-A1C9-428F-813A-701B87842815}"/>
                </a:ext>
              </a:extLst>
            </p:cNvPr>
            <p:cNvSpPr/>
            <p:nvPr/>
          </p:nvSpPr>
          <p:spPr>
            <a:xfrm>
              <a:off x="518752" y="4867501"/>
              <a:ext cx="2238375" cy="1088136"/>
            </a:xfrm>
            <a:custGeom>
              <a:avLst/>
              <a:gdLst>
                <a:gd name="connsiteX0" fmla="*/ 0 w 2238375"/>
                <a:gd name="connsiteY0" fmla="*/ 0 h 1343025"/>
                <a:gd name="connsiteX1" fmla="*/ 2238375 w 2238375"/>
                <a:gd name="connsiteY1" fmla="*/ 0 h 1343025"/>
                <a:gd name="connsiteX2" fmla="*/ 2238375 w 2238375"/>
                <a:gd name="connsiteY2" fmla="*/ 1343025 h 1343025"/>
                <a:gd name="connsiteX3" fmla="*/ 0 w 2238375"/>
                <a:gd name="connsiteY3" fmla="*/ 1343025 h 1343025"/>
                <a:gd name="connsiteX4" fmla="*/ 0 w 2238375"/>
                <a:gd name="connsiteY4" fmla="*/ 0 h 13430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8375" h="1343025">
                  <a:moveTo>
                    <a:pt x="0" y="0"/>
                  </a:moveTo>
                  <a:lnTo>
                    <a:pt x="2238375" y="0"/>
                  </a:lnTo>
                  <a:lnTo>
                    <a:pt x="2238375" y="1343025"/>
                  </a:lnTo>
                  <a:lnTo>
                    <a:pt x="0" y="1343025"/>
                  </a:lnTo>
                  <a:lnTo>
                    <a:pt x="0" y="0"/>
                  </a:lnTo>
                  <a:close/>
                </a:path>
              </a:pathLst>
            </a:custGeom>
            <a:solidFill>
              <a:schemeClr val="accent3">
                <a:lumMod val="20000"/>
                <a:lumOff val="80000"/>
              </a:schemeClr>
            </a:solidFill>
            <a:ln w="76200">
              <a:noFill/>
            </a:ln>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400" kern="1200" dirty="0">
                  <a:solidFill>
                    <a:schemeClr val="tx1"/>
                  </a:solidFill>
                  <a:latin typeface="Arial" panose="020B0604020202020204" pitchFamily="34" charset="0"/>
                  <a:cs typeface="Arial" panose="020B0604020202020204" pitchFamily="34" charset="0"/>
                </a:rPr>
                <a:t>Evidence</a:t>
              </a:r>
            </a:p>
          </p:txBody>
        </p:sp>
      </p:grpSp>
    </p:spTree>
    <p:extLst>
      <p:ext uri="{BB962C8B-B14F-4D97-AF65-F5344CB8AC3E}">
        <p14:creationId xmlns:p14="http://schemas.microsoft.com/office/powerpoint/2010/main" val="1003219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E6BD27-54D1-4160-AA52-88B4F77B6C24}"/>
              </a:ext>
            </a:extLst>
          </p:cNvPr>
          <p:cNvSpPr>
            <a:spLocks noGrp="1"/>
          </p:cNvSpPr>
          <p:nvPr>
            <p:ph type="title"/>
          </p:nvPr>
        </p:nvSpPr>
        <p:spPr>
          <a:xfrm>
            <a:off x="406898" y="720794"/>
            <a:ext cx="6961056" cy="1325563"/>
          </a:xfrm>
        </p:spPr>
        <p:txBody>
          <a:bodyPr/>
          <a:lstStyle/>
          <a:p>
            <a:r>
              <a:rPr lang="en-US" dirty="0"/>
              <a:t>Assessment Scoring (continued)</a:t>
            </a:r>
          </a:p>
        </p:txBody>
      </p:sp>
      <p:sp>
        <p:nvSpPr>
          <p:cNvPr id="2" name="Text Placeholder 1">
            <a:extLst>
              <a:ext uri="{FF2B5EF4-FFF2-40B4-BE49-F238E27FC236}">
                <a16:creationId xmlns:a16="http://schemas.microsoft.com/office/drawing/2014/main" id="{FCFB1A96-53C1-4DA0-B4D0-A440A2276A2F}"/>
              </a:ext>
            </a:extLst>
          </p:cNvPr>
          <p:cNvSpPr>
            <a:spLocks noGrp="1"/>
          </p:cNvSpPr>
          <p:nvPr>
            <p:ph sz="half" idx="2"/>
          </p:nvPr>
        </p:nvSpPr>
        <p:spPr>
          <a:xfrm>
            <a:off x="850402" y="1989980"/>
            <a:ext cx="7683998" cy="3684588"/>
          </a:xfrm>
        </p:spPr>
        <p:txBody>
          <a:bodyPr>
            <a:normAutofit/>
          </a:bodyPr>
          <a:lstStyle/>
          <a:p>
            <a:r>
              <a:rPr lang="en-US" dirty="0"/>
              <a:t>Everyone will be invited to propose scores for each core competency</a:t>
            </a:r>
          </a:p>
          <a:p>
            <a:pPr lvl="1"/>
            <a:r>
              <a:rPr lang="en-US" dirty="0"/>
              <a:t>Discussion will be held to try and reach consensus</a:t>
            </a:r>
          </a:p>
          <a:p>
            <a:pPr lvl="1"/>
            <a:r>
              <a:rPr lang="en-US" dirty="0"/>
              <a:t>If consensus cannot be reached, there will be a simple majority vote</a:t>
            </a:r>
          </a:p>
          <a:p>
            <a:r>
              <a:rPr lang="en-US" dirty="0"/>
              <a:t>The notetaker will capture comments during the discussion and record final assessment scores </a:t>
            </a:r>
          </a:p>
          <a:p>
            <a:endParaRPr lang="en-US" dirty="0"/>
          </a:p>
        </p:txBody>
      </p:sp>
      <p:sp>
        <p:nvSpPr>
          <p:cNvPr id="3" name="TextBox 2">
            <a:extLst>
              <a:ext uri="{FF2B5EF4-FFF2-40B4-BE49-F238E27FC236}">
                <a16:creationId xmlns:a16="http://schemas.microsoft.com/office/drawing/2014/main" id="{749D90B4-A324-4FCD-8FF3-47E314115658}"/>
              </a:ext>
            </a:extLst>
          </p:cNvPr>
          <p:cNvSpPr txBox="1"/>
          <p:nvPr/>
        </p:nvSpPr>
        <p:spPr>
          <a:xfrm>
            <a:off x="743340" y="5446941"/>
            <a:ext cx="7445829" cy="923330"/>
          </a:xfrm>
          <a:prstGeom prst="rect">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latin typeface="Arial" panose="020B0604020202020204" pitchFamily="34" charset="0"/>
                <a:cs typeface="Arial" panose="020B0604020202020204" pitchFamily="34" charset="0"/>
              </a:rPr>
              <a:t>Note: </a:t>
            </a:r>
            <a:r>
              <a:rPr lang="en-US" dirty="0">
                <a:latin typeface="Arial" panose="020B0604020202020204" pitchFamily="34" charset="0"/>
                <a:cs typeface="Arial" panose="020B0604020202020204" pitchFamily="34" charset="0"/>
              </a:rPr>
              <a:t>the assessment format can be adjusted to break a large group up into smaller groups to assess individual domains. In this case, each domain should have a dedicated notetaker.</a:t>
            </a:r>
          </a:p>
        </p:txBody>
      </p:sp>
    </p:spTree>
    <p:extLst>
      <p:ext uri="{BB962C8B-B14F-4D97-AF65-F5344CB8AC3E}">
        <p14:creationId xmlns:p14="http://schemas.microsoft.com/office/powerpoint/2010/main" val="42085946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D2EED3A-BD82-4853-A40D-FC67F23AE7DD}"/>
              </a:ext>
            </a:extLst>
          </p:cNvPr>
          <p:cNvSpPr>
            <a:spLocks noGrp="1"/>
          </p:cNvSpPr>
          <p:nvPr>
            <p:ph type="body" sz="quarter" idx="11"/>
          </p:nvPr>
        </p:nvSpPr>
        <p:spPr/>
        <p:txBody>
          <a:bodyPr anchor="ctr"/>
          <a:lstStyle/>
          <a:p>
            <a:r>
              <a:rPr lang="en-US" dirty="0"/>
              <a:t>Planning for Institutional Strengthening</a:t>
            </a:r>
          </a:p>
        </p:txBody>
      </p:sp>
    </p:spTree>
    <p:extLst>
      <p:ext uri="{BB962C8B-B14F-4D97-AF65-F5344CB8AC3E}">
        <p14:creationId xmlns:p14="http://schemas.microsoft.com/office/powerpoint/2010/main" val="9186181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57241BF-1878-4159-9574-B6990E0EABDD}"/>
              </a:ext>
            </a:extLst>
          </p:cNvPr>
          <p:cNvSpPr>
            <a:spLocks noGrp="1"/>
          </p:cNvSpPr>
          <p:nvPr>
            <p:ph type="title"/>
          </p:nvPr>
        </p:nvSpPr>
        <p:spPr/>
        <p:txBody>
          <a:bodyPr/>
          <a:lstStyle/>
          <a:p>
            <a:r>
              <a:rPr lang="en-US"/>
              <a:t>Developing an Institutional Strengthening Plan</a:t>
            </a:r>
          </a:p>
        </p:txBody>
      </p:sp>
      <p:sp>
        <p:nvSpPr>
          <p:cNvPr id="2" name="Text Placeholder 1">
            <a:extLst>
              <a:ext uri="{FF2B5EF4-FFF2-40B4-BE49-F238E27FC236}">
                <a16:creationId xmlns:a16="http://schemas.microsoft.com/office/drawing/2014/main" id="{FCFB1A96-53C1-4DA0-B4D0-A440A2276A2F}"/>
              </a:ext>
            </a:extLst>
          </p:cNvPr>
          <p:cNvSpPr>
            <a:spLocks noGrp="1"/>
          </p:cNvSpPr>
          <p:nvPr>
            <p:ph sz="half" idx="2"/>
          </p:nvPr>
        </p:nvSpPr>
        <p:spPr/>
        <p:txBody>
          <a:bodyPr>
            <a:normAutofit/>
          </a:bodyPr>
          <a:lstStyle/>
          <a:p>
            <a:pPr marL="514350" indent="-514350">
              <a:buFont typeface="+mj-lt"/>
              <a:buAutoNum type="arabicPeriod"/>
            </a:pPr>
            <a:r>
              <a:rPr lang="en-US" dirty="0"/>
              <a:t>Review assessment results using the RECAP assessment workbook</a:t>
            </a:r>
          </a:p>
          <a:p>
            <a:pPr marL="514350" indent="-514350">
              <a:buFont typeface="+mj-lt"/>
              <a:buAutoNum type="arabicPeriod"/>
            </a:pPr>
            <a:r>
              <a:rPr lang="en-US" dirty="0"/>
              <a:t>Prioritize capacity needs</a:t>
            </a:r>
          </a:p>
          <a:p>
            <a:pPr marL="857250" lvl="1" indent="-285750"/>
            <a:r>
              <a:rPr lang="en-US" dirty="0"/>
              <a:t>Prioritization will be decided by consensus</a:t>
            </a:r>
          </a:p>
          <a:p>
            <a:pPr marL="857250" lvl="1" indent="-285750"/>
            <a:r>
              <a:rPr lang="en-US" dirty="0"/>
              <a:t>If consensus cannot be achieved, the decision will be made by a simple majority vote</a:t>
            </a:r>
          </a:p>
          <a:p>
            <a:pPr marL="514350" indent="-514350">
              <a:buFont typeface="+mj-lt"/>
              <a:buAutoNum type="arabicPeriod"/>
            </a:pPr>
            <a:r>
              <a:rPr lang="en-US" dirty="0"/>
              <a:t>Design an institutional strengthening plan</a:t>
            </a:r>
          </a:p>
          <a:p>
            <a:pPr marL="514350" indent="-514350">
              <a:buFont typeface="+mj-lt"/>
              <a:buAutoNum type="arabicPeriod"/>
            </a:pPr>
            <a:r>
              <a:rPr lang="en-US" dirty="0"/>
              <a:t>Plan for follow-up</a:t>
            </a:r>
          </a:p>
        </p:txBody>
      </p:sp>
    </p:spTree>
    <p:extLst>
      <p:ext uri="{BB962C8B-B14F-4D97-AF65-F5344CB8AC3E}">
        <p14:creationId xmlns:p14="http://schemas.microsoft.com/office/powerpoint/2010/main" val="33297465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DD4A161-B2A4-47C3-ABB0-3C8BFBE39CCA}"/>
              </a:ext>
            </a:extLst>
          </p:cNvPr>
          <p:cNvSpPr>
            <a:spLocks noGrp="1"/>
          </p:cNvSpPr>
          <p:nvPr>
            <p:ph type="title"/>
          </p:nvPr>
        </p:nvSpPr>
        <p:spPr/>
        <p:txBody>
          <a:bodyPr/>
          <a:lstStyle/>
          <a:p>
            <a:r>
              <a:rPr lang="en-US"/>
              <a:t>Review Assessment Results</a:t>
            </a:r>
            <a:br>
              <a:rPr lang="en-US"/>
            </a:br>
            <a:endParaRPr lang="en-US"/>
          </a:p>
        </p:txBody>
      </p:sp>
      <p:sp>
        <p:nvSpPr>
          <p:cNvPr id="2" name="Text Placeholder 1">
            <a:extLst>
              <a:ext uri="{FF2B5EF4-FFF2-40B4-BE49-F238E27FC236}">
                <a16:creationId xmlns:a16="http://schemas.microsoft.com/office/drawing/2014/main" id="{FCFB1A96-53C1-4DA0-B4D0-A440A2276A2F}"/>
              </a:ext>
            </a:extLst>
          </p:cNvPr>
          <p:cNvSpPr>
            <a:spLocks noGrp="1"/>
          </p:cNvSpPr>
          <p:nvPr>
            <p:ph sz="half" idx="2"/>
          </p:nvPr>
        </p:nvSpPr>
        <p:spPr>
          <a:xfrm>
            <a:off x="406898" y="1989980"/>
            <a:ext cx="8330204" cy="3684588"/>
          </a:xfrm>
        </p:spPr>
        <p:txBody>
          <a:bodyPr/>
          <a:lstStyle/>
          <a:p>
            <a:pPr marL="0" indent="0">
              <a:buNone/>
            </a:pPr>
            <a:r>
              <a:rPr lang="en-US" sz="2800" dirty="0"/>
              <a:t>Using the RECAP assessment workbook, consider: </a:t>
            </a:r>
          </a:p>
          <a:p>
            <a:pPr lvl="1"/>
            <a:r>
              <a:rPr lang="en-US" sz="2400" dirty="0"/>
              <a:t>What are the organization’s strengths?</a:t>
            </a:r>
          </a:p>
          <a:p>
            <a:pPr lvl="1"/>
            <a:r>
              <a:rPr lang="en-US" sz="2400" dirty="0"/>
              <a:t>Where are the opportunities for the organization to improve?</a:t>
            </a:r>
          </a:p>
          <a:p>
            <a:pPr lvl="1"/>
            <a:r>
              <a:rPr lang="en-US" sz="2400" dirty="0"/>
              <a:t>What area(s) is the organization interested in improving?</a:t>
            </a:r>
          </a:p>
        </p:txBody>
      </p:sp>
    </p:spTree>
    <p:extLst>
      <p:ext uri="{BB962C8B-B14F-4D97-AF65-F5344CB8AC3E}">
        <p14:creationId xmlns:p14="http://schemas.microsoft.com/office/powerpoint/2010/main" val="39401659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336E62-935B-49D8-9807-1A2E2A1390AA}"/>
              </a:ext>
            </a:extLst>
          </p:cNvPr>
          <p:cNvSpPr>
            <a:spLocks noGrp="1"/>
          </p:cNvSpPr>
          <p:nvPr>
            <p:ph type="title"/>
          </p:nvPr>
        </p:nvSpPr>
        <p:spPr/>
        <p:txBody>
          <a:bodyPr/>
          <a:lstStyle/>
          <a:p>
            <a:r>
              <a:rPr lang="en-US"/>
              <a:t>Prioritize Capacity Needs</a:t>
            </a:r>
            <a:br>
              <a:rPr lang="en-US"/>
            </a:br>
            <a:endParaRPr lang="en-US"/>
          </a:p>
        </p:txBody>
      </p:sp>
      <p:sp>
        <p:nvSpPr>
          <p:cNvPr id="2" name="Text Placeholder 1">
            <a:extLst>
              <a:ext uri="{FF2B5EF4-FFF2-40B4-BE49-F238E27FC236}">
                <a16:creationId xmlns:a16="http://schemas.microsoft.com/office/drawing/2014/main" id="{FCFB1A96-53C1-4DA0-B4D0-A440A2276A2F}"/>
              </a:ext>
            </a:extLst>
          </p:cNvPr>
          <p:cNvSpPr>
            <a:spLocks noGrp="1"/>
          </p:cNvSpPr>
          <p:nvPr>
            <p:ph sz="half" idx="2"/>
          </p:nvPr>
        </p:nvSpPr>
        <p:spPr>
          <a:xfrm>
            <a:off x="406898" y="1989980"/>
            <a:ext cx="8330204" cy="3684588"/>
          </a:xfrm>
        </p:spPr>
        <p:txBody>
          <a:bodyPr/>
          <a:lstStyle/>
          <a:p>
            <a:pPr marL="0" indent="0">
              <a:buNone/>
            </a:pPr>
            <a:r>
              <a:rPr lang="en-US" sz="2800" dirty="0"/>
              <a:t>Factors to consider include, but are not limited to:</a:t>
            </a:r>
          </a:p>
          <a:p>
            <a:pPr lvl="1"/>
            <a:r>
              <a:rPr lang="en-US" sz="2400" dirty="0"/>
              <a:t>Upcoming activities</a:t>
            </a:r>
          </a:p>
          <a:p>
            <a:pPr lvl="1"/>
            <a:r>
              <a:rPr lang="en-US" sz="2400" dirty="0"/>
              <a:t>Funding</a:t>
            </a:r>
          </a:p>
          <a:p>
            <a:pPr lvl="1"/>
            <a:r>
              <a:rPr lang="en-US" sz="2400" dirty="0"/>
              <a:t>Strategic positioning</a:t>
            </a:r>
          </a:p>
          <a:p>
            <a:pPr lvl="1"/>
            <a:r>
              <a:rPr lang="en-US" sz="2400" dirty="0"/>
              <a:t>Professional development for staff</a:t>
            </a:r>
          </a:p>
          <a:p>
            <a:pPr lvl="1"/>
            <a:r>
              <a:rPr lang="en-US" sz="2400" dirty="0"/>
              <a:t>Feasibility</a:t>
            </a:r>
          </a:p>
        </p:txBody>
      </p:sp>
    </p:spTree>
    <p:extLst>
      <p:ext uri="{BB962C8B-B14F-4D97-AF65-F5344CB8AC3E}">
        <p14:creationId xmlns:p14="http://schemas.microsoft.com/office/powerpoint/2010/main" val="20932324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048CE8D-46AD-4651-81BD-7B23F873EFF8}"/>
              </a:ext>
            </a:extLst>
          </p:cNvPr>
          <p:cNvSpPr>
            <a:spLocks noGrp="1"/>
          </p:cNvSpPr>
          <p:nvPr>
            <p:ph type="title"/>
          </p:nvPr>
        </p:nvSpPr>
        <p:spPr>
          <a:xfrm>
            <a:off x="406898" y="916737"/>
            <a:ext cx="6686605" cy="1325563"/>
          </a:xfrm>
        </p:spPr>
        <p:txBody>
          <a:bodyPr/>
          <a:lstStyle/>
          <a:p>
            <a:r>
              <a:rPr lang="en-US"/>
              <a:t>Design an Institutional Strengthening Plan</a:t>
            </a:r>
            <a:br>
              <a:rPr lang="en-US"/>
            </a:br>
            <a:endParaRPr lang="en-US"/>
          </a:p>
        </p:txBody>
      </p:sp>
      <p:sp>
        <p:nvSpPr>
          <p:cNvPr id="2" name="Text Placeholder 1">
            <a:extLst>
              <a:ext uri="{FF2B5EF4-FFF2-40B4-BE49-F238E27FC236}">
                <a16:creationId xmlns:a16="http://schemas.microsoft.com/office/drawing/2014/main" id="{FCFB1A96-53C1-4DA0-B4D0-A440A2276A2F}"/>
              </a:ext>
            </a:extLst>
          </p:cNvPr>
          <p:cNvSpPr>
            <a:spLocks noGrp="1"/>
          </p:cNvSpPr>
          <p:nvPr>
            <p:ph sz="half" idx="2"/>
          </p:nvPr>
        </p:nvSpPr>
        <p:spPr>
          <a:xfrm>
            <a:off x="850402" y="2146071"/>
            <a:ext cx="7502290" cy="3684588"/>
          </a:xfrm>
        </p:spPr>
        <p:txBody>
          <a:bodyPr>
            <a:noAutofit/>
          </a:bodyPr>
          <a:lstStyle/>
          <a:p>
            <a:pPr marL="514350" indent="-514350">
              <a:buAutoNum type="arabicPeriod"/>
            </a:pPr>
            <a:r>
              <a:rPr lang="en-US" sz="2100" dirty="0"/>
              <a:t>What is the </a:t>
            </a:r>
            <a:r>
              <a:rPr lang="en-US" sz="2100" b="1" dirty="0"/>
              <a:t>identified need </a:t>
            </a:r>
            <a:r>
              <a:rPr lang="en-US" sz="2100" dirty="0"/>
              <a:t>(at core competency level)?</a:t>
            </a:r>
          </a:p>
          <a:p>
            <a:pPr marL="514350" indent="-514350">
              <a:buAutoNum type="arabicPeriod"/>
            </a:pPr>
            <a:r>
              <a:rPr lang="en-US" sz="2100" dirty="0"/>
              <a:t>What </a:t>
            </a:r>
            <a:r>
              <a:rPr lang="en-US" sz="2100" b="1" dirty="0"/>
              <a:t>capacity strengthening activities </a:t>
            </a:r>
            <a:r>
              <a:rPr lang="en-US" sz="2100" dirty="0"/>
              <a:t>will be implemented to address those needs?</a:t>
            </a:r>
          </a:p>
          <a:p>
            <a:pPr marL="514350" indent="-514350">
              <a:buAutoNum type="arabicPeriod"/>
            </a:pPr>
            <a:r>
              <a:rPr lang="en-US" sz="2100" b="1" dirty="0"/>
              <a:t>Who will participate </a:t>
            </a:r>
            <a:r>
              <a:rPr lang="en-US" sz="2100" dirty="0"/>
              <a:t>in the intervention?</a:t>
            </a:r>
          </a:p>
          <a:p>
            <a:pPr marL="514350" indent="-514350">
              <a:buAutoNum type="arabicPeriod"/>
            </a:pPr>
            <a:r>
              <a:rPr lang="en-US" sz="2100" dirty="0"/>
              <a:t>Are </a:t>
            </a:r>
            <a:r>
              <a:rPr lang="en-US" sz="2100" b="1" dirty="0"/>
              <a:t>funds and/or other resources </a:t>
            </a:r>
            <a:r>
              <a:rPr lang="en-US" sz="2100" dirty="0"/>
              <a:t>needed to implement the intervention? </a:t>
            </a:r>
          </a:p>
          <a:p>
            <a:pPr marL="514350" indent="-514350">
              <a:buAutoNum type="arabicPeriod"/>
            </a:pPr>
            <a:r>
              <a:rPr lang="en-US" sz="2100" dirty="0"/>
              <a:t>Who is responsible for the </a:t>
            </a:r>
            <a:r>
              <a:rPr lang="en-US" sz="2100" b="1" dirty="0"/>
              <a:t>day-to-day management </a:t>
            </a:r>
            <a:r>
              <a:rPr lang="en-US" sz="2100" dirty="0"/>
              <a:t>of the intervention? </a:t>
            </a:r>
          </a:p>
          <a:p>
            <a:pPr marL="514350" indent="-514350">
              <a:buAutoNum type="arabicPeriod"/>
            </a:pPr>
            <a:r>
              <a:rPr lang="en-US" sz="2100" dirty="0"/>
              <a:t>What is the </a:t>
            </a:r>
            <a:r>
              <a:rPr lang="en-US" sz="2100" b="1" dirty="0"/>
              <a:t>timeline</a:t>
            </a:r>
            <a:r>
              <a:rPr lang="en-US" sz="2100" dirty="0"/>
              <a:t>?</a:t>
            </a:r>
          </a:p>
          <a:p>
            <a:pPr marL="514350" indent="-514350">
              <a:buAutoNum type="arabicPeriod"/>
            </a:pPr>
            <a:r>
              <a:rPr lang="en-US" sz="2100" dirty="0"/>
              <a:t>How will you know the intervention happened and </a:t>
            </a:r>
            <a:r>
              <a:rPr lang="en-US" sz="2100" b="1" dirty="0"/>
              <a:t>if it was successful</a:t>
            </a:r>
            <a:r>
              <a:rPr lang="en-US" sz="2100" dirty="0"/>
              <a:t>?</a:t>
            </a:r>
          </a:p>
        </p:txBody>
      </p:sp>
      <p:pic>
        <p:nvPicPr>
          <p:cNvPr id="5" name="Graphic 4" descr="Map compass outline">
            <a:extLst>
              <a:ext uri="{FF2B5EF4-FFF2-40B4-BE49-F238E27FC236}">
                <a16:creationId xmlns:a16="http://schemas.microsoft.com/office/drawing/2014/main" id="{A6B11DAE-3262-49A3-9761-66A2BB6240E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48575" y="888162"/>
            <a:ext cx="914400" cy="914400"/>
          </a:xfrm>
          <a:prstGeom prst="rect">
            <a:avLst/>
          </a:prstGeom>
        </p:spPr>
      </p:pic>
    </p:spTree>
    <p:extLst>
      <p:ext uri="{BB962C8B-B14F-4D97-AF65-F5344CB8AC3E}">
        <p14:creationId xmlns:p14="http://schemas.microsoft.com/office/powerpoint/2010/main" val="11775814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018D332-8426-4685-B2B0-3FB584F72F96}"/>
              </a:ext>
            </a:extLst>
          </p:cNvPr>
          <p:cNvSpPr>
            <a:spLocks noGrp="1"/>
          </p:cNvSpPr>
          <p:nvPr>
            <p:ph type="title"/>
          </p:nvPr>
        </p:nvSpPr>
        <p:spPr/>
        <p:txBody>
          <a:bodyPr/>
          <a:lstStyle/>
          <a:p>
            <a:r>
              <a:rPr lang="en-US" dirty="0"/>
              <a:t>Plan for Follow-Up</a:t>
            </a:r>
          </a:p>
        </p:txBody>
      </p:sp>
      <p:sp>
        <p:nvSpPr>
          <p:cNvPr id="2" name="Text Placeholder 1">
            <a:extLst>
              <a:ext uri="{FF2B5EF4-FFF2-40B4-BE49-F238E27FC236}">
                <a16:creationId xmlns:a16="http://schemas.microsoft.com/office/drawing/2014/main" id="{FCFB1A96-53C1-4DA0-B4D0-A440A2276A2F}"/>
              </a:ext>
            </a:extLst>
          </p:cNvPr>
          <p:cNvSpPr>
            <a:spLocks noGrp="1"/>
          </p:cNvSpPr>
          <p:nvPr>
            <p:ph sz="half" idx="2"/>
          </p:nvPr>
        </p:nvSpPr>
        <p:spPr>
          <a:xfrm>
            <a:off x="850402" y="1989980"/>
            <a:ext cx="7667433" cy="1508594"/>
          </a:xfrm>
        </p:spPr>
        <p:txBody>
          <a:bodyPr>
            <a:normAutofit/>
          </a:bodyPr>
          <a:lstStyle/>
          <a:p>
            <a:pPr marL="0" indent="0">
              <a:buNone/>
            </a:pPr>
            <a:r>
              <a:rPr lang="en-US" dirty="0"/>
              <a:t>Once the institutional strengthening plan has been developed, determine follow-up actions for implementation: </a:t>
            </a:r>
          </a:p>
        </p:txBody>
      </p:sp>
      <p:graphicFrame>
        <p:nvGraphicFramePr>
          <p:cNvPr id="3" name="Diagram 2">
            <a:extLst>
              <a:ext uri="{FF2B5EF4-FFF2-40B4-BE49-F238E27FC236}">
                <a16:creationId xmlns:a16="http://schemas.microsoft.com/office/drawing/2014/main" id="{1B0EED2A-AA9A-497A-9EA2-78CF07CE7474}"/>
              </a:ext>
            </a:extLst>
          </p:cNvPr>
          <p:cNvGraphicFramePr/>
          <p:nvPr>
            <p:extLst>
              <p:ext uri="{D42A27DB-BD31-4B8C-83A1-F6EECF244321}">
                <p14:modId xmlns:p14="http://schemas.microsoft.com/office/powerpoint/2010/main" val="1018550912"/>
              </p:ext>
            </p:extLst>
          </p:nvPr>
        </p:nvGraphicFramePr>
        <p:xfrm>
          <a:off x="1068779" y="3498574"/>
          <a:ext cx="7137069" cy="263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3575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7F9CBE5-17A4-4D3D-85BC-C7C69205B761}"/>
              </a:ext>
            </a:extLst>
          </p:cNvPr>
          <p:cNvSpPr>
            <a:spLocks noGrp="1"/>
          </p:cNvSpPr>
          <p:nvPr>
            <p:ph type="body" sz="quarter" idx="12"/>
          </p:nvPr>
        </p:nvSpPr>
        <p:spPr/>
        <p:txBody>
          <a:bodyPr/>
          <a:lstStyle/>
          <a:p>
            <a:endParaRPr lang="en-US"/>
          </a:p>
        </p:txBody>
      </p:sp>
      <p:sp>
        <p:nvSpPr>
          <p:cNvPr id="3" name="Text Placeholder 2">
            <a:extLst>
              <a:ext uri="{FF2B5EF4-FFF2-40B4-BE49-F238E27FC236}">
                <a16:creationId xmlns:a16="http://schemas.microsoft.com/office/drawing/2014/main" id="{D580906A-E13B-4833-9AFD-9428B9F29E74}"/>
              </a:ext>
            </a:extLst>
          </p:cNvPr>
          <p:cNvSpPr>
            <a:spLocks noGrp="1"/>
          </p:cNvSpPr>
          <p:nvPr>
            <p:ph type="body" sz="quarter" idx="11"/>
          </p:nvPr>
        </p:nvSpPr>
        <p:spPr/>
        <p:txBody>
          <a:bodyPr lIns="0"/>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Day 2 Agenda</a:t>
            </a:r>
            <a:endParaRPr kumimoji="0" lang="en-US" i="0" u="none" strike="noStrike" kern="1200" cap="none" spc="0" normalizeH="0" baseline="0" noProof="0" dirty="0">
              <a:ln>
                <a:noFill/>
              </a:ln>
              <a:effectLst/>
              <a:uLnTx/>
              <a:uFillTx/>
            </a:endParaRPr>
          </a:p>
          <a:p>
            <a:endParaRPr lang="en-US" dirty="0"/>
          </a:p>
        </p:txBody>
      </p:sp>
      <p:graphicFrame>
        <p:nvGraphicFramePr>
          <p:cNvPr id="4" name="Table 3">
            <a:extLst>
              <a:ext uri="{FF2B5EF4-FFF2-40B4-BE49-F238E27FC236}">
                <a16:creationId xmlns:a16="http://schemas.microsoft.com/office/drawing/2014/main" id="{B1BFA241-3F3E-4B61-BD06-C96A0BF27A4A}"/>
              </a:ext>
            </a:extLst>
          </p:cNvPr>
          <p:cNvGraphicFramePr>
            <a:graphicFrameLocks noGrp="1"/>
          </p:cNvGraphicFramePr>
          <p:nvPr>
            <p:extLst>
              <p:ext uri="{D42A27DB-BD31-4B8C-83A1-F6EECF244321}">
                <p14:modId xmlns:p14="http://schemas.microsoft.com/office/powerpoint/2010/main" val="946924933"/>
              </p:ext>
            </p:extLst>
          </p:nvPr>
        </p:nvGraphicFramePr>
        <p:xfrm>
          <a:off x="495299" y="1434054"/>
          <a:ext cx="8077202" cy="4161676"/>
        </p:xfrm>
        <a:graphic>
          <a:graphicData uri="http://schemas.openxmlformats.org/drawingml/2006/table">
            <a:tbl>
              <a:tblPr bandRow="1"/>
              <a:tblGrid>
                <a:gridCol w="883612">
                  <a:extLst>
                    <a:ext uri="{9D8B030D-6E8A-4147-A177-3AD203B41FA5}">
                      <a16:colId xmlns:a16="http://schemas.microsoft.com/office/drawing/2014/main" val="1514316081"/>
                    </a:ext>
                  </a:extLst>
                </a:gridCol>
                <a:gridCol w="6014237">
                  <a:extLst>
                    <a:ext uri="{9D8B030D-6E8A-4147-A177-3AD203B41FA5}">
                      <a16:colId xmlns:a16="http://schemas.microsoft.com/office/drawing/2014/main" val="735933363"/>
                    </a:ext>
                  </a:extLst>
                </a:gridCol>
                <a:gridCol w="1179353">
                  <a:extLst>
                    <a:ext uri="{9D8B030D-6E8A-4147-A177-3AD203B41FA5}">
                      <a16:colId xmlns:a16="http://schemas.microsoft.com/office/drawing/2014/main" val="852649977"/>
                    </a:ext>
                  </a:extLst>
                </a:gridCol>
              </a:tblGrid>
              <a:tr h="382231">
                <a:tc>
                  <a:txBody>
                    <a:bodyPr/>
                    <a:lstStyle/>
                    <a:p>
                      <a:pPr marL="0" marR="0" algn="ctr">
                        <a:lnSpc>
                          <a:spcPct val="100000"/>
                        </a:lnSpc>
                        <a:spcBef>
                          <a:spcPts val="0"/>
                        </a:spcBef>
                        <a:spcAft>
                          <a:spcPts val="0"/>
                        </a:spcAft>
                      </a:pPr>
                      <a:r>
                        <a:rPr lang="en-US" sz="1200" b="1" dirty="0">
                          <a:solidFill>
                            <a:schemeClr val="bg1"/>
                          </a:solidFill>
                          <a:effectLst/>
                          <a:latin typeface="Arial" panose="020B0604020202020204" pitchFamily="34" charset="0"/>
                          <a:ea typeface="Perpetua" panose="02020502060401020303" pitchFamily="18" charset="0"/>
                          <a:cs typeface="Arial" panose="020B0604020202020204" pitchFamily="34" charset="0"/>
                        </a:rPr>
                        <a:t>Time</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marL="0" marR="0" algn="ctr">
                        <a:lnSpc>
                          <a:spcPct val="100000"/>
                        </a:lnSpc>
                        <a:spcBef>
                          <a:spcPts val="0"/>
                        </a:spcBef>
                        <a:spcAft>
                          <a:spcPts val="0"/>
                        </a:spcAft>
                      </a:pPr>
                      <a:r>
                        <a:rPr lang="en-US" sz="1200" b="1" dirty="0">
                          <a:solidFill>
                            <a:schemeClr val="bg1"/>
                          </a:solidFill>
                          <a:effectLst/>
                          <a:latin typeface="Arial" panose="020B0604020202020204" pitchFamily="34" charset="0"/>
                          <a:ea typeface="Perpetua" panose="02020502060401020303" pitchFamily="18" charset="0"/>
                          <a:cs typeface="Arial" panose="020B0604020202020204" pitchFamily="34" charset="0"/>
                        </a:rPr>
                        <a:t>Topic </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marL="0" marR="0" algn="ctr">
                        <a:lnSpc>
                          <a:spcPct val="100000"/>
                        </a:lnSpc>
                        <a:spcBef>
                          <a:spcPts val="0"/>
                        </a:spcBef>
                        <a:spcAft>
                          <a:spcPts val="0"/>
                        </a:spcAft>
                      </a:pPr>
                      <a:r>
                        <a:rPr lang="en-US" sz="1200" b="1" dirty="0">
                          <a:solidFill>
                            <a:schemeClr val="bg1"/>
                          </a:solidFill>
                          <a:effectLst/>
                          <a:latin typeface="Arial" panose="020B0604020202020204" pitchFamily="34" charset="0"/>
                          <a:ea typeface="Perpetua" panose="02020502060401020303" pitchFamily="18" charset="0"/>
                          <a:cs typeface="Arial" panose="020B0604020202020204" pitchFamily="34" charset="0"/>
                        </a:rPr>
                        <a:t>Facilitator</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extLst>
                  <a:ext uri="{0D108BD9-81ED-4DB2-BD59-A6C34878D82A}">
                    <a16:rowId xmlns:a16="http://schemas.microsoft.com/office/drawing/2014/main" val="2165587835"/>
                  </a:ext>
                </a:extLst>
              </a:tr>
              <a:tr h="606214">
                <a:tc>
                  <a:txBody>
                    <a:bodyPr/>
                    <a:lstStyle/>
                    <a:p>
                      <a:pPr marL="0" marR="0" algn="l">
                        <a:lnSpc>
                          <a:spcPct val="100000"/>
                        </a:lnSpc>
                        <a:spcBef>
                          <a:spcPts val="0"/>
                        </a:spcBef>
                        <a:spcAft>
                          <a:spcPts val="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tc>
                  <a:txBody>
                    <a:bodyPr/>
                    <a:lstStyle/>
                    <a:p>
                      <a:pPr marL="0" marR="0">
                        <a:lnSpc>
                          <a:spcPct val="100000"/>
                        </a:lnSpc>
                        <a:spcBef>
                          <a:spcPts val="0"/>
                        </a:spcBef>
                        <a:spcAft>
                          <a:spcPts val="0"/>
                        </a:spcAft>
                      </a:pPr>
                      <a:r>
                        <a:rPr lang="en-US" sz="1200" b="1" i="0" dirty="0">
                          <a:effectLst/>
                          <a:latin typeface="Arial" panose="020B0604020202020204" pitchFamily="34" charset="0"/>
                          <a:ea typeface="Calibri" panose="020F0502020204030204" pitchFamily="34" charset="0"/>
                          <a:cs typeface="Arial" panose="020B0604020202020204" pitchFamily="34" charset="0"/>
                        </a:rPr>
                        <a:t>Review day 1 and agenda for day 2</a:t>
                      </a:r>
                      <a:endParaRPr lang="en-US" sz="1200" i="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0000"/>
                        </a:lnSpc>
                        <a:spcBef>
                          <a:spcPts val="0"/>
                        </a:spcBef>
                        <a:spcAft>
                          <a:spcPts val="0"/>
                        </a:spcAft>
                      </a:pPr>
                      <a:r>
                        <a:rPr lang="en-US" sz="1200" dirty="0">
                          <a:effectLst/>
                          <a:latin typeface="Arial" panose="020B0604020202020204" pitchFamily="34" charset="0"/>
                          <a:ea typeface="Calibri" panose="020F0502020204030204" pitchFamily="34" charset="0"/>
                          <a:cs typeface="Arial" panose="020B0604020202020204" pitchFamily="34" charset="0"/>
                        </a:rPr>
                        <a:t>Discuss any updates or revisions for Day 2 session</a:t>
                      </a: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tc>
                  <a:txBody>
                    <a:bodyPr/>
                    <a:lstStyle/>
                    <a:p>
                      <a:pPr marL="0" marR="0" algn="ctr">
                        <a:lnSpc>
                          <a:spcPct val="100000"/>
                        </a:lnSpc>
                        <a:spcBef>
                          <a:spcPts val="0"/>
                        </a:spcBef>
                        <a:spcAft>
                          <a:spcPts val="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extLst>
                  <a:ext uri="{0D108BD9-81ED-4DB2-BD59-A6C34878D82A}">
                    <a16:rowId xmlns:a16="http://schemas.microsoft.com/office/drawing/2014/main" val="575271497"/>
                  </a:ext>
                </a:extLst>
              </a:tr>
              <a:tr h="648310">
                <a:tc>
                  <a:txBody>
                    <a:bodyPr/>
                    <a:lstStyle/>
                    <a:p>
                      <a:pPr marL="0" marR="0" algn="l">
                        <a:lnSpc>
                          <a:spcPct val="100000"/>
                        </a:lnSpc>
                        <a:spcBef>
                          <a:spcPts val="0"/>
                        </a:spcBef>
                        <a:spcAft>
                          <a:spcPts val="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tc>
                  <a:txBody>
                    <a:bodyPr/>
                    <a:lstStyle/>
                    <a:p>
                      <a:pPr marL="0" marR="0">
                        <a:lnSpc>
                          <a:spcPct val="100000"/>
                        </a:lnSpc>
                        <a:spcBef>
                          <a:spcPts val="0"/>
                        </a:spcBef>
                        <a:spcAft>
                          <a:spcPts val="0"/>
                        </a:spcAft>
                      </a:pPr>
                      <a:r>
                        <a:rPr lang="en-US" sz="1200" b="1" i="0" baseline="0" dirty="0">
                          <a:effectLst/>
                          <a:latin typeface="Arial" panose="020B0604020202020204" pitchFamily="34" charset="0"/>
                          <a:ea typeface="Calibri" panose="020F0502020204030204" pitchFamily="34" charset="0"/>
                          <a:cs typeface="Arial" panose="020B0604020202020204" pitchFamily="34" charset="0"/>
                        </a:rPr>
                        <a:t>Self-assessment of domains x–x </a:t>
                      </a:r>
                    </a:p>
                    <a:p>
                      <a:pPr marL="0" marR="0">
                        <a:lnSpc>
                          <a:spcPct val="100000"/>
                        </a:lnSpc>
                        <a:spcBef>
                          <a:spcPts val="0"/>
                        </a:spcBef>
                        <a:spcAft>
                          <a:spcPts val="0"/>
                        </a:spcAft>
                      </a:pPr>
                      <a:r>
                        <a:rPr lang="en-US" sz="1200" b="0" i="0" baseline="0" dirty="0">
                          <a:effectLst/>
                          <a:latin typeface="Arial" panose="020B0604020202020204" pitchFamily="34" charset="0"/>
                          <a:ea typeface="Calibri" panose="020F0502020204030204" pitchFamily="34" charset="0"/>
                          <a:cs typeface="Arial" panose="020B0604020202020204" pitchFamily="34" charset="0"/>
                        </a:rPr>
                        <a:t>(to be selected by the organization completing the self-assessment)</a:t>
                      </a: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tc>
                  <a:txBody>
                    <a:bodyPr/>
                    <a:lstStyle/>
                    <a:p>
                      <a:pPr marL="0" marR="0" algn="ctr">
                        <a:lnSpc>
                          <a:spcPct val="100000"/>
                        </a:lnSpc>
                        <a:spcBef>
                          <a:spcPts val="0"/>
                        </a:spcBef>
                        <a:spcAft>
                          <a:spcPts val="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extLst>
                  <a:ext uri="{0D108BD9-81ED-4DB2-BD59-A6C34878D82A}">
                    <a16:rowId xmlns:a16="http://schemas.microsoft.com/office/drawing/2014/main" val="674324316"/>
                  </a:ext>
                </a:extLst>
              </a:tr>
              <a:tr h="592770">
                <a:tc>
                  <a:txBody>
                    <a:bodyPr/>
                    <a:lstStyle/>
                    <a:p>
                      <a:pPr marL="0" marR="0" algn="l">
                        <a:lnSpc>
                          <a:spcPct val="100000"/>
                        </a:lnSpc>
                        <a:spcBef>
                          <a:spcPts val="0"/>
                        </a:spcBef>
                        <a:spcAft>
                          <a:spcPts val="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tc>
                  <a:txBody>
                    <a:bodyPr/>
                    <a:lstStyle/>
                    <a:p>
                      <a:pPr marL="0" marR="0" algn="l">
                        <a:lnSpc>
                          <a:spcPct val="100000"/>
                        </a:lnSpc>
                        <a:spcBef>
                          <a:spcPts val="0"/>
                        </a:spcBef>
                        <a:spcAft>
                          <a:spcPts val="0"/>
                        </a:spcAft>
                      </a:pPr>
                      <a:r>
                        <a:rPr lang="en-US" sz="1200" b="1" i="0"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Break</a:t>
                      </a: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tc>
                  <a:txBody>
                    <a:bodyPr/>
                    <a:lstStyle/>
                    <a:p>
                      <a:pPr marL="0" marR="0" algn="ctr">
                        <a:lnSpc>
                          <a:spcPct val="100000"/>
                        </a:lnSpc>
                        <a:spcBef>
                          <a:spcPts val="0"/>
                        </a:spcBef>
                        <a:spcAft>
                          <a:spcPts val="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extLst>
                  <a:ext uri="{0D108BD9-81ED-4DB2-BD59-A6C34878D82A}">
                    <a16:rowId xmlns:a16="http://schemas.microsoft.com/office/drawing/2014/main" val="188322077"/>
                  </a:ext>
                </a:extLst>
              </a:tr>
              <a:tr h="877972">
                <a:tc>
                  <a:txBody>
                    <a:bodyPr/>
                    <a:lstStyle/>
                    <a:p>
                      <a:pPr marL="0" marR="0" algn="l">
                        <a:lnSpc>
                          <a:spcPct val="100000"/>
                        </a:lnSpc>
                        <a:spcBef>
                          <a:spcPts val="0"/>
                        </a:spcBef>
                        <a:spcAft>
                          <a:spcPts val="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tc>
                  <a:txBody>
                    <a:bodyPr/>
                    <a:lstStyle/>
                    <a:p>
                      <a:pPr marL="0" marR="0">
                        <a:lnSpc>
                          <a:spcPct val="100000"/>
                        </a:lnSpc>
                        <a:spcBef>
                          <a:spcPts val="0"/>
                        </a:spcBef>
                        <a:spcAft>
                          <a:spcPts val="0"/>
                        </a:spcAft>
                      </a:pPr>
                      <a:r>
                        <a:rPr lang="en-US" sz="1200" b="1" i="0" baseline="0" dirty="0">
                          <a:effectLst/>
                          <a:latin typeface="Arial" panose="020B0604020202020204" pitchFamily="34" charset="0"/>
                          <a:ea typeface="Calibri" panose="020F0502020204030204" pitchFamily="34" charset="0"/>
                          <a:cs typeface="Arial" panose="020B0604020202020204" pitchFamily="34" charset="0"/>
                        </a:rPr>
                        <a:t>Self-assessment of domains x–x </a:t>
                      </a:r>
                    </a:p>
                    <a:p>
                      <a:pPr marL="0" marR="0">
                        <a:lnSpc>
                          <a:spcPct val="100000"/>
                        </a:lnSpc>
                        <a:spcBef>
                          <a:spcPts val="0"/>
                        </a:spcBef>
                        <a:spcAft>
                          <a:spcPts val="0"/>
                        </a:spcAft>
                      </a:pPr>
                      <a:r>
                        <a:rPr lang="en-US" sz="1200" b="0" i="0" baseline="0" dirty="0">
                          <a:effectLst/>
                          <a:latin typeface="Arial" panose="020B0604020202020204" pitchFamily="34" charset="0"/>
                          <a:ea typeface="Calibri" panose="020F0502020204030204" pitchFamily="34" charset="0"/>
                          <a:cs typeface="Arial" panose="020B0604020202020204" pitchFamily="34" charset="0"/>
                        </a:rPr>
                        <a:t>(to be selected by the organization completing the self-assessment)</a:t>
                      </a:r>
                    </a:p>
                  </a:txBody>
                  <a:tcPr marL="60535" marR="60535" marT="60535" marB="605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tc>
                  <a:txBody>
                    <a:bodyPr/>
                    <a:lstStyle/>
                    <a:p>
                      <a:pPr marL="0" marR="0" algn="ctr">
                        <a:lnSpc>
                          <a:spcPct val="100000"/>
                        </a:lnSpc>
                        <a:spcBef>
                          <a:spcPts val="0"/>
                        </a:spcBef>
                        <a:spcAft>
                          <a:spcPts val="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extLst>
                  <a:ext uri="{0D108BD9-81ED-4DB2-BD59-A6C34878D82A}">
                    <a16:rowId xmlns:a16="http://schemas.microsoft.com/office/drawing/2014/main" val="2228174124"/>
                  </a:ext>
                </a:extLst>
              </a:tr>
              <a:tr h="1054179">
                <a:tc>
                  <a:txBody>
                    <a:bodyPr/>
                    <a:lstStyle/>
                    <a:p>
                      <a:pPr marL="0" marR="0" algn="l">
                        <a:lnSpc>
                          <a:spcPct val="100000"/>
                        </a:lnSpc>
                        <a:spcBef>
                          <a:spcPts val="0"/>
                        </a:spcBef>
                        <a:spcAft>
                          <a:spcPts val="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tc>
                  <a:txBody>
                    <a:bodyPr/>
                    <a:lstStyle/>
                    <a:p>
                      <a:pPr marL="0" marR="0" algn="l">
                        <a:lnSpc>
                          <a:spcPct val="100000"/>
                        </a:lnSpc>
                        <a:spcBef>
                          <a:spcPts val="0"/>
                        </a:spcBef>
                        <a:spcAft>
                          <a:spcPts val="0"/>
                        </a:spcAft>
                      </a:pPr>
                      <a:r>
                        <a:rPr lang="en-US" sz="1200" b="1" i="0" dirty="0">
                          <a:effectLst/>
                          <a:latin typeface="Arial" panose="020B0604020202020204" pitchFamily="34" charset="0"/>
                          <a:ea typeface="Calibri" panose="020F0502020204030204" pitchFamily="34" charset="0"/>
                          <a:cs typeface="Arial" panose="020B0604020202020204" pitchFamily="34" charset="0"/>
                        </a:rPr>
                        <a:t>Day 2 review and next steps</a:t>
                      </a:r>
                      <a:r>
                        <a:rPr lang="en-US" sz="1200" i="0" dirty="0">
                          <a:effectLst/>
                          <a:latin typeface="Arial" panose="020B0604020202020204" pitchFamily="34" charset="0"/>
                          <a:ea typeface="Calibri" panose="020F0502020204030204" pitchFamily="34" charset="0"/>
                          <a:cs typeface="Arial" panose="020B0604020202020204" pitchFamily="34" charset="0"/>
                        </a:rPr>
                        <a:t> </a:t>
                      </a:r>
                    </a:p>
                    <a:p>
                      <a:pPr marL="0" marR="0" algn="l">
                        <a:lnSpc>
                          <a:spcPct val="100000"/>
                        </a:lnSpc>
                        <a:spcBef>
                          <a:spcPts val="0"/>
                        </a:spcBef>
                        <a:spcAft>
                          <a:spcPts val="0"/>
                        </a:spcAft>
                      </a:pPr>
                      <a:r>
                        <a:rPr lang="en-US" sz="1200" dirty="0">
                          <a:effectLst/>
                          <a:latin typeface="Arial" panose="020B0604020202020204" pitchFamily="34" charset="0"/>
                          <a:ea typeface="Calibri" panose="020F0502020204030204" pitchFamily="34" charset="0"/>
                          <a:cs typeface="Arial" panose="020B0604020202020204" pitchFamily="34" charset="0"/>
                        </a:rPr>
                        <a:t>Items for follow-up, action planning, and next steps </a:t>
                      </a: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tc>
                  <a:txBody>
                    <a:bodyPr/>
                    <a:lstStyle/>
                    <a:p>
                      <a:pPr marL="0" marR="0" algn="ctr">
                        <a:lnSpc>
                          <a:spcPct val="100000"/>
                        </a:lnSpc>
                        <a:spcBef>
                          <a:spcPts val="0"/>
                        </a:spcBef>
                        <a:spcAft>
                          <a:spcPts val="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extLst>
                  <a:ext uri="{0D108BD9-81ED-4DB2-BD59-A6C34878D82A}">
                    <a16:rowId xmlns:a16="http://schemas.microsoft.com/office/drawing/2014/main" val="1955124834"/>
                  </a:ext>
                </a:extLst>
              </a:tr>
            </a:tbl>
          </a:graphicData>
        </a:graphic>
      </p:graphicFrame>
    </p:spTree>
    <p:extLst>
      <p:ext uri="{BB962C8B-B14F-4D97-AF65-F5344CB8AC3E}">
        <p14:creationId xmlns:p14="http://schemas.microsoft.com/office/powerpoint/2010/main" val="142054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8738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300702B3-D101-4C9D-A107-699B79C9FAD0}"/>
              </a:ext>
            </a:extLst>
          </p:cNvPr>
          <p:cNvSpPr>
            <a:spLocks noGrp="1"/>
          </p:cNvSpPr>
          <p:nvPr>
            <p:ph type="body" sz="quarter" idx="12"/>
          </p:nvPr>
        </p:nvSpPr>
        <p:spPr/>
        <p:txBody>
          <a:bodyPr/>
          <a:lstStyle/>
          <a:p>
            <a:endParaRPr lang="en-US"/>
          </a:p>
        </p:txBody>
      </p:sp>
      <p:sp>
        <p:nvSpPr>
          <p:cNvPr id="3" name="Text Placeholder 2">
            <a:extLst>
              <a:ext uri="{FF2B5EF4-FFF2-40B4-BE49-F238E27FC236}">
                <a16:creationId xmlns:a16="http://schemas.microsoft.com/office/drawing/2014/main" id="{D580906A-E13B-4833-9AFD-9428B9F29E74}"/>
              </a:ext>
            </a:extLst>
          </p:cNvPr>
          <p:cNvSpPr>
            <a:spLocks noGrp="1"/>
          </p:cNvSpPr>
          <p:nvPr>
            <p:ph type="body" sz="quarter" idx="11"/>
          </p:nvPr>
        </p:nvSpPr>
        <p:spPr/>
        <p:txBody>
          <a:bodyPr lIns="0"/>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latin typeface="+mj-lt"/>
              </a:rPr>
              <a:t>Day 3 Agenda</a:t>
            </a:r>
            <a:endParaRPr kumimoji="0" lang="en-US" i="0" u="none" strike="noStrike" kern="1200" cap="none" spc="0" normalizeH="0" baseline="0" noProof="0" dirty="0">
              <a:ln>
                <a:noFill/>
              </a:ln>
              <a:effectLst/>
              <a:uLnTx/>
              <a:uFillTx/>
              <a:latin typeface="+mj-lt"/>
            </a:endParaRPr>
          </a:p>
          <a:p>
            <a:endParaRPr lang="en-US" dirty="0"/>
          </a:p>
        </p:txBody>
      </p:sp>
      <p:graphicFrame>
        <p:nvGraphicFramePr>
          <p:cNvPr id="4" name="Table 3">
            <a:extLst>
              <a:ext uri="{FF2B5EF4-FFF2-40B4-BE49-F238E27FC236}">
                <a16:creationId xmlns:a16="http://schemas.microsoft.com/office/drawing/2014/main" id="{B1BFA241-3F3E-4B61-BD06-C96A0BF27A4A}"/>
              </a:ext>
            </a:extLst>
          </p:cNvPr>
          <p:cNvGraphicFramePr>
            <a:graphicFrameLocks noGrp="1"/>
          </p:cNvGraphicFramePr>
          <p:nvPr>
            <p:extLst>
              <p:ext uri="{D42A27DB-BD31-4B8C-83A1-F6EECF244321}">
                <p14:modId xmlns:p14="http://schemas.microsoft.com/office/powerpoint/2010/main" val="1920263496"/>
              </p:ext>
            </p:extLst>
          </p:nvPr>
        </p:nvGraphicFramePr>
        <p:xfrm>
          <a:off x="495299" y="1434054"/>
          <a:ext cx="8077202" cy="4830922"/>
        </p:xfrm>
        <a:graphic>
          <a:graphicData uri="http://schemas.openxmlformats.org/drawingml/2006/table">
            <a:tbl>
              <a:tblPr bandRow="1"/>
              <a:tblGrid>
                <a:gridCol w="883612">
                  <a:extLst>
                    <a:ext uri="{9D8B030D-6E8A-4147-A177-3AD203B41FA5}">
                      <a16:colId xmlns:a16="http://schemas.microsoft.com/office/drawing/2014/main" val="1514316081"/>
                    </a:ext>
                  </a:extLst>
                </a:gridCol>
                <a:gridCol w="6014237">
                  <a:extLst>
                    <a:ext uri="{9D8B030D-6E8A-4147-A177-3AD203B41FA5}">
                      <a16:colId xmlns:a16="http://schemas.microsoft.com/office/drawing/2014/main" val="735933363"/>
                    </a:ext>
                  </a:extLst>
                </a:gridCol>
                <a:gridCol w="1179353">
                  <a:extLst>
                    <a:ext uri="{9D8B030D-6E8A-4147-A177-3AD203B41FA5}">
                      <a16:colId xmlns:a16="http://schemas.microsoft.com/office/drawing/2014/main" val="852649977"/>
                    </a:ext>
                  </a:extLst>
                </a:gridCol>
              </a:tblGrid>
              <a:tr h="319372">
                <a:tc>
                  <a:txBody>
                    <a:bodyPr/>
                    <a:lstStyle/>
                    <a:p>
                      <a:pPr marL="0" marR="0" algn="ctr">
                        <a:lnSpc>
                          <a:spcPct val="100000"/>
                        </a:lnSpc>
                        <a:spcBef>
                          <a:spcPts val="0"/>
                        </a:spcBef>
                        <a:spcAft>
                          <a:spcPts val="0"/>
                        </a:spcAft>
                      </a:pPr>
                      <a:r>
                        <a:rPr lang="en-US" sz="1200" b="1" dirty="0">
                          <a:solidFill>
                            <a:schemeClr val="bg1"/>
                          </a:solidFill>
                          <a:effectLst/>
                          <a:latin typeface="Arial" panose="020B0604020202020204" pitchFamily="34" charset="0"/>
                          <a:ea typeface="Perpetua" panose="02020502060401020303" pitchFamily="18" charset="0"/>
                          <a:cs typeface="Arial" panose="020B0604020202020204" pitchFamily="34" charset="0"/>
                        </a:rPr>
                        <a:t>Time</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64E59"/>
                    </a:solidFill>
                  </a:tcPr>
                </a:tc>
                <a:tc>
                  <a:txBody>
                    <a:bodyPr/>
                    <a:lstStyle/>
                    <a:p>
                      <a:pPr marL="0" marR="0" algn="ctr">
                        <a:lnSpc>
                          <a:spcPct val="100000"/>
                        </a:lnSpc>
                        <a:spcBef>
                          <a:spcPts val="0"/>
                        </a:spcBef>
                        <a:spcAft>
                          <a:spcPts val="0"/>
                        </a:spcAft>
                      </a:pPr>
                      <a:r>
                        <a:rPr lang="en-US" sz="1200" b="1" dirty="0">
                          <a:solidFill>
                            <a:schemeClr val="bg1"/>
                          </a:solidFill>
                          <a:effectLst/>
                          <a:latin typeface="Arial" panose="020B0604020202020204" pitchFamily="34" charset="0"/>
                          <a:ea typeface="Perpetua" panose="02020502060401020303" pitchFamily="18" charset="0"/>
                          <a:cs typeface="Arial" panose="020B0604020202020204" pitchFamily="34" charset="0"/>
                        </a:rPr>
                        <a:t> Topic</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64E59"/>
                    </a:solidFill>
                  </a:tcPr>
                </a:tc>
                <a:tc>
                  <a:txBody>
                    <a:bodyPr/>
                    <a:lstStyle/>
                    <a:p>
                      <a:pPr marL="0" marR="0" algn="ctr">
                        <a:lnSpc>
                          <a:spcPct val="100000"/>
                        </a:lnSpc>
                        <a:spcBef>
                          <a:spcPts val="0"/>
                        </a:spcBef>
                        <a:spcAft>
                          <a:spcPts val="0"/>
                        </a:spcAft>
                      </a:pPr>
                      <a:r>
                        <a:rPr lang="en-US" sz="1200" b="1" dirty="0">
                          <a:solidFill>
                            <a:schemeClr val="bg1"/>
                          </a:solidFill>
                          <a:effectLst/>
                          <a:latin typeface="Arial" panose="020B0604020202020204" pitchFamily="34" charset="0"/>
                          <a:ea typeface="Perpetua" panose="02020502060401020303" pitchFamily="18" charset="0"/>
                          <a:cs typeface="Arial" panose="020B0604020202020204" pitchFamily="34" charset="0"/>
                        </a:rPr>
                        <a:t>Facilitator</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64E59"/>
                    </a:solidFill>
                  </a:tcPr>
                </a:tc>
                <a:extLst>
                  <a:ext uri="{0D108BD9-81ED-4DB2-BD59-A6C34878D82A}">
                    <a16:rowId xmlns:a16="http://schemas.microsoft.com/office/drawing/2014/main" val="2165587835"/>
                  </a:ext>
                </a:extLst>
              </a:tr>
              <a:tr h="506521">
                <a:tc>
                  <a:txBody>
                    <a:bodyPr/>
                    <a:lstStyle/>
                    <a:p>
                      <a:pPr marL="0" marR="0">
                        <a:lnSpc>
                          <a:spcPct val="100000"/>
                        </a:lnSpc>
                        <a:spcBef>
                          <a:spcPts val="0"/>
                        </a:spcBef>
                        <a:spcAft>
                          <a:spcPts val="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tc>
                  <a:txBody>
                    <a:bodyPr/>
                    <a:lstStyle/>
                    <a:p>
                      <a:pPr marL="0" marR="0">
                        <a:lnSpc>
                          <a:spcPct val="100000"/>
                        </a:lnSpc>
                        <a:spcBef>
                          <a:spcPts val="0"/>
                        </a:spcBef>
                        <a:spcAft>
                          <a:spcPts val="0"/>
                        </a:spcAft>
                      </a:pPr>
                      <a:r>
                        <a:rPr lang="en-US" sz="1200" b="1" i="0" dirty="0">
                          <a:effectLst/>
                          <a:latin typeface="Arial" panose="020B0604020202020204" pitchFamily="34" charset="0"/>
                          <a:ea typeface="Calibri" panose="020F0502020204030204" pitchFamily="34" charset="0"/>
                          <a:cs typeface="Arial" panose="020B0604020202020204" pitchFamily="34" charset="0"/>
                        </a:rPr>
                        <a:t>Review days 1-2 and day 3 agenda</a:t>
                      </a:r>
                      <a:endParaRPr lang="en-US" sz="1200" i="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0000"/>
                        </a:lnSpc>
                        <a:spcBef>
                          <a:spcPts val="0"/>
                        </a:spcBef>
                        <a:spcAft>
                          <a:spcPts val="0"/>
                        </a:spcAft>
                      </a:pPr>
                      <a:r>
                        <a:rPr lang="en-US" sz="1200" dirty="0">
                          <a:effectLst/>
                          <a:latin typeface="Arial" panose="020B0604020202020204" pitchFamily="34" charset="0"/>
                          <a:ea typeface="Calibri" panose="020F0502020204030204" pitchFamily="34" charset="0"/>
                          <a:cs typeface="Arial" panose="020B0604020202020204" pitchFamily="34" charset="0"/>
                        </a:rPr>
                        <a:t>Discuss any updates or revisions for Day 3 session</a:t>
                      </a: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tc>
                  <a:txBody>
                    <a:bodyPr/>
                    <a:lstStyle/>
                    <a:p>
                      <a:pPr marL="0" marR="0">
                        <a:lnSpc>
                          <a:spcPct val="100000"/>
                        </a:lnSpc>
                        <a:spcBef>
                          <a:spcPts val="0"/>
                        </a:spcBef>
                        <a:spcAft>
                          <a:spcPts val="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extLst>
                  <a:ext uri="{0D108BD9-81ED-4DB2-BD59-A6C34878D82A}">
                    <a16:rowId xmlns:a16="http://schemas.microsoft.com/office/drawing/2014/main" val="575271497"/>
                  </a:ext>
                </a:extLst>
              </a:tr>
              <a:tr h="537682">
                <a:tc>
                  <a:txBody>
                    <a:bodyPr/>
                    <a:lstStyle/>
                    <a:p>
                      <a:pPr marL="0" marR="0">
                        <a:lnSpc>
                          <a:spcPct val="100000"/>
                        </a:lnSpc>
                        <a:spcBef>
                          <a:spcPts val="0"/>
                        </a:spcBef>
                        <a:spcAft>
                          <a:spcPts val="0"/>
                        </a:spcAft>
                      </a:pPr>
                      <a:endParaRPr lang="en-US" sz="1200" i="0" dirty="0">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tc>
                  <a:txBody>
                    <a:bodyPr/>
                    <a:lstStyle/>
                    <a:p>
                      <a:pPr marL="0" marR="0">
                        <a:lnSpc>
                          <a:spcPct val="100000"/>
                        </a:lnSpc>
                        <a:spcBef>
                          <a:spcPts val="0"/>
                        </a:spcBef>
                        <a:spcAft>
                          <a:spcPts val="0"/>
                        </a:spcAft>
                      </a:pPr>
                      <a:r>
                        <a:rPr lang="en-US" sz="1200" b="1" i="0" dirty="0">
                          <a:effectLst/>
                          <a:latin typeface="Arial" panose="020B0604020202020204" pitchFamily="34" charset="0"/>
                          <a:ea typeface="Calibri" panose="020F0502020204030204" pitchFamily="34" charset="0"/>
                          <a:cs typeface="Arial" panose="020B0604020202020204" pitchFamily="34" charset="0"/>
                        </a:rPr>
                        <a:t>Self-Assessment of remaining domains (x–x), </a:t>
                      </a:r>
                      <a:r>
                        <a:rPr lang="en-US" sz="1200" b="0" i="0" dirty="0">
                          <a:effectLst/>
                          <a:latin typeface="Arial" panose="020B0604020202020204" pitchFamily="34" charset="0"/>
                          <a:ea typeface="Calibri" panose="020F0502020204030204" pitchFamily="34" charset="0"/>
                          <a:cs typeface="Arial" panose="020B0604020202020204" pitchFamily="34" charset="0"/>
                        </a:rPr>
                        <a:t>as needed</a:t>
                      </a:r>
                      <a:endParaRPr lang="en-US" sz="1200" b="1" i="0" dirty="0">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tc>
                  <a:txBody>
                    <a:bodyPr/>
                    <a:lstStyle/>
                    <a:p>
                      <a:pPr marL="0" marR="0">
                        <a:lnSpc>
                          <a:spcPct val="100000"/>
                        </a:lnSpc>
                        <a:spcBef>
                          <a:spcPts val="0"/>
                        </a:spcBef>
                        <a:spcAft>
                          <a:spcPts val="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extLst>
                  <a:ext uri="{0D108BD9-81ED-4DB2-BD59-A6C34878D82A}">
                    <a16:rowId xmlns:a16="http://schemas.microsoft.com/office/drawing/2014/main" val="674324316"/>
                  </a:ext>
                </a:extLst>
              </a:tr>
              <a:tr h="485586">
                <a:tc>
                  <a:txBody>
                    <a:bodyPr/>
                    <a:lstStyle/>
                    <a:p>
                      <a:pPr marL="0" marR="0">
                        <a:lnSpc>
                          <a:spcPct val="100000"/>
                        </a:lnSpc>
                        <a:spcBef>
                          <a:spcPts val="0"/>
                        </a:spcBef>
                        <a:spcAft>
                          <a:spcPts val="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tc>
                  <a:txBody>
                    <a:bodyPr/>
                    <a:lstStyle/>
                    <a:p>
                      <a:pPr marL="0" marR="0">
                        <a:lnSpc>
                          <a:spcPct val="100000"/>
                        </a:lnSpc>
                        <a:spcBef>
                          <a:spcPts val="0"/>
                        </a:spcBef>
                        <a:spcAft>
                          <a:spcPts val="0"/>
                        </a:spcAft>
                      </a:pPr>
                      <a:r>
                        <a:rPr lang="en-US" sz="1200" b="1" i="0"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Break</a:t>
                      </a: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tc>
                  <a:txBody>
                    <a:bodyPr/>
                    <a:lstStyle/>
                    <a:p>
                      <a:endParaRPr lang="en-US" sz="1200" kern="1200" dirty="0">
                        <a:solidFill>
                          <a:schemeClr val="tx1"/>
                        </a:solidFill>
                        <a:effectLst/>
                        <a:latin typeface="Arial" panose="020B060402020202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extLst>
                  <a:ext uri="{0D108BD9-81ED-4DB2-BD59-A6C34878D82A}">
                    <a16:rowId xmlns:a16="http://schemas.microsoft.com/office/drawing/2014/main" val="340162243"/>
                  </a:ext>
                </a:extLst>
              </a:tr>
              <a:tr h="478971">
                <a:tc>
                  <a:txBody>
                    <a:bodyPr/>
                    <a:lstStyle/>
                    <a:p>
                      <a:pPr marL="0" marR="0">
                        <a:lnSpc>
                          <a:spcPct val="100000"/>
                        </a:lnSpc>
                        <a:spcBef>
                          <a:spcPts val="0"/>
                        </a:spcBef>
                        <a:spcAft>
                          <a:spcPts val="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tc>
                  <a:txBody>
                    <a:bodyPr/>
                    <a:lstStyle/>
                    <a:p>
                      <a:pPr marL="0" marR="0">
                        <a:lnSpc>
                          <a:spcPct val="100000"/>
                        </a:lnSpc>
                        <a:spcBef>
                          <a:spcPts val="0"/>
                        </a:spcBef>
                        <a:spcAft>
                          <a:spcPts val="0"/>
                        </a:spcAft>
                      </a:pPr>
                      <a:r>
                        <a:rPr lang="en-US" sz="1200" b="1" i="0"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Review scores from days 1–2 (All domains)</a:t>
                      </a: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tc>
                  <a:txBody>
                    <a:bodyPr/>
                    <a:lstStyle/>
                    <a:p>
                      <a:endParaRPr lang="en-US" sz="1200" kern="1200" dirty="0">
                        <a:solidFill>
                          <a:schemeClr val="tx1"/>
                        </a:solidFill>
                        <a:effectLst/>
                        <a:latin typeface="Arial" panose="020B060402020202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extLst>
                  <a:ext uri="{0D108BD9-81ED-4DB2-BD59-A6C34878D82A}">
                    <a16:rowId xmlns:a16="http://schemas.microsoft.com/office/drawing/2014/main" val="1724251825"/>
                  </a:ext>
                </a:extLst>
              </a:tr>
              <a:tr h="1621971">
                <a:tc>
                  <a:txBody>
                    <a:bodyPr/>
                    <a:lstStyle/>
                    <a:p>
                      <a:pPr marL="0" marR="0">
                        <a:lnSpc>
                          <a:spcPct val="100000"/>
                        </a:lnSpc>
                        <a:spcBef>
                          <a:spcPts val="0"/>
                        </a:spcBef>
                        <a:spcAft>
                          <a:spcPts val="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tc>
                  <a:txBody>
                    <a:bodyPr/>
                    <a:lstStyle/>
                    <a:p>
                      <a:pPr marL="0" marR="0">
                        <a:lnSpc>
                          <a:spcPct val="100000"/>
                        </a:lnSpc>
                        <a:spcBef>
                          <a:spcPts val="0"/>
                        </a:spcBef>
                        <a:spcAft>
                          <a:spcPts val="0"/>
                        </a:spcAft>
                      </a:pPr>
                      <a:r>
                        <a:rPr lang="en-US" sz="1200" b="1" i="0" dirty="0">
                          <a:effectLst/>
                          <a:latin typeface="Arial" panose="020B0604020202020204" pitchFamily="34" charset="0"/>
                          <a:ea typeface="Calibri" panose="020F0502020204030204" pitchFamily="34" charset="0"/>
                          <a:cs typeface="Arial" panose="020B0604020202020204" pitchFamily="34" charset="0"/>
                        </a:rPr>
                        <a:t>Preliminary institutional strengthening planning </a:t>
                      </a:r>
                    </a:p>
                    <a:p>
                      <a:pPr marL="628650" marR="0" lvl="1" indent="-171450">
                        <a:lnSpc>
                          <a:spcPct val="100000"/>
                        </a:lnSpc>
                        <a:spcBef>
                          <a:spcPts val="0"/>
                        </a:spcBef>
                        <a:spcAft>
                          <a:spcPts val="0"/>
                        </a:spcAft>
                        <a:buFont typeface="Arial" panose="020B0604020202020204" pitchFamily="34" charset="0"/>
                        <a:buChar char="•"/>
                      </a:pPr>
                      <a:r>
                        <a:rPr lang="en-US" sz="1200" dirty="0">
                          <a:effectLst/>
                          <a:latin typeface="Arial" panose="020B0604020202020204" pitchFamily="34" charset="0"/>
                          <a:ea typeface="Calibri" panose="020F0502020204030204" pitchFamily="34" charset="0"/>
                          <a:cs typeface="Arial" panose="020B0604020202020204" pitchFamily="34" charset="0"/>
                        </a:rPr>
                        <a:t>Review assessment results in RECAP workbook and prioritize capacity needs</a:t>
                      </a:r>
                    </a:p>
                    <a:p>
                      <a:pPr marL="628650" marR="0" lvl="1" indent="-171450">
                        <a:lnSpc>
                          <a:spcPct val="100000"/>
                        </a:lnSpc>
                        <a:spcBef>
                          <a:spcPts val="0"/>
                        </a:spcBef>
                        <a:spcAft>
                          <a:spcPts val="0"/>
                        </a:spcAft>
                        <a:buFont typeface="Arial" panose="020B0604020202020204" pitchFamily="34" charset="0"/>
                        <a:buChar char="•"/>
                      </a:pPr>
                      <a:r>
                        <a:rPr lang="en-US" sz="1200" dirty="0">
                          <a:effectLst/>
                          <a:latin typeface="Arial" panose="020B0604020202020204" pitchFamily="34" charset="0"/>
                          <a:ea typeface="Calibri" panose="020F0502020204030204" pitchFamily="34" charset="0"/>
                          <a:cs typeface="Arial" panose="020B0604020202020204" pitchFamily="34" charset="0"/>
                        </a:rPr>
                        <a:t>Define strategic responses to identified needs; use the RECAP Resource Guide to propose and map capacity building resources and opportunities to identified needs by domain/subdomain</a:t>
                      </a:r>
                    </a:p>
                    <a:p>
                      <a:pPr marL="628650" marR="0" lvl="1" indent="-171450">
                        <a:lnSpc>
                          <a:spcPct val="100000"/>
                        </a:lnSpc>
                        <a:spcBef>
                          <a:spcPts val="0"/>
                        </a:spcBef>
                        <a:spcAft>
                          <a:spcPts val="0"/>
                        </a:spcAft>
                        <a:buFont typeface="Arial" panose="020B0604020202020204" pitchFamily="34" charset="0"/>
                        <a:buChar char="•"/>
                      </a:pPr>
                      <a:r>
                        <a:rPr lang="en-US" sz="1200" dirty="0">
                          <a:effectLst/>
                          <a:latin typeface="Arial" panose="020B0604020202020204" pitchFamily="34" charset="0"/>
                          <a:ea typeface="Calibri" panose="020F0502020204030204" pitchFamily="34" charset="0"/>
                          <a:cs typeface="Arial" panose="020B0604020202020204" pitchFamily="34" charset="0"/>
                        </a:rPr>
                        <a:t>Discuss and define logistical considerations: target group, resources needed, roles/responsibilities, timeline, and monitoring plan</a:t>
                      </a: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tc>
                  <a:txBody>
                    <a:bodyPr/>
                    <a:lstStyle/>
                    <a:p>
                      <a:endParaRPr lang="en-US" sz="1200" kern="1200" dirty="0">
                        <a:solidFill>
                          <a:schemeClr val="tx1"/>
                        </a:solidFill>
                        <a:effectLst/>
                        <a:latin typeface="Arial" panose="020B060402020202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extLst>
                  <a:ext uri="{0D108BD9-81ED-4DB2-BD59-A6C34878D82A}">
                    <a16:rowId xmlns:a16="http://schemas.microsoft.com/office/drawing/2014/main" val="3483897400"/>
                  </a:ext>
                </a:extLst>
              </a:tr>
              <a:tr h="880819">
                <a:tc>
                  <a:txBody>
                    <a:bodyPr/>
                    <a:lstStyle/>
                    <a:p>
                      <a:pPr marL="0" marR="0">
                        <a:lnSpc>
                          <a:spcPct val="100000"/>
                        </a:lnSpc>
                        <a:spcBef>
                          <a:spcPts val="0"/>
                        </a:spcBef>
                        <a:spcAft>
                          <a:spcPts val="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tc>
                  <a:txBody>
                    <a:bodyPr/>
                    <a:lstStyle/>
                    <a:p>
                      <a:pPr marL="0" marR="0">
                        <a:lnSpc>
                          <a:spcPct val="100000"/>
                        </a:lnSpc>
                        <a:spcBef>
                          <a:spcPts val="0"/>
                        </a:spcBef>
                        <a:spcAft>
                          <a:spcPts val="0"/>
                        </a:spcAft>
                      </a:pPr>
                      <a:r>
                        <a:rPr lang="en-US" sz="1200" b="1" i="0" dirty="0">
                          <a:effectLst/>
                          <a:latin typeface="Arial" panose="020B0604020202020204" pitchFamily="34" charset="0"/>
                          <a:ea typeface="Calibri" panose="020F0502020204030204" pitchFamily="34" charset="0"/>
                          <a:cs typeface="Arial" panose="020B0604020202020204" pitchFamily="34" charset="0"/>
                        </a:rPr>
                        <a:t>Review and next steps</a:t>
                      </a:r>
                      <a:endParaRPr lang="en-US" sz="1200" i="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0000"/>
                        </a:lnSpc>
                        <a:spcBef>
                          <a:spcPts val="0"/>
                        </a:spcBef>
                        <a:spcAft>
                          <a:spcPts val="0"/>
                        </a:spcAft>
                      </a:pPr>
                      <a:r>
                        <a:rPr lang="en-US" sz="1200" dirty="0">
                          <a:effectLst/>
                          <a:latin typeface="Arial" panose="020B0604020202020204" pitchFamily="34" charset="0"/>
                          <a:ea typeface="Calibri" panose="020F0502020204030204" pitchFamily="34" charset="0"/>
                          <a:cs typeface="Arial" panose="020B0604020202020204" pitchFamily="34" charset="0"/>
                        </a:rPr>
                        <a:t>Items for follow-up, action planning, and next steps </a:t>
                      </a: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tc>
                  <a:txBody>
                    <a:bodyPr/>
                    <a:lstStyle/>
                    <a:p>
                      <a:pPr marL="0" marR="0">
                        <a:lnSpc>
                          <a:spcPct val="100000"/>
                        </a:lnSpc>
                        <a:spcBef>
                          <a:spcPts val="0"/>
                        </a:spcBef>
                        <a:spcAft>
                          <a:spcPts val="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6528" marR="56528" marT="56528" marB="5652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extLst>
                  <a:ext uri="{0D108BD9-81ED-4DB2-BD59-A6C34878D82A}">
                    <a16:rowId xmlns:a16="http://schemas.microsoft.com/office/drawing/2014/main" val="1955124834"/>
                  </a:ext>
                </a:extLst>
              </a:tr>
            </a:tbl>
          </a:graphicData>
        </a:graphic>
      </p:graphicFrame>
    </p:spTree>
    <p:extLst>
      <p:ext uri="{BB962C8B-B14F-4D97-AF65-F5344CB8AC3E}">
        <p14:creationId xmlns:p14="http://schemas.microsoft.com/office/powerpoint/2010/main" val="183748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body" sz="quarter" idx="11"/>
          </p:nvPr>
        </p:nvSpPr>
        <p:spPr/>
        <p:txBody>
          <a:bodyPr lIns="91440" tIns="45720" rIns="91440" bIns="45720" anchor="t"/>
          <a:lstStyle/>
          <a:p>
            <a:r>
              <a:rPr lang="en-US" dirty="0">
                <a:latin typeface="Arial"/>
                <a:cs typeface="Arial"/>
              </a:rPr>
              <a:t>Background and Overview of Data for Impact (D4I) and RECAP</a:t>
            </a:r>
          </a:p>
        </p:txBody>
      </p:sp>
    </p:spTree>
    <p:extLst>
      <p:ext uri="{BB962C8B-B14F-4D97-AF65-F5344CB8AC3E}">
        <p14:creationId xmlns:p14="http://schemas.microsoft.com/office/powerpoint/2010/main" val="3718707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06898" y="2323068"/>
            <a:ext cx="8182466" cy="4411363"/>
          </a:xfrm>
        </p:spPr>
        <p:txBody>
          <a:bodyPr>
            <a:normAutofit/>
          </a:bodyPr>
          <a:lstStyle/>
          <a:p>
            <a:pPr marL="519113" lvl="1" indent="-301625">
              <a:lnSpc>
                <a:spcPct val="100000"/>
              </a:lnSpc>
              <a:spcAft>
                <a:spcPts val="600"/>
              </a:spcAft>
            </a:pPr>
            <a:r>
              <a:rPr lang="en-US" sz="2800" b="1" dirty="0"/>
              <a:t>Generate</a:t>
            </a:r>
            <a:r>
              <a:rPr lang="en-US" sz="2800" dirty="0"/>
              <a:t> </a:t>
            </a:r>
            <a:r>
              <a:rPr lang="en-US" sz="2800" b="1" dirty="0"/>
              <a:t>strong evidence </a:t>
            </a:r>
            <a:r>
              <a:rPr lang="en-US" sz="2800" dirty="0"/>
              <a:t>for program and policy decision making </a:t>
            </a:r>
          </a:p>
          <a:p>
            <a:pPr marL="519113" lvl="1" indent="-301625">
              <a:lnSpc>
                <a:spcPct val="100000"/>
              </a:lnSpc>
              <a:spcAft>
                <a:spcPts val="600"/>
              </a:spcAft>
            </a:pPr>
            <a:r>
              <a:rPr lang="en-US" sz="2800" dirty="0"/>
              <a:t>Strengthen individual and </a:t>
            </a:r>
            <a:r>
              <a:rPr lang="en-US" dirty="0"/>
              <a:t>organizational</a:t>
            </a:r>
            <a:r>
              <a:rPr lang="en-US" sz="2800" dirty="0"/>
              <a:t> </a:t>
            </a:r>
            <a:r>
              <a:rPr lang="en-US" sz="2800" b="1" dirty="0"/>
              <a:t>capacity</a:t>
            </a:r>
            <a:r>
              <a:rPr lang="en-US" sz="2800" dirty="0"/>
              <a:t> to generate and use data</a:t>
            </a:r>
          </a:p>
          <a:p>
            <a:pPr marL="519113" lvl="1" indent="-301625">
              <a:lnSpc>
                <a:spcPct val="100000"/>
              </a:lnSpc>
              <a:spcAft>
                <a:spcPts val="600"/>
              </a:spcAft>
            </a:pPr>
            <a:r>
              <a:rPr lang="en-US" sz="2800" dirty="0"/>
              <a:t>Facilitate and enhance the </a:t>
            </a:r>
            <a:r>
              <a:rPr lang="en-US" sz="2800" b="1" dirty="0"/>
              <a:t>use of data </a:t>
            </a:r>
            <a:r>
              <a:rPr lang="en-US" sz="2800" dirty="0"/>
              <a:t>for global health programs and policies</a:t>
            </a:r>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a:xfrm>
            <a:off x="406898" y="1073740"/>
            <a:ext cx="7925339" cy="1249329"/>
          </a:xfrm>
        </p:spPr>
        <p:txBody>
          <a:bodyPr lIns="91440" tIns="45720" rIns="91440" bIns="45720" anchor="t">
            <a:normAutofit fontScale="92500"/>
          </a:bodyPr>
          <a:lstStyle/>
          <a:p>
            <a:r>
              <a:rPr lang="en-US" dirty="0">
                <a:latin typeface="Franklin Gothic Medium"/>
              </a:rPr>
              <a:t>Data for Impact (D4I) supports countries to realize the power of data as evidence</a:t>
            </a:r>
          </a:p>
        </p:txBody>
      </p:sp>
    </p:spTree>
    <p:extLst>
      <p:ext uri="{BB962C8B-B14F-4D97-AF65-F5344CB8AC3E}">
        <p14:creationId xmlns:p14="http://schemas.microsoft.com/office/powerpoint/2010/main" val="1344033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93E7B9-E507-4925-AC18-18A9EE02F1AE}"/>
              </a:ext>
            </a:extLst>
          </p:cNvPr>
          <p:cNvSpPr>
            <a:spLocks noGrp="1"/>
          </p:cNvSpPr>
          <p:nvPr>
            <p:ph type="title"/>
          </p:nvPr>
        </p:nvSpPr>
        <p:spPr>
          <a:xfrm>
            <a:off x="406898" y="720794"/>
            <a:ext cx="6686605" cy="1325563"/>
          </a:xfrm>
        </p:spPr>
        <p:txBody>
          <a:bodyPr anchor="ctr">
            <a:normAutofit/>
          </a:bodyPr>
          <a:lstStyle/>
          <a:p>
            <a:r>
              <a:rPr lang="en-US" dirty="0"/>
              <a:t>What is RECAP?</a:t>
            </a:r>
          </a:p>
        </p:txBody>
      </p:sp>
      <p:graphicFrame>
        <p:nvGraphicFramePr>
          <p:cNvPr id="6" name="Text Placeholder 1">
            <a:extLst>
              <a:ext uri="{FF2B5EF4-FFF2-40B4-BE49-F238E27FC236}">
                <a16:creationId xmlns:a16="http://schemas.microsoft.com/office/drawing/2014/main" id="{593934A5-C77A-B64D-08FC-AA1684883BAD}"/>
              </a:ext>
            </a:extLst>
          </p:cNvPr>
          <p:cNvGraphicFramePr>
            <a:graphicFrameLocks noGrp="1"/>
          </p:cNvGraphicFramePr>
          <p:nvPr>
            <p:ph sz="half" idx="2"/>
            <p:extLst>
              <p:ext uri="{D42A27DB-BD31-4B8C-83A1-F6EECF244321}">
                <p14:modId xmlns:p14="http://schemas.microsoft.com/office/powerpoint/2010/main" val="3159384747"/>
              </p:ext>
            </p:extLst>
          </p:nvPr>
        </p:nvGraphicFramePr>
        <p:xfrm>
          <a:off x="850403" y="1989980"/>
          <a:ext cx="7399076" cy="36845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3812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5743CF4-E5BC-42E0-9784-6C4E524E1C62}"/>
              </a:ext>
            </a:extLst>
          </p:cNvPr>
          <p:cNvSpPr>
            <a:spLocks noGrp="1"/>
          </p:cNvSpPr>
          <p:nvPr>
            <p:ph type="body" sz="quarter" idx="12"/>
          </p:nvPr>
        </p:nvSpPr>
        <p:spPr/>
        <p:txBody>
          <a:bodyPr/>
          <a:lstStyle/>
          <a:p>
            <a:endParaRPr lang="en-US"/>
          </a:p>
        </p:txBody>
      </p:sp>
      <p:sp>
        <p:nvSpPr>
          <p:cNvPr id="3" name="Text Placeholder 2">
            <a:extLst>
              <a:ext uri="{FF2B5EF4-FFF2-40B4-BE49-F238E27FC236}">
                <a16:creationId xmlns:a16="http://schemas.microsoft.com/office/drawing/2014/main" id="{D580906A-E13B-4833-9AFD-9428B9F29E74}"/>
              </a:ext>
            </a:extLst>
          </p:cNvPr>
          <p:cNvSpPr>
            <a:spLocks noGrp="1"/>
          </p:cNvSpPr>
          <p:nvPr>
            <p:ph type="body" sz="quarter" idx="11"/>
          </p:nvPr>
        </p:nvSpPr>
        <p:spPr/>
        <p:txBody>
          <a:bodyPr lIns="0"/>
          <a:lstStyle/>
          <a:p>
            <a:r>
              <a:rPr lang="en-US"/>
              <a:t>RECAP – Package Components</a:t>
            </a:r>
          </a:p>
          <a:p>
            <a:endParaRPr lang="en-US" dirty="0"/>
          </a:p>
        </p:txBody>
      </p:sp>
      <p:graphicFrame>
        <p:nvGraphicFramePr>
          <p:cNvPr id="4" name="Table 3">
            <a:extLst>
              <a:ext uri="{FF2B5EF4-FFF2-40B4-BE49-F238E27FC236}">
                <a16:creationId xmlns:a16="http://schemas.microsoft.com/office/drawing/2014/main" id="{B1BFA241-3F3E-4B61-BD06-C96A0BF27A4A}"/>
              </a:ext>
            </a:extLst>
          </p:cNvPr>
          <p:cNvGraphicFramePr>
            <a:graphicFrameLocks noGrp="1"/>
          </p:cNvGraphicFramePr>
          <p:nvPr>
            <p:extLst>
              <p:ext uri="{D42A27DB-BD31-4B8C-83A1-F6EECF244321}">
                <p14:modId xmlns:p14="http://schemas.microsoft.com/office/powerpoint/2010/main" val="750629911"/>
              </p:ext>
            </p:extLst>
          </p:nvPr>
        </p:nvGraphicFramePr>
        <p:xfrm>
          <a:off x="495301" y="1661352"/>
          <a:ext cx="8077200" cy="4217952"/>
        </p:xfrm>
        <a:graphic>
          <a:graphicData uri="http://schemas.openxmlformats.org/drawingml/2006/table">
            <a:tbl>
              <a:tblPr bandRow="1"/>
              <a:tblGrid>
                <a:gridCol w="2378769">
                  <a:extLst>
                    <a:ext uri="{9D8B030D-6E8A-4147-A177-3AD203B41FA5}">
                      <a16:colId xmlns:a16="http://schemas.microsoft.com/office/drawing/2014/main" val="1514316081"/>
                    </a:ext>
                  </a:extLst>
                </a:gridCol>
                <a:gridCol w="5698431">
                  <a:extLst>
                    <a:ext uri="{9D8B030D-6E8A-4147-A177-3AD203B41FA5}">
                      <a16:colId xmlns:a16="http://schemas.microsoft.com/office/drawing/2014/main" val="735933363"/>
                    </a:ext>
                  </a:extLst>
                </a:gridCol>
              </a:tblGrid>
              <a:tr h="431988">
                <a:tc>
                  <a:txBody>
                    <a:bodyPr/>
                    <a:lstStyle/>
                    <a:p>
                      <a:pPr marL="0" marR="0">
                        <a:lnSpc>
                          <a:spcPts val="1300"/>
                        </a:lnSpc>
                        <a:spcBef>
                          <a:spcPts val="0"/>
                        </a:spcBef>
                        <a:spcAft>
                          <a:spcPts val="0"/>
                        </a:spcAft>
                      </a:pPr>
                      <a:r>
                        <a:rPr lang="en-US" sz="14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Resource</a:t>
                      </a:r>
                      <a:endParaRPr lang="en-US" sz="1400" dirty="0">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64E59"/>
                    </a:solidFill>
                  </a:tcPr>
                </a:tc>
                <a:tc>
                  <a:txBody>
                    <a:bodyPr/>
                    <a:lstStyle/>
                    <a:p>
                      <a:pPr marL="0" marR="0">
                        <a:lnSpc>
                          <a:spcPts val="1300"/>
                        </a:lnSpc>
                        <a:spcBef>
                          <a:spcPts val="0"/>
                        </a:spcBef>
                        <a:spcAft>
                          <a:spcPts val="0"/>
                        </a:spcAft>
                      </a:pPr>
                      <a:r>
                        <a:rPr lang="en-US" sz="1400" b="1">
                          <a:solidFill>
                            <a:srgbClr val="FFFFFF"/>
                          </a:solidFill>
                          <a:effectLst/>
                          <a:latin typeface="Arial" panose="020B0604020202020204" pitchFamily="34" charset="0"/>
                          <a:ea typeface="Calibri" panose="020F0502020204030204" pitchFamily="34" charset="0"/>
                          <a:cs typeface="Arial" panose="020B0604020202020204" pitchFamily="34" charset="0"/>
                        </a:rPr>
                        <a:t>Brief Description </a:t>
                      </a:r>
                      <a:endParaRPr lang="en-US" sz="1400">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64E59"/>
                    </a:solidFill>
                  </a:tcPr>
                </a:tc>
                <a:extLst>
                  <a:ext uri="{0D108BD9-81ED-4DB2-BD59-A6C34878D82A}">
                    <a16:rowId xmlns:a16="http://schemas.microsoft.com/office/drawing/2014/main" val="2165587835"/>
                  </a:ext>
                </a:extLst>
              </a:tr>
              <a:tr h="841325">
                <a:tc>
                  <a:txBody>
                    <a:bodyPr/>
                    <a:lstStyle/>
                    <a:p>
                      <a:pPr marL="0" marR="0">
                        <a:lnSpc>
                          <a:spcPct val="100000"/>
                        </a:lnSpc>
                        <a:spcBef>
                          <a:spcPts val="0"/>
                        </a:spcBef>
                        <a:spcAft>
                          <a:spcPts val="0"/>
                        </a:spcAft>
                      </a:pPr>
                      <a:r>
                        <a:rPr lang="en-US" sz="1600" b="1" dirty="0">
                          <a:effectLst/>
                          <a:latin typeface="Arial" panose="020B0604020202020204" pitchFamily="34" charset="0"/>
                          <a:ea typeface="Calibri" panose="020F0502020204030204" pitchFamily="34" charset="0"/>
                          <a:cs typeface="Arial" panose="020B0604020202020204" pitchFamily="34" charset="0"/>
                        </a:rPr>
                        <a:t>User Guide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tc>
                  <a:txBody>
                    <a:bodyPr/>
                    <a:lstStyle/>
                    <a:p>
                      <a:pPr marL="0" marR="0">
                        <a:lnSpc>
                          <a:spcPct val="100000"/>
                        </a:lnSpc>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Provides </a:t>
                      </a:r>
                      <a:r>
                        <a:rPr lang="en-US" sz="1600" b="1" dirty="0">
                          <a:effectLst/>
                          <a:latin typeface="Arial" panose="020B0604020202020204" pitchFamily="34" charset="0"/>
                          <a:ea typeface="Calibri" panose="020F0502020204030204" pitchFamily="34" charset="0"/>
                          <a:cs typeface="Arial" panose="020B0604020202020204" pitchFamily="34" charset="0"/>
                        </a:rPr>
                        <a:t>step-by-step instructions </a:t>
                      </a:r>
                      <a:r>
                        <a:rPr lang="en-US" sz="1600" dirty="0">
                          <a:effectLst/>
                          <a:latin typeface="Arial" panose="020B0604020202020204" pitchFamily="34" charset="0"/>
                          <a:ea typeface="Calibri" panose="020F0502020204030204" pitchFamily="34" charset="0"/>
                          <a:cs typeface="Arial" panose="020B0604020202020204" pitchFamily="34" charset="0"/>
                        </a:rPr>
                        <a:t>for planning and implementing the capacity assessment and for developing an institutional strengthening plan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extLst>
                  <a:ext uri="{0D108BD9-81ED-4DB2-BD59-A6C34878D82A}">
                    <a16:rowId xmlns:a16="http://schemas.microsoft.com/office/drawing/2014/main" val="575271497"/>
                  </a:ext>
                </a:extLst>
              </a:tr>
              <a:tr h="841325">
                <a:tc>
                  <a:txBody>
                    <a:bodyPr/>
                    <a:lstStyle/>
                    <a:p>
                      <a:pPr marL="0" marR="0">
                        <a:lnSpc>
                          <a:spcPct val="100000"/>
                        </a:lnSpc>
                        <a:spcBef>
                          <a:spcPts val="0"/>
                        </a:spcBef>
                        <a:spcAft>
                          <a:spcPts val="0"/>
                        </a:spcAft>
                      </a:pPr>
                      <a:r>
                        <a:rPr lang="en-US" sz="1600" b="1">
                          <a:effectLst/>
                          <a:latin typeface="Arial" panose="020B0604020202020204" pitchFamily="34" charset="0"/>
                          <a:ea typeface="Calibri" panose="020F0502020204030204" pitchFamily="34" charset="0"/>
                          <a:cs typeface="Arial" panose="020B0604020202020204" pitchFamily="34" charset="0"/>
                        </a:rPr>
                        <a:t>Assessment Tool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tc>
                  <a:txBody>
                    <a:bodyPr/>
                    <a:lstStyle/>
                    <a:p>
                      <a:pPr marL="0" marR="0">
                        <a:lnSpc>
                          <a:spcPct val="100000"/>
                        </a:lnSpc>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Describes </a:t>
                      </a:r>
                      <a:r>
                        <a:rPr lang="en-US" sz="1600" b="1" dirty="0">
                          <a:effectLst/>
                          <a:latin typeface="Arial" panose="020B0604020202020204" pitchFamily="34" charset="0"/>
                          <a:ea typeface="Calibri" panose="020F0502020204030204" pitchFamily="34" charset="0"/>
                          <a:cs typeface="Arial" panose="020B0604020202020204" pitchFamily="34" charset="0"/>
                        </a:rPr>
                        <a:t>domains relevant to research and evaluation</a:t>
                      </a:r>
                      <a:r>
                        <a:rPr lang="en-US" sz="1600" dirty="0">
                          <a:effectLst/>
                          <a:latin typeface="Arial" panose="020B0604020202020204" pitchFamily="34" charset="0"/>
                          <a:ea typeface="Calibri" panose="020F0502020204030204" pitchFamily="34" charset="0"/>
                          <a:cs typeface="Arial" panose="020B0604020202020204" pitchFamily="34" charset="0"/>
                        </a:rPr>
                        <a:t>, subdomains, and core competencies, with defined performance ideals for each</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extLst>
                  <a:ext uri="{0D108BD9-81ED-4DB2-BD59-A6C34878D82A}">
                    <a16:rowId xmlns:a16="http://schemas.microsoft.com/office/drawing/2014/main" val="674324316"/>
                  </a:ext>
                </a:extLst>
              </a:tr>
              <a:tr h="1261989">
                <a:tc>
                  <a:txBody>
                    <a:bodyPr/>
                    <a:lstStyle/>
                    <a:p>
                      <a:pPr marL="0" marR="0">
                        <a:lnSpc>
                          <a:spcPct val="100000"/>
                        </a:lnSpc>
                        <a:spcBef>
                          <a:spcPts val="0"/>
                        </a:spcBef>
                        <a:spcAft>
                          <a:spcPts val="0"/>
                        </a:spcAft>
                      </a:pPr>
                      <a:r>
                        <a:rPr lang="en-US" sz="1600" b="1">
                          <a:effectLst/>
                          <a:latin typeface="Arial" panose="020B0604020202020204" pitchFamily="34" charset="0"/>
                          <a:ea typeface="Calibri" panose="020F0502020204030204" pitchFamily="34" charset="0"/>
                          <a:cs typeface="Arial" panose="020B0604020202020204" pitchFamily="34" charset="0"/>
                        </a:rPr>
                        <a:t>Excel Workbook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tc>
                  <a:txBody>
                    <a:bodyPr/>
                    <a:lstStyle/>
                    <a:p>
                      <a:pPr marL="0" marR="0">
                        <a:lnSpc>
                          <a:spcPct val="100000"/>
                        </a:lnSpc>
                        <a:spcBef>
                          <a:spcPts val="0"/>
                        </a:spcBef>
                        <a:spcAft>
                          <a:spcPts val="0"/>
                        </a:spcAft>
                      </a:pPr>
                      <a:r>
                        <a:rPr lang="en-US" sz="1600" b="1" dirty="0">
                          <a:effectLst/>
                          <a:latin typeface="Arial" panose="020B0604020202020204" pitchFamily="34" charset="0"/>
                          <a:ea typeface="Calibri" panose="020F0502020204030204" pitchFamily="34" charset="0"/>
                          <a:cs typeface="Arial" panose="020B0604020202020204" pitchFamily="34" charset="0"/>
                        </a:rPr>
                        <a:t>Supports data entry and visualization </a:t>
                      </a:r>
                      <a:r>
                        <a:rPr lang="en-US" sz="1600" dirty="0">
                          <a:effectLst/>
                          <a:latin typeface="Arial" panose="020B0604020202020204" pitchFamily="34" charset="0"/>
                          <a:ea typeface="Calibri" panose="020F0502020204030204" pitchFamily="34" charset="0"/>
                          <a:cs typeface="Arial" panose="020B0604020202020204" pitchFamily="34" charset="0"/>
                        </a:rPr>
                        <a:t>and includes suggested discussion questions and probes for each subdomain and a template for planning action steps that map to gaps identified in the assessment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E1E8"/>
                    </a:solidFill>
                  </a:tcPr>
                </a:tc>
                <a:extLst>
                  <a:ext uri="{0D108BD9-81ED-4DB2-BD59-A6C34878D82A}">
                    <a16:rowId xmlns:a16="http://schemas.microsoft.com/office/drawing/2014/main" val="1724251825"/>
                  </a:ext>
                </a:extLst>
              </a:tr>
              <a:tr h="841325">
                <a:tc>
                  <a:txBody>
                    <a:bodyPr/>
                    <a:lstStyle/>
                    <a:p>
                      <a:pPr marL="0" marR="0">
                        <a:lnSpc>
                          <a:spcPct val="100000"/>
                        </a:lnSpc>
                        <a:spcBef>
                          <a:spcPts val="0"/>
                        </a:spcBef>
                        <a:spcAft>
                          <a:spcPts val="0"/>
                        </a:spcAft>
                      </a:pPr>
                      <a:r>
                        <a:rPr lang="en-US" sz="1600" b="1" dirty="0">
                          <a:effectLst/>
                          <a:latin typeface="Arial" panose="020B0604020202020204" pitchFamily="34" charset="0"/>
                          <a:ea typeface="Calibri" panose="020F0502020204030204" pitchFamily="34" charset="0"/>
                          <a:cs typeface="Arial" panose="020B0604020202020204" pitchFamily="34" charset="0"/>
                        </a:rPr>
                        <a:t>Institutional Strengthening Resource Guide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tc>
                  <a:txBody>
                    <a:bodyPr/>
                    <a:lstStyle/>
                    <a:p>
                      <a:pPr marL="0" marR="0">
                        <a:lnSpc>
                          <a:spcPct val="100000"/>
                        </a:lnSpc>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Provides a list of </a:t>
                      </a:r>
                      <a:r>
                        <a:rPr lang="en-US" sz="1600" b="1" dirty="0">
                          <a:effectLst/>
                          <a:latin typeface="Arial" panose="020B0604020202020204" pitchFamily="34" charset="0"/>
                          <a:ea typeface="Calibri" panose="020F0502020204030204" pitchFamily="34" charset="0"/>
                          <a:cs typeface="Arial" panose="020B0604020202020204" pitchFamily="34" charset="0"/>
                        </a:rPr>
                        <a:t>free and low-cost resources </a:t>
                      </a:r>
                      <a:r>
                        <a:rPr lang="en-US" sz="1600" dirty="0">
                          <a:effectLst/>
                          <a:latin typeface="Arial" panose="020B0604020202020204" pitchFamily="34" charset="0"/>
                          <a:ea typeface="Calibri" panose="020F0502020204030204" pitchFamily="34" charset="0"/>
                          <a:cs typeface="Arial" panose="020B0604020202020204" pitchFamily="34" charset="0"/>
                        </a:rPr>
                        <a:t>mapped to domain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F3F7"/>
                    </a:solidFill>
                  </a:tcPr>
                </a:tc>
                <a:extLst>
                  <a:ext uri="{0D108BD9-81ED-4DB2-BD59-A6C34878D82A}">
                    <a16:rowId xmlns:a16="http://schemas.microsoft.com/office/drawing/2014/main" val="3483897400"/>
                  </a:ext>
                </a:extLst>
              </a:tr>
            </a:tbl>
          </a:graphicData>
        </a:graphic>
      </p:graphicFrame>
    </p:spTree>
    <p:extLst>
      <p:ext uri="{BB962C8B-B14F-4D97-AF65-F5344CB8AC3E}">
        <p14:creationId xmlns:p14="http://schemas.microsoft.com/office/powerpoint/2010/main" val="4017797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819E527-5A5D-47DA-B9EE-9C6042165C89}"/>
              </a:ext>
            </a:extLst>
          </p:cNvPr>
          <p:cNvSpPr>
            <a:spLocks noGrp="1"/>
          </p:cNvSpPr>
          <p:nvPr>
            <p:ph type="title"/>
          </p:nvPr>
        </p:nvSpPr>
        <p:spPr/>
        <p:txBody>
          <a:bodyPr/>
          <a:lstStyle/>
          <a:p>
            <a:r>
              <a:rPr lang="en-US"/>
              <a:t>How does it work?</a:t>
            </a:r>
            <a:endParaRPr lang="en-US" dirty="0"/>
          </a:p>
        </p:txBody>
      </p:sp>
      <p:sp>
        <p:nvSpPr>
          <p:cNvPr id="2" name="Text Placeholder 1">
            <a:extLst>
              <a:ext uri="{FF2B5EF4-FFF2-40B4-BE49-F238E27FC236}">
                <a16:creationId xmlns:a16="http://schemas.microsoft.com/office/drawing/2014/main" id="{42585739-68C9-480E-A4B2-A8465503CB89}"/>
              </a:ext>
            </a:extLst>
          </p:cNvPr>
          <p:cNvSpPr>
            <a:spLocks noGrp="1"/>
          </p:cNvSpPr>
          <p:nvPr>
            <p:ph sz="half" idx="2"/>
          </p:nvPr>
        </p:nvSpPr>
        <p:spPr/>
        <p:txBody>
          <a:bodyPr>
            <a:normAutofit/>
          </a:bodyPr>
          <a:lstStyle/>
          <a:p>
            <a:r>
              <a:rPr lang="en-US" b="1" dirty="0"/>
              <a:t>The RECAP assessment tool </a:t>
            </a:r>
            <a:r>
              <a:rPr lang="en-US" dirty="0"/>
              <a:t>defines</a:t>
            </a:r>
            <a:r>
              <a:rPr lang="en-US" b="1" dirty="0"/>
              <a:t> </a:t>
            </a:r>
            <a:r>
              <a:rPr lang="en-US" dirty="0"/>
              <a:t>critical elements for implementing effective research and evaluation activities in six domains</a:t>
            </a:r>
          </a:p>
          <a:p>
            <a:r>
              <a:rPr lang="en-US" b="1" dirty="0"/>
              <a:t>A RECAP assessment workshop </a:t>
            </a:r>
            <a:r>
              <a:rPr lang="en-US" dirty="0"/>
              <a:t>brings team members together to discuss capacity within each domain and identify strengths and opportunities </a:t>
            </a:r>
          </a:p>
          <a:p>
            <a:r>
              <a:rPr lang="en-US" b="1" dirty="0"/>
              <a:t>RECAP tool scores </a:t>
            </a:r>
            <a:r>
              <a:rPr lang="en-US" dirty="0"/>
              <a:t>are then used to design actionable plans for institutional strengthening</a:t>
            </a:r>
          </a:p>
        </p:txBody>
      </p:sp>
    </p:spTree>
    <p:extLst>
      <p:ext uri="{BB962C8B-B14F-4D97-AF65-F5344CB8AC3E}">
        <p14:creationId xmlns:p14="http://schemas.microsoft.com/office/powerpoint/2010/main" val="3122097184"/>
      </p:ext>
    </p:extLst>
  </p:cSld>
  <p:clrMapOvr>
    <a:masterClrMapping/>
  </p:clrMapOvr>
</p:sld>
</file>

<file path=ppt/theme/theme1.xml><?xml version="1.0" encoding="utf-8"?>
<a:theme xmlns:a="http://schemas.openxmlformats.org/drawingml/2006/main" name="Office Theme">
  <a:themeElements>
    <a:clrScheme name="data4impact">
      <a:dk1>
        <a:sysClr val="windowText" lastClr="000000"/>
      </a:dk1>
      <a:lt1>
        <a:sysClr val="window" lastClr="FFFFFF"/>
      </a:lt1>
      <a:dk2>
        <a:srgbClr val="000000"/>
      </a:dk2>
      <a:lt2>
        <a:srgbClr val="E7E6E6"/>
      </a:lt2>
      <a:accent1>
        <a:srgbClr val="A7BF39"/>
      </a:accent1>
      <a:accent2>
        <a:srgbClr val="D44102"/>
      </a:accent2>
      <a:accent3>
        <a:srgbClr val="264E59"/>
      </a:accent3>
      <a:accent4>
        <a:srgbClr val="F2A13E"/>
      </a:accent4>
      <a:accent5>
        <a:srgbClr val="301739"/>
      </a:accent5>
      <a:accent6>
        <a:srgbClr val="754A00"/>
      </a:accent6>
      <a:hlink>
        <a:srgbClr val="E6E6C3"/>
      </a:hlink>
      <a:folHlink>
        <a:srgbClr val="3B5978"/>
      </a:folHlink>
    </a:clrScheme>
    <a:fontScheme name="Custom 2">
      <a:majorFont>
        <a:latin typeface="Arial"/>
        <a:ea typeface=""/>
        <a:cs typeface=""/>
      </a:majorFont>
      <a:minorFont>
        <a:latin typeface="Georgi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8" row="7">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407BD66C-C7F4-4614-9067-A38FE0A340C7}">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D5AD2948040A45B4B8DAD653572845" ma:contentTypeVersion="12" ma:contentTypeDescription="Create a new document." ma:contentTypeScope="" ma:versionID="bc4027cfb9fdf0ca620019d9d7d2ddaa">
  <xsd:schema xmlns:xsd="http://www.w3.org/2001/XMLSchema" xmlns:xs="http://www.w3.org/2001/XMLSchema" xmlns:p="http://schemas.microsoft.com/office/2006/metadata/properties" xmlns:ns2="03afb27e-8963-4182-9466-5fe35655d6cb" xmlns:ns3="d8573787-17db-43b5-9af3-2a45e79ab039" targetNamespace="http://schemas.microsoft.com/office/2006/metadata/properties" ma:root="true" ma:fieldsID="26f5648b123344d86bf366cdc3619542" ns2:_="" ns3:_="">
    <xsd:import namespace="03afb27e-8963-4182-9466-5fe35655d6cb"/>
    <xsd:import namespace="d8573787-17db-43b5-9af3-2a45e79ab03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afb27e-8963-4182-9466-5fe35655d6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573787-17db-43b5-9af3-2a45e79ab03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d8573787-17db-43b5-9af3-2a45e79ab039">
      <UserInfo>
        <DisplayName>Tremont, Gretchen Bitar</DisplayName>
        <AccountId>59</AccountId>
        <AccountType/>
      </UserInfo>
      <UserInfo>
        <DisplayName>Luben, Erin</DisplayName>
        <AccountId>96</AccountId>
        <AccountType/>
      </UserInfo>
    </SharedWithUsers>
  </documentManagement>
</p:properties>
</file>

<file path=customXml/itemProps1.xml><?xml version="1.0" encoding="utf-8"?>
<ds:datastoreItem xmlns:ds="http://schemas.openxmlformats.org/officeDocument/2006/customXml" ds:itemID="{FBD582A3-EF36-481F-BBAC-BA82E933E7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afb27e-8963-4182-9466-5fe35655d6cb"/>
    <ds:schemaRef ds:uri="d8573787-17db-43b5-9af3-2a45e79ab0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3.xml><?xml version="1.0" encoding="utf-8"?>
<ds:datastoreItem xmlns:ds="http://schemas.openxmlformats.org/officeDocument/2006/customXml" ds:itemID="{2B7A83AB-7F46-4BB6-AFF8-34082BEF2AE0}">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03afb27e-8963-4182-9466-5fe35655d6cb"/>
    <ds:schemaRef ds:uri="d8573787-17db-43b5-9af3-2a45e79ab039"/>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9589</TotalTime>
  <Words>3068</Words>
  <Application>Microsoft Macintosh PowerPoint</Application>
  <PresentationFormat>On-screen Show (4:3)</PresentationFormat>
  <Paragraphs>316</Paragraphs>
  <Slides>30</Slides>
  <Notes>28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30</vt:i4>
      </vt:variant>
    </vt:vector>
  </HeadingPairs>
  <TitlesOfParts>
    <vt:vector size="41" baseType="lpstr">
      <vt:lpstr>Arial</vt:lpstr>
      <vt:lpstr>Calisto MT</vt:lpstr>
      <vt:lpstr>Century Gothic</vt:lpstr>
      <vt:lpstr>Franklin Gothic Medium</vt:lpstr>
      <vt:lpstr>franklin-gothic-compressed</vt:lpstr>
      <vt:lpstr>Futura LT Pro Book</vt:lpstr>
      <vt:lpstr>Georgia</vt:lpstr>
      <vt:lpstr>Perpetua</vt:lpstr>
      <vt:lpstr>Segoe UI</vt:lpstr>
      <vt:lpstr>Symbol</vt:lpstr>
      <vt:lpstr>Office Theme</vt:lpstr>
      <vt:lpstr>Research and Evaluation Capacity Assessment Tool and Package (RECAP) </vt:lpstr>
      <vt:lpstr>PowerPoint Presentation</vt:lpstr>
      <vt:lpstr>PowerPoint Presentation</vt:lpstr>
      <vt:lpstr>PowerPoint Presentation</vt:lpstr>
      <vt:lpstr>PowerPoint Presentation</vt:lpstr>
      <vt:lpstr>PowerPoint Presentation</vt:lpstr>
      <vt:lpstr>What is RECAP?</vt:lpstr>
      <vt:lpstr>PowerPoint Presentation</vt:lpstr>
      <vt:lpstr>How does it work?</vt:lpstr>
      <vt:lpstr>PowerPoint Presentation</vt:lpstr>
      <vt:lpstr>Assessment Framework </vt:lpstr>
      <vt:lpstr>PowerPoint Presentation</vt:lpstr>
      <vt:lpstr>PowerPoint Presentation</vt:lpstr>
      <vt:lpstr>Domain 1:  Research and Evaluation Design </vt:lpstr>
      <vt:lpstr>Domain 2:  Fieldwork </vt:lpstr>
      <vt:lpstr>Domain 3:  Data Management</vt:lpstr>
      <vt:lpstr>Domain 4:  Data Analysis</vt:lpstr>
      <vt:lpstr>Domain 5:  Information Sharing</vt:lpstr>
      <vt:lpstr>Domain 6:  Organizational Capacity</vt:lpstr>
      <vt:lpstr>PowerPoint Presentation</vt:lpstr>
      <vt:lpstr>PowerPoint Presentation</vt:lpstr>
      <vt:lpstr>Assessment Scoring:  Subjective Process</vt:lpstr>
      <vt:lpstr>Assessment Scoring (continued)</vt:lpstr>
      <vt:lpstr>PowerPoint Presentation</vt:lpstr>
      <vt:lpstr>Developing an Institutional Strengthening Plan</vt:lpstr>
      <vt:lpstr>Review Assessment Results </vt:lpstr>
      <vt:lpstr>Prioritize Capacity Needs </vt:lpstr>
      <vt:lpstr>Design an Institutional Strengthening Plan </vt:lpstr>
      <vt:lpstr>Plan for Follow-Up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Katie Kosma</cp:lastModifiedBy>
  <cp:revision>37</cp:revision>
  <dcterms:created xsi:type="dcterms:W3CDTF">2019-05-28T18:26:11Z</dcterms:created>
  <dcterms:modified xsi:type="dcterms:W3CDTF">2022-05-23T16:09:54Z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0x010100E4D5AD2948040A45B4B8DAD653572845</vt:lpwstr>
  </property>
</Properties>
</file>