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1" r:id="rId5"/>
  </p:sldMasterIdLst>
  <p:notesMasterIdLst>
    <p:notesMasterId r:id="rId30"/>
  </p:notesMasterIdLst>
  <p:handoutMasterIdLst>
    <p:handoutMasterId r:id="rId31"/>
  </p:handoutMasterIdLst>
  <p:sldIdLst>
    <p:sldId id="397" r:id="rId6"/>
    <p:sldId id="341" r:id="rId7"/>
    <p:sldId id="297" r:id="rId8"/>
    <p:sldId id="329" r:id="rId9"/>
    <p:sldId id="342" r:id="rId10"/>
    <p:sldId id="288" r:id="rId11"/>
    <p:sldId id="328" r:id="rId12"/>
    <p:sldId id="343" r:id="rId13"/>
    <p:sldId id="338" r:id="rId14"/>
    <p:sldId id="340" r:id="rId15"/>
    <p:sldId id="286" r:id="rId16"/>
    <p:sldId id="287" r:id="rId17"/>
    <p:sldId id="326" r:id="rId18"/>
    <p:sldId id="330" r:id="rId19"/>
    <p:sldId id="331" r:id="rId20"/>
    <p:sldId id="314" r:id="rId21"/>
    <p:sldId id="345" r:id="rId22"/>
    <p:sldId id="346" r:id="rId23"/>
    <p:sldId id="315" r:id="rId24"/>
    <p:sldId id="354" r:id="rId25"/>
    <p:sldId id="353" r:id="rId26"/>
    <p:sldId id="327" r:id="rId27"/>
    <p:sldId id="336" r:id="rId28"/>
    <p:sldId id="396" r:id="rId29"/>
  </p:sldIdLst>
  <p:sldSz cx="10058400" cy="77724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055BBD2-58BF-45DF-B892-DDAE1CEE6C6B}">
          <p14:sldIdLst>
            <p14:sldId id="397"/>
            <p14:sldId id="341"/>
            <p14:sldId id="297"/>
            <p14:sldId id="329"/>
            <p14:sldId id="342"/>
            <p14:sldId id="288"/>
            <p14:sldId id="328"/>
            <p14:sldId id="343"/>
            <p14:sldId id="338"/>
            <p14:sldId id="340"/>
            <p14:sldId id="286"/>
            <p14:sldId id="287"/>
            <p14:sldId id="326"/>
            <p14:sldId id="330"/>
            <p14:sldId id="331"/>
            <p14:sldId id="314"/>
            <p14:sldId id="345"/>
            <p14:sldId id="346"/>
            <p14:sldId id="315"/>
            <p14:sldId id="354"/>
            <p14:sldId id="353"/>
            <p14:sldId id="327"/>
            <p14:sldId id="336"/>
            <p14:sldId id="396"/>
          </p14:sldIdLst>
        </p14:section>
      </p14:sectionLst>
    </p:ext>
    <p:ext uri="{EFAFB233-063F-42B5-8137-9DF3F51BA10A}">
      <p15:sldGuideLst xmlns:p15="http://schemas.microsoft.com/office/powerpoint/2012/main">
        <p15:guide id="1" orient="horz" pos="2448" userDrawn="1">
          <p15:clr>
            <a:srgbClr val="A4A3A4"/>
          </p15:clr>
        </p15:guide>
        <p15:guide id="2" pos="50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7" name="Archer, Elizabeth" initials="AE" lastIdx="2" clrIdx="6">
    <p:extLst/>
  </p:cmAuthor>
  <p:cmAuthor id="1" name="Mejia, Carolina" initials="MC" lastIdx="22" clrIdx="0">
    <p:extLst/>
  </p:cmAuthor>
  <p:cmAuthor id="8" name="Frazier, Will" initials="FW" lastIdx="1" clrIdx="7">
    <p:extLst/>
  </p:cmAuthor>
  <p:cmAuthor id="2" name="Treves-Kagan, Sarah" initials="TS" lastIdx="4" clrIdx="1">
    <p:extLst/>
  </p:cmAuthor>
  <p:cmAuthor id="3" name="Sarah Treves-Kagan" initials="STK" lastIdx="1" clrIdx="2">
    <p:extLst/>
  </p:cmAuthor>
  <p:cmAuthor id="4" name="Anon" initials="A" lastIdx="7" clrIdx="3">
    <p:extLst/>
  </p:cmAuthor>
  <p:cmAuthor id="5" name="Bobrow, Emily A" initials="BEA" lastIdx="7" clrIdx="4">
    <p:extLst/>
  </p:cmAuthor>
  <p:cmAuthor id="6" name="McGill, Debbie" initials="MD" lastIdx="1" clrIdx="5">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2472"/>
    <a:srgbClr val="1E1860"/>
    <a:srgbClr val="385E57"/>
    <a:srgbClr val="52887E"/>
    <a:srgbClr val="586B68"/>
    <a:srgbClr val="5E9A8F"/>
    <a:srgbClr val="DDEBE8"/>
    <a:srgbClr val="A4C8C1"/>
    <a:srgbClr val="80B2A8"/>
    <a:srgbClr val="558ED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2687F8-CAC5-419B-A3E9-1335AEE4D997}" v="164" dt="2018-07-24T01:13:21.642"/>
    <p1510:client id="{610BFB3F-4797-46F2-9AE8-A5F41F72680A}" v="40" dt="2018-07-24T16:50:19.922"/>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78" autoAdjust="0"/>
    <p:restoredTop sz="54567" autoAdjust="0"/>
  </p:normalViewPr>
  <p:slideViewPr>
    <p:cSldViewPr>
      <p:cViewPr varScale="1">
        <p:scale>
          <a:sx n="38" d="100"/>
          <a:sy n="38" d="100"/>
        </p:scale>
        <p:origin x="2482" y="58"/>
      </p:cViewPr>
      <p:guideLst>
        <p:guide orient="horz" pos="2448"/>
        <p:guide pos="5040"/>
      </p:guideLst>
    </p:cSldViewPr>
  </p:slideViewPr>
  <p:notesTextViewPr>
    <p:cViewPr>
      <p:scale>
        <a:sx n="100" d="100"/>
        <a:sy n="100" d="100"/>
      </p:scale>
      <p:origin x="0" y="0"/>
    </p:cViewPr>
  </p:notesTextViewPr>
  <p:notesViewPr>
    <p:cSldViewPr showGuides="1">
      <p:cViewPr varScale="1">
        <p:scale>
          <a:sx n="76" d="100"/>
          <a:sy n="76" d="100"/>
        </p:scale>
        <p:origin x="2083"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commentAuthors" Target="commentAuthor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3038072" cy="466031"/>
          </a:xfrm>
          <a:prstGeom prst="rect">
            <a:avLst/>
          </a:prstGeom>
        </p:spPr>
        <p:txBody>
          <a:bodyPr vert="horz" lIns="88139" tIns="44070" rIns="88139" bIns="44070" rtlCol="0"/>
          <a:lstStyle>
            <a:lvl1pPr algn="l">
              <a:defRPr sz="1200"/>
            </a:lvl1pPr>
          </a:lstStyle>
          <a:p>
            <a:endParaRPr lang="en-US" dirty="0">
              <a:latin typeface="Century Gothic" panose="020B0502020202020204" pitchFamily="34" charset="0"/>
            </a:endParaRPr>
          </a:p>
        </p:txBody>
      </p:sp>
      <p:sp>
        <p:nvSpPr>
          <p:cNvPr id="3" name="Date Placeholder 2"/>
          <p:cNvSpPr>
            <a:spLocks noGrp="1"/>
          </p:cNvSpPr>
          <p:nvPr>
            <p:ph type="dt" sz="quarter" idx="1"/>
          </p:nvPr>
        </p:nvSpPr>
        <p:spPr>
          <a:xfrm>
            <a:off x="3971169" y="2"/>
            <a:ext cx="3038072" cy="466031"/>
          </a:xfrm>
          <a:prstGeom prst="rect">
            <a:avLst/>
          </a:prstGeom>
        </p:spPr>
        <p:txBody>
          <a:bodyPr vert="horz" lIns="88139" tIns="44070" rIns="88139" bIns="44070" rtlCol="0"/>
          <a:lstStyle>
            <a:lvl1pPr algn="r">
              <a:defRPr sz="1200"/>
            </a:lvl1pPr>
          </a:lstStyle>
          <a:p>
            <a:fld id="{DE0BCFC7-088B-4652-9CB9-356AA3D453C7}" type="datetimeFigureOut">
              <a:rPr lang="en-US" smtClean="0">
                <a:latin typeface="Century Gothic" panose="020B0502020202020204" pitchFamily="34" charset="0"/>
              </a:rPr>
              <a:t>9/11/2018</a:t>
            </a:fld>
            <a:endParaRPr lang="en-US" dirty="0">
              <a:latin typeface="Century Gothic" panose="020B0502020202020204" pitchFamily="34" charset="0"/>
            </a:endParaRPr>
          </a:p>
        </p:txBody>
      </p:sp>
      <p:sp>
        <p:nvSpPr>
          <p:cNvPr id="4" name="Footer Placeholder 3"/>
          <p:cNvSpPr>
            <a:spLocks noGrp="1"/>
          </p:cNvSpPr>
          <p:nvPr>
            <p:ph type="ftr" sz="quarter" idx="2"/>
          </p:nvPr>
        </p:nvSpPr>
        <p:spPr>
          <a:xfrm>
            <a:off x="0" y="8830370"/>
            <a:ext cx="3038072" cy="466030"/>
          </a:xfrm>
          <a:prstGeom prst="rect">
            <a:avLst/>
          </a:prstGeom>
        </p:spPr>
        <p:txBody>
          <a:bodyPr vert="horz" lIns="88139" tIns="44070" rIns="88139" bIns="44070" rtlCol="0" anchor="b"/>
          <a:lstStyle>
            <a:lvl1pPr algn="l">
              <a:defRPr sz="1200"/>
            </a:lvl1pPr>
          </a:lstStyle>
          <a:p>
            <a:endParaRPr lang="en-US" dirty="0">
              <a:latin typeface="Century Gothic" panose="020B0502020202020204" pitchFamily="34" charset="0"/>
            </a:endParaRPr>
          </a:p>
        </p:txBody>
      </p:sp>
      <p:sp>
        <p:nvSpPr>
          <p:cNvPr id="5" name="Slide Number Placeholder 4"/>
          <p:cNvSpPr>
            <a:spLocks noGrp="1"/>
          </p:cNvSpPr>
          <p:nvPr>
            <p:ph type="sldNum" sz="quarter" idx="3"/>
          </p:nvPr>
        </p:nvSpPr>
        <p:spPr>
          <a:xfrm>
            <a:off x="3971169" y="8830370"/>
            <a:ext cx="3038072" cy="466030"/>
          </a:xfrm>
          <a:prstGeom prst="rect">
            <a:avLst/>
          </a:prstGeom>
        </p:spPr>
        <p:txBody>
          <a:bodyPr vert="horz" lIns="88139" tIns="44070" rIns="88139" bIns="44070" rtlCol="0" anchor="b"/>
          <a:lstStyle>
            <a:lvl1pPr algn="r">
              <a:defRPr sz="1200"/>
            </a:lvl1pPr>
          </a:lstStyle>
          <a:p>
            <a:fld id="{837AA1F0-0403-4DC9-ADAB-52F4EFB5F4DA}" type="slidenum">
              <a:rPr lang="en-US" smtClean="0">
                <a:latin typeface="Century Gothic" panose="020B0502020202020204" pitchFamily="34" charset="0"/>
              </a:rPr>
              <a:t>‹#›</a:t>
            </a:fld>
            <a:endParaRPr lang="en-US" dirty="0">
              <a:latin typeface="Century Gothic" panose="020B0502020202020204" pitchFamily="34" charset="0"/>
            </a:endParaRPr>
          </a:p>
        </p:txBody>
      </p:sp>
    </p:spTree>
    <p:extLst>
      <p:ext uri="{BB962C8B-B14F-4D97-AF65-F5344CB8AC3E}">
        <p14:creationId xmlns:p14="http://schemas.microsoft.com/office/powerpoint/2010/main" val="40631046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Slide Image Placeholder 2"/>
          <p:cNvSpPr>
            <a:spLocks noGrp="1" noRot="1" noChangeAspect="1"/>
          </p:cNvSpPr>
          <p:nvPr>
            <p:ph type="sldImg" idx="2"/>
          </p:nvPr>
        </p:nvSpPr>
        <p:spPr>
          <a:xfrm>
            <a:off x="1905000" y="90488"/>
            <a:ext cx="2830513" cy="2187575"/>
          </a:xfrm>
          <a:prstGeom prst="rect">
            <a:avLst/>
          </a:prstGeom>
          <a:noFill/>
          <a:ln w="12700">
            <a:solidFill>
              <a:prstClr val="black"/>
            </a:solidFill>
          </a:ln>
        </p:spPr>
        <p:txBody>
          <a:bodyPr vert="horz" lIns="83617" tIns="41809" rIns="83617" bIns="41809" rtlCol="0" anchor="ctr"/>
          <a:lstStyle/>
          <a:p>
            <a:endParaRPr lang="en-US" dirty="0"/>
          </a:p>
        </p:txBody>
      </p:sp>
      <p:sp>
        <p:nvSpPr>
          <p:cNvPr id="4" name="Notes Placeholder 3"/>
          <p:cNvSpPr>
            <a:spLocks noGrp="1"/>
          </p:cNvSpPr>
          <p:nvPr>
            <p:ph type="body" sz="quarter" idx="3"/>
          </p:nvPr>
        </p:nvSpPr>
        <p:spPr>
          <a:xfrm>
            <a:off x="701483" y="2551953"/>
            <a:ext cx="5607435" cy="6106458"/>
          </a:xfrm>
          <a:prstGeom prst="rect">
            <a:avLst/>
          </a:prstGeom>
        </p:spPr>
        <p:txBody>
          <a:bodyPr vert="horz" lIns="83617" tIns="41809" rIns="83617" bIns="41809"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p:cNvSpPr>
            <a:spLocks noGrp="1"/>
          </p:cNvSpPr>
          <p:nvPr>
            <p:ph type="sldNum" sz="quarter" idx="5"/>
          </p:nvPr>
        </p:nvSpPr>
        <p:spPr>
          <a:xfrm>
            <a:off x="3971012" y="8831202"/>
            <a:ext cx="3038283" cy="465199"/>
          </a:xfrm>
          <a:prstGeom prst="rect">
            <a:avLst/>
          </a:prstGeom>
        </p:spPr>
        <p:txBody>
          <a:bodyPr vert="horz" lIns="83617" tIns="41809" rIns="83617" bIns="41809" rtlCol="0" anchor="b"/>
          <a:lstStyle>
            <a:lvl1pPr algn="r">
              <a:defRPr sz="1100">
                <a:latin typeface="Century Gothic" panose="020B0502020202020204" pitchFamily="34" charset="0"/>
              </a:defRPr>
            </a:lvl1pPr>
          </a:lstStyle>
          <a:p>
            <a:fld id="{BB27723B-9108-4217-9CAB-E09DF1806884}" type="slidenum">
              <a:rPr lang="en-US" smtClean="0"/>
              <a:pPr/>
              <a:t>‹#›</a:t>
            </a:fld>
            <a:endParaRPr lang="en-US" dirty="0"/>
          </a:p>
        </p:txBody>
      </p:sp>
    </p:spTree>
    <p:extLst>
      <p:ext uri="{BB962C8B-B14F-4D97-AF65-F5344CB8AC3E}">
        <p14:creationId xmlns:p14="http://schemas.microsoft.com/office/powerpoint/2010/main" val="39065270"/>
      </p:ext>
    </p:extLst>
  </p:cSld>
  <p:clrMap bg1="lt1" tx1="dk1" bg2="lt2" tx2="dk2" accent1="accent1" accent2="accent2" accent3="accent3" accent4="accent4" accent5="accent5" accent6="accent6" hlink="hlink" folHlink="folHlink"/>
  <p:notesStyle>
    <a:lvl1pPr marL="0" algn="l" defTabSz="914400" rtl="0" eaLnBrk="1" latinLnBrk="0" hangingPunct="1">
      <a:defRPr sz="1800" kern="1200">
        <a:solidFill>
          <a:schemeClr val="tx1"/>
        </a:solidFill>
        <a:latin typeface="Century Gothic" panose="020B0502020202020204" pitchFamily="34" charset="0"/>
        <a:ea typeface="+mn-ea"/>
        <a:cs typeface="+mn-cs"/>
      </a:defRPr>
    </a:lvl1pPr>
    <a:lvl2pPr marL="457200" algn="l" defTabSz="914400" rtl="0" eaLnBrk="1" latinLnBrk="0" hangingPunct="1">
      <a:defRPr sz="1800" kern="1200">
        <a:solidFill>
          <a:schemeClr val="tx1"/>
        </a:solidFill>
        <a:latin typeface="Century Gothic" panose="020B0502020202020204" pitchFamily="34" charset="0"/>
        <a:ea typeface="+mn-ea"/>
        <a:cs typeface="+mn-cs"/>
      </a:defRPr>
    </a:lvl2pPr>
    <a:lvl3pPr marL="914400" algn="l" defTabSz="914400" rtl="0" eaLnBrk="1" latinLnBrk="0" hangingPunct="1">
      <a:defRPr sz="1800" kern="1200">
        <a:solidFill>
          <a:schemeClr val="tx1"/>
        </a:solidFill>
        <a:latin typeface="Century Gothic" panose="020B0502020202020204" pitchFamily="34" charset="0"/>
        <a:ea typeface="+mn-ea"/>
        <a:cs typeface="+mn-cs"/>
      </a:defRPr>
    </a:lvl3pPr>
    <a:lvl4pPr marL="1371600" algn="l" defTabSz="914400" rtl="0" eaLnBrk="1" latinLnBrk="0" hangingPunct="1">
      <a:defRPr sz="1800" kern="1200">
        <a:solidFill>
          <a:schemeClr val="tx1"/>
        </a:solidFill>
        <a:latin typeface="Century Gothic" panose="020B0502020202020204" pitchFamily="34" charset="0"/>
        <a:ea typeface="+mn-ea"/>
        <a:cs typeface="+mn-cs"/>
      </a:defRPr>
    </a:lvl4pPr>
    <a:lvl5pPr marL="1828800" algn="l" defTabSz="914400" rtl="0" eaLnBrk="1" latinLnBrk="0" hangingPunct="1">
      <a:defRPr sz="1800" kern="1200">
        <a:solidFill>
          <a:schemeClr val="tx1"/>
        </a:solidFill>
        <a:latin typeface="Century Gothic" panose="020B0502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r>
              <a:rPr lang="en-US" sz="1400" dirty="0"/>
              <a:t>In this section, we are going to discuss quality of research standards. In other words, we are going to be discussing trustworthiness:</a:t>
            </a:r>
            <a:br>
              <a:rPr lang="en-US" sz="1400" dirty="0"/>
            </a:br>
            <a:endParaRPr lang="en-US" sz="1400" dirty="0"/>
          </a:p>
          <a:p>
            <a:pPr marL="742950" lvl="1" indent="-285750">
              <a:buFont typeface="Wingdings" panose="05000000000000000000" pitchFamily="2" charset="2"/>
              <a:buChar char="§"/>
            </a:pPr>
            <a:r>
              <a:rPr lang="en-US" sz="1400" dirty="0"/>
              <a:t>To what extent can we place confidence in the findings of the evaluation? </a:t>
            </a:r>
          </a:p>
          <a:p>
            <a:pPr marL="742950" lvl="1" indent="-285750">
              <a:buFont typeface="Wingdings" panose="05000000000000000000" pitchFamily="2" charset="2"/>
              <a:buChar char="§"/>
            </a:pPr>
            <a:r>
              <a:rPr lang="en-US" sz="1400" dirty="0"/>
              <a:t>Do we believe what the evaluator has reported?</a:t>
            </a:r>
          </a:p>
        </p:txBody>
      </p:sp>
    </p:spTree>
    <p:extLst>
      <p:ext uri="{BB962C8B-B14F-4D97-AF65-F5344CB8AC3E}">
        <p14:creationId xmlns:p14="http://schemas.microsoft.com/office/powerpoint/2010/main" val="384213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400" dirty="0"/>
              <a:t>This presentation introduces the second-to-last steps in the evaluation research process. </a:t>
            </a:r>
          </a:p>
        </p:txBody>
      </p:sp>
    </p:spTree>
    <p:extLst>
      <p:ext uri="{BB962C8B-B14F-4D97-AF65-F5344CB8AC3E}">
        <p14:creationId xmlns:p14="http://schemas.microsoft.com/office/powerpoint/2010/main" val="3913633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75" y="1162050"/>
            <a:ext cx="4057650" cy="3136900"/>
          </a:xfrm>
          <a:prstGeom prst="rect">
            <a:avLst/>
          </a:prstGeom>
          <a:noFill/>
          <a:ln w="12700">
            <a:solidFill>
              <a:prstClr val="black"/>
            </a:solidFill>
          </a:ln>
        </p:spPr>
      </p:sp>
      <p:sp>
        <p:nvSpPr>
          <p:cNvPr id="3" name="Notes Placeholder 2"/>
          <p:cNvSpPr>
            <a:spLocks noGrp="1"/>
          </p:cNvSpPr>
          <p:nvPr>
            <p:ph type="body" idx="1"/>
          </p:nvPr>
        </p:nvSpPr>
        <p:spPr>
          <a:xfrm>
            <a:off x="701483" y="4473514"/>
            <a:ext cx="5607435" cy="3660838"/>
          </a:xfrm>
          <a:prstGeom prst="rect">
            <a:avLst/>
          </a:prstGeom>
        </p:spPr>
        <p:txBody>
          <a:bodyPr/>
          <a:lstStyle/>
          <a:p>
            <a:r>
              <a:rPr lang="en-US" sz="1200" baseline="0" dirty="0"/>
              <a:t>Our aim is to:</a:t>
            </a:r>
            <a:br>
              <a:rPr lang="en-US" sz="1200" baseline="0" dirty="0"/>
            </a:br>
            <a:endParaRPr lang="en-US" sz="1200" baseline="0" dirty="0"/>
          </a:p>
          <a:p>
            <a:pPr marL="742950" lvl="1" indent="-285750">
              <a:lnSpc>
                <a:spcPct val="120000"/>
              </a:lnSpc>
              <a:spcBef>
                <a:spcPts val="548"/>
              </a:spcBef>
              <a:spcAft>
                <a:spcPts val="548"/>
              </a:spcAft>
              <a:buClr>
                <a:schemeClr val="accent1"/>
              </a:buClr>
              <a:buSzPct val="76000"/>
              <a:buFont typeface="Wingdings" panose="05000000000000000000" pitchFamily="2" charset="2"/>
              <a:buChar char="§"/>
            </a:pPr>
            <a:r>
              <a:rPr lang="en-US" sz="1200" kern="1200" dirty="0">
                <a:solidFill>
                  <a:srgbClr val="1E1860"/>
                </a:solidFill>
              </a:rPr>
              <a:t>Discuss the relevance of trustworthiness in qualitative evaluations</a:t>
            </a:r>
          </a:p>
          <a:p>
            <a:pPr marL="742950" lvl="1" indent="-285750">
              <a:lnSpc>
                <a:spcPct val="120000"/>
              </a:lnSpc>
              <a:spcBef>
                <a:spcPts val="548"/>
              </a:spcBef>
              <a:spcAft>
                <a:spcPts val="548"/>
              </a:spcAft>
              <a:buClr>
                <a:schemeClr val="accent1"/>
              </a:buClr>
              <a:buSzPct val="76000"/>
              <a:buFont typeface="Wingdings" panose="05000000000000000000" pitchFamily="2" charset="2"/>
              <a:buChar char="§"/>
            </a:pPr>
            <a:r>
              <a:rPr lang="en-US" sz="1200" kern="1200" dirty="0">
                <a:solidFill>
                  <a:srgbClr val="1E1860"/>
                </a:solidFill>
              </a:rPr>
              <a:t>Justify the choice of approach to qualitative norms to be applied for a particular study </a:t>
            </a:r>
          </a:p>
          <a:p>
            <a:pPr marL="742950" lvl="1" indent="-285750">
              <a:lnSpc>
                <a:spcPct val="120000"/>
              </a:lnSpc>
              <a:spcBef>
                <a:spcPts val="548"/>
              </a:spcBef>
              <a:spcAft>
                <a:spcPts val="548"/>
              </a:spcAft>
              <a:buClr>
                <a:schemeClr val="accent1"/>
              </a:buClr>
              <a:buSzPct val="76000"/>
              <a:buFont typeface="Wingdings" panose="05000000000000000000" pitchFamily="2" charset="2"/>
              <a:buChar char="§"/>
            </a:pPr>
            <a:r>
              <a:rPr lang="en-US" sz="1200" kern="1200" dirty="0"/>
              <a:t>Develop a plan for establishing trustworthiness in a qualitative component of an evaluation</a:t>
            </a:r>
            <a:endParaRPr lang="en-US" sz="1100" dirty="0"/>
          </a:p>
        </p:txBody>
      </p:sp>
    </p:spTree>
    <p:extLst>
      <p:ext uri="{BB962C8B-B14F-4D97-AF65-F5344CB8AC3E}">
        <p14:creationId xmlns:p14="http://schemas.microsoft.com/office/powerpoint/2010/main" val="2600224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There is considerable</a:t>
            </a:r>
            <a:r>
              <a:rPr lang="en-US" sz="1200" baseline="0" dirty="0"/>
              <a:t> debate about how the quality of qualitative data should be assessed. We focus on Lincoln and Guba’s framework of assessing a study’s trustworthiness, but will also share some of the criticisms from the field.</a:t>
            </a:r>
            <a:endParaRPr lang="en-US" sz="1200" dirty="0"/>
          </a:p>
        </p:txBody>
      </p:sp>
      <p:sp>
        <p:nvSpPr>
          <p:cNvPr id="4" name="Slide Number Placeholder 3"/>
          <p:cNvSpPr>
            <a:spLocks noGrp="1"/>
          </p:cNvSpPr>
          <p:nvPr>
            <p:ph type="sldNum" sz="quarter" idx="10"/>
          </p:nvPr>
        </p:nvSpPr>
        <p:spPr/>
        <p:txBody>
          <a:bodyPr/>
          <a:lstStyle/>
          <a:p>
            <a:fld id="{BB27723B-9108-4217-9CAB-E09DF1806884}" type="slidenum">
              <a:rPr lang="en-US" smtClean="0"/>
              <a:t>4</a:t>
            </a:fld>
            <a:endParaRPr lang="en-US"/>
          </a:p>
        </p:txBody>
      </p:sp>
    </p:spTree>
    <p:extLst>
      <p:ext uri="{BB962C8B-B14F-4D97-AF65-F5344CB8AC3E}">
        <p14:creationId xmlns:p14="http://schemas.microsoft.com/office/powerpoint/2010/main" val="1548885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75" y="1162050"/>
            <a:ext cx="4057650" cy="3136900"/>
          </a:xfrm>
          <a:prstGeom prst="rect">
            <a:avLst/>
          </a:prstGeom>
          <a:noFill/>
          <a:ln w="12700">
            <a:solidFill>
              <a:prstClr val="black"/>
            </a:solidFill>
          </a:ln>
        </p:spPr>
      </p:sp>
      <p:sp>
        <p:nvSpPr>
          <p:cNvPr id="3" name="Notes Placeholder 2"/>
          <p:cNvSpPr>
            <a:spLocks noGrp="1"/>
          </p:cNvSpPr>
          <p:nvPr>
            <p:ph type="body" idx="1"/>
          </p:nvPr>
        </p:nvSpPr>
        <p:spPr>
          <a:xfrm>
            <a:off x="701483" y="4473514"/>
            <a:ext cx="5607435" cy="3660838"/>
          </a:xfrm>
          <a:prstGeom prst="rect">
            <a:avLst/>
          </a:prstGeom>
        </p:spPr>
        <p:txBody>
          <a:bodyPr/>
          <a:lstStyle/>
          <a:p>
            <a:pPr marL="171450" indent="-171450">
              <a:buFont typeface="Wingdings" panose="05000000000000000000" pitchFamily="2" charset="2"/>
              <a:buChar char="§"/>
            </a:pPr>
            <a:r>
              <a:rPr lang="en-US" sz="1200" dirty="0"/>
              <a:t>Quantitative research has long dominated the scientific method. This includes measuring the quality, or rigor of research. Reliability, validity, and generalizability became the “holy trinity” of research. </a:t>
            </a:r>
          </a:p>
          <a:p>
            <a:pPr marL="171450" indent="-171450">
              <a:buFont typeface="Wingdings" panose="05000000000000000000" pitchFamily="2" charset="2"/>
              <a:buChar char="§"/>
            </a:pPr>
            <a:r>
              <a:rPr lang="en-US" sz="1200" dirty="0"/>
              <a:t>This was the only way that many researchers evaluated the quality of research, irrespective of whether it was qualitative or quantitative. </a:t>
            </a:r>
          </a:p>
          <a:p>
            <a:pPr rtl="0"/>
            <a:endParaRPr lang="en-US" sz="1200" dirty="0"/>
          </a:p>
          <a:p>
            <a:pPr rtl="0"/>
            <a:r>
              <a:rPr lang="en-US" sz="1200" dirty="0"/>
              <a:t>Of course, by using these tools, most qualitative research was not considered to achieve the appropriate level of quality. It was a matter of using the wrong tools to measure the quality of qualitative research. Similar to trying to use a measuring tape in order to determine whether or not you are overweight. </a:t>
            </a:r>
            <a:br>
              <a:rPr lang="en-US" sz="1200" dirty="0"/>
            </a:br>
            <a:endParaRPr lang="en-US" sz="1200" dirty="0"/>
          </a:p>
          <a:p>
            <a:pPr marL="261305" indent="-261305">
              <a:buFont typeface="Wingdings" panose="05000000000000000000" pitchFamily="2" charset="2"/>
              <a:buChar char="§"/>
            </a:pPr>
            <a:r>
              <a:rPr lang="en-US" sz="1200" dirty="0" err="1"/>
              <a:t>Kvale</a:t>
            </a:r>
            <a:r>
              <a:rPr lang="en-US" sz="1200" dirty="0"/>
              <a:t> (1938–2008), a Norwegian</a:t>
            </a:r>
            <a:r>
              <a:rPr lang="en-US" sz="1200" baseline="0" dirty="0"/>
              <a:t> professor of educational psychology and expert in qualitative research, </a:t>
            </a:r>
            <a:r>
              <a:rPr lang="en-US" sz="1200" dirty="0"/>
              <a:t>thus questioned this “holy trinity” of quantitative research. As the entire basis of the philosophy or </a:t>
            </a:r>
            <a:r>
              <a:rPr lang="en-US" sz="1200" b="1" u="sng" dirty="0"/>
              <a:t>paradigm behind qualitative evaluation differs from that of quantitative evaluation (as we learned in the first session of the training)</a:t>
            </a:r>
            <a:r>
              <a:rPr lang="en-US" sz="1200" dirty="0"/>
              <a:t>, the means with which we measure it must also different. </a:t>
            </a:r>
            <a:r>
              <a:rPr lang="en-US" sz="1200" b="1" u="sng" dirty="0"/>
              <a:t>In qualitative evaluation we are not looking for the one, objective reality (ontology) as we do in quantitative research. Instead, in qualitative evaluation we acknowledge multiple subjective, constructed realities. </a:t>
            </a:r>
          </a:p>
          <a:p>
            <a:pPr marL="261305" indent="-261305">
              <a:buFont typeface="Wingdings" panose="05000000000000000000" pitchFamily="2" charset="2"/>
              <a:buChar char="§"/>
            </a:pPr>
            <a:r>
              <a:rPr lang="en-US" sz="1200" dirty="0"/>
              <a:t>Therefore we need to measure quality in a way that acknowledges and values </a:t>
            </a:r>
            <a:r>
              <a:rPr lang="en-US" sz="1200" b="1" dirty="0"/>
              <a:t>knowledge (</a:t>
            </a:r>
            <a:r>
              <a:rPr lang="en-US" sz="1200" b="1" dirty="0" err="1"/>
              <a:t>epistomology</a:t>
            </a:r>
            <a:r>
              <a:rPr lang="en-US" sz="1200" b="1" dirty="0"/>
              <a:t>),</a:t>
            </a:r>
            <a:r>
              <a:rPr lang="en-US" sz="1200" dirty="0"/>
              <a:t> which is a constructed concept. </a:t>
            </a:r>
          </a:p>
        </p:txBody>
      </p:sp>
    </p:spTree>
    <p:extLst>
      <p:ext uri="{BB962C8B-B14F-4D97-AF65-F5344CB8AC3E}">
        <p14:creationId xmlns:p14="http://schemas.microsoft.com/office/powerpoint/2010/main" val="1231801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50950" y="696913"/>
            <a:ext cx="4508500" cy="3486150"/>
          </a:xfrm>
          <a:prstGeom prst="rect">
            <a:avLst/>
          </a:prstGeom>
          <a:noFill/>
          <a:ln w="12700">
            <a:solidFill>
              <a:prstClr val="black"/>
            </a:solidFill>
          </a:ln>
        </p:spPr>
      </p:sp>
      <p:sp>
        <p:nvSpPr>
          <p:cNvPr id="3" name="Notes Placeholder 2"/>
          <p:cNvSpPr>
            <a:spLocks noGrp="1"/>
          </p:cNvSpPr>
          <p:nvPr>
            <p:ph type="body" idx="1"/>
          </p:nvPr>
        </p:nvSpPr>
        <p:spPr>
          <a:xfrm>
            <a:off x="701483" y="4416551"/>
            <a:ext cx="5607435" cy="4183001"/>
          </a:xfrm>
          <a:prstGeom prst="rect">
            <a:avLst/>
          </a:prstGeom>
        </p:spPr>
        <p:txBody>
          <a:bodyPr/>
          <a:lstStyle/>
          <a:p>
            <a:pPr defTabSz="836175">
              <a:defRPr/>
            </a:pPr>
            <a:r>
              <a:rPr lang="en-US" sz="1200" dirty="0"/>
              <a:t>In 1985, Lincoln and Guba wrote a book titled </a:t>
            </a:r>
            <a:r>
              <a:rPr lang="en-US" sz="1200" i="1" dirty="0"/>
              <a:t>Naturalistic Inquiry. </a:t>
            </a:r>
            <a:r>
              <a:rPr lang="en-US" sz="1200" i="0" dirty="0"/>
              <a:t>Now, t</a:t>
            </a:r>
            <a:r>
              <a:rPr lang="en-US" sz="1200" dirty="0"/>
              <a:t>his book is considered key or foundational work in determining quality in qualitative research. </a:t>
            </a:r>
          </a:p>
          <a:p>
            <a:endParaRPr lang="en-US" sz="1200" dirty="0"/>
          </a:p>
          <a:p>
            <a:r>
              <a:rPr lang="en-US" sz="1200" dirty="0"/>
              <a:t>Lincoln and Guba introduced the concept of </a:t>
            </a:r>
            <a:r>
              <a:rPr lang="en-US" sz="1200" b="1" dirty="0"/>
              <a:t>trustworthiness</a:t>
            </a:r>
            <a:r>
              <a:rPr lang="en-US" sz="1200" dirty="0"/>
              <a:t> to act as appropriate means to illustrate and assess the quality of qualitative research.</a:t>
            </a:r>
          </a:p>
          <a:p>
            <a:r>
              <a:rPr lang="en-US" sz="1200" dirty="0"/>
              <a:t> </a:t>
            </a:r>
          </a:p>
          <a:p>
            <a:r>
              <a:rPr lang="en-US" sz="1200" dirty="0"/>
              <a:t>Trustworthiness includes the concepts of credibility, transferability, dependability, and confirmability in </a:t>
            </a:r>
            <a:r>
              <a:rPr lang="en-US" sz="1200" b="1" dirty="0"/>
              <a:t>response to the quantitative quality standards of validity, generalizability, reliability, and objectivity.</a:t>
            </a:r>
            <a:endParaRPr lang="en-US" sz="1200" dirty="0"/>
          </a:p>
        </p:txBody>
      </p:sp>
    </p:spTree>
    <p:extLst>
      <p:ext uri="{BB962C8B-B14F-4D97-AF65-F5344CB8AC3E}">
        <p14:creationId xmlns:p14="http://schemas.microsoft.com/office/powerpoint/2010/main" val="3242374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Trustworthiness refers to: [</a:t>
            </a:r>
            <a:r>
              <a:rPr lang="en-US" sz="1200" b="1" i="0" dirty="0"/>
              <a:t>Read slide.</a:t>
            </a:r>
            <a:r>
              <a:rPr lang="en-US" sz="1200" dirty="0"/>
              <a:t>]</a:t>
            </a:r>
          </a:p>
        </p:txBody>
      </p:sp>
      <p:sp>
        <p:nvSpPr>
          <p:cNvPr id="4" name="Slide Number Placeholder 3"/>
          <p:cNvSpPr>
            <a:spLocks noGrp="1"/>
          </p:cNvSpPr>
          <p:nvPr>
            <p:ph type="sldNum" sz="quarter" idx="10"/>
          </p:nvPr>
        </p:nvSpPr>
        <p:spPr/>
        <p:txBody>
          <a:bodyPr/>
          <a:lstStyle/>
          <a:p>
            <a:fld id="{BB27723B-9108-4217-9CAB-E09DF1806884}" type="slidenum">
              <a:rPr lang="en-US" smtClean="0"/>
              <a:t>7</a:t>
            </a:fld>
            <a:endParaRPr lang="en-US"/>
          </a:p>
        </p:txBody>
      </p:sp>
    </p:spTree>
    <p:extLst>
      <p:ext uri="{BB962C8B-B14F-4D97-AF65-F5344CB8AC3E}">
        <p14:creationId xmlns:p14="http://schemas.microsoft.com/office/powerpoint/2010/main" val="33407234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701483" y="4416551"/>
            <a:ext cx="5607435" cy="4183001"/>
          </a:xfrm>
          <a:prstGeom prst="rect">
            <a:avLst/>
          </a:prstGeom>
        </p:spPr>
        <p:txBody>
          <a:bodyPr>
            <a:normAutofit/>
          </a:bodyPr>
          <a:lstStyle/>
          <a:p>
            <a:r>
              <a:rPr lang="en-US" sz="1200" dirty="0"/>
              <a:t>Guba</a:t>
            </a:r>
            <a:r>
              <a:rPr lang="en-US" sz="1200" baseline="0" dirty="0"/>
              <a:t> and Lincoln not only discussed the concept of trustworthiness, but suggested ways in which this can be operationalized. </a:t>
            </a:r>
          </a:p>
          <a:p>
            <a:endParaRPr lang="en-US" sz="1200" b="1" baseline="0" dirty="0"/>
          </a:p>
          <a:p>
            <a:r>
              <a:rPr lang="en-US" sz="1200" b="1" baseline="0" dirty="0"/>
              <a:t>The following few slides provides a menu of the various options you have at your disposal to establish trustworthiness. </a:t>
            </a:r>
          </a:p>
          <a:p>
            <a:endParaRPr lang="en-US" sz="1200" baseline="0" dirty="0"/>
          </a:p>
          <a:p>
            <a:r>
              <a:rPr lang="en-US" sz="1200" baseline="0" dirty="0"/>
              <a:t>You are not required to use all the approaches (and there are many more, which are not mentioned here), but you should be applying at least some of these approaches to establish the quality of your qualitative evaluation. </a:t>
            </a:r>
          </a:p>
          <a:p>
            <a:endParaRPr lang="en-US" sz="1200" dirty="0"/>
          </a:p>
          <a:p>
            <a:r>
              <a:rPr lang="en-US" sz="1200" dirty="0"/>
              <a:t>Credibility</a:t>
            </a:r>
            <a:r>
              <a:rPr lang="en-US" sz="1200" baseline="0" dirty="0"/>
              <a:t> strongly relates to the idea of validity. It represents the credibility of you as an evaluation and that the evaluation represents the actual views of participants. There are many different strategies or approaches to evaluating the quality.</a:t>
            </a:r>
            <a:endParaRPr sz="1200" dirty="0"/>
          </a:p>
        </p:txBody>
      </p:sp>
    </p:spTree>
    <p:extLst>
      <p:ext uri="{BB962C8B-B14F-4D97-AF65-F5344CB8AC3E}">
        <p14:creationId xmlns:p14="http://schemas.microsoft.com/office/powerpoint/2010/main" val="3152007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701483" y="4416551"/>
            <a:ext cx="5607435" cy="4183001"/>
          </a:xfrm>
          <a:prstGeom prst="rect">
            <a:avLst/>
          </a:prstGeom>
        </p:spPr>
        <p:txBody>
          <a:bodyPr>
            <a:normAutofit fontScale="92500"/>
          </a:bodyPr>
          <a:lstStyle/>
          <a:p>
            <a:r>
              <a:rPr lang="en-US" sz="1200" dirty="0"/>
              <a:t>Credibility</a:t>
            </a:r>
            <a:r>
              <a:rPr lang="en-US" sz="1200" baseline="0" dirty="0"/>
              <a:t> strongly relates to the idea of validity. It represents the credibility of an evaluation and that the evaluation represents the actual views of participants. There are many different strategies or approaches to evaluating the quality:</a:t>
            </a:r>
          </a:p>
          <a:p>
            <a:pPr marL="156783" indent="-156783">
              <a:buFont typeface="Arial" panose="020B0604020202020204" pitchFamily="34" charset="0"/>
              <a:buChar char="•"/>
            </a:pPr>
            <a:endParaRPr lang="en-US" sz="1200" b="1" u="sng" baseline="0" dirty="0"/>
          </a:p>
          <a:p>
            <a:pPr marL="628650" lvl="1" indent="-171450">
              <a:buFont typeface="Wingdings" panose="05000000000000000000" pitchFamily="2" charset="2"/>
              <a:buChar char="§"/>
            </a:pPr>
            <a:r>
              <a:rPr lang="en-US" sz="1200" b="1" u="sng" baseline="0" dirty="0"/>
              <a:t>Prolonged engagement:</a:t>
            </a:r>
            <a:r>
              <a:rPr lang="en-US" sz="1200" b="0" u="none" baseline="0" dirty="0"/>
              <a:t> Now, </a:t>
            </a:r>
            <a:r>
              <a:rPr lang="en-US" sz="1200" baseline="0" dirty="0"/>
              <a:t>obviously in the highly demanding world of health evaluation it is unlikely that you will have a vast timespan in which to complete the research. However, to avoid snapshot research it would be wise to have multiple points of contact with your participants. This will help to prevent participants from providing only </a:t>
            </a:r>
            <a:r>
              <a:rPr lang="en-US" sz="1200" b="1" baseline="0" dirty="0"/>
              <a:t>socially desirable </a:t>
            </a:r>
            <a:r>
              <a:rPr lang="en-US" sz="1200" baseline="0" dirty="0"/>
              <a:t>answers </a:t>
            </a:r>
            <a:r>
              <a:rPr lang="en-US" sz="1200" b="1" baseline="0" dirty="0"/>
              <a:t>(telling the interviewer what they want to hear) </a:t>
            </a:r>
            <a:r>
              <a:rPr lang="en-US" sz="1200" baseline="0" dirty="0"/>
              <a:t>and build rapport. This does not mean multiple interviews, but can be quick, short data collections like mobile messages, e-mails, field-notes from a telephone conversation, etc. </a:t>
            </a:r>
          </a:p>
          <a:p>
            <a:pPr marL="628650" lvl="1" indent="-171450">
              <a:buFont typeface="Wingdings" panose="05000000000000000000" pitchFamily="2" charset="2"/>
              <a:buChar char="§"/>
            </a:pPr>
            <a:endParaRPr lang="en-US" sz="1200" baseline="0" dirty="0"/>
          </a:p>
          <a:p>
            <a:pPr marL="628650" lvl="1" indent="-171450">
              <a:buFont typeface="Wingdings" panose="05000000000000000000" pitchFamily="2" charset="2"/>
              <a:buChar char="§"/>
            </a:pPr>
            <a:r>
              <a:rPr lang="en-US" sz="1200" b="1" u="sng" baseline="0" dirty="0"/>
              <a:t>Referential adequacy:</a:t>
            </a:r>
            <a:r>
              <a:rPr lang="en-US" sz="1200" b="1" u="none" baseline="0" dirty="0"/>
              <a:t> </a:t>
            </a:r>
            <a:r>
              <a:rPr lang="en-US" sz="1200" b="0" u="none" baseline="0" dirty="0"/>
              <a:t>A</a:t>
            </a:r>
            <a:r>
              <a:rPr lang="en-US" sz="1200" dirty="0"/>
              <a:t> method used to store raw data in records to examine later and compare to other future studies to show the credibility of data</a:t>
            </a:r>
            <a:endParaRPr lang="en-US" sz="1200" baseline="0" dirty="0"/>
          </a:p>
          <a:p>
            <a:pPr marL="628650" lvl="1" indent="-171450">
              <a:buFont typeface="Wingdings" panose="05000000000000000000" pitchFamily="2" charset="2"/>
              <a:buChar char="§"/>
            </a:pPr>
            <a:endParaRPr lang="en-US" sz="1200" b="1" baseline="0" dirty="0"/>
          </a:p>
          <a:p>
            <a:pPr marL="628650" lvl="1" indent="-171450">
              <a:buFont typeface="Wingdings" panose="05000000000000000000" pitchFamily="2" charset="2"/>
              <a:buChar char="§"/>
            </a:pPr>
            <a:r>
              <a:rPr lang="en-US" sz="1200" b="1" u="sng" baseline="0" dirty="0"/>
              <a:t>Triangulation</a:t>
            </a:r>
            <a:r>
              <a:rPr lang="en-US" sz="1200" baseline="0" dirty="0"/>
              <a:t>. In qualitative research, we try to examine the few phenomena we are studying from multiple angles in an attempt to ensure that we have the best possible understanding of this. We can do this by mixing methods, using multiple data collection techniques, and using various sources of information (e.g., different types of participants)</a:t>
            </a:r>
          </a:p>
        </p:txBody>
      </p:sp>
    </p:spTree>
    <p:extLst>
      <p:ext uri="{BB962C8B-B14F-4D97-AF65-F5344CB8AC3E}">
        <p14:creationId xmlns:p14="http://schemas.microsoft.com/office/powerpoint/2010/main" val="30951775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701483" y="4416551"/>
            <a:ext cx="5607435" cy="4183001"/>
          </a:xfrm>
          <a:prstGeom prst="rect">
            <a:avLst/>
          </a:prstGeom>
        </p:spPr>
        <p:txBody>
          <a:bodyPr>
            <a:normAutofit fontScale="92500" lnSpcReduction="20000"/>
          </a:bodyPr>
          <a:lstStyle/>
          <a:p>
            <a:pPr marL="0" indent="0">
              <a:buFont typeface="Wingdings" panose="05000000000000000000" pitchFamily="2" charset="2"/>
              <a:buNone/>
            </a:pPr>
            <a:r>
              <a:rPr lang="en-US" sz="1200" b="1" u="sng" baseline="0" dirty="0"/>
              <a:t>Peer debriefing</a:t>
            </a:r>
            <a:r>
              <a:rPr lang="en-US" sz="1200" b="1" u="none" baseline="0" dirty="0"/>
              <a:t> </a:t>
            </a:r>
            <a:r>
              <a:rPr lang="en-US" sz="1200" baseline="0" dirty="0"/>
              <a:t>relates to having colleagues or a team of evaluators to bounce ideas off of—to check your interpretation and thinking process in your analysis. In many cases, these may also act as a devil’s advocate, trying to poke holes and find fault in your research. </a:t>
            </a:r>
          </a:p>
          <a:p>
            <a:pPr marL="0" indent="0">
              <a:buFont typeface="Wingdings" panose="05000000000000000000" pitchFamily="2" charset="2"/>
              <a:buNone/>
            </a:pPr>
            <a:endParaRPr lang="en-US" sz="1200" baseline="0" dirty="0"/>
          </a:p>
          <a:p>
            <a:pPr marL="0" indent="0">
              <a:buFont typeface="Wingdings" panose="05000000000000000000" pitchFamily="2" charset="2"/>
              <a:buNone/>
            </a:pPr>
            <a:r>
              <a:rPr lang="en-US" sz="1200" baseline="0" dirty="0"/>
              <a:t>Although research is concerned with finding patterns or themes to make sense of a phenomenon, there are cases where you will find competing patterns or cases which do not fit. These are often known as </a:t>
            </a:r>
            <a:r>
              <a:rPr lang="en-US" sz="1200" b="1" baseline="0" dirty="0"/>
              <a:t>negative cases</a:t>
            </a:r>
            <a:r>
              <a:rPr lang="en-US" sz="1200" baseline="0" dirty="0"/>
              <a:t>. This may indicate that the pattern differs for different groups of participants or something is different in a certain case. This does not mean that the case should be rejected and ignored (as it introduces complexity), but that it should be investigated in greater depth. Often times, these are a great source of insights and recommendations. </a:t>
            </a:r>
            <a:r>
              <a:rPr lang="en-US" sz="1200" b="1" baseline="0" dirty="0"/>
              <a:t>For example: </a:t>
            </a:r>
            <a:r>
              <a:rPr lang="en-US" sz="1200" b="0" baseline="0" dirty="0"/>
              <a:t>If</a:t>
            </a:r>
            <a:r>
              <a:rPr lang="en-US" sz="1200" baseline="0" dirty="0"/>
              <a:t> you were evaluating how patients have dealt with an HIV-positive diagnosis, you may find that patients generally have a negative experience, with fear for their futures. You may find a patient who takes up a positive stance, using the experience as an opportunity to reevaluate their lives, become active in the communities as a role model, and taking up a healthy lifestyle. </a:t>
            </a:r>
            <a:r>
              <a:rPr lang="en-US" sz="1200" u="sng" baseline="0" dirty="0"/>
              <a:t>Examining the negative case may provide insights you did not conceive of before. </a:t>
            </a:r>
          </a:p>
          <a:p>
            <a:pPr marL="0" indent="0">
              <a:buFont typeface="Wingdings" panose="05000000000000000000" pitchFamily="2" charset="2"/>
              <a:buNone/>
            </a:pPr>
            <a:endParaRPr lang="en-US" sz="1200" u="sng" baseline="0" dirty="0"/>
          </a:p>
          <a:p>
            <a:pPr marL="0" indent="0">
              <a:buFont typeface="Wingdings" panose="05000000000000000000" pitchFamily="2" charset="2"/>
              <a:buNone/>
            </a:pPr>
            <a:r>
              <a:rPr lang="en-US" sz="1200" b="1" u="sng" baseline="0" dirty="0"/>
              <a:t>Member checks</a:t>
            </a:r>
            <a:r>
              <a:rPr lang="en-US" sz="1200" b="1" u="none" baseline="0" dirty="0"/>
              <a:t> </a:t>
            </a:r>
            <a:r>
              <a:rPr lang="en-US" sz="1200" baseline="0" dirty="0"/>
              <a:t>refers to sending back transcriptions or raw data to the participants and asking if you have captured things correctly. Often times, participants will clarify, expand, or provide additional inputs which not only improves the rigor of your data collection, but also provides additional data. A more advanced type of member check involves sending back some of your analysis of a participant’s data and asking for their input, or having participants </a:t>
            </a:r>
            <a:r>
              <a:rPr lang="en-US" sz="1200" baseline="0" dirty="0" err="1"/>
              <a:t>analyse</a:t>
            </a:r>
            <a:r>
              <a:rPr lang="en-US" sz="1200" baseline="0" dirty="0"/>
              <a:t> the data themselves while you facilitate. These are often referred to as interactive or participatory analysis techniques. Of course, such techniques are a bit more daunting and time-consuming, but produce very rigorous and in-depth analysis.</a:t>
            </a:r>
          </a:p>
        </p:txBody>
      </p:sp>
    </p:spTree>
    <p:extLst>
      <p:ext uri="{BB962C8B-B14F-4D97-AF65-F5344CB8AC3E}">
        <p14:creationId xmlns:p14="http://schemas.microsoft.com/office/powerpoint/2010/main" val="3246353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701483" y="4416551"/>
            <a:ext cx="5607435" cy="4183001"/>
          </a:xfrm>
          <a:prstGeom prst="rect">
            <a:avLst/>
          </a:prstGeom>
        </p:spPr>
        <p:txBody>
          <a:bodyPr>
            <a:normAutofit fontScale="70000" lnSpcReduction="20000"/>
          </a:bodyPr>
          <a:lstStyle/>
          <a:p>
            <a:r>
              <a:rPr lang="en-US" sz="1200" dirty="0"/>
              <a:t>Often times, when we do not even know the entire population of which we are studying in qualitative research (e.g., </a:t>
            </a:r>
            <a:r>
              <a:rPr lang="en-US" sz="1200" b="1" dirty="0"/>
              <a:t>sex workers</a:t>
            </a:r>
            <a:r>
              <a:rPr lang="en-US" sz="1200" dirty="0"/>
              <a:t> in the country, </a:t>
            </a:r>
            <a:r>
              <a:rPr lang="en-US" sz="1200" b="1" dirty="0"/>
              <a:t>drug users</a:t>
            </a:r>
            <a:r>
              <a:rPr lang="en-US" sz="1200" dirty="0"/>
              <a:t>, people in outlying rural areas), we cannot draw a random or representative sample. Even in quantitative research we often have difficulty defining the population exactly and populating the sampling frame.</a:t>
            </a:r>
          </a:p>
          <a:p>
            <a:endParaRPr lang="en-US" sz="1200" dirty="0"/>
          </a:p>
          <a:p>
            <a:r>
              <a:rPr lang="en-US" sz="1200" dirty="0"/>
              <a:t>As in most cases, we cannot and do not have the resources or time to contact the whole population. Using the entire population (people or units the study applies to) is known as a census approach. Sampling is the solution we apply to the difficulty of not being able to conduct research with the entire population, </a:t>
            </a:r>
            <a:r>
              <a:rPr lang="en-US" sz="1200" b="1" dirty="0"/>
              <a:t>but quantitative and qualitative approach sampling is different. </a:t>
            </a:r>
          </a:p>
          <a:p>
            <a:endParaRPr lang="en-US" sz="1200" dirty="0"/>
          </a:p>
          <a:p>
            <a:r>
              <a:rPr lang="en-US" sz="1200" dirty="0"/>
              <a:t>In quantitative evaluation, we draw a random or representative sample. We get a result from the sample (representative group of the population) and then use this logic so that we can generalize the results (say the results are applicable to the whole population), as we then assume the sample is a close enough proxy of the whole population.</a:t>
            </a:r>
          </a:p>
          <a:p>
            <a:r>
              <a:rPr lang="en-US" sz="1200" b="1" dirty="0"/>
              <a:t>In qualitative research we acknowledge that we cannot have a representative study</a:t>
            </a:r>
            <a:r>
              <a:rPr lang="en-US" sz="1200" dirty="0"/>
              <a:t>, but we still want our data to have applicability beyond just the context in which we conducted the research. Therefore, we employ the concept of transferability. The idea is to employ thick or rich descriptions to allow our clients/funders to be able to make judgements of how applicable the findings are in a different context. </a:t>
            </a:r>
          </a:p>
          <a:p>
            <a:endParaRPr lang="en-US" sz="1200" dirty="0"/>
          </a:p>
          <a:p>
            <a:r>
              <a:rPr lang="en-US" sz="1200" dirty="0"/>
              <a:t>This approach in a way is similar to the idea used in experimental designs, which require that you describe the research in enough detail that the study can be replicated and the results tested. Strangely enough, thick/rich descriptions were coined in response to the idea of objectivity. However, it is similar to triangulation in that it aims to provide detailed descriptions of the research:</a:t>
            </a:r>
          </a:p>
          <a:p>
            <a:endParaRPr lang="en-US" sz="1200" dirty="0"/>
          </a:p>
          <a:p>
            <a:pPr marL="685800" lvl="1" indent="-228600">
              <a:buFont typeface="+mj-lt"/>
              <a:buAutoNum type="arabicPeriod"/>
            </a:pPr>
            <a:r>
              <a:rPr lang="en-US" sz="1200" u="sng" dirty="0"/>
              <a:t>Firstly</a:t>
            </a:r>
            <a:r>
              <a:rPr lang="en-US" sz="1200" dirty="0"/>
              <a:t>, it looks at the voices of the participants and tries to represent them, providing direct quotes and explanations from the participants </a:t>
            </a:r>
          </a:p>
          <a:p>
            <a:pPr marL="685800" lvl="1" indent="-228600">
              <a:buFont typeface="+mj-lt"/>
              <a:buAutoNum type="arabicPeriod"/>
            </a:pPr>
            <a:r>
              <a:rPr lang="en-US" sz="1200" u="sng" dirty="0"/>
              <a:t>Secondly</a:t>
            </a:r>
            <a:r>
              <a:rPr lang="en-US" sz="1200" dirty="0"/>
              <a:t>, the context and culture in which the evaluation is conducted must be described in detail to allow readers to examine the research in context and determine how applicable the original context is to their own</a:t>
            </a:r>
          </a:p>
          <a:p>
            <a:pPr marL="685800" lvl="1" indent="-228600">
              <a:buFont typeface="+mj-lt"/>
              <a:buAutoNum type="arabicPeriod"/>
            </a:pPr>
            <a:r>
              <a:rPr lang="en-US" sz="1200" u="sng" dirty="0"/>
              <a:t>Thirdly</a:t>
            </a:r>
            <a:r>
              <a:rPr lang="en-US" sz="1200" dirty="0"/>
              <a:t>, similarly to the idea of replication logic, the research methodology and application must be described in the research </a:t>
            </a:r>
          </a:p>
          <a:p>
            <a:endParaRPr lang="en-US" sz="1200" dirty="0"/>
          </a:p>
          <a:p>
            <a:r>
              <a:rPr lang="en-US" sz="1200" dirty="0"/>
              <a:t>Although this is not done often, many funders now wish to have large multi-site studies. The idea is that if the research and result </a:t>
            </a:r>
            <a:r>
              <a:rPr lang="en-US" sz="1200" b="0" u="sng" dirty="0"/>
              <a:t>are</a:t>
            </a:r>
            <a:r>
              <a:rPr lang="en-US" sz="1200" dirty="0"/>
              <a:t> consistent over many countries or sites, the research can be said to be applicable to all the sites. </a:t>
            </a:r>
            <a:r>
              <a:rPr lang="en-US" sz="1200" b="0" dirty="0"/>
              <a:t>This is known as </a:t>
            </a:r>
            <a:r>
              <a:rPr lang="en-US" sz="1200" b="1" dirty="0"/>
              <a:t>analytic generalizability</a:t>
            </a:r>
            <a:r>
              <a:rPr lang="en-US" sz="1200" dirty="0"/>
              <a:t>, which is expanded on by Robert Yin, the father of case studies.</a:t>
            </a:r>
            <a:endParaRPr sz="2000" dirty="0"/>
          </a:p>
        </p:txBody>
      </p:sp>
    </p:spTree>
    <p:extLst>
      <p:ext uri="{BB962C8B-B14F-4D97-AF65-F5344CB8AC3E}">
        <p14:creationId xmlns:p14="http://schemas.microsoft.com/office/powerpoint/2010/main" val="3247276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701483" y="4416551"/>
            <a:ext cx="5607435" cy="4183001"/>
          </a:xfrm>
          <a:prstGeom prst="rect">
            <a:avLst/>
          </a:prstGeom>
        </p:spPr>
        <p:txBody>
          <a:bodyPr>
            <a:normAutofit fontScale="92500" lnSpcReduction="20000"/>
          </a:bodyPr>
          <a:lstStyle/>
          <a:p>
            <a:r>
              <a:rPr lang="en-US" sz="1200" baseline="0" dirty="0"/>
              <a:t>As an evaluator you must establish </a:t>
            </a:r>
            <a:r>
              <a:rPr lang="en-US" sz="1200" b="1" baseline="0" dirty="0"/>
              <a:t>dependability and confirmability</a:t>
            </a:r>
            <a:r>
              <a:rPr lang="en-US" sz="1200" baseline="0" dirty="0"/>
              <a:t>. </a:t>
            </a:r>
            <a:br>
              <a:rPr lang="en-US" sz="1200" baseline="0" dirty="0"/>
            </a:br>
            <a:endParaRPr lang="en-US" sz="1200" baseline="0" dirty="0"/>
          </a:p>
          <a:p>
            <a:r>
              <a:rPr lang="en-US" sz="1200" baseline="0" dirty="0"/>
              <a:t>In qualitative evaluation there is no one right answer, but you need to provide the proof that allows your funders to be able to assess whether or not they trust you as researcher and the work you have done in this instance.</a:t>
            </a:r>
          </a:p>
          <a:p>
            <a:endParaRPr lang="en-US" sz="1200" baseline="0" dirty="0"/>
          </a:p>
          <a:p>
            <a:r>
              <a:rPr lang="en-US" sz="1200" baseline="0" dirty="0"/>
              <a:t>In order to do this, we use an audit trail. This is similar to having your business records audited. In a business, you would capture slips, invoices, receipts, payments, statements, etc., in your organization’s books. Once a year, the auditors will ask for the original documents and compare them to your books in order to ensure the records are not “cooked.” In other words, that the books are a fair representation of your business practices. </a:t>
            </a:r>
          </a:p>
          <a:p>
            <a:endParaRPr lang="en-US" sz="1200" baseline="0" dirty="0"/>
          </a:p>
          <a:p>
            <a:r>
              <a:rPr lang="en-US" sz="1200" baseline="0" dirty="0"/>
              <a:t>The same is done in qualitative evaluation. You need to provide an audit trail, which may consist of:</a:t>
            </a:r>
            <a:br>
              <a:rPr lang="en-US" sz="1200" baseline="0" dirty="0"/>
            </a:br>
            <a:endParaRPr lang="en-US" sz="1200" baseline="0" dirty="0"/>
          </a:p>
          <a:p>
            <a:pPr marL="628650" lvl="1" indent="-171450">
              <a:buFont typeface="Wingdings" panose="05000000000000000000" pitchFamily="2" charset="2"/>
              <a:buChar char="§"/>
            </a:pPr>
            <a:r>
              <a:rPr lang="en-US" sz="1200" baseline="0" dirty="0"/>
              <a:t>Your raw data (e.g., observation notes, transcripts, photos, videos, completed questionnaires, etc.)</a:t>
            </a:r>
          </a:p>
          <a:p>
            <a:pPr marL="628650" lvl="1" indent="-171450">
              <a:buFont typeface="Wingdings" panose="05000000000000000000" pitchFamily="2" charset="2"/>
              <a:buChar char="§"/>
            </a:pPr>
            <a:r>
              <a:rPr lang="en-US" sz="1200" u="sng" baseline="0" dirty="0"/>
              <a:t>Data reconstruction and synthesis products</a:t>
            </a:r>
            <a:r>
              <a:rPr lang="en-US" sz="1200" baseline="0" dirty="0"/>
              <a:t>: Proof of your analytic and interpretation process, including your codes, code definitions, and themes, along with theme definitions</a:t>
            </a:r>
          </a:p>
          <a:p>
            <a:pPr marL="628650" lvl="1" indent="-171450">
              <a:buFont typeface="Wingdings" panose="05000000000000000000" pitchFamily="2" charset="2"/>
              <a:buChar char="§"/>
            </a:pPr>
            <a:r>
              <a:rPr lang="en-US" sz="1200" u="sng" baseline="0" dirty="0"/>
              <a:t>Process notes:</a:t>
            </a:r>
            <a:r>
              <a:rPr lang="en-US" sz="1200" baseline="0" dirty="0"/>
              <a:t> Your memos about why you took certain actions as opposed to others; choices about your method, analysis, and interpretation</a:t>
            </a:r>
          </a:p>
          <a:p>
            <a:pPr marL="628650" lvl="1" indent="-171450">
              <a:buFont typeface="Wingdings" panose="05000000000000000000" pitchFamily="2" charset="2"/>
              <a:buChar char="§"/>
            </a:pPr>
            <a:r>
              <a:rPr lang="en-US" sz="1200" u="sng" baseline="0" dirty="0"/>
              <a:t>Materials relating to your intentions and dispositions:</a:t>
            </a:r>
            <a:r>
              <a:rPr lang="en-US" sz="1200" baseline="0" dirty="0"/>
              <a:t> Often known as research diaries or </a:t>
            </a:r>
            <a:r>
              <a:rPr lang="en-US" sz="1200" b="1" baseline="0" dirty="0"/>
              <a:t>reflexivity</a:t>
            </a:r>
            <a:r>
              <a:rPr lang="en-US" sz="1200" b="0" baseline="0" dirty="0"/>
              <a:t>—</a:t>
            </a:r>
            <a:r>
              <a:rPr lang="en-US" sz="1200" baseline="0" dirty="0"/>
              <a:t>This may include how your team’s evaluation background, specialization, field, or theoretical and philosophical approach may have impacted the evaluation and how this was mediated (the same goes for the client’s position, approach and requirements)</a:t>
            </a:r>
            <a:endParaRPr sz="1200" dirty="0"/>
          </a:p>
        </p:txBody>
      </p:sp>
    </p:spTree>
    <p:extLst>
      <p:ext uri="{BB962C8B-B14F-4D97-AF65-F5344CB8AC3E}">
        <p14:creationId xmlns:p14="http://schemas.microsoft.com/office/powerpoint/2010/main" val="32472765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75" y="1162050"/>
            <a:ext cx="4057650" cy="3136900"/>
          </a:xfrm>
          <a:prstGeom prst="rect">
            <a:avLst/>
          </a:prstGeom>
          <a:noFill/>
          <a:ln w="12700">
            <a:solidFill>
              <a:prstClr val="black"/>
            </a:solidFill>
          </a:ln>
        </p:spPr>
      </p:sp>
      <p:sp>
        <p:nvSpPr>
          <p:cNvPr id="3" name="Notes Placeholder 2"/>
          <p:cNvSpPr>
            <a:spLocks noGrp="1"/>
          </p:cNvSpPr>
          <p:nvPr>
            <p:ph type="body" idx="1"/>
          </p:nvPr>
        </p:nvSpPr>
        <p:spPr>
          <a:xfrm>
            <a:off x="701483" y="4473514"/>
            <a:ext cx="5607435" cy="3660838"/>
          </a:xfrm>
          <a:prstGeom prst="rect">
            <a:avLst/>
          </a:prstGeom>
        </p:spPr>
        <p:txBody>
          <a:bodyPr/>
          <a:lstStyle/>
          <a:p>
            <a:r>
              <a:rPr lang="en-US" sz="1200" dirty="0"/>
              <a:t>[Presented here is a quick activity to engage the audience.]</a:t>
            </a:r>
          </a:p>
          <a:p>
            <a:endParaRPr lang="en-US" sz="1200" dirty="0"/>
          </a:p>
          <a:p>
            <a:r>
              <a:rPr lang="en-US" sz="1200" dirty="0"/>
              <a:t>Ask the following questions:</a:t>
            </a:r>
          </a:p>
          <a:p>
            <a:endParaRPr lang="en-US" sz="1200" baseline="0" dirty="0"/>
          </a:p>
          <a:p>
            <a:pPr marL="685800" lvl="1" indent="-228600">
              <a:buFont typeface="+mj-lt"/>
              <a:buAutoNum type="arabicPeriod"/>
            </a:pPr>
            <a:r>
              <a:rPr lang="en-US" sz="1200" baseline="0" dirty="0"/>
              <a:t>In quantitative evaluation we talk about internal validity to measure what we set out to measure. What is the comparable criteria for qualitative evaluation? </a:t>
            </a:r>
            <a:r>
              <a:rPr lang="en-US" sz="1200" b="1" baseline="0" dirty="0"/>
              <a:t>[Click on arrow down or page down so that the answer shows up after participants have had a chance to answer this question.]</a:t>
            </a:r>
            <a:br>
              <a:rPr lang="en-US" sz="1200" b="1" baseline="0" dirty="0"/>
            </a:br>
            <a:endParaRPr lang="en-US" sz="1200" b="1" baseline="0" dirty="0"/>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In quantitative evaluation we refer to external validity or generalizability to answer the question of “how applicable are our results to other subjects in other context?” What is the comparable criteria for qualitative evaluation? </a:t>
            </a:r>
            <a:r>
              <a:rPr lang="en-US" sz="1200" b="1" baseline="0" dirty="0"/>
              <a:t>[Click on arrow down or page down so that the answer shows up after participants have had a chance to answer this question.]</a:t>
            </a:r>
            <a:br>
              <a:rPr lang="en-US" sz="1200" b="1" baseline="0" dirty="0"/>
            </a:br>
            <a:endParaRPr lang="en-US" sz="1200" b="1" baseline="0" dirty="0"/>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In quantitative evaluation we refer to reliability to answer the question of “would our findings be repeated if our evaluation were replicated in the same context with the same subjects?” What is the comparable criteria for qualitative evaluation? </a:t>
            </a:r>
            <a:r>
              <a:rPr lang="en-US" sz="1200" b="1" baseline="0" dirty="0"/>
              <a:t>[Click on arrow down or page down so that the answer shows up after participants have had a chance to answer this question.]</a:t>
            </a:r>
            <a:br>
              <a:rPr lang="en-US" sz="1200" b="1" baseline="0" dirty="0"/>
            </a:br>
            <a:endParaRPr lang="en-US" sz="1200" b="1" baseline="0" dirty="0"/>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In quantitative evaluation we refer to objectivity to answer the question “to what extent are our findings affected by personal interest and biases?” What is the comparable criteria for qualitative evaluation? </a:t>
            </a:r>
            <a:r>
              <a:rPr lang="en-US" sz="1200" b="1" baseline="0" dirty="0"/>
              <a:t>[Click on arrow down or page down so that the answer shows up after participants have had a chance to answer this question.]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1" baseline="0" dirty="0"/>
          </a:p>
          <a:p>
            <a:pPr marL="228600" indent="-228600">
              <a:buFont typeface="+mj-lt"/>
              <a:buAutoNum type="arabicPeriod"/>
            </a:pPr>
            <a:endParaRPr lang="en-US" sz="1200" baseline="0" dirty="0"/>
          </a:p>
          <a:p>
            <a:endParaRPr lang="en-US" sz="1200" baseline="0" dirty="0"/>
          </a:p>
          <a:p>
            <a:endParaRPr lang="en-US" sz="1200" baseline="0" dirty="0"/>
          </a:p>
        </p:txBody>
      </p:sp>
    </p:spTree>
    <p:extLst>
      <p:ext uri="{BB962C8B-B14F-4D97-AF65-F5344CB8AC3E}">
        <p14:creationId xmlns:p14="http://schemas.microsoft.com/office/powerpoint/2010/main" val="23095552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Even among</a:t>
            </a:r>
            <a:r>
              <a:rPr lang="en-US" sz="1200" baseline="0" dirty="0"/>
              <a:t> those that adhere to a trustworthiness framework, there is disagreement about what should be included (e.g., </a:t>
            </a:r>
            <a:r>
              <a:rPr lang="en-US" sz="1200" baseline="0" dirty="0" err="1"/>
              <a:t>Sandelowski</a:t>
            </a:r>
            <a:r>
              <a:rPr lang="en-US" sz="1200" baseline="0" dirty="0"/>
              <a:t> is skeptical of the utility of member checking).</a:t>
            </a:r>
            <a:endParaRPr lang="en-US" sz="1200" dirty="0"/>
          </a:p>
        </p:txBody>
      </p:sp>
      <p:sp>
        <p:nvSpPr>
          <p:cNvPr id="4" name="Slide Number Placeholder 3"/>
          <p:cNvSpPr>
            <a:spLocks noGrp="1"/>
          </p:cNvSpPr>
          <p:nvPr>
            <p:ph type="sldNum" sz="quarter" idx="10"/>
          </p:nvPr>
        </p:nvSpPr>
        <p:spPr/>
        <p:txBody>
          <a:bodyPr/>
          <a:lstStyle/>
          <a:p>
            <a:fld id="{BB27723B-9108-4217-9CAB-E09DF1806884}" type="slidenum">
              <a:rPr lang="en-US" smtClean="0"/>
              <a:t>14</a:t>
            </a:fld>
            <a:endParaRPr lang="en-US"/>
          </a:p>
        </p:txBody>
      </p:sp>
    </p:spTree>
    <p:extLst>
      <p:ext uri="{BB962C8B-B14F-4D97-AF65-F5344CB8AC3E}">
        <p14:creationId xmlns:p14="http://schemas.microsoft.com/office/powerpoint/2010/main" val="459400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B27723B-9108-4217-9CAB-E09DF1806884}" type="slidenum">
              <a:rPr lang="en-US" smtClean="0"/>
              <a:t>15</a:t>
            </a:fld>
            <a:endParaRPr lang="en-US"/>
          </a:p>
        </p:txBody>
      </p:sp>
    </p:spTree>
    <p:extLst>
      <p:ext uri="{BB962C8B-B14F-4D97-AF65-F5344CB8AC3E}">
        <p14:creationId xmlns:p14="http://schemas.microsoft.com/office/powerpoint/2010/main" val="13308214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701483" y="4416551"/>
            <a:ext cx="5607435" cy="4183001"/>
          </a:xfrm>
          <a:prstGeom prst="rect">
            <a:avLst/>
          </a:prstGeom>
        </p:spPr>
        <p:txBody>
          <a:bodyPr>
            <a:normAutofit/>
          </a:bodyPr>
          <a:lstStyle/>
          <a:p>
            <a:r>
              <a:rPr lang="en-US" sz="1200" b="1" dirty="0"/>
              <a:t>[Instructions: Provide 45 minutes for group activity.]</a:t>
            </a:r>
            <a:r>
              <a:rPr lang="en-US" sz="1200" dirty="0"/>
              <a:t> </a:t>
            </a:r>
            <a:br>
              <a:rPr lang="en-US" sz="1200" dirty="0"/>
            </a:br>
            <a:endParaRPr lang="en-US" sz="1200" dirty="0"/>
          </a:p>
          <a:p>
            <a:r>
              <a:rPr lang="en-US" sz="1200" baseline="0" dirty="0"/>
              <a:t>Now, let’s try applying these concepts of trustworthiness. </a:t>
            </a:r>
            <a:br>
              <a:rPr lang="en-US" sz="1200" baseline="0" dirty="0"/>
            </a:br>
            <a:br>
              <a:rPr lang="en-US" sz="1200" baseline="0" dirty="0"/>
            </a:br>
            <a:r>
              <a:rPr lang="en-US" sz="1200" b="1" baseline="0" dirty="0"/>
              <a:t>[Proceed to the next slide.] </a:t>
            </a:r>
            <a:endParaRPr sz="1200" b="1" dirty="0"/>
          </a:p>
        </p:txBody>
      </p:sp>
    </p:spTree>
    <p:extLst>
      <p:ext uri="{BB962C8B-B14F-4D97-AF65-F5344CB8AC3E}">
        <p14:creationId xmlns:p14="http://schemas.microsoft.com/office/powerpoint/2010/main" val="1257531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701483" y="4416551"/>
            <a:ext cx="5607435" cy="4183001"/>
          </a:xfrm>
          <a:prstGeom prst="rect">
            <a:avLst/>
          </a:prstGeom>
        </p:spPr>
        <p:txBody>
          <a:bodyPr>
            <a:normAutofit/>
          </a:bodyPr>
          <a:lstStyle/>
          <a:p>
            <a:r>
              <a:rPr lang="en-US" sz="1200" baseline="0" dirty="0"/>
              <a:t>Let’s pretend that you’re a team of evaluators and you’re planning a qualitative evaluation on the perceived impact of a violence against women intervention in Tanzania.</a:t>
            </a:r>
            <a:br>
              <a:rPr lang="en-US" sz="1200" baseline="0" dirty="0"/>
            </a:br>
            <a:endParaRPr lang="en-US" sz="1200" baseline="0" dirty="0"/>
          </a:p>
          <a:p>
            <a:r>
              <a:rPr lang="en-US" sz="1200" b="1" baseline="0" dirty="0"/>
              <a:t>[Proceed to the next slide.] </a:t>
            </a:r>
            <a:endParaRPr sz="1200" b="1" dirty="0"/>
          </a:p>
        </p:txBody>
      </p:sp>
    </p:spTree>
    <p:extLst>
      <p:ext uri="{BB962C8B-B14F-4D97-AF65-F5344CB8AC3E}">
        <p14:creationId xmlns:p14="http://schemas.microsoft.com/office/powerpoint/2010/main" val="27575727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701483" y="4416551"/>
            <a:ext cx="5607435" cy="4183001"/>
          </a:xfrm>
          <a:prstGeom prst="rect">
            <a:avLst/>
          </a:prstGeom>
        </p:spPr>
        <p:txBody>
          <a:bodyPr>
            <a:normAutofit/>
          </a:bodyPr>
          <a:lstStyle/>
          <a:p>
            <a:r>
              <a:rPr lang="en-US" sz="1200" b="1" dirty="0"/>
              <a:t>[Instructions: A handout</a:t>
            </a:r>
            <a:r>
              <a:rPr lang="en-US" sz="1200" b="1" baseline="0" dirty="0"/>
              <a:t> of this case study should be available to all participants.]</a:t>
            </a:r>
            <a:endParaRPr lang="en-US" sz="1200" b="1" dirty="0"/>
          </a:p>
        </p:txBody>
      </p:sp>
    </p:spTree>
    <p:extLst>
      <p:ext uri="{BB962C8B-B14F-4D97-AF65-F5344CB8AC3E}">
        <p14:creationId xmlns:p14="http://schemas.microsoft.com/office/powerpoint/2010/main" val="6214515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701483" y="4416551"/>
            <a:ext cx="5607435" cy="4183001"/>
          </a:xfrm>
          <a:prstGeom prst="rect">
            <a:avLst/>
          </a:prstGeom>
        </p:spPr>
        <p:txBody>
          <a:bodyPr>
            <a:normAutofit/>
          </a:bodyPr>
          <a:lstStyle/>
          <a:p>
            <a:r>
              <a:rPr lang="en-US" sz="1200" baseline="0" dirty="0"/>
              <a:t>You’re going to split up into three groups. </a:t>
            </a:r>
            <a:r>
              <a:rPr lang="en-US" sz="1200" b="1" baseline="0" dirty="0"/>
              <a:t>[Instructions: Direct them to the handout in the Participants’ Guide for Session 8.]</a:t>
            </a:r>
          </a:p>
          <a:p>
            <a:endParaRPr lang="en-US" sz="1200" dirty="0"/>
          </a:p>
          <a:p>
            <a:r>
              <a:rPr lang="en-US" sz="1200" dirty="0"/>
              <a:t>Some of the practicalities</a:t>
            </a:r>
            <a:r>
              <a:rPr lang="en-US" sz="1200" baseline="0" dirty="0"/>
              <a:t> may include:</a:t>
            </a:r>
            <a:br>
              <a:rPr lang="en-US" sz="1200" baseline="0" dirty="0"/>
            </a:br>
            <a:endParaRPr lang="en-US" sz="1200" baseline="0" dirty="0"/>
          </a:p>
          <a:p>
            <a:pPr marL="628650" lvl="1" indent="-171450">
              <a:buFont typeface="Wingdings" panose="05000000000000000000" pitchFamily="2" charset="2"/>
              <a:buChar char="§"/>
            </a:pPr>
            <a:r>
              <a:rPr lang="en-US" sz="1200" baseline="0" dirty="0"/>
              <a:t>Translator training, translation, and back translation</a:t>
            </a:r>
          </a:p>
          <a:p>
            <a:pPr marL="628650" lvl="1" indent="-171450">
              <a:buFont typeface="Wingdings" panose="05000000000000000000" pitchFamily="2" charset="2"/>
              <a:buChar char="§"/>
            </a:pPr>
            <a:r>
              <a:rPr lang="en-US" sz="1200" baseline="0" dirty="0"/>
              <a:t>Ensuring community buy-in</a:t>
            </a:r>
          </a:p>
          <a:p>
            <a:pPr marL="628650" lvl="1" indent="-171450">
              <a:buFont typeface="Wingdings" panose="05000000000000000000" pitchFamily="2" charset="2"/>
              <a:buChar char="§"/>
            </a:pPr>
            <a:r>
              <a:rPr lang="en-US" sz="1200" baseline="0" dirty="0"/>
              <a:t>Ensuring safety of participants</a:t>
            </a:r>
          </a:p>
          <a:p>
            <a:pPr marL="628650" lvl="1" indent="-171450">
              <a:buFont typeface="Wingdings" panose="05000000000000000000" pitchFamily="2" charset="2"/>
              <a:buChar char="§"/>
            </a:pPr>
            <a:r>
              <a:rPr lang="en-US" sz="1200" baseline="0" dirty="0"/>
              <a:t>Extended period of data collection  </a:t>
            </a:r>
          </a:p>
          <a:p>
            <a:pPr marL="628650" lvl="1" indent="-171450">
              <a:buFont typeface="Wingdings" panose="05000000000000000000" pitchFamily="2" charset="2"/>
              <a:buChar char="§"/>
            </a:pPr>
            <a:r>
              <a:rPr lang="en-US" sz="1200" baseline="0" dirty="0"/>
              <a:t>How to include various sources, establish your credibility as an evaluator, etc.</a:t>
            </a:r>
            <a:endParaRPr lang="en-US" sz="1200" dirty="0"/>
          </a:p>
        </p:txBody>
      </p:sp>
    </p:spTree>
    <p:extLst>
      <p:ext uri="{BB962C8B-B14F-4D97-AF65-F5344CB8AC3E}">
        <p14:creationId xmlns:p14="http://schemas.microsoft.com/office/powerpoint/2010/main" val="11803137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u="sng" kern="1200" dirty="0">
                <a:solidFill>
                  <a:schemeClr val="tx1"/>
                </a:solidFill>
                <a:effectLst/>
                <a:latin typeface="Century Gothic" panose="020B0502020202020204" pitchFamily="34" charset="0"/>
                <a:ea typeface="+mn-ea"/>
                <a:cs typeface="+mn-cs"/>
              </a:rPr>
              <a:t>Sample responses</a:t>
            </a:r>
            <a:endParaRPr lang="en-US" sz="1200" u="sng" kern="1200" dirty="0">
              <a:solidFill>
                <a:schemeClr val="tx1"/>
              </a:solidFill>
              <a:effectLst/>
              <a:latin typeface="Century Gothic" panose="020B0502020202020204" pitchFamily="34" charset="0"/>
              <a:ea typeface="+mn-ea"/>
              <a:cs typeface="+mn-cs"/>
            </a:endParaRPr>
          </a:p>
          <a:p>
            <a:r>
              <a:rPr lang="en-US" sz="1200" b="1" kern="1200" dirty="0">
                <a:solidFill>
                  <a:schemeClr val="tx1"/>
                </a:solidFill>
                <a:effectLst/>
                <a:latin typeface="Century Gothic" panose="020B0502020202020204" pitchFamily="34" charset="0"/>
                <a:ea typeface="+mn-ea"/>
                <a:cs typeface="+mn-cs"/>
              </a:rPr>
              <a:t> </a:t>
            </a:r>
            <a:endParaRPr lang="en-US" sz="1200" kern="1200" dirty="0">
              <a:solidFill>
                <a:schemeClr val="tx1"/>
              </a:solidFill>
              <a:effectLst/>
              <a:latin typeface="Century Gothic" panose="020B0502020202020204" pitchFamily="34" charset="0"/>
              <a:ea typeface="+mn-ea"/>
              <a:cs typeface="+mn-cs"/>
            </a:endParaRPr>
          </a:p>
          <a:p>
            <a:pPr marL="0" lvl="0" indent="0">
              <a:buFont typeface="Arial" panose="020B0604020202020204" pitchFamily="34" charset="0"/>
              <a:buNone/>
            </a:pPr>
            <a:r>
              <a:rPr lang="en-US" sz="1200" u="sng" kern="1200" dirty="0">
                <a:solidFill>
                  <a:schemeClr val="tx1"/>
                </a:solidFill>
                <a:effectLst/>
                <a:latin typeface="Century Gothic" panose="020B0502020202020204" pitchFamily="34" charset="0"/>
                <a:ea typeface="+mn-ea"/>
                <a:cs typeface="+mn-cs"/>
              </a:rPr>
              <a:t>Low literacy </a:t>
            </a:r>
          </a:p>
          <a:p>
            <a:pPr marL="742950" lvl="1" indent="-2857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Recruit through infographics</a:t>
            </a:r>
          </a:p>
          <a:p>
            <a:pPr marL="742950" lvl="1" indent="-2857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Present results in verbal format at places where women already congregate (e.g., taps, clinics, washing of clothes, communal cooking)</a:t>
            </a:r>
          </a:p>
          <a:p>
            <a:pPr marL="742950" lvl="1" indent="-2857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Dress appropriately—ask the women to show you how to dress, teach you about their daily lives, share the power</a:t>
            </a:r>
            <a:br>
              <a:rPr lang="en-US" sz="1200" kern="1200" dirty="0">
                <a:solidFill>
                  <a:schemeClr val="tx1"/>
                </a:solidFill>
                <a:effectLst/>
                <a:latin typeface="Century Gothic" panose="020B0502020202020204" pitchFamily="34" charset="0"/>
                <a:ea typeface="+mn-ea"/>
                <a:cs typeface="+mn-cs"/>
              </a:rPr>
            </a:br>
            <a:endParaRPr lang="en-US" sz="1200" kern="1200" dirty="0">
              <a:solidFill>
                <a:schemeClr val="tx1"/>
              </a:solidFill>
              <a:effectLst/>
              <a:latin typeface="Century Gothic" panose="020B0502020202020204" pitchFamily="34" charset="0"/>
              <a:ea typeface="+mn-ea"/>
              <a:cs typeface="+mn-cs"/>
            </a:endParaRPr>
          </a:p>
          <a:p>
            <a:pPr marL="0" lvl="0" indent="0">
              <a:buFont typeface="Arial" panose="020B0604020202020204" pitchFamily="34" charset="0"/>
              <a:buNone/>
            </a:pPr>
            <a:r>
              <a:rPr lang="en-US" sz="1200" u="sng" kern="1200" dirty="0">
                <a:solidFill>
                  <a:schemeClr val="tx1"/>
                </a:solidFill>
                <a:effectLst/>
                <a:latin typeface="Century Gothic" panose="020B0502020202020204" pitchFamily="34" charset="0"/>
                <a:ea typeface="+mn-ea"/>
                <a:cs typeface="+mn-cs"/>
              </a:rPr>
              <a:t>Credibility</a:t>
            </a:r>
          </a:p>
          <a:p>
            <a:pPr marL="742950" lvl="1" indent="-2857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Appropriate training of translators, confidentiality clauses, only females</a:t>
            </a:r>
          </a:p>
          <a:p>
            <a:pPr marL="742950" lvl="1" indent="-2857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Dress appropriately, spend time with the women in their daily activities, ethnographic principals</a:t>
            </a:r>
          </a:p>
          <a:p>
            <a:pPr marL="742950" lvl="1" indent="-2857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Care for children while collecting data</a:t>
            </a:r>
            <a:br>
              <a:rPr lang="en-US" sz="1200" kern="1200" dirty="0">
                <a:solidFill>
                  <a:schemeClr val="tx1"/>
                </a:solidFill>
                <a:effectLst/>
                <a:latin typeface="Century Gothic" panose="020B0502020202020204" pitchFamily="34" charset="0"/>
                <a:ea typeface="+mn-ea"/>
                <a:cs typeface="+mn-cs"/>
              </a:rPr>
            </a:br>
            <a:endParaRPr lang="en-US" sz="1200" kern="1200" dirty="0">
              <a:solidFill>
                <a:schemeClr val="tx1"/>
              </a:solidFill>
              <a:effectLst/>
              <a:latin typeface="Century Gothic" panose="020B0502020202020204" pitchFamily="34" charset="0"/>
              <a:ea typeface="+mn-ea"/>
              <a:cs typeface="+mn-cs"/>
            </a:endParaRPr>
          </a:p>
          <a:p>
            <a:pPr marL="0" lvl="0" indent="0">
              <a:buFont typeface="Arial" panose="020B0604020202020204" pitchFamily="34" charset="0"/>
              <a:buNone/>
            </a:pPr>
            <a:r>
              <a:rPr lang="en-US" sz="1200" u="sng" kern="1200" dirty="0">
                <a:solidFill>
                  <a:schemeClr val="tx1"/>
                </a:solidFill>
                <a:effectLst/>
                <a:latin typeface="Century Gothic" panose="020B0502020202020204" pitchFamily="34" charset="0"/>
                <a:ea typeface="+mn-ea"/>
                <a:cs typeface="+mn-cs"/>
              </a:rPr>
              <a:t>Confirmability and dependability</a:t>
            </a:r>
          </a:p>
          <a:p>
            <a:pPr marL="742950" lvl="1" indent="-285750">
              <a:buFont typeface="Wingdings" panose="05000000000000000000" pitchFamily="2" charset="2"/>
              <a:buChar char="§"/>
            </a:pPr>
            <a:r>
              <a:rPr lang="en-US" sz="1200" kern="1200" dirty="0">
                <a:solidFill>
                  <a:schemeClr val="tx1"/>
                </a:solidFill>
                <a:effectLst/>
                <a:latin typeface="Century Gothic" panose="020B0502020202020204" pitchFamily="34" charset="0"/>
                <a:ea typeface="+mn-ea"/>
                <a:cs typeface="+mn-cs"/>
              </a:rPr>
              <a:t>Creative data collection—collages, drawings, photos, and voice recordings may have risk </a:t>
            </a:r>
          </a:p>
        </p:txBody>
      </p:sp>
      <p:sp>
        <p:nvSpPr>
          <p:cNvPr id="4" name="Slide Number Placeholder 3"/>
          <p:cNvSpPr>
            <a:spLocks noGrp="1"/>
          </p:cNvSpPr>
          <p:nvPr>
            <p:ph type="sldNum" sz="quarter" idx="10"/>
          </p:nvPr>
        </p:nvSpPr>
        <p:spPr/>
        <p:txBody>
          <a:bodyPr/>
          <a:lstStyle/>
          <a:p>
            <a:fld id="{BB27723B-9108-4217-9CAB-E09DF1806884}" type="slidenum">
              <a:rPr lang="en-US" smtClean="0"/>
              <a:pPr/>
              <a:t>20</a:t>
            </a:fld>
            <a:endParaRPr lang="en-US" dirty="0"/>
          </a:p>
        </p:txBody>
      </p:sp>
    </p:spTree>
    <p:extLst>
      <p:ext uri="{BB962C8B-B14F-4D97-AF65-F5344CB8AC3E}">
        <p14:creationId xmlns:p14="http://schemas.microsoft.com/office/powerpoint/2010/main" val="35977859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a:xfrm>
            <a:off x="701483" y="4416551"/>
            <a:ext cx="5607435" cy="4183001"/>
          </a:xfrm>
          <a:prstGeom prst="rect">
            <a:avLst/>
          </a:prstGeom>
        </p:spPr>
        <p:txBody>
          <a:bodyPr>
            <a:normAutofit/>
          </a:bodyPr>
          <a:lstStyle/>
          <a:p>
            <a:r>
              <a:rPr lang="en-US" sz="1200" baseline="0" dirty="0"/>
              <a:t>]</a:t>
            </a:r>
            <a:endParaRPr sz="1200" dirty="0"/>
          </a:p>
        </p:txBody>
      </p:sp>
    </p:spTree>
    <p:extLst>
      <p:ext uri="{BB962C8B-B14F-4D97-AF65-F5344CB8AC3E}">
        <p14:creationId xmlns:p14="http://schemas.microsoft.com/office/powerpoint/2010/main" val="19775657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B27723B-9108-4217-9CAB-E09DF1806884}" type="slidenum">
              <a:rPr lang="en-US" smtClean="0"/>
              <a:t>22</a:t>
            </a:fld>
            <a:endParaRPr lang="en-US"/>
          </a:p>
        </p:txBody>
      </p:sp>
    </p:spTree>
    <p:extLst>
      <p:ext uri="{BB962C8B-B14F-4D97-AF65-F5344CB8AC3E}">
        <p14:creationId xmlns:p14="http://schemas.microsoft.com/office/powerpoint/2010/main" val="18841712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a:bodyPr>
          <a:lstStyle/>
          <a:p>
            <a:endParaRPr dirty="0">
              <a:latin typeface="Century Gothic" panose="020B0502020202020204" pitchFamily="34" charset="0"/>
            </a:endParaRPr>
          </a:p>
        </p:txBody>
      </p:sp>
    </p:spTree>
    <p:extLst>
      <p:ext uri="{BB962C8B-B14F-4D97-AF65-F5344CB8AC3E}">
        <p14:creationId xmlns:p14="http://schemas.microsoft.com/office/powerpoint/2010/main" val="15053120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dirty="0">
              <a:latin typeface="Century Gothic" panose="020B0502020202020204" pitchFamily="34" charset="0"/>
            </a:endParaRPr>
          </a:p>
        </p:txBody>
      </p:sp>
      <p:sp>
        <p:nvSpPr>
          <p:cNvPr id="11" name="object 8"/>
          <p:cNvSpPr txBox="1"/>
          <p:nvPr userDrawn="1"/>
        </p:nvSpPr>
        <p:spPr>
          <a:xfrm>
            <a:off x="914400" y="379900"/>
            <a:ext cx="7483475" cy="4167808"/>
          </a:xfrm>
          <a:prstGeom prst="rect">
            <a:avLst/>
          </a:prstGeom>
        </p:spPr>
        <p:txBody>
          <a:bodyPr vert="horz" wrap="square" lIns="0" tIns="0" rIns="0" bIns="0" rtlCol="0">
            <a:spAutoFit/>
          </a:bodyPr>
          <a:lstStyle/>
          <a:p>
            <a:pPr marL="12700">
              <a:lnSpc>
                <a:spcPts val="6495"/>
              </a:lnSpc>
            </a:pPr>
            <a:r>
              <a:rPr lang="en-US" sz="5700" b="1" spc="-265" dirty="0">
                <a:solidFill>
                  <a:srgbClr val="662118"/>
                </a:solidFill>
                <a:latin typeface="Century Gothic" panose="020B0502020202020204" pitchFamily="34" charset="0"/>
                <a:cs typeface="Gill Sans MT"/>
              </a:rPr>
              <a:t>Headline goes here</a:t>
            </a:r>
          </a:p>
          <a:p>
            <a:pPr marL="12700">
              <a:lnSpc>
                <a:spcPts val="6495"/>
              </a:lnSpc>
            </a:pPr>
            <a:r>
              <a:rPr lang="en-US" sz="5700" b="1" spc="-265" dirty="0">
                <a:solidFill>
                  <a:schemeClr val="bg1"/>
                </a:solidFill>
                <a:latin typeface="Century Gothic" panose="020B0502020202020204" pitchFamily="34" charset="0"/>
                <a:cs typeface="Gill Sans MT"/>
              </a:rPr>
              <a:t>Headline goes here</a:t>
            </a:r>
          </a:p>
          <a:p>
            <a:pPr marL="12700" marR="0" indent="0" algn="l" defTabSz="914400" rtl="0" eaLnBrk="1" fontAlgn="auto" latinLnBrk="0" hangingPunct="1">
              <a:lnSpc>
                <a:spcPts val="6495"/>
              </a:lnSpc>
              <a:spcBef>
                <a:spcPts val="0"/>
              </a:spcBef>
              <a:spcAft>
                <a:spcPts val="0"/>
              </a:spcAft>
              <a:buClrTx/>
              <a:buSzTx/>
              <a:buFontTx/>
              <a:buNone/>
              <a:tabLst/>
              <a:defRPr/>
            </a:pPr>
            <a:r>
              <a:rPr lang="en-US" sz="5700" b="1" spc="-265" dirty="0">
                <a:solidFill>
                  <a:srgbClr val="002060"/>
                </a:solidFill>
                <a:latin typeface="Century Gothic" panose="020B0502020202020204" pitchFamily="34" charset="0"/>
                <a:cs typeface="Gill Sans MT"/>
              </a:rPr>
              <a:t>Headline goes here</a:t>
            </a:r>
            <a:endParaRPr lang="en-US" sz="5700" dirty="0">
              <a:solidFill>
                <a:srgbClr val="002060"/>
              </a:solidFill>
              <a:latin typeface="Century Gothic" panose="020B0502020202020204" pitchFamily="34" charset="0"/>
              <a:cs typeface="Gill Sans MT"/>
            </a:endParaRPr>
          </a:p>
          <a:p>
            <a:pPr marL="12700">
              <a:lnSpc>
                <a:spcPts val="6495"/>
              </a:lnSpc>
            </a:pPr>
            <a:endParaRPr lang="en-US" sz="5700" dirty="0">
              <a:solidFill>
                <a:schemeClr val="bg1"/>
              </a:solidFill>
              <a:latin typeface="Futura Lt BT" panose="020B0402020204020303" pitchFamily="34" charset="0"/>
              <a:cs typeface="Gill Sans MT"/>
            </a:endParaRPr>
          </a:p>
          <a:p>
            <a:pPr marL="12700">
              <a:lnSpc>
                <a:spcPts val="6495"/>
              </a:lnSpc>
            </a:pPr>
            <a:endParaRPr sz="5700" dirty="0">
              <a:solidFill>
                <a:srgbClr val="1E185F"/>
              </a:solidFill>
              <a:latin typeface="Futura Lt BT" panose="020B0402020204020303" pitchFamily="34" charset="0"/>
              <a:cs typeface="Gill Sans MT"/>
            </a:endParaRPr>
          </a:p>
        </p:txBody>
      </p:sp>
      <p:sp>
        <p:nvSpPr>
          <p:cNvPr id="12" name="object 9"/>
          <p:cNvSpPr txBox="1"/>
          <p:nvPr userDrawn="1"/>
        </p:nvSpPr>
        <p:spPr>
          <a:xfrm>
            <a:off x="4495800" y="4572000"/>
            <a:ext cx="4493260" cy="1646605"/>
          </a:xfrm>
          <a:prstGeom prst="rect">
            <a:avLst/>
          </a:prstGeom>
        </p:spPr>
        <p:txBody>
          <a:bodyPr vert="horz" wrap="square" lIns="0" tIns="0" rIns="0" bIns="0" rtlCol="0">
            <a:spAutoFit/>
          </a:bodyPr>
          <a:lstStyle/>
          <a:p>
            <a:pPr marL="12700">
              <a:lnSpc>
                <a:spcPts val="2250"/>
              </a:lnSpc>
            </a:pPr>
            <a:r>
              <a:rPr sz="1600" dirty="0">
                <a:solidFill>
                  <a:srgbClr val="002060"/>
                </a:solidFill>
                <a:latin typeface="Century Gothic" panose="020B0502020202020204" pitchFamily="34" charset="0"/>
                <a:cs typeface="Futura LT Pro Book"/>
              </a:rPr>
              <a:t>Author Name and Degree Here</a:t>
            </a:r>
          </a:p>
          <a:p>
            <a:pPr marL="12700">
              <a:lnSpc>
                <a:spcPts val="2250"/>
              </a:lnSpc>
            </a:pPr>
            <a:r>
              <a:rPr sz="1600" b="1" dirty="0">
                <a:solidFill>
                  <a:srgbClr val="002060"/>
                </a:solidFill>
                <a:latin typeface="Century Gothic" panose="020B0502020202020204" pitchFamily="34" charset="0"/>
                <a:cs typeface="Futura LT Pro Book"/>
              </a:rPr>
              <a:t>MEASURE Evaluation</a:t>
            </a:r>
            <a:endParaRPr sz="1600" dirty="0">
              <a:solidFill>
                <a:srgbClr val="002060"/>
              </a:solidFill>
              <a:latin typeface="Century Gothic" panose="020B0502020202020204" pitchFamily="34" charset="0"/>
              <a:cs typeface="Futura LT Pro Book"/>
            </a:endParaRPr>
          </a:p>
          <a:p>
            <a:pPr marL="12700">
              <a:lnSpc>
                <a:spcPct val="100000"/>
              </a:lnSpc>
            </a:pPr>
            <a:r>
              <a:rPr sz="1600" dirty="0">
                <a:solidFill>
                  <a:srgbClr val="002060"/>
                </a:solidFill>
                <a:latin typeface="Century Gothic" panose="020B0502020202020204" pitchFamily="34" charset="0"/>
                <a:cs typeface="Futura LT Pro Book"/>
              </a:rPr>
              <a:t>Your organization here</a:t>
            </a:r>
          </a:p>
          <a:p>
            <a:pPr>
              <a:lnSpc>
                <a:spcPct val="100000"/>
              </a:lnSpc>
              <a:spcBef>
                <a:spcPts val="45"/>
              </a:spcBef>
            </a:pPr>
            <a:endParaRPr sz="1600" dirty="0">
              <a:solidFill>
                <a:srgbClr val="002060"/>
              </a:solidFill>
              <a:latin typeface="Times New Roman"/>
              <a:cs typeface="Times New Roman"/>
            </a:endParaRPr>
          </a:p>
          <a:p>
            <a:pPr marL="12700">
              <a:lnSpc>
                <a:spcPts val="2200"/>
              </a:lnSpc>
            </a:pPr>
            <a:r>
              <a:rPr lang="en-US" sz="1600" dirty="0">
                <a:solidFill>
                  <a:srgbClr val="002060"/>
                </a:solidFill>
                <a:latin typeface="Century Gothic" panose="020B0502020202020204" pitchFamily="34" charset="0"/>
                <a:cs typeface="Futura LT Pro Book"/>
              </a:rPr>
              <a:t>Date for presentation</a:t>
            </a:r>
            <a:r>
              <a:rPr lang="en-US" sz="1600" baseline="0" dirty="0">
                <a:solidFill>
                  <a:srgbClr val="002060"/>
                </a:solidFill>
                <a:latin typeface="Century Gothic" panose="020B0502020202020204" pitchFamily="34" charset="0"/>
                <a:cs typeface="Futura LT Pro Book"/>
              </a:rPr>
              <a:t> if necessary</a:t>
            </a:r>
            <a:endParaRPr sz="1600" dirty="0">
              <a:solidFill>
                <a:srgbClr val="002060"/>
              </a:solidFill>
              <a:latin typeface="Century Gothic" panose="020B0502020202020204" pitchFamily="34" charset="0"/>
              <a:cs typeface="Futura LT Pro Book"/>
            </a:endParaRPr>
          </a:p>
          <a:p>
            <a:pPr marL="12700">
              <a:lnSpc>
                <a:spcPts val="2200"/>
              </a:lnSpc>
            </a:pPr>
            <a:r>
              <a:rPr lang="en-US" sz="1600" b="1" dirty="0">
                <a:solidFill>
                  <a:srgbClr val="002060"/>
                </a:solidFill>
                <a:latin typeface="Century Gothic" panose="020B0502020202020204" pitchFamily="34" charset="0"/>
                <a:cs typeface="Futura LT Pro Book"/>
              </a:rPr>
              <a:t>Name of meeting</a:t>
            </a:r>
            <a:endParaRPr sz="1600" dirty="0">
              <a:solidFill>
                <a:srgbClr val="002060"/>
              </a:solidFill>
              <a:latin typeface="Century Gothic" panose="020B0502020202020204" pitchFamily="34" charset="0"/>
              <a:cs typeface="Futura LT Pro Book"/>
            </a:endParaRPr>
          </a:p>
        </p:txBody>
      </p:sp>
      <p:sp>
        <p:nvSpPr>
          <p:cNvPr id="8" name="Rectangle 7"/>
          <p:cNvSpPr>
            <a:spLocks noChangeArrowheads="1"/>
          </p:cNvSpPr>
          <p:nvPr userDrawn="1"/>
        </p:nvSpPr>
        <p:spPr bwMode="auto">
          <a:xfrm>
            <a:off x="-1087826" y="732736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pic>
        <p:nvPicPr>
          <p:cNvPr id="13" name="Picture 12"/>
          <p:cNvPicPr>
            <a:picLocks noChangeAspect="1"/>
          </p:cNvPicPr>
          <p:nvPr userDrawn="1"/>
        </p:nvPicPr>
        <p:blipFill rotWithShape="1">
          <a:blip r:embed="rId2">
            <a:extLst>
              <a:ext uri="{28A0092B-C50C-407E-A947-70E740481C1C}">
                <a14:useLocalDpi xmlns:a14="http://schemas.microsoft.com/office/drawing/2010/main" val="0"/>
              </a:ext>
            </a:extLst>
          </a:blip>
          <a:srcRect l="40134" b="23721"/>
          <a:stretch/>
        </p:blipFill>
        <p:spPr>
          <a:xfrm>
            <a:off x="5770174" y="6750269"/>
            <a:ext cx="2159599" cy="990600"/>
          </a:xfrm>
          <a:prstGeom prst="rect">
            <a:avLst/>
          </a:prstGeom>
        </p:spPr>
      </p:pic>
      <p:pic>
        <p:nvPicPr>
          <p:cNvPr id="14" name="Picture 1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95800" y="6643295"/>
            <a:ext cx="1274374" cy="108959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3" name="object 3"/>
          <p:cNvSpPr/>
          <p:nvPr userDrawn="1"/>
        </p:nvSpPr>
        <p:spPr>
          <a:xfrm>
            <a:off x="0" y="-1"/>
            <a:ext cx="10058400" cy="1190825"/>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12" name="Title 11"/>
          <p:cNvSpPr>
            <a:spLocks noGrp="1"/>
          </p:cNvSpPr>
          <p:nvPr>
            <p:ph type="title" hasCustomPrompt="1"/>
          </p:nvPr>
        </p:nvSpPr>
        <p:spPr>
          <a:xfrm>
            <a:off x="611769" y="366812"/>
            <a:ext cx="8674100" cy="1143000"/>
          </a:xfrm>
          <a:prstGeom prst="rect">
            <a:avLst/>
          </a:prstGeom>
        </p:spPr>
        <p:txBody>
          <a:bodyPr/>
          <a:lstStyle>
            <a:lvl1pPr>
              <a:defRPr sz="4800" b="1">
                <a:solidFill>
                  <a:srgbClr val="662118"/>
                </a:solidFill>
                <a:latin typeface="Century Gothic" panose="020B0502020202020204" pitchFamily="34" charset="0"/>
              </a:defRPr>
            </a:lvl1pPr>
          </a:lstStyle>
          <a:p>
            <a:br>
              <a:rPr lang="en-US" dirty="0"/>
            </a:br>
            <a:endParaRPr lang="en-US" dirty="0"/>
          </a:p>
        </p:txBody>
      </p:sp>
      <p:sp>
        <p:nvSpPr>
          <p:cNvPr id="23" name="Text Placeholder 22"/>
          <p:cNvSpPr>
            <a:spLocks noGrp="1"/>
          </p:cNvSpPr>
          <p:nvPr>
            <p:ph type="body" sz="quarter" idx="10"/>
          </p:nvPr>
        </p:nvSpPr>
        <p:spPr>
          <a:xfrm>
            <a:off x="685800" y="2702611"/>
            <a:ext cx="8305800" cy="2590800"/>
          </a:xfrm>
          <a:prstGeom prst="rect">
            <a:avLst/>
          </a:prstGeom>
        </p:spPr>
        <p:txBody>
          <a:bodyPr/>
          <a:lstStyle>
            <a:lvl1pPr>
              <a:defRPr sz="2800">
                <a:solidFill>
                  <a:schemeClr val="tx1"/>
                </a:solidFill>
                <a:latin typeface="Century Gothic" panose="020B0502020202020204" pitchFamily="34" charset="0"/>
              </a:defRPr>
            </a:lvl1pPr>
            <a:lvl2pPr>
              <a:defRPr sz="2400">
                <a:solidFill>
                  <a:schemeClr val="tx1"/>
                </a:solidFill>
                <a:latin typeface="Century Gothic" panose="020B0502020202020204" pitchFamily="34" charset="0"/>
              </a:defRPr>
            </a:lvl2pPr>
            <a:lvl3pPr>
              <a:defRPr sz="2000">
                <a:solidFill>
                  <a:schemeClr val="tx1"/>
                </a:solidFill>
                <a:latin typeface="Century Gothic" panose="020B0502020202020204" pitchFamily="34" charset="0"/>
              </a:defRPr>
            </a:lvl3pPr>
            <a:lvl4pPr>
              <a:defRPr>
                <a:solidFill>
                  <a:schemeClr val="tx1"/>
                </a:solidFill>
                <a:latin typeface="Century Gothic" panose="020B0502020202020204" pitchFamily="34" charset="0"/>
              </a:defRPr>
            </a:lvl4pPr>
            <a:lvl5pPr>
              <a:defRPr>
                <a:solidFill>
                  <a:schemeClr val="tx1"/>
                </a:solidFill>
                <a:latin typeface="Futura LT Pro Book" panose="020B05020202040203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p:txBody>
      </p:sp>
      <p:sp>
        <p:nvSpPr>
          <p:cNvPr id="25" name="Text Placeholder 24"/>
          <p:cNvSpPr>
            <a:spLocks noGrp="1"/>
          </p:cNvSpPr>
          <p:nvPr>
            <p:ph type="body" sz="quarter" idx="11" hasCustomPrompt="1"/>
          </p:nvPr>
        </p:nvSpPr>
        <p:spPr>
          <a:xfrm>
            <a:off x="611769" y="1039411"/>
            <a:ext cx="6629400" cy="1066800"/>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8586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598854" y="4572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598854" y="1069181"/>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5" name="Text Placeholder 4"/>
          <p:cNvSpPr>
            <a:spLocks noGrp="1"/>
          </p:cNvSpPr>
          <p:nvPr>
            <p:ph type="body" sz="quarter" idx="12" hasCustomPrompt="1"/>
          </p:nvPr>
        </p:nvSpPr>
        <p:spPr>
          <a:xfrm>
            <a:off x="598854" y="2819400"/>
            <a:ext cx="6781800" cy="2857500"/>
          </a:xfrm>
          <a:prstGeom prst="rect">
            <a:avLst/>
          </a:prstGeom>
        </p:spPr>
        <p:txBody>
          <a:bodyPr/>
          <a:lstStyle>
            <a:lvl1pPr>
              <a:defRPr sz="2800">
                <a:solidFill>
                  <a:schemeClr val="tx1"/>
                </a:solidFill>
                <a:latin typeface="Century Gothic" panose="020B0502020202020204" pitchFamily="34" charset="0"/>
              </a:defRPr>
            </a:lvl1pPr>
            <a:lvl2pPr marL="800100" indent="-342900">
              <a:buFont typeface="Arial" panose="020B0604020202020204" pitchFamily="34" charset="0"/>
              <a:buChar char="•"/>
              <a:defRPr sz="2400" baseline="0">
                <a:latin typeface="Century Gothic" panose="020B0502020202020204" pitchFamily="34" charset="0"/>
              </a:defRPr>
            </a:lvl2pPr>
            <a:lvl3pPr marL="1200150" indent="-285750">
              <a:buFont typeface="Arial" panose="020B0604020202020204" pitchFamily="34" charset="0"/>
              <a:buChar char="•"/>
              <a:defRPr>
                <a:latin typeface="Century Gothic" panose="020B0502020202020204" pitchFamily="34"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Tree>
    <p:extLst>
      <p:ext uri="{BB962C8B-B14F-4D97-AF65-F5344CB8AC3E}">
        <p14:creationId xmlns:p14="http://schemas.microsoft.com/office/powerpoint/2010/main" val="380664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680427" y="3429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680427" y="974834"/>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4" name="Picture Placeholder 3"/>
          <p:cNvSpPr>
            <a:spLocks noGrp="1"/>
          </p:cNvSpPr>
          <p:nvPr>
            <p:ph type="pic" sz="quarter" idx="12"/>
          </p:nvPr>
        </p:nvSpPr>
        <p:spPr>
          <a:xfrm>
            <a:off x="685800" y="3276600"/>
            <a:ext cx="40386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
        <p:nvSpPr>
          <p:cNvPr id="7" name="Picture Placeholder 6"/>
          <p:cNvSpPr>
            <a:spLocks noGrp="1"/>
          </p:cNvSpPr>
          <p:nvPr>
            <p:ph type="pic" sz="quarter" idx="13"/>
          </p:nvPr>
        </p:nvSpPr>
        <p:spPr>
          <a:xfrm>
            <a:off x="5017477" y="3276600"/>
            <a:ext cx="41910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Tree>
    <p:extLst>
      <p:ext uri="{BB962C8B-B14F-4D97-AF65-F5344CB8AC3E}">
        <p14:creationId xmlns:p14="http://schemas.microsoft.com/office/powerpoint/2010/main" val="82187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2192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497784" y="1216819"/>
            <a:ext cx="6629400" cy="1147762"/>
          </a:xfrm>
          <a:prstGeom prst="rect">
            <a:avLst/>
          </a:prstGeom>
        </p:spPr>
        <p:txBody>
          <a:bodyPr/>
          <a:lstStyle>
            <a:lvl1pPr>
              <a:defRPr sz="4400" baseline="0">
                <a:solidFill>
                  <a:srgbClr val="1E1860"/>
                </a:solidFill>
                <a:latin typeface="Century Gothic" panose="020B0502020202020204" pitchFamily="34" charset="0"/>
              </a:defRPr>
            </a:lvl1pPr>
          </a:lstStyle>
          <a:p>
            <a:pPr lvl="0"/>
            <a:r>
              <a:rPr lang="en-US" dirty="0"/>
              <a:t>Title for art goes here</a:t>
            </a:r>
          </a:p>
        </p:txBody>
      </p:sp>
      <p:sp>
        <p:nvSpPr>
          <p:cNvPr id="7" name="Picture Placeholder 6"/>
          <p:cNvSpPr>
            <a:spLocks noGrp="1"/>
          </p:cNvSpPr>
          <p:nvPr>
            <p:ph type="pic" sz="quarter" idx="13"/>
          </p:nvPr>
        </p:nvSpPr>
        <p:spPr>
          <a:xfrm>
            <a:off x="5017477" y="2362200"/>
            <a:ext cx="41910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Century Gothic" panose="020B0502020202020204" pitchFamily="34" charset="0"/>
              </a:defRPr>
            </a:lvl1pPr>
            <a:lvl2pPr marL="800100" indent="-342900">
              <a:buFont typeface="Arial" panose="020B0604020202020204" pitchFamily="34" charset="0"/>
              <a:buChar char="•"/>
              <a:defRPr sz="2000">
                <a:latin typeface="Century Gothic" panose="020B0502020202020204" pitchFamily="34" charset="0"/>
              </a:defRPr>
            </a:lvl2pPr>
            <a:lvl3pPr marL="1200150" indent="-285750">
              <a:buFont typeface="Arial" panose="020B0604020202020204" pitchFamily="34" charset="0"/>
              <a:buChar char="•"/>
              <a:defRPr>
                <a:latin typeface="Century Gothic" panose="020B0502020202020204" pitchFamily="34" charset="0"/>
              </a:defRPr>
            </a:lvl3pPr>
            <a:lvl4pPr marL="1657350" indent="-285750">
              <a:buFont typeface="Arial" panose="020B0604020202020204" pitchFamily="34" charset="0"/>
              <a:buChar char="•"/>
              <a:defRPr>
                <a:latin typeface="Century Gothic" panose="020B0502020202020204" pitchFamily="34" charset="0"/>
              </a:defRPr>
            </a:lvl4pPr>
            <a:lvl5pPr marL="2114550" indent="-285750">
              <a:buFont typeface="Arial" panose="020B0604020202020204" pitchFamily="34" charset="0"/>
              <a:buChar char="•"/>
              <a:defRPr>
                <a:latin typeface="Century Gothic" panose="020B0502020202020204" pitchFamily="34"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21444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5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533400" y="1143000"/>
            <a:ext cx="7696200" cy="1147762"/>
          </a:xfrm>
          <a:prstGeom prst="rect">
            <a:avLst/>
          </a:prstGeom>
        </p:spPr>
        <p:txBody>
          <a:bodyPr/>
          <a:lstStyle>
            <a:lvl1pPr algn="l">
              <a:defRPr sz="4400" baseline="0">
                <a:solidFill>
                  <a:srgbClr val="1E1860"/>
                </a:solidFill>
                <a:latin typeface="Century Gothic" panose="020B0502020202020204" pitchFamily="34" charset="0"/>
              </a:defRPr>
            </a:lvl1pPr>
          </a:lstStyle>
          <a:p>
            <a:pPr lvl="0"/>
            <a:r>
              <a:rPr lang="en-US" dirty="0"/>
              <a:t>Title for (</a:t>
            </a:r>
            <a:r>
              <a:rPr lang="en-US" dirty="0" err="1"/>
              <a:t>ch</a:t>
            </a:r>
            <a:r>
              <a:rPr lang="en-US" dirty="0"/>
              <a:t>)art goes here</a:t>
            </a:r>
          </a:p>
        </p:txBody>
      </p:sp>
      <p:sp>
        <p:nvSpPr>
          <p:cNvPr id="5" name="Picture Placeholder 4"/>
          <p:cNvSpPr>
            <a:spLocks noGrp="1"/>
          </p:cNvSpPr>
          <p:nvPr>
            <p:ph type="pic" sz="quarter" idx="12"/>
          </p:nvPr>
        </p:nvSpPr>
        <p:spPr>
          <a:xfrm>
            <a:off x="543732" y="2057400"/>
            <a:ext cx="8991600" cy="5486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Tree>
    <p:extLst>
      <p:ext uri="{BB962C8B-B14F-4D97-AF65-F5344CB8AC3E}">
        <p14:creationId xmlns:p14="http://schemas.microsoft.com/office/powerpoint/2010/main" val="4069477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pPr marL="469900" lvl="1" algn="l">
              <a:lnSpc>
                <a:spcPts val="3400"/>
              </a:lnSpc>
            </a:pPr>
            <a:endParaRPr lang="en-US" sz="1800" dirty="0">
              <a:solidFill>
                <a:schemeClr val="bg1"/>
              </a:solidFill>
              <a:latin typeface="Century Gothic" panose="020B0502020202020204" pitchFamily="34" charset="0"/>
              <a:cs typeface="Futura LT Pro Book"/>
            </a:endParaRPr>
          </a:p>
        </p:txBody>
      </p:sp>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endParaRPr dirty="0">
              <a:latin typeface="Century Gothic" panose="020B0502020202020204" pitchFamily="34" charset="0"/>
            </a:endParaRPr>
          </a:p>
        </p:txBody>
      </p:sp>
      <p:sp>
        <p:nvSpPr>
          <p:cNvPr id="10" name="object 5"/>
          <p:cNvSpPr/>
          <p:nvPr userDrawn="1"/>
        </p:nvSpPr>
        <p:spPr>
          <a:xfrm>
            <a:off x="0" y="1219200"/>
            <a:ext cx="10058400" cy="53310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dirty="0">
              <a:solidFill>
                <a:srgbClr val="A7BF39"/>
              </a:solidFill>
              <a:latin typeface="Century Gothic" panose="020B0502020202020204" pitchFamily="34" charset="0"/>
            </a:endParaRPr>
          </a:p>
        </p:txBody>
      </p:sp>
      <p:sp>
        <p:nvSpPr>
          <p:cNvPr id="5" name="Rectangle 4"/>
          <p:cNvSpPr/>
          <p:nvPr userDrawn="1"/>
        </p:nvSpPr>
        <p:spPr>
          <a:xfrm>
            <a:off x="1066800" y="2971800"/>
            <a:ext cx="8077200" cy="2698175"/>
          </a:xfrm>
          <a:prstGeom prst="rect">
            <a:avLst/>
          </a:prstGeom>
        </p:spPr>
        <p:txBody>
          <a:bodyPr wrap="square">
            <a:spAutoFit/>
          </a:bodyPr>
          <a:lstStyle/>
          <a:p>
            <a:r>
              <a:rPr lang="en-US" sz="1800" spc="-100" dirty="0">
                <a:solidFill>
                  <a:schemeClr val="bg1"/>
                </a:solidFill>
                <a:latin typeface="Century Gothic" panose="020B0502020202020204" pitchFamily="34" charset="0"/>
              </a:rPr>
              <a:t>This presentation was produced with the support of the United States Agency for International Development (USAID) under the terms of MEASURE Evaluation cooperative agreement 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a:lnSpc>
                <a:spcPts val="5200"/>
              </a:lnSpc>
            </a:pPr>
            <a:r>
              <a:rPr lang="en-US" sz="1800" b="1" spc="-100" dirty="0">
                <a:solidFill>
                  <a:srgbClr val="1E1860"/>
                </a:solidFill>
                <a:latin typeface="Century Gothic" panose="020B0502020202020204" pitchFamily="34" charset="0"/>
                <a:cs typeface="Futura LT Pro Book"/>
              </a:rPr>
              <a:t>www.measureevaluation.org</a:t>
            </a:r>
          </a:p>
        </p:txBody>
      </p:sp>
      <p:sp>
        <p:nvSpPr>
          <p:cNvPr id="7" name="Rectangle 6"/>
          <p:cNvSpPr>
            <a:spLocks noChangeArrowheads="1"/>
          </p:cNvSpPr>
          <p:nvPr userDrawn="1"/>
        </p:nvSpPr>
        <p:spPr bwMode="auto">
          <a:xfrm>
            <a:off x="-173426" y="733232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pic>
        <p:nvPicPr>
          <p:cNvPr id="9" name="Picture 8"/>
          <p:cNvPicPr>
            <a:picLocks noChangeAspect="1"/>
          </p:cNvPicPr>
          <p:nvPr userDrawn="1"/>
        </p:nvPicPr>
        <p:blipFill rotWithShape="1">
          <a:blip r:embed="rId2">
            <a:extLst>
              <a:ext uri="{28A0092B-C50C-407E-A947-70E740481C1C}">
                <a14:useLocalDpi xmlns:a14="http://schemas.microsoft.com/office/drawing/2010/main" val="0"/>
              </a:ext>
            </a:extLst>
          </a:blip>
          <a:srcRect l="40134" b="23721"/>
          <a:stretch/>
        </p:blipFill>
        <p:spPr>
          <a:xfrm>
            <a:off x="6858000" y="6755238"/>
            <a:ext cx="2159599" cy="990600"/>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10200" y="6648264"/>
            <a:ext cx="1274374" cy="108959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8" name="Rectangle 1"/>
          <p:cNvSpPr>
            <a:spLocks noChangeArrowheads="1"/>
          </p:cNvSpPr>
          <p:nvPr userDrawn="1"/>
        </p:nvSpPr>
        <p:spPr bwMode="auto">
          <a:xfrm>
            <a:off x="-1087826" y="729054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grpSp>
        <p:nvGrpSpPr>
          <p:cNvPr id="10" name="Group 9">
            <a:extLst>
              <a:ext uri="{FF2B5EF4-FFF2-40B4-BE49-F238E27FC236}">
                <a16:creationId xmlns:a16="http://schemas.microsoft.com/office/drawing/2014/main" id="{34E47872-FFA0-4139-8358-C0A0BE2FF4DD}"/>
              </a:ext>
            </a:extLst>
          </p:cNvPr>
          <p:cNvGrpSpPr/>
          <p:nvPr userDrawn="1"/>
        </p:nvGrpSpPr>
        <p:grpSpPr>
          <a:xfrm>
            <a:off x="2818311" y="6599284"/>
            <a:ext cx="4421777" cy="1135016"/>
            <a:chOff x="4800600" y="6553200"/>
            <a:chExt cx="4421777" cy="1135016"/>
          </a:xfrm>
        </p:grpSpPr>
        <p:pic>
          <p:nvPicPr>
            <p:cNvPr id="11" name="Picture 10">
              <a:extLst>
                <a:ext uri="{FF2B5EF4-FFF2-40B4-BE49-F238E27FC236}">
                  <a16:creationId xmlns:a16="http://schemas.microsoft.com/office/drawing/2014/main" id="{AF486B52-750B-469C-B63F-C5E11D29A72B}"/>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2" name="Picture 11">
              <a:extLst>
                <a:ext uri="{FF2B5EF4-FFF2-40B4-BE49-F238E27FC236}">
                  <a16:creationId xmlns:a16="http://schemas.microsoft.com/office/drawing/2014/main" id="{9EB7544E-B2F4-4C49-AB75-F7C849E290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C56CD482-DFC2-47FC-8190-9B4063C4D89B}"/>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1343680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and Text 1">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2"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561845" y="2702611"/>
            <a:ext cx="8429755" cy="2590800"/>
          </a:xfrm>
          <a:prstGeom prst="rect">
            <a:avLst/>
          </a:prstGeom>
        </p:spPr>
        <p:txBody>
          <a:bodyPr/>
          <a:lstStyle>
            <a:lvl1pPr>
              <a:defRPr sz="2800">
                <a:solidFill>
                  <a:schemeClr val="tx1"/>
                </a:solidFill>
                <a:latin typeface="Century Gothic" charset="0"/>
                <a:ea typeface="Century Gothic" charset="0"/>
                <a:cs typeface="Century Gothic" charset="0"/>
              </a:defRPr>
            </a:lvl1pPr>
            <a:lvl2pPr>
              <a:defRPr sz="2400">
                <a:solidFill>
                  <a:schemeClr val="tx1"/>
                </a:solidFill>
                <a:latin typeface="Century Gothic" charset="0"/>
                <a:ea typeface="Century Gothic" charset="0"/>
                <a:cs typeface="Century Gothic" charset="0"/>
              </a:defRPr>
            </a:lvl2pPr>
            <a:lvl3pPr>
              <a:defRPr sz="2000">
                <a:solidFill>
                  <a:schemeClr val="tx1"/>
                </a:solidFill>
                <a:latin typeface="Century Gothic" charset="0"/>
                <a:ea typeface="Century Gothic" charset="0"/>
                <a:cs typeface="Century Gothic" charset="0"/>
              </a:defRPr>
            </a:lvl3pPr>
            <a:lvl4pPr>
              <a:defRPr>
                <a:solidFill>
                  <a:schemeClr val="tx1"/>
                </a:solidFill>
                <a:latin typeface="Century Gothic" charset="0"/>
                <a:ea typeface="Century Gothic" charset="0"/>
                <a:cs typeface="Century Gothic" charset="0"/>
              </a:defRPr>
            </a:lvl4pPr>
            <a:lvl5pPr>
              <a:defRPr>
                <a:solidFill>
                  <a:schemeClr val="tx1"/>
                </a:solidFill>
                <a:latin typeface="Futura LT Pro Book" panose="020B05020202040203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5"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2992357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ext 2">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 Placeholder 4"/>
          <p:cNvSpPr>
            <a:spLocks noGrp="1"/>
          </p:cNvSpPr>
          <p:nvPr>
            <p:ph type="body" sz="quarter" idx="12" hasCustomPrompt="1"/>
          </p:nvPr>
        </p:nvSpPr>
        <p:spPr>
          <a:xfrm>
            <a:off x="561845" y="2819400"/>
            <a:ext cx="6818809" cy="2857500"/>
          </a:xfrm>
          <a:prstGeom prst="rect">
            <a:avLst/>
          </a:prstGeom>
        </p:spPr>
        <p:txBody>
          <a:bodyPr/>
          <a:lstStyle>
            <a:lvl1pPr>
              <a:defRPr sz="2800">
                <a:solidFill>
                  <a:schemeClr val="tx1"/>
                </a:solidFill>
                <a:latin typeface="Century Gothic" charset="0"/>
                <a:ea typeface="Century Gothic" charset="0"/>
                <a:cs typeface="Century Gothic" charset="0"/>
              </a:defRPr>
            </a:lvl1pPr>
            <a:lvl2pPr marL="800100" indent="-342900">
              <a:buFont typeface="Arial" panose="020B0604020202020204" pitchFamily="34" charset="0"/>
              <a:buChar char="•"/>
              <a:defRPr sz="2400" baseline="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
        <p:nvSpPr>
          <p:cNvPr id="8"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0"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531154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and 2 Graphics">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Picture Placeholder 3"/>
          <p:cNvSpPr>
            <a:spLocks noGrp="1"/>
          </p:cNvSpPr>
          <p:nvPr>
            <p:ph type="pic" sz="quarter" idx="12"/>
          </p:nvPr>
        </p:nvSpPr>
        <p:spPr>
          <a:xfrm>
            <a:off x="685800" y="2971800"/>
            <a:ext cx="4038600" cy="3962400"/>
          </a:xfrm>
          <a:prstGeom prst="rect">
            <a:avLst/>
          </a:prstGeom>
        </p:spPr>
        <p:txBody>
          <a:bodyPr/>
          <a:lstStyle/>
          <a:p>
            <a:r>
              <a:rPr lang="en-US" dirty="0"/>
              <a:t>Drag picture to placeholder or click icon to add</a:t>
            </a:r>
          </a:p>
        </p:txBody>
      </p:sp>
      <p:sp>
        <p:nvSpPr>
          <p:cNvPr id="7" name="Picture Placeholder 6"/>
          <p:cNvSpPr>
            <a:spLocks noGrp="1"/>
          </p:cNvSpPr>
          <p:nvPr>
            <p:ph type="pic" sz="quarter" idx="13"/>
          </p:nvPr>
        </p:nvSpPr>
        <p:spPr>
          <a:xfrm>
            <a:off x="5017477" y="2971800"/>
            <a:ext cx="4191000" cy="3962400"/>
          </a:xfrm>
          <a:prstGeom prst="rect">
            <a:avLst/>
          </a:prstGeom>
        </p:spPr>
        <p:txBody>
          <a:bodyPr/>
          <a:lstStyle/>
          <a:p>
            <a:r>
              <a:rPr lang="en-US" dirty="0"/>
              <a:t>Drag picture to placeholder or click icon to add</a:t>
            </a:r>
          </a:p>
        </p:txBody>
      </p:sp>
      <p:sp>
        <p:nvSpPr>
          <p:cNvPr id="10"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1"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807806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ext and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43000"/>
            <a:ext cx="6593784"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art goes here</a:t>
            </a:r>
          </a:p>
        </p:txBody>
      </p:sp>
      <p:sp>
        <p:nvSpPr>
          <p:cNvPr id="7" name="Picture Placeholder 6"/>
          <p:cNvSpPr>
            <a:spLocks noGrp="1"/>
          </p:cNvSpPr>
          <p:nvPr>
            <p:ph type="pic" sz="quarter" idx="13"/>
          </p:nvPr>
        </p:nvSpPr>
        <p:spPr>
          <a:xfrm>
            <a:off x="5181600" y="2362200"/>
            <a:ext cx="4191000" cy="3962400"/>
          </a:xfrm>
          <a:prstGeom prst="rect">
            <a:avLst/>
          </a:prstGeom>
        </p:spPr>
        <p:txBody>
          <a:bodyPr/>
          <a:lstStyle/>
          <a:p>
            <a:r>
              <a:rPr lang="en-US" dirty="0"/>
              <a:t>Drag picture to placeholder or click icon to add</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Century Gothic" charset="0"/>
                <a:ea typeface="Century Gothic" charset="0"/>
                <a:cs typeface="Century Gothic" charset="0"/>
              </a:defRPr>
            </a:lvl1pPr>
            <a:lvl2pPr marL="800100" indent="-342900">
              <a:buFont typeface="Arial" panose="020B0604020202020204" pitchFamily="34" charset="0"/>
              <a:buChar char="•"/>
              <a:defRPr sz="200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vl4pPr marL="1657350" indent="-285750">
              <a:buFont typeface="Arial" panose="020B0604020202020204" pitchFamily="34" charset="0"/>
              <a:buChar char="•"/>
              <a:defRPr>
                <a:latin typeface="Century Gothic" charset="0"/>
                <a:ea typeface="Century Gothic" charset="0"/>
                <a:cs typeface="Century Gothic" charset="0"/>
              </a:defRPr>
            </a:lvl4pPr>
            <a:lvl5pPr marL="2114550" indent="-285750">
              <a:buFont typeface="Arial" panose="020B0604020202020204" pitchFamily="34" charset="0"/>
              <a:buChar char="•"/>
              <a:defRPr>
                <a:latin typeface="Century Gothic" charset="0"/>
                <a:ea typeface="Century Gothic" charset="0"/>
                <a:cs typeface="Century Gothic"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5230176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Large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89171"/>
            <a:ext cx="6629400"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chart goes here</a:t>
            </a:r>
          </a:p>
        </p:txBody>
      </p:sp>
      <p:sp>
        <p:nvSpPr>
          <p:cNvPr id="5" name="Picture Placeholder 4"/>
          <p:cNvSpPr>
            <a:spLocks noGrp="1"/>
          </p:cNvSpPr>
          <p:nvPr>
            <p:ph type="pic" sz="quarter" idx="12"/>
          </p:nvPr>
        </p:nvSpPr>
        <p:spPr>
          <a:xfrm>
            <a:off x="543732" y="2354394"/>
            <a:ext cx="8991600" cy="4800600"/>
          </a:xfrm>
          <a:prstGeom prst="rect">
            <a:avLst/>
          </a:prstGeom>
        </p:spPr>
        <p:txBody>
          <a:bodyPr/>
          <a:lstStyle/>
          <a:p>
            <a:r>
              <a:rPr lang="en-US" dirty="0"/>
              <a:t>Drag picture to placeholder or click icon to add</a:t>
            </a:r>
          </a:p>
        </p:txBody>
      </p:sp>
      <p:sp>
        <p:nvSpPr>
          <p:cNvPr id="6"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19479922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Final Slide">
    <p:bg>
      <p:bgPr>
        <a:solidFill>
          <a:schemeClr val="bg1"/>
        </a:solidFill>
        <a:effectLst/>
      </p:bgPr>
    </p:bg>
    <p:spTree>
      <p:nvGrpSpPr>
        <p:cNvPr id="1" name=""/>
        <p:cNvGrpSpPr/>
        <p:nvPr/>
      </p:nvGrpSpPr>
      <p:grpSpPr>
        <a:xfrm>
          <a:off x="0" y="0"/>
          <a:ext cx="0" cy="0"/>
          <a:chOff x="0" y="0"/>
          <a:chExt cx="0" cy="0"/>
        </a:xfrm>
      </p:grpSpPr>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0" name="object 5"/>
          <p:cNvSpPr/>
          <p:nvPr userDrawn="1"/>
        </p:nvSpPr>
        <p:spPr>
          <a:xfrm>
            <a:off x="0" y="0"/>
            <a:ext cx="10058400" cy="65502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A7BF39"/>
              </a:solidFill>
              <a:effectLst/>
              <a:uLnTx/>
              <a:uFillTx/>
              <a:latin typeface="Calibri"/>
              <a:ea typeface="+mn-ea"/>
              <a:cs typeface="+mn-cs"/>
            </a:endParaRPr>
          </a:p>
        </p:txBody>
      </p:sp>
      <p:sp>
        <p:nvSpPr>
          <p:cNvPr id="5" name="Rectangle 4"/>
          <p:cNvSpPr/>
          <p:nvPr userDrawn="1"/>
        </p:nvSpPr>
        <p:spPr>
          <a:xfrm>
            <a:off x="478245" y="1877965"/>
            <a:ext cx="9067800" cy="39835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This presentation was produced with the support of the United States Agency for International Development (USAID) under the terms of MEASURE Evaluation cooperative agreement </a:t>
            </a:r>
            <a:b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b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lvl="0" indent="0" algn="l" defTabSz="914400" rtl="0" eaLnBrk="1" fontAlgn="auto" latinLnBrk="0" hangingPunct="1">
              <a:lnSpc>
                <a:spcPts val="52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B1533"/>
                </a:solidFill>
                <a:effectLst/>
                <a:uLnTx/>
                <a:uFillTx/>
                <a:latin typeface="Century Gothic" charset="0"/>
                <a:ea typeface="Century Gothic" charset="0"/>
                <a:cs typeface="Century Gothic" charset="0"/>
              </a:rPr>
              <a:t>www.measureevaluation.org</a:t>
            </a:r>
          </a:p>
        </p:txBody>
      </p:sp>
      <p:sp>
        <p:nvSpPr>
          <p:cNvPr id="7" name="Rectangle 1"/>
          <p:cNvSpPr>
            <a:spLocks noChangeArrowheads="1"/>
          </p:cNvSpPr>
          <p:nvPr userDrawn="1"/>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5"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grpSp>
        <p:nvGrpSpPr>
          <p:cNvPr id="9" name="Group 8">
            <a:extLst>
              <a:ext uri="{FF2B5EF4-FFF2-40B4-BE49-F238E27FC236}">
                <a16:creationId xmlns:a16="http://schemas.microsoft.com/office/drawing/2014/main" id="{BECF8B2E-0BB5-4EE2-9646-38F97A0AB7A8}"/>
              </a:ext>
            </a:extLst>
          </p:cNvPr>
          <p:cNvGrpSpPr/>
          <p:nvPr userDrawn="1"/>
        </p:nvGrpSpPr>
        <p:grpSpPr>
          <a:xfrm>
            <a:off x="2818311" y="6609675"/>
            <a:ext cx="4421777" cy="1135016"/>
            <a:chOff x="4800600" y="6553200"/>
            <a:chExt cx="4421777" cy="1135016"/>
          </a:xfrm>
        </p:grpSpPr>
        <p:pic>
          <p:nvPicPr>
            <p:cNvPr id="12" name="Picture 11">
              <a:extLst>
                <a:ext uri="{FF2B5EF4-FFF2-40B4-BE49-F238E27FC236}">
                  <a16:creationId xmlns:a16="http://schemas.microsoft.com/office/drawing/2014/main" id="{3AC1B034-320D-42BE-90A7-1BB594FC4184}"/>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3" name="Picture 12">
              <a:extLst>
                <a:ext uri="{FF2B5EF4-FFF2-40B4-BE49-F238E27FC236}">
                  <a16:creationId xmlns:a16="http://schemas.microsoft.com/office/drawing/2014/main" id="{4F31EFFB-DB15-4E55-A1C9-9B88951545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4B6B91B8-276D-4BBE-B13B-AF6900E42BF5}"/>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32625835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28529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Blank Slide">
    <p:spTree>
      <p:nvGrpSpPr>
        <p:cNvPr id="1" name=""/>
        <p:cNvGrpSpPr/>
        <p:nvPr/>
      </p:nvGrpSpPr>
      <p:grpSpPr>
        <a:xfrm>
          <a:off x="0" y="0"/>
          <a:ext cx="0" cy="0"/>
          <a:chOff x="0" y="0"/>
          <a:chExt cx="0" cy="0"/>
        </a:xfrm>
      </p:grpSpPr>
      <p:sp>
        <p:nvSpPr>
          <p:cNvPr id="2" name="object 5">
            <a:extLst>
              <a:ext uri="{FF2B5EF4-FFF2-40B4-BE49-F238E27FC236}">
                <a16:creationId xmlns:a16="http://schemas.microsoft.com/office/drawing/2014/main" id="{AD5230C5-C258-42B5-BB55-1BE00245572C}"/>
              </a:ext>
            </a:extLst>
          </p:cNvPr>
          <p:cNvSpPr/>
          <p:nvPr userDrawn="1"/>
        </p:nvSpPr>
        <p:spPr>
          <a:xfrm>
            <a:off x="0" y="0"/>
            <a:ext cx="10058400" cy="7772400"/>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A7BF39"/>
              </a:solidFill>
              <a:effectLst/>
              <a:uLnTx/>
              <a:uFillTx/>
              <a:latin typeface="Calibri"/>
              <a:ea typeface="+mn-ea"/>
              <a:cs typeface="+mn-cs"/>
            </a:endParaRPr>
          </a:p>
        </p:txBody>
      </p:sp>
    </p:spTree>
    <p:extLst>
      <p:ext uri="{BB962C8B-B14F-4D97-AF65-F5344CB8AC3E}">
        <p14:creationId xmlns:p14="http://schemas.microsoft.com/office/powerpoint/2010/main" val="817259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theme" Target="../theme/theme2.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7" r:id="rId3"/>
    <p:sldLayoutId id="2147483668" r:id="rId4"/>
    <p:sldLayoutId id="2147483669" r:id="rId5"/>
    <p:sldLayoutId id="2147483670" r:id="rId6"/>
    <p:sldLayoutId id="2147483665" r:id="rId7"/>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1221386774"/>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p:cNvSpPr>
            <a:spLocks noChangeArrowheads="1"/>
          </p:cNvSpPr>
          <p:nvPr/>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7" name="Rectangle 2"/>
          <p:cNvSpPr>
            <a:spLocks noChangeArrowheads="1"/>
          </p:cNvSpPr>
          <p:nvPr/>
        </p:nvSpPr>
        <p:spPr bwMode="auto">
          <a:xfrm>
            <a:off x="-3620356" y="698506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4" name="object 9"/>
          <p:cNvSpPr txBox="1"/>
          <p:nvPr/>
        </p:nvSpPr>
        <p:spPr>
          <a:xfrm>
            <a:off x="5943600" y="3569972"/>
            <a:ext cx="3657600" cy="2632708"/>
          </a:xfrm>
          <a:prstGeom prst="rect">
            <a:avLst/>
          </a:prstGeom>
        </p:spPr>
        <p:txBody>
          <a:bodyPr vert="horz" wrap="square" lIns="0" tIns="0" rIns="0" bIns="0" rtlCol="0">
            <a:spAutoFit/>
          </a:bodyPr>
          <a:lstStyle/>
          <a:p>
            <a:pPr marL="0" marR="0" lvl="0" indent="0" algn="l" defTabSz="914400" rtl="0" eaLnBrk="1" fontAlgn="auto" latinLnBrk="0" hangingPunct="1">
              <a:lnSpc>
                <a:spcPct val="100000"/>
              </a:lnSpc>
              <a:spcBef>
                <a:spcPts val="45"/>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endParaRPr>
          </a:p>
          <a:p>
            <a:pPr marL="0" marR="0" lvl="0" indent="0" algn="l" defTabSz="914400" rtl="0" eaLnBrk="1" fontAlgn="auto" latinLnBrk="0" hangingPunct="1">
              <a:lnSpc>
                <a:spcPct val="100000"/>
              </a:lnSpc>
              <a:spcBef>
                <a:spcPts val="45"/>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[insert date]</a:t>
            </a:r>
          </a:p>
          <a:p>
            <a:pPr marL="0" marR="0" lvl="0" indent="0" algn="l" defTabSz="914400" rtl="0" eaLnBrk="1" fontAlgn="auto" latinLnBrk="0" hangingPunct="1">
              <a:lnSpc>
                <a:spcPct val="100000"/>
              </a:lnSpc>
              <a:spcBef>
                <a:spcPts val="45"/>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Qualitative Methods </a:t>
            </a:r>
            <a:b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b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 Evaluation of Public Health Programs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Session 8</a:t>
            </a: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Futura LT Pro Book"/>
            </a:endParaRPr>
          </a:p>
          <a:p>
            <a:pPr marL="12700" marR="0" lvl="0" indent="0" algn="l" defTabSz="914400" rtl="0" eaLnBrk="1" fontAlgn="auto" latinLnBrk="0" hangingPunct="1">
              <a:lnSpc>
                <a:spcPts val="22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1E1860"/>
              </a:solidFill>
              <a:effectLst/>
              <a:uLnTx/>
              <a:uFillTx/>
              <a:latin typeface="Century Gothic" panose="020B0502020202020204" pitchFamily="34" charset="0"/>
              <a:ea typeface="+mn-ea"/>
              <a:cs typeface="Futura LT Pro Book"/>
            </a:endParaRPr>
          </a:p>
        </p:txBody>
      </p:sp>
      <p:sp>
        <p:nvSpPr>
          <p:cNvPr id="10" name="Rectangle 9"/>
          <p:cNvSpPr>
            <a:spLocks noChangeArrowheads="1"/>
          </p:cNvSpPr>
          <p:nvPr/>
        </p:nvSpPr>
        <p:spPr bwMode="auto">
          <a:xfrm>
            <a:off x="-549928" y="73438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5" name="Title 11">
            <a:extLst>
              <a:ext uri="{FF2B5EF4-FFF2-40B4-BE49-F238E27FC236}">
                <a16:creationId xmlns:a16="http://schemas.microsoft.com/office/drawing/2014/main" id="{47167F6F-8B1A-4E5F-B5B7-52BF4FE73BA6}"/>
              </a:ext>
            </a:extLst>
          </p:cNvPr>
          <p:cNvSpPr txBox="1">
            <a:spLocks/>
          </p:cNvSpPr>
          <p:nvPr/>
        </p:nvSpPr>
        <p:spPr>
          <a:xfrm>
            <a:off x="304800" y="358870"/>
            <a:ext cx="14935200" cy="837214"/>
          </a:xfrm>
          <a:prstGeom prst="rect">
            <a:avLst/>
          </a:prstGeom>
        </p:spPr>
        <p:txBody>
          <a:bodyPr/>
          <a:lstStyle>
            <a:lvl1pPr eaLnBrk="1" hangingPunct="1">
              <a:defRPr sz="4800" b="1">
                <a:solidFill>
                  <a:schemeClr val="bg1">
                    <a:lumMod val="85000"/>
                  </a:schemeClr>
                </a:solidFill>
                <a:latin typeface="Century Gothic" charset="0"/>
                <a:ea typeface="Century Gothic" charset="0"/>
                <a:cs typeface="Century Gothic" charset="0"/>
              </a:defRPr>
            </a:lvl1pPr>
          </a:lstStyle>
          <a:p>
            <a:pPr lvl="0"/>
            <a:r>
              <a:rPr lang="en-US" sz="4400" kern="0" spc="-100" dirty="0">
                <a:solidFill>
                  <a:prstClr val="white">
                    <a:lumMod val="85000"/>
                  </a:prstClr>
                </a:solidFill>
              </a:rPr>
              <a:t>Quality Research Standards for</a:t>
            </a:r>
            <a:endParaRPr kumimoji="0" lang="en-US" sz="4400" b="1" i="0" u="none" strike="noStrike" kern="0" cap="none" spc="-100" normalizeH="0" baseline="0" noProof="0" dirty="0">
              <a:ln>
                <a:noFill/>
              </a:ln>
              <a:solidFill>
                <a:prstClr val="white">
                  <a:lumMod val="85000"/>
                </a:prstClr>
              </a:solidFill>
              <a:effectLst/>
              <a:uLnTx/>
              <a:uFillTx/>
              <a:latin typeface="Century Gothic" charset="0"/>
            </a:endParaRPr>
          </a:p>
        </p:txBody>
      </p:sp>
      <p:sp>
        <p:nvSpPr>
          <p:cNvPr id="16" name="Text Placeholder 24">
            <a:extLst>
              <a:ext uri="{FF2B5EF4-FFF2-40B4-BE49-F238E27FC236}">
                <a16:creationId xmlns:a16="http://schemas.microsoft.com/office/drawing/2014/main" id="{A3997288-7BF1-41B6-90F1-4397734280D9}"/>
              </a:ext>
            </a:extLst>
          </p:cNvPr>
          <p:cNvSpPr txBox="1">
            <a:spLocks/>
          </p:cNvSpPr>
          <p:nvPr/>
        </p:nvSpPr>
        <p:spPr>
          <a:xfrm>
            <a:off x="304800" y="1143986"/>
            <a:ext cx="9448800"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lvl="0"/>
            <a:r>
              <a:rPr lang="en-US" sz="4200" kern="0" dirty="0"/>
              <a:t>Qualitative </a:t>
            </a:r>
            <a:r>
              <a:rPr lang="en-US" sz="4200" kern="0"/>
              <a:t>Inquiry: Trustworthiness </a:t>
            </a:r>
            <a:endParaRPr kumimoji="0" lang="en-US" sz="4200" b="0" i="0" u="none" strike="noStrike" kern="0" cap="none" spc="0" normalizeH="0" baseline="0" noProof="0" dirty="0">
              <a:ln>
                <a:noFill/>
              </a:ln>
              <a:solidFill>
                <a:srgbClr val="AB2472"/>
              </a:solidFill>
              <a:effectLst/>
              <a:uLnTx/>
              <a:uFillTx/>
              <a:latin typeface="Century Gothic" charset="0"/>
            </a:endParaRPr>
          </a:p>
        </p:txBody>
      </p:sp>
      <p:pic>
        <p:nvPicPr>
          <p:cNvPr id="9" name="Picture 8">
            <a:extLst>
              <a:ext uri="{FF2B5EF4-FFF2-40B4-BE49-F238E27FC236}">
                <a16:creationId xmlns:a16="http://schemas.microsoft.com/office/drawing/2014/main" id="{227BB407-086C-466B-892D-E7C5D17C77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981200"/>
            <a:ext cx="4967376" cy="4206240"/>
          </a:xfrm>
          <a:prstGeom prst="rect">
            <a:avLst/>
          </a:prstGeom>
          <a:solidFill>
            <a:srgbClr val="FFFFFF">
              <a:shade val="85000"/>
            </a:srgbClr>
          </a:solidFill>
          <a:ln w="38100" cap="sq">
            <a:solidFill>
              <a:srgbClr val="FFFFFF"/>
            </a:solidFill>
            <a:miter lim="800000"/>
          </a:ln>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75083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1BDC806-9C5F-4A4D-9A5C-C7916E424B7A}"/>
              </a:ext>
            </a:extLst>
          </p:cNvPr>
          <p:cNvPicPr>
            <a:picLocks noChangeAspect="1"/>
          </p:cNvPicPr>
          <p:nvPr/>
        </p:nvPicPr>
        <p:blipFill>
          <a:blip r:embed="rId3"/>
          <a:stretch>
            <a:fillRect/>
          </a:stretch>
        </p:blipFill>
        <p:spPr>
          <a:xfrm>
            <a:off x="284016" y="1509812"/>
            <a:ext cx="9490367" cy="5943600"/>
          </a:xfrm>
          <a:prstGeom prst="rect">
            <a:avLst/>
          </a:prstGeom>
        </p:spPr>
      </p:pic>
      <p:sp>
        <p:nvSpPr>
          <p:cNvPr id="15" name="Title 14">
            <a:extLst>
              <a:ext uri="{FF2B5EF4-FFF2-40B4-BE49-F238E27FC236}">
                <a16:creationId xmlns:a16="http://schemas.microsoft.com/office/drawing/2014/main" id="{80182444-5C29-4568-B275-37D4E583B1B6}"/>
              </a:ext>
            </a:extLst>
          </p:cNvPr>
          <p:cNvSpPr>
            <a:spLocks noGrp="1"/>
          </p:cNvSpPr>
          <p:nvPr>
            <p:ph type="title"/>
          </p:nvPr>
        </p:nvSpPr>
        <p:spPr/>
        <p:txBody>
          <a:bodyPr/>
          <a:lstStyle/>
          <a:p>
            <a:r>
              <a:rPr lang="en-US" dirty="0"/>
              <a:t>The evaluation process</a:t>
            </a:r>
          </a:p>
        </p:txBody>
      </p:sp>
    </p:spTree>
    <p:extLst>
      <p:ext uri="{BB962C8B-B14F-4D97-AF65-F5344CB8AC3E}">
        <p14:creationId xmlns:p14="http://schemas.microsoft.com/office/powerpoint/2010/main" val="1143806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7A70712-F1BC-40FC-88D8-BD66F6786262}"/>
              </a:ext>
            </a:extLst>
          </p:cNvPr>
          <p:cNvSpPr>
            <a:spLocks noGrp="1"/>
          </p:cNvSpPr>
          <p:nvPr>
            <p:ph type="title"/>
          </p:nvPr>
        </p:nvSpPr>
        <p:spPr/>
        <p:txBody>
          <a:bodyPr/>
          <a:lstStyle/>
          <a:p>
            <a:r>
              <a:rPr lang="en-US" dirty="0"/>
              <a:t>Learning objectives</a:t>
            </a:r>
          </a:p>
        </p:txBody>
      </p:sp>
      <p:sp>
        <p:nvSpPr>
          <p:cNvPr id="5" name="Text Placeholder 4"/>
          <p:cNvSpPr>
            <a:spLocks noGrp="1"/>
          </p:cNvSpPr>
          <p:nvPr>
            <p:ph type="body" sz="quarter" idx="10"/>
          </p:nvPr>
        </p:nvSpPr>
        <p:spPr>
          <a:xfrm>
            <a:off x="790445" y="1600200"/>
            <a:ext cx="8429755" cy="5805388"/>
          </a:xfrm>
        </p:spPr>
        <p:txBody>
          <a:bodyPr/>
          <a:lstStyle/>
          <a:p>
            <a:pPr lvl="0">
              <a:lnSpc>
                <a:spcPts val="3800"/>
              </a:lnSpc>
              <a:spcAft>
                <a:spcPts val="600"/>
              </a:spcAft>
            </a:pPr>
            <a:r>
              <a:rPr lang="en-US" sz="3400" dirty="0">
                <a:solidFill>
                  <a:prstClr val="black"/>
                </a:solidFill>
              </a:rPr>
              <a:t>By the end of the session, participants will be able to:</a:t>
            </a:r>
          </a:p>
          <a:p>
            <a:pPr marL="685800" indent="-457200" algn="l" rtl="0">
              <a:spcBef>
                <a:spcPts val="600"/>
              </a:spcBef>
              <a:spcAft>
                <a:spcPts val="600"/>
              </a:spcAft>
              <a:buClr>
                <a:srgbClr val="AB2472"/>
              </a:buClr>
              <a:buSzPct val="100000"/>
              <a:buFont typeface="Wingdings" panose="05000000000000000000" pitchFamily="2" charset="2"/>
              <a:buChar char="§"/>
            </a:pPr>
            <a:r>
              <a:rPr lang="en-US" sz="3200" kern="1200" dirty="0">
                <a:latin typeface="Century Gothic" panose="020B0502020202020204" pitchFamily="34" charset="0"/>
              </a:rPr>
              <a:t>Discuss the relevance of trustworthiness in qualitative evaluations</a:t>
            </a:r>
          </a:p>
          <a:p>
            <a:pPr marL="685800" indent="-457200" algn="l" rtl="0">
              <a:spcBef>
                <a:spcPts val="600"/>
              </a:spcBef>
              <a:spcAft>
                <a:spcPts val="600"/>
              </a:spcAft>
              <a:buClr>
                <a:srgbClr val="AB2472"/>
              </a:buClr>
              <a:buSzPct val="100000"/>
              <a:buFont typeface="Wingdings" panose="05000000000000000000" pitchFamily="2" charset="2"/>
              <a:buChar char="§"/>
            </a:pPr>
            <a:r>
              <a:rPr lang="en-US" sz="3200" kern="1200" dirty="0">
                <a:latin typeface="Century Gothic" panose="020B0502020202020204" pitchFamily="34" charset="0"/>
              </a:rPr>
              <a:t>Justify the choice of qualitative approach to be applied to a particular evaluation </a:t>
            </a:r>
          </a:p>
          <a:p>
            <a:pPr marL="685800" indent="-457200" algn="l" rtl="0">
              <a:spcBef>
                <a:spcPts val="600"/>
              </a:spcBef>
              <a:spcAft>
                <a:spcPts val="600"/>
              </a:spcAft>
              <a:buClr>
                <a:srgbClr val="AB2472"/>
              </a:buClr>
              <a:buSzPct val="100000"/>
              <a:buFont typeface="Wingdings" panose="05000000000000000000" pitchFamily="2" charset="2"/>
              <a:buChar char="§"/>
            </a:pPr>
            <a:r>
              <a:rPr lang="en-US" sz="3200" kern="1200" dirty="0">
                <a:latin typeface="Century Gothic" panose="020B0502020202020204" pitchFamily="34" charset="0"/>
              </a:rPr>
              <a:t>Develop a plan for establishing trustworthiness in a qualitative component of an evaluation</a:t>
            </a:r>
          </a:p>
          <a:p>
            <a:endParaRPr lang="en-US" sz="3200" dirty="0"/>
          </a:p>
        </p:txBody>
      </p:sp>
    </p:spTree>
    <p:extLst>
      <p:ext uri="{BB962C8B-B14F-4D97-AF65-F5344CB8AC3E}">
        <p14:creationId xmlns:p14="http://schemas.microsoft.com/office/powerpoint/2010/main" val="2500741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5" y="533400"/>
            <a:ext cx="8724024" cy="724393"/>
          </a:xfrm>
        </p:spPr>
        <p:txBody>
          <a:bodyPr/>
          <a:lstStyle/>
          <a:p>
            <a:pPr>
              <a:lnSpc>
                <a:spcPts val="4400"/>
              </a:lnSpc>
            </a:pPr>
            <a:r>
              <a:rPr lang="en-US" sz="4400" dirty="0"/>
              <a:t>Differing schools of thought </a:t>
            </a:r>
            <a:endParaRPr lang="en-US" sz="4400" b="0" dirty="0">
              <a:solidFill>
                <a:srgbClr val="1E1860"/>
              </a:solidFill>
            </a:endParaRPr>
          </a:p>
        </p:txBody>
      </p:sp>
      <p:sp>
        <p:nvSpPr>
          <p:cNvPr id="3" name="Text Placeholder 2"/>
          <p:cNvSpPr>
            <a:spLocks noGrp="1"/>
          </p:cNvSpPr>
          <p:nvPr>
            <p:ph type="body" sz="quarter" idx="10"/>
          </p:nvPr>
        </p:nvSpPr>
        <p:spPr>
          <a:xfrm>
            <a:off x="814322" y="2209800"/>
            <a:ext cx="8429755" cy="5257800"/>
          </a:xfrm>
        </p:spPr>
        <p:txBody>
          <a:bodyPr/>
          <a:lstStyle/>
          <a:p>
            <a:pPr marL="511175" indent="-457200">
              <a:spcAft>
                <a:spcPts val="1200"/>
              </a:spcAft>
              <a:buClr>
                <a:srgbClr val="AB2472"/>
              </a:buClr>
              <a:buFont typeface="Wingdings" panose="05000000000000000000" pitchFamily="2" charset="2"/>
              <a:buChar char="§"/>
            </a:pPr>
            <a:r>
              <a:rPr lang="en-US" sz="3000" dirty="0" err="1">
                <a:latin typeface="Century Gothic" panose="020B0502020202020204" pitchFamily="34" charset="0"/>
              </a:rPr>
              <a:t>Rigour</a:t>
            </a:r>
            <a:r>
              <a:rPr lang="en-US" sz="3000" dirty="0">
                <a:latin typeface="Century Gothic" panose="020B0502020202020204" pitchFamily="34" charset="0"/>
              </a:rPr>
              <a:t> and quality of qualitative data should be measured according to the same standards as quantitative data (Morse, et al.)</a:t>
            </a:r>
          </a:p>
          <a:p>
            <a:pPr marL="511175" indent="-457200">
              <a:spcAft>
                <a:spcPts val="1200"/>
              </a:spcAft>
              <a:buClr>
                <a:srgbClr val="AB2472"/>
              </a:buClr>
              <a:buFont typeface="Wingdings" panose="05000000000000000000" pitchFamily="2" charset="2"/>
              <a:buChar char="§"/>
            </a:pPr>
            <a:r>
              <a:rPr lang="en-US" sz="3000" dirty="0">
                <a:latin typeface="Century Gothic" panose="020B0502020202020204" pitchFamily="34" charset="0"/>
              </a:rPr>
              <a:t>Qualitative data should adhere to set standards specifically designed for qualitative research (</a:t>
            </a:r>
            <a:r>
              <a:rPr lang="en-US" sz="3000" dirty="0" err="1">
                <a:latin typeface="Century Gothic" panose="020B0502020202020204" pitchFamily="34" charset="0"/>
              </a:rPr>
              <a:t>Kvale</a:t>
            </a:r>
            <a:r>
              <a:rPr lang="en-US" sz="3000" dirty="0">
                <a:latin typeface="Century Gothic" panose="020B0502020202020204" pitchFamily="34" charset="0"/>
              </a:rPr>
              <a:t>, Lincoln, </a:t>
            </a:r>
            <a:br>
              <a:rPr lang="en-US" sz="3000" dirty="0">
                <a:latin typeface="Century Gothic" panose="020B0502020202020204" pitchFamily="34" charset="0"/>
              </a:rPr>
            </a:br>
            <a:r>
              <a:rPr lang="en-US" sz="3000" dirty="0">
                <a:latin typeface="Century Gothic" panose="020B0502020202020204" pitchFamily="34" charset="0"/>
              </a:rPr>
              <a:t>&amp; Guba)</a:t>
            </a:r>
            <a:endParaRPr lang="en-US" sz="3000" b="1" dirty="0">
              <a:latin typeface="Century Gothic" panose="020B0502020202020204" pitchFamily="34" charset="0"/>
            </a:endParaRPr>
          </a:p>
          <a:p>
            <a:pPr marL="511175" indent="-457200">
              <a:spcAft>
                <a:spcPts val="1200"/>
              </a:spcAft>
              <a:buClr>
                <a:srgbClr val="AB2472"/>
              </a:buClr>
              <a:buFont typeface="Wingdings" panose="05000000000000000000" pitchFamily="2" charset="2"/>
              <a:buChar char="§"/>
            </a:pPr>
            <a:r>
              <a:rPr lang="en-US" sz="3000" dirty="0">
                <a:latin typeface="Century Gothic" panose="020B0502020202020204" pitchFamily="34" charset="0"/>
              </a:rPr>
              <a:t>This should be assessed for each </a:t>
            </a:r>
            <a:br>
              <a:rPr lang="en-US" sz="3000" dirty="0">
                <a:latin typeface="Century Gothic" panose="020B0502020202020204" pitchFamily="34" charset="0"/>
              </a:rPr>
            </a:br>
            <a:r>
              <a:rPr lang="en-US" sz="3000" dirty="0">
                <a:latin typeface="Century Gothic" panose="020B0502020202020204" pitchFamily="34" charset="0"/>
              </a:rPr>
              <a:t>individual study</a:t>
            </a:r>
          </a:p>
        </p:txBody>
      </p:sp>
      <p:sp>
        <p:nvSpPr>
          <p:cNvPr id="5" name="Text Placeholder 4">
            <a:extLst>
              <a:ext uri="{FF2B5EF4-FFF2-40B4-BE49-F238E27FC236}">
                <a16:creationId xmlns:a16="http://schemas.microsoft.com/office/drawing/2014/main" id="{7D3A0C4A-48A9-4E1B-B909-C778C111E100}"/>
              </a:ext>
            </a:extLst>
          </p:cNvPr>
          <p:cNvSpPr>
            <a:spLocks noGrp="1"/>
          </p:cNvSpPr>
          <p:nvPr>
            <p:ph type="body" sz="quarter" idx="11"/>
          </p:nvPr>
        </p:nvSpPr>
        <p:spPr>
          <a:xfrm>
            <a:off x="561845" y="1091205"/>
            <a:ext cx="7058155" cy="837214"/>
          </a:xfrm>
        </p:spPr>
        <p:txBody>
          <a:bodyPr/>
          <a:lstStyle/>
          <a:p>
            <a:r>
              <a:rPr lang="en-US" dirty="0"/>
              <a:t>How to assess quality</a:t>
            </a:r>
          </a:p>
        </p:txBody>
      </p:sp>
    </p:spTree>
    <p:extLst>
      <p:ext uri="{BB962C8B-B14F-4D97-AF65-F5344CB8AC3E}">
        <p14:creationId xmlns:p14="http://schemas.microsoft.com/office/powerpoint/2010/main" val="751500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FA5E299-CD35-4100-8C0A-CAB23C87AA6C}"/>
              </a:ext>
            </a:extLst>
          </p:cNvPr>
          <p:cNvSpPr>
            <a:spLocks noGrp="1"/>
          </p:cNvSpPr>
          <p:nvPr>
            <p:ph type="title"/>
          </p:nvPr>
        </p:nvSpPr>
        <p:spPr/>
        <p:txBody>
          <a:bodyPr/>
          <a:lstStyle/>
          <a:p>
            <a:r>
              <a:rPr lang="en-US" dirty="0"/>
              <a:t>Establishing quality</a:t>
            </a:r>
          </a:p>
        </p:txBody>
      </p:sp>
      <p:sp>
        <p:nvSpPr>
          <p:cNvPr id="3" name="Text Placeholder 2"/>
          <p:cNvSpPr>
            <a:spLocks noGrp="1"/>
          </p:cNvSpPr>
          <p:nvPr>
            <p:ph type="body" sz="quarter" idx="10"/>
          </p:nvPr>
        </p:nvSpPr>
        <p:spPr>
          <a:xfrm>
            <a:off x="714245" y="1905000"/>
            <a:ext cx="8429755" cy="3236011"/>
          </a:xfrm>
        </p:spPr>
        <p:txBody>
          <a:bodyPr/>
          <a:lstStyle/>
          <a:p>
            <a:pPr marL="12700">
              <a:lnSpc>
                <a:spcPts val="3600"/>
              </a:lnSpc>
            </a:pPr>
            <a:r>
              <a:rPr lang="en-US" spc="-140" dirty="0" err="1">
                <a:solidFill>
                  <a:srgbClr val="231F20"/>
                </a:solidFill>
                <a:latin typeface="Century Gothic" panose="020B0502020202020204" pitchFamily="34" charset="0"/>
                <a:cs typeface="Futura LT Pro Book"/>
              </a:rPr>
              <a:t>Kvale</a:t>
            </a:r>
            <a:r>
              <a:rPr lang="en-US" spc="-140" dirty="0">
                <a:solidFill>
                  <a:srgbClr val="231F20"/>
                </a:solidFill>
                <a:latin typeface="Century Gothic" panose="020B0502020202020204" pitchFamily="34" charset="0"/>
                <a:cs typeface="Futura LT Pro Book"/>
              </a:rPr>
              <a:t> (1989) questioned the appropriateness of the “holy trinity of science” used in quantitative evaluation when applied to qualitative evaluation.</a:t>
            </a:r>
          </a:p>
          <a:p>
            <a:pPr marL="685800" indent="-457200">
              <a:lnSpc>
                <a:spcPts val="3600"/>
              </a:lnSpc>
              <a:spcBef>
                <a:spcPts val="1200"/>
              </a:spcBef>
              <a:buClr>
                <a:srgbClr val="AB2472"/>
              </a:buClr>
              <a:buFont typeface="Wingdings" panose="05000000000000000000" pitchFamily="2" charset="2"/>
              <a:buChar char="§"/>
              <a:tabLst>
                <a:tab pos="720090" algn="l"/>
              </a:tabLst>
            </a:pPr>
            <a:r>
              <a:rPr lang="en-US" spc="-100" dirty="0">
                <a:solidFill>
                  <a:srgbClr val="231F20"/>
                </a:solidFill>
                <a:latin typeface="Century Gothic" panose="020B0502020202020204" pitchFamily="34" charset="0"/>
                <a:cs typeface="Futura LT Pro Book"/>
              </a:rPr>
              <a:t>Reliability </a:t>
            </a:r>
          </a:p>
          <a:p>
            <a:pPr marL="685800" indent="-457200">
              <a:lnSpc>
                <a:spcPts val="3600"/>
              </a:lnSpc>
              <a:spcBef>
                <a:spcPts val="1200"/>
              </a:spcBef>
              <a:buClr>
                <a:srgbClr val="AB2472"/>
              </a:buClr>
              <a:buFont typeface="Wingdings" panose="05000000000000000000" pitchFamily="2" charset="2"/>
              <a:buChar char="§"/>
              <a:tabLst>
                <a:tab pos="720090" algn="l"/>
              </a:tabLst>
            </a:pPr>
            <a:r>
              <a:rPr lang="en-US" spc="-100" dirty="0">
                <a:solidFill>
                  <a:srgbClr val="231F20"/>
                </a:solidFill>
                <a:latin typeface="Century Gothic" panose="020B0502020202020204" pitchFamily="34" charset="0"/>
                <a:cs typeface="Futura LT Pro Book"/>
              </a:rPr>
              <a:t>Validity </a:t>
            </a:r>
          </a:p>
          <a:p>
            <a:pPr marL="685800" indent="-457200">
              <a:lnSpc>
                <a:spcPts val="3600"/>
              </a:lnSpc>
              <a:spcBef>
                <a:spcPts val="1200"/>
              </a:spcBef>
              <a:buClr>
                <a:srgbClr val="AB2472"/>
              </a:buClr>
              <a:buFont typeface="Wingdings" panose="05000000000000000000" pitchFamily="2" charset="2"/>
              <a:buChar char="§"/>
              <a:tabLst>
                <a:tab pos="720090" algn="l"/>
              </a:tabLst>
            </a:pPr>
            <a:r>
              <a:rPr lang="en-US" spc="-100" dirty="0">
                <a:solidFill>
                  <a:srgbClr val="231F20"/>
                </a:solidFill>
                <a:latin typeface="Century Gothic" panose="020B0502020202020204" pitchFamily="34" charset="0"/>
                <a:cs typeface="Futura LT Pro Book"/>
              </a:rPr>
              <a:t>Generalizability</a:t>
            </a:r>
          </a:p>
          <a:p>
            <a:pPr>
              <a:lnSpc>
                <a:spcPts val="3600"/>
              </a:lnSpc>
              <a:spcBef>
                <a:spcPts val="1800"/>
              </a:spcBef>
            </a:pPr>
            <a:r>
              <a:rPr lang="en-US" dirty="0">
                <a:latin typeface="Century Gothic" panose="020B0502020202020204" pitchFamily="34" charset="0"/>
              </a:rPr>
              <a:t>The paradigm behind qualitative </a:t>
            </a:r>
            <a:br>
              <a:rPr lang="en-US" dirty="0">
                <a:latin typeface="Century Gothic" panose="020B0502020202020204" pitchFamily="34" charset="0"/>
              </a:rPr>
            </a:br>
            <a:r>
              <a:rPr lang="en-US" dirty="0">
                <a:latin typeface="Century Gothic" panose="020B0502020202020204" pitchFamily="34" charset="0"/>
              </a:rPr>
              <a:t>evaluation differs from quantitative </a:t>
            </a:r>
            <a:br>
              <a:rPr lang="en-US" dirty="0">
                <a:latin typeface="Century Gothic" panose="020B0502020202020204" pitchFamily="34" charset="0"/>
              </a:rPr>
            </a:br>
            <a:r>
              <a:rPr lang="en-US" dirty="0">
                <a:latin typeface="Century Gothic" panose="020B0502020202020204" pitchFamily="34" charset="0"/>
              </a:rPr>
              <a:t>evaluation. In qualitative evaluation, we acknowledge multiple constructed realities.</a:t>
            </a:r>
          </a:p>
        </p:txBody>
      </p:sp>
      <p:sp>
        <p:nvSpPr>
          <p:cNvPr id="4" name="Text Placeholder 3"/>
          <p:cNvSpPr>
            <a:spLocks noGrp="1"/>
          </p:cNvSpPr>
          <p:nvPr>
            <p:ph type="body" sz="quarter" idx="11"/>
          </p:nvPr>
        </p:nvSpPr>
        <p:spPr>
          <a:xfrm>
            <a:off x="561844" y="1091205"/>
            <a:ext cx="8724023" cy="837214"/>
          </a:xfrm>
        </p:spPr>
        <p:txBody>
          <a:bodyPr/>
          <a:lstStyle/>
          <a:p>
            <a:r>
              <a:rPr lang="en-US" dirty="0"/>
              <a:t>Shaking up the establishment</a:t>
            </a:r>
          </a:p>
        </p:txBody>
      </p:sp>
      <p:pic>
        <p:nvPicPr>
          <p:cNvPr id="5" name="Picture 2" descr="Image result for Measuring tape weight"/>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59199" y="3441910"/>
            <a:ext cx="2814441" cy="2654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0203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57778" t="24626" r="33472" b="42429"/>
          <a:stretch/>
        </p:blipFill>
        <p:spPr bwMode="auto">
          <a:xfrm>
            <a:off x="304800" y="1602938"/>
            <a:ext cx="3200400" cy="50292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7" name="object 5"/>
          <p:cNvSpPr txBox="1"/>
          <p:nvPr/>
        </p:nvSpPr>
        <p:spPr>
          <a:xfrm>
            <a:off x="3398236" y="1937518"/>
            <a:ext cx="3101166" cy="2054409"/>
          </a:xfrm>
          <a:prstGeom prst="rect">
            <a:avLst/>
          </a:prstGeom>
        </p:spPr>
        <p:txBody>
          <a:bodyPr vert="horz" wrap="square" lIns="0" tIns="0" rIns="0" bIns="0" rtlCol="0">
            <a:spAutoFit/>
          </a:bodyPr>
          <a:lstStyle/>
          <a:p>
            <a:pPr marL="812801" indent="-342900">
              <a:lnSpc>
                <a:spcPct val="100000"/>
              </a:lnSpc>
              <a:spcBef>
                <a:spcPts val="1520"/>
              </a:spcBef>
              <a:buClr>
                <a:srgbClr val="AB2472"/>
              </a:buClr>
              <a:buFont typeface="Wingdings" panose="05000000000000000000" pitchFamily="2" charset="2"/>
              <a:buChar char="§"/>
              <a:tabLst>
                <a:tab pos="720090" algn="l"/>
              </a:tabLst>
            </a:pPr>
            <a:r>
              <a:rPr lang="en-US" sz="2400" spc="-100" dirty="0">
                <a:solidFill>
                  <a:srgbClr val="231F20"/>
                </a:solidFill>
                <a:latin typeface="Century Gothic" panose="020B0502020202020204" pitchFamily="34" charset="0"/>
                <a:cs typeface="Futura LT Pro Book"/>
              </a:rPr>
              <a:t>Credibility </a:t>
            </a:r>
          </a:p>
          <a:p>
            <a:pPr marL="812801" indent="-342900">
              <a:lnSpc>
                <a:spcPct val="100000"/>
              </a:lnSpc>
              <a:spcBef>
                <a:spcPts val="1520"/>
              </a:spcBef>
              <a:buClr>
                <a:srgbClr val="AB2472"/>
              </a:buClr>
              <a:buFont typeface="Wingdings" panose="05000000000000000000" pitchFamily="2" charset="2"/>
              <a:buChar char="§"/>
              <a:tabLst>
                <a:tab pos="720090" algn="l"/>
              </a:tabLst>
            </a:pPr>
            <a:r>
              <a:rPr lang="en-US" sz="2400" spc="-100" dirty="0">
                <a:solidFill>
                  <a:srgbClr val="231F20"/>
                </a:solidFill>
                <a:latin typeface="Century Gothic" panose="020B0502020202020204" pitchFamily="34" charset="0"/>
                <a:cs typeface="Futura LT Pro Book"/>
              </a:rPr>
              <a:t>Transferability</a:t>
            </a:r>
          </a:p>
          <a:p>
            <a:pPr marL="812801" indent="-342900">
              <a:lnSpc>
                <a:spcPct val="100000"/>
              </a:lnSpc>
              <a:spcBef>
                <a:spcPts val="1520"/>
              </a:spcBef>
              <a:buClr>
                <a:srgbClr val="AB2472"/>
              </a:buClr>
              <a:buFont typeface="Wingdings" panose="05000000000000000000" pitchFamily="2" charset="2"/>
              <a:buChar char="§"/>
              <a:tabLst>
                <a:tab pos="720090" algn="l"/>
              </a:tabLst>
            </a:pPr>
            <a:r>
              <a:rPr lang="en-US" sz="2400" spc="-100" dirty="0">
                <a:solidFill>
                  <a:srgbClr val="231F20"/>
                </a:solidFill>
                <a:latin typeface="Century Gothic" panose="020B0502020202020204" pitchFamily="34" charset="0"/>
                <a:cs typeface="Futura LT Pro Book"/>
              </a:rPr>
              <a:t>Dependability </a:t>
            </a:r>
          </a:p>
          <a:p>
            <a:pPr marL="812801" indent="-342900">
              <a:lnSpc>
                <a:spcPct val="100000"/>
              </a:lnSpc>
              <a:spcBef>
                <a:spcPts val="1520"/>
              </a:spcBef>
              <a:buClr>
                <a:srgbClr val="AB2472"/>
              </a:buClr>
              <a:buFont typeface="Wingdings" panose="05000000000000000000" pitchFamily="2" charset="2"/>
              <a:buChar char="§"/>
              <a:tabLst>
                <a:tab pos="720090" algn="l"/>
              </a:tabLst>
            </a:pPr>
            <a:r>
              <a:rPr lang="en-US" sz="2400" spc="-100" dirty="0">
                <a:solidFill>
                  <a:srgbClr val="231F20"/>
                </a:solidFill>
                <a:latin typeface="Century Gothic" panose="020B0502020202020204" pitchFamily="34" charset="0"/>
                <a:cs typeface="Futura LT Pro Book"/>
              </a:rPr>
              <a:t>Confirmability</a:t>
            </a:r>
          </a:p>
        </p:txBody>
      </p:sp>
      <p:sp>
        <p:nvSpPr>
          <p:cNvPr id="5" name="TextBox 4"/>
          <p:cNvSpPr txBox="1"/>
          <p:nvPr/>
        </p:nvSpPr>
        <p:spPr>
          <a:xfrm>
            <a:off x="304800" y="6705600"/>
            <a:ext cx="3200400" cy="1292662"/>
          </a:xfrm>
          <a:prstGeom prst="rect">
            <a:avLst/>
          </a:prstGeom>
          <a:noFill/>
        </p:spPr>
        <p:txBody>
          <a:bodyPr wrap="square" rtlCol="0">
            <a:spAutoFit/>
          </a:bodyPr>
          <a:lstStyle/>
          <a:p>
            <a:r>
              <a:rPr lang="en-US" sz="2000" spc="-100" dirty="0">
                <a:solidFill>
                  <a:srgbClr val="231F20"/>
                </a:solidFill>
                <a:latin typeface="Century Gothic" panose="020B0502020202020204" pitchFamily="34" charset="0"/>
                <a:cs typeface="Futura LT Pro Book"/>
              </a:rPr>
              <a:t>Lincoln, Y., &amp; Guba, E.G. (1985). Naturalistic Inquiry. Newbury Park, CA: Sage.</a:t>
            </a:r>
          </a:p>
          <a:p>
            <a:endParaRPr lang="en-US" dirty="0">
              <a:latin typeface="Century Gothic" panose="020B0502020202020204" pitchFamily="34" charset="0"/>
            </a:endParaRPr>
          </a:p>
        </p:txBody>
      </p:sp>
      <p:sp>
        <p:nvSpPr>
          <p:cNvPr id="9" name="object 5"/>
          <p:cNvSpPr txBox="1"/>
          <p:nvPr/>
        </p:nvSpPr>
        <p:spPr>
          <a:xfrm>
            <a:off x="6652434" y="1937518"/>
            <a:ext cx="3101166" cy="2054409"/>
          </a:xfrm>
          <a:prstGeom prst="rect">
            <a:avLst/>
          </a:prstGeom>
        </p:spPr>
        <p:txBody>
          <a:bodyPr vert="horz" wrap="square" lIns="0" tIns="0" rIns="0" bIns="0" rtlCol="0">
            <a:spAutoFit/>
          </a:bodyPr>
          <a:lstStyle/>
          <a:p>
            <a:pPr marL="812801" indent="-342900">
              <a:lnSpc>
                <a:spcPct val="100000"/>
              </a:lnSpc>
              <a:spcBef>
                <a:spcPts val="1520"/>
              </a:spcBef>
              <a:buClr>
                <a:srgbClr val="AB2472"/>
              </a:buClr>
              <a:buFont typeface="Wingdings" panose="05000000000000000000" pitchFamily="2" charset="2"/>
              <a:buChar char="§"/>
              <a:tabLst>
                <a:tab pos="720090" algn="l"/>
              </a:tabLst>
            </a:pPr>
            <a:r>
              <a:rPr lang="en-US" sz="2400" strike="sngStrike" spc="-100" dirty="0">
                <a:solidFill>
                  <a:srgbClr val="231F20"/>
                </a:solidFill>
                <a:latin typeface="Century Gothic" panose="020B0502020202020204" pitchFamily="34" charset="0"/>
                <a:cs typeface="Futura LT Pro Book"/>
              </a:rPr>
              <a:t>Internal validity </a:t>
            </a:r>
          </a:p>
          <a:p>
            <a:pPr marL="812801" indent="-342900">
              <a:lnSpc>
                <a:spcPct val="100000"/>
              </a:lnSpc>
              <a:spcBef>
                <a:spcPts val="1520"/>
              </a:spcBef>
              <a:buClr>
                <a:srgbClr val="AB2472"/>
              </a:buClr>
              <a:buFont typeface="Wingdings" panose="05000000000000000000" pitchFamily="2" charset="2"/>
              <a:buChar char="§"/>
              <a:tabLst>
                <a:tab pos="720090" algn="l"/>
              </a:tabLst>
            </a:pPr>
            <a:r>
              <a:rPr lang="en-US" sz="2400" strike="sngStrike" spc="-100" dirty="0">
                <a:solidFill>
                  <a:srgbClr val="231F20"/>
                </a:solidFill>
                <a:latin typeface="Century Gothic" panose="020B0502020202020204" pitchFamily="34" charset="0"/>
                <a:cs typeface="Futura LT Pro Book"/>
              </a:rPr>
              <a:t>Generalizability</a:t>
            </a:r>
            <a:r>
              <a:rPr lang="en-US" sz="2400" spc="-100" dirty="0">
                <a:solidFill>
                  <a:srgbClr val="231F20"/>
                </a:solidFill>
                <a:latin typeface="Century Gothic" panose="020B0502020202020204" pitchFamily="34" charset="0"/>
                <a:cs typeface="Futura LT Pro Book"/>
              </a:rPr>
              <a:t> </a:t>
            </a:r>
          </a:p>
          <a:p>
            <a:pPr marL="812801" indent="-342900">
              <a:lnSpc>
                <a:spcPct val="100000"/>
              </a:lnSpc>
              <a:spcBef>
                <a:spcPts val="1520"/>
              </a:spcBef>
              <a:buClr>
                <a:srgbClr val="AB2472"/>
              </a:buClr>
              <a:buFont typeface="Wingdings" panose="05000000000000000000" pitchFamily="2" charset="2"/>
              <a:buChar char="§"/>
              <a:tabLst>
                <a:tab pos="720090" algn="l"/>
              </a:tabLst>
            </a:pPr>
            <a:r>
              <a:rPr lang="en-US" sz="2400" strike="sngStrike" spc="-100" dirty="0">
                <a:solidFill>
                  <a:srgbClr val="231F20"/>
                </a:solidFill>
                <a:latin typeface="Century Gothic" panose="020B0502020202020204" pitchFamily="34" charset="0"/>
                <a:cs typeface="Futura LT Pro Book"/>
              </a:rPr>
              <a:t>Reliability </a:t>
            </a:r>
          </a:p>
          <a:p>
            <a:pPr marL="812801" indent="-342900">
              <a:lnSpc>
                <a:spcPct val="100000"/>
              </a:lnSpc>
              <a:spcBef>
                <a:spcPts val="1520"/>
              </a:spcBef>
              <a:buClr>
                <a:srgbClr val="AB2472"/>
              </a:buClr>
              <a:buFont typeface="Wingdings" panose="05000000000000000000" pitchFamily="2" charset="2"/>
              <a:buChar char="§"/>
              <a:tabLst>
                <a:tab pos="720090" algn="l"/>
              </a:tabLst>
            </a:pPr>
            <a:r>
              <a:rPr lang="en-US" sz="2400" strike="sngStrike" spc="-100" dirty="0">
                <a:solidFill>
                  <a:srgbClr val="231F20"/>
                </a:solidFill>
                <a:latin typeface="Century Gothic" panose="020B0502020202020204" pitchFamily="34" charset="0"/>
                <a:cs typeface="Futura LT Pro Book"/>
              </a:rPr>
              <a:t>Objectivity</a:t>
            </a:r>
            <a:r>
              <a:rPr lang="en-US" sz="2400" spc="-100" dirty="0">
                <a:solidFill>
                  <a:srgbClr val="231F20"/>
                </a:solidFill>
                <a:latin typeface="Century Gothic" panose="020B0502020202020204" pitchFamily="34" charset="0"/>
                <a:cs typeface="Futura LT Pro Book"/>
              </a:rPr>
              <a:t> </a:t>
            </a:r>
          </a:p>
        </p:txBody>
      </p:sp>
      <p:sp>
        <p:nvSpPr>
          <p:cNvPr id="6" name="Title 5">
            <a:extLst>
              <a:ext uri="{FF2B5EF4-FFF2-40B4-BE49-F238E27FC236}">
                <a16:creationId xmlns:a16="http://schemas.microsoft.com/office/drawing/2014/main" id="{D4CE5AFD-79D6-41B6-A4A0-8CF5FE934117}"/>
              </a:ext>
            </a:extLst>
          </p:cNvPr>
          <p:cNvSpPr>
            <a:spLocks noGrp="1"/>
          </p:cNvSpPr>
          <p:nvPr>
            <p:ph type="title"/>
          </p:nvPr>
        </p:nvSpPr>
        <p:spPr/>
        <p:txBody>
          <a:bodyPr/>
          <a:lstStyle/>
          <a:p>
            <a:r>
              <a:rPr lang="en-US" dirty="0"/>
              <a:t>Trustworthiness is born</a:t>
            </a:r>
          </a:p>
        </p:txBody>
      </p:sp>
    </p:spTree>
    <p:extLst>
      <p:ext uri="{BB962C8B-B14F-4D97-AF65-F5344CB8AC3E}">
        <p14:creationId xmlns:p14="http://schemas.microsoft.com/office/powerpoint/2010/main" val="2521660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01EB0B8-CDD2-48A9-974E-E1A77A92CEEF}"/>
              </a:ext>
            </a:extLst>
          </p:cNvPr>
          <p:cNvSpPr>
            <a:spLocks noGrp="1"/>
          </p:cNvSpPr>
          <p:nvPr>
            <p:ph type="title"/>
          </p:nvPr>
        </p:nvSpPr>
        <p:spPr/>
        <p:txBody>
          <a:bodyPr/>
          <a:lstStyle/>
          <a:p>
            <a:r>
              <a:rPr lang="en-US" dirty="0"/>
              <a:t>Trustworthiness</a:t>
            </a:r>
          </a:p>
        </p:txBody>
      </p:sp>
      <p:sp>
        <p:nvSpPr>
          <p:cNvPr id="3" name="Text Placeholder 2"/>
          <p:cNvSpPr>
            <a:spLocks noGrp="1"/>
          </p:cNvSpPr>
          <p:nvPr>
            <p:ph type="body" sz="quarter" idx="10"/>
          </p:nvPr>
        </p:nvSpPr>
        <p:spPr>
          <a:xfrm>
            <a:off x="990600" y="3124200"/>
            <a:ext cx="8429755" cy="2590800"/>
          </a:xfrm>
        </p:spPr>
        <p:txBody>
          <a:bodyPr/>
          <a:lstStyle/>
          <a:p>
            <a:pPr marL="457200" indent="-457200">
              <a:lnSpc>
                <a:spcPts val="4000"/>
              </a:lnSpc>
              <a:spcAft>
                <a:spcPts val="3000"/>
              </a:spcAft>
              <a:buClr>
                <a:srgbClr val="AB2472"/>
              </a:buClr>
              <a:buFont typeface="Wingdings" panose="05000000000000000000" pitchFamily="2" charset="2"/>
              <a:buChar char="§"/>
            </a:pPr>
            <a:r>
              <a:rPr lang="tr-TR" sz="3200" spc="-140" dirty="0">
                <a:solidFill>
                  <a:srgbClr val="231F20"/>
                </a:solidFill>
                <a:latin typeface="Century Gothic" panose="020B0502020202020204" pitchFamily="34" charset="0"/>
              </a:rPr>
              <a:t>To what extent can we place confidence in the outcomes of the study? </a:t>
            </a:r>
          </a:p>
          <a:p>
            <a:pPr marL="457200" indent="-457200">
              <a:lnSpc>
                <a:spcPts val="4000"/>
              </a:lnSpc>
              <a:spcAft>
                <a:spcPts val="3000"/>
              </a:spcAft>
              <a:buClr>
                <a:srgbClr val="AB2472"/>
              </a:buClr>
              <a:buFont typeface="Wingdings" panose="05000000000000000000" pitchFamily="2" charset="2"/>
              <a:buChar char="§"/>
            </a:pPr>
            <a:r>
              <a:rPr lang="tr-TR" sz="3200" spc="-140" dirty="0">
                <a:solidFill>
                  <a:srgbClr val="231F20"/>
                </a:solidFill>
                <a:latin typeface="Century Gothic" panose="020B0502020202020204" pitchFamily="34" charset="0"/>
              </a:rPr>
              <a:t>Do we believe what the</a:t>
            </a:r>
            <a:r>
              <a:rPr lang="en-US" sz="3200" spc="-140" dirty="0">
                <a:solidFill>
                  <a:srgbClr val="231F20"/>
                </a:solidFill>
                <a:latin typeface="Century Gothic" panose="020B0502020202020204" pitchFamily="34" charset="0"/>
              </a:rPr>
              <a:t> evaluator </a:t>
            </a:r>
            <a:br>
              <a:rPr lang="en-US" sz="3200" spc="-140" dirty="0">
                <a:solidFill>
                  <a:srgbClr val="231F20"/>
                </a:solidFill>
                <a:latin typeface="Century Gothic" panose="020B0502020202020204" pitchFamily="34" charset="0"/>
              </a:rPr>
            </a:br>
            <a:r>
              <a:rPr lang="tr-TR" sz="3200" spc="-140" dirty="0">
                <a:solidFill>
                  <a:srgbClr val="231F20"/>
                </a:solidFill>
                <a:latin typeface="Century Gothic" panose="020B0502020202020204" pitchFamily="34" charset="0"/>
              </a:rPr>
              <a:t>has reported?</a:t>
            </a:r>
          </a:p>
        </p:txBody>
      </p:sp>
      <p:sp>
        <p:nvSpPr>
          <p:cNvPr id="4" name="Text Placeholder 3"/>
          <p:cNvSpPr>
            <a:spLocks noGrp="1"/>
          </p:cNvSpPr>
          <p:nvPr>
            <p:ph type="body" sz="quarter" idx="11"/>
          </p:nvPr>
        </p:nvSpPr>
        <p:spPr>
          <a:xfrm>
            <a:off x="561845" y="1091205"/>
            <a:ext cx="8048756" cy="837214"/>
          </a:xfrm>
        </p:spPr>
        <p:txBody>
          <a:bodyPr/>
          <a:lstStyle/>
          <a:p>
            <a:r>
              <a:rPr lang="en-US" spc="-140" dirty="0"/>
              <a:t>How we have confidence </a:t>
            </a:r>
            <a:br>
              <a:rPr lang="en-US" spc="-140" dirty="0"/>
            </a:br>
            <a:r>
              <a:rPr lang="en-US" spc="-140" dirty="0"/>
              <a:t>in our findings</a:t>
            </a:r>
          </a:p>
        </p:txBody>
      </p:sp>
    </p:spTree>
    <p:extLst>
      <p:ext uri="{BB962C8B-B14F-4D97-AF65-F5344CB8AC3E}">
        <p14:creationId xmlns:p14="http://schemas.microsoft.com/office/powerpoint/2010/main" val="1795217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ject 5"/>
          <p:cNvSpPr txBox="1"/>
          <p:nvPr/>
        </p:nvSpPr>
        <p:spPr>
          <a:xfrm>
            <a:off x="712854" y="2065970"/>
            <a:ext cx="5916546" cy="5093702"/>
          </a:xfrm>
          <a:prstGeom prst="rect">
            <a:avLst/>
          </a:prstGeom>
        </p:spPr>
        <p:txBody>
          <a:bodyPr vert="horz" wrap="square" lIns="0" tIns="0" rIns="0" bIns="0" rtlCol="0">
            <a:spAutoFit/>
          </a:bodyPr>
          <a:lstStyle/>
          <a:p>
            <a:pPr marL="12700">
              <a:lnSpc>
                <a:spcPct val="100000"/>
              </a:lnSpc>
              <a:spcAft>
                <a:spcPts val="600"/>
              </a:spcAft>
            </a:pPr>
            <a:r>
              <a:rPr lang="en-US" sz="3000" b="1" dirty="0">
                <a:solidFill>
                  <a:schemeClr val="accent1">
                    <a:lumMod val="75000"/>
                  </a:schemeClr>
                </a:solidFill>
                <a:latin typeface="Century Gothic" panose="020B0502020202020204" pitchFamily="34" charset="0"/>
                <a:cs typeface="Futura LT Pro Book"/>
              </a:rPr>
              <a:t>Credibility</a:t>
            </a:r>
          </a:p>
          <a:p>
            <a:pPr marL="927101" indent="-457200">
              <a:lnSpc>
                <a:spcPct val="100000"/>
              </a:lnSpc>
              <a:spcBef>
                <a:spcPts val="1520"/>
              </a:spcBef>
              <a:spcAft>
                <a:spcPts val="1200"/>
              </a:spcAft>
              <a:buClr>
                <a:srgbClr val="231F20"/>
              </a:buClr>
              <a:buFont typeface="+mj-lt"/>
              <a:buAutoNum type="arabicPeriod"/>
              <a:tabLst>
                <a:tab pos="720090" algn="l"/>
              </a:tabLst>
            </a:pPr>
            <a:r>
              <a:rPr lang="en-US" sz="2800" spc="-100" dirty="0">
                <a:solidFill>
                  <a:srgbClr val="231F20"/>
                </a:solidFill>
                <a:latin typeface="Century Gothic" panose="020B0502020202020204" pitchFamily="34" charset="0"/>
                <a:cs typeface="Futura LT Pro Book"/>
              </a:rPr>
              <a:t>Prolonged engagement</a:t>
            </a:r>
          </a:p>
          <a:p>
            <a:pPr marL="927101" indent="-457200">
              <a:lnSpc>
                <a:spcPct val="100000"/>
              </a:lnSpc>
              <a:spcBef>
                <a:spcPts val="1520"/>
              </a:spcBef>
              <a:spcAft>
                <a:spcPts val="1200"/>
              </a:spcAft>
              <a:buClr>
                <a:srgbClr val="231F20"/>
              </a:buClr>
              <a:buFont typeface="+mj-lt"/>
              <a:buAutoNum type="arabicPeriod"/>
              <a:tabLst>
                <a:tab pos="720090" algn="l"/>
              </a:tabLst>
            </a:pPr>
            <a:r>
              <a:rPr lang="en-US" sz="2800" spc="-100" dirty="0">
                <a:solidFill>
                  <a:srgbClr val="231F20"/>
                </a:solidFill>
                <a:latin typeface="Century Gothic" panose="020B0502020202020204" pitchFamily="34" charset="0"/>
                <a:cs typeface="Futura LT Pro Book"/>
              </a:rPr>
              <a:t>Referential adequacy </a:t>
            </a:r>
          </a:p>
          <a:p>
            <a:pPr marL="927101" indent="-457200">
              <a:lnSpc>
                <a:spcPct val="100000"/>
              </a:lnSpc>
              <a:spcBef>
                <a:spcPts val="1520"/>
              </a:spcBef>
              <a:spcAft>
                <a:spcPts val="1200"/>
              </a:spcAft>
              <a:buClr>
                <a:srgbClr val="231F20"/>
              </a:buClr>
              <a:buFont typeface="+mj-lt"/>
              <a:buAutoNum type="arabicPeriod"/>
              <a:tabLst>
                <a:tab pos="720090" algn="l"/>
              </a:tabLst>
            </a:pPr>
            <a:r>
              <a:rPr lang="en-US" sz="2800" spc="-100" dirty="0">
                <a:solidFill>
                  <a:srgbClr val="231F20"/>
                </a:solidFill>
                <a:latin typeface="Century Gothic" panose="020B0502020202020204" pitchFamily="34" charset="0"/>
                <a:cs typeface="Futura LT Pro Book"/>
              </a:rPr>
              <a:t>Triangulation</a:t>
            </a:r>
          </a:p>
          <a:p>
            <a:pPr marL="927101" indent="-457200">
              <a:lnSpc>
                <a:spcPct val="100000"/>
              </a:lnSpc>
              <a:spcBef>
                <a:spcPts val="1520"/>
              </a:spcBef>
              <a:spcAft>
                <a:spcPts val="1200"/>
              </a:spcAft>
              <a:buClr>
                <a:srgbClr val="231F20"/>
              </a:buClr>
              <a:buFont typeface="+mj-lt"/>
              <a:buAutoNum type="arabicPeriod"/>
              <a:tabLst>
                <a:tab pos="720090" algn="l"/>
              </a:tabLst>
            </a:pPr>
            <a:r>
              <a:rPr lang="en-US" sz="2800" spc="-100" dirty="0">
                <a:solidFill>
                  <a:srgbClr val="231F20"/>
                </a:solidFill>
                <a:latin typeface="Century Gothic" panose="020B0502020202020204" pitchFamily="34" charset="0"/>
                <a:cs typeface="Futura LT Pro Book"/>
              </a:rPr>
              <a:t>Peer debriefing</a:t>
            </a:r>
          </a:p>
          <a:p>
            <a:pPr marL="927101" indent="-457200">
              <a:lnSpc>
                <a:spcPct val="100000"/>
              </a:lnSpc>
              <a:spcBef>
                <a:spcPts val="1520"/>
              </a:spcBef>
              <a:spcAft>
                <a:spcPts val="1200"/>
              </a:spcAft>
              <a:buClr>
                <a:srgbClr val="231F20"/>
              </a:buClr>
              <a:buFont typeface="+mj-lt"/>
              <a:buAutoNum type="arabicPeriod"/>
              <a:tabLst>
                <a:tab pos="720090" algn="l"/>
              </a:tabLst>
            </a:pPr>
            <a:r>
              <a:rPr lang="en-US" sz="2800" spc="-100" dirty="0">
                <a:solidFill>
                  <a:srgbClr val="231F20"/>
                </a:solidFill>
                <a:latin typeface="Century Gothic" panose="020B0502020202020204" pitchFamily="34" charset="0"/>
                <a:cs typeface="Futura LT Pro Book"/>
              </a:rPr>
              <a:t>Negative case analysis</a:t>
            </a:r>
          </a:p>
          <a:p>
            <a:pPr marL="927101" indent="-457200">
              <a:lnSpc>
                <a:spcPct val="100000"/>
              </a:lnSpc>
              <a:spcBef>
                <a:spcPts val="1520"/>
              </a:spcBef>
              <a:spcAft>
                <a:spcPts val="1200"/>
              </a:spcAft>
              <a:buClr>
                <a:srgbClr val="231F20"/>
              </a:buClr>
              <a:buFont typeface="+mj-lt"/>
              <a:buAutoNum type="arabicPeriod"/>
              <a:tabLst>
                <a:tab pos="720090" algn="l"/>
              </a:tabLst>
            </a:pPr>
            <a:r>
              <a:rPr lang="en-US" sz="2800" spc="-100" dirty="0">
                <a:solidFill>
                  <a:srgbClr val="231F20"/>
                </a:solidFill>
                <a:latin typeface="Century Gothic" panose="020B0502020202020204" pitchFamily="34" charset="0"/>
                <a:cs typeface="Futura LT Pro Book"/>
              </a:rPr>
              <a:t>Member checks </a:t>
            </a:r>
          </a:p>
        </p:txBody>
      </p:sp>
      <p:pic>
        <p:nvPicPr>
          <p:cNvPr id="2050" name="Picture 2" descr="Image result for http://lspr.edu/research/wp-content/uploads/2013/11/blog_header_credibility.jpg"/>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923857" y="3581400"/>
            <a:ext cx="5524500" cy="236764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8734F99-68CC-4582-A7A0-27A736573F8E}"/>
              </a:ext>
            </a:extLst>
          </p:cNvPr>
          <p:cNvSpPr>
            <a:spLocks noGrp="1"/>
          </p:cNvSpPr>
          <p:nvPr>
            <p:ph type="title"/>
          </p:nvPr>
        </p:nvSpPr>
        <p:spPr/>
        <p:txBody>
          <a:bodyPr/>
          <a:lstStyle/>
          <a:p>
            <a:r>
              <a:rPr lang="en-US" dirty="0"/>
              <a:t>Trustworthiness</a:t>
            </a:r>
          </a:p>
        </p:txBody>
      </p:sp>
      <p:sp>
        <p:nvSpPr>
          <p:cNvPr id="4" name="Text Placeholder 3">
            <a:extLst>
              <a:ext uri="{FF2B5EF4-FFF2-40B4-BE49-F238E27FC236}">
                <a16:creationId xmlns:a16="http://schemas.microsoft.com/office/drawing/2014/main" id="{D8A0D8B6-64DC-4A2F-9046-E3DC30B04973}"/>
              </a:ext>
            </a:extLst>
          </p:cNvPr>
          <p:cNvSpPr>
            <a:spLocks noGrp="1"/>
          </p:cNvSpPr>
          <p:nvPr>
            <p:ph type="body" sz="quarter" idx="11"/>
          </p:nvPr>
        </p:nvSpPr>
        <p:spPr>
          <a:xfrm>
            <a:off x="561845" y="1091205"/>
            <a:ext cx="6296155" cy="837214"/>
          </a:xfrm>
        </p:spPr>
        <p:txBody>
          <a:bodyPr/>
          <a:lstStyle/>
          <a:p>
            <a:r>
              <a:rPr lang="en-US" dirty="0"/>
              <a:t>Menu of options</a:t>
            </a:r>
          </a:p>
        </p:txBody>
      </p:sp>
    </p:spTree>
    <p:extLst>
      <p:ext uri="{BB962C8B-B14F-4D97-AF65-F5344CB8AC3E}">
        <p14:creationId xmlns:p14="http://schemas.microsoft.com/office/powerpoint/2010/main" val="3611815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ject 5"/>
          <p:cNvSpPr txBox="1"/>
          <p:nvPr/>
        </p:nvSpPr>
        <p:spPr>
          <a:xfrm>
            <a:off x="788894" y="2057400"/>
            <a:ext cx="8523869" cy="5234895"/>
          </a:xfrm>
          <a:prstGeom prst="rect">
            <a:avLst/>
          </a:prstGeom>
        </p:spPr>
        <p:txBody>
          <a:bodyPr vert="horz" wrap="square" lIns="0" tIns="0" rIns="0" bIns="0" rtlCol="0">
            <a:spAutoFit/>
          </a:bodyPr>
          <a:lstStyle/>
          <a:p>
            <a:pPr marL="12700" lvl="0">
              <a:spcAft>
                <a:spcPts val="600"/>
              </a:spcAft>
            </a:pPr>
            <a:r>
              <a:rPr lang="en-US" sz="3000" b="1" dirty="0">
                <a:solidFill>
                  <a:srgbClr val="4F81BD">
                    <a:lumMod val="75000"/>
                  </a:srgbClr>
                </a:solidFill>
                <a:latin typeface="Century Gothic" panose="020B0502020202020204" pitchFamily="34" charset="0"/>
                <a:cs typeface="Futura LT Pro Book"/>
              </a:rPr>
              <a:t>Credibility</a:t>
            </a:r>
          </a:p>
          <a:p>
            <a:pPr marL="685800" indent="-403225">
              <a:lnSpc>
                <a:spcPts val="3600"/>
              </a:lnSpc>
              <a:spcBef>
                <a:spcPts val="1520"/>
              </a:spcBef>
              <a:buClr>
                <a:srgbClr val="AB2472"/>
              </a:buClr>
              <a:buFont typeface="Wingdings" panose="05000000000000000000" pitchFamily="2" charset="2"/>
              <a:buChar char="§"/>
              <a:tabLst>
                <a:tab pos="720090" algn="l"/>
              </a:tabLst>
            </a:pPr>
            <a:r>
              <a:rPr lang="en-US" sz="2800" b="1" spc="-100" dirty="0">
                <a:solidFill>
                  <a:srgbClr val="231F20"/>
                </a:solidFill>
                <a:latin typeface="Century Gothic" panose="020B0502020202020204" pitchFamily="34" charset="0"/>
                <a:cs typeface="Futura LT Pro Book"/>
              </a:rPr>
              <a:t>Prolonged engagement: </a:t>
            </a:r>
            <a:r>
              <a:rPr lang="en-US" sz="2800" dirty="0">
                <a:latin typeface="Century Gothic" panose="020B0502020202020204" pitchFamily="34" charset="0"/>
              </a:rPr>
              <a:t>Multiple points of contact with your participants</a:t>
            </a:r>
            <a:endParaRPr lang="en-US" sz="2800" spc="-100" dirty="0">
              <a:solidFill>
                <a:srgbClr val="231F20"/>
              </a:solidFill>
              <a:latin typeface="Century Gothic" panose="020B0502020202020204" pitchFamily="34" charset="0"/>
              <a:cs typeface="Futura LT Pro Book"/>
            </a:endParaRPr>
          </a:p>
          <a:p>
            <a:pPr marL="685800" indent="-403225">
              <a:lnSpc>
                <a:spcPts val="3600"/>
              </a:lnSpc>
              <a:spcBef>
                <a:spcPts val="1520"/>
              </a:spcBef>
              <a:buClr>
                <a:srgbClr val="AB2472"/>
              </a:buClr>
              <a:buFont typeface="Wingdings" panose="05000000000000000000" pitchFamily="2" charset="2"/>
              <a:buChar char="§"/>
              <a:tabLst>
                <a:tab pos="720090" algn="l"/>
              </a:tabLst>
            </a:pPr>
            <a:r>
              <a:rPr lang="en-US" sz="2800" b="1" spc="-100" dirty="0">
                <a:solidFill>
                  <a:srgbClr val="231F20"/>
                </a:solidFill>
                <a:latin typeface="Century Gothic" panose="020B0502020202020204" pitchFamily="34" charset="0"/>
                <a:cs typeface="Futura LT Pro Book"/>
              </a:rPr>
              <a:t>Referential adequacy: </a:t>
            </a:r>
            <a:r>
              <a:rPr lang="en-US" sz="2800" spc="-100" dirty="0">
                <a:solidFill>
                  <a:srgbClr val="231F20"/>
                </a:solidFill>
                <a:latin typeface="Century Gothic" panose="020B0502020202020204" pitchFamily="34" charset="0"/>
                <a:cs typeface="Futura LT Pro Book"/>
              </a:rPr>
              <a:t>M</a:t>
            </a:r>
            <a:r>
              <a:rPr lang="en-US" sz="2800" dirty="0">
                <a:latin typeface="Century Gothic" panose="020B0502020202020204" pitchFamily="34" charset="0"/>
              </a:rPr>
              <a:t>ethod used to store raw data in records to examine later and compare to other future studies to show </a:t>
            </a:r>
            <a:br>
              <a:rPr lang="en-US" sz="2800" dirty="0">
                <a:latin typeface="Century Gothic" panose="020B0502020202020204" pitchFamily="34" charset="0"/>
              </a:rPr>
            </a:br>
            <a:r>
              <a:rPr lang="en-US" sz="2800" dirty="0">
                <a:latin typeface="Century Gothic" panose="020B0502020202020204" pitchFamily="34" charset="0"/>
              </a:rPr>
              <a:t>the credibility of data </a:t>
            </a:r>
            <a:endParaRPr lang="en-US" sz="2800" spc="-100" dirty="0">
              <a:solidFill>
                <a:srgbClr val="231F20"/>
              </a:solidFill>
              <a:latin typeface="Century Gothic" panose="020B0502020202020204" pitchFamily="34" charset="0"/>
              <a:cs typeface="Futura LT Pro Book"/>
            </a:endParaRPr>
          </a:p>
          <a:p>
            <a:pPr marL="685800" indent="-403225">
              <a:lnSpc>
                <a:spcPts val="3600"/>
              </a:lnSpc>
              <a:spcBef>
                <a:spcPts val="1520"/>
              </a:spcBef>
              <a:buClr>
                <a:srgbClr val="AB2472"/>
              </a:buClr>
              <a:buFont typeface="Wingdings" panose="05000000000000000000" pitchFamily="2" charset="2"/>
              <a:buChar char="§"/>
              <a:tabLst>
                <a:tab pos="720090" algn="l"/>
              </a:tabLst>
            </a:pPr>
            <a:r>
              <a:rPr lang="en-US" sz="2800" b="1" spc="-100" dirty="0">
                <a:solidFill>
                  <a:srgbClr val="231F20"/>
                </a:solidFill>
                <a:latin typeface="Century Gothic" panose="020B0502020202020204" pitchFamily="34" charset="0"/>
                <a:cs typeface="Futura LT Pro Book"/>
              </a:rPr>
              <a:t>Triangulation: </a:t>
            </a:r>
            <a:r>
              <a:rPr lang="en-US" sz="2800" spc="-100" dirty="0">
                <a:solidFill>
                  <a:srgbClr val="231F20"/>
                </a:solidFill>
                <a:latin typeface="Century Gothic" panose="020B0502020202020204" pitchFamily="34" charset="0"/>
                <a:cs typeface="Futura LT Pro Book"/>
              </a:rPr>
              <a:t>U</a:t>
            </a:r>
            <a:r>
              <a:rPr lang="en-US" sz="2800" dirty="0">
                <a:latin typeface="Century Gothic" panose="020B0502020202020204" pitchFamily="34" charset="0"/>
              </a:rPr>
              <a:t>sing multiple data sources and methods in an evaluation to ensure the best possible understanding</a:t>
            </a:r>
          </a:p>
        </p:txBody>
      </p:sp>
      <p:sp>
        <p:nvSpPr>
          <p:cNvPr id="8" name="Title 1">
            <a:extLst>
              <a:ext uri="{FF2B5EF4-FFF2-40B4-BE49-F238E27FC236}">
                <a16:creationId xmlns:a16="http://schemas.microsoft.com/office/drawing/2014/main" id="{5B1219B0-50BE-486B-B233-0FF1BD843794}"/>
              </a:ext>
            </a:extLst>
          </p:cNvPr>
          <p:cNvSpPr>
            <a:spLocks noGrp="1"/>
          </p:cNvSpPr>
          <p:nvPr>
            <p:ph type="title"/>
          </p:nvPr>
        </p:nvSpPr>
        <p:spPr>
          <a:xfrm>
            <a:off x="561845" y="366812"/>
            <a:ext cx="8724024" cy="1143000"/>
          </a:xfrm>
        </p:spPr>
        <p:txBody>
          <a:bodyPr/>
          <a:lstStyle/>
          <a:p>
            <a:r>
              <a:rPr lang="en-US" dirty="0"/>
              <a:t>Trustworthiness</a:t>
            </a:r>
          </a:p>
        </p:txBody>
      </p:sp>
      <p:sp>
        <p:nvSpPr>
          <p:cNvPr id="9" name="Text Placeholder 3">
            <a:extLst>
              <a:ext uri="{FF2B5EF4-FFF2-40B4-BE49-F238E27FC236}">
                <a16:creationId xmlns:a16="http://schemas.microsoft.com/office/drawing/2014/main" id="{EE06DB4A-F08B-4BAC-9085-AE1E8AF252FA}"/>
              </a:ext>
            </a:extLst>
          </p:cNvPr>
          <p:cNvSpPr txBox="1">
            <a:spLocks/>
          </p:cNvSpPr>
          <p:nvPr/>
        </p:nvSpPr>
        <p:spPr>
          <a:xfrm>
            <a:off x="561845" y="1091205"/>
            <a:ext cx="6296155"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r>
              <a:rPr lang="en-US" kern="0"/>
              <a:t>Menu of options</a:t>
            </a:r>
            <a:endParaRPr lang="en-US" kern="0" dirty="0"/>
          </a:p>
        </p:txBody>
      </p:sp>
    </p:spTree>
    <p:extLst>
      <p:ext uri="{BB962C8B-B14F-4D97-AF65-F5344CB8AC3E}">
        <p14:creationId xmlns:p14="http://schemas.microsoft.com/office/powerpoint/2010/main" val="4178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ject 5"/>
          <p:cNvSpPr txBox="1"/>
          <p:nvPr/>
        </p:nvSpPr>
        <p:spPr>
          <a:xfrm>
            <a:off x="762000" y="1928419"/>
            <a:ext cx="8909251" cy="5409173"/>
          </a:xfrm>
          <a:prstGeom prst="rect">
            <a:avLst/>
          </a:prstGeom>
        </p:spPr>
        <p:txBody>
          <a:bodyPr vert="horz" wrap="square" lIns="0" tIns="0" rIns="0" bIns="0" rtlCol="0">
            <a:spAutoFit/>
          </a:bodyPr>
          <a:lstStyle/>
          <a:p>
            <a:pPr marL="12700">
              <a:lnSpc>
                <a:spcPct val="100000"/>
              </a:lnSpc>
            </a:pPr>
            <a:r>
              <a:rPr lang="en-US" sz="3000" b="1" dirty="0">
                <a:solidFill>
                  <a:srgbClr val="4F81BD">
                    <a:lumMod val="75000"/>
                  </a:srgbClr>
                </a:solidFill>
                <a:latin typeface="Century Gothic" panose="020B0502020202020204" pitchFamily="34" charset="0"/>
                <a:cs typeface="Futura LT Pro Book"/>
              </a:rPr>
              <a:t>Credibility</a:t>
            </a:r>
            <a:r>
              <a:rPr lang="en-US" sz="3400" spc="-140" dirty="0">
                <a:solidFill>
                  <a:srgbClr val="231F20"/>
                </a:solidFill>
                <a:latin typeface="Century Gothic" panose="020B0502020202020204" pitchFamily="34" charset="0"/>
                <a:cs typeface="Futura LT Pro Book"/>
              </a:rPr>
              <a:t> </a:t>
            </a:r>
          </a:p>
          <a:p>
            <a:pPr marL="685800" indent="-396875">
              <a:spcBef>
                <a:spcPts val="1520"/>
              </a:spcBef>
              <a:buClr>
                <a:srgbClr val="AB2472"/>
              </a:buClr>
              <a:buFont typeface="Wingdings" panose="05000000000000000000" pitchFamily="2" charset="2"/>
              <a:buChar char="§"/>
              <a:tabLst>
                <a:tab pos="720090" algn="l"/>
              </a:tabLst>
            </a:pPr>
            <a:r>
              <a:rPr lang="en-US" sz="2800" b="1" spc="-50" dirty="0">
                <a:solidFill>
                  <a:srgbClr val="231F20"/>
                </a:solidFill>
                <a:latin typeface="Century Gothic" panose="020B0502020202020204" pitchFamily="34" charset="0"/>
                <a:cs typeface="Futura LT Pro Book"/>
              </a:rPr>
              <a:t>Peer debriefing: </a:t>
            </a:r>
            <a:r>
              <a:rPr lang="en-US" sz="2800" spc="-50" dirty="0">
                <a:solidFill>
                  <a:srgbClr val="231F20"/>
                </a:solidFill>
                <a:latin typeface="Century Gothic" panose="020B0502020202020204" pitchFamily="34" charset="0"/>
                <a:cs typeface="Futura LT Pro Book"/>
              </a:rPr>
              <a:t>Having colleagues review </a:t>
            </a:r>
            <a:r>
              <a:rPr lang="en-US" sz="2800" spc="-50" dirty="0">
                <a:solidFill>
                  <a:srgbClr val="231F20"/>
                </a:solidFill>
                <a:latin typeface="Century Gothic" panose="020B0502020202020204" pitchFamily="34" charset="0"/>
              </a:rPr>
              <a:t>and question your findings and emergent hypotheses to see if they seem reasonable and plausible</a:t>
            </a:r>
          </a:p>
          <a:p>
            <a:pPr marL="685800" indent="-396875">
              <a:spcBef>
                <a:spcPts val="1520"/>
              </a:spcBef>
              <a:buClr>
                <a:srgbClr val="AB2472"/>
              </a:buClr>
              <a:buFont typeface="Wingdings" panose="05000000000000000000" pitchFamily="2" charset="2"/>
              <a:buChar char="§"/>
              <a:tabLst>
                <a:tab pos="720090" algn="l"/>
              </a:tabLst>
            </a:pPr>
            <a:r>
              <a:rPr lang="en-US" sz="2800" b="1" spc="-50" dirty="0">
                <a:solidFill>
                  <a:srgbClr val="231F20"/>
                </a:solidFill>
                <a:latin typeface="Century Gothic" panose="020B0502020202020204" pitchFamily="34" charset="0"/>
              </a:rPr>
              <a:t>Negative case analysis: </a:t>
            </a:r>
            <a:r>
              <a:rPr lang="en-US" sz="2800" spc="-50" dirty="0">
                <a:solidFill>
                  <a:srgbClr val="231F20"/>
                </a:solidFill>
                <a:latin typeface="Century Gothic" panose="020B0502020202020204" pitchFamily="34" charset="0"/>
              </a:rPr>
              <a:t>Data that may indicate that there are different patterns for different groups of participants, or that something is different in a certain case</a:t>
            </a:r>
          </a:p>
          <a:p>
            <a:pPr marL="685800" indent="-396875">
              <a:lnSpc>
                <a:spcPct val="100000"/>
              </a:lnSpc>
              <a:spcBef>
                <a:spcPts val="1520"/>
              </a:spcBef>
              <a:buClr>
                <a:srgbClr val="AB2472"/>
              </a:buClr>
              <a:buFont typeface="Wingdings" panose="05000000000000000000" pitchFamily="2" charset="2"/>
              <a:buChar char="§"/>
              <a:tabLst>
                <a:tab pos="720090" algn="l"/>
              </a:tabLst>
            </a:pPr>
            <a:r>
              <a:rPr lang="en-US" sz="2800" b="1" spc="-50" dirty="0">
                <a:solidFill>
                  <a:srgbClr val="231F20"/>
                </a:solidFill>
                <a:latin typeface="Century Gothic" panose="020B0502020202020204" pitchFamily="34" charset="0"/>
                <a:cs typeface="Futura LT Pro Book"/>
              </a:rPr>
              <a:t>Member checks: </a:t>
            </a:r>
            <a:r>
              <a:rPr lang="en-US" sz="2800" spc="-50" dirty="0">
                <a:solidFill>
                  <a:srgbClr val="231F20"/>
                </a:solidFill>
                <a:latin typeface="Century Gothic" panose="020B0502020202020204" pitchFamily="34" charset="0"/>
                <a:cs typeface="Futura LT Pro Book"/>
              </a:rPr>
              <a:t>Going back to </a:t>
            </a:r>
            <a:r>
              <a:rPr lang="en-US" sz="2800" spc="-50" dirty="0">
                <a:solidFill>
                  <a:srgbClr val="231F20"/>
                </a:solidFill>
                <a:latin typeface="Century Gothic" panose="020B0502020202020204" pitchFamily="34" charset="0"/>
              </a:rPr>
              <a:t>the participants and asking if they agree with the findings or if there are other explanations for the findings</a:t>
            </a:r>
          </a:p>
        </p:txBody>
      </p:sp>
      <p:sp>
        <p:nvSpPr>
          <p:cNvPr id="8" name="Title 1">
            <a:extLst>
              <a:ext uri="{FF2B5EF4-FFF2-40B4-BE49-F238E27FC236}">
                <a16:creationId xmlns:a16="http://schemas.microsoft.com/office/drawing/2014/main" id="{92EF4BF1-1A29-4800-8BEE-2C8472693BD2}"/>
              </a:ext>
            </a:extLst>
          </p:cNvPr>
          <p:cNvSpPr>
            <a:spLocks noGrp="1"/>
          </p:cNvSpPr>
          <p:nvPr>
            <p:ph type="title"/>
          </p:nvPr>
        </p:nvSpPr>
        <p:spPr>
          <a:xfrm>
            <a:off x="561845" y="366812"/>
            <a:ext cx="8724024" cy="1143000"/>
          </a:xfrm>
        </p:spPr>
        <p:txBody>
          <a:bodyPr/>
          <a:lstStyle/>
          <a:p>
            <a:r>
              <a:rPr lang="en-US" dirty="0"/>
              <a:t>Trustworthiness</a:t>
            </a:r>
          </a:p>
        </p:txBody>
      </p:sp>
      <p:sp>
        <p:nvSpPr>
          <p:cNvPr id="9" name="Text Placeholder 3">
            <a:extLst>
              <a:ext uri="{FF2B5EF4-FFF2-40B4-BE49-F238E27FC236}">
                <a16:creationId xmlns:a16="http://schemas.microsoft.com/office/drawing/2014/main" id="{AFEF9B46-462F-4564-B780-78D412341ACA}"/>
              </a:ext>
            </a:extLst>
          </p:cNvPr>
          <p:cNvSpPr txBox="1">
            <a:spLocks/>
          </p:cNvSpPr>
          <p:nvPr/>
        </p:nvSpPr>
        <p:spPr>
          <a:xfrm>
            <a:off x="561845" y="1091205"/>
            <a:ext cx="6296155"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r>
              <a:rPr lang="en-US" kern="0"/>
              <a:t>Menu of options</a:t>
            </a:r>
            <a:endParaRPr lang="en-US" kern="0" dirty="0"/>
          </a:p>
        </p:txBody>
      </p:sp>
    </p:spTree>
    <p:extLst>
      <p:ext uri="{BB962C8B-B14F-4D97-AF65-F5344CB8AC3E}">
        <p14:creationId xmlns:p14="http://schemas.microsoft.com/office/powerpoint/2010/main" val="3950019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transferabi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2155874"/>
            <a:ext cx="6470851" cy="5363672"/>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a:extLst>
              <a:ext uri="{FF2B5EF4-FFF2-40B4-BE49-F238E27FC236}">
                <a16:creationId xmlns:a16="http://schemas.microsoft.com/office/drawing/2014/main" id="{81F2D582-2AEF-4A4F-9FE9-267F017C5743}"/>
              </a:ext>
            </a:extLst>
          </p:cNvPr>
          <p:cNvSpPr>
            <a:spLocks noGrp="1"/>
          </p:cNvSpPr>
          <p:nvPr>
            <p:ph type="title"/>
          </p:nvPr>
        </p:nvSpPr>
        <p:spPr>
          <a:xfrm>
            <a:off x="561845" y="366812"/>
            <a:ext cx="8724024" cy="1143000"/>
          </a:xfrm>
        </p:spPr>
        <p:txBody>
          <a:bodyPr/>
          <a:lstStyle/>
          <a:p>
            <a:r>
              <a:rPr lang="en-US" dirty="0"/>
              <a:t>Trustworthiness</a:t>
            </a:r>
          </a:p>
        </p:txBody>
      </p:sp>
      <p:sp>
        <p:nvSpPr>
          <p:cNvPr id="10" name="Text Placeholder 3">
            <a:extLst>
              <a:ext uri="{FF2B5EF4-FFF2-40B4-BE49-F238E27FC236}">
                <a16:creationId xmlns:a16="http://schemas.microsoft.com/office/drawing/2014/main" id="{B139A68F-F05C-4694-9192-759BC3C5C1B6}"/>
              </a:ext>
            </a:extLst>
          </p:cNvPr>
          <p:cNvSpPr txBox="1">
            <a:spLocks/>
          </p:cNvSpPr>
          <p:nvPr/>
        </p:nvSpPr>
        <p:spPr>
          <a:xfrm>
            <a:off x="561845" y="1091205"/>
            <a:ext cx="6296155"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r>
              <a:rPr lang="en-US" kern="0"/>
              <a:t>Menu of options</a:t>
            </a:r>
            <a:endParaRPr lang="en-US" kern="0" dirty="0"/>
          </a:p>
        </p:txBody>
      </p:sp>
      <p:sp>
        <p:nvSpPr>
          <p:cNvPr id="13" name="object 5"/>
          <p:cNvSpPr txBox="1"/>
          <p:nvPr/>
        </p:nvSpPr>
        <p:spPr>
          <a:xfrm>
            <a:off x="5867400" y="2234205"/>
            <a:ext cx="4084756" cy="2562240"/>
          </a:xfrm>
          <a:prstGeom prst="rect">
            <a:avLst/>
          </a:prstGeom>
        </p:spPr>
        <p:txBody>
          <a:bodyPr vert="horz" wrap="square" lIns="0" tIns="0" rIns="0" bIns="0" rtlCol="0">
            <a:spAutoFit/>
          </a:bodyPr>
          <a:lstStyle/>
          <a:p>
            <a:pPr marL="12700">
              <a:lnSpc>
                <a:spcPct val="100000"/>
              </a:lnSpc>
            </a:pPr>
            <a:r>
              <a:rPr lang="en-US" sz="3200" b="1" spc="-140" dirty="0">
                <a:solidFill>
                  <a:schemeClr val="accent1">
                    <a:lumMod val="75000"/>
                  </a:schemeClr>
                </a:solidFill>
                <a:latin typeface="Century Gothic" panose="020B0502020202020204" pitchFamily="34" charset="0"/>
                <a:cs typeface="Futura LT Pro Book"/>
              </a:rPr>
              <a:t>Transferability</a:t>
            </a:r>
          </a:p>
          <a:p>
            <a:pPr marL="12700">
              <a:lnSpc>
                <a:spcPct val="100000"/>
              </a:lnSpc>
            </a:pPr>
            <a:r>
              <a:rPr lang="en-US" sz="3000" spc="-100" dirty="0">
                <a:solidFill>
                  <a:srgbClr val="231F20"/>
                </a:solidFill>
                <a:latin typeface="Century Gothic" panose="020B0502020202020204" pitchFamily="34" charset="0"/>
                <a:cs typeface="Futura LT Pro Book"/>
              </a:rPr>
              <a:t>Thick/rich descriptions</a:t>
            </a:r>
          </a:p>
          <a:p>
            <a:pPr marL="812801" indent="-342900">
              <a:lnSpc>
                <a:spcPct val="100000"/>
              </a:lnSpc>
              <a:spcBef>
                <a:spcPts val="1200"/>
              </a:spcBef>
              <a:buClr>
                <a:srgbClr val="AB2472"/>
              </a:buClr>
              <a:buFont typeface="Wingdings" panose="05000000000000000000" pitchFamily="2" charset="2"/>
              <a:buChar char="§"/>
              <a:tabLst>
                <a:tab pos="720090" algn="l"/>
              </a:tabLst>
            </a:pPr>
            <a:r>
              <a:rPr lang="en-US" sz="2400" spc="-100" dirty="0">
                <a:solidFill>
                  <a:srgbClr val="231F20"/>
                </a:solidFill>
                <a:latin typeface="Century Gothic" panose="020B0502020202020204" pitchFamily="34" charset="0"/>
                <a:cs typeface="Futura LT Pro Book"/>
              </a:rPr>
              <a:t>Participants’ voices</a:t>
            </a:r>
          </a:p>
          <a:p>
            <a:pPr marL="812801" indent="-342900">
              <a:lnSpc>
                <a:spcPct val="100000"/>
              </a:lnSpc>
              <a:spcBef>
                <a:spcPts val="1200"/>
              </a:spcBef>
              <a:buClr>
                <a:srgbClr val="AB2472"/>
              </a:buClr>
              <a:buFont typeface="Wingdings" panose="05000000000000000000" pitchFamily="2" charset="2"/>
              <a:buChar char="§"/>
              <a:tabLst>
                <a:tab pos="720090" algn="l"/>
              </a:tabLst>
            </a:pPr>
            <a:r>
              <a:rPr lang="en-US" sz="2400" spc="-100" dirty="0">
                <a:solidFill>
                  <a:srgbClr val="231F20"/>
                </a:solidFill>
                <a:latin typeface="Century Gothic" panose="020B0502020202020204" pitchFamily="34" charset="0"/>
                <a:cs typeface="Futura LT Pro Book"/>
              </a:rPr>
              <a:t>Context</a:t>
            </a:r>
          </a:p>
          <a:p>
            <a:pPr marL="812801" indent="-342900">
              <a:lnSpc>
                <a:spcPct val="100000"/>
              </a:lnSpc>
              <a:spcBef>
                <a:spcPts val="1200"/>
              </a:spcBef>
              <a:buClr>
                <a:srgbClr val="AB2472"/>
              </a:buClr>
              <a:buFont typeface="Wingdings" panose="05000000000000000000" pitchFamily="2" charset="2"/>
              <a:buChar char="§"/>
              <a:tabLst>
                <a:tab pos="720090" algn="l"/>
              </a:tabLst>
            </a:pPr>
            <a:r>
              <a:rPr lang="en-US" sz="2400" spc="-100" dirty="0">
                <a:solidFill>
                  <a:srgbClr val="231F20"/>
                </a:solidFill>
                <a:latin typeface="Century Gothic" panose="020B0502020202020204" pitchFamily="34" charset="0"/>
                <a:cs typeface="Futura LT Pro Book"/>
              </a:rPr>
              <a:t>Methodology</a:t>
            </a:r>
          </a:p>
        </p:txBody>
      </p:sp>
    </p:spTree>
    <p:extLst>
      <p:ext uri="{BB962C8B-B14F-4D97-AF65-F5344CB8AC3E}">
        <p14:creationId xmlns:p14="http://schemas.microsoft.com/office/powerpoint/2010/main" val="761791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ject 5"/>
          <p:cNvSpPr txBox="1"/>
          <p:nvPr/>
        </p:nvSpPr>
        <p:spPr>
          <a:xfrm>
            <a:off x="751469" y="2234205"/>
            <a:ext cx="8534400" cy="4619341"/>
          </a:xfrm>
          <a:prstGeom prst="rect">
            <a:avLst/>
          </a:prstGeom>
        </p:spPr>
        <p:txBody>
          <a:bodyPr vert="horz" wrap="square" lIns="0" tIns="0" rIns="0" bIns="0" rtlCol="0">
            <a:spAutoFit/>
          </a:bodyPr>
          <a:lstStyle/>
          <a:p>
            <a:pPr marL="12700">
              <a:lnSpc>
                <a:spcPts val="3600"/>
              </a:lnSpc>
            </a:pPr>
            <a:r>
              <a:rPr lang="en-US" sz="3200" spc="-140" dirty="0">
                <a:solidFill>
                  <a:srgbClr val="231F20"/>
                </a:solidFill>
                <a:latin typeface="Century Gothic" panose="020B0502020202020204" pitchFamily="34" charset="0"/>
                <a:cs typeface="Futura LT Pro Book"/>
              </a:rPr>
              <a:t>Dependability and confirmability</a:t>
            </a:r>
          </a:p>
          <a:p>
            <a:pPr marL="692150" indent="-352425">
              <a:lnSpc>
                <a:spcPts val="3600"/>
              </a:lnSpc>
              <a:spcBef>
                <a:spcPts val="1520"/>
              </a:spcBef>
              <a:buClr>
                <a:srgbClr val="AB2472"/>
              </a:buClr>
              <a:buFont typeface="Wingdings" panose="05000000000000000000" pitchFamily="2" charset="2"/>
              <a:buChar char="§"/>
              <a:tabLst>
                <a:tab pos="574675" algn="l"/>
              </a:tabLst>
            </a:pPr>
            <a:r>
              <a:rPr lang="en-US" sz="3000" spc="-100" dirty="0">
                <a:solidFill>
                  <a:srgbClr val="231F20"/>
                </a:solidFill>
                <a:latin typeface="Century Gothic" panose="020B0502020202020204" pitchFamily="34" charset="0"/>
                <a:cs typeface="Futura LT Pro Book"/>
              </a:rPr>
              <a:t>Audit trail</a:t>
            </a:r>
          </a:p>
          <a:p>
            <a:pPr marL="1254125" lvl="1" indent="-398463">
              <a:lnSpc>
                <a:spcPts val="3600"/>
              </a:lnSpc>
              <a:spcBef>
                <a:spcPts val="1520"/>
              </a:spcBef>
              <a:buClr>
                <a:srgbClr val="AB2472"/>
              </a:buClr>
              <a:buSzPct val="85000"/>
              <a:buFont typeface="Courier New" panose="02070309020205020404" pitchFamily="49" charset="0"/>
              <a:buChar char="o"/>
              <a:tabLst>
                <a:tab pos="720090" algn="l"/>
              </a:tabLst>
            </a:pPr>
            <a:r>
              <a:rPr lang="en-US" sz="2800" spc="-100" dirty="0">
                <a:solidFill>
                  <a:srgbClr val="231F20"/>
                </a:solidFill>
                <a:latin typeface="Century Gothic" panose="020B0502020202020204" pitchFamily="34" charset="0"/>
                <a:cs typeface="Futura LT Pro Book"/>
              </a:rPr>
              <a:t>Raw data (notes, transcripts, photos, etc.)</a:t>
            </a:r>
          </a:p>
          <a:p>
            <a:pPr marL="1254125" lvl="1" indent="-398463">
              <a:lnSpc>
                <a:spcPts val="3600"/>
              </a:lnSpc>
              <a:spcBef>
                <a:spcPts val="1520"/>
              </a:spcBef>
              <a:buClr>
                <a:srgbClr val="AB2472"/>
              </a:buClr>
              <a:buSzPct val="85000"/>
              <a:buFont typeface="Courier New" panose="02070309020205020404" pitchFamily="49" charset="0"/>
              <a:buChar char="o"/>
              <a:tabLst>
                <a:tab pos="720090" algn="l"/>
              </a:tabLst>
            </a:pPr>
            <a:r>
              <a:rPr lang="en-US" sz="2800" spc="-100" dirty="0">
                <a:solidFill>
                  <a:srgbClr val="231F20"/>
                </a:solidFill>
                <a:latin typeface="Century Gothic" panose="020B0502020202020204" pitchFamily="34" charset="0"/>
                <a:cs typeface="Futura LT Pro Book"/>
              </a:rPr>
              <a:t>Data reconstruction and synthesis products (codebook) </a:t>
            </a:r>
          </a:p>
          <a:p>
            <a:pPr marL="1254125" lvl="1" indent="-398463">
              <a:lnSpc>
                <a:spcPts val="3600"/>
              </a:lnSpc>
              <a:spcBef>
                <a:spcPts val="1520"/>
              </a:spcBef>
              <a:buClr>
                <a:srgbClr val="AB2472"/>
              </a:buClr>
              <a:buSzPct val="85000"/>
              <a:buFont typeface="Courier New" panose="02070309020205020404" pitchFamily="49" charset="0"/>
              <a:buChar char="o"/>
              <a:tabLst>
                <a:tab pos="720090" algn="l"/>
              </a:tabLst>
            </a:pPr>
            <a:r>
              <a:rPr lang="en-US" sz="2800" spc="-100" dirty="0">
                <a:solidFill>
                  <a:srgbClr val="231F20"/>
                </a:solidFill>
                <a:latin typeface="Century Gothic" panose="020B0502020202020204" pitchFamily="34" charset="0"/>
                <a:cs typeface="Futura LT Pro Book"/>
              </a:rPr>
              <a:t>Process notes (memos and notes) </a:t>
            </a:r>
          </a:p>
          <a:p>
            <a:pPr marL="1254125" lvl="1" indent="-398463">
              <a:lnSpc>
                <a:spcPts val="3600"/>
              </a:lnSpc>
              <a:spcBef>
                <a:spcPts val="1520"/>
              </a:spcBef>
              <a:buClr>
                <a:srgbClr val="AB2472"/>
              </a:buClr>
              <a:buSzPct val="85000"/>
              <a:buFont typeface="Courier New" panose="02070309020205020404" pitchFamily="49" charset="0"/>
              <a:buChar char="o"/>
              <a:tabLst>
                <a:tab pos="720090" algn="l"/>
              </a:tabLst>
            </a:pPr>
            <a:r>
              <a:rPr lang="en-US" sz="2800" spc="-100" dirty="0">
                <a:solidFill>
                  <a:srgbClr val="231F20"/>
                </a:solidFill>
                <a:latin typeface="Century Gothic" panose="020B0502020202020204" pitchFamily="34" charset="0"/>
                <a:cs typeface="Futura LT Pro Book"/>
              </a:rPr>
              <a:t>Material relating to intentions and dispositions  (evaluation diaries and reflexivity)</a:t>
            </a:r>
          </a:p>
        </p:txBody>
      </p:sp>
      <p:pic>
        <p:nvPicPr>
          <p:cNvPr id="2054" name="Picture 6" descr="Image result for audi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3703" y="140666"/>
            <a:ext cx="3129852" cy="3129852"/>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a:extLst>
              <a:ext uri="{FF2B5EF4-FFF2-40B4-BE49-F238E27FC236}">
                <a16:creationId xmlns:a16="http://schemas.microsoft.com/office/drawing/2014/main" id="{853E411E-873B-4D1A-9C40-C7A2553ADB15}"/>
              </a:ext>
            </a:extLst>
          </p:cNvPr>
          <p:cNvSpPr>
            <a:spLocks noGrp="1"/>
          </p:cNvSpPr>
          <p:nvPr>
            <p:ph type="title"/>
          </p:nvPr>
        </p:nvSpPr>
        <p:spPr>
          <a:xfrm>
            <a:off x="561845" y="366812"/>
            <a:ext cx="8724024" cy="1143000"/>
          </a:xfrm>
        </p:spPr>
        <p:txBody>
          <a:bodyPr/>
          <a:lstStyle/>
          <a:p>
            <a:r>
              <a:rPr lang="en-US" dirty="0"/>
              <a:t>Trustworthiness</a:t>
            </a:r>
          </a:p>
        </p:txBody>
      </p:sp>
      <p:sp>
        <p:nvSpPr>
          <p:cNvPr id="10" name="Text Placeholder 3">
            <a:extLst>
              <a:ext uri="{FF2B5EF4-FFF2-40B4-BE49-F238E27FC236}">
                <a16:creationId xmlns:a16="http://schemas.microsoft.com/office/drawing/2014/main" id="{32BEF956-4A81-45D8-AC78-528F1FE0F85C}"/>
              </a:ext>
            </a:extLst>
          </p:cNvPr>
          <p:cNvSpPr txBox="1">
            <a:spLocks/>
          </p:cNvSpPr>
          <p:nvPr/>
        </p:nvSpPr>
        <p:spPr>
          <a:xfrm>
            <a:off x="561845" y="1091205"/>
            <a:ext cx="6296155"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r>
              <a:rPr lang="en-US" kern="0"/>
              <a:t>Menu of options</a:t>
            </a:r>
            <a:endParaRPr lang="en-US" kern="0" dirty="0"/>
          </a:p>
        </p:txBody>
      </p:sp>
    </p:spTree>
    <p:extLst>
      <p:ext uri="{BB962C8B-B14F-4D97-AF65-F5344CB8AC3E}">
        <p14:creationId xmlns:p14="http://schemas.microsoft.com/office/powerpoint/2010/main" val="3857363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E906BCC3-61B8-4FEE-BE53-1ABC6DE92959}"/>
              </a:ext>
            </a:extLst>
          </p:cNvPr>
          <p:cNvSpPr>
            <a:spLocks noGrp="1"/>
          </p:cNvSpPr>
          <p:nvPr>
            <p:ph type="title"/>
          </p:nvPr>
        </p:nvSpPr>
        <p:spPr>
          <a:xfrm>
            <a:off x="561845" y="366812"/>
            <a:ext cx="8724024" cy="902424"/>
          </a:xfrm>
        </p:spPr>
        <p:txBody>
          <a:bodyPr/>
          <a:lstStyle/>
          <a:p>
            <a:r>
              <a:rPr lang="en-US" dirty="0"/>
              <a:t>Criteria for assessing </a:t>
            </a:r>
          </a:p>
        </p:txBody>
      </p:sp>
      <p:sp>
        <p:nvSpPr>
          <p:cNvPr id="18" name="Text Placeholder 17">
            <a:extLst>
              <a:ext uri="{FF2B5EF4-FFF2-40B4-BE49-F238E27FC236}">
                <a16:creationId xmlns:a16="http://schemas.microsoft.com/office/drawing/2014/main" id="{C1E039BF-5EF6-4136-A91E-914747367AF4}"/>
              </a:ext>
            </a:extLst>
          </p:cNvPr>
          <p:cNvSpPr>
            <a:spLocks noGrp="1"/>
          </p:cNvSpPr>
          <p:nvPr>
            <p:ph type="body" sz="quarter" idx="10"/>
          </p:nvPr>
        </p:nvSpPr>
        <p:spPr/>
        <p:txBody>
          <a:bodyPr/>
          <a:lstStyle/>
          <a:p>
            <a:endParaRPr lang="en-US"/>
          </a:p>
        </p:txBody>
      </p:sp>
      <p:sp>
        <p:nvSpPr>
          <p:cNvPr id="19" name="Text Placeholder 18">
            <a:extLst>
              <a:ext uri="{FF2B5EF4-FFF2-40B4-BE49-F238E27FC236}">
                <a16:creationId xmlns:a16="http://schemas.microsoft.com/office/drawing/2014/main" id="{F2711A98-BFED-48D2-AC43-11555739E1AC}"/>
              </a:ext>
            </a:extLst>
          </p:cNvPr>
          <p:cNvSpPr>
            <a:spLocks noGrp="1"/>
          </p:cNvSpPr>
          <p:nvPr>
            <p:ph type="body" sz="quarter" idx="11"/>
          </p:nvPr>
        </p:nvSpPr>
        <p:spPr/>
        <p:txBody>
          <a:bodyPr/>
          <a:lstStyle/>
          <a:p>
            <a:r>
              <a:rPr lang="en-US" dirty="0"/>
              <a:t>Trustworthiness</a:t>
            </a:r>
          </a:p>
        </p:txBody>
      </p:sp>
      <p:graphicFrame>
        <p:nvGraphicFramePr>
          <p:cNvPr id="7" name="Table 6"/>
          <p:cNvGraphicFramePr>
            <a:graphicFrameLocks noGrp="1"/>
          </p:cNvGraphicFramePr>
          <p:nvPr>
            <p:extLst>
              <p:ext uri="{D42A27DB-BD31-4B8C-83A1-F6EECF244321}">
                <p14:modId xmlns:p14="http://schemas.microsoft.com/office/powerpoint/2010/main" val="891451423"/>
              </p:ext>
            </p:extLst>
          </p:nvPr>
        </p:nvGraphicFramePr>
        <p:xfrm>
          <a:off x="152400" y="1905000"/>
          <a:ext cx="9753600" cy="5697542"/>
        </p:xfrm>
        <a:graphic>
          <a:graphicData uri="http://schemas.openxmlformats.org/drawingml/2006/table">
            <a:tbl>
              <a:tblPr firstRow="1" bandRow="1">
                <a:tableStyleId>{5C22544A-7EE6-4342-B048-85BDC9FD1C3A}</a:tableStyleId>
              </a:tblPr>
              <a:tblGrid>
                <a:gridCol w="381000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2133600">
                  <a:extLst>
                    <a:ext uri="{9D8B030D-6E8A-4147-A177-3AD203B41FA5}">
                      <a16:colId xmlns:a16="http://schemas.microsoft.com/office/drawing/2014/main" val="20002"/>
                    </a:ext>
                  </a:extLst>
                </a:gridCol>
                <a:gridCol w="1981200">
                  <a:extLst>
                    <a:ext uri="{9D8B030D-6E8A-4147-A177-3AD203B41FA5}">
                      <a16:colId xmlns:a16="http://schemas.microsoft.com/office/drawing/2014/main" val="20003"/>
                    </a:ext>
                  </a:extLst>
                </a:gridCol>
              </a:tblGrid>
              <a:tr h="990600">
                <a:tc>
                  <a:txBody>
                    <a:bodyPr/>
                    <a:lstStyle/>
                    <a:p>
                      <a:r>
                        <a:rPr lang="en-US" sz="2200" b="1" dirty="0">
                          <a:solidFill>
                            <a:schemeClr val="lt1"/>
                          </a:solidFill>
                          <a:effectLst/>
                          <a:latin typeface="Century Gothic" panose="020B0502020202020204" pitchFamily="34" charset="0"/>
                          <a:ea typeface="+mn-ea"/>
                          <a:cs typeface="+mn-cs"/>
                        </a:rPr>
                        <a:t>Question </a:t>
                      </a:r>
                      <a:br>
                        <a:rPr lang="en-US" sz="2200" b="1" dirty="0">
                          <a:solidFill>
                            <a:schemeClr val="lt1"/>
                          </a:solidFill>
                          <a:effectLst/>
                          <a:latin typeface="Century Gothic" panose="020B0502020202020204" pitchFamily="34" charset="0"/>
                          <a:ea typeface="+mn-ea"/>
                          <a:cs typeface="+mn-cs"/>
                        </a:rPr>
                      </a:br>
                      <a:r>
                        <a:rPr lang="en-US" sz="2200" b="1" dirty="0">
                          <a:solidFill>
                            <a:schemeClr val="lt1"/>
                          </a:solidFill>
                          <a:effectLst/>
                          <a:latin typeface="Century Gothic" panose="020B0502020202020204" pitchFamily="34" charset="0"/>
                          <a:ea typeface="+mn-ea"/>
                          <a:cs typeface="+mn-cs"/>
                        </a:rPr>
                        <a:t>asked</a:t>
                      </a:r>
                      <a:endParaRPr lang="en-US" sz="2200" dirty="0">
                        <a:latin typeface="Century Gothic" panose="020B0502020202020204" pitchFamily="34" charset="0"/>
                      </a:endParaRPr>
                    </a:p>
                  </a:txBody>
                  <a:tcPr>
                    <a:solidFill>
                      <a:srgbClr val="80B2A8"/>
                    </a:solidFill>
                  </a:tcPr>
                </a:tc>
                <a:tc>
                  <a:txBody>
                    <a:bodyPr/>
                    <a:lstStyle/>
                    <a:p>
                      <a:r>
                        <a:rPr lang="en-US" sz="2200" b="1" dirty="0">
                          <a:solidFill>
                            <a:schemeClr val="lt1"/>
                          </a:solidFill>
                          <a:effectLst/>
                          <a:latin typeface="Century Gothic" panose="020B0502020202020204" pitchFamily="34" charset="0"/>
                          <a:ea typeface="+mn-ea"/>
                          <a:cs typeface="+mn-cs"/>
                        </a:rPr>
                        <a:t>Issue</a:t>
                      </a:r>
                      <a:endParaRPr lang="en-US" sz="2200" dirty="0">
                        <a:latin typeface="Century Gothic" panose="020B0502020202020204" pitchFamily="34" charset="0"/>
                      </a:endParaRPr>
                    </a:p>
                  </a:txBody>
                  <a:tcPr>
                    <a:solidFill>
                      <a:srgbClr val="80B2A8"/>
                    </a:solidFill>
                  </a:tcPr>
                </a:tc>
                <a:tc>
                  <a:txBody>
                    <a:bodyPr/>
                    <a:lstStyle/>
                    <a:p>
                      <a:r>
                        <a:rPr lang="en-US" sz="2200" b="1" dirty="0">
                          <a:solidFill>
                            <a:schemeClr val="lt1"/>
                          </a:solidFill>
                          <a:effectLst/>
                          <a:latin typeface="Century Gothic" panose="020B0502020202020204" pitchFamily="34" charset="0"/>
                          <a:ea typeface="+mn-ea"/>
                          <a:cs typeface="+mn-cs"/>
                        </a:rPr>
                        <a:t>Quantitative</a:t>
                      </a:r>
                      <a:r>
                        <a:rPr lang="en-US" sz="2200" b="1" baseline="0" dirty="0">
                          <a:solidFill>
                            <a:schemeClr val="lt1"/>
                          </a:solidFill>
                          <a:effectLst/>
                          <a:latin typeface="Century Gothic" panose="020B0502020202020204" pitchFamily="34" charset="0"/>
                          <a:ea typeface="+mn-ea"/>
                          <a:cs typeface="+mn-cs"/>
                        </a:rPr>
                        <a:t> </a:t>
                      </a:r>
                      <a:r>
                        <a:rPr lang="en-US" sz="2200" b="1" dirty="0">
                          <a:solidFill>
                            <a:schemeClr val="lt1"/>
                          </a:solidFill>
                          <a:effectLst/>
                          <a:latin typeface="Century Gothic" panose="020B0502020202020204" pitchFamily="34" charset="0"/>
                          <a:ea typeface="+mn-ea"/>
                          <a:cs typeface="+mn-cs"/>
                        </a:rPr>
                        <a:t>criteria</a:t>
                      </a:r>
                      <a:endParaRPr lang="en-US" sz="2200" dirty="0">
                        <a:latin typeface="Century Gothic" panose="020B0502020202020204" pitchFamily="34" charset="0"/>
                      </a:endParaRPr>
                    </a:p>
                  </a:txBody>
                  <a:tcPr>
                    <a:solidFill>
                      <a:srgbClr val="80B2A8"/>
                    </a:solidFill>
                  </a:tcPr>
                </a:tc>
                <a:tc>
                  <a:txBody>
                    <a:bodyPr/>
                    <a:lstStyle/>
                    <a:p>
                      <a:r>
                        <a:rPr lang="en-US" sz="2200" b="1" dirty="0">
                          <a:solidFill>
                            <a:schemeClr val="lt1"/>
                          </a:solidFill>
                          <a:effectLst/>
                          <a:latin typeface="Century Gothic" panose="020B0502020202020204" pitchFamily="34" charset="0"/>
                          <a:ea typeface="+mn-ea"/>
                          <a:cs typeface="+mn-cs"/>
                        </a:rPr>
                        <a:t>Qualitative</a:t>
                      </a:r>
                    </a:p>
                    <a:p>
                      <a:r>
                        <a:rPr lang="en-US" sz="2200" b="1" dirty="0">
                          <a:solidFill>
                            <a:schemeClr val="lt1"/>
                          </a:solidFill>
                          <a:effectLst/>
                          <a:latin typeface="Century Gothic" panose="020B0502020202020204" pitchFamily="34" charset="0"/>
                          <a:ea typeface="+mn-ea"/>
                          <a:cs typeface="+mn-cs"/>
                        </a:rPr>
                        <a:t>criteria</a:t>
                      </a:r>
                      <a:endParaRPr lang="en-US" sz="2200" dirty="0">
                        <a:latin typeface="Century Gothic" panose="020B0502020202020204" pitchFamily="34" charset="0"/>
                      </a:endParaRPr>
                    </a:p>
                  </a:txBody>
                  <a:tcPr>
                    <a:solidFill>
                      <a:srgbClr val="80B2A8"/>
                    </a:solidFill>
                  </a:tcPr>
                </a:tc>
                <a:extLst>
                  <a:ext uri="{0D108BD9-81ED-4DB2-BD59-A6C34878D82A}">
                    <a16:rowId xmlns:a16="http://schemas.microsoft.com/office/drawing/2014/main" val="10000"/>
                  </a:ext>
                </a:extLst>
              </a:tr>
              <a:tr h="763914">
                <a:tc>
                  <a:txBody>
                    <a:bodyPr/>
                    <a:lstStyle/>
                    <a:p>
                      <a:r>
                        <a:rPr lang="en-US" sz="2000" spc="0" baseline="0" dirty="0">
                          <a:solidFill>
                            <a:schemeClr val="dk1"/>
                          </a:solidFill>
                          <a:effectLst/>
                          <a:latin typeface="Century Gothic" panose="020B0502020202020204" pitchFamily="34" charset="0"/>
                          <a:ea typeface="+mn-ea"/>
                          <a:cs typeface="+mn-cs"/>
                        </a:rPr>
                        <a:t>Have we measured what we set out to measure?</a:t>
                      </a:r>
                      <a:endParaRPr lang="en-US" sz="2000" spc="0" baseline="0" dirty="0">
                        <a:latin typeface="Century Gothic" panose="020B0502020202020204" pitchFamily="34" charset="0"/>
                      </a:endParaRPr>
                    </a:p>
                  </a:txBody>
                  <a:tcPr>
                    <a:solidFill>
                      <a:srgbClr val="A4C8C1"/>
                    </a:solidFill>
                  </a:tcPr>
                </a:tc>
                <a:tc>
                  <a:txBody>
                    <a:bodyPr/>
                    <a:lstStyle/>
                    <a:p>
                      <a:r>
                        <a:rPr lang="en-US" sz="2000" spc="0" baseline="0" dirty="0">
                          <a:solidFill>
                            <a:schemeClr val="dk1"/>
                          </a:solidFill>
                          <a:effectLst/>
                          <a:latin typeface="Century Gothic" panose="020B0502020202020204" pitchFamily="34" charset="0"/>
                          <a:ea typeface="+mn-ea"/>
                          <a:cs typeface="+mn-cs"/>
                        </a:rPr>
                        <a:t>Truth value</a:t>
                      </a:r>
                      <a:endParaRPr lang="en-US" sz="2000" spc="0" baseline="0" dirty="0">
                        <a:latin typeface="Century Gothic" panose="020B0502020202020204" pitchFamily="34" charset="0"/>
                      </a:endParaRPr>
                    </a:p>
                  </a:txBody>
                  <a:tcPr>
                    <a:solidFill>
                      <a:srgbClr val="A4C8C1"/>
                    </a:solidFill>
                  </a:tcPr>
                </a:tc>
                <a:tc>
                  <a:txBody>
                    <a:bodyPr/>
                    <a:lstStyle/>
                    <a:p>
                      <a:r>
                        <a:rPr lang="en-US" sz="2000" spc="0" baseline="0" dirty="0">
                          <a:solidFill>
                            <a:schemeClr val="dk1"/>
                          </a:solidFill>
                          <a:effectLst/>
                          <a:latin typeface="Century Gothic" panose="020B0502020202020204" pitchFamily="34" charset="0"/>
                          <a:ea typeface="+mn-ea"/>
                          <a:cs typeface="+mn-cs"/>
                        </a:rPr>
                        <a:t>Internal validity</a:t>
                      </a:r>
                      <a:endParaRPr lang="en-US" sz="2000" spc="0" baseline="0" dirty="0">
                        <a:latin typeface="Century Gothic" panose="020B0502020202020204" pitchFamily="34" charset="0"/>
                      </a:endParaRPr>
                    </a:p>
                  </a:txBody>
                  <a:tcPr>
                    <a:solidFill>
                      <a:srgbClr val="A4C8C1"/>
                    </a:solidFill>
                  </a:tcPr>
                </a:tc>
                <a:tc>
                  <a:txBody>
                    <a:bodyPr/>
                    <a:lstStyle/>
                    <a:p>
                      <a:endParaRPr lang="en-US" sz="2000" b="1" dirty="0">
                        <a:latin typeface="Century Gothic" panose="020B0502020202020204" pitchFamily="34" charset="0"/>
                      </a:endParaRPr>
                    </a:p>
                  </a:txBody>
                  <a:tcPr>
                    <a:solidFill>
                      <a:srgbClr val="A4C8C1"/>
                    </a:solidFill>
                  </a:tcPr>
                </a:tc>
                <a:extLst>
                  <a:ext uri="{0D108BD9-81ED-4DB2-BD59-A6C34878D82A}">
                    <a16:rowId xmlns:a16="http://schemas.microsoft.com/office/drawing/2014/main" val="10001"/>
                  </a:ext>
                </a:extLst>
              </a:tr>
              <a:tr h="1141086">
                <a:tc>
                  <a:txBody>
                    <a:bodyPr/>
                    <a:lstStyle/>
                    <a:p>
                      <a:r>
                        <a:rPr lang="en-US" sz="2000" spc="0" baseline="0" dirty="0">
                          <a:solidFill>
                            <a:schemeClr val="dk1"/>
                          </a:solidFill>
                          <a:effectLst/>
                          <a:latin typeface="Century Gothic" panose="020B0502020202020204" pitchFamily="34" charset="0"/>
                          <a:ea typeface="+mn-ea"/>
                          <a:cs typeface="+mn-cs"/>
                        </a:rPr>
                        <a:t>How applicable are our results to other subjects </a:t>
                      </a:r>
                      <a:br>
                        <a:rPr lang="en-US" sz="2000" spc="0" baseline="0" dirty="0">
                          <a:solidFill>
                            <a:schemeClr val="dk1"/>
                          </a:solidFill>
                          <a:effectLst/>
                          <a:latin typeface="Century Gothic" panose="020B0502020202020204" pitchFamily="34" charset="0"/>
                          <a:ea typeface="+mn-ea"/>
                          <a:cs typeface="+mn-cs"/>
                        </a:rPr>
                      </a:br>
                      <a:r>
                        <a:rPr lang="en-US" sz="2000" spc="0" baseline="0" dirty="0">
                          <a:solidFill>
                            <a:schemeClr val="dk1"/>
                          </a:solidFill>
                          <a:effectLst/>
                          <a:latin typeface="Century Gothic" panose="020B0502020202020204" pitchFamily="34" charset="0"/>
                          <a:ea typeface="+mn-ea"/>
                          <a:cs typeface="+mn-cs"/>
                        </a:rPr>
                        <a:t>and other contexts?</a:t>
                      </a:r>
                      <a:endParaRPr lang="en-US" sz="2000" spc="0" baseline="0" dirty="0">
                        <a:latin typeface="Century Gothic" panose="020B0502020202020204" pitchFamily="34" charset="0"/>
                      </a:endParaRPr>
                    </a:p>
                  </a:txBody>
                  <a:tcPr>
                    <a:lnB w="12700" cap="flat" cmpd="sng" algn="ctr">
                      <a:solidFill>
                        <a:schemeClr val="bg1"/>
                      </a:solidFill>
                      <a:prstDash val="solid"/>
                      <a:round/>
                      <a:headEnd type="none" w="med" len="med"/>
                      <a:tailEnd type="none" w="med" len="med"/>
                    </a:lnB>
                    <a:solidFill>
                      <a:srgbClr val="DDEBE8"/>
                    </a:solidFill>
                  </a:tcPr>
                </a:tc>
                <a:tc>
                  <a:txBody>
                    <a:bodyPr/>
                    <a:lstStyle/>
                    <a:p>
                      <a:r>
                        <a:rPr lang="en-US" sz="2000" spc="0" baseline="0" dirty="0">
                          <a:solidFill>
                            <a:schemeClr val="dk1"/>
                          </a:solidFill>
                          <a:effectLst/>
                          <a:latin typeface="Century Gothic" panose="020B0502020202020204" pitchFamily="34" charset="0"/>
                          <a:ea typeface="+mn-ea"/>
                          <a:cs typeface="+mn-cs"/>
                        </a:rPr>
                        <a:t>Applicability</a:t>
                      </a:r>
                      <a:endParaRPr lang="en-US" sz="2000" spc="0" baseline="0" dirty="0">
                        <a:latin typeface="Century Gothic" panose="020B0502020202020204" pitchFamily="34" charset="0"/>
                      </a:endParaRPr>
                    </a:p>
                  </a:txBody>
                  <a:tcPr>
                    <a:lnB w="12700" cap="flat" cmpd="sng" algn="ctr">
                      <a:solidFill>
                        <a:schemeClr val="bg1"/>
                      </a:solidFill>
                      <a:prstDash val="solid"/>
                      <a:round/>
                      <a:headEnd type="none" w="med" len="med"/>
                      <a:tailEnd type="none" w="med" len="med"/>
                    </a:lnB>
                    <a:solidFill>
                      <a:srgbClr val="DDEBE8"/>
                    </a:solidFill>
                  </a:tcPr>
                </a:tc>
                <a:tc>
                  <a:txBody>
                    <a:bodyPr/>
                    <a:lstStyle/>
                    <a:p>
                      <a:r>
                        <a:rPr lang="en-US" sz="2000" spc="0" baseline="0" dirty="0">
                          <a:solidFill>
                            <a:schemeClr val="dk1"/>
                          </a:solidFill>
                          <a:effectLst/>
                          <a:latin typeface="Century Gothic" panose="020B0502020202020204" pitchFamily="34" charset="0"/>
                          <a:ea typeface="+mn-ea"/>
                          <a:cs typeface="+mn-cs"/>
                        </a:rPr>
                        <a:t>External validity</a:t>
                      </a:r>
                    </a:p>
                    <a:p>
                      <a:r>
                        <a:rPr lang="en-US" sz="2000" spc="0" baseline="0" dirty="0">
                          <a:solidFill>
                            <a:schemeClr val="dk1"/>
                          </a:solidFill>
                          <a:effectLst/>
                          <a:latin typeface="Century Gothic" panose="020B0502020202020204" pitchFamily="34" charset="0"/>
                          <a:ea typeface="+mn-ea"/>
                          <a:cs typeface="+mn-cs"/>
                        </a:rPr>
                        <a:t>Generalizability</a:t>
                      </a:r>
                      <a:endParaRPr lang="en-US" sz="2000" spc="0" baseline="0" dirty="0">
                        <a:latin typeface="Century Gothic" panose="020B0502020202020204" pitchFamily="34" charset="0"/>
                      </a:endParaRPr>
                    </a:p>
                  </a:txBody>
                  <a:tcPr>
                    <a:lnB w="12700" cap="flat" cmpd="sng" algn="ctr">
                      <a:solidFill>
                        <a:schemeClr val="bg1"/>
                      </a:solidFill>
                      <a:prstDash val="solid"/>
                      <a:round/>
                      <a:headEnd type="none" w="med" len="med"/>
                      <a:tailEnd type="none" w="med" len="med"/>
                    </a:lnB>
                    <a:solidFill>
                      <a:srgbClr val="DDEBE8"/>
                    </a:solidFill>
                  </a:tcPr>
                </a:tc>
                <a:tc>
                  <a:txBody>
                    <a:bodyPr/>
                    <a:lstStyle/>
                    <a:p>
                      <a:endParaRPr lang="en-US" sz="2000" b="1" dirty="0">
                        <a:latin typeface="Century Gothic" panose="020B0502020202020204" pitchFamily="34" charset="0"/>
                      </a:endParaRPr>
                    </a:p>
                  </a:txBody>
                  <a:tcPr>
                    <a:lnB w="12700" cap="flat" cmpd="sng" algn="ctr">
                      <a:solidFill>
                        <a:schemeClr val="bg1"/>
                      </a:solidFill>
                      <a:prstDash val="solid"/>
                      <a:round/>
                      <a:headEnd type="none" w="med" len="med"/>
                      <a:tailEnd type="none" w="med" len="med"/>
                    </a:lnB>
                    <a:solidFill>
                      <a:srgbClr val="DDEBE8"/>
                    </a:solidFill>
                  </a:tcPr>
                </a:tc>
                <a:extLst>
                  <a:ext uri="{0D108BD9-81ED-4DB2-BD59-A6C34878D82A}">
                    <a16:rowId xmlns:a16="http://schemas.microsoft.com/office/drawing/2014/main" val="10002"/>
                  </a:ext>
                </a:extLst>
              </a:tr>
              <a:tr h="1275183">
                <a:tc>
                  <a:txBody>
                    <a:bodyPr/>
                    <a:lstStyle/>
                    <a:p>
                      <a:r>
                        <a:rPr lang="en-US" sz="2000" spc="0" baseline="0" dirty="0">
                          <a:solidFill>
                            <a:schemeClr val="dk1"/>
                          </a:solidFill>
                          <a:effectLst/>
                          <a:latin typeface="Century Gothic" panose="020B0502020202020204" pitchFamily="34" charset="0"/>
                          <a:ea typeface="+mn-ea"/>
                          <a:cs typeface="+mn-cs"/>
                        </a:rPr>
                        <a:t>Would our findings be repeated if our evaluation were replicated in the </a:t>
                      </a:r>
                      <a:br>
                        <a:rPr lang="en-US" sz="2000" spc="0" baseline="0" dirty="0">
                          <a:solidFill>
                            <a:schemeClr val="dk1"/>
                          </a:solidFill>
                          <a:effectLst/>
                          <a:latin typeface="Century Gothic" panose="020B0502020202020204" pitchFamily="34" charset="0"/>
                          <a:ea typeface="+mn-ea"/>
                          <a:cs typeface="+mn-cs"/>
                        </a:rPr>
                      </a:br>
                      <a:r>
                        <a:rPr lang="en-US" sz="2000" spc="0" baseline="0" dirty="0">
                          <a:solidFill>
                            <a:schemeClr val="dk1"/>
                          </a:solidFill>
                          <a:effectLst/>
                          <a:latin typeface="Century Gothic" panose="020B0502020202020204" pitchFamily="34" charset="0"/>
                          <a:ea typeface="+mn-ea"/>
                          <a:cs typeface="+mn-cs"/>
                        </a:rPr>
                        <a:t>same context with the </a:t>
                      </a:r>
                      <a:br>
                        <a:rPr lang="en-US" sz="2000" spc="0" baseline="0" dirty="0">
                          <a:solidFill>
                            <a:schemeClr val="dk1"/>
                          </a:solidFill>
                          <a:effectLst/>
                          <a:latin typeface="Century Gothic" panose="020B0502020202020204" pitchFamily="34" charset="0"/>
                          <a:ea typeface="+mn-ea"/>
                          <a:cs typeface="+mn-cs"/>
                        </a:rPr>
                      </a:br>
                      <a:r>
                        <a:rPr lang="en-US" sz="2000" spc="0" baseline="0" dirty="0">
                          <a:solidFill>
                            <a:schemeClr val="dk1"/>
                          </a:solidFill>
                          <a:effectLst/>
                          <a:latin typeface="Century Gothic" panose="020B0502020202020204" pitchFamily="34" charset="0"/>
                          <a:ea typeface="+mn-ea"/>
                          <a:cs typeface="+mn-cs"/>
                        </a:rPr>
                        <a:t>same subjects?</a:t>
                      </a:r>
                      <a:endParaRPr lang="en-US" sz="2000" spc="0" baseline="0" dirty="0">
                        <a:latin typeface="Century Gothic" panose="020B0502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A4C8C1"/>
                    </a:solidFill>
                  </a:tcPr>
                </a:tc>
                <a:tc>
                  <a:txBody>
                    <a:bodyPr/>
                    <a:lstStyle/>
                    <a:p>
                      <a:r>
                        <a:rPr lang="en-US" sz="2000" spc="0" baseline="0" dirty="0">
                          <a:solidFill>
                            <a:schemeClr val="dk1"/>
                          </a:solidFill>
                          <a:effectLst/>
                          <a:latin typeface="Century Gothic" panose="020B0502020202020204" pitchFamily="34" charset="0"/>
                          <a:ea typeface="+mn-ea"/>
                          <a:cs typeface="+mn-cs"/>
                        </a:rPr>
                        <a:t>Consistency</a:t>
                      </a:r>
                      <a:endParaRPr lang="en-US" sz="2000" spc="0" baseline="0" dirty="0">
                        <a:latin typeface="Century Gothic" panose="020B0502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A4C8C1"/>
                    </a:solidFill>
                  </a:tcPr>
                </a:tc>
                <a:tc>
                  <a: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spc="0" baseline="0" dirty="0">
                          <a:solidFill>
                            <a:schemeClr val="dk1"/>
                          </a:solidFill>
                          <a:effectLst/>
                          <a:latin typeface="Century Gothic" panose="020B0502020202020204" pitchFamily="34" charset="0"/>
                          <a:ea typeface="+mn-ea"/>
                          <a:cs typeface="+mn-cs"/>
                        </a:rPr>
                        <a:t>Reliability</a:t>
                      </a:r>
                      <a:endParaRPr lang="en-US" sz="2000" spc="0" baseline="0" dirty="0">
                        <a:latin typeface="Century Gothic" panose="020B0502020202020204" pitchFamily="34" charset="0"/>
                      </a:endParaRPr>
                    </a:p>
                    <a:p>
                      <a:endParaRPr lang="en-US" sz="2000" spc="0" baseline="0" dirty="0">
                        <a:latin typeface="Century Gothic" panose="020B0502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A4C8C1"/>
                    </a:solidFill>
                  </a:tcPr>
                </a:tc>
                <a:tc>
                  <a:txBody>
                    <a:bodyPr/>
                    <a:lstStyle/>
                    <a:p>
                      <a:endParaRPr lang="en-US" sz="2000" dirty="0">
                        <a:latin typeface="Century Gothic" panose="020B0502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A4C8C1"/>
                    </a:solidFill>
                  </a:tcPr>
                </a:tc>
                <a:extLst>
                  <a:ext uri="{0D108BD9-81ED-4DB2-BD59-A6C34878D82A}">
                    <a16:rowId xmlns:a16="http://schemas.microsoft.com/office/drawing/2014/main" val="10003"/>
                  </a:ext>
                </a:extLst>
              </a:tr>
              <a:tr h="1186502">
                <a:tc>
                  <a:txBody>
                    <a:bodyPr/>
                    <a:lstStyle/>
                    <a:p>
                      <a:r>
                        <a:rPr lang="en-US" sz="2000" spc="0" baseline="0" dirty="0">
                          <a:solidFill>
                            <a:schemeClr val="dk1"/>
                          </a:solidFill>
                          <a:effectLst/>
                          <a:latin typeface="Century Gothic" panose="020B0502020202020204" pitchFamily="34" charset="0"/>
                          <a:ea typeface="+mn-ea"/>
                          <a:cs typeface="+mn-cs"/>
                        </a:rPr>
                        <a:t>To what extent are our findings affected by personal interests and biases?</a:t>
                      </a:r>
                      <a:endParaRPr lang="en-US" sz="2000" spc="0" baseline="0" dirty="0">
                        <a:latin typeface="Century Gothic" panose="020B0502020202020204" pitchFamily="34" charset="0"/>
                      </a:endParaRPr>
                    </a:p>
                  </a:txBody>
                  <a:tcPr>
                    <a:lnT w="12700" cap="flat" cmpd="sng" algn="ctr">
                      <a:solidFill>
                        <a:schemeClr val="bg1"/>
                      </a:solidFill>
                      <a:prstDash val="solid"/>
                      <a:round/>
                      <a:headEnd type="none" w="med" len="med"/>
                      <a:tailEnd type="none" w="med" len="med"/>
                    </a:lnT>
                    <a:solidFill>
                      <a:srgbClr val="DDEBE8"/>
                    </a:solidFill>
                  </a:tcPr>
                </a:tc>
                <a:tc>
                  <a:txBody>
                    <a:bodyPr/>
                    <a:lstStyle/>
                    <a:p>
                      <a:r>
                        <a:rPr lang="en-US" sz="2000" spc="0" baseline="0" dirty="0">
                          <a:solidFill>
                            <a:schemeClr val="dk1"/>
                          </a:solidFill>
                          <a:effectLst/>
                          <a:latin typeface="Century Gothic" panose="020B0502020202020204" pitchFamily="34" charset="0"/>
                          <a:ea typeface="+mn-ea"/>
                          <a:cs typeface="+mn-cs"/>
                        </a:rPr>
                        <a:t>Neutrality</a:t>
                      </a:r>
                      <a:endParaRPr lang="en-US" sz="2000" spc="0" baseline="0" dirty="0">
                        <a:latin typeface="Century Gothic" panose="020B0502020202020204" pitchFamily="34" charset="0"/>
                      </a:endParaRPr>
                    </a:p>
                  </a:txBody>
                  <a:tcPr>
                    <a:lnT w="12700" cap="flat" cmpd="sng" algn="ctr">
                      <a:solidFill>
                        <a:schemeClr val="bg1"/>
                      </a:solidFill>
                      <a:prstDash val="solid"/>
                      <a:round/>
                      <a:headEnd type="none" w="med" len="med"/>
                      <a:tailEnd type="none" w="med" len="med"/>
                    </a:lnT>
                    <a:solidFill>
                      <a:srgbClr val="DDEBE8"/>
                    </a:solidFill>
                  </a:tcPr>
                </a:tc>
                <a:tc>
                  <a:txBody>
                    <a:bodyPr/>
                    <a:lstStyle/>
                    <a:p>
                      <a:r>
                        <a:rPr lang="en-US" sz="2000" spc="0" baseline="0" dirty="0">
                          <a:solidFill>
                            <a:schemeClr val="dk1"/>
                          </a:solidFill>
                          <a:effectLst/>
                          <a:latin typeface="Century Gothic" panose="020B0502020202020204" pitchFamily="34" charset="0"/>
                          <a:ea typeface="+mn-ea"/>
                          <a:cs typeface="+mn-cs"/>
                        </a:rPr>
                        <a:t>Objectivity</a:t>
                      </a:r>
                      <a:endParaRPr lang="en-US" sz="2000" spc="0" baseline="0" dirty="0">
                        <a:latin typeface="Century Gothic" panose="020B0502020202020204" pitchFamily="34" charset="0"/>
                      </a:endParaRPr>
                    </a:p>
                  </a:txBody>
                  <a:tcPr>
                    <a:lnT w="12700" cap="flat" cmpd="sng" algn="ctr">
                      <a:solidFill>
                        <a:schemeClr val="bg1"/>
                      </a:solidFill>
                      <a:prstDash val="solid"/>
                      <a:round/>
                      <a:headEnd type="none" w="med" len="med"/>
                      <a:tailEnd type="none" w="med" len="med"/>
                    </a:lnT>
                    <a:solidFill>
                      <a:srgbClr val="DDEBE8"/>
                    </a:solidFill>
                  </a:tcPr>
                </a:tc>
                <a:tc>
                  <a:txBody>
                    <a:bodyPr/>
                    <a:lstStyle/>
                    <a:p>
                      <a:pPr marL="0" marR="0" lvl="0" indent="0" defTabSz="914400" eaLnBrk="1" fontAlgn="auto" latinLnBrk="0" hangingPunct="1">
                        <a:lnSpc>
                          <a:spcPct val="100000"/>
                        </a:lnSpc>
                        <a:spcBef>
                          <a:spcPts val="0"/>
                        </a:spcBef>
                        <a:spcAft>
                          <a:spcPts val="0"/>
                        </a:spcAft>
                        <a:buClrTx/>
                        <a:buSzTx/>
                        <a:buFontTx/>
                        <a:buNone/>
                        <a:tabLst/>
                        <a:defRPr/>
                      </a:pPr>
                      <a:endParaRPr lang="en-US" sz="2000" dirty="0">
                        <a:latin typeface="Century Gothic" panose="020B0502020202020204" pitchFamily="34" charset="0"/>
                      </a:endParaRPr>
                    </a:p>
                  </a:txBody>
                  <a:tcPr>
                    <a:lnT w="12700" cap="flat" cmpd="sng" algn="ctr">
                      <a:solidFill>
                        <a:schemeClr val="bg1"/>
                      </a:solidFill>
                      <a:prstDash val="solid"/>
                      <a:round/>
                      <a:headEnd type="none" w="med" len="med"/>
                      <a:tailEnd type="none" w="med" len="med"/>
                    </a:lnT>
                    <a:solidFill>
                      <a:srgbClr val="DDEBE8"/>
                    </a:solidFill>
                  </a:tcPr>
                </a:tc>
                <a:extLst>
                  <a:ext uri="{0D108BD9-81ED-4DB2-BD59-A6C34878D82A}">
                    <a16:rowId xmlns:a16="http://schemas.microsoft.com/office/drawing/2014/main" val="10004"/>
                  </a:ext>
                </a:extLst>
              </a:tr>
            </a:tbl>
          </a:graphicData>
        </a:graphic>
      </p:graphicFrame>
      <p:sp>
        <p:nvSpPr>
          <p:cNvPr id="21" name="Rectangle 20">
            <a:extLst>
              <a:ext uri="{FF2B5EF4-FFF2-40B4-BE49-F238E27FC236}">
                <a16:creationId xmlns:a16="http://schemas.microsoft.com/office/drawing/2014/main" id="{B65A496C-C830-43F9-AD8F-F683F4F7F44C}"/>
              </a:ext>
            </a:extLst>
          </p:cNvPr>
          <p:cNvSpPr/>
          <p:nvPr/>
        </p:nvSpPr>
        <p:spPr>
          <a:xfrm>
            <a:off x="7924800" y="2895600"/>
            <a:ext cx="1439818" cy="400110"/>
          </a:xfrm>
          <a:prstGeom prst="rect">
            <a:avLst/>
          </a:prstGeom>
        </p:spPr>
        <p:txBody>
          <a:bodyPr wrap="none">
            <a:spAutoFit/>
          </a:bodyPr>
          <a:lstStyle/>
          <a:p>
            <a:r>
              <a:rPr lang="en-US" sz="2000" b="1" kern="0" dirty="0">
                <a:solidFill>
                  <a:prstClr val="black"/>
                </a:solidFill>
                <a:latin typeface="Century Gothic" panose="020B0502020202020204" pitchFamily="34" charset="0"/>
              </a:rPr>
              <a:t>Credibility</a:t>
            </a:r>
            <a:endParaRPr lang="en-US" dirty="0"/>
          </a:p>
        </p:txBody>
      </p:sp>
      <p:sp>
        <p:nvSpPr>
          <p:cNvPr id="22" name="Rectangle 21">
            <a:extLst>
              <a:ext uri="{FF2B5EF4-FFF2-40B4-BE49-F238E27FC236}">
                <a16:creationId xmlns:a16="http://schemas.microsoft.com/office/drawing/2014/main" id="{5FBA2502-0666-411F-95EC-D00976311A78}"/>
              </a:ext>
            </a:extLst>
          </p:cNvPr>
          <p:cNvSpPr/>
          <p:nvPr/>
        </p:nvSpPr>
        <p:spPr>
          <a:xfrm>
            <a:off x="7924800" y="3669792"/>
            <a:ext cx="1875835" cy="400110"/>
          </a:xfrm>
          <a:prstGeom prst="rect">
            <a:avLst/>
          </a:prstGeom>
        </p:spPr>
        <p:txBody>
          <a:bodyPr wrap="none">
            <a:spAutoFit/>
          </a:bodyPr>
          <a:lstStyle/>
          <a:p>
            <a:pPr lvl="0">
              <a:defRPr/>
            </a:pPr>
            <a:r>
              <a:rPr lang="en-US" sz="2000" b="1" kern="0" dirty="0">
                <a:solidFill>
                  <a:prstClr val="black"/>
                </a:solidFill>
                <a:latin typeface="Century Gothic" panose="020B0502020202020204" pitchFamily="34" charset="0"/>
              </a:rPr>
              <a:t>Transferability</a:t>
            </a:r>
            <a:endParaRPr lang="en-US" sz="2000" kern="0" dirty="0">
              <a:solidFill>
                <a:prstClr val="black"/>
              </a:solidFill>
              <a:latin typeface="Century Gothic" panose="020B0502020202020204" pitchFamily="34" charset="0"/>
            </a:endParaRPr>
          </a:p>
        </p:txBody>
      </p:sp>
      <p:sp>
        <p:nvSpPr>
          <p:cNvPr id="23" name="Rectangle 22">
            <a:extLst>
              <a:ext uri="{FF2B5EF4-FFF2-40B4-BE49-F238E27FC236}">
                <a16:creationId xmlns:a16="http://schemas.microsoft.com/office/drawing/2014/main" id="{FD3FD780-828D-491E-82C3-89FD3739F372}"/>
              </a:ext>
            </a:extLst>
          </p:cNvPr>
          <p:cNvSpPr/>
          <p:nvPr/>
        </p:nvSpPr>
        <p:spPr>
          <a:xfrm>
            <a:off x="7901925" y="4800600"/>
            <a:ext cx="2004075" cy="400110"/>
          </a:xfrm>
          <a:prstGeom prst="rect">
            <a:avLst/>
          </a:prstGeom>
        </p:spPr>
        <p:txBody>
          <a:bodyPr wrap="none">
            <a:spAutoFit/>
          </a:bodyPr>
          <a:lstStyle/>
          <a:p>
            <a:pPr lvl="0">
              <a:defRPr/>
            </a:pPr>
            <a:r>
              <a:rPr lang="en-US" sz="2000" b="1" kern="0" dirty="0">
                <a:solidFill>
                  <a:prstClr val="black"/>
                </a:solidFill>
                <a:latin typeface="Century Gothic" panose="020B0502020202020204" pitchFamily="34" charset="0"/>
              </a:rPr>
              <a:t>Dependability</a:t>
            </a:r>
            <a:r>
              <a:rPr lang="en-US" sz="2000" kern="0" dirty="0">
                <a:solidFill>
                  <a:prstClr val="black"/>
                </a:solidFill>
                <a:latin typeface="Century Gothic" panose="020B0502020202020204" pitchFamily="34" charset="0"/>
              </a:rPr>
              <a:t> </a:t>
            </a:r>
          </a:p>
        </p:txBody>
      </p:sp>
      <p:sp>
        <p:nvSpPr>
          <p:cNvPr id="24" name="Rectangle 23">
            <a:extLst>
              <a:ext uri="{FF2B5EF4-FFF2-40B4-BE49-F238E27FC236}">
                <a16:creationId xmlns:a16="http://schemas.microsoft.com/office/drawing/2014/main" id="{806BE584-EA09-45E7-B0EE-8AE75A1D6E71}"/>
              </a:ext>
            </a:extLst>
          </p:cNvPr>
          <p:cNvSpPr/>
          <p:nvPr/>
        </p:nvSpPr>
        <p:spPr>
          <a:xfrm>
            <a:off x="7929177" y="6400800"/>
            <a:ext cx="1976823" cy="400110"/>
          </a:xfrm>
          <a:prstGeom prst="rect">
            <a:avLst/>
          </a:prstGeom>
        </p:spPr>
        <p:txBody>
          <a:bodyPr wrap="none">
            <a:spAutoFit/>
          </a:bodyPr>
          <a:lstStyle/>
          <a:p>
            <a:pPr lvl="0">
              <a:defRPr/>
            </a:pPr>
            <a:r>
              <a:rPr lang="en-US" sz="2000" b="1" kern="0" dirty="0">
                <a:solidFill>
                  <a:prstClr val="black"/>
                </a:solidFill>
                <a:latin typeface="Century Gothic" panose="020B0502020202020204" pitchFamily="34" charset="0"/>
              </a:rPr>
              <a:t>Confirmability</a:t>
            </a:r>
            <a:r>
              <a:rPr lang="en-US" sz="2000" kern="0" dirty="0">
                <a:solidFill>
                  <a:prstClr val="black"/>
                </a:solidFill>
                <a:latin typeface="Century Gothic" panose="020B0502020202020204" pitchFamily="34" charset="0"/>
              </a:rPr>
              <a:t> </a:t>
            </a:r>
          </a:p>
        </p:txBody>
      </p:sp>
    </p:spTree>
    <p:extLst>
      <p:ext uri="{BB962C8B-B14F-4D97-AF65-F5344CB8AC3E}">
        <p14:creationId xmlns:p14="http://schemas.microsoft.com/office/powerpoint/2010/main" val="3342288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fade">
                                      <p:cBhvr>
                                        <p:cTn id="7" dur="500"/>
                                        <p:tgtEl>
                                          <p:spTgt spid="2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xEl>
                                              <p:pRg st="0" end="0"/>
                                            </p:txEl>
                                          </p:spTgt>
                                        </p:tgtEl>
                                        <p:attrNameLst>
                                          <p:attrName>style.visibility</p:attrName>
                                        </p:attrNameLst>
                                      </p:cBhvr>
                                      <p:to>
                                        <p:strVal val="visible"/>
                                      </p:to>
                                    </p:set>
                                    <p:animEffect transition="in" filter="fade">
                                      <p:cBhvr>
                                        <p:cTn id="12" dur="500"/>
                                        <p:tgtEl>
                                          <p:spTgt spid="2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xEl>
                                              <p:pRg st="0" end="0"/>
                                            </p:txEl>
                                          </p:spTgt>
                                        </p:tgtEl>
                                        <p:attrNameLst>
                                          <p:attrName>style.visibility</p:attrName>
                                        </p:attrNameLst>
                                      </p:cBhvr>
                                      <p:to>
                                        <p:strVal val="visible"/>
                                      </p:to>
                                    </p:set>
                                    <p:animEffect transition="in" filter="fade">
                                      <p:cBhvr>
                                        <p:cTn id="17" dur="500"/>
                                        <p:tgtEl>
                                          <p:spTgt spid="2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0" end="0"/>
                                            </p:txEl>
                                          </p:spTgt>
                                        </p:tgtEl>
                                        <p:attrNameLst>
                                          <p:attrName>style.visibility</p:attrName>
                                        </p:attrNameLst>
                                      </p:cBhvr>
                                      <p:to>
                                        <p:strVal val="visible"/>
                                      </p:to>
                                    </p:set>
                                    <p:animEffect transition="in" filter="fade">
                                      <p:cBhvr>
                                        <p:cTn id="22" dur="5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C14630A-9289-4B33-BB3A-BED94D9F2CAD}"/>
              </a:ext>
            </a:extLst>
          </p:cNvPr>
          <p:cNvSpPr>
            <a:spLocks noGrp="1"/>
          </p:cNvSpPr>
          <p:nvPr>
            <p:ph type="title"/>
          </p:nvPr>
        </p:nvSpPr>
        <p:spPr/>
        <p:txBody>
          <a:bodyPr/>
          <a:lstStyle/>
          <a:p>
            <a:r>
              <a:rPr lang="en-US" sz="4400" dirty="0"/>
              <a:t>A note of caution…</a:t>
            </a:r>
          </a:p>
        </p:txBody>
      </p:sp>
      <p:sp>
        <p:nvSpPr>
          <p:cNvPr id="4" name="Text Placeholder 3"/>
          <p:cNvSpPr>
            <a:spLocks noGrp="1"/>
          </p:cNvSpPr>
          <p:nvPr>
            <p:ph type="body" sz="quarter" idx="11"/>
          </p:nvPr>
        </p:nvSpPr>
        <p:spPr>
          <a:xfrm>
            <a:off x="561844" y="1091205"/>
            <a:ext cx="8934711" cy="837214"/>
          </a:xfrm>
        </p:spPr>
        <p:txBody>
          <a:bodyPr/>
          <a:lstStyle/>
          <a:p>
            <a:r>
              <a:rPr lang="en-US" sz="3600" dirty="0">
                <a:latin typeface="Century Gothic" panose="020B0502020202020204" pitchFamily="34" charset="0"/>
              </a:rPr>
              <a:t>You may come across other evaluators who adhere to a different paradigm</a:t>
            </a:r>
          </a:p>
        </p:txBody>
      </p:sp>
      <p:sp>
        <p:nvSpPr>
          <p:cNvPr id="9" name="Rectangle 8">
            <a:extLst>
              <a:ext uri="{FF2B5EF4-FFF2-40B4-BE49-F238E27FC236}">
                <a16:creationId xmlns:a16="http://schemas.microsoft.com/office/drawing/2014/main" id="{632653EF-D335-4003-958F-3370E232BB87}"/>
              </a:ext>
            </a:extLst>
          </p:cNvPr>
          <p:cNvSpPr/>
          <p:nvPr/>
        </p:nvSpPr>
        <p:spPr>
          <a:xfrm>
            <a:off x="852422" y="2590800"/>
            <a:ext cx="8644133" cy="5001369"/>
          </a:xfrm>
          <a:prstGeom prst="rect">
            <a:avLst/>
          </a:prstGeom>
        </p:spPr>
        <p:txBody>
          <a:bodyPr wrap="square">
            <a:spAutoFit/>
          </a:bodyPr>
          <a:lstStyle/>
          <a:p>
            <a:pPr marL="457200" indent="-457200">
              <a:spcAft>
                <a:spcPts val="1200"/>
              </a:spcAft>
              <a:buClr>
                <a:srgbClr val="AB2472"/>
              </a:buClr>
              <a:buFont typeface="Wingdings" panose="05000000000000000000" pitchFamily="2" charset="2"/>
              <a:buChar char="§"/>
            </a:pPr>
            <a:r>
              <a:rPr lang="en-US" sz="3000" dirty="0">
                <a:latin typeface="Century Gothic" panose="020B0502020202020204" pitchFamily="34" charset="0"/>
              </a:rPr>
              <a:t>Critical of trustworthiness for shifting the responsibility from the evaluators to the reader to decide if the findings are </a:t>
            </a:r>
            <a:br>
              <a:rPr lang="en-US" sz="3000" dirty="0">
                <a:latin typeface="Century Gothic" panose="020B0502020202020204" pitchFamily="34" charset="0"/>
              </a:rPr>
            </a:br>
            <a:r>
              <a:rPr lang="en-US" sz="3000" dirty="0">
                <a:latin typeface="Century Gothic" panose="020B0502020202020204" pitchFamily="34" charset="0"/>
              </a:rPr>
              <a:t>worthy of trust</a:t>
            </a:r>
          </a:p>
          <a:p>
            <a:pPr marL="457200" indent="-457200">
              <a:spcAft>
                <a:spcPts val="1200"/>
              </a:spcAft>
              <a:buClr>
                <a:srgbClr val="AB2472"/>
              </a:buClr>
              <a:buFont typeface="Wingdings" panose="05000000000000000000" pitchFamily="2" charset="2"/>
              <a:buChar char="§"/>
            </a:pPr>
            <a:r>
              <a:rPr lang="en-US" sz="3000" dirty="0">
                <a:latin typeface="Century Gothic" panose="020B0502020202020204" pitchFamily="34" charset="0"/>
              </a:rPr>
              <a:t>Most strategies to ensure credibility, transferability, dependability, and confirmability happen in the analytic </a:t>
            </a:r>
            <a:br>
              <a:rPr lang="en-US" sz="3000" dirty="0">
                <a:latin typeface="Century Gothic" panose="020B0502020202020204" pitchFamily="34" charset="0"/>
              </a:rPr>
            </a:br>
            <a:r>
              <a:rPr lang="en-US" sz="3000" dirty="0">
                <a:latin typeface="Century Gothic" panose="020B0502020202020204" pitchFamily="34" charset="0"/>
              </a:rPr>
              <a:t>stage, instead of during the evaluation design or data collection stages </a:t>
            </a:r>
          </a:p>
          <a:p>
            <a:pPr algn="r">
              <a:spcBef>
                <a:spcPts val="600"/>
              </a:spcBef>
              <a:buClr>
                <a:srgbClr val="AB2472"/>
              </a:buClr>
            </a:pPr>
            <a:r>
              <a:rPr lang="en-US" sz="2400" i="1" dirty="0">
                <a:latin typeface="Century Gothic" panose="020B0502020202020204" pitchFamily="34" charset="0"/>
              </a:rPr>
              <a:t>(Morse, et al., 2002)</a:t>
            </a:r>
          </a:p>
        </p:txBody>
      </p:sp>
    </p:spTree>
    <p:extLst>
      <p:ext uri="{BB962C8B-B14F-4D97-AF65-F5344CB8AC3E}">
        <p14:creationId xmlns:p14="http://schemas.microsoft.com/office/powerpoint/2010/main" val="507772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BD83C06-67B0-4267-910F-772BE04CE324}"/>
              </a:ext>
            </a:extLst>
          </p:cNvPr>
          <p:cNvSpPr>
            <a:spLocks noGrp="1"/>
          </p:cNvSpPr>
          <p:nvPr>
            <p:ph type="title"/>
          </p:nvPr>
        </p:nvSpPr>
        <p:spPr/>
        <p:txBody>
          <a:bodyPr/>
          <a:lstStyle/>
          <a:p>
            <a:r>
              <a:rPr lang="en-US" dirty="0"/>
              <a:t>More strategies</a:t>
            </a:r>
          </a:p>
        </p:txBody>
      </p:sp>
      <p:sp>
        <p:nvSpPr>
          <p:cNvPr id="4" name="Text Placeholder 3"/>
          <p:cNvSpPr>
            <a:spLocks noGrp="1"/>
          </p:cNvSpPr>
          <p:nvPr>
            <p:ph type="body" sz="quarter" idx="10"/>
          </p:nvPr>
        </p:nvSpPr>
        <p:spPr>
          <a:xfrm>
            <a:off x="990600" y="1676400"/>
            <a:ext cx="8429755" cy="5867400"/>
          </a:xfrm>
        </p:spPr>
        <p:txBody>
          <a:bodyPr/>
          <a:lstStyle/>
          <a:p>
            <a:pPr>
              <a:spcAft>
                <a:spcPts val="1800"/>
              </a:spcAft>
            </a:pPr>
            <a:r>
              <a:rPr lang="en-US" sz="3000" dirty="0">
                <a:latin typeface="Century Gothic" panose="020B0502020202020204" pitchFamily="34" charset="0"/>
              </a:rPr>
              <a:t>Verification strategies for establishing reliability and validity in qualitative </a:t>
            </a:r>
            <a:br>
              <a:rPr lang="en-US" sz="3000" dirty="0">
                <a:latin typeface="Century Gothic" panose="020B0502020202020204" pitchFamily="34" charset="0"/>
              </a:rPr>
            </a:br>
            <a:r>
              <a:rPr lang="en-US" sz="3000" dirty="0">
                <a:latin typeface="Century Gothic" panose="020B0502020202020204" pitchFamily="34" charset="0"/>
              </a:rPr>
              <a:t>research (Morse, et al., 2002):</a:t>
            </a:r>
          </a:p>
          <a:p>
            <a:pPr marL="749300" lvl="1" indent="-406400">
              <a:spcAft>
                <a:spcPts val="1200"/>
              </a:spcAft>
              <a:buClr>
                <a:srgbClr val="AB2472"/>
              </a:buClr>
              <a:buFont typeface="Wingdings" panose="05000000000000000000" pitchFamily="2" charset="2"/>
              <a:buChar char="§"/>
            </a:pPr>
            <a:r>
              <a:rPr lang="en-US" sz="3000" dirty="0">
                <a:latin typeface="Century Gothic" panose="020B0502020202020204" pitchFamily="34" charset="0"/>
              </a:rPr>
              <a:t>Investigator responsiveness</a:t>
            </a:r>
          </a:p>
          <a:p>
            <a:pPr marL="749300" lvl="1" indent="-406400">
              <a:spcAft>
                <a:spcPts val="1200"/>
              </a:spcAft>
              <a:buClr>
                <a:srgbClr val="AB2472"/>
              </a:buClr>
              <a:buFont typeface="Wingdings" panose="05000000000000000000" pitchFamily="2" charset="2"/>
              <a:buChar char="§"/>
            </a:pPr>
            <a:r>
              <a:rPr lang="en-US" sz="3000" dirty="0">
                <a:latin typeface="Century Gothic" panose="020B0502020202020204" pitchFamily="34" charset="0"/>
              </a:rPr>
              <a:t>Methodological coherence</a:t>
            </a:r>
          </a:p>
          <a:p>
            <a:pPr marL="749300" lvl="1" indent="-406400">
              <a:spcAft>
                <a:spcPts val="1200"/>
              </a:spcAft>
              <a:buClr>
                <a:srgbClr val="AB2472"/>
              </a:buClr>
              <a:buFont typeface="Wingdings" panose="05000000000000000000" pitchFamily="2" charset="2"/>
              <a:buChar char="§"/>
            </a:pPr>
            <a:r>
              <a:rPr lang="en-US" sz="3000" dirty="0">
                <a:latin typeface="Century Gothic" panose="020B0502020202020204" pitchFamily="34" charset="0"/>
              </a:rPr>
              <a:t>Theoretical sampling </a:t>
            </a:r>
            <a:br>
              <a:rPr lang="en-US" sz="3000" dirty="0">
                <a:latin typeface="Century Gothic" panose="020B0502020202020204" pitchFamily="34" charset="0"/>
              </a:rPr>
            </a:br>
            <a:r>
              <a:rPr lang="en-US" sz="3000" dirty="0">
                <a:latin typeface="Century Gothic" panose="020B0502020202020204" pitchFamily="34" charset="0"/>
              </a:rPr>
              <a:t>and sampling adequacy</a:t>
            </a:r>
          </a:p>
          <a:p>
            <a:pPr marL="749300" lvl="1" indent="-406400">
              <a:spcAft>
                <a:spcPts val="1200"/>
              </a:spcAft>
              <a:buClr>
                <a:srgbClr val="AB2472"/>
              </a:buClr>
              <a:buFont typeface="Wingdings" panose="05000000000000000000" pitchFamily="2" charset="2"/>
              <a:buChar char="§"/>
            </a:pPr>
            <a:r>
              <a:rPr lang="en-US" sz="3000" dirty="0">
                <a:latin typeface="Century Gothic" panose="020B0502020202020204" pitchFamily="34" charset="0"/>
              </a:rPr>
              <a:t>An active analytic stance</a:t>
            </a:r>
          </a:p>
          <a:p>
            <a:pPr marL="749300" lvl="1" indent="-406400">
              <a:spcAft>
                <a:spcPts val="900"/>
              </a:spcAft>
              <a:buClr>
                <a:srgbClr val="AB2472"/>
              </a:buClr>
              <a:buFont typeface="Wingdings" panose="05000000000000000000" pitchFamily="2" charset="2"/>
              <a:buChar char="§"/>
            </a:pPr>
            <a:r>
              <a:rPr lang="en-US" sz="3000" dirty="0">
                <a:latin typeface="Century Gothic" panose="020B0502020202020204" pitchFamily="34" charset="0"/>
              </a:rPr>
              <a:t>Saturation</a:t>
            </a:r>
          </a:p>
        </p:txBody>
      </p:sp>
    </p:spTree>
    <p:extLst>
      <p:ext uri="{BB962C8B-B14F-4D97-AF65-F5344CB8AC3E}">
        <p14:creationId xmlns:p14="http://schemas.microsoft.com/office/powerpoint/2010/main" val="389906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ject 5"/>
          <p:cNvSpPr txBox="1"/>
          <p:nvPr/>
        </p:nvSpPr>
        <p:spPr>
          <a:xfrm>
            <a:off x="863863" y="1962368"/>
            <a:ext cx="8422006" cy="553998"/>
          </a:xfrm>
          <a:prstGeom prst="rect">
            <a:avLst/>
          </a:prstGeom>
        </p:spPr>
        <p:txBody>
          <a:bodyPr vert="horz" wrap="square" lIns="0" tIns="0" rIns="0" bIns="0" rtlCol="0">
            <a:spAutoFit/>
          </a:bodyPr>
          <a:lstStyle/>
          <a:p>
            <a:pPr marL="12700">
              <a:lnSpc>
                <a:spcPct val="100000"/>
              </a:lnSpc>
            </a:pPr>
            <a:r>
              <a:rPr lang="en-US" sz="3600" b="1" dirty="0">
                <a:solidFill>
                  <a:schemeClr val="accent1">
                    <a:lumMod val="75000"/>
                  </a:schemeClr>
                </a:solidFill>
                <a:latin typeface="Century Gothic" panose="020B0502020202020204" pitchFamily="34" charset="0"/>
                <a:cs typeface="Futura LT Pro Book"/>
              </a:rPr>
              <a:t>Group activity</a:t>
            </a:r>
          </a:p>
        </p:txBody>
      </p:sp>
      <p:pic>
        <p:nvPicPr>
          <p:cNvPr id="9218" name="Picture 2" descr="Image result for real worl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221" y="2621280"/>
            <a:ext cx="8705957" cy="484632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B35AAF7F-9649-45B3-98B7-ADE3A8F96BC2}"/>
              </a:ext>
            </a:extLst>
          </p:cNvPr>
          <p:cNvSpPr>
            <a:spLocks noGrp="1"/>
          </p:cNvSpPr>
          <p:nvPr>
            <p:ph type="title"/>
          </p:nvPr>
        </p:nvSpPr>
        <p:spPr/>
        <p:txBody>
          <a:bodyPr/>
          <a:lstStyle/>
          <a:p>
            <a:r>
              <a:rPr lang="en-US" dirty="0"/>
              <a:t>Putting quality first</a:t>
            </a:r>
          </a:p>
        </p:txBody>
      </p:sp>
      <p:sp>
        <p:nvSpPr>
          <p:cNvPr id="8" name="Text Placeholder 7">
            <a:extLst>
              <a:ext uri="{FF2B5EF4-FFF2-40B4-BE49-F238E27FC236}">
                <a16:creationId xmlns:a16="http://schemas.microsoft.com/office/drawing/2014/main" id="{A261A2D9-4C0B-4E75-AFC5-BEB7C5EC1E39}"/>
              </a:ext>
            </a:extLst>
          </p:cNvPr>
          <p:cNvSpPr>
            <a:spLocks noGrp="1"/>
          </p:cNvSpPr>
          <p:nvPr>
            <p:ph type="body" sz="quarter" idx="11"/>
          </p:nvPr>
        </p:nvSpPr>
        <p:spPr>
          <a:xfrm>
            <a:off x="561845" y="1091205"/>
            <a:ext cx="7507206" cy="837214"/>
          </a:xfrm>
        </p:spPr>
        <p:txBody>
          <a:bodyPr/>
          <a:lstStyle/>
          <a:p>
            <a:r>
              <a:rPr lang="en-US" dirty="0"/>
              <a:t>Evaluation in the real world</a:t>
            </a:r>
          </a:p>
        </p:txBody>
      </p:sp>
    </p:spTree>
    <p:extLst>
      <p:ext uri="{BB962C8B-B14F-4D97-AF65-F5344CB8AC3E}">
        <p14:creationId xmlns:p14="http://schemas.microsoft.com/office/powerpoint/2010/main" val="4284079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5"/>
          <p:cNvSpPr txBox="1"/>
          <p:nvPr/>
        </p:nvSpPr>
        <p:spPr>
          <a:xfrm>
            <a:off x="1113857" y="2362200"/>
            <a:ext cx="7620000" cy="3857466"/>
          </a:xfrm>
          <a:prstGeom prst="rect">
            <a:avLst/>
          </a:prstGeom>
        </p:spPr>
        <p:txBody>
          <a:bodyPr vert="horz" wrap="square" lIns="0" tIns="0" rIns="0" bIns="0" rtlCol="0">
            <a:spAutoFit/>
          </a:bodyPr>
          <a:lstStyle/>
          <a:p>
            <a:pPr>
              <a:lnSpc>
                <a:spcPts val="5200"/>
              </a:lnSpc>
            </a:pPr>
            <a:r>
              <a:rPr lang="en-US" sz="4000" dirty="0">
                <a:solidFill>
                  <a:srgbClr val="231F20"/>
                </a:solidFill>
                <a:latin typeface="Century Gothic" panose="020B0502020202020204" pitchFamily="34" charset="0"/>
                <a:cs typeface="Futura LT Pro Book"/>
              </a:rPr>
              <a:t>Your team is conducting a qualitative evaluation </a:t>
            </a:r>
            <a:br>
              <a:rPr lang="en-US" sz="4000" dirty="0">
                <a:solidFill>
                  <a:srgbClr val="231F20"/>
                </a:solidFill>
                <a:latin typeface="Century Gothic" panose="020B0502020202020204" pitchFamily="34" charset="0"/>
                <a:cs typeface="Futura LT Pro Book"/>
              </a:rPr>
            </a:br>
            <a:r>
              <a:rPr lang="en-US" sz="4000" dirty="0">
                <a:solidFill>
                  <a:srgbClr val="231F20"/>
                </a:solidFill>
                <a:latin typeface="Century Gothic" panose="020B0502020202020204" pitchFamily="34" charset="0"/>
                <a:cs typeface="Futura LT Pro Book"/>
              </a:rPr>
              <a:t>of a violence against </a:t>
            </a:r>
            <a:br>
              <a:rPr lang="en-US" sz="4000" dirty="0">
                <a:solidFill>
                  <a:srgbClr val="231F20"/>
                </a:solidFill>
                <a:latin typeface="Century Gothic" panose="020B0502020202020204" pitchFamily="34" charset="0"/>
                <a:cs typeface="Futura LT Pro Book"/>
              </a:rPr>
            </a:br>
            <a:r>
              <a:rPr lang="en-US" sz="4000" dirty="0">
                <a:solidFill>
                  <a:srgbClr val="231F20"/>
                </a:solidFill>
                <a:latin typeface="Century Gothic" panose="020B0502020202020204" pitchFamily="34" charset="0"/>
                <a:cs typeface="Futura LT Pro Book"/>
              </a:rPr>
              <a:t>women community intervention in Tanzania. </a:t>
            </a:r>
            <a:endParaRPr lang="en-US" sz="4000" dirty="0">
              <a:latin typeface="Century Gothic" panose="020B0502020202020204" pitchFamily="34" charset="0"/>
            </a:endParaRPr>
          </a:p>
          <a:p>
            <a:pPr marL="12700"/>
            <a:endParaRPr lang="en-US" sz="3400" spc="-140" dirty="0">
              <a:solidFill>
                <a:srgbClr val="231F20"/>
              </a:solidFill>
              <a:latin typeface="Century Gothic" panose="020B0502020202020204" pitchFamily="34" charset="0"/>
              <a:cs typeface="Futura LT Pro Book"/>
            </a:endParaRPr>
          </a:p>
        </p:txBody>
      </p:sp>
      <p:pic>
        <p:nvPicPr>
          <p:cNvPr id="7" name="Picture 6" descr="Image result for Group Work Icon"/>
          <p:cNvPicPr>
            <a:picLocks noChangeAspect="1" noChangeArrowheads="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788891" y="2819400"/>
            <a:ext cx="2560320" cy="2560320"/>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5">
            <a:extLst>
              <a:ext uri="{FF2B5EF4-FFF2-40B4-BE49-F238E27FC236}">
                <a16:creationId xmlns:a16="http://schemas.microsoft.com/office/drawing/2014/main" id="{5C52E0B4-B846-4410-B6D7-035D70B4DC4C}"/>
              </a:ext>
            </a:extLst>
          </p:cNvPr>
          <p:cNvSpPr>
            <a:spLocks noGrp="1"/>
          </p:cNvSpPr>
          <p:nvPr>
            <p:ph type="title"/>
          </p:nvPr>
        </p:nvSpPr>
        <p:spPr>
          <a:xfrm>
            <a:off x="561845" y="366812"/>
            <a:ext cx="8724024" cy="1143000"/>
          </a:xfrm>
        </p:spPr>
        <p:txBody>
          <a:bodyPr/>
          <a:lstStyle/>
          <a:p>
            <a:r>
              <a:rPr lang="en-US" dirty="0"/>
              <a:t>Putting quality first</a:t>
            </a:r>
          </a:p>
        </p:txBody>
      </p:sp>
      <p:sp>
        <p:nvSpPr>
          <p:cNvPr id="11" name="Text Placeholder 7">
            <a:extLst>
              <a:ext uri="{FF2B5EF4-FFF2-40B4-BE49-F238E27FC236}">
                <a16:creationId xmlns:a16="http://schemas.microsoft.com/office/drawing/2014/main" id="{D6AE9DDD-9005-48B4-85DA-EA43D4EDF1F3}"/>
              </a:ext>
            </a:extLst>
          </p:cNvPr>
          <p:cNvSpPr txBox="1">
            <a:spLocks/>
          </p:cNvSpPr>
          <p:nvPr/>
        </p:nvSpPr>
        <p:spPr>
          <a:xfrm>
            <a:off x="561845" y="1091205"/>
            <a:ext cx="7507206"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r>
              <a:rPr lang="en-US" kern="0" dirty="0"/>
              <a:t>Evaluation topic</a:t>
            </a:r>
          </a:p>
        </p:txBody>
      </p:sp>
    </p:spTree>
    <p:extLst>
      <p:ext uri="{BB962C8B-B14F-4D97-AF65-F5344CB8AC3E}">
        <p14:creationId xmlns:p14="http://schemas.microsoft.com/office/powerpoint/2010/main" val="2609982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9" name="Picture 5" descr="C:\Users\archee\Desktop\Collage\collage-2016-12-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1699" y="1854200"/>
            <a:ext cx="7744316" cy="59436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808ED72-5A98-42FD-93E5-A06832381E46}"/>
              </a:ext>
            </a:extLst>
          </p:cNvPr>
          <p:cNvSpPr txBox="1"/>
          <p:nvPr/>
        </p:nvSpPr>
        <p:spPr>
          <a:xfrm>
            <a:off x="2116087" y="4191000"/>
            <a:ext cx="5826225" cy="830997"/>
          </a:xfrm>
          <a:prstGeom prst="rect">
            <a:avLst/>
          </a:prstGeom>
          <a:noFill/>
          <a:ln>
            <a:noFill/>
          </a:ln>
        </p:spPr>
        <p:txBody>
          <a:bodyPr wrap="square" rtlCol="0">
            <a:spAutoFit/>
          </a:bodyPr>
          <a:lstStyle/>
          <a:p>
            <a:r>
              <a:rPr lang="en-US" sz="4800" b="1" dirty="0">
                <a:ln>
                  <a:solidFill>
                    <a:srgbClr val="385E57"/>
                  </a:solidFill>
                </a:ln>
                <a:solidFill>
                  <a:schemeClr val="accent1">
                    <a:lumMod val="60000"/>
                    <a:lumOff val="40000"/>
                  </a:schemeClr>
                </a:solidFill>
                <a:effectLst>
                  <a:outerShdw blurRad="50800" dist="38100" dir="5400000" algn="t" rotWithShape="0">
                    <a:prstClr val="black">
                      <a:alpha val="40000"/>
                    </a:prstClr>
                  </a:outerShdw>
                </a:effectLst>
                <a:latin typeface="Century Gothic" panose="020B0502020202020204" pitchFamily="34" charset="0"/>
              </a:rPr>
              <a:t>Take it to Tanzania</a:t>
            </a:r>
          </a:p>
        </p:txBody>
      </p:sp>
      <p:sp>
        <p:nvSpPr>
          <p:cNvPr id="6" name="Text Placeholder 5">
            <a:extLst>
              <a:ext uri="{FF2B5EF4-FFF2-40B4-BE49-F238E27FC236}">
                <a16:creationId xmlns:a16="http://schemas.microsoft.com/office/drawing/2014/main" id="{D81AB4D9-A8B2-40E3-8BDD-316F8B9596BF}"/>
              </a:ext>
            </a:extLst>
          </p:cNvPr>
          <p:cNvSpPr>
            <a:spLocks noGrp="1"/>
          </p:cNvSpPr>
          <p:nvPr>
            <p:ph type="body" sz="quarter" idx="11"/>
          </p:nvPr>
        </p:nvSpPr>
        <p:spPr/>
        <p:txBody>
          <a:bodyPr/>
          <a:lstStyle/>
          <a:p>
            <a:r>
              <a:rPr lang="en-US" dirty="0"/>
              <a:t>Setting the scene</a:t>
            </a:r>
          </a:p>
        </p:txBody>
      </p:sp>
      <p:sp>
        <p:nvSpPr>
          <p:cNvPr id="10" name="Title 5">
            <a:extLst>
              <a:ext uri="{FF2B5EF4-FFF2-40B4-BE49-F238E27FC236}">
                <a16:creationId xmlns:a16="http://schemas.microsoft.com/office/drawing/2014/main" id="{EAA23372-0633-4B1B-9837-B310330F05BA}"/>
              </a:ext>
            </a:extLst>
          </p:cNvPr>
          <p:cNvSpPr>
            <a:spLocks noGrp="1"/>
          </p:cNvSpPr>
          <p:nvPr>
            <p:ph type="title"/>
          </p:nvPr>
        </p:nvSpPr>
        <p:spPr>
          <a:xfrm>
            <a:off x="561845" y="366812"/>
            <a:ext cx="8724024" cy="862546"/>
          </a:xfrm>
        </p:spPr>
        <p:txBody>
          <a:bodyPr/>
          <a:lstStyle/>
          <a:p>
            <a:r>
              <a:rPr lang="en-US" dirty="0"/>
              <a:t>Putting quality first</a:t>
            </a:r>
          </a:p>
        </p:txBody>
      </p:sp>
    </p:spTree>
    <p:extLst>
      <p:ext uri="{BB962C8B-B14F-4D97-AF65-F5344CB8AC3E}">
        <p14:creationId xmlns:p14="http://schemas.microsoft.com/office/powerpoint/2010/main" val="865263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ject 5"/>
          <p:cNvSpPr txBox="1"/>
          <p:nvPr/>
        </p:nvSpPr>
        <p:spPr>
          <a:xfrm>
            <a:off x="692529" y="2188488"/>
            <a:ext cx="7848600" cy="5355312"/>
          </a:xfrm>
          <a:prstGeom prst="rect">
            <a:avLst/>
          </a:prstGeom>
        </p:spPr>
        <p:txBody>
          <a:bodyPr vert="horz" wrap="square" lIns="0" tIns="0" rIns="0" bIns="0" rtlCol="0">
            <a:spAutoFit/>
          </a:bodyPr>
          <a:lstStyle/>
          <a:p>
            <a:pPr marL="927100" indent="-355600">
              <a:spcAft>
                <a:spcPts val="600"/>
              </a:spcAft>
              <a:buClr>
                <a:srgbClr val="AB2472"/>
              </a:buClr>
              <a:buFont typeface="Wingdings" panose="05000000000000000000" pitchFamily="2" charset="2"/>
              <a:buChar char="§"/>
              <a:tabLst>
                <a:tab pos="720090" algn="l"/>
              </a:tabLst>
            </a:pPr>
            <a:r>
              <a:rPr lang="en-US" sz="2800" spc="-100" dirty="0">
                <a:solidFill>
                  <a:srgbClr val="231F20"/>
                </a:solidFill>
                <a:latin typeface="Century Gothic" panose="020B0502020202020204" pitchFamily="34" charset="0"/>
                <a:cs typeface="Futura LT Pro Book"/>
              </a:rPr>
              <a:t>Split into three groups </a:t>
            </a:r>
          </a:p>
          <a:p>
            <a:pPr marL="927100" indent="-355600">
              <a:spcAft>
                <a:spcPts val="600"/>
              </a:spcAft>
              <a:buClr>
                <a:srgbClr val="AB2472"/>
              </a:buClr>
              <a:buFont typeface="Wingdings" panose="05000000000000000000" pitchFamily="2" charset="2"/>
              <a:buChar char="§"/>
              <a:tabLst>
                <a:tab pos="720090" algn="l"/>
              </a:tabLst>
            </a:pPr>
            <a:r>
              <a:rPr lang="en-US" sz="2800" spc="-100" dirty="0">
                <a:solidFill>
                  <a:srgbClr val="231F20"/>
                </a:solidFill>
                <a:latin typeface="Century Gothic" panose="020B0502020202020204" pitchFamily="34" charset="0"/>
                <a:cs typeface="Futura LT Pro Book"/>
              </a:rPr>
              <a:t>Use the template </a:t>
            </a:r>
            <a:br>
              <a:rPr lang="en-US" sz="2800" spc="-100" dirty="0">
                <a:solidFill>
                  <a:srgbClr val="231F20"/>
                </a:solidFill>
                <a:latin typeface="Century Gothic" panose="020B0502020202020204" pitchFamily="34" charset="0"/>
                <a:cs typeface="Futura LT Pro Book"/>
              </a:rPr>
            </a:br>
            <a:r>
              <a:rPr lang="en-US" sz="2800" spc="-100" dirty="0">
                <a:solidFill>
                  <a:srgbClr val="231F20"/>
                </a:solidFill>
                <a:latin typeface="Century Gothic" panose="020B0502020202020204" pitchFamily="34" charset="0"/>
                <a:cs typeface="Futura LT Pro Book"/>
              </a:rPr>
              <a:t>provided and indicate </a:t>
            </a:r>
            <a:br>
              <a:rPr lang="en-US" sz="2800" spc="-100" dirty="0">
                <a:solidFill>
                  <a:srgbClr val="231F20"/>
                </a:solidFill>
                <a:latin typeface="Century Gothic" panose="020B0502020202020204" pitchFamily="34" charset="0"/>
                <a:cs typeface="Futura LT Pro Book"/>
              </a:rPr>
            </a:br>
            <a:r>
              <a:rPr lang="en-US" sz="2800" spc="-100" dirty="0">
                <a:solidFill>
                  <a:srgbClr val="231F20"/>
                </a:solidFill>
                <a:latin typeface="Century Gothic" panose="020B0502020202020204" pitchFamily="34" charset="0"/>
                <a:cs typeface="Futura LT Pro Book"/>
              </a:rPr>
              <a:t>(30 mins.): </a:t>
            </a:r>
          </a:p>
          <a:p>
            <a:pPr marL="1384300" lvl="1" indent="-355600">
              <a:spcAft>
                <a:spcPts val="600"/>
              </a:spcAft>
              <a:buClr>
                <a:srgbClr val="AB2472"/>
              </a:buClr>
              <a:buSzPct val="85000"/>
              <a:buFont typeface="Courier New" panose="02070309020205020404" pitchFamily="49" charset="0"/>
              <a:buChar char="o"/>
              <a:tabLst>
                <a:tab pos="720090" algn="l"/>
              </a:tabLst>
            </a:pPr>
            <a:r>
              <a:rPr lang="en-US" sz="2600" spc="-100" dirty="0">
                <a:solidFill>
                  <a:srgbClr val="231F20"/>
                </a:solidFill>
                <a:latin typeface="Century Gothic" panose="020B0502020202020204" pitchFamily="34" charset="0"/>
                <a:cs typeface="Futura LT Pro Book"/>
              </a:rPr>
              <a:t>Your theoretical </a:t>
            </a:r>
            <a:br>
              <a:rPr lang="en-US" sz="2600" spc="-100" dirty="0">
                <a:solidFill>
                  <a:srgbClr val="231F20"/>
                </a:solidFill>
                <a:latin typeface="Century Gothic" panose="020B0502020202020204" pitchFamily="34" charset="0"/>
                <a:cs typeface="Futura LT Pro Book"/>
              </a:rPr>
            </a:br>
            <a:r>
              <a:rPr lang="en-US" sz="2600" spc="-100" dirty="0">
                <a:solidFill>
                  <a:srgbClr val="231F20"/>
                </a:solidFill>
                <a:latin typeface="Century Gothic" panose="020B0502020202020204" pitchFamily="34" charset="0"/>
                <a:cs typeface="Futura LT Pro Book"/>
              </a:rPr>
              <a:t>planning, aspects of </a:t>
            </a:r>
            <a:br>
              <a:rPr lang="en-US" sz="2600" spc="-100" dirty="0">
                <a:solidFill>
                  <a:srgbClr val="231F20"/>
                </a:solidFill>
                <a:latin typeface="Century Gothic" panose="020B0502020202020204" pitchFamily="34" charset="0"/>
                <a:cs typeface="Futura LT Pro Book"/>
              </a:rPr>
            </a:br>
            <a:r>
              <a:rPr lang="en-US" sz="2600" spc="-100" dirty="0">
                <a:solidFill>
                  <a:srgbClr val="231F20"/>
                </a:solidFill>
                <a:latin typeface="Century Gothic" panose="020B0502020202020204" pitchFamily="34" charset="0"/>
                <a:cs typeface="Futura LT Pro Book"/>
              </a:rPr>
              <a:t>trustworthiness</a:t>
            </a:r>
          </a:p>
          <a:p>
            <a:pPr marL="1384300" lvl="1" indent="-355600">
              <a:spcAft>
                <a:spcPts val="600"/>
              </a:spcAft>
              <a:buClr>
                <a:srgbClr val="AB2472"/>
              </a:buClr>
              <a:buSzPct val="85000"/>
              <a:buFont typeface="Courier New" panose="02070309020205020404" pitchFamily="49" charset="0"/>
              <a:buChar char="o"/>
              <a:tabLst>
                <a:tab pos="720090" algn="l"/>
              </a:tabLst>
            </a:pPr>
            <a:r>
              <a:rPr lang="en-US" sz="2600" spc="-100" dirty="0">
                <a:solidFill>
                  <a:srgbClr val="231F20"/>
                </a:solidFill>
                <a:latin typeface="Century Gothic" panose="020B0502020202020204" pitchFamily="34" charset="0"/>
                <a:cs typeface="Futura LT Pro Book"/>
              </a:rPr>
              <a:t>Practical implementation</a:t>
            </a:r>
          </a:p>
          <a:p>
            <a:pPr marL="1778000" lvl="2" indent="-292100">
              <a:spcAft>
                <a:spcPts val="600"/>
              </a:spcAft>
              <a:buClr>
                <a:srgbClr val="AB2472"/>
              </a:buClr>
              <a:buSzPct val="125000"/>
              <a:buFont typeface="Arial" panose="020B0604020202020204" pitchFamily="34" charset="0"/>
              <a:buChar char="•"/>
              <a:tabLst>
                <a:tab pos="720090" algn="l"/>
              </a:tabLst>
            </a:pPr>
            <a:r>
              <a:rPr lang="en-US" sz="2400" spc="-100" dirty="0">
                <a:solidFill>
                  <a:srgbClr val="231F20"/>
                </a:solidFill>
                <a:latin typeface="Century Gothic" panose="020B0502020202020204" pitchFamily="34" charset="0"/>
                <a:cs typeface="Futura LT Pro Book"/>
              </a:rPr>
              <a:t>E.g., how would you </a:t>
            </a:r>
            <a:br>
              <a:rPr lang="en-US" sz="2400" spc="-100" dirty="0">
                <a:solidFill>
                  <a:srgbClr val="231F20"/>
                </a:solidFill>
                <a:latin typeface="Century Gothic" panose="020B0502020202020204" pitchFamily="34" charset="0"/>
                <a:cs typeface="Futura LT Pro Book"/>
              </a:rPr>
            </a:br>
            <a:r>
              <a:rPr lang="en-US" sz="2400" spc="-100" dirty="0">
                <a:solidFill>
                  <a:srgbClr val="231F20"/>
                </a:solidFill>
                <a:latin typeface="Century Gothic" panose="020B0502020202020204" pitchFamily="34" charset="0"/>
                <a:cs typeface="Futura LT Pro Book"/>
              </a:rPr>
              <a:t>conduct member checks? </a:t>
            </a:r>
            <a:endParaRPr lang="en-US" sz="2800" spc="-100" dirty="0">
              <a:solidFill>
                <a:srgbClr val="231F20"/>
              </a:solidFill>
              <a:latin typeface="Century Gothic" panose="020B0502020202020204" pitchFamily="34" charset="0"/>
              <a:cs typeface="Futura LT Pro Book"/>
            </a:endParaRPr>
          </a:p>
          <a:p>
            <a:pPr marL="927100" indent="-355600">
              <a:spcAft>
                <a:spcPts val="600"/>
              </a:spcAft>
              <a:buClr>
                <a:srgbClr val="AB2472"/>
              </a:buClr>
              <a:buFont typeface="Wingdings" panose="05000000000000000000" pitchFamily="2" charset="2"/>
              <a:buChar char="§"/>
              <a:tabLst>
                <a:tab pos="720090" algn="l"/>
              </a:tabLst>
            </a:pPr>
            <a:r>
              <a:rPr lang="en-US" sz="2800" spc="-100" dirty="0">
                <a:solidFill>
                  <a:srgbClr val="231F20"/>
                </a:solidFill>
                <a:latin typeface="Century Gothic" panose="020B0502020202020204" pitchFamily="34" charset="0"/>
                <a:cs typeface="Futura LT Pro Book"/>
              </a:rPr>
              <a:t>Present your plan to the class</a:t>
            </a:r>
          </a:p>
          <a:p>
            <a:pPr marL="1371600" lvl="2" indent="-342900">
              <a:spcAft>
                <a:spcPts val="600"/>
              </a:spcAft>
              <a:buClr>
                <a:srgbClr val="AB2472"/>
              </a:buClr>
              <a:buSzPct val="85000"/>
              <a:buFont typeface="Courier New" panose="02070309020205020404" pitchFamily="49" charset="0"/>
              <a:buChar char="o"/>
              <a:tabLst>
                <a:tab pos="720090" algn="l"/>
              </a:tabLst>
            </a:pPr>
            <a:r>
              <a:rPr lang="en-US" sz="2600" i="1" spc="-100" dirty="0">
                <a:solidFill>
                  <a:srgbClr val="231F20"/>
                </a:solidFill>
                <a:latin typeface="Century Gothic" panose="020B0502020202020204" pitchFamily="34" charset="0"/>
                <a:cs typeface="Futura LT Pro Book"/>
              </a:rPr>
              <a:t>10 mins. each</a:t>
            </a:r>
          </a:p>
        </p:txBody>
      </p:sp>
      <p:pic>
        <p:nvPicPr>
          <p:cNvPr id="10242" name="Picture 2" descr="Image result for Be Innovati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6107" y="2188488"/>
            <a:ext cx="4122293" cy="301752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E408F7C-0DAB-43C6-8D98-89833A00C661}"/>
              </a:ext>
            </a:extLst>
          </p:cNvPr>
          <p:cNvSpPr>
            <a:spLocks noGrp="1"/>
          </p:cNvSpPr>
          <p:nvPr>
            <p:ph type="title"/>
          </p:nvPr>
        </p:nvSpPr>
        <p:spPr/>
        <p:txBody>
          <a:bodyPr/>
          <a:lstStyle/>
          <a:p>
            <a:r>
              <a:rPr lang="en-US" dirty="0"/>
              <a:t>Putting quality first: Activity 1</a:t>
            </a:r>
          </a:p>
        </p:txBody>
      </p:sp>
      <p:sp>
        <p:nvSpPr>
          <p:cNvPr id="4" name="Text Placeholder 3">
            <a:extLst>
              <a:ext uri="{FF2B5EF4-FFF2-40B4-BE49-F238E27FC236}">
                <a16:creationId xmlns:a16="http://schemas.microsoft.com/office/drawing/2014/main" id="{57C17301-AB4C-4B8B-91DB-54376973F200}"/>
              </a:ext>
            </a:extLst>
          </p:cNvPr>
          <p:cNvSpPr>
            <a:spLocks noGrp="1"/>
          </p:cNvSpPr>
          <p:nvPr>
            <p:ph type="body" sz="quarter" idx="11"/>
          </p:nvPr>
        </p:nvSpPr>
        <p:spPr>
          <a:xfrm>
            <a:off x="561845" y="1091205"/>
            <a:ext cx="7972555" cy="837214"/>
          </a:xfrm>
        </p:spPr>
        <p:txBody>
          <a:bodyPr/>
          <a:lstStyle/>
          <a:p>
            <a:r>
              <a:rPr lang="en-US" dirty="0"/>
              <a:t>Evaluation in the real world</a:t>
            </a:r>
          </a:p>
        </p:txBody>
      </p:sp>
    </p:spTree>
    <p:extLst>
      <p:ext uri="{BB962C8B-B14F-4D97-AF65-F5344CB8AC3E}">
        <p14:creationId xmlns:p14="http://schemas.microsoft.com/office/powerpoint/2010/main" val="4220363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15655-E470-4CAD-B509-2CCFBA8B30BD}"/>
              </a:ext>
            </a:extLst>
          </p:cNvPr>
          <p:cNvSpPr>
            <a:spLocks noGrp="1"/>
          </p:cNvSpPr>
          <p:nvPr>
            <p:ph type="title"/>
          </p:nvPr>
        </p:nvSpPr>
        <p:spPr>
          <a:xfrm>
            <a:off x="2707957" y="6459431"/>
            <a:ext cx="4642485" cy="931969"/>
          </a:xfrm>
        </p:spPr>
        <p:txBody>
          <a:bodyPr vert="horz" lIns="91440" tIns="45720" rIns="91440" bIns="45720" rtlCol="0" anchor="ctr">
            <a:normAutofit/>
          </a:bodyPr>
          <a:lstStyle/>
          <a:p>
            <a:pPr algn="ctr" rtl="0">
              <a:lnSpc>
                <a:spcPct val="90000"/>
              </a:lnSpc>
              <a:spcBef>
                <a:spcPct val="0"/>
              </a:spcBef>
            </a:pPr>
            <a:r>
              <a:rPr lang="en-US" sz="4400" kern="1200" dirty="0">
                <a:solidFill>
                  <a:srgbClr val="AB2472"/>
                </a:solidFill>
              </a:rPr>
              <a:t>Class discussion</a:t>
            </a:r>
          </a:p>
        </p:txBody>
      </p:sp>
      <p:pic>
        <p:nvPicPr>
          <p:cNvPr id="1026" name="Picture 2" descr="Image result for class discussion">
            <a:extLst>
              <a:ext uri="{FF2B5EF4-FFF2-40B4-BE49-F238E27FC236}">
                <a16:creationId xmlns:a16="http://schemas.microsoft.com/office/drawing/2014/main" id="{4D7CEA5C-F4DC-45B3-93B0-9AD12DB223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906" r="6567" b="1"/>
          <a:stretch/>
        </p:blipFill>
        <p:spPr bwMode="auto">
          <a:xfrm>
            <a:off x="20" y="10"/>
            <a:ext cx="10058380" cy="6115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0030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10917" y="1371600"/>
            <a:ext cx="8236566" cy="6255559"/>
          </a:xfrm>
          <a:prstGeom prst="rect">
            <a:avLst/>
          </a:prstGeom>
          <a:noFill/>
        </p:spPr>
        <p:txBody>
          <a:bodyPr wrap="square" rtlCol="0">
            <a:spAutoFit/>
          </a:bodyPr>
          <a:lstStyle/>
          <a:p>
            <a:pPr>
              <a:spcAft>
                <a:spcPts val="1200"/>
              </a:spcAft>
            </a:pPr>
            <a:r>
              <a:rPr lang="en-US" sz="3000" dirty="0">
                <a:latin typeface="Century Gothic" charset="0"/>
                <a:ea typeface="Century Gothic" charset="0"/>
                <a:cs typeface="Century Gothic" charset="0"/>
              </a:rPr>
              <a:t>Rigorous qualitative research adheres </a:t>
            </a:r>
            <a:br>
              <a:rPr lang="en-US" sz="3000" dirty="0">
                <a:latin typeface="Century Gothic" charset="0"/>
                <a:ea typeface="Century Gothic" charset="0"/>
                <a:cs typeface="Century Gothic" charset="0"/>
              </a:rPr>
            </a:br>
            <a:r>
              <a:rPr lang="en-US" sz="3000" dirty="0">
                <a:latin typeface="Century Gothic" charset="0"/>
                <a:ea typeface="Century Gothic" charset="0"/>
                <a:cs typeface="Century Gothic" charset="0"/>
              </a:rPr>
              <a:t>to standards of:</a:t>
            </a:r>
          </a:p>
          <a:p>
            <a:pPr marL="635000" lvl="1" indent="-406400">
              <a:spcAft>
                <a:spcPts val="900"/>
              </a:spcAft>
              <a:buClr>
                <a:srgbClr val="AB2472"/>
              </a:buClr>
              <a:buFont typeface="Wingdings" panose="05000000000000000000" pitchFamily="2" charset="2"/>
              <a:buChar char="§"/>
              <a:tabLst>
                <a:tab pos="571500" algn="l"/>
              </a:tabLst>
            </a:pPr>
            <a:r>
              <a:rPr lang="en-US" sz="2800" b="1" dirty="0">
                <a:solidFill>
                  <a:schemeClr val="accent1">
                    <a:lumMod val="75000"/>
                  </a:schemeClr>
                </a:solidFill>
                <a:latin typeface="Century Gothic" charset="0"/>
                <a:ea typeface="Century Gothic" charset="0"/>
                <a:cs typeface="Century Gothic" charset="0"/>
              </a:rPr>
              <a:t>Credibility</a:t>
            </a:r>
            <a:r>
              <a:rPr lang="en-US" sz="2800" dirty="0">
                <a:latin typeface="Century Gothic" charset="0"/>
                <a:ea typeface="Century Gothic" charset="0"/>
                <a:cs typeface="Century Gothic" charset="0"/>
              </a:rPr>
              <a:t>—h</a:t>
            </a:r>
            <a:r>
              <a:rPr lang="en-US" sz="2800" dirty="0">
                <a:solidFill>
                  <a:schemeClr val="dk1"/>
                </a:solidFill>
                <a:latin typeface="Century Gothic" charset="0"/>
                <a:ea typeface="Century Gothic" charset="0"/>
                <a:cs typeface="Century Gothic" charset="0"/>
              </a:rPr>
              <a:t>ave we measured what we set out to measure?</a:t>
            </a:r>
            <a:endParaRPr lang="en-US" sz="2800" dirty="0">
              <a:latin typeface="Century Gothic" charset="0"/>
              <a:ea typeface="Century Gothic" charset="0"/>
              <a:cs typeface="Century Gothic" charset="0"/>
            </a:endParaRPr>
          </a:p>
          <a:p>
            <a:pPr marL="635000" lvl="1" indent="-406400">
              <a:spcAft>
                <a:spcPts val="900"/>
              </a:spcAft>
              <a:buClr>
                <a:srgbClr val="AB2472"/>
              </a:buClr>
              <a:buFont typeface="Wingdings" panose="05000000000000000000" pitchFamily="2" charset="2"/>
              <a:buChar char="§"/>
              <a:tabLst>
                <a:tab pos="571500" algn="l"/>
              </a:tabLst>
            </a:pPr>
            <a:r>
              <a:rPr lang="en-US" sz="2800" b="1" dirty="0">
                <a:solidFill>
                  <a:schemeClr val="accent1">
                    <a:lumMod val="75000"/>
                  </a:schemeClr>
                </a:solidFill>
                <a:latin typeface="Century Gothic" charset="0"/>
                <a:ea typeface="Century Gothic" charset="0"/>
                <a:cs typeface="Century Gothic" charset="0"/>
              </a:rPr>
              <a:t>Transferability</a:t>
            </a:r>
            <a:r>
              <a:rPr lang="en-US" sz="2800" dirty="0">
                <a:latin typeface="Century Gothic" charset="0"/>
                <a:ea typeface="Century Gothic" charset="0"/>
                <a:cs typeface="Century Gothic" charset="0"/>
              </a:rPr>
              <a:t>—h</a:t>
            </a:r>
            <a:r>
              <a:rPr lang="en-US" sz="2800" dirty="0">
                <a:solidFill>
                  <a:schemeClr val="dk1"/>
                </a:solidFill>
                <a:latin typeface="Century Gothic" charset="0"/>
                <a:ea typeface="Century Gothic" charset="0"/>
                <a:cs typeface="Century Gothic" charset="0"/>
              </a:rPr>
              <a:t>ow applicable are </a:t>
            </a:r>
            <a:br>
              <a:rPr lang="en-US" sz="2800" dirty="0">
                <a:solidFill>
                  <a:schemeClr val="dk1"/>
                </a:solidFill>
                <a:latin typeface="Century Gothic" charset="0"/>
                <a:ea typeface="Century Gothic" charset="0"/>
                <a:cs typeface="Century Gothic" charset="0"/>
              </a:rPr>
            </a:br>
            <a:r>
              <a:rPr lang="en-US" sz="2800" dirty="0">
                <a:solidFill>
                  <a:schemeClr val="dk1"/>
                </a:solidFill>
                <a:latin typeface="Century Gothic" charset="0"/>
                <a:ea typeface="Century Gothic" charset="0"/>
                <a:cs typeface="Century Gothic" charset="0"/>
              </a:rPr>
              <a:t>our results to other subjects and </a:t>
            </a:r>
            <a:br>
              <a:rPr lang="en-US" sz="2800" dirty="0">
                <a:solidFill>
                  <a:schemeClr val="dk1"/>
                </a:solidFill>
                <a:latin typeface="Century Gothic" charset="0"/>
                <a:ea typeface="Century Gothic" charset="0"/>
                <a:cs typeface="Century Gothic" charset="0"/>
              </a:rPr>
            </a:br>
            <a:r>
              <a:rPr lang="en-US" sz="2800" dirty="0">
                <a:solidFill>
                  <a:schemeClr val="dk1"/>
                </a:solidFill>
                <a:latin typeface="Century Gothic" charset="0"/>
                <a:ea typeface="Century Gothic" charset="0"/>
                <a:cs typeface="Century Gothic" charset="0"/>
              </a:rPr>
              <a:t>other contexts?</a:t>
            </a:r>
            <a:endParaRPr lang="en-US" sz="2800" dirty="0">
              <a:latin typeface="Century Gothic" charset="0"/>
              <a:ea typeface="Century Gothic" charset="0"/>
              <a:cs typeface="Century Gothic" charset="0"/>
            </a:endParaRPr>
          </a:p>
          <a:p>
            <a:pPr marL="635000" lvl="1" indent="-406400">
              <a:spcAft>
                <a:spcPts val="900"/>
              </a:spcAft>
              <a:buClr>
                <a:srgbClr val="AB2472"/>
              </a:buClr>
              <a:buFont typeface="Wingdings" panose="05000000000000000000" pitchFamily="2" charset="2"/>
              <a:buChar char="§"/>
              <a:tabLst>
                <a:tab pos="571500" algn="l"/>
              </a:tabLst>
            </a:pPr>
            <a:r>
              <a:rPr lang="en-US" sz="2800" b="1" dirty="0">
                <a:solidFill>
                  <a:schemeClr val="accent1">
                    <a:lumMod val="75000"/>
                  </a:schemeClr>
                </a:solidFill>
                <a:latin typeface="Century Gothic" charset="0"/>
                <a:ea typeface="Century Gothic" charset="0"/>
                <a:cs typeface="Century Gothic" charset="0"/>
              </a:rPr>
              <a:t>Dependability</a:t>
            </a:r>
            <a:r>
              <a:rPr lang="en-US" sz="2800" dirty="0">
                <a:latin typeface="Century Gothic" charset="0"/>
                <a:ea typeface="Century Gothic" charset="0"/>
                <a:cs typeface="Century Gothic" charset="0"/>
              </a:rPr>
              <a:t>—w</a:t>
            </a:r>
            <a:r>
              <a:rPr lang="en-US" sz="2800" spc="-110" dirty="0">
                <a:solidFill>
                  <a:schemeClr val="dk1"/>
                </a:solidFill>
                <a:latin typeface="Century Gothic" charset="0"/>
                <a:ea typeface="Century Gothic" charset="0"/>
                <a:cs typeface="Century Gothic" charset="0"/>
              </a:rPr>
              <a:t>ould our findings be repeated if our evaluation were replicated </a:t>
            </a:r>
            <a:br>
              <a:rPr lang="en-US" sz="2800" spc="-110" dirty="0">
                <a:solidFill>
                  <a:schemeClr val="dk1"/>
                </a:solidFill>
                <a:latin typeface="Century Gothic" charset="0"/>
                <a:ea typeface="Century Gothic" charset="0"/>
                <a:cs typeface="Century Gothic" charset="0"/>
              </a:rPr>
            </a:br>
            <a:r>
              <a:rPr lang="en-US" sz="2800" spc="-110" dirty="0">
                <a:solidFill>
                  <a:schemeClr val="dk1"/>
                </a:solidFill>
                <a:latin typeface="Century Gothic" charset="0"/>
                <a:ea typeface="Century Gothic" charset="0"/>
                <a:cs typeface="Century Gothic" charset="0"/>
              </a:rPr>
              <a:t>in the same context with the same subjects?</a:t>
            </a:r>
            <a:endParaRPr lang="en-US" sz="2800" dirty="0">
              <a:latin typeface="Century Gothic" charset="0"/>
              <a:ea typeface="Century Gothic" charset="0"/>
              <a:cs typeface="Century Gothic" charset="0"/>
            </a:endParaRPr>
          </a:p>
          <a:p>
            <a:pPr marL="635000" lvl="1" indent="-406400">
              <a:buClr>
                <a:srgbClr val="AB2472"/>
              </a:buClr>
              <a:buFont typeface="Wingdings" panose="05000000000000000000" pitchFamily="2" charset="2"/>
              <a:buChar char="§"/>
              <a:tabLst>
                <a:tab pos="571500" algn="l"/>
              </a:tabLst>
            </a:pPr>
            <a:r>
              <a:rPr lang="en-US" sz="2800" b="1" dirty="0">
                <a:solidFill>
                  <a:schemeClr val="accent1">
                    <a:lumMod val="75000"/>
                  </a:schemeClr>
                </a:solidFill>
                <a:latin typeface="Century Gothic" charset="0"/>
                <a:ea typeface="Century Gothic" charset="0"/>
                <a:cs typeface="Century Gothic" charset="0"/>
              </a:rPr>
              <a:t>Confirmability</a:t>
            </a:r>
            <a:r>
              <a:rPr lang="en-US" sz="2800" dirty="0">
                <a:latin typeface="Century Gothic" charset="0"/>
                <a:ea typeface="Century Gothic" charset="0"/>
                <a:cs typeface="Century Gothic" charset="0"/>
              </a:rPr>
              <a:t>—t</a:t>
            </a:r>
            <a:r>
              <a:rPr lang="en-US" sz="2800" dirty="0">
                <a:solidFill>
                  <a:schemeClr val="dk1"/>
                </a:solidFill>
                <a:latin typeface="Century Gothic" charset="0"/>
                <a:ea typeface="Century Gothic" charset="0"/>
                <a:cs typeface="Century Gothic" charset="0"/>
              </a:rPr>
              <a:t>o what extent are our findings affected by personal interests </a:t>
            </a:r>
            <a:br>
              <a:rPr lang="en-US" sz="2800" dirty="0">
                <a:solidFill>
                  <a:schemeClr val="dk1"/>
                </a:solidFill>
                <a:latin typeface="Century Gothic" charset="0"/>
                <a:ea typeface="Century Gothic" charset="0"/>
                <a:cs typeface="Century Gothic" charset="0"/>
              </a:rPr>
            </a:br>
            <a:r>
              <a:rPr lang="en-US" sz="2800" dirty="0">
                <a:solidFill>
                  <a:schemeClr val="dk1"/>
                </a:solidFill>
                <a:latin typeface="Century Gothic" charset="0"/>
                <a:ea typeface="Century Gothic" charset="0"/>
                <a:cs typeface="Century Gothic" charset="0"/>
              </a:rPr>
              <a:t>and biases?</a:t>
            </a:r>
            <a:endParaRPr lang="en-US" sz="2000" dirty="0"/>
          </a:p>
        </p:txBody>
      </p:sp>
      <p:sp>
        <p:nvSpPr>
          <p:cNvPr id="2" name="Title 1">
            <a:extLst>
              <a:ext uri="{FF2B5EF4-FFF2-40B4-BE49-F238E27FC236}">
                <a16:creationId xmlns:a16="http://schemas.microsoft.com/office/drawing/2014/main" id="{F0439881-02E9-45F4-8CDA-22B6297DA537}"/>
              </a:ext>
            </a:extLst>
          </p:cNvPr>
          <p:cNvSpPr>
            <a:spLocks noGrp="1"/>
          </p:cNvSpPr>
          <p:nvPr>
            <p:ph type="title"/>
          </p:nvPr>
        </p:nvSpPr>
        <p:spPr/>
        <p:txBody>
          <a:bodyPr/>
          <a:lstStyle/>
          <a:p>
            <a:r>
              <a:rPr lang="en-US" dirty="0"/>
              <a:t>Summary</a:t>
            </a:r>
          </a:p>
        </p:txBody>
      </p:sp>
    </p:spTree>
    <p:extLst>
      <p:ext uri="{BB962C8B-B14F-4D97-AF65-F5344CB8AC3E}">
        <p14:creationId xmlns:p14="http://schemas.microsoft.com/office/powerpoint/2010/main" val="941933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8C31113-4B01-4DBC-919B-EEA31BD00C0A}"/>
              </a:ext>
            </a:extLst>
          </p:cNvPr>
          <p:cNvSpPr>
            <a:spLocks noGrp="1"/>
          </p:cNvSpPr>
          <p:nvPr>
            <p:ph type="title"/>
          </p:nvPr>
        </p:nvSpPr>
        <p:spPr/>
        <p:txBody>
          <a:bodyPr/>
          <a:lstStyle/>
          <a:p>
            <a:r>
              <a:rPr lang="en-US" dirty="0"/>
              <a:t>References</a:t>
            </a:r>
          </a:p>
        </p:txBody>
      </p:sp>
      <p:sp>
        <p:nvSpPr>
          <p:cNvPr id="3" name="Text Placeholder 2"/>
          <p:cNvSpPr>
            <a:spLocks noGrp="1"/>
          </p:cNvSpPr>
          <p:nvPr>
            <p:ph type="body" sz="quarter" idx="10"/>
          </p:nvPr>
        </p:nvSpPr>
        <p:spPr>
          <a:xfrm>
            <a:off x="814322" y="1905000"/>
            <a:ext cx="8429755" cy="5500588"/>
          </a:xfrm>
        </p:spPr>
        <p:txBody>
          <a:bodyPr/>
          <a:lstStyle/>
          <a:p>
            <a:pPr>
              <a:spcAft>
                <a:spcPts val="1800"/>
              </a:spcAft>
            </a:pPr>
            <a:r>
              <a:rPr lang="en-US" sz="2400" dirty="0">
                <a:latin typeface="Century Gothic" panose="020B0502020202020204" pitchFamily="34" charset="0"/>
              </a:rPr>
              <a:t>Lincoln, Y.S., &amp; Guba, E.G</a:t>
            </a:r>
            <a:r>
              <a:rPr lang="en-US" sz="2400" dirty="0"/>
              <a:t>. (1985). </a:t>
            </a:r>
            <a:r>
              <a:rPr lang="en-US" sz="2400" dirty="0">
                <a:latin typeface="Century Gothic" panose="020B0502020202020204" pitchFamily="34" charset="0"/>
              </a:rPr>
              <a:t>Naturalistic inquiry. Thousand Oaks, CA, USA: Sage Publications, Ltd. </a:t>
            </a:r>
          </a:p>
          <a:p>
            <a:pPr>
              <a:spcAft>
                <a:spcPts val="1800"/>
              </a:spcAft>
            </a:pPr>
            <a:r>
              <a:rPr lang="en-US" sz="2400" dirty="0">
                <a:latin typeface="Century Gothic" panose="020B0502020202020204" pitchFamily="34" charset="0"/>
              </a:rPr>
              <a:t>Mays, N., &amp;  </a:t>
            </a:r>
            <a:r>
              <a:rPr lang="en-US" sz="2400" dirty="0" err="1">
                <a:latin typeface="Century Gothic" panose="020B0502020202020204" pitchFamily="34" charset="0"/>
              </a:rPr>
              <a:t>Pope,C</a:t>
            </a:r>
            <a:r>
              <a:rPr lang="en-US" sz="2400" dirty="0">
                <a:latin typeface="Century Gothic" panose="020B0502020202020204" pitchFamily="34" charset="0"/>
              </a:rPr>
              <a:t>. (2000). Qualitative research in health care: Assessing quality in qualitative research, </a:t>
            </a:r>
            <a:r>
              <a:rPr lang="en-US" sz="2400" i="1" dirty="0">
                <a:latin typeface="Century Gothic" panose="020B0502020202020204" pitchFamily="34" charset="0"/>
              </a:rPr>
              <a:t>BMJ;</a:t>
            </a:r>
            <a:r>
              <a:rPr lang="en-US" sz="2400" dirty="0">
                <a:latin typeface="Century Gothic" panose="020B0502020202020204" pitchFamily="34" charset="0"/>
              </a:rPr>
              <a:t> (320):50</a:t>
            </a:r>
            <a:r>
              <a:rPr lang="en-US" sz="2400" dirty="0"/>
              <a:t>–5</a:t>
            </a:r>
            <a:r>
              <a:rPr lang="en-US" sz="2400" dirty="0">
                <a:latin typeface="Century Gothic" panose="020B0502020202020204" pitchFamily="34" charset="0"/>
              </a:rPr>
              <a:t>2.</a:t>
            </a:r>
          </a:p>
          <a:p>
            <a:pPr>
              <a:spcAft>
                <a:spcPts val="1800"/>
              </a:spcAft>
            </a:pPr>
            <a:r>
              <a:rPr lang="en-US" sz="2400" dirty="0">
                <a:latin typeface="Century Gothic" panose="020B0502020202020204" pitchFamily="34" charset="0"/>
              </a:rPr>
              <a:t>Morse, J.M., Barrett, M., Mayan, M., Olson, K., &amp; Spiers, J.</a:t>
            </a:r>
            <a:br>
              <a:rPr lang="en-US" sz="2400" dirty="0">
                <a:latin typeface="Century Gothic" panose="020B0502020202020204" pitchFamily="34" charset="0"/>
              </a:rPr>
            </a:br>
            <a:r>
              <a:rPr lang="en-US" sz="2400" dirty="0">
                <a:latin typeface="Century Gothic" panose="020B0502020202020204" pitchFamily="34" charset="0"/>
              </a:rPr>
              <a:t>(2002). Verification strategies for establishing reliability and validity in qualitative research. </a:t>
            </a:r>
            <a:r>
              <a:rPr lang="en-US" sz="2400" i="1" dirty="0">
                <a:latin typeface="Century Gothic" panose="020B0502020202020204" pitchFamily="34" charset="0"/>
              </a:rPr>
              <a:t>International Journal of Qualitative Methods; 1</a:t>
            </a:r>
            <a:r>
              <a:rPr lang="en-US" sz="2400" dirty="0">
                <a:latin typeface="Century Gothic" panose="020B0502020202020204" pitchFamily="34" charset="0"/>
              </a:rPr>
              <a:t>(2):13</a:t>
            </a:r>
            <a:r>
              <a:rPr lang="en-US" sz="2400" dirty="0"/>
              <a:t>–</a:t>
            </a:r>
            <a:r>
              <a:rPr lang="en-US" sz="2400" dirty="0">
                <a:latin typeface="Century Gothic" panose="020B0502020202020204" pitchFamily="34" charset="0"/>
              </a:rPr>
              <a:t>22. </a:t>
            </a:r>
          </a:p>
          <a:p>
            <a:pPr>
              <a:spcAft>
                <a:spcPts val="1800"/>
              </a:spcAft>
            </a:pPr>
            <a:r>
              <a:rPr lang="en-US" sz="2400" dirty="0">
                <a:latin typeface="Century Gothic" panose="020B0502020202020204" pitchFamily="34" charset="0"/>
              </a:rPr>
              <a:t>Rolfe, G. (2006). Validity, trustworthiness, and rigor: </a:t>
            </a:r>
            <a:r>
              <a:rPr lang="en-US" sz="2400" dirty="0"/>
              <a:t>Q</a:t>
            </a:r>
            <a:r>
              <a:rPr lang="en-US" sz="2400" dirty="0">
                <a:latin typeface="Century Gothic" panose="020B0502020202020204" pitchFamily="34" charset="0"/>
              </a:rPr>
              <a:t>uality and the idea of qualitative research. </a:t>
            </a:r>
            <a:r>
              <a:rPr lang="en-US" sz="2400" i="1" dirty="0">
                <a:latin typeface="Century Gothic" panose="020B0502020202020204" pitchFamily="34" charset="0"/>
              </a:rPr>
              <a:t>Journal of Advanced Nursing;</a:t>
            </a:r>
            <a:r>
              <a:rPr lang="en-US" sz="2400" dirty="0">
                <a:latin typeface="Century Gothic" panose="020B0502020202020204" pitchFamily="34" charset="0"/>
              </a:rPr>
              <a:t> 53(3):304</a:t>
            </a:r>
            <a:r>
              <a:rPr lang="en-US" sz="2400" dirty="0"/>
              <a:t>–1</a:t>
            </a:r>
            <a:r>
              <a:rPr lang="en-US" sz="2400" dirty="0">
                <a:latin typeface="Century Gothic" panose="020B0502020202020204" pitchFamily="34" charset="0"/>
              </a:rPr>
              <a:t>0.</a:t>
            </a:r>
          </a:p>
        </p:txBody>
      </p:sp>
    </p:spTree>
    <p:extLst>
      <p:ext uri="{BB962C8B-B14F-4D97-AF65-F5344CB8AC3E}">
        <p14:creationId xmlns:p14="http://schemas.microsoft.com/office/powerpoint/2010/main" val="2591419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838200" y="1905000"/>
            <a:ext cx="8059286" cy="5257800"/>
          </a:xfrm>
        </p:spPr>
        <p:txBody>
          <a:bodyPr/>
          <a:lstStyle/>
          <a:p>
            <a:pPr>
              <a:spcAft>
                <a:spcPts val="1800"/>
              </a:spcAft>
            </a:pPr>
            <a:r>
              <a:rPr lang="en-US" sz="2400" dirty="0" err="1">
                <a:latin typeface="Century Gothic" panose="020B0502020202020204" pitchFamily="34" charset="0"/>
              </a:rPr>
              <a:t>Sandelowski</a:t>
            </a:r>
            <a:r>
              <a:rPr lang="en-US" sz="2400" dirty="0">
                <a:latin typeface="Century Gothic" panose="020B0502020202020204" pitchFamily="34" charset="0"/>
              </a:rPr>
              <a:t>, M. (1986). The problem of rigor in qualitative research. </a:t>
            </a:r>
            <a:r>
              <a:rPr lang="en-US" sz="2400" i="1" dirty="0">
                <a:latin typeface="Century Gothic" panose="020B0502020202020204" pitchFamily="34" charset="0"/>
              </a:rPr>
              <a:t>Advances in Nursing Science;</a:t>
            </a:r>
            <a:r>
              <a:rPr lang="en-US" sz="2400" dirty="0">
                <a:latin typeface="Century Gothic" panose="020B0502020202020204" pitchFamily="34" charset="0"/>
              </a:rPr>
              <a:t> 8(3):27</a:t>
            </a:r>
            <a:r>
              <a:rPr lang="en-US" sz="2400" dirty="0"/>
              <a:t>–</a:t>
            </a:r>
            <a:r>
              <a:rPr lang="en-US" sz="2400" dirty="0">
                <a:latin typeface="Century Gothic" panose="020B0502020202020204" pitchFamily="34" charset="0"/>
              </a:rPr>
              <a:t>37.</a:t>
            </a:r>
          </a:p>
          <a:p>
            <a:pPr>
              <a:spcAft>
                <a:spcPts val="1800"/>
              </a:spcAft>
            </a:pPr>
            <a:r>
              <a:rPr lang="en-US" sz="2400" dirty="0">
                <a:latin typeface="Century Gothic" panose="020B0502020202020204" pitchFamily="34" charset="0"/>
              </a:rPr>
              <a:t>Tong, A., Sainsbury, P., &amp; Craig, J. (2007). Consolidated criteria for reporting qualitative research (COREQ): A 32-item checklist for interviews and focus groups. </a:t>
            </a:r>
            <a:r>
              <a:rPr lang="en-US" sz="2400" i="1" dirty="0">
                <a:latin typeface="Century Gothic" panose="020B0502020202020204" pitchFamily="34" charset="0"/>
              </a:rPr>
              <a:t>International Journal for Quality in Health Care;</a:t>
            </a:r>
            <a:r>
              <a:rPr lang="en-US" sz="2400" dirty="0">
                <a:latin typeface="Century Gothic" panose="020B0502020202020204" pitchFamily="34" charset="0"/>
              </a:rPr>
              <a:t>19(6):349</a:t>
            </a:r>
            <a:r>
              <a:rPr lang="en-US" sz="2400" dirty="0"/>
              <a:t>–</a:t>
            </a:r>
            <a:r>
              <a:rPr lang="en-US" sz="2400" dirty="0">
                <a:latin typeface="Century Gothic" panose="020B0502020202020204" pitchFamily="34" charset="0"/>
              </a:rPr>
              <a:t>57.</a:t>
            </a:r>
          </a:p>
          <a:p>
            <a:pPr>
              <a:spcAft>
                <a:spcPts val="1800"/>
              </a:spcAft>
            </a:pPr>
            <a:r>
              <a:rPr lang="en-US" sz="2400" dirty="0">
                <a:latin typeface="Century Gothic" panose="020B0502020202020204" pitchFamily="34" charset="0"/>
              </a:rPr>
              <a:t>Yin, R.K. (2013). Case study research: Design and methods. Thousand Oaks, CA, USA: Sage Publications, Ltd.</a:t>
            </a:r>
          </a:p>
        </p:txBody>
      </p:sp>
      <p:sp>
        <p:nvSpPr>
          <p:cNvPr id="8" name="Title 5">
            <a:extLst>
              <a:ext uri="{FF2B5EF4-FFF2-40B4-BE49-F238E27FC236}">
                <a16:creationId xmlns:a16="http://schemas.microsoft.com/office/drawing/2014/main" id="{6E04A80F-5587-455D-9EA8-B8C121664303}"/>
              </a:ext>
            </a:extLst>
          </p:cNvPr>
          <p:cNvSpPr>
            <a:spLocks noGrp="1"/>
          </p:cNvSpPr>
          <p:nvPr>
            <p:ph type="title"/>
          </p:nvPr>
        </p:nvSpPr>
        <p:spPr>
          <a:xfrm>
            <a:off x="561845" y="366812"/>
            <a:ext cx="8724024" cy="1143000"/>
          </a:xfrm>
        </p:spPr>
        <p:txBody>
          <a:bodyPr/>
          <a:lstStyle/>
          <a:p>
            <a:r>
              <a:rPr lang="en-US" dirty="0"/>
              <a:t>References (continued)</a:t>
            </a:r>
          </a:p>
        </p:txBody>
      </p:sp>
    </p:spTree>
    <p:extLst>
      <p:ext uri="{BB962C8B-B14F-4D97-AF65-F5344CB8AC3E}">
        <p14:creationId xmlns:p14="http://schemas.microsoft.com/office/powerpoint/2010/main" val="465036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8600" y="72923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16890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old and turquoise_corrected" id="{B9AACE9E-A026-4636-87E0-378D65F518A7}" vid="{2C8C2F70-22F2-4268-850E-17B407141279}"/>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Charteuse and blue_corrected" id="{24BB43F7-A238-40E1-A388-AA30B486D4FC}" vid="{C3D0504A-8D89-47AB-96BA-D5EE0E8259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9F28F1E4715C144A6E67C588400ED8A" ma:contentTypeVersion="2" ma:contentTypeDescription="Create a new document." ma:contentTypeScope="" ma:versionID="ef0db1ccc912130b041fcf809e12a531">
  <xsd:schema xmlns:xsd="http://www.w3.org/2001/XMLSchema" xmlns:xs="http://www.w3.org/2001/XMLSchema" xmlns:p="http://schemas.microsoft.com/office/2006/metadata/properties" xmlns:ns2="d8573787-17db-43b5-9af3-2a45e79ab039" targetNamespace="http://schemas.microsoft.com/office/2006/metadata/properties" ma:root="true" ma:fieldsID="4f473cf7747321789e420d48cdc6826c" ns2:_="">
    <xsd:import namespace="d8573787-17db-43b5-9af3-2a45e79ab039"/>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573787-17db-43b5-9af3-2a45e79ab03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976E769-F712-4324-AD37-3B9757BCB6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573787-17db-43b5-9af3-2a45e79ab0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55413D-008E-48A9-86AD-43AF8ED4C365}">
  <ds:schemaRefs>
    <ds:schemaRef ds:uri="http://schemas.microsoft.com/office/2006/documentManagement/types"/>
    <ds:schemaRef ds:uri="http://schemas.microsoft.com/office/infopath/2007/PartnerControls"/>
    <ds:schemaRef ds:uri="d8573787-17db-43b5-9af3-2a45e79ab039"/>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FED06079-77C9-49AC-A616-0BDE2C83E8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TotalTime>
  <Words>2437</Words>
  <Application>Microsoft Office PowerPoint</Application>
  <PresentationFormat>Custom</PresentationFormat>
  <Paragraphs>251</Paragraphs>
  <Slides>24</Slides>
  <Notes>23</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24</vt:i4>
      </vt:variant>
    </vt:vector>
  </HeadingPairs>
  <TitlesOfParts>
    <vt:vector size="35" baseType="lpstr">
      <vt:lpstr>Arial</vt:lpstr>
      <vt:lpstr>Calibri</vt:lpstr>
      <vt:lpstr>Century Gothic</vt:lpstr>
      <vt:lpstr>Courier New</vt:lpstr>
      <vt:lpstr>Futura Lt BT</vt:lpstr>
      <vt:lpstr>Futura LT Pro Book</vt:lpstr>
      <vt:lpstr>Gill Sans MT</vt:lpstr>
      <vt:lpstr>Times New Roman</vt:lpstr>
      <vt:lpstr>Wingdings</vt:lpstr>
      <vt:lpstr>Office Theme</vt:lpstr>
      <vt:lpstr>1_Office Theme</vt:lpstr>
      <vt:lpstr>PowerPoint Presentation</vt:lpstr>
      <vt:lpstr>The evaluation process</vt:lpstr>
      <vt:lpstr>Learning objectives</vt:lpstr>
      <vt:lpstr>Differing schools of thought </vt:lpstr>
      <vt:lpstr>Establishing quality</vt:lpstr>
      <vt:lpstr>Trustworthiness is born</vt:lpstr>
      <vt:lpstr>Trustworthiness</vt:lpstr>
      <vt:lpstr>Trustworthiness</vt:lpstr>
      <vt:lpstr>Trustworthiness</vt:lpstr>
      <vt:lpstr>Trustworthiness</vt:lpstr>
      <vt:lpstr>Trustworthiness</vt:lpstr>
      <vt:lpstr>Trustworthiness</vt:lpstr>
      <vt:lpstr>Criteria for assessing </vt:lpstr>
      <vt:lpstr>A note of caution…</vt:lpstr>
      <vt:lpstr>More strategies</vt:lpstr>
      <vt:lpstr>Putting quality first</vt:lpstr>
      <vt:lpstr>Putting quality first</vt:lpstr>
      <vt:lpstr>Putting quality first</vt:lpstr>
      <vt:lpstr>Putting quality first: Activity 1</vt:lpstr>
      <vt:lpstr>Class discussion</vt:lpstr>
      <vt:lpstr>Summary</vt:lpstr>
      <vt:lpstr>References</vt:lpstr>
      <vt:lpstr>References (continued)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Hoover, Donald Wayne</dc:creator>
  <cp:lastModifiedBy>Hoover, Donald Wayne</cp:lastModifiedBy>
  <cp:revision>5</cp:revision>
  <dcterms:created xsi:type="dcterms:W3CDTF">2018-09-10T13:14:33Z</dcterms:created>
  <dcterms:modified xsi:type="dcterms:W3CDTF">2018-09-11T23:20:56Z</dcterms:modified>
</cp:coreProperties>
</file>