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35"/>
  </p:notesMasterIdLst>
  <p:sldIdLst>
    <p:sldId id="384" r:id="rId5"/>
    <p:sldId id="321" r:id="rId6"/>
    <p:sldId id="274" r:id="rId7"/>
    <p:sldId id="308" r:id="rId8"/>
    <p:sldId id="272" r:id="rId9"/>
    <p:sldId id="385" r:id="rId10"/>
    <p:sldId id="322" r:id="rId11"/>
    <p:sldId id="331" r:id="rId12"/>
    <p:sldId id="332" r:id="rId13"/>
    <p:sldId id="329" r:id="rId14"/>
    <p:sldId id="276" r:id="rId15"/>
    <p:sldId id="281" r:id="rId16"/>
    <p:sldId id="334" r:id="rId17"/>
    <p:sldId id="284" r:id="rId18"/>
    <p:sldId id="311" r:id="rId19"/>
    <p:sldId id="282" r:id="rId20"/>
    <p:sldId id="286" r:id="rId21"/>
    <p:sldId id="312" r:id="rId22"/>
    <p:sldId id="319" r:id="rId23"/>
    <p:sldId id="297" r:id="rId24"/>
    <p:sldId id="299" r:id="rId25"/>
    <p:sldId id="305" r:id="rId26"/>
    <p:sldId id="325" r:id="rId27"/>
    <p:sldId id="326" r:id="rId28"/>
    <p:sldId id="303" r:id="rId29"/>
    <p:sldId id="290" r:id="rId30"/>
    <p:sldId id="336" r:id="rId31"/>
    <p:sldId id="338" r:id="rId32"/>
    <p:sldId id="333" r:id="rId33"/>
    <p:sldId id="383" r:id="rId34"/>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 uri="{2D200454-40CA-4A62-9FC3-DE9A4176ACB9}">
      <p15:notesGuideLst xmlns:p15="http://schemas.microsoft.com/office/powerpoint/2012/main">
        <p15:guide id="1" orient="horz" pos="2448">
          <p15:clr>
            <a:srgbClr val="A4A3A4"/>
          </p15:clr>
        </p15:guide>
        <p15:guide id="2" pos="316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hringer, Jessica" initials="FJ" lastIdx="18" clrIdx="0">
    <p:extLst/>
  </p:cmAuthor>
  <p:cmAuthor id="2" name="Anon" initials="A" lastIdx="9" clrIdx="1">
    <p:extLst/>
  </p:cmAuthor>
  <p:cmAuthor id="3" name="Frazier, Will" initials="FW" lastIdx="4" clrIdx="2">
    <p:extLst/>
  </p:cmAuthor>
  <p:cmAuthor id="4" name="McGill, Debbie" initials="MD" lastIdx="2" clrIdx="3">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80B2A8"/>
    <a:srgbClr val="1E1860"/>
    <a:srgbClr val="008080"/>
    <a:srgbClr val="662118"/>
    <a:srgbClr val="DDEBE8"/>
    <a:srgbClr val="A4C8C1"/>
    <a:srgbClr val="F7E7C7"/>
    <a:srgbClr val="5E9A8F"/>
    <a:srgbClr val="D19F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6E987-9879-41F0-B268-CF35C2F36E3A}" v="49" dt="2018-07-24T01:40:20.95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91" autoAdjust="0"/>
    <p:restoredTop sz="61944" autoAdjust="0"/>
  </p:normalViewPr>
  <p:slideViewPr>
    <p:cSldViewPr>
      <p:cViewPr varScale="1">
        <p:scale>
          <a:sx n="44" d="100"/>
          <a:sy n="44" d="100"/>
        </p:scale>
        <p:origin x="2520" y="58"/>
      </p:cViewPr>
      <p:guideLst>
        <p:guide orient="horz" pos="2448"/>
        <p:guide pos="3168"/>
      </p:guideLst>
    </p:cSldViewPr>
  </p:slideViewPr>
  <p:outlineViewPr>
    <p:cViewPr>
      <p:scale>
        <a:sx n="33" d="100"/>
        <a:sy n="33" d="100"/>
      </p:scale>
      <p:origin x="0" y="-14658"/>
    </p:cViewPr>
  </p:outlineViewPr>
  <p:notesTextViewPr>
    <p:cViewPr>
      <p:scale>
        <a:sx n="75" d="100"/>
        <a:sy n="75" d="100"/>
      </p:scale>
      <p:origin x="0" y="0"/>
    </p:cViewPr>
  </p:notesTextViewPr>
  <p:notesViewPr>
    <p:cSldViewPr snapToGrid="0" snapToObjects="1">
      <p:cViewPr varScale="1">
        <p:scale>
          <a:sx n="93" d="100"/>
          <a:sy n="93" d="100"/>
        </p:scale>
        <p:origin x="2772" y="96"/>
      </p:cViewPr>
      <p:guideLst>
        <p:guide orient="horz" pos="2448"/>
        <p:guide pos="316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00C56C-848B-4B43-A36F-076FE943A6BF}" type="doc">
      <dgm:prSet loTypeId="urn:microsoft.com/office/officeart/2005/8/layout/radial4" loCatId="relationship" qsTypeId="urn:microsoft.com/office/officeart/2005/8/quickstyle/simple1" qsCatId="simple" csTypeId="urn:microsoft.com/office/officeart/2005/8/colors/colorful1" csCatId="colorful" phldr="1"/>
      <dgm:spPr/>
      <dgm:t>
        <a:bodyPr/>
        <a:lstStyle/>
        <a:p>
          <a:endParaRPr lang="en-US"/>
        </a:p>
      </dgm:t>
    </dgm:pt>
    <dgm:pt modelId="{69BEEF56-4E11-44EC-B154-A2BB3D2444E5}">
      <dgm:prSet phldrT="[Text]" custT="1"/>
      <dgm:spPr/>
      <dgm:t>
        <a:bodyPr/>
        <a:lstStyle/>
        <a:p>
          <a:r>
            <a:rPr lang="en-US" sz="1800" b="1" spc="-50" baseline="0">
              <a:latin typeface="Century Gothic" panose="020B0502020202020204" pitchFamily="34" charset="0"/>
            </a:rPr>
            <a:t>Use of facility-based delivery services</a:t>
          </a:r>
          <a:endParaRPr lang="en-US" sz="1800" b="1" spc="-50" baseline="0" dirty="0">
            <a:latin typeface="Century Gothic" panose="020B0502020202020204" pitchFamily="34" charset="0"/>
          </a:endParaRPr>
        </a:p>
      </dgm:t>
    </dgm:pt>
    <dgm:pt modelId="{73F3B404-0C3C-46F3-9CB2-56F081C06025}" type="parTrans" cxnId="{26947A0D-CA06-490F-BB8F-D2EEC84FBB0D}">
      <dgm:prSet/>
      <dgm:spPr/>
      <dgm:t>
        <a:bodyPr/>
        <a:lstStyle/>
        <a:p>
          <a:endParaRPr lang="en-US" sz="1800" spc="-50" baseline="0">
            <a:solidFill>
              <a:schemeClr val="tx1"/>
            </a:solidFill>
          </a:endParaRPr>
        </a:p>
      </dgm:t>
    </dgm:pt>
    <dgm:pt modelId="{802F40A3-3EF5-4F53-93F7-C1D903E0BB91}" type="sibTrans" cxnId="{26947A0D-CA06-490F-BB8F-D2EEC84FBB0D}">
      <dgm:prSet/>
      <dgm:spPr/>
      <dgm:t>
        <a:bodyPr/>
        <a:lstStyle/>
        <a:p>
          <a:endParaRPr lang="en-US" sz="1800" spc="-50" baseline="0">
            <a:solidFill>
              <a:schemeClr val="tx1"/>
            </a:solidFill>
          </a:endParaRPr>
        </a:p>
      </dgm:t>
    </dgm:pt>
    <dgm:pt modelId="{13091FBA-5F4A-48BA-8391-9427A9BDD765}">
      <dgm:prSet phldrT="[Text]" custT="1"/>
      <dgm:spPr/>
      <dgm:t>
        <a:bodyPr/>
        <a:lstStyle/>
        <a:p>
          <a:r>
            <a:rPr lang="en-US" sz="1800" b="1" spc="-50" baseline="0" dirty="0">
              <a:latin typeface="Century Gothic" panose="020B0502020202020204" pitchFamily="34" charset="0"/>
            </a:rPr>
            <a:t>Personal/</a:t>
          </a:r>
          <a:br>
            <a:rPr lang="en-US" sz="1800" b="1" spc="-50" baseline="0" dirty="0">
              <a:latin typeface="Century Gothic" panose="020B0502020202020204" pitchFamily="34" charset="0"/>
            </a:rPr>
          </a:br>
          <a:r>
            <a:rPr lang="en-US" sz="1800" b="1" spc="-50" baseline="0" dirty="0">
              <a:latin typeface="Century Gothic" panose="020B0502020202020204" pitchFamily="34" charset="0"/>
            </a:rPr>
            <a:t>individual</a:t>
          </a:r>
          <a:br>
            <a:rPr lang="en-US" sz="1800" b="1" spc="-50" baseline="0" dirty="0">
              <a:latin typeface="Century Gothic" panose="020B0502020202020204" pitchFamily="34" charset="0"/>
            </a:rPr>
          </a:br>
          <a:r>
            <a:rPr lang="en-US" sz="1800" b="1" spc="-50" baseline="0" dirty="0">
              <a:latin typeface="Century Gothic" panose="020B0502020202020204" pitchFamily="34" charset="0"/>
            </a:rPr>
            <a:t>choices</a:t>
          </a:r>
        </a:p>
      </dgm:t>
    </dgm:pt>
    <dgm:pt modelId="{DC6D9D4D-4163-4C6A-91BA-7478680788A1}" type="parTrans" cxnId="{3C4ABE2F-489C-40C0-8CD2-D9BE8D4850F5}">
      <dgm:prSet/>
      <dgm:spPr/>
      <dgm:t>
        <a:bodyPr/>
        <a:lstStyle/>
        <a:p>
          <a:endParaRPr lang="en-US" sz="1800" spc="-50" baseline="0">
            <a:solidFill>
              <a:schemeClr val="tx1"/>
            </a:solidFill>
          </a:endParaRPr>
        </a:p>
      </dgm:t>
    </dgm:pt>
    <dgm:pt modelId="{F32166E0-4BCA-44F2-BE23-3F63186F2AE7}" type="sibTrans" cxnId="{3C4ABE2F-489C-40C0-8CD2-D9BE8D4850F5}">
      <dgm:prSet/>
      <dgm:spPr/>
      <dgm:t>
        <a:bodyPr/>
        <a:lstStyle/>
        <a:p>
          <a:endParaRPr lang="en-US" sz="1800" spc="-50" baseline="0">
            <a:solidFill>
              <a:schemeClr val="tx1"/>
            </a:solidFill>
          </a:endParaRPr>
        </a:p>
      </dgm:t>
    </dgm:pt>
    <dgm:pt modelId="{155EB7AD-877B-4C67-93B3-ED55751368A6}">
      <dgm:prSet phldrT="[Text]" custT="1"/>
      <dgm:spPr/>
      <dgm:t>
        <a:bodyPr/>
        <a:lstStyle/>
        <a:p>
          <a:r>
            <a:rPr lang="en-US" sz="1800" b="1" spc="-50" baseline="0" dirty="0">
              <a:latin typeface="Century Gothic" panose="020B0502020202020204" pitchFamily="34" charset="0"/>
            </a:rPr>
            <a:t>Accessibility</a:t>
          </a:r>
          <a:endParaRPr lang="en-US" sz="1800" b="1" spc="-50" baseline="0" dirty="0"/>
        </a:p>
      </dgm:t>
    </dgm:pt>
    <dgm:pt modelId="{320BFC6C-B6E4-4377-8C4B-D358B2399C4B}" type="parTrans" cxnId="{E1238BF6-54E9-4FC3-9463-D264A056074F}">
      <dgm:prSet/>
      <dgm:spPr/>
      <dgm:t>
        <a:bodyPr/>
        <a:lstStyle/>
        <a:p>
          <a:endParaRPr lang="en-US" sz="1800" spc="-50" baseline="0">
            <a:solidFill>
              <a:schemeClr val="tx1"/>
            </a:solidFill>
          </a:endParaRPr>
        </a:p>
      </dgm:t>
    </dgm:pt>
    <dgm:pt modelId="{9B7BEC8F-8BB7-4284-9BF5-FD5FB2DED8D6}" type="sibTrans" cxnId="{E1238BF6-54E9-4FC3-9463-D264A056074F}">
      <dgm:prSet/>
      <dgm:spPr/>
      <dgm:t>
        <a:bodyPr/>
        <a:lstStyle/>
        <a:p>
          <a:endParaRPr lang="en-US" sz="1800" spc="-50" baseline="0">
            <a:solidFill>
              <a:schemeClr val="tx1"/>
            </a:solidFill>
          </a:endParaRPr>
        </a:p>
      </dgm:t>
    </dgm:pt>
    <dgm:pt modelId="{B9CC1CCD-DEF3-4975-BADE-66F28295251E}">
      <dgm:prSet phldrT="[Text]" custT="1"/>
      <dgm:spPr/>
      <dgm:t>
        <a:bodyPr/>
        <a:lstStyle/>
        <a:p>
          <a:r>
            <a:rPr lang="en-US" sz="1800" b="1" spc="-50" baseline="0">
              <a:latin typeface="Century Gothic" panose="020B0502020202020204" pitchFamily="34" charset="0"/>
            </a:rPr>
            <a:t>Community norms</a:t>
          </a:r>
          <a:endParaRPr lang="en-US" sz="1800" b="1" spc="-50" baseline="0" dirty="0">
            <a:latin typeface="Century Gothic" panose="020B0502020202020204" pitchFamily="34" charset="0"/>
          </a:endParaRPr>
        </a:p>
      </dgm:t>
    </dgm:pt>
    <dgm:pt modelId="{6E5017EA-29E9-4AEB-BA4E-3C334CA9584A}" type="parTrans" cxnId="{116251CB-5D53-4EEC-8883-E028DA4C0EA3}">
      <dgm:prSet/>
      <dgm:spPr/>
      <dgm:t>
        <a:bodyPr/>
        <a:lstStyle/>
        <a:p>
          <a:endParaRPr lang="en-US" sz="1800" spc="-50" baseline="0">
            <a:solidFill>
              <a:schemeClr val="tx1"/>
            </a:solidFill>
          </a:endParaRPr>
        </a:p>
      </dgm:t>
    </dgm:pt>
    <dgm:pt modelId="{43243648-08D8-4F5B-B99B-864D2F3747A8}" type="sibTrans" cxnId="{116251CB-5D53-4EEC-8883-E028DA4C0EA3}">
      <dgm:prSet/>
      <dgm:spPr/>
      <dgm:t>
        <a:bodyPr/>
        <a:lstStyle/>
        <a:p>
          <a:endParaRPr lang="en-US" sz="1800" spc="-50" baseline="0">
            <a:solidFill>
              <a:schemeClr val="tx1"/>
            </a:solidFill>
          </a:endParaRPr>
        </a:p>
      </dgm:t>
    </dgm:pt>
    <dgm:pt modelId="{1A829F86-D770-489E-82C2-BF63EC76838C}" type="pres">
      <dgm:prSet presAssocID="{6300C56C-848B-4B43-A36F-076FE943A6BF}" presName="cycle" presStyleCnt="0">
        <dgm:presLayoutVars>
          <dgm:chMax val="1"/>
          <dgm:dir/>
          <dgm:animLvl val="ctr"/>
          <dgm:resizeHandles val="exact"/>
        </dgm:presLayoutVars>
      </dgm:prSet>
      <dgm:spPr/>
    </dgm:pt>
    <dgm:pt modelId="{C296AFFF-3E8D-4B2B-87F8-CDCC03123FD2}" type="pres">
      <dgm:prSet presAssocID="{69BEEF56-4E11-44EC-B154-A2BB3D2444E5}" presName="centerShape" presStyleLbl="node0" presStyleIdx="0" presStyleCnt="1"/>
      <dgm:spPr/>
    </dgm:pt>
    <dgm:pt modelId="{083D876C-4A30-4387-9369-CFA0F3E20B41}" type="pres">
      <dgm:prSet presAssocID="{DC6D9D4D-4163-4C6A-91BA-7478680788A1}" presName="parTrans" presStyleLbl="bgSibTrans2D1" presStyleIdx="0" presStyleCnt="3"/>
      <dgm:spPr/>
    </dgm:pt>
    <dgm:pt modelId="{C49120F9-7EBB-4755-BB4C-45D9610FFFED}" type="pres">
      <dgm:prSet presAssocID="{13091FBA-5F4A-48BA-8391-9427A9BDD765}" presName="node" presStyleLbl="node1" presStyleIdx="0" presStyleCnt="3">
        <dgm:presLayoutVars>
          <dgm:bulletEnabled val="1"/>
        </dgm:presLayoutVars>
      </dgm:prSet>
      <dgm:spPr/>
    </dgm:pt>
    <dgm:pt modelId="{BE8BF57A-B2F0-4716-AFEE-A86B1776DD83}" type="pres">
      <dgm:prSet presAssocID="{320BFC6C-B6E4-4377-8C4B-D358B2399C4B}" presName="parTrans" presStyleLbl="bgSibTrans2D1" presStyleIdx="1" presStyleCnt="3"/>
      <dgm:spPr/>
    </dgm:pt>
    <dgm:pt modelId="{75947D99-2395-4AF0-8401-6B4D8B4CC0C8}" type="pres">
      <dgm:prSet presAssocID="{155EB7AD-877B-4C67-93B3-ED55751368A6}" presName="node" presStyleLbl="node1" presStyleIdx="1" presStyleCnt="3">
        <dgm:presLayoutVars>
          <dgm:bulletEnabled val="1"/>
        </dgm:presLayoutVars>
      </dgm:prSet>
      <dgm:spPr/>
    </dgm:pt>
    <dgm:pt modelId="{D49ACE33-4C8E-4A8C-8C88-26BE7F658EFE}" type="pres">
      <dgm:prSet presAssocID="{6E5017EA-29E9-4AEB-BA4E-3C334CA9584A}" presName="parTrans" presStyleLbl="bgSibTrans2D1" presStyleIdx="2" presStyleCnt="3"/>
      <dgm:spPr/>
    </dgm:pt>
    <dgm:pt modelId="{D25B272C-21CF-47A2-B3E3-422DA01938BE}" type="pres">
      <dgm:prSet presAssocID="{B9CC1CCD-DEF3-4975-BADE-66F28295251E}" presName="node" presStyleLbl="node1" presStyleIdx="2" presStyleCnt="3">
        <dgm:presLayoutVars>
          <dgm:bulletEnabled val="1"/>
        </dgm:presLayoutVars>
      </dgm:prSet>
      <dgm:spPr/>
    </dgm:pt>
  </dgm:ptLst>
  <dgm:cxnLst>
    <dgm:cxn modelId="{0CA3100D-1106-4BE2-B66C-30C37546FEBD}" type="presOf" srcId="{B9CC1CCD-DEF3-4975-BADE-66F28295251E}" destId="{D25B272C-21CF-47A2-B3E3-422DA01938BE}" srcOrd="0" destOrd="0" presId="urn:microsoft.com/office/officeart/2005/8/layout/radial4"/>
    <dgm:cxn modelId="{26947A0D-CA06-490F-BB8F-D2EEC84FBB0D}" srcId="{6300C56C-848B-4B43-A36F-076FE943A6BF}" destId="{69BEEF56-4E11-44EC-B154-A2BB3D2444E5}" srcOrd="0" destOrd="0" parTransId="{73F3B404-0C3C-46F3-9CB2-56F081C06025}" sibTransId="{802F40A3-3EF5-4F53-93F7-C1D903E0BB91}"/>
    <dgm:cxn modelId="{6F16130E-9C22-4064-9036-44F6613687DA}" type="presOf" srcId="{320BFC6C-B6E4-4377-8C4B-D358B2399C4B}" destId="{BE8BF57A-B2F0-4716-AFEE-A86B1776DD83}" srcOrd="0" destOrd="0" presId="urn:microsoft.com/office/officeart/2005/8/layout/radial4"/>
    <dgm:cxn modelId="{3C4ABE2F-489C-40C0-8CD2-D9BE8D4850F5}" srcId="{69BEEF56-4E11-44EC-B154-A2BB3D2444E5}" destId="{13091FBA-5F4A-48BA-8391-9427A9BDD765}" srcOrd="0" destOrd="0" parTransId="{DC6D9D4D-4163-4C6A-91BA-7478680788A1}" sibTransId="{F32166E0-4BCA-44F2-BE23-3F63186F2AE7}"/>
    <dgm:cxn modelId="{1D292B70-89E3-4818-871F-696123191648}" type="presOf" srcId="{13091FBA-5F4A-48BA-8391-9427A9BDD765}" destId="{C49120F9-7EBB-4755-BB4C-45D9610FFFED}" srcOrd="0" destOrd="0" presId="urn:microsoft.com/office/officeart/2005/8/layout/radial4"/>
    <dgm:cxn modelId="{A62345A2-55F0-4038-BBE1-ABBE5A554180}" type="presOf" srcId="{6300C56C-848B-4B43-A36F-076FE943A6BF}" destId="{1A829F86-D770-489E-82C2-BF63EC76838C}" srcOrd="0" destOrd="0" presId="urn:microsoft.com/office/officeart/2005/8/layout/radial4"/>
    <dgm:cxn modelId="{12FF8BAB-E2D4-411D-8B9B-9E72464F11D1}" type="presOf" srcId="{DC6D9D4D-4163-4C6A-91BA-7478680788A1}" destId="{083D876C-4A30-4387-9369-CFA0F3E20B41}" srcOrd="0" destOrd="0" presId="urn:microsoft.com/office/officeart/2005/8/layout/radial4"/>
    <dgm:cxn modelId="{116251CB-5D53-4EEC-8883-E028DA4C0EA3}" srcId="{69BEEF56-4E11-44EC-B154-A2BB3D2444E5}" destId="{B9CC1CCD-DEF3-4975-BADE-66F28295251E}" srcOrd="2" destOrd="0" parTransId="{6E5017EA-29E9-4AEB-BA4E-3C334CA9584A}" sibTransId="{43243648-08D8-4F5B-B99B-864D2F3747A8}"/>
    <dgm:cxn modelId="{C5EB7ADA-C1D0-42F0-B434-52F15E655396}" type="presOf" srcId="{155EB7AD-877B-4C67-93B3-ED55751368A6}" destId="{75947D99-2395-4AF0-8401-6B4D8B4CC0C8}" srcOrd="0" destOrd="0" presId="urn:microsoft.com/office/officeart/2005/8/layout/radial4"/>
    <dgm:cxn modelId="{98E185F2-F5DA-4293-B91E-E4F178617EBF}" type="presOf" srcId="{69BEEF56-4E11-44EC-B154-A2BB3D2444E5}" destId="{C296AFFF-3E8D-4B2B-87F8-CDCC03123FD2}" srcOrd="0" destOrd="0" presId="urn:microsoft.com/office/officeart/2005/8/layout/radial4"/>
    <dgm:cxn modelId="{E1238BF6-54E9-4FC3-9463-D264A056074F}" srcId="{69BEEF56-4E11-44EC-B154-A2BB3D2444E5}" destId="{155EB7AD-877B-4C67-93B3-ED55751368A6}" srcOrd="1" destOrd="0" parTransId="{320BFC6C-B6E4-4377-8C4B-D358B2399C4B}" sibTransId="{9B7BEC8F-8BB7-4284-9BF5-FD5FB2DED8D6}"/>
    <dgm:cxn modelId="{804EDEF6-22AF-41D7-A417-27EB6D73A4DA}" type="presOf" srcId="{6E5017EA-29E9-4AEB-BA4E-3C334CA9584A}" destId="{D49ACE33-4C8E-4A8C-8C88-26BE7F658EFE}" srcOrd="0" destOrd="0" presId="urn:microsoft.com/office/officeart/2005/8/layout/radial4"/>
    <dgm:cxn modelId="{525E92A8-9ACC-41A4-BEEA-D44B43CDAFA8}" type="presParOf" srcId="{1A829F86-D770-489E-82C2-BF63EC76838C}" destId="{C296AFFF-3E8D-4B2B-87F8-CDCC03123FD2}" srcOrd="0" destOrd="0" presId="urn:microsoft.com/office/officeart/2005/8/layout/radial4"/>
    <dgm:cxn modelId="{CEF81148-1932-4098-AA37-50B1ECAFB3DA}" type="presParOf" srcId="{1A829F86-D770-489E-82C2-BF63EC76838C}" destId="{083D876C-4A30-4387-9369-CFA0F3E20B41}" srcOrd="1" destOrd="0" presId="urn:microsoft.com/office/officeart/2005/8/layout/radial4"/>
    <dgm:cxn modelId="{9950D33A-F61C-4124-BC64-A8FBAC65201D}" type="presParOf" srcId="{1A829F86-D770-489E-82C2-BF63EC76838C}" destId="{C49120F9-7EBB-4755-BB4C-45D9610FFFED}" srcOrd="2" destOrd="0" presId="urn:microsoft.com/office/officeart/2005/8/layout/radial4"/>
    <dgm:cxn modelId="{05371393-60E1-4216-BB95-FC6507F6F08A}" type="presParOf" srcId="{1A829F86-D770-489E-82C2-BF63EC76838C}" destId="{BE8BF57A-B2F0-4716-AFEE-A86B1776DD83}" srcOrd="3" destOrd="0" presId="urn:microsoft.com/office/officeart/2005/8/layout/radial4"/>
    <dgm:cxn modelId="{4B203E3D-3345-4920-A109-422D83F8C56D}" type="presParOf" srcId="{1A829F86-D770-489E-82C2-BF63EC76838C}" destId="{75947D99-2395-4AF0-8401-6B4D8B4CC0C8}" srcOrd="4" destOrd="0" presId="urn:microsoft.com/office/officeart/2005/8/layout/radial4"/>
    <dgm:cxn modelId="{5C2E8429-1601-46F9-80F2-DA5BCCBAD541}" type="presParOf" srcId="{1A829F86-D770-489E-82C2-BF63EC76838C}" destId="{D49ACE33-4C8E-4A8C-8C88-26BE7F658EFE}" srcOrd="5" destOrd="0" presId="urn:microsoft.com/office/officeart/2005/8/layout/radial4"/>
    <dgm:cxn modelId="{C4C95F9E-D300-4513-962C-1CD5A651FB42}" type="presParOf" srcId="{1A829F86-D770-489E-82C2-BF63EC76838C}" destId="{D25B272C-21CF-47A2-B3E3-422DA01938BE}"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E2DCD2-A4EF-4440-BCB5-FCF3C1BBDCCA}"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US"/>
        </a:p>
      </dgm:t>
    </dgm:pt>
    <dgm:pt modelId="{B7D525D9-3817-4653-B1BD-DFAF70AC1E51}">
      <dgm:prSet phldrT="[Text]" custT="1"/>
      <dgm:spPr/>
      <dgm:t>
        <a:bodyPr/>
        <a:lstStyle/>
        <a:p>
          <a:r>
            <a:rPr lang="en-US" sz="2000" b="0" dirty="0">
              <a:latin typeface="Century Gothic" panose="020B0502020202020204" pitchFamily="34" charset="0"/>
            </a:rPr>
            <a:t>Accessibility </a:t>
          </a:r>
        </a:p>
      </dgm:t>
    </dgm:pt>
    <dgm:pt modelId="{75321E03-6930-4E42-B659-21A8EFEF36EE}" type="parTrans" cxnId="{4EA8D675-E513-4BAC-A30B-17AA12E90207}">
      <dgm:prSet/>
      <dgm:spPr/>
      <dgm:t>
        <a:bodyPr/>
        <a:lstStyle/>
        <a:p>
          <a:endParaRPr lang="en-US" sz="2000" b="0">
            <a:latin typeface="Century Gothic" panose="020B0502020202020204" pitchFamily="34" charset="0"/>
          </a:endParaRPr>
        </a:p>
      </dgm:t>
    </dgm:pt>
    <dgm:pt modelId="{29E59883-CAAC-45F3-AB22-8989A35FB292}" type="sibTrans" cxnId="{4EA8D675-E513-4BAC-A30B-17AA12E90207}">
      <dgm:prSet/>
      <dgm:spPr/>
      <dgm:t>
        <a:bodyPr/>
        <a:lstStyle/>
        <a:p>
          <a:endParaRPr lang="en-US" sz="2000" b="0">
            <a:latin typeface="Century Gothic" panose="020B0502020202020204" pitchFamily="34" charset="0"/>
          </a:endParaRPr>
        </a:p>
      </dgm:t>
    </dgm:pt>
    <dgm:pt modelId="{80B713F7-193F-487A-B1AA-607AADEC84AE}">
      <dgm:prSet phldrT="[Text]" custT="1"/>
      <dgm:spPr/>
      <dgm:t>
        <a:bodyPr/>
        <a:lstStyle/>
        <a:p>
          <a:r>
            <a:rPr lang="en-US" sz="2000" b="0" dirty="0">
              <a:latin typeface="Century Gothic" panose="020B0502020202020204" pitchFamily="34" charset="0"/>
            </a:rPr>
            <a:t>Availability </a:t>
          </a:r>
        </a:p>
      </dgm:t>
    </dgm:pt>
    <dgm:pt modelId="{69F107E5-6068-4EC6-9263-0F6C6E01477C}" type="parTrans" cxnId="{3B440E85-95C4-47BF-99EF-C2894247768C}">
      <dgm:prSet/>
      <dgm:spPr/>
      <dgm:t>
        <a:bodyPr/>
        <a:lstStyle/>
        <a:p>
          <a:endParaRPr lang="en-US" sz="2000" b="0">
            <a:latin typeface="Century Gothic" panose="020B0502020202020204" pitchFamily="34" charset="0"/>
          </a:endParaRPr>
        </a:p>
      </dgm:t>
    </dgm:pt>
    <dgm:pt modelId="{EA707301-8E7B-4736-980F-FF5494756F71}" type="sibTrans" cxnId="{3B440E85-95C4-47BF-99EF-C2894247768C}">
      <dgm:prSet/>
      <dgm:spPr/>
      <dgm:t>
        <a:bodyPr/>
        <a:lstStyle/>
        <a:p>
          <a:endParaRPr lang="en-US" sz="2000" b="0">
            <a:latin typeface="Century Gothic" panose="020B0502020202020204" pitchFamily="34" charset="0"/>
          </a:endParaRPr>
        </a:p>
      </dgm:t>
    </dgm:pt>
    <dgm:pt modelId="{15D06A80-39EF-446E-BB50-FE2338ED5F8D}">
      <dgm:prSet phldrT="[Text]" custT="1"/>
      <dgm:spPr/>
      <dgm:t>
        <a:bodyPr/>
        <a:lstStyle/>
        <a:p>
          <a:r>
            <a:rPr lang="en-US" sz="2000" b="0" dirty="0">
              <a:latin typeface="Century Gothic" panose="020B0502020202020204" pitchFamily="34" charset="0"/>
            </a:rPr>
            <a:t>???</a:t>
          </a:r>
        </a:p>
      </dgm:t>
    </dgm:pt>
    <dgm:pt modelId="{2ECF1310-8ABA-4268-840F-D9D426D4833B}" type="parTrans" cxnId="{B20BC232-1CC3-442F-9AA5-3329F8A3BD11}">
      <dgm:prSet/>
      <dgm:spPr/>
      <dgm:t>
        <a:bodyPr/>
        <a:lstStyle/>
        <a:p>
          <a:endParaRPr lang="en-US" sz="2000" b="0">
            <a:latin typeface="Century Gothic" panose="020B0502020202020204" pitchFamily="34" charset="0"/>
          </a:endParaRPr>
        </a:p>
      </dgm:t>
    </dgm:pt>
    <dgm:pt modelId="{23EE3EC7-8611-4745-BBD8-14DDC883CBD0}" type="sibTrans" cxnId="{B20BC232-1CC3-442F-9AA5-3329F8A3BD11}">
      <dgm:prSet/>
      <dgm:spPr/>
      <dgm:t>
        <a:bodyPr/>
        <a:lstStyle/>
        <a:p>
          <a:endParaRPr lang="en-US" sz="2000" b="0">
            <a:latin typeface="Century Gothic" panose="020B0502020202020204" pitchFamily="34" charset="0"/>
          </a:endParaRPr>
        </a:p>
      </dgm:t>
    </dgm:pt>
    <dgm:pt modelId="{082B07D6-07EC-465E-A825-EE241424DA68}">
      <dgm:prSet phldrT="[Text]" custT="1"/>
      <dgm:spPr/>
      <dgm:t>
        <a:bodyPr/>
        <a:lstStyle/>
        <a:p>
          <a:r>
            <a:rPr lang="en-US" sz="2000" b="0" dirty="0">
              <a:latin typeface="Century Gothic" panose="020B0502020202020204" pitchFamily="34" charset="0"/>
            </a:rPr>
            <a:t>???</a:t>
          </a:r>
        </a:p>
      </dgm:t>
    </dgm:pt>
    <dgm:pt modelId="{B2179A24-3538-4278-B686-BACBDCC054DA}" type="parTrans" cxnId="{60B3587C-7F87-4BA5-A5AB-7B3874085943}">
      <dgm:prSet/>
      <dgm:spPr/>
      <dgm:t>
        <a:bodyPr/>
        <a:lstStyle/>
        <a:p>
          <a:endParaRPr lang="en-US" sz="2000" b="0">
            <a:latin typeface="Century Gothic" panose="020B0502020202020204" pitchFamily="34" charset="0"/>
          </a:endParaRPr>
        </a:p>
      </dgm:t>
    </dgm:pt>
    <dgm:pt modelId="{72689B49-D2BC-410F-B7C2-130FA3FF8189}" type="sibTrans" cxnId="{60B3587C-7F87-4BA5-A5AB-7B3874085943}">
      <dgm:prSet/>
      <dgm:spPr/>
      <dgm:t>
        <a:bodyPr/>
        <a:lstStyle/>
        <a:p>
          <a:endParaRPr lang="en-US" sz="2000" b="0">
            <a:latin typeface="Century Gothic" panose="020B0502020202020204" pitchFamily="34" charset="0"/>
          </a:endParaRPr>
        </a:p>
      </dgm:t>
    </dgm:pt>
    <dgm:pt modelId="{1DC55E49-2D7E-424D-B63B-7FB6614232F5}">
      <dgm:prSet phldrT="[Text]" custT="1"/>
      <dgm:spPr/>
      <dgm:t>
        <a:bodyPr/>
        <a:lstStyle/>
        <a:p>
          <a:r>
            <a:rPr lang="en-US" sz="2000" b="0" dirty="0">
              <a:latin typeface="Century Gothic" panose="020B0502020202020204" pitchFamily="34" charset="0"/>
            </a:rPr>
            <a:t>Affordability</a:t>
          </a:r>
        </a:p>
      </dgm:t>
    </dgm:pt>
    <dgm:pt modelId="{0DA2F016-0439-4BAC-BF52-7E056AA1D8E8}" type="parTrans" cxnId="{AE2A7632-6096-44E9-9CBB-42F1F1B08426}">
      <dgm:prSet/>
      <dgm:spPr/>
      <dgm:t>
        <a:bodyPr/>
        <a:lstStyle/>
        <a:p>
          <a:endParaRPr lang="en-US" sz="2000" b="0">
            <a:latin typeface="Century Gothic" panose="020B0502020202020204" pitchFamily="34" charset="0"/>
          </a:endParaRPr>
        </a:p>
      </dgm:t>
    </dgm:pt>
    <dgm:pt modelId="{77A2F81F-44FF-4FE3-B31E-7B64C5A5DE0D}" type="sibTrans" cxnId="{AE2A7632-6096-44E9-9CBB-42F1F1B08426}">
      <dgm:prSet/>
      <dgm:spPr/>
      <dgm:t>
        <a:bodyPr/>
        <a:lstStyle/>
        <a:p>
          <a:endParaRPr lang="en-US" sz="2000" b="0">
            <a:latin typeface="Century Gothic" panose="020B0502020202020204" pitchFamily="34" charset="0"/>
          </a:endParaRPr>
        </a:p>
      </dgm:t>
    </dgm:pt>
    <dgm:pt modelId="{0C58207E-2549-46F7-9BCA-31B304519322}">
      <dgm:prSet phldrT="[Text]" custT="1"/>
      <dgm:spPr/>
      <dgm:t>
        <a:bodyPr/>
        <a:lstStyle/>
        <a:p>
          <a:r>
            <a:rPr lang="en-US" sz="2000" b="0" dirty="0">
              <a:latin typeface="Century Gothic" panose="020B0502020202020204" pitchFamily="34" charset="0"/>
            </a:rPr>
            <a:t>Time/money; social cost </a:t>
          </a:r>
        </a:p>
      </dgm:t>
    </dgm:pt>
    <dgm:pt modelId="{FA6D4D04-A648-4F7D-8BAB-C1D22C7C08B1}" type="parTrans" cxnId="{FFC27E1E-D796-4312-BB9E-5F51A87F9728}">
      <dgm:prSet/>
      <dgm:spPr/>
      <dgm:t>
        <a:bodyPr/>
        <a:lstStyle/>
        <a:p>
          <a:endParaRPr lang="en-US" sz="2000" b="0">
            <a:latin typeface="Century Gothic" panose="020B0502020202020204" pitchFamily="34" charset="0"/>
          </a:endParaRPr>
        </a:p>
      </dgm:t>
    </dgm:pt>
    <dgm:pt modelId="{38FB2A21-4BA6-4419-A37E-6CBC9D647564}" type="sibTrans" cxnId="{FFC27E1E-D796-4312-BB9E-5F51A87F9728}">
      <dgm:prSet/>
      <dgm:spPr/>
      <dgm:t>
        <a:bodyPr/>
        <a:lstStyle/>
        <a:p>
          <a:endParaRPr lang="en-US" sz="2000" b="0">
            <a:latin typeface="Century Gothic" panose="020B0502020202020204" pitchFamily="34" charset="0"/>
          </a:endParaRPr>
        </a:p>
      </dgm:t>
    </dgm:pt>
    <dgm:pt modelId="{AA9C2683-AA23-4293-9EB2-B101BDEC88E5}" type="pres">
      <dgm:prSet presAssocID="{6CE2DCD2-A4EF-4440-BCB5-FCF3C1BBDCCA}" presName="hierChild1" presStyleCnt="0">
        <dgm:presLayoutVars>
          <dgm:chPref val="1"/>
          <dgm:dir/>
          <dgm:animOne val="branch"/>
          <dgm:animLvl val="lvl"/>
          <dgm:resizeHandles/>
        </dgm:presLayoutVars>
      </dgm:prSet>
      <dgm:spPr/>
    </dgm:pt>
    <dgm:pt modelId="{F145223A-A907-4BB7-9238-4C78D697E10E}" type="pres">
      <dgm:prSet presAssocID="{B7D525D9-3817-4653-B1BD-DFAF70AC1E51}" presName="hierRoot1" presStyleCnt="0"/>
      <dgm:spPr/>
    </dgm:pt>
    <dgm:pt modelId="{086B8F1B-3848-45A3-826E-87B5E35680B7}" type="pres">
      <dgm:prSet presAssocID="{B7D525D9-3817-4653-B1BD-DFAF70AC1E51}" presName="composite" presStyleCnt="0"/>
      <dgm:spPr/>
    </dgm:pt>
    <dgm:pt modelId="{FB3E4F4C-75CB-4453-9095-EA8FE6A4BA3A}" type="pres">
      <dgm:prSet presAssocID="{B7D525D9-3817-4653-B1BD-DFAF70AC1E51}" presName="background" presStyleLbl="node0" presStyleIdx="0" presStyleCnt="1"/>
      <dgm:spPr/>
    </dgm:pt>
    <dgm:pt modelId="{62B09841-C36A-4356-92DC-3FAFF1B0EF64}" type="pres">
      <dgm:prSet presAssocID="{B7D525D9-3817-4653-B1BD-DFAF70AC1E51}" presName="text" presStyleLbl="fgAcc0" presStyleIdx="0" presStyleCnt="1">
        <dgm:presLayoutVars>
          <dgm:chPref val="3"/>
        </dgm:presLayoutVars>
      </dgm:prSet>
      <dgm:spPr/>
    </dgm:pt>
    <dgm:pt modelId="{32EA3C68-2650-4AF2-B291-9BB4E556E000}" type="pres">
      <dgm:prSet presAssocID="{B7D525D9-3817-4653-B1BD-DFAF70AC1E51}" presName="hierChild2" presStyleCnt="0"/>
      <dgm:spPr/>
    </dgm:pt>
    <dgm:pt modelId="{18013039-1B14-467A-B0DE-9014E3CAB945}" type="pres">
      <dgm:prSet presAssocID="{69F107E5-6068-4EC6-9263-0F6C6E01477C}" presName="Name10" presStyleLbl="parChTrans1D2" presStyleIdx="0" presStyleCnt="2"/>
      <dgm:spPr/>
    </dgm:pt>
    <dgm:pt modelId="{FF3BF134-3656-48A6-857B-DA55A56D3067}" type="pres">
      <dgm:prSet presAssocID="{80B713F7-193F-487A-B1AA-607AADEC84AE}" presName="hierRoot2" presStyleCnt="0"/>
      <dgm:spPr/>
    </dgm:pt>
    <dgm:pt modelId="{9DB1C5D7-6F85-4038-95AE-3BA69298B9B7}" type="pres">
      <dgm:prSet presAssocID="{80B713F7-193F-487A-B1AA-607AADEC84AE}" presName="composite2" presStyleCnt="0"/>
      <dgm:spPr/>
    </dgm:pt>
    <dgm:pt modelId="{5D135ED8-E56C-4C3B-B405-CD5B7B1DE2BF}" type="pres">
      <dgm:prSet presAssocID="{80B713F7-193F-487A-B1AA-607AADEC84AE}" presName="background2" presStyleLbl="node2" presStyleIdx="0" presStyleCnt="2"/>
      <dgm:spPr/>
    </dgm:pt>
    <dgm:pt modelId="{C305D007-6A97-47F1-831C-8CCF6991F8E2}" type="pres">
      <dgm:prSet presAssocID="{80B713F7-193F-487A-B1AA-607AADEC84AE}" presName="text2" presStyleLbl="fgAcc2" presStyleIdx="0" presStyleCnt="2" custLinFactNeighborX="-531" custLinFactNeighborY="-9359">
        <dgm:presLayoutVars>
          <dgm:chPref val="3"/>
        </dgm:presLayoutVars>
      </dgm:prSet>
      <dgm:spPr/>
    </dgm:pt>
    <dgm:pt modelId="{2E8A0EC8-8A50-44F2-98BD-14719C82DA0F}" type="pres">
      <dgm:prSet presAssocID="{80B713F7-193F-487A-B1AA-607AADEC84AE}" presName="hierChild3" presStyleCnt="0"/>
      <dgm:spPr/>
    </dgm:pt>
    <dgm:pt modelId="{7413A283-538D-4691-932A-88905ABADCDE}" type="pres">
      <dgm:prSet presAssocID="{2ECF1310-8ABA-4268-840F-D9D426D4833B}" presName="Name17" presStyleLbl="parChTrans1D3" presStyleIdx="0" presStyleCnt="3"/>
      <dgm:spPr/>
    </dgm:pt>
    <dgm:pt modelId="{3D93D4F3-73AA-4D01-8BFF-17CD15563648}" type="pres">
      <dgm:prSet presAssocID="{15D06A80-39EF-446E-BB50-FE2338ED5F8D}" presName="hierRoot3" presStyleCnt="0"/>
      <dgm:spPr/>
    </dgm:pt>
    <dgm:pt modelId="{971932C7-28F9-4382-B161-970BBF9A9F39}" type="pres">
      <dgm:prSet presAssocID="{15D06A80-39EF-446E-BB50-FE2338ED5F8D}" presName="composite3" presStyleCnt="0"/>
      <dgm:spPr/>
    </dgm:pt>
    <dgm:pt modelId="{26B0DFC5-362A-4E1E-9A0D-889776841CD3}" type="pres">
      <dgm:prSet presAssocID="{15D06A80-39EF-446E-BB50-FE2338ED5F8D}" presName="background3" presStyleLbl="node3" presStyleIdx="0" presStyleCnt="3"/>
      <dgm:spPr/>
    </dgm:pt>
    <dgm:pt modelId="{45C34FE7-44A4-44A2-9C90-F9E977B076AD}" type="pres">
      <dgm:prSet presAssocID="{15D06A80-39EF-446E-BB50-FE2338ED5F8D}" presName="text3" presStyleLbl="fgAcc3" presStyleIdx="0" presStyleCnt="3">
        <dgm:presLayoutVars>
          <dgm:chPref val="3"/>
        </dgm:presLayoutVars>
      </dgm:prSet>
      <dgm:spPr/>
    </dgm:pt>
    <dgm:pt modelId="{89F4F52D-AF49-4983-B75C-C938F0FDEB1C}" type="pres">
      <dgm:prSet presAssocID="{15D06A80-39EF-446E-BB50-FE2338ED5F8D}" presName="hierChild4" presStyleCnt="0"/>
      <dgm:spPr/>
    </dgm:pt>
    <dgm:pt modelId="{F3B33C43-11D5-4E4F-B822-6A4EB82316B1}" type="pres">
      <dgm:prSet presAssocID="{B2179A24-3538-4278-B686-BACBDCC054DA}" presName="Name17" presStyleLbl="parChTrans1D3" presStyleIdx="1" presStyleCnt="3"/>
      <dgm:spPr/>
    </dgm:pt>
    <dgm:pt modelId="{26CEDC9E-F788-4C8C-AA8A-BB9174DA4196}" type="pres">
      <dgm:prSet presAssocID="{082B07D6-07EC-465E-A825-EE241424DA68}" presName="hierRoot3" presStyleCnt="0"/>
      <dgm:spPr/>
    </dgm:pt>
    <dgm:pt modelId="{C80E2FCA-D24F-4BFC-96EB-9E257D0A7EB5}" type="pres">
      <dgm:prSet presAssocID="{082B07D6-07EC-465E-A825-EE241424DA68}" presName="composite3" presStyleCnt="0"/>
      <dgm:spPr/>
    </dgm:pt>
    <dgm:pt modelId="{246E6DA1-7ABC-454A-8F77-36CA91CE3F9B}" type="pres">
      <dgm:prSet presAssocID="{082B07D6-07EC-465E-A825-EE241424DA68}" presName="background3" presStyleLbl="node3" presStyleIdx="1" presStyleCnt="3"/>
      <dgm:spPr/>
    </dgm:pt>
    <dgm:pt modelId="{52E28362-7EC0-4AE1-AC24-AABE39ABC189}" type="pres">
      <dgm:prSet presAssocID="{082B07D6-07EC-465E-A825-EE241424DA68}" presName="text3" presStyleLbl="fgAcc3" presStyleIdx="1" presStyleCnt="3">
        <dgm:presLayoutVars>
          <dgm:chPref val="3"/>
        </dgm:presLayoutVars>
      </dgm:prSet>
      <dgm:spPr/>
    </dgm:pt>
    <dgm:pt modelId="{C30AC3AC-9620-46CD-950E-3A6EB2116519}" type="pres">
      <dgm:prSet presAssocID="{082B07D6-07EC-465E-A825-EE241424DA68}" presName="hierChild4" presStyleCnt="0"/>
      <dgm:spPr/>
    </dgm:pt>
    <dgm:pt modelId="{FEFA3E88-03F3-40E9-9D43-CCFC37376038}" type="pres">
      <dgm:prSet presAssocID="{0DA2F016-0439-4BAC-BF52-7E056AA1D8E8}" presName="Name10" presStyleLbl="parChTrans1D2" presStyleIdx="1" presStyleCnt="2"/>
      <dgm:spPr/>
    </dgm:pt>
    <dgm:pt modelId="{28235169-7E66-4B58-8D91-A1367C2071E0}" type="pres">
      <dgm:prSet presAssocID="{1DC55E49-2D7E-424D-B63B-7FB6614232F5}" presName="hierRoot2" presStyleCnt="0"/>
      <dgm:spPr/>
    </dgm:pt>
    <dgm:pt modelId="{B493D55C-B1E6-4D74-A5DD-16022D7D6AEE}" type="pres">
      <dgm:prSet presAssocID="{1DC55E49-2D7E-424D-B63B-7FB6614232F5}" presName="composite2" presStyleCnt="0"/>
      <dgm:spPr/>
    </dgm:pt>
    <dgm:pt modelId="{F83BECE6-1289-4F76-A381-A453F07A3F7A}" type="pres">
      <dgm:prSet presAssocID="{1DC55E49-2D7E-424D-B63B-7FB6614232F5}" presName="background2" presStyleLbl="node2" presStyleIdx="1" presStyleCnt="2"/>
      <dgm:spPr/>
    </dgm:pt>
    <dgm:pt modelId="{6B47F676-B371-4B6B-8562-F70F3BBBBB80}" type="pres">
      <dgm:prSet presAssocID="{1DC55E49-2D7E-424D-B63B-7FB6614232F5}" presName="text2" presStyleLbl="fgAcc2" presStyleIdx="1" presStyleCnt="2" custLinFactNeighborX="-641" custLinFactNeighborY="-9369">
        <dgm:presLayoutVars>
          <dgm:chPref val="3"/>
        </dgm:presLayoutVars>
      </dgm:prSet>
      <dgm:spPr/>
    </dgm:pt>
    <dgm:pt modelId="{63B2D8CE-3598-4EFF-A8FA-594C04D71677}" type="pres">
      <dgm:prSet presAssocID="{1DC55E49-2D7E-424D-B63B-7FB6614232F5}" presName="hierChild3" presStyleCnt="0"/>
      <dgm:spPr/>
    </dgm:pt>
    <dgm:pt modelId="{2FD526DC-FA67-4990-82B2-DF839A73451E}" type="pres">
      <dgm:prSet presAssocID="{FA6D4D04-A648-4F7D-8BAB-C1D22C7C08B1}" presName="Name17" presStyleLbl="parChTrans1D3" presStyleIdx="2" presStyleCnt="3"/>
      <dgm:spPr/>
    </dgm:pt>
    <dgm:pt modelId="{23C98B21-ADD5-4B9A-ADC6-FB059ADF5DEA}" type="pres">
      <dgm:prSet presAssocID="{0C58207E-2549-46F7-9BCA-31B304519322}" presName="hierRoot3" presStyleCnt="0"/>
      <dgm:spPr/>
    </dgm:pt>
    <dgm:pt modelId="{D5B6F762-AB88-4BDE-8DEF-85B621697F00}" type="pres">
      <dgm:prSet presAssocID="{0C58207E-2549-46F7-9BCA-31B304519322}" presName="composite3" presStyleCnt="0"/>
      <dgm:spPr/>
    </dgm:pt>
    <dgm:pt modelId="{B4AFD486-EF47-47E0-B10E-8C4D6BCD88E8}" type="pres">
      <dgm:prSet presAssocID="{0C58207E-2549-46F7-9BCA-31B304519322}" presName="background3" presStyleLbl="node3" presStyleIdx="2" presStyleCnt="3"/>
      <dgm:spPr/>
    </dgm:pt>
    <dgm:pt modelId="{0C5753E2-4B3F-491A-9BAC-9C6B3DA8655F}" type="pres">
      <dgm:prSet presAssocID="{0C58207E-2549-46F7-9BCA-31B304519322}" presName="text3" presStyleLbl="fgAcc3" presStyleIdx="2" presStyleCnt="3">
        <dgm:presLayoutVars>
          <dgm:chPref val="3"/>
        </dgm:presLayoutVars>
      </dgm:prSet>
      <dgm:spPr/>
    </dgm:pt>
    <dgm:pt modelId="{16E93B17-ED38-4F94-935A-6792A4B7EFDF}" type="pres">
      <dgm:prSet presAssocID="{0C58207E-2549-46F7-9BCA-31B304519322}" presName="hierChild4" presStyleCnt="0"/>
      <dgm:spPr/>
    </dgm:pt>
  </dgm:ptLst>
  <dgm:cxnLst>
    <dgm:cxn modelId="{FD394404-1DC4-4A6E-850C-11A3D6F97D28}" type="presOf" srcId="{B7D525D9-3817-4653-B1BD-DFAF70AC1E51}" destId="{62B09841-C36A-4356-92DC-3FAFF1B0EF64}" srcOrd="0" destOrd="0" presId="urn:microsoft.com/office/officeart/2005/8/layout/hierarchy1"/>
    <dgm:cxn modelId="{530DE604-DF40-450D-8D49-E94E8F923406}" type="presOf" srcId="{1DC55E49-2D7E-424D-B63B-7FB6614232F5}" destId="{6B47F676-B371-4B6B-8562-F70F3BBBBB80}" srcOrd="0" destOrd="0" presId="urn:microsoft.com/office/officeart/2005/8/layout/hierarchy1"/>
    <dgm:cxn modelId="{CA9D531B-9690-4D58-8412-A49799234063}" type="presOf" srcId="{0C58207E-2549-46F7-9BCA-31B304519322}" destId="{0C5753E2-4B3F-491A-9BAC-9C6B3DA8655F}" srcOrd="0" destOrd="0" presId="urn:microsoft.com/office/officeart/2005/8/layout/hierarchy1"/>
    <dgm:cxn modelId="{FFC27E1E-D796-4312-BB9E-5F51A87F9728}" srcId="{1DC55E49-2D7E-424D-B63B-7FB6614232F5}" destId="{0C58207E-2549-46F7-9BCA-31B304519322}" srcOrd="0" destOrd="0" parTransId="{FA6D4D04-A648-4F7D-8BAB-C1D22C7C08B1}" sibTransId="{38FB2A21-4BA6-4419-A37E-6CBC9D647564}"/>
    <dgm:cxn modelId="{AE2A7632-6096-44E9-9CBB-42F1F1B08426}" srcId="{B7D525D9-3817-4653-B1BD-DFAF70AC1E51}" destId="{1DC55E49-2D7E-424D-B63B-7FB6614232F5}" srcOrd="1" destOrd="0" parTransId="{0DA2F016-0439-4BAC-BF52-7E056AA1D8E8}" sibTransId="{77A2F81F-44FF-4FE3-B31E-7B64C5A5DE0D}"/>
    <dgm:cxn modelId="{B20BC232-1CC3-442F-9AA5-3329F8A3BD11}" srcId="{80B713F7-193F-487A-B1AA-607AADEC84AE}" destId="{15D06A80-39EF-446E-BB50-FE2338ED5F8D}" srcOrd="0" destOrd="0" parTransId="{2ECF1310-8ABA-4268-840F-D9D426D4833B}" sibTransId="{23EE3EC7-8611-4745-BBD8-14DDC883CBD0}"/>
    <dgm:cxn modelId="{37B0AC3C-2622-42D8-BA8A-8E8E7E60084D}" type="presOf" srcId="{15D06A80-39EF-446E-BB50-FE2338ED5F8D}" destId="{45C34FE7-44A4-44A2-9C90-F9E977B076AD}" srcOrd="0" destOrd="0" presId="urn:microsoft.com/office/officeart/2005/8/layout/hierarchy1"/>
    <dgm:cxn modelId="{9F8E2960-8400-4FCD-86BA-6C13E7A10ACF}" type="presOf" srcId="{0DA2F016-0439-4BAC-BF52-7E056AA1D8E8}" destId="{FEFA3E88-03F3-40E9-9D43-CCFC37376038}" srcOrd="0" destOrd="0" presId="urn:microsoft.com/office/officeart/2005/8/layout/hierarchy1"/>
    <dgm:cxn modelId="{356FA44B-727F-4C01-9C86-6DEA37C11009}" type="presOf" srcId="{80B713F7-193F-487A-B1AA-607AADEC84AE}" destId="{C305D007-6A97-47F1-831C-8CCF6991F8E2}" srcOrd="0" destOrd="0" presId="urn:microsoft.com/office/officeart/2005/8/layout/hierarchy1"/>
    <dgm:cxn modelId="{4473BB51-1366-4588-8F97-DF96777E8C4D}" type="presOf" srcId="{082B07D6-07EC-465E-A825-EE241424DA68}" destId="{52E28362-7EC0-4AE1-AC24-AABE39ABC189}" srcOrd="0" destOrd="0" presId="urn:microsoft.com/office/officeart/2005/8/layout/hierarchy1"/>
    <dgm:cxn modelId="{4EA8D675-E513-4BAC-A30B-17AA12E90207}" srcId="{6CE2DCD2-A4EF-4440-BCB5-FCF3C1BBDCCA}" destId="{B7D525D9-3817-4653-B1BD-DFAF70AC1E51}" srcOrd="0" destOrd="0" parTransId="{75321E03-6930-4E42-B659-21A8EFEF36EE}" sibTransId="{29E59883-CAAC-45F3-AB22-8989A35FB292}"/>
    <dgm:cxn modelId="{60B3587C-7F87-4BA5-A5AB-7B3874085943}" srcId="{80B713F7-193F-487A-B1AA-607AADEC84AE}" destId="{082B07D6-07EC-465E-A825-EE241424DA68}" srcOrd="1" destOrd="0" parTransId="{B2179A24-3538-4278-B686-BACBDCC054DA}" sibTransId="{72689B49-D2BC-410F-B7C2-130FA3FF8189}"/>
    <dgm:cxn modelId="{3B440E85-95C4-47BF-99EF-C2894247768C}" srcId="{B7D525D9-3817-4653-B1BD-DFAF70AC1E51}" destId="{80B713F7-193F-487A-B1AA-607AADEC84AE}" srcOrd="0" destOrd="0" parTransId="{69F107E5-6068-4EC6-9263-0F6C6E01477C}" sibTransId="{EA707301-8E7B-4736-980F-FF5494756F71}"/>
    <dgm:cxn modelId="{0ABB4D8F-9D67-4F90-9B7D-91C464B32061}" type="presOf" srcId="{69F107E5-6068-4EC6-9263-0F6C6E01477C}" destId="{18013039-1B14-467A-B0DE-9014E3CAB945}" srcOrd="0" destOrd="0" presId="urn:microsoft.com/office/officeart/2005/8/layout/hierarchy1"/>
    <dgm:cxn modelId="{6525FBB4-C4DE-4454-B9C1-D60A621C03A1}" type="presOf" srcId="{FA6D4D04-A648-4F7D-8BAB-C1D22C7C08B1}" destId="{2FD526DC-FA67-4990-82B2-DF839A73451E}" srcOrd="0" destOrd="0" presId="urn:microsoft.com/office/officeart/2005/8/layout/hierarchy1"/>
    <dgm:cxn modelId="{18914BD3-C245-4804-B9C4-95DAECA1DFFF}" type="presOf" srcId="{2ECF1310-8ABA-4268-840F-D9D426D4833B}" destId="{7413A283-538D-4691-932A-88905ABADCDE}" srcOrd="0" destOrd="0" presId="urn:microsoft.com/office/officeart/2005/8/layout/hierarchy1"/>
    <dgm:cxn modelId="{5D7896D8-7F6F-4EDD-9C2B-F758A17264AC}" type="presOf" srcId="{6CE2DCD2-A4EF-4440-BCB5-FCF3C1BBDCCA}" destId="{AA9C2683-AA23-4293-9EB2-B101BDEC88E5}" srcOrd="0" destOrd="0" presId="urn:microsoft.com/office/officeart/2005/8/layout/hierarchy1"/>
    <dgm:cxn modelId="{A2789CFD-8CAE-4B72-9965-759B7204182F}" type="presOf" srcId="{B2179A24-3538-4278-B686-BACBDCC054DA}" destId="{F3B33C43-11D5-4E4F-B822-6A4EB82316B1}" srcOrd="0" destOrd="0" presId="urn:microsoft.com/office/officeart/2005/8/layout/hierarchy1"/>
    <dgm:cxn modelId="{E855EA6F-218A-49C5-AFF4-B8C0F0E0203D}" type="presParOf" srcId="{AA9C2683-AA23-4293-9EB2-B101BDEC88E5}" destId="{F145223A-A907-4BB7-9238-4C78D697E10E}" srcOrd="0" destOrd="0" presId="urn:microsoft.com/office/officeart/2005/8/layout/hierarchy1"/>
    <dgm:cxn modelId="{66BB45B6-75F8-4A1F-ABE7-744B62C7E810}" type="presParOf" srcId="{F145223A-A907-4BB7-9238-4C78D697E10E}" destId="{086B8F1B-3848-45A3-826E-87B5E35680B7}" srcOrd="0" destOrd="0" presId="urn:microsoft.com/office/officeart/2005/8/layout/hierarchy1"/>
    <dgm:cxn modelId="{A1AFB9D7-5A4C-4C32-ACEA-FD0C16621ABB}" type="presParOf" srcId="{086B8F1B-3848-45A3-826E-87B5E35680B7}" destId="{FB3E4F4C-75CB-4453-9095-EA8FE6A4BA3A}" srcOrd="0" destOrd="0" presId="urn:microsoft.com/office/officeart/2005/8/layout/hierarchy1"/>
    <dgm:cxn modelId="{16FC6020-1ACA-4606-B45A-0DE223D7B4D7}" type="presParOf" srcId="{086B8F1B-3848-45A3-826E-87B5E35680B7}" destId="{62B09841-C36A-4356-92DC-3FAFF1B0EF64}" srcOrd="1" destOrd="0" presId="urn:microsoft.com/office/officeart/2005/8/layout/hierarchy1"/>
    <dgm:cxn modelId="{1A4E391C-0345-40AB-B1B6-7C205696494F}" type="presParOf" srcId="{F145223A-A907-4BB7-9238-4C78D697E10E}" destId="{32EA3C68-2650-4AF2-B291-9BB4E556E000}" srcOrd="1" destOrd="0" presId="urn:microsoft.com/office/officeart/2005/8/layout/hierarchy1"/>
    <dgm:cxn modelId="{EA2CF013-DB4C-4F45-AAE1-28B34ACB6A6F}" type="presParOf" srcId="{32EA3C68-2650-4AF2-B291-9BB4E556E000}" destId="{18013039-1B14-467A-B0DE-9014E3CAB945}" srcOrd="0" destOrd="0" presId="urn:microsoft.com/office/officeart/2005/8/layout/hierarchy1"/>
    <dgm:cxn modelId="{FA7AAF69-1BCA-477C-A6A8-76DF939CD429}" type="presParOf" srcId="{32EA3C68-2650-4AF2-B291-9BB4E556E000}" destId="{FF3BF134-3656-48A6-857B-DA55A56D3067}" srcOrd="1" destOrd="0" presId="urn:microsoft.com/office/officeart/2005/8/layout/hierarchy1"/>
    <dgm:cxn modelId="{2DB9D6FA-2EAB-4F51-B7DB-B36FED999EC0}" type="presParOf" srcId="{FF3BF134-3656-48A6-857B-DA55A56D3067}" destId="{9DB1C5D7-6F85-4038-95AE-3BA69298B9B7}" srcOrd="0" destOrd="0" presId="urn:microsoft.com/office/officeart/2005/8/layout/hierarchy1"/>
    <dgm:cxn modelId="{C84060C5-ADD6-4D8F-865B-7BACAE075745}" type="presParOf" srcId="{9DB1C5D7-6F85-4038-95AE-3BA69298B9B7}" destId="{5D135ED8-E56C-4C3B-B405-CD5B7B1DE2BF}" srcOrd="0" destOrd="0" presId="urn:microsoft.com/office/officeart/2005/8/layout/hierarchy1"/>
    <dgm:cxn modelId="{14E6D1C4-315F-412A-B0FF-220C90C6D97C}" type="presParOf" srcId="{9DB1C5D7-6F85-4038-95AE-3BA69298B9B7}" destId="{C305D007-6A97-47F1-831C-8CCF6991F8E2}" srcOrd="1" destOrd="0" presId="urn:microsoft.com/office/officeart/2005/8/layout/hierarchy1"/>
    <dgm:cxn modelId="{5DD5651E-9E1D-46BC-86E7-CDB42E4A22CB}" type="presParOf" srcId="{FF3BF134-3656-48A6-857B-DA55A56D3067}" destId="{2E8A0EC8-8A50-44F2-98BD-14719C82DA0F}" srcOrd="1" destOrd="0" presId="urn:microsoft.com/office/officeart/2005/8/layout/hierarchy1"/>
    <dgm:cxn modelId="{42FAF848-6124-4424-9FDE-C61B8C375DE8}" type="presParOf" srcId="{2E8A0EC8-8A50-44F2-98BD-14719C82DA0F}" destId="{7413A283-538D-4691-932A-88905ABADCDE}" srcOrd="0" destOrd="0" presId="urn:microsoft.com/office/officeart/2005/8/layout/hierarchy1"/>
    <dgm:cxn modelId="{8BF42A8E-465F-4C99-839E-3B48A7CD6251}" type="presParOf" srcId="{2E8A0EC8-8A50-44F2-98BD-14719C82DA0F}" destId="{3D93D4F3-73AA-4D01-8BFF-17CD15563648}" srcOrd="1" destOrd="0" presId="urn:microsoft.com/office/officeart/2005/8/layout/hierarchy1"/>
    <dgm:cxn modelId="{897486C8-05D1-4C8D-BB6C-88355A82495F}" type="presParOf" srcId="{3D93D4F3-73AA-4D01-8BFF-17CD15563648}" destId="{971932C7-28F9-4382-B161-970BBF9A9F39}" srcOrd="0" destOrd="0" presId="urn:microsoft.com/office/officeart/2005/8/layout/hierarchy1"/>
    <dgm:cxn modelId="{30D8D01E-7E1C-4084-8EC4-69FD379BE3D3}" type="presParOf" srcId="{971932C7-28F9-4382-B161-970BBF9A9F39}" destId="{26B0DFC5-362A-4E1E-9A0D-889776841CD3}" srcOrd="0" destOrd="0" presId="urn:microsoft.com/office/officeart/2005/8/layout/hierarchy1"/>
    <dgm:cxn modelId="{795B090F-3B5F-4E6E-A671-C94106AE3E99}" type="presParOf" srcId="{971932C7-28F9-4382-B161-970BBF9A9F39}" destId="{45C34FE7-44A4-44A2-9C90-F9E977B076AD}" srcOrd="1" destOrd="0" presId="urn:microsoft.com/office/officeart/2005/8/layout/hierarchy1"/>
    <dgm:cxn modelId="{B91A59F3-69A4-4A1C-B541-FA2DB5009DF7}" type="presParOf" srcId="{3D93D4F3-73AA-4D01-8BFF-17CD15563648}" destId="{89F4F52D-AF49-4983-B75C-C938F0FDEB1C}" srcOrd="1" destOrd="0" presId="urn:microsoft.com/office/officeart/2005/8/layout/hierarchy1"/>
    <dgm:cxn modelId="{45A2328F-9C0A-4447-8843-0AF6CD0F7351}" type="presParOf" srcId="{2E8A0EC8-8A50-44F2-98BD-14719C82DA0F}" destId="{F3B33C43-11D5-4E4F-B822-6A4EB82316B1}" srcOrd="2" destOrd="0" presId="urn:microsoft.com/office/officeart/2005/8/layout/hierarchy1"/>
    <dgm:cxn modelId="{EC63960D-8BD9-4BAF-AD91-856A61B7127E}" type="presParOf" srcId="{2E8A0EC8-8A50-44F2-98BD-14719C82DA0F}" destId="{26CEDC9E-F788-4C8C-AA8A-BB9174DA4196}" srcOrd="3" destOrd="0" presId="urn:microsoft.com/office/officeart/2005/8/layout/hierarchy1"/>
    <dgm:cxn modelId="{164F56DD-DC93-4B73-8A97-5604E6B333BA}" type="presParOf" srcId="{26CEDC9E-F788-4C8C-AA8A-BB9174DA4196}" destId="{C80E2FCA-D24F-4BFC-96EB-9E257D0A7EB5}" srcOrd="0" destOrd="0" presId="urn:microsoft.com/office/officeart/2005/8/layout/hierarchy1"/>
    <dgm:cxn modelId="{15FC9815-432E-4FF9-B38E-866A4DDDEAAF}" type="presParOf" srcId="{C80E2FCA-D24F-4BFC-96EB-9E257D0A7EB5}" destId="{246E6DA1-7ABC-454A-8F77-36CA91CE3F9B}" srcOrd="0" destOrd="0" presId="urn:microsoft.com/office/officeart/2005/8/layout/hierarchy1"/>
    <dgm:cxn modelId="{4442325E-D531-42DD-AAAD-8C5824212C05}" type="presParOf" srcId="{C80E2FCA-D24F-4BFC-96EB-9E257D0A7EB5}" destId="{52E28362-7EC0-4AE1-AC24-AABE39ABC189}" srcOrd="1" destOrd="0" presId="urn:microsoft.com/office/officeart/2005/8/layout/hierarchy1"/>
    <dgm:cxn modelId="{FD3016C1-D70C-4405-AA4B-4E04E62B6DB4}" type="presParOf" srcId="{26CEDC9E-F788-4C8C-AA8A-BB9174DA4196}" destId="{C30AC3AC-9620-46CD-950E-3A6EB2116519}" srcOrd="1" destOrd="0" presId="urn:microsoft.com/office/officeart/2005/8/layout/hierarchy1"/>
    <dgm:cxn modelId="{CAB61A58-14B2-4FBF-89B2-1EC12863FC7F}" type="presParOf" srcId="{32EA3C68-2650-4AF2-B291-9BB4E556E000}" destId="{FEFA3E88-03F3-40E9-9D43-CCFC37376038}" srcOrd="2" destOrd="0" presId="urn:microsoft.com/office/officeart/2005/8/layout/hierarchy1"/>
    <dgm:cxn modelId="{EC547A3D-77A9-4DCD-A711-2D34B90DCABE}" type="presParOf" srcId="{32EA3C68-2650-4AF2-B291-9BB4E556E000}" destId="{28235169-7E66-4B58-8D91-A1367C2071E0}" srcOrd="3" destOrd="0" presId="urn:microsoft.com/office/officeart/2005/8/layout/hierarchy1"/>
    <dgm:cxn modelId="{9311F7BF-58F2-49D4-B5BB-C3413A804CB0}" type="presParOf" srcId="{28235169-7E66-4B58-8D91-A1367C2071E0}" destId="{B493D55C-B1E6-4D74-A5DD-16022D7D6AEE}" srcOrd="0" destOrd="0" presId="urn:microsoft.com/office/officeart/2005/8/layout/hierarchy1"/>
    <dgm:cxn modelId="{41AFDCBE-0E06-405B-BE83-065706EC8ACE}" type="presParOf" srcId="{B493D55C-B1E6-4D74-A5DD-16022D7D6AEE}" destId="{F83BECE6-1289-4F76-A381-A453F07A3F7A}" srcOrd="0" destOrd="0" presId="urn:microsoft.com/office/officeart/2005/8/layout/hierarchy1"/>
    <dgm:cxn modelId="{7AA33EFC-2E0E-47DE-A56B-E56DFDA5BD98}" type="presParOf" srcId="{B493D55C-B1E6-4D74-A5DD-16022D7D6AEE}" destId="{6B47F676-B371-4B6B-8562-F70F3BBBBB80}" srcOrd="1" destOrd="0" presId="urn:microsoft.com/office/officeart/2005/8/layout/hierarchy1"/>
    <dgm:cxn modelId="{EC9E71B4-6E11-4A00-B697-81C5DA062E61}" type="presParOf" srcId="{28235169-7E66-4B58-8D91-A1367C2071E0}" destId="{63B2D8CE-3598-4EFF-A8FA-594C04D71677}" srcOrd="1" destOrd="0" presId="urn:microsoft.com/office/officeart/2005/8/layout/hierarchy1"/>
    <dgm:cxn modelId="{CAEBEE25-91D8-405B-B9FB-C40E9BA211DA}" type="presParOf" srcId="{63B2D8CE-3598-4EFF-A8FA-594C04D71677}" destId="{2FD526DC-FA67-4990-82B2-DF839A73451E}" srcOrd="0" destOrd="0" presId="urn:microsoft.com/office/officeart/2005/8/layout/hierarchy1"/>
    <dgm:cxn modelId="{F5C664AE-CEAC-4E75-BF1A-CEF93E9EF138}" type="presParOf" srcId="{63B2D8CE-3598-4EFF-A8FA-594C04D71677}" destId="{23C98B21-ADD5-4B9A-ADC6-FB059ADF5DEA}" srcOrd="1" destOrd="0" presId="urn:microsoft.com/office/officeart/2005/8/layout/hierarchy1"/>
    <dgm:cxn modelId="{20E4D03D-2B36-40DB-A92B-2A269034A8CB}" type="presParOf" srcId="{23C98B21-ADD5-4B9A-ADC6-FB059ADF5DEA}" destId="{D5B6F762-AB88-4BDE-8DEF-85B621697F00}" srcOrd="0" destOrd="0" presId="urn:microsoft.com/office/officeart/2005/8/layout/hierarchy1"/>
    <dgm:cxn modelId="{B0B2E52D-3316-4591-8FFB-DF30738AF6B8}" type="presParOf" srcId="{D5B6F762-AB88-4BDE-8DEF-85B621697F00}" destId="{B4AFD486-EF47-47E0-B10E-8C4D6BCD88E8}" srcOrd="0" destOrd="0" presId="urn:microsoft.com/office/officeart/2005/8/layout/hierarchy1"/>
    <dgm:cxn modelId="{C413C162-C027-4EEC-A44A-003369F9EA15}" type="presParOf" srcId="{D5B6F762-AB88-4BDE-8DEF-85B621697F00}" destId="{0C5753E2-4B3F-491A-9BAC-9C6B3DA8655F}" srcOrd="1" destOrd="0" presId="urn:microsoft.com/office/officeart/2005/8/layout/hierarchy1"/>
    <dgm:cxn modelId="{AC7316FC-91CA-4301-9776-851B3D65C5CA}" type="presParOf" srcId="{23C98B21-ADD5-4B9A-ADC6-FB059ADF5DEA}" destId="{16E93B17-ED38-4F94-935A-6792A4B7EFD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701A2-71D2-B74E-A310-486A02D36CC8}" type="doc">
      <dgm:prSet loTypeId="urn:microsoft.com/office/officeart/2005/8/layout/process3" loCatId="" qsTypeId="urn:microsoft.com/office/officeart/2005/8/quickstyle/simple4" qsCatId="simple" csTypeId="urn:microsoft.com/office/officeart/2005/8/colors/colorful1" csCatId="colorful" phldr="1"/>
      <dgm:spPr/>
      <dgm:t>
        <a:bodyPr/>
        <a:lstStyle/>
        <a:p>
          <a:endParaRPr lang="en-US"/>
        </a:p>
      </dgm:t>
    </dgm:pt>
    <dgm:pt modelId="{98CCFB81-EE46-3B41-BEF2-3E8286460CC0}">
      <dgm:prSet phldrT="[Text]" custT="1"/>
      <dgm:spPr/>
      <dgm:t>
        <a:bodyPr/>
        <a:lstStyle/>
        <a:p>
          <a:r>
            <a:rPr lang="en-US" sz="2000" dirty="0">
              <a:latin typeface="Century Gothic" panose="020B0502020202020204" pitchFamily="34" charset="0"/>
            </a:rPr>
            <a:t>Instructions for use</a:t>
          </a:r>
        </a:p>
      </dgm:t>
    </dgm:pt>
    <dgm:pt modelId="{62A68CF8-CEC3-F844-9A9E-C0AB29AD6030}" type="parTrans" cxnId="{7528652F-E441-BE4B-AB20-C6F1857833DB}">
      <dgm:prSet/>
      <dgm:spPr/>
      <dgm:t>
        <a:bodyPr/>
        <a:lstStyle/>
        <a:p>
          <a:endParaRPr lang="en-US" sz="2000">
            <a:latin typeface="Century Gothic" panose="020B0502020202020204" pitchFamily="34" charset="0"/>
          </a:endParaRPr>
        </a:p>
      </dgm:t>
    </dgm:pt>
    <dgm:pt modelId="{DED4F6A0-EFB0-AC41-AE1B-5F42C94025F1}" type="sibTrans" cxnId="{7528652F-E441-BE4B-AB20-C6F1857833DB}">
      <dgm:prSet custT="1"/>
      <dgm:spPr/>
      <dgm:t>
        <a:bodyPr/>
        <a:lstStyle/>
        <a:p>
          <a:endParaRPr lang="en-US" sz="2000" dirty="0">
            <a:latin typeface="Century Gothic" panose="020B0502020202020204" pitchFamily="34" charset="0"/>
          </a:endParaRPr>
        </a:p>
      </dgm:t>
    </dgm:pt>
    <dgm:pt modelId="{EB337844-952D-3142-9DA1-62186D8B6C1F}">
      <dgm:prSet phldrT="[Text]" custT="1"/>
      <dgm:spPr/>
      <dgm:t>
        <a:bodyPr/>
        <a:lstStyle/>
        <a:p>
          <a:pPr>
            <a:buFont typeface="Wingdings" panose="05000000000000000000" pitchFamily="2" charset="2"/>
            <a:buChar char="§"/>
          </a:pPr>
          <a:r>
            <a:rPr lang="en-US" sz="2000" dirty="0">
              <a:latin typeface="Century Gothic" panose="020B0502020202020204" pitchFamily="34" charset="0"/>
            </a:rPr>
            <a:t>How to introduce interview; summary of study objectives; confidentiality, privacy, etc.</a:t>
          </a:r>
        </a:p>
      </dgm:t>
    </dgm:pt>
    <dgm:pt modelId="{6EF93837-1BD9-C443-88FB-BE7C671C7F79}" type="parTrans" cxnId="{3828E2D6-AE34-F845-A926-2E9D91691466}">
      <dgm:prSet/>
      <dgm:spPr/>
      <dgm:t>
        <a:bodyPr/>
        <a:lstStyle/>
        <a:p>
          <a:endParaRPr lang="en-US" sz="2000">
            <a:latin typeface="Century Gothic" panose="020B0502020202020204" pitchFamily="34" charset="0"/>
          </a:endParaRPr>
        </a:p>
      </dgm:t>
    </dgm:pt>
    <dgm:pt modelId="{2CE8C4A2-8167-3F47-A92B-1DD809EB1364}" type="sibTrans" cxnId="{3828E2D6-AE34-F845-A926-2E9D91691466}">
      <dgm:prSet/>
      <dgm:spPr/>
      <dgm:t>
        <a:bodyPr/>
        <a:lstStyle/>
        <a:p>
          <a:endParaRPr lang="en-US" sz="2000">
            <a:latin typeface="Century Gothic" panose="020B0502020202020204" pitchFamily="34" charset="0"/>
          </a:endParaRPr>
        </a:p>
      </dgm:t>
    </dgm:pt>
    <dgm:pt modelId="{9411355E-C99D-E941-926C-6D9850DC56DB}">
      <dgm:prSet phldrT="[Text]" custT="1"/>
      <dgm:spPr/>
      <dgm:t>
        <a:bodyPr/>
        <a:lstStyle/>
        <a:p>
          <a:r>
            <a:rPr lang="en-US" sz="2000" dirty="0">
              <a:latin typeface="Century Gothic" panose="020B0502020202020204" pitchFamily="34" charset="0"/>
            </a:rPr>
            <a:t>Order of questions</a:t>
          </a:r>
        </a:p>
      </dgm:t>
    </dgm:pt>
    <dgm:pt modelId="{FF3BB39F-A21E-2C4B-8D64-238C1AD80B34}" type="parTrans" cxnId="{4DAF77C4-D654-7E4F-8E76-04758FE8E9AF}">
      <dgm:prSet/>
      <dgm:spPr/>
      <dgm:t>
        <a:bodyPr/>
        <a:lstStyle/>
        <a:p>
          <a:endParaRPr lang="en-US" sz="2000">
            <a:latin typeface="Century Gothic" panose="020B0502020202020204" pitchFamily="34" charset="0"/>
          </a:endParaRPr>
        </a:p>
      </dgm:t>
    </dgm:pt>
    <dgm:pt modelId="{4D454CDA-334F-964B-8654-491603B3A235}" type="sibTrans" cxnId="{4DAF77C4-D654-7E4F-8E76-04758FE8E9AF}">
      <dgm:prSet custT="1"/>
      <dgm:spPr/>
      <dgm:t>
        <a:bodyPr/>
        <a:lstStyle/>
        <a:p>
          <a:endParaRPr lang="en-US" sz="2000" dirty="0">
            <a:latin typeface="Century Gothic" panose="020B0502020202020204" pitchFamily="34" charset="0"/>
          </a:endParaRPr>
        </a:p>
      </dgm:t>
    </dgm:pt>
    <dgm:pt modelId="{D2E80B89-281B-B044-81B4-D37AE2511B7D}">
      <dgm:prSet phldrT="[Text]" custT="1"/>
      <dgm:spPr/>
      <dgm:t>
        <a:bodyPr/>
        <a:lstStyle/>
        <a:p>
          <a:pPr>
            <a:buFont typeface="Wingdings" panose="05000000000000000000" pitchFamily="2" charset="2"/>
            <a:buChar char="§"/>
          </a:pPr>
          <a:r>
            <a:rPr lang="en-US" sz="2000" dirty="0">
              <a:latin typeface="Century Gothic" panose="020B0502020202020204" pitchFamily="34" charset="0"/>
            </a:rPr>
            <a:t>Introduction</a:t>
          </a:r>
        </a:p>
      </dgm:t>
    </dgm:pt>
    <dgm:pt modelId="{3AE8A4A7-4707-794D-8D5A-BBAB95E42AB3}" type="parTrans" cxnId="{DCF3C60A-4875-F846-89CA-290E616C5B38}">
      <dgm:prSet/>
      <dgm:spPr/>
      <dgm:t>
        <a:bodyPr/>
        <a:lstStyle/>
        <a:p>
          <a:endParaRPr lang="en-US" sz="2000">
            <a:latin typeface="Century Gothic" panose="020B0502020202020204" pitchFamily="34" charset="0"/>
          </a:endParaRPr>
        </a:p>
      </dgm:t>
    </dgm:pt>
    <dgm:pt modelId="{E362DE73-1E01-9244-BEAD-539BCEC53008}" type="sibTrans" cxnId="{DCF3C60A-4875-F846-89CA-290E616C5B38}">
      <dgm:prSet/>
      <dgm:spPr/>
      <dgm:t>
        <a:bodyPr/>
        <a:lstStyle/>
        <a:p>
          <a:endParaRPr lang="en-US" sz="2000">
            <a:latin typeface="Century Gothic" panose="020B0502020202020204" pitchFamily="34" charset="0"/>
          </a:endParaRPr>
        </a:p>
      </dgm:t>
    </dgm:pt>
    <dgm:pt modelId="{DD8860DB-E8AC-7742-BB46-14C0D18841C4}">
      <dgm:prSet phldrT="[Text]" custT="1"/>
      <dgm:spPr/>
      <dgm:t>
        <a:bodyPr/>
        <a:lstStyle/>
        <a:p>
          <a:r>
            <a:rPr lang="en-US" sz="2000" dirty="0">
              <a:latin typeface="Century Gothic" panose="020B0502020202020204" pitchFamily="34" charset="0"/>
            </a:rPr>
            <a:t>Summary/ ending</a:t>
          </a:r>
        </a:p>
      </dgm:t>
    </dgm:pt>
    <dgm:pt modelId="{E90452F6-0F20-3645-BBA3-C8854AE82EC9}" type="parTrans" cxnId="{A4B8529B-8DA5-9F44-9E09-742CE51BBBA5}">
      <dgm:prSet/>
      <dgm:spPr/>
      <dgm:t>
        <a:bodyPr/>
        <a:lstStyle/>
        <a:p>
          <a:endParaRPr lang="en-US" sz="2000">
            <a:latin typeface="Century Gothic" panose="020B0502020202020204" pitchFamily="34" charset="0"/>
          </a:endParaRPr>
        </a:p>
      </dgm:t>
    </dgm:pt>
    <dgm:pt modelId="{38EBECCA-2880-EF42-8196-AA8ED9BCB2EC}" type="sibTrans" cxnId="{A4B8529B-8DA5-9F44-9E09-742CE51BBBA5}">
      <dgm:prSet/>
      <dgm:spPr/>
      <dgm:t>
        <a:bodyPr/>
        <a:lstStyle/>
        <a:p>
          <a:endParaRPr lang="en-US" sz="2000">
            <a:latin typeface="Century Gothic" panose="020B0502020202020204" pitchFamily="34" charset="0"/>
          </a:endParaRPr>
        </a:p>
      </dgm:t>
    </dgm:pt>
    <dgm:pt modelId="{2681022B-2F7C-9647-9269-F0D814FADB8F}">
      <dgm:prSet phldrT="[Text]" custT="1"/>
      <dgm:spPr/>
      <dgm:t>
        <a:bodyPr/>
        <a:lstStyle/>
        <a:p>
          <a:pPr>
            <a:buFont typeface="Wingdings" panose="05000000000000000000" pitchFamily="2" charset="2"/>
            <a:buChar char="§"/>
          </a:pPr>
          <a:r>
            <a:rPr lang="en-US" sz="2000" spc="-10" baseline="0" dirty="0">
              <a:latin typeface="Century Gothic" panose="020B0502020202020204" pitchFamily="34" charset="0"/>
            </a:rPr>
            <a:t>Reassurance of confidentiality;  contacting for follow-up, if needed, etc. </a:t>
          </a:r>
        </a:p>
      </dgm:t>
    </dgm:pt>
    <dgm:pt modelId="{FE3D448C-6CC1-B642-B1F1-34F005A481BC}" type="parTrans" cxnId="{A17756CD-8607-D04F-BECD-852E9F7086D3}">
      <dgm:prSet/>
      <dgm:spPr/>
      <dgm:t>
        <a:bodyPr/>
        <a:lstStyle/>
        <a:p>
          <a:endParaRPr lang="en-US" sz="2000">
            <a:latin typeface="Century Gothic" panose="020B0502020202020204" pitchFamily="34" charset="0"/>
          </a:endParaRPr>
        </a:p>
      </dgm:t>
    </dgm:pt>
    <dgm:pt modelId="{E48E2606-19E2-2649-8CBF-F93A4DF434E6}" type="sibTrans" cxnId="{A17756CD-8607-D04F-BECD-852E9F7086D3}">
      <dgm:prSet/>
      <dgm:spPr/>
      <dgm:t>
        <a:bodyPr/>
        <a:lstStyle/>
        <a:p>
          <a:endParaRPr lang="en-US" sz="2000">
            <a:latin typeface="Century Gothic" panose="020B0502020202020204" pitchFamily="34" charset="0"/>
          </a:endParaRPr>
        </a:p>
      </dgm:t>
    </dgm:pt>
    <dgm:pt modelId="{52F0C298-71BC-F349-A6B0-43E44ED5AB07}">
      <dgm:prSet phldrT="[Text]" custT="1"/>
      <dgm:spPr/>
      <dgm:t>
        <a:bodyPr/>
        <a:lstStyle/>
        <a:p>
          <a:pPr>
            <a:buFont typeface="Wingdings" panose="05000000000000000000" pitchFamily="2" charset="2"/>
            <a:buChar char="§"/>
          </a:pPr>
          <a:r>
            <a:rPr lang="en-US" sz="2000" dirty="0">
              <a:latin typeface="Century Gothic" panose="020B0502020202020204" pitchFamily="34" charset="0"/>
            </a:rPr>
            <a:t>Core part of evaluation questions</a:t>
          </a:r>
        </a:p>
      </dgm:t>
    </dgm:pt>
    <dgm:pt modelId="{C1BD8607-74D8-1E44-8EAF-7A48499BAFF4}" type="parTrans" cxnId="{2B3848B8-1FDA-7147-8EA3-A4EB7B9CA12D}">
      <dgm:prSet/>
      <dgm:spPr/>
      <dgm:t>
        <a:bodyPr/>
        <a:lstStyle/>
        <a:p>
          <a:endParaRPr lang="en-US" sz="2000">
            <a:latin typeface="Century Gothic" panose="020B0502020202020204" pitchFamily="34" charset="0"/>
          </a:endParaRPr>
        </a:p>
      </dgm:t>
    </dgm:pt>
    <dgm:pt modelId="{5DB85D6C-6275-F64D-8988-1D5D72E3B060}" type="sibTrans" cxnId="{2B3848B8-1FDA-7147-8EA3-A4EB7B9CA12D}">
      <dgm:prSet/>
      <dgm:spPr/>
      <dgm:t>
        <a:bodyPr/>
        <a:lstStyle/>
        <a:p>
          <a:endParaRPr lang="en-US" sz="2000">
            <a:latin typeface="Century Gothic" panose="020B0502020202020204" pitchFamily="34" charset="0"/>
          </a:endParaRPr>
        </a:p>
      </dgm:t>
    </dgm:pt>
    <dgm:pt modelId="{4144B0A9-3EAA-974C-A841-B04C7FF430B0}">
      <dgm:prSet phldrT="[Text]" custT="1"/>
      <dgm:spPr/>
      <dgm:t>
        <a:bodyPr/>
        <a:lstStyle/>
        <a:p>
          <a:pPr>
            <a:buFont typeface="Wingdings" panose="05000000000000000000" pitchFamily="2" charset="2"/>
            <a:buChar char="§"/>
          </a:pPr>
          <a:r>
            <a:rPr lang="en-US" sz="2000" dirty="0">
              <a:latin typeface="Century Gothic" panose="020B0502020202020204" pitchFamily="34" charset="0"/>
            </a:rPr>
            <a:t>Winding down</a:t>
          </a:r>
        </a:p>
      </dgm:t>
    </dgm:pt>
    <dgm:pt modelId="{448587F6-33C1-414E-A7CB-C426A1CC555B}" type="parTrans" cxnId="{D0363C41-5406-7748-B4CD-B70504CCD687}">
      <dgm:prSet/>
      <dgm:spPr/>
      <dgm:t>
        <a:bodyPr/>
        <a:lstStyle/>
        <a:p>
          <a:endParaRPr lang="en-US" sz="2000">
            <a:latin typeface="Century Gothic" panose="020B0502020202020204" pitchFamily="34" charset="0"/>
          </a:endParaRPr>
        </a:p>
      </dgm:t>
    </dgm:pt>
    <dgm:pt modelId="{230F351D-3B76-C442-8A8B-8345EBD49991}" type="sibTrans" cxnId="{D0363C41-5406-7748-B4CD-B70504CCD687}">
      <dgm:prSet/>
      <dgm:spPr/>
      <dgm:t>
        <a:bodyPr/>
        <a:lstStyle/>
        <a:p>
          <a:endParaRPr lang="en-US" sz="2000">
            <a:latin typeface="Century Gothic" panose="020B0502020202020204" pitchFamily="34" charset="0"/>
          </a:endParaRPr>
        </a:p>
      </dgm:t>
    </dgm:pt>
    <dgm:pt modelId="{74F9ADC2-40B6-914A-A51F-35BA8B751078}" type="pres">
      <dgm:prSet presAssocID="{2DC701A2-71D2-B74E-A310-486A02D36CC8}" presName="linearFlow" presStyleCnt="0">
        <dgm:presLayoutVars>
          <dgm:dir/>
          <dgm:animLvl val="lvl"/>
          <dgm:resizeHandles val="exact"/>
        </dgm:presLayoutVars>
      </dgm:prSet>
      <dgm:spPr/>
    </dgm:pt>
    <dgm:pt modelId="{3AB1A776-DD27-4240-9FC9-9B8F5E7B3682}" type="pres">
      <dgm:prSet presAssocID="{98CCFB81-EE46-3B41-BEF2-3E8286460CC0}" presName="composite" presStyleCnt="0"/>
      <dgm:spPr/>
    </dgm:pt>
    <dgm:pt modelId="{3EDDBB0C-9598-2440-9E3A-5AFDC924C600}" type="pres">
      <dgm:prSet presAssocID="{98CCFB81-EE46-3B41-BEF2-3E8286460CC0}" presName="parTx" presStyleLbl="node1" presStyleIdx="0" presStyleCnt="3">
        <dgm:presLayoutVars>
          <dgm:chMax val="0"/>
          <dgm:chPref val="0"/>
          <dgm:bulletEnabled val="1"/>
        </dgm:presLayoutVars>
      </dgm:prSet>
      <dgm:spPr/>
    </dgm:pt>
    <dgm:pt modelId="{9168F70F-ACA9-914D-A2FC-05ED2D4F4B67}" type="pres">
      <dgm:prSet presAssocID="{98CCFB81-EE46-3B41-BEF2-3E8286460CC0}" presName="parSh" presStyleLbl="node1" presStyleIdx="0" presStyleCnt="3" custScaleX="118135" custScaleY="124930"/>
      <dgm:spPr/>
    </dgm:pt>
    <dgm:pt modelId="{7A2B12A1-D6ED-814E-89BE-12502B4921E9}" type="pres">
      <dgm:prSet presAssocID="{98CCFB81-EE46-3B41-BEF2-3E8286460CC0}" presName="desTx" presStyleLbl="fgAcc1" presStyleIdx="0" presStyleCnt="3" custScaleX="174307" custLinFactNeighborX="1436" custLinFactNeighborY="5792">
        <dgm:presLayoutVars>
          <dgm:bulletEnabled val="1"/>
        </dgm:presLayoutVars>
      </dgm:prSet>
      <dgm:spPr/>
    </dgm:pt>
    <dgm:pt modelId="{A944CEF5-3A64-DD44-884F-C25FBCF49041}" type="pres">
      <dgm:prSet presAssocID="{DED4F6A0-EFB0-AC41-AE1B-5F42C94025F1}" presName="sibTrans" presStyleLbl="sibTrans2D1" presStyleIdx="0" presStyleCnt="2"/>
      <dgm:spPr/>
    </dgm:pt>
    <dgm:pt modelId="{E5B788C6-F154-CD4E-B74C-862B73D99C11}" type="pres">
      <dgm:prSet presAssocID="{DED4F6A0-EFB0-AC41-AE1B-5F42C94025F1}" presName="connTx" presStyleLbl="sibTrans2D1" presStyleIdx="0" presStyleCnt="2"/>
      <dgm:spPr/>
    </dgm:pt>
    <dgm:pt modelId="{95001E61-9C11-6547-AD0B-5A9AEBE403F8}" type="pres">
      <dgm:prSet presAssocID="{9411355E-C99D-E941-926C-6D9850DC56DB}" presName="composite" presStyleCnt="0"/>
      <dgm:spPr/>
    </dgm:pt>
    <dgm:pt modelId="{86AEC206-1437-B447-8C34-DB24D9A993C0}" type="pres">
      <dgm:prSet presAssocID="{9411355E-C99D-E941-926C-6D9850DC56DB}" presName="parTx" presStyleLbl="node1" presStyleIdx="0" presStyleCnt="3">
        <dgm:presLayoutVars>
          <dgm:chMax val="0"/>
          <dgm:chPref val="0"/>
          <dgm:bulletEnabled val="1"/>
        </dgm:presLayoutVars>
      </dgm:prSet>
      <dgm:spPr/>
    </dgm:pt>
    <dgm:pt modelId="{857FC439-31F5-894C-8A3F-317F7E4B5DBF}" type="pres">
      <dgm:prSet presAssocID="{9411355E-C99D-E941-926C-6D9850DC56DB}" presName="parSh" presStyleLbl="node1" presStyleIdx="1" presStyleCnt="3" custScaleX="113454" custLinFactNeighborX="10286" custLinFactNeighborY="3093"/>
      <dgm:spPr/>
    </dgm:pt>
    <dgm:pt modelId="{83927A1B-CBF1-DC4D-A3E5-9FF14682A4C0}" type="pres">
      <dgm:prSet presAssocID="{9411355E-C99D-E941-926C-6D9850DC56DB}" presName="desTx" presStyleLbl="fgAcc1" presStyleIdx="1" presStyleCnt="3" custScaleX="143863" custLinFactNeighborX="1436" custLinFactNeighborY="5792">
        <dgm:presLayoutVars>
          <dgm:bulletEnabled val="1"/>
        </dgm:presLayoutVars>
      </dgm:prSet>
      <dgm:spPr/>
    </dgm:pt>
    <dgm:pt modelId="{54F0BCB8-3CA7-C64E-B55E-E7EDFCD07867}" type="pres">
      <dgm:prSet presAssocID="{4D454CDA-334F-964B-8654-491603B3A235}" presName="sibTrans" presStyleLbl="sibTrans2D1" presStyleIdx="1" presStyleCnt="2"/>
      <dgm:spPr/>
    </dgm:pt>
    <dgm:pt modelId="{D05C3BAD-D311-8D4C-847D-9E0BA55B60BA}" type="pres">
      <dgm:prSet presAssocID="{4D454CDA-334F-964B-8654-491603B3A235}" presName="connTx" presStyleLbl="sibTrans2D1" presStyleIdx="1" presStyleCnt="2"/>
      <dgm:spPr/>
    </dgm:pt>
    <dgm:pt modelId="{D806AB15-FF75-B141-A145-451E0DC7222C}" type="pres">
      <dgm:prSet presAssocID="{DD8860DB-E8AC-7742-BB46-14C0D18841C4}" presName="composite" presStyleCnt="0"/>
      <dgm:spPr/>
    </dgm:pt>
    <dgm:pt modelId="{046D3100-5597-E842-BCA2-3564D364442E}" type="pres">
      <dgm:prSet presAssocID="{DD8860DB-E8AC-7742-BB46-14C0D18841C4}" presName="parTx" presStyleLbl="node1" presStyleIdx="1" presStyleCnt="3">
        <dgm:presLayoutVars>
          <dgm:chMax val="0"/>
          <dgm:chPref val="0"/>
          <dgm:bulletEnabled val="1"/>
        </dgm:presLayoutVars>
      </dgm:prSet>
      <dgm:spPr/>
    </dgm:pt>
    <dgm:pt modelId="{643FA7FD-B96C-C54E-B32D-03CE1E646C36}" type="pres">
      <dgm:prSet presAssocID="{DD8860DB-E8AC-7742-BB46-14C0D18841C4}" presName="parSh" presStyleLbl="node1" presStyleIdx="2" presStyleCnt="3" custScaleX="145064" custLinFactNeighborX="12556" custLinFactNeighborY="3093"/>
      <dgm:spPr/>
    </dgm:pt>
    <dgm:pt modelId="{2AB726F4-AA68-4B42-889F-3440B3BD5A9A}" type="pres">
      <dgm:prSet presAssocID="{DD8860DB-E8AC-7742-BB46-14C0D18841C4}" presName="desTx" presStyleLbl="fgAcc1" presStyleIdx="2" presStyleCnt="3" custScaleX="179028" custLinFactNeighborX="1436" custLinFactNeighborY="5792">
        <dgm:presLayoutVars>
          <dgm:bulletEnabled val="1"/>
        </dgm:presLayoutVars>
      </dgm:prSet>
      <dgm:spPr/>
    </dgm:pt>
  </dgm:ptLst>
  <dgm:cxnLst>
    <dgm:cxn modelId="{90298903-06C4-764F-95E2-77F105E07C76}" type="presOf" srcId="{2DC701A2-71D2-B74E-A310-486A02D36CC8}" destId="{74F9ADC2-40B6-914A-A51F-35BA8B751078}" srcOrd="0" destOrd="0" presId="urn:microsoft.com/office/officeart/2005/8/layout/process3"/>
    <dgm:cxn modelId="{DCF3C60A-4875-F846-89CA-290E616C5B38}" srcId="{9411355E-C99D-E941-926C-6D9850DC56DB}" destId="{D2E80B89-281B-B044-81B4-D37AE2511B7D}" srcOrd="0" destOrd="0" parTransId="{3AE8A4A7-4707-794D-8D5A-BBAB95E42AB3}" sibTransId="{E362DE73-1E01-9244-BEAD-539BCEC53008}"/>
    <dgm:cxn modelId="{F7BA720D-C83C-D14F-8789-F008BAE734B1}" type="presOf" srcId="{4D454CDA-334F-964B-8654-491603B3A235}" destId="{54F0BCB8-3CA7-C64E-B55E-E7EDFCD07867}" srcOrd="0" destOrd="0" presId="urn:microsoft.com/office/officeart/2005/8/layout/process3"/>
    <dgm:cxn modelId="{19784029-8585-9646-BB85-46D9D639722A}" type="presOf" srcId="{52F0C298-71BC-F349-A6B0-43E44ED5AB07}" destId="{83927A1B-CBF1-DC4D-A3E5-9FF14682A4C0}" srcOrd="0" destOrd="1" presId="urn:microsoft.com/office/officeart/2005/8/layout/process3"/>
    <dgm:cxn modelId="{169EF22D-B9A0-8348-B239-5726386C8176}" type="presOf" srcId="{9411355E-C99D-E941-926C-6D9850DC56DB}" destId="{857FC439-31F5-894C-8A3F-317F7E4B5DBF}" srcOrd="1" destOrd="0" presId="urn:microsoft.com/office/officeart/2005/8/layout/process3"/>
    <dgm:cxn modelId="{7528652F-E441-BE4B-AB20-C6F1857833DB}" srcId="{2DC701A2-71D2-B74E-A310-486A02D36CC8}" destId="{98CCFB81-EE46-3B41-BEF2-3E8286460CC0}" srcOrd="0" destOrd="0" parTransId="{62A68CF8-CEC3-F844-9A9E-C0AB29AD6030}" sibTransId="{DED4F6A0-EFB0-AC41-AE1B-5F42C94025F1}"/>
    <dgm:cxn modelId="{C62C6135-13E0-C142-AE98-3F4AE78E3B16}" type="presOf" srcId="{9411355E-C99D-E941-926C-6D9850DC56DB}" destId="{86AEC206-1437-B447-8C34-DB24D9A993C0}" srcOrd="0" destOrd="0" presId="urn:microsoft.com/office/officeart/2005/8/layout/process3"/>
    <dgm:cxn modelId="{D0363C41-5406-7748-B4CD-B70504CCD687}" srcId="{9411355E-C99D-E941-926C-6D9850DC56DB}" destId="{4144B0A9-3EAA-974C-A841-B04C7FF430B0}" srcOrd="2" destOrd="0" parTransId="{448587F6-33C1-414E-A7CB-C426A1CC555B}" sibTransId="{230F351D-3B76-C442-8A8B-8345EBD49991}"/>
    <dgm:cxn modelId="{F1DD276A-6660-BA45-BC93-3A7B9B7274A4}" type="presOf" srcId="{4D454CDA-334F-964B-8654-491603B3A235}" destId="{D05C3BAD-D311-8D4C-847D-9E0BA55B60BA}" srcOrd="1" destOrd="0" presId="urn:microsoft.com/office/officeart/2005/8/layout/process3"/>
    <dgm:cxn modelId="{00F4106B-289B-8D46-8884-F692611BBDA9}" type="presOf" srcId="{DD8860DB-E8AC-7742-BB46-14C0D18841C4}" destId="{643FA7FD-B96C-C54E-B32D-03CE1E646C36}" srcOrd="1" destOrd="0" presId="urn:microsoft.com/office/officeart/2005/8/layout/process3"/>
    <dgm:cxn modelId="{8FA2DE54-BC81-9044-9AB2-1754F71661E4}" type="presOf" srcId="{D2E80B89-281B-B044-81B4-D37AE2511B7D}" destId="{83927A1B-CBF1-DC4D-A3E5-9FF14682A4C0}" srcOrd="0" destOrd="0" presId="urn:microsoft.com/office/officeart/2005/8/layout/process3"/>
    <dgm:cxn modelId="{462DDC56-FD7D-AB4E-AFA3-93F3F8E36021}" type="presOf" srcId="{98CCFB81-EE46-3B41-BEF2-3E8286460CC0}" destId="{9168F70F-ACA9-914D-A2FC-05ED2D4F4B67}" srcOrd="1" destOrd="0" presId="urn:microsoft.com/office/officeart/2005/8/layout/process3"/>
    <dgm:cxn modelId="{E9DD498D-14D2-B64C-ADAA-E623D94CFB12}" type="presOf" srcId="{DED4F6A0-EFB0-AC41-AE1B-5F42C94025F1}" destId="{A944CEF5-3A64-DD44-884F-C25FBCF49041}" srcOrd="0" destOrd="0" presId="urn:microsoft.com/office/officeart/2005/8/layout/process3"/>
    <dgm:cxn modelId="{A4B8529B-8DA5-9F44-9E09-742CE51BBBA5}" srcId="{2DC701A2-71D2-B74E-A310-486A02D36CC8}" destId="{DD8860DB-E8AC-7742-BB46-14C0D18841C4}" srcOrd="2" destOrd="0" parTransId="{E90452F6-0F20-3645-BBA3-C8854AE82EC9}" sibTransId="{38EBECCA-2880-EF42-8196-AA8ED9BCB2EC}"/>
    <dgm:cxn modelId="{3CA875A0-A366-4A4D-893F-D940B25C08BF}" type="presOf" srcId="{2681022B-2F7C-9647-9269-F0D814FADB8F}" destId="{2AB726F4-AA68-4B42-889F-3440B3BD5A9A}" srcOrd="0" destOrd="0" presId="urn:microsoft.com/office/officeart/2005/8/layout/process3"/>
    <dgm:cxn modelId="{DD0885A1-D118-0C43-B30B-58B0A5EFE944}" type="presOf" srcId="{4144B0A9-3EAA-974C-A841-B04C7FF430B0}" destId="{83927A1B-CBF1-DC4D-A3E5-9FF14682A4C0}" srcOrd="0" destOrd="2" presId="urn:microsoft.com/office/officeart/2005/8/layout/process3"/>
    <dgm:cxn modelId="{FB1A85AF-BA35-714B-8E9A-604A45A29CA5}" type="presOf" srcId="{EB337844-952D-3142-9DA1-62186D8B6C1F}" destId="{7A2B12A1-D6ED-814E-89BE-12502B4921E9}" srcOrd="0" destOrd="0" presId="urn:microsoft.com/office/officeart/2005/8/layout/process3"/>
    <dgm:cxn modelId="{2B3848B8-1FDA-7147-8EA3-A4EB7B9CA12D}" srcId="{9411355E-C99D-E941-926C-6D9850DC56DB}" destId="{52F0C298-71BC-F349-A6B0-43E44ED5AB07}" srcOrd="1" destOrd="0" parTransId="{C1BD8607-74D8-1E44-8EAF-7A48499BAFF4}" sibTransId="{5DB85D6C-6275-F64D-8988-1D5D72E3B060}"/>
    <dgm:cxn modelId="{6AFB53BF-119A-2442-B01E-CD8556673EA8}" type="presOf" srcId="{98CCFB81-EE46-3B41-BEF2-3E8286460CC0}" destId="{3EDDBB0C-9598-2440-9E3A-5AFDC924C600}" srcOrd="0" destOrd="0" presId="urn:microsoft.com/office/officeart/2005/8/layout/process3"/>
    <dgm:cxn modelId="{4DAF77C4-D654-7E4F-8E76-04758FE8E9AF}" srcId="{2DC701A2-71D2-B74E-A310-486A02D36CC8}" destId="{9411355E-C99D-E941-926C-6D9850DC56DB}" srcOrd="1" destOrd="0" parTransId="{FF3BB39F-A21E-2C4B-8D64-238C1AD80B34}" sibTransId="{4D454CDA-334F-964B-8654-491603B3A235}"/>
    <dgm:cxn modelId="{A17756CD-8607-D04F-BECD-852E9F7086D3}" srcId="{DD8860DB-E8AC-7742-BB46-14C0D18841C4}" destId="{2681022B-2F7C-9647-9269-F0D814FADB8F}" srcOrd="0" destOrd="0" parTransId="{FE3D448C-6CC1-B642-B1F1-34F005A481BC}" sibTransId="{E48E2606-19E2-2649-8CBF-F93A4DF434E6}"/>
    <dgm:cxn modelId="{3828E2D6-AE34-F845-A926-2E9D91691466}" srcId="{98CCFB81-EE46-3B41-BEF2-3E8286460CC0}" destId="{EB337844-952D-3142-9DA1-62186D8B6C1F}" srcOrd="0" destOrd="0" parTransId="{6EF93837-1BD9-C443-88FB-BE7C671C7F79}" sibTransId="{2CE8C4A2-8167-3F47-A92B-1DD809EB1364}"/>
    <dgm:cxn modelId="{F9878AE8-4150-E542-A552-8EBF2881F840}" type="presOf" srcId="{DD8860DB-E8AC-7742-BB46-14C0D18841C4}" destId="{046D3100-5597-E842-BCA2-3564D364442E}" srcOrd="0" destOrd="0" presId="urn:microsoft.com/office/officeart/2005/8/layout/process3"/>
    <dgm:cxn modelId="{DB37CFFF-7605-1144-89EA-3940E07DD50E}" type="presOf" srcId="{DED4F6A0-EFB0-AC41-AE1B-5F42C94025F1}" destId="{E5B788C6-F154-CD4E-B74C-862B73D99C11}" srcOrd="1" destOrd="0" presId="urn:microsoft.com/office/officeart/2005/8/layout/process3"/>
    <dgm:cxn modelId="{6A4C78E5-9E45-2B46-BAB6-FE10F0E0CFC1}" type="presParOf" srcId="{74F9ADC2-40B6-914A-A51F-35BA8B751078}" destId="{3AB1A776-DD27-4240-9FC9-9B8F5E7B3682}" srcOrd="0" destOrd="0" presId="urn:microsoft.com/office/officeart/2005/8/layout/process3"/>
    <dgm:cxn modelId="{94C43E21-D91C-7C4E-A8BE-00E66D7BAFB6}" type="presParOf" srcId="{3AB1A776-DD27-4240-9FC9-9B8F5E7B3682}" destId="{3EDDBB0C-9598-2440-9E3A-5AFDC924C600}" srcOrd="0" destOrd="0" presId="urn:microsoft.com/office/officeart/2005/8/layout/process3"/>
    <dgm:cxn modelId="{B3B816A1-548F-5A40-957C-0B338309898F}" type="presParOf" srcId="{3AB1A776-DD27-4240-9FC9-9B8F5E7B3682}" destId="{9168F70F-ACA9-914D-A2FC-05ED2D4F4B67}" srcOrd="1" destOrd="0" presId="urn:microsoft.com/office/officeart/2005/8/layout/process3"/>
    <dgm:cxn modelId="{C1750B61-FEDB-5C46-BB39-333B54AF5A6B}" type="presParOf" srcId="{3AB1A776-DD27-4240-9FC9-9B8F5E7B3682}" destId="{7A2B12A1-D6ED-814E-89BE-12502B4921E9}" srcOrd="2" destOrd="0" presId="urn:microsoft.com/office/officeart/2005/8/layout/process3"/>
    <dgm:cxn modelId="{71BBF240-972E-164C-936E-D254F8C3F406}" type="presParOf" srcId="{74F9ADC2-40B6-914A-A51F-35BA8B751078}" destId="{A944CEF5-3A64-DD44-884F-C25FBCF49041}" srcOrd="1" destOrd="0" presId="urn:microsoft.com/office/officeart/2005/8/layout/process3"/>
    <dgm:cxn modelId="{4F38BC17-0146-5043-9885-7CD5B533BEF0}" type="presParOf" srcId="{A944CEF5-3A64-DD44-884F-C25FBCF49041}" destId="{E5B788C6-F154-CD4E-B74C-862B73D99C11}" srcOrd="0" destOrd="0" presId="urn:microsoft.com/office/officeart/2005/8/layout/process3"/>
    <dgm:cxn modelId="{EEA8CC29-6177-6F46-B1A9-431D555A4FBB}" type="presParOf" srcId="{74F9ADC2-40B6-914A-A51F-35BA8B751078}" destId="{95001E61-9C11-6547-AD0B-5A9AEBE403F8}" srcOrd="2" destOrd="0" presId="urn:microsoft.com/office/officeart/2005/8/layout/process3"/>
    <dgm:cxn modelId="{53EAD52E-6835-5645-89A9-1F19D922ED86}" type="presParOf" srcId="{95001E61-9C11-6547-AD0B-5A9AEBE403F8}" destId="{86AEC206-1437-B447-8C34-DB24D9A993C0}" srcOrd="0" destOrd="0" presId="urn:microsoft.com/office/officeart/2005/8/layout/process3"/>
    <dgm:cxn modelId="{C5B149EB-E195-184D-BBE9-CB9406487A37}" type="presParOf" srcId="{95001E61-9C11-6547-AD0B-5A9AEBE403F8}" destId="{857FC439-31F5-894C-8A3F-317F7E4B5DBF}" srcOrd="1" destOrd="0" presId="urn:microsoft.com/office/officeart/2005/8/layout/process3"/>
    <dgm:cxn modelId="{1FB4781D-63E0-E249-97F6-1DADB6954C1A}" type="presParOf" srcId="{95001E61-9C11-6547-AD0B-5A9AEBE403F8}" destId="{83927A1B-CBF1-DC4D-A3E5-9FF14682A4C0}" srcOrd="2" destOrd="0" presId="urn:microsoft.com/office/officeart/2005/8/layout/process3"/>
    <dgm:cxn modelId="{40880736-A9AB-C245-91A0-2E62A2B01B6D}" type="presParOf" srcId="{74F9ADC2-40B6-914A-A51F-35BA8B751078}" destId="{54F0BCB8-3CA7-C64E-B55E-E7EDFCD07867}" srcOrd="3" destOrd="0" presId="urn:microsoft.com/office/officeart/2005/8/layout/process3"/>
    <dgm:cxn modelId="{6D2846FF-CBAD-B34E-B5BA-48BD725D5FF4}" type="presParOf" srcId="{54F0BCB8-3CA7-C64E-B55E-E7EDFCD07867}" destId="{D05C3BAD-D311-8D4C-847D-9E0BA55B60BA}" srcOrd="0" destOrd="0" presId="urn:microsoft.com/office/officeart/2005/8/layout/process3"/>
    <dgm:cxn modelId="{7ED5EC1A-B596-4045-9EDD-F0A171B00236}" type="presParOf" srcId="{74F9ADC2-40B6-914A-A51F-35BA8B751078}" destId="{D806AB15-FF75-B141-A145-451E0DC7222C}" srcOrd="4" destOrd="0" presId="urn:microsoft.com/office/officeart/2005/8/layout/process3"/>
    <dgm:cxn modelId="{5FBB316F-BBB3-C845-BB95-6104FE77119D}" type="presParOf" srcId="{D806AB15-FF75-B141-A145-451E0DC7222C}" destId="{046D3100-5597-E842-BCA2-3564D364442E}" srcOrd="0" destOrd="0" presId="urn:microsoft.com/office/officeart/2005/8/layout/process3"/>
    <dgm:cxn modelId="{AEB83784-94C9-CA45-B5A7-66C06DB5EB11}" type="presParOf" srcId="{D806AB15-FF75-B141-A145-451E0DC7222C}" destId="{643FA7FD-B96C-C54E-B32D-03CE1E646C36}" srcOrd="1" destOrd="0" presId="urn:microsoft.com/office/officeart/2005/8/layout/process3"/>
    <dgm:cxn modelId="{96476453-A348-8642-A775-A99FD6CEE92C}" type="presParOf" srcId="{D806AB15-FF75-B141-A145-451E0DC7222C}" destId="{2AB726F4-AA68-4B42-889F-3440B3BD5A9A}"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6AFFF-3E8D-4B2B-87F8-CDCC03123FD2}">
      <dsp:nvSpPr>
        <dsp:cNvPr id="0" name=""/>
        <dsp:cNvSpPr/>
      </dsp:nvSpPr>
      <dsp:spPr>
        <a:xfrm>
          <a:off x="2451889" y="2590774"/>
          <a:ext cx="2030420" cy="20304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spc="-50" baseline="0">
              <a:latin typeface="Century Gothic" panose="020B0502020202020204" pitchFamily="34" charset="0"/>
            </a:rPr>
            <a:t>Use of facility-based delivery services</a:t>
          </a:r>
          <a:endParaRPr lang="en-US" sz="1800" b="1" kern="1200" spc="-50" baseline="0" dirty="0">
            <a:latin typeface="Century Gothic" panose="020B0502020202020204" pitchFamily="34" charset="0"/>
          </a:endParaRPr>
        </a:p>
      </dsp:txBody>
      <dsp:txXfrm>
        <a:off x="2749237" y="2888122"/>
        <a:ext cx="1435724" cy="1435724"/>
      </dsp:txXfrm>
    </dsp:sp>
    <dsp:sp modelId="{083D876C-4A30-4387-9369-CFA0F3E20B41}">
      <dsp:nvSpPr>
        <dsp:cNvPr id="0" name=""/>
        <dsp:cNvSpPr/>
      </dsp:nvSpPr>
      <dsp:spPr>
        <a:xfrm rot="12900000">
          <a:off x="991274" y="2184410"/>
          <a:ext cx="1717640" cy="578669"/>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49120F9-7EBB-4755-BB4C-45D9610FFFED}">
      <dsp:nvSpPr>
        <dsp:cNvPr id="0" name=""/>
        <dsp:cNvSpPr/>
      </dsp:nvSpPr>
      <dsp:spPr>
        <a:xfrm>
          <a:off x="182140" y="1209586"/>
          <a:ext cx="1928899" cy="154311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spc="-50" baseline="0" dirty="0">
              <a:latin typeface="Century Gothic" panose="020B0502020202020204" pitchFamily="34" charset="0"/>
            </a:rPr>
            <a:t>Personal/</a:t>
          </a:r>
          <a:br>
            <a:rPr lang="en-US" sz="1800" b="1" kern="1200" spc="-50" baseline="0" dirty="0">
              <a:latin typeface="Century Gothic" panose="020B0502020202020204" pitchFamily="34" charset="0"/>
            </a:rPr>
          </a:br>
          <a:r>
            <a:rPr lang="en-US" sz="1800" b="1" kern="1200" spc="-50" baseline="0" dirty="0">
              <a:latin typeface="Century Gothic" panose="020B0502020202020204" pitchFamily="34" charset="0"/>
            </a:rPr>
            <a:t>individual</a:t>
          </a:r>
          <a:br>
            <a:rPr lang="en-US" sz="1800" b="1" kern="1200" spc="-50" baseline="0" dirty="0">
              <a:latin typeface="Century Gothic" panose="020B0502020202020204" pitchFamily="34" charset="0"/>
            </a:rPr>
          </a:br>
          <a:r>
            <a:rPr lang="en-US" sz="1800" b="1" kern="1200" spc="-50" baseline="0" dirty="0">
              <a:latin typeface="Century Gothic" panose="020B0502020202020204" pitchFamily="34" charset="0"/>
            </a:rPr>
            <a:t>choices</a:t>
          </a:r>
        </a:p>
      </dsp:txBody>
      <dsp:txXfrm>
        <a:off x="227336" y="1254782"/>
        <a:ext cx="1838507" cy="1452727"/>
      </dsp:txXfrm>
    </dsp:sp>
    <dsp:sp modelId="{BE8BF57A-B2F0-4716-AFEE-A86B1776DD83}">
      <dsp:nvSpPr>
        <dsp:cNvPr id="0" name=""/>
        <dsp:cNvSpPr/>
      </dsp:nvSpPr>
      <dsp:spPr>
        <a:xfrm rot="16200000">
          <a:off x="2608279" y="1342650"/>
          <a:ext cx="1717640" cy="578669"/>
        </a:xfrm>
        <a:prstGeom prst="lef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947D99-2395-4AF0-8401-6B4D8B4CC0C8}">
      <dsp:nvSpPr>
        <dsp:cNvPr id="0" name=""/>
        <dsp:cNvSpPr/>
      </dsp:nvSpPr>
      <dsp:spPr>
        <a:xfrm>
          <a:off x="2502650" y="1605"/>
          <a:ext cx="1928899" cy="154311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spc="-50" baseline="0" dirty="0">
              <a:latin typeface="Century Gothic" panose="020B0502020202020204" pitchFamily="34" charset="0"/>
            </a:rPr>
            <a:t>Accessibility</a:t>
          </a:r>
          <a:endParaRPr lang="en-US" sz="1800" b="1" kern="1200" spc="-50" baseline="0" dirty="0"/>
        </a:p>
      </dsp:txBody>
      <dsp:txXfrm>
        <a:off x="2547846" y="46801"/>
        <a:ext cx="1838507" cy="1452727"/>
      </dsp:txXfrm>
    </dsp:sp>
    <dsp:sp modelId="{D49ACE33-4C8E-4A8C-8C88-26BE7F658EFE}">
      <dsp:nvSpPr>
        <dsp:cNvPr id="0" name=""/>
        <dsp:cNvSpPr/>
      </dsp:nvSpPr>
      <dsp:spPr>
        <a:xfrm rot="19500000">
          <a:off x="4225285" y="2184410"/>
          <a:ext cx="1717640" cy="578669"/>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5B272C-21CF-47A2-B3E3-422DA01938BE}">
      <dsp:nvSpPr>
        <dsp:cNvPr id="0" name=""/>
        <dsp:cNvSpPr/>
      </dsp:nvSpPr>
      <dsp:spPr>
        <a:xfrm>
          <a:off x="4823160" y="1209586"/>
          <a:ext cx="1928899" cy="154311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spc="-50" baseline="0">
              <a:latin typeface="Century Gothic" panose="020B0502020202020204" pitchFamily="34" charset="0"/>
            </a:rPr>
            <a:t>Community norms</a:t>
          </a:r>
          <a:endParaRPr lang="en-US" sz="1800" b="1" kern="1200" spc="-50" baseline="0" dirty="0">
            <a:latin typeface="Century Gothic" panose="020B0502020202020204" pitchFamily="34" charset="0"/>
          </a:endParaRPr>
        </a:p>
      </dsp:txBody>
      <dsp:txXfrm>
        <a:off x="4868356" y="1254782"/>
        <a:ext cx="1838507" cy="1452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526DC-FA67-4990-82B2-DF839A73451E}">
      <dsp:nvSpPr>
        <dsp:cNvPr id="0" name=""/>
        <dsp:cNvSpPr/>
      </dsp:nvSpPr>
      <dsp:spPr>
        <a:xfrm>
          <a:off x="6108822" y="2794943"/>
          <a:ext cx="91440" cy="651979"/>
        </a:xfrm>
        <a:custGeom>
          <a:avLst/>
          <a:gdLst/>
          <a:ahLst/>
          <a:cxnLst/>
          <a:rect l="0" t="0" r="0" b="0"/>
          <a:pathLst>
            <a:path>
              <a:moveTo>
                <a:pt x="45720" y="0"/>
              </a:moveTo>
              <a:lnTo>
                <a:pt x="45720" y="479572"/>
              </a:lnTo>
              <a:lnTo>
                <a:pt x="57649" y="479572"/>
              </a:lnTo>
              <a:lnTo>
                <a:pt x="57649" y="6519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FA3E88-03F3-40E9-9D43-CCFC37376038}">
      <dsp:nvSpPr>
        <dsp:cNvPr id="0" name=""/>
        <dsp:cNvSpPr/>
      </dsp:nvSpPr>
      <dsp:spPr>
        <a:xfrm>
          <a:off x="4460499" y="1182631"/>
          <a:ext cx="1694043" cy="430538"/>
        </a:xfrm>
        <a:custGeom>
          <a:avLst/>
          <a:gdLst/>
          <a:ahLst/>
          <a:cxnLst/>
          <a:rect l="0" t="0" r="0" b="0"/>
          <a:pathLst>
            <a:path>
              <a:moveTo>
                <a:pt x="0" y="0"/>
              </a:moveTo>
              <a:lnTo>
                <a:pt x="0" y="258131"/>
              </a:lnTo>
              <a:lnTo>
                <a:pt x="1694043" y="258131"/>
              </a:lnTo>
              <a:lnTo>
                <a:pt x="1694043" y="430538"/>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B33C43-11D5-4E4F-B822-6A4EB82316B1}">
      <dsp:nvSpPr>
        <dsp:cNvPr id="0" name=""/>
        <dsp:cNvSpPr/>
      </dsp:nvSpPr>
      <dsp:spPr>
        <a:xfrm>
          <a:off x="2744644" y="2795062"/>
          <a:ext cx="1147197" cy="651860"/>
        </a:xfrm>
        <a:custGeom>
          <a:avLst/>
          <a:gdLst/>
          <a:ahLst/>
          <a:cxnLst/>
          <a:rect l="0" t="0" r="0" b="0"/>
          <a:pathLst>
            <a:path>
              <a:moveTo>
                <a:pt x="0" y="0"/>
              </a:moveTo>
              <a:lnTo>
                <a:pt x="0" y="479454"/>
              </a:lnTo>
              <a:lnTo>
                <a:pt x="1147197" y="479454"/>
              </a:lnTo>
              <a:lnTo>
                <a:pt x="1147197" y="65186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13A283-538D-4691-932A-88905ABADCDE}">
      <dsp:nvSpPr>
        <dsp:cNvPr id="0" name=""/>
        <dsp:cNvSpPr/>
      </dsp:nvSpPr>
      <dsp:spPr>
        <a:xfrm>
          <a:off x="1617211" y="2795062"/>
          <a:ext cx="1127432" cy="651860"/>
        </a:xfrm>
        <a:custGeom>
          <a:avLst/>
          <a:gdLst/>
          <a:ahLst/>
          <a:cxnLst/>
          <a:rect l="0" t="0" r="0" b="0"/>
          <a:pathLst>
            <a:path>
              <a:moveTo>
                <a:pt x="1127432" y="0"/>
              </a:moveTo>
              <a:lnTo>
                <a:pt x="1127432" y="479454"/>
              </a:lnTo>
              <a:lnTo>
                <a:pt x="0" y="479454"/>
              </a:lnTo>
              <a:lnTo>
                <a:pt x="0" y="65186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013039-1B14-467A-B0DE-9014E3CAB945}">
      <dsp:nvSpPr>
        <dsp:cNvPr id="0" name=""/>
        <dsp:cNvSpPr/>
      </dsp:nvSpPr>
      <dsp:spPr>
        <a:xfrm>
          <a:off x="2744644" y="1182631"/>
          <a:ext cx="1715854" cy="430656"/>
        </a:xfrm>
        <a:custGeom>
          <a:avLst/>
          <a:gdLst/>
          <a:ahLst/>
          <a:cxnLst/>
          <a:rect l="0" t="0" r="0" b="0"/>
          <a:pathLst>
            <a:path>
              <a:moveTo>
                <a:pt x="1715854" y="0"/>
              </a:moveTo>
              <a:lnTo>
                <a:pt x="1715854" y="258249"/>
              </a:lnTo>
              <a:lnTo>
                <a:pt x="0" y="258249"/>
              </a:lnTo>
              <a:lnTo>
                <a:pt x="0" y="430656"/>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3E4F4C-75CB-4453-9095-EA8FE6A4BA3A}">
      <dsp:nvSpPr>
        <dsp:cNvPr id="0" name=""/>
        <dsp:cNvSpPr/>
      </dsp:nvSpPr>
      <dsp:spPr>
        <a:xfrm>
          <a:off x="3529968" y="857"/>
          <a:ext cx="1861061" cy="118177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B09841-C36A-4356-92DC-3FAFF1B0EF64}">
      <dsp:nvSpPr>
        <dsp:cNvPr id="0" name=""/>
        <dsp:cNvSpPr/>
      </dsp:nvSpPr>
      <dsp:spPr>
        <a:xfrm>
          <a:off x="3736753" y="197303"/>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Accessibility </a:t>
          </a:r>
        </a:p>
      </dsp:txBody>
      <dsp:txXfrm>
        <a:off x="3771366" y="231916"/>
        <a:ext cx="1791835" cy="1112547"/>
      </dsp:txXfrm>
    </dsp:sp>
    <dsp:sp modelId="{5D135ED8-E56C-4C3B-B405-CD5B7B1DE2BF}">
      <dsp:nvSpPr>
        <dsp:cNvPr id="0" name=""/>
        <dsp:cNvSpPr/>
      </dsp:nvSpPr>
      <dsp:spPr>
        <a:xfrm>
          <a:off x="1814113" y="1613288"/>
          <a:ext cx="1861061" cy="11817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05D007-6A97-47F1-831C-8CCF6991F8E2}">
      <dsp:nvSpPr>
        <dsp:cNvPr id="0" name=""/>
        <dsp:cNvSpPr/>
      </dsp:nvSpPr>
      <dsp:spPr>
        <a:xfrm>
          <a:off x="2020898" y="1809733"/>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Availability </a:t>
          </a:r>
        </a:p>
      </dsp:txBody>
      <dsp:txXfrm>
        <a:off x="2055511" y="1844346"/>
        <a:ext cx="1791835" cy="1112547"/>
      </dsp:txXfrm>
    </dsp:sp>
    <dsp:sp modelId="{26B0DFC5-362A-4E1E-9A0D-889776841CD3}">
      <dsp:nvSpPr>
        <dsp:cNvPr id="0" name=""/>
        <dsp:cNvSpPr/>
      </dsp:nvSpPr>
      <dsp:spPr>
        <a:xfrm>
          <a:off x="686680" y="3446922"/>
          <a:ext cx="1861061" cy="118177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C34FE7-44A4-44A2-9C90-F9E977B076AD}">
      <dsp:nvSpPr>
        <dsp:cNvPr id="0" name=""/>
        <dsp:cNvSpPr/>
      </dsp:nvSpPr>
      <dsp:spPr>
        <a:xfrm>
          <a:off x="893465" y="3643368"/>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a:t>
          </a:r>
        </a:p>
      </dsp:txBody>
      <dsp:txXfrm>
        <a:off x="928078" y="3677981"/>
        <a:ext cx="1791835" cy="1112547"/>
      </dsp:txXfrm>
    </dsp:sp>
    <dsp:sp modelId="{246E6DA1-7ABC-454A-8F77-36CA91CE3F9B}">
      <dsp:nvSpPr>
        <dsp:cNvPr id="0" name=""/>
        <dsp:cNvSpPr/>
      </dsp:nvSpPr>
      <dsp:spPr>
        <a:xfrm>
          <a:off x="2961311" y="3446922"/>
          <a:ext cx="1861061" cy="118177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E28362-7EC0-4AE1-AC24-AABE39ABC189}">
      <dsp:nvSpPr>
        <dsp:cNvPr id="0" name=""/>
        <dsp:cNvSpPr/>
      </dsp:nvSpPr>
      <dsp:spPr>
        <a:xfrm>
          <a:off x="3168095" y="3643368"/>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a:t>
          </a:r>
        </a:p>
      </dsp:txBody>
      <dsp:txXfrm>
        <a:off x="3202708" y="3677981"/>
        <a:ext cx="1791835" cy="1112547"/>
      </dsp:txXfrm>
    </dsp:sp>
    <dsp:sp modelId="{F83BECE6-1289-4F76-A381-A453F07A3F7A}">
      <dsp:nvSpPr>
        <dsp:cNvPr id="0" name=""/>
        <dsp:cNvSpPr/>
      </dsp:nvSpPr>
      <dsp:spPr>
        <a:xfrm>
          <a:off x="5224012" y="1613170"/>
          <a:ext cx="1861061" cy="11817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7F676-B371-4B6B-8562-F70F3BBBBB80}">
      <dsp:nvSpPr>
        <dsp:cNvPr id="0" name=""/>
        <dsp:cNvSpPr/>
      </dsp:nvSpPr>
      <dsp:spPr>
        <a:xfrm>
          <a:off x="5430796" y="1809615"/>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Affordability</a:t>
          </a:r>
        </a:p>
      </dsp:txBody>
      <dsp:txXfrm>
        <a:off x="5465409" y="1844228"/>
        <a:ext cx="1791835" cy="1112547"/>
      </dsp:txXfrm>
    </dsp:sp>
    <dsp:sp modelId="{B4AFD486-EF47-47E0-B10E-8C4D6BCD88E8}">
      <dsp:nvSpPr>
        <dsp:cNvPr id="0" name=""/>
        <dsp:cNvSpPr/>
      </dsp:nvSpPr>
      <dsp:spPr>
        <a:xfrm>
          <a:off x="5235941" y="3446922"/>
          <a:ext cx="1861061" cy="118177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753E2-4B3F-491A-9BAC-9C6B3DA8655F}">
      <dsp:nvSpPr>
        <dsp:cNvPr id="0" name=""/>
        <dsp:cNvSpPr/>
      </dsp:nvSpPr>
      <dsp:spPr>
        <a:xfrm>
          <a:off x="5442726" y="3643368"/>
          <a:ext cx="1861061" cy="1181773"/>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Century Gothic" panose="020B0502020202020204" pitchFamily="34" charset="0"/>
            </a:rPr>
            <a:t>Time/money; social cost </a:t>
          </a:r>
        </a:p>
      </dsp:txBody>
      <dsp:txXfrm>
        <a:off x="5477339" y="3677981"/>
        <a:ext cx="1791835" cy="1112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8F70F-ACA9-914D-A2FC-05ED2D4F4B67}">
      <dsp:nvSpPr>
        <dsp:cNvPr id="0" name=""/>
        <dsp:cNvSpPr/>
      </dsp:nvSpPr>
      <dsp:spPr>
        <a:xfrm>
          <a:off x="122958" y="476937"/>
          <a:ext cx="1783675" cy="1415292"/>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Century Gothic" panose="020B0502020202020204" pitchFamily="34" charset="0"/>
            </a:rPr>
            <a:t>Instructions for use</a:t>
          </a:r>
        </a:p>
      </dsp:txBody>
      <dsp:txXfrm>
        <a:off x="122958" y="476937"/>
        <a:ext cx="1783675" cy="754508"/>
      </dsp:txXfrm>
    </dsp:sp>
    <dsp:sp modelId="{7A2B12A1-D6ED-814E-89BE-12502B4921E9}">
      <dsp:nvSpPr>
        <dsp:cNvPr id="0" name=""/>
        <dsp:cNvSpPr/>
      </dsp:nvSpPr>
      <dsp:spPr>
        <a:xfrm>
          <a:off x="29829" y="1322151"/>
          <a:ext cx="2631795" cy="3808265"/>
        </a:xfrm>
        <a:prstGeom prst="roundRect">
          <a:avLst>
            <a:gd name="adj" fmla="val 10000"/>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dirty="0">
              <a:latin typeface="Century Gothic" panose="020B0502020202020204" pitchFamily="34" charset="0"/>
            </a:rPr>
            <a:t>How to introduce interview; summary of study objectives; confidentiality, privacy, etc.</a:t>
          </a:r>
        </a:p>
      </dsp:txBody>
      <dsp:txXfrm>
        <a:off x="106912" y="1399234"/>
        <a:ext cx="2477629" cy="3654099"/>
      </dsp:txXfrm>
    </dsp:sp>
    <dsp:sp modelId="{A944CEF5-3A64-DD44-884F-C25FBCF49041}">
      <dsp:nvSpPr>
        <dsp:cNvPr id="0" name=""/>
        <dsp:cNvSpPr/>
      </dsp:nvSpPr>
      <dsp:spPr>
        <a:xfrm rot="21560902">
          <a:off x="2280339" y="647336"/>
          <a:ext cx="792360" cy="375912"/>
        </a:xfrm>
        <a:prstGeom prst="righ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dirty="0">
            <a:latin typeface="Century Gothic" panose="020B0502020202020204" pitchFamily="34" charset="0"/>
          </a:endParaRPr>
        </a:p>
      </dsp:txBody>
      <dsp:txXfrm>
        <a:off x="2280343" y="723159"/>
        <a:ext cx="679586" cy="225548"/>
      </dsp:txXfrm>
    </dsp:sp>
    <dsp:sp modelId="{857FC439-31F5-894C-8A3F-317F7E4B5DBF}">
      <dsp:nvSpPr>
        <dsp:cNvPr id="0" name=""/>
        <dsp:cNvSpPr/>
      </dsp:nvSpPr>
      <dsp:spPr>
        <a:xfrm>
          <a:off x="3401557" y="515332"/>
          <a:ext cx="1712998" cy="906802"/>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Century Gothic" panose="020B0502020202020204" pitchFamily="34" charset="0"/>
            </a:rPr>
            <a:t>Order of questions</a:t>
          </a:r>
        </a:p>
      </dsp:txBody>
      <dsp:txXfrm>
        <a:off x="3401557" y="515332"/>
        <a:ext cx="1712998" cy="603944"/>
      </dsp:txXfrm>
    </dsp:sp>
    <dsp:sp modelId="{83927A1B-CBF1-DC4D-A3E5-9FF14682A4C0}">
      <dsp:nvSpPr>
        <dsp:cNvPr id="0" name=""/>
        <dsp:cNvSpPr/>
      </dsp:nvSpPr>
      <dsp:spPr>
        <a:xfrm>
          <a:off x="3347616" y="1311804"/>
          <a:ext cx="2172132" cy="3808265"/>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dirty="0">
              <a:latin typeface="Century Gothic" panose="020B0502020202020204" pitchFamily="34" charset="0"/>
            </a:rPr>
            <a:t>Introduction</a:t>
          </a:r>
        </a:p>
        <a:p>
          <a:pPr marL="228600" lvl="1" indent="-228600" algn="l" defTabSz="889000">
            <a:lnSpc>
              <a:spcPct val="90000"/>
            </a:lnSpc>
            <a:spcBef>
              <a:spcPct val="0"/>
            </a:spcBef>
            <a:spcAft>
              <a:spcPct val="15000"/>
            </a:spcAft>
            <a:buFont typeface="Wingdings" panose="05000000000000000000" pitchFamily="2" charset="2"/>
            <a:buChar char="§"/>
          </a:pPr>
          <a:r>
            <a:rPr lang="en-US" sz="2000" kern="1200" dirty="0">
              <a:latin typeface="Century Gothic" panose="020B0502020202020204" pitchFamily="34" charset="0"/>
            </a:rPr>
            <a:t>Core part of evaluation questions</a:t>
          </a:r>
        </a:p>
        <a:p>
          <a:pPr marL="228600" lvl="1" indent="-228600" algn="l" defTabSz="889000">
            <a:lnSpc>
              <a:spcPct val="90000"/>
            </a:lnSpc>
            <a:spcBef>
              <a:spcPct val="0"/>
            </a:spcBef>
            <a:spcAft>
              <a:spcPct val="15000"/>
            </a:spcAft>
            <a:buFont typeface="Wingdings" panose="05000000000000000000" pitchFamily="2" charset="2"/>
            <a:buChar char="§"/>
          </a:pPr>
          <a:r>
            <a:rPr lang="en-US" sz="2000" kern="1200" dirty="0">
              <a:latin typeface="Century Gothic" panose="020B0502020202020204" pitchFamily="34" charset="0"/>
            </a:rPr>
            <a:t>Winding down</a:t>
          </a:r>
        </a:p>
      </dsp:txBody>
      <dsp:txXfrm>
        <a:off x="3411236" y="1375424"/>
        <a:ext cx="2044892" cy="3681025"/>
      </dsp:txXfrm>
    </dsp:sp>
    <dsp:sp modelId="{54F0BCB8-3CA7-C64E-B55E-E7EDFCD07867}">
      <dsp:nvSpPr>
        <dsp:cNvPr id="0" name=""/>
        <dsp:cNvSpPr/>
      </dsp:nvSpPr>
      <dsp:spPr>
        <a:xfrm>
          <a:off x="5409406" y="629348"/>
          <a:ext cx="625081" cy="375912"/>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dirty="0">
            <a:latin typeface="Century Gothic" panose="020B0502020202020204" pitchFamily="34" charset="0"/>
          </a:endParaRPr>
        </a:p>
      </dsp:txBody>
      <dsp:txXfrm>
        <a:off x="5409406" y="704530"/>
        <a:ext cx="512307" cy="225548"/>
      </dsp:txXfrm>
    </dsp:sp>
    <dsp:sp modelId="{643FA7FD-B96C-C54E-B32D-03CE1E646C36}">
      <dsp:nvSpPr>
        <dsp:cNvPr id="0" name=""/>
        <dsp:cNvSpPr/>
      </dsp:nvSpPr>
      <dsp:spPr>
        <a:xfrm>
          <a:off x="6293955" y="515332"/>
          <a:ext cx="2190266" cy="906802"/>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Century Gothic" panose="020B0502020202020204" pitchFamily="34" charset="0"/>
            </a:rPr>
            <a:t>Summary/ ending</a:t>
          </a:r>
        </a:p>
      </dsp:txBody>
      <dsp:txXfrm>
        <a:off x="6293955" y="515332"/>
        <a:ext cx="2190266" cy="603944"/>
      </dsp:txXfrm>
    </dsp:sp>
    <dsp:sp modelId="{2AB726F4-AA68-4B42-889F-3440B3BD5A9A}">
      <dsp:nvSpPr>
        <dsp:cNvPr id="0" name=""/>
        <dsp:cNvSpPr/>
      </dsp:nvSpPr>
      <dsp:spPr>
        <a:xfrm>
          <a:off x="6165369" y="1311804"/>
          <a:ext cx="2703075" cy="3808265"/>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US" sz="2000" kern="1200" spc="-10" baseline="0" dirty="0">
              <a:latin typeface="Century Gothic" panose="020B0502020202020204" pitchFamily="34" charset="0"/>
            </a:rPr>
            <a:t>Reassurance of confidentiality;  contacting for follow-up, if needed, etc. </a:t>
          </a:r>
        </a:p>
      </dsp:txBody>
      <dsp:txXfrm>
        <a:off x="6244539" y="1390974"/>
        <a:ext cx="2544735" cy="364992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GB" b="0" baseline="0"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rPr>
              <a:t>In </a:t>
            </a:r>
            <a:r>
              <a:rPr lang="en-US" sz="1400" baseline="0" dirty="0">
                <a:latin typeface="Century Gothic" panose="020B0502020202020204" pitchFamily="34" charset="0"/>
              </a:rPr>
              <a:t>the previous session of this training, we looked at troubleshooting in certain methods—specifically observation, focus group discussions (FGDs), and in-depth interviews (IDIs). Now, we will focus on the most common methods, FGDs, and IDIs, and look at how we develop tools that are used for these techniques.</a:t>
            </a:r>
            <a:endParaRPr lang="en-US" dirty="0">
              <a:latin typeface="Century Gothic" panose="020B0502020202020204" pitchFamily="34" charset="0"/>
            </a:endParaRPr>
          </a:p>
        </p:txBody>
      </p:sp>
    </p:spTree>
    <p:extLst>
      <p:ext uri="{BB962C8B-B14F-4D97-AF65-F5344CB8AC3E}">
        <p14:creationId xmlns:p14="http://schemas.microsoft.com/office/powerpoint/2010/main" val="2314734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rPr>
              <a:t>[</a:t>
            </a:r>
            <a:r>
              <a:rPr lang="en-US" sz="1400" b="1" dirty="0">
                <a:latin typeface="Century Gothic" panose="020B0502020202020204" pitchFamily="34" charset="0"/>
              </a:rPr>
              <a:t>Instructions:</a:t>
            </a:r>
            <a:r>
              <a:rPr lang="en-US" sz="1400" b="1" baseline="0" dirty="0">
                <a:latin typeface="Century Gothic" panose="020B0502020202020204" pitchFamily="34" charset="0"/>
              </a:rPr>
              <a:t> </a:t>
            </a:r>
            <a:r>
              <a:rPr lang="en-US" sz="1400" dirty="0">
                <a:latin typeface="Century Gothic" panose="020B0502020202020204" pitchFamily="34" charset="0"/>
              </a:rPr>
              <a:t>For the learning objectives</a:t>
            </a:r>
            <a:r>
              <a:rPr lang="en-US" sz="1400" baseline="0" dirty="0">
                <a:latin typeface="Century Gothic" panose="020B0502020202020204" pitchFamily="34" charset="0"/>
              </a:rPr>
              <a:t> for this session, read this slide.]</a:t>
            </a:r>
            <a:endParaRPr lang="en-US" sz="1400" dirty="0">
              <a:latin typeface="Century Gothic" panose="020B0502020202020204" pitchFamily="34" charset="0"/>
            </a:endParaRPr>
          </a:p>
        </p:txBody>
      </p:sp>
    </p:spTree>
    <p:extLst>
      <p:ext uri="{BB962C8B-B14F-4D97-AF65-F5344CB8AC3E}">
        <p14:creationId xmlns:p14="http://schemas.microsoft.com/office/powerpoint/2010/main" val="3244330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The qualitative</a:t>
            </a:r>
            <a:r>
              <a:rPr lang="en-US" sz="1400" baseline="0" dirty="0">
                <a:latin typeface="Century Gothic" panose="020B0502020202020204" pitchFamily="34" charset="0"/>
              </a:rPr>
              <a:t> evaluation data collection tool </a:t>
            </a:r>
            <a:r>
              <a:rPr lang="en-US" sz="1400" baseline="0" dirty="0">
                <a:solidFill>
                  <a:srgbClr val="FF0000"/>
                </a:solidFill>
                <a:latin typeface="Century Gothic" panose="020B0502020202020204" pitchFamily="34" charset="0"/>
              </a:rPr>
              <a:t>is a written outline used to guide the process. It is </a:t>
            </a:r>
            <a:r>
              <a:rPr lang="en-US" sz="1400" baseline="0" dirty="0">
                <a:solidFill>
                  <a:schemeClr val="tx1"/>
                </a:solidFill>
                <a:latin typeface="Century Gothic" panose="020B0502020202020204" pitchFamily="34" charset="0"/>
              </a:rPr>
              <a:t>a</a:t>
            </a:r>
            <a:r>
              <a:rPr lang="en-US" sz="1400" baseline="0" dirty="0">
                <a:latin typeface="Century Gothic" panose="020B0502020202020204" pitchFamily="34" charset="0"/>
              </a:rPr>
              <a:t>lso a </a:t>
            </a:r>
            <a:r>
              <a:rPr lang="en-US" sz="1400" baseline="0" dirty="0">
                <a:solidFill>
                  <a:srgbClr val="FF0000"/>
                </a:solidFill>
                <a:latin typeface="Century Gothic" panose="020B0502020202020204" pitchFamily="34" charset="0"/>
              </a:rPr>
              <a:t>checklist to ensure that all relevant areas are covered</a:t>
            </a:r>
            <a:r>
              <a:rPr lang="en-US" sz="1400" baseline="0" dirty="0">
                <a:latin typeface="Century Gothic" panose="020B0502020202020204" pitchFamily="34" charset="0"/>
              </a:rPr>
              <a:t>. </a:t>
            </a:r>
            <a:endParaRPr lang="en-US" sz="140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sz="1400" dirty="0">
                <a:latin typeface="Century Gothic" panose="020B0502020202020204" pitchFamily="34" charset="0"/>
              </a:rPr>
            </a:br>
            <a:r>
              <a:rPr lang="en-US" sz="1400" dirty="0">
                <a:latin typeface="Century Gothic" panose="020B0502020202020204" pitchFamily="34" charset="0"/>
              </a:rPr>
              <a:t>Even in the most informal and unstructured interviews, the evaluator is</a:t>
            </a:r>
            <a:r>
              <a:rPr lang="en-US" sz="1400" baseline="0" dirty="0">
                <a:latin typeface="Century Gothic" panose="020B0502020202020204" pitchFamily="34" charset="0"/>
              </a:rPr>
              <a:t> </a:t>
            </a:r>
            <a:r>
              <a:rPr lang="en-US" sz="1400" dirty="0">
                <a:latin typeface="Century Gothic" panose="020B0502020202020204" pitchFamily="34" charset="0"/>
              </a:rPr>
              <a:t>likely to have identified a broad agenda of topics or themes to explore. Data collection tools include and list all subjects to investigate and serve as </a:t>
            </a:r>
            <a:br>
              <a:rPr lang="en-US" sz="1400" dirty="0">
                <a:latin typeface="Century Gothic" panose="020B0502020202020204" pitchFamily="34" charset="0"/>
              </a:rPr>
            </a:br>
            <a:r>
              <a:rPr lang="en-US" sz="1400" dirty="0">
                <a:latin typeface="Century Gothic" panose="020B0502020202020204" pitchFamily="34" charset="0"/>
              </a:rPr>
              <a:t>an interview agenda, guide, or </a:t>
            </a:r>
            <a:r>
              <a:rPr lang="en-US" sz="1400" i="1" dirty="0">
                <a:latin typeface="Century Gothic" panose="020B0502020202020204" pitchFamily="34" charset="0"/>
              </a:rPr>
              <a:t>aide-memoire</a:t>
            </a:r>
            <a:r>
              <a:rPr lang="en-US" sz="1400" dirty="0">
                <a:latin typeface="Century Gothic" panose="020B0502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a:t>
            </a:r>
            <a:r>
              <a:rPr lang="en-US" sz="1400" b="1" dirty="0">
                <a:latin typeface="Century Gothic" panose="020B0502020202020204" pitchFamily="34" charset="0"/>
              </a:rPr>
              <a:t>Instruction:</a:t>
            </a:r>
            <a:r>
              <a:rPr lang="en-US" sz="1400" b="1" baseline="0" dirty="0">
                <a:latin typeface="Century Gothic" panose="020B0502020202020204" pitchFamily="34" charset="0"/>
              </a:rPr>
              <a:t> </a:t>
            </a:r>
            <a:r>
              <a:rPr lang="en-US" sz="1400" dirty="0">
                <a:latin typeface="Century Gothic" panose="020B0502020202020204" pitchFamily="34" charset="0"/>
              </a:rPr>
              <a:t>Ask</a:t>
            </a:r>
            <a:r>
              <a:rPr lang="en-US" sz="1400" baseline="0" dirty="0">
                <a:latin typeface="Century Gothic" panose="020B0502020202020204" pitchFamily="34" charset="0"/>
              </a:rPr>
              <a:t> participants to list specific tools used in qualitative data collection (list provided on the next slide). </a:t>
            </a:r>
            <a:r>
              <a:rPr lang="en-US" sz="1400" kern="1200" dirty="0">
                <a:solidFill>
                  <a:schemeClr val="tx1"/>
                </a:solidFill>
                <a:effectLst/>
                <a:latin typeface="Century Gothic" panose="020B0502020202020204" pitchFamily="34" charset="0"/>
                <a:ea typeface="+mn-ea"/>
                <a:cs typeface="+mn-cs"/>
              </a:rPr>
              <a:t>Presenter guides discussion of participants’ knowledge</a:t>
            </a:r>
            <a:r>
              <a:rPr lang="en-US" sz="1400" kern="1200" baseline="0" dirty="0">
                <a:solidFill>
                  <a:schemeClr val="tx1"/>
                </a:solidFill>
                <a:effectLst/>
                <a:latin typeface="Century Gothic" panose="020B0502020202020204" pitchFamily="34" charset="0"/>
                <a:ea typeface="+mn-ea"/>
                <a:cs typeface="+mn-cs"/>
              </a:rPr>
              <a:t> of various data collection tools for qualitative evaluation. Sample responses are on the next slide.]</a:t>
            </a:r>
            <a:endParaRPr lang="en-US" sz="1400" dirty="0">
              <a:latin typeface="Century Gothic" panose="020B0502020202020204" pitchFamily="34" charset="0"/>
            </a:endParaRPr>
          </a:p>
          <a:p>
            <a:endParaRPr lang="en-US" sz="1400" dirty="0">
              <a:latin typeface="Century Gothic" panose="020B0502020202020204" pitchFamily="34" charset="0"/>
            </a:endParaRPr>
          </a:p>
          <a:p>
            <a:r>
              <a:rPr lang="en-US" sz="1400" dirty="0">
                <a:latin typeface="Century Gothic" panose="020B0502020202020204" pitchFamily="34" charset="0"/>
              </a:rPr>
              <a:t>A well-designed topic guide will provide flexible direction to the fieldwork</a:t>
            </a:r>
            <a:r>
              <a:rPr lang="en-US" sz="1400" baseline="0" dirty="0">
                <a:latin typeface="Century Gothic" panose="020B0502020202020204" pitchFamily="34" charset="0"/>
              </a:rPr>
              <a:t> </a:t>
            </a:r>
            <a:r>
              <a:rPr lang="en-US" sz="1400" dirty="0">
                <a:latin typeface="Century Gothic" panose="020B0502020202020204" pitchFamily="34" charset="0"/>
              </a:rPr>
              <a:t>process and essential documentation of a central aspect of the evaluation.</a:t>
            </a:r>
            <a:br>
              <a:rPr lang="en-US" sz="1400" dirty="0">
                <a:latin typeface="Century Gothic" panose="020B0502020202020204" pitchFamily="34" charset="0"/>
              </a:rPr>
            </a:br>
            <a:endParaRPr lang="en-US" sz="1400" dirty="0">
              <a:latin typeface="Century Gothic" panose="020B0502020202020204" pitchFamily="34" charset="0"/>
            </a:endParaRPr>
          </a:p>
          <a:p>
            <a:r>
              <a:rPr lang="en-US" sz="1400" dirty="0">
                <a:latin typeface="Century Gothic" panose="020B0502020202020204" pitchFamily="34" charset="0"/>
              </a:rPr>
              <a:t>A poorly designed topic guide at best will be confusing and at worst will restrict</a:t>
            </a:r>
            <a:r>
              <a:rPr lang="en-US" sz="1400" baseline="0" dirty="0">
                <a:latin typeface="Century Gothic" panose="020B0502020202020204" pitchFamily="34" charset="0"/>
              </a:rPr>
              <a:t> </a:t>
            </a:r>
            <a:r>
              <a:rPr lang="en-US" sz="1400" dirty="0">
                <a:latin typeface="Century Gothic" panose="020B0502020202020204" pitchFamily="34" charset="0"/>
              </a:rPr>
              <a:t>the exploratory and reflective nature of qualitative research. Regardless of the nature of the research, the use of topic guides in qualitative evaluation is strongly</a:t>
            </a:r>
            <a:r>
              <a:rPr lang="en-US" sz="1400" baseline="0" dirty="0">
                <a:latin typeface="Century Gothic" panose="020B0502020202020204" pitchFamily="34" charset="0"/>
              </a:rPr>
              <a:t> </a:t>
            </a:r>
            <a:r>
              <a:rPr lang="en-US" sz="1400" dirty="0">
                <a:latin typeface="Century Gothic" panose="020B0502020202020204" pitchFamily="34" charset="0"/>
              </a:rPr>
              <a:t>recommended and time carefully invested in their design is needed. </a:t>
            </a:r>
            <a:endParaRPr lang="en-US" dirty="0">
              <a:latin typeface="Century Gothic" panose="020B0502020202020204" pitchFamily="34" charset="0"/>
            </a:endParaRPr>
          </a:p>
        </p:txBody>
      </p:sp>
    </p:spTree>
    <p:extLst>
      <p:ext uri="{BB962C8B-B14F-4D97-AF65-F5344CB8AC3E}">
        <p14:creationId xmlns:p14="http://schemas.microsoft.com/office/powerpoint/2010/main" val="1543974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rPr lang="en-US" sz="1400" dirty="0">
                <a:latin typeface="Century Gothic" panose="020B0502020202020204" pitchFamily="34" charset="0"/>
              </a:rPr>
              <a:t>Data collection approaches for qualitative research usually involve:</a:t>
            </a:r>
          </a:p>
          <a:p>
            <a:endParaRPr lang="en-US" sz="1400" dirty="0">
              <a:latin typeface="Century Gothic" panose="020B0502020202020204" pitchFamily="34" charset="0"/>
            </a:endParaRPr>
          </a:p>
          <a:p>
            <a:pPr marL="742950" lvl="1" indent="-285750">
              <a:buFont typeface="Wingdings" panose="05000000000000000000" pitchFamily="2" charset="2"/>
              <a:buChar char="§"/>
            </a:pPr>
            <a:r>
              <a:rPr lang="en-US" sz="1400" dirty="0">
                <a:latin typeface="Century Gothic" panose="020B0502020202020204" pitchFamily="34" charset="0"/>
              </a:rPr>
              <a:t>Direct interaction with individuals on a one-on-one basis</a:t>
            </a:r>
          </a:p>
          <a:p>
            <a:pPr marL="742950" lvl="1" indent="-285750">
              <a:buFont typeface="Wingdings" panose="05000000000000000000" pitchFamily="2" charset="2"/>
              <a:buChar char="§"/>
            </a:pPr>
            <a:r>
              <a:rPr lang="en-US" sz="1400" dirty="0">
                <a:latin typeface="Century Gothic" panose="020B0502020202020204" pitchFamily="34" charset="0"/>
              </a:rPr>
              <a:t>Or direct interaction with individuals in a group setting</a:t>
            </a:r>
            <a:br>
              <a:rPr lang="en-US" sz="1400" dirty="0">
                <a:latin typeface="Century Gothic" panose="020B0502020202020204" pitchFamily="34" charset="0"/>
              </a:rPr>
            </a:br>
            <a:endParaRPr lang="en-US" sz="1400" dirty="0">
              <a:latin typeface="Century Gothic" panose="020B0502020202020204" pitchFamily="34" charset="0"/>
            </a:endParaRPr>
          </a:p>
          <a:p>
            <a:r>
              <a:rPr lang="en-US" sz="1400" dirty="0">
                <a:latin typeface="Century Gothic" panose="020B0502020202020204" pitchFamily="34" charset="0"/>
              </a:rPr>
              <a:t>[</a:t>
            </a:r>
            <a:r>
              <a:rPr lang="en-US" sz="1400" b="1" dirty="0">
                <a:latin typeface="Century Gothic" panose="020B0502020202020204" pitchFamily="34" charset="0"/>
              </a:rPr>
              <a:t>Instructions: </a:t>
            </a:r>
            <a:r>
              <a:rPr lang="en-US" sz="1400" dirty="0">
                <a:latin typeface="Century Gothic" panose="020B0502020202020204" pitchFamily="34" charset="0"/>
              </a:rPr>
              <a:t>Ask participants</a:t>
            </a:r>
            <a:r>
              <a:rPr lang="en-US" sz="1400" baseline="0" dirty="0">
                <a:latin typeface="Century Gothic" panose="020B0502020202020204" pitchFamily="34" charset="0"/>
              </a:rPr>
              <a:t> to share experiences with the use of one of these data collection tools.]</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In-depth interview guides come in different formats. They may be unstructured (questions themselves are not set in advance), </a:t>
            </a:r>
            <a:r>
              <a:rPr lang="en-US" sz="1400" baseline="0" dirty="0" err="1">
                <a:latin typeface="Century Gothic" panose="020B0502020202020204" pitchFamily="34" charset="0"/>
              </a:rPr>
              <a:t>semistructured</a:t>
            </a:r>
            <a:r>
              <a:rPr lang="en-US" sz="1400" baseline="0" dirty="0">
                <a:latin typeface="Century Gothic" panose="020B0502020202020204" pitchFamily="34" charset="0"/>
              </a:rPr>
              <a:t> (a predetermined set of open interview questions with opportunity for responses to specific themes or subjects), or structured (predetermined set of interview questions). </a:t>
            </a:r>
            <a:endParaRPr lang="en-US" baseline="0" dirty="0">
              <a:latin typeface="Century Gothic" panose="020B0502020202020204" pitchFamily="34"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aseline="0" dirty="0">
                <a:latin typeface="Century Gothic" panose="020B0502020202020204" pitchFamily="34" charset="0"/>
              </a:rPr>
              <a:t>[</a:t>
            </a:r>
            <a:r>
              <a:rPr lang="en-US" sz="1400" b="1" baseline="0" dirty="0">
                <a:latin typeface="Century Gothic" panose="020B0502020202020204" pitchFamily="34" charset="0"/>
              </a:rPr>
              <a:t>Instructions: </a:t>
            </a:r>
            <a:r>
              <a:rPr lang="en-US" sz="1400" baseline="0" dirty="0">
                <a:latin typeface="Century Gothic" panose="020B0502020202020204" pitchFamily="34" charset="0"/>
              </a:rPr>
              <a:t>Ask participants to describe in their own understanding the structure of a qualitative data collection tool. Ask the question: “How do you achieve that structure?”</a:t>
            </a:r>
          </a:p>
          <a:p>
            <a:r>
              <a:rPr lang="en-US" sz="1400" baseline="0" dirty="0">
                <a:latin typeface="Century Gothic" panose="020B0502020202020204" pitchFamily="34" charset="0"/>
              </a:rPr>
              <a:t>Mention that the tools are often flexible, interactive, generative, or exploratory.]</a:t>
            </a:r>
          </a:p>
          <a:p>
            <a:endParaRPr lang="en-US" dirty="0"/>
          </a:p>
        </p:txBody>
      </p:sp>
    </p:spTree>
    <p:extLst>
      <p:ext uri="{BB962C8B-B14F-4D97-AF65-F5344CB8AC3E}">
        <p14:creationId xmlns:p14="http://schemas.microsoft.com/office/powerpoint/2010/main" val="1967859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kern="1200" dirty="0">
                <a:solidFill>
                  <a:schemeClr val="tx1"/>
                </a:solidFill>
                <a:effectLst/>
                <a:latin typeface="Century Gothic" panose="020B0502020202020204" pitchFamily="34" charset="0"/>
                <a:ea typeface="+mn-ea"/>
                <a:cs typeface="+mn-cs"/>
              </a:rPr>
              <a:t>The first key feature of a</a:t>
            </a:r>
            <a:r>
              <a:rPr lang="en-US" sz="1400" kern="1200" baseline="0" dirty="0">
                <a:solidFill>
                  <a:schemeClr val="tx1"/>
                </a:solidFill>
                <a:effectLst/>
                <a:latin typeface="Century Gothic" panose="020B0502020202020204" pitchFamily="34" charset="0"/>
                <a:ea typeface="+mn-ea"/>
                <a:cs typeface="+mn-cs"/>
              </a:rPr>
              <a:t> guide</a:t>
            </a:r>
            <a:r>
              <a:rPr lang="en-US" sz="1400" kern="1200" dirty="0">
                <a:solidFill>
                  <a:schemeClr val="tx1"/>
                </a:solidFill>
                <a:effectLst/>
                <a:latin typeface="Century Gothic" panose="020B0502020202020204" pitchFamily="34" charset="0"/>
                <a:ea typeface="+mn-ea"/>
                <a:cs typeface="+mn-cs"/>
              </a:rPr>
              <a:t> is that it is intended to combine structure with flexibility. Even in the most unstructured interviews, the evaluator will have some sense of the themes they wish to explore, and interviews will generally be based on some form of topic guide (or interview schedule or guide) setting out the key topics and issues to be covered during the interview. However, the structure is sufficiently flexible to permit topics to be covered in the order most suited to the interviewee.</a:t>
            </a:r>
            <a:r>
              <a:rPr lang="en-US" sz="1400" kern="1200" baseline="0" dirty="0">
                <a:solidFill>
                  <a:schemeClr val="tx1"/>
                </a:solidFill>
                <a:effectLst/>
                <a:latin typeface="Century Gothic" panose="020B0502020202020204" pitchFamily="34" charset="0"/>
                <a:ea typeface="+mn-ea"/>
                <a:cs typeface="+mn-cs"/>
              </a:rPr>
              <a:t> It also</a:t>
            </a:r>
            <a:r>
              <a:rPr lang="en-US" sz="1400" kern="1200" dirty="0">
                <a:solidFill>
                  <a:schemeClr val="tx1"/>
                </a:solidFill>
                <a:effectLst/>
                <a:latin typeface="Century Gothic" panose="020B0502020202020204" pitchFamily="34" charset="0"/>
                <a:ea typeface="+mn-ea"/>
                <a:cs typeface="+mn-cs"/>
              </a:rPr>
              <a:t> allows responses to be fully probed and explored and allows for the researcher to be responsive to relevant issues raised spontaneously by the interviewee. </a:t>
            </a:r>
          </a:p>
          <a:p>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Also, the evaluator uses a range of probes and other techniques to achieve depth of answers in terms of penetration, exploration, and explanation. An initial response is often at a fairly “surface” level: the interviewer will use follow-up questions to obtain a deeper and fuller understanding of the participant's meaning. The in-depth format also permits the evaluator to explore fully all the factors that underpin participants' answers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ea typeface="+mn-ea"/>
                <a:cs typeface="+mn-cs"/>
              </a:rPr>
              <a:t>reasons, feelings, opinions, and beliefs. This furnishes the explanatory evidence that is an important element of qualitative evaluation.</a:t>
            </a:r>
            <a:endParaRPr lang="en-US" dirty="0">
              <a:latin typeface="Century Gothic" panose="020B0502020202020204" pitchFamily="34" charset="0"/>
            </a:endParaRPr>
          </a:p>
          <a:p>
            <a:endParaRPr lang="en-US" dirty="0">
              <a:latin typeface="Century Gothic" panose="020B0502020202020204" pitchFamily="34" charset="0"/>
            </a:endParaRPr>
          </a:p>
          <a:p>
            <a:endParaRPr lang="en-US" sz="1200" kern="1200" dirty="0">
              <a:solidFill>
                <a:schemeClr val="tx1"/>
              </a:solidFill>
              <a:effectLst/>
              <a:latin typeface="Century Gothic" panose="020B0502020202020204" pitchFamily="34" charset="0"/>
              <a:ea typeface="+mn-ea"/>
              <a:cs typeface="+mn-cs"/>
            </a:endParaRPr>
          </a:p>
          <a:p>
            <a:endParaRPr lang="en-US" dirty="0">
              <a:latin typeface="Century Gothic" panose="020B0502020202020204" pitchFamily="34" charset="0"/>
            </a:endParaRPr>
          </a:p>
          <a:p>
            <a:endParaRPr lang="en-US" sz="1200" kern="1200" dirty="0">
              <a:solidFill>
                <a:schemeClr val="tx1"/>
              </a:solidFill>
              <a:effectLst/>
              <a:latin typeface="Century Gothic" panose="020B0502020202020204" pitchFamily="34" charset="0"/>
              <a:ea typeface="+mn-ea"/>
              <a:cs typeface="+mn-cs"/>
            </a:endParaRPr>
          </a:p>
          <a:p>
            <a:endParaRPr lang="en-US"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3559507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Another</a:t>
            </a:r>
            <a:r>
              <a:rPr lang="en-US" sz="1400" kern="1200" baseline="0" dirty="0">
                <a:solidFill>
                  <a:schemeClr val="tx1"/>
                </a:solidFill>
                <a:effectLst/>
                <a:latin typeface="Century Gothic" panose="020B0502020202020204" pitchFamily="34" charset="0"/>
                <a:ea typeface="+mn-ea"/>
                <a:cs typeface="+mn-cs"/>
              </a:rPr>
              <a:t> </a:t>
            </a:r>
            <a:r>
              <a:rPr lang="en-US" sz="1400" kern="1200" dirty="0">
                <a:solidFill>
                  <a:schemeClr val="tx1"/>
                </a:solidFill>
                <a:effectLst/>
                <a:latin typeface="Century Gothic" panose="020B0502020202020204" pitchFamily="34" charset="0"/>
                <a:ea typeface="+mn-ea"/>
                <a:cs typeface="+mn-cs"/>
              </a:rPr>
              <a:t>key feature is that the tool should be structured</a:t>
            </a:r>
            <a:r>
              <a:rPr lang="en-US" sz="1400" kern="1200" baseline="0" dirty="0">
                <a:solidFill>
                  <a:schemeClr val="tx1"/>
                </a:solidFill>
                <a:effectLst/>
                <a:latin typeface="Century Gothic" panose="020B0502020202020204" pitchFamily="34" charset="0"/>
                <a:ea typeface="+mn-ea"/>
                <a:cs typeface="+mn-cs"/>
              </a:rPr>
              <a:t> to be </a:t>
            </a:r>
            <a:r>
              <a:rPr lang="en-US" sz="1400" kern="1200" dirty="0">
                <a:solidFill>
                  <a:schemeClr val="tx1"/>
                </a:solidFill>
                <a:effectLst/>
                <a:latin typeface="Century Gothic" panose="020B0502020202020204" pitchFamily="34" charset="0"/>
                <a:ea typeface="+mn-ea"/>
                <a:cs typeface="+mn-cs"/>
              </a:rPr>
              <a:t>interactive in nature and allow</a:t>
            </a:r>
            <a:r>
              <a:rPr lang="en-US" sz="1400" kern="1200" baseline="0" dirty="0">
                <a:solidFill>
                  <a:schemeClr val="tx1"/>
                </a:solidFill>
                <a:effectLst/>
                <a:latin typeface="Century Gothic" panose="020B0502020202020204" pitchFamily="34" charset="0"/>
                <a:ea typeface="+mn-ea"/>
                <a:cs typeface="+mn-cs"/>
              </a:rPr>
              <a:t> knowledge to be generated</a:t>
            </a:r>
            <a:r>
              <a:rPr lang="en-US" sz="1400" kern="1200" dirty="0">
                <a:solidFill>
                  <a:schemeClr val="tx1"/>
                </a:solidFill>
                <a:effectLst/>
                <a:latin typeface="Century Gothic" panose="020B0502020202020204" pitchFamily="34" charset="0"/>
                <a:ea typeface="+mn-ea"/>
                <a:cs typeface="+mn-cs"/>
              </a:rPr>
              <a:t>. The material is generated by the interaction between the researcher and interviewee. The researcher will ask an initial question in such a way as to encourage the interviewee to talk freely when answering the question. The next</a:t>
            </a:r>
            <a:r>
              <a:rPr lang="en-US" sz="1400" kern="1200" baseline="0" dirty="0">
                <a:solidFill>
                  <a:schemeClr val="tx1"/>
                </a:solidFill>
                <a:effectLst/>
                <a:latin typeface="Century Gothic" panose="020B0502020202020204" pitchFamily="34" charset="0"/>
                <a:ea typeface="+mn-ea"/>
                <a:cs typeface="+mn-cs"/>
              </a:rPr>
              <a:t> question</a:t>
            </a:r>
            <a:r>
              <a:rPr lang="en-US" sz="1400" kern="1200" dirty="0">
                <a:solidFill>
                  <a:schemeClr val="tx1"/>
                </a:solidFill>
                <a:effectLst/>
                <a:latin typeface="Century Gothic" panose="020B0502020202020204" pitchFamily="34" charset="0"/>
                <a:ea typeface="+mn-ea"/>
                <a:cs typeface="+mn-cs"/>
              </a:rPr>
              <a:t> by the interviewer is usually determined by the participant's answer</a:t>
            </a:r>
            <a:r>
              <a:rPr lang="en-US" sz="1400" kern="1200" baseline="0" dirty="0">
                <a:solidFill>
                  <a:schemeClr val="tx1"/>
                </a:solidFill>
                <a:effectLst/>
                <a:latin typeface="Century Gothic" panose="020B0502020202020204" pitchFamily="34" charset="0"/>
                <a:ea typeface="+mn-ea"/>
                <a:cs typeface="+mn-cs"/>
              </a:rPr>
              <a:t> </a:t>
            </a:r>
            <a:r>
              <a:rPr lang="en-US" sz="1400" kern="1200" dirty="0">
                <a:solidFill>
                  <a:schemeClr val="tx1"/>
                </a:solidFill>
                <a:effectLst/>
                <a:latin typeface="Century Gothic" panose="020B0502020202020204" pitchFamily="34" charset="0"/>
                <a:ea typeface="+mn-ea"/>
                <a:cs typeface="+mn-cs"/>
              </a:rPr>
              <a:t>to the interviewee.</a:t>
            </a:r>
            <a:r>
              <a:rPr lang="en-US" sz="1400" kern="1200" baseline="0" dirty="0">
                <a:solidFill>
                  <a:schemeClr val="tx1"/>
                </a:solidFill>
                <a:effectLst/>
                <a:latin typeface="Century Gothic" panose="020B0502020202020204" pitchFamily="34" charset="0"/>
                <a:ea typeface="+mn-ea"/>
                <a:cs typeface="+mn-cs"/>
              </a:rPr>
              <a:t> Again, this allows for</a:t>
            </a:r>
            <a:r>
              <a:rPr lang="en-US" sz="1400" kern="1200" dirty="0">
                <a:solidFill>
                  <a:schemeClr val="tx1"/>
                </a:solidFill>
                <a:effectLst/>
                <a:latin typeface="Century Gothic" panose="020B0502020202020204" pitchFamily="34" charset="0"/>
                <a:ea typeface="+mn-ea"/>
                <a:cs typeface="+mn-cs"/>
              </a:rPr>
              <a:t> responses to be fully probed and explored and also allows the researcher to be responsive to relevant issues raised spontaneously by the interviewee.</a:t>
            </a:r>
            <a:endParaRPr lang="en-US" sz="1400" dirty="0">
              <a:latin typeface="Century Gothic" panose="020B0502020202020204" pitchFamily="34" charset="0"/>
            </a:endParaRPr>
          </a:p>
        </p:txBody>
      </p:sp>
    </p:spTree>
    <p:extLst>
      <p:ext uri="{BB962C8B-B14F-4D97-AF65-F5344CB8AC3E}">
        <p14:creationId xmlns:p14="http://schemas.microsoft.com/office/powerpoint/2010/main" val="3559507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a:p>
        </p:txBody>
      </p:sp>
    </p:spTree>
    <p:extLst>
      <p:ext uri="{BB962C8B-B14F-4D97-AF65-F5344CB8AC3E}">
        <p14:creationId xmlns:p14="http://schemas.microsoft.com/office/powerpoint/2010/main" val="2037269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238924" y="3623005"/>
            <a:ext cx="9380924" cy="3497263"/>
          </a:xfrm>
          <a:prstGeom prst="rect">
            <a:avLst/>
          </a:prstGeom>
        </p:spPr>
        <p:txBody>
          <a:bodyPr/>
          <a:lstStyle/>
          <a:p>
            <a:r>
              <a:rPr lang="en-US" sz="1400" dirty="0">
                <a:latin typeface="Century Gothic" panose="020B0502020202020204" pitchFamily="34" charset="0"/>
              </a:rPr>
              <a:t>[</a:t>
            </a:r>
            <a:r>
              <a:rPr lang="en-US" sz="1400" b="1" dirty="0">
                <a:latin typeface="Century Gothic" panose="020B0502020202020204" pitchFamily="34" charset="0"/>
              </a:rPr>
              <a:t>Share examples</a:t>
            </a:r>
            <a:r>
              <a:rPr lang="en-US" sz="1400" b="1" baseline="0" dirty="0">
                <a:latin typeface="Century Gothic" panose="020B0502020202020204" pitchFamily="34" charset="0"/>
              </a:rPr>
              <a:t> </a:t>
            </a:r>
            <a:r>
              <a:rPr lang="en-US" sz="1400" baseline="0" dirty="0">
                <a:latin typeface="Century Gothic" panose="020B0502020202020204" pitchFamily="34" charset="0"/>
              </a:rPr>
              <a:t>from your own experience.]</a:t>
            </a:r>
          </a:p>
          <a:p>
            <a:endParaRPr lang="en-US" sz="1400"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rPr>
              <a:t>One of the hallmarks of qualitative</a:t>
            </a:r>
            <a:r>
              <a:rPr lang="en-US" sz="1400" kern="1200" baseline="0" dirty="0">
                <a:solidFill>
                  <a:schemeClr val="tx1"/>
                </a:solidFill>
                <a:effectLst/>
                <a:latin typeface="Century Gothic" panose="020B0502020202020204" pitchFamily="34" charset="0"/>
              </a:rPr>
              <a:t> data collection tools is to ensure that they include the </a:t>
            </a:r>
            <a:r>
              <a:rPr lang="en-US" sz="1400" kern="1200" dirty="0">
                <a:solidFill>
                  <a:schemeClr val="tx1"/>
                </a:solidFill>
                <a:effectLst/>
                <a:latin typeface="Century Gothic" panose="020B0502020202020204" pitchFamily="34" charset="0"/>
              </a:rPr>
              <a:t>probing for reasons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rPr>
              <a:t>asking “why?” Explanations are repeatedly sought for views, feelings, behaviors, events, decisions, and so on. Mention</a:t>
            </a:r>
            <a:r>
              <a:rPr lang="en-US" sz="1400" kern="1200" baseline="0" dirty="0">
                <a:solidFill>
                  <a:schemeClr val="tx1"/>
                </a:solidFill>
                <a:effectLst/>
                <a:latin typeface="Century Gothic" panose="020B0502020202020204" pitchFamily="34" charset="0"/>
              </a:rPr>
              <a:t> that t</a:t>
            </a:r>
            <a:r>
              <a:rPr lang="en-US" sz="1400" kern="1200" dirty="0">
                <a:solidFill>
                  <a:schemeClr val="tx1"/>
                </a:solidFill>
                <a:effectLst/>
                <a:latin typeface="Century Gothic" panose="020B0502020202020204" pitchFamily="34" charset="0"/>
              </a:rPr>
              <a:t>here is often an initial reluctance to do this among new researchers since it seems to be contravening social norms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rPr>
              <a:t>to be impolite</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rPr>
              <a:t>to do so. Nevertheless, it is fundamentally important for the researcher to understand the reasons for a participant's views and behaviors. Explanations are often multilayered, and it is a key value of qualitative interviewing that responsive, iterative probing can uncover these layers. </a:t>
            </a:r>
            <a:endParaRPr lang="en-US" sz="1400" dirty="0">
              <a:effectLst/>
              <a:latin typeface="Century Gothic" panose="020B0502020202020204" pitchFamily="34" charset="0"/>
            </a:endParaRPr>
          </a:p>
          <a:p>
            <a:endParaRPr lang="en-US" sz="1400" baseline="0" dirty="0">
              <a:latin typeface="Century Gothic" panose="020B0502020202020204" pitchFamily="34" charset="0"/>
            </a:endParaRPr>
          </a:p>
          <a:p>
            <a:r>
              <a:rPr lang="en-US" sz="1400" baseline="0" dirty="0">
                <a:latin typeface="Century Gothic" panose="020B0502020202020204" pitchFamily="34" charset="0"/>
              </a:rPr>
              <a:t>Flexibility with qualitative data collection tools means that you integrate the use of other kinds of questioning alongside the main questions. </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For instance: </a:t>
            </a:r>
          </a:p>
          <a:p>
            <a:endParaRPr lang="en-US" sz="1400" b="1" baseline="0" dirty="0">
              <a:latin typeface="Century Gothic" panose="020B0502020202020204" pitchFamily="34" charset="0"/>
            </a:endParaRPr>
          </a:p>
          <a:p>
            <a:pPr marL="742950" lvl="1" indent="-285750">
              <a:buFont typeface="Wingdings" panose="05000000000000000000" pitchFamily="2" charset="2"/>
              <a:buChar char="§"/>
            </a:pPr>
            <a:r>
              <a:rPr lang="en-US" sz="1400" b="1" baseline="0" dirty="0">
                <a:latin typeface="Century Gothic" panose="020B0502020202020204" pitchFamily="34" charset="0"/>
              </a:rPr>
              <a:t>Main Question:</a:t>
            </a:r>
            <a:r>
              <a:rPr lang="en-US" sz="1400" baseline="0" dirty="0">
                <a:latin typeface="Century Gothic" panose="020B0502020202020204" pitchFamily="34" charset="0"/>
              </a:rPr>
              <a:t> Please describe a typical visit to the health insurance program office in your community</a:t>
            </a:r>
          </a:p>
          <a:p>
            <a:pPr marL="742950" lvl="1" indent="-285750">
              <a:buFont typeface="Wingdings" panose="05000000000000000000" pitchFamily="2" charset="2"/>
              <a:buChar char="§"/>
            </a:pPr>
            <a:endParaRPr lang="en-US" sz="1400" b="1" baseline="0" dirty="0">
              <a:latin typeface="Century Gothic" panose="020B0502020202020204" pitchFamily="34" charset="0"/>
            </a:endParaRPr>
          </a:p>
          <a:p>
            <a:pPr marL="742950" lvl="1" indent="-285750">
              <a:buFont typeface="Wingdings" panose="05000000000000000000" pitchFamily="2" charset="2"/>
              <a:buChar char="§"/>
            </a:pPr>
            <a:r>
              <a:rPr lang="en-US" sz="1400" b="1" baseline="0" dirty="0">
                <a:latin typeface="Century Gothic" panose="020B0502020202020204" pitchFamily="34" charset="0"/>
              </a:rPr>
              <a:t>Probes</a:t>
            </a:r>
            <a:r>
              <a:rPr lang="en-US" sz="1400" baseline="0" dirty="0">
                <a:latin typeface="Century Gothic" panose="020B0502020202020204" pitchFamily="34" charset="0"/>
              </a:rPr>
              <a:t>: Assuming that the participant mentions the program officers are usually helpful, your probes can be:</a:t>
            </a:r>
          </a:p>
          <a:p>
            <a:pPr marL="1200150" lvl="2" indent="-285750">
              <a:buFont typeface="Courier New" panose="02070309020205020404" pitchFamily="49" charset="0"/>
              <a:buChar char="o"/>
            </a:pPr>
            <a:r>
              <a:rPr lang="en-US" sz="1400" baseline="0" dirty="0">
                <a:latin typeface="Century Gothic" panose="020B0502020202020204" pitchFamily="34" charset="0"/>
              </a:rPr>
              <a:t>What is it exactly that was helpful?</a:t>
            </a:r>
          </a:p>
          <a:p>
            <a:pPr marL="742950" lvl="1" indent="-285750">
              <a:buFont typeface="Wingdings" panose="05000000000000000000" pitchFamily="2" charset="2"/>
              <a:buChar char="§"/>
            </a:pPr>
            <a:endParaRPr lang="en-US" sz="1400" b="1" baseline="0" dirty="0">
              <a:latin typeface="Century Gothic" panose="020B0502020202020204" pitchFamily="34" charset="0"/>
            </a:endParaRPr>
          </a:p>
          <a:p>
            <a:pPr marL="742950" lvl="1" indent="-285750">
              <a:buFont typeface="Wingdings" panose="05000000000000000000" pitchFamily="2" charset="2"/>
              <a:buChar char="§"/>
            </a:pPr>
            <a:r>
              <a:rPr lang="en-US" sz="1400" b="1" baseline="0" dirty="0">
                <a:latin typeface="Century Gothic" panose="020B0502020202020204" pitchFamily="34" charset="0"/>
              </a:rPr>
              <a:t>Follow-up: </a:t>
            </a:r>
            <a:r>
              <a:rPr lang="en-US" sz="1400" b="0" baseline="0" dirty="0">
                <a:latin typeface="Century Gothic" panose="020B0502020202020204" pitchFamily="34" charset="0"/>
              </a:rPr>
              <a:t>Why do you say that?</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sz="1400" dirty="0">
              <a:latin typeface="Century Gothic" panose="020B0502020202020204" pitchFamily="34" charset="0"/>
            </a:endParaRPr>
          </a:p>
          <a:p>
            <a:pPr marL="0" marR="0" lvl="1"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When thinking about the grouping and ordering of topics in the guide, it is important to watch for any repetition that might arise. This may seem an obvious point, but a researcher's concern to ensure that key issues are covered can sometimes lead to putting them in several different sections. This makes a guide very hard</a:t>
            </a:r>
            <a:r>
              <a:rPr lang="en-US" sz="1400" baseline="0" dirty="0">
                <a:latin typeface="Century Gothic" panose="020B0502020202020204" pitchFamily="34" charset="0"/>
              </a:rPr>
              <a:t>—</a:t>
            </a:r>
            <a:r>
              <a:rPr lang="en-US" sz="1400" dirty="0">
                <a:latin typeface="Century Gothic" panose="020B0502020202020204" pitchFamily="34" charset="0"/>
              </a:rPr>
              <a:t>and tedious</a:t>
            </a:r>
            <a:r>
              <a:rPr lang="en-US" sz="1400" baseline="0" dirty="0">
                <a:latin typeface="Century Gothic" panose="020B0502020202020204" pitchFamily="34" charset="0"/>
              </a:rPr>
              <a:t>—</a:t>
            </a:r>
            <a:r>
              <a:rPr lang="en-US" sz="1400" dirty="0">
                <a:latin typeface="Century Gothic" panose="020B0502020202020204" pitchFamily="34" charset="0"/>
              </a:rPr>
              <a:t>to use. If there is a lot of probing to be done around one key topic then this should be contained within one section of the topic guide, and its importance emphasized there. </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sz="1400" dirty="0">
              <a:latin typeface="Century Gothic" panose="020B0502020202020204" pitchFamily="34" charset="0"/>
            </a:endParaRPr>
          </a:p>
          <a:p>
            <a:pPr marL="0" marR="0" lvl="1"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The extent to which follow-up issues are prescribed in the guide will vary depending on the purpose of the study, how far topic coverage can be anticipated in advance, and the desired balance between participants and researchers in shaping the structure of the discussion. Rubin and Rubin (1995) distinguish between a “tree and branch” model (the “branches” being issues prespecified for follow up) and a “rivers and channel” model (where the researcher follows “channels,” or themes, wherever they lead).</a:t>
            </a:r>
            <a:endParaRPr lang="en-US" sz="1050" b="0" dirty="0">
              <a:latin typeface="Century Gothic" panose="020B0502020202020204" pitchFamily="34" charset="0"/>
            </a:endParaRPr>
          </a:p>
        </p:txBody>
      </p:sp>
    </p:spTree>
    <p:extLst>
      <p:ext uri="{BB962C8B-B14F-4D97-AF65-F5344CB8AC3E}">
        <p14:creationId xmlns:p14="http://schemas.microsoft.com/office/powerpoint/2010/main" val="307424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400" spc="0" dirty="0">
                <a:latin typeface="Century Gothic" panose="020B0502020202020204" pitchFamily="34" charset="0"/>
              </a:rPr>
              <a:t>There are several techniques</a:t>
            </a:r>
            <a:r>
              <a:rPr lang="en-US" sz="1400" spc="0" baseline="0" dirty="0">
                <a:latin typeface="Century Gothic" panose="020B0502020202020204" pitchFamily="34" charset="0"/>
              </a:rPr>
              <a:t> that can be used to ensure that different kinds of questions are used to achieve depth of content while interviewing. </a:t>
            </a:r>
            <a:br>
              <a:rPr lang="en-US" sz="1400" spc="0" baseline="0" dirty="0">
                <a:latin typeface="Century Gothic" panose="020B0502020202020204" pitchFamily="34" charset="0"/>
              </a:rPr>
            </a:br>
            <a:endParaRPr lang="en-US" sz="1400" spc="0" baseline="0" dirty="0">
              <a:latin typeface="Century Gothic" panose="020B0502020202020204" pitchFamily="34" charset="0"/>
            </a:endParaRPr>
          </a:p>
          <a:p>
            <a:pPr marL="0" marR="0" lvl="1" indent="0" algn="l" defTabSz="914400" rtl="0" eaLnBrk="1" fontAlgn="auto" latinLnBrk="0" hangingPunct="1">
              <a:lnSpc>
                <a:spcPct val="100000"/>
              </a:lnSpc>
              <a:spcBef>
                <a:spcPts val="0"/>
              </a:spcBef>
              <a:spcAft>
                <a:spcPts val="0"/>
              </a:spcAft>
              <a:buClrTx/>
              <a:buSzTx/>
              <a:buFontTx/>
              <a:buNone/>
              <a:tabLst/>
              <a:defRPr/>
            </a:pPr>
            <a:r>
              <a:rPr lang="en-US" sz="1400" spc="0" baseline="0" dirty="0">
                <a:latin typeface="Century Gothic" panose="020B0502020202020204" pitchFamily="34" charset="0"/>
              </a:rPr>
              <a:t>[Mention all the examples we have in the slide and then let participants know that only the following will be discussed:</a:t>
            </a:r>
            <a:br>
              <a:rPr lang="en-US" sz="1400" spc="0" baseline="0" dirty="0">
                <a:latin typeface="Century Gothic" panose="020B0502020202020204" pitchFamily="34" charset="0"/>
              </a:rPr>
            </a:br>
            <a:endParaRPr lang="en-US" sz="1400" spc="0" baseline="0" dirty="0">
              <a:latin typeface="Century Gothic" panose="020B0502020202020204" pitchFamily="34" charset="0"/>
            </a:endParaRPr>
          </a:p>
          <a:p>
            <a:pPr marL="742950" marR="0" lvl="2"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400" spc="0" baseline="0" dirty="0">
                <a:solidFill>
                  <a:srgbClr val="231F20"/>
                </a:solidFill>
                <a:latin typeface="Century Gothic" panose="020B0502020202020204" pitchFamily="34" charset="0"/>
                <a:cs typeface="Arial" panose="020B0604020202020204" pitchFamily="34" charset="0"/>
              </a:rPr>
              <a:t>Content  mapping</a:t>
            </a:r>
          </a:p>
          <a:p>
            <a:pPr marL="742950" marR="0" lvl="2"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400" spc="0" baseline="0" dirty="0">
                <a:solidFill>
                  <a:srgbClr val="231F20"/>
                </a:solidFill>
                <a:latin typeface="Century Gothic" panose="020B0502020202020204" pitchFamily="34" charset="0"/>
                <a:cs typeface="Arial" panose="020B0604020202020204" pitchFamily="34" charset="0"/>
              </a:rPr>
              <a:t>Content mining </a:t>
            </a:r>
          </a:p>
          <a:p>
            <a:pPr marL="742950" marR="0" lvl="2"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400" spc="0" baseline="0" dirty="0">
                <a:solidFill>
                  <a:srgbClr val="231F20"/>
                </a:solidFill>
                <a:latin typeface="Century Gothic" panose="020B0502020202020204" pitchFamily="34" charset="0"/>
                <a:cs typeface="Arial" panose="020B0604020202020204" pitchFamily="34" charset="0"/>
              </a:rPr>
              <a:t>Enabling techniques, etc. ]</a:t>
            </a:r>
            <a:endParaRPr lang="en-US" sz="1800" spc="-140" dirty="0">
              <a:solidFill>
                <a:srgbClr val="231F2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7276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tx1"/>
                </a:solidFill>
                <a:effectLst/>
                <a:latin typeface="Century Gothic" panose="020B0502020202020204" pitchFamily="34" charset="0"/>
                <a:ea typeface="+mn-ea"/>
                <a:cs typeface="+mn-cs"/>
              </a:rPr>
              <a:t>[instruction</a:t>
            </a:r>
            <a:r>
              <a:rPr lang="en-US" sz="1400" kern="1200" dirty="0">
                <a:solidFill>
                  <a:schemeClr val="tx1"/>
                </a:solidFill>
                <a:effectLst/>
                <a:latin typeface="Century Gothic" panose="020B0502020202020204" pitchFamily="34" charset="0"/>
                <a:ea typeface="+mn-ea"/>
                <a:cs typeface="+mn-cs"/>
              </a:rPr>
              <a:t>:</a:t>
            </a:r>
            <a:r>
              <a:rPr lang="en-US" sz="1400" kern="1200" baseline="0" dirty="0">
                <a:solidFill>
                  <a:schemeClr val="tx1"/>
                </a:solidFill>
                <a:effectLst/>
                <a:latin typeface="Century Gothic" panose="020B0502020202020204" pitchFamily="34" charset="0"/>
                <a:ea typeface="+mn-ea"/>
                <a:cs typeface="+mn-cs"/>
              </a:rPr>
              <a:t> Lead discussion on content mapping.]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Content mapping questions are designed to open up the qualitative evaluation territory and to identify the dimensions or issues that are relevant to the participant. </a:t>
            </a:r>
          </a:p>
          <a:p>
            <a:pPr marL="0" marR="0" indent="0" algn="l" defTabSz="914400" rtl="0" eaLnBrk="1" fontAlgn="auto" latinLnBrk="0" hangingPunct="1">
              <a:lnSpc>
                <a:spcPct val="100000"/>
              </a:lnSpc>
              <a:spcBef>
                <a:spcPts val="0"/>
              </a:spcBef>
              <a:spcAft>
                <a:spcPts val="0"/>
              </a:spcAft>
              <a:buClrTx/>
              <a:buSzTx/>
              <a:buFontTx/>
              <a:buNone/>
              <a:tabLst/>
              <a:defRPr/>
            </a:pPr>
            <a:br>
              <a:rPr lang="en-US" sz="1400" kern="1200" dirty="0">
                <a:solidFill>
                  <a:schemeClr val="tx1"/>
                </a:solidFill>
                <a:effectLst/>
                <a:latin typeface="Century Gothic" panose="020B0502020202020204" pitchFamily="34" charset="0"/>
                <a:ea typeface="+mn-ea"/>
                <a:cs typeface="+mn-cs"/>
              </a:rPr>
            </a:br>
            <a:r>
              <a:rPr lang="en-US" sz="1400" kern="1200" dirty="0">
                <a:solidFill>
                  <a:schemeClr val="tx1"/>
                </a:solidFill>
                <a:effectLst/>
                <a:latin typeface="Century Gothic" panose="020B0502020202020204" pitchFamily="34" charset="0"/>
                <a:ea typeface="+mn-ea"/>
                <a:cs typeface="+mn-cs"/>
              </a:rPr>
              <a:t>At this stage, you would have</a:t>
            </a:r>
            <a:r>
              <a:rPr lang="en-US" sz="1400" kern="1200" baseline="0" dirty="0">
                <a:solidFill>
                  <a:schemeClr val="tx1"/>
                </a:solidFill>
                <a:effectLst/>
                <a:latin typeface="Century Gothic" panose="020B0502020202020204" pitchFamily="34" charset="0"/>
                <a:ea typeface="+mn-ea"/>
                <a:cs typeface="+mn-cs"/>
              </a:rPr>
              <a:t> established specific topics that are of interest in an evaluation.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baseline="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baseline="0" dirty="0">
                <a:solidFill>
                  <a:schemeClr val="tx1"/>
                </a:solidFill>
                <a:effectLst/>
                <a:latin typeface="Century Gothic" panose="020B0502020202020204" pitchFamily="34" charset="0"/>
                <a:ea typeface="+mn-ea"/>
                <a:cs typeface="+mn-cs"/>
              </a:rPr>
              <a:t>For example: Describe what pregnant women do in this community when they are in labor.</a:t>
            </a:r>
            <a:endParaRPr lang="en-US" sz="1400"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728135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Now, let’s think about how to ask a content mapping question. Let’s say, for instance, that we’re conducting a formative evaluation to understand why use of skilled birth attendants is low in an area where most women don’t have facility-based births.  </a:t>
            </a:r>
          </a:p>
          <a:p>
            <a:endParaRPr lang="en-US" sz="1400" dirty="0">
              <a:latin typeface="Century Gothic" panose="020B0502020202020204" pitchFamily="34" charset="0"/>
            </a:endParaRPr>
          </a:p>
          <a:p>
            <a:r>
              <a:rPr lang="en-US" sz="1400" dirty="0">
                <a:latin typeface="Century Gothic" panose="020B0502020202020204" pitchFamily="34" charset="0"/>
              </a:rPr>
              <a:t>What questions can be asked to open up a conversation on this topic during a focus group discussion with pregnant women in the community?</a:t>
            </a:r>
          </a:p>
          <a:p>
            <a:endParaRPr lang="en-US" sz="1400" dirty="0">
              <a:latin typeface="Century Gothic" panose="020B0502020202020204" pitchFamily="34" charset="0"/>
            </a:endParaRPr>
          </a:p>
          <a:p>
            <a:r>
              <a:rPr lang="en-US" sz="1400" dirty="0">
                <a:latin typeface="Century Gothic" panose="020B0502020202020204" pitchFamily="34" charset="0"/>
              </a:rPr>
              <a:t>[Give participants a chance to come up with example questions. The questions should be open-ended. Examples are provided on the next slide.]</a:t>
            </a:r>
          </a:p>
        </p:txBody>
      </p:sp>
    </p:spTree>
    <p:extLst>
      <p:ext uri="{BB962C8B-B14F-4D97-AF65-F5344CB8AC3E}">
        <p14:creationId xmlns:p14="http://schemas.microsoft.com/office/powerpoint/2010/main" val="2246248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0" kern="1200" dirty="0">
                <a:solidFill>
                  <a:schemeClr val="tx1"/>
                </a:solidFill>
                <a:effectLst/>
                <a:latin typeface="Century Gothic" panose="020B0502020202020204" pitchFamily="34" charset="0"/>
                <a:ea typeface="+mn-ea"/>
                <a:cs typeface="+mn-cs"/>
              </a:rPr>
              <a:t>There are a few different varieties of content mapping questions that can be used. Each type of question serves a different purpose:</a:t>
            </a:r>
          </a:p>
          <a:p>
            <a:endParaRPr lang="en-US" sz="1400" b="1" kern="1200" dirty="0">
              <a:solidFill>
                <a:schemeClr val="tx1"/>
              </a:solidFill>
              <a:effectLst/>
              <a:latin typeface="Century Gothic" panose="020B0502020202020204" pitchFamily="34" charset="0"/>
              <a:ea typeface="+mn-ea"/>
              <a:cs typeface="+mn-cs"/>
            </a:endParaRPr>
          </a:p>
          <a:p>
            <a:pPr marL="742950" lvl="1" indent="-285750">
              <a:buFont typeface="Wingdings" panose="05000000000000000000" pitchFamily="2" charset="2"/>
              <a:buChar char="§"/>
            </a:pPr>
            <a:r>
              <a:rPr lang="en-US" sz="1400" b="1" kern="1200" dirty="0">
                <a:solidFill>
                  <a:schemeClr val="tx1"/>
                </a:solidFill>
                <a:effectLst/>
                <a:latin typeface="Century Gothic" panose="020B0502020202020204" pitchFamily="34" charset="0"/>
                <a:ea typeface="+mn-ea"/>
                <a:cs typeface="+mn-cs"/>
              </a:rPr>
              <a:t>Ground mapping </a:t>
            </a:r>
            <a:r>
              <a:rPr lang="en-US" sz="1400" kern="1200" dirty="0">
                <a:solidFill>
                  <a:schemeClr val="tx1"/>
                </a:solidFill>
                <a:effectLst/>
                <a:latin typeface="Century Gothic" panose="020B0502020202020204" pitchFamily="34" charset="0"/>
                <a:ea typeface="+mn-ea"/>
                <a:cs typeface="+mn-cs"/>
              </a:rPr>
              <a:t>questions are the first questions asked to “open up” a subject relevant</a:t>
            </a:r>
            <a:r>
              <a:rPr lang="en-US" sz="1400" kern="1200" baseline="0" dirty="0">
                <a:solidFill>
                  <a:schemeClr val="tx1"/>
                </a:solidFill>
                <a:effectLst/>
                <a:latin typeface="Century Gothic" panose="020B0502020202020204" pitchFamily="34" charset="0"/>
                <a:ea typeface="+mn-ea"/>
                <a:cs typeface="+mn-cs"/>
              </a:rPr>
              <a:t> for the qualitative evaluation</a:t>
            </a:r>
            <a:r>
              <a:rPr lang="en-US" sz="1400" kern="1200" dirty="0">
                <a:solidFill>
                  <a:schemeClr val="tx1"/>
                </a:solidFill>
                <a:effectLst/>
                <a:latin typeface="Century Gothic" panose="020B0502020202020204" pitchFamily="34" charset="0"/>
                <a:ea typeface="+mn-ea"/>
                <a:cs typeface="+mn-cs"/>
              </a:rPr>
              <a:t>. They are generally widely framed questions designed to encourage spontaneity and to allow the interviewee to raise the issues that are most relevant to them. At this stage, with</a:t>
            </a:r>
            <a:r>
              <a:rPr lang="en-US" sz="1400" kern="1200" baseline="0" dirty="0">
                <a:solidFill>
                  <a:schemeClr val="tx1"/>
                </a:solidFill>
                <a:effectLst/>
                <a:latin typeface="Century Gothic" panose="020B0502020202020204" pitchFamily="34" charset="0"/>
                <a:ea typeface="+mn-ea"/>
                <a:cs typeface="+mn-cs"/>
              </a:rPr>
              <a:t> </a:t>
            </a:r>
            <a:r>
              <a:rPr lang="en-US" sz="1400" kern="1200" dirty="0">
                <a:solidFill>
                  <a:schemeClr val="tx1"/>
                </a:solidFill>
                <a:effectLst/>
                <a:latin typeface="Century Gothic" panose="020B0502020202020204" pitchFamily="34" charset="0"/>
                <a:ea typeface="+mn-ea"/>
                <a:cs typeface="+mn-cs"/>
              </a:rPr>
              <a:t>minimal probing, they will often generate a rich list of dimensions which will need to be followed up. </a:t>
            </a:r>
            <a:endParaRPr lang="en-US" sz="1400" dirty="0">
              <a:latin typeface="Century Gothic" panose="020B0502020202020204" pitchFamily="34" charset="0"/>
            </a:endParaRPr>
          </a:p>
          <a:p>
            <a:pPr marL="1200150" lvl="2" indent="-285750">
              <a:buFont typeface="Courier New" panose="02070309020205020404" pitchFamily="49" charset="0"/>
              <a:buChar char="o"/>
            </a:pPr>
            <a:r>
              <a:rPr lang="en-US" sz="1400" kern="1200" dirty="0">
                <a:solidFill>
                  <a:schemeClr val="tx1"/>
                </a:solidFill>
                <a:effectLst/>
                <a:latin typeface="Century Gothic" panose="020B0502020202020204" pitchFamily="34" charset="0"/>
                <a:ea typeface="+mn-ea"/>
                <a:cs typeface="+mn-cs"/>
              </a:rPr>
              <a:t>E.g., describe</a:t>
            </a:r>
            <a:r>
              <a:rPr lang="en-US" sz="1400" kern="1200" baseline="0" dirty="0">
                <a:solidFill>
                  <a:schemeClr val="tx1"/>
                </a:solidFill>
                <a:effectLst/>
                <a:latin typeface="Century Gothic" panose="020B0502020202020204" pitchFamily="34" charset="0"/>
                <a:ea typeface="+mn-ea"/>
                <a:cs typeface="+mn-cs"/>
              </a:rPr>
              <a:t> what a pregnant women in this community will do when she is labor?</a:t>
            </a:r>
            <a:endParaRPr lang="en-US" sz="1400" kern="1200" dirty="0">
              <a:solidFill>
                <a:schemeClr val="tx1"/>
              </a:solidFill>
              <a:effectLst/>
              <a:latin typeface="Century Gothic" panose="020B0502020202020204" pitchFamily="34" charset="0"/>
              <a:ea typeface="+mn-ea"/>
              <a:cs typeface="+mn-cs"/>
            </a:endParaRPr>
          </a:p>
          <a:p>
            <a:pPr marL="742950" lvl="1" indent="-285750">
              <a:buFont typeface="Wingdings" panose="05000000000000000000" pitchFamily="2" charset="2"/>
              <a:buChar char="§"/>
            </a:pPr>
            <a:endParaRPr lang="en-US" sz="1400" kern="1200" dirty="0">
              <a:solidFill>
                <a:schemeClr val="tx1"/>
              </a:solidFill>
              <a:effectLst/>
              <a:latin typeface="Century Gothic" panose="020B0502020202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400" b="1" kern="1200" dirty="0">
                <a:solidFill>
                  <a:schemeClr val="tx1"/>
                </a:solidFill>
                <a:effectLst/>
                <a:latin typeface="Century Gothic" panose="020B0502020202020204" pitchFamily="34" charset="0"/>
                <a:ea typeface="+mn-ea"/>
                <a:cs typeface="+mn-cs"/>
              </a:rPr>
              <a:t>Dimension mapping </a:t>
            </a:r>
            <a:r>
              <a:rPr lang="en-US" sz="1400" kern="1200" dirty="0">
                <a:solidFill>
                  <a:schemeClr val="tx1"/>
                </a:solidFill>
                <a:effectLst/>
                <a:latin typeface="Century Gothic" panose="020B0502020202020204" pitchFamily="34" charset="0"/>
                <a:ea typeface="+mn-ea"/>
                <a:cs typeface="+mn-cs"/>
              </a:rPr>
              <a:t>questions are used to focus the participant a little more narrowly on particular topics or concepts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ea typeface="+mn-ea"/>
                <a:cs typeface="+mn-cs"/>
              </a:rPr>
              <a:t>they are used to signpost, structure, and direct the interview. They may be used, for example, to structure a participant's account of a process or experience, perhaps in broadly chronological order;</a:t>
            </a:r>
            <a:r>
              <a:rPr lang="en-US" sz="1400" kern="1200" baseline="0" dirty="0">
                <a:solidFill>
                  <a:schemeClr val="tx1"/>
                </a:solidFill>
                <a:effectLst/>
                <a:latin typeface="Century Gothic" panose="020B0502020202020204" pitchFamily="34" charset="0"/>
                <a:ea typeface="+mn-ea"/>
                <a:cs typeface="+mn-cs"/>
              </a:rPr>
              <a:t> </a:t>
            </a:r>
            <a:r>
              <a:rPr lang="en-US" sz="1400" kern="1200" dirty="0">
                <a:solidFill>
                  <a:schemeClr val="tx1"/>
                </a:solidFill>
                <a:effectLst/>
                <a:latin typeface="Century Gothic" panose="020B0502020202020204" pitchFamily="34" charset="0"/>
                <a:ea typeface="+mn-ea"/>
                <a:cs typeface="+mn-cs"/>
              </a:rPr>
              <a:t>where they may be as simple as, “what happened next?” </a:t>
            </a:r>
            <a:endParaRPr lang="en-US" sz="1400" dirty="0">
              <a:latin typeface="Century Gothic" panose="020B0502020202020204" pitchFamily="34" charset="0"/>
            </a:endParaRPr>
          </a:p>
          <a:p>
            <a:pPr marL="742950" lvl="1" indent="-285750">
              <a:buFont typeface="Wingdings" panose="05000000000000000000" pitchFamily="2" charset="2"/>
              <a:buChar char="§"/>
            </a:pPr>
            <a:endParaRPr lang="en-US" sz="1400" b="1" dirty="0">
              <a:latin typeface="Century Gothic" panose="020B0502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400" b="1" kern="1200" dirty="0">
                <a:solidFill>
                  <a:schemeClr val="tx1"/>
                </a:solidFill>
                <a:effectLst/>
                <a:latin typeface="Century Gothic" panose="020B0502020202020204" pitchFamily="34" charset="0"/>
                <a:ea typeface="+mn-ea"/>
                <a:cs typeface="+mn-cs"/>
              </a:rPr>
              <a:t>To understand the interviewee's perspective </a:t>
            </a:r>
            <a:r>
              <a:rPr lang="en-US" sz="1400" kern="1200" dirty="0">
                <a:solidFill>
                  <a:schemeClr val="tx1"/>
                </a:solidFill>
                <a:effectLst/>
                <a:latin typeface="Century Gothic" panose="020B0502020202020204" pitchFamily="34" charset="0"/>
                <a:ea typeface="+mn-ea"/>
                <a:cs typeface="+mn-cs"/>
              </a:rPr>
              <a:t>fully, they need to have an opportunity to give more than their first thoughts on a subject. Encouraging them to look at issues from different perspectives will uncover more layers of meaning and greater richness. The third type of content mapping questions are therefore ones through which the researcher widens the interviewee's perspective, stimulates further thought, or ensures comprehensive coverage. </a:t>
            </a:r>
            <a:endParaRPr lang="en-US" sz="1400" dirty="0">
              <a:latin typeface="Century Gothic" panose="020B0502020202020204" pitchFamily="34" charset="0"/>
            </a:endParaRPr>
          </a:p>
        </p:txBody>
      </p:sp>
    </p:spTree>
    <p:extLst>
      <p:ext uri="{BB962C8B-B14F-4D97-AF65-F5344CB8AC3E}">
        <p14:creationId xmlns:p14="http://schemas.microsoft.com/office/powerpoint/2010/main" val="2108883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dirty="0">
                <a:latin typeface="Century Gothic" panose="020B0502020202020204" pitchFamily="34" charset="0"/>
              </a:rPr>
              <a:t>Let’s assume that in the area where we are working, there is high </a:t>
            </a:r>
            <a:r>
              <a:rPr lang="en-US" baseline="0" dirty="0">
                <a:latin typeface="Century Gothic" panose="020B0502020202020204" pitchFamily="34" charset="0"/>
              </a:rPr>
              <a:t>maternal death in a community and there has been an intervention in the form of free maternal healthcare implemented to ensure that women delver at the health facility. In an interview the researcher can use questions that will allow the mapping of the issues (personal, access, community norms) that influence the use of facility-based deliveries in that particular community. Knowledge about these will inform the design of the an effective intervention.  The questions we ask should guide participants to speak to each of these areas.</a:t>
            </a:r>
            <a:endParaRPr lang="en-US" sz="1200" dirty="0">
              <a:latin typeface="Century Gothic" panose="020B0502020202020204" pitchFamily="34" charset="0"/>
            </a:endParaRPr>
          </a:p>
        </p:txBody>
      </p:sp>
    </p:spTree>
    <p:extLst>
      <p:ext uri="{BB962C8B-B14F-4D97-AF65-F5344CB8AC3E}">
        <p14:creationId xmlns:p14="http://schemas.microsoft.com/office/powerpoint/2010/main" val="2160928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rPr>
              <a:t>Content </a:t>
            </a:r>
            <a:r>
              <a:rPr lang="en-US" sz="1400" baseline="0" dirty="0">
                <a:latin typeface="Century Gothic" panose="020B0502020202020204" pitchFamily="34" charset="0"/>
              </a:rPr>
              <a:t>mining questions are another technique, in addition to content mapping. </a:t>
            </a:r>
            <a:r>
              <a:rPr lang="en-US" sz="1400" dirty="0">
                <a:latin typeface="Century Gothic" panose="020B0502020202020204" pitchFamily="34" charset="0"/>
              </a:rPr>
              <a:t>Content mining questions are the tools used for exploring what has been</a:t>
            </a:r>
            <a:r>
              <a:rPr lang="en-US" sz="1400" baseline="0" dirty="0">
                <a:latin typeface="Century Gothic" panose="020B0502020202020204" pitchFamily="34" charset="0"/>
              </a:rPr>
              <a:t> </a:t>
            </a:r>
            <a:r>
              <a:rPr lang="en-US" sz="1400" dirty="0">
                <a:latin typeface="Century Gothic" panose="020B0502020202020204" pitchFamily="34" charset="0"/>
              </a:rPr>
              <a:t>raised by the interviewee through different types of content mapping questions. Content mining questions allow us to obtain a full description of phenomena, understanding what underpins the participant's attitude or behavior and so on. Although some probes may be used in content mapping, it is in content mining that they are used much more extensively. </a:t>
            </a:r>
          </a:p>
          <a:p>
            <a:endParaRPr lang="en-US" sz="1400" dirty="0">
              <a:latin typeface="Century Gothic" panose="020B0502020202020204" pitchFamily="34" charset="0"/>
            </a:endParaRPr>
          </a:p>
          <a:p>
            <a:r>
              <a:rPr lang="en-US" sz="1400" dirty="0">
                <a:latin typeface="Century Gothic" panose="020B0502020202020204" pitchFamily="34" charset="0"/>
              </a:rPr>
              <a:t>There are four broad groups: amplificatory, exploratory, explanatory and clarifying.</a:t>
            </a:r>
          </a:p>
          <a:p>
            <a:endParaRPr lang="en-US" sz="1400" dirty="0">
              <a:latin typeface="Century Gothic" panose="020B0502020202020204" pitchFamily="34" charset="0"/>
            </a:endParaRPr>
          </a:p>
          <a:p>
            <a:r>
              <a:rPr lang="en-US" sz="1400" dirty="0">
                <a:latin typeface="Century Gothic" panose="020B0502020202020204" pitchFamily="34" charset="0"/>
              </a:rPr>
              <a:t>So, for instance, you can explore</a:t>
            </a:r>
            <a:r>
              <a:rPr lang="en-US" sz="1400" baseline="0" dirty="0">
                <a:latin typeface="Century Gothic" panose="020B0502020202020204" pitchFamily="34" charset="0"/>
              </a:rPr>
              <a:t> in detail the factors that lead to violence against women in the community by taking the dimensions individually and exploring further.</a:t>
            </a:r>
            <a:endParaRPr lang="en-US" sz="1400" dirty="0">
              <a:latin typeface="Century Gothic" panose="020B0502020202020204" pitchFamily="34" charset="0"/>
            </a:endParaRPr>
          </a:p>
        </p:txBody>
      </p:sp>
    </p:spTree>
    <p:extLst>
      <p:ext uri="{BB962C8B-B14F-4D97-AF65-F5344CB8AC3E}">
        <p14:creationId xmlns:p14="http://schemas.microsoft.com/office/powerpoint/2010/main" val="1941326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One of the hallmarks of the in-depth interview is probing for reasons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ea typeface="+mn-ea"/>
                <a:cs typeface="+mn-cs"/>
              </a:rPr>
              <a:t>asking about the “why?” Explanations are repeatedly sought for views, feelings, behaviors, events, decisions, and so 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Participants in interviews and FGDs rarely provide the level of depth of articulation that qualitative interviewing requires without further probing, and amplificatory probes are a type of probe used to encourage them to elaborate further. They are important for obtaining full description and in-depth understanding of the manifestation or experience of a phenomenon. </a:t>
            </a:r>
            <a:endParaRPr lang="en-US" sz="1400" dirty="0">
              <a:effectLst/>
              <a:latin typeface="Century Gothic" panose="020B0502020202020204" pitchFamily="34" charset="0"/>
            </a:endParaRPr>
          </a:p>
          <a:p>
            <a:endParaRPr lang="en-US" sz="14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[Discuss</a:t>
            </a:r>
            <a:r>
              <a:rPr lang="en-US" sz="1400" kern="1200" baseline="0" dirty="0">
                <a:solidFill>
                  <a:schemeClr val="tx1"/>
                </a:solidFill>
                <a:effectLst/>
                <a:latin typeface="Century Gothic" panose="020B0502020202020204" pitchFamily="34" charset="0"/>
                <a:ea typeface="+mn-ea"/>
                <a:cs typeface="+mn-cs"/>
              </a:rPr>
              <a:t> the examples provided in the this slide with participants.]</a:t>
            </a:r>
            <a:endParaRPr lang="en-US" sz="1400" dirty="0">
              <a:latin typeface="Century Gothic" panose="020B0502020202020204" pitchFamily="34" charset="0"/>
            </a:endParaRPr>
          </a:p>
        </p:txBody>
      </p:sp>
    </p:spTree>
    <p:extLst>
      <p:ext uri="{BB962C8B-B14F-4D97-AF65-F5344CB8AC3E}">
        <p14:creationId xmlns:p14="http://schemas.microsoft.com/office/powerpoint/2010/main" val="3974020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u="none" dirty="0">
                <a:latin typeface="Century Gothic" panose="020B0502020202020204" pitchFamily="34" charset="0"/>
              </a:rPr>
              <a:t>Taking the use</a:t>
            </a:r>
            <a:r>
              <a:rPr lang="en-US" sz="1400" b="1" u="none" baseline="0" dirty="0">
                <a:latin typeface="Century Gothic" panose="020B0502020202020204" pitchFamily="34" charset="0"/>
              </a:rPr>
              <a:t> of facility-based example: </a:t>
            </a:r>
            <a:r>
              <a:rPr lang="en-US" sz="1400" dirty="0">
                <a:latin typeface="Century Gothic" panose="020B0502020202020204" pitchFamily="34" charset="0"/>
              </a:rPr>
              <a:t>Assuming that there are high </a:t>
            </a:r>
            <a:r>
              <a:rPr lang="en-US" sz="1400" baseline="0" dirty="0">
                <a:latin typeface="Century Gothic" panose="020B0502020202020204" pitchFamily="34" charset="0"/>
              </a:rPr>
              <a:t>maternal deaths in a community and then an intervention in the form of free maternal healthcare is implemented to ensure that women deliver at the health facility. In interviews, the researcher can use questions that will allow the mining of one specific factor (e.g., access to care) that influences the use of facility-based deliveries in that particular community. Knowledge about these will inform the design of an effective intervention.</a:t>
            </a:r>
            <a:endParaRPr lang="en-US" dirty="0">
              <a:latin typeface="Century Gothic" panose="020B0502020202020204" pitchFamily="34" charset="0"/>
            </a:endParaRPr>
          </a:p>
        </p:txBody>
      </p:sp>
    </p:spTree>
    <p:extLst>
      <p:ext uri="{BB962C8B-B14F-4D97-AF65-F5344CB8AC3E}">
        <p14:creationId xmlns:p14="http://schemas.microsoft.com/office/powerpoint/2010/main" val="2309709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dirty="0">
                <a:latin typeface="Century Gothic" panose="020B0502020202020204" pitchFamily="34" charset="0"/>
              </a:rPr>
              <a:t>[Instructions</a:t>
            </a:r>
            <a:r>
              <a:rPr lang="en-US" sz="1400" dirty="0">
                <a:latin typeface="Century Gothic" panose="020B0502020202020204" pitchFamily="34" charset="0"/>
              </a:rPr>
              <a:t>:</a:t>
            </a:r>
            <a:r>
              <a:rPr lang="en-US" sz="1400" baseline="0" dirty="0">
                <a:latin typeface="Century Gothic" panose="020B0502020202020204" pitchFamily="34" charset="0"/>
              </a:rPr>
              <a:t> Participants should split into pairs. They can refer to the information in the case study to help them design interview questions. Assign half of the groups to do content mapping questions, the other half should do content mining. Pairs will choose an evaluation question to help design the interview questions. Sample evaluation questions are available from session 2’s activity. Then, they will write two interview questions and two probes for each interview question. They should also specify who the participant is (who is being interviewed). Participants can use evaluation questions listed on the next slide.]</a:t>
            </a:r>
          </a:p>
        </p:txBody>
      </p:sp>
    </p:spTree>
    <p:extLst>
      <p:ext uri="{BB962C8B-B14F-4D97-AF65-F5344CB8AC3E}">
        <p14:creationId xmlns:p14="http://schemas.microsoft.com/office/powerpoint/2010/main" val="4010518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Enabling techniques allow exploration of topics in different ways. Uses of enabling techniques and examples are listed in the slide.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[Ask participants to share any examples or experiences working with these techniques. Or, the facilitator could share an experience.]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These techniques generally require preparation of printed material, and careful thought needs to be given to how they should be incorporated into data collection. The techniques are used to aid expression and refinement of views</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ea typeface="+mn-ea"/>
                <a:cs typeface="+mn-cs"/>
              </a:rPr>
              <a:t>perhaps to pinpoint the participant attitudes, tease out differences in view, explore boundaries, or prioritize different options to expose what underpins beliefs or opinions.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effectLst/>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The evaluator will generally want to adopt a neutral and objective role, there may in some studies be a need to introduce information into the interview or group discussion. This might arise, for example, where reflections on different scenarios are required, to stimulate discussion further, or if the topic is one about which knowledge is likely to be particularly limited among participants. (In the latter case, it will usually be desirable for the topic guide to explore knowledge and awareness before introducing information.)</a:t>
            </a:r>
            <a:endParaRPr lang="en-US" dirty="0">
              <a:latin typeface="Century Gothic" panose="020B0502020202020204" pitchFamily="34" charset="0"/>
            </a:endParaRPr>
          </a:p>
        </p:txBody>
      </p:sp>
    </p:spTree>
    <p:extLst>
      <p:ext uri="{BB962C8B-B14F-4D97-AF65-F5344CB8AC3E}">
        <p14:creationId xmlns:p14="http://schemas.microsoft.com/office/powerpoint/2010/main" val="15568120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rPr>
              <a:t>A way of rooting discussion in specific cases or examples involves using prepared hypothetical examples or vignettes. These are very valuable both in research with professionals and in general population studies. They are short descriptions of a particular circumstance, person or event, which might be described verbally by the researcher or a written version shown. They introduce an element of consistency which can be useful, allowing comparison between the reactions of different participants to the same hypothetical example. They give a common basis for discussion in focus groups which may be more useful than a case known to one participant only. They can also be a way of getting people to talk hypothetically about what they would do in a particular situation, or to explain how general principles or views they have expressed might be modified in different circumstances.</a:t>
            </a:r>
          </a:p>
          <a:p>
            <a:endParaRPr lang="en-US" sz="1400" dirty="0">
              <a:latin typeface="Century Gothic" panose="020B0502020202020204" pitchFamily="34" charset="0"/>
            </a:endParaRPr>
          </a:p>
          <a:p>
            <a:r>
              <a:rPr lang="en-US" sz="1400" dirty="0">
                <a:latin typeface="Century Gothic" panose="020B0502020202020204" pitchFamily="34" charset="0"/>
              </a:rPr>
              <a:t>Ask participants to briefly discuss the merits of using a vignette as well as the potential considerations (i.e., influencing the interview by providing a specific example).</a:t>
            </a:r>
          </a:p>
          <a:p>
            <a:endParaRPr lang="en-US" sz="1400" dirty="0">
              <a:latin typeface="Century Gothic" panose="020B0502020202020204" pitchFamily="34" charset="0"/>
            </a:endParaRPr>
          </a:p>
          <a:p>
            <a:r>
              <a:rPr lang="en-US" sz="1400" dirty="0">
                <a:latin typeface="Century Gothic" panose="020B0502020202020204" pitchFamily="34" charset="0"/>
              </a:rPr>
              <a:t>Share printed examples</a:t>
            </a:r>
            <a:r>
              <a:rPr lang="en-US" sz="1400" baseline="0" dirty="0">
                <a:latin typeface="Century Gothic" panose="020B0502020202020204" pitchFamily="34" charset="0"/>
              </a:rPr>
              <a:t> with participants.</a:t>
            </a:r>
            <a:endParaRPr lang="en-US" sz="1400"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37365282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Another useful technique is card-sorting. Participants are shown a number of written or visual examples of an issue, and asked to sort them into piles or to order them</a:t>
            </a:r>
            <a:r>
              <a:rPr lang="en-US" sz="1400" baseline="0" dirty="0">
                <a:latin typeface="Century Gothic" panose="020B0502020202020204" pitchFamily="34" charset="0"/>
              </a:rPr>
              <a:t>—</a:t>
            </a:r>
            <a:r>
              <a:rPr lang="en-US" sz="1400" kern="1200" dirty="0">
                <a:solidFill>
                  <a:schemeClr val="tx1"/>
                </a:solidFill>
                <a:effectLst/>
                <a:latin typeface="Century Gothic" panose="020B0502020202020204" pitchFamily="34" charset="0"/>
                <a:ea typeface="+mn-ea"/>
                <a:cs typeface="+mn-cs"/>
              </a:rPr>
              <a:t>perhaps to indicate their priorities, to show which examples do or do not ‘belong’ to a group, or to draw out relationships between different examples. In a study exploring feasibility</a:t>
            </a:r>
            <a:r>
              <a:rPr lang="en-US" sz="1400" kern="1200" baseline="0" dirty="0">
                <a:solidFill>
                  <a:schemeClr val="tx1"/>
                </a:solidFill>
                <a:effectLst/>
                <a:latin typeface="Century Gothic" panose="020B0502020202020204" pitchFamily="34" charset="0"/>
                <a:ea typeface="+mn-ea"/>
                <a:cs typeface="+mn-cs"/>
              </a:rPr>
              <a:t> of an intervention, for example, use of ITNs, indoor residual spraying, chemotherapy, etc., will control malaria in an endemic region </a:t>
            </a:r>
            <a:r>
              <a:rPr lang="en-US" sz="1400" kern="1200" dirty="0">
                <a:solidFill>
                  <a:schemeClr val="tx1"/>
                </a:solidFill>
                <a:effectLst/>
                <a:latin typeface="Century Gothic" panose="020B0502020202020204" pitchFamily="34" charset="0"/>
                <a:ea typeface="+mn-ea"/>
                <a:cs typeface="+mn-cs"/>
              </a:rPr>
              <a:t>group and participants can</a:t>
            </a:r>
            <a:r>
              <a:rPr lang="en-US" sz="1400" kern="1200" baseline="0" dirty="0">
                <a:solidFill>
                  <a:schemeClr val="tx1"/>
                </a:solidFill>
                <a:effectLst/>
                <a:latin typeface="Century Gothic" panose="020B0502020202020204" pitchFamily="34" charset="0"/>
                <a:ea typeface="+mn-ea"/>
                <a:cs typeface="+mn-cs"/>
              </a:rPr>
              <a:t> be</a:t>
            </a:r>
            <a:r>
              <a:rPr lang="en-US" sz="1400" kern="1200" dirty="0">
                <a:solidFill>
                  <a:schemeClr val="tx1"/>
                </a:solidFill>
                <a:effectLst/>
                <a:latin typeface="Century Gothic" panose="020B0502020202020204" pitchFamily="34" charset="0"/>
                <a:ea typeface="+mn-ea"/>
                <a:cs typeface="+mn-cs"/>
              </a:rPr>
              <a:t> shown cards describing different types interventions</a:t>
            </a:r>
            <a:r>
              <a:rPr lang="en-US" sz="1400" kern="1200" baseline="0" dirty="0">
                <a:solidFill>
                  <a:schemeClr val="tx1"/>
                </a:solidFill>
                <a:effectLst/>
                <a:latin typeface="Century Gothic" panose="020B0502020202020204" pitchFamily="34" charset="0"/>
                <a:ea typeface="+mn-ea"/>
                <a:cs typeface="+mn-cs"/>
              </a:rPr>
              <a:t> </a:t>
            </a:r>
            <a:r>
              <a:rPr lang="en-US" sz="1400" kern="1200" dirty="0">
                <a:solidFill>
                  <a:schemeClr val="tx1"/>
                </a:solidFill>
                <a:effectLst/>
                <a:latin typeface="Century Gothic" panose="020B0502020202020204" pitchFamily="34" charset="0"/>
                <a:ea typeface="+mn-ea"/>
                <a:cs typeface="+mn-cs"/>
              </a:rPr>
              <a:t>and asked to indicate which one did or did not fall within their own understanding of malaria</a:t>
            </a:r>
            <a:r>
              <a:rPr lang="en-US" sz="1400" kern="1200" baseline="0" dirty="0">
                <a:solidFill>
                  <a:schemeClr val="tx1"/>
                </a:solidFill>
                <a:effectLst/>
                <a:latin typeface="Century Gothic" panose="020B0502020202020204" pitchFamily="34" charset="0"/>
                <a:ea typeface="+mn-ea"/>
                <a:cs typeface="+mn-cs"/>
              </a:rPr>
              <a:t> control</a:t>
            </a:r>
            <a:r>
              <a:rPr lang="en-US" sz="1400" kern="1200" dirty="0">
                <a:solidFill>
                  <a:schemeClr val="tx1"/>
                </a:solidFill>
                <a:effectLst/>
                <a:latin typeface="Century Gothic" panose="020B0502020202020204" pitchFamily="34" charset="0"/>
                <a:ea typeface="+mn-ea"/>
                <a:cs typeface="+mn-cs"/>
              </a:rPr>
              <a:t>. </a:t>
            </a:r>
            <a:endParaRPr lang="en-US" sz="1400" dirty="0">
              <a:latin typeface="Century Gothic" panose="020B0502020202020204" pitchFamily="34" charset="0"/>
            </a:endParaRPr>
          </a:p>
        </p:txBody>
      </p:sp>
    </p:spTree>
    <p:extLst>
      <p:ext uri="{BB962C8B-B14F-4D97-AF65-F5344CB8AC3E}">
        <p14:creationId xmlns:p14="http://schemas.microsoft.com/office/powerpoint/2010/main" val="1414551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Information on the tool should be ordered in a logical manner. The assumption</a:t>
            </a:r>
            <a:r>
              <a:rPr lang="en-US" sz="1400" baseline="0" dirty="0">
                <a:latin typeface="Century Gothic" panose="020B0502020202020204" pitchFamily="34" charset="0"/>
              </a:rPr>
              <a:t> is that it is designed to show the flow of a typical conversation. The information should be three tiered. </a:t>
            </a:r>
          </a:p>
          <a:p>
            <a:endParaRPr lang="en-US" sz="1400" b="1" baseline="0" dirty="0">
              <a:latin typeface="Century Gothic" panose="020B0502020202020204" pitchFamily="34" charset="0"/>
            </a:endParaRPr>
          </a:p>
          <a:p>
            <a:pPr marL="800100" lvl="1" indent="-342900">
              <a:buFont typeface="+mj-lt"/>
              <a:buAutoNum type="arabicPeriod"/>
            </a:pPr>
            <a:r>
              <a:rPr lang="en-US" sz="1400" b="1" baseline="0" dirty="0">
                <a:latin typeface="Century Gothic" panose="020B0502020202020204" pitchFamily="34" charset="0"/>
              </a:rPr>
              <a:t>First: </a:t>
            </a:r>
            <a:r>
              <a:rPr lang="en-US" sz="1400" b="0" baseline="0" dirty="0">
                <a:latin typeface="Century Gothic" panose="020B0502020202020204" pitchFamily="34" charset="0"/>
              </a:rPr>
              <a:t>The</a:t>
            </a:r>
            <a:r>
              <a:rPr lang="en-US" sz="1400" baseline="0" dirty="0">
                <a:latin typeface="Century Gothic" panose="020B0502020202020204" pitchFamily="34" charset="0"/>
              </a:rPr>
              <a:t> first set of information is essentially instructions for use of the tool. This gives guidance to the interviewer or facilitator to present an overview of the project, objectives, issues of confidentiality, etc. </a:t>
            </a:r>
          </a:p>
          <a:p>
            <a:pPr marL="800100" lvl="1" indent="-342900">
              <a:buFont typeface="+mj-lt"/>
              <a:buAutoNum type="arabicPeriod"/>
            </a:pPr>
            <a:endParaRPr lang="en-US" sz="1400" baseline="0" dirty="0">
              <a:latin typeface="Century Gothic" panose="020B0502020202020204" pitchFamily="34" charset="0"/>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sz="1400" b="1" baseline="0" dirty="0">
                <a:latin typeface="Century Gothic" panose="020B0502020202020204" pitchFamily="34" charset="0"/>
              </a:rPr>
              <a:t>Second: </a:t>
            </a:r>
            <a:r>
              <a:rPr lang="en-US" sz="1400" baseline="0" dirty="0">
                <a:latin typeface="Century Gothic" panose="020B0502020202020204" pitchFamily="34" charset="0"/>
              </a:rPr>
              <a:t>Order of questions and the actual questions itself. Especially the researchers evaluation questions. The next slide will look at the order of the questions in detail. </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US" sz="1400" baseline="0" dirty="0">
              <a:latin typeface="Century Gothic" panose="020B0502020202020204" pitchFamily="34" charset="0"/>
            </a:endParaRPr>
          </a:p>
          <a:p>
            <a:pPr marL="800100" lvl="1" indent="-342900">
              <a:buFont typeface="+mj-lt"/>
              <a:buAutoNum type="arabicPeriod"/>
            </a:pPr>
            <a:r>
              <a:rPr lang="en-US" sz="1400" b="1" baseline="0" dirty="0">
                <a:latin typeface="Century Gothic" panose="020B0502020202020204" pitchFamily="34" charset="0"/>
              </a:rPr>
              <a:t>Third:</a:t>
            </a:r>
            <a:r>
              <a:rPr lang="en-US" sz="1400" baseline="0" dirty="0">
                <a:latin typeface="Century Gothic" panose="020B0502020202020204" pitchFamily="34" charset="0"/>
              </a:rPr>
              <a:t> The summary section that closes the interview, mostly emphasizing issues of privacy and confidentiality.</a:t>
            </a:r>
            <a:endParaRPr lang="en-US" dirty="0">
              <a:latin typeface="Century Gothic" panose="020B0502020202020204" pitchFamily="34" charset="0"/>
            </a:endParaRPr>
          </a:p>
        </p:txBody>
      </p:sp>
    </p:spTree>
    <p:extLst>
      <p:ext uri="{BB962C8B-B14F-4D97-AF65-F5344CB8AC3E}">
        <p14:creationId xmlns:p14="http://schemas.microsoft.com/office/powerpoint/2010/main" val="12332056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389824" y="3594100"/>
            <a:ext cx="9255173" cy="3060700"/>
          </a:xfrm>
          <a:prstGeom prst="rect">
            <a:avLst/>
          </a:prstGeom>
        </p:spPr>
        <p:txBody>
          <a:bodyPr/>
          <a:lstStyle/>
          <a:p>
            <a:r>
              <a:rPr lang="en-US" sz="1400" dirty="0">
                <a:latin typeface="Century Gothic" panose="020B0502020202020204" pitchFamily="34" charset="0"/>
              </a:rPr>
              <a:t>Graphic source: researchdesignreview.com</a:t>
            </a:r>
          </a:p>
          <a:p>
            <a:endParaRPr lang="en-US" sz="1400" dirty="0">
              <a:latin typeface="Century Gothic" panose="020B0502020202020204" pitchFamily="34" charset="0"/>
            </a:endParaRPr>
          </a:p>
          <a:p>
            <a:r>
              <a:rPr lang="en-US" sz="1400" dirty="0">
                <a:latin typeface="Century Gothic" panose="020B0502020202020204" pitchFamily="34" charset="0"/>
              </a:rPr>
              <a:t>The opening topics are also an opportunity to collect information that will provide important context for later stages of the interview. This might include family or household circumstances, whether the participant is working or not, or any other key background details relevant to the later discussion. This same principle can apply to subsequent ordering of topics</a:t>
            </a:r>
            <a:r>
              <a:rPr lang="en-US" sz="1400" baseline="0" dirty="0">
                <a:latin typeface="Century Gothic" panose="020B0502020202020204" pitchFamily="34" charset="0"/>
              </a:rPr>
              <a:t>—</a:t>
            </a:r>
            <a:r>
              <a:rPr lang="en-US" sz="1400" dirty="0">
                <a:latin typeface="Century Gothic" panose="020B0502020202020204" pitchFamily="34" charset="0"/>
              </a:rPr>
              <a:t>in other words, there may be some topics that are helpful to know about at an earlier stage in order to place other responses in context and to guide follow-up questions. </a:t>
            </a:r>
            <a:br>
              <a:rPr lang="en-US" sz="1400" dirty="0">
                <a:latin typeface="Century Gothic" panose="020B0502020202020204" pitchFamily="34" charset="0"/>
              </a:rPr>
            </a:br>
            <a:endParaRPr lang="en-US" sz="1400" dirty="0">
              <a:latin typeface="Century Gothic" panose="020B0502020202020204" pitchFamily="34" charset="0"/>
            </a:endParaRPr>
          </a:p>
          <a:p>
            <a:r>
              <a:rPr lang="en-US" sz="1400" dirty="0">
                <a:latin typeface="Century Gothic" panose="020B0502020202020204" pitchFamily="34" charset="0"/>
              </a:rPr>
              <a:t>Another way to set up an unthreatening atmosphere is to move from general to more specific topics, especially if the subject in question is one which participants may feel is personal, sensitive, or demanding. </a:t>
            </a:r>
          </a:p>
          <a:p>
            <a:endParaRPr lang="en-US" sz="1400" dirty="0">
              <a:latin typeface="Century Gothic" panose="020B0502020202020204" pitchFamily="34" charset="0"/>
            </a:endParaRPr>
          </a:p>
          <a:p>
            <a:r>
              <a:rPr lang="en-US" sz="1400" b="1" kern="1200" dirty="0">
                <a:solidFill>
                  <a:schemeClr val="tx1"/>
                </a:solidFill>
                <a:latin typeface="Century Gothic" panose="020B0502020202020204" pitchFamily="34" charset="0"/>
              </a:rPr>
              <a:t>Stage 1: Introductions</a:t>
            </a:r>
            <a:endParaRPr lang="en-US" sz="1400" b="0" kern="1200" dirty="0">
              <a:solidFill>
                <a:schemeClr val="tx1"/>
              </a:solidFill>
              <a:latin typeface="Century Gothic" panose="020B0502020202020204" pitchFamily="34" charset="0"/>
            </a:endParaRPr>
          </a:p>
          <a:p>
            <a:r>
              <a:rPr lang="en-US" sz="1400" b="0" kern="1200" dirty="0">
                <a:solidFill>
                  <a:schemeClr val="tx1"/>
                </a:solidFill>
                <a:latin typeface="Century Gothic" panose="020B0502020202020204" pitchFamily="34" charset="0"/>
              </a:rPr>
              <a:t>This</a:t>
            </a:r>
            <a:r>
              <a:rPr lang="en-US" sz="1400" b="0" kern="1200" baseline="0" dirty="0">
                <a:solidFill>
                  <a:schemeClr val="tx1"/>
                </a:solidFill>
                <a:latin typeface="Century Gothic" panose="020B0502020202020204" pitchFamily="34" charset="0"/>
              </a:rPr>
              <a:t> stage provides questions for t</a:t>
            </a:r>
            <a:r>
              <a:rPr lang="en-US" sz="1400" b="0" kern="1200" dirty="0">
                <a:solidFill>
                  <a:schemeClr val="tx1"/>
                </a:solidFill>
                <a:latin typeface="Century Gothic" panose="020B0502020202020204" pitchFamily="34" charset="0"/>
              </a:rPr>
              <a:t>he interviewer or moderator</a:t>
            </a:r>
            <a:r>
              <a:rPr lang="en-US" sz="1400" b="0" kern="1200" baseline="0" dirty="0">
                <a:solidFill>
                  <a:schemeClr val="tx1"/>
                </a:solidFill>
                <a:latin typeface="Century Gothic" panose="020B0502020202020204" pitchFamily="34" charset="0"/>
              </a:rPr>
              <a:t> to</a:t>
            </a:r>
            <a:r>
              <a:rPr lang="en-US" sz="1400" b="0" kern="1200" dirty="0">
                <a:solidFill>
                  <a:schemeClr val="tx1"/>
                </a:solidFill>
                <a:latin typeface="Century Gothic" panose="020B0502020202020204" pitchFamily="34" charset="0"/>
              </a:rPr>
              <a:t> introduce herself/</a:t>
            </a:r>
            <a:r>
              <a:rPr lang="en-US" sz="1400" b="0" kern="1200" dirty="0" err="1">
                <a:solidFill>
                  <a:schemeClr val="tx1"/>
                </a:solidFill>
                <a:latin typeface="Century Gothic" panose="020B0502020202020204" pitchFamily="34" charset="0"/>
              </a:rPr>
              <a:t>hmself</a:t>
            </a:r>
            <a:r>
              <a:rPr lang="en-US" sz="1400" b="0" kern="1200" dirty="0">
                <a:solidFill>
                  <a:schemeClr val="tx1"/>
                </a:solidFill>
                <a:latin typeface="Century Gothic" panose="020B0502020202020204" pitchFamily="34" charset="0"/>
              </a:rPr>
              <a:t>, briefly explain the purpose of the research, the use of audio/video recording, participant’s anonymity, etc., and allows the participant(s) to comment or ask questions.</a:t>
            </a:r>
            <a:br>
              <a:rPr lang="en-US" sz="1400" b="0" kern="1200" dirty="0">
                <a:solidFill>
                  <a:schemeClr val="tx1"/>
                </a:solidFill>
                <a:latin typeface="Century Gothic" panose="020B0502020202020204" pitchFamily="34" charset="0"/>
              </a:rPr>
            </a:br>
            <a:endParaRPr lang="en-US" sz="1400" b="0" kern="1200" dirty="0">
              <a:solidFill>
                <a:schemeClr val="tx1"/>
              </a:solidFill>
              <a:latin typeface="Century Gothic" panose="020B0502020202020204" pitchFamily="34" charset="0"/>
            </a:endParaRPr>
          </a:p>
          <a:p>
            <a:r>
              <a:rPr lang="en-US" sz="1400" b="0" kern="1200" dirty="0">
                <a:solidFill>
                  <a:schemeClr val="tx1"/>
                </a:solidFill>
                <a:latin typeface="Century Gothic" panose="020B0502020202020204" pitchFamily="34" charset="0"/>
              </a:rPr>
              <a:t>The participant(s) introduces themselves by way of answering a few simple questions related to the research objective. For example, in a focus group study with healthcare</a:t>
            </a:r>
            <a:r>
              <a:rPr lang="en-US" sz="1400" b="0" kern="1200" baseline="0" dirty="0">
                <a:solidFill>
                  <a:schemeClr val="tx1"/>
                </a:solidFill>
                <a:latin typeface="Century Gothic" panose="020B0502020202020204" pitchFamily="34" charset="0"/>
              </a:rPr>
              <a:t> providers</a:t>
            </a:r>
            <a:r>
              <a:rPr lang="en-US" sz="1400" b="0" kern="1200" dirty="0">
                <a:solidFill>
                  <a:schemeClr val="tx1"/>
                </a:solidFill>
                <a:latin typeface="Century Gothic" panose="020B0502020202020204" pitchFamily="34" charset="0"/>
              </a:rPr>
              <a:t>, the researcher might ask participants how services are offered</a:t>
            </a:r>
            <a:r>
              <a:rPr lang="en-US" sz="1400" b="0" kern="1200" baseline="0" dirty="0">
                <a:solidFill>
                  <a:schemeClr val="tx1"/>
                </a:solidFill>
                <a:latin typeface="Century Gothic" panose="020B0502020202020204" pitchFamily="34" charset="0"/>
              </a:rPr>
              <a:t>. (Roller, M., &amp; </a:t>
            </a:r>
            <a:r>
              <a:rPr lang="en-US" sz="1400" b="0" kern="1200" baseline="0" dirty="0" err="1">
                <a:solidFill>
                  <a:schemeClr val="tx1"/>
                </a:solidFill>
                <a:latin typeface="Century Gothic" panose="020B0502020202020204" pitchFamily="34" charset="0"/>
              </a:rPr>
              <a:t>Lavrakas</a:t>
            </a:r>
            <a:r>
              <a:rPr lang="en-US" sz="1400" b="0" kern="1200" baseline="0" dirty="0">
                <a:solidFill>
                  <a:schemeClr val="tx1"/>
                </a:solidFill>
                <a:latin typeface="Century Gothic" panose="020B0502020202020204" pitchFamily="34" charset="0"/>
              </a:rPr>
              <a:t>, P. 2015.)</a:t>
            </a:r>
            <a:endParaRPr lang="en-US" sz="1400" b="0" kern="1200" dirty="0">
              <a:solidFill>
                <a:schemeClr val="tx1"/>
              </a:solidFill>
              <a:latin typeface="Century Gothic" panose="020B0502020202020204" pitchFamily="34" charset="0"/>
            </a:endParaRPr>
          </a:p>
          <a:p>
            <a:br>
              <a:rPr lang="en-US" sz="1400" b="1" kern="1200" dirty="0">
                <a:solidFill>
                  <a:schemeClr val="tx1"/>
                </a:solidFill>
                <a:latin typeface="Century Gothic" panose="020B0502020202020204" pitchFamily="34" charset="0"/>
              </a:rPr>
            </a:br>
            <a:r>
              <a:rPr lang="en-US" sz="1400" b="1" kern="1200" dirty="0">
                <a:solidFill>
                  <a:schemeClr val="tx1"/>
                </a:solidFill>
                <a:latin typeface="Century Gothic" panose="020B0502020202020204" pitchFamily="34" charset="0"/>
              </a:rPr>
              <a:t>Stage 2: General information related to the topic</a:t>
            </a:r>
            <a:endParaRPr lang="en-US" sz="1400" b="0" kern="1200" dirty="0">
              <a:solidFill>
                <a:schemeClr val="tx1"/>
              </a:solidFill>
              <a:latin typeface="Century Gothic" panose="020B0502020202020204" pitchFamily="34" charset="0"/>
            </a:endParaRPr>
          </a:p>
          <a:p>
            <a:r>
              <a:rPr lang="en-US" sz="1400" b="0" kern="1200" dirty="0">
                <a:solidFill>
                  <a:schemeClr val="tx1"/>
                </a:solidFill>
                <a:latin typeface="Century Gothic" panose="020B0502020202020204" pitchFamily="34" charset="0"/>
              </a:rPr>
              <a:t>This stage provides background and context to the topic broadly defined, giving the researcher a necessary perspective from which to pursue certain questioning as well as conduct an informed analysis at the conclusion of the research. In the study on use of facility-based</a:t>
            </a:r>
            <a:r>
              <a:rPr lang="en-US" sz="1400" b="0" kern="1200" baseline="0" dirty="0">
                <a:solidFill>
                  <a:schemeClr val="tx1"/>
                </a:solidFill>
                <a:latin typeface="Century Gothic" panose="020B0502020202020204" pitchFamily="34" charset="0"/>
              </a:rPr>
              <a:t> deliveries</a:t>
            </a:r>
            <a:r>
              <a:rPr lang="en-US" sz="1400" b="0" kern="1200" dirty="0">
                <a:solidFill>
                  <a:schemeClr val="tx1"/>
                </a:solidFill>
                <a:latin typeface="Century Gothic" panose="020B0502020202020204" pitchFamily="34" charset="0"/>
              </a:rPr>
              <a:t>, this stage might include a discussion about women’s attitudes towards maternal services</a:t>
            </a:r>
            <a:r>
              <a:rPr lang="en-US" sz="1400" b="0" kern="1200" baseline="0" dirty="0">
                <a:solidFill>
                  <a:schemeClr val="tx1"/>
                </a:solidFill>
                <a:latin typeface="Century Gothic" panose="020B0502020202020204" pitchFamily="34" charset="0"/>
              </a:rPr>
              <a:t> offered within the healthcare setting</a:t>
            </a:r>
            <a:r>
              <a:rPr lang="en-US" sz="1400" b="0" kern="1200" dirty="0">
                <a:solidFill>
                  <a:schemeClr val="tx1"/>
                </a:solidFill>
                <a:latin typeface="Century Gothic" panose="020B0502020202020204" pitchFamily="34" charset="0"/>
              </a:rPr>
              <a:t>.</a:t>
            </a:r>
          </a:p>
          <a:p>
            <a:br>
              <a:rPr lang="en-US" sz="1400" b="1" kern="1200" dirty="0">
                <a:solidFill>
                  <a:schemeClr val="tx1"/>
                </a:solidFill>
                <a:latin typeface="Century Gothic" panose="020B0502020202020204" pitchFamily="34" charset="0"/>
              </a:rPr>
            </a:br>
            <a:r>
              <a:rPr lang="en-US" sz="1400" b="1" kern="1200" dirty="0">
                <a:solidFill>
                  <a:schemeClr val="tx1"/>
                </a:solidFill>
                <a:latin typeface="Century Gothic" panose="020B0502020202020204" pitchFamily="34" charset="0"/>
              </a:rPr>
              <a:t>Stage 3: Awareness, attitudes, and/or behavior related to particular issues</a:t>
            </a:r>
            <a:endParaRPr lang="en-US" sz="1400" b="0" kern="1200" dirty="0">
              <a:solidFill>
                <a:schemeClr val="tx1"/>
              </a:solidFill>
              <a:latin typeface="Century Gothic" panose="020B0502020202020204" pitchFamily="34" charset="0"/>
            </a:endParaRPr>
          </a:p>
          <a:p>
            <a:r>
              <a:rPr lang="en-US" sz="1400" b="0" kern="1200" dirty="0">
                <a:solidFill>
                  <a:schemeClr val="tx1"/>
                </a:solidFill>
                <a:latin typeface="Century Gothic" panose="020B0502020202020204" pitchFamily="34" charset="0"/>
              </a:rPr>
              <a:t>At this stage, there</a:t>
            </a:r>
            <a:r>
              <a:rPr lang="en-US" sz="1400" b="0" kern="1200" baseline="0" dirty="0">
                <a:solidFill>
                  <a:schemeClr val="tx1"/>
                </a:solidFill>
                <a:latin typeface="Century Gothic" panose="020B0502020202020204" pitchFamily="34" charset="0"/>
              </a:rPr>
              <a:t> should be questions that allow the</a:t>
            </a:r>
            <a:r>
              <a:rPr lang="en-US" sz="1400" b="0" kern="1200" dirty="0">
                <a:solidFill>
                  <a:schemeClr val="tx1"/>
                </a:solidFill>
                <a:latin typeface="Century Gothic" panose="020B0502020202020204" pitchFamily="34" charset="0"/>
              </a:rPr>
              <a:t> interview or discussion to hone in on the ultimate objective of the research. Now, for instance, mothers</a:t>
            </a:r>
            <a:r>
              <a:rPr lang="en-US" sz="1400" b="0" kern="1200" baseline="0" dirty="0">
                <a:solidFill>
                  <a:schemeClr val="tx1"/>
                </a:solidFill>
                <a:latin typeface="Century Gothic" panose="020B0502020202020204" pitchFamily="34" charset="0"/>
              </a:rPr>
              <a:t> </a:t>
            </a:r>
            <a:r>
              <a:rPr lang="en-US" sz="1400" b="0" kern="1200" dirty="0">
                <a:solidFill>
                  <a:schemeClr val="tx1"/>
                </a:solidFill>
                <a:latin typeface="Century Gothic" panose="020B0502020202020204" pitchFamily="34" charset="0"/>
              </a:rPr>
              <a:t>might be asked about their recall and their</a:t>
            </a:r>
            <a:r>
              <a:rPr lang="en-US" sz="1400" b="0" kern="1200" baseline="0" dirty="0">
                <a:solidFill>
                  <a:schemeClr val="tx1"/>
                </a:solidFill>
                <a:latin typeface="Century Gothic" panose="020B0502020202020204" pitchFamily="34" charset="0"/>
              </a:rPr>
              <a:t> use of </a:t>
            </a:r>
            <a:r>
              <a:rPr lang="en-US" sz="1400" b="0" kern="1200" dirty="0">
                <a:solidFill>
                  <a:schemeClr val="tx1"/>
                </a:solidFill>
                <a:latin typeface="Century Gothic" panose="020B0502020202020204" pitchFamily="34" charset="0"/>
              </a:rPr>
              <a:t>various maternal health</a:t>
            </a:r>
            <a:r>
              <a:rPr lang="en-US" sz="1400" b="0" kern="1200" baseline="0" dirty="0">
                <a:solidFill>
                  <a:schemeClr val="tx1"/>
                </a:solidFill>
                <a:latin typeface="Century Gothic" panose="020B0502020202020204" pitchFamily="34" charset="0"/>
              </a:rPr>
              <a:t> services </a:t>
            </a:r>
            <a:r>
              <a:rPr lang="en-US" sz="1400" b="0" kern="1200" dirty="0">
                <a:solidFill>
                  <a:schemeClr val="tx1"/>
                </a:solidFill>
                <a:latin typeface="Century Gothic" panose="020B0502020202020204" pitchFamily="34" charset="0"/>
              </a:rPr>
              <a:t>(the </a:t>
            </a:r>
            <a:r>
              <a:rPr lang="en-US" sz="1400" b="0" i="1" kern="1200" dirty="0">
                <a:solidFill>
                  <a:schemeClr val="tx1"/>
                </a:solidFill>
                <a:latin typeface="Century Gothic" panose="020B0502020202020204" pitchFamily="34" charset="0"/>
              </a:rPr>
              <a:t>real</a:t>
            </a:r>
            <a:r>
              <a:rPr lang="en-US" sz="1400" b="0" i="0" kern="1200" dirty="0">
                <a:solidFill>
                  <a:schemeClr val="tx1"/>
                </a:solidFill>
                <a:latin typeface="Century Gothic" panose="020B0502020202020204" pitchFamily="34" charset="0"/>
              </a:rPr>
              <a:t> focus of the study).</a:t>
            </a:r>
          </a:p>
          <a:p>
            <a:br>
              <a:rPr lang="en-US" sz="1400" b="1" i="0" kern="1200" dirty="0">
                <a:solidFill>
                  <a:schemeClr val="tx1"/>
                </a:solidFill>
                <a:latin typeface="Century Gothic" panose="020B0502020202020204" pitchFamily="34" charset="0"/>
              </a:rPr>
            </a:br>
            <a:r>
              <a:rPr lang="en-US" sz="1400" b="1" i="0" kern="1200" dirty="0">
                <a:solidFill>
                  <a:schemeClr val="tx1"/>
                </a:solidFill>
                <a:latin typeface="Century Gothic" panose="020B0502020202020204" pitchFamily="34" charset="0"/>
              </a:rPr>
              <a:t>Stage 4: Attitudes specific to the targeted objective and constructive suggestions for improvement</a:t>
            </a:r>
            <a:endParaRPr lang="en-US" sz="1400" b="0" i="0" kern="1200" dirty="0">
              <a:solidFill>
                <a:schemeClr val="tx1"/>
              </a:solidFill>
              <a:latin typeface="Century Gothic" panose="020B0502020202020204" pitchFamily="34" charset="0"/>
            </a:endParaRPr>
          </a:p>
          <a:p>
            <a:r>
              <a:rPr lang="en-US" sz="1400" b="0" i="0" kern="1200" dirty="0">
                <a:solidFill>
                  <a:schemeClr val="tx1"/>
                </a:solidFill>
                <a:latin typeface="Century Gothic" panose="020B0502020202020204" pitchFamily="34" charset="0"/>
              </a:rPr>
              <a:t>Aided by the relevant background and context provided in stages 1–3, the final stage of the funnel approach is when the researcher dives into the true “meat” of the interview or discussion. Using the</a:t>
            </a:r>
            <a:r>
              <a:rPr lang="en-US" sz="1400" b="0" i="0" kern="1200" baseline="0" dirty="0">
                <a:solidFill>
                  <a:schemeClr val="tx1"/>
                </a:solidFill>
                <a:latin typeface="Century Gothic" panose="020B0502020202020204" pitchFamily="34" charset="0"/>
              </a:rPr>
              <a:t> facility-based delivery example</a:t>
            </a:r>
            <a:r>
              <a:rPr lang="en-US" sz="1400" b="0" i="0" kern="1200" dirty="0">
                <a:solidFill>
                  <a:schemeClr val="tx1"/>
                </a:solidFill>
                <a:latin typeface="Century Gothic" panose="020B0502020202020204" pitchFamily="34" charset="0"/>
              </a:rPr>
              <a:t>, this stage might ask about participants’ reactions to services or processes, asking them to compare with other service</a:t>
            </a:r>
            <a:r>
              <a:rPr lang="en-US" sz="1400" b="0" i="0" kern="1200" baseline="0" dirty="0">
                <a:solidFill>
                  <a:schemeClr val="tx1"/>
                </a:solidFill>
                <a:latin typeface="Century Gothic" panose="020B0502020202020204" pitchFamily="34" charset="0"/>
              </a:rPr>
              <a:t> providers </a:t>
            </a:r>
            <a:r>
              <a:rPr lang="en-US" sz="1400" b="0" i="0" kern="1200" dirty="0">
                <a:solidFill>
                  <a:schemeClr val="tx1"/>
                </a:solidFill>
                <a:latin typeface="Century Gothic" panose="020B0502020202020204" pitchFamily="34" charset="0"/>
              </a:rPr>
              <a:t>and also asking for suggestions on how to improve and</a:t>
            </a:r>
            <a:r>
              <a:rPr lang="en-US" sz="1400" b="0" i="0" kern="1200" baseline="0" dirty="0">
                <a:solidFill>
                  <a:schemeClr val="tx1"/>
                </a:solidFill>
                <a:latin typeface="Century Gothic" panose="020B0502020202020204" pitchFamily="34" charset="0"/>
              </a:rPr>
              <a:t> </a:t>
            </a:r>
            <a:r>
              <a:rPr lang="en-US" sz="1400" b="0" i="0" kern="1200" dirty="0">
                <a:solidFill>
                  <a:schemeClr val="tx1"/>
                </a:solidFill>
                <a:latin typeface="Century Gothic" panose="020B0502020202020204" pitchFamily="34" charset="0"/>
              </a:rPr>
              <a:t>better communicate.</a:t>
            </a:r>
            <a:endParaRPr lang="en-US" sz="1400" dirty="0">
              <a:latin typeface="Century Gothic" panose="020B0502020202020204" pitchFamily="34" charset="0"/>
            </a:endParaRPr>
          </a:p>
        </p:txBody>
      </p:sp>
    </p:spTree>
    <p:extLst>
      <p:ext uri="{BB962C8B-B14F-4D97-AF65-F5344CB8AC3E}">
        <p14:creationId xmlns:p14="http://schemas.microsoft.com/office/powerpoint/2010/main" val="25992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It’s worth mentioning that in qualitative</a:t>
            </a:r>
            <a:r>
              <a:rPr lang="en-US" sz="1400" baseline="0" dirty="0">
                <a:latin typeface="Century Gothic" panose="020B0502020202020204" pitchFamily="34" charset="0"/>
              </a:rPr>
              <a:t> evaluation, usually various tools are employed in a specific study to ensure triangulation, deeper understanding, and for diverse perspectives of an issue. </a:t>
            </a:r>
          </a:p>
          <a:p>
            <a:r>
              <a:rPr lang="en-US" sz="1400" baseline="0" dirty="0">
                <a:latin typeface="Century Gothic" panose="020B0502020202020204" pitchFamily="34" charset="0"/>
              </a:rPr>
              <a:t>For example, the researcher may employ both in-depth interviews and focus group discussions. This will then require the use of both IDI guides and FGD guides.</a:t>
            </a:r>
            <a:endParaRPr lang="en-US" sz="1400" dirty="0">
              <a:latin typeface="Century Gothic" panose="020B0502020202020204" pitchFamily="34" charset="0"/>
            </a:endParaRPr>
          </a:p>
        </p:txBody>
      </p:sp>
    </p:spTree>
    <p:extLst>
      <p:ext uri="{BB962C8B-B14F-4D97-AF65-F5344CB8AC3E}">
        <p14:creationId xmlns:p14="http://schemas.microsoft.com/office/powerpoint/2010/main" val="9897715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lvl="0">
              <a:lnSpc>
                <a:spcPct val="130000"/>
              </a:lnSpc>
            </a:pPr>
            <a:r>
              <a:rPr lang="en-US" sz="1400" dirty="0">
                <a:latin typeface="Century Gothic"/>
                <a:cs typeface="Century Gothic"/>
              </a:rPr>
              <a:t>Ask participants to discuss</a:t>
            </a:r>
            <a:r>
              <a:rPr lang="en-US" sz="1400" baseline="0" dirty="0">
                <a:latin typeface="Century Gothic"/>
                <a:cs typeface="Century Gothic"/>
              </a:rPr>
              <a:t> the following tips for preparing data collection tools.  </a:t>
            </a:r>
          </a:p>
          <a:p>
            <a:pPr lvl="1">
              <a:lnSpc>
                <a:spcPct val="130000"/>
              </a:lnSpc>
            </a:pPr>
            <a:endParaRPr lang="en-US" sz="1400" baseline="0" dirty="0">
              <a:latin typeface="Century Gothic"/>
              <a:cs typeface="Century Gothic"/>
            </a:endParaRPr>
          </a:p>
          <a:p>
            <a:pPr lvl="0">
              <a:lnSpc>
                <a:spcPct val="130000"/>
              </a:lnSpc>
            </a:pPr>
            <a:r>
              <a:rPr lang="en-US" sz="1400" baseline="0" dirty="0">
                <a:latin typeface="Century Gothic"/>
                <a:cs typeface="Century Gothic"/>
              </a:rPr>
              <a:t>The example questions are poorly formed questions</a:t>
            </a:r>
            <a:r>
              <a:rPr lang="en-US" sz="1400" baseline="0" dirty="0">
                <a:latin typeface="Century Gothic" panose="020B0502020202020204" pitchFamily="34" charset="0"/>
              </a:rPr>
              <a:t>—</a:t>
            </a:r>
            <a:r>
              <a:rPr lang="en-US" sz="1400" baseline="0" dirty="0">
                <a:latin typeface="Century Gothic"/>
                <a:cs typeface="Century Gothic"/>
              </a:rPr>
              <a:t>ask participants to reword using the techniques above. There are some example rewritten questions provided below.</a:t>
            </a:r>
          </a:p>
          <a:p>
            <a:pPr lvl="1">
              <a:lnSpc>
                <a:spcPct val="130000"/>
              </a:lnSpc>
            </a:pPr>
            <a:endParaRPr lang="en-US" sz="1400" baseline="0" dirty="0">
              <a:latin typeface="Century Gothic"/>
              <a:cs typeface="Century Gothic"/>
            </a:endParaRPr>
          </a:p>
          <a:p>
            <a:pPr marL="742950" lvl="1" indent="-285750">
              <a:lnSpc>
                <a:spcPct val="150000"/>
              </a:lnSpc>
              <a:spcAft>
                <a:spcPts val="600"/>
              </a:spcAft>
              <a:buFont typeface="Wingdings" panose="05000000000000000000" pitchFamily="2" charset="2"/>
              <a:buChar char="§"/>
            </a:pPr>
            <a:r>
              <a:rPr lang="en-US" sz="1400" dirty="0">
                <a:latin typeface="Century Gothic"/>
                <a:cs typeface="Century Gothic"/>
              </a:rPr>
              <a:t>Avoid leading questions</a:t>
            </a:r>
          </a:p>
          <a:p>
            <a:pPr marL="1200150" lvl="2" indent="-285750">
              <a:spcAft>
                <a:spcPts val="1200"/>
              </a:spcAft>
              <a:buFont typeface="Courier New" panose="02070309020205020404" pitchFamily="49" charset="0"/>
              <a:buChar char="o"/>
            </a:pPr>
            <a:r>
              <a:rPr lang="en-US" sz="1400" dirty="0">
                <a:latin typeface="Century Gothic"/>
                <a:cs typeface="Century Gothic"/>
              </a:rPr>
              <a:t>“Tell me how the program helped you stop smoking.”</a:t>
            </a:r>
          </a:p>
          <a:p>
            <a:pPr marL="1200150" lvl="2" indent="-285750">
              <a:spcAft>
                <a:spcPts val="1200"/>
              </a:spcAft>
              <a:buFont typeface="Courier New" panose="02070309020205020404" pitchFamily="49" charset="0"/>
              <a:buChar char="o"/>
            </a:pPr>
            <a:r>
              <a:rPr lang="en-US" sz="1400" dirty="0">
                <a:latin typeface="Century Gothic"/>
                <a:cs typeface="Century Gothic"/>
              </a:rPr>
              <a:t>Instead: “Tell me about your experience in the smoking program.”</a:t>
            </a:r>
            <a:br>
              <a:rPr lang="en-US" sz="1400" dirty="0">
                <a:latin typeface="Century Gothic"/>
                <a:cs typeface="Century Gothic"/>
              </a:rPr>
            </a:br>
            <a:endParaRPr lang="en-US" sz="1400" dirty="0">
              <a:latin typeface="Century Gothic"/>
              <a:cs typeface="Century Gothic"/>
            </a:endParaRPr>
          </a:p>
          <a:p>
            <a:pPr marL="742950" lvl="1" indent="-285750">
              <a:spcAft>
                <a:spcPts val="600"/>
              </a:spcAft>
              <a:buFont typeface="Wingdings" panose="05000000000000000000" pitchFamily="2" charset="2"/>
              <a:buChar char="§"/>
            </a:pPr>
            <a:r>
              <a:rPr lang="en-US" sz="1400" dirty="0">
                <a:latin typeface="Century Gothic"/>
                <a:cs typeface="Century Gothic"/>
              </a:rPr>
              <a:t>Avoid double-barreled questions</a:t>
            </a:r>
          </a:p>
          <a:p>
            <a:pPr marL="1200150" lvl="2" indent="-285750">
              <a:spcAft>
                <a:spcPts val="1200"/>
              </a:spcAft>
              <a:buFont typeface="Courier New" panose="02070309020205020404" pitchFamily="49" charset="0"/>
              <a:buChar char="o"/>
            </a:pPr>
            <a:r>
              <a:rPr lang="en-US" sz="1400" dirty="0">
                <a:latin typeface="Century Gothic"/>
                <a:cs typeface="Century Gothic"/>
              </a:rPr>
              <a:t>“What did you eat and what did your child eat?”</a:t>
            </a:r>
          </a:p>
          <a:p>
            <a:pPr marL="1200150" lvl="2" indent="-285750">
              <a:spcAft>
                <a:spcPts val="1200"/>
              </a:spcAft>
              <a:buFont typeface="Courier New" panose="02070309020205020404" pitchFamily="49" charset="0"/>
              <a:buChar char="o"/>
            </a:pPr>
            <a:r>
              <a:rPr lang="en-US" sz="1400" dirty="0">
                <a:latin typeface="Century Gothic"/>
                <a:cs typeface="Century Gothic"/>
              </a:rPr>
              <a:t>Instead: “What did you eat at dinner yesterday?” Followed by another question: “What did your child eat yesterday at dinner?”</a:t>
            </a:r>
            <a:br>
              <a:rPr lang="en-US" sz="1400" dirty="0">
                <a:latin typeface="Century Gothic"/>
                <a:cs typeface="Century Gothic"/>
              </a:rPr>
            </a:br>
            <a:endParaRPr lang="en-US" sz="1400" dirty="0">
              <a:latin typeface="Century Gothic"/>
              <a:cs typeface="Century Gothic"/>
            </a:endParaRPr>
          </a:p>
          <a:p>
            <a:pPr marL="742950" lvl="1" indent="-285750">
              <a:spcAft>
                <a:spcPts val="600"/>
              </a:spcAft>
              <a:buFont typeface="Wingdings" panose="05000000000000000000" pitchFamily="2" charset="2"/>
              <a:buChar char="§"/>
            </a:pPr>
            <a:r>
              <a:rPr lang="en-US" sz="1400" dirty="0">
                <a:latin typeface="Century Gothic"/>
                <a:cs typeface="Century Gothic"/>
              </a:rPr>
              <a:t>Avoid using dichotomous questions (yes/no)</a:t>
            </a:r>
          </a:p>
          <a:p>
            <a:pPr marL="1200150" lvl="2" indent="-285750">
              <a:spcAft>
                <a:spcPts val="1200"/>
              </a:spcAft>
              <a:buFont typeface="Courier New" panose="02070309020205020404" pitchFamily="49" charset="0"/>
              <a:buChar char="o"/>
            </a:pPr>
            <a:r>
              <a:rPr lang="en-US" sz="1400" dirty="0">
                <a:latin typeface="Century Gothic"/>
                <a:cs typeface="Century Gothic"/>
              </a:rPr>
              <a:t>“Did you eat breakfast today?”</a:t>
            </a:r>
          </a:p>
          <a:p>
            <a:pPr marL="1200150" lvl="2" indent="-285750">
              <a:spcAft>
                <a:spcPts val="1200"/>
              </a:spcAft>
              <a:buFont typeface="Courier New" panose="02070309020205020404" pitchFamily="49" charset="0"/>
              <a:buChar char="o"/>
            </a:pPr>
            <a:r>
              <a:rPr lang="en-US" sz="1400" dirty="0">
                <a:latin typeface="Century Gothic"/>
                <a:cs typeface="Century Gothic"/>
              </a:rPr>
              <a:t>Instead: “What meals did you eat today?” And then, for the specific meal mentioned, ask: “What did you eat for _____?”</a:t>
            </a:r>
            <a:br>
              <a:rPr lang="en-US" sz="1400" dirty="0">
                <a:latin typeface="Century Gothic"/>
                <a:cs typeface="Century Gothic"/>
              </a:rPr>
            </a:br>
            <a:endParaRPr lang="en-US" sz="1400" dirty="0">
              <a:latin typeface="Century Gothic"/>
              <a:cs typeface="Century Gothic"/>
            </a:endParaRPr>
          </a:p>
          <a:p>
            <a:pPr marL="742950" lvl="1" indent="-285750">
              <a:spcAft>
                <a:spcPts val="600"/>
              </a:spcAft>
              <a:buFont typeface="Wingdings" panose="05000000000000000000" pitchFamily="2" charset="2"/>
              <a:buChar char="§"/>
            </a:pPr>
            <a:r>
              <a:rPr lang="en-US" sz="1400" dirty="0">
                <a:latin typeface="Century Gothic"/>
                <a:cs typeface="Century Gothic"/>
              </a:rPr>
              <a:t>Be sure questions are clear</a:t>
            </a:r>
          </a:p>
          <a:p>
            <a:pPr marL="1200150" lvl="2" indent="-285750">
              <a:spcAft>
                <a:spcPts val="1200"/>
              </a:spcAft>
              <a:buFont typeface="Courier New" panose="02070309020205020404" pitchFamily="49" charset="0"/>
              <a:buChar char="o"/>
            </a:pPr>
            <a:r>
              <a:rPr lang="en-US" sz="1400" dirty="0">
                <a:latin typeface="Century Gothic"/>
                <a:cs typeface="Century Gothic"/>
              </a:rPr>
              <a:t>“Have you discussed contraception?”</a:t>
            </a:r>
          </a:p>
          <a:p>
            <a:pPr marL="1200150" lvl="2" indent="-285750">
              <a:spcAft>
                <a:spcPts val="1200"/>
              </a:spcAft>
              <a:buFont typeface="Courier New" panose="02070309020205020404" pitchFamily="49" charset="0"/>
              <a:buChar char="o"/>
            </a:pPr>
            <a:r>
              <a:rPr lang="en-US" sz="1400" dirty="0">
                <a:latin typeface="Century Gothic"/>
                <a:cs typeface="Century Gothic"/>
              </a:rPr>
              <a:t>Instead: “Have you discussed contraception with your teenager?”</a:t>
            </a:r>
            <a:br>
              <a:rPr lang="en-US" sz="1400" dirty="0">
                <a:latin typeface="Century Gothic"/>
                <a:cs typeface="Century Gothic"/>
              </a:rPr>
            </a:br>
            <a:endParaRPr lang="en-US" sz="1400" dirty="0">
              <a:latin typeface="Century Gothic"/>
              <a:cs typeface="Century Gothic"/>
            </a:endParaRPr>
          </a:p>
          <a:p>
            <a:pPr marL="742950" lvl="1" indent="-285750">
              <a:spcAft>
                <a:spcPts val="600"/>
              </a:spcAft>
              <a:buFont typeface="Wingdings" panose="05000000000000000000" pitchFamily="2" charset="2"/>
              <a:buChar char="§"/>
            </a:pPr>
            <a:r>
              <a:rPr lang="en-US" sz="1400" dirty="0">
                <a:latin typeface="Century Gothic"/>
                <a:cs typeface="Century Gothic"/>
              </a:rPr>
              <a:t>Avoid asking “why” questions</a:t>
            </a:r>
          </a:p>
          <a:p>
            <a:pPr marL="1200150" lvl="2" indent="-285750">
              <a:spcAft>
                <a:spcPts val="1200"/>
              </a:spcAft>
              <a:buFont typeface="Courier New" panose="02070309020205020404" pitchFamily="49" charset="0"/>
              <a:buChar char="o"/>
            </a:pPr>
            <a:r>
              <a:rPr lang="en-US" sz="1400" dirty="0">
                <a:latin typeface="Century Gothic"/>
                <a:cs typeface="Century Gothic"/>
              </a:rPr>
              <a:t>“Why didn’t you bring up contraception with your husband?”</a:t>
            </a:r>
          </a:p>
          <a:p>
            <a:pPr marL="1200150" lvl="2" indent="-285750">
              <a:spcAft>
                <a:spcPts val="1200"/>
              </a:spcAft>
              <a:buFont typeface="Courier New" panose="02070309020205020404" pitchFamily="49" charset="0"/>
              <a:buChar char="o"/>
            </a:pPr>
            <a:r>
              <a:rPr lang="en-US" sz="1400" dirty="0">
                <a:latin typeface="Century Gothic"/>
                <a:cs typeface="Century Gothic"/>
              </a:rPr>
              <a:t>Instead: “What, if anything, influenced your decision to not discuss contraception with your husband?”</a:t>
            </a:r>
            <a:endParaRPr lang="en-US" dirty="0">
              <a:latin typeface="Century Gothic" panose="020B0502020202020204" pitchFamily="34" charset="0"/>
            </a:endParaRPr>
          </a:p>
        </p:txBody>
      </p:sp>
    </p:spTree>
    <p:extLst>
      <p:ext uri="{BB962C8B-B14F-4D97-AF65-F5344CB8AC3E}">
        <p14:creationId xmlns:p14="http://schemas.microsoft.com/office/powerpoint/2010/main" val="29124189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lvl="1">
              <a:lnSpc>
                <a:spcPct val="130000"/>
              </a:lnSpc>
            </a:pPr>
            <a:r>
              <a:rPr lang="en-US" sz="1400" dirty="0">
                <a:latin typeface="Century Gothic"/>
                <a:cs typeface="Century Gothic"/>
              </a:rPr>
              <a:t>Rewording of sexual relationship question:</a:t>
            </a:r>
            <a:br>
              <a:rPr lang="en-US" sz="1400" dirty="0">
                <a:latin typeface="Century Gothic"/>
                <a:cs typeface="Century Gothic"/>
              </a:rPr>
            </a:br>
            <a:endParaRPr lang="en-US" sz="1400" dirty="0">
              <a:latin typeface="Century Gothic"/>
              <a:cs typeface="Century Gothic"/>
            </a:endParaRPr>
          </a:p>
          <a:p>
            <a:pPr marL="1200150" lvl="2" indent="-285750">
              <a:lnSpc>
                <a:spcPct val="130000"/>
              </a:lnSpc>
              <a:buFont typeface="Wingdings" panose="05000000000000000000" pitchFamily="2" charset="2"/>
              <a:buChar char="§"/>
            </a:pPr>
            <a:r>
              <a:rPr lang="en-US" sz="1400" dirty="0">
                <a:latin typeface="Century Gothic"/>
                <a:cs typeface="Century Gothic"/>
              </a:rPr>
              <a:t>“How many sexual relationships have you had with men, if any?” (eliminates the need to ask </a:t>
            </a:r>
            <a:r>
              <a:rPr lang="en-US" sz="1400" i="1" dirty="0">
                <a:latin typeface="Century Gothic"/>
                <a:cs typeface="Century Gothic"/>
              </a:rPr>
              <a:t>if</a:t>
            </a:r>
            <a:r>
              <a:rPr lang="en-US" sz="1400" dirty="0">
                <a:latin typeface="Century Gothic"/>
                <a:cs typeface="Century Gothic"/>
              </a:rPr>
              <a:t> you have learned anything; also good to use with sensitive topics, as it operates on a shared understanding of participant’s experience, makes it sound like this won’t be shocking or upsetting, something interviewer has heard before, increases likelihood that person will have something meaningful to say)</a:t>
            </a:r>
          </a:p>
          <a:p>
            <a:pPr marL="1200150" lvl="2" indent="-285750">
              <a:lnSpc>
                <a:spcPct val="130000"/>
              </a:lnSpc>
              <a:buFont typeface="Wingdings" panose="05000000000000000000" pitchFamily="2" charset="2"/>
              <a:buChar char="§"/>
            </a:pPr>
            <a:endParaRPr lang="en-US" sz="1400" dirty="0">
              <a:latin typeface="Century Gothic"/>
              <a:cs typeface="Century Gothic"/>
            </a:endParaRPr>
          </a:p>
          <a:p>
            <a:pPr lvl="1">
              <a:lnSpc>
                <a:spcPct val="130000"/>
              </a:lnSpc>
            </a:pPr>
            <a:r>
              <a:rPr lang="en-US" sz="1400" dirty="0">
                <a:latin typeface="Century Gothic"/>
                <a:cs typeface="Century Gothic"/>
              </a:rPr>
              <a:t>Role playing questions</a:t>
            </a:r>
            <a:r>
              <a:rPr lang="en-US" sz="1400" baseline="0" dirty="0">
                <a:latin typeface="Century Gothic" panose="020B0502020202020204" pitchFamily="34" charset="0"/>
              </a:rPr>
              <a:t>—f</a:t>
            </a:r>
            <a:r>
              <a:rPr lang="en-US" sz="1400" dirty="0">
                <a:latin typeface="Century Gothic"/>
                <a:cs typeface="Century Gothic"/>
              </a:rPr>
              <a:t>or example, ask the participant what they would do if they were </a:t>
            </a:r>
            <a:r>
              <a:rPr lang="en-US" sz="1400" i="1" dirty="0">
                <a:latin typeface="Century Gothic"/>
                <a:cs typeface="Century Gothic"/>
              </a:rPr>
              <a:t>X</a:t>
            </a:r>
            <a:r>
              <a:rPr lang="en-US" sz="1400" dirty="0">
                <a:latin typeface="Century Gothic"/>
                <a:cs typeface="Century Gothic"/>
              </a:rPr>
              <a:t>.</a:t>
            </a:r>
          </a:p>
          <a:p>
            <a:pPr lvl="1">
              <a:lnSpc>
                <a:spcPct val="130000"/>
              </a:lnSpc>
            </a:pPr>
            <a:endParaRPr lang="en-US" sz="1400" dirty="0">
              <a:latin typeface="Century Gothic"/>
              <a:cs typeface="Century Gothic"/>
            </a:endParaRPr>
          </a:p>
          <a:p>
            <a:pPr lvl="1">
              <a:lnSpc>
                <a:spcPct val="130000"/>
              </a:lnSpc>
            </a:pPr>
            <a:r>
              <a:rPr lang="en-US" sz="1400" dirty="0">
                <a:latin typeface="Century Gothic"/>
                <a:cs typeface="Century Gothic"/>
              </a:rPr>
              <a:t>Number of questions</a:t>
            </a:r>
            <a:r>
              <a:rPr lang="en-US" sz="1400" baseline="0" dirty="0">
                <a:latin typeface="Century Gothic" panose="020B0502020202020204" pitchFamily="34" charset="0"/>
              </a:rPr>
              <a:t>—</a:t>
            </a:r>
            <a:r>
              <a:rPr lang="en-US" sz="1400" dirty="0">
                <a:latin typeface="Century Gothic"/>
                <a:cs typeface="Century Gothic"/>
              </a:rPr>
              <a:t>people tend to add too many questions to guides. Think of the interview or discussion taking 1 hour to 1.5 hrs. maximum, and each question getting 3–4 minutes of discussion (including probes).  </a:t>
            </a:r>
            <a:br>
              <a:rPr lang="en-US" sz="1400" dirty="0">
                <a:latin typeface="Century Gothic"/>
                <a:cs typeface="Century Gothic"/>
              </a:rPr>
            </a:br>
            <a:br>
              <a:rPr lang="en-US" sz="1400" dirty="0">
                <a:latin typeface="Century Gothic"/>
                <a:cs typeface="Century Gothic"/>
              </a:rPr>
            </a:br>
            <a:r>
              <a:rPr lang="en-US" sz="1400" dirty="0">
                <a:latin typeface="Century Gothic"/>
                <a:cs typeface="Century Gothic"/>
              </a:rPr>
              <a:t>This is not a quantitative survey with a hundred or more questions. There are topic guides with only one or two questions and others with 20 questions, but you should generally not be higher than that. Consider at least 3–4 minutes per question, but possibly even more. Six to ten well written questions can easily take 1–1.5 hours.</a:t>
            </a:r>
            <a:endParaRPr lang="en-US" sz="800" dirty="0">
              <a:latin typeface="Century Gothic" panose="020B0502020202020204" pitchFamily="34" charset="0"/>
            </a:endParaRPr>
          </a:p>
        </p:txBody>
      </p:sp>
    </p:spTree>
    <p:extLst>
      <p:ext uri="{BB962C8B-B14F-4D97-AF65-F5344CB8AC3E}">
        <p14:creationId xmlns:p14="http://schemas.microsoft.com/office/powerpoint/2010/main" val="25392156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31925" y="1143000"/>
            <a:ext cx="3994150" cy="3086100"/>
          </a:xfrm>
          <a:prstGeom prst="rect">
            <a:avLst/>
          </a:prstGeom>
        </p:spPr>
      </p:sp>
      <p:sp>
        <p:nvSpPr>
          <p:cNvPr id="3" name="2 Marcador de notas"/>
          <p:cNvSpPr>
            <a:spLocks noGrp="1"/>
          </p:cNvSpPr>
          <p:nvPr>
            <p:ph type="body" idx="1"/>
          </p:nvPr>
        </p:nvSpPr>
        <p:spPr>
          <a:xfrm>
            <a:off x="685800" y="4400549"/>
            <a:ext cx="5486400" cy="3600451"/>
          </a:xfrm>
          <a:prstGeom prst="rect">
            <a:avLst/>
          </a:prstGeom>
        </p:spPr>
        <p:txBody>
          <a:bodyPr>
            <a:norm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en-US" sz="1400" kern="1200" dirty="0">
                <a:solidFill>
                  <a:schemeClr val="tx1"/>
                </a:solidFill>
                <a:latin typeface="Century Gothic"/>
                <a:ea typeface="+mn-ea"/>
              </a:rPr>
              <a:t>There are potential gender biases in data collection on particular topics that you must consider. When conducting your literature review, pay attention to discussion of these and how to potentially mitigate them; </a:t>
            </a:r>
            <a:r>
              <a:rPr lang="en-US" sz="1400" baseline="0" dirty="0">
                <a:latin typeface="Century Gothic" panose="020B0502020202020204" pitchFamily="34" charset="0"/>
              </a:rPr>
              <a:t>f</a:t>
            </a:r>
            <a:r>
              <a:rPr lang="en-US" sz="1400" kern="1200" dirty="0">
                <a:solidFill>
                  <a:schemeClr val="tx1"/>
                </a:solidFill>
                <a:latin typeface="Century Gothic"/>
                <a:ea typeface="+mn-ea"/>
              </a:rPr>
              <a:t>or example, on IPV, you may need to probe differently or indirectly to get at the topic if women are not likely to want to talk about it</a:t>
            </a:r>
            <a:r>
              <a:rPr lang="en-US" sz="1400" baseline="0" dirty="0">
                <a:latin typeface="Century Gothic" panose="020B0502020202020204" pitchFamily="34" charset="0"/>
              </a:rPr>
              <a:t>—o</a:t>
            </a:r>
            <a:r>
              <a:rPr lang="en-US" sz="1400" kern="1200" dirty="0">
                <a:solidFill>
                  <a:schemeClr val="tx1"/>
                </a:solidFill>
                <a:latin typeface="Century Gothic"/>
                <a:ea typeface="+mn-ea"/>
              </a:rPr>
              <a:t>r try to gain trust through less invasive questions first, or at least be able to acknowledge the potential biases in your results discussion.</a:t>
            </a:r>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8787"/>
          </a:xfrm>
          <a:prstGeom prst="rect">
            <a:avLst/>
          </a:prstGeom>
        </p:spPr>
        <p:txBody>
          <a:bodyPr/>
          <a:lstStyle/>
          <a:p>
            <a:fld id="{8CDF3B62-A5AC-4036-BB7A-B91EFD8F1C7F}" type="slidenum">
              <a:rPr lang="en-US" smtClean="0">
                <a:latin typeface="Century Gothic" panose="020B0502020202020204" pitchFamily="34" charset="0"/>
              </a:rPr>
              <a:pPr/>
              <a:t>28</a:t>
            </a:fld>
            <a:endParaRPr lang="en-US" dirty="0">
              <a:latin typeface="Century Gothic" panose="020B0502020202020204" pitchFamily="34" charset="0"/>
            </a:endParaRPr>
          </a:p>
        </p:txBody>
      </p:sp>
    </p:spTree>
    <p:extLst>
      <p:ext uri="{BB962C8B-B14F-4D97-AF65-F5344CB8AC3E}">
        <p14:creationId xmlns:p14="http://schemas.microsoft.com/office/powerpoint/2010/main" val="21354620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a:p>
        </p:txBody>
      </p:sp>
    </p:spTree>
    <p:extLst>
      <p:ext uri="{BB962C8B-B14F-4D97-AF65-F5344CB8AC3E}">
        <p14:creationId xmlns:p14="http://schemas.microsoft.com/office/powerpoint/2010/main" val="28478298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4237838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4171796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22969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667470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306097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267536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9971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0482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3287814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367340209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a:t>
            </a:r>
            <a:r>
              <a:rPr lang="en-US" sz="2400" dirty="0">
                <a:solidFill>
                  <a:prstClr val="black"/>
                </a:solidFill>
                <a:latin typeface="Century Gothic" panose="020B0502020202020204" pitchFamily="34" charset="0"/>
                <a:cs typeface="Times New Roman"/>
              </a:rPr>
              <a:t>4</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112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Developing Data Collection Tools</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4400" dirty="0"/>
              <a:t>The evaluation process</a:t>
            </a:r>
          </a:p>
        </p:txBody>
      </p:sp>
      <p:pic>
        <p:nvPicPr>
          <p:cNvPr id="15" name="Picture 14">
            <a:extLst>
              <a:ext uri="{FF2B5EF4-FFF2-40B4-BE49-F238E27FC236}">
                <a16:creationId xmlns:a16="http://schemas.microsoft.com/office/drawing/2014/main" id="{6DA67846-5234-4358-A231-F8275391629F}"/>
              </a:ext>
            </a:extLst>
          </p:cNvPr>
          <p:cNvPicPr>
            <a:picLocks noChangeAspect="1"/>
          </p:cNvPicPr>
          <p:nvPr/>
        </p:nvPicPr>
        <p:blipFill>
          <a:blip r:embed="rId3"/>
          <a:stretch>
            <a:fillRect/>
          </a:stretch>
        </p:blipFill>
        <p:spPr>
          <a:xfrm>
            <a:off x="152400" y="1447800"/>
            <a:ext cx="9808788" cy="6128702"/>
          </a:xfrm>
          <a:prstGeom prst="rect">
            <a:avLst/>
          </a:prstGeom>
        </p:spPr>
      </p:pic>
    </p:spTree>
    <p:extLst>
      <p:ext uri="{BB962C8B-B14F-4D97-AF65-F5344CB8AC3E}">
        <p14:creationId xmlns:p14="http://schemas.microsoft.com/office/powerpoint/2010/main" val="1449219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Learning objectives</a:t>
            </a:r>
          </a:p>
        </p:txBody>
      </p:sp>
      <p:sp>
        <p:nvSpPr>
          <p:cNvPr id="3" name="Text Placeholder 2"/>
          <p:cNvSpPr>
            <a:spLocks noGrp="1"/>
          </p:cNvSpPr>
          <p:nvPr>
            <p:ph type="body" sz="quarter" idx="10"/>
          </p:nvPr>
        </p:nvSpPr>
        <p:spPr>
          <a:xfrm>
            <a:off x="838200" y="1600200"/>
            <a:ext cx="8724024" cy="5805388"/>
          </a:xfrm>
        </p:spPr>
        <p:txBody>
          <a:bodyPr/>
          <a:lstStyle/>
          <a:p>
            <a:pPr>
              <a:spcAft>
                <a:spcPts val="1800"/>
              </a:spcAft>
            </a:pPr>
            <a:r>
              <a:rPr lang="en-US" sz="3200" b="1" dirty="0"/>
              <a:t>At end of this session, participants </a:t>
            </a:r>
            <a:br>
              <a:rPr lang="en-US" sz="3200" b="1" dirty="0"/>
            </a:br>
            <a:r>
              <a:rPr lang="en-US" sz="3200" b="1" dirty="0"/>
              <a:t>will be able to:</a:t>
            </a:r>
          </a:p>
          <a:p>
            <a:pPr marL="457200" indent="-338138">
              <a:lnSpc>
                <a:spcPts val="2800"/>
              </a:lnSpc>
              <a:spcAft>
                <a:spcPts val="1800"/>
              </a:spcAft>
              <a:buClr>
                <a:srgbClr val="AB2472"/>
              </a:buClr>
              <a:buFont typeface="Wingdings" panose="05000000000000000000" pitchFamily="2" charset="2"/>
              <a:buChar char="§"/>
            </a:pPr>
            <a:r>
              <a:rPr lang="en-US" dirty="0">
                <a:latin typeface="Century Gothic"/>
                <a:cs typeface="Century Gothic"/>
              </a:rPr>
              <a:t>Identify specific tools for qualitative data collection</a:t>
            </a:r>
          </a:p>
          <a:p>
            <a:pPr marL="457200" indent="-338138">
              <a:lnSpc>
                <a:spcPts val="2800"/>
              </a:lnSpc>
              <a:spcAft>
                <a:spcPts val="1800"/>
              </a:spcAft>
              <a:buClr>
                <a:srgbClr val="AB2472"/>
              </a:buClr>
              <a:buFont typeface="Wingdings" panose="05000000000000000000" pitchFamily="2" charset="2"/>
              <a:buChar char="§"/>
            </a:pPr>
            <a:r>
              <a:rPr lang="en-US" dirty="0">
                <a:latin typeface="Century Gothic"/>
                <a:cs typeface="Century Gothic"/>
              </a:rPr>
              <a:t>Describe the structure and components </a:t>
            </a:r>
            <a:br>
              <a:rPr lang="en-US" dirty="0">
                <a:latin typeface="Century Gothic"/>
                <a:cs typeface="Century Gothic"/>
              </a:rPr>
            </a:br>
            <a:r>
              <a:rPr lang="en-US" dirty="0">
                <a:latin typeface="Century Gothic"/>
                <a:cs typeface="Century Gothic"/>
              </a:rPr>
              <a:t>of qualitative data collection tools</a:t>
            </a:r>
          </a:p>
          <a:p>
            <a:pPr marL="457200" indent="-338138">
              <a:lnSpc>
                <a:spcPts val="2800"/>
              </a:lnSpc>
              <a:spcAft>
                <a:spcPts val="1800"/>
              </a:spcAft>
              <a:buClr>
                <a:srgbClr val="AB2472"/>
              </a:buClr>
              <a:buFont typeface="Wingdings" panose="05000000000000000000" pitchFamily="2" charset="2"/>
              <a:buChar char="§"/>
            </a:pPr>
            <a:r>
              <a:rPr lang="en-US" dirty="0">
                <a:latin typeface="Century Gothic"/>
                <a:cs typeface="Century Gothic"/>
              </a:rPr>
              <a:t>Formulate sets of questions that can address specific evaluation components in data collection instruments</a:t>
            </a:r>
          </a:p>
          <a:p>
            <a:pPr marL="457200" indent="-338138">
              <a:lnSpc>
                <a:spcPts val="2800"/>
              </a:lnSpc>
              <a:spcAft>
                <a:spcPts val="1800"/>
              </a:spcAft>
              <a:buClr>
                <a:srgbClr val="AB2472"/>
              </a:buClr>
              <a:buFont typeface="Wingdings" panose="05000000000000000000" pitchFamily="2" charset="2"/>
              <a:buChar char="§"/>
            </a:pPr>
            <a:r>
              <a:rPr lang="en-US" dirty="0">
                <a:latin typeface="Century Gothic"/>
                <a:cs typeface="Century Gothic"/>
              </a:rPr>
              <a:t>Demonstrate use of probes to elicit </a:t>
            </a:r>
            <a:br>
              <a:rPr lang="en-US" dirty="0">
                <a:latin typeface="Century Gothic"/>
                <a:cs typeface="Century Gothic"/>
              </a:rPr>
            </a:br>
            <a:r>
              <a:rPr lang="en-US" dirty="0">
                <a:latin typeface="Century Gothic"/>
                <a:cs typeface="Century Gothic"/>
              </a:rPr>
              <a:t>in-depth responses</a:t>
            </a:r>
          </a:p>
          <a:p>
            <a:pPr marL="457200" indent="-338138">
              <a:lnSpc>
                <a:spcPts val="2800"/>
              </a:lnSpc>
              <a:spcAft>
                <a:spcPts val="1200"/>
              </a:spcAft>
              <a:buClr>
                <a:srgbClr val="AB2472"/>
              </a:buClr>
              <a:buFont typeface="Wingdings" panose="05000000000000000000" pitchFamily="2" charset="2"/>
              <a:buChar char="§"/>
            </a:pPr>
            <a:r>
              <a:rPr lang="en-US" dirty="0">
                <a:latin typeface="Century Gothic"/>
                <a:cs typeface="Century Gothic"/>
              </a:rPr>
              <a:t>Design a tool with logical flow of questions</a:t>
            </a:r>
          </a:p>
          <a:p>
            <a:pPr>
              <a:lnSpc>
                <a:spcPct val="130000"/>
              </a:lnSpc>
            </a:pPr>
            <a:endParaRPr lang="en-US" dirty="0">
              <a:latin typeface="Century Gothic"/>
              <a:cs typeface="Century Gothic"/>
            </a:endParaRPr>
          </a:p>
        </p:txBody>
      </p:sp>
    </p:spTree>
    <p:extLst>
      <p:ext uri="{BB962C8B-B14F-4D97-AF65-F5344CB8AC3E}">
        <p14:creationId xmlns:p14="http://schemas.microsoft.com/office/powerpoint/2010/main" val="207556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4400" dirty="0"/>
              <a:t>Qualitative evaluation</a:t>
            </a:r>
          </a:p>
        </p:txBody>
      </p:sp>
      <p:sp>
        <p:nvSpPr>
          <p:cNvPr id="3" name="Text Placeholder 2"/>
          <p:cNvSpPr>
            <a:spLocks noGrp="1"/>
          </p:cNvSpPr>
          <p:nvPr>
            <p:ph type="body" sz="quarter" idx="10"/>
          </p:nvPr>
        </p:nvSpPr>
        <p:spPr>
          <a:xfrm>
            <a:off x="561845" y="1509812"/>
            <a:ext cx="8934710" cy="6262588"/>
          </a:xfrm>
        </p:spPr>
        <p:txBody>
          <a:bodyPr/>
          <a:lstStyle/>
          <a:p>
            <a:pPr>
              <a:spcAft>
                <a:spcPts val="1800"/>
              </a:spcAft>
            </a:pPr>
            <a:r>
              <a:rPr lang="en-US" b="1" dirty="0">
                <a:latin typeface="Century Gothic" panose="020B0502020202020204" pitchFamily="34" charset="0"/>
              </a:rPr>
              <a:t>Qualitative evaluation data collection tools:</a:t>
            </a:r>
          </a:p>
          <a:p>
            <a:pPr marL="914400" lvl="1" indent="-457200">
              <a:spcAft>
                <a:spcPts val="1200"/>
              </a:spcAft>
              <a:buClr>
                <a:srgbClr val="AB2472"/>
              </a:buClr>
              <a:buFont typeface="Wingdings" panose="05000000000000000000" pitchFamily="2" charset="2"/>
              <a:buChar char="§"/>
            </a:pPr>
            <a:r>
              <a:rPr lang="en-US" sz="2800" dirty="0">
                <a:latin typeface="Century Gothic" panose="020B0502020202020204" pitchFamily="34" charset="0"/>
              </a:rPr>
              <a:t>Are written outlines of topics to be </a:t>
            </a:r>
            <a:br>
              <a:rPr lang="en-US" sz="2800" dirty="0">
                <a:latin typeface="Century Gothic" panose="020B0502020202020204" pitchFamily="34" charset="0"/>
              </a:rPr>
            </a:br>
            <a:r>
              <a:rPr lang="en-US" sz="2800" dirty="0">
                <a:latin typeface="Century Gothic" panose="020B0502020202020204" pitchFamily="34" charset="0"/>
              </a:rPr>
              <a:t>covered during a focus group discussion </a:t>
            </a:r>
            <a:br>
              <a:rPr lang="en-US" sz="2800" dirty="0">
                <a:latin typeface="Century Gothic" panose="020B0502020202020204" pitchFamily="34" charset="0"/>
              </a:rPr>
            </a:br>
            <a:r>
              <a:rPr lang="en-US" sz="2800" dirty="0">
                <a:latin typeface="Century Gothic" panose="020B0502020202020204" pitchFamily="34" charset="0"/>
              </a:rPr>
              <a:t>or in-depth interview</a:t>
            </a:r>
          </a:p>
          <a:p>
            <a:pPr marL="914400" lvl="1" indent="-457200">
              <a:spcAft>
                <a:spcPts val="1200"/>
              </a:spcAft>
              <a:buClr>
                <a:srgbClr val="AB2472"/>
              </a:buClr>
              <a:buFont typeface="Wingdings" panose="05000000000000000000" pitchFamily="2" charset="2"/>
              <a:buChar char="§"/>
            </a:pPr>
            <a:r>
              <a:rPr lang="en-US" sz="2800" dirty="0">
                <a:latin typeface="Century Gothic" panose="020B0502020202020204" pitchFamily="34" charset="0"/>
              </a:rPr>
              <a:t>Are checklists to ensure that all important topics are covered during discussion </a:t>
            </a:r>
            <a:br>
              <a:rPr lang="en-US" sz="2800" dirty="0">
                <a:latin typeface="Century Gothic" panose="020B0502020202020204" pitchFamily="34" charset="0"/>
              </a:rPr>
            </a:br>
            <a:r>
              <a:rPr lang="en-US" sz="2800" dirty="0">
                <a:latin typeface="Century Gothic" panose="020B0502020202020204" pitchFamily="34" charset="0"/>
              </a:rPr>
              <a:t>or interview</a:t>
            </a:r>
          </a:p>
          <a:p>
            <a:pPr marL="914400" lvl="1" indent="-457200">
              <a:buClr>
                <a:srgbClr val="AB2472"/>
              </a:buClr>
              <a:buFont typeface="Wingdings" panose="05000000000000000000" pitchFamily="2" charset="2"/>
              <a:buChar char="§"/>
            </a:pPr>
            <a:r>
              <a:rPr lang="en-US" sz="2800" dirty="0">
                <a:latin typeface="Century Gothic" panose="020B0502020202020204" pitchFamily="34" charset="0"/>
              </a:rPr>
              <a:t>Provide flexible direction and documentation of a central aspect of the evaluation</a:t>
            </a:r>
            <a:endParaRPr lang="en-US" dirty="0">
              <a:latin typeface="Century Gothic" panose="020B0502020202020204" pitchFamily="34" charset="0"/>
            </a:endParaRPr>
          </a:p>
          <a:p>
            <a:pPr lvl="1" algn="ctr"/>
            <a:endParaRPr lang="en-US" dirty="0">
              <a:latin typeface="Century Gothic" panose="020B0502020202020204" pitchFamily="34" charset="0"/>
            </a:endParaRPr>
          </a:p>
          <a:p>
            <a:pPr marL="0" lvl="1" algn="ctr"/>
            <a:r>
              <a:rPr lang="en-US" sz="2800" b="1" dirty="0">
                <a:solidFill>
                  <a:srgbClr val="008080"/>
                </a:solidFill>
                <a:latin typeface="Century Gothic" panose="020B0502020202020204" pitchFamily="34" charset="0"/>
              </a:rPr>
              <a:t>**What are some tools used </a:t>
            </a:r>
            <a:br>
              <a:rPr lang="en-US" sz="2800" b="1" dirty="0">
                <a:solidFill>
                  <a:srgbClr val="008080"/>
                </a:solidFill>
                <a:latin typeface="Century Gothic" panose="020B0502020202020204" pitchFamily="34" charset="0"/>
              </a:rPr>
            </a:br>
            <a:r>
              <a:rPr lang="en-US" sz="2800" b="1" dirty="0">
                <a:solidFill>
                  <a:srgbClr val="008080"/>
                </a:solidFill>
                <a:latin typeface="Century Gothic" panose="020B0502020202020204" pitchFamily="34" charset="0"/>
              </a:rPr>
              <a:t>in qualitative data collection?</a:t>
            </a:r>
          </a:p>
        </p:txBody>
      </p:sp>
    </p:spTree>
    <p:extLst>
      <p:ext uri="{BB962C8B-B14F-4D97-AF65-F5344CB8AC3E}">
        <p14:creationId xmlns:p14="http://schemas.microsoft.com/office/powerpoint/2010/main" val="3999917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762000" y="2209800"/>
            <a:ext cx="8117206" cy="3786486"/>
          </a:xfrm>
          <a:prstGeom prst="rect">
            <a:avLst/>
          </a:prstGeom>
        </p:spPr>
        <p:txBody>
          <a:bodyPr vert="horz" wrap="square" lIns="0" tIns="0" rIns="0" bIns="0" rtlCol="0">
            <a:spAutoFit/>
          </a:bodyPr>
          <a:lstStyle/>
          <a:p>
            <a:pPr marL="927100" lvl="1" indent="-457200">
              <a:lnSpc>
                <a:spcPct val="140000"/>
              </a:lnSpc>
              <a:buClr>
                <a:srgbClr val="AB2472"/>
              </a:buClr>
              <a:buFont typeface="Wingdings" panose="05000000000000000000" pitchFamily="2" charset="2"/>
              <a:buChar char="§"/>
            </a:pPr>
            <a:r>
              <a:rPr lang="en-US" sz="3600" dirty="0">
                <a:solidFill>
                  <a:srgbClr val="231F20"/>
                </a:solidFill>
                <a:latin typeface="Century Gothic" panose="020B0502020202020204" pitchFamily="34" charset="0"/>
                <a:cs typeface="Futura LT Pro Book"/>
              </a:rPr>
              <a:t>Focus group discussion guide</a:t>
            </a:r>
          </a:p>
          <a:p>
            <a:pPr marL="927100" lvl="1" indent="-457200">
              <a:lnSpc>
                <a:spcPct val="140000"/>
              </a:lnSpc>
              <a:buClr>
                <a:srgbClr val="AB2472"/>
              </a:buClr>
              <a:buFont typeface="Wingdings" panose="05000000000000000000" pitchFamily="2" charset="2"/>
              <a:buChar char="§"/>
            </a:pPr>
            <a:r>
              <a:rPr lang="en-US" sz="3600" dirty="0">
                <a:solidFill>
                  <a:srgbClr val="231F20"/>
                </a:solidFill>
                <a:latin typeface="Century Gothic" panose="020B0502020202020204" pitchFamily="34" charset="0"/>
                <a:cs typeface="Futura LT Pro Book"/>
              </a:rPr>
              <a:t>In-depth interview guide</a:t>
            </a:r>
          </a:p>
          <a:p>
            <a:pPr marL="927100" lvl="1" indent="-457200">
              <a:lnSpc>
                <a:spcPct val="140000"/>
              </a:lnSpc>
              <a:buClr>
                <a:srgbClr val="AB2472"/>
              </a:buClr>
              <a:buFont typeface="Wingdings" panose="05000000000000000000" pitchFamily="2" charset="2"/>
              <a:buChar char="§"/>
            </a:pPr>
            <a:r>
              <a:rPr lang="en-US" sz="3600" dirty="0">
                <a:solidFill>
                  <a:srgbClr val="231F20"/>
                </a:solidFill>
                <a:latin typeface="Century Gothic" panose="020B0502020202020204" pitchFamily="34" charset="0"/>
                <a:cs typeface="Futura LT Pro Book"/>
              </a:rPr>
              <a:t>Observation checklist/guide</a:t>
            </a:r>
          </a:p>
          <a:p>
            <a:pPr marL="927100" lvl="1" indent="-457200">
              <a:lnSpc>
                <a:spcPct val="140000"/>
              </a:lnSpc>
              <a:buClr>
                <a:srgbClr val="AB2472"/>
              </a:buClr>
              <a:buFont typeface="Wingdings" panose="05000000000000000000" pitchFamily="2" charset="2"/>
              <a:buChar char="§"/>
            </a:pPr>
            <a:r>
              <a:rPr lang="en-US" sz="3600" dirty="0">
                <a:solidFill>
                  <a:srgbClr val="231F20"/>
                </a:solidFill>
                <a:latin typeface="Century Gothic" panose="020B0502020202020204" pitchFamily="34" charset="0"/>
                <a:cs typeface="Futura LT Pro Book"/>
              </a:rPr>
              <a:t>Topic guide</a:t>
            </a:r>
          </a:p>
          <a:p>
            <a:pPr marL="927100" lvl="1" indent="-457200">
              <a:lnSpc>
                <a:spcPct val="140000"/>
              </a:lnSpc>
              <a:buClr>
                <a:srgbClr val="AB2472"/>
              </a:buClr>
              <a:buFont typeface="Wingdings" panose="05000000000000000000" pitchFamily="2" charset="2"/>
              <a:buChar char="§"/>
            </a:pPr>
            <a:r>
              <a:rPr lang="en-US" sz="3600" dirty="0">
                <a:solidFill>
                  <a:srgbClr val="231F20"/>
                </a:solidFill>
                <a:latin typeface="Century Gothic" panose="020B0502020202020204" pitchFamily="34" charset="0"/>
                <a:cs typeface="Futura LT Pro Book"/>
              </a:rPr>
              <a:t>Others…</a:t>
            </a:r>
          </a:p>
        </p:txBody>
      </p:sp>
      <p:sp>
        <p:nvSpPr>
          <p:cNvPr id="3" name="Title 2">
            <a:extLst>
              <a:ext uri="{FF2B5EF4-FFF2-40B4-BE49-F238E27FC236}">
                <a16:creationId xmlns:a16="http://schemas.microsoft.com/office/drawing/2014/main" id="{E9CBE383-45E4-4DC7-8B1B-1CD66EEC9C64}"/>
              </a:ext>
            </a:extLst>
          </p:cNvPr>
          <p:cNvSpPr>
            <a:spLocks noGrp="1"/>
          </p:cNvSpPr>
          <p:nvPr>
            <p:ph type="title"/>
          </p:nvPr>
        </p:nvSpPr>
        <p:spPr>
          <a:xfrm>
            <a:off x="561845" y="366812"/>
            <a:ext cx="8724024" cy="724393"/>
          </a:xfrm>
        </p:spPr>
        <p:txBody>
          <a:bodyPr/>
          <a:lstStyle/>
          <a:p>
            <a:r>
              <a:rPr lang="en-US" dirty="0"/>
              <a:t>Data collection tools</a:t>
            </a:r>
          </a:p>
        </p:txBody>
      </p:sp>
      <p:sp>
        <p:nvSpPr>
          <p:cNvPr id="6" name="Text Placeholder 5">
            <a:extLst>
              <a:ext uri="{FF2B5EF4-FFF2-40B4-BE49-F238E27FC236}">
                <a16:creationId xmlns:a16="http://schemas.microsoft.com/office/drawing/2014/main" id="{B2119D0F-089A-4C9A-993F-5D33728B0578}"/>
              </a:ext>
            </a:extLst>
          </p:cNvPr>
          <p:cNvSpPr>
            <a:spLocks noGrp="1"/>
          </p:cNvSpPr>
          <p:nvPr>
            <p:ph type="body" sz="quarter" idx="11"/>
          </p:nvPr>
        </p:nvSpPr>
        <p:spPr/>
        <p:txBody>
          <a:bodyPr/>
          <a:lstStyle/>
          <a:p>
            <a:r>
              <a:rPr lang="en-US" dirty="0"/>
              <a:t>Examples</a:t>
            </a:r>
          </a:p>
        </p:txBody>
      </p:sp>
      <p:sp>
        <p:nvSpPr>
          <p:cNvPr id="2" name="TextBox 1"/>
          <p:cNvSpPr txBox="1"/>
          <p:nvPr/>
        </p:nvSpPr>
        <p:spPr>
          <a:xfrm>
            <a:off x="1314450" y="6629400"/>
            <a:ext cx="7429500" cy="584775"/>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3200" dirty="0">
                <a:latin typeface="Century Gothic" panose="020B0502020202020204" pitchFamily="34" charset="0"/>
              </a:rPr>
              <a:t>Unstructured and </a:t>
            </a:r>
            <a:r>
              <a:rPr lang="en-US" sz="3200" dirty="0" err="1">
                <a:latin typeface="Century Gothic" panose="020B0502020202020204" pitchFamily="34" charset="0"/>
              </a:rPr>
              <a:t>Semistructured</a:t>
            </a:r>
            <a:endParaRPr lang="en-US" sz="3200" dirty="0">
              <a:latin typeface="Century Gothic" panose="020B0502020202020204" pitchFamily="34" charset="0"/>
            </a:endParaRPr>
          </a:p>
        </p:txBody>
      </p:sp>
    </p:spTree>
    <p:extLst>
      <p:ext uri="{BB962C8B-B14F-4D97-AF65-F5344CB8AC3E}">
        <p14:creationId xmlns:p14="http://schemas.microsoft.com/office/powerpoint/2010/main" val="2367183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97B54A5-E4BF-47A6-A7F5-B0DCA5F0CDDD}"/>
              </a:ext>
            </a:extLst>
          </p:cNvPr>
          <p:cNvSpPr>
            <a:spLocks noGrp="1"/>
          </p:cNvSpPr>
          <p:nvPr>
            <p:ph type="title"/>
          </p:nvPr>
        </p:nvSpPr>
        <p:spPr>
          <a:xfrm>
            <a:off x="540639" y="3027144"/>
            <a:ext cx="4488561" cy="4135651"/>
          </a:xfrm>
        </p:spPr>
        <p:txBody>
          <a:bodyPr vert="horz" lIns="91440" tIns="45720" rIns="91440" bIns="45720" rtlCol="0" anchor="t">
            <a:noAutofit/>
          </a:bodyPr>
          <a:lstStyle/>
          <a:p>
            <a:pPr algn="l" rtl="0">
              <a:lnSpc>
                <a:spcPct val="90000"/>
              </a:lnSpc>
              <a:spcBef>
                <a:spcPct val="0"/>
              </a:spcBef>
            </a:pPr>
            <a:r>
              <a:rPr lang="en-US" kern="1200" spc="-100" dirty="0">
                <a:solidFill>
                  <a:schemeClr val="tx1"/>
                </a:solidFill>
                <a:latin typeface="Century Gothic" panose="020B0502020202020204" pitchFamily="34" charset="0"/>
                <a:ea typeface="+mj-ea"/>
                <a:cs typeface="+mj-cs"/>
              </a:rPr>
              <a:t>Structure of qualitative evaluation</a:t>
            </a:r>
            <a:br>
              <a:rPr lang="en-US" kern="1200" spc="-100" dirty="0">
                <a:solidFill>
                  <a:schemeClr val="tx1"/>
                </a:solidFill>
                <a:latin typeface="Century Gothic" panose="020B0502020202020204" pitchFamily="34" charset="0"/>
                <a:ea typeface="+mj-ea"/>
                <a:cs typeface="+mj-cs"/>
              </a:rPr>
            </a:br>
            <a:r>
              <a:rPr lang="en-US" sz="4400" b="0" kern="1200" spc="-100" dirty="0">
                <a:solidFill>
                  <a:srgbClr val="AB2472"/>
                </a:solidFill>
                <a:latin typeface="Century Gothic" panose="020B0502020202020204" pitchFamily="34" charset="0"/>
                <a:ea typeface="+mj-ea"/>
                <a:cs typeface="+mj-cs"/>
              </a:rPr>
              <a:t>Data </a:t>
            </a:r>
            <a:br>
              <a:rPr lang="en-US" sz="4400" b="0" kern="1200" spc="-100" dirty="0">
                <a:solidFill>
                  <a:srgbClr val="AB2472"/>
                </a:solidFill>
                <a:latin typeface="Century Gothic" panose="020B0502020202020204" pitchFamily="34" charset="0"/>
                <a:ea typeface="+mj-ea"/>
                <a:cs typeface="+mj-cs"/>
              </a:rPr>
            </a:br>
            <a:r>
              <a:rPr lang="en-US" sz="4400" b="0" kern="1200" spc="-100" dirty="0">
                <a:solidFill>
                  <a:srgbClr val="AB2472"/>
                </a:solidFill>
                <a:latin typeface="Century Gothic" panose="020B0502020202020204" pitchFamily="34" charset="0"/>
                <a:ea typeface="+mj-ea"/>
                <a:cs typeface="+mj-cs"/>
              </a:rPr>
              <a:t>collection </a:t>
            </a:r>
            <a:br>
              <a:rPr lang="en-US" sz="4400" b="0" kern="1200" spc="-100" dirty="0">
                <a:solidFill>
                  <a:srgbClr val="AB2472"/>
                </a:solidFill>
                <a:latin typeface="Century Gothic" panose="020B0502020202020204" pitchFamily="34" charset="0"/>
                <a:ea typeface="+mj-ea"/>
                <a:cs typeface="+mj-cs"/>
              </a:rPr>
            </a:br>
            <a:r>
              <a:rPr lang="en-US" sz="4400" b="0" kern="1200" spc="-100" dirty="0">
                <a:solidFill>
                  <a:srgbClr val="AB2472"/>
                </a:solidFill>
                <a:latin typeface="Century Gothic" panose="020B0502020202020204" pitchFamily="34" charset="0"/>
                <a:ea typeface="+mj-ea"/>
                <a:cs typeface="+mj-cs"/>
              </a:rPr>
              <a:t>tools</a:t>
            </a:r>
            <a:br>
              <a:rPr lang="en-US" kern="1200" spc="-100" dirty="0">
                <a:solidFill>
                  <a:schemeClr val="tx1"/>
                </a:solidFill>
                <a:latin typeface="Century Gothic" panose="020B0502020202020204" pitchFamily="34" charset="0"/>
                <a:ea typeface="+mj-ea"/>
                <a:cs typeface="+mj-cs"/>
              </a:rPr>
            </a:br>
            <a:endParaRPr lang="en-US" kern="1200" spc="-100" dirty="0">
              <a:solidFill>
                <a:schemeClr val="tx1"/>
              </a:solidFill>
              <a:latin typeface="Century Gothic" panose="020B0502020202020204" pitchFamily="34" charset="0"/>
              <a:ea typeface="+mj-ea"/>
              <a:cs typeface="+mj-cs"/>
            </a:endParaRPr>
          </a:p>
        </p:txBody>
      </p:sp>
      <p:cxnSp>
        <p:nvCxnSpPr>
          <p:cNvPr id="23" name="Straight Arrow Connector 22">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639" y="2625344"/>
            <a:ext cx="339471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9C4EF5D7-A89D-4A47-A8CE-65BCA76D7EB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5221" r="14794"/>
          <a:stretch/>
        </p:blipFill>
        <p:spPr>
          <a:xfrm>
            <a:off x="4878327" y="10"/>
            <a:ext cx="5180073" cy="77723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168998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p:cNvPicPr>
            <a:picLocks noGrp="1" noChangeAspect="1"/>
          </p:cNvPicPr>
          <p:nvPr>
            <p:ph type="pic" sz="quarter" idx="4294967295"/>
          </p:nvPr>
        </p:nvPicPr>
        <p:blipFill rotWithShape="1">
          <a:blip r:embed="rId3">
            <a:extLst>
              <a:ext uri="{28A0092B-C50C-407E-A947-70E740481C1C}">
                <a14:useLocalDpi xmlns:a14="http://schemas.microsoft.com/office/drawing/2010/main" val="0"/>
              </a:ext>
            </a:extLst>
          </a:blip>
          <a:srcRect l="14924" t="6977" r="14924"/>
          <a:stretch/>
        </p:blipFill>
        <p:spPr bwMode="auto">
          <a:xfrm>
            <a:off x="6407516" y="3154680"/>
            <a:ext cx="3650884" cy="3017520"/>
          </a:xfrm>
          <a:prstGeom prst="rect">
            <a:avLst/>
          </a:prstGeom>
          <a:noFill/>
          <a:ln w="6350">
            <a:solidFill>
              <a:schemeClr val="tx1"/>
            </a:solid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C4A93B9D-A986-41F3-BB49-85C2C7E878A1}"/>
              </a:ext>
            </a:extLst>
          </p:cNvPr>
          <p:cNvSpPr>
            <a:spLocks noGrp="1"/>
          </p:cNvSpPr>
          <p:nvPr>
            <p:ph type="title"/>
          </p:nvPr>
        </p:nvSpPr>
        <p:spPr>
          <a:xfrm>
            <a:off x="561845" y="366812"/>
            <a:ext cx="9191756" cy="776188"/>
          </a:xfrm>
        </p:spPr>
        <p:txBody>
          <a:bodyPr/>
          <a:lstStyle/>
          <a:p>
            <a:r>
              <a:rPr lang="en-US" sz="4400" spc="-100" dirty="0">
                <a:latin typeface="Century Gothic" panose="020B0502020202020204" pitchFamily="34" charset="0"/>
              </a:rPr>
              <a:t>Structure of qualitative evaluation</a:t>
            </a:r>
          </a:p>
        </p:txBody>
      </p:sp>
      <p:sp>
        <p:nvSpPr>
          <p:cNvPr id="10" name="Text Placeholder 3">
            <a:extLst>
              <a:ext uri="{FF2B5EF4-FFF2-40B4-BE49-F238E27FC236}">
                <a16:creationId xmlns:a16="http://schemas.microsoft.com/office/drawing/2014/main" id="{AD65B144-1A9C-46CA-87D3-22D4C0190525}"/>
              </a:ext>
            </a:extLst>
          </p:cNvPr>
          <p:cNvSpPr txBox="1">
            <a:spLocks/>
          </p:cNvSpPr>
          <p:nvPr/>
        </p:nvSpPr>
        <p:spPr>
          <a:xfrm>
            <a:off x="566326" y="1134035"/>
            <a:ext cx="6629400" cy="1066800"/>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sz="4200" kern="0" dirty="0"/>
              <a:t>Data collection tools</a:t>
            </a:r>
          </a:p>
        </p:txBody>
      </p:sp>
      <p:sp>
        <p:nvSpPr>
          <p:cNvPr id="4" name="Text Placeholder 3"/>
          <p:cNvSpPr>
            <a:spLocks noGrp="1"/>
          </p:cNvSpPr>
          <p:nvPr>
            <p:ph type="body" sz="quarter" idx="10"/>
          </p:nvPr>
        </p:nvSpPr>
        <p:spPr>
          <a:xfrm>
            <a:off x="714245" y="2075329"/>
            <a:ext cx="8429755" cy="5544671"/>
          </a:xfrm>
        </p:spPr>
        <p:txBody>
          <a:bodyPr/>
          <a:lstStyle/>
          <a:p>
            <a:pPr marL="12700">
              <a:lnSpc>
                <a:spcPts val="3200"/>
              </a:lnSpc>
              <a:spcAft>
                <a:spcPts val="600"/>
              </a:spcAft>
            </a:pPr>
            <a:r>
              <a:rPr lang="en-US" b="1" spc="-20" dirty="0">
                <a:solidFill>
                  <a:srgbClr val="231F20"/>
                </a:solidFill>
                <a:latin typeface="Century Gothic"/>
                <a:cs typeface="Century Gothic"/>
              </a:rPr>
              <a:t>Combine structure with flexibility </a:t>
            </a:r>
          </a:p>
          <a:p>
            <a:pPr marL="577850" lvl="1" indent="-349250">
              <a:lnSpc>
                <a:spcPts val="3200"/>
              </a:lnSpc>
              <a:spcAft>
                <a:spcPts val="1200"/>
              </a:spcAft>
              <a:buClr>
                <a:srgbClr val="AB2472"/>
              </a:buClr>
              <a:buFont typeface="Wingdings" panose="05000000000000000000" pitchFamily="2" charset="2"/>
              <a:buChar char="§"/>
              <a:tabLst>
                <a:tab pos="282575" algn="l"/>
              </a:tabLst>
            </a:pPr>
            <a:r>
              <a:rPr lang="en-US" spc="-20" dirty="0">
                <a:latin typeface="Century Gothic"/>
                <a:cs typeface="Century Gothic"/>
              </a:rPr>
              <a:t>Evaluator must have a sense of areas to explore, and sufficiently permit topics to </a:t>
            </a:r>
            <a:br>
              <a:rPr lang="en-US" spc="-20" dirty="0">
                <a:latin typeface="Century Gothic"/>
                <a:cs typeface="Century Gothic"/>
              </a:rPr>
            </a:br>
            <a:r>
              <a:rPr lang="en-US" spc="-20" dirty="0">
                <a:latin typeface="Century Gothic"/>
                <a:cs typeface="Century Gothic"/>
              </a:rPr>
              <a:t>be covered in the order most </a:t>
            </a:r>
            <a:br>
              <a:rPr lang="en-US" spc="-20" dirty="0">
                <a:latin typeface="Century Gothic"/>
                <a:cs typeface="Century Gothic"/>
              </a:rPr>
            </a:br>
            <a:r>
              <a:rPr lang="en-US" spc="-20" dirty="0">
                <a:latin typeface="Century Gothic"/>
                <a:cs typeface="Century Gothic"/>
              </a:rPr>
              <a:t>suited to the interviewee</a:t>
            </a:r>
          </a:p>
          <a:p>
            <a:pPr marL="577850" lvl="1" indent="-349250">
              <a:lnSpc>
                <a:spcPts val="3200"/>
              </a:lnSpc>
              <a:buClr>
                <a:srgbClr val="AB2472"/>
              </a:buClr>
              <a:buFont typeface="Wingdings" panose="05000000000000000000" pitchFamily="2" charset="2"/>
              <a:buChar char="§"/>
              <a:tabLst>
                <a:tab pos="282575" algn="l"/>
              </a:tabLst>
            </a:pPr>
            <a:r>
              <a:rPr lang="en-US" spc="-20" dirty="0">
                <a:latin typeface="Century Gothic"/>
                <a:cs typeface="Century Gothic"/>
              </a:rPr>
              <a:t>Ensure subject coverage through </a:t>
            </a:r>
            <a:br>
              <a:rPr lang="en-US" spc="-20" dirty="0">
                <a:latin typeface="Century Gothic"/>
                <a:cs typeface="Century Gothic"/>
              </a:rPr>
            </a:br>
            <a:r>
              <a:rPr lang="en-US" spc="-20" dirty="0">
                <a:latin typeface="Century Gothic"/>
                <a:cs typeface="Century Gothic"/>
              </a:rPr>
              <a:t>literature review, assessing study </a:t>
            </a:r>
            <a:br>
              <a:rPr lang="en-US" spc="-20" dirty="0">
                <a:latin typeface="Century Gothic"/>
                <a:cs typeface="Century Gothic"/>
              </a:rPr>
            </a:br>
            <a:r>
              <a:rPr lang="en-US" spc="-20" dirty="0">
                <a:latin typeface="Century Gothic"/>
                <a:cs typeface="Century Gothic"/>
              </a:rPr>
              <a:t>aims, and engaging larger teams </a:t>
            </a:r>
          </a:p>
          <a:p>
            <a:pPr marL="12700">
              <a:lnSpc>
                <a:spcPts val="3200"/>
              </a:lnSpc>
              <a:spcBef>
                <a:spcPts val="1400"/>
              </a:spcBef>
              <a:spcAft>
                <a:spcPts val="600"/>
              </a:spcAft>
            </a:pPr>
            <a:r>
              <a:rPr lang="en-US" b="1" spc="-20" dirty="0">
                <a:solidFill>
                  <a:srgbClr val="231F20"/>
                </a:solidFill>
                <a:latin typeface="Century Gothic"/>
                <a:cs typeface="Century Gothic"/>
              </a:rPr>
              <a:t>Exploratory</a:t>
            </a:r>
            <a:r>
              <a:rPr lang="en-US" sz="2000" b="1" spc="-20" dirty="0">
                <a:solidFill>
                  <a:srgbClr val="231F20"/>
                </a:solidFill>
                <a:latin typeface="Century Gothic"/>
                <a:cs typeface="Century Gothic"/>
              </a:rPr>
              <a:t> </a:t>
            </a:r>
          </a:p>
          <a:p>
            <a:pPr marL="577850" lvl="1" indent="-349250">
              <a:lnSpc>
                <a:spcPts val="3200"/>
              </a:lnSpc>
              <a:buClr>
                <a:srgbClr val="AB2472"/>
              </a:buClr>
              <a:buFont typeface="Wingdings" panose="05000000000000000000" pitchFamily="2" charset="2"/>
              <a:buChar char="§"/>
            </a:pPr>
            <a:r>
              <a:rPr lang="en-US" spc="-20" dirty="0">
                <a:latin typeface="Century Gothic"/>
                <a:cs typeface="Century Gothic"/>
              </a:rPr>
              <a:t>Evaluator uses a range of probes and other techniques to achieve depth of answer in terms </a:t>
            </a:r>
            <a:br>
              <a:rPr lang="en-US" spc="-20" dirty="0">
                <a:latin typeface="Century Gothic"/>
                <a:cs typeface="Century Gothic"/>
              </a:rPr>
            </a:br>
            <a:r>
              <a:rPr lang="en-US" spc="-20" dirty="0">
                <a:latin typeface="Century Gothic"/>
                <a:cs typeface="Century Gothic"/>
              </a:rPr>
              <a:t>of penetration, exploration, and explanation</a:t>
            </a:r>
          </a:p>
          <a:p>
            <a:pPr marL="812800" lvl="1" indent="0">
              <a:lnSpc>
                <a:spcPts val="3200"/>
              </a:lnSpc>
              <a:buNone/>
            </a:pPr>
            <a:endParaRPr lang="en-US" dirty="0">
              <a:latin typeface="Century Gothic"/>
              <a:cs typeface="Century Gothic"/>
            </a:endParaRPr>
          </a:p>
          <a:p>
            <a:pPr marL="457200" indent="-457200">
              <a:buFont typeface="Arial"/>
              <a:buChar char="•"/>
            </a:pPr>
            <a:endParaRPr lang="en-US" sz="2400" dirty="0"/>
          </a:p>
        </p:txBody>
      </p:sp>
    </p:spTree>
    <p:extLst>
      <p:ext uri="{BB962C8B-B14F-4D97-AF65-F5344CB8AC3E}">
        <p14:creationId xmlns:p14="http://schemas.microsoft.com/office/powerpoint/2010/main" val="3545230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3AC8B59-7145-41C5-9685-EC8405A63FBB}"/>
              </a:ext>
            </a:extLst>
          </p:cNvPr>
          <p:cNvSpPr>
            <a:spLocks noGrp="1"/>
          </p:cNvSpPr>
          <p:nvPr>
            <p:ph type="title"/>
          </p:nvPr>
        </p:nvSpPr>
        <p:spPr>
          <a:xfrm>
            <a:off x="561845" y="366812"/>
            <a:ext cx="8724024" cy="852388"/>
          </a:xfrm>
        </p:spPr>
        <p:txBody>
          <a:bodyPr/>
          <a:lstStyle/>
          <a:p>
            <a:r>
              <a:rPr lang="en-US" dirty="0"/>
              <a:t>Structure</a:t>
            </a:r>
          </a:p>
        </p:txBody>
      </p:sp>
      <p:sp>
        <p:nvSpPr>
          <p:cNvPr id="4" name="Text Placeholder 3"/>
          <p:cNvSpPr>
            <a:spLocks noGrp="1"/>
          </p:cNvSpPr>
          <p:nvPr>
            <p:ph type="body" sz="quarter" idx="10"/>
          </p:nvPr>
        </p:nvSpPr>
        <p:spPr>
          <a:xfrm>
            <a:off x="814322" y="1600200"/>
            <a:ext cx="8429755" cy="6019800"/>
          </a:xfrm>
        </p:spPr>
        <p:txBody>
          <a:bodyPr/>
          <a:lstStyle/>
          <a:p>
            <a:pPr marL="12700">
              <a:lnSpc>
                <a:spcPts val="2900"/>
              </a:lnSpc>
              <a:spcAft>
                <a:spcPts val="600"/>
              </a:spcAft>
            </a:pPr>
            <a:r>
              <a:rPr lang="en-US" sz="2600" b="1" dirty="0">
                <a:solidFill>
                  <a:srgbClr val="231F20"/>
                </a:solidFill>
                <a:latin typeface="Century Gothic"/>
                <a:cs typeface="Century Gothic"/>
              </a:rPr>
              <a:t>Interactive</a:t>
            </a:r>
          </a:p>
          <a:p>
            <a:pPr marL="631825" lvl="1" indent="-349250">
              <a:lnSpc>
                <a:spcPts val="2900"/>
              </a:lnSpc>
              <a:buClr>
                <a:srgbClr val="AB2472"/>
              </a:buClr>
              <a:buFont typeface="Wingdings" panose="05000000000000000000" pitchFamily="2" charset="2"/>
              <a:buChar char="§"/>
            </a:pPr>
            <a:r>
              <a:rPr lang="en-US" dirty="0">
                <a:latin typeface="Century Gothic"/>
                <a:cs typeface="Century Gothic"/>
              </a:rPr>
              <a:t>Allow responses to be fully probed and explored—allows the evaluator to be responsive to relevant issues raised spontaneously by </a:t>
            </a:r>
            <a:br>
              <a:rPr lang="en-US" dirty="0">
                <a:latin typeface="Century Gothic"/>
                <a:cs typeface="Century Gothic"/>
              </a:rPr>
            </a:br>
            <a:r>
              <a:rPr lang="en-US" dirty="0">
                <a:latin typeface="Century Gothic"/>
                <a:cs typeface="Century Gothic"/>
              </a:rPr>
              <a:t>the interview </a:t>
            </a:r>
            <a:endParaRPr lang="en-US" sz="2400" b="1" dirty="0">
              <a:solidFill>
                <a:srgbClr val="231F20"/>
              </a:solidFill>
              <a:latin typeface="Century Gothic"/>
              <a:cs typeface="Century Gothic"/>
            </a:endParaRPr>
          </a:p>
          <a:p>
            <a:pPr marL="12700">
              <a:lnSpc>
                <a:spcPts val="2900"/>
              </a:lnSpc>
              <a:spcBef>
                <a:spcPts val="1800"/>
              </a:spcBef>
              <a:spcAft>
                <a:spcPts val="600"/>
              </a:spcAft>
            </a:pPr>
            <a:r>
              <a:rPr lang="en-US" sz="2600" b="1" dirty="0">
                <a:solidFill>
                  <a:srgbClr val="231F20"/>
                </a:solidFill>
                <a:latin typeface="Century Gothic"/>
                <a:cs typeface="Century Gothic"/>
              </a:rPr>
              <a:t>Generative</a:t>
            </a:r>
          </a:p>
          <a:p>
            <a:pPr marL="631825" lvl="1" indent="-349250">
              <a:lnSpc>
                <a:spcPts val="2900"/>
              </a:lnSpc>
              <a:spcAft>
                <a:spcPts val="1200"/>
              </a:spcAft>
              <a:buClr>
                <a:srgbClr val="AB2472"/>
              </a:buClr>
              <a:buFont typeface="Wingdings" panose="05000000000000000000" pitchFamily="2" charset="2"/>
              <a:buChar char="§"/>
            </a:pPr>
            <a:r>
              <a:rPr lang="en-US" dirty="0">
                <a:latin typeface="Century Gothic"/>
                <a:cs typeface="Century Gothic"/>
              </a:rPr>
              <a:t>New knowledge or thoughts are </a:t>
            </a:r>
            <a:br>
              <a:rPr lang="en-US" dirty="0">
                <a:latin typeface="Century Gothic"/>
                <a:cs typeface="Century Gothic"/>
              </a:rPr>
            </a:br>
            <a:r>
              <a:rPr lang="en-US" dirty="0">
                <a:latin typeface="Century Gothic"/>
                <a:cs typeface="Century Gothic"/>
              </a:rPr>
              <a:t>likely to be created </a:t>
            </a:r>
          </a:p>
          <a:p>
            <a:pPr marL="631825" lvl="1" indent="-349250">
              <a:lnSpc>
                <a:spcPts val="2900"/>
              </a:lnSpc>
              <a:spcAft>
                <a:spcPts val="1200"/>
              </a:spcAft>
              <a:buClr>
                <a:srgbClr val="AB2472"/>
              </a:buClr>
              <a:buFont typeface="Wingdings" panose="05000000000000000000" pitchFamily="2" charset="2"/>
              <a:buChar char="§"/>
            </a:pPr>
            <a:r>
              <a:rPr lang="en-US" dirty="0">
                <a:latin typeface="Century Gothic"/>
                <a:cs typeface="Century Gothic"/>
              </a:rPr>
              <a:t>Varies depending on </a:t>
            </a:r>
            <a:br>
              <a:rPr lang="en-US" dirty="0">
                <a:latin typeface="Century Gothic"/>
                <a:cs typeface="Century Gothic"/>
              </a:rPr>
            </a:br>
            <a:r>
              <a:rPr lang="en-US" dirty="0">
                <a:latin typeface="Century Gothic"/>
                <a:cs typeface="Century Gothic"/>
              </a:rPr>
              <a:t>evaluation question</a:t>
            </a:r>
          </a:p>
          <a:p>
            <a:pPr marL="631825" lvl="1" indent="-349250">
              <a:lnSpc>
                <a:spcPts val="2900"/>
              </a:lnSpc>
              <a:buClr>
                <a:srgbClr val="AB2472"/>
              </a:buClr>
              <a:buFont typeface="Wingdings" panose="05000000000000000000" pitchFamily="2" charset="2"/>
              <a:buChar char="§"/>
            </a:pPr>
            <a:r>
              <a:rPr lang="en-US" dirty="0">
                <a:latin typeface="Century Gothic"/>
                <a:cs typeface="Century Gothic"/>
              </a:rPr>
              <a:t>It is likely that the participant will </a:t>
            </a:r>
            <a:br>
              <a:rPr lang="en-US" dirty="0">
                <a:latin typeface="Century Gothic"/>
                <a:cs typeface="Century Gothic"/>
              </a:rPr>
            </a:br>
            <a:r>
              <a:rPr lang="en-US" dirty="0">
                <a:latin typeface="Century Gothic"/>
                <a:cs typeface="Century Gothic"/>
              </a:rPr>
              <a:t>at some point direct themselves, or be directed </a:t>
            </a:r>
            <a:br>
              <a:rPr lang="en-US" dirty="0">
                <a:latin typeface="Century Gothic"/>
                <a:cs typeface="Century Gothic"/>
              </a:rPr>
            </a:br>
            <a:r>
              <a:rPr lang="en-US" dirty="0">
                <a:latin typeface="Century Gothic"/>
                <a:cs typeface="Century Gothic"/>
              </a:rPr>
              <a:t>by the researcher, down unexplored avenues </a:t>
            </a:r>
            <a:br>
              <a:rPr lang="en-US" dirty="0">
                <a:latin typeface="Century Gothic"/>
                <a:cs typeface="Century Gothic"/>
              </a:rPr>
            </a:br>
            <a:r>
              <a:rPr lang="en-US" dirty="0">
                <a:latin typeface="Century Gothic"/>
                <a:cs typeface="Century Gothic"/>
              </a:rPr>
              <a:t>of thought</a:t>
            </a:r>
            <a:endParaRPr lang="en-US" sz="2400" dirty="0"/>
          </a:p>
        </p:txBody>
      </p:sp>
      <p:pic>
        <p:nvPicPr>
          <p:cNvPr id="6" name="Content Placeholder 5"/>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13333" r="13333"/>
          <a:stretch>
            <a:fillRect/>
          </a:stretch>
        </p:blipFill>
        <p:spPr>
          <a:xfrm>
            <a:off x="6577823" y="2895600"/>
            <a:ext cx="3480577" cy="3291840"/>
          </a:xfrm>
          <a:prstGeom prst="rect">
            <a:avLst/>
          </a:prstGeom>
          <a:ln w="6350">
            <a:solidFill>
              <a:schemeClr val="tx1"/>
            </a:solidFill>
          </a:ln>
        </p:spPr>
      </p:pic>
    </p:spTree>
    <p:extLst>
      <p:ext uri="{BB962C8B-B14F-4D97-AF65-F5344CB8AC3E}">
        <p14:creationId xmlns:p14="http://schemas.microsoft.com/office/powerpoint/2010/main" val="3662916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97B54A5-E4BF-47A6-A7F5-B0DCA5F0CDDD}"/>
              </a:ext>
            </a:extLst>
          </p:cNvPr>
          <p:cNvSpPr>
            <a:spLocks noGrp="1"/>
          </p:cNvSpPr>
          <p:nvPr>
            <p:ph type="title"/>
          </p:nvPr>
        </p:nvSpPr>
        <p:spPr>
          <a:xfrm>
            <a:off x="540639" y="3027145"/>
            <a:ext cx="4337687" cy="2750736"/>
          </a:xfrm>
        </p:spPr>
        <p:txBody>
          <a:bodyPr vert="horz" lIns="91440" tIns="45720" rIns="91440" bIns="45720" rtlCol="0" anchor="t">
            <a:noAutofit/>
          </a:bodyPr>
          <a:lstStyle/>
          <a:p>
            <a:pPr algn="l" rtl="0">
              <a:lnSpc>
                <a:spcPct val="90000"/>
              </a:lnSpc>
              <a:spcBef>
                <a:spcPct val="0"/>
              </a:spcBef>
            </a:pPr>
            <a:r>
              <a:rPr lang="en-US" kern="1200" spc="-100" dirty="0">
                <a:solidFill>
                  <a:schemeClr val="tx1"/>
                </a:solidFill>
                <a:latin typeface="Century Gothic" panose="020B0502020202020204" pitchFamily="34" charset="0"/>
                <a:ea typeface="+mj-ea"/>
                <a:cs typeface="+mj-cs"/>
              </a:rPr>
              <a:t>Techniques </a:t>
            </a:r>
            <a:br>
              <a:rPr lang="en-US" kern="1200" spc="-100" dirty="0">
                <a:solidFill>
                  <a:schemeClr val="tx1"/>
                </a:solidFill>
                <a:latin typeface="Century Gothic" panose="020B0502020202020204" pitchFamily="34" charset="0"/>
                <a:ea typeface="+mj-ea"/>
                <a:cs typeface="+mj-cs"/>
              </a:rPr>
            </a:br>
            <a:r>
              <a:rPr lang="en-US" kern="1200" spc="-100" dirty="0">
                <a:solidFill>
                  <a:schemeClr val="tx1"/>
                </a:solidFill>
                <a:latin typeface="Century Gothic" panose="020B0502020202020204" pitchFamily="34" charset="0"/>
                <a:ea typeface="+mj-ea"/>
                <a:cs typeface="+mj-cs"/>
              </a:rPr>
              <a:t>for achieving flexibility</a:t>
            </a:r>
          </a:p>
        </p:txBody>
      </p:sp>
      <p:cxnSp>
        <p:nvCxnSpPr>
          <p:cNvPr id="16" name="Straight Arrow Connector 15">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639" y="2625344"/>
            <a:ext cx="339471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9C4EF5D7-A89D-4A47-A8CE-65BCA76D7EB0}"/>
              </a:ext>
            </a:extLst>
          </p:cNvPr>
          <p:cNvPicPr>
            <a:picLocks noChangeAspect="1"/>
          </p:cNvPicPr>
          <p:nvPr/>
        </p:nvPicPr>
        <p:blipFill rotWithShape="1">
          <a:blip r:embed="rId3">
            <a:extLst>
              <a:ext uri="{28A0092B-C50C-407E-A947-70E740481C1C}">
                <a14:useLocalDpi xmlns:a14="http://schemas.microsoft.com/office/drawing/2010/main" val="0"/>
              </a:ext>
            </a:extLst>
          </a:blip>
          <a:srcRect l="23466" r="32047"/>
          <a:stretch/>
        </p:blipFill>
        <p:spPr>
          <a:xfrm>
            <a:off x="4876800" y="10"/>
            <a:ext cx="5180073" cy="77723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696749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4" y="366812"/>
            <a:ext cx="9725155" cy="1143000"/>
          </a:xfrm>
        </p:spPr>
        <p:txBody>
          <a:bodyPr/>
          <a:lstStyle/>
          <a:p>
            <a:pPr algn="l"/>
            <a:r>
              <a:rPr lang="en-US" sz="4400" spc="-100" dirty="0"/>
              <a:t>Techniques for achieving flexibility</a:t>
            </a:r>
          </a:p>
        </p:txBody>
      </p:sp>
      <p:sp>
        <p:nvSpPr>
          <p:cNvPr id="4" name="Text Placeholder 3"/>
          <p:cNvSpPr>
            <a:spLocks noGrp="1"/>
          </p:cNvSpPr>
          <p:nvPr>
            <p:ph type="body" sz="quarter" idx="10"/>
          </p:nvPr>
        </p:nvSpPr>
        <p:spPr>
          <a:xfrm>
            <a:off x="685800" y="1828800"/>
            <a:ext cx="8429755" cy="5181600"/>
          </a:xfrm>
        </p:spPr>
        <p:txBody>
          <a:bodyPr/>
          <a:lstStyle/>
          <a:p>
            <a:pPr>
              <a:lnSpc>
                <a:spcPct val="90000"/>
              </a:lnSpc>
              <a:spcAft>
                <a:spcPts val="1200"/>
              </a:spcAft>
            </a:pPr>
            <a:r>
              <a:rPr lang="en-US" sz="2800" dirty="0">
                <a:solidFill>
                  <a:schemeClr val="tx1"/>
                </a:solidFill>
              </a:rPr>
              <a:t>Establish subjects to be explored; ask different kinds of questions:</a:t>
            </a:r>
            <a:endParaRPr lang="en-US" sz="1600" dirty="0">
              <a:solidFill>
                <a:schemeClr val="tx1"/>
              </a:solidFill>
            </a:endParaRPr>
          </a:p>
          <a:p>
            <a:pPr marL="571500" indent="-393700">
              <a:lnSpc>
                <a:spcPts val="3000"/>
              </a:lnSpc>
              <a:spcAft>
                <a:spcPts val="1200"/>
              </a:spcAft>
              <a:buClr>
                <a:srgbClr val="AB2472"/>
              </a:buClr>
              <a:buFont typeface="Wingdings" panose="05000000000000000000" pitchFamily="2" charset="2"/>
              <a:buChar char="§"/>
            </a:pPr>
            <a:r>
              <a:rPr lang="en-US" sz="2600" dirty="0">
                <a:solidFill>
                  <a:schemeClr val="tx1"/>
                </a:solidFill>
              </a:rPr>
              <a:t>Ensure all aspects of evaluation questions </a:t>
            </a:r>
            <a:br>
              <a:rPr lang="en-US" sz="2600" dirty="0">
                <a:solidFill>
                  <a:schemeClr val="tx1"/>
                </a:solidFill>
              </a:rPr>
            </a:br>
            <a:r>
              <a:rPr lang="en-US" sz="2600" dirty="0">
                <a:solidFill>
                  <a:schemeClr val="tx1"/>
                </a:solidFill>
              </a:rPr>
              <a:t>are asked and answered</a:t>
            </a:r>
          </a:p>
          <a:p>
            <a:pPr marL="571500" indent="-393700">
              <a:lnSpc>
                <a:spcPts val="3000"/>
              </a:lnSpc>
              <a:spcAft>
                <a:spcPts val="1200"/>
              </a:spcAft>
              <a:buClr>
                <a:srgbClr val="AB2472"/>
              </a:buClr>
              <a:buFont typeface="Wingdings" panose="05000000000000000000" pitchFamily="2" charset="2"/>
              <a:buChar char="§"/>
            </a:pPr>
            <a:r>
              <a:rPr lang="en-US" sz="2600" b="1" dirty="0">
                <a:solidFill>
                  <a:schemeClr val="tx1"/>
                </a:solidFill>
              </a:rPr>
              <a:t>Use probes</a:t>
            </a:r>
            <a:r>
              <a:rPr lang="en-US" sz="2600" dirty="0">
                <a:solidFill>
                  <a:schemeClr val="tx1"/>
                </a:solidFill>
              </a:rPr>
              <a:t>: S</a:t>
            </a:r>
            <a:r>
              <a:rPr lang="en-US" sz="2600" dirty="0">
                <a:solidFill>
                  <a:schemeClr val="tx1"/>
                </a:solidFill>
                <a:latin typeface="Century Gothic" panose="020B0502020202020204" pitchFamily="34" charset="0"/>
              </a:rPr>
              <a:t>tandard expressions that encourage participants to keep talking on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the subject; provide examples and details</a:t>
            </a:r>
          </a:p>
          <a:p>
            <a:pPr marL="571500" indent="-393700">
              <a:lnSpc>
                <a:spcPts val="3000"/>
              </a:lnSpc>
              <a:spcAft>
                <a:spcPts val="1200"/>
              </a:spcAft>
              <a:buClr>
                <a:srgbClr val="AB2472"/>
              </a:buClr>
              <a:buFont typeface="Wingdings" panose="05000000000000000000" pitchFamily="2" charset="2"/>
              <a:buChar char="§"/>
            </a:pPr>
            <a:r>
              <a:rPr lang="en-US" sz="2600" b="1" dirty="0">
                <a:solidFill>
                  <a:schemeClr val="tx1"/>
                </a:solidFill>
              </a:rPr>
              <a:t>Use follow-up questions</a:t>
            </a:r>
            <a:r>
              <a:rPr lang="en-US" sz="2600" dirty="0">
                <a:solidFill>
                  <a:schemeClr val="tx1"/>
                </a:solidFill>
              </a:rPr>
              <a:t>: A</a:t>
            </a:r>
            <a:r>
              <a:rPr lang="en-US" sz="2600" dirty="0">
                <a:solidFill>
                  <a:schemeClr val="tx1"/>
                </a:solidFill>
                <a:latin typeface="Century Gothic" panose="020B0502020202020204" pitchFamily="34" charset="0"/>
              </a:rPr>
              <a:t>sk interviewee to elaborate on key concepts, themes, ideas,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and events</a:t>
            </a:r>
            <a:endParaRPr lang="en-US" sz="2600" dirty="0">
              <a:solidFill>
                <a:schemeClr val="tx1"/>
              </a:solidFill>
            </a:endParaRPr>
          </a:p>
          <a:p>
            <a:pPr marL="571500" indent="-393700">
              <a:lnSpc>
                <a:spcPts val="3000"/>
              </a:lnSpc>
              <a:spcAft>
                <a:spcPts val="1200"/>
              </a:spcAft>
              <a:buClr>
                <a:srgbClr val="AB2472"/>
              </a:buClr>
              <a:buFont typeface="Wingdings" panose="05000000000000000000" pitchFamily="2" charset="2"/>
              <a:buChar char="§"/>
            </a:pPr>
            <a:r>
              <a:rPr lang="en-US" sz="2600" b="1" dirty="0">
                <a:solidFill>
                  <a:schemeClr val="tx1"/>
                </a:solidFill>
              </a:rPr>
              <a:t>Use prompts: </a:t>
            </a:r>
            <a:r>
              <a:rPr lang="en-US" sz="2600" dirty="0">
                <a:solidFill>
                  <a:schemeClr val="tx1"/>
                </a:solidFill>
              </a:rPr>
              <a:t>Help participant</a:t>
            </a:r>
            <a:r>
              <a:rPr lang="en-US" sz="2600" dirty="0">
                <a:solidFill>
                  <a:schemeClr val="tx1"/>
                </a:solidFill>
                <a:latin typeface="Century Gothic" panose="020B0502020202020204" pitchFamily="34" charset="0"/>
              </a:rPr>
              <a:t> recall</a:t>
            </a:r>
          </a:p>
        </p:txBody>
      </p:sp>
    </p:spTree>
    <p:extLst>
      <p:ext uri="{BB962C8B-B14F-4D97-AF65-F5344CB8AC3E}">
        <p14:creationId xmlns:p14="http://schemas.microsoft.com/office/powerpoint/2010/main" val="301803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914400" y="1614075"/>
            <a:ext cx="7543800" cy="4847481"/>
          </a:xfrm>
          <a:prstGeom prst="rect">
            <a:avLst/>
          </a:prstGeom>
        </p:spPr>
        <p:txBody>
          <a:bodyPr vert="horz" wrap="square" lIns="0" tIns="0" rIns="0" bIns="0" rtlCol="0">
            <a:spAutoFit/>
          </a:bodyPr>
          <a:lstStyle/>
          <a:p>
            <a:pPr marL="406400" indent="-393700">
              <a:spcAft>
                <a:spcPts val="1800"/>
              </a:spcAft>
              <a:buClr>
                <a:srgbClr val="AB2472"/>
              </a:buClr>
              <a:buFont typeface="Wingdings" panose="05000000000000000000" pitchFamily="2" charset="2"/>
              <a:buChar char="§"/>
            </a:pPr>
            <a:r>
              <a:rPr lang="en-US" sz="2800" spc="-140" dirty="0">
                <a:solidFill>
                  <a:srgbClr val="231F20"/>
                </a:solidFill>
                <a:latin typeface="Century Gothic" panose="020B0502020202020204" pitchFamily="34" charset="0"/>
                <a:cs typeface="Futura LT Pro Book"/>
              </a:rPr>
              <a:t>Content mapping</a:t>
            </a:r>
          </a:p>
          <a:p>
            <a:pPr marL="406400" indent="-393700">
              <a:spcAft>
                <a:spcPts val="1800"/>
              </a:spcAft>
              <a:buClr>
                <a:srgbClr val="AB2472"/>
              </a:buClr>
              <a:buFont typeface="Wingdings" panose="05000000000000000000" pitchFamily="2" charset="2"/>
              <a:buChar char="§"/>
            </a:pPr>
            <a:r>
              <a:rPr lang="en-US" sz="2800" spc="-140" dirty="0">
                <a:solidFill>
                  <a:srgbClr val="231F20"/>
                </a:solidFill>
                <a:latin typeface="Century Gothic" panose="020B0502020202020204" pitchFamily="34" charset="0"/>
                <a:cs typeface="Futura LT Pro Book"/>
              </a:rPr>
              <a:t>Content mining</a:t>
            </a:r>
          </a:p>
          <a:p>
            <a:pPr marL="406400" indent="-393700">
              <a:spcAft>
                <a:spcPts val="600"/>
              </a:spcAft>
              <a:buClr>
                <a:srgbClr val="AB2472"/>
              </a:buClr>
              <a:buFont typeface="Wingdings" panose="05000000000000000000" pitchFamily="2" charset="2"/>
              <a:buChar char="§"/>
            </a:pPr>
            <a:r>
              <a:rPr lang="en-US" sz="2800" spc="-140" dirty="0">
                <a:solidFill>
                  <a:srgbClr val="231F20"/>
                </a:solidFill>
                <a:latin typeface="Century Gothic" panose="020B0502020202020204" pitchFamily="34" charset="0"/>
                <a:cs typeface="Futura LT Pro Book"/>
              </a:rPr>
              <a:t>Using enabling </a:t>
            </a:r>
            <a:br>
              <a:rPr lang="en-US" sz="2800" spc="-140" dirty="0">
                <a:solidFill>
                  <a:srgbClr val="231F20"/>
                </a:solidFill>
                <a:latin typeface="Century Gothic" panose="020B0502020202020204" pitchFamily="34" charset="0"/>
                <a:cs typeface="Futura LT Pro Book"/>
              </a:rPr>
            </a:br>
            <a:r>
              <a:rPr lang="en-US" sz="2800" spc="-140" dirty="0">
                <a:solidFill>
                  <a:srgbClr val="231F20"/>
                </a:solidFill>
                <a:latin typeface="Century Gothic" panose="020B0502020202020204" pitchFamily="34" charset="0"/>
                <a:cs typeface="Futura LT Pro Book"/>
              </a:rPr>
              <a:t>and projective techniques</a:t>
            </a:r>
          </a:p>
          <a:p>
            <a:pPr marL="863600" lvl="2" indent="-393700">
              <a:spcAft>
                <a:spcPts val="1200"/>
              </a:spcAft>
              <a:buClr>
                <a:srgbClr val="AB2472"/>
              </a:buClr>
              <a:buSzPct val="85000"/>
              <a:buFont typeface="Courier New" panose="02070309020205020404" pitchFamily="49" charset="0"/>
              <a:buChar char="o"/>
            </a:pPr>
            <a:r>
              <a:rPr lang="en-US" sz="2600" spc="-140" dirty="0">
                <a:solidFill>
                  <a:srgbClr val="231F20"/>
                </a:solidFill>
                <a:latin typeface="Century Gothic" panose="020B0502020202020204" pitchFamily="34" charset="0"/>
                <a:cs typeface="Futura LT Pro Book"/>
              </a:rPr>
              <a:t>E.g., vignettes</a:t>
            </a:r>
          </a:p>
          <a:p>
            <a:pPr marL="406400" indent="-393700">
              <a:spcBef>
                <a:spcPts val="600"/>
              </a:spcBef>
              <a:spcAft>
                <a:spcPts val="1800"/>
              </a:spcAft>
              <a:buClr>
                <a:srgbClr val="AB2472"/>
              </a:buClr>
              <a:buFont typeface="Wingdings" panose="05000000000000000000" pitchFamily="2" charset="2"/>
              <a:buChar char="§"/>
            </a:pPr>
            <a:r>
              <a:rPr lang="en-US" sz="2800" spc="-140" dirty="0">
                <a:solidFill>
                  <a:srgbClr val="231F20"/>
                </a:solidFill>
                <a:latin typeface="Century Gothic" panose="020B0502020202020204" pitchFamily="34" charset="0"/>
                <a:cs typeface="Futura LT Pro Book"/>
              </a:rPr>
              <a:t>“Tree-and-branch model”; </a:t>
            </a:r>
            <a:br>
              <a:rPr lang="en-US" sz="2800" spc="-140" dirty="0">
                <a:solidFill>
                  <a:srgbClr val="231F20"/>
                </a:solidFill>
                <a:latin typeface="Century Gothic" panose="020B0502020202020204" pitchFamily="34" charset="0"/>
                <a:cs typeface="Futura LT Pro Book"/>
              </a:rPr>
            </a:br>
            <a:r>
              <a:rPr lang="en-US" sz="2800" spc="-140" dirty="0">
                <a:solidFill>
                  <a:srgbClr val="231F20"/>
                </a:solidFill>
                <a:latin typeface="Century Gothic" panose="020B0502020202020204" pitchFamily="34" charset="0"/>
                <a:cs typeface="Futura LT Pro Book"/>
              </a:rPr>
              <a:t>issues specified for follow-up</a:t>
            </a:r>
          </a:p>
          <a:p>
            <a:pPr marL="406400" indent="-393700">
              <a:spcAft>
                <a:spcPts val="1200"/>
              </a:spcAft>
              <a:buClr>
                <a:srgbClr val="AB2472"/>
              </a:buClr>
              <a:buFont typeface="Wingdings" panose="05000000000000000000" pitchFamily="2" charset="2"/>
              <a:buChar char="§"/>
            </a:pPr>
            <a:r>
              <a:rPr lang="en-US" sz="2800" spc="-140" dirty="0">
                <a:solidFill>
                  <a:srgbClr val="231F20"/>
                </a:solidFill>
                <a:latin typeface="Century Gothic" panose="020B0502020202020204" pitchFamily="34" charset="0"/>
                <a:cs typeface="Futura LT Pro Book"/>
              </a:rPr>
              <a:t>“Rivers and channels model” follows “channels” or themes wherever they lead</a:t>
            </a:r>
            <a:endParaRPr lang="en-US" sz="2000" spc="-140" dirty="0">
              <a:solidFill>
                <a:srgbClr val="231F20"/>
              </a:solidFill>
              <a:latin typeface="Century Gothic" panose="020B0502020202020204" pitchFamily="34" charset="0"/>
              <a:cs typeface="Futura LT Pro Book"/>
            </a:endParaRPr>
          </a:p>
        </p:txBody>
      </p:sp>
      <p:pic>
        <p:nvPicPr>
          <p:cNvPr id="3" name="Picture 2"/>
          <p:cNvPicPr>
            <a:picLocks noChangeAspect="1"/>
          </p:cNvPicPr>
          <p:nvPr/>
        </p:nvPicPr>
        <p:blipFill rotWithShape="1">
          <a:blip r:embed="rId3"/>
          <a:srcRect l="5631" t="13053" r="2053" b="20274"/>
          <a:stretch/>
        </p:blipFill>
        <p:spPr>
          <a:xfrm>
            <a:off x="5943600" y="4255035"/>
            <a:ext cx="1582476" cy="1142900"/>
          </a:xfrm>
          <a:prstGeom prst="rect">
            <a:avLst/>
          </a:prstGeom>
        </p:spPr>
      </p:pic>
      <p:pic>
        <p:nvPicPr>
          <p:cNvPr id="4" name="Picture 3"/>
          <p:cNvPicPr>
            <a:picLocks noChangeAspect="1"/>
          </p:cNvPicPr>
          <p:nvPr/>
        </p:nvPicPr>
        <p:blipFill>
          <a:blip r:embed="rId4"/>
          <a:stretch>
            <a:fillRect/>
          </a:stretch>
        </p:blipFill>
        <p:spPr>
          <a:xfrm>
            <a:off x="5638800" y="1351425"/>
            <a:ext cx="4251961" cy="2834640"/>
          </a:xfrm>
          <a:prstGeom prst="rect">
            <a:avLst/>
          </a:prstGeom>
        </p:spPr>
      </p:pic>
      <p:sp>
        <p:nvSpPr>
          <p:cNvPr id="2" name="Title 1">
            <a:extLst>
              <a:ext uri="{FF2B5EF4-FFF2-40B4-BE49-F238E27FC236}">
                <a16:creationId xmlns:a16="http://schemas.microsoft.com/office/drawing/2014/main" id="{BBBFB9FA-74A1-4B29-9992-50D4F5ED8A43}"/>
              </a:ext>
            </a:extLst>
          </p:cNvPr>
          <p:cNvSpPr>
            <a:spLocks noGrp="1"/>
          </p:cNvSpPr>
          <p:nvPr>
            <p:ph type="title"/>
          </p:nvPr>
        </p:nvSpPr>
        <p:spPr/>
        <p:txBody>
          <a:bodyPr/>
          <a:lstStyle/>
          <a:p>
            <a:r>
              <a:rPr lang="en-US" sz="4400" spc="-100" dirty="0"/>
              <a:t>Techniques for framing questions</a:t>
            </a:r>
            <a:br>
              <a:rPr lang="en-US" dirty="0"/>
            </a:br>
            <a:endParaRPr lang="en-US" dirty="0"/>
          </a:p>
        </p:txBody>
      </p:sp>
    </p:spTree>
    <p:extLst>
      <p:ext uri="{BB962C8B-B14F-4D97-AF65-F5344CB8AC3E}">
        <p14:creationId xmlns:p14="http://schemas.microsoft.com/office/powerpoint/2010/main" val="2088595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pc="-100" dirty="0"/>
              <a:t>Content mapping questions</a:t>
            </a:r>
          </a:p>
        </p:txBody>
      </p:sp>
      <p:sp>
        <p:nvSpPr>
          <p:cNvPr id="3" name="Text Placeholder 2"/>
          <p:cNvSpPr>
            <a:spLocks noGrp="1"/>
          </p:cNvSpPr>
          <p:nvPr>
            <p:ph type="body" sz="quarter" idx="10"/>
          </p:nvPr>
        </p:nvSpPr>
        <p:spPr>
          <a:xfrm>
            <a:off x="1066800" y="1905000"/>
            <a:ext cx="8429755" cy="2590800"/>
          </a:xfrm>
        </p:spPr>
        <p:txBody>
          <a:bodyPr/>
          <a:lstStyle/>
          <a:p>
            <a:pPr>
              <a:lnSpc>
                <a:spcPct val="70000"/>
              </a:lnSpc>
            </a:pPr>
            <a:endParaRPr lang="en-US" sz="3200" dirty="0">
              <a:latin typeface="Century Gothic"/>
              <a:cs typeface="Century Gothic"/>
            </a:endParaRPr>
          </a:p>
          <a:p>
            <a:pPr>
              <a:lnSpc>
                <a:spcPct val="70000"/>
              </a:lnSpc>
            </a:pPr>
            <a:r>
              <a:rPr lang="en-US" sz="3600" dirty="0">
                <a:latin typeface="Century Gothic"/>
                <a:cs typeface="Century Gothic"/>
              </a:rPr>
              <a:t>Designed to:</a:t>
            </a:r>
          </a:p>
          <a:p>
            <a:pPr>
              <a:lnSpc>
                <a:spcPct val="70000"/>
              </a:lnSpc>
            </a:pPr>
            <a:endParaRPr lang="en-US" sz="3600" dirty="0">
              <a:latin typeface="Century Gothic"/>
              <a:cs typeface="Century Gothic"/>
            </a:endParaRPr>
          </a:p>
          <a:p>
            <a:pPr marL="973138" lvl="2" indent="-457200">
              <a:lnSpc>
                <a:spcPts val="4800"/>
              </a:lnSpc>
              <a:spcAft>
                <a:spcPts val="3000"/>
              </a:spcAft>
              <a:buClr>
                <a:srgbClr val="AB2472"/>
              </a:buClr>
              <a:buFont typeface="Wingdings" panose="05000000000000000000" pitchFamily="2" charset="2"/>
              <a:buChar char="§"/>
            </a:pPr>
            <a:r>
              <a:rPr lang="en-US" sz="3200" dirty="0">
                <a:latin typeface="Century Gothic"/>
                <a:cs typeface="Century Gothic"/>
              </a:rPr>
              <a:t>Open the conversation on an evaluation topic(s)/question</a:t>
            </a:r>
            <a:endParaRPr lang="en-US" sz="3600" dirty="0">
              <a:latin typeface="Century Gothic"/>
              <a:cs typeface="Century Gothic"/>
            </a:endParaRPr>
          </a:p>
          <a:p>
            <a:pPr marL="973138" lvl="2" indent="-457200">
              <a:lnSpc>
                <a:spcPts val="4800"/>
              </a:lnSpc>
              <a:buClr>
                <a:srgbClr val="AB2472"/>
              </a:buClr>
              <a:buFont typeface="Wingdings" panose="05000000000000000000" pitchFamily="2" charset="2"/>
              <a:buChar char="§"/>
            </a:pPr>
            <a:r>
              <a:rPr lang="en-US" sz="3200" dirty="0">
                <a:latin typeface="Century Gothic"/>
                <a:cs typeface="Century Gothic"/>
              </a:rPr>
              <a:t>Engage participants in identifying what is important and relevant </a:t>
            </a:r>
            <a:br>
              <a:rPr lang="en-US" sz="3200" dirty="0">
                <a:latin typeface="Century Gothic"/>
                <a:cs typeface="Century Gothic"/>
              </a:rPr>
            </a:br>
            <a:r>
              <a:rPr lang="en-US" sz="3200" dirty="0">
                <a:latin typeface="Century Gothic"/>
                <a:cs typeface="Century Gothic"/>
              </a:rPr>
              <a:t>to them</a:t>
            </a:r>
          </a:p>
          <a:p>
            <a:pPr lvl="2"/>
            <a:endParaRPr lang="en-US" sz="3200" dirty="0">
              <a:latin typeface="Century Gothic"/>
              <a:cs typeface="Century Gothic"/>
            </a:endParaRPr>
          </a:p>
        </p:txBody>
      </p:sp>
    </p:spTree>
    <p:extLst>
      <p:ext uri="{BB962C8B-B14F-4D97-AF65-F5344CB8AC3E}">
        <p14:creationId xmlns:p14="http://schemas.microsoft.com/office/powerpoint/2010/main" val="3408525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C9F6D-E335-4782-A522-5C82B3D3A338}"/>
              </a:ext>
            </a:extLst>
          </p:cNvPr>
          <p:cNvSpPr>
            <a:spLocks noGrp="1"/>
          </p:cNvSpPr>
          <p:nvPr>
            <p:ph type="title"/>
          </p:nvPr>
        </p:nvSpPr>
        <p:spPr>
          <a:xfrm>
            <a:off x="561844" y="366812"/>
            <a:ext cx="9496556" cy="1143000"/>
          </a:xfrm>
        </p:spPr>
        <p:txBody>
          <a:bodyPr/>
          <a:lstStyle/>
          <a:p>
            <a:r>
              <a:rPr lang="en-US" spc="-100" dirty="0"/>
              <a:t>Content mapping questions (2)</a:t>
            </a:r>
          </a:p>
        </p:txBody>
      </p:sp>
      <p:sp>
        <p:nvSpPr>
          <p:cNvPr id="3" name="Text Placeholder 2">
            <a:extLst>
              <a:ext uri="{FF2B5EF4-FFF2-40B4-BE49-F238E27FC236}">
                <a16:creationId xmlns:a16="http://schemas.microsoft.com/office/drawing/2014/main" id="{D7DAA89E-2F29-4416-BF7A-F716C2502A85}"/>
              </a:ext>
            </a:extLst>
          </p:cNvPr>
          <p:cNvSpPr>
            <a:spLocks noGrp="1"/>
          </p:cNvSpPr>
          <p:nvPr>
            <p:ph type="body" sz="quarter" idx="10"/>
          </p:nvPr>
        </p:nvSpPr>
        <p:spPr>
          <a:xfrm>
            <a:off x="877885" y="1981200"/>
            <a:ext cx="8429755" cy="5424388"/>
          </a:xfrm>
        </p:spPr>
        <p:txBody>
          <a:bodyPr/>
          <a:lstStyle/>
          <a:p>
            <a:r>
              <a:rPr lang="en-US" sz="3200" b="1" dirty="0">
                <a:solidFill>
                  <a:srgbClr val="AB2472"/>
                </a:solidFill>
                <a:latin typeface="Century Gothic"/>
                <a:cs typeface="Century Gothic"/>
              </a:rPr>
              <a:t>Example: </a:t>
            </a:r>
            <a:r>
              <a:rPr lang="en-US" sz="3200" dirty="0">
                <a:latin typeface="Century Gothic"/>
                <a:cs typeface="Century Gothic"/>
              </a:rPr>
              <a:t>You are conducting a formative evaluation to understand </a:t>
            </a:r>
            <a:br>
              <a:rPr lang="en-US" sz="3200" dirty="0">
                <a:latin typeface="Century Gothic"/>
                <a:cs typeface="Century Gothic"/>
              </a:rPr>
            </a:br>
            <a:r>
              <a:rPr lang="en-US" sz="3200" dirty="0">
                <a:latin typeface="Century Gothic"/>
                <a:cs typeface="Century Gothic"/>
              </a:rPr>
              <a:t>why use of skilled birth attendants is </a:t>
            </a:r>
            <a:br>
              <a:rPr lang="en-US" sz="3200" dirty="0">
                <a:latin typeface="Century Gothic"/>
                <a:cs typeface="Century Gothic"/>
              </a:rPr>
            </a:br>
            <a:r>
              <a:rPr lang="en-US" sz="3200" dirty="0">
                <a:latin typeface="Century Gothic"/>
                <a:cs typeface="Century Gothic"/>
              </a:rPr>
              <a:t>low in an area. </a:t>
            </a:r>
          </a:p>
          <a:p>
            <a:endParaRPr lang="en-US" sz="3200" u="sng" dirty="0">
              <a:latin typeface="Century Gothic"/>
              <a:cs typeface="Century Gothic"/>
            </a:endParaRPr>
          </a:p>
          <a:p>
            <a:r>
              <a:rPr lang="en-US" sz="3200" dirty="0">
                <a:latin typeface="Century Gothic"/>
                <a:cs typeface="Century Gothic"/>
              </a:rPr>
              <a:t>What question can be asked to open </a:t>
            </a:r>
            <a:br>
              <a:rPr lang="en-US" sz="3200" dirty="0">
                <a:latin typeface="Century Gothic"/>
                <a:cs typeface="Century Gothic"/>
              </a:rPr>
            </a:br>
            <a:r>
              <a:rPr lang="en-US" sz="3200" dirty="0">
                <a:latin typeface="Century Gothic"/>
                <a:cs typeface="Century Gothic"/>
              </a:rPr>
              <a:t>up a conversation on the use of facility-based delivery during a focus group discussion (FGD) with pregnant women </a:t>
            </a:r>
            <a:br>
              <a:rPr lang="en-US" sz="3200" dirty="0">
                <a:latin typeface="Century Gothic"/>
                <a:cs typeface="Century Gothic"/>
              </a:rPr>
            </a:br>
            <a:r>
              <a:rPr lang="en-US" sz="3200" dirty="0">
                <a:latin typeface="Century Gothic"/>
                <a:cs typeface="Century Gothic"/>
              </a:rPr>
              <a:t>in a community?</a:t>
            </a:r>
          </a:p>
          <a:p>
            <a:endParaRPr lang="en-US" dirty="0"/>
          </a:p>
        </p:txBody>
      </p:sp>
    </p:spTree>
    <p:extLst>
      <p:ext uri="{BB962C8B-B14F-4D97-AF65-F5344CB8AC3E}">
        <p14:creationId xmlns:p14="http://schemas.microsoft.com/office/powerpoint/2010/main" val="2520586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4BF6E54-DAB5-47B9-8E90-1733DC4A5654}"/>
              </a:ext>
            </a:extLst>
          </p:cNvPr>
          <p:cNvSpPr>
            <a:spLocks noGrp="1"/>
          </p:cNvSpPr>
          <p:nvPr>
            <p:ph type="body" sz="quarter" idx="10"/>
          </p:nvPr>
        </p:nvSpPr>
        <p:spPr/>
        <p:txBody>
          <a:bodyPr/>
          <a:lstStyle/>
          <a:p>
            <a:endParaRPr lang="en-US"/>
          </a:p>
        </p:txBody>
      </p:sp>
      <p:graphicFrame>
        <p:nvGraphicFramePr>
          <p:cNvPr id="5" name="Table 4"/>
          <p:cNvGraphicFramePr>
            <a:graphicFrameLocks noGrp="1"/>
          </p:cNvGraphicFramePr>
          <p:nvPr>
            <p:extLst>
              <p:ext uri="{D42A27DB-BD31-4B8C-83A1-F6EECF244321}">
                <p14:modId xmlns:p14="http://schemas.microsoft.com/office/powerpoint/2010/main" val="3336769566"/>
              </p:ext>
            </p:extLst>
          </p:nvPr>
        </p:nvGraphicFramePr>
        <p:xfrm>
          <a:off x="152400" y="1371600"/>
          <a:ext cx="9753600" cy="5988484"/>
        </p:xfrm>
        <a:graphic>
          <a:graphicData uri="http://schemas.openxmlformats.org/drawingml/2006/table">
            <a:tbl>
              <a:tblPr firstRow="1" bandRow="1">
                <a:tableStyleId>{5C22544A-7EE6-4342-B048-85BDC9FD1C3A}</a:tableStyleId>
              </a:tblPr>
              <a:tblGrid>
                <a:gridCol w="53340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762000">
                <a:tc>
                  <a:txBody>
                    <a:bodyPr/>
                    <a:lstStyle/>
                    <a:p>
                      <a:pPr algn="l"/>
                      <a:r>
                        <a:rPr lang="en-US" sz="2400" b="1" dirty="0">
                          <a:latin typeface="Century Gothic" panose="020B0502020202020204" pitchFamily="34" charset="0"/>
                        </a:rPr>
                        <a:t>Type of content mapping</a:t>
                      </a:r>
                      <a:r>
                        <a:rPr lang="en-US" sz="2400" b="1" baseline="0" dirty="0">
                          <a:latin typeface="Century Gothic" panose="020B0502020202020204" pitchFamily="34" charset="0"/>
                        </a:rPr>
                        <a:t> question</a:t>
                      </a:r>
                      <a:endParaRPr lang="en-US" sz="2400" b="1" dirty="0">
                        <a:latin typeface="Century Gothic" panose="020B0502020202020204" pitchFamily="34" charset="0"/>
                      </a:endParaRPr>
                    </a:p>
                  </a:txBody>
                  <a:tcPr>
                    <a:solidFill>
                      <a:srgbClr val="80B2A8"/>
                    </a:solidFill>
                  </a:tcPr>
                </a:tc>
                <a:tc>
                  <a:txBody>
                    <a:bodyPr/>
                    <a:lstStyle/>
                    <a:p>
                      <a:pPr algn="l"/>
                      <a:r>
                        <a:rPr lang="en-US" sz="2400" dirty="0">
                          <a:latin typeface="Century Gothic" panose="020B0502020202020204" pitchFamily="34" charset="0"/>
                        </a:rPr>
                        <a:t> Examples</a:t>
                      </a:r>
                    </a:p>
                  </a:txBody>
                  <a:tcPr>
                    <a:solidFill>
                      <a:srgbClr val="80B2A8"/>
                    </a:solidFill>
                  </a:tcPr>
                </a:tc>
                <a:extLst>
                  <a:ext uri="{0D108BD9-81ED-4DB2-BD59-A6C34878D82A}">
                    <a16:rowId xmlns:a16="http://schemas.microsoft.com/office/drawing/2014/main" val="10000"/>
                  </a:ext>
                </a:extLst>
              </a:tr>
              <a:tr h="1423934">
                <a:tc>
                  <a:txBody>
                    <a:bodyPr/>
                    <a:lstStyle/>
                    <a:p>
                      <a:pPr marL="0" marR="0" indent="0" algn="l" defTabSz="914400" eaLnBrk="1" fontAlgn="auto" latinLnBrk="0" hangingPunct="1">
                        <a:lnSpc>
                          <a:spcPct val="100000"/>
                        </a:lnSpc>
                        <a:spcBef>
                          <a:spcPts val="0"/>
                        </a:spcBef>
                        <a:spcAft>
                          <a:spcPts val="600"/>
                        </a:spcAft>
                        <a:buClrTx/>
                        <a:buSzTx/>
                        <a:buFontTx/>
                        <a:buNone/>
                        <a:tabLst/>
                        <a:defRPr/>
                      </a:pPr>
                      <a:r>
                        <a:rPr lang="en-US" sz="2400" b="1" dirty="0">
                          <a:latin typeface="Century Gothic" panose="020B0502020202020204" pitchFamily="34" charset="0"/>
                        </a:rPr>
                        <a:t>Ground mapping</a:t>
                      </a:r>
                    </a:p>
                    <a:p>
                      <a:pPr marL="571500" marR="0" lvl="1" indent="-342900" algn="l"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2400" b="0" dirty="0">
                          <a:latin typeface="Century Gothic" panose="020B0502020202020204" pitchFamily="34" charset="0"/>
                        </a:rPr>
                        <a:t>To open up a subject</a:t>
                      </a:r>
                    </a:p>
                  </a:txBody>
                  <a:tcPr>
                    <a:solidFill>
                      <a:srgbClr val="A4C8C1"/>
                    </a:solidFill>
                  </a:tcPr>
                </a:tc>
                <a:tc>
                  <a:txBody>
                    <a:bodyPr/>
                    <a:lstStyle/>
                    <a:p>
                      <a:pPr algn="l"/>
                      <a:r>
                        <a:rPr lang="en-US" sz="2400" i="1" dirty="0">
                          <a:solidFill>
                            <a:schemeClr val="dk1"/>
                          </a:solidFill>
                          <a:effectLst/>
                          <a:latin typeface="Century Gothic" panose="020B0502020202020204" pitchFamily="34" charset="0"/>
                          <a:ea typeface="+mn-ea"/>
                          <a:cs typeface="+mn-cs"/>
                        </a:rPr>
                        <a:t>Describe</a:t>
                      </a:r>
                      <a:r>
                        <a:rPr lang="en-US" sz="2400" i="1" baseline="0" dirty="0">
                          <a:solidFill>
                            <a:schemeClr val="dk1"/>
                          </a:solidFill>
                          <a:effectLst/>
                          <a:latin typeface="Century Gothic" panose="020B0502020202020204" pitchFamily="34" charset="0"/>
                          <a:ea typeface="+mn-ea"/>
                          <a:cs typeface="+mn-cs"/>
                        </a:rPr>
                        <a:t> what pregnant women in this community do when they are in labor. </a:t>
                      </a:r>
                      <a:endParaRPr lang="en-US" sz="2400" i="1" dirty="0">
                        <a:solidFill>
                          <a:schemeClr val="dk1"/>
                        </a:solidFill>
                        <a:effectLst/>
                        <a:latin typeface="Century Gothic" panose="020B0502020202020204" pitchFamily="34" charset="0"/>
                        <a:ea typeface="+mn-ea"/>
                        <a:cs typeface="+mn-cs"/>
                      </a:endParaRPr>
                    </a:p>
                  </a:txBody>
                  <a:tcPr>
                    <a:solidFill>
                      <a:srgbClr val="A4C8C1"/>
                    </a:solidFill>
                  </a:tcPr>
                </a:tc>
                <a:extLst>
                  <a:ext uri="{0D108BD9-81ED-4DB2-BD59-A6C34878D82A}">
                    <a16:rowId xmlns:a16="http://schemas.microsoft.com/office/drawing/2014/main" val="10001"/>
                  </a:ext>
                </a:extLst>
              </a:tr>
              <a:tr h="2171870">
                <a:tc>
                  <a:txBody>
                    <a:bodyPr/>
                    <a:lstStyle/>
                    <a:p>
                      <a:pPr marL="0" marR="0" indent="0" algn="l" defTabSz="914400" eaLnBrk="1" fontAlgn="auto" latinLnBrk="0" hangingPunct="1">
                        <a:lnSpc>
                          <a:spcPct val="100000"/>
                        </a:lnSpc>
                        <a:spcBef>
                          <a:spcPts val="0"/>
                        </a:spcBef>
                        <a:spcAft>
                          <a:spcPts val="600"/>
                        </a:spcAft>
                        <a:buClrTx/>
                        <a:buSzTx/>
                        <a:buFontTx/>
                        <a:buNone/>
                        <a:tabLst/>
                        <a:defRPr/>
                      </a:pPr>
                      <a:r>
                        <a:rPr lang="en-US" sz="2400" b="1" dirty="0">
                          <a:latin typeface="Century Gothic" panose="020B0502020202020204" pitchFamily="34" charset="0"/>
                        </a:rPr>
                        <a:t>Dimension mapping</a:t>
                      </a:r>
                    </a:p>
                    <a:p>
                      <a:pPr marL="571500" marR="0" indent="-342900" algn="l"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2400" b="0" dirty="0">
                          <a:latin typeface="Century Gothic" panose="020B0502020202020204" pitchFamily="34" charset="0"/>
                        </a:rPr>
                        <a:t>Focus the participant </a:t>
                      </a:r>
                      <a:br>
                        <a:rPr lang="en-US" sz="2400" b="0" dirty="0">
                          <a:latin typeface="Century Gothic" panose="020B0502020202020204" pitchFamily="34" charset="0"/>
                        </a:rPr>
                      </a:br>
                      <a:r>
                        <a:rPr lang="en-US" sz="2400" b="0" dirty="0">
                          <a:latin typeface="Century Gothic" panose="020B0502020202020204" pitchFamily="34" charset="0"/>
                        </a:rPr>
                        <a:t>more narrowly on </a:t>
                      </a:r>
                      <a:br>
                        <a:rPr lang="en-US" sz="2400" b="0" dirty="0">
                          <a:latin typeface="Century Gothic" panose="020B0502020202020204" pitchFamily="34" charset="0"/>
                        </a:rPr>
                      </a:br>
                      <a:r>
                        <a:rPr lang="en-US" sz="2400" b="0" dirty="0">
                          <a:latin typeface="Century Gothic" panose="020B0502020202020204" pitchFamily="34" charset="0"/>
                        </a:rPr>
                        <a:t>particular topics; signposts, </a:t>
                      </a:r>
                      <a:br>
                        <a:rPr lang="en-US" sz="2400" b="0" dirty="0">
                          <a:latin typeface="Century Gothic" panose="020B0502020202020204" pitchFamily="34" charset="0"/>
                        </a:rPr>
                      </a:br>
                      <a:r>
                        <a:rPr lang="en-US" sz="2400" b="0" dirty="0">
                          <a:latin typeface="Century Gothic" panose="020B0502020202020204" pitchFamily="34" charset="0"/>
                        </a:rPr>
                        <a:t>for chronological order</a:t>
                      </a:r>
                    </a:p>
                  </a:txBody>
                  <a:tcPr>
                    <a:solidFill>
                      <a:srgbClr val="DDEBE8"/>
                    </a:solidFill>
                  </a:tcPr>
                </a:tc>
                <a:tc>
                  <a:txBody>
                    <a:bodyPr/>
                    <a:lstStyle/>
                    <a:p>
                      <a:pPr algn="l"/>
                      <a:r>
                        <a:rPr lang="en-US" sz="2400" i="1" dirty="0">
                          <a:solidFill>
                            <a:schemeClr val="dk1"/>
                          </a:solidFill>
                          <a:effectLst/>
                          <a:latin typeface="Century Gothic" panose="020B0502020202020204" pitchFamily="34" charset="0"/>
                          <a:ea typeface="+mn-ea"/>
                          <a:cs typeface="+mn-cs"/>
                        </a:rPr>
                        <a:t>What happens next? </a:t>
                      </a:r>
                      <a:endParaRPr lang="en-US" sz="2400" i="1" dirty="0">
                        <a:latin typeface="Century Gothic" panose="020B0502020202020204" pitchFamily="34" charset="0"/>
                      </a:endParaRPr>
                    </a:p>
                  </a:txBody>
                  <a:tcPr>
                    <a:solidFill>
                      <a:srgbClr val="DDEBE8"/>
                    </a:solidFill>
                  </a:tcPr>
                </a:tc>
                <a:extLst>
                  <a:ext uri="{0D108BD9-81ED-4DB2-BD59-A6C34878D82A}">
                    <a16:rowId xmlns:a16="http://schemas.microsoft.com/office/drawing/2014/main" val="10002"/>
                  </a:ext>
                </a:extLst>
              </a:tr>
              <a:tr h="1574129">
                <a:tc>
                  <a:txBody>
                    <a:bodyPr/>
                    <a:lstStyle/>
                    <a:p>
                      <a:pPr marL="0" marR="0" indent="0" algn="l" defTabSz="914400" eaLnBrk="1" fontAlgn="auto" latinLnBrk="0" hangingPunct="1">
                        <a:lnSpc>
                          <a:spcPct val="100000"/>
                        </a:lnSpc>
                        <a:spcBef>
                          <a:spcPts val="0"/>
                        </a:spcBef>
                        <a:spcAft>
                          <a:spcPts val="600"/>
                        </a:spcAft>
                        <a:buClrTx/>
                        <a:buSzTx/>
                        <a:buFontTx/>
                        <a:buNone/>
                        <a:tabLst/>
                        <a:defRPr/>
                      </a:pPr>
                      <a:r>
                        <a:rPr lang="en-US" sz="2400" b="1" dirty="0">
                          <a:latin typeface="Century Gothic" panose="020B0502020202020204" pitchFamily="34" charset="0"/>
                        </a:rPr>
                        <a:t>Perspective-widening questions</a:t>
                      </a:r>
                      <a:r>
                        <a:rPr lang="en-US" sz="2400" b="0" dirty="0">
                          <a:latin typeface="Century Gothic" panose="020B0502020202020204" pitchFamily="34" charset="0"/>
                        </a:rPr>
                        <a:t> </a:t>
                      </a:r>
                    </a:p>
                    <a:p>
                      <a:pPr marL="571500" marR="0" indent="-342900" algn="l"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2400" b="0" dirty="0">
                          <a:latin typeface="Century Gothic" panose="020B0502020202020204" pitchFamily="34" charset="0"/>
                        </a:rPr>
                        <a:t>Understand participant’s perspective fully</a:t>
                      </a:r>
                    </a:p>
                    <a:p>
                      <a:pPr algn="l"/>
                      <a:endParaRPr lang="en-US" sz="2400" b="0" dirty="0">
                        <a:latin typeface="Century Gothic" panose="020B0502020202020204" pitchFamily="34" charset="0"/>
                      </a:endParaRPr>
                    </a:p>
                  </a:txBody>
                  <a:tcPr>
                    <a:solidFill>
                      <a:srgbClr val="A4C8C1"/>
                    </a:solidFill>
                  </a:tcPr>
                </a:tc>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2400" i="1" dirty="0">
                          <a:solidFill>
                            <a:schemeClr val="dk1"/>
                          </a:solidFill>
                          <a:effectLst/>
                          <a:latin typeface="Century Gothic" panose="020B0502020202020204" pitchFamily="34" charset="0"/>
                          <a:ea typeface="+mn-ea"/>
                          <a:cs typeface="+mn-cs"/>
                        </a:rPr>
                        <a:t>What</a:t>
                      </a:r>
                      <a:r>
                        <a:rPr lang="en-US" sz="2400" i="1" baseline="0" dirty="0">
                          <a:solidFill>
                            <a:schemeClr val="dk1"/>
                          </a:solidFill>
                          <a:effectLst/>
                          <a:latin typeface="Century Gothic" panose="020B0502020202020204" pitchFamily="34" charset="0"/>
                          <a:ea typeface="+mn-ea"/>
                          <a:cs typeface="+mn-cs"/>
                        </a:rPr>
                        <a:t> </a:t>
                      </a:r>
                      <a:r>
                        <a:rPr lang="en-US" sz="2400" i="1" dirty="0">
                          <a:solidFill>
                            <a:schemeClr val="dk1"/>
                          </a:solidFill>
                          <a:effectLst/>
                          <a:latin typeface="Century Gothic" panose="020B0502020202020204" pitchFamily="34" charset="0"/>
                          <a:ea typeface="+mn-ea"/>
                          <a:cs typeface="+mn-cs"/>
                        </a:rPr>
                        <a:t>other factors would influence</a:t>
                      </a:r>
                      <a:r>
                        <a:rPr lang="en-US" sz="2400" i="1" baseline="0" dirty="0">
                          <a:solidFill>
                            <a:schemeClr val="dk1"/>
                          </a:solidFill>
                          <a:effectLst/>
                          <a:latin typeface="Century Gothic" panose="020B0502020202020204" pitchFamily="34" charset="0"/>
                          <a:ea typeface="+mn-ea"/>
                          <a:cs typeface="+mn-cs"/>
                        </a:rPr>
                        <a:t> their </a:t>
                      </a:r>
                      <a:r>
                        <a:rPr lang="en-US" sz="2400" i="1" dirty="0">
                          <a:solidFill>
                            <a:schemeClr val="dk1"/>
                          </a:solidFill>
                          <a:effectLst/>
                          <a:latin typeface="Century Gothic" panose="020B0502020202020204" pitchFamily="34" charset="0"/>
                          <a:ea typeface="+mn-ea"/>
                          <a:cs typeface="+mn-cs"/>
                        </a:rPr>
                        <a:t>decision?</a:t>
                      </a:r>
                      <a:endParaRPr lang="en-US" sz="2400" i="1" dirty="0">
                        <a:latin typeface="Century Gothic" panose="020B0502020202020204" pitchFamily="34" charset="0"/>
                      </a:endParaRPr>
                    </a:p>
                    <a:p>
                      <a:pPr algn="l"/>
                      <a:endParaRPr lang="en-US" sz="2400" i="1" dirty="0">
                        <a:latin typeface="Century Gothic" panose="020B0502020202020204" pitchFamily="34" charset="0"/>
                      </a:endParaRPr>
                    </a:p>
                  </a:txBody>
                  <a:tcPr>
                    <a:solidFill>
                      <a:srgbClr val="A4C8C1"/>
                    </a:solidFill>
                  </a:tcPr>
                </a:tc>
                <a:extLst>
                  <a:ext uri="{0D108BD9-81ED-4DB2-BD59-A6C34878D82A}">
                    <a16:rowId xmlns:a16="http://schemas.microsoft.com/office/drawing/2014/main" val="10003"/>
                  </a:ext>
                </a:extLst>
              </a:tr>
            </a:tbl>
          </a:graphicData>
        </a:graphic>
      </p:graphicFrame>
      <p:sp>
        <p:nvSpPr>
          <p:cNvPr id="8" name="Title 1">
            <a:extLst>
              <a:ext uri="{FF2B5EF4-FFF2-40B4-BE49-F238E27FC236}">
                <a16:creationId xmlns:a16="http://schemas.microsoft.com/office/drawing/2014/main" id="{F8043208-2F24-4A02-931B-356D9D141A6E}"/>
              </a:ext>
            </a:extLst>
          </p:cNvPr>
          <p:cNvSpPr>
            <a:spLocks noGrp="1"/>
          </p:cNvSpPr>
          <p:nvPr>
            <p:ph type="title"/>
          </p:nvPr>
        </p:nvSpPr>
        <p:spPr>
          <a:xfrm>
            <a:off x="561845" y="366812"/>
            <a:ext cx="9344156" cy="1143000"/>
          </a:xfrm>
        </p:spPr>
        <p:txBody>
          <a:bodyPr/>
          <a:lstStyle/>
          <a:p>
            <a:r>
              <a:rPr lang="en-US" sz="4100" spc="-100" dirty="0"/>
              <a:t>Example content mapping questions</a:t>
            </a:r>
          </a:p>
        </p:txBody>
      </p:sp>
    </p:spTree>
    <p:extLst>
      <p:ext uri="{BB962C8B-B14F-4D97-AF65-F5344CB8AC3E}">
        <p14:creationId xmlns:p14="http://schemas.microsoft.com/office/powerpoint/2010/main" val="40634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Content mapping</a:t>
            </a:r>
          </a:p>
        </p:txBody>
      </p:sp>
      <p:sp>
        <p:nvSpPr>
          <p:cNvPr id="3" name="Text Placeholder 2"/>
          <p:cNvSpPr>
            <a:spLocks noGrp="1"/>
          </p:cNvSpPr>
          <p:nvPr>
            <p:ph type="body" sz="quarter" idx="10"/>
          </p:nvPr>
        </p:nvSpPr>
        <p:spPr>
          <a:xfrm>
            <a:off x="814322" y="1509812"/>
            <a:ext cx="8429755" cy="3783599"/>
          </a:xfrm>
        </p:spPr>
        <p:txBody>
          <a:bodyPr/>
          <a:lstStyle/>
          <a:p>
            <a:pPr algn="l"/>
            <a:r>
              <a:rPr lang="en-US" dirty="0">
                <a:latin typeface="Century Gothic" panose="020B0502020202020204" pitchFamily="34" charset="0"/>
              </a:rPr>
              <a:t>Information can be used to map out factors that influence use of facility-based delivery services in a community.</a:t>
            </a:r>
          </a:p>
        </p:txBody>
      </p:sp>
      <p:graphicFrame>
        <p:nvGraphicFramePr>
          <p:cNvPr id="5" name="Diagram 4"/>
          <p:cNvGraphicFramePr/>
          <p:nvPr>
            <p:extLst>
              <p:ext uri="{D42A27DB-BD31-4B8C-83A1-F6EECF244321}">
                <p14:modId xmlns:p14="http://schemas.microsoft.com/office/powerpoint/2010/main" val="792348068"/>
              </p:ext>
            </p:extLst>
          </p:nvPr>
        </p:nvGraphicFramePr>
        <p:xfrm>
          <a:off x="1562100" y="3011693"/>
          <a:ext cx="6934200" cy="462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6951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 mining questions</a:t>
            </a:r>
          </a:p>
        </p:txBody>
      </p:sp>
      <p:sp>
        <p:nvSpPr>
          <p:cNvPr id="3" name="Text Placeholder 2"/>
          <p:cNvSpPr>
            <a:spLocks noGrp="1"/>
          </p:cNvSpPr>
          <p:nvPr>
            <p:ph type="body" sz="quarter" idx="10"/>
          </p:nvPr>
        </p:nvSpPr>
        <p:spPr>
          <a:xfrm>
            <a:off x="856114" y="1828800"/>
            <a:ext cx="8429755" cy="2590800"/>
          </a:xfrm>
        </p:spPr>
        <p:txBody>
          <a:bodyPr/>
          <a:lstStyle/>
          <a:p>
            <a:pPr marL="457200" indent="-457200">
              <a:spcAft>
                <a:spcPts val="1200"/>
              </a:spcAft>
              <a:buClr>
                <a:srgbClr val="AB2472"/>
              </a:buClr>
              <a:buFont typeface="Wingdings" panose="05000000000000000000" pitchFamily="2" charset="2"/>
              <a:buChar char="§"/>
            </a:pPr>
            <a:r>
              <a:rPr lang="en-US" dirty="0">
                <a:latin typeface="Century Gothic"/>
                <a:cs typeface="Century Gothic"/>
              </a:rPr>
              <a:t>Explore the details within given dimensions </a:t>
            </a:r>
            <a:br>
              <a:rPr lang="en-US" dirty="0">
                <a:latin typeface="Century Gothic"/>
                <a:cs typeface="Century Gothic"/>
              </a:rPr>
            </a:br>
            <a:r>
              <a:rPr lang="en-US" dirty="0">
                <a:latin typeface="Century Gothic"/>
                <a:cs typeface="Century Gothic"/>
              </a:rPr>
              <a:t>or topics</a:t>
            </a:r>
          </a:p>
          <a:p>
            <a:pPr marL="457200" indent="-457200">
              <a:buClr>
                <a:srgbClr val="AB2472"/>
              </a:buClr>
              <a:buFont typeface="Wingdings" panose="05000000000000000000" pitchFamily="2" charset="2"/>
              <a:buChar char="§"/>
            </a:pPr>
            <a:r>
              <a:rPr lang="en-US" dirty="0">
                <a:latin typeface="Century Gothic"/>
                <a:cs typeface="Century Gothic"/>
              </a:rPr>
              <a:t>Understand meaning from the participant’s perspective</a:t>
            </a:r>
          </a:p>
          <a:p>
            <a:endParaRPr lang="en-US" b="1" dirty="0">
              <a:latin typeface="Century Gothic"/>
              <a:cs typeface="Century Gothic"/>
            </a:endParaRPr>
          </a:p>
          <a:p>
            <a:r>
              <a:rPr lang="en-US" b="1" dirty="0">
                <a:latin typeface="Century Gothic"/>
                <a:cs typeface="Century Gothic"/>
              </a:rPr>
              <a:t>Example: </a:t>
            </a:r>
            <a:r>
              <a:rPr lang="en-US" dirty="0">
                <a:latin typeface="Century Gothic"/>
                <a:cs typeface="Century Gothic"/>
              </a:rPr>
              <a:t>Assuming our opening questions identified individual/personal, service, </a:t>
            </a:r>
            <a:br>
              <a:rPr lang="en-US" dirty="0">
                <a:latin typeface="Century Gothic"/>
                <a:cs typeface="Century Gothic"/>
              </a:rPr>
            </a:br>
            <a:r>
              <a:rPr lang="en-US" dirty="0">
                <a:latin typeface="Century Gothic"/>
                <a:cs typeface="Century Gothic"/>
              </a:rPr>
              <a:t>and community factors:</a:t>
            </a:r>
          </a:p>
          <a:p>
            <a:endParaRPr lang="en-US" u="sng" dirty="0">
              <a:latin typeface="Century Gothic"/>
              <a:cs typeface="Century Gothic"/>
            </a:endParaRPr>
          </a:p>
          <a:p>
            <a:pPr algn="ctr"/>
            <a:r>
              <a:rPr lang="en-US" sz="3200" b="1" dirty="0">
                <a:solidFill>
                  <a:srgbClr val="008080"/>
                </a:solidFill>
                <a:latin typeface="Century Gothic"/>
                <a:cs typeface="Century Gothic"/>
              </a:rPr>
              <a:t>What can your questions seek </a:t>
            </a:r>
            <a:br>
              <a:rPr lang="en-US" sz="3200" b="1" dirty="0">
                <a:solidFill>
                  <a:srgbClr val="008080"/>
                </a:solidFill>
                <a:latin typeface="Century Gothic"/>
                <a:cs typeface="Century Gothic"/>
              </a:rPr>
            </a:br>
            <a:r>
              <a:rPr lang="en-US" sz="3200" b="1" dirty="0">
                <a:solidFill>
                  <a:srgbClr val="008080"/>
                </a:solidFill>
                <a:latin typeface="Century Gothic"/>
                <a:cs typeface="Century Gothic"/>
              </a:rPr>
              <a:t>to explore in details?</a:t>
            </a:r>
          </a:p>
          <a:p>
            <a:pPr marL="457200" indent="-457200">
              <a:buFont typeface="Arial"/>
              <a:buChar char="•"/>
            </a:pPr>
            <a:endParaRPr lang="en-US" dirty="0">
              <a:latin typeface="Century Gothic"/>
              <a:cs typeface="Century Gothic"/>
            </a:endParaRPr>
          </a:p>
        </p:txBody>
      </p:sp>
    </p:spTree>
    <p:extLst>
      <p:ext uri="{BB962C8B-B14F-4D97-AF65-F5344CB8AC3E}">
        <p14:creationId xmlns:p14="http://schemas.microsoft.com/office/powerpoint/2010/main" val="95939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9359902" cy="699988"/>
          </a:xfrm>
        </p:spPr>
        <p:txBody>
          <a:bodyPr/>
          <a:lstStyle/>
          <a:p>
            <a:r>
              <a:rPr lang="en-US" sz="4400" spc="-100" dirty="0"/>
              <a:t>Example content mining questions</a:t>
            </a:r>
          </a:p>
        </p:txBody>
      </p:sp>
      <p:sp>
        <p:nvSpPr>
          <p:cNvPr id="3" name="Text Placeholder 2">
            <a:extLst>
              <a:ext uri="{FF2B5EF4-FFF2-40B4-BE49-F238E27FC236}">
                <a16:creationId xmlns:a16="http://schemas.microsoft.com/office/drawing/2014/main" id="{72B63D3A-69FC-466C-A454-F3B574212085}"/>
              </a:ext>
            </a:extLst>
          </p:cNvPr>
          <p:cNvSpPr>
            <a:spLocks noGrp="1"/>
          </p:cNvSpPr>
          <p:nvPr>
            <p:ph type="body" sz="quarter" idx="10"/>
          </p:nvPr>
        </p:nvSpPr>
        <p:spPr/>
        <p:txBody>
          <a:bodyPr/>
          <a:lstStyle/>
          <a:p>
            <a:endParaRPr lang="en-US"/>
          </a:p>
        </p:txBody>
      </p:sp>
      <p:graphicFrame>
        <p:nvGraphicFramePr>
          <p:cNvPr id="5" name="Table 4"/>
          <p:cNvGraphicFramePr>
            <a:graphicFrameLocks noGrp="1"/>
          </p:cNvGraphicFramePr>
          <p:nvPr>
            <p:extLst>
              <p:ext uri="{D42A27DB-BD31-4B8C-83A1-F6EECF244321}">
                <p14:modId xmlns:p14="http://schemas.microsoft.com/office/powerpoint/2010/main" val="2397762549"/>
              </p:ext>
            </p:extLst>
          </p:nvPr>
        </p:nvGraphicFramePr>
        <p:xfrm>
          <a:off x="136654" y="1295400"/>
          <a:ext cx="9769346" cy="6376551"/>
        </p:xfrm>
        <a:graphic>
          <a:graphicData uri="http://schemas.openxmlformats.org/drawingml/2006/table">
            <a:tbl>
              <a:tblPr firstRow="1" bandRow="1">
                <a:tableStyleId>{5C22544A-7EE6-4342-B048-85BDC9FD1C3A}</a:tableStyleId>
              </a:tblPr>
              <a:tblGrid>
                <a:gridCol w="4884673">
                  <a:extLst>
                    <a:ext uri="{9D8B030D-6E8A-4147-A177-3AD203B41FA5}">
                      <a16:colId xmlns:a16="http://schemas.microsoft.com/office/drawing/2014/main" val="20000"/>
                    </a:ext>
                  </a:extLst>
                </a:gridCol>
                <a:gridCol w="4884673">
                  <a:extLst>
                    <a:ext uri="{9D8B030D-6E8A-4147-A177-3AD203B41FA5}">
                      <a16:colId xmlns:a16="http://schemas.microsoft.com/office/drawing/2014/main" val="20001"/>
                    </a:ext>
                  </a:extLst>
                </a:gridCol>
              </a:tblGrid>
              <a:tr h="454301">
                <a:tc>
                  <a:txBody>
                    <a:bodyPr/>
                    <a:lstStyle/>
                    <a:p>
                      <a:pPr algn="l"/>
                      <a:r>
                        <a:rPr lang="en-US" sz="2400" dirty="0">
                          <a:solidFill>
                            <a:schemeClr val="bg1"/>
                          </a:solidFill>
                          <a:latin typeface="Century Gothic" panose="020B0502020202020204" pitchFamily="34" charset="0"/>
                        </a:rPr>
                        <a:t>Type</a:t>
                      </a:r>
                    </a:p>
                  </a:txBody>
                  <a:tcPr>
                    <a:solidFill>
                      <a:srgbClr val="80B2A8"/>
                    </a:solidFill>
                  </a:tcPr>
                </a:tc>
                <a:tc>
                  <a:txBody>
                    <a:bodyPr/>
                    <a:lstStyle/>
                    <a:p>
                      <a:pPr algn="l"/>
                      <a:r>
                        <a:rPr lang="en-US" sz="2400" dirty="0">
                          <a:solidFill>
                            <a:schemeClr val="bg1"/>
                          </a:solidFill>
                          <a:latin typeface="Century Gothic" panose="020B0502020202020204" pitchFamily="34" charset="0"/>
                        </a:rPr>
                        <a:t>Examples</a:t>
                      </a:r>
                    </a:p>
                  </a:txBody>
                  <a:tcPr>
                    <a:solidFill>
                      <a:srgbClr val="80B2A8"/>
                    </a:solidFill>
                  </a:tcPr>
                </a:tc>
                <a:extLst>
                  <a:ext uri="{0D108BD9-81ED-4DB2-BD59-A6C34878D82A}">
                    <a16:rowId xmlns:a16="http://schemas.microsoft.com/office/drawing/2014/main" val="10000"/>
                  </a:ext>
                </a:extLst>
              </a:tr>
              <a:tr h="1803552">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200" b="1" dirty="0">
                          <a:latin typeface="Century Gothic" panose="020B0502020202020204" pitchFamily="34" charset="0"/>
                        </a:rPr>
                        <a:t>Amplifying</a:t>
                      </a:r>
                      <a:r>
                        <a:rPr lang="en-US" sz="2200" b="1" baseline="0" dirty="0">
                          <a:latin typeface="Century Gothic" panose="020B0502020202020204" pitchFamily="34" charset="0"/>
                        </a:rPr>
                        <a:t> probes: </a:t>
                      </a:r>
                      <a:r>
                        <a:rPr lang="en-US" sz="2200" b="0" baseline="0" dirty="0">
                          <a:solidFill>
                            <a:schemeClr val="dk1"/>
                          </a:solidFill>
                          <a:effectLst/>
                          <a:latin typeface="Century Gothic" panose="020B0502020202020204" pitchFamily="34" charset="0"/>
                          <a:ea typeface="+mn-ea"/>
                          <a:cs typeface="+mn-cs"/>
                        </a:rPr>
                        <a:t>U</a:t>
                      </a:r>
                      <a:r>
                        <a:rPr lang="en-US" sz="2200" dirty="0">
                          <a:solidFill>
                            <a:schemeClr val="dk1"/>
                          </a:solidFill>
                          <a:effectLst/>
                          <a:latin typeface="Century Gothic" panose="020B0502020202020204" pitchFamily="34" charset="0"/>
                          <a:ea typeface="+mn-ea"/>
                          <a:cs typeface="+mn-cs"/>
                        </a:rPr>
                        <a:t>sed to encourage participants to elaborate</a:t>
                      </a:r>
                      <a:endParaRPr lang="en-US" sz="2200" b="1" dirty="0">
                        <a:latin typeface="Century Gothic" panose="020B0502020202020204" pitchFamily="34" charset="0"/>
                      </a:endParaRPr>
                    </a:p>
                  </a:txBody>
                  <a:tcPr>
                    <a:solidFill>
                      <a:srgbClr val="A4C8C1"/>
                    </a:solidFill>
                  </a:tcPr>
                </a:tc>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200" i="1" dirty="0">
                          <a:solidFill>
                            <a:schemeClr val="dk1"/>
                          </a:solidFill>
                          <a:effectLst/>
                          <a:latin typeface="Century Gothic" panose="020B0502020202020204" pitchFamily="34" charset="0"/>
                          <a:ea typeface="+mn-ea"/>
                          <a:cs typeface="+mn-cs"/>
                        </a:rPr>
                        <a:t>You said that you went</a:t>
                      </a:r>
                      <a:r>
                        <a:rPr lang="en-US" sz="2200" i="1" baseline="0" dirty="0">
                          <a:solidFill>
                            <a:schemeClr val="dk1"/>
                          </a:solidFill>
                          <a:effectLst/>
                          <a:latin typeface="Century Gothic" panose="020B0502020202020204" pitchFamily="34" charset="0"/>
                          <a:ea typeface="+mn-ea"/>
                          <a:cs typeface="+mn-cs"/>
                        </a:rPr>
                        <a:t> to the traditional birth attendant to deliver</a:t>
                      </a:r>
                      <a:r>
                        <a:rPr lang="en-US" sz="2200" i="1" dirty="0">
                          <a:solidFill>
                            <a:schemeClr val="dk1"/>
                          </a:solidFill>
                          <a:effectLst/>
                          <a:latin typeface="Century Gothic" panose="020B0502020202020204" pitchFamily="34" charset="0"/>
                          <a:ea typeface="+mn-ea"/>
                          <a:cs typeface="+mn-cs"/>
                        </a:rPr>
                        <a:t>. Can you tell me a little more about the</a:t>
                      </a:r>
                      <a:r>
                        <a:rPr lang="en-US" sz="2200" i="1" baseline="0" dirty="0">
                          <a:solidFill>
                            <a:schemeClr val="dk1"/>
                          </a:solidFill>
                          <a:effectLst/>
                          <a:latin typeface="Century Gothic" panose="020B0502020202020204" pitchFamily="34" charset="0"/>
                          <a:ea typeface="+mn-ea"/>
                          <a:cs typeface="+mn-cs"/>
                        </a:rPr>
                        <a:t> kinds of services that you go to the TBA for?</a:t>
                      </a:r>
                      <a:r>
                        <a:rPr lang="en-US" sz="2200" i="1" dirty="0">
                          <a:solidFill>
                            <a:schemeClr val="dk1"/>
                          </a:solidFill>
                          <a:effectLst/>
                          <a:latin typeface="Century Gothic" panose="020B0502020202020204" pitchFamily="34" charset="0"/>
                          <a:ea typeface="+mn-ea"/>
                          <a:cs typeface="+mn-cs"/>
                        </a:rPr>
                        <a:t> </a:t>
                      </a:r>
                      <a:endParaRPr lang="en-US" sz="2200" i="1" dirty="0">
                        <a:effectLst/>
                        <a:latin typeface="Century Gothic" panose="020B0502020202020204" pitchFamily="34" charset="0"/>
                      </a:endParaRPr>
                    </a:p>
                  </a:txBody>
                  <a:tcPr>
                    <a:solidFill>
                      <a:srgbClr val="A4C8C1"/>
                    </a:solidFill>
                  </a:tcPr>
                </a:tc>
                <a:extLst>
                  <a:ext uri="{0D108BD9-81ED-4DB2-BD59-A6C34878D82A}">
                    <a16:rowId xmlns:a16="http://schemas.microsoft.com/office/drawing/2014/main" val="10001"/>
                  </a:ext>
                </a:extLst>
              </a:tr>
              <a:tr h="1628347">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200" b="1" dirty="0">
                          <a:latin typeface="Century Gothic" panose="020B0502020202020204" pitchFamily="34" charset="0"/>
                        </a:rPr>
                        <a:t>Exploratory</a:t>
                      </a:r>
                      <a:r>
                        <a:rPr lang="en-US" sz="2200" b="1" baseline="0" dirty="0">
                          <a:latin typeface="Century Gothic" panose="020B0502020202020204" pitchFamily="34" charset="0"/>
                        </a:rPr>
                        <a:t> probes: </a:t>
                      </a:r>
                      <a:r>
                        <a:rPr lang="en-US" sz="2200" b="0" baseline="0" dirty="0">
                          <a:latin typeface="Century Gothic" panose="020B0502020202020204" pitchFamily="34" charset="0"/>
                        </a:rPr>
                        <a:t>E</a:t>
                      </a:r>
                      <a:r>
                        <a:rPr lang="en-US" sz="2200" dirty="0">
                          <a:solidFill>
                            <a:schemeClr val="dk1"/>
                          </a:solidFill>
                          <a:effectLst/>
                          <a:latin typeface="Century Gothic" panose="020B0502020202020204" pitchFamily="34" charset="0"/>
                          <a:ea typeface="+mn-ea"/>
                          <a:cs typeface="+mn-cs"/>
                        </a:rPr>
                        <a:t>xploring consequences also helps to illuminate experiences and behaviors</a:t>
                      </a:r>
                      <a:endParaRPr lang="en-US" sz="2200" dirty="0">
                        <a:latin typeface="Century Gothic" panose="020B0502020202020204" pitchFamily="34" charset="0"/>
                      </a:endParaRPr>
                    </a:p>
                  </a:txBody>
                  <a:tcPr>
                    <a:solidFill>
                      <a:srgbClr val="DDEBE8"/>
                    </a:solidFill>
                  </a:tcPr>
                </a:tc>
                <a:tc>
                  <a:txBody>
                    <a:bodyPr/>
                    <a:lstStyle/>
                    <a:p>
                      <a:r>
                        <a:rPr lang="en-US" sz="2200" i="1" dirty="0">
                          <a:solidFill>
                            <a:schemeClr val="dk1"/>
                          </a:solidFill>
                          <a:effectLst/>
                          <a:latin typeface="Century Gothic" panose="020B0502020202020204" pitchFamily="34" charset="0"/>
                          <a:ea typeface="+mn-ea"/>
                          <a:cs typeface="+mn-cs"/>
                        </a:rPr>
                        <a:t>How did your approach change when you received that service? </a:t>
                      </a:r>
                      <a:endParaRPr lang="en-US" sz="2200" i="1" dirty="0">
                        <a:effectLst/>
                        <a:latin typeface="Century Gothic" panose="020B0502020202020204" pitchFamily="34" charset="0"/>
                      </a:endParaRPr>
                    </a:p>
                    <a:p>
                      <a:endParaRPr lang="en-US" sz="2200" i="1" dirty="0">
                        <a:latin typeface="Century Gothic" panose="020B0502020202020204" pitchFamily="34" charset="0"/>
                      </a:endParaRPr>
                    </a:p>
                  </a:txBody>
                  <a:tcPr>
                    <a:solidFill>
                      <a:srgbClr val="DDEBE8"/>
                    </a:solidFill>
                  </a:tcPr>
                </a:tc>
                <a:extLst>
                  <a:ext uri="{0D108BD9-81ED-4DB2-BD59-A6C34878D82A}">
                    <a16:rowId xmlns:a16="http://schemas.microsoft.com/office/drawing/2014/main" val="10002"/>
                  </a:ext>
                </a:extLst>
              </a:tr>
              <a:tr h="1295400">
                <a:tc>
                  <a:txBody>
                    <a:bodyPr/>
                    <a:lstStyle/>
                    <a:p>
                      <a:r>
                        <a:rPr lang="en-US" sz="2200" b="1" dirty="0">
                          <a:latin typeface="Century Gothic" panose="020B0502020202020204" pitchFamily="34" charset="0"/>
                        </a:rPr>
                        <a:t>Explanatory probes: </a:t>
                      </a:r>
                      <a:r>
                        <a:rPr lang="en-US" sz="2200" b="0" dirty="0">
                          <a:solidFill>
                            <a:schemeClr val="dk1"/>
                          </a:solidFill>
                          <a:effectLst/>
                          <a:latin typeface="Century Gothic" panose="020B0502020202020204" pitchFamily="34" charset="0"/>
                          <a:ea typeface="+mn-ea"/>
                          <a:cs typeface="+mn-cs"/>
                        </a:rPr>
                        <a:t>E</a:t>
                      </a:r>
                      <a:r>
                        <a:rPr lang="en-US" sz="2200" dirty="0">
                          <a:solidFill>
                            <a:schemeClr val="dk1"/>
                          </a:solidFill>
                          <a:effectLst/>
                          <a:latin typeface="Century Gothic" panose="020B0502020202020204" pitchFamily="34" charset="0"/>
                          <a:ea typeface="+mn-ea"/>
                          <a:cs typeface="+mn-cs"/>
                        </a:rPr>
                        <a:t>xploring issues in depth requires a high degree of precision and clarity</a:t>
                      </a:r>
                      <a:endParaRPr lang="en-US" sz="2200" b="1" dirty="0">
                        <a:latin typeface="Century Gothic" panose="020B0502020202020204" pitchFamily="34" charset="0"/>
                      </a:endParaRPr>
                    </a:p>
                  </a:txBody>
                  <a:tcPr>
                    <a:solidFill>
                      <a:srgbClr val="A4C8C1"/>
                    </a:solidFill>
                  </a:tcPr>
                </a:tc>
                <a:tc>
                  <a:txBody>
                    <a:bodyPr/>
                    <a:lstStyle/>
                    <a:p>
                      <a:r>
                        <a:rPr lang="en-US" sz="2200" i="1" dirty="0">
                          <a:solidFill>
                            <a:schemeClr val="dk1"/>
                          </a:solidFill>
                          <a:effectLst/>
                          <a:latin typeface="Century Gothic" panose="020B0502020202020204" pitchFamily="34" charset="0"/>
                          <a:ea typeface="+mn-ea"/>
                          <a:cs typeface="+mn-cs"/>
                        </a:rPr>
                        <a:t>What was it about that</a:t>
                      </a:r>
                      <a:r>
                        <a:rPr lang="en-US" sz="2200" i="1" baseline="0" dirty="0">
                          <a:solidFill>
                            <a:schemeClr val="dk1"/>
                          </a:solidFill>
                          <a:effectLst/>
                          <a:latin typeface="Century Gothic" panose="020B0502020202020204" pitchFamily="34" charset="0"/>
                          <a:ea typeface="+mn-ea"/>
                          <a:cs typeface="+mn-cs"/>
                        </a:rPr>
                        <a:t> experience</a:t>
                      </a:r>
                      <a:r>
                        <a:rPr lang="en-US" sz="2200" i="1" dirty="0">
                          <a:solidFill>
                            <a:schemeClr val="dk1"/>
                          </a:solidFill>
                          <a:effectLst/>
                          <a:latin typeface="Century Gothic" panose="020B0502020202020204" pitchFamily="34" charset="0"/>
                          <a:ea typeface="+mn-ea"/>
                          <a:cs typeface="+mn-cs"/>
                        </a:rPr>
                        <a:t> that made you decide to ...? </a:t>
                      </a:r>
                      <a:endParaRPr lang="en-US" sz="2200" i="1" dirty="0">
                        <a:latin typeface="Century Gothic" panose="020B0502020202020204" pitchFamily="34" charset="0"/>
                      </a:endParaRPr>
                    </a:p>
                  </a:txBody>
                  <a:tcPr>
                    <a:solidFill>
                      <a:srgbClr val="A4C8C1"/>
                    </a:solidFill>
                  </a:tcPr>
                </a:tc>
                <a:extLst>
                  <a:ext uri="{0D108BD9-81ED-4DB2-BD59-A6C34878D82A}">
                    <a16:rowId xmlns:a16="http://schemas.microsoft.com/office/drawing/2014/main" val="10003"/>
                  </a:ext>
                </a:extLst>
              </a:tr>
              <a:tr h="1192052">
                <a:tc>
                  <a:txBody>
                    <a:bodyPr/>
                    <a:lstStyle/>
                    <a:p>
                      <a:r>
                        <a:rPr lang="en-US" sz="2200" b="1" dirty="0">
                          <a:latin typeface="Century Gothic" panose="020B0502020202020204" pitchFamily="34" charset="0"/>
                        </a:rPr>
                        <a:t>Clarifying probes</a:t>
                      </a:r>
                      <a:r>
                        <a:rPr lang="en-US" sz="2200" b="0" dirty="0">
                          <a:latin typeface="Century Gothic" panose="020B0502020202020204" pitchFamily="34" charset="0"/>
                        </a:rPr>
                        <a:t>: Clarifies</a:t>
                      </a:r>
                      <a:r>
                        <a:rPr lang="en-US" sz="2200" b="0" baseline="0" dirty="0">
                          <a:latin typeface="Century Gothic" panose="020B0502020202020204" pitchFamily="34" charset="0"/>
                        </a:rPr>
                        <a:t> details and sequences</a:t>
                      </a:r>
                      <a:endParaRPr lang="en-US" sz="2200" b="0" dirty="0">
                        <a:latin typeface="Century Gothic" panose="020B0502020202020204" pitchFamily="34" charset="0"/>
                      </a:endParaRPr>
                    </a:p>
                  </a:txBody>
                  <a:tcPr>
                    <a:solidFill>
                      <a:srgbClr val="DDEBE8"/>
                    </a:solidFill>
                  </a:tcPr>
                </a:tc>
                <a:tc>
                  <a:txBody>
                    <a:bodyPr/>
                    <a:lstStyle/>
                    <a:p>
                      <a:r>
                        <a:rPr lang="en-US" sz="2200" i="1" dirty="0">
                          <a:solidFill>
                            <a:schemeClr val="dk1"/>
                          </a:solidFill>
                          <a:effectLst/>
                          <a:latin typeface="Century Gothic" panose="020B0502020202020204" pitchFamily="34" charset="0"/>
                          <a:ea typeface="+mn-ea"/>
                          <a:cs typeface="+mn-cs"/>
                        </a:rPr>
                        <a:t>Can you please explain</a:t>
                      </a:r>
                      <a:r>
                        <a:rPr lang="en-US" sz="2200" i="1" baseline="0" dirty="0">
                          <a:solidFill>
                            <a:schemeClr val="dk1"/>
                          </a:solidFill>
                          <a:effectLst/>
                          <a:latin typeface="Century Gothic" panose="020B0502020202020204" pitchFamily="34" charset="0"/>
                          <a:ea typeface="+mn-ea"/>
                          <a:cs typeface="+mn-cs"/>
                        </a:rPr>
                        <a:t> how you went about seeking this kind of service from the pharmacy?</a:t>
                      </a:r>
                      <a:endParaRPr lang="en-US" sz="2200" dirty="0">
                        <a:latin typeface="Century Gothic" panose="020B0502020202020204" pitchFamily="34" charset="0"/>
                      </a:endParaRPr>
                    </a:p>
                  </a:txBody>
                  <a:tcPr>
                    <a:solidFill>
                      <a:srgbClr val="DDEBE8"/>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997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 mining </a:t>
            </a:r>
          </a:p>
        </p:txBody>
      </p:sp>
      <p:sp>
        <p:nvSpPr>
          <p:cNvPr id="4" name="Text Placeholder 3"/>
          <p:cNvSpPr>
            <a:spLocks noGrp="1"/>
          </p:cNvSpPr>
          <p:nvPr>
            <p:ph type="body" sz="quarter" idx="10"/>
          </p:nvPr>
        </p:nvSpPr>
        <p:spPr>
          <a:xfrm>
            <a:off x="594679" y="1388418"/>
            <a:ext cx="9082721" cy="1385788"/>
          </a:xfrm>
        </p:spPr>
        <p:txBody>
          <a:bodyPr/>
          <a:lstStyle/>
          <a:p>
            <a:r>
              <a:rPr lang="en-US" sz="3200" dirty="0"/>
              <a:t>Questions to draw details from all dimensions of the subject matter.</a:t>
            </a:r>
          </a:p>
          <a:p>
            <a:endParaRPr lang="en-US" sz="3200" dirty="0"/>
          </a:p>
        </p:txBody>
      </p:sp>
      <p:graphicFrame>
        <p:nvGraphicFramePr>
          <p:cNvPr id="6" name="Diagram 5"/>
          <p:cNvGraphicFramePr/>
          <p:nvPr>
            <p:extLst>
              <p:ext uri="{D42A27DB-BD31-4B8C-83A1-F6EECF244321}">
                <p14:modId xmlns:p14="http://schemas.microsoft.com/office/powerpoint/2010/main" val="4122020497"/>
              </p:ext>
            </p:extLst>
          </p:nvPr>
        </p:nvGraphicFramePr>
        <p:xfrm>
          <a:off x="1033966" y="2652812"/>
          <a:ext cx="7990468" cy="482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36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B0F5EE-589B-4A1E-BE95-7812CF5E4BD7}"/>
              </a:ext>
            </a:extLst>
          </p:cNvPr>
          <p:cNvSpPr>
            <a:spLocks noGrp="1"/>
          </p:cNvSpPr>
          <p:nvPr>
            <p:ph type="title"/>
          </p:nvPr>
        </p:nvSpPr>
        <p:spPr>
          <a:xfrm>
            <a:off x="561845" y="366812"/>
            <a:ext cx="4924555" cy="776188"/>
          </a:xfrm>
        </p:spPr>
        <p:txBody>
          <a:bodyPr/>
          <a:lstStyle/>
          <a:p>
            <a:r>
              <a:rPr lang="en-US" dirty="0"/>
              <a:t>Pair activity</a:t>
            </a:r>
          </a:p>
        </p:txBody>
      </p:sp>
      <p:sp>
        <p:nvSpPr>
          <p:cNvPr id="3" name="Text Placeholder 2"/>
          <p:cNvSpPr>
            <a:spLocks noGrp="1"/>
          </p:cNvSpPr>
          <p:nvPr>
            <p:ph type="body" sz="quarter" idx="10"/>
          </p:nvPr>
        </p:nvSpPr>
        <p:spPr>
          <a:xfrm>
            <a:off x="838200" y="1600200"/>
            <a:ext cx="8710678" cy="2362200"/>
          </a:xfrm>
        </p:spPr>
        <p:txBody>
          <a:bodyPr/>
          <a:lstStyle/>
          <a:p>
            <a:pPr marL="347663" indent="-347663" algn="l">
              <a:spcAft>
                <a:spcPts val="1200"/>
              </a:spcAft>
              <a:buClr>
                <a:srgbClr val="AB2472"/>
              </a:buClr>
              <a:buFont typeface="Wingdings" panose="05000000000000000000" pitchFamily="2" charset="2"/>
              <a:buChar char="§"/>
            </a:pPr>
            <a:r>
              <a:rPr lang="en-US" sz="2600" dirty="0">
                <a:latin typeface="Century Gothic" panose="020B0502020202020204" pitchFamily="34" charset="0"/>
              </a:rPr>
              <a:t>Split into pairs </a:t>
            </a:r>
          </a:p>
          <a:p>
            <a:pPr marL="347663" indent="-347663" algn="l">
              <a:spcAft>
                <a:spcPts val="1200"/>
              </a:spcAft>
              <a:buClr>
                <a:srgbClr val="AB2472"/>
              </a:buClr>
              <a:buFont typeface="Wingdings" panose="05000000000000000000" pitchFamily="2" charset="2"/>
              <a:buChar char="§"/>
            </a:pPr>
            <a:r>
              <a:rPr lang="en-US" sz="2600" dirty="0">
                <a:latin typeface="Century Gothic" panose="020B0502020202020204" pitchFamily="34" charset="0"/>
              </a:rPr>
              <a:t>Select one evaluation question for the case study</a:t>
            </a:r>
          </a:p>
          <a:p>
            <a:pPr marL="347663" indent="-347663" algn="l">
              <a:spcAft>
                <a:spcPts val="600"/>
              </a:spcAft>
              <a:buClr>
                <a:srgbClr val="AB2472"/>
              </a:buClr>
              <a:buFont typeface="Wingdings" panose="05000000000000000000" pitchFamily="2" charset="2"/>
              <a:buChar char="§"/>
            </a:pPr>
            <a:r>
              <a:rPr lang="en-US" sz="2600" dirty="0">
                <a:latin typeface="Century Gothic" panose="020B0502020202020204" pitchFamily="34" charset="0"/>
              </a:rPr>
              <a:t>Write out two interview questions for the selected evaluation question and specify participant</a:t>
            </a:r>
          </a:p>
          <a:p>
            <a:pPr marL="914400" lvl="1" indent="-457200" algn="l">
              <a:buClr>
                <a:srgbClr val="AB2472"/>
              </a:buClr>
              <a:buFont typeface="Courier New" panose="02070309020205020404" pitchFamily="49" charset="0"/>
              <a:buChar char="o"/>
            </a:pPr>
            <a:r>
              <a:rPr lang="en-US" dirty="0">
                <a:latin typeface="Century Gothic" panose="020B0502020202020204" pitchFamily="34" charset="0"/>
              </a:rPr>
              <a:t>(Participants can be women, men, program officers, etc.)</a:t>
            </a:r>
          </a:p>
          <a:p>
            <a:pPr marL="347663" indent="-347663" algn="l">
              <a:spcBef>
                <a:spcPts val="600"/>
              </a:spcBef>
              <a:buClr>
                <a:srgbClr val="AB2472"/>
              </a:buClr>
              <a:buFont typeface="Wingdings" panose="05000000000000000000" pitchFamily="2" charset="2"/>
              <a:buChar char="§"/>
            </a:pPr>
            <a:r>
              <a:rPr lang="en-US" sz="2600" dirty="0">
                <a:latin typeface="Century Gothic" panose="020B0502020202020204" pitchFamily="34" charset="0"/>
              </a:rPr>
              <a:t>For each interview question, provide two probes</a:t>
            </a:r>
          </a:p>
          <a:p>
            <a:pPr marL="457200" indent="-457200" algn="l">
              <a:buFont typeface="Arial" panose="020B0604020202020204" pitchFamily="34" charset="0"/>
              <a:buChar char="•"/>
            </a:pPr>
            <a:endParaRPr lang="en-US" sz="2400" dirty="0">
              <a:latin typeface="Century Gothic" panose="020B0502020202020204" pitchFamily="34" charset="0"/>
            </a:endParaRPr>
          </a:p>
          <a:p>
            <a:pPr algn="l">
              <a:spcAft>
                <a:spcPts val="1200"/>
              </a:spcAft>
            </a:pPr>
            <a:r>
              <a:rPr lang="en-US" sz="2400" b="1" dirty="0">
                <a:solidFill>
                  <a:srgbClr val="1E1860"/>
                </a:solidFill>
                <a:latin typeface="Century Gothic" panose="020B0502020202020204" pitchFamily="34" charset="0"/>
              </a:rPr>
              <a:t>Groups A: Content mapping questions</a:t>
            </a:r>
          </a:p>
          <a:p>
            <a:pPr algn="l"/>
            <a:r>
              <a:rPr lang="en-US" sz="2400" b="1" dirty="0">
                <a:solidFill>
                  <a:srgbClr val="1E1860"/>
                </a:solidFill>
                <a:latin typeface="Century Gothic" panose="020B0502020202020204" pitchFamily="34" charset="0"/>
              </a:rPr>
              <a:t>Groups B: Content mining questions</a:t>
            </a:r>
          </a:p>
        </p:txBody>
      </p:sp>
      <p:sp>
        <p:nvSpPr>
          <p:cNvPr id="8" name="TextBox 7">
            <a:extLst>
              <a:ext uri="{FF2B5EF4-FFF2-40B4-BE49-F238E27FC236}">
                <a16:creationId xmlns:a16="http://schemas.microsoft.com/office/drawing/2014/main" id="{6BE9BEE5-B6C3-4743-A52A-F222C236A6EE}"/>
              </a:ext>
            </a:extLst>
          </p:cNvPr>
          <p:cNvSpPr txBox="1"/>
          <p:nvPr/>
        </p:nvSpPr>
        <p:spPr>
          <a:xfrm>
            <a:off x="2133600" y="6477000"/>
            <a:ext cx="5486400" cy="954107"/>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2800" dirty="0">
                <a:latin typeface="Century Gothic" panose="020B0502020202020204" pitchFamily="34" charset="0"/>
              </a:rPr>
              <a:t>20 minutes for group work; </a:t>
            </a:r>
          </a:p>
          <a:p>
            <a:pPr algn="ctr"/>
            <a:r>
              <a:rPr lang="en-US" sz="2800" dirty="0">
                <a:latin typeface="Century Gothic" panose="020B0502020202020204" pitchFamily="34" charset="0"/>
              </a:rPr>
              <a:t>20 minutes to share</a:t>
            </a:r>
          </a:p>
        </p:txBody>
      </p:sp>
    </p:spTree>
    <p:extLst>
      <p:ext uri="{BB962C8B-B14F-4D97-AF65-F5344CB8AC3E}">
        <p14:creationId xmlns:p14="http://schemas.microsoft.com/office/powerpoint/2010/main" val="2210792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17A0D9F-7EEE-494A-86B7-E038B7B94B83}"/>
              </a:ext>
            </a:extLst>
          </p:cNvPr>
          <p:cNvSpPr>
            <a:spLocks noGrp="1"/>
          </p:cNvSpPr>
          <p:nvPr>
            <p:ph type="title"/>
          </p:nvPr>
        </p:nvSpPr>
        <p:spPr>
          <a:xfrm>
            <a:off x="561844" y="366812"/>
            <a:ext cx="14449555" cy="837214"/>
          </a:xfrm>
        </p:spPr>
        <p:txBody>
          <a:bodyPr/>
          <a:lstStyle/>
          <a:p>
            <a:r>
              <a:rPr lang="en-US" dirty="0"/>
              <a:t>Using enabling and projective</a:t>
            </a:r>
          </a:p>
        </p:txBody>
      </p:sp>
      <p:sp>
        <p:nvSpPr>
          <p:cNvPr id="3" name="Text Placeholder 2"/>
          <p:cNvSpPr>
            <a:spLocks noGrp="1"/>
          </p:cNvSpPr>
          <p:nvPr>
            <p:ph type="body" sz="quarter" idx="10"/>
          </p:nvPr>
        </p:nvSpPr>
        <p:spPr>
          <a:xfrm>
            <a:off x="1019045" y="1981200"/>
            <a:ext cx="8429755" cy="5638800"/>
          </a:xfrm>
        </p:spPr>
        <p:txBody>
          <a:bodyPr/>
          <a:lstStyle/>
          <a:p>
            <a:pPr lvl="0" algn="l">
              <a:spcAft>
                <a:spcPts val="600"/>
              </a:spcAft>
            </a:pPr>
            <a:r>
              <a:rPr lang="en-US" sz="2600" b="1" dirty="0">
                <a:solidFill>
                  <a:prstClr val="black"/>
                </a:solidFill>
              </a:rPr>
              <a:t>These aid expression and help refine views:</a:t>
            </a:r>
          </a:p>
          <a:p>
            <a:pPr marL="623888" lvl="0" indent="-392113" algn="l">
              <a:spcAft>
                <a:spcPts val="900"/>
              </a:spcAft>
              <a:buClr>
                <a:srgbClr val="AB2472"/>
              </a:buClr>
              <a:buFont typeface="Wingdings" panose="05000000000000000000" pitchFamily="2" charset="2"/>
              <a:buChar char="§"/>
            </a:pPr>
            <a:r>
              <a:rPr lang="en-US" sz="2400" dirty="0">
                <a:solidFill>
                  <a:prstClr val="black"/>
                </a:solidFill>
              </a:rPr>
              <a:t>To pinpoint specific aspects of attitudes </a:t>
            </a:r>
          </a:p>
          <a:p>
            <a:pPr marL="623888" lvl="0" indent="-392113" algn="l">
              <a:spcAft>
                <a:spcPts val="900"/>
              </a:spcAft>
              <a:buClr>
                <a:srgbClr val="AB2472"/>
              </a:buClr>
              <a:buFont typeface="Wingdings" panose="05000000000000000000" pitchFamily="2" charset="2"/>
              <a:buChar char="§"/>
            </a:pPr>
            <a:r>
              <a:rPr lang="en-US" sz="2400" dirty="0">
                <a:solidFill>
                  <a:prstClr val="black"/>
                </a:solidFill>
              </a:rPr>
              <a:t>Identify differing views</a:t>
            </a:r>
          </a:p>
          <a:p>
            <a:pPr marL="623888" lvl="0" indent="-392113" algn="l">
              <a:spcAft>
                <a:spcPts val="900"/>
              </a:spcAft>
              <a:buClr>
                <a:srgbClr val="AB2472"/>
              </a:buClr>
              <a:buFont typeface="Wingdings" panose="05000000000000000000" pitchFamily="2" charset="2"/>
              <a:buChar char="§"/>
            </a:pPr>
            <a:r>
              <a:rPr lang="en-US" sz="2400" dirty="0">
                <a:solidFill>
                  <a:prstClr val="black"/>
                </a:solidFill>
              </a:rPr>
              <a:t>Explore boundaries</a:t>
            </a:r>
          </a:p>
          <a:p>
            <a:pPr marL="623888" lvl="0" indent="-392113" algn="l">
              <a:spcAft>
                <a:spcPts val="400"/>
              </a:spcAft>
              <a:buClr>
                <a:srgbClr val="AB2472"/>
              </a:buClr>
              <a:buFont typeface="Wingdings" panose="05000000000000000000" pitchFamily="2" charset="2"/>
              <a:buChar char="§"/>
            </a:pPr>
            <a:r>
              <a:rPr lang="en-US" sz="2400" dirty="0">
                <a:solidFill>
                  <a:prstClr val="black"/>
                </a:solidFill>
              </a:rPr>
              <a:t>Expose the roots of beliefs </a:t>
            </a:r>
            <a:br>
              <a:rPr lang="en-US" sz="2400" dirty="0">
                <a:solidFill>
                  <a:prstClr val="black"/>
                </a:solidFill>
              </a:rPr>
            </a:br>
            <a:r>
              <a:rPr lang="en-US" sz="2400" dirty="0">
                <a:solidFill>
                  <a:prstClr val="black"/>
                </a:solidFill>
              </a:rPr>
              <a:t>or opinions</a:t>
            </a:r>
          </a:p>
          <a:p>
            <a:pPr>
              <a:lnSpc>
                <a:spcPct val="150000"/>
              </a:lnSpc>
            </a:pPr>
            <a:r>
              <a:rPr lang="en-US" sz="2600" b="1" dirty="0">
                <a:latin typeface="Century Gothic"/>
                <a:cs typeface="Century Gothic"/>
              </a:rPr>
              <a:t>Technique examples:</a:t>
            </a:r>
          </a:p>
          <a:p>
            <a:pPr marL="623888" indent="-392113">
              <a:spcAft>
                <a:spcPts val="900"/>
              </a:spcAft>
              <a:buClr>
                <a:srgbClr val="AB2472"/>
              </a:buClr>
              <a:buFont typeface="Wingdings" panose="05000000000000000000" pitchFamily="2" charset="2"/>
              <a:buChar char="§"/>
            </a:pPr>
            <a:r>
              <a:rPr lang="en-US" sz="2400" dirty="0">
                <a:latin typeface="Century Gothic"/>
                <a:cs typeface="Century Gothic"/>
              </a:rPr>
              <a:t>Vignettes</a:t>
            </a:r>
          </a:p>
          <a:p>
            <a:pPr marL="623888" indent="-392113">
              <a:spcAft>
                <a:spcPts val="900"/>
              </a:spcAft>
              <a:buClr>
                <a:srgbClr val="AB2472"/>
              </a:buClr>
              <a:buFont typeface="Wingdings" panose="05000000000000000000" pitchFamily="2" charset="2"/>
              <a:buChar char="§"/>
            </a:pPr>
            <a:r>
              <a:rPr lang="en-US" sz="2400" dirty="0">
                <a:latin typeface="Century Gothic"/>
                <a:cs typeface="Century Gothic"/>
              </a:rPr>
              <a:t>Card sorting</a:t>
            </a:r>
          </a:p>
          <a:p>
            <a:pPr marL="623888" indent="-392113">
              <a:spcAft>
                <a:spcPts val="900"/>
              </a:spcAft>
              <a:buClr>
                <a:srgbClr val="AB2472"/>
              </a:buClr>
              <a:buFont typeface="Wingdings" panose="05000000000000000000" pitchFamily="2" charset="2"/>
              <a:buChar char="§"/>
            </a:pPr>
            <a:r>
              <a:rPr lang="en-US" sz="2400" dirty="0">
                <a:latin typeface="Century Gothic"/>
                <a:cs typeface="Century Gothic"/>
              </a:rPr>
              <a:t>Showing written material, video, or a picture</a:t>
            </a:r>
          </a:p>
          <a:p>
            <a:pPr marL="623888" indent="-392113">
              <a:spcAft>
                <a:spcPts val="900"/>
              </a:spcAft>
              <a:buClr>
                <a:srgbClr val="AB2472"/>
              </a:buClr>
              <a:buFont typeface="Wingdings" panose="05000000000000000000" pitchFamily="2" charset="2"/>
              <a:buChar char="§"/>
            </a:pPr>
            <a:r>
              <a:rPr lang="en-US" sz="2400" dirty="0">
                <a:latin typeface="Century Gothic"/>
                <a:cs typeface="Century Gothic"/>
              </a:rPr>
              <a:t>Mapping emergent issues </a:t>
            </a:r>
          </a:p>
          <a:p>
            <a:pPr marL="623888" indent="-392113">
              <a:spcAft>
                <a:spcPts val="400"/>
              </a:spcAft>
              <a:buClr>
                <a:srgbClr val="AB2472"/>
              </a:buClr>
              <a:buFont typeface="Wingdings" panose="05000000000000000000" pitchFamily="2" charset="2"/>
              <a:buChar char="§"/>
            </a:pPr>
            <a:r>
              <a:rPr lang="en-US" sz="2400" dirty="0">
                <a:latin typeface="Century Gothic"/>
                <a:cs typeface="Century Gothic"/>
              </a:rPr>
              <a:t>Photovoice</a:t>
            </a:r>
          </a:p>
          <a:p>
            <a:pPr marL="457200" indent="-457200">
              <a:lnSpc>
                <a:spcPct val="150000"/>
              </a:lnSpc>
              <a:buFont typeface="Arial" panose="020B0604020202020204" pitchFamily="34" charset="0"/>
              <a:buChar char="•"/>
            </a:pPr>
            <a:endParaRPr lang="en-US" dirty="0">
              <a:latin typeface="Century Gothic"/>
              <a:cs typeface="Century Gothic"/>
            </a:endParaRPr>
          </a:p>
        </p:txBody>
      </p:sp>
      <p:pic>
        <p:nvPicPr>
          <p:cNvPr id="5" name="Picture 4">
            <a:extLst>
              <a:ext uri="{FF2B5EF4-FFF2-40B4-BE49-F238E27FC236}">
                <a16:creationId xmlns:a16="http://schemas.microsoft.com/office/drawing/2014/main" id="{B0FEAA3C-9D3C-4962-9A07-05D3236F982B}"/>
              </a:ext>
            </a:extLst>
          </p:cNvPr>
          <p:cNvPicPr>
            <a:picLocks noChangeAspect="1"/>
          </p:cNvPicPr>
          <p:nvPr/>
        </p:nvPicPr>
        <p:blipFill>
          <a:blip r:embed="rId3"/>
          <a:stretch>
            <a:fillRect/>
          </a:stretch>
        </p:blipFill>
        <p:spPr>
          <a:xfrm rot="20228318">
            <a:off x="6106330" y="3283252"/>
            <a:ext cx="3413760" cy="1920240"/>
          </a:xfrm>
          <a:prstGeom prst="rect">
            <a:avLst/>
          </a:prstGeom>
        </p:spPr>
      </p:pic>
      <p:sp>
        <p:nvSpPr>
          <p:cNvPr id="9" name="Text Placeholder 3">
            <a:extLst>
              <a:ext uri="{FF2B5EF4-FFF2-40B4-BE49-F238E27FC236}">
                <a16:creationId xmlns:a16="http://schemas.microsoft.com/office/drawing/2014/main" id="{5A37C29C-BF52-42C2-BF26-B893105CB594}"/>
              </a:ext>
            </a:extLst>
          </p:cNvPr>
          <p:cNvSpPr txBox="1">
            <a:spLocks/>
          </p:cNvSpPr>
          <p:nvPr/>
        </p:nvSpPr>
        <p:spPr>
          <a:xfrm>
            <a:off x="685799" y="1143000"/>
            <a:ext cx="8124955" cy="836355"/>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dirty="0"/>
              <a:t>Techniques</a:t>
            </a:r>
          </a:p>
        </p:txBody>
      </p:sp>
    </p:spTree>
    <p:extLst>
      <p:ext uri="{BB962C8B-B14F-4D97-AF65-F5344CB8AC3E}">
        <p14:creationId xmlns:p14="http://schemas.microsoft.com/office/powerpoint/2010/main" val="4068209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67C292-C4C0-42D0-84BE-69483288A327}"/>
              </a:ext>
            </a:extLst>
          </p:cNvPr>
          <p:cNvSpPr>
            <a:spLocks noGrp="1"/>
          </p:cNvSpPr>
          <p:nvPr>
            <p:ph type="title"/>
          </p:nvPr>
        </p:nvSpPr>
        <p:spPr/>
        <p:txBody>
          <a:bodyPr/>
          <a:lstStyle/>
          <a:p>
            <a:r>
              <a:rPr lang="en-US" dirty="0"/>
              <a:t>Using vignettes</a:t>
            </a:r>
          </a:p>
        </p:txBody>
      </p:sp>
      <p:sp>
        <p:nvSpPr>
          <p:cNvPr id="3" name="Text Placeholder 2"/>
          <p:cNvSpPr>
            <a:spLocks noGrp="1"/>
          </p:cNvSpPr>
          <p:nvPr>
            <p:ph type="body" sz="quarter" idx="10"/>
          </p:nvPr>
        </p:nvSpPr>
        <p:spPr>
          <a:xfrm>
            <a:off x="990600" y="1752600"/>
            <a:ext cx="8429755" cy="5576788"/>
          </a:xfrm>
        </p:spPr>
        <p:txBody>
          <a:bodyPr/>
          <a:lstStyle/>
          <a:p>
            <a:pPr lvl="0">
              <a:lnSpc>
                <a:spcPts val="3600"/>
              </a:lnSpc>
              <a:spcAft>
                <a:spcPts val="1200"/>
              </a:spcAft>
            </a:pPr>
            <a:r>
              <a:rPr lang="en-US" dirty="0">
                <a:latin typeface="Century Gothic" panose="020B0502020202020204" pitchFamily="34" charset="0"/>
              </a:rPr>
              <a:t>The guide provides participants with a story describing different scenarios related to a person or households’ experiences with the intervention being evaluated.</a:t>
            </a:r>
          </a:p>
          <a:p>
            <a:pPr marL="623888" indent="-449263">
              <a:spcAft>
                <a:spcPts val="900"/>
              </a:spcAft>
              <a:buClr>
                <a:srgbClr val="AB2472"/>
              </a:buClr>
              <a:buFont typeface="Wingdings" panose="05000000000000000000" pitchFamily="2" charset="2"/>
              <a:buChar char="§"/>
            </a:pPr>
            <a:r>
              <a:rPr lang="en-US" sz="2600" dirty="0">
                <a:latin typeface="Century Gothic"/>
                <a:cs typeface="Century Gothic"/>
              </a:rPr>
              <a:t>Ask questions to reveal perceptions, values, </a:t>
            </a:r>
            <a:br>
              <a:rPr lang="en-US" sz="2600" dirty="0">
                <a:latin typeface="Century Gothic"/>
                <a:cs typeface="Century Gothic"/>
              </a:rPr>
            </a:br>
            <a:r>
              <a:rPr lang="en-US" sz="2600" dirty="0">
                <a:latin typeface="Century Gothic"/>
                <a:cs typeface="Century Gothic"/>
              </a:rPr>
              <a:t>and social norms in a community</a:t>
            </a:r>
          </a:p>
          <a:p>
            <a:pPr marL="623888" indent="-449263">
              <a:spcAft>
                <a:spcPts val="900"/>
              </a:spcAft>
              <a:buClr>
                <a:srgbClr val="AB2472"/>
              </a:buClr>
              <a:buFont typeface="Wingdings" panose="05000000000000000000" pitchFamily="2" charset="2"/>
              <a:buChar char="§"/>
            </a:pPr>
            <a:r>
              <a:rPr lang="en-US" sz="2600" dirty="0">
                <a:latin typeface="Century Gothic"/>
                <a:cs typeface="Century Gothic"/>
              </a:rPr>
              <a:t>Allows researchers to get details that might otherwise be challenging to ask about</a:t>
            </a:r>
          </a:p>
          <a:p>
            <a:pPr marL="623888" indent="-449263">
              <a:spcAft>
                <a:spcPts val="900"/>
              </a:spcAft>
              <a:buClr>
                <a:srgbClr val="AB2472"/>
              </a:buClr>
              <a:buFont typeface="Wingdings" panose="05000000000000000000" pitchFamily="2" charset="2"/>
              <a:buChar char="§"/>
            </a:pPr>
            <a:r>
              <a:rPr lang="en-US" sz="2600" dirty="0">
                <a:latin typeface="Century Gothic"/>
                <a:cs typeface="Century Gothic"/>
              </a:rPr>
              <a:t>Might be </a:t>
            </a:r>
            <a:r>
              <a:rPr lang="en-US" sz="2600" dirty="0">
                <a:latin typeface="Century Gothic"/>
              </a:rPr>
              <a:t>used</a:t>
            </a:r>
            <a:r>
              <a:rPr lang="en-US" sz="2600" dirty="0">
                <a:latin typeface="Century Gothic"/>
                <a:cs typeface="Century Gothic"/>
              </a:rPr>
              <a:t> as an icebreaker or a </a:t>
            </a:r>
            <a:br>
              <a:rPr lang="en-US" sz="2600" dirty="0">
                <a:latin typeface="Century Gothic"/>
                <a:cs typeface="Century Gothic"/>
              </a:rPr>
            </a:br>
            <a:r>
              <a:rPr lang="en-US" sz="2600" dirty="0">
                <a:latin typeface="Century Gothic"/>
                <a:cs typeface="Century Gothic"/>
              </a:rPr>
              <a:t>stand-alone technique</a:t>
            </a:r>
          </a:p>
          <a:p>
            <a:pPr marL="623888" indent="-449263">
              <a:buClr>
                <a:srgbClr val="AB2472"/>
              </a:buClr>
              <a:buFont typeface="Wingdings" panose="05000000000000000000" pitchFamily="2" charset="2"/>
              <a:buChar char="§"/>
            </a:pPr>
            <a:r>
              <a:rPr lang="en-US" sz="2600" dirty="0">
                <a:latin typeface="Century Gothic"/>
                <a:cs typeface="Century Gothic"/>
              </a:rPr>
              <a:t>Discuss example</a:t>
            </a:r>
            <a:r>
              <a:rPr lang="mr-IN" sz="2600" dirty="0">
                <a:latin typeface="Century Gothic"/>
                <a:cs typeface="Century Gothic"/>
              </a:rPr>
              <a:t>…</a:t>
            </a:r>
            <a:r>
              <a:rPr lang="en-US" sz="2600" dirty="0">
                <a:latin typeface="Century Gothic"/>
                <a:cs typeface="Century Gothic"/>
              </a:rPr>
              <a:t>; frame other questions</a:t>
            </a:r>
          </a:p>
        </p:txBody>
      </p:sp>
    </p:spTree>
    <p:extLst>
      <p:ext uri="{BB962C8B-B14F-4D97-AF65-F5344CB8AC3E}">
        <p14:creationId xmlns:p14="http://schemas.microsoft.com/office/powerpoint/2010/main" val="71587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lnSpc>
                <a:spcPts val="4600"/>
              </a:lnSpc>
            </a:pPr>
            <a:r>
              <a:rPr lang="en-US" sz="4400" dirty="0"/>
              <a:t>Other useful techniques</a:t>
            </a:r>
          </a:p>
        </p:txBody>
      </p:sp>
      <p:sp>
        <p:nvSpPr>
          <p:cNvPr id="5" name="Text Placeholder 4">
            <a:extLst>
              <a:ext uri="{FF2B5EF4-FFF2-40B4-BE49-F238E27FC236}">
                <a16:creationId xmlns:a16="http://schemas.microsoft.com/office/drawing/2014/main" id="{0A6B46CF-34F4-4035-8822-2381D255599A}"/>
              </a:ext>
            </a:extLst>
          </p:cNvPr>
          <p:cNvSpPr>
            <a:spLocks noGrp="1"/>
          </p:cNvSpPr>
          <p:nvPr>
            <p:ph type="body" sz="quarter" idx="10"/>
          </p:nvPr>
        </p:nvSpPr>
        <p:spPr/>
        <p:txBody>
          <a:bodyPr/>
          <a:lstStyle/>
          <a:p>
            <a:endParaRPr lang="en-US"/>
          </a:p>
        </p:txBody>
      </p:sp>
      <p:pic>
        <p:nvPicPr>
          <p:cNvPr id="6" name="Picture Placeholder 5"/>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t="2727" b="2727"/>
          <a:stretch>
            <a:fillRect/>
          </a:stretch>
        </p:blipFill>
        <p:spPr>
          <a:xfrm>
            <a:off x="5334000" y="1537980"/>
            <a:ext cx="4383667" cy="5230368"/>
          </a:xfrm>
          <a:prstGeom prst="rect">
            <a:avLst/>
          </a:prstGeom>
          <a:ln w="12700">
            <a:solidFill>
              <a:schemeClr val="tx1"/>
            </a:solidFill>
          </a:ln>
        </p:spPr>
      </p:pic>
      <p:pic>
        <p:nvPicPr>
          <p:cNvPr id="7" name="Picture Placeholder 3"/>
          <p:cNvPicPr>
            <a:picLocks noGrp="1" noChangeAspect="1"/>
          </p:cNvPicPr>
          <p:nvPr>
            <p:ph type="pic" sz="quarter" idx="4294967295"/>
          </p:nvPr>
        </p:nvPicPr>
        <p:blipFill>
          <a:blip r:embed="rId4">
            <a:extLst>
              <a:ext uri="{28A0092B-C50C-407E-A947-70E740481C1C}">
                <a14:useLocalDpi xmlns:a14="http://schemas.microsoft.com/office/drawing/2010/main" val="0"/>
              </a:ext>
            </a:extLst>
          </a:blip>
          <a:srcRect l="21305" r="21305"/>
          <a:stretch>
            <a:fillRect/>
          </a:stretch>
        </p:blipFill>
        <p:spPr>
          <a:xfrm>
            <a:off x="335280" y="1535212"/>
            <a:ext cx="4389120" cy="5231805"/>
          </a:xfrm>
          <a:prstGeom prst="rect">
            <a:avLst/>
          </a:prstGeom>
          <a:ln w="12700">
            <a:solidFill>
              <a:schemeClr val="tx1"/>
            </a:solidFill>
          </a:ln>
        </p:spPr>
      </p:pic>
      <p:sp>
        <p:nvSpPr>
          <p:cNvPr id="8" name="TextBox 7"/>
          <p:cNvSpPr txBox="1"/>
          <p:nvPr/>
        </p:nvSpPr>
        <p:spPr>
          <a:xfrm flipH="1">
            <a:off x="335280" y="6853535"/>
            <a:ext cx="4389120" cy="461665"/>
          </a:xfrm>
          <a:prstGeom prst="rect">
            <a:avLst/>
          </a:prstGeom>
          <a:noFill/>
        </p:spPr>
        <p:txBody>
          <a:bodyPr wrap="square" rtlCol="0">
            <a:spAutoFit/>
          </a:bodyPr>
          <a:lstStyle/>
          <a:p>
            <a:pPr algn="ctr"/>
            <a:r>
              <a:rPr lang="en-US" sz="2400" b="1" dirty="0">
                <a:solidFill>
                  <a:srgbClr val="AB2472"/>
                </a:solidFill>
                <a:latin typeface="Century Gothic" panose="020B0502020202020204" pitchFamily="34" charset="0"/>
              </a:rPr>
              <a:t>Card-sorting</a:t>
            </a:r>
          </a:p>
        </p:txBody>
      </p:sp>
      <p:sp>
        <p:nvSpPr>
          <p:cNvPr id="9" name="TextBox 8"/>
          <p:cNvSpPr txBox="1"/>
          <p:nvPr/>
        </p:nvSpPr>
        <p:spPr>
          <a:xfrm>
            <a:off x="5352073" y="6853535"/>
            <a:ext cx="4365594" cy="461665"/>
          </a:xfrm>
          <a:prstGeom prst="rect">
            <a:avLst/>
          </a:prstGeom>
          <a:noFill/>
        </p:spPr>
        <p:txBody>
          <a:bodyPr wrap="square" rtlCol="0">
            <a:spAutoFit/>
          </a:bodyPr>
          <a:lstStyle/>
          <a:p>
            <a:pPr algn="ctr"/>
            <a:r>
              <a:rPr lang="en-US" sz="2400" b="1" dirty="0">
                <a:solidFill>
                  <a:srgbClr val="AB2472"/>
                </a:solidFill>
                <a:latin typeface="Century Gothic" panose="020B0502020202020204" pitchFamily="34" charset="0"/>
              </a:rPr>
              <a:t>Written material</a:t>
            </a:r>
          </a:p>
        </p:txBody>
      </p:sp>
    </p:spTree>
    <p:extLst>
      <p:ext uri="{BB962C8B-B14F-4D97-AF65-F5344CB8AC3E}">
        <p14:creationId xmlns:p14="http://schemas.microsoft.com/office/powerpoint/2010/main" val="3394153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FF10369-A64C-46BE-A9E9-36CB7B322953}"/>
              </a:ext>
            </a:extLst>
          </p:cNvPr>
          <p:cNvSpPr>
            <a:spLocks noGrp="1"/>
          </p:cNvSpPr>
          <p:nvPr>
            <p:ph type="body" sz="quarter" idx="11"/>
          </p:nvPr>
        </p:nvSpPr>
        <p:spPr>
          <a:xfrm>
            <a:off x="561844" y="1091205"/>
            <a:ext cx="9496555" cy="837214"/>
          </a:xfrm>
        </p:spPr>
        <p:txBody>
          <a:bodyPr/>
          <a:lstStyle/>
          <a:p>
            <a:r>
              <a:rPr lang="en-US" dirty="0"/>
              <a:t>Ordering information on the tool</a:t>
            </a:r>
          </a:p>
        </p:txBody>
      </p:sp>
      <p:graphicFrame>
        <p:nvGraphicFramePr>
          <p:cNvPr id="7" name="Diagram 6"/>
          <p:cNvGraphicFramePr/>
          <p:nvPr>
            <p:extLst>
              <p:ext uri="{D42A27DB-BD31-4B8C-83A1-F6EECF244321}">
                <p14:modId xmlns:p14="http://schemas.microsoft.com/office/powerpoint/2010/main" val="1429774391"/>
              </p:ext>
            </p:extLst>
          </p:nvPr>
        </p:nvGraphicFramePr>
        <p:xfrm>
          <a:off x="611769" y="1928419"/>
          <a:ext cx="8868445" cy="5386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1">
            <a:extLst>
              <a:ext uri="{FF2B5EF4-FFF2-40B4-BE49-F238E27FC236}">
                <a16:creationId xmlns:a16="http://schemas.microsoft.com/office/drawing/2014/main" id="{06C02080-45B7-4A66-8E8E-85ED30803C07}"/>
              </a:ext>
            </a:extLst>
          </p:cNvPr>
          <p:cNvSpPr>
            <a:spLocks noGrp="1"/>
          </p:cNvSpPr>
          <p:nvPr>
            <p:ph type="title"/>
          </p:nvPr>
        </p:nvSpPr>
        <p:spPr>
          <a:xfrm>
            <a:off x="561845" y="366812"/>
            <a:ext cx="8724024" cy="1143000"/>
          </a:xfrm>
        </p:spPr>
        <p:txBody>
          <a:bodyPr/>
          <a:lstStyle/>
          <a:p>
            <a:r>
              <a:rPr lang="en-US" dirty="0">
                <a:latin typeface="Century Gothic" panose="020B0502020202020204" pitchFamily="34" charset="0"/>
              </a:rPr>
              <a:t>Stages of the topic guide</a:t>
            </a:r>
          </a:p>
        </p:txBody>
      </p:sp>
    </p:spTree>
    <p:extLst>
      <p:ext uri="{BB962C8B-B14F-4D97-AF65-F5344CB8AC3E}">
        <p14:creationId xmlns:p14="http://schemas.microsoft.com/office/powerpoint/2010/main" val="3036843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222E687-A79C-44AD-A381-9463ED023168}"/>
              </a:ext>
            </a:extLst>
          </p:cNvPr>
          <p:cNvSpPr>
            <a:spLocks noGrp="1"/>
          </p:cNvSpPr>
          <p:nvPr>
            <p:ph type="body" sz="quarter" idx="11"/>
          </p:nvPr>
        </p:nvSpPr>
        <p:spPr>
          <a:xfrm>
            <a:off x="561844" y="1091205"/>
            <a:ext cx="8124955" cy="837214"/>
          </a:xfrm>
        </p:spPr>
        <p:txBody>
          <a:bodyPr/>
          <a:lstStyle/>
          <a:p>
            <a:r>
              <a:rPr lang="en-US" dirty="0"/>
              <a:t>From general to specific</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5452" y="2234205"/>
            <a:ext cx="5967496" cy="5303520"/>
          </a:xfrm>
          <a:prstGeom prst="rect">
            <a:avLst/>
          </a:prstGeom>
        </p:spPr>
      </p:pic>
      <p:sp>
        <p:nvSpPr>
          <p:cNvPr id="8" name="Title 1">
            <a:extLst>
              <a:ext uri="{FF2B5EF4-FFF2-40B4-BE49-F238E27FC236}">
                <a16:creationId xmlns:a16="http://schemas.microsoft.com/office/drawing/2014/main" id="{91D6A8E8-9598-41A2-80CF-3A406DD5F772}"/>
              </a:ext>
            </a:extLst>
          </p:cNvPr>
          <p:cNvSpPr>
            <a:spLocks noGrp="1"/>
          </p:cNvSpPr>
          <p:nvPr>
            <p:ph type="title"/>
          </p:nvPr>
        </p:nvSpPr>
        <p:spPr>
          <a:xfrm>
            <a:off x="561845" y="366812"/>
            <a:ext cx="8724024" cy="1143000"/>
          </a:xfrm>
        </p:spPr>
        <p:txBody>
          <a:bodyPr/>
          <a:lstStyle/>
          <a:p>
            <a:r>
              <a:rPr lang="en-US" dirty="0">
                <a:latin typeface="Century Gothic" panose="020B0502020202020204" pitchFamily="34" charset="0"/>
              </a:rPr>
              <a:t>Stages of the topic guide</a:t>
            </a:r>
          </a:p>
        </p:txBody>
      </p:sp>
    </p:spTree>
    <p:extLst>
      <p:ext uri="{BB962C8B-B14F-4D97-AF65-F5344CB8AC3E}">
        <p14:creationId xmlns:p14="http://schemas.microsoft.com/office/powerpoint/2010/main" val="1262477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708979" y="2667326"/>
            <a:ext cx="8963155" cy="4876474"/>
          </a:xfrm>
        </p:spPr>
        <p:txBody>
          <a:bodyPr/>
          <a:lstStyle/>
          <a:p>
            <a:pPr marL="457200" indent="-341313">
              <a:spcAft>
                <a:spcPts val="1200"/>
              </a:spcAft>
              <a:buClr>
                <a:srgbClr val="AB2472"/>
              </a:buClr>
              <a:buFont typeface="Wingdings" panose="05000000000000000000" pitchFamily="2" charset="2"/>
              <a:buChar char="§"/>
            </a:pPr>
            <a:r>
              <a:rPr lang="en-US" sz="2600" dirty="0">
                <a:latin typeface="Century Gothic"/>
                <a:cs typeface="Century Gothic"/>
              </a:rPr>
              <a:t>Tools are designed for the specific method being employed (focus group discussion (FGD), in-depth interview [IDI], etc.)</a:t>
            </a:r>
          </a:p>
          <a:p>
            <a:pPr marL="457200" indent="-341313">
              <a:spcAft>
                <a:spcPts val="1200"/>
              </a:spcAft>
              <a:buClr>
                <a:srgbClr val="AB2472"/>
              </a:buClr>
              <a:buFont typeface="Wingdings" panose="05000000000000000000" pitchFamily="2" charset="2"/>
              <a:buChar char="§"/>
            </a:pPr>
            <a:r>
              <a:rPr lang="en-US" sz="2600" dirty="0">
                <a:latin typeface="Century Gothic"/>
                <a:cs typeface="Century Gothic"/>
              </a:rPr>
              <a:t>When triangulating, you need tools for </a:t>
            </a:r>
            <a:br>
              <a:rPr lang="en-US" sz="2600" dirty="0">
                <a:latin typeface="Century Gothic"/>
                <a:cs typeface="Century Gothic"/>
              </a:rPr>
            </a:br>
            <a:r>
              <a:rPr lang="en-US" sz="2600" dirty="0">
                <a:latin typeface="Century Gothic"/>
                <a:cs typeface="Century Gothic"/>
              </a:rPr>
              <a:t>each method</a:t>
            </a:r>
          </a:p>
          <a:p>
            <a:pPr marL="457200" indent="-341313">
              <a:spcAft>
                <a:spcPts val="600"/>
              </a:spcAft>
              <a:buClr>
                <a:srgbClr val="AB2472"/>
              </a:buClr>
              <a:buFont typeface="Wingdings" panose="05000000000000000000" pitchFamily="2" charset="2"/>
              <a:buChar char="§"/>
            </a:pPr>
            <a:r>
              <a:rPr lang="en-US" sz="2600" dirty="0">
                <a:latin typeface="Century Gothic"/>
                <a:cs typeface="Century Gothic"/>
              </a:rPr>
              <a:t>Sometimes guides go with a more structured tool</a:t>
            </a:r>
          </a:p>
          <a:p>
            <a:pPr marL="973138" lvl="1" indent="-406400">
              <a:spcAft>
                <a:spcPts val="300"/>
              </a:spcAft>
              <a:buClr>
                <a:srgbClr val="AB2472"/>
              </a:buClr>
              <a:buFont typeface="Courier New" panose="02070309020205020404" pitchFamily="49" charset="0"/>
              <a:buChar char="o"/>
            </a:pPr>
            <a:r>
              <a:rPr lang="en-US" dirty="0">
                <a:latin typeface="Century Gothic"/>
                <a:cs typeface="Century Gothic"/>
              </a:rPr>
              <a:t>May be called different names (screener, recruitment questionnaire, screening questionnaire)</a:t>
            </a:r>
          </a:p>
          <a:p>
            <a:pPr marL="973138" lvl="1" indent="-406400">
              <a:buClr>
                <a:srgbClr val="AB2472"/>
              </a:buClr>
              <a:buFont typeface="Courier New" panose="02070309020205020404" pitchFamily="49" charset="0"/>
              <a:buChar char="o"/>
            </a:pPr>
            <a:r>
              <a:rPr lang="en-US" dirty="0">
                <a:latin typeface="Century Gothic"/>
                <a:cs typeface="Century Gothic"/>
              </a:rPr>
              <a:t>Collect predefined set of information about background characteristics of study participants (sex, age, educational background, etc.)</a:t>
            </a:r>
          </a:p>
        </p:txBody>
      </p:sp>
      <p:sp>
        <p:nvSpPr>
          <p:cNvPr id="4" name="Text Placeholder 3">
            <a:extLst>
              <a:ext uri="{FF2B5EF4-FFF2-40B4-BE49-F238E27FC236}">
                <a16:creationId xmlns:a16="http://schemas.microsoft.com/office/drawing/2014/main" id="{8984A710-4AA8-49A8-98AF-156C2812876C}"/>
              </a:ext>
            </a:extLst>
          </p:cNvPr>
          <p:cNvSpPr>
            <a:spLocks noGrp="1"/>
          </p:cNvSpPr>
          <p:nvPr>
            <p:ph type="body" sz="quarter" idx="11"/>
          </p:nvPr>
        </p:nvSpPr>
        <p:spPr>
          <a:xfrm>
            <a:off x="561844" y="1091205"/>
            <a:ext cx="8963155" cy="837214"/>
          </a:xfrm>
        </p:spPr>
        <p:txBody>
          <a:bodyPr/>
          <a:lstStyle/>
          <a:p>
            <a:r>
              <a:rPr lang="en-US" dirty="0"/>
              <a:t>Combining different tools </a:t>
            </a:r>
            <a:br>
              <a:rPr lang="en-US" dirty="0"/>
            </a:br>
            <a:r>
              <a:rPr lang="en-US" dirty="0"/>
              <a:t>for data collection</a:t>
            </a:r>
          </a:p>
        </p:txBody>
      </p:sp>
      <p:sp>
        <p:nvSpPr>
          <p:cNvPr id="7" name="Title 1">
            <a:extLst>
              <a:ext uri="{FF2B5EF4-FFF2-40B4-BE49-F238E27FC236}">
                <a16:creationId xmlns:a16="http://schemas.microsoft.com/office/drawing/2014/main" id="{DD7CAA16-572D-4248-9540-E9E959A376B6}"/>
              </a:ext>
            </a:extLst>
          </p:cNvPr>
          <p:cNvSpPr>
            <a:spLocks noGrp="1"/>
          </p:cNvSpPr>
          <p:nvPr>
            <p:ph type="title"/>
          </p:nvPr>
        </p:nvSpPr>
        <p:spPr>
          <a:xfrm>
            <a:off x="561845" y="366812"/>
            <a:ext cx="8724024" cy="1143000"/>
          </a:xfrm>
        </p:spPr>
        <p:txBody>
          <a:bodyPr/>
          <a:lstStyle/>
          <a:p>
            <a:r>
              <a:rPr lang="en-US" dirty="0">
                <a:latin typeface="Century Gothic" panose="020B0502020202020204" pitchFamily="34" charset="0"/>
              </a:rPr>
              <a:t>Stages of the topic guide</a:t>
            </a:r>
          </a:p>
        </p:txBody>
      </p:sp>
    </p:spTree>
    <p:extLst>
      <p:ext uri="{BB962C8B-B14F-4D97-AF65-F5344CB8AC3E}">
        <p14:creationId xmlns:p14="http://schemas.microsoft.com/office/powerpoint/2010/main" val="2496482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4" y="366812"/>
            <a:ext cx="9191755" cy="852388"/>
          </a:xfrm>
        </p:spPr>
        <p:txBody>
          <a:bodyPr/>
          <a:lstStyle/>
          <a:p>
            <a:pPr algn="l"/>
            <a:r>
              <a:rPr lang="en-US" sz="4000" spc="-140" dirty="0"/>
              <a:t>Tips for preparing data collection tools</a:t>
            </a:r>
          </a:p>
        </p:txBody>
      </p:sp>
      <p:sp>
        <p:nvSpPr>
          <p:cNvPr id="3" name="Text Placeholder 2"/>
          <p:cNvSpPr>
            <a:spLocks noGrp="1"/>
          </p:cNvSpPr>
          <p:nvPr>
            <p:ph type="body" sz="quarter" idx="10"/>
          </p:nvPr>
        </p:nvSpPr>
        <p:spPr>
          <a:xfrm>
            <a:off x="814322" y="1559959"/>
            <a:ext cx="8939277" cy="5867400"/>
          </a:xfrm>
        </p:spPr>
        <p:txBody>
          <a:bodyPr/>
          <a:lstStyle/>
          <a:p>
            <a:pPr marL="347663" indent="-347663">
              <a:spcAft>
                <a:spcPts val="300"/>
              </a:spcAft>
              <a:buClr>
                <a:srgbClr val="AB2472"/>
              </a:buClr>
              <a:buFont typeface="Wingdings" panose="05000000000000000000" pitchFamily="2" charset="2"/>
              <a:buChar char="§"/>
            </a:pPr>
            <a:r>
              <a:rPr lang="en-US" dirty="0">
                <a:latin typeface="Century Gothic"/>
                <a:cs typeface="Century Gothic"/>
              </a:rPr>
              <a:t>Avoid leading questions</a:t>
            </a:r>
          </a:p>
          <a:p>
            <a:pPr marL="798513" lvl="1" indent="-341313">
              <a:buClr>
                <a:srgbClr val="AB2472"/>
              </a:buClr>
              <a:buSzPct val="85000"/>
              <a:buFont typeface="Courier New" panose="02070309020205020404" pitchFamily="49" charset="0"/>
              <a:buChar char="o"/>
            </a:pPr>
            <a:r>
              <a:rPr lang="en-US" sz="2600" dirty="0">
                <a:latin typeface="Century Gothic"/>
                <a:cs typeface="Century Gothic"/>
              </a:rPr>
              <a:t>“Tell me how the program helped you </a:t>
            </a:r>
            <a:br>
              <a:rPr lang="en-US" sz="2600" dirty="0">
                <a:latin typeface="Century Gothic"/>
                <a:cs typeface="Century Gothic"/>
              </a:rPr>
            </a:br>
            <a:r>
              <a:rPr lang="en-US" sz="2600" dirty="0">
                <a:latin typeface="Century Gothic"/>
                <a:cs typeface="Century Gothic"/>
              </a:rPr>
              <a:t>stop smoking.”</a:t>
            </a:r>
          </a:p>
          <a:p>
            <a:pPr marL="347663" indent="-347663">
              <a:spcBef>
                <a:spcPts val="1200"/>
              </a:spcBef>
              <a:spcAft>
                <a:spcPts val="300"/>
              </a:spcAft>
              <a:buClr>
                <a:srgbClr val="AB2472"/>
              </a:buClr>
              <a:buFont typeface="Wingdings" panose="05000000000000000000" pitchFamily="2" charset="2"/>
              <a:buChar char="§"/>
            </a:pPr>
            <a:r>
              <a:rPr lang="en-US" dirty="0">
                <a:latin typeface="Century Gothic"/>
                <a:cs typeface="Century Gothic"/>
              </a:rPr>
              <a:t>Avoid double-barreled questions</a:t>
            </a:r>
          </a:p>
          <a:p>
            <a:pPr marL="798513" lvl="1" indent="-341313">
              <a:buClr>
                <a:srgbClr val="AB2472"/>
              </a:buClr>
              <a:buSzPct val="85000"/>
              <a:buFont typeface="Courier New" panose="02070309020205020404" pitchFamily="49" charset="0"/>
              <a:buChar char="o"/>
            </a:pPr>
            <a:r>
              <a:rPr lang="en-US" sz="2600" dirty="0">
                <a:latin typeface="Century Gothic"/>
                <a:cs typeface="Century Gothic"/>
              </a:rPr>
              <a:t>“What did you eat and what did your child eat?”</a:t>
            </a:r>
          </a:p>
          <a:p>
            <a:pPr marL="347663" indent="-347663">
              <a:spcBef>
                <a:spcPts val="1200"/>
              </a:spcBef>
              <a:spcAft>
                <a:spcPts val="300"/>
              </a:spcAft>
              <a:buClr>
                <a:srgbClr val="AB2472"/>
              </a:buClr>
              <a:buFont typeface="Wingdings" panose="05000000000000000000" pitchFamily="2" charset="2"/>
              <a:buChar char="§"/>
            </a:pPr>
            <a:r>
              <a:rPr lang="en-US" dirty="0">
                <a:latin typeface="Century Gothic"/>
                <a:cs typeface="Century Gothic"/>
              </a:rPr>
              <a:t>Avoid using dichotomous questions (yes/no)</a:t>
            </a:r>
          </a:p>
          <a:p>
            <a:pPr marL="798513" lvl="1" indent="-341313">
              <a:buClr>
                <a:srgbClr val="AB2472"/>
              </a:buClr>
              <a:buSzPct val="85000"/>
              <a:buFont typeface="Courier New" panose="02070309020205020404" pitchFamily="49" charset="0"/>
              <a:buChar char="o"/>
            </a:pPr>
            <a:r>
              <a:rPr lang="en-US" sz="2600" dirty="0">
                <a:latin typeface="Century Gothic"/>
                <a:cs typeface="Century Gothic"/>
              </a:rPr>
              <a:t>“Did you eat breakfast today?”</a:t>
            </a:r>
          </a:p>
          <a:p>
            <a:pPr marL="347663" indent="-347663">
              <a:spcBef>
                <a:spcPts val="1200"/>
              </a:spcBef>
              <a:spcAft>
                <a:spcPts val="300"/>
              </a:spcAft>
              <a:buClr>
                <a:srgbClr val="AB2472"/>
              </a:buClr>
              <a:buFont typeface="Wingdings" panose="05000000000000000000" pitchFamily="2" charset="2"/>
              <a:buChar char="§"/>
            </a:pPr>
            <a:r>
              <a:rPr lang="en-US" dirty="0">
                <a:latin typeface="Century Gothic"/>
                <a:cs typeface="Century Gothic"/>
              </a:rPr>
              <a:t>Be sure questions are clear</a:t>
            </a:r>
          </a:p>
          <a:p>
            <a:pPr marL="798513" lvl="1" indent="-341313">
              <a:buClr>
                <a:srgbClr val="AB2472"/>
              </a:buClr>
              <a:buSzPct val="85000"/>
              <a:buFont typeface="Courier New" panose="02070309020205020404" pitchFamily="49" charset="0"/>
              <a:buChar char="o"/>
            </a:pPr>
            <a:r>
              <a:rPr lang="en-US" sz="2600" dirty="0">
                <a:latin typeface="Century Gothic"/>
                <a:cs typeface="Century Gothic"/>
              </a:rPr>
              <a:t>“Have you discussed contraception?”</a:t>
            </a:r>
          </a:p>
          <a:p>
            <a:pPr marL="347663" indent="-347663">
              <a:spcBef>
                <a:spcPts val="1200"/>
              </a:spcBef>
              <a:spcAft>
                <a:spcPts val="300"/>
              </a:spcAft>
              <a:buClr>
                <a:srgbClr val="AB2472"/>
              </a:buClr>
              <a:buFont typeface="Wingdings" panose="05000000000000000000" pitchFamily="2" charset="2"/>
              <a:buChar char="§"/>
            </a:pPr>
            <a:r>
              <a:rPr lang="en-US" dirty="0">
                <a:latin typeface="Century Gothic"/>
                <a:cs typeface="Century Gothic"/>
              </a:rPr>
              <a:t>Avoid asking “why” questions</a:t>
            </a:r>
          </a:p>
          <a:p>
            <a:pPr marL="798513" lvl="1" indent="-341313">
              <a:buClr>
                <a:srgbClr val="AB2472"/>
              </a:buClr>
              <a:buSzPct val="85000"/>
              <a:buFont typeface="Courier New" panose="02070309020205020404" pitchFamily="49" charset="0"/>
              <a:buChar char="o"/>
            </a:pPr>
            <a:r>
              <a:rPr lang="en-US" sz="2600" dirty="0">
                <a:latin typeface="Century Gothic"/>
                <a:cs typeface="Century Gothic"/>
              </a:rPr>
              <a:t>“Why didn’t you bring up contraception </a:t>
            </a:r>
            <a:br>
              <a:rPr lang="en-US" sz="2600" dirty="0">
                <a:latin typeface="Century Gothic"/>
                <a:cs typeface="Century Gothic"/>
              </a:rPr>
            </a:br>
            <a:r>
              <a:rPr lang="en-US" sz="2600" dirty="0">
                <a:latin typeface="Century Gothic"/>
                <a:cs typeface="Century Gothic"/>
              </a:rPr>
              <a:t>with your husband?”</a:t>
            </a:r>
          </a:p>
        </p:txBody>
      </p:sp>
    </p:spTree>
    <p:extLst>
      <p:ext uri="{BB962C8B-B14F-4D97-AF65-F5344CB8AC3E}">
        <p14:creationId xmlns:p14="http://schemas.microsoft.com/office/powerpoint/2010/main" val="1314656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14322" y="1600200"/>
            <a:ext cx="8429755" cy="5805388"/>
          </a:xfrm>
        </p:spPr>
        <p:txBody>
          <a:bodyPr/>
          <a:lstStyle/>
          <a:p>
            <a:pPr marL="347663" indent="-347663">
              <a:spcAft>
                <a:spcPts val="600"/>
              </a:spcAft>
              <a:buClr>
                <a:srgbClr val="AB2472"/>
              </a:buClr>
              <a:buFont typeface="Wingdings" panose="05000000000000000000" pitchFamily="2" charset="2"/>
              <a:buChar char="§"/>
            </a:pPr>
            <a:r>
              <a:rPr lang="en-US" dirty="0">
                <a:latin typeface="Century Gothic"/>
                <a:cs typeface="Century Gothic"/>
              </a:rPr>
              <a:t>Instead of dichotomous lead-in questions, use presupposition lead-in questions to create rapport and delve deeper</a:t>
            </a:r>
          </a:p>
          <a:p>
            <a:pPr marL="798513" lvl="1" indent="-341313">
              <a:spcAft>
                <a:spcPts val="600"/>
              </a:spcAft>
              <a:buClr>
                <a:srgbClr val="AB2472"/>
              </a:buClr>
              <a:buSzPct val="85000"/>
              <a:buFont typeface="Courier New" panose="02070309020205020404" pitchFamily="49" charset="0"/>
              <a:buChar char="o"/>
            </a:pPr>
            <a:r>
              <a:rPr lang="en-US" sz="2600" dirty="0">
                <a:latin typeface="Century Gothic"/>
                <a:cs typeface="Century Gothic"/>
              </a:rPr>
              <a:t>“Have you had any sexual relationships </a:t>
            </a:r>
            <a:br>
              <a:rPr lang="en-US" sz="2600" dirty="0">
                <a:latin typeface="Century Gothic"/>
                <a:cs typeface="Century Gothic"/>
              </a:rPr>
            </a:br>
            <a:r>
              <a:rPr lang="en-US" sz="2600" dirty="0">
                <a:latin typeface="Century Gothic"/>
                <a:cs typeface="Century Gothic"/>
              </a:rPr>
              <a:t>with men?” (dichotomous)</a:t>
            </a:r>
          </a:p>
          <a:p>
            <a:pPr marL="1257300" lvl="2" indent="-342900">
              <a:spcAft>
                <a:spcPts val="600"/>
              </a:spcAft>
              <a:buClr>
                <a:srgbClr val="AB2472"/>
              </a:buClr>
              <a:buSzPct val="100000"/>
              <a:buFont typeface="Arial" panose="020B0604020202020204" pitchFamily="34" charset="0"/>
              <a:buChar char="•"/>
            </a:pPr>
            <a:r>
              <a:rPr lang="en-US" sz="2400" dirty="0">
                <a:latin typeface="Century Gothic"/>
                <a:cs typeface="Century Gothic"/>
              </a:rPr>
              <a:t>How to reword?</a:t>
            </a:r>
          </a:p>
          <a:p>
            <a:pPr marL="347663" indent="-347663">
              <a:spcBef>
                <a:spcPts val="1200"/>
              </a:spcBef>
              <a:spcAft>
                <a:spcPts val="1200"/>
              </a:spcAft>
              <a:buClr>
                <a:srgbClr val="AB2472"/>
              </a:buClr>
              <a:buFont typeface="Wingdings" panose="05000000000000000000" pitchFamily="2" charset="2"/>
              <a:buChar char="§"/>
            </a:pPr>
            <a:r>
              <a:rPr lang="en-US" dirty="0">
                <a:latin typeface="Century Gothic"/>
                <a:cs typeface="Century Gothic"/>
              </a:rPr>
              <a:t>Role-playing questions </a:t>
            </a:r>
          </a:p>
          <a:p>
            <a:pPr marL="347663" indent="-347663">
              <a:spcAft>
                <a:spcPts val="1200"/>
              </a:spcAft>
              <a:buClr>
                <a:srgbClr val="AB2472"/>
              </a:buClr>
              <a:buFont typeface="Wingdings" panose="05000000000000000000" pitchFamily="2" charset="2"/>
              <a:buChar char="§"/>
            </a:pPr>
            <a:r>
              <a:rPr lang="en-US" dirty="0">
                <a:latin typeface="Century Gothic"/>
                <a:cs typeface="Century Gothic"/>
              </a:rPr>
              <a:t>Pretest your tools and refine based </a:t>
            </a:r>
            <a:br>
              <a:rPr lang="en-US" dirty="0">
                <a:latin typeface="Century Gothic"/>
                <a:cs typeface="Century Gothic"/>
              </a:rPr>
            </a:br>
            <a:r>
              <a:rPr lang="en-US" dirty="0">
                <a:latin typeface="Century Gothic"/>
                <a:cs typeface="Century Gothic"/>
              </a:rPr>
              <a:t>on experience </a:t>
            </a:r>
          </a:p>
          <a:p>
            <a:pPr marL="347663" indent="-347663">
              <a:spcAft>
                <a:spcPts val="600"/>
              </a:spcAft>
              <a:buClr>
                <a:srgbClr val="AB2472"/>
              </a:buClr>
              <a:buFont typeface="Wingdings" panose="05000000000000000000" pitchFamily="2" charset="2"/>
              <a:buChar char="§"/>
            </a:pPr>
            <a:r>
              <a:rPr lang="en-US" b="1" dirty="0">
                <a:latin typeface="Century Gothic"/>
                <a:cs typeface="Century Gothic"/>
              </a:rPr>
              <a:t>Limit number of questions! </a:t>
            </a:r>
          </a:p>
          <a:p>
            <a:pPr marL="798513" lvl="1" indent="-341313">
              <a:spcAft>
                <a:spcPts val="600"/>
              </a:spcAft>
              <a:buClr>
                <a:srgbClr val="AB2472"/>
              </a:buClr>
              <a:buSzPct val="85000"/>
              <a:buFont typeface="Courier New" panose="02070309020205020404" pitchFamily="49" charset="0"/>
              <a:buChar char="o"/>
            </a:pPr>
            <a:r>
              <a:rPr lang="en-US" sz="2600" dirty="0">
                <a:latin typeface="Century Gothic"/>
                <a:cs typeface="Century Gothic"/>
              </a:rPr>
              <a:t>6–10 well written questions can easily </a:t>
            </a:r>
            <a:br>
              <a:rPr lang="en-US" sz="2600" dirty="0">
                <a:latin typeface="Century Gothic"/>
                <a:cs typeface="Century Gothic"/>
              </a:rPr>
            </a:br>
            <a:r>
              <a:rPr lang="en-US" sz="2600" dirty="0">
                <a:latin typeface="Century Gothic"/>
                <a:cs typeface="Century Gothic"/>
              </a:rPr>
              <a:t>take 1–1.5 hours</a:t>
            </a:r>
          </a:p>
        </p:txBody>
      </p:sp>
      <p:sp>
        <p:nvSpPr>
          <p:cNvPr id="7" name="Title 1">
            <a:extLst>
              <a:ext uri="{FF2B5EF4-FFF2-40B4-BE49-F238E27FC236}">
                <a16:creationId xmlns:a16="http://schemas.microsoft.com/office/drawing/2014/main" id="{68C8E9DC-8F2F-4C46-9BA1-F4D7FF3A95BB}"/>
              </a:ext>
            </a:extLst>
          </p:cNvPr>
          <p:cNvSpPr>
            <a:spLocks noGrp="1"/>
          </p:cNvSpPr>
          <p:nvPr>
            <p:ph type="title"/>
          </p:nvPr>
        </p:nvSpPr>
        <p:spPr>
          <a:xfrm>
            <a:off x="561844" y="366812"/>
            <a:ext cx="9191755" cy="852388"/>
          </a:xfrm>
        </p:spPr>
        <p:txBody>
          <a:bodyPr/>
          <a:lstStyle/>
          <a:p>
            <a:pPr algn="l"/>
            <a:r>
              <a:rPr lang="en-US" sz="4000" spc="-140" dirty="0"/>
              <a:t>Tips for preparing data collection tools</a:t>
            </a:r>
          </a:p>
        </p:txBody>
      </p:sp>
    </p:spTree>
    <p:extLst>
      <p:ext uri="{BB962C8B-B14F-4D97-AF65-F5344CB8AC3E}">
        <p14:creationId xmlns:p14="http://schemas.microsoft.com/office/powerpoint/2010/main" val="1448498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D7B1772-E040-438E-A04C-A4AE7E22C443}"/>
              </a:ext>
            </a:extLst>
          </p:cNvPr>
          <p:cNvSpPr>
            <a:spLocks noGrp="1"/>
          </p:cNvSpPr>
          <p:nvPr>
            <p:ph type="title"/>
          </p:nvPr>
        </p:nvSpPr>
        <p:spPr>
          <a:xfrm>
            <a:off x="561845" y="366812"/>
            <a:ext cx="7439156" cy="928588"/>
          </a:xfrm>
        </p:spPr>
        <p:txBody>
          <a:bodyPr/>
          <a:lstStyle/>
          <a:p>
            <a:r>
              <a:rPr lang="en-US" dirty="0"/>
              <a:t>Special considerations:</a:t>
            </a:r>
          </a:p>
        </p:txBody>
      </p:sp>
      <p:sp>
        <p:nvSpPr>
          <p:cNvPr id="3" name="2 Marcador de contenido"/>
          <p:cNvSpPr>
            <a:spLocks noGrp="1"/>
          </p:cNvSpPr>
          <p:nvPr>
            <p:ph type="body" sz="quarter" idx="10"/>
          </p:nvPr>
        </p:nvSpPr>
        <p:spPr>
          <a:xfrm>
            <a:off x="828543" y="2157019"/>
            <a:ext cx="8429755" cy="5005781"/>
          </a:xfrm>
        </p:spPr>
        <p:txBody>
          <a:bodyPr>
            <a:noAutofit/>
          </a:bodyPr>
          <a:lstStyle/>
          <a:p>
            <a:pPr>
              <a:lnSpc>
                <a:spcPts val="4200"/>
              </a:lnSpc>
              <a:spcAft>
                <a:spcPts val="2400"/>
              </a:spcAft>
            </a:pPr>
            <a:r>
              <a:rPr lang="en-US" sz="3200" kern="1200" dirty="0">
                <a:solidFill>
                  <a:schemeClr val="tx1"/>
                </a:solidFill>
                <a:latin typeface="Century Gothic" panose="020B0502020202020204" pitchFamily="34" charset="0"/>
              </a:rPr>
              <a:t>Depending on the topic, one may need to consider indirect probes more or probe indirectly to get at sensitive issues.</a:t>
            </a:r>
          </a:p>
          <a:p>
            <a:pPr marL="914400" lvl="1" indent="-457200">
              <a:lnSpc>
                <a:spcPts val="4000"/>
              </a:lnSpc>
              <a:spcAft>
                <a:spcPts val="1800"/>
              </a:spcAft>
              <a:buClr>
                <a:srgbClr val="AB2472"/>
              </a:buClr>
              <a:buFont typeface="Wingdings" panose="05000000000000000000" pitchFamily="2" charset="2"/>
              <a:buChar char="§"/>
            </a:pPr>
            <a:r>
              <a:rPr lang="en-IN" sz="2800" dirty="0"/>
              <a:t>E.g., underreporting of women’s economic activity; men’s overreporting </a:t>
            </a:r>
            <a:br>
              <a:rPr lang="en-IN" sz="2800" dirty="0"/>
            </a:br>
            <a:r>
              <a:rPr lang="en-IN" sz="2800" dirty="0"/>
              <a:t>of number of sexual partners or underreporting of violence </a:t>
            </a:r>
            <a:br>
              <a:rPr lang="en-IN" sz="2800" dirty="0"/>
            </a:br>
            <a:r>
              <a:rPr lang="en-IN" sz="2800" dirty="0"/>
              <a:t>against women</a:t>
            </a:r>
            <a:endParaRPr lang="en-US" sz="2800" dirty="0">
              <a:latin typeface="Century Gothic" panose="020B0502020202020204" pitchFamily="34" charset="0"/>
            </a:endParaRPr>
          </a:p>
        </p:txBody>
      </p:sp>
      <p:sp>
        <p:nvSpPr>
          <p:cNvPr id="8" name="Text Placeholder 3">
            <a:extLst>
              <a:ext uri="{FF2B5EF4-FFF2-40B4-BE49-F238E27FC236}">
                <a16:creationId xmlns:a16="http://schemas.microsoft.com/office/drawing/2014/main" id="{B93E8E8C-6297-4842-A7AA-025F92E46FF3}"/>
              </a:ext>
            </a:extLst>
          </p:cNvPr>
          <p:cNvSpPr>
            <a:spLocks noGrp="1"/>
          </p:cNvSpPr>
          <p:nvPr>
            <p:ph type="body" sz="quarter" idx="11"/>
          </p:nvPr>
        </p:nvSpPr>
        <p:spPr>
          <a:xfrm>
            <a:off x="561844" y="1091205"/>
            <a:ext cx="8963155" cy="837214"/>
          </a:xfrm>
        </p:spPr>
        <p:txBody>
          <a:bodyPr/>
          <a:lstStyle/>
          <a:p>
            <a:r>
              <a:rPr lang="en-US" dirty="0"/>
              <a:t>Gender</a:t>
            </a:r>
          </a:p>
        </p:txBody>
      </p:sp>
    </p:spTree>
    <p:extLst>
      <p:ext uri="{BB962C8B-B14F-4D97-AF65-F5344CB8AC3E}">
        <p14:creationId xmlns:p14="http://schemas.microsoft.com/office/powerpoint/2010/main" val="7403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 Placeholder 2"/>
          <p:cNvSpPr>
            <a:spLocks noGrp="1"/>
          </p:cNvSpPr>
          <p:nvPr>
            <p:ph type="body" sz="quarter" idx="10"/>
          </p:nvPr>
        </p:nvSpPr>
        <p:spPr>
          <a:xfrm>
            <a:off x="814322" y="1600200"/>
            <a:ext cx="8429755" cy="5943600"/>
          </a:xfrm>
        </p:spPr>
        <p:txBody>
          <a:bodyPr/>
          <a:lstStyle/>
          <a:p>
            <a:pPr algn="l" rtl="0"/>
            <a:r>
              <a:rPr lang="en-US" dirty="0">
                <a:latin typeface="Century Gothic" panose="020B0502020202020204" pitchFamily="34" charset="0"/>
              </a:rPr>
              <a:t>Burgess, R.G. (1984). In the field: An introduction to field research. London, United Kingdom: Unwin Hyman.</a:t>
            </a:r>
          </a:p>
          <a:p>
            <a:pPr algn="l" rtl="0"/>
            <a:endParaRPr lang="en-US" dirty="0">
              <a:latin typeface="Century Gothic" panose="020B0502020202020204" pitchFamily="34" charset="0"/>
            </a:endParaRPr>
          </a:p>
          <a:p>
            <a:pPr algn="l" rtl="0"/>
            <a:r>
              <a:rPr lang="en-US" dirty="0">
                <a:latin typeface="Century Gothic" panose="020B0502020202020204" pitchFamily="34" charset="0"/>
              </a:rPr>
              <a:t>Roller, M., &amp; </a:t>
            </a:r>
            <a:r>
              <a:rPr lang="en-US" dirty="0" err="1">
                <a:latin typeface="Century Gothic" panose="020B0502020202020204" pitchFamily="34" charset="0"/>
              </a:rPr>
              <a:t>Lavrakas</a:t>
            </a:r>
            <a:r>
              <a:rPr lang="en-US" dirty="0">
                <a:latin typeface="Century Gothic" panose="020B0502020202020204" pitchFamily="34" charset="0"/>
              </a:rPr>
              <a:t>, P.J. (2015). Applied qualitative research design: A total quality framework approach. New York, NY, USA: Guilford Press.  </a:t>
            </a:r>
          </a:p>
          <a:p>
            <a:pPr algn="l" rtl="0"/>
            <a:endParaRPr lang="en-US" dirty="0">
              <a:latin typeface="Century Gothic" panose="020B0502020202020204" pitchFamily="34" charset="0"/>
            </a:endParaRPr>
          </a:p>
          <a:p>
            <a:pPr lvl="0" algn="l" rtl="0"/>
            <a:r>
              <a:rPr lang="en-US" dirty="0" err="1">
                <a:latin typeface="Century Gothic" panose="020B0502020202020204" pitchFamily="34" charset="0"/>
              </a:rPr>
              <a:t>Ritche</a:t>
            </a:r>
            <a:r>
              <a:rPr lang="en-US" dirty="0">
                <a:latin typeface="Century Gothic" panose="020B0502020202020204" pitchFamily="34" charset="0"/>
              </a:rPr>
              <a:t>, J., &amp; Lewis, J. (2003). Qualitative research practice: A guide for social science students and researchers. Thousand Oaks, CA, USA: Sage Publications, Ltd.</a:t>
            </a:r>
          </a:p>
          <a:p>
            <a:pPr lvl="0" algn="l" rtl="0"/>
            <a:endParaRPr lang="en-US" dirty="0"/>
          </a:p>
          <a:p>
            <a:pPr lvl="0" algn="l" rtl="0"/>
            <a:endParaRPr lang="en-US" dirty="0"/>
          </a:p>
          <a:p>
            <a:pPr lvl="0" algn="l" rtl="0"/>
            <a:endParaRPr lang="en-US" dirty="0"/>
          </a:p>
          <a:p>
            <a:endParaRPr lang="en-US" dirty="0"/>
          </a:p>
        </p:txBody>
      </p:sp>
    </p:spTree>
    <p:extLst>
      <p:ext uri="{BB962C8B-B14F-4D97-AF65-F5344CB8AC3E}">
        <p14:creationId xmlns:p14="http://schemas.microsoft.com/office/powerpoint/2010/main" val="3861482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55413D-008E-48A9-86AD-43AF8ED4C365}">
  <ds:schemaRefs>
    <ds:schemaRef ds:uri="http://schemas.microsoft.com/office/2006/documentManagement/types"/>
    <ds:schemaRef ds:uri="http://schemas.microsoft.com/office/infopath/2007/PartnerControls"/>
    <ds:schemaRef ds:uri="d8573787-17db-43b5-9af3-2a45e79ab039"/>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139</TotalTime>
  <Words>3676</Words>
  <Application>Microsoft Office PowerPoint</Application>
  <PresentationFormat>Custom</PresentationFormat>
  <Paragraphs>338</Paragraphs>
  <Slides>30</Slides>
  <Notes>30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Century Gothic</vt:lpstr>
      <vt:lpstr>Courier New</vt:lpstr>
      <vt:lpstr>Futura Lt BT</vt:lpstr>
      <vt:lpstr>Futura LT Pro Book</vt:lpstr>
      <vt:lpstr>Times New Roman</vt:lpstr>
      <vt:lpstr>Wingdings</vt:lpstr>
      <vt:lpstr>1_Office Theme</vt:lpstr>
      <vt:lpstr>PowerPoint Presentation</vt:lpstr>
      <vt:lpstr>The evaluation process</vt:lpstr>
      <vt:lpstr>Learning objectives</vt:lpstr>
      <vt:lpstr>Qualitative evaluation</vt:lpstr>
      <vt:lpstr>Data collection tools</vt:lpstr>
      <vt:lpstr>Structure of qualitative evaluation Data  collection  tools </vt:lpstr>
      <vt:lpstr>Structure of qualitative evaluation</vt:lpstr>
      <vt:lpstr>Structure</vt:lpstr>
      <vt:lpstr>Techniques  for achieving flexibility</vt:lpstr>
      <vt:lpstr>Techniques for achieving flexibility</vt:lpstr>
      <vt:lpstr>Techniques for framing questions </vt:lpstr>
      <vt:lpstr>Content mapping questions</vt:lpstr>
      <vt:lpstr>Content mapping questions (2)</vt:lpstr>
      <vt:lpstr>Example content mapping questions</vt:lpstr>
      <vt:lpstr>Content mapping</vt:lpstr>
      <vt:lpstr>Content mining questions</vt:lpstr>
      <vt:lpstr>Example content mining questions</vt:lpstr>
      <vt:lpstr>Content mining </vt:lpstr>
      <vt:lpstr>Pair activity</vt:lpstr>
      <vt:lpstr>Using enabling and projective</vt:lpstr>
      <vt:lpstr>Using vignettes</vt:lpstr>
      <vt:lpstr>Other useful techniques</vt:lpstr>
      <vt:lpstr>Stages of the topic guide</vt:lpstr>
      <vt:lpstr>Stages of the topic guide</vt:lpstr>
      <vt:lpstr>Stages of the topic guide</vt:lpstr>
      <vt:lpstr>Tips for preparing data collection tools</vt:lpstr>
      <vt:lpstr>Tips for preparing data collection tools</vt:lpstr>
      <vt:lpstr>Special considerations: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16</cp:revision>
  <dcterms:created xsi:type="dcterms:W3CDTF">2018-09-06T13:19:52Z</dcterms:created>
  <dcterms:modified xsi:type="dcterms:W3CDTF">2018-09-13T21:37:47Z</dcterms:modified>
</cp:coreProperties>
</file>