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41"/>
  </p:notesMasterIdLst>
  <p:sldIdLst>
    <p:sldId id="384" r:id="rId6"/>
    <p:sldId id="310" r:id="rId7"/>
    <p:sldId id="274" r:id="rId8"/>
    <p:sldId id="272" r:id="rId9"/>
    <p:sldId id="280" r:id="rId10"/>
    <p:sldId id="314" r:id="rId11"/>
    <p:sldId id="283" r:id="rId12"/>
    <p:sldId id="323" r:id="rId13"/>
    <p:sldId id="281" r:id="rId14"/>
    <p:sldId id="275" r:id="rId15"/>
    <p:sldId id="300" r:id="rId16"/>
    <p:sldId id="301" r:id="rId17"/>
    <p:sldId id="276" r:id="rId18"/>
    <p:sldId id="277" r:id="rId19"/>
    <p:sldId id="284" r:id="rId20"/>
    <p:sldId id="304" r:id="rId21"/>
    <p:sldId id="311" r:id="rId22"/>
    <p:sldId id="324" r:id="rId23"/>
    <p:sldId id="285" r:id="rId24"/>
    <p:sldId id="288" r:id="rId25"/>
    <p:sldId id="302" r:id="rId26"/>
    <p:sldId id="305" r:id="rId27"/>
    <p:sldId id="312" r:id="rId28"/>
    <p:sldId id="290" r:id="rId29"/>
    <p:sldId id="318" r:id="rId30"/>
    <p:sldId id="320" r:id="rId31"/>
    <p:sldId id="319" r:id="rId32"/>
    <p:sldId id="297" r:id="rId33"/>
    <p:sldId id="321" r:id="rId34"/>
    <p:sldId id="326" r:id="rId35"/>
    <p:sldId id="292" r:id="rId36"/>
    <p:sldId id="295" r:id="rId37"/>
    <p:sldId id="322" r:id="rId38"/>
    <p:sldId id="286" r:id="rId39"/>
    <p:sldId id="383" r:id="rId40"/>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 uri="{2D200454-40CA-4A62-9FC3-DE9A4176ACB9}">
      <p15:notesGuideLst xmlns:p15="http://schemas.microsoft.com/office/powerpoint/2012/main">
        <p15:guide id="1" orient="horz" pos="2448">
          <p15:clr>
            <a:srgbClr val="A4A3A4"/>
          </p15:clr>
        </p15:guide>
        <p15:guide id="2" pos="316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llar, Liz" initials="ML" lastIdx="1" clrIdx="0">
    <p:extLst/>
  </p:cmAuthor>
  <p:cmAuthor id="2" name="Fehringer, Jessica" initials="FJ" lastIdx="21" clrIdx="1">
    <p:extLst/>
  </p:cmAuthor>
  <p:cmAuthor id="3" name="Anon" initials="A" lastIdx="17" clrIdx="2">
    <p:extLst/>
  </p:cmAuthor>
  <p:cmAuthor id="4" name="Frazier, Will" initials="FW" lastIdx="5" clrIdx="3">
    <p:extLst/>
  </p:cmAuthor>
  <p:cmAuthor id="5" name="Biehl, Heather Elizabeth" initials="BHE" lastIdx="1" clrIdx="4">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3A7E"/>
    <a:srgbClr val="662118"/>
    <a:srgbClr val="1E1860"/>
    <a:srgbClr val="5E9C90"/>
    <a:srgbClr val="C8DEDA"/>
    <a:srgbClr val="80B2A8"/>
    <a:srgbClr val="7DB1A7"/>
    <a:srgbClr val="000000"/>
    <a:srgbClr val="F7E7C7"/>
    <a:srgbClr val="5E9A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74824" autoAdjust="0"/>
  </p:normalViewPr>
  <p:slideViewPr>
    <p:cSldViewPr>
      <p:cViewPr varScale="1">
        <p:scale>
          <a:sx n="54" d="100"/>
          <a:sy n="54" d="100"/>
        </p:scale>
        <p:origin x="2045" y="62"/>
      </p:cViewPr>
      <p:guideLst>
        <p:guide orient="horz" pos="2448"/>
        <p:guide pos="3168"/>
      </p:guideLst>
    </p:cSldViewPr>
  </p:slideViewPr>
  <p:notesTextViewPr>
    <p:cViewPr>
      <p:scale>
        <a:sx n="100" d="100"/>
        <a:sy n="100" d="100"/>
      </p:scale>
      <p:origin x="0" y="0"/>
    </p:cViewPr>
  </p:notesTextViewPr>
  <p:notesViewPr>
    <p:cSldViewPr snapToGrid="0" snapToObjects="1">
      <p:cViewPr varScale="1">
        <p:scale>
          <a:sx n="97" d="100"/>
          <a:sy n="97" d="100"/>
        </p:scale>
        <p:origin x="1458" y="78"/>
      </p:cViewPr>
      <p:guideLst>
        <p:guide orient="horz" pos="2448"/>
        <p:guide pos="316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C79344-6ED1-7743-B814-0E1E96E6029B}" type="doc">
      <dgm:prSet loTypeId="urn:microsoft.com/office/officeart/2005/8/layout/hList6" loCatId="" qsTypeId="urn:microsoft.com/office/officeart/2005/8/quickstyle/simple1" qsCatId="simple" csTypeId="urn:microsoft.com/office/officeart/2005/8/colors/accent1_2" csCatId="accent1" phldr="1"/>
      <dgm:spPr/>
      <dgm:t>
        <a:bodyPr/>
        <a:lstStyle/>
        <a:p>
          <a:endParaRPr lang="en-US"/>
        </a:p>
      </dgm:t>
    </dgm:pt>
    <dgm:pt modelId="{34C0F904-C363-E844-9FAC-83DBAC04A9FB}">
      <dgm:prSet phldrT="[Text]" custT="1"/>
      <dgm:spPr/>
      <dgm:t>
        <a:bodyPr/>
        <a:lstStyle/>
        <a:p>
          <a:r>
            <a:rPr lang="en-US" sz="1800" b="1" dirty="0">
              <a:latin typeface="Century Gothic" panose="020B0502020202020204" pitchFamily="34" charset="0"/>
            </a:rPr>
            <a:t>*Extreme or deviant case sampling</a:t>
          </a:r>
        </a:p>
        <a:p>
          <a:endParaRPr lang="en-US" sz="1800" b="0" dirty="0">
            <a:latin typeface="Century Gothic" panose="020B0502020202020204" pitchFamily="34" charset="0"/>
          </a:endParaRPr>
        </a:p>
        <a:p>
          <a:r>
            <a:rPr lang="en-US" sz="1800" b="0" dirty="0">
              <a:latin typeface="Century Gothic" panose="020B0502020202020204" pitchFamily="34" charset="0"/>
            </a:rPr>
            <a:t>Intensity sampling</a:t>
          </a:r>
        </a:p>
        <a:p>
          <a:endParaRPr lang="en-US" sz="1800" b="0" dirty="0">
            <a:latin typeface="Century Gothic" panose="020B0502020202020204" pitchFamily="34" charset="0"/>
          </a:endParaRPr>
        </a:p>
        <a:p>
          <a:r>
            <a:rPr lang="en-US" sz="1800" b="0" dirty="0">
              <a:latin typeface="Century Gothic" panose="020B0502020202020204" pitchFamily="34" charset="0"/>
            </a:rPr>
            <a:t>*</a:t>
          </a:r>
          <a:r>
            <a:rPr lang="en-US" sz="1800" b="1" dirty="0">
              <a:latin typeface="Century Gothic" panose="020B0502020202020204" pitchFamily="34" charset="0"/>
            </a:rPr>
            <a:t>Maximum variation sampling/</a:t>
          </a:r>
          <a:br>
            <a:rPr lang="en-US" sz="1800" b="1" dirty="0">
              <a:latin typeface="Century Gothic" panose="020B0502020202020204" pitchFamily="34" charset="0"/>
            </a:rPr>
          </a:br>
          <a:r>
            <a:rPr lang="en-US" sz="1800" b="1" dirty="0">
              <a:latin typeface="Century Gothic" panose="020B0502020202020204" pitchFamily="34" charset="0"/>
            </a:rPr>
            <a:t>heterogeneous</a:t>
          </a:r>
        </a:p>
        <a:p>
          <a:endParaRPr lang="en-US" sz="1800" b="0" dirty="0">
            <a:latin typeface="Century Gothic" panose="020B0502020202020204" pitchFamily="34" charset="0"/>
          </a:endParaRPr>
        </a:p>
        <a:p>
          <a:r>
            <a:rPr lang="en-US" sz="1800" b="0" dirty="0">
              <a:latin typeface="Century Gothic" panose="020B0502020202020204" pitchFamily="34" charset="0"/>
            </a:rPr>
            <a:t>Homogeneous sampling</a:t>
          </a:r>
        </a:p>
        <a:p>
          <a:endParaRPr lang="en-US" sz="1800" dirty="0">
            <a:latin typeface="Century Gothic" panose="020B0502020202020204" pitchFamily="34" charset="0"/>
          </a:endParaRPr>
        </a:p>
      </dgm:t>
    </dgm:pt>
    <dgm:pt modelId="{54E9AEBA-DEBC-A24C-B88C-0519EFD5A33C}" type="parTrans" cxnId="{F18307C3-B369-8D4B-A763-97426D0FCA2E}">
      <dgm:prSet/>
      <dgm:spPr/>
      <dgm:t>
        <a:bodyPr/>
        <a:lstStyle/>
        <a:p>
          <a:endParaRPr lang="en-US" sz="1800">
            <a:latin typeface="Century Gothic" panose="020B0502020202020204" pitchFamily="34" charset="0"/>
          </a:endParaRPr>
        </a:p>
      </dgm:t>
    </dgm:pt>
    <dgm:pt modelId="{8585E50A-28BE-0D4C-8256-11B0B040AAED}" type="sibTrans" cxnId="{F18307C3-B369-8D4B-A763-97426D0FCA2E}">
      <dgm:prSet/>
      <dgm:spPr/>
      <dgm:t>
        <a:bodyPr/>
        <a:lstStyle/>
        <a:p>
          <a:endParaRPr lang="en-US" sz="1800">
            <a:latin typeface="Century Gothic" panose="020B0502020202020204" pitchFamily="34" charset="0"/>
          </a:endParaRPr>
        </a:p>
      </dgm:t>
    </dgm:pt>
    <dgm:pt modelId="{C961AAC2-E6E5-5545-B81C-A0F8E0E1CC92}">
      <dgm:prSet phldrT="[Text]" custT="1"/>
      <dgm:spPr/>
      <dgm:t>
        <a:bodyPr/>
        <a:lstStyle/>
        <a:p>
          <a:endParaRPr lang="en-US" sz="1800" dirty="0">
            <a:latin typeface="Century Gothic" panose="020B0502020202020204" pitchFamily="34" charset="0"/>
          </a:endParaRPr>
        </a:p>
      </dgm:t>
    </dgm:pt>
    <dgm:pt modelId="{DFFAC9A0-A8C2-9042-8625-3EAB7561F334}" type="parTrans" cxnId="{1483112C-AF78-8543-A610-81A121D11DE7}">
      <dgm:prSet/>
      <dgm:spPr/>
      <dgm:t>
        <a:bodyPr/>
        <a:lstStyle/>
        <a:p>
          <a:endParaRPr lang="en-US" sz="1800">
            <a:latin typeface="Century Gothic" panose="020B0502020202020204" pitchFamily="34" charset="0"/>
          </a:endParaRPr>
        </a:p>
      </dgm:t>
    </dgm:pt>
    <dgm:pt modelId="{4CAEA08E-35C1-3F49-9511-A3B6BA1A6C28}" type="sibTrans" cxnId="{1483112C-AF78-8543-A610-81A121D11DE7}">
      <dgm:prSet/>
      <dgm:spPr/>
      <dgm:t>
        <a:bodyPr/>
        <a:lstStyle/>
        <a:p>
          <a:endParaRPr lang="en-US" sz="1800">
            <a:latin typeface="Century Gothic" panose="020B0502020202020204" pitchFamily="34" charset="0"/>
          </a:endParaRPr>
        </a:p>
      </dgm:t>
    </dgm:pt>
    <dgm:pt modelId="{6FA1FD72-4020-594C-970A-7AD7B55BE29A}">
      <dgm:prSet phldrT="[Text]" custT="1"/>
      <dgm:spPr/>
      <dgm:t>
        <a:bodyPr/>
        <a:lstStyle/>
        <a:p>
          <a:pPr algn="l"/>
          <a:r>
            <a:rPr lang="en-US" sz="1800">
              <a:latin typeface="Century Gothic" panose="020B0502020202020204" pitchFamily="34" charset="0"/>
            </a:rPr>
            <a:t>Typical case sampling</a:t>
          </a:r>
        </a:p>
        <a:p>
          <a:pPr algn="l"/>
          <a:endParaRPr lang="en-US" sz="1800">
            <a:latin typeface="Century Gothic" panose="020B0502020202020204" pitchFamily="34" charset="0"/>
          </a:endParaRPr>
        </a:p>
        <a:p>
          <a:pPr algn="l"/>
          <a:r>
            <a:rPr lang="en-US" sz="1800">
              <a:latin typeface="Century Gothic" panose="020B0502020202020204" pitchFamily="34" charset="0"/>
            </a:rPr>
            <a:t>Critical case sampling</a:t>
          </a:r>
        </a:p>
        <a:p>
          <a:pPr algn="l"/>
          <a:endParaRPr lang="en-US" sz="1800">
            <a:latin typeface="Century Gothic" panose="020B0502020202020204" pitchFamily="34" charset="0"/>
          </a:endParaRPr>
        </a:p>
        <a:p>
          <a:pPr algn="l"/>
          <a:r>
            <a:rPr lang="en-US" sz="1800" b="1">
              <a:latin typeface="Century Gothic" panose="020B0502020202020204" pitchFamily="34" charset="0"/>
            </a:rPr>
            <a:t>*Snowball sampling</a:t>
          </a:r>
        </a:p>
        <a:p>
          <a:pPr algn="l"/>
          <a:endParaRPr lang="en-US" sz="1800">
            <a:latin typeface="Century Gothic" panose="020B0502020202020204" pitchFamily="34" charset="0"/>
          </a:endParaRPr>
        </a:p>
        <a:p>
          <a:pPr algn="l"/>
          <a:r>
            <a:rPr lang="en-US" sz="1800">
              <a:latin typeface="Century Gothic" panose="020B0502020202020204" pitchFamily="34" charset="0"/>
            </a:rPr>
            <a:t>Criterion sampling</a:t>
          </a:r>
          <a:endParaRPr lang="en-US" sz="1800" dirty="0">
            <a:latin typeface="Century Gothic" panose="020B0502020202020204" pitchFamily="34" charset="0"/>
          </a:endParaRPr>
        </a:p>
      </dgm:t>
    </dgm:pt>
    <dgm:pt modelId="{4746E8AA-1AC4-F341-AB54-66FD7F76F74E}" type="parTrans" cxnId="{1E63C6B5-4C1A-264C-9498-DC181D07B39D}">
      <dgm:prSet/>
      <dgm:spPr/>
      <dgm:t>
        <a:bodyPr/>
        <a:lstStyle/>
        <a:p>
          <a:endParaRPr lang="en-US" sz="1800">
            <a:latin typeface="Century Gothic" panose="020B0502020202020204" pitchFamily="34" charset="0"/>
          </a:endParaRPr>
        </a:p>
      </dgm:t>
    </dgm:pt>
    <dgm:pt modelId="{85BC7A66-F27A-C04C-8246-A379EE92E89F}" type="sibTrans" cxnId="{1E63C6B5-4C1A-264C-9498-DC181D07B39D}">
      <dgm:prSet/>
      <dgm:spPr/>
      <dgm:t>
        <a:bodyPr/>
        <a:lstStyle/>
        <a:p>
          <a:endParaRPr lang="en-US" sz="1800">
            <a:latin typeface="Century Gothic" panose="020B0502020202020204" pitchFamily="34" charset="0"/>
          </a:endParaRPr>
        </a:p>
      </dgm:t>
    </dgm:pt>
    <dgm:pt modelId="{767C70C2-5D75-DF45-9AB0-C561E90DBA0E}">
      <dgm:prSet phldrT="[Text]" custT="1"/>
      <dgm:spPr/>
      <dgm:t>
        <a:bodyPr/>
        <a:lstStyle/>
        <a:p>
          <a:pPr algn="l"/>
          <a:r>
            <a:rPr lang="en-US" sz="1800" dirty="0">
              <a:latin typeface="Century Gothic" panose="020B0502020202020204" pitchFamily="34" charset="0"/>
            </a:rPr>
            <a:t>Convenience sampling</a:t>
          </a:r>
        </a:p>
        <a:p>
          <a:pPr algn="l"/>
          <a:endParaRPr lang="en-US" sz="1800" dirty="0">
            <a:latin typeface="Century Gothic" panose="020B0502020202020204" pitchFamily="34" charset="0"/>
          </a:endParaRPr>
        </a:p>
        <a:p>
          <a:pPr algn="l"/>
          <a:r>
            <a:rPr lang="en-US" sz="1800" dirty="0">
              <a:latin typeface="Century Gothic" panose="020B0502020202020204" pitchFamily="34" charset="0"/>
            </a:rPr>
            <a:t>Combination </a:t>
          </a:r>
          <a:br>
            <a:rPr lang="en-US" sz="1800" dirty="0">
              <a:latin typeface="Century Gothic" panose="020B0502020202020204" pitchFamily="34" charset="0"/>
            </a:rPr>
          </a:br>
          <a:r>
            <a:rPr lang="en-US" sz="1800" dirty="0">
              <a:latin typeface="Century Gothic" panose="020B0502020202020204" pitchFamily="34" charset="0"/>
            </a:rPr>
            <a:t>or mixed purposeful sampling</a:t>
          </a:r>
        </a:p>
        <a:p>
          <a:pPr algn="ctr"/>
          <a:endParaRPr lang="en-US" sz="1800" dirty="0">
            <a:latin typeface="Century Gothic" panose="020B0502020202020204" pitchFamily="34" charset="0"/>
          </a:endParaRPr>
        </a:p>
      </dgm:t>
    </dgm:pt>
    <dgm:pt modelId="{83AE1FFB-E7B2-B249-A7E7-C200116BF794}" type="parTrans" cxnId="{956A11BB-A817-4F42-8579-FA3DEFE19408}">
      <dgm:prSet/>
      <dgm:spPr/>
      <dgm:t>
        <a:bodyPr/>
        <a:lstStyle/>
        <a:p>
          <a:endParaRPr lang="en-US" sz="1800">
            <a:latin typeface="Century Gothic" panose="020B0502020202020204" pitchFamily="34" charset="0"/>
          </a:endParaRPr>
        </a:p>
      </dgm:t>
    </dgm:pt>
    <dgm:pt modelId="{3670ACE8-679D-5F48-907E-BEDF25BC131A}" type="sibTrans" cxnId="{956A11BB-A817-4F42-8579-FA3DEFE19408}">
      <dgm:prSet/>
      <dgm:spPr/>
      <dgm:t>
        <a:bodyPr/>
        <a:lstStyle/>
        <a:p>
          <a:endParaRPr lang="en-US" sz="1800">
            <a:latin typeface="Century Gothic" panose="020B0502020202020204" pitchFamily="34" charset="0"/>
          </a:endParaRPr>
        </a:p>
      </dgm:t>
    </dgm:pt>
    <dgm:pt modelId="{99B3C45A-4CF4-C747-BCA6-7A0879CE7739}">
      <dgm:prSet phldrT="[Text]" custT="1"/>
      <dgm:spPr/>
      <dgm:t>
        <a:bodyPr/>
        <a:lstStyle/>
        <a:p>
          <a:pPr algn="l"/>
          <a:r>
            <a:rPr lang="en-US" sz="1800" dirty="0">
              <a:latin typeface="Century Gothic" panose="020B0502020202020204" pitchFamily="34" charset="0"/>
            </a:rPr>
            <a:t>Theory-based sampling</a:t>
          </a:r>
        </a:p>
        <a:p>
          <a:pPr algn="l"/>
          <a:endParaRPr lang="en-US" sz="1800" dirty="0">
            <a:latin typeface="Century Gothic" panose="020B0502020202020204" pitchFamily="34" charset="0"/>
          </a:endParaRPr>
        </a:p>
        <a:p>
          <a:pPr algn="l"/>
          <a:r>
            <a:rPr lang="en-US" sz="1800" dirty="0">
              <a:latin typeface="Century Gothic" panose="020B0502020202020204" pitchFamily="34" charset="0"/>
            </a:rPr>
            <a:t>Confirming and disconfirming sampling</a:t>
          </a:r>
        </a:p>
        <a:p>
          <a:pPr algn="l"/>
          <a:endParaRPr lang="en-US" sz="1800" dirty="0">
            <a:latin typeface="Century Gothic" panose="020B0502020202020204" pitchFamily="34" charset="0"/>
          </a:endParaRPr>
        </a:p>
        <a:p>
          <a:pPr algn="l"/>
          <a:r>
            <a:rPr lang="en-US" sz="1800" dirty="0">
              <a:latin typeface="Century Gothic" panose="020B0502020202020204" pitchFamily="34" charset="0"/>
            </a:rPr>
            <a:t>*</a:t>
          </a:r>
          <a:r>
            <a:rPr lang="en-US" sz="1800" b="1" dirty="0">
              <a:latin typeface="Century Gothic" panose="020B0502020202020204" pitchFamily="34" charset="0"/>
            </a:rPr>
            <a:t>Stratified purposeful sampling</a:t>
          </a:r>
        </a:p>
        <a:p>
          <a:pPr algn="l"/>
          <a:endParaRPr lang="en-US" sz="1800" dirty="0">
            <a:latin typeface="Century Gothic" panose="020B0502020202020204" pitchFamily="34" charset="0"/>
          </a:endParaRPr>
        </a:p>
        <a:p>
          <a:pPr algn="l"/>
          <a:r>
            <a:rPr lang="en-US" sz="1800" dirty="0">
              <a:latin typeface="Century Gothic" panose="020B0502020202020204" pitchFamily="34" charset="0"/>
            </a:rPr>
            <a:t>Opportunistic/</a:t>
          </a:r>
          <a:br>
            <a:rPr lang="en-US" sz="1800" dirty="0">
              <a:latin typeface="Century Gothic" panose="020B0502020202020204" pitchFamily="34" charset="0"/>
            </a:rPr>
          </a:br>
          <a:r>
            <a:rPr lang="en-US" sz="1800" dirty="0">
              <a:latin typeface="Century Gothic" panose="020B0502020202020204" pitchFamily="34" charset="0"/>
            </a:rPr>
            <a:t>emergent sampling</a:t>
          </a:r>
        </a:p>
      </dgm:t>
    </dgm:pt>
    <dgm:pt modelId="{AC6049A1-7610-D643-9B4D-E6CBB6BE4A35}" type="parTrans" cxnId="{3984F0C2-C6C7-4A49-BB5A-90AADF77F837}">
      <dgm:prSet/>
      <dgm:spPr/>
      <dgm:t>
        <a:bodyPr/>
        <a:lstStyle/>
        <a:p>
          <a:endParaRPr lang="en-US" sz="1800">
            <a:latin typeface="Century Gothic" panose="020B0502020202020204" pitchFamily="34" charset="0"/>
          </a:endParaRPr>
        </a:p>
      </dgm:t>
    </dgm:pt>
    <dgm:pt modelId="{D143D962-FCF9-B44E-A87B-BC24083953C6}" type="sibTrans" cxnId="{3984F0C2-C6C7-4A49-BB5A-90AADF77F837}">
      <dgm:prSet/>
      <dgm:spPr/>
      <dgm:t>
        <a:bodyPr/>
        <a:lstStyle/>
        <a:p>
          <a:endParaRPr lang="en-US" sz="1800">
            <a:latin typeface="Century Gothic" panose="020B0502020202020204" pitchFamily="34" charset="0"/>
          </a:endParaRPr>
        </a:p>
      </dgm:t>
    </dgm:pt>
    <dgm:pt modelId="{37654414-5E1C-4343-A6B9-206925EF4204}" type="pres">
      <dgm:prSet presAssocID="{8BC79344-6ED1-7743-B814-0E1E96E6029B}" presName="Name0" presStyleCnt="0">
        <dgm:presLayoutVars>
          <dgm:dir/>
          <dgm:resizeHandles val="exact"/>
        </dgm:presLayoutVars>
      </dgm:prSet>
      <dgm:spPr/>
    </dgm:pt>
    <dgm:pt modelId="{DFCF1FD6-582A-5143-AD96-9E2E2A67ACCF}" type="pres">
      <dgm:prSet presAssocID="{34C0F904-C363-E844-9FAC-83DBAC04A9FB}" presName="node" presStyleLbl="node1" presStyleIdx="0" presStyleCnt="4" custScaleX="110390" custLinFactNeighborX="39353" custLinFactNeighborY="-2118">
        <dgm:presLayoutVars>
          <dgm:bulletEnabled val="1"/>
        </dgm:presLayoutVars>
      </dgm:prSet>
      <dgm:spPr/>
    </dgm:pt>
    <dgm:pt modelId="{B789EF39-F26D-0C40-BAD6-37D62C3C4776}" type="pres">
      <dgm:prSet presAssocID="{8585E50A-28BE-0D4C-8256-11B0B040AAED}" presName="sibTrans" presStyleCnt="0"/>
      <dgm:spPr/>
    </dgm:pt>
    <dgm:pt modelId="{D1F4ED24-9C2A-EB4D-8905-409768E485BB}" type="pres">
      <dgm:prSet presAssocID="{6FA1FD72-4020-594C-970A-7AD7B55BE29A}" presName="node" presStyleLbl="node1" presStyleIdx="1" presStyleCnt="4">
        <dgm:presLayoutVars>
          <dgm:bulletEnabled val="1"/>
        </dgm:presLayoutVars>
      </dgm:prSet>
      <dgm:spPr/>
    </dgm:pt>
    <dgm:pt modelId="{7A614A5E-1862-0746-9423-F1DE4AA8A106}" type="pres">
      <dgm:prSet presAssocID="{85BC7A66-F27A-C04C-8246-A379EE92E89F}" presName="sibTrans" presStyleCnt="0"/>
      <dgm:spPr/>
    </dgm:pt>
    <dgm:pt modelId="{0E1E5202-BD4F-7A4A-86BC-DBC2D163F378}" type="pres">
      <dgm:prSet presAssocID="{99B3C45A-4CF4-C747-BCA6-7A0879CE7739}" presName="node" presStyleLbl="node1" presStyleIdx="2" presStyleCnt="4" custLinFactNeighborX="-50000">
        <dgm:presLayoutVars>
          <dgm:bulletEnabled val="1"/>
        </dgm:presLayoutVars>
      </dgm:prSet>
      <dgm:spPr/>
    </dgm:pt>
    <dgm:pt modelId="{D40D2BD1-D6BC-8740-976F-36494CF16A03}" type="pres">
      <dgm:prSet presAssocID="{D143D962-FCF9-B44E-A87B-BC24083953C6}" presName="sibTrans" presStyleCnt="0"/>
      <dgm:spPr/>
    </dgm:pt>
    <dgm:pt modelId="{8F271801-C04F-BD44-9C8A-EF35F282D1D7}" type="pres">
      <dgm:prSet presAssocID="{767C70C2-5D75-DF45-9AB0-C561E90DBA0E}" presName="node" presStyleLbl="node1" presStyleIdx="3" presStyleCnt="4" custLinFactNeighborX="-92090" custLinFactNeighborY="6524">
        <dgm:presLayoutVars>
          <dgm:bulletEnabled val="1"/>
        </dgm:presLayoutVars>
      </dgm:prSet>
      <dgm:spPr/>
    </dgm:pt>
  </dgm:ptLst>
  <dgm:cxnLst>
    <dgm:cxn modelId="{83C09D09-BE9C-9040-A2EB-196CC520588D}" type="presOf" srcId="{C961AAC2-E6E5-5545-B81C-A0F8E0E1CC92}" destId="{DFCF1FD6-582A-5143-AD96-9E2E2A67ACCF}" srcOrd="0" destOrd="1" presId="urn:microsoft.com/office/officeart/2005/8/layout/hList6"/>
    <dgm:cxn modelId="{E955EE2A-4976-214E-A47B-CEBAA8F9E9A4}" type="presOf" srcId="{6FA1FD72-4020-594C-970A-7AD7B55BE29A}" destId="{D1F4ED24-9C2A-EB4D-8905-409768E485BB}" srcOrd="0" destOrd="0" presId="urn:microsoft.com/office/officeart/2005/8/layout/hList6"/>
    <dgm:cxn modelId="{1483112C-AF78-8543-A610-81A121D11DE7}" srcId="{34C0F904-C363-E844-9FAC-83DBAC04A9FB}" destId="{C961AAC2-E6E5-5545-B81C-A0F8E0E1CC92}" srcOrd="0" destOrd="0" parTransId="{DFFAC9A0-A8C2-9042-8625-3EAB7561F334}" sibTransId="{4CAEA08E-35C1-3F49-9511-A3B6BA1A6C28}"/>
    <dgm:cxn modelId="{1308ED31-88B1-A54C-81B0-D52C4F88A2A7}" type="presOf" srcId="{767C70C2-5D75-DF45-9AB0-C561E90DBA0E}" destId="{8F271801-C04F-BD44-9C8A-EF35F282D1D7}" srcOrd="0" destOrd="0" presId="urn:microsoft.com/office/officeart/2005/8/layout/hList6"/>
    <dgm:cxn modelId="{8B1FC589-50F2-4841-B179-267728474D40}" type="presOf" srcId="{8BC79344-6ED1-7743-B814-0E1E96E6029B}" destId="{37654414-5E1C-4343-A6B9-206925EF4204}" srcOrd="0" destOrd="0" presId="urn:microsoft.com/office/officeart/2005/8/layout/hList6"/>
    <dgm:cxn modelId="{7DADC39B-F646-D540-A0A5-B48352616E17}" type="presOf" srcId="{99B3C45A-4CF4-C747-BCA6-7A0879CE7739}" destId="{0E1E5202-BD4F-7A4A-86BC-DBC2D163F378}" srcOrd="0" destOrd="0" presId="urn:microsoft.com/office/officeart/2005/8/layout/hList6"/>
    <dgm:cxn modelId="{1E63C6B5-4C1A-264C-9498-DC181D07B39D}" srcId="{8BC79344-6ED1-7743-B814-0E1E96E6029B}" destId="{6FA1FD72-4020-594C-970A-7AD7B55BE29A}" srcOrd="1" destOrd="0" parTransId="{4746E8AA-1AC4-F341-AB54-66FD7F76F74E}" sibTransId="{85BC7A66-F27A-C04C-8246-A379EE92E89F}"/>
    <dgm:cxn modelId="{956A11BB-A817-4F42-8579-FA3DEFE19408}" srcId="{8BC79344-6ED1-7743-B814-0E1E96E6029B}" destId="{767C70C2-5D75-DF45-9AB0-C561E90DBA0E}" srcOrd="3" destOrd="0" parTransId="{83AE1FFB-E7B2-B249-A7E7-C200116BF794}" sibTransId="{3670ACE8-679D-5F48-907E-BEDF25BC131A}"/>
    <dgm:cxn modelId="{3984F0C2-C6C7-4A49-BB5A-90AADF77F837}" srcId="{8BC79344-6ED1-7743-B814-0E1E96E6029B}" destId="{99B3C45A-4CF4-C747-BCA6-7A0879CE7739}" srcOrd="2" destOrd="0" parTransId="{AC6049A1-7610-D643-9B4D-E6CBB6BE4A35}" sibTransId="{D143D962-FCF9-B44E-A87B-BC24083953C6}"/>
    <dgm:cxn modelId="{F18307C3-B369-8D4B-A763-97426D0FCA2E}" srcId="{8BC79344-6ED1-7743-B814-0E1E96E6029B}" destId="{34C0F904-C363-E844-9FAC-83DBAC04A9FB}" srcOrd="0" destOrd="0" parTransId="{54E9AEBA-DEBC-A24C-B88C-0519EFD5A33C}" sibTransId="{8585E50A-28BE-0D4C-8256-11B0B040AAED}"/>
    <dgm:cxn modelId="{BB43BEDE-64DC-A746-A501-A9DBD9D12D8C}" type="presOf" srcId="{34C0F904-C363-E844-9FAC-83DBAC04A9FB}" destId="{DFCF1FD6-582A-5143-AD96-9E2E2A67ACCF}" srcOrd="0" destOrd="0" presId="urn:microsoft.com/office/officeart/2005/8/layout/hList6"/>
    <dgm:cxn modelId="{CB1BC982-CE65-0140-8302-C59C8DB6C0D5}" type="presParOf" srcId="{37654414-5E1C-4343-A6B9-206925EF4204}" destId="{DFCF1FD6-582A-5143-AD96-9E2E2A67ACCF}" srcOrd="0" destOrd="0" presId="urn:microsoft.com/office/officeart/2005/8/layout/hList6"/>
    <dgm:cxn modelId="{77CD4720-FFEF-6643-98CE-5CEFEDFC409B}" type="presParOf" srcId="{37654414-5E1C-4343-A6B9-206925EF4204}" destId="{B789EF39-F26D-0C40-BAD6-37D62C3C4776}" srcOrd="1" destOrd="0" presId="urn:microsoft.com/office/officeart/2005/8/layout/hList6"/>
    <dgm:cxn modelId="{1FA98EB4-E20A-994F-9621-3B771B29FA34}" type="presParOf" srcId="{37654414-5E1C-4343-A6B9-206925EF4204}" destId="{D1F4ED24-9C2A-EB4D-8905-409768E485BB}" srcOrd="2" destOrd="0" presId="urn:microsoft.com/office/officeart/2005/8/layout/hList6"/>
    <dgm:cxn modelId="{0874C303-A87D-BF4E-A115-4556C33F0803}" type="presParOf" srcId="{37654414-5E1C-4343-A6B9-206925EF4204}" destId="{7A614A5E-1862-0746-9423-F1DE4AA8A106}" srcOrd="3" destOrd="0" presId="urn:microsoft.com/office/officeart/2005/8/layout/hList6"/>
    <dgm:cxn modelId="{8F05D2BB-B568-6F4A-A848-E18546C91C00}" type="presParOf" srcId="{37654414-5E1C-4343-A6B9-206925EF4204}" destId="{0E1E5202-BD4F-7A4A-86BC-DBC2D163F378}" srcOrd="4" destOrd="0" presId="urn:microsoft.com/office/officeart/2005/8/layout/hList6"/>
    <dgm:cxn modelId="{954530CA-6AB6-5A48-A4C2-E1ACFD4FC0A2}" type="presParOf" srcId="{37654414-5E1C-4343-A6B9-206925EF4204}" destId="{D40D2BD1-D6BC-8740-976F-36494CF16A03}" srcOrd="5" destOrd="0" presId="urn:microsoft.com/office/officeart/2005/8/layout/hList6"/>
    <dgm:cxn modelId="{CE3FA469-226D-2A47-AB53-9930DFAA3D17}" type="presParOf" srcId="{37654414-5E1C-4343-A6B9-206925EF4204}" destId="{8F271801-C04F-BD44-9C8A-EF35F282D1D7}"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E5B6D-9FB6-4F4D-A1AF-0EEFFBFB9DA8}" type="doc">
      <dgm:prSet loTypeId="urn:microsoft.com/office/officeart/2008/layout/LinedList" loCatId="" qsTypeId="urn:microsoft.com/office/officeart/2005/8/quickstyle/simple1" qsCatId="simple" csTypeId="urn:microsoft.com/office/officeart/2005/8/colors/accent1_2" csCatId="accent1" phldr="1"/>
      <dgm:spPr/>
      <dgm:t>
        <a:bodyPr/>
        <a:lstStyle/>
        <a:p>
          <a:endParaRPr lang="en-US"/>
        </a:p>
      </dgm:t>
    </dgm:pt>
    <dgm:pt modelId="{6B816389-DFE1-274A-AC4F-D3B75C578CAA}">
      <dgm:prSet phldrT="[Text]" custT="1"/>
      <dgm:spPr/>
      <dgm:t>
        <a:bodyPr/>
        <a:lstStyle/>
        <a:p>
          <a:r>
            <a:rPr lang="en-US" sz="2600" b="1" dirty="0">
              <a:latin typeface="Century Gothic" panose="020B0502020202020204" pitchFamily="34" charset="0"/>
            </a:rPr>
            <a:t>Stratified purposive sampling: </a:t>
          </a:r>
          <a:r>
            <a:rPr lang="en-US" sz="2600" b="0" dirty="0">
              <a:latin typeface="Century Gothic" panose="020B0502020202020204" pitchFamily="34" charset="0"/>
            </a:rPr>
            <a:t>Illustrates</a:t>
          </a:r>
          <a:r>
            <a:rPr lang="en-US" sz="2600" dirty="0">
              <a:latin typeface="Century Gothic" panose="020B0502020202020204" pitchFamily="34" charset="0"/>
            </a:rPr>
            <a:t> characteristics of particular subgroups of interest; facilitates comparisons </a:t>
          </a:r>
        </a:p>
      </dgm:t>
    </dgm:pt>
    <dgm:pt modelId="{203D0D17-1571-874C-BF38-D765D1F6585D}" type="parTrans" cxnId="{A76DB471-CEF3-014D-A990-2E49BC5B8D7F}">
      <dgm:prSet/>
      <dgm:spPr/>
      <dgm:t>
        <a:bodyPr/>
        <a:lstStyle/>
        <a:p>
          <a:endParaRPr lang="en-US">
            <a:latin typeface="Century Gothic" panose="020B0502020202020204" pitchFamily="34" charset="0"/>
          </a:endParaRPr>
        </a:p>
      </dgm:t>
    </dgm:pt>
    <dgm:pt modelId="{B84279F0-FFC5-E44C-843F-C8E85D10351F}" type="sibTrans" cxnId="{A76DB471-CEF3-014D-A990-2E49BC5B8D7F}">
      <dgm:prSet/>
      <dgm:spPr/>
      <dgm:t>
        <a:bodyPr/>
        <a:lstStyle/>
        <a:p>
          <a:endParaRPr lang="en-US">
            <a:latin typeface="Century Gothic" panose="020B0502020202020204" pitchFamily="34" charset="0"/>
          </a:endParaRPr>
        </a:p>
      </dgm:t>
    </dgm:pt>
    <dgm:pt modelId="{C7C6F6C7-C633-ED42-8816-C19CAD1FC38D}">
      <dgm:prSet phldrT="[Text]" custT="1"/>
      <dgm:spPr/>
      <dgm:t>
        <a:bodyPr tIns="182880"/>
        <a:lstStyle/>
        <a:p>
          <a:r>
            <a:rPr lang="en-US" sz="2600" b="1" dirty="0">
              <a:latin typeface="Century Gothic" panose="020B0502020202020204" pitchFamily="34" charset="0"/>
            </a:rPr>
            <a:t>Extreme/deviant case sampling</a:t>
          </a:r>
          <a:r>
            <a:rPr lang="en-US" sz="2600" dirty="0">
              <a:latin typeface="Century Gothic" panose="020B0502020202020204" pitchFamily="34" charset="0"/>
            </a:rPr>
            <a:t>: Disconfirming cases (i.e., those who are “exceptions to the rule”) </a:t>
          </a:r>
        </a:p>
      </dgm:t>
    </dgm:pt>
    <dgm:pt modelId="{AE533AFD-DBC0-EF4C-A520-F2B39C21A027}" type="parTrans" cxnId="{46D089F7-89A1-7A47-941A-264F347E4D8D}">
      <dgm:prSet/>
      <dgm:spPr/>
      <dgm:t>
        <a:bodyPr/>
        <a:lstStyle/>
        <a:p>
          <a:endParaRPr lang="en-US">
            <a:latin typeface="Century Gothic" panose="020B0502020202020204" pitchFamily="34" charset="0"/>
          </a:endParaRPr>
        </a:p>
      </dgm:t>
    </dgm:pt>
    <dgm:pt modelId="{BA2E57C3-04C9-F74A-92F4-3A55618FB388}" type="sibTrans" cxnId="{46D089F7-89A1-7A47-941A-264F347E4D8D}">
      <dgm:prSet/>
      <dgm:spPr/>
      <dgm:t>
        <a:bodyPr/>
        <a:lstStyle/>
        <a:p>
          <a:endParaRPr lang="en-US">
            <a:latin typeface="Century Gothic" panose="020B0502020202020204" pitchFamily="34" charset="0"/>
          </a:endParaRPr>
        </a:p>
      </dgm:t>
    </dgm:pt>
    <dgm:pt modelId="{389C4280-43F8-5944-825B-2656AB6468D9}">
      <dgm:prSet phldrT="[Text]" custT="1"/>
      <dgm:spPr/>
      <dgm:t>
        <a:bodyPr/>
        <a:lstStyle/>
        <a:p>
          <a:r>
            <a:rPr lang="en-US" sz="2600" b="1" dirty="0">
              <a:latin typeface="Century Gothic" panose="020B0502020202020204" pitchFamily="34" charset="0"/>
            </a:rPr>
            <a:t>Snowball sampling</a:t>
          </a:r>
          <a:r>
            <a:rPr lang="en-US" sz="2600" dirty="0">
              <a:latin typeface="Century Gothic" panose="020B0502020202020204" pitchFamily="34" charset="0"/>
            </a:rPr>
            <a:t>: Identifies cases of interest from people who know people that know what cases </a:t>
          </a:r>
          <a:br>
            <a:rPr lang="en-US" sz="2600" dirty="0">
              <a:latin typeface="Century Gothic" panose="020B0502020202020204" pitchFamily="34" charset="0"/>
            </a:rPr>
          </a:br>
          <a:r>
            <a:rPr lang="en-US" sz="2600" dirty="0">
              <a:latin typeface="Century Gothic" panose="020B0502020202020204" pitchFamily="34" charset="0"/>
            </a:rPr>
            <a:t>are information rich  </a:t>
          </a:r>
        </a:p>
      </dgm:t>
    </dgm:pt>
    <dgm:pt modelId="{078A1F53-28ED-1D4F-A76B-B1C7BD554827}" type="parTrans" cxnId="{C0EC8EC7-86F5-6741-8C5D-9C5DDF6E6785}">
      <dgm:prSet/>
      <dgm:spPr/>
      <dgm:t>
        <a:bodyPr/>
        <a:lstStyle/>
        <a:p>
          <a:endParaRPr lang="en-US">
            <a:latin typeface="Century Gothic" panose="020B0502020202020204" pitchFamily="34" charset="0"/>
          </a:endParaRPr>
        </a:p>
      </dgm:t>
    </dgm:pt>
    <dgm:pt modelId="{1BE3B59E-758B-314B-A652-A40245BFA7A7}" type="sibTrans" cxnId="{C0EC8EC7-86F5-6741-8C5D-9C5DDF6E6785}">
      <dgm:prSet/>
      <dgm:spPr/>
      <dgm:t>
        <a:bodyPr/>
        <a:lstStyle/>
        <a:p>
          <a:endParaRPr lang="en-US">
            <a:latin typeface="Century Gothic" panose="020B0502020202020204" pitchFamily="34" charset="0"/>
          </a:endParaRPr>
        </a:p>
      </dgm:t>
    </dgm:pt>
    <dgm:pt modelId="{98AA4864-7198-074C-B99B-4AD92216931B}">
      <dgm:prSet custT="1"/>
      <dgm:spPr/>
      <dgm:t>
        <a:bodyPr/>
        <a:lstStyle/>
        <a:p>
          <a:r>
            <a:rPr lang="en-US" sz="2600" b="1" u="none" dirty="0">
              <a:latin typeface="Century Gothic" panose="020B0502020202020204" pitchFamily="34" charset="0"/>
            </a:rPr>
            <a:t>Maximum variation sampling</a:t>
          </a:r>
          <a:r>
            <a:rPr lang="en-US" sz="2600" dirty="0">
              <a:latin typeface="Century Gothic" panose="020B0502020202020204" pitchFamily="34" charset="0"/>
            </a:rPr>
            <a:t>: Documents unique or diverse variations that have emerged in adapting </a:t>
          </a:r>
          <a:br>
            <a:rPr lang="en-US" sz="2600" dirty="0">
              <a:latin typeface="Century Gothic" panose="020B0502020202020204" pitchFamily="34" charset="0"/>
            </a:rPr>
          </a:br>
          <a:r>
            <a:rPr lang="en-US" sz="2600" dirty="0">
              <a:latin typeface="Century Gothic" panose="020B0502020202020204" pitchFamily="34" charset="0"/>
            </a:rPr>
            <a:t>to different conditions </a:t>
          </a:r>
        </a:p>
      </dgm:t>
    </dgm:pt>
    <dgm:pt modelId="{B85E983C-78D5-1C47-A818-3FF5E92226BF}" type="parTrans" cxnId="{193B0231-55BA-6541-93FB-3182A5714251}">
      <dgm:prSet/>
      <dgm:spPr/>
      <dgm:t>
        <a:bodyPr/>
        <a:lstStyle/>
        <a:p>
          <a:endParaRPr lang="en-US">
            <a:latin typeface="Century Gothic" panose="020B0502020202020204" pitchFamily="34" charset="0"/>
          </a:endParaRPr>
        </a:p>
      </dgm:t>
    </dgm:pt>
    <dgm:pt modelId="{F11A461D-B53B-1F4B-98AD-BA5D3FF9E876}" type="sibTrans" cxnId="{193B0231-55BA-6541-93FB-3182A5714251}">
      <dgm:prSet/>
      <dgm:spPr/>
      <dgm:t>
        <a:bodyPr/>
        <a:lstStyle/>
        <a:p>
          <a:endParaRPr lang="en-US">
            <a:latin typeface="Century Gothic" panose="020B0502020202020204" pitchFamily="34" charset="0"/>
          </a:endParaRPr>
        </a:p>
      </dgm:t>
    </dgm:pt>
    <dgm:pt modelId="{8C4FE903-3896-5F43-A030-7F343D8A4DDA}" type="pres">
      <dgm:prSet presAssocID="{FB4E5B6D-9FB6-4F4D-A1AF-0EEFFBFB9DA8}" presName="vert0" presStyleCnt="0">
        <dgm:presLayoutVars>
          <dgm:dir/>
          <dgm:animOne val="branch"/>
          <dgm:animLvl val="lvl"/>
        </dgm:presLayoutVars>
      </dgm:prSet>
      <dgm:spPr/>
    </dgm:pt>
    <dgm:pt modelId="{8DC68CD2-F935-FC44-9F0B-4E2D57A2DAB6}" type="pres">
      <dgm:prSet presAssocID="{6B816389-DFE1-274A-AC4F-D3B75C578CAA}" presName="thickLine" presStyleLbl="alignNode1" presStyleIdx="0" presStyleCnt="4"/>
      <dgm:spPr/>
    </dgm:pt>
    <dgm:pt modelId="{9F6FE608-E24B-0F4C-B01C-03819F53A148}" type="pres">
      <dgm:prSet presAssocID="{6B816389-DFE1-274A-AC4F-D3B75C578CAA}" presName="horz1" presStyleCnt="0"/>
      <dgm:spPr/>
    </dgm:pt>
    <dgm:pt modelId="{30E594B9-D3FC-B741-9A5E-AC956ABFB7F3}" type="pres">
      <dgm:prSet presAssocID="{6B816389-DFE1-274A-AC4F-D3B75C578CAA}" presName="tx1" presStyleLbl="revTx" presStyleIdx="0" presStyleCnt="4"/>
      <dgm:spPr/>
    </dgm:pt>
    <dgm:pt modelId="{29973447-2BE0-3F47-81B4-811303B4562A}" type="pres">
      <dgm:prSet presAssocID="{6B816389-DFE1-274A-AC4F-D3B75C578CAA}" presName="vert1" presStyleCnt="0"/>
      <dgm:spPr/>
    </dgm:pt>
    <dgm:pt modelId="{2E23FFC3-94FD-EB49-AAD5-C629501AFA81}" type="pres">
      <dgm:prSet presAssocID="{C7C6F6C7-C633-ED42-8816-C19CAD1FC38D}" presName="thickLine" presStyleLbl="alignNode1" presStyleIdx="1" presStyleCnt="4"/>
      <dgm:spPr>
        <a:ln w="57150">
          <a:solidFill>
            <a:srgbClr val="5E9C90"/>
          </a:solidFill>
        </a:ln>
      </dgm:spPr>
    </dgm:pt>
    <dgm:pt modelId="{97986854-1E5E-294C-9F35-A8CA8F71D9B1}" type="pres">
      <dgm:prSet presAssocID="{C7C6F6C7-C633-ED42-8816-C19CAD1FC38D}" presName="horz1" presStyleCnt="0"/>
      <dgm:spPr/>
    </dgm:pt>
    <dgm:pt modelId="{A230D5B6-0ED9-914F-A86F-E23A413E4F5D}" type="pres">
      <dgm:prSet presAssocID="{C7C6F6C7-C633-ED42-8816-C19CAD1FC38D}" presName="tx1" presStyleLbl="revTx" presStyleIdx="1" presStyleCnt="4"/>
      <dgm:spPr/>
    </dgm:pt>
    <dgm:pt modelId="{C641179C-9819-774B-A607-5946B4542704}" type="pres">
      <dgm:prSet presAssocID="{C7C6F6C7-C633-ED42-8816-C19CAD1FC38D}" presName="vert1" presStyleCnt="0"/>
      <dgm:spPr/>
    </dgm:pt>
    <dgm:pt modelId="{F5629DDA-AF09-D648-BAD9-7D89D6272571}" type="pres">
      <dgm:prSet presAssocID="{389C4280-43F8-5944-825B-2656AB6468D9}" presName="thickLine" presStyleLbl="alignNode1" presStyleIdx="2" presStyleCnt="4" custLinFactNeighborX="-427" custLinFactNeighborY="-8451"/>
      <dgm:spPr>
        <a:ln w="57150">
          <a:solidFill>
            <a:srgbClr val="5E9C90"/>
          </a:solidFill>
        </a:ln>
      </dgm:spPr>
    </dgm:pt>
    <dgm:pt modelId="{9EA79A85-79EB-2142-93F1-DBBF4A55E8C1}" type="pres">
      <dgm:prSet presAssocID="{389C4280-43F8-5944-825B-2656AB6468D9}" presName="horz1" presStyleCnt="0"/>
      <dgm:spPr/>
    </dgm:pt>
    <dgm:pt modelId="{C90C56BD-C04D-8E40-BBC6-64F9ED7C2A2C}" type="pres">
      <dgm:prSet presAssocID="{389C4280-43F8-5944-825B-2656AB6468D9}" presName="tx1" presStyleLbl="revTx" presStyleIdx="2" presStyleCnt="4"/>
      <dgm:spPr/>
    </dgm:pt>
    <dgm:pt modelId="{ECE2429E-035E-E34D-B355-510FF1A9B174}" type="pres">
      <dgm:prSet presAssocID="{389C4280-43F8-5944-825B-2656AB6468D9}" presName="vert1" presStyleCnt="0"/>
      <dgm:spPr/>
    </dgm:pt>
    <dgm:pt modelId="{41884C02-A466-7848-AA09-C1480BCC068C}" type="pres">
      <dgm:prSet presAssocID="{98AA4864-7198-074C-B99B-4AD92216931B}" presName="thickLine" presStyleLbl="alignNode1" presStyleIdx="3" presStyleCnt="4" custLinFactNeighborX="-427" custLinFactNeighborY="-1408"/>
      <dgm:spPr>
        <a:ln w="57150">
          <a:solidFill>
            <a:srgbClr val="5E9C90"/>
          </a:solidFill>
        </a:ln>
      </dgm:spPr>
    </dgm:pt>
    <dgm:pt modelId="{9A1DB366-4D5E-A145-A800-9A651E27A91D}" type="pres">
      <dgm:prSet presAssocID="{98AA4864-7198-074C-B99B-4AD92216931B}" presName="horz1" presStyleCnt="0"/>
      <dgm:spPr/>
    </dgm:pt>
    <dgm:pt modelId="{CEFB09CA-B3C9-2D47-88F7-010CA32AE168}" type="pres">
      <dgm:prSet presAssocID="{98AA4864-7198-074C-B99B-4AD92216931B}" presName="tx1" presStyleLbl="revTx" presStyleIdx="3" presStyleCnt="4"/>
      <dgm:spPr/>
    </dgm:pt>
    <dgm:pt modelId="{75424628-081D-0D43-A9DF-6DE7F1AF552E}" type="pres">
      <dgm:prSet presAssocID="{98AA4864-7198-074C-B99B-4AD92216931B}" presName="vert1" presStyleCnt="0"/>
      <dgm:spPr/>
    </dgm:pt>
  </dgm:ptLst>
  <dgm:cxnLst>
    <dgm:cxn modelId="{193B0231-55BA-6541-93FB-3182A5714251}" srcId="{FB4E5B6D-9FB6-4F4D-A1AF-0EEFFBFB9DA8}" destId="{98AA4864-7198-074C-B99B-4AD92216931B}" srcOrd="3" destOrd="0" parTransId="{B85E983C-78D5-1C47-A818-3FF5E92226BF}" sibTransId="{F11A461D-B53B-1F4B-98AD-BA5D3FF9E876}"/>
    <dgm:cxn modelId="{77AD1035-2396-EB49-8742-15A878E34B72}" type="presOf" srcId="{FB4E5B6D-9FB6-4F4D-A1AF-0EEFFBFB9DA8}" destId="{8C4FE903-3896-5F43-A030-7F343D8A4DDA}" srcOrd="0" destOrd="0" presId="urn:microsoft.com/office/officeart/2008/layout/LinedList"/>
    <dgm:cxn modelId="{D6787F36-E00E-C04F-A3C6-11825E3F0B27}" type="presOf" srcId="{98AA4864-7198-074C-B99B-4AD92216931B}" destId="{CEFB09CA-B3C9-2D47-88F7-010CA32AE168}" srcOrd="0" destOrd="0" presId="urn:microsoft.com/office/officeart/2008/layout/LinedList"/>
    <dgm:cxn modelId="{A76DB471-CEF3-014D-A990-2E49BC5B8D7F}" srcId="{FB4E5B6D-9FB6-4F4D-A1AF-0EEFFBFB9DA8}" destId="{6B816389-DFE1-274A-AC4F-D3B75C578CAA}" srcOrd="0" destOrd="0" parTransId="{203D0D17-1571-874C-BF38-D765D1F6585D}" sibTransId="{B84279F0-FFC5-E44C-843F-C8E85D10351F}"/>
    <dgm:cxn modelId="{DEE74681-20EE-4D41-868F-866DFC211FFA}" type="presOf" srcId="{6B816389-DFE1-274A-AC4F-D3B75C578CAA}" destId="{30E594B9-D3FC-B741-9A5E-AC956ABFB7F3}" srcOrd="0" destOrd="0" presId="urn:microsoft.com/office/officeart/2008/layout/LinedList"/>
    <dgm:cxn modelId="{C2E690C1-097F-CC4E-B5B0-4FED66E84857}" type="presOf" srcId="{C7C6F6C7-C633-ED42-8816-C19CAD1FC38D}" destId="{A230D5B6-0ED9-914F-A86F-E23A413E4F5D}" srcOrd="0" destOrd="0" presId="urn:microsoft.com/office/officeart/2008/layout/LinedList"/>
    <dgm:cxn modelId="{C0EC8EC7-86F5-6741-8C5D-9C5DDF6E6785}" srcId="{FB4E5B6D-9FB6-4F4D-A1AF-0EEFFBFB9DA8}" destId="{389C4280-43F8-5944-825B-2656AB6468D9}" srcOrd="2" destOrd="0" parTransId="{078A1F53-28ED-1D4F-A76B-B1C7BD554827}" sibTransId="{1BE3B59E-758B-314B-A652-A40245BFA7A7}"/>
    <dgm:cxn modelId="{ECB61EF5-2ED8-964D-A06F-C9A3B133DEFA}" type="presOf" srcId="{389C4280-43F8-5944-825B-2656AB6468D9}" destId="{C90C56BD-C04D-8E40-BBC6-64F9ED7C2A2C}" srcOrd="0" destOrd="0" presId="urn:microsoft.com/office/officeart/2008/layout/LinedList"/>
    <dgm:cxn modelId="{46D089F7-89A1-7A47-941A-264F347E4D8D}" srcId="{FB4E5B6D-9FB6-4F4D-A1AF-0EEFFBFB9DA8}" destId="{C7C6F6C7-C633-ED42-8816-C19CAD1FC38D}" srcOrd="1" destOrd="0" parTransId="{AE533AFD-DBC0-EF4C-A520-F2B39C21A027}" sibTransId="{BA2E57C3-04C9-F74A-92F4-3A55618FB388}"/>
    <dgm:cxn modelId="{5B6BE2A4-D304-DF44-BB8D-754BFEE5A6B6}" type="presParOf" srcId="{8C4FE903-3896-5F43-A030-7F343D8A4DDA}" destId="{8DC68CD2-F935-FC44-9F0B-4E2D57A2DAB6}" srcOrd="0" destOrd="0" presId="urn:microsoft.com/office/officeart/2008/layout/LinedList"/>
    <dgm:cxn modelId="{7DC57E73-A9C8-534C-B0B2-A1E4936F8BD8}" type="presParOf" srcId="{8C4FE903-3896-5F43-A030-7F343D8A4DDA}" destId="{9F6FE608-E24B-0F4C-B01C-03819F53A148}" srcOrd="1" destOrd="0" presId="urn:microsoft.com/office/officeart/2008/layout/LinedList"/>
    <dgm:cxn modelId="{638BC1E7-B1C8-604A-BE30-01925267B882}" type="presParOf" srcId="{9F6FE608-E24B-0F4C-B01C-03819F53A148}" destId="{30E594B9-D3FC-B741-9A5E-AC956ABFB7F3}" srcOrd="0" destOrd="0" presId="urn:microsoft.com/office/officeart/2008/layout/LinedList"/>
    <dgm:cxn modelId="{E9583D24-9056-3940-B2FC-30D8C68465B4}" type="presParOf" srcId="{9F6FE608-E24B-0F4C-B01C-03819F53A148}" destId="{29973447-2BE0-3F47-81B4-811303B4562A}" srcOrd="1" destOrd="0" presId="urn:microsoft.com/office/officeart/2008/layout/LinedList"/>
    <dgm:cxn modelId="{BE9B234C-779A-104B-AA08-75EC31C9C6A6}" type="presParOf" srcId="{8C4FE903-3896-5F43-A030-7F343D8A4DDA}" destId="{2E23FFC3-94FD-EB49-AAD5-C629501AFA81}" srcOrd="2" destOrd="0" presId="urn:microsoft.com/office/officeart/2008/layout/LinedList"/>
    <dgm:cxn modelId="{AFA640F5-DC2E-DA44-B18B-1D1432B4C124}" type="presParOf" srcId="{8C4FE903-3896-5F43-A030-7F343D8A4DDA}" destId="{97986854-1E5E-294C-9F35-A8CA8F71D9B1}" srcOrd="3" destOrd="0" presId="urn:microsoft.com/office/officeart/2008/layout/LinedList"/>
    <dgm:cxn modelId="{38C8AEF5-0E4C-D245-8841-933B2B411433}" type="presParOf" srcId="{97986854-1E5E-294C-9F35-A8CA8F71D9B1}" destId="{A230D5B6-0ED9-914F-A86F-E23A413E4F5D}" srcOrd="0" destOrd="0" presId="urn:microsoft.com/office/officeart/2008/layout/LinedList"/>
    <dgm:cxn modelId="{BB6A3F1E-5A4C-BB49-B2A6-5003E22E09EA}" type="presParOf" srcId="{97986854-1E5E-294C-9F35-A8CA8F71D9B1}" destId="{C641179C-9819-774B-A607-5946B4542704}" srcOrd="1" destOrd="0" presId="urn:microsoft.com/office/officeart/2008/layout/LinedList"/>
    <dgm:cxn modelId="{E442D097-943B-3946-94CF-DC4649A40A81}" type="presParOf" srcId="{8C4FE903-3896-5F43-A030-7F343D8A4DDA}" destId="{F5629DDA-AF09-D648-BAD9-7D89D6272571}" srcOrd="4" destOrd="0" presId="urn:microsoft.com/office/officeart/2008/layout/LinedList"/>
    <dgm:cxn modelId="{11DCBE09-3C3B-FA41-9314-78DB698B3D1C}" type="presParOf" srcId="{8C4FE903-3896-5F43-A030-7F343D8A4DDA}" destId="{9EA79A85-79EB-2142-93F1-DBBF4A55E8C1}" srcOrd="5" destOrd="0" presId="urn:microsoft.com/office/officeart/2008/layout/LinedList"/>
    <dgm:cxn modelId="{4151AD28-4470-244D-BE22-7E8E11C322E1}" type="presParOf" srcId="{9EA79A85-79EB-2142-93F1-DBBF4A55E8C1}" destId="{C90C56BD-C04D-8E40-BBC6-64F9ED7C2A2C}" srcOrd="0" destOrd="0" presId="urn:microsoft.com/office/officeart/2008/layout/LinedList"/>
    <dgm:cxn modelId="{A6B34FFE-2595-EA4D-91B8-07743265DEDE}" type="presParOf" srcId="{9EA79A85-79EB-2142-93F1-DBBF4A55E8C1}" destId="{ECE2429E-035E-E34D-B355-510FF1A9B174}" srcOrd="1" destOrd="0" presId="urn:microsoft.com/office/officeart/2008/layout/LinedList"/>
    <dgm:cxn modelId="{9F209D94-0DE0-5B42-9B6B-61C1F81EC69E}" type="presParOf" srcId="{8C4FE903-3896-5F43-A030-7F343D8A4DDA}" destId="{41884C02-A466-7848-AA09-C1480BCC068C}" srcOrd="6" destOrd="0" presId="urn:microsoft.com/office/officeart/2008/layout/LinedList"/>
    <dgm:cxn modelId="{3E0F3381-EE17-BA45-B574-E9D7DE71E360}" type="presParOf" srcId="{8C4FE903-3896-5F43-A030-7F343D8A4DDA}" destId="{9A1DB366-4D5E-A145-A800-9A651E27A91D}" srcOrd="7" destOrd="0" presId="urn:microsoft.com/office/officeart/2008/layout/LinedList"/>
    <dgm:cxn modelId="{8D0F8F7C-B564-6540-BA39-B0CB50418AA3}" type="presParOf" srcId="{9A1DB366-4D5E-A145-A800-9A651E27A91D}" destId="{CEFB09CA-B3C9-2D47-88F7-010CA32AE168}" srcOrd="0" destOrd="0" presId="urn:microsoft.com/office/officeart/2008/layout/LinedList"/>
    <dgm:cxn modelId="{AF222AAE-2BA9-2E4E-A703-85C091722984}" type="presParOf" srcId="{9A1DB366-4D5E-A145-A800-9A651E27A91D}" destId="{75424628-081D-0D43-A9DF-6DE7F1AF552E}" srcOrd="1" destOrd="0" presId="urn:microsoft.com/office/officeart/2008/layout/LinedList"/>
  </dgm:cxnLst>
  <dgm:bg>
    <a:noFill/>
    <a:effectLst/>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A01D0273-39DB-8748-AB9A-77EAA48724D0}" type="doc">
      <dgm:prSet loTypeId="urn:microsoft.com/office/officeart/2005/8/layout/vList6" loCatId="" qsTypeId="urn:microsoft.com/office/officeart/2005/8/quickstyle/simple1" qsCatId="simple" csTypeId="urn:microsoft.com/office/officeart/2005/8/colors/accent1_2" csCatId="accent1" phldr="1"/>
      <dgm:spPr/>
      <dgm:t>
        <a:bodyPr/>
        <a:lstStyle/>
        <a:p>
          <a:endParaRPr lang="en-US"/>
        </a:p>
      </dgm:t>
    </dgm:pt>
    <dgm:pt modelId="{51338709-E9EB-E648-B895-B7D67DBB9A9B}">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sz="2800" b="1" dirty="0">
              <a:latin typeface="Century Gothic" panose="020B0502020202020204" pitchFamily="34" charset="0"/>
            </a:rPr>
            <a:t>Interviewing</a:t>
          </a:r>
          <a:endParaRPr lang="en-US" sz="2800" baseline="0" dirty="0">
            <a:latin typeface="Century Gothic" panose="020B0502020202020204" pitchFamily="34" charset="0"/>
          </a:endParaRPr>
        </a:p>
        <a:p>
          <a:pPr marL="0" marR="0" indent="0" defTabSz="914400" eaLnBrk="1" fontAlgn="auto" latinLnBrk="0" hangingPunct="1">
            <a:lnSpc>
              <a:spcPct val="100000"/>
            </a:lnSpc>
            <a:spcBef>
              <a:spcPts val="0"/>
            </a:spcBef>
            <a:spcAft>
              <a:spcPts val="0"/>
            </a:spcAft>
            <a:buClrTx/>
            <a:buSzTx/>
            <a:buFontTx/>
            <a:buNone/>
            <a:tabLst/>
            <a:defRPr/>
          </a:pPr>
          <a:r>
            <a:rPr lang="en-US" sz="2800" baseline="0" dirty="0">
              <a:latin typeface="Century Gothic" panose="020B0502020202020204" pitchFamily="34" charset="0"/>
            </a:rPr>
            <a:t>(Guest, et. al., 2006) </a:t>
          </a:r>
          <a:endParaRPr lang="en-US" sz="2800" dirty="0">
            <a:latin typeface="Century Gothic" panose="020B0502020202020204" pitchFamily="34" charset="0"/>
          </a:endParaRPr>
        </a:p>
      </dgm:t>
    </dgm:pt>
    <dgm:pt modelId="{29CFAF68-5044-BD44-A8FA-2798543B8C35}" type="parTrans" cxnId="{1E28BD93-52C8-1F46-8670-BE29F9087E9F}">
      <dgm:prSet/>
      <dgm:spPr/>
      <dgm:t>
        <a:bodyPr/>
        <a:lstStyle/>
        <a:p>
          <a:endParaRPr lang="en-US"/>
        </a:p>
      </dgm:t>
    </dgm:pt>
    <dgm:pt modelId="{A5F21462-12D4-C844-8F5E-1A30CCB1D680}" type="sibTrans" cxnId="{1E28BD93-52C8-1F46-8670-BE29F9087E9F}">
      <dgm:prSet/>
      <dgm:spPr/>
      <dgm:t>
        <a:bodyPr/>
        <a:lstStyle/>
        <a:p>
          <a:endParaRPr lang="en-US"/>
        </a:p>
      </dgm:t>
    </dgm:pt>
    <dgm:pt modelId="{EE90D8C7-6B64-ED4F-8FAC-6A1DBB7B9725}">
      <dgm:prSet phldrT="[Text]" custT="1"/>
      <dgm:spPr/>
      <dgm:t>
        <a:bodyPr lIns="91440" tIns="91440" anchor="ctr"/>
        <a:lstStyle/>
        <a:p>
          <a:pPr>
            <a:buFont typeface="Wingdings" panose="05000000000000000000" pitchFamily="2" charset="2"/>
            <a:buChar char="§"/>
          </a:pPr>
          <a:r>
            <a:rPr lang="en-US" sz="2200" dirty="0">
              <a:latin typeface="Century Gothic" panose="020B0502020202020204" pitchFamily="34" charset="0"/>
            </a:rPr>
            <a:t>Proportion</a:t>
          </a:r>
          <a:r>
            <a:rPr lang="en-US" sz="2200" baseline="0" dirty="0">
              <a:latin typeface="Century Gothic" panose="020B0502020202020204" pitchFamily="34" charset="0"/>
            </a:rPr>
            <a:t>  of identified themes at a given point in analysis divided by the total number </a:t>
          </a:r>
          <a:br>
            <a:rPr lang="en-US" sz="2200" baseline="0" dirty="0">
              <a:latin typeface="Century Gothic" panose="020B0502020202020204" pitchFamily="34" charset="0"/>
            </a:rPr>
          </a:br>
          <a:r>
            <a:rPr lang="en-US" sz="2200" baseline="0" dirty="0">
              <a:latin typeface="Century Gothic" panose="020B0502020202020204" pitchFamily="34" charset="0"/>
            </a:rPr>
            <a:t>of themes identified</a:t>
          </a:r>
          <a:endParaRPr lang="en-US" sz="2200" dirty="0">
            <a:latin typeface="Century Gothic" panose="020B0502020202020204" pitchFamily="34" charset="0"/>
          </a:endParaRPr>
        </a:p>
      </dgm:t>
    </dgm:pt>
    <dgm:pt modelId="{62CD9D8B-FB76-9347-9961-B622AF4844AA}" type="parTrans" cxnId="{153A2C02-39BD-1042-874F-954E7EF8675E}">
      <dgm:prSet/>
      <dgm:spPr/>
      <dgm:t>
        <a:bodyPr/>
        <a:lstStyle/>
        <a:p>
          <a:endParaRPr lang="en-US"/>
        </a:p>
      </dgm:t>
    </dgm:pt>
    <dgm:pt modelId="{E570A793-63A7-8449-BF51-DFBB4DD7C4AD}" type="sibTrans" cxnId="{153A2C02-39BD-1042-874F-954E7EF8675E}">
      <dgm:prSet/>
      <dgm:spPr/>
      <dgm:t>
        <a:bodyPr/>
        <a:lstStyle/>
        <a:p>
          <a:endParaRPr lang="en-US"/>
        </a:p>
      </dgm:t>
    </dgm:pt>
    <dgm:pt modelId="{25D7C38D-9D49-8449-8E40-EAC4F1EEB6D0}">
      <dgm:prSet phldrT="[Text]" custT="1"/>
      <dgm:spPr/>
      <dgm:t>
        <a:bodyPr/>
        <a:lstStyle/>
        <a:p>
          <a:r>
            <a:rPr lang="en-US" sz="2800" b="1" dirty="0">
              <a:latin typeface="Century Gothic" panose="020B0502020202020204" pitchFamily="34" charset="0"/>
            </a:rPr>
            <a:t>Interviewing</a:t>
          </a:r>
        </a:p>
        <a:p>
          <a:r>
            <a:rPr lang="en-US" sz="2800" baseline="0" dirty="0">
              <a:latin typeface="Century Gothic" panose="020B0502020202020204" pitchFamily="34" charset="0"/>
            </a:rPr>
            <a:t>(Francis, et. al., 2010)</a:t>
          </a:r>
          <a:endParaRPr lang="en-US" sz="2800" dirty="0">
            <a:latin typeface="Century Gothic" panose="020B0502020202020204" pitchFamily="34" charset="0"/>
          </a:endParaRPr>
        </a:p>
      </dgm:t>
    </dgm:pt>
    <dgm:pt modelId="{70A5637E-1408-7B4F-86E6-D5ACE891BF1F}" type="parTrans" cxnId="{CB776BE1-D61E-B244-BE13-0A8CB47C8953}">
      <dgm:prSet/>
      <dgm:spPr/>
      <dgm:t>
        <a:bodyPr/>
        <a:lstStyle/>
        <a:p>
          <a:endParaRPr lang="en-US"/>
        </a:p>
      </dgm:t>
    </dgm:pt>
    <dgm:pt modelId="{A82D3B92-B80A-9F44-A7BF-50402D3C460A}" type="sibTrans" cxnId="{CB776BE1-D61E-B244-BE13-0A8CB47C8953}">
      <dgm:prSet/>
      <dgm:spPr/>
      <dgm:t>
        <a:bodyPr/>
        <a:lstStyle/>
        <a:p>
          <a:endParaRPr lang="en-US"/>
        </a:p>
      </dgm:t>
    </dgm:pt>
    <dgm:pt modelId="{EE429471-F505-9448-911F-10ECC2BA4804}">
      <dgm:prSet phldrT="[Text]" custT="1"/>
      <dgm:spPr/>
      <dgm:t>
        <a:bodyPr lIns="91440" tIns="91440" anchor="ctr"/>
        <a:lstStyle/>
        <a:p>
          <a:pPr>
            <a:buFont typeface="Wingdings" panose="05000000000000000000" pitchFamily="2" charset="2"/>
            <a:buChar char="§"/>
          </a:pPr>
          <a:r>
            <a:rPr lang="en-US" sz="2200" dirty="0">
              <a:latin typeface="Century Gothic" panose="020B0502020202020204" pitchFamily="34" charset="0"/>
            </a:rPr>
            <a:t>Point</a:t>
          </a:r>
          <a:r>
            <a:rPr lang="en-US" sz="2200" baseline="0" dirty="0">
              <a:latin typeface="Century Gothic" panose="020B0502020202020204" pitchFamily="34" charset="0"/>
            </a:rPr>
            <a:t> after conducting 10 interviews, when 3 additional interviews yield no new themes </a:t>
          </a:r>
          <a:endParaRPr lang="en-US" sz="2200" dirty="0">
            <a:latin typeface="Century Gothic" panose="020B0502020202020204" pitchFamily="34" charset="0"/>
          </a:endParaRPr>
        </a:p>
      </dgm:t>
    </dgm:pt>
    <dgm:pt modelId="{6280941C-BDE8-A946-B3C8-B179A943989B}" type="parTrans" cxnId="{7950D97F-F198-C748-B4DA-E993DE9335A8}">
      <dgm:prSet/>
      <dgm:spPr/>
      <dgm:t>
        <a:bodyPr/>
        <a:lstStyle/>
        <a:p>
          <a:endParaRPr lang="en-US"/>
        </a:p>
      </dgm:t>
    </dgm:pt>
    <dgm:pt modelId="{2BFF9E4F-E127-1A43-82CA-E9138A3EB87E}" type="sibTrans" cxnId="{7950D97F-F198-C748-B4DA-E993DE9335A8}">
      <dgm:prSet/>
      <dgm:spPr/>
      <dgm:t>
        <a:bodyPr/>
        <a:lstStyle/>
        <a:p>
          <a:endParaRPr lang="en-US"/>
        </a:p>
      </dgm:t>
    </dgm:pt>
    <dgm:pt modelId="{4ADB6F83-16A6-2443-AD62-914000063C03}">
      <dgm:prSet phldrT="[Text]" custT="1"/>
      <dgm:spPr/>
      <dgm:t>
        <a:bodyPr lIns="91440" tIns="91440" anchor="ctr"/>
        <a:lstStyle/>
        <a:p>
          <a:pPr>
            <a:buFont typeface="Wingdings" panose="05000000000000000000" pitchFamily="2" charset="2"/>
            <a:buChar char="§"/>
          </a:pPr>
          <a:r>
            <a:rPr lang="en-US" sz="2200" dirty="0">
              <a:latin typeface="Century Gothic" panose="020B0502020202020204" pitchFamily="34" charset="0"/>
            </a:rPr>
            <a:t>Most themes identified</a:t>
          </a:r>
          <a:r>
            <a:rPr lang="en-US" sz="2200" baseline="0" dirty="0">
              <a:latin typeface="Century Gothic" panose="020B0502020202020204" pitchFamily="34" charset="0"/>
            </a:rPr>
            <a:t> </a:t>
          </a:r>
          <a:br>
            <a:rPr lang="en-US" sz="2200" baseline="0" dirty="0">
              <a:latin typeface="Century Gothic" panose="020B0502020202020204" pitchFamily="34" charset="0"/>
            </a:rPr>
          </a:br>
          <a:r>
            <a:rPr lang="en-US" sz="2200" baseline="0" dirty="0">
              <a:latin typeface="Century Gothic" panose="020B0502020202020204" pitchFamily="34" charset="0"/>
            </a:rPr>
            <a:t>within 5–6 interviews </a:t>
          </a:r>
          <a:endParaRPr lang="en-US" sz="2200" dirty="0">
            <a:latin typeface="Century Gothic" panose="020B0502020202020204" pitchFamily="34" charset="0"/>
          </a:endParaRPr>
        </a:p>
      </dgm:t>
    </dgm:pt>
    <dgm:pt modelId="{92540CB5-5F24-6444-BAFC-BB7E1C6E8C53}" type="parTrans" cxnId="{11AFA605-2A6B-1743-A292-0CD2D7F4D87C}">
      <dgm:prSet/>
      <dgm:spPr/>
      <dgm:t>
        <a:bodyPr/>
        <a:lstStyle/>
        <a:p>
          <a:endParaRPr lang="en-US"/>
        </a:p>
      </dgm:t>
    </dgm:pt>
    <dgm:pt modelId="{7BB42ADF-1D3F-9047-A56A-FA4F238F99E8}" type="sibTrans" cxnId="{11AFA605-2A6B-1743-A292-0CD2D7F4D87C}">
      <dgm:prSet/>
      <dgm:spPr/>
      <dgm:t>
        <a:bodyPr/>
        <a:lstStyle/>
        <a:p>
          <a:endParaRPr lang="en-US"/>
        </a:p>
      </dgm:t>
    </dgm:pt>
    <dgm:pt modelId="{4EE855B4-1DC0-5E44-A4EE-D1B9AFA93A07}">
      <dgm:prSet phldrT="[Text]" custT="1"/>
      <dgm:spPr/>
      <dgm:t>
        <a:bodyPr lIns="91440" tIns="91440" anchor="ctr"/>
        <a:lstStyle/>
        <a:p>
          <a:pPr>
            <a:buFont typeface="Wingdings" panose="05000000000000000000" pitchFamily="2" charset="2"/>
            <a:buChar char="§"/>
          </a:pPr>
          <a:r>
            <a:rPr lang="en-US" sz="2200" baseline="0" dirty="0">
              <a:latin typeface="Century Gothic" panose="020B0502020202020204" pitchFamily="34" charset="0"/>
            </a:rPr>
            <a:t>6 interviews (70% saturation) </a:t>
          </a:r>
          <a:endParaRPr lang="en-US" sz="2200" dirty="0">
            <a:latin typeface="Century Gothic" panose="020B0502020202020204" pitchFamily="34" charset="0"/>
          </a:endParaRPr>
        </a:p>
      </dgm:t>
    </dgm:pt>
    <dgm:pt modelId="{DA10547F-314E-C847-8AB2-0FD91D6FF1AC}" type="parTrans" cxnId="{04BCC7DC-815D-F440-A6B6-F50C41320A64}">
      <dgm:prSet/>
      <dgm:spPr/>
      <dgm:t>
        <a:bodyPr/>
        <a:lstStyle/>
        <a:p>
          <a:endParaRPr lang="en-US"/>
        </a:p>
      </dgm:t>
    </dgm:pt>
    <dgm:pt modelId="{BE5FAABD-2A38-AE46-ABC8-AD8538D38F9D}" type="sibTrans" cxnId="{04BCC7DC-815D-F440-A6B6-F50C41320A64}">
      <dgm:prSet/>
      <dgm:spPr/>
      <dgm:t>
        <a:bodyPr/>
        <a:lstStyle/>
        <a:p>
          <a:endParaRPr lang="en-US"/>
        </a:p>
      </dgm:t>
    </dgm:pt>
    <dgm:pt modelId="{DCE45E59-1540-2042-9FC4-7460FC1987E6}">
      <dgm:prSet phldrT="[Text]" custT="1"/>
      <dgm:spPr/>
      <dgm:t>
        <a:bodyPr lIns="91440" tIns="91440" anchor="ctr"/>
        <a:lstStyle/>
        <a:p>
          <a:pPr>
            <a:buFont typeface="Wingdings" panose="05000000000000000000" pitchFamily="2" charset="2"/>
            <a:buChar char="§"/>
          </a:pPr>
          <a:r>
            <a:rPr lang="en-US" sz="2200" dirty="0">
              <a:latin typeface="Century Gothic" panose="020B0502020202020204" pitchFamily="34" charset="0"/>
            </a:rPr>
            <a:t>12 interviews (92% saturation)</a:t>
          </a:r>
        </a:p>
      </dgm:t>
    </dgm:pt>
    <dgm:pt modelId="{7E3B3B90-A020-B741-85AF-8A3642032777}" type="parTrans" cxnId="{274F8F0B-679F-4648-8417-B4BC1C64EB47}">
      <dgm:prSet/>
      <dgm:spPr/>
      <dgm:t>
        <a:bodyPr/>
        <a:lstStyle/>
        <a:p>
          <a:endParaRPr lang="en-US"/>
        </a:p>
      </dgm:t>
    </dgm:pt>
    <dgm:pt modelId="{C86717E7-323D-F042-BEBF-A8FD62EB51C9}" type="sibTrans" cxnId="{274F8F0B-679F-4648-8417-B4BC1C64EB47}">
      <dgm:prSet/>
      <dgm:spPr/>
      <dgm:t>
        <a:bodyPr/>
        <a:lstStyle/>
        <a:p>
          <a:endParaRPr lang="en-US"/>
        </a:p>
      </dgm:t>
    </dgm:pt>
    <dgm:pt modelId="{BF7F5997-CC1A-0C40-98CB-CC4AA1CAFDE5}">
      <dgm:prSet custT="1"/>
      <dgm:spPr/>
      <dgm:t>
        <a:bodyPr lIns="91440" tIns="91440" anchor="ctr"/>
        <a:lstStyle/>
        <a:p>
          <a:pPr>
            <a:buFont typeface="Wingdings" panose="05000000000000000000" pitchFamily="2" charset="2"/>
            <a:buChar char="§"/>
          </a:pPr>
          <a:r>
            <a:rPr lang="en-US" sz="2200" baseline="0" dirty="0">
              <a:latin typeface="Century Gothic" panose="020B0502020202020204" pitchFamily="34" charset="0"/>
            </a:rPr>
            <a:t>Saturation reached within 17 interviews in one study</a:t>
          </a:r>
          <a:endParaRPr lang="en-US" sz="2200" dirty="0">
            <a:latin typeface="Century Gothic" panose="020B0502020202020204" pitchFamily="34" charset="0"/>
          </a:endParaRPr>
        </a:p>
      </dgm:t>
    </dgm:pt>
    <dgm:pt modelId="{3E53A8F7-4A58-5240-AE38-2DE4A03E73BC}" type="parTrans" cxnId="{D0784F04-8403-0E4A-B2CC-1D8D94C363D3}">
      <dgm:prSet/>
      <dgm:spPr/>
      <dgm:t>
        <a:bodyPr/>
        <a:lstStyle/>
        <a:p>
          <a:endParaRPr lang="en-US"/>
        </a:p>
      </dgm:t>
    </dgm:pt>
    <dgm:pt modelId="{8C6BC2AA-B891-404A-997E-4C57A975A346}" type="sibTrans" cxnId="{D0784F04-8403-0E4A-B2CC-1D8D94C363D3}">
      <dgm:prSet/>
      <dgm:spPr/>
      <dgm:t>
        <a:bodyPr/>
        <a:lstStyle/>
        <a:p>
          <a:endParaRPr lang="en-US"/>
        </a:p>
      </dgm:t>
    </dgm:pt>
    <dgm:pt modelId="{3EE4472C-4C4A-4C45-B363-213383616EAF}" type="pres">
      <dgm:prSet presAssocID="{A01D0273-39DB-8748-AB9A-77EAA48724D0}" presName="Name0" presStyleCnt="0">
        <dgm:presLayoutVars>
          <dgm:dir/>
          <dgm:animLvl val="lvl"/>
          <dgm:resizeHandles/>
        </dgm:presLayoutVars>
      </dgm:prSet>
      <dgm:spPr/>
    </dgm:pt>
    <dgm:pt modelId="{94CAA7F0-0D37-9D42-8A2C-0B19435481CE}" type="pres">
      <dgm:prSet presAssocID="{51338709-E9EB-E648-B895-B7D67DBB9A9B}" presName="linNode" presStyleCnt="0"/>
      <dgm:spPr/>
    </dgm:pt>
    <dgm:pt modelId="{A7BD7B0E-3102-7840-8112-E94C09E73C13}" type="pres">
      <dgm:prSet presAssocID="{51338709-E9EB-E648-B895-B7D67DBB9A9B}" presName="parentShp" presStyleLbl="node1" presStyleIdx="0" presStyleCnt="2" custScaleX="82374" custScaleY="89549">
        <dgm:presLayoutVars>
          <dgm:bulletEnabled val="1"/>
        </dgm:presLayoutVars>
      </dgm:prSet>
      <dgm:spPr/>
    </dgm:pt>
    <dgm:pt modelId="{E9CEFFE1-E60F-BF4A-9C95-07EDB9C1CA29}" type="pres">
      <dgm:prSet presAssocID="{51338709-E9EB-E648-B895-B7D67DBB9A9B}" presName="childShp" presStyleLbl="bgAccFollowNode1" presStyleIdx="0" presStyleCnt="2" custScaleX="120649">
        <dgm:presLayoutVars>
          <dgm:bulletEnabled val="1"/>
        </dgm:presLayoutVars>
      </dgm:prSet>
      <dgm:spPr/>
    </dgm:pt>
    <dgm:pt modelId="{5DF8E83C-C559-CD4F-8371-3B76D48655E0}" type="pres">
      <dgm:prSet presAssocID="{A5F21462-12D4-C844-8F5E-1A30CCB1D680}" presName="spacing" presStyleCnt="0"/>
      <dgm:spPr/>
    </dgm:pt>
    <dgm:pt modelId="{A84D0134-D603-8341-AD1D-36AC388C201B}" type="pres">
      <dgm:prSet presAssocID="{25D7C38D-9D49-8449-8E40-EAC4F1EEB6D0}" presName="linNode" presStyleCnt="0"/>
      <dgm:spPr/>
    </dgm:pt>
    <dgm:pt modelId="{8C15E452-F22C-E549-8029-7627A042DE59}" type="pres">
      <dgm:prSet presAssocID="{25D7C38D-9D49-8449-8E40-EAC4F1EEB6D0}" presName="parentShp" presStyleLbl="node1" presStyleIdx="1" presStyleCnt="2" custScaleX="81417" custScaleY="86155" custLinFactNeighborX="-7375" custLinFactNeighborY="-929">
        <dgm:presLayoutVars>
          <dgm:bulletEnabled val="1"/>
        </dgm:presLayoutVars>
      </dgm:prSet>
      <dgm:spPr/>
    </dgm:pt>
    <dgm:pt modelId="{9A307C9E-D05A-6A4F-A2C4-C5135F5009E8}" type="pres">
      <dgm:prSet presAssocID="{25D7C38D-9D49-8449-8E40-EAC4F1EEB6D0}" presName="childShp" presStyleLbl="bgAccFollowNode1" presStyleIdx="1" presStyleCnt="2" custScaleX="111800" custLinFactNeighborY="26">
        <dgm:presLayoutVars>
          <dgm:bulletEnabled val="1"/>
        </dgm:presLayoutVars>
      </dgm:prSet>
      <dgm:spPr/>
    </dgm:pt>
  </dgm:ptLst>
  <dgm:cxnLst>
    <dgm:cxn modelId="{153A2C02-39BD-1042-874F-954E7EF8675E}" srcId="{51338709-E9EB-E648-B895-B7D67DBB9A9B}" destId="{EE90D8C7-6B64-ED4F-8FAC-6A1DBB7B9725}" srcOrd="0" destOrd="0" parTransId="{62CD9D8B-FB76-9347-9961-B622AF4844AA}" sibTransId="{E570A793-63A7-8449-BF51-DFBB4DD7C4AD}"/>
    <dgm:cxn modelId="{D0784F04-8403-0E4A-B2CC-1D8D94C363D3}" srcId="{25D7C38D-9D49-8449-8E40-EAC4F1EEB6D0}" destId="{BF7F5997-CC1A-0C40-98CB-CC4AA1CAFDE5}" srcOrd="2" destOrd="0" parTransId="{3E53A8F7-4A58-5240-AE38-2DE4A03E73BC}" sibTransId="{8C6BC2AA-B891-404A-997E-4C57A975A346}"/>
    <dgm:cxn modelId="{11AFA605-2A6B-1743-A292-0CD2D7F4D87C}" srcId="{25D7C38D-9D49-8449-8E40-EAC4F1EEB6D0}" destId="{4ADB6F83-16A6-2443-AD62-914000063C03}" srcOrd="1" destOrd="0" parTransId="{92540CB5-5F24-6444-BAFC-BB7E1C6E8C53}" sibTransId="{7BB42ADF-1D3F-9047-A56A-FA4F238F99E8}"/>
    <dgm:cxn modelId="{78E0F606-15FF-E349-9DD4-203A069BF586}" type="presOf" srcId="{EE429471-F505-9448-911F-10ECC2BA4804}" destId="{9A307C9E-D05A-6A4F-A2C4-C5135F5009E8}" srcOrd="0" destOrd="0" presId="urn:microsoft.com/office/officeart/2005/8/layout/vList6"/>
    <dgm:cxn modelId="{274F8F0B-679F-4648-8417-B4BC1C64EB47}" srcId="{51338709-E9EB-E648-B895-B7D67DBB9A9B}" destId="{DCE45E59-1540-2042-9FC4-7460FC1987E6}" srcOrd="2" destOrd="0" parTransId="{7E3B3B90-A020-B741-85AF-8A3642032777}" sibTransId="{C86717E7-323D-F042-BEBF-A8FD62EB51C9}"/>
    <dgm:cxn modelId="{649F6F22-0647-AF4B-BB63-CD831BC33D6B}" type="presOf" srcId="{51338709-E9EB-E648-B895-B7D67DBB9A9B}" destId="{A7BD7B0E-3102-7840-8112-E94C09E73C13}" srcOrd="0" destOrd="0" presId="urn:microsoft.com/office/officeart/2005/8/layout/vList6"/>
    <dgm:cxn modelId="{2FC2C837-E888-474C-9E6C-52C772803535}" type="presOf" srcId="{DCE45E59-1540-2042-9FC4-7460FC1987E6}" destId="{E9CEFFE1-E60F-BF4A-9C95-07EDB9C1CA29}" srcOrd="0" destOrd="2" presId="urn:microsoft.com/office/officeart/2005/8/layout/vList6"/>
    <dgm:cxn modelId="{29CDFA43-FADD-BA4D-9624-46C2012BEF2A}" type="presOf" srcId="{4EE855B4-1DC0-5E44-A4EE-D1B9AFA93A07}" destId="{E9CEFFE1-E60F-BF4A-9C95-07EDB9C1CA29}" srcOrd="0" destOrd="1" presId="urn:microsoft.com/office/officeart/2005/8/layout/vList6"/>
    <dgm:cxn modelId="{7950D97F-F198-C748-B4DA-E993DE9335A8}" srcId="{25D7C38D-9D49-8449-8E40-EAC4F1EEB6D0}" destId="{EE429471-F505-9448-911F-10ECC2BA4804}" srcOrd="0" destOrd="0" parTransId="{6280941C-BDE8-A946-B3C8-B179A943989B}" sibTransId="{2BFF9E4F-E127-1A43-82CA-E9138A3EB87E}"/>
    <dgm:cxn modelId="{FDC58E80-045B-524F-8AFE-99705657C8BF}" type="presOf" srcId="{BF7F5997-CC1A-0C40-98CB-CC4AA1CAFDE5}" destId="{9A307C9E-D05A-6A4F-A2C4-C5135F5009E8}" srcOrd="0" destOrd="2" presId="urn:microsoft.com/office/officeart/2005/8/layout/vList6"/>
    <dgm:cxn modelId="{1E28BD93-52C8-1F46-8670-BE29F9087E9F}" srcId="{A01D0273-39DB-8748-AB9A-77EAA48724D0}" destId="{51338709-E9EB-E648-B895-B7D67DBB9A9B}" srcOrd="0" destOrd="0" parTransId="{29CFAF68-5044-BD44-A8FA-2798543B8C35}" sibTransId="{A5F21462-12D4-C844-8F5E-1A30CCB1D680}"/>
    <dgm:cxn modelId="{BBBE8D98-82C2-D74C-AA3E-9ED4FAD29252}" type="presOf" srcId="{25D7C38D-9D49-8449-8E40-EAC4F1EEB6D0}" destId="{8C15E452-F22C-E549-8029-7627A042DE59}" srcOrd="0" destOrd="0" presId="urn:microsoft.com/office/officeart/2005/8/layout/vList6"/>
    <dgm:cxn modelId="{1B51FFC4-A69C-DB4B-B5FC-D8891A945D10}" type="presOf" srcId="{A01D0273-39DB-8748-AB9A-77EAA48724D0}" destId="{3EE4472C-4C4A-4C45-B363-213383616EAF}" srcOrd="0" destOrd="0" presId="urn:microsoft.com/office/officeart/2005/8/layout/vList6"/>
    <dgm:cxn modelId="{04BCC7DC-815D-F440-A6B6-F50C41320A64}" srcId="{51338709-E9EB-E648-B895-B7D67DBB9A9B}" destId="{4EE855B4-1DC0-5E44-A4EE-D1B9AFA93A07}" srcOrd="1" destOrd="0" parTransId="{DA10547F-314E-C847-8AB2-0FD91D6FF1AC}" sibTransId="{BE5FAABD-2A38-AE46-ABC8-AD8538D38F9D}"/>
    <dgm:cxn modelId="{CB776BE1-D61E-B244-BE13-0A8CB47C8953}" srcId="{A01D0273-39DB-8748-AB9A-77EAA48724D0}" destId="{25D7C38D-9D49-8449-8E40-EAC4F1EEB6D0}" srcOrd="1" destOrd="0" parTransId="{70A5637E-1408-7B4F-86E6-D5ACE891BF1F}" sibTransId="{A82D3B92-B80A-9F44-A7BF-50402D3C460A}"/>
    <dgm:cxn modelId="{6AF838E2-6AC5-634E-AD3B-A3F208A29BD4}" type="presOf" srcId="{EE90D8C7-6B64-ED4F-8FAC-6A1DBB7B9725}" destId="{E9CEFFE1-E60F-BF4A-9C95-07EDB9C1CA29}" srcOrd="0" destOrd="0" presId="urn:microsoft.com/office/officeart/2005/8/layout/vList6"/>
    <dgm:cxn modelId="{E4A66DF7-4DEA-B749-8CA9-54B8B01781E9}" type="presOf" srcId="{4ADB6F83-16A6-2443-AD62-914000063C03}" destId="{9A307C9E-D05A-6A4F-A2C4-C5135F5009E8}" srcOrd="0" destOrd="1" presId="urn:microsoft.com/office/officeart/2005/8/layout/vList6"/>
    <dgm:cxn modelId="{052B6BE5-B226-A748-A5D5-285D8CB4BF13}" type="presParOf" srcId="{3EE4472C-4C4A-4C45-B363-213383616EAF}" destId="{94CAA7F0-0D37-9D42-8A2C-0B19435481CE}" srcOrd="0" destOrd="0" presId="urn:microsoft.com/office/officeart/2005/8/layout/vList6"/>
    <dgm:cxn modelId="{42E3EE54-CE43-1A4E-BD56-892B371AD10E}" type="presParOf" srcId="{94CAA7F0-0D37-9D42-8A2C-0B19435481CE}" destId="{A7BD7B0E-3102-7840-8112-E94C09E73C13}" srcOrd="0" destOrd="0" presId="urn:microsoft.com/office/officeart/2005/8/layout/vList6"/>
    <dgm:cxn modelId="{64B38652-D780-CA44-A057-09BDD9DB8E7B}" type="presParOf" srcId="{94CAA7F0-0D37-9D42-8A2C-0B19435481CE}" destId="{E9CEFFE1-E60F-BF4A-9C95-07EDB9C1CA29}" srcOrd="1" destOrd="0" presId="urn:microsoft.com/office/officeart/2005/8/layout/vList6"/>
    <dgm:cxn modelId="{31562087-6882-8045-837D-CE66433494B5}" type="presParOf" srcId="{3EE4472C-4C4A-4C45-B363-213383616EAF}" destId="{5DF8E83C-C559-CD4F-8371-3B76D48655E0}" srcOrd="1" destOrd="0" presId="urn:microsoft.com/office/officeart/2005/8/layout/vList6"/>
    <dgm:cxn modelId="{DD07B9DE-D89A-E043-B891-19E3FCDB4992}" type="presParOf" srcId="{3EE4472C-4C4A-4C45-B363-213383616EAF}" destId="{A84D0134-D603-8341-AD1D-36AC388C201B}" srcOrd="2" destOrd="0" presId="urn:microsoft.com/office/officeart/2005/8/layout/vList6"/>
    <dgm:cxn modelId="{8A8AC7D6-FD0C-5E4F-A951-5F30BBE3C23A}" type="presParOf" srcId="{A84D0134-D603-8341-AD1D-36AC388C201B}" destId="{8C15E452-F22C-E549-8029-7627A042DE59}" srcOrd="0" destOrd="0" presId="urn:microsoft.com/office/officeart/2005/8/layout/vList6"/>
    <dgm:cxn modelId="{C815908A-153B-9543-9309-2C56BA175026}" type="presParOf" srcId="{A84D0134-D603-8341-AD1D-36AC388C201B}" destId="{9A307C9E-D05A-6A4F-A2C4-C5135F5009E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D7A3AA-C707-FB49-9AA5-2AF62290474C}" type="doc">
      <dgm:prSet loTypeId="urn:microsoft.com/office/officeart/2005/8/layout/vList6" loCatId="" qsTypeId="urn:microsoft.com/office/officeart/2005/8/quickstyle/simple1" qsCatId="simple" csTypeId="urn:microsoft.com/office/officeart/2005/8/colors/accent1_2" csCatId="accent1" phldr="1"/>
      <dgm:spPr/>
      <dgm:t>
        <a:bodyPr/>
        <a:lstStyle/>
        <a:p>
          <a:endParaRPr lang="en-US"/>
        </a:p>
      </dgm:t>
    </dgm:pt>
    <dgm:pt modelId="{378A1751-F084-BB45-AFC4-976DB4936234}">
      <dgm:prSet phldrT="[Text]" custT="1"/>
      <dgm:spPr/>
      <dgm:t>
        <a:bodyPr/>
        <a:lstStyle/>
        <a:p>
          <a:r>
            <a:rPr lang="en-US" sz="2800" dirty="0">
              <a:latin typeface="Century Gothic" panose="020B0502020202020204" pitchFamily="34" charset="0"/>
            </a:rPr>
            <a:t>FGDs</a:t>
          </a:r>
        </a:p>
        <a:p>
          <a:r>
            <a:rPr lang="en-US" sz="2800" dirty="0">
              <a:latin typeface="Century Gothic" panose="020B0502020202020204" pitchFamily="34" charset="0"/>
            </a:rPr>
            <a:t>(</a:t>
          </a:r>
          <a:r>
            <a:rPr lang="en-US" sz="2800" dirty="0" err="1">
              <a:latin typeface="Century Gothic" panose="020B0502020202020204" pitchFamily="34" charset="0"/>
            </a:rPr>
            <a:t>Conen</a:t>
          </a:r>
          <a:r>
            <a:rPr lang="en-US" sz="2800" dirty="0">
              <a:latin typeface="Century Gothic" panose="020B0502020202020204" pitchFamily="34" charset="0"/>
            </a:rPr>
            <a:t>, et. al, 2012)</a:t>
          </a:r>
        </a:p>
      </dgm:t>
    </dgm:pt>
    <dgm:pt modelId="{FD3819E1-BE7D-604C-952A-F6FB05F92002}" type="parTrans" cxnId="{7CF7B68D-53D1-A546-951E-AE6098DFCB50}">
      <dgm:prSet/>
      <dgm:spPr/>
      <dgm:t>
        <a:bodyPr/>
        <a:lstStyle/>
        <a:p>
          <a:endParaRPr lang="en-US" sz="2200"/>
        </a:p>
      </dgm:t>
    </dgm:pt>
    <dgm:pt modelId="{604C0837-E7B0-2645-BF2A-A2054460ABD1}" type="sibTrans" cxnId="{7CF7B68D-53D1-A546-951E-AE6098DFCB50}">
      <dgm:prSet/>
      <dgm:spPr/>
      <dgm:t>
        <a:bodyPr/>
        <a:lstStyle/>
        <a:p>
          <a:endParaRPr lang="en-US" sz="2200"/>
        </a:p>
      </dgm:t>
    </dgm:pt>
    <dgm:pt modelId="{243FB21D-2C2F-9746-A2A0-144D671A1DC0}">
      <dgm:prSet phldrT="[Text]" custT="1"/>
      <dgm:spPr/>
      <dgm:t>
        <a:bodyPr lIns="91440" anchor="ctr"/>
        <a:lstStyle/>
        <a:p>
          <a:pPr>
            <a:buFont typeface="Wingdings" panose="05000000000000000000" pitchFamily="2" charset="2"/>
            <a:buChar char="§"/>
          </a:pPr>
          <a:r>
            <a:rPr lang="en-US" sz="2200" dirty="0">
              <a:latin typeface="Century Gothic" panose="020B0502020202020204" pitchFamily="34" charset="0"/>
            </a:rPr>
            <a:t>Deductive approach (8 FGDs to reach saturation)</a:t>
          </a:r>
        </a:p>
      </dgm:t>
    </dgm:pt>
    <dgm:pt modelId="{927A03F2-DE3C-2A44-B8A0-17961E3C53E4}" type="parTrans" cxnId="{27490B5A-2F0A-AD4D-9161-12042ADE247E}">
      <dgm:prSet/>
      <dgm:spPr/>
      <dgm:t>
        <a:bodyPr/>
        <a:lstStyle/>
        <a:p>
          <a:endParaRPr lang="en-US" sz="2200"/>
        </a:p>
      </dgm:t>
    </dgm:pt>
    <dgm:pt modelId="{FD88DE88-FBDC-A44E-89F6-48728F4CCF2D}" type="sibTrans" cxnId="{27490B5A-2F0A-AD4D-9161-12042ADE247E}">
      <dgm:prSet/>
      <dgm:spPr/>
      <dgm:t>
        <a:bodyPr/>
        <a:lstStyle/>
        <a:p>
          <a:endParaRPr lang="en-US" sz="2200"/>
        </a:p>
      </dgm:t>
    </dgm:pt>
    <dgm:pt modelId="{AD05D200-FB8A-3F4C-8AC9-654060177BC1}">
      <dgm:prSet phldrT="[Text]" custT="1"/>
      <dgm:spPr/>
      <dgm:t>
        <a:bodyPr lIns="91440" anchor="ctr"/>
        <a:lstStyle/>
        <a:p>
          <a:pPr>
            <a:buFont typeface="Wingdings" panose="05000000000000000000" pitchFamily="2" charset="2"/>
            <a:buChar char="§"/>
          </a:pPr>
          <a:r>
            <a:rPr lang="en-US" sz="2200" dirty="0">
              <a:latin typeface="Century Gothic" panose="020B0502020202020204" pitchFamily="34" charset="0"/>
            </a:rPr>
            <a:t>Inductive approach (5 FGDs to reach saturation)</a:t>
          </a:r>
        </a:p>
      </dgm:t>
    </dgm:pt>
    <dgm:pt modelId="{C04160CB-6C3B-9249-9D47-DBF7C584F620}" type="parTrans" cxnId="{219BA669-004B-6744-A268-56DD6337E8CC}">
      <dgm:prSet/>
      <dgm:spPr/>
      <dgm:t>
        <a:bodyPr/>
        <a:lstStyle/>
        <a:p>
          <a:endParaRPr lang="en-US" sz="2200"/>
        </a:p>
      </dgm:t>
    </dgm:pt>
    <dgm:pt modelId="{EE1BD952-ED4B-7748-B397-22823F03984B}" type="sibTrans" cxnId="{219BA669-004B-6744-A268-56DD6337E8CC}">
      <dgm:prSet/>
      <dgm:spPr/>
      <dgm:t>
        <a:bodyPr/>
        <a:lstStyle/>
        <a:p>
          <a:endParaRPr lang="en-US" sz="2200"/>
        </a:p>
      </dgm:t>
    </dgm:pt>
    <dgm:pt modelId="{F161AE3C-640B-5D4D-B723-E98ADDCAE2F1}">
      <dgm:prSet phldrT="[Text]" custT="1"/>
      <dgm:spPr/>
      <dgm:t>
        <a:bodyPr/>
        <a:lstStyle/>
        <a:p>
          <a:r>
            <a:rPr lang="en-US" sz="2800" dirty="0">
              <a:latin typeface="Century Gothic" panose="020B0502020202020204" pitchFamily="34" charset="0"/>
            </a:rPr>
            <a:t>FGDs</a:t>
          </a:r>
        </a:p>
        <a:p>
          <a:r>
            <a:rPr lang="en-US" sz="2800" dirty="0">
              <a:latin typeface="Century Gothic" panose="020B0502020202020204" pitchFamily="34" charset="0"/>
            </a:rPr>
            <a:t>(Guest, et. al., 2016)</a:t>
          </a:r>
        </a:p>
      </dgm:t>
    </dgm:pt>
    <dgm:pt modelId="{7FE24F2F-CA08-9841-BEA6-A33085748FF9}" type="parTrans" cxnId="{4B73F007-7ED0-9245-B488-66355243F37E}">
      <dgm:prSet/>
      <dgm:spPr/>
      <dgm:t>
        <a:bodyPr/>
        <a:lstStyle/>
        <a:p>
          <a:endParaRPr lang="en-US" sz="2200"/>
        </a:p>
      </dgm:t>
    </dgm:pt>
    <dgm:pt modelId="{855BBFB0-87CB-EA4E-ABBF-2C4AB451CEF3}" type="sibTrans" cxnId="{4B73F007-7ED0-9245-B488-66355243F37E}">
      <dgm:prSet/>
      <dgm:spPr/>
      <dgm:t>
        <a:bodyPr/>
        <a:lstStyle/>
        <a:p>
          <a:endParaRPr lang="en-US" sz="2200"/>
        </a:p>
      </dgm:t>
    </dgm:pt>
    <dgm:pt modelId="{A04F1631-EC26-DC4C-BD05-3B23FDA6F26B}">
      <dgm:prSet phldrT="[Text]" custT="1"/>
      <dgm:spPr/>
      <dgm:t>
        <a:bodyPr lIns="91440" anchor="ctr"/>
        <a:lstStyle/>
        <a:p>
          <a:pPr>
            <a:buFont typeface="Wingdings" panose="05000000000000000000" pitchFamily="2" charset="2"/>
            <a:buChar char="§"/>
          </a:pPr>
          <a:r>
            <a:rPr lang="en-US" sz="2200" dirty="0">
              <a:latin typeface="Century Gothic" panose="020B0502020202020204" pitchFamily="34" charset="0"/>
            </a:rPr>
            <a:t>80% themes discovered within 2–3 FGDs</a:t>
          </a:r>
        </a:p>
      </dgm:t>
    </dgm:pt>
    <dgm:pt modelId="{C1D7B5E5-A32E-6644-BE5D-32FFEF1D65BB}" type="parTrans" cxnId="{5BE1D680-A1BE-9049-8ADB-0BAB2AA5B602}">
      <dgm:prSet/>
      <dgm:spPr/>
      <dgm:t>
        <a:bodyPr/>
        <a:lstStyle/>
        <a:p>
          <a:endParaRPr lang="en-US" sz="2200"/>
        </a:p>
      </dgm:t>
    </dgm:pt>
    <dgm:pt modelId="{508025F2-8B3C-B24A-9EC4-835A51884345}" type="sibTrans" cxnId="{5BE1D680-A1BE-9049-8ADB-0BAB2AA5B602}">
      <dgm:prSet/>
      <dgm:spPr/>
      <dgm:t>
        <a:bodyPr/>
        <a:lstStyle/>
        <a:p>
          <a:endParaRPr lang="en-US" sz="2200"/>
        </a:p>
      </dgm:t>
    </dgm:pt>
    <dgm:pt modelId="{5E1F4CDB-2931-FE44-9742-737A3D68BBEA}">
      <dgm:prSet phldrT="[Text]" custT="1"/>
      <dgm:spPr/>
      <dgm:t>
        <a:bodyPr lIns="91440" anchor="ctr"/>
        <a:lstStyle/>
        <a:p>
          <a:pPr>
            <a:buFont typeface="Wingdings" panose="05000000000000000000" pitchFamily="2" charset="2"/>
            <a:buChar char="§"/>
          </a:pPr>
          <a:r>
            <a:rPr lang="en-US" sz="2200" dirty="0">
              <a:latin typeface="Century Gothic" panose="020B0502020202020204" pitchFamily="34" charset="0"/>
            </a:rPr>
            <a:t>90% themes discovered within 3–6 FGDs</a:t>
          </a:r>
        </a:p>
      </dgm:t>
    </dgm:pt>
    <dgm:pt modelId="{33791EA6-EA6E-704B-900E-B47FAFEF2B5D}" type="parTrans" cxnId="{AAC2BFB0-6450-6C4F-A314-20E1DC8D44AE}">
      <dgm:prSet/>
      <dgm:spPr/>
      <dgm:t>
        <a:bodyPr/>
        <a:lstStyle/>
        <a:p>
          <a:endParaRPr lang="en-US" sz="2200"/>
        </a:p>
      </dgm:t>
    </dgm:pt>
    <dgm:pt modelId="{8D205473-1543-1040-B384-4EACBB5D4F26}" type="sibTrans" cxnId="{AAC2BFB0-6450-6C4F-A314-20E1DC8D44AE}">
      <dgm:prSet/>
      <dgm:spPr/>
      <dgm:t>
        <a:bodyPr/>
        <a:lstStyle/>
        <a:p>
          <a:endParaRPr lang="en-US" sz="2200"/>
        </a:p>
      </dgm:t>
    </dgm:pt>
    <dgm:pt modelId="{46F66A1C-ED22-4945-9A30-02129523A740}" type="pres">
      <dgm:prSet presAssocID="{8FD7A3AA-C707-FB49-9AA5-2AF62290474C}" presName="Name0" presStyleCnt="0">
        <dgm:presLayoutVars>
          <dgm:dir/>
          <dgm:animLvl val="lvl"/>
          <dgm:resizeHandles/>
        </dgm:presLayoutVars>
      </dgm:prSet>
      <dgm:spPr/>
    </dgm:pt>
    <dgm:pt modelId="{E31D7456-C204-4744-9C21-591FA9421E3A}" type="pres">
      <dgm:prSet presAssocID="{378A1751-F084-BB45-AFC4-976DB4936234}" presName="linNode" presStyleCnt="0"/>
      <dgm:spPr/>
    </dgm:pt>
    <dgm:pt modelId="{B2AD1DB0-AF60-364B-8C0C-9E03D0FC828E}" type="pres">
      <dgm:prSet presAssocID="{378A1751-F084-BB45-AFC4-976DB4936234}" presName="parentShp" presStyleLbl="node1" presStyleIdx="0" presStyleCnt="2" custScaleX="97654">
        <dgm:presLayoutVars>
          <dgm:bulletEnabled val="1"/>
        </dgm:presLayoutVars>
      </dgm:prSet>
      <dgm:spPr/>
    </dgm:pt>
    <dgm:pt modelId="{91F189C6-74DC-EA4C-8139-182BC851F466}" type="pres">
      <dgm:prSet presAssocID="{378A1751-F084-BB45-AFC4-976DB4936234}" presName="childShp" presStyleLbl="bgAccFollowNode1" presStyleIdx="0" presStyleCnt="2">
        <dgm:presLayoutVars>
          <dgm:bulletEnabled val="1"/>
        </dgm:presLayoutVars>
      </dgm:prSet>
      <dgm:spPr/>
    </dgm:pt>
    <dgm:pt modelId="{CB981552-3397-7044-80D0-DC344CE79FA5}" type="pres">
      <dgm:prSet presAssocID="{604C0837-E7B0-2645-BF2A-A2054460ABD1}" presName="spacing" presStyleCnt="0"/>
      <dgm:spPr/>
    </dgm:pt>
    <dgm:pt modelId="{63DB39F7-9088-2445-A06F-5F0BFD95458E}" type="pres">
      <dgm:prSet presAssocID="{F161AE3C-640B-5D4D-B723-E98ADDCAE2F1}" presName="linNode" presStyleCnt="0"/>
      <dgm:spPr/>
    </dgm:pt>
    <dgm:pt modelId="{4E134DE9-F9DF-214F-B7A7-4BA0130FC98C}" type="pres">
      <dgm:prSet presAssocID="{F161AE3C-640B-5D4D-B723-E98ADDCAE2F1}" presName="parentShp" presStyleLbl="node1" presStyleIdx="1" presStyleCnt="2">
        <dgm:presLayoutVars>
          <dgm:bulletEnabled val="1"/>
        </dgm:presLayoutVars>
      </dgm:prSet>
      <dgm:spPr/>
    </dgm:pt>
    <dgm:pt modelId="{63886BCF-9D58-CF46-B119-3A1DFE7A80A7}" type="pres">
      <dgm:prSet presAssocID="{F161AE3C-640B-5D4D-B723-E98ADDCAE2F1}" presName="childShp" presStyleLbl="bgAccFollowNode1" presStyleIdx="1" presStyleCnt="2">
        <dgm:presLayoutVars>
          <dgm:bulletEnabled val="1"/>
        </dgm:presLayoutVars>
      </dgm:prSet>
      <dgm:spPr/>
    </dgm:pt>
  </dgm:ptLst>
  <dgm:cxnLst>
    <dgm:cxn modelId="{4B73F007-7ED0-9245-B488-66355243F37E}" srcId="{8FD7A3AA-C707-FB49-9AA5-2AF62290474C}" destId="{F161AE3C-640B-5D4D-B723-E98ADDCAE2F1}" srcOrd="1" destOrd="0" parTransId="{7FE24F2F-CA08-9841-BEA6-A33085748FF9}" sibTransId="{855BBFB0-87CB-EA4E-ABBF-2C4AB451CEF3}"/>
    <dgm:cxn modelId="{A93E6F1B-B688-4B45-B63B-3AECA89EFD37}" type="presOf" srcId="{378A1751-F084-BB45-AFC4-976DB4936234}" destId="{B2AD1DB0-AF60-364B-8C0C-9E03D0FC828E}" srcOrd="0" destOrd="0" presId="urn:microsoft.com/office/officeart/2005/8/layout/vList6"/>
    <dgm:cxn modelId="{219BA669-004B-6744-A268-56DD6337E8CC}" srcId="{378A1751-F084-BB45-AFC4-976DB4936234}" destId="{AD05D200-FB8A-3F4C-8AC9-654060177BC1}" srcOrd="1" destOrd="0" parTransId="{C04160CB-6C3B-9249-9D47-DBF7C584F620}" sibTransId="{EE1BD952-ED4B-7748-B397-22823F03984B}"/>
    <dgm:cxn modelId="{27490B5A-2F0A-AD4D-9161-12042ADE247E}" srcId="{378A1751-F084-BB45-AFC4-976DB4936234}" destId="{243FB21D-2C2F-9746-A2A0-144D671A1DC0}" srcOrd="0" destOrd="0" parTransId="{927A03F2-DE3C-2A44-B8A0-17961E3C53E4}" sibTransId="{FD88DE88-FBDC-A44E-89F6-48728F4CCF2D}"/>
    <dgm:cxn modelId="{BB815E7E-0228-8542-8767-08563D36BE12}" type="presOf" srcId="{AD05D200-FB8A-3F4C-8AC9-654060177BC1}" destId="{91F189C6-74DC-EA4C-8139-182BC851F466}" srcOrd="0" destOrd="1" presId="urn:microsoft.com/office/officeart/2005/8/layout/vList6"/>
    <dgm:cxn modelId="{5BE1D680-A1BE-9049-8ADB-0BAB2AA5B602}" srcId="{F161AE3C-640B-5D4D-B723-E98ADDCAE2F1}" destId="{A04F1631-EC26-DC4C-BD05-3B23FDA6F26B}" srcOrd="0" destOrd="0" parTransId="{C1D7B5E5-A32E-6644-BE5D-32FFEF1D65BB}" sibTransId="{508025F2-8B3C-B24A-9EC4-835A51884345}"/>
    <dgm:cxn modelId="{7CF7B68D-53D1-A546-951E-AE6098DFCB50}" srcId="{8FD7A3AA-C707-FB49-9AA5-2AF62290474C}" destId="{378A1751-F084-BB45-AFC4-976DB4936234}" srcOrd="0" destOrd="0" parTransId="{FD3819E1-BE7D-604C-952A-F6FB05F92002}" sibTransId="{604C0837-E7B0-2645-BF2A-A2054460ABD1}"/>
    <dgm:cxn modelId="{13DCDD98-6DE6-D24C-A419-1C1C84EF0007}" type="presOf" srcId="{F161AE3C-640B-5D4D-B723-E98ADDCAE2F1}" destId="{4E134DE9-F9DF-214F-B7A7-4BA0130FC98C}" srcOrd="0" destOrd="0" presId="urn:microsoft.com/office/officeart/2005/8/layout/vList6"/>
    <dgm:cxn modelId="{4D86EBA0-F657-DA4C-9A85-641BCEC997DF}" type="presOf" srcId="{8FD7A3AA-C707-FB49-9AA5-2AF62290474C}" destId="{46F66A1C-ED22-4945-9A30-02129523A740}" srcOrd="0" destOrd="0" presId="urn:microsoft.com/office/officeart/2005/8/layout/vList6"/>
    <dgm:cxn modelId="{AAC2BFB0-6450-6C4F-A314-20E1DC8D44AE}" srcId="{F161AE3C-640B-5D4D-B723-E98ADDCAE2F1}" destId="{5E1F4CDB-2931-FE44-9742-737A3D68BBEA}" srcOrd="1" destOrd="0" parTransId="{33791EA6-EA6E-704B-900E-B47FAFEF2B5D}" sibTransId="{8D205473-1543-1040-B384-4EACBB5D4F26}"/>
    <dgm:cxn modelId="{2287C5BC-D21B-164F-A4AA-CB6E06C1B928}" type="presOf" srcId="{A04F1631-EC26-DC4C-BD05-3B23FDA6F26B}" destId="{63886BCF-9D58-CF46-B119-3A1DFE7A80A7}" srcOrd="0" destOrd="0" presId="urn:microsoft.com/office/officeart/2005/8/layout/vList6"/>
    <dgm:cxn modelId="{05EB96E9-C4EC-834F-8C23-02D581AA0A68}" type="presOf" srcId="{243FB21D-2C2F-9746-A2A0-144D671A1DC0}" destId="{91F189C6-74DC-EA4C-8139-182BC851F466}" srcOrd="0" destOrd="0" presId="urn:microsoft.com/office/officeart/2005/8/layout/vList6"/>
    <dgm:cxn modelId="{E11390F8-4AC4-6444-93B2-705EA2A0E38D}" type="presOf" srcId="{5E1F4CDB-2931-FE44-9742-737A3D68BBEA}" destId="{63886BCF-9D58-CF46-B119-3A1DFE7A80A7}" srcOrd="0" destOrd="1" presId="urn:microsoft.com/office/officeart/2005/8/layout/vList6"/>
    <dgm:cxn modelId="{EF8693A9-3A8D-DB41-9529-60B8E0638BD0}" type="presParOf" srcId="{46F66A1C-ED22-4945-9A30-02129523A740}" destId="{E31D7456-C204-4744-9C21-591FA9421E3A}" srcOrd="0" destOrd="0" presId="urn:microsoft.com/office/officeart/2005/8/layout/vList6"/>
    <dgm:cxn modelId="{B384C444-E94B-054A-9FCE-08A6CF8648E5}" type="presParOf" srcId="{E31D7456-C204-4744-9C21-591FA9421E3A}" destId="{B2AD1DB0-AF60-364B-8C0C-9E03D0FC828E}" srcOrd="0" destOrd="0" presId="urn:microsoft.com/office/officeart/2005/8/layout/vList6"/>
    <dgm:cxn modelId="{FA278E0F-A03D-BA46-9124-24867980071B}" type="presParOf" srcId="{E31D7456-C204-4744-9C21-591FA9421E3A}" destId="{91F189C6-74DC-EA4C-8139-182BC851F466}" srcOrd="1" destOrd="0" presId="urn:microsoft.com/office/officeart/2005/8/layout/vList6"/>
    <dgm:cxn modelId="{12F6012B-D07E-B146-97D4-44A7AC25A96E}" type="presParOf" srcId="{46F66A1C-ED22-4945-9A30-02129523A740}" destId="{CB981552-3397-7044-80D0-DC344CE79FA5}" srcOrd="1" destOrd="0" presId="urn:microsoft.com/office/officeart/2005/8/layout/vList6"/>
    <dgm:cxn modelId="{3C38EA26-8997-9548-BE8E-64B29C466F70}" type="presParOf" srcId="{46F66A1C-ED22-4945-9A30-02129523A740}" destId="{63DB39F7-9088-2445-A06F-5F0BFD95458E}" srcOrd="2" destOrd="0" presId="urn:microsoft.com/office/officeart/2005/8/layout/vList6"/>
    <dgm:cxn modelId="{9747399F-DBFF-E344-A66B-176079EE46BC}" type="presParOf" srcId="{63DB39F7-9088-2445-A06F-5F0BFD95458E}" destId="{4E134DE9-F9DF-214F-B7A7-4BA0130FC98C}" srcOrd="0" destOrd="0" presId="urn:microsoft.com/office/officeart/2005/8/layout/vList6"/>
    <dgm:cxn modelId="{2160C116-E230-3F4A-831B-54B03E24DE8E}" type="presParOf" srcId="{63DB39F7-9088-2445-A06F-5F0BFD95458E}" destId="{63886BCF-9D58-CF46-B119-3A1DFE7A80A7}"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7D0FBC-10F4-E74C-BF72-B41F2BE3D311}" type="doc">
      <dgm:prSet loTypeId="urn:microsoft.com/office/officeart/2008/layout/RadialCluster" loCatId="" qsTypeId="urn:microsoft.com/office/officeart/2005/8/quickstyle/simple4" qsCatId="simple" csTypeId="urn:microsoft.com/office/officeart/2005/8/colors/colorful1" csCatId="colorful" phldr="1"/>
      <dgm:spPr/>
      <dgm:t>
        <a:bodyPr/>
        <a:lstStyle/>
        <a:p>
          <a:endParaRPr lang="en-US"/>
        </a:p>
      </dgm:t>
    </dgm:pt>
    <dgm:pt modelId="{C7004CFB-225B-D342-A6B1-E64F12C188C4}">
      <dgm:prSet phldrT="[Text]" custT="1"/>
      <dgm:spPr/>
      <dgm:t>
        <a:bodyPr/>
        <a:lstStyle/>
        <a:p>
          <a:r>
            <a:rPr lang="en-US" sz="3200" b="1" dirty="0">
              <a:latin typeface="Century Gothic" panose="020B0502020202020204" pitchFamily="34" charset="0"/>
            </a:rPr>
            <a:t>Quality</a:t>
          </a:r>
        </a:p>
      </dgm:t>
    </dgm:pt>
    <dgm:pt modelId="{CC1EBA78-B2CA-244D-A05E-F7FDF633BFE3}" type="parTrans" cxnId="{AEB7D666-5793-5E45-92D1-7C18728EE54C}">
      <dgm:prSet/>
      <dgm:spPr/>
      <dgm:t>
        <a:bodyPr/>
        <a:lstStyle/>
        <a:p>
          <a:endParaRPr lang="en-US" sz="3200">
            <a:solidFill>
              <a:schemeClr val="tx1"/>
            </a:solidFill>
            <a:latin typeface="Century Gothic" panose="020B0502020202020204" pitchFamily="34" charset="0"/>
          </a:endParaRPr>
        </a:p>
      </dgm:t>
    </dgm:pt>
    <dgm:pt modelId="{5BA90425-B7DB-EF48-B9F6-047D75EF005C}" type="sibTrans" cxnId="{AEB7D666-5793-5E45-92D1-7C18728EE54C}">
      <dgm:prSet/>
      <dgm:spPr/>
      <dgm:t>
        <a:bodyPr/>
        <a:lstStyle/>
        <a:p>
          <a:endParaRPr lang="en-US" sz="3200">
            <a:solidFill>
              <a:schemeClr val="tx1"/>
            </a:solidFill>
            <a:latin typeface="Century Gothic" panose="020B0502020202020204" pitchFamily="34" charset="0"/>
          </a:endParaRPr>
        </a:p>
      </dgm:t>
    </dgm:pt>
    <dgm:pt modelId="{3705E165-7710-5B41-AB8E-9FBE6FD7FD28}">
      <dgm:prSet phldrT="[Text]" custT="1"/>
      <dgm:spPr/>
      <dgm:t>
        <a:bodyPr/>
        <a:lstStyle/>
        <a:p>
          <a:r>
            <a:rPr lang="en-US" sz="3200" b="1" dirty="0">
              <a:latin typeface="Century Gothic" panose="020B0502020202020204" pitchFamily="34" charset="0"/>
            </a:rPr>
            <a:t>Scope</a:t>
          </a:r>
        </a:p>
      </dgm:t>
    </dgm:pt>
    <dgm:pt modelId="{3EA9CD4A-29CD-BE42-8956-9CFBDECCC37E}" type="parTrans" cxnId="{DBE293D8-EAA2-104E-9A2D-A6C15B6EAEE8}">
      <dgm:prSet/>
      <dgm:spPr/>
      <dgm:t>
        <a:bodyPr/>
        <a:lstStyle/>
        <a:p>
          <a:endParaRPr lang="en-US" sz="3200">
            <a:solidFill>
              <a:schemeClr val="tx1"/>
            </a:solidFill>
            <a:latin typeface="Century Gothic" panose="020B0502020202020204" pitchFamily="34" charset="0"/>
          </a:endParaRPr>
        </a:p>
      </dgm:t>
    </dgm:pt>
    <dgm:pt modelId="{DEF2F604-24D9-3245-888B-6C3537520258}" type="sibTrans" cxnId="{DBE293D8-EAA2-104E-9A2D-A6C15B6EAEE8}">
      <dgm:prSet/>
      <dgm:spPr/>
      <dgm:t>
        <a:bodyPr/>
        <a:lstStyle/>
        <a:p>
          <a:endParaRPr lang="en-US" sz="3200">
            <a:solidFill>
              <a:schemeClr val="tx1"/>
            </a:solidFill>
            <a:latin typeface="Century Gothic" panose="020B0502020202020204" pitchFamily="34" charset="0"/>
          </a:endParaRPr>
        </a:p>
      </dgm:t>
    </dgm:pt>
    <dgm:pt modelId="{31423BFD-93BB-F24F-A4A8-3324BD83B679}">
      <dgm:prSet phldrT="[Text]" custT="1"/>
      <dgm:spPr/>
      <dgm:t>
        <a:bodyPr/>
        <a:lstStyle/>
        <a:p>
          <a:r>
            <a:rPr lang="en-US" sz="3200" b="1">
              <a:latin typeface="Century Gothic" panose="020B0502020202020204" pitchFamily="34" charset="0"/>
            </a:rPr>
            <a:t>Time</a:t>
          </a:r>
          <a:endParaRPr lang="en-US" sz="3200" b="1" dirty="0">
            <a:latin typeface="Century Gothic" panose="020B0502020202020204" pitchFamily="34" charset="0"/>
          </a:endParaRPr>
        </a:p>
      </dgm:t>
    </dgm:pt>
    <dgm:pt modelId="{9B770AF8-4825-594C-A03B-DEFF35997621}" type="parTrans" cxnId="{2975D4D9-238E-1344-8DAE-31B2ECA6B5FD}">
      <dgm:prSet/>
      <dgm:spPr/>
      <dgm:t>
        <a:bodyPr/>
        <a:lstStyle/>
        <a:p>
          <a:endParaRPr lang="en-US" sz="3200">
            <a:solidFill>
              <a:schemeClr val="tx1"/>
            </a:solidFill>
            <a:latin typeface="Century Gothic" panose="020B0502020202020204" pitchFamily="34" charset="0"/>
          </a:endParaRPr>
        </a:p>
      </dgm:t>
    </dgm:pt>
    <dgm:pt modelId="{719E295D-B409-BB4E-B29D-EFBB096138C4}" type="sibTrans" cxnId="{2975D4D9-238E-1344-8DAE-31B2ECA6B5FD}">
      <dgm:prSet/>
      <dgm:spPr/>
      <dgm:t>
        <a:bodyPr/>
        <a:lstStyle/>
        <a:p>
          <a:endParaRPr lang="en-US" sz="3200">
            <a:solidFill>
              <a:schemeClr val="tx1"/>
            </a:solidFill>
            <a:latin typeface="Century Gothic" panose="020B0502020202020204" pitchFamily="34" charset="0"/>
          </a:endParaRPr>
        </a:p>
      </dgm:t>
    </dgm:pt>
    <dgm:pt modelId="{EF4ABF68-E792-DC47-BFA5-4A8E5B6AEC34}">
      <dgm:prSet phldrT="[Text]" custT="1"/>
      <dgm:spPr/>
      <dgm:t>
        <a:bodyPr/>
        <a:lstStyle/>
        <a:p>
          <a:r>
            <a:rPr lang="en-US" sz="3200" b="1">
              <a:latin typeface="Century Gothic" panose="020B0502020202020204" pitchFamily="34" charset="0"/>
            </a:rPr>
            <a:t>Cost</a:t>
          </a:r>
          <a:endParaRPr lang="en-US" sz="3200" b="1" dirty="0">
            <a:latin typeface="Century Gothic" panose="020B0502020202020204" pitchFamily="34" charset="0"/>
          </a:endParaRPr>
        </a:p>
      </dgm:t>
    </dgm:pt>
    <dgm:pt modelId="{C11E45B0-13F8-694E-B862-E293FD3B4E21}" type="parTrans" cxnId="{CD6A3640-BCFA-804A-AB94-514FDBA345A6}">
      <dgm:prSet/>
      <dgm:spPr/>
      <dgm:t>
        <a:bodyPr/>
        <a:lstStyle/>
        <a:p>
          <a:endParaRPr lang="en-US" sz="3200">
            <a:solidFill>
              <a:schemeClr val="tx1"/>
            </a:solidFill>
            <a:latin typeface="Century Gothic" panose="020B0502020202020204" pitchFamily="34" charset="0"/>
          </a:endParaRPr>
        </a:p>
      </dgm:t>
    </dgm:pt>
    <dgm:pt modelId="{BFA9EF09-83DA-3149-B492-7E05DD45A561}" type="sibTrans" cxnId="{CD6A3640-BCFA-804A-AB94-514FDBA345A6}">
      <dgm:prSet/>
      <dgm:spPr/>
      <dgm:t>
        <a:bodyPr/>
        <a:lstStyle/>
        <a:p>
          <a:endParaRPr lang="en-US" sz="3200">
            <a:solidFill>
              <a:schemeClr val="tx1"/>
            </a:solidFill>
            <a:latin typeface="Century Gothic" panose="020B0502020202020204" pitchFamily="34" charset="0"/>
          </a:endParaRPr>
        </a:p>
      </dgm:t>
    </dgm:pt>
    <dgm:pt modelId="{9630030B-8912-4548-9A3A-A4A97F859C01}" type="pres">
      <dgm:prSet presAssocID="{DA7D0FBC-10F4-E74C-BF72-B41F2BE3D311}" presName="Name0" presStyleCnt="0">
        <dgm:presLayoutVars>
          <dgm:chMax val="1"/>
          <dgm:chPref val="1"/>
          <dgm:dir/>
          <dgm:animOne val="branch"/>
          <dgm:animLvl val="lvl"/>
        </dgm:presLayoutVars>
      </dgm:prSet>
      <dgm:spPr/>
    </dgm:pt>
    <dgm:pt modelId="{F596B6E2-E6BA-C644-BF34-31EBE406C075}" type="pres">
      <dgm:prSet presAssocID="{C7004CFB-225B-D342-A6B1-E64F12C188C4}" presName="singleCycle" presStyleCnt="0"/>
      <dgm:spPr/>
    </dgm:pt>
    <dgm:pt modelId="{21C09E06-BDC9-144D-81E0-586AA726530A}" type="pres">
      <dgm:prSet presAssocID="{C7004CFB-225B-D342-A6B1-E64F12C188C4}" presName="singleCenter" presStyleLbl="node1" presStyleIdx="0" presStyleCnt="4" custScaleX="128529">
        <dgm:presLayoutVars>
          <dgm:chMax val="7"/>
          <dgm:chPref val="7"/>
        </dgm:presLayoutVars>
      </dgm:prSet>
      <dgm:spPr/>
    </dgm:pt>
    <dgm:pt modelId="{B9F4958D-D008-4E4A-9033-65E58B2DCEE7}" type="pres">
      <dgm:prSet presAssocID="{3EA9CD4A-29CD-BE42-8956-9CFBDECCC37E}" presName="Name56" presStyleLbl="parChTrans1D2" presStyleIdx="0" presStyleCnt="3"/>
      <dgm:spPr/>
    </dgm:pt>
    <dgm:pt modelId="{C3DA2A18-5183-E147-A300-A1986A4356AF}" type="pres">
      <dgm:prSet presAssocID="{3705E165-7710-5B41-AB8E-9FBE6FD7FD28}" presName="text0" presStyleLbl="node1" presStyleIdx="1" presStyleCnt="4" custScaleX="266483">
        <dgm:presLayoutVars>
          <dgm:bulletEnabled val="1"/>
        </dgm:presLayoutVars>
      </dgm:prSet>
      <dgm:spPr/>
    </dgm:pt>
    <dgm:pt modelId="{F27B4411-BB4A-A24D-9CE2-C0CD72AB114A}" type="pres">
      <dgm:prSet presAssocID="{9B770AF8-4825-594C-A03B-DEFF35997621}" presName="Name56" presStyleLbl="parChTrans1D2" presStyleIdx="1" presStyleCnt="3"/>
      <dgm:spPr/>
    </dgm:pt>
    <dgm:pt modelId="{59311A3B-3AA2-3F43-919F-1E53D9FDA072}" type="pres">
      <dgm:prSet presAssocID="{31423BFD-93BB-F24F-A4A8-3324BD83B679}" presName="text0" presStyleLbl="node1" presStyleIdx="2" presStyleCnt="4" custScaleX="268760" custRadScaleRad="130997" custRadScaleInc="-5350">
        <dgm:presLayoutVars>
          <dgm:bulletEnabled val="1"/>
        </dgm:presLayoutVars>
      </dgm:prSet>
      <dgm:spPr/>
    </dgm:pt>
    <dgm:pt modelId="{E82FB3B7-00B9-8B43-8F4E-C1285683F743}" type="pres">
      <dgm:prSet presAssocID="{C11E45B0-13F8-694E-B862-E293FD3B4E21}" presName="Name56" presStyleLbl="parChTrans1D2" presStyleIdx="2" presStyleCnt="3"/>
      <dgm:spPr/>
    </dgm:pt>
    <dgm:pt modelId="{BA32F3AC-EA27-B44A-A7E9-EBF16D82EE69}" type="pres">
      <dgm:prSet presAssocID="{EF4ABF68-E792-DC47-BFA5-4A8E5B6AEC34}" presName="text0" presStyleLbl="node1" presStyleIdx="3" presStyleCnt="4" custScaleX="306553" custRadScaleRad="130405" custRadScaleInc="4833">
        <dgm:presLayoutVars>
          <dgm:bulletEnabled val="1"/>
        </dgm:presLayoutVars>
      </dgm:prSet>
      <dgm:spPr/>
    </dgm:pt>
  </dgm:ptLst>
  <dgm:cxnLst>
    <dgm:cxn modelId="{D0E18209-27F1-0343-A590-2F70D4317B3D}" type="presOf" srcId="{C11E45B0-13F8-694E-B862-E293FD3B4E21}" destId="{E82FB3B7-00B9-8B43-8F4E-C1285683F743}" srcOrd="0" destOrd="0" presId="urn:microsoft.com/office/officeart/2008/layout/RadialCluster"/>
    <dgm:cxn modelId="{FFD94921-E695-F345-A022-6B8DB45C2857}" type="presOf" srcId="{3705E165-7710-5B41-AB8E-9FBE6FD7FD28}" destId="{C3DA2A18-5183-E147-A300-A1986A4356AF}" srcOrd="0" destOrd="0" presId="urn:microsoft.com/office/officeart/2008/layout/RadialCluster"/>
    <dgm:cxn modelId="{CD6A3640-BCFA-804A-AB94-514FDBA345A6}" srcId="{C7004CFB-225B-D342-A6B1-E64F12C188C4}" destId="{EF4ABF68-E792-DC47-BFA5-4A8E5B6AEC34}" srcOrd="2" destOrd="0" parTransId="{C11E45B0-13F8-694E-B862-E293FD3B4E21}" sibTransId="{BFA9EF09-83DA-3149-B492-7E05DD45A561}"/>
    <dgm:cxn modelId="{AEB7D666-5793-5E45-92D1-7C18728EE54C}" srcId="{DA7D0FBC-10F4-E74C-BF72-B41F2BE3D311}" destId="{C7004CFB-225B-D342-A6B1-E64F12C188C4}" srcOrd="0" destOrd="0" parTransId="{CC1EBA78-B2CA-244D-A05E-F7FDF633BFE3}" sibTransId="{5BA90425-B7DB-EF48-B9F6-047D75EF005C}"/>
    <dgm:cxn modelId="{5498A774-FFD6-6F43-985C-5C18F6B76F25}" type="presOf" srcId="{31423BFD-93BB-F24F-A4A8-3324BD83B679}" destId="{59311A3B-3AA2-3F43-919F-1E53D9FDA072}" srcOrd="0" destOrd="0" presId="urn:microsoft.com/office/officeart/2008/layout/RadialCluster"/>
    <dgm:cxn modelId="{79D6567C-7D73-0246-A3E3-278B14BB3F2B}" type="presOf" srcId="{C7004CFB-225B-D342-A6B1-E64F12C188C4}" destId="{21C09E06-BDC9-144D-81E0-586AA726530A}" srcOrd="0" destOrd="0" presId="urn:microsoft.com/office/officeart/2008/layout/RadialCluster"/>
    <dgm:cxn modelId="{A116DBA4-9035-8F4F-80C7-E81F81D1C46D}" type="presOf" srcId="{3EA9CD4A-29CD-BE42-8956-9CFBDECCC37E}" destId="{B9F4958D-D008-4E4A-9033-65E58B2DCEE7}" srcOrd="0" destOrd="0" presId="urn:microsoft.com/office/officeart/2008/layout/RadialCluster"/>
    <dgm:cxn modelId="{E4F705B6-DE4B-3446-8039-C733356F789C}" type="presOf" srcId="{DA7D0FBC-10F4-E74C-BF72-B41F2BE3D311}" destId="{9630030B-8912-4548-9A3A-A4A97F859C01}" srcOrd="0" destOrd="0" presId="urn:microsoft.com/office/officeart/2008/layout/RadialCluster"/>
    <dgm:cxn modelId="{DBE293D8-EAA2-104E-9A2D-A6C15B6EAEE8}" srcId="{C7004CFB-225B-D342-A6B1-E64F12C188C4}" destId="{3705E165-7710-5B41-AB8E-9FBE6FD7FD28}" srcOrd="0" destOrd="0" parTransId="{3EA9CD4A-29CD-BE42-8956-9CFBDECCC37E}" sibTransId="{DEF2F604-24D9-3245-888B-6C3537520258}"/>
    <dgm:cxn modelId="{2975D4D9-238E-1344-8DAE-31B2ECA6B5FD}" srcId="{C7004CFB-225B-D342-A6B1-E64F12C188C4}" destId="{31423BFD-93BB-F24F-A4A8-3324BD83B679}" srcOrd="1" destOrd="0" parTransId="{9B770AF8-4825-594C-A03B-DEFF35997621}" sibTransId="{719E295D-B409-BB4E-B29D-EFBB096138C4}"/>
    <dgm:cxn modelId="{359189E1-F5E1-3541-BB10-011B6376497C}" type="presOf" srcId="{EF4ABF68-E792-DC47-BFA5-4A8E5B6AEC34}" destId="{BA32F3AC-EA27-B44A-A7E9-EBF16D82EE69}" srcOrd="0" destOrd="0" presId="urn:microsoft.com/office/officeart/2008/layout/RadialCluster"/>
    <dgm:cxn modelId="{AE269EE1-AB63-E548-9774-7B7BD4FF7DE8}" type="presOf" srcId="{9B770AF8-4825-594C-A03B-DEFF35997621}" destId="{F27B4411-BB4A-A24D-9CE2-C0CD72AB114A}" srcOrd="0" destOrd="0" presId="urn:microsoft.com/office/officeart/2008/layout/RadialCluster"/>
    <dgm:cxn modelId="{21B068F6-412F-9F46-B54D-BE85D99A2B72}" type="presParOf" srcId="{9630030B-8912-4548-9A3A-A4A97F859C01}" destId="{F596B6E2-E6BA-C644-BF34-31EBE406C075}" srcOrd="0" destOrd="0" presId="urn:microsoft.com/office/officeart/2008/layout/RadialCluster"/>
    <dgm:cxn modelId="{A4BAA83F-3E74-DF46-9858-8E64C97EAC69}" type="presParOf" srcId="{F596B6E2-E6BA-C644-BF34-31EBE406C075}" destId="{21C09E06-BDC9-144D-81E0-586AA726530A}" srcOrd="0" destOrd="0" presId="urn:microsoft.com/office/officeart/2008/layout/RadialCluster"/>
    <dgm:cxn modelId="{164FBE3A-7F8F-BC4E-8A9E-FC5AFFAE620A}" type="presParOf" srcId="{F596B6E2-E6BA-C644-BF34-31EBE406C075}" destId="{B9F4958D-D008-4E4A-9033-65E58B2DCEE7}" srcOrd="1" destOrd="0" presId="urn:microsoft.com/office/officeart/2008/layout/RadialCluster"/>
    <dgm:cxn modelId="{1D2B0B57-D835-F644-BACD-E221B6E5874A}" type="presParOf" srcId="{F596B6E2-E6BA-C644-BF34-31EBE406C075}" destId="{C3DA2A18-5183-E147-A300-A1986A4356AF}" srcOrd="2" destOrd="0" presId="urn:microsoft.com/office/officeart/2008/layout/RadialCluster"/>
    <dgm:cxn modelId="{7B96BC97-E57E-6748-86A3-739BFCF21875}" type="presParOf" srcId="{F596B6E2-E6BA-C644-BF34-31EBE406C075}" destId="{F27B4411-BB4A-A24D-9CE2-C0CD72AB114A}" srcOrd="3" destOrd="0" presId="urn:microsoft.com/office/officeart/2008/layout/RadialCluster"/>
    <dgm:cxn modelId="{15C66A66-66F8-FF46-ABD6-F375AF149E1D}" type="presParOf" srcId="{F596B6E2-E6BA-C644-BF34-31EBE406C075}" destId="{59311A3B-3AA2-3F43-919F-1E53D9FDA072}" srcOrd="4" destOrd="0" presId="urn:microsoft.com/office/officeart/2008/layout/RadialCluster"/>
    <dgm:cxn modelId="{02734145-DFBC-8D44-8155-3EC29935825C}" type="presParOf" srcId="{F596B6E2-E6BA-C644-BF34-31EBE406C075}" destId="{E82FB3B7-00B9-8B43-8F4E-C1285683F743}" srcOrd="5" destOrd="0" presId="urn:microsoft.com/office/officeart/2008/layout/RadialCluster"/>
    <dgm:cxn modelId="{1D26743B-118D-2845-B25E-10647D39A94F}" type="presParOf" srcId="{F596B6E2-E6BA-C644-BF34-31EBE406C075}" destId="{BA32F3AC-EA27-B44A-A7E9-EBF16D82EE69}"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F1FD6-582A-5143-AD96-9E2E2A67ACCF}">
      <dsp:nvSpPr>
        <dsp:cNvPr id="0" name=""/>
        <dsp:cNvSpPr/>
      </dsp:nvSpPr>
      <dsp:spPr>
        <a:xfrm rot="16200000">
          <a:off x="-1877643" y="1939880"/>
          <a:ext cx="6172199" cy="2292439"/>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Century Gothic" panose="020B0502020202020204" pitchFamily="34" charset="0"/>
            </a:rPr>
            <a:t>*Extreme or deviant case sampling</a:t>
          </a:r>
        </a:p>
        <a:p>
          <a:pPr marL="0" lvl="0" indent="0" algn="l" defTabSz="800100">
            <a:lnSpc>
              <a:spcPct val="90000"/>
            </a:lnSpc>
            <a:spcBef>
              <a:spcPct val="0"/>
            </a:spcBef>
            <a:spcAft>
              <a:spcPct val="35000"/>
            </a:spcAft>
            <a:buNone/>
          </a:pPr>
          <a:endParaRPr lang="en-US" sz="1800" b="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b="0" kern="1200" dirty="0">
              <a:latin typeface="Century Gothic" panose="020B0502020202020204" pitchFamily="34" charset="0"/>
            </a:rPr>
            <a:t>Intensity sampling</a:t>
          </a:r>
        </a:p>
        <a:p>
          <a:pPr marL="0" lvl="0" indent="0" algn="l" defTabSz="800100">
            <a:lnSpc>
              <a:spcPct val="90000"/>
            </a:lnSpc>
            <a:spcBef>
              <a:spcPct val="0"/>
            </a:spcBef>
            <a:spcAft>
              <a:spcPct val="35000"/>
            </a:spcAft>
            <a:buNone/>
          </a:pPr>
          <a:endParaRPr lang="en-US" sz="1800" b="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b="0" kern="1200" dirty="0">
              <a:latin typeface="Century Gothic" panose="020B0502020202020204" pitchFamily="34" charset="0"/>
            </a:rPr>
            <a:t>*</a:t>
          </a:r>
          <a:r>
            <a:rPr lang="en-US" sz="1800" b="1" kern="1200" dirty="0">
              <a:latin typeface="Century Gothic" panose="020B0502020202020204" pitchFamily="34" charset="0"/>
            </a:rPr>
            <a:t>Maximum variation sampling/</a:t>
          </a:r>
          <a:br>
            <a:rPr lang="en-US" sz="1800" b="1" kern="1200" dirty="0">
              <a:latin typeface="Century Gothic" panose="020B0502020202020204" pitchFamily="34" charset="0"/>
            </a:rPr>
          </a:br>
          <a:r>
            <a:rPr lang="en-US" sz="1800" b="1" kern="1200" dirty="0">
              <a:latin typeface="Century Gothic" panose="020B0502020202020204" pitchFamily="34" charset="0"/>
            </a:rPr>
            <a:t>heterogeneous</a:t>
          </a:r>
        </a:p>
        <a:p>
          <a:pPr marL="0" lvl="0" indent="0" algn="l" defTabSz="800100">
            <a:lnSpc>
              <a:spcPct val="90000"/>
            </a:lnSpc>
            <a:spcBef>
              <a:spcPct val="0"/>
            </a:spcBef>
            <a:spcAft>
              <a:spcPct val="35000"/>
            </a:spcAft>
            <a:buNone/>
          </a:pPr>
          <a:endParaRPr lang="en-US" sz="1800" b="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b="0" kern="1200" dirty="0">
              <a:latin typeface="Century Gothic" panose="020B0502020202020204" pitchFamily="34" charset="0"/>
            </a:rPr>
            <a:t>Homogeneous sampling</a:t>
          </a:r>
        </a:p>
        <a:p>
          <a:pPr marL="0" lvl="0" indent="0" algn="l" defTabSz="800100">
            <a:lnSpc>
              <a:spcPct val="90000"/>
            </a:lnSpc>
            <a:spcBef>
              <a:spcPct val="0"/>
            </a:spcBef>
            <a:spcAft>
              <a:spcPct val="35000"/>
            </a:spcAft>
            <a:buNone/>
          </a:pPr>
          <a:endParaRPr lang="en-US" sz="1800" kern="1200" dirty="0">
            <a:latin typeface="Century Gothic" panose="020B0502020202020204" pitchFamily="34" charset="0"/>
          </a:endParaRPr>
        </a:p>
        <a:p>
          <a:pPr marL="171450" lvl="1" indent="-171450" algn="l" defTabSz="800100">
            <a:lnSpc>
              <a:spcPct val="90000"/>
            </a:lnSpc>
            <a:spcBef>
              <a:spcPct val="0"/>
            </a:spcBef>
            <a:spcAft>
              <a:spcPct val="15000"/>
            </a:spcAft>
            <a:buChar char="•"/>
          </a:pPr>
          <a:endParaRPr lang="en-US" sz="1800" kern="1200" dirty="0">
            <a:latin typeface="Century Gothic" panose="020B0502020202020204" pitchFamily="34" charset="0"/>
          </a:endParaRPr>
        </a:p>
      </dsp:txBody>
      <dsp:txXfrm rot="5400000">
        <a:off x="62237" y="1234440"/>
        <a:ext cx="2292439" cy="3703319"/>
      </dsp:txXfrm>
    </dsp:sp>
    <dsp:sp modelId="{D1F4ED24-9C2A-EB4D-8905-409768E485BB}">
      <dsp:nvSpPr>
        <dsp:cNvPr id="0" name=""/>
        <dsp:cNvSpPr/>
      </dsp:nvSpPr>
      <dsp:spPr>
        <a:xfrm rot="16200000">
          <a:off x="401371" y="2047763"/>
          <a:ext cx="6172199" cy="207667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l" defTabSz="800100">
            <a:lnSpc>
              <a:spcPct val="90000"/>
            </a:lnSpc>
            <a:spcBef>
              <a:spcPct val="0"/>
            </a:spcBef>
            <a:spcAft>
              <a:spcPct val="35000"/>
            </a:spcAft>
            <a:buNone/>
          </a:pPr>
          <a:r>
            <a:rPr lang="en-US" sz="1800" kern="1200">
              <a:latin typeface="Century Gothic" panose="020B0502020202020204" pitchFamily="34" charset="0"/>
            </a:rPr>
            <a:t>Typical case sampling</a:t>
          </a:r>
        </a:p>
        <a:p>
          <a:pPr marL="0" lvl="0" indent="0" algn="l" defTabSz="800100">
            <a:lnSpc>
              <a:spcPct val="90000"/>
            </a:lnSpc>
            <a:spcBef>
              <a:spcPct val="0"/>
            </a:spcBef>
            <a:spcAft>
              <a:spcPct val="35000"/>
            </a:spcAft>
            <a:buNone/>
          </a:pPr>
          <a:endParaRPr lang="en-US" sz="1800" kern="120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a:latin typeface="Century Gothic" panose="020B0502020202020204" pitchFamily="34" charset="0"/>
            </a:rPr>
            <a:t>Critical case sampling</a:t>
          </a:r>
        </a:p>
        <a:p>
          <a:pPr marL="0" lvl="0" indent="0" algn="l" defTabSz="800100">
            <a:lnSpc>
              <a:spcPct val="90000"/>
            </a:lnSpc>
            <a:spcBef>
              <a:spcPct val="0"/>
            </a:spcBef>
            <a:spcAft>
              <a:spcPct val="35000"/>
            </a:spcAft>
            <a:buNone/>
          </a:pPr>
          <a:endParaRPr lang="en-US" sz="1800" kern="1200">
            <a:latin typeface="Century Gothic" panose="020B0502020202020204" pitchFamily="34" charset="0"/>
          </a:endParaRPr>
        </a:p>
        <a:p>
          <a:pPr marL="0" lvl="0" indent="0" algn="l" defTabSz="800100">
            <a:lnSpc>
              <a:spcPct val="90000"/>
            </a:lnSpc>
            <a:spcBef>
              <a:spcPct val="0"/>
            </a:spcBef>
            <a:spcAft>
              <a:spcPct val="35000"/>
            </a:spcAft>
            <a:buNone/>
          </a:pPr>
          <a:r>
            <a:rPr lang="en-US" sz="1800" b="1" kern="1200">
              <a:latin typeface="Century Gothic" panose="020B0502020202020204" pitchFamily="34" charset="0"/>
            </a:rPr>
            <a:t>*Snowball sampling</a:t>
          </a:r>
        </a:p>
        <a:p>
          <a:pPr marL="0" lvl="0" indent="0" algn="l" defTabSz="800100">
            <a:lnSpc>
              <a:spcPct val="90000"/>
            </a:lnSpc>
            <a:spcBef>
              <a:spcPct val="0"/>
            </a:spcBef>
            <a:spcAft>
              <a:spcPct val="35000"/>
            </a:spcAft>
            <a:buNone/>
          </a:pPr>
          <a:endParaRPr lang="en-US" sz="1800" kern="120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a:latin typeface="Century Gothic" panose="020B0502020202020204" pitchFamily="34" charset="0"/>
            </a:rPr>
            <a:t>Criterion sampling</a:t>
          </a:r>
          <a:endParaRPr lang="en-US" sz="1800" kern="1200" dirty="0">
            <a:latin typeface="Century Gothic" panose="020B0502020202020204" pitchFamily="34" charset="0"/>
          </a:endParaRPr>
        </a:p>
      </dsp:txBody>
      <dsp:txXfrm rot="5400000">
        <a:off x="2449134" y="1234440"/>
        <a:ext cx="2076673" cy="3703319"/>
      </dsp:txXfrm>
    </dsp:sp>
    <dsp:sp modelId="{0E1E5202-BD4F-7A4A-86BC-DBC2D163F378}">
      <dsp:nvSpPr>
        <dsp:cNvPr id="0" name=""/>
        <dsp:cNvSpPr/>
      </dsp:nvSpPr>
      <dsp:spPr>
        <a:xfrm rot="16200000">
          <a:off x="2555919" y="2047763"/>
          <a:ext cx="6172199" cy="207667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Theory-based sampling</a:t>
          </a:r>
        </a:p>
        <a:p>
          <a:pPr marL="0" lvl="0" indent="0" algn="l" defTabSz="800100">
            <a:lnSpc>
              <a:spcPct val="90000"/>
            </a:lnSpc>
            <a:spcBef>
              <a:spcPct val="0"/>
            </a:spcBef>
            <a:spcAft>
              <a:spcPct val="35000"/>
            </a:spcAft>
            <a:buNone/>
          </a:pPr>
          <a:endParaRPr lang="en-US" sz="180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Confirming and disconfirming sampling</a:t>
          </a:r>
        </a:p>
        <a:p>
          <a:pPr marL="0" lvl="0" indent="0" algn="l" defTabSz="800100">
            <a:lnSpc>
              <a:spcPct val="90000"/>
            </a:lnSpc>
            <a:spcBef>
              <a:spcPct val="0"/>
            </a:spcBef>
            <a:spcAft>
              <a:spcPct val="35000"/>
            </a:spcAft>
            <a:buNone/>
          </a:pPr>
          <a:endParaRPr lang="en-US" sz="180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a:t>
          </a:r>
          <a:r>
            <a:rPr lang="en-US" sz="1800" b="1" kern="1200" dirty="0">
              <a:latin typeface="Century Gothic" panose="020B0502020202020204" pitchFamily="34" charset="0"/>
            </a:rPr>
            <a:t>Stratified purposeful sampling</a:t>
          </a:r>
        </a:p>
        <a:p>
          <a:pPr marL="0" lvl="0" indent="0" algn="l" defTabSz="800100">
            <a:lnSpc>
              <a:spcPct val="90000"/>
            </a:lnSpc>
            <a:spcBef>
              <a:spcPct val="0"/>
            </a:spcBef>
            <a:spcAft>
              <a:spcPct val="35000"/>
            </a:spcAft>
            <a:buNone/>
          </a:pPr>
          <a:endParaRPr lang="en-US" sz="180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Opportunistic/</a:t>
          </a:r>
          <a:br>
            <a:rPr lang="en-US" sz="1800" kern="1200" dirty="0">
              <a:latin typeface="Century Gothic" panose="020B0502020202020204" pitchFamily="34" charset="0"/>
            </a:rPr>
          </a:br>
          <a:r>
            <a:rPr lang="en-US" sz="1800" kern="1200" dirty="0">
              <a:latin typeface="Century Gothic" panose="020B0502020202020204" pitchFamily="34" charset="0"/>
            </a:rPr>
            <a:t>emergent sampling</a:t>
          </a:r>
        </a:p>
      </dsp:txBody>
      <dsp:txXfrm rot="5400000">
        <a:off x="4603682" y="1234440"/>
        <a:ext cx="2076673" cy="3703319"/>
      </dsp:txXfrm>
    </dsp:sp>
    <dsp:sp modelId="{8F271801-C04F-BD44-9C8A-EF35F282D1D7}">
      <dsp:nvSpPr>
        <dsp:cNvPr id="0" name=""/>
        <dsp:cNvSpPr/>
      </dsp:nvSpPr>
      <dsp:spPr>
        <a:xfrm rot="16200000">
          <a:off x="4722788" y="2047763"/>
          <a:ext cx="6172199" cy="207667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Convenience sampling</a:t>
          </a:r>
        </a:p>
        <a:p>
          <a:pPr marL="0" lvl="0" indent="0" algn="l" defTabSz="800100">
            <a:lnSpc>
              <a:spcPct val="90000"/>
            </a:lnSpc>
            <a:spcBef>
              <a:spcPct val="0"/>
            </a:spcBef>
            <a:spcAft>
              <a:spcPct val="35000"/>
            </a:spcAft>
            <a:buNone/>
          </a:pPr>
          <a:endParaRPr lang="en-US" sz="1800" kern="1200" dirty="0">
            <a:latin typeface="Century Gothic" panose="020B0502020202020204" pitchFamily="34" charset="0"/>
          </a:endParaRPr>
        </a:p>
        <a:p>
          <a:pPr marL="0" lvl="0" indent="0" algn="l" defTabSz="800100">
            <a:lnSpc>
              <a:spcPct val="90000"/>
            </a:lnSpc>
            <a:spcBef>
              <a:spcPct val="0"/>
            </a:spcBef>
            <a:spcAft>
              <a:spcPct val="35000"/>
            </a:spcAft>
            <a:buNone/>
          </a:pPr>
          <a:r>
            <a:rPr lang="en-US" sz="1800" kern="1200" dirty="0">
              <a:latin typeface="Century Gothic" panose="020B0502020202020204" pitchFamily="34" charset="0"/>
            </a:rPr>
            <a:t>Combination </a:t>
          </a:r>
          <a:br>
            <a:rPr lang="en-US" sz="1800" kern="1200" dirty="0">
              <a:latin typeface="Century Gothic" panose="020B0502020202020204" pitchFamily="34" charset="0"/>
            </a:rPr>
          </a:br>
          <a:r>
            <a:rPr lang="en-US" sz="1800" kern="1200" dirty="0">
              <a:latin typeface="Century Gothic" panose="020B0502020202020204" pitchFamily="34" charset="0"/>
            </a:rPr>
            <a:t>or mixed purposeful sampling</a:t>
          </a:r>
        </a:p>
        <a:p>
          <a:pPr marL="0" lvl="0" indent="0" algn="ctr" defTabSz="800100">
            <a:lnSpc>
              <a:spcPct val="90000"/>
            </a:lnSpc>
            <a:spcBef>
              <a:spcPct val="0"/>
            </a:spcBef>
            <a:spcAft>
              <a:spcPct val="35000"/>
            </a:spcAft>
            <a:buNone/>
          </a:pPr>
          <a:endParaRPr lang="en-US" sz="1800" kern="1200" dirty="0">
            <a:latin typeface="Century Gothic" panose="020B0502020202020204" pitchFamily="34" charset="0"/>
          </a:endParaRPr>
        </a:p>
      </dsp:txBody>
      <dsp:txXfrm rot="5400000">
        <a:off x="6770551" y="1234440"/>
        <a:ext cx="2076673" cy="3703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68CD2-F935-FC44-9F0B-4E2D57A2DAB6}">
      <dsp:nvSpPr>
        <dsp:cNvPr id="0" name=""/>
        <dsp:cNvSpPr/>
      </dsp:nvSpPr>
      <dsp:spPr>
        <a:xfrm>
          <a:off x="0" y="0"/>
          <a:ext cx="8915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E594B9-D3FC-B741-9A5E-AC956ABFB7F3}">
      <dsp:nvSpPr>
        <dsp:cNvPr id="0" name=""/>
        <dsp:cNvSpPr/>
      </dsp:nvSpPr>
      <dsp:spPr>
        <a:xfrm>
          <a:off x="0" y="0"/>
          <a:ext cx="8915400" cy="1352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1" kern="1200" dirty="0">
              <a:latin typeface="Century Gothic" panose="020B0502020202020204" pitchFamily="34" charset="0"/>
            </a:rPr>
            <a:t>Stratified purposive sampling: </a:t>
          </a:r>
          <a:r>
            <a:rPr lang="en-US" sz="2600" b="0" kern="1200" dirty="0">
              <a:latin typeface="Century Gothic" panose="020B0502020202020204" pitchFamily="34" charset="0"/>
            </a:rPr>
            <a:t>Illustrates</a:t>
          </a:r>
          <a:r>
            <a:rPr lang="en-US" sz="2600" kern="1200" dirty="0">
              <a:latin typeface="Century Gothic" panose="020B0502020202020204" pitchFamily="34" charset="0"/>
            </a:rPr>
            <a:t> characteristics of particular subgroups of interest; facilitates comparisons </a:t>
          </a:r>
        </a:p>
      </dsp:txBody>
      <dsp:txXfrm>
        <a:off x="0" y="0"/>
        <a:ext cx="8915400" cy="1352550"/>
      </dsp:txXfrm>
    </dsp:sp>
    <dsp:sp modelId="{2E23FFC3-94FD-EB49-AAD5-C629501AFA81}">
      <dsp:nvSpPr>
        <dsp:cNvPr id="0" name=""/>
        <dsp:cNvSpPr/>
      </dsp:nvSpPr>
      <dsp:spPr>
        <a:xfrm>
          <a:off x="0" y="1352550"/>
          <a:ext cx="8915400" cy="0"/>
        </a:xfrm>
        <a:prstGeom prst="line">
          <a:avLst/>
        </a:prstGeom>
        <a:solidFill>
          <a:schemeClr val="accent1">
            <a:hueOff val="0"/>
            <a:satOff val="0"/>
            <a:lumOff val="0"/>
            <a:alphaOff val="0"/>
          </a:schemeClr>
        </a:solidFill>
        <a:ln w="57150" cap="flat" cmpd="sng" algn="ctr">
          <a:solidFill>
            <a:srgbClr val="5E9C90"/>
          </a:solidFill>
          <a:prstDash val="solid"/>
        </a:ln>
        <a:effectLst/>
      </dsp:spPr>
      <dsp:style>
        <a:lnRef idx="2">
          <a:scrgbClr r="0" g="0" b="0"/>
        </a:lnRef>
        <a:fillRef idx="1">
          <a:scrgbClr r="0" g="0" b="0"/>
        </a:fillRef>
        <a:effectRef idx="0">
          <a:scrgbClr r="0" g="0" b="0"/>
        </a:effectRef>
        <a:fontRef idx="minor">
          <a:schemeClr val="lt1"/>
        </a:fontRef>
      </dsp:style>
    </dsp:sp>
    <dsp:sp modelId="{A230D5B6-0ED9-914F-A86F-E23A413E4F5D}">
      <dsp:nvSpPr>
        <dsp:cNvPr id="0" name=""/>
        <dsp:cNvSpPr/>
      </dsp:nvSpPr>
      <dsp:spPr>
        <a:xfrm>
          <a:off x="0" y="1352550"/>
          <a:ext cx="8915400" cy="1352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182880" rIns="99060" bIns="99060" numCol="1" spcCol="1270" anchor="t" anchorCtr="0">
          <a:noAutofit/>
        </a:bodyPr>
        <a:lstStyle/>
        <a:p>
          <a:pPr marL="0" lvl="0" indent="0" algn="l" defTabSz="1155700">
            <a:lnSpc>
              <a:spcPct val="90000"/>
            </a:lnSpc>
            <a:spcBef>
              <a:spcPct val="0"/>
            </a:spcBef>
            <a:spcAft>
              <a:spcPct val="35000"/>
            </a:spcAft>
            <a:buNone/>
          </a:pPr>
          <a:r>
            <a:rPr lang="en-US" sz="2600" b="1" kern="1200" dirty="0">
              <a:latin typeface="Century Gothic" panose="020B0502020202020204" pitchFamily="34" charset="0"/>
            </a:rPr>
            <a:t>Extreme/deviant case sampling</a:t>
          </a:r>
          <a:r>
            <a:rPr lang="en-US" sz="2600" kern="1200" dirty="0">
              <a:latin typeface="Century Gothic" panose="020B0502020202020204" pitchFamily="34" charset="0"/>
            </a:rPr>
            <a:t>: Disconfirming cases (i.e., those who are “exceptions to the rule”) </a:t>
          </a:r>
        </a:p>
      </dsp:txBody>
      <dsp:txXfrm>
        <a:off x="0" y="1352550"/>
        <a:ext cx="8915400" cy="1352550"/>
      </dsp:txXfrm>
    </dsp:sp>
    <dsp:sp modelId="{F5629DDA-AF09-D648-BAD9-7D89D6272571}">
      <dsp:nvSpPr>
        <dsp:cNvPr id="0" name=""/>
        <dsp:cNvSpPr/>
      </dsp:nvSpPr>
      <dsp:spPr>
        <a:xfrm>
          <a:off x="0" y="2590795"/>
          <a:ext cx="8915400" cy="0"/>
        </a:xfrm>
        <a:prstGeom prst="line">
          <a:avLst/>
        </a:prstGeom>
        <a:solidFill>
          <a:schemeClr val="accent1">
            <a:hueOff val="0"/>
            <a:satOff val="0"/>
            <a:lumOff val="0"/>
            <a:alphaOff val="0"/>
          </a:schemeClr>
        </a:solidFill>
        <a:ln w="57150" cap="flat" cmpd="sng" algn="ctr">
          <a:solidFill>
            <a:srgbClr val="5E9C90"/>
          </a:solidFill>
          <a:prstDash val="solid"/>
        </a:ln>
        <a:effectLst/>
      </dsp:spPr>
      <dsp:style>
        <a:lnRef idx="2">
          <a:scrgbClr r="0" g="0" b="0"/>
        </a:lnRef>
        <a:fillRef idx="1">
          <a:scrgbClr r="0" g="0" b="0"/>
        </a:fillRef>
        <a:effectRef idx="0">
          <a:scrgbClr r="0" g="0" b="0"/>
        </a:effectRef>
        <a:fontRef idx="minor">
          <a:schemeClr val="lt1"/>
        </a:fontRef>
      </dsp:style>
    </dsp:sp>
    <dsp:sp modelId="{C90C56BD-C04D-8E40-BBC6-64F9ED7C2A2C}">
      <dsp:nvSpPr>
        <dsp:cNvPr id="0" name=""/>
        <dsp:cNvSpPr/>
      </dsp:nvSpPr>
      <dsp:spPr>
        <a:xfrm>
          <a:off x="0" y="2705100"/>
          <a:ext cx="8915400" cy="1352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1" kern="1200" dirty="0">
              <a:latin typeface="Century Gothic" panose="020B0502020202020204" pitchFamily="34" charset="0"/>
            </a:rPr>
            <a:t>Snowball sampling</a:t>
          </a:r>
          <a:r>
            <a:rPr lang="en-US" sz="2600" kern="1200" dirty="0">
              <a:latin typeface="Century Gothic" panose="020B0502020202020204" pitchFamily="34" charset="0"/>
            </a:rPr>
            <a:t>: Identifies cases of interest from people who know people that know what cases </a:t>
          </a:r>
          <a:br>
            <a:rPr lang="en-US" sz="2600" kern="1200" dirty="0">
              <a:latin typeface="Century Gothic" panose="020B0502020202020204" pitchFamily="34" charset="0"/>
            </a:rPr>
          </a:br>
          <a:r>
            <a:rPr lang="en-US" sz="2600" kern="1200" dirty="0">
              <a:latin typeface="Century Gothic" panose="020B0502020202020204" pitchFamily="34" charset="0"/>
            </a:rPr>
            <a:t>are information rich  </a:t>
          </a:r>
        </a:p>
      </dsp:txBody>
      <dsp:txXfrm>
        <a:off x="0" y="2705100"/>
        <a:ext cx="8915400" cy="1352550"/>
      </dsp:txXfrm>
    </dsp:sp>
    <dsp:sp modelId="{41884C02-A466-7848-AA09-C1480BCC068C}">
      <dsp:nvSpPr>
        <dsp:cNvPr id="0" name=""/>
        <dsp:cNvSpPr/>
      </dsp:nvSpPr>
      <dsp:spPr>
        <a:xfrm>
          <a:off x="0" y="4038606"/>
          <a:ext cx="8915400" cy="0"/>
        </a:xfrm>
        <a:prstGeom prst="line">
          <a:avLst/>
        </a:prstGeom>
        <a:solidFill>
          <a:schemeClr val="accent1">
            <a:hueOff val="0"/>
            <a:satOff val="0"/>
            <a:lumOff val="0"/>
            <a:alphaOff val="0"/>
          </a:schemeClr>
        </a:solidFill>
        <a:ln w="57150" cap="flat" cmpd="sng" algn="ctr">
          <a:solidFill>
            <a:srgbClr val="5E9C90"/>
          </a:solidFill>
          <a:prstDash val="solid"/>
        </a:ln>
        <a:effectLst/>
      </dsp:spPr>
      <dsp:style>
        <a:lnRef idx="2">
          <a:scrgbClr r="0" g="0" b="0"/>
        </a:lnRef>
        <a:fillRef idx="1">
          <a:scrgbClr r="0" g="0" b="0"/>
        </a:fillRef>
        <a:effectRef idx="0">
          <a:scrgbClr r="0" g="0" b="0"/>
        </a:effectRef>
        <a:fontRef idx="minor">
          <a:schemeClr val="lt1"/>
        </a:fontRef>
      </dsp:style>
    </dsp:sp>
    <dsp:sp modelId="{CEFB09CA-B3C9-2D47-88F7-010CA32AE168}">
      <dsp:nvSpPr>
        <dsp:cNvPr id="0" name=""/>
        <dsp:cNvSpPr/>
      </dsp:nvSpPr>
      <dsp:spPr>
        <a:xfrm>
          <a:off x="0" y="4057650"/>
          <a:ext cx="8915400" cy="1352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1" u="none" kern="1200" dirty="0">
              <a:latin typeface="Century Gothic" panose="020B0502020202020204" pitchFamily="34" charset="0"/>
            </a:rPr>
            <a:t>Maximum variation sampling</a:t>
          </a:r>
          <a:r>
            <a:rPr lang="en-US" sz="2600" kern="1200" dirty="0">
              <a:latin typeface="Century Gothic" panose="020B0502020202020204" pitchFamily="34" charset="0"/>
            </a:rPr>
            <a:t>: Documents unique or diverse variations that have emerged in adapting </a:t>
          </a:r>
          <a:br>
            <a:rPr lang="en-US" sz="2600" kern="1200" dirty="0">
              <a:latin typeface="Century Gothic" panose="020B0502020202020204" pitchFamily="34" charset="0"/>
            </a:rPr>
          </a:br>
          <a:r>
            <a:rPr lang="en-US" sz="2600" kern="1200" dirty="0">
              <a:latin typeface="Century Gothic" panose="020B0502020202020204" pitchFamily="34" charset="0"/>
            </a:rPr>
            <a:t>to different conditions </a:t>
          </a:r>
        </a:p>
      </dsp:txBody>
      <dsp:txXfrm>
        <a:off x="0" y="4057650"/>
        <a:ext cx="8915400" cy="13525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EFFE1-E60F-BF4A-9C95-07EDB9C1CA29}">
      <dsp:nvSpPr>
        <dsp:cNvPr id="0" name=""/>
        <dsp:cNvSpPr/>
      </dsp:nvSpPr>
      <dsp:spPr>
        <a:xfrm>
          <a:off x="2693524" y="744"/>
          <a:ext cx="5916633" cy="2902148"/>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13970" bIns="13970" numCol="1" spcCol="1270" anchor="ctr"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Proportion</a:t>
          </a:r>
          <a:r>
            <a:rPr lang="en-US" sz="2200" kern="1200" baseline="0" dirty="0">
              <a:latin typeface="Century Gothic" panose="020B0502020202020204" pitchFamily="34" charset="0"/>
            </a:rPr>
            <a:t>  of identified themes at a given point in analysis divided by the total number </a:t>
          </a:r>
          <a:br>
            <a:rPr lang="en-US" sz="2200" kern="1200" baseline="0" dirty="0">
              <a:latin typeface="Century Gothic" panose="020B0502020202020204" pitchFamily="34" charset="0"/>
            </a:rPr>
          </a:br>
          <a:r>
            <a:rPr lang="en-US" sz="2200" kern="1200" baseline="0" dirty="0">
              <a:latin typeface="Century Gothic" panose="020B0502020202020204" pitchFamily="34" charset="0"/>
            </a:rPr>
            <a:t>of themes identified</a:t>
          </a:r>
          <a:endParaRPr lang="en-US" sz="2200" kern="1200" dirty="0">
            <a:latin typeface="Century Gothic" panose="020B0502020202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baseline="0" dirty="0">
              <a:latin typeface="Century Gothic" panose="020B0502020202020204" pitchFamily="34" charset="0"/>
            </a:rPr>
            <a:t>6 interviews (70% saturation) </a:t>
          </a:r>
          <a:endParaRPr lang="en-US" sz="2200" kern="1200" dirty="0">
            <a:latin typeface="Century Gothic" panose="020B0502020202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12 interviews (92% saturation)</a:t>
          </a:r>
        </a:p>
      </dsp:txBody>
      <dsp:txXfrm>
        <a:off x="2693524" y="363513"/>
        <a:ext cx="4828328" cy="2176611"/>
      </dsp:txXfrm>
    </dsp:sp>
    <dsp:sp modelId="{A7BD7B0E-3102-7840-8112-E94C09E73C13}">
      <dsp:nvSpPr>
        <dsp:cNvPr id="0" name=""/>
        <dsp:cNvSpPr/>
      </dsp:nvSpPr>
      <dsp:spPr>
        <a:xfrm>
          <a:off x="441" y="152395"/>
          <a:ext cx="2693083" cy="25988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800" b="1" kern="1200" dirty="0">
              <a:latin typeface="Century Gothic" panose="020B0502020202020204" pitchFamily="34" charset="0"/>
            </a:rPr>
            <a:t>Interviewing</a:t>
          </a:r>
          <a:endParaRPr lang="en-US" sz="2800" kern="1200" baseline="0" dirty="0">
            <a:latin typeface="Century Gothic" panose="020B0502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lang="en-US" sz="2800" kern="1200" baseline="0" dirty="0">
              <a:latin typeface="Century Gothic" panose="020B0502020202020204" pitchFamily="34" charset="0"/>
            </a:rPr>
            <a:t>(Guest, et. al., 2006) </a:t>
          </a:r>
          <a:endParaRPr lang="en-US" sz="2800" kern="1200" dirty="0">
            <a:latin typeface="Century Gothic" panose="020B0502020202020204" pitchFamily="34" charset="0"/>
          </a:endParaRPr>
        </a:p>
      </dsp:txBody>
      <dsp:txXfrm>
        <a:off x="127306" y="279260"/>
        <a:ext cx="2439353" cy="2345114"/>
      </dsp:txXfrm>
    </dsp:sp>
    <dsp:sp modelId="{9A307C9E-D05A-6A4F-A2C4-C5135F5009E8}">
      <dsp:nvSpPr>
        <dsp:cNvPr id="0" name=""/>
        <dsp:cNvSpPr/>
      </dsp:nvSpPr>
      <dsp:spPr>
        <a:xfrm>
          <a:off x="2819403" y="3193851"/>
          <a:ext cx="5775990" cy="2902148"/>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13970" bIns="13970" numCol="1" spcCol="1270" anchor="ctr"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Point</a:t>
          </a:r>
          <a:r>
            <a:rPr lang="en-US" sz="2200" kern="1200" baseline="0" dirty="0">
              <a:latin typeface="Century Gothic" panose="020B0502020202020204" pitchFamily="34" charset="0"/>
            </a:rPr>
            <a:t> after conducting 10 interviews, when 3 additional interviews yield no new themes </a:t>
          </a:r>
          <a:endParaRPr lang="en-US" sz="2200" kern="1200" dirty="0">
            <a:latin typeface="Century Gothic" panose="020B0502020202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Most themes identified</a:t>
          </a:r>
          <a:r>
            <a:rPr lang="en-US" sz="2200" kern="1200" baseline="0" dirty="0">
              <a:latin typeface="Century Gothic" panose="020B0502020202020204" pitchFamily="34" charset="0"/>
            </a:rPr>
            <a:t> </a:t>
          </a:r>
          <a:br>
            <a:rPr lang="en-US" sz="2200" kern="1200" baseline="0" dirty="0">
              <a:latin typeface="Century Gothic" panose="020B0502020202020204" pitchFamily="34" charset="0"/>
            </a:rPr>
          </a:br>
          <a:r>
            <a:rPr lang="en-US" sz="2200" kern="1200" baseline="0" dirty="0">
              <a:latin typeface="Century Gothic" panose="020B0502020202020204" pitchFamily="34" charset="0"/>
            </a:rPr>
            <a:t>within 5–6 interviews </a:t>
          </a:r>
          <a:endParaRPr lang="en-US" sz="2200" kern="1200" dirty="0">
            <a:latin typeface="Century Gothic" panose="020B0502020202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baseline="0" dirty="0">
              <a:latin typeface="Century Gothic" panose="020B0502020202020204" pitchFamily="34" charset="0"/>
            </a:rPr>
            <a:t>Saturation reached within 17 interviews in one study</a:t>
          </a:r>
          <a:endParaRPr lang="en-US" sz="2200" kern="1200" dirty="0">
            <a:latin typeface="Century Gothic" panose="020B0502020202020204" pitchFamily="34" charset="0"/>
          </a:endParaRPr>
        </a:p>
      </dsp:txBody>
      <dsp:txXfrm>
        <a:off x="2819403" y="3556620"/>
        <a:ext cx="4687685" cy="2176611"/>
      </dsp:txXfrm>
    </dsp:sp>
    <dsp:sp modelId="{8C15E452-F22C-E549-8029-7627A042DE59}">
      <dsp:nvSpPr>
        <dsp:cNvPr id="0" name=""/>
        <dsp:cNvSpPr/>
      </dsp:nvSpPr>
      <dsp:spPr>
        <a:xfrm>
          <a:off x="0" y="3367047"/>
          <a:ext cx="2804196" cy="25003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Century Gothic" panose="020B0502020202020204" pitchFamily="34" charset="0"/>
            </a:rPr>
            <a:t>Interviewing</a:t>
          </a:r>
        </a:p>
        <a:p>
          <a:pPr marL="0" lvl="0" indent="0" algn="ctr" defTabSz="1244600">
            <a:lnSpc>
              <a:spcPct val="90000"/>
            </a:lnSpc>
            <a:spcBef>
              <a:spcPct val="0"/>
            </a:spcBef>
            <a:spcAft>
              <a:spcPct val="35000"/>
            </a:spcAft>
            <a:buNone/>
          </a:pPr>
          <a:r>
            <a:rPr lang="en-US" sz="2800" kern="1200" baseline="0" dirty="0">
              <a:latin typeface="Century Gothic" panose="020B0502020202020204" pitchFamily="34" charset="0"/>
            </a:rPr>
            <a:t>(Francis, et. al., 2010)</a:t>
          </a:r>
          <a:endParaRPr lang="en-US" sz="2800" kern="1200" dirty="0">
            <a:latin typeface="Century Gothic" panose="020B0502020202020204" pitchFamily="34" charset="0"/>
          </a:endParaRPr>
        </a:p>
      </dsp:txBody>
      <dsp:txXfrm>
        <a:off x="122057" y="3489104"/>
        <a:ext cx="2560082" cy="2256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189C6-74DC-EA4C-8139-182BC851F466}">
      <dsp:nvSpPr>
        <dsp:cNvPr id="0" name=""/>
        <dsp:cNvSpPr/>
      </dsp:nvSpPr>
      <dsp:spPr>
        <a:xfrm>
          <a:off x="3253226" y="663"/>
          <a:ext cx="4937760" cy="2587749"/>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3970" rIns="13970" bIns="13970" numCol="1" spcCol="1270" anchor="ctr"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Deductive approach (8 FGDs to reach saturation)</a:t>
          </a: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Inductive approach (5 FGDs to reach saturation)</a:t>
          </a:r>
        </a:p>
      </dsp:txBody>
      <dsp:txXfrm>
        <a:off x="3253226" y="324132"/>
        <a:ext cx="3967354" cy="1940811"/>
      </dsp:txXfrm>
    </dsp:sp>
    <dsp:sp modelId="{B2AD1DB0-AF60-364B-8C0C-9E03D0FC828E}">
      <dsp:nvSpPr>
        <dsp:cNvPr id="0" name=""/>
        <dsp:cNvSpPr/>
      </dsp:nvSpPr>
      <dsp:spPr>
        <a:xfrm>
          <a:off x="38613" y="663"/>
          <a:ext cx="3214613" cy="25877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Century Gothic" panose="020B0502020202020204" pitchFamily="34" charset="0"/>
            </a:rPr>
            <a:t>FGDs</a:t>
          </a:r>
        </a:p>
        <a:p>
          <a:pPr marL="0" lvl="0" indent="0" algn="ctr" defTabSz="1244600">
            <a:lnSpc>
              <a:spcPct val="90000"/>
            </a:lnSpc>
            <a:spcBef>
              <a:spcPct val="0"/>
            </a:spcBef>
            <a:spcAft>
              <a:spcPct val="35000"/>
            </a:spcAft>
            <a:buNone/>
          </a:pPr>
          <a:r>
            <a:rPr lang="en-US" sz="2800" kern="1200" dirty="0">
              <a:latin typeface="Century Gothic" panose="020B0502020202020204" pitchFamily="34" charset="0"/>
            </a:rPr>
            <a:t>(</a:t>
          </a:r>
          <a:r>
            <a:rPr lang="en-US" sz="2800" kern="1200" dirty="0" err="1">
              <a:latin typeface="Century Gothic" panose="020B0502020202020204" pitchFamily="34" charset="0"/>
            </a:rPr>
            <a:t>Conen</a:t>
          </a:r>
          <a:r>
            <a:rPr lang="en-US" sz="2800" kern="1200" dirty="0">
              <a:latin typeface="Century Gothic" panose="020B0502020202020204" pitchFamily="34" charset="0"/>
            </a:rPr>
            <a:t>, et. al, 2012)</a:t>
          </a:r>
        </a:p>
      </dsp:txBody>
      <dsp:txXfrm>
        <a:off x="164936" y="126986"/>
        <a:ext cx="2961967" cy="2335103"/>
      </dsp:txXfrm>
    </dsp:sp>
    <dsp:sp modelId="{63886BCF-9D58-CF46-B119-3A1DFE7A80A7}">
      <dsp:nvSpPr>
        <dsp:cNvPr id="0" name=""/>
        <dsp:cNvSpPr/>
      </dsp:nvSpPr>
      <dsp:spPr>
        <a:xfrm>
          <a:off x="3291839" y="2847187"/>
          <a:ext cx="4937760" cy="2587749"/>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3970" rIns="13970" bIns="13970" numCol="1" spcCol="1270" anchor="ctr"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80% themes discovered within 2–3 FGDs</a:t>
          </a:r>
        </a:p>
        <a:p>
          <a:pPr marL="228600" lvl="1" indent="-228600" algn="l" defTabSz="977900">
            <a:lnSpc>
              <a:spcPct val="90000"/>
            </a:lnSpc>
            <a:spcBef>
              <a:spcPct val="0"/>
            </a:spcBef>
            <a:spcAft>
              <a:spcPct val="15000"/>
            </a:spcAft>
            <a:buFont typeface="Wingdings" panose="05000000000000000000" pitchFamily="2" charset="2"/>
            <a:buChar char="§"/>
          </a:pPr>
          <a:r>
            <a:rPr lang="en-US" sz="2200" kern="1200" dirty="0">
              <a:latin typeface="Century Gothic" panose="020B0502020202020204" pitchFamily="34" charset="0"/>
            </a:rPr>
            <a:t>90% themes discovered within 3–6 FGDs</a:t>
          </a:r>
        </a:p>
      </dsp:txBody>
      <dsp:txXfrm>
        <a:off x="3291839" y="3170656"/>
        <a:ext cx="3967354" cy="1940811"/>
      </dsp:txXfrm>
    </dsp:sp>
    <dsp:sp modelId="{4E134DE9-F9DF-214F-B7A7-4BA0130FC98C}">
      <dsp:nvSpPr>
        <dsp:cNvPr id="0" name=""/>
        <dsp:cNvSpPr/>
      </dsp:nvSpPr>
      <dsp:spPr>
        <a:xfrm>
          <a:off x="0" y="2847187"/>
          <a:ext cx="3291840" cy="25877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Century Gothic" panose="020B0502020202020204" pitchFamily="34" charset="0"/>
            </a:rPr>
            <a:t>FGDs</a:t>
          </a:r>
        </a:p>
        <a:p>
          <a:pPr marL="0" lvl="0" indent="0" algn="ctr" defTabSz="1244600">
            <a:lnSpc>
              <a:spcPct val="90000"/>
            </a:lnSpc>
            <a:spcBef>
              <a:spcPct val="0"/>
            </a:spcBef>
            <a:spcAft>
              <a:spcPct val="35000"/>
            </a:spcAft>
            <a:buNone/>
          </a:pPr>
          <a:r>
            <a:rPr lang="en-US" sz="2800" kern="1200" dirty="0">
              <a:latin typeface="Century Gothic" panose="020B0502020202020204" pitchFamily="34" charset="0"/>
            </a:rPr>
            <a:t>(Guest, et. al., 2016)</a:t>
          </a:r>
        </a:p>
      </dsp:txBody>
      <dsp:txXfrm>
        <a:off x="126323" y="2973510"/>
        <a:ext cx="3039194" cy="23351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09E06-BDC9-144D-81E0-586AA726530A}">
      <dsp:nvSpPr>
        <dsp:cNvPr id="0" name=""/>
        <dsp:cNvSpPr/>
      </dsp:nvSpPr>
      <dsp:spPr>
        <a:xfrm>
          <a:off x="3676656" y="2207554"/>
          <a:ext cx="1829624" cy="1423511"/>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Century Gothic" panose="020B0502020202020204" pitchFamily="34" charset="0"/>
            </a:rPr>
            <a:t>Quality</a:t>
          </a:r>
        </a:p>
      </dsp:txBody>
      <dsp:txXfrm>
        <a:off x="3746146" y="2277044"/>
        <a:ext cx="1690644" cy="1284531"/>
      </dsp:txXfrm>
    </dsp:sp>
    <dsp:sp modelId="{B9F4958D-D008-4E4A-9033-65E58B2DCEE7}">
      <dsp:nvSpPr>
        <dsp:cNvPr id="0" name=""/>
        <dsp:cNvSpPr/>
      </dsp:nvSpPr>
      <dsp:spPr>
        <a:xfrm rot="16200000">
          <a:off x="4092202" y="1708287"/>
          <a:ext cx="998533" cy="0"/>
        </a:xfrm>
        <a:custGeom>
          <a:avLst/>
          <a:gdLst/>
          <a:ahLst/>
          <a:cxnLst/>
          <a:rect l="0" t="0" r="0" b="0"/>
          <a:pathLst>
            <a:path>
              <a:moveTo>
                <a:pt x="0" y="0"/>
              </a:moveTo>
              <a:lnTo>
                <a:pt x="998533"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3DA2A18-5183-E147-A300-A1986A4356AF}">
      <dsp:nvSpPr>
        <dsp:cNvPr id="0" name=""/>
        <dsp:cNvSpPr/>
      </dsp:nvSpPr>
      <dsp:spPr>
        <a:xfrm>
          <a:off x="3320675" y="255268"/>
          <a:ext cx="2541588" cy="953752"/>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Century Gothic" panose="020B0502020202020204" pitchFamily="34" charset="0"/>
            </a:rPr>
            <a:t>Scope</a:t>
          </a:r>
        </a:p>
      </dsp:txBody>
      <dsp:txXfrm>
        <a:off x="3367233" y="301826"/>
        <a:ext cx="2448472" cy="860636"/>
      </dsp:txXfrm>
    </dsp:sp>
    <dsp:sp modelId="{F27B4411-BB4A-A24D-9CE2-C0CD72AB114A}">
      <dsp:nvSpPr>
        <dsp:cNvPr id="0" name=""/>
        <dsp:cNvSpPr/>
      </dsp:nvSpPr>
      <dsp:spPr>
        <a:xfrm rot="1607400">
          <a:off x="5464298" y="3557511"/>
          <a:ext cx="782282" cy="0"/>
        </a:xfrm>
        <a:custGeom>
          <a:avLst/>
          <a:gdLst/>
          <a:ahLst/>
          <a:cxnLst/>
          <a:rect l="0" t="0" r="0" b="0"/>
          <a:pathLst>
            <a:path>
              <a:moveTo>
                <a:pt x="0" y="0"/>
              </a:moveTo>
              <a:lnTo>
                <a:pt x="782282"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9311A3B-3AA2-3F43-919F-1E53D9FDA072}">
      <dsp:nvSpPr>
        <dsp:cNvPr id="0" name=""/>
        <dsp:cNvSpPr/>
      </dsp:nvSpPr>
      <dsp:spPr>
        <a:xfrm>
          <a:off x="5867409" y="3733806"/>
          <a:ext cx="2563305" cy="953752"/>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b="1" kern="1200">
              <a:latin typeface="Century Gothic" panose="020B0502020202020204" pitchFamily="34" charset="0"/>
            </a:rPr>
            <a:t>Time</a:t>
          </a:r>
          <a:endParaRPr lang="en-US" sz="3200" b="1" kern="1200" dirty="0">
            <a:latin typeface="Century Gothic" panose="020B0502020202020204" pitchFamily="34" charset="0"/>
          </a:endParaRPr>
        </a:p>
      </dsp:txBody>
      <dsp:txXfrm>
        <a:off x="5913967" y="3780364"/>
        <a:ext cx="2470189" cy="860636"/>
      </dsp:txXfrm>
    </dsp:sp>
    <dsp:sp modelId="{E82FB3B7-00B9-8B43-8F4E-C1285683F743}">
      <dsp:nvSpPr>
        <dsp:cNvPr id="0" name=""/>
        <dsp:cNvSpPr/>
      </dsp:nvSpPr>
      <dsp:spPr>
        <a:xfrm rot="9173988">
          <a:off x="2941629" y="3564591"/>
          <a:ext cx="777719" cy="0"/>
        </a:xfrm>
        <a:custGeom>
          <a:avLst/>
          <a:gdLst/>
          <a:ahLst/>
          <a:cxnLst/>
          <a:rect l="0" t="0" r="0" b="0"/>
          <a:pathLst>
            <a:path>
              <a:moveTo>
                <a:pt x="0" y="0"/>
              </a:moveTo>
              <a:lnTo>
                <a:pt x="777719"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32F3AC-EA27-B44A-A7E9-EBF16D82EE69}">
      <dsp:nvSpPr>
        <dsp:cNvPr id="0" name=""/>
        <dsp:cNvSpPr/>
      </dsp:nvSpPr>
      <dsp:spPr>
        <a:xfrm>
          <a:off x="590553" y="3741736"/>
          <a:ext cx="2923757" cy="953752"/>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b="1" kern="1200">
              <a:latin typeface="Century Gothic" panose="020B0502020202020204" pitchFamily="34" charset="0"/>
            </a:rPr>
            <a:t>Cost</a:t>
          </a:r>
          <a:endParaRPr lang="en-US" sz="3200" b="1" kern="1200" dirty="0">
            <a:latin typeface="Century Gothic" panose="020B0502020202020204" pitchFamily="34" charset="0"/>
          </a:endParaRPr>
        </a:p>
      </dsp:txBody>
      <dsp:txXfrm>
        <a:off x="637111" y="3788294"/>
        <a:ext cx="2830641" cy="860636"/>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GB" b="0" baseline="0"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baseline="0" dirty="0">
                <a:latin typeface="Century Gothic" panose="020B0502020202020204" pitchFamily="34" charset="0"/>
              </a:rPr>
              <a:t>[</a:t>
            </a:r>
            <a:r>
              <a:rPr lang="en-US" sz="1400" b="1" baseline="0" dirty="0">
                <a:latin typeface="Century Gothic" panose="020B0502020202020204" pitchFamily="34" charset="0"/>
              </a:rPr>
              <a:t>Instructions:</a:t>
            </a:r>
            <a:r>
              <a:rPr lang="en-US" sz="1400" baseline="0" dirty="0">
                <a:latin typeface="Century Gothic" panose="020B0502020202020204" pitchFamily="34" charset="0"/>
              </a:rPr>
              <a:t> Mention that this session continues with the design of the evaluation, focusing specifically on sampling. The issues of rigor that we mentioned earlier in qualitative evaluation is key.]</a:t>
            </a:r>
            <a:endParaRPr lang="en-US" sz="1400" dirty="0">
              <a:latin typeface="Century Gothic" panose="020B0502020202020204" pitchFamily="34" charset="0"/>
            </a:endParaRPr>
          </a:p>
        </p:txBody>
      </p:sp>
    </p:spTree>
    <p:extLst>
      <p:ext uri="{BB962C8B-B14F-4D97-AF65-F5344CB8AC3E}">
        <p14:creationId xmlns:p14="http://schemas.microsoft.com/office/powerpoint/2010/main" val="1726217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a:t>
            </a:r>
            <a:r>
              <a:rPr lang="en-US" sz="1400" b="1" dirty="0">
                <a:latin typeface="Century Gothic" panose="020B0502020202020204" pitchFamily="34" charset="0"/>
              </a:rPr>
              <a:t>Instructions</a:t>
            </a:r>
            <a:r>
              <a:rPr lang="en-US" sz="1400" dirty="0">
                <a:latin typeface="Century Gothic" panose="020B0502020202020204" pitchFamily="34" charset="0"/>
              </a:rPr>
              <a:t>:</a:t>
            </a:r>
            <a:r>
              <a:rPr lang="en-US" sz="1400" baseline="0" dirty="0">
                <a:latin typeface="Century Gothic" panose="020B0502020202020204" pitchFamily="34" charset="0"/>
              </a:rPr>
              <a:t> </a:t>
            </a:r>
            <a:r>
              <a:rPr lang="en-US" sz="1400" dirty="0">
                <a:latin typeface="Century Gothic" panose="020B0502020202020204" pitchFamily="34" charset="0"/>
              </a:rPr>
              <a:t>Read session objectives from</a:t>
            </a:r>
            <a:r>
              <a:rPr lang="en-US" sz="1400" baseline="0" dirty="0">
                <a:latin typeface="Century Gothic" panose="020B0502020202020204" pitchFamily="34" charset="0"/>
              </a:rPr>
              <a:t> slide. Link learning objectives with topics and activities in this session.]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2544021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t>
            </a:r>
            <a:r>
              <a:rPr lang="en-US" sz="1400" b="1" kern="1200" dirty="0">
                <a:solidFill>
                  <a:schemeClr val="tx1"/>
                </a:solidFill>
                <a:effectLst/>
                <a:latin typeface="Century Gothic" panose="020B0502020202020204" pitchFamily="34" charset="0"/>
                <a:ea typeface="+mn-ea"/>
                <a:cs typeface="+mn-cs"/>
              </a:rPr>
              <a:t>Instructions:</a:t>
            </a:r>
            <a:r>
              <a:rPr lang="en-US" sz="1400" kern="1200" dirty="0">
                <a:solidFill>
                  <a:schemeClr val="tx1"/>
                </a:solidFill>
                <a:effectLst/>
                <a:latin typeface="Century Gothic" panose="020B0502020202020204" pitchFamily="34" charset="0"/>
                <a:ea typeface="+mn-ea"/>
                <a:cs typeface="+mn-cs"/>
              </a:rPr>
              <a:t> Mention that by way of overview we can say that the sampling strategies for qualitative evaluation typically focus on small numbers, or</a:t>
            </a:r>
            <a:r>
              <a:rPr lang="en-US" sz="1400" kern="1200" baseline="0" dirty="0">
                <a:solidFill>
                  <a:schemeClr val="tx1"/>
                </a:solidFill>
                <a:effectLst/>
                <a:latin typeface="Century Gothic" panose="020B0502020202020204" pitchFamily="34" charset="0"/>
                <a:ea typeface="+mn-ea"/>
                <a:cs typeface="+mn-cs"/>
              </a:rPr>
              <a:t> in some cases single individuals, which are selected with a purpose. And the design of a qualitative evaluation should </a:t>
            </a:r>
            <a:r>
              <a:rPr lang="en-US" sz="1400" b="1" kern="1200" baseline="0" dirty="0">
                <a:solidFill>
                  <a:srgbClr val="FFFF00"/>
                </a:solidFill>
                <a:effectLst/>
                <a:latin typeface="Century Gothic" panose="020B0502020202020204" pitchFamily="34" charset="0"/>
                <a:ea typeface="+mn-ea"/>
                <a:cs typeface="+mn-cs"/>
              </a:rPr>
              <a:t>explicitly capture the </a:t>
            </a:r>
            <a:r>
              <a:rPr lang="en-US" sz="1400" b="1" u="sng" kern="1200" baseline="0" dirty="0">
                <a:solidFill>
                  <a:srgbClr val="FFFF00"/>
                </a:solidFill>
                <a:effectLst/>
                <a:latin typeface="Century Gothic" panose="020B0502020202020204" pitchFamily="34" charset="0"/>
                <a:ea typeface="+mn-ea"/>
                <a:cs typeface="+mn-cs"/>
              </a:rPr>
              <a:t>purpose</a:t>
            </a:r>
            <a:r>
              <a:rPr lang="en-US" sz="1400" kern="1200" baseline="0" dirty="0">
                <a:solidFill>
                  <a:srgbClr val="FFFF00"/>
                </a:solidFill>
                <a:effectLst/>
                <a:latin typeface="Century Gothic" panose="020B0502020202020204" pitchFamily="34" charset="0"/>
                <a:ea typeface="+mn-ea"/>
                <a:cs typeface="+mn-cs"/>
              </a:rPr>
              <a:t>. </a:t>
            </a:r>
            <a:r>
              <a:rPr lang="en-US" sz="1400" kern="1200" baseline="0" dirty="0">
                <a:solidFill>
                  <a:schemeClr val="tx1"/>
                </a:solidFill>
                <a:effectLst/>
                <a:latin typeface="Century Gothic" panose="020B0502020202020204" pitchFamily="34" charset="0"/>
                <a:ea typeface="+mn-ea"/>
                <a:cs typeface="+mn-cs"/>
              </a:rPr>
              <a:t>So, why you select participant </a:t>
            </a:r>
            <a:r>
              <a:rPr lang="en-US" sz="1400" i="1" kern="1200" baseline="0" dirty="0">
                <a:solidFill>
                  <a:schemeClr val="tx1"/>
                </a:solidFill>
                <a:effectLst/>
                <a:latin typeface="Century Gothic" panose="020B0502020202020204" pitchFamily="34" charset="0"/>
                <a:ea typeface="+mn-ea"/>
                <a:cs typeface="+mn-cs"/>
              </a:rPr>
              <a:t>B</a:t>
            </a:r>
            <a:r>
              <a:rPr lang="en-US" sz="1400" kern="1200" baseline="0" dirty="0">
                <a:solidFill>
                  <a:schemeClr val="tx1"/>
                </a:solidFill>
                <a:effectLst/>
                <a:latin typeface="Century Gothic" panose="020B0502020202020204" pitchFamily="34" charset="0"/>
                <a:ea typeface="+mn-ea"/>
                <a:cs typeface="+mn-cs"/>
              </a:rPr>
              <a:t> from an entire population should be explicitly stated.]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baseline="0" dirty="0">
                <a:solidFill>
                  <a:schemeClr val="tx1"/>
                </a:solidFill>
                <a:effectLst/>
                <a:latin typeface="Century Gothic" panose="020B0502020202020204" pitchFamily="34" charset="0"/>
                <a:ea typeface="+mn-ea"/>
                <a:cs typeface="+mn-cs"/>
              </a:rPr>
              <a:t>The logic of purposeful sampling lies in selecting information-rich cases. So, assuming per our group work we have a team of experts in positivists, constructivists, and emancipatory paradigms in research. If I need an experts’ opinion about emancipatory paradigm who should I talk to?</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baseline="0" dirty="0">
                <a:solidFill>
                  <a:schemeClr val="tx1"/>
                </a:solidFill>
                <a:effectLst/>
                <a:latin typeface="Century Gothic" panose="020B0502020202020204" pitchFamily="34" charset="0"/>
                <a:ea typeface="+mn-ea"/>
                <a:cs typeface="+mn-cs"/>
              </a:rPr>
              <a:t>The purpose for which the participants are being selected should always be made clear.</a:t>
            </a: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For example, if the purpose of an intervention which</a:t>
            </a:r>
            <a:r>
              <a:rPr lang="en-US" sz="1400" kern="1200" baseline="0" dirty="0">
                <a:solidFill>
                  <a:schemeClr val="tx1"/>
                </a:solidFill>
                <a:effectLst/>
                <a:latin typeface="Century Gothic" panose="020B0502020202020204" pitchFamily="34" charset="0"/>
                <a:ea typeface="+mn-ea"/>
                <a:cs typeface="+mn-cs"/>
              </a:rPr>
              <a:t> is being </a:t>
            </a:r>
            <a:r>
              <a:rPr lang="en-US" sz="1400" kern="1200" dirty="0">
                <a:solidFill>
                  <a:schemeClr val="tx1"/>
                </a:solidFill>
                <a:effectLst/>
                <a:latin typeface="Century Gothic" panose="020B0502020202020204" pitchFamily="34" charset="0"/>
                <a:ea typeface="+mn-ea"/>
                <a:cs typeface="+mn-cs"/>
              </a:rPr>
              <a:t>evaluated</a:t>
            </a:r>
            <a:r>
              <a:rPr lang="en-US" sz="1400" kern="1200" baseline="0" dirty="0">
                <a:solidFill>
                  <a:schemeClr val="tx1"/>
                </a:solidFill>
                <a:effectLst/>
                <a:latin typeface="Century Gothic" panose="020B0502020202020204" pitchFamily="34" charset="0"/>
                <a:ea typeface="+mn-ea"/>
                <a:cs typeface="+mn-cs"/>
              </a:rPr>
              <a:t> wa</a:t>
            </a:r>
            <a:r>
              <a:rPr lang="en-US" sz="1400" kern="1200" dirty="0">
                <a:solidFill>
                  <a:schemeClr val="tx1"/>
                </a:solidFill>
                <a:effectLst/>
                <a:latin typeface="Century Gothic" panose="020B0502020202020204" pitchFamily="34" charset="0"/>
                <a:ea typeface="+mn-ea"/>
                <a:cs typeface="+mn-cs"/>
              </a:rPr>
              <a:t>s to increase the effectiveness of a program in reaching lower-socioeconomic groups, one may learn a great deal more by focusing in depth on understanding the needs, interests, and incentives of a small number of carefully selected poor families than by gathering standardized information from a large, statistically representative sample of the whole program. The purpose of purposeful sampling is to select information-rich cases whose study will illuminate the questions under study.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Purpose is the key to </a:t>
            </a:r>
            <a:r>
              <a:rPr lang="en-US" sz="1400" kern="1200" baseline="0" dirty="0">
                <a:solidFill>
                  <a:schemeClr val="tx1"/>
                </a:solidFill>
                <a:effectLst/>
                <a:latin typeface="Century Gothic" panose="020B0502020202020204" pitchFamily="34" charset="0"/>
                <a:ea typeface="+mn-ea"/>
                <a:cs typeface="+mn-cs"/>
              </a:rPr>
              <a:t>rigor in the design of qualitative evaluation. That we will select a small number, but with a purpose. More is not necessarily better.</a:t>
            </a:r>
            <a:endParaRPr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rPr lang="en-US" sz="1400" dirty="0">
                <a:latin typeface="Century Gothic" panose="020B0502020202020204" pitchFamily="34" charset="0"/>
              </a:rPr>
              <a:t>[</a:t>
            </a:r>
            <a:r>
              <a:rPr lang="en-US" sz="1400" b="1" dirty="0">
                <a:latin typeface="Century Gothic" panose="020B0502020202020204" pitchFamily="34" charset="0"/>
              </a:rPr>
              <a:t>Instructions:</a:t>
            </a:r>
            <a:r>
              <a:rPr lang="en-US" sz="1400" b="1" baseline="0" dirty="0">
                <a:latin typeface="Century Gothic" panose="020B0502020202020204" pitchFamily="34" charset="0"/>
              </a:rPr>
              <a:t> </a:t>
            </a:r>
            <a:r>
              <a:rPr lang="en-US" sz="1400" dirty="0">
                <a:latin typeface="Century Gothic" panose="020B0502020202020204" pitchFamily="34" charset="0"/>
              </a:rPr>
              <a:t>Ask participants</a:t>
            </a:r>
            <a:r>
              <a:rPr lang="en-US" sz="1400" baseline="0" dirty="0">
                <a:latin typeface="Century Gothic" panose="020B0502020202020204" pitchFamily="34" charset="0"/>
              </a:rPr>
              <a:t> to brainstorm types of sampling strategies or techniques in qualitative research.</a:t>
            </a:r>
          </a:p>
          <a:p>
            <a:r>
              <a:rPr lang="en-US" sz="1400" baseline="0" dirty="0">
                <a:latin typeface="Century Gothic" panose="020B0502020202020204" pitchFamily="34" charset="0"/>
              </a:rPr>
              <a:t>Summarize participants’ answers and mention that there are several but we will focus on these common ones on the next slide.]</a:t>
            </a:r>
            <a:endParaRPr lang="en-US" baseline="0"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There</a:t>
            </a:r>
            <a:r>
              <a:rPr lang="en-US" sz="1400" baseline="0" dirty="0">
                <a:latin typeface="Century Gothic" panose="020B0502020202020204" pitchFamily="34" charset="0"/>
              </a:rPr>
              <a:t> are many qualitative sampling approaches proposed by Patton (1990) and others, however, we will only focus on four of these which are commonly used. We do not have time to get into others, but you can investigate them outside of this training.</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a:t>
            </a:r>
            <a:r>
              <a:rPr lang="en-US" sz="1400" b="1" baseline="0" dirty="0">
                <a:latin typeface="Century Gothic" panose="020B0502020202020204" pitchFamily="34" charset="0"/>
              </a:rPr>
              <a:t>Instructions: </a:t>
            </a:r>
            <a:r>
              <a:rPr lang="en-US" sz="1400" baseline="0" dirty="0">
                <a:latin typeface="Century Gothic" panose="020B0502020202020204" pitchFamily="34" charset="0"/>
              </a:rPr>
              <a:t>You can ask participants to share other types of sampling methods they know and discuss before explaining these selected ones. If participants did not mention any on this slide, ask if anyone knows what these are.]</a:t>
            </a:r>
            <a:endParaRPr lang="en-US" dirty="0">
              <a:latin typeface="Century Gothic" panose="020B0502020202020204" pitchFamily="34" charset="0"/>
            </a:endParaRPr>
          </a:p>
        </p:txBody>
      </p:sp>
    </p:spTree>
    <p:extLst>
      <p:ext uri="{BB962C8B-B14F-4D97-AF65-F5344CB8AC3E}">
        <p14:creationId xmlns:p14="http://schemas.microsoft.com/office/powerpoint/2010/main" val="1571543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tx1"/>
                </a:solidFill>
                <a:effectLst/>
                <a:latin typeface="Century Gothic" panose="020B0502020202020204" pitchFamily="34" charset="0"/>
                <a:ea typeface="+mn-ea"/>
                <a:cs typeface="+mn-cs"/>
              </a:rPr>
              <a:t>Maximum variation sampling: </a:t>
            </a:r>
            <a:r>
              <a:rPr lang="en-US" sz="1400" kern="1200" dirty="0">
                <a:solidFill>
                  <a:schemeClr val="tx1"/>
                </a:solidFill>
                <a:effectLst/>
                <a:latin typeface="Century Gothic" panose="020B0502020202020204" pitchFamily="34" charset="0"/>
                <a:ea typeface="+mn-ea"/>
                <a:cs typeface="+mn-cs"/>
              </a:rPr>
              <a:t>This strategy for purposeful sampling aims at capturing and describing the central themes or principal outcomes that cut across a great deal of participant or program variation. For small samples, a great deal of heterogeneity can be a problem because individual cases are </a:t>
            </a:r>
            <a:br>
              <a:rPr lang="en-US" sz="1400" kern="1200" dirty="0">
                <a:solidFill>
                  <a:schemeClr val="tx1"/>
                </a:solidFill>
                <a:effectLst/>
                <a:latin typeface="Century Gothic" panose="020B0502020202020204" pitchFamily="34" charset="0"/>
                <a:ea typeface="+mn-ea"/>
                <a:cs typeface="+mn-cs"/>
              </a:rPr>
            </a:br>
            <a:r>
              <a:rPr lang="en-US" sz="1400" kern="1200" dirty="0">
                <a:solidFill>
                  <a:schemeClr val="tx1"/>
                </a:solidFill>
                <a:effectLst/>
                <a:latin typeface="Century Gothic" panose="020B0502020202020204" pitchFamily="34" charset="0"/>
                <a:ea typeface="+mn-ea"/>
                <a:cs typeface="+mn-cs"/>
              </a:rPr>
              <a:t>so different from each other. The maximum variation sampling strategy turns that apparent weakness into a strength by applying the following logic: Any common patterns that emerge from great variation are of particular interest and value in capturing the core experiences and central, shared aspects or impacts of a program. </a:t>
            </a:r>
            <a:endParaRPr lang="en-US" sz="1400" dirty="0">
              <a:latin typeface="Century Gothic" panose="020B0502020202020204" pitchFamily="34" charset="0"/>
            </a:endParaRPr>
          </a:p>
          <a:p>
            <a:br>
              <a:rPr lang="en-US" sz="1400" dirty="0">
                <a:latin typeface="Century Gothic" panose="020B0502020202020204" pitchFamily="34" charset="0"/>
              </a:rPr>
            </a:br>
            <a:r>
              <a:rPr lang="en-US" sz="1400" dirty="0">
                <a:latin typeface="Century Gothic" panose="020B0502020202020204" pitchFamily="34" charset="0"/>
              </a:rPr>
              <a:t>For</a:t>
            </a:r>
            <a:r>
              <a:rPr lang="en-US" sz="1400" baseline="0" dirty="0">
                <a:latin typeface="Century Gothic" panose="020B0502020202020204" pitchFamily="34" charset="0"/>
              </a:rPr>
              <a:t> example, maternal and child health care services (pregnant women, women within a specific trimester, first-time mothers, mothers who have just delivered, attending postnatal, etc.).</a:t>
            </a:r>
          </a:p>
        </p:txBody>
      </p:sp>
    </p:spTree>
    <p:extLst>
      <p:ext uri="{BB962C8B-B14F-4D97-AF65-F5344CB8AC3E}">
        <p14:creationId xmlns:p14="http://schemas.microsoft.com/office/powerpoint/2010/main" val="1884037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dirty="0"/>
          </a:p>
        </p:txBody>
      </p:sp>
    </p:spTree>
    <p:extLst>
      <p:ext uri="{BB962C8B-B14F-4D97-AF65-F5344CB8AC3E}">
        <p14:creationId xmlns:p14="http://schemas.microsoft.com/office/powerpoint/2010/main" val="1705599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How does one maximize variation in a small sample? One begins by identifying diverse characteristics or criteria for constructing the sample. Suppose a statewide program has project sites spread around the state, some in rural areas, some in urban areas, and some in suburban areas. The evaluation lacks sufficient resources to randomly select enough project sites to generalize across the state. The evaluator can at least be sure that the geographical variation among sites is represented in the study.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The same strategy can be used within a single program in selecting individuals for study. By including in the sample individuals the evaluator determines have had quite different experiences, it is possible to more thoroughly describe the variation in the group and to understand variations in experiences—while also investigating core elements and shared outcomes. The evaluator using a maximum variation sampling strategy would not be attempting to generalize findings to all people or all groups, but instead would be looking for information that elucidates programmatic variation and significant </a:t>
            </a:r>
            <a:br>
              <a:rPr lang="en-US" sz="1400" kern="1200" dirty="0">
                <a:solidFill>
                  <a:schemeClr val="tx1"/>
                </a:solidFill>
                <a:effectLst/>
                <a:latin typeface="Century Gothic" panose="020B0502020202020204" pitchFamily="34" charset="0"/>
                <a:ea typeface="+mn-ea"/>
                <a:cs typeface="+mn-cs"/>
              </a:rPr>
            </a:br>
            <a:r>
              <a:rPr lang="en-US" sz="1400" kern="1200" dirty="0">
                <a:solidFill>
                  <a:schemeClr val="tx1"/>
                </a:solidFill>
                <a:effectLst/>
                <a:latin typeface="Century Gothic" panose="020B0502020202020204" pitchFamily="34" charset="0"/>
                <a:ea typeface="+mn-ea"/>
                <a:cs typeface="+mn-cs"/>
              </a:rPr>
              <a:t>common patterns within that variation.</a:t>
            </a:r>
            <a:endParaRPr lang="en-US" dirty="0">
              <a:latin typeface="Century Gothic" panose="020B0502020202020204" pitchFamily="34" charset="0"/>
            </a:endParaRPr>
          </a:p>
        </p:txBody>
      </p:sp>
    </p:spTree>
    <p:extLst>
      <p:ext uri="{BB962C8B-B14F-4D97-AF65-F5344CB8AC3E}">
        <p14:creationId xmlns:p14="http://schemas.microsoft.com/office/powerpoint/2010/main" val="3048795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0" u="none" kern="1200" dirty="0">
                <a:solidFill>
                  <a:schemeClr val="tx1"/>
                </a:solidFill>
                <a:effectLst/>
                <a:latin typeface="Century Gothic" panose="020B0502020202020204" pitchFamily="34" charset="0"/>
                <a:ea typeface="+mn-ea"/>
                <a:cs typeface="+mn-cs"/>
              </a:rPr>
              <a:t>Stratified purposeful sampling: </a:t>
            </a:r>
            <a:r>
              <a:rPr lang="en-US" sz="1400" kern="1200" dirty="0">
                <a:solidFill>
                  <a:schemeClr val="tx1"/>
                </a:solidFill>
                <a:effectLst/>
                <a:latin typeface="Century Gothic" panose="020B0502020202020204" pitchFamily="34" charset="0"/>
                <a:ea typeface="+mn-ea"/>
                <a:cs typeface="+mn-cs"/>
              </a:rPr>
              <a:t>This is less than a full maximum variation sample. The purpose of a stratified purposeful sample is to capture major variations rather than to identify a common core, although the latter may also emerge in the analysis. Each of the strata, or groupings, would constitute a fairly homogeneous sample.</a:t>
            </a:r>
            <a:endParaRPr lang="en-US" sz="1400" dirty="0">
              <a:latin typeface="Century Gothic" panose="020B0502020202020204" pitchFamily="34" charset="0"/>
            </a:endParaRPr>
          </a:p>
        </p:txBody>
      </p:sp>
    </p:spTree>
    <p:extLst>
      <p:ext uri="{BB962C8B-B14F-4D97-AF65-F5344CB8AC3E}">
        <p14:creationId xmlns:p14="http://schemas.microsoft.com/office/powerpoint/2010/main" val="70700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0" i="0" kern="1200" dirty="0">
                <a:solidFill>
                  <a:schemeClr val="tx1"/>
                </a:solidFill>
                <a:effectLst/>
                <a:latin typeface="Century Gothic" panose="020B0502020202020204" pitchFamily="34" charset="0"/>
                <a:ea typeface="+mn-ea"/>
                <a:cs typeface="+mn-cs"/>
              </a:rPr>
              <a:t>For example, you may purposefully sample primary care health centers and stratify this purposeful sample by health center size (small, medium, and large) and center setting (urban, suburban, and rural).</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dirty="0">
              <a:solidFill>
                <a:schemeClr val="tx1"/>
              </a:solidFill>
              <a:latin typeface="Century Gothic" panose="020B0502020202020204" pitchFamily="34" charset="0"/>
              <a:cs typeface="Century Gothic"/>
            </a:endParaRPr>
          </a:p>
          <a:p>
            <a:r>
              <a:rPr lang="en-US" sz="1400" b="0" i="0" kern="1200" dirty="0">
                <a:solidFill>
                  <a:schemeClr val="tx1"/>
                </a:solidFill>
                <a:effectLst/>
                <a:latin typeface="Century Gothic" panose="020B0502020202020204" pitchFamily="34" charset="0"/>
                <a:ea typeface="+mn-ea"/>
                <a:cs typeface="+mn-cs"/>
              </a:rPr>
              <a:t>If you have enough information to identify characteristics that may influence the issue of interest, then it may make sense to use a stratified purposeful sampling approach.</a:t>
            </a:r>
            <a:endParaRPr lang="en-US" sz="1400" baseline="0" dirty="0">
              <a:solidFill>
                <a:schemeClr val="tx1"/>
              </a:solidFill>
              <a:latin typeface="Century Gothic" panose="020B0502020202020204" pitchFamily="34" charset="0"/>
              <a:cs typeface="Century Gothic"/>
            </a:endParaRPr>
          </a:p>
          <a:p>
            <a:endParaRPr lang="en-US" sz="1400" baseline="0" dirty="0">
              <a:solidFill>
                <a:schemeClr val="tx1"/>
              </a:solidFill>
              <a:latin typeface="Century Gothic" panose="020B0502020202020204" pitchFamily="34" charset="0"/>
              <a:cs typeface="Century Gothic"/>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tx1"/>
                </a:solidFill>
                <a:latin typeface="Century Gothic" panose="020B0502020202020204" pitchFamily="34" charset="0"/>
                <a:cs typeface="Century Gothic"/>
              </a:rPr>
              <a:t>[Explain that this strategy differs from stratified random sampling because the sample sizes are likely to be too small for generalization to a larger population or statistical representativeness.]</a:t>
            </a:r>
            <a:endParaRPr lang="en-US" sz="1200" baseline="0" dirty="0">
              <a:solidFill>
                <a:schemeClr val="tx1"/>
              </a:solidFill>
              <a:latin typeface="Century Gothic"/>
              <a:cs typeface="Century Gothic"/>
            </a:endParaRPr>
          </a:p>
        </p:txBody>
      </p:sp>
    </p:spTree>
    <p:extLst>
      <p:ext uri="{BB962C8B-B14F-4D97-AF65-F5344CB8AC3E}">
        <p14:creationId xmlns:p14="http://schemas.microsoft.com/office/powerpoint/2010/main" val="3031004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aseline="0" dirty="0">
                <a:latin typeface="Century Gothic" panose="020B0502020202020204" pitchFamily="34" charset="0"/>
              </a:rPr>
              <a:t>[Mention that extreme or deviant case sampling is also sometimes referred to as negative case sampling.]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dirty="0">
              <a:latin typeface="Century Gothic" panose="020B0502020202020204" pitchFamily="34" charset="0"/>
            </a:endParaRPr>
          </a:p>
          <a:p>
            <a:r>
              <a:rPr lang="en-US" sz="1400" dirty="0">
                <a:latin typeface="Century Gothic" panose="020B0502020202020204" pitchFamily="34" charset="0"/>
              </a:rPr>
              <a:t>For example,</a:t>
            </a:r>
            <a:r>
              <a:rPr lang="en-US" sz="1400" baseline="0" dirty="0">
                <a:latin typeface="Century Gothic" panose="020B0502020202020204" pitchFamily="34" charset="0"/>
              </a:rPr>
              <a:t> the evaluation of adherence to a medication regime. It is observed that most patients on average do not adhere. However, it is also observed that there are a few that adhere no matter what. In this case, you might be interested in cases that adhere no matter what.</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r>
              <a:rPr lang="en-US" sz="1400" baseline="0" dirty="0">
                <a:latin typeface="Century Gothic" panose="020B0502020202020204" pitchFamily="34" charset="0"/>
              </a:rPr>
              <a:t>How exactly can you explain an outlier case? You can only identify the outlier when you have been able to identify typical cases.</a:t>
            </a:r>
            <a:endParaRPr lang="en-US" baseline="0" dirty="0">
              <a:latin typeface="Century Gothic" panose="020B0502020202020204" pitchFamily="34" charset="0"/>
            </a:endParaRPr>
          </a:p>
        </p:txBody>
      </p:sp>
    </p:spTree>
    <p:extLst>
      <p:ext uri="{BB962C8B-B14F-4D97-AF65-F5344CB8AC3E}">
        <p14:creationId xmlns:p14="http://schemas.microsoft.com/office/powerpoint/2010/main" val="2080547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kern="1200" dirty="0">
                <a:solidFill>
                  <a:schemeClr val="tx1"/>
                </a:solidFill>
                <a:latin typeface="Century Gothic" panose="020B0502020202020204" pitchFamily="34" charset="0"/>
                <a:ea typeface="+mn-ea"/>
                <a:cs typeface="+mn-cs"/>
              </a:rPr>
              <a:t>In fact, qualitative researchers actively look for "negative cases" to support their arguments. A "negative case" is one in which respondents' experiences or viewpoints differ from the main body of evidence. When a negative case can be explained, the general explanation for the "typical" case is strengthened. It helps</a:t>
            </a:r>
            <a:r>
              <a:rPr lang="en-US" sz="1400" kern="1200" baseline="0" dirty="0">
                <a:solidFill>
                  <a:schemeClr val="tx1"/>
                </a:solidFill>
                <a:latin typeface="Century Gothic" panose="020B0502020202020204" pitchFamily="34" charset="0"/>
                <a:ea typeface="+mn-ea"/>
                <a:cs typeface="+mn-cs"/>
              </a:rPr>
              <a:t> us to focus on marginalized and vulnerable populations who usually do not behave like an average case or typical case.</a:t>
            </a:r>
            <a:endParaRPr lang="en-US" sz="1400" kern="1200" dirty="0">
              <a:solidFill>
                <a:schemeClr val="tx1"/>
              </a:solidFill>
              <a:latin typeface="Century Gothic" panose="020B0502020202020204" pitchFamily="34" charset="0"/>
              <a:ea typeface="+mn-ea"/>
              <a:cs typeface="+mn-cs"/>
            </a:endParaRPr>
          </a:p>
          <a:p>
            <a:endParaRPr lang="en-US" sz="1400" kern="1200" dirty="0">
              <a:solidFill>
                <a:schemeClr val="tx1"/>
              </a:solidFill>
              <a:latin typeface="Century Gothic" panose="020B0502020202020204" pitchFamily="34" charset="0"/>
              <a:ea typeface="+mn-ea"/>
              <a:cs typeface="+mn-cs"/>
            </a:endParaRPr>
          </a:p>
          <a:p>
            <a:r>
              <a:rPr lang="en-US" sz="1400" kern="1200" dirty="0">
                <a:solidFill>
                  <a:schemeClr val="tx1"/>
                </a:solidFill>
                <a:latin typeface="Century Gothic" panose="020B0502020202020204" pitchFamily="34" charset="0"/>
                <a:ea typeface="+mn-ea"/>
                <a:cs typeface="+mn-cs"/>
              </a:rPr>
              <a:t>Speaking to such a negative case who received</a:t>
            </a:r>
            <a:r>
              <a:rPr lang="en-US" sz="1400" kern="1200" baseline="0" dirty="0">
                <a:solidFill>
                  <a:schemeClr val="tx1"/>
                </a:solidFill>
                <a:latin typeface="Century Gothic" panose="020B0502020202020204" pitchFamily="34" charset="0"/>
                <a:ea typeface="+mn-ea"/>
                <a:cs typeface="+mn-cs"/>
              </a:rPr>
              <a:t> intervention but did not resettle may give key information on other factors that determine resettlement. For instance, if the resettlement package included financial assistance</a:t>
            </a:r>
            <a:r>
              <a:rPr lang="en-US" sz="1400" kern="1200" dirty="0">
                <a:solidFill>
                  <a:schemeClr val="tx1"/>
                </a:solidFill>
                <a:effectLst/>
                <a:latin typeface="Century Gothic" panose="020B0502020202020204" pitchFamily="34" charset="0"/>
                <a:ea typeface="+mn-ea"/>
                <a:cs typeface="+mn-cs"/>
              </a:rPr>
              <a:t>—</a:t>
            </a:r>
            <a:r>
              <a:rPr lang="en-US" sz="1400" kern="1200" baseline="0" dirty="0">
                <a:solidFill>
                  <a:schemeClr val="tx1"/>
                </a:solidFill>
                <a:latin typeface="Century Gothic" panose="020B0502020202020204" pitchFamily="34" charset="0"/>
                <a:ea typeface="+mn-ea"/>
                <a:cs typeface="+mn-cs"/>
              </a:rPr>
              <a:t>but other factors to consider may be differences in coping strategies, family histories, and resilience, among others.</a:t>
            </a:r>
            <a:endParaRPr lang="en-US" sz="1400" kern="1200" dirty="0">
              <a:solidFill>
                <a:schemeClr val="tx1"/>
              </a:solidFill>
              <a:latin typeface="Century Gothic" panose="020B0502020202020204" pitchFamily="34" charset="0"/>
              <a:ea typeface="+mn-ea"/>
              <a:cs typeface="+mn-cs"/>
            </a:endParaRPr>
          </a:p>
          <a:p>
            <a:endParaRPr lang="en-US" sz="1400" kern="1200" dirty="0">
              <a:solidFill>
                <a:schemeClr val="tx1"/>
              </a:solidFill>
              <a:latin typeface="Century Gothic" panose="020B0502020202020204" pitchFamily="34" charset="0"/>
              <a:ea typeface="+mn-ea"/>
              <a:cs typeface="+mn-cs"/>
            </a:endParaRPr>
          </a:p>
          <a:p>
            <a:r>
              <a:rPr lang="en-US" sz="1400" b="1" u="sng" kern="1200" dirty="0">
                <a:solidFill>
                  <a:schemeClr val="tx1"/>
                </a:solidFill>
                <a:latin typeface="Century Gothic" panose="020B0502020202020204" pitchFamily="34" charset="0"/>
                <a:ea typeface="+mn-ea"/>
                <a:cs typeface="+mn-cs"/>
              </a:rPr>
              <a:t>[Question for 2–3 minute discussion]</a:t>
            </a:r>
            <a:r>
              <a:rPr lang="en-US" sz="1400" b="1" u="none" kern="1200" dirty="0">
                <a:solidFill>
                  <a:schemeClr val="tx1"/>
                </a:solidFill>
                <a:latin typeface="Century Gothic" panose="020B0502020202020204" pitchFamily="34" charset="0"/>
                <a:ea typeface="+mn-ea"/>
                <a:cs typeface="+mn-cs"/>
              </a:rPr>
              <a:t>: </a:t>
            </a:r>
            <a:r>
              <a:rPr lang="en-US" sz="1400" b="1" u="none" kern="1200" dirty="0">
                <a:solidFill>
                  <a:schemeClr val="tx1"/>
                </a:solidFill>
                <a:effectLst/>
                <a:latin typeface="Century Gothic" panose="020B0502020202020204" pitchFamily="34" charset="0"/>
                <a:ea typeface="+mn-ea"/>
                <a:cs typeface="+mn-cs"/>
              </a:rPr>
              <a:t>Thinking back to the paradigms we discussed in the first session, do you see this approach as positivist,</a:t>
            </a:r>
            <a:r>
              <a:rPr lang="en-US" sz="1400" b="1" u="none" kern="1200" baseline="0" dirty="0">
                <a:solidFill>
                  <a:schemeClr val="tx1"/>
                </a:solidFill>
                <a:effectLst/>
                <a:latin typeface="Century Gothic" panose="020B0502020202020204" pitchFamily="34" charset="0"/>
                <a:ea typeface="+mn-ea"/>
                <a:cs typeface="+mn-cs"/>
              </a:rPr>
              <a:t> constructivist, emancipatory, or pragmatist? And why?</a:t>
            </a:r>
          </a:p>
          <a:p>
            <a:endParaRPr lang="en-US" sz="1400" b="1" u="none" kern="1200" baseline="0" dirty="0">
              <a:solidFill>
                <a:schemeClr val="tx1"/>
              </a:solidFill>
              <a:effectLst/>
              <a:latin typeface="Century Gothic" panose="020B0502020202020204" pitchFamily="34" charset="0"/>
              <a:ea typeface="+mn-ea"/>
              <a:cs typeface="+mn-cs"/>
            </a:endParaRPr>
          </a:p>
          <a:p>
            <a:r>
              <a:rPr lang="en-US" sz="1400" b="0" u="none" kern="1200" baseline="0" dirty="0">
                <a:solidFill>
                  <a:schemeClr val="tx1"/>
                </a:solidFill>
                <a:effectLst/>
                <a:latin typeface="Century Gothic" panose="020B0502020202020204" pitchFamily="34" charset="0"/>
                <a:ea typeface="+mn-ea"/>
                <a:cs typeface="+mn-cs"/>
              </a:rPr>
              <a:t>[Pragmatist or constructivist is the best fitting answer.]</a:t>
            </a:r>
            <a:endParaRPr lang="en-US" sz="1400" b="0" u="none" kern="1200" dirty="0">
              <a:solidFill>
                <a:schemeClr val="tx1"/>
              </a:solidFill>
              <a:effectLst/>
              <a:latin typeface="Century Gothic" panose="020B0502020202020204" pitchFamily="34" charset="0"/>
              <a:ea typeface="+mn-ea"/>
              <a:cs typeface="+mn-cs"/>
            </a:endParaRPr>
          </a:p>
        </p:txBody>
      </p:sp>
    </p:spTree>
    <p:extLst>
      <p:ext uri="{BB962C8B-B14F-4D97-AF65-F5344CB8AC3E}">
        <p14:creationId xmlns:p14="http://schemas.microsoft.com/office/powerpoint/2010/main" val="1393245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0" kern="1200" dirty="0">
                <a:solidFill>
                  <a:schemeClr val="tx1"/>
                </a:solidFill>
                <a:effectLst/>
                <a:latin typeface="Century Gothic" panose="020B0502020202020204" pitchFamily="34" charset="0"/>
                <a:ea typeface="+mn-ea"/>
                <a:cs typeface="+mn-cs"/>
              </a:rPr>
              <a:t>Snowballing or chain sampling: </a:t>
            </a:r>
            <a:r>
              <a:rPr lang="en-US" sz="1400" kern="1200" dirty="0">
                <a:solidFill>
                  <a:schemeClr val="tx1"/>
                </a:solidFill>
                <a:effectLst/>
                <a:latin typeface="Century Gothic" panose="020B0502020202020204" pitchFamily="34" charset="0"/>
                <a:ea typeface="+mn-ea"/>
                <a:cs typeface="+mn-cs"/>
              </a:rPr>
              <a:t>These terms are used for an approach which involves asking people who have already been interviewed to identify other people they know who fit the selection criteria. It is a particularly </a:t>
            </a:r>
            <a:r>
              <a:rPr lang="en-US" sz="1400" b="1" kern="1200" dirty="0">
                <a:solidFill>
                  <a:schemeClr val="tx1"/>
                </a:solidFill>
                <a:effectLst/>
                <a:latin typeface="Century Gothic" panose="020B0502020202020204" pitchFamily="34" charset="0"/>
                <a:ea typeface="+mn-ea"/>
                <a:cs typeface="+mn-cs"/>
              </a:rPr>
              <a:t>useful approach for dispersed and small populations</a:t>
            </a:r>
            <a:r>
              <a:rPr lang="en-US" sz="1400" kern="1200" dirty="0">
                <a:solidFill>
                  <a:schemeClr val="tx1"/>
                </a:solidFill>
                <a:effectLst/>
                <a:latin typeface="Century Gothic" panose="020B0502020202020204" pitchFamily="34" charset="0"/>
                <a:ea typeface="+mn-ea"/>
                <a:cs typeface="+mn-cs"/>
              </a:rPr>
              <a:t>, and where the key selection criteria are characteristics which might not be widely disclosed by individuals or which are too sensitive for a screening interview (for example, sexual orientation).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This is an approach for locating information-rich key informants or critical cases. The process begins by asking well-situated people: "Who knows a lot about phenomenon</a:t>
            </a:r>
            <a:r>
              <a:rPr lang="en-US" sz="1400" kern="1200" baseline="0" dirty="0">
                <a:solidFill>
                  <a:schemeClr val="tx1"/>
                </a:solidFill>
                <a:effectLst/>
                <a:latin typeface="Century Gothic" panose="020B0502020202020204" pitchFamily="34" charset="0"/>
                <a:ea typeface="+mn-ea"/>
                <a:cs typeface="+mn-cs"/>
              </a:rPr>
              <a:t> being evaluated?” You then ask them:</a:t>
            </a:r>
            <a:r>
              <a:rPr lang="en-US" sz="1400" kern="1200" dirty="0">
                <a:solidFill>
                  <a:schemeClr val="tx1"/>
                </a:solidFill>
                <a:effectLst/>
                <a:latin typeface="Century Gothic" panose="020B0502020202020204" pitchFamily="34" charset="0"/>
                <a:ea typeface="+mn-ea"/>
                <a:cs typeface="+mn-cs"/>
              </a:rPr>
              <a:t> “Who should I talk to?" Current</a:t>
            </a:r>
            <a:r>
              <a:rPr lang="en-US" sz="1400" kern="1200" baseline="0" dirty="0">
                <a:solidFill>
                  <a:schemeClr val="tx1"/>
                </a:solidFill>
                <a:effectLst/>
                <a:latin typeface="Century Gothic" panose="020B0502020202020204" pitchFamily="34" charset="0"/>
                <a:ea typeface="+mn-ea"/>
                <a:cs typeface="+mn-cs"/>
              </a:rPr>
              <a:t> participants name others with specific characteristics. </a:t>
            </a: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For instance</a:t>
            </a:r>
            <a:r>
              <a:rPr lang="en-US" sz="1400" kern="1200" baseline="0" dirty="0">
                <a:solidFill>
                  <a:schemeClr val="tx1"/>
                </a:solidFill>
                <a:effectLst/>
                <a:latin typeface="Century Gothic" panose="020B0502020202020204" pitchFamily="34" charset="0"/>
                <a:ea typeface="+mn-ea"/>
                <a:cs typeface="+mn-cs"/>
              </a:rPr>
              <a:t>, you can ask current evaluation participants on a substance abuse prevention program delivered in a community to provide the names </a:t>
            </a:r>
            <a:br>
              <a:rPr lang="en-US" sz="1400" kern="1200" baseline="0" dirty="0">
                <a:solidFill>
                  <a:schemeClr val="tx1"/>
                </a:solidFill>
                <a:effectLst/>
                <a:latin typeface="Century Gothic" panose="020B0502020202020204" pitchFamily="34" charset="0"/>
                <a:ea typeface="+mn-ea"/>
                <a:cs typeface="+mn-cs"/>
              </a:rPr>
            </a:br>
            <a:r>
              <a:rPr lang="en-US" sz="1400" kern="1200" baseline="0" dirty="0">
                <a:solidFill>
                  <a:schemeClr val="tx1"/>
                </a:solidFill>
                <a:effectLst/>
                <a:latin typeface="Century Gothic" panose="020B0502020202020204" pitchFamily="34" charset="0"/>
                <a:ea typeface="+mn-ea"/>
                <a:cs typeface="+mn-cs"/>
              </a:rPr>
              <a:t>of other people who are drug addicts to see if the program has changed anything in their lives.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baseline="0" dirty="0">
                <a:solidFill>
                  <a:schemeClr val="tx1"/>
                </a:solidFill>
                <a:effectLst/>
                <a:latin typeface="Century Gothic" panose="020B0502020202020204" pitchFamily="34" charset="0"/>
                <a:ea typeface="+mn-ea"/>
                <a:cs typeface="+mn-cs"/>
              </a:rPr>
              <a:t>Other examples: Men who have sex with men; victims of gender-based violence; women who have experienced miscarriage; etc.</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baseline="0" dirty="0">
                <a:solidFill>
                  <a:schemeClr val="tx1"/>
                </a:solidFill>
                <a:effectLst/>
                <a:latin typeface="Century Gothic" panose="020B0502020202020204" pitchFamily="34" charset="0"/>
                <a:ea typeface="+mn-ea"/>
                <a:cs typeface="+mn-cs"/>
              </a:rPr>
              <a:t>When using snowball sampling to work with sensitive topics or populations, evaluators must take extra precautions to maintain confidentiality and pay attention to potential harm to participants and interviewers.  The ethics and gender sessions will address this further.</a:t>
            </a:r>
          </a:p>
        </p:txBody>
      </p:sp>
    </p:spTree>
    <p:extLst>
      <p:ext uri="{BB962C8B-B14F-4D97-AF65-F5344CB8AC3E}">
        <p14:creationId xmlns:p14="http://schemas.microsoft.com/office/powerpoint/2010/main" val="3147206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p:spPr>
      </p:sp>
      <p:sp>
        <p:nvSpPr>
          <p:cNvPr id="3" name="Notes Placeholder 2"/>
          <p:cNvSpPr>
            <a:spLocks noGrp="1"/>
          </p:cNvSpPr>
          <p:nvPr>
            <p:ph type="body" idx="1"/>
          </p:nvPr>
        </p:nvSpPr>
        <p:spPr>
          <a:xfrm>
            <a:off x="1005840" y="3691890"/>
            <a:ext cx="8046720" cy="3497580"/>
          </a:xfrm>
          <a:prstGeom prst="rect">
            <a:avLst/>
          </a:prstGeom>
        </p:spPr>
        <p:txBody>
          <a:bodyPr>
            <a:normAutofit/>
          </a:bodyPr>
          <a:lstStyle/>
          <a:p>
            <a:r>
              <a:rPr lang="en-US" sz="1400" dirty="0">
                <a:latin typeface="Century Gothic" panose="020B0502020202020204" pitchFamily="34" charset="0"/>
              </a:rPr>
              <a:t>The evaluator </a:t>
            </a:r>
            <a:r>
              <a:rPr lang="en-US" sz="1400" baseline="0" dirty="0">
                <a:latin typeface="Century Gothic" panose="020B0502020202020204" pitchFamily="34" charset="0"/>
              </a:rPr>
              <a:t>is on top. The evaluator has three contacts, who lead the evaluator to 9 other participants with the key criteria. However, this diagram implies that participants who are suggested to diverge initially eventually converge. </a:t>
            </a:r>
          </a:p>
          <a:p>
            <a:endParaRPr lang="en-US" sz="1400"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By asking a number of people who else to talk with, the snowball gets bigger and bigger as you accumulate new information-rich cases. In most programs or systems, a few key names or incidents are mentioned repeatedly. Those people or events recommended as valuable by a number of different informants take on special importance. The chain of recommended informants will typically diverge initially as many possible sources are recommended, then converge as a few key names get mentioned over and over. </a:t>
            </a:r>
          </a:p>
          <a:p>
            <a:endParaRPr lang="en-US" sz="1400" baseline="0" dirty="0">
              <a:latin typeface="Century Gothic" panose="020B0502020202020204" pitchFamily="34" charset="0"/>
            </a:endParaRPr>
          </a:p>
          <a:p>
            <a:pPr marL="742950" lvl="1" indent="-285750">
              <a:buFont typeface="Wingdings" panose="05000000000000000000" pitchFamily="2" charset="2"/>
              <a:buChar char="§"/>
            </a:pPr>
            <a:r>
              <a:rPr lang="en-US" sz="1400" baseline="0" dirty="0">
                <a:latin typeface="Century Gothic" panose="020B0502020202020204" pitchFamily="34" charset="0"/>
              </a:rPr>
              <a:t>Why?</a:t>
            </a:r>
          </a:p>
          <a:p>
            <a:pPr marL="742950" lvl="1" indent="-285750">
              <a:buFont typeface="Wingdings" panose="05000000000000000000" pitchFamily="2" charset="2"/>
              <a:buChar char="§"/>
            </a:pPr>
            <a:r>
              <a:rPr lang="en-US" sz="1400" baseline="0" dirty="0">
                <a:latin typeface="Century Gothic" panose="020B0502020202020204" pitchFamily="34" charset="0"/>
              </a:rPr>
              <a:t>And, how can this be addressed?</a:t>
            </a:r>
          </a:p>
        </p:txBody>
      </p:sp>
      <p:sp>
        <p:nvSpPr>
          <p:cNvPr id="4" name="Slide Number Placeholder 3"/>
          <p:cNvSpPr>
            <a:spLocks noGrp="1"/>
          </p:cNvSpPr>
          <p:nvPr>
            <p:ph type="sldNum" sz="quarter" idx="10"/>
          </p:nvPr>
        </p:nvSpPr>
        <p:spPr>
          <a:xfrm>
            <a:off x="5697432" y="7382431"/>
            <a:ext cx="4358640" cy="388620"/>
          </a:xfrm>
          <a:prstGeom prst="rect">
            <a:avLst/>
          </a:prstGeom>
        </p:spPr>
        <p:txBody>
          <a:bodyPr/>
          <a:lstStyle/>
          <a:p>
            <a:fld id="{95CE01D5-2AEC-413E-9069-79D6AFB62602}" type="slidenum">
              <a:rPr lang="en-US" smtClean="0">
                <a:latin typeface="Century Gothic" panose="020B0502020202020204" pitchFamily="34" charset="0"/>
              </a:rPr>
              <a:pPr/>
              <a:t>15</a:t>
            </a:fld>
            <a:endParaRPr lang="en-US" dirty="0">
              <a:latin typeface="Century Gothic" panose="020B0502020202020204" pitchFamily="34" charset="0"/>
            </a:endParaRPr>
          </a:p>
        </p:txBody>
      </p:sp>
    </p:spTree>
    <p:extLst>
      <p:ext uri="{BB962C8B-B14F-4D97-AF65-F5344CB8AC3E}">
        <p14:creationId xmlns:p14="http://schemas.microsoft.com/office/powerpoint/2010/main" val="1552834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kern="1200" dirty="0">
                <a:solidFill>
                  <a:schemeClr val="tx1"/>
                </a:solidFill>
                <a:effectLst/>
                <a:latin typeface="Century Gothic" panose="020B0502020202020204" pitchFamily="34" charset="0"/>
                <a:ea typeface="+mn-ea"/>
                <a:cs typeface="+mn-cs"/>
              </a:rPr>
              <a:t>However, because new sample members are generated through existing ones, there is clearly a danger that the diversity of the sample frame is compromised. </a:t>
            </a:r>
          </a:p>
          <a:p>
            <a:endParaRPr lang="en-US" sz="1400" kern="1200" dirty="0">
              <a:solidFill>
                <a:schemeClr val="tx1"/>
              </a:solidFill>
              <a:effectLst/>
              <a:latin typeface="Century Gothic" panose="020B0502020202020204" pitchFamily="34" charset="0"/>
              <a:ea typeface="+mn-ea"/>
              <a:cs typeface="+mn-cs"/>
            </a:endParaRPr>
          </a:p>
          <a:p>
            <a:r>
              <a:rPr lang="en-US" sz="1400" kern="1200" dirty="0">
                <a:solidFill>
                  <a:schemeClr val="tx1"/>
                </a:solidFill>
                <a:effectLst/>
                <a:latin typeface="Century Gothic" panose="020B0502020202020204" pitchFamily="34" charset="0"/>
                <a:ea typeface="+mn-ea"/>
                <a:cs typeface="+mn-cs"/>
              </a:rPr>
              <a:t>This can be mitigated to some extent, for example, by specifying the required characteristics of new sample members, by asking participants to identify people who meet the criteria but who are dissimilar to them in particular ways, and by avoiding family members or close friends. An alternative approach would be to treat those identified by existing sample members as link people—not interviewing them but asking them to identify another person who meets the criteria. Although this is more cumbersome, it creates some distance between sample members.</a:t>
            </a:r>
            <a:endParaRPr lang="en-US" sz="1400" dirty="0">
              <a:latin typeface="Century Gothic" panose="020B0502020202020204" pitchFamily="34" charset="0"/>
            </a:endParaRPr>
          </a:p>
        </p:txBody>
      </p:sp>
    </p:spTree>
    <p:extLst>
      <p:ext uri="{BB962C8B-B14F-4D97-AF65-F5344CB8AC3E}">
        <p14:creationId xmlns:p14="http://schemas.microsoft.com/office/powerpoint/2010/main" val="5601102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latin typeface="Century Gothic" panose="020B0502020202020204" pitchFamily="34" charset="0"/>
              </a:rPr>
              <a:t>[Tell participants to get out handout for this exercise </a:t>
            </a:r>
            <a:r>
              <a:rPr lang="en-US" sz="1400" b="1" baseline="0" dirty="0">
                <a:latin typeface="Century Gothic" panose="020B0502020202020204" pitchFamily="34" charset="0"/>
              </a:rPr>
              <a:t>from the Participants’ Guide.] </a:t>
            </a:r>
            <a:r>
              <a:rPr lang="en-US" sz="1400" baseline="0" dirty="0">
                <a:latin typeface="Century Gothic" panose="020B0502020202020204" pitchFamily="34" charset="0"/>
              </a:rPr>
              <a:t>This activity is 20 minutes.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Let participants</a:t>
            </a:r>
            <a:r>
              <a:rPr lang="en-US" sz="1400" baseline="0" dirty="0">
                <a:latin typeface="Century Gothic" panose="020B0502020202020204" pitchFamily="34" charset="0"/>
              </a:rPr>
              <a:t> read each scenario presented and then identify a specific sampling approach that is appropriate for that particular situation and give reasons for selecting that option. This is first done individually, then discussed with a neighbor. Then, answers are shared with the group for 5–10 minutes.]</a:t>
            </a:r>
            <a:endParaRPr lang="en-US" sz="1400" dirty="0">
              <a:latin typeface="Century Gothic" panose="020B0502020202020204" pitchFamily="34" charset="0"/>
            </a:endParaRPr>
          </a:p>
        </p:txBody>
      </p:sp>
    </p:spTree>
    <p:extLst>
      <p:ext uri="{BB962C8B-B14F-4D97-AF65-F5344CB8AC3E}">
        <p14:creationId xmlns:p14="http://schemas.microsoft.com/office/powerpoint/2010/main" val="3664925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a:t>
            </a:r>
            <a:r>
              <a:rPr lang="en-US" sz="1400" b="1" dirty="0">
                <a:latin typeface="Century Gothic" panose="020B0502020202020204" pitchFamily="34" charset="0"/>
              </a:rPr>
              <a:t>Note to facilitator: </a:t>
            </a:r>
            <a:r>
              <a:rPr lang="en-US" sz="1400" b="0" dirty="0">
                <a:latin typeface="Century Gothic" panose="020B0502020202020204" pitchFamily="34" charset="0"/>
              </a:rPr>
              <a:t>There</a:t>
            </a:r>
            <a:r>
              <a:rPr lang="en-US" sz="1400" dirty="0">
                <a:latin typeface="Century Gothic" panose="020B0502020202020204" pitchFamily="34" charset="0"/>
              </a:rPr>
              <a:t> are descriptions in the Facilitators’ Guide on why each of these is the correct answer.]</a:t>
            </a:r>
          </a:p>
        </p:txBody>
      </p:sp>
    </p:spTree>
    <p:extLst>
      <p:ext uri="{BB962C8B-B14F-4D97-AF65-F5344CB8AC3E}">
        <p14:creationId xmlns:p14="http://schemas.microsoft.com/office/powerpoint/2010/main" val="34549298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[Facilitator</a:t>
            </a:r>
            <a:r>
              <a:rPr lang="en-US" sz="1400" baseline="0" dirty="0">
                <a:latin typeface="Century Gothic" panose="020B0502020202020204" pitchFamily="34" charset="0"/>
              </a:rPr>
              <a:t> to summarize the various sampling techniques presented in the previous slides.]</a:t>
            </a:r>
            <a:endParaRPr lang="en-US" sz="1400"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6172719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[2</a:t>
            </a:r>
            <a:r>
              <a:rPr lang="en-US" sz="1400" baseline="0" dirty="0">
                <a:latin typeface="Century Gothic" panose="020B0502020202020204" pitchFamily="34" charset="0"/>
              </a:rPr>
              <a:t>–</a:t>
            </a:r>
            <a:r>
              <a:rPr lang="en-US" sz="1400" dirty="0">
                <a:latin typeface="Century Gothic" panose="020B0502020202020204" pitchFamily="34" charset="0"/>
              </a:rPr>
              <a:t>3 minutes: Ask</a:t>
            </a:r>
            <a:r>
              <a:rPr lang="en-US" sz="1400" baseline="0" dirty="0">
                <a:latin typeface="Century Gothic" panose="020B0502020202020204" pitchFamily="34" charset="0"/>
              </a:rPr>
              <a:t> participants about their understanding of data saturation. How have they applied data saturation in the past? Was it useful or not?</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r>
              <a:rPr lang="en-US" sz="1400" baseline="0" dirty="0">
                <a:latin typeface="Century Gothic" panose="020B0502020202020204" pitchFamily="34" charset="0"/>
              </a:rPr>
              <a:t>Discuss their answers and then proceed with slide presentation.]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3053558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Data saturation means that no new themes, findings, concepts, or problems are evident in the data. </a:t>
            </a:r>
          </a:p>
          <a:p>
            <a:endParaRPr lang="en-US" sz="1400" dirty="0">
              <a:latin typeface="Century Gothic" panose="020B0502020202020204" pitchFamily="34" charset="0"/>
            </a:endParaRPr>
          </a:p>
          <a:p>
            <a:r>
              <a:rPr lang="en-US" sz="1400" dirty="0">
                <a:latin typeface="Century Gothic" panose="020B0502020202020204" pitchFamily="34" charset="0"/>
              </a:rPr>
              <a:t>Researchers commonly seek to collect data to explain a phenomenon of interest. Hence, an evaluator looks at this as the point at which no more data needs to be collected. When the theory appears to be robust, with no gaps or unexplained phenomena, saturation has been achieved.</a:t>
            </a:r>
          </a:p>
          <a:p>
            <a:endParaRPr lang="en-US" sz="14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latin typeface="Century Gothic"/>
                <a:cs typeface="Century Gothic"/>
              </a:rPr>
              <a:t>[Also, explain that this</a:t>
            </a:r>
            <a:r>
              <a:rPr lang="en-US" sz="1400" b="1" baseline="0" dirty="0">
                <a:latin typeface="Century Gothic"/>
                <a:cs typeface="Century Gothic"/>
              </a:rPr>
              <a:t> is usually referred to as d</a:t>
            </a:r>
            <a:r>
              <a:rPr lang="en-US" sz="1400" b="1" dirty="0">
                <a:latin typeface="Century Gothic"/>
                <a:cs typeface="Century Gothic"/>
              </a:rPr>
              <a:t>escriptive saturation]: </a:t>
            </a:r>
            <a:r>
              <a:rPr lang="en-US" sz="1400" b="0" dirty="0">
                <a:latin typeface="Century Gothic"/>
                <a:cs typeface="Century Gothic"/>
              </a:rPr>
              <a:t>The researcher </a:t>
            </a:r>
            <a:r>
              <a:rPr lang="en-US" sz="1400" dirty="0">
                <a:latin typeface="Century Gothic"/>
                <a:cs typeface="Century Gothic"/>
              </a:rPr>
              <a:t>finds that no new descriptive codes, categories, or themes are emerging from the analysis of data (Rebar et al., 2011). So</a:t>
            </a:r>
            <a:r>
              <a:rPr lang="en-US" sz="1400" baseline="0" dirty="0">
                <a:latin typeface="Century Gothic"/>
                <a:cs typeface="Century Gothic"/>
              </a:rPr>
              <a:t> for the descriptive, you can tell that you have several codes flowing from the source yet there are no connections between them. Therefore, you have enough to describe a concept, phenomenon, or practice.</a:t>
            </a:r>
            <a:endParaRPr lang="en-US" dirty="0">
              <a:latin typeface="Century Gothic" panose="020B0502020202020204" pitchFamily="34" charset="0"/>
            </a:endParaRPr>
          </a:p>
        </p:txBody>
      </p:sp>
    </p:spTree>
    <p:extLst>
      <p:ext uri="{BB962C8B-B14F-4D97-AF65-F5344CB8AC3E}">
        <p14:creationId xmlns:p14="http://schemas.microsoft.com/office/powerpoint/2010/main" val="308072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So, whether</a:t>
            </a:r>
            <a:r>
              <a:rPr lang="en-US" sz="1400" baseline="0" dirty="0">
                <a:latin typeface="Century Gothic" panose="020B0502020202020204" pitchFamily="34" charset="0"/>
              </a:rPr>
              <a:t> you are adopting a snowball sampling technique, maximum variation sampling, negative case sampling, or stratified purposive sampling, we say that the actual sample size may be determined through the application of the concept of saturation.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1658532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dirty="0"/>
          </a:p>
        </p:txBody>
      </p:sp>
    </p:spTree>
    <p:extLst>
      <p:ext uri="{BB962C8B-B14F-4D97-AF65-F5344CB8AC3E}">
        <p14:creationId xmlns:p14="http://schemas.microsoft.com/office/powerpoint/2010/main" val="36762782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kern="1200" dirty="0">
                <a:solidFill>
                  <a:schemeClr val="tx1"/>
                </a:solidFill>
                <a:effectLst/>
                <a:latin typeface="Century Gothic" panose="020B0502020202020204" pitchFamily="34" charset="0"/>
                <a:ea typeface="+mn-ea"/>
                <a:cs typeface="+mn-cs"/>
              </a:rPr>
              <a:t>According</a:t>
            </a:r>
            <a:r>
              <a:rPr lang="en-US" sz="1400" kern="1200" baseline="0" dirty="0">
                <a:solidFill>
                  <a:schemeClr val="tx1"/>
                </a:solidFill>
                <a:effectLst/>
                <a:latin typeface="Century Gothic" panose="020B0502020202020204" pitchFamily="34" charset="0"/>
                <a:ea typeface="+mn-ea"/>
                <a:cs typeface="+mn-cs"/>
              </a:rPr>
              <a:t> to Glaser &amp; Strauss (1999), t</a:t>
            </a:r>
            <a:r>
              <a:rPr lang="en-US" sz="1400" kern="1200" dirty="0">
                <a:solidFill>
                  <a:schemeClr val="tx1"/>
                </a:solidFill>
                <a:effectLst/>
                <a:latin typeface="Century Gothic" panose="020B0502020202020204" pitchFamily="34" charset="0"/>
                <a:ea typeface="+mn-ea"/>
                <a:cs typeface="+mn-cs"/>
              </a:rPr>
              <a:t>he decision that data saturation or data redundancy has been reached should be facilitated through constant comparison of data (Glaser &amp; Strauss, 1967; Glaser, 1999). This can be done during data collection or after.</a:t>
            </a:r>
          </a:p>
          <a:p>
            <a:endParaRPr lang="en-US" sz="1400" dirty="0">
              <a:latin typeface="Century Gothic" panose="020B0502020202020204" pitchFamily="34" charset="0"/>
            </a:endParaRPr>
          </a:p>
          <a:p>
            <a:r>
              <a:rPr lang="en-US" sz="1400" kern="1200" dirty="0">
                <a:solidFill>
                  <a:schemeClr val="tx1"/>
                </a:solidFill>
                <a:effectLst/>
                <a:latin typeface="Century Gothic" panose="020B0502020202020204" pitchFamily="34" charset="0"/>
                <a:ea typeface="+mn-ea"/>
                <a:cs typeface="+mn-cs"/>
              </a:rPr>
              <a:t>The evaluator can</a:t>
            </a:r>
            <a:r>
              <a:rPr lang="en-US" sz="1400" kern="1200" baseline="0" dirty="0">
                <a:solidFill>
                  <a:schemeClr val="tx1"/>
                </a:solidFill>
                <a:effectLst/>
                <a:latin typeface="Century Gothic" panose="020B0502020202020204" pitchFamily="34" charset="0"/>
                <a:ea typeface="+mn-ea"/>
                <a:cs typeface="+mn-cs"/>
              </a:rPr>
              <a:t> move</a:t>
            </a:r>
            <a:r>
              <a:rPr lang="en-US" sz="1400" kern="1200" dirty="0">
                <a:solidFill>
                  <a:schemeClr val="tx1"/>
                </a:solidFill>
                <a:effectLst/>
                <a:latin typeface="Century Gothic" panose="020B0502020202020204" pitchFamily="34" charset="0"/>
                <a:ea typeface="+mn-ea"/>
                <a:cs typeface="+mn-cs"/>
              </a:rPr>
              <a:t> back and forth between the data and emerging tentative thematic identification and interpretation. In this process, they</a:t>
            </a:r>
            <a:r>
              <a:rPr lang="en-US" sz="1400" kern="1200" baseline="0" dirty="0">
                <a:solidFill>
                  <a:schemeClr val="tx1"/>
                </a:solidFill>
                <a:effectLst/>
                <a:latin typeface="Century Gothic" panose="020B0502020202020204" pitchFamily="34" charset="0"/>
                <a:ea typeface="+mn-ea"/>
                <a:cs typeface="+mn-cs"/>
              </a:rPr>
              <a:t> will </a:t>
            </a:r>
            <a:r>
              <a:rPr lang="en-US" sz="1400" kern="1200" dirty="0">
                <a:solidFill>
                  <a:schemeClr val="tx1"/>
                </a:solidFill>
                <a:effectLst/>
                <a:latin typeface="Century Gothic" panose="020B0502020202020204" pitchFamily="34" charset="0"/>
                <a:ea typeface="+mn-ea"/>
                <a:cs typeface="+mn-cs"/>
              </a:rPr>
              <a:t>witness reoccurring patterns and themes in the data’ (</a:t>
            </a:r>
            <a:r>
              <a:rPr lang="en-US" sz="1400" kern="1200" dirty="0" err="1">
                <a:solidFill>
                  <a:schemeClr val="tx1"/>
                </a:solidFill>
                <a:effectLst/>
                <a:latin typeface="Century Gothic" panose="020B0502020202020204" pitchFamily="34" charset="0"/>
                <a:ea typeface="+mn-ea"/>
                <a:cs typeface="+mn-cs"/>
              </a:rPr>
              <a:t>Cutcliffe</a:t>
            </a:r>
            <a:r>
              <a:rPr lang="en-US" sz="1400" kern="1200" dirty="0">
                <a:solidFill>
                  <a:schemeClr val="tx1"/>
                </a:solidFill>
                <a:effectLst/>
                <a:latin typeface="Century Gothic" panose="020B0502020202020204" pitchFamily="34" charset="0"/>
                <a:ea typeface="+mn-ea"/>
                <a:cs typeface="+mn-cs"/>
              </a:rPr>
              <a:t> &amp; McKenna, 2002). Consequently, this constant comparison of data can be contingent upon concurrent data analysis and collection (Rose &amp; Webb, 1998). </a:t>
            </a:r>
            <a:endParaRPr lang="en-US" sz="1400" dirty="0">
              <a:latin typeface="Century Gothic" panose="020B0502020202020204" pitchFamily="34" charset="0"/>
            </a:endParaRPr>
          </a:p>
          <a:p>
            <a:endParaRPr lang="en-US" sz="1400" dirty="0">
              <a:latin typeface="Century Gothic" panose="020B0502020202020204" pitchFamily="34" charset="0"/>
            </a:endParaRPr>
          </a:p>
          <a:p>
            <a:r>
              <a:rPr lang="en-US" sz="1400" dirty="0">
                <a:latin typeface="Century Gothic" panose="020B0502020202020204" pitchFamily="34" charset="0"/>
              </a:rPr>
              <a:t>You can also specify before the</a:t>
            </a:r>
            <a:r>
              <a:rPr lang="en-US" sz="1400" baseline="0" dirty="0">
                <a:latin typeface="Century Gothic" panose="020B0502020202020204" pitchFamily="34" charset="0"/>
              </a:rPr>
              <a:t> data collection process when the evaluator will begin with first round of analysis, indicating that this process will be useful for determining saturation. But, is also key when stated a priori to indicate how many more interviews will be conducted when saturation is identified.</a:t>
            </a:r>
            <a:endParaRPr lang="en-US" sz="1400" dirty="0">
              <a:latin typeface="Century Gothic" panose="020B0502020202020204" pitchFamily="34" charset="0"/>
            </a:endParaRPr>
          </a:p>
        </p:txBody>
      </p:sp>
    </p:spTree>
    <p:extLst>
      <p:ext uri="{BB962C8B-B14F-4D97-AF65-F5344CB8AC3E}">
        <p14:creationId xmlns:p14="http://schemas.microsoft.com/office/powerpoint/2010/main" val="32275759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Guest et al., 2006; and Francis et al., 2010, “Summary of</a:t>
            </a:r>
            <a:r>
              <a:rPr lang="en-US" sz="1400" baseline="0" dirty="0">
                <a:latin typeface="Century Gothic" panose="020B0502020202020204" pitchFamily="34" charset="0"/>
              </a:rPr>
              <a:t> Saturation Findings from Empirical Studies. For Interviewing,” used findings from their studies to indicate how to suggest some practical ways for determining saturation, as well as the estimated number of interviews to conduct. Guest and colleagues empirically determined saturation by calculating the proportion of identified themes at the given point in analysis divided by the total number of themes. With this method, 70% saturation was reached with six interviews, and 92% saturation was reached with 12 interviews. Francis and his colleagues determined saturation by indicating the point, after 10 interviews, when additional interviews yielded no new themes.</a:t>
            </a:r>
            <a:endParaRPr lang="en-US" sz="1400" dirty="0">
              <a:latin typeface="Century Gothic" panose="020B0502020202020204" pitchFamily="34" charset="0"/>
            </a:endParaRPr>
          </a:p>
        </p:txBody>
      </p:sp>
    </p:spTree>
    <p:extLst>
      <p:ext uri="{BB962C8B-B14F-4D97-AF65-F5344CB8AC3E}">
        <p14:creationId xmlns:p14="http://schemas.microsoft.com/office/powerpoint/2010/main" val="19405967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This</a:t>
            </a:r>
            <a:r>
              <a:rPr lang="en-US" sz="1400" baseline="0" dirty="0">
                <a:latin typeface="Century Gothic" panose="020B0502020202020204" pitchFamily="34" charset="0"/>
              </a:rPr>
              <a:t> figure, from Guest, et al., 2006, indicates that the number of interviews and the level of saturation reached mimics the figure previously shown that explains saturation.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34681883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We </a:t>
            </a:r>
            <a:r>
              <a:rPr lang="en-US" sz="1400" baseline="0" dirty="0">
                <a:latin typeface="Century Gothic" panose="020B0502020202020204" pitchFamily="34" charset="0"/>
              </a:rPr>
              <a:t>can again learn from Guest and other evaluators and researchers. </a:t>
            </a:r>
            <a:r>
              <a:rPr lang="en-US" sz="1400" dirty="0">
                <a:latin typeface="Century Gothic" panose="020B0502020202020204" pitchFamily="34" charset="0"/>
              </a:rPr>
              <a:t>For focus</a:t>
            </a:r>
            <a:r>
              <a:rPr lang="en-US" sz="1400" baseline="0" dirty="0">
                <a:latin typeface="Century Gothic" panose="020B0502020202020204" pitchFamily="34" charset="0"/>
              </a:rPr>
              <a:t> group discussions (FGDs), using a similar approach for the interviews, Guest et al., 2016, determined that 80% of themes were discovered within 2–3 FGD’s—and also 90% discovered within 3–6 FGDs. </a:t>
            </a:r>
            <a:r>
              <a:rPr lang="en-US" sz="1400" baseline="0" dirty="0" err="1">
                <a:latin typeface="Century Gothic" panose="020B0502020202020204" pitchFamily="34" charset="0"/>
              </a:rPr>
              <a:t>Conen</a:t>
            </a:r>
            <a:r>
              <a:rPr lang="en-US" sz="1400" baseline="0" dirty="0">
                <a:latin typeface="Century Gothic" panose="020B0502020202020204" pitchFamily="34" charset="0"/>
              </a:rPr>
              <a:t>, et al., looked at the approach used (inductive and deductive) and proposed that deductive approaches may use eight FGDs, whereas inductive approaches may use five FGDs.</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Note that these figures and percentages are only tentative. </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r>
              <a:rPr lang="en-US" sz="1400" baseline="0" dirty="0">
                <a:latin typeface="Century Gothic" panose="020B0502020202020204" pitchFamily="34" charset="0"/>
              </a:rPr>
              <a:t>Most authors claim that there are no rules in determining the size of a sample, and indeed this is true. However, throughout experiences in selecting samples and with the observations of other authors and colleagues, there are certain recommendations that can be useful when building a sample. In order to carry out a qualitative assessment, we must do the following:</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pPr marL="685800" lvl="1" indent="-228600">
              <a:buAutoNum type="arabicPeriod"/>
            </a:pPr>
            <a:r>
              <a:rPr lang="en-US" sz="1400" baseline="0" dirty="0">
                <a:latin typeface="Century Gothic" panose="020B0502020202020204" pitchFamily="34" charset="0"/>
              </a:rPr>
              <a:t>Find the “key” typologies or “characteristics” of the users to understand the success or lack of success of the program</a:t>
            </a:r>
          </a:p>
          <a:p>
            <a:pPr marL="685800" lvl="1" indent="-228600">
              <a:buAutoNum type="arabicPeriod"/>
            </a:pPr>
            <a:r>
              <a:rPr lang="en-US" sz="1400" baseline="0" dirty="0">
                <a:latin typeface="Century Gothic" panose="020B0502020202020204" pitchFamily="34" charset="0"/>
              </a:rPr>
              <a:t>Cross check these variables</a:t>
            </a:r>
          </a:p>
          <a:p>
            <a:pPr marL="685800" lvl="1" indent="-228600">
              <a:buAutoNum type="arabicPeriod"/>
            </a:pPr>
            <a:r>
              <a:rPr lang="en-US" sz="1400" baseline="0" dirty="0">
                <a:latin typeface="Century Gothic" panose="020B0502020202020204" pitchFamily="34" charset="0"/>
              </a:rPr>
              <a:t>Create a table where all variables with the these characteristics may be included</a:t>
            </a:r>
          </a:p>
          <a:p>
            <a:endParaRPr lang="en-US"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10176621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Note: Unlike quantitative</a:t>
            </a:r>
            <a:r>
              <a:rPr lang="en-US" sz="1400" baseline="0" dirty="0">
                <a:latin typeface="Century Gothic" panose="020B0502020202020204" pitchFamily="34" charset="0"/>
              </a:rPr>
              <a:t> methods, where there is a formula determining the sample size needed for the statistical power at a given level of confidence, there is no formula for determining the correct size for qualitative sample. </a:t>
            </a:r>
          </a:p>
          <a:p>
            <a:endParaRPr lang="en-US" sz="1400" baseline="0" dirty="0">
              <a:latin typeface="Century Gothic" panose="020B0502020202020204" pitchFamily="34" charset="0"/>
            </a:endParaRPr>
          </a:p>
          <a:p>
            <a:r>
              <a:rPr lang="en-US" sz="1400" dirty="0">
                <a:latin typeface="Century Gothic" panose="020B0502020202020204" pitchFamily="34" charset="0"/>
              </a:rPr>
              <a:t>[Ask participants how they have determined sampled size in their work? Let</a:t>
            </a:r>
            <a:r>
              <a:rPr lang="en-US" sz="1400" baseline="0" dirty="0">
                <a:latin typeface="Century Gothic" panose="020B0502020202020204" pitchFamily="34" charset="0"/>
              </a:rPr>
              <a:t> participants discuss experiences with describing this in a project. (2–3 minutes)]</a:t>
            </a:r>
            <a:endParaRPr lang="en-US" sz="1100" baseline="0" dirty="0">
              <a:latin typeface="Century Gothic" panose="020B0502020202020204" pitchFamily="34" charset="0"/>
            </a:endParaRPr>
          </a:p>
        </p:txBody>
      </p:sp>
    </p:spTree>
    <p:extLst>
      <p:ext uri="{BB962C8B-B14F-4D97-AF65-F5344CB8AC3E}">
        <p14:creationId xmlns:p14="http://schemas.microsoft.com/office/powerpoint/2010/main" val="1990011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This</a:t>
            </a:r>
            <a:r>
              <a:rPr lang="en-US" sz="1400" baseline="0" dirty="0">
                <a:latin typeface="Century Gothic" panose="020B0502020202020204" pitchFamily="34" charset="0"/>
              </a:rPr>
              <a:t> figure is helpful to analyze the various factors that influence the determination of qualitative sample size. Apart from the scientific factors and elements of scope, cost and time and their impact on the quality of the evaluation should also be considered. </a:t>
            </a:r>
            <a:endParaRPr lang="en-US" sz="1400" dirty="0">
              <a:latin typeface="Century Gothic" panose="020B0502020202020204" pitchFamily="34" charset="0"/>
            </a:endParaRPr>
          </a:p>
        </p:txBody>
      </p:sp>
    </p:spTree>
    <p:extLst>
      <p:ext uri="{BB962C8B-B14F-4D97-AF65-F5344CB8AC3E}">
        <p14:creationId xmlns:p14="http://schemas.microsoft.com/office/powerpoint/2010/main" val="32892043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lvl="0"/>
            <a:r>
              <a:rPr lang="en-US" sz="1400" b="0" kern="1200" dirty="0">
                <a:solidFill>
                  <a:schemeClr val="tx1"/>
                </a:solidFill>
                <a:effectLst/>
                <a:latin typeface="Century Gothic" panose="020B0502020202020204" pitchFamily="34" charset="0"/>
                <a:ea typeface="+mn-ea"/>
                <a:cs typeface="+mn-cs"/>
              </a:rPr>
              <a:t>Your sample size and sampling approach will depend on many things, including those factors listed here.</a:t>
            </a:r>
          </a:p>
          <a:p>
            <a:pPr lvl="0"/>
            <a:endParaRPr lang="en-US" sz="1400" b="0" kern="1200" dirty="0">
              <a:solidFill>
                <a:schemeClr val="tx1"/>
              </a:solidFill>
              <a:effectLst/>
              <a:latin typeface="Century Gothic" panose="020B0502020202020204" pitchFamily="34" charset="0"/>
              <a:ea typeface="+mn-ea"/>
              <a:cs typeface="+mn-cs"/>
            </a:endParaRPr>
          </a:p>
          <a:p>
            <a:pPr lvl="0"/>
            <a:r>
              <a:rPr lang="en-US" sz="1400" b="0" kern="1200" dirty="0">
                <a:solidFill>
                  <a:schemeClr val="tx1"/>
                </a:solidFill>
                <a:effectLst/>
                <a:latin typeface="Century Gothic" panose="020B0502020202020204" pitchFamily="34" charset="0"/>
                <a:ea typeface="+mn-ea"/>
                <a:cs typeface="+mn-cs"/>
              </a:rPr>
              <a:t>[</a:t>
            </a:r>
            <a:r>
              <a:rPr lang="en-US" sz="1400" b="1" kern="1200" dirty="0">
                <a:solidFill>
                  <a:schemeClr val="tx1"/>
                </a:solidFill>
                <a:effectLst/>
                <a:latin typeface="Century Gothic" panose="020B0502020202020204" pitchFamily="34" charset="0"/>
                <a:ea typeface="+mn-ea"/>
                <a:cs typeface="+mn-cs"/>
              </a:rPr>
              <a:t>Instructions: </a:t>
            </a:r>
            <a:r>
              <a:rPr lang="en-US" sz="1400" b="0" kern="1200" dirty="0">
                <a:solidFill>
                  <a:schemeClr val="tx1"/>
                </a:solidFill>
                <a:effectLst/>
                <a:latin typeface="Century Gothic" panose="020B0502020202020204" pitchFamily="34" charset="0"/>
                <a:ea typeface="+mn-ea"/>
                <a:cs typeface="+mn-cs"/>
              </a:rPr>
              <a:t>Take 10 minutes and talk through each of these with the group, asking for their ideas on how each might affect the sample size and/or sampling method.]</a:t>
            </a:r>
          </a:p>
        </p:txBody>
      </p:sp>
    </p:spTree>
    <p:extLst>
      <p:ext uri="{BB962C8B-B14F-4D97-AF65-F5344CB8AC3E}">
        <p14:creationId xmlns:p14="http://schemas.microsoft.com/office/powerpoint/2010/main" val="8718055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lvl="0"/>
            <a:r>
              <a:rPr lang="en-US" sz="1400" b="0" kern="1200" baseline="0" dirty="0">
                <a:solidFill>
                  <a:schemeClr val="tx1"/>
                </a:solidFill>
                <a:effectLst/>
                <a:latin typeface="Century Gothic" panose="020B0502020202020204" pitchFamily="34" charset="0"/>
                <a:ea typeface="+mn-ea"/>
                <a:cs typeface="+mn-cs"/>
              </a:rPr>
              <a:t>[</a:t>
            </a:r>
            <a:r>
              <a:rPr lang="en-US" sz="1400" b="1" kern="1200" baseline="0" dirty="0">
                <a:solidFill>
                  <a:schemeClr val="tx1"/>
                </a:solidFill>
                <a:effectLst/>
                <a:latin typeface="Century Gothic" panose="020B0502020202020204" pitchFamily="34" charset="0"/>
                <a:ea typeface="+mn-ea"/>
                <a:cs typeface="+mn-cs"/>
              </a:rPr>
              <a:t>Put participants into three groups. </a:t>
            </a:r>
            <a:r>
              <a:rPr lang="en-US" sz="1400" b="0" kern="1200" baseline="0" dirty="0">
                <a:solidFill>
                  <a:schemeClr val="tx1"/>
                </a:solidFill>
                <a:effectLst/>
                <a:latin typeface="Century Gothic" panose="020B0502020202020204" pitchFamily="34" charset="0"/>
                <a:ea typeface="+mn-ea"/>
                <a:cs typeface="+mn-cs"/>
              </a:rPr>
              <a:t>Each group will focus on one type of funding agency (e.g., international NGO, government, local organization, doctoral student) and discuss for 20 minutes how that type of organization or individual can influence the determination of sample size.]</a:t>
            </a:r>
          </a:p>
          <a:p>
            <a:pPr lvl="0"/>
            <a:endParaRPr lang="en-US" sz="1400" b="1" kern="1200" dirty="0">
              <a:solidFill>
                <a:schemeClr val="tx1"/>
              </a:solidFill>
              <a:effectLst/>
              <a:latin typeface="Century Gothic" panose="020B0502020202020204" pitchFamily="34" charset="0"/>
              <a:ea typeface="+mn-ea"/>
              <a:cs typeface="+mn-cs"/>
            </a:endParaRPr>
          </a:p>
          <a:p>
            <a:pPr lvl="0"/>
            <a:r>
              <a:rPr lang="en-US" sz="1400" kern="1200" dirty="0">
                <a:solidFill>
                  <a:schemeClr val="tx1"/>
                </a:solidFill>
                <a:effectLst/>
                <a:latin typeface="Century Gothic" panose="020B0502020202020204" pitchFamily="34" charset="0"/>
                <a:ea typeface="+mn-ea"/>
                <a:cs typeface="+mn-cs"/>
              </a:rPr>
              <a:t>[Then, discuss with the whole group (15 minutes).]</a:t>
            </a:r>
          </a:p>
        </p:txBody>
      </p:sp>
    </p:spTree>
    <p:extLst>
      <p:ext uri="{BB962C8B-B14F-4D97-AF65-F5344CB8AC3E}">
        <p14:creationId xmlns:p14="http://schemas.microsoft.com/office/powerpoint/2010/main" val="10702183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t>
            </a:r>
            <a:r>
              <a:rPr lang="en-US" sz="1400" b="1" kern="1200" dirty="0">
                <a:solidFill>
                  <a:schemeClr val="tx1"/>
                </a:solidFill>
                <a:effectLst/>
                <a:latin typeface="Century Gothic" panose="020B0502020202020204" pitchFamily="34" charset="0"/>
                <a:ea typeface="+mn-ea"/>
                <a:cs typeface="+mn-cs"/>
              </a:rPr>
              <a:t>Instructions: </a:t>
            </a:r>
            <a:r>
              <a:rPr lang="en-US" sz="1400" kern="1200" dirty="0">
                <a:solidFill>
                  <a:schemeClr val="tx1"/>
                </a:solidFill>
                <a:effectLst/>
                <a:latin typeface="Century Gothic" panose="020B0502020202020204" pitchFamily="34" charset="0"/>
                <a:ea typeface="+mn-ea"/>
                <a:cs typeface="+mn-cs"/>
              </a:rPr>
              <a:t>Ask participants to describe examples/potential sources of bias. (1 min.)]</a:t>
            </a:r>
          </a:p>
          <a:p>
            <a:pPr lvl="0"/>
            <a:br>
              <a:rPr lang="en-US" sz="1400" kern="1200" dirty="0">
                <a:solidFill>
                  <a:schemeClr val="tx1"/>
                </a:solidFill>
                <a:effectLst/>
                <a:latin typeface="Century Gothic" panose="020B0502020202020204" pitchFamily="34" charset="0"/>
                <a:ea typeface="+mn-ea"/>
                <a:cs typeface="+mn-cs"/>
              </a:rPr>
            </a:br>
            <a:r>
              <a:rPr lang="en-US" sz="1400" kern="1200" dirty="0">
                <a:solidFill>
                  <a:schemeClr val="tx1"/>
                </a:solidFill>
                <a:effectLst/>
                <a:latin typeface="Century Gothic" panose="020B0502020202020204" pitchFamily="34" charset="0"/>
                <a:ea typeface="+mn-ea"/>
                <a:cs typeface="+mn-cs"/>
              </a:rPr>
              <a:t>[Discuss strategies to avoid bias in sampling using the slide. (5 mins.)]</a:t>
            </a:r>
            <a:r>
              <a:rPr lang="en-US" baseline="0" dirty="0">
                <a:latin typeface="Century Gothic" panose="020B0502020202020204" pitchFamily="34" charset="0"/>
              </a:rPr>
              <a:t> </a:t>
            </a:r>
            <a:endParaRPr lang="en-US" dirty="0">
              <a:latin typeface="Century Gothic" panose="020B0502020202020204" pitchFamily="34" charset="0"/>
            </a:endParaRPr>
          </a:p>
        </p:txBody>
      </p:sp>
    </p:spTree>
    <p:extLst>
      <p:ext uri="{BB962C8B-B14F-4D97-AF65-F5344CB8AC3E}">
        <p14:creationId xmlns:p14="http://schemas.microsoft.com/office/powerpoint/2010/main" val="16656691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a:latin typeface="Century Gothic" panose="020B0502020202020204" pitchFamily="34" charset="0"/>
              </a:rPr>
              <a:t>Presented here are questions you can ask about the sampling design for an evaluation to try to evaluate its rigor and relevance.</a:t>
            </a:r>
          </a:p>
          <a:p>
            <a:endParaRPr lang="en-US" sz="1400" dirty="0">
              <a:latin typeface="Century Gothic" panose="020B0502020202020204" pitchFamily="34" charset="0"/>
            </a:endParaRPr>
          </a:p>
          <a:p>
            <a:r>
              <a:rPr lang="en-US" sz="1400" dirty="0">
                <a:latin typeface="Century Gothic" panose="020B0502020202020204" pitchFamily="34" charset="0"/>
              </a:rPr>
              <a:t>[</a:t>
            </a:r>
            <a:r>
              <a:rPr lang="en-US" sz="1400" b="1" dirty="0">
                <a:latin typeface="Century Gothic" panose="020B0502020202020204" pitchFamily="34" charset="0"/>
              </a:rPr>
              <a:t>Instructions: </a:t>
            </a:r>
            <a:r>
              <a:rPr lang="en-US" sz="1400" dirty="0">
                <a:latin typeface="Century Gothic" panose="020B0502020202020204" pitchFamily="34" charset="0"/>
              </a:rPr>
              <a:t>Discuss these tips</a:t>
            </a:r>
            <a:r>
              <a:rPr lang="en-US" sz="1400" baseline="0" dirty="0">
                <a:latin typeface="Century Gothic" panose="020B0502020202020204" pitchFamily="34" charset="0"/>
              </a:rPr>
              <a:t> with participants.]</a:t>
            </a:r>
            <a:endParaRPr lang="en-US" sz="1400" dirty="0">
              <a:latin typeface="Century Gothic" panose="020B0502020202020204" pitchFamily="34" charset="0"/>
            </a:endParaRPr>
          </a:p>
        </p:txBody>
      </p:sp>
    </p:spTree>
    <p:extLst>
      <p:ext uri="{BB962C8B-B14F-4D97-AF65-F5344CB8AC3E}">
        <p14:creationId xmlns:p14="http://schemas.microsoft.com/office/powerpoint/2010/main" val="38662386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a:p>
        </p:txBody>
      </p:sp>
    </p:spTree>
    <p:extLst>
      <p:ext uri="{BB962C8B-B14F-4D97-AF65-F5344CB8AC3E}">
        <p14:creationId xmlns:p14="http://schemas.microsoft.com/office/powerpoint/2010/main" val="18565732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latin typeface="Century Gothic" panose="020B0502020202020204" pitchFamily="34" charset="0"/>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13" name="Picture 12"/>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dirty="0">
              <a:latin typeface="Century Gothic" panose="020B0502020202020204" pitchFamily="34" charset="0"/>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solidFill>
                <a:srgbClr val="A7BF39"/>
              </a:solidFill>
              <a:latin typeface="Century Gothic" panose="020B0502020202020204" pitchFamily="34" charset="0"/>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292117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957025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25675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325296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53716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215904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852958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617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917285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1812099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5</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112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Sampling Strategies </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and Saturation</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6FAC8131-F861-45A3-BEDE-042A32E238D6}"/>
              </a:ext>
            </a:extLst>
          </p:cNvPr>
          <p:cNvSpPr>
            <a:spLocks noGrp="1"/>
          </p:cNvSpPr>
          <p:nvPr>
            <p:ph type="title"/>
          </p:nvPr>
        </p:nvSpPr>
        <p:spPr/>
        <p:txBody>
          <a:bodyPr/>
          <a:lstStyle/>
          <a:p>
            <a:r>
              <a:rPr lang="en-US" dirty="0"/>
              <a:t>The evaluation process</a:t>
            </a:r>
          </a:p>
        </p:txBody>
      </p:sp>
      <p:pic>
        <p:nvPicPr>
          <p:cNvPr id="17" name="Picture 16">
            <a:extLst>
              <a:ext uri="{FF2B5EF4-FFF2-40B4-BE49-F238E27FC236}">
                <a16:creationId xmlns:a16="http://schemas.microsoft.com/office/drawing/2014/main" id="{DE245D13-BF1E-4E11-A241-650CD0C2A353}"/>
              </a:ext>
            </a:extLst>
          </p:cNvPr>
          <p:cNvPicPr>
            <a:picLocks noChangeAspect="1"/>
          </p:cNvPicPr>
          <p:nvPr/>
        </p:nvPicPr>
        <p:blipFill>
          <a:blip r:embed="rId3"/>
          <a:stretch>
            <a:fillRect/>
          </a:stretch>
        </p:blipFill>
        <p:spPr>
          <a:xfrm>
            <a:off x="223797" y="1447800"/>
            <a:ext cx="9682203" cy="5943600"/>
          </a:xfrm>
          <a:prstGeom prst="rect">
            <a:avLst/>
          </a:prstGeom>
        </p:spPr>
      </p:pic>
    </p:spTree>
    <p:extLst>
      <p:ext uri="{BB962C8B-B14F-4D97-AF65-F5344CB8AC3E}">
        <p14:creationId xmlns:p14="http://schemas.microsoft.com/office/powerpoint/2010/main" val="1230265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13150FC-EAC2-43E2-8726-1A27A28D7F3D}"/>
              </a:ext>
            </a:extLst>
          </p:cNvPr>
          <p:cNvSpPr>
            <a:spLocks noGrp="1"/>
          </p:cNvSpPr>
          <p:nvPr>
            <p:ph type="title"/>
          </p:nvPr>
        </p:nvSpPr>
        <p:spPr/>
        <p:txBody>
          <a:bodyPr/>
          <a:lstStyle/>
          <a:p>
            <a:r>
              <a:rPr lang="en-US" dirty="0"/>
              <a:t>Learning objectives</a:t>
            </a:r>
          </a:p>
        </p:txBody>
      </p:sp>
      <p:sp>
        <p:nvSpPr>
          <p:cNvPr id="3" name="Text Placeholder 2"/>
          <p:cNvSpPr>
            <a:spLocks noGrp="1"/>
          </p:cNvSpPr>
          <p:nvPr>
            <p:ph type="body" sz="quarter" idx="10"/>
          </p:nvPr>
        </p:nvSpPr>
        <p:spPr>
          <a:xfrm>
            <a:off x="885257" y="1676400"/>
            <a:ext cx="8287886" cy="5486400"/>
          </a:xfrm>
        </p:spPr>
        <p:txBody>
          <a:bodyPr/>
          <a:lstStyle/>
          <a:p>
            <a:pPr lvl="0">
              <a:spcAft>
                <a:spcPts val="1200"/>
              </a:spcAft>
            </a:pPr>
            <a:r>
              <a:rPr lang="en-US" sz="3200" dirty="0">
                <a:solidFill>
                  <a:prstClr val="black"/>
                </a:solidFill>
                <a:latin typeface="Century Gothic" panose="020B0502020202020204" pitchFamily="34" charset="0"/>
              </a:rPr>
              <a:t>By the end of this session, participants </a:t>
            </a:r>
            <a:br>
              <a:rPr lang="en-US" sz="3200" dirty="0">
                <a:solidFill>
                  <a:prstClr val="black"/>
                </a:solidFill>
                <a:latin typeface="Century Gothic" panose="020B0502020202020204" pitchFamily="34" charset="0"/>
              </a:rPr>
            </a:br>
            <a:r>
              <a:rPr lang="en-US" sz="3200" dirty="0">
                <a:solidFill>
                  <a:prstClr val="black"/>
                </a:solidFill>
                <a:latin typeface="Century Gothic" panose="020B0502020202020204" pitchFamily="34" charset="0"/>
              </a:rPr>
              <a:t>will be able to:</a:t>
            </a:r>
          </a:p>
          <a:p>
            <a:pPr marL="688975" lvl="1" indent="-463550">
              <a:spcAft>
                <a:spcPts val="1200"/>
              </a:spcAft>
              <a:buClr>
                <a:srgbClr val="A93A7E"/>
              </a:buClr>
              <a:buFont typeface="Wingdings" panose="05000000000000000000" pitchFamily="2" charset="2"/>
              <a:buChar char="§"/>
              <a:tabLst>
                <a:tab pos="688975" algn="l"/>
              </a:tabLst>
            </a:pPr>
            <a:r>
              <a:rPr lang="en-US" sz="2800" dirty="0">
                <a:latin typeface="Century Gothic" panose="020B0502020202020204" pitchFamily="34" charset="0"/>
              </a:rPr>
              <a:t>Identify types of sampling strategies employed in qualitative evaluation</a:t>
            </a:r>
          </a:p>
          <a:p>
            <a:pPr marL="688975" lvl="1" indent="-463550">
              <a:spcAft>
                <a:spcPts val="1200"/>
              </a:spcAft>
              <a:buClr>
                <a:srgbClr val="A93A7E"/>
              </a:buClr>
              <a:buFont typeface="Wingdings" panose="05000000000000000000" pitchFamily="2" charset="2"/>
              <a:buChar char="§"/>
              <a:tabLst>
                <a:tab pos="688975" algn="l"/>
              </a:tabLst>
            </a:pPr>
            <a:r>
              <a:rPr lang="en-US" sz="2800" dirty="0">
                <a:latin typeface="Century Gothic" panose="020B0502020202020204" pitchFamily="34" charset="0"/>
              </a:rPr>
              <a:t>Explain the concept of data saturation and how to identify it</a:t>
            </a:r>
          </a:p>
          <a:p>
            <a:pPr marL="688975" lvl="1" indent="-463550">
              <a:spcAft>
                <a:spcPts val="1200"/>
              </a:spcAft>
              <a:buClr>
                <a:srgbClr val="A93A7E"/>
              </a:buClr>
              <a:buFont typeface="Wingdings" panose="05000000000000000000" pitchFamily="2" charset="2"/>
              <a:buChar char="§"/>
              <a:tabLst>
                <a:tab pos="688975" algn="l"/>
              </a:tabLst>
            </a:pPr>
            <a:r>
              <a:rPr lang="en-US" sz="2800" dirty="0">
                <a:latin typeface="Century Gothic" panose="020B0502020202020204" pitchFamily="34" charset="0"/>
              </a:rPr>
              <a:t>Recognize considerations that have an impact on the sampling strategy(</a:t>
            </a:r>
            <a:r>
              <a:rPr lang="en-US" sz="2800" dirty="0" err="1">
                <a:latin typeface="Century Gothic" panose="020B0502020202020204" pitchFamily="34" charset="0"/>
              </a:rPr>
              <a:t>ies</a:t>
            </a:r>
            <a:r>
              <a:rPr lang="en-US" sz="2800" dirty="0">
                <a:latin typeface="Century Gothic" panose="020B0502020202020204" pitchFamily="34" charset="0"/>
              </a:rPr>
              <a:t>)</a:t>
            </a:r>
          </a:p>
          <a:p>
            <a:pPr marL="688975" lvl="1" indent="-463550">
              <a:spcAft>
                <a:spcPts val="1200"/>
              </a:spcAft>
              <a:buClr>
                <a:srgbClr val="A93A7E"/>
              </a:buClr>
              <a:buFont typeface="Wingdings" panose="05000000000000000000" pitchFamily="2" charset="2"/>
              <a:buChar char="§"/>
              <a:tabLst>
                <a:tab pos="688975" algn="l"/>
              </a:tabLst>
            </a:pPr>
            <a:r>
              <a:rPr lang="en-US" sz="2800" dirty="0">
                <a:latin typeface="Century Gothic" panose="020B0502020202020204" pitchFamily="34" charset="0"/>
              </a:rPr>
              <a:t>Discuss strategies to reduce bias </a:t>
            </a:r>
            <a:br>
              <a:rPr lang="en-US" sz="2800" dirty="0">
                <a:latin typeface="Century Gothic" panose="020B0502020202020204" pitchFamily="34" charset="0"/>
              </a:rPr>
            </a:br>
            <a:r>
              <a:rPr lang="en-US" sz="2800" dirty="0">
                <a:latin typeface="Century Gothic" panose="020B0502020202020204" pitchFamily="34" charset="0"/>
              </a:rPr>
              <a:t>in sampling</a:t>
            </a:r>
          </a:p>
        </p:txBody>
      </p:sp>
    </p:spTree>
    <p:extLst>
      <p:ext uri="{BB962C8B-B14F-4D97-AF65-F5344CB8AC3E}">
        <p14:creationId xmlns:p14="http://schemas.microsoft.com/office/powerpoint/2010/main" val="207556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ject 3"/>
          <p:cNvSpPr txBox="1"/>
          <p:nvPr/>
        </p:nvSpPr>
        <p:spPr>
          <a:xfrm>
            <a:off x="1183384" y="1905000"/>
            <a:ext cx="8024877" cy="4468403"/>
          </a:xfrm>
          <a:prstGeom prst="rect">
            <a:avLst/>
          </a:prstGeom>
        </p:spPr>
        <p:txBody>
          <a:bodyPr vert="horz" wrap="square" lIns="0" tIns="0" rIns="0" bIns="0" rtlCol="0">
            <a:spAutoFit/>
          </a:bodyPr>
          <a:lstStyle/>
          <a:p>
            <a:pPr marL="469900" indent="-412750">
              <a:lnSpc>
                <a:spcPts val="3600"/>
              </a:lnSpc>
              <a:spcBef>
                <a:spcPts val="3000"/>
              </a:spcBef>
              <a:buClr>
                <a:srgbClr val="A93A7E"/>
              </a:buClr>
              <a:buFont typeface="Wingdings" panose="05000000000000000000" pitchFamily="2" charset="2"/>
              <a:buChar char="§"/>
            </a:pPr>
            <a:r>
              <a:rPr lang="en-US" sz="2800" dirty="0">
                <a:latin typeface="Century Gothic"/>
                <a:cs typeface="Century Gothic"/>
              </a:rPr>
              <a:t>“Qualitative inquiry typically </a:t>
            </a:r>
            <a:r>
              <a:rPr lang="en-US" sz="2800" b="1" dirty="0">
                <a:solidFill>
                  <a:schemeClr val="accent1">
                    <a:lumMod val="75000"/>
                  </a:schemeClr>
                </a:solidFill>
                <a:latin typeface="Century Gothic"/>
                <a:cs typeface="Century Gothic"/>
              </a:rPr>
              <a:t>focuses on depth in relatively small samples, even single cases, selected </a:t>
            </a:r>
            <a:r>
              <a:rPr lang="en-US" sz="2800" b="1" i="1" dirty="0">
                <a:solidFill>
                  <a:schemeClr val="accent1">
                    <a:lumMod val="75000"/>
                  </a:schemeClr>
                </a:solidFill>
                <a:latin typeface="Century Gothic"/>
                <a:cs typeface="Century Gothic"/>
              </a:rPr>
              <a:t>purposefully.</a:t>
            </a:r>
            <a:r>
              <a:rPr lang="en-US" sz="2800" i="1" dirty="0">
                <a:solidFill>
                  <a:schemeClr val="accent1">
                    <a:lumMod val="75000"/>
                  </a:schemeClr>
                </a:solidFill>
                <a:latin typeface="Century Gothic"/>
                <a:cs typeface="Century Gothic"/>
              </a:rPr>
              <a:t>”</a:t>
            </a:r>
          </a:p>
          <a:p>
            <a:pPr marL="1196975" lvl="2" indent="-395288">
              <a:lnSpc>
                <a:spcPts val="5480"/>
              </a:lnSpc>
              <a:buClr>
                <a:srgbClr val="A93A7E"/>
              </a:buClr>
              <a:buFont typeface="Courier New" panose="02070309020205020404" pitchFamily="49" charset="0"/>
              <a:buChar char="o"/>
            </a:pPr>
            <a:r>
              <a:rPr lang="en-US" sz="2600" i="1" dirty="0">
                <a:latin typeface="Century Gothic"/>
                <a:cs typeface="Century Gothic"/>
              </a:rPr>
              <a:t>Purpose should always be made clear</a:t>
            </a:r>
          </a:p>
          <a:p>
            <a:pPr marL="469900" indent="-412750">
              <a:lnSpc>
                <a:spcPts val="3600"/>
              </a:lnSpc>
              <a:spcBef>
                <a:spcPts val="1800"/>
              </a:spcBef>
              <a:buClr>
                <a:srgbClr val="A93A7E"/>
              </a:buClr>
              <a:buFont typeface="Wingdings" panose="05000000000000000000" pitchFamily="2" charset="2"/>
              <a:buChar char="§"/>
            </a:pPr>
            <a:r>
              <a:rPr lang="en-US" sz="2800" dirty="0">
                <a:latin typeface="Century Gothic"/>
                <a:cs typeface="Century Gothic"/>
              </a:rPr>
              <a:t>“The </a:t>
            </a:r>
            <a:r>
              <a:rPr lang="en-US" sz="2800" b="1" dirty="0">
                <a:solidFill>
                  <a:schemeClr val="accent1">
                    <a:lumMod val="75000"/>
                  </a:schemeClr>
                </a:solidFill>
                <a:latin typeface="Century Gothic"/>
                <a:cs typeface="Century Gothic"/>
              </a:rPr>
              <a:t>logic and power of purposeful sampling </a:t>
            </a:r>
            <a:r>
              <a:rPr lang="en-US" sz="2800" dirty="0">
                <a:latin typeface="Century Gothic"/>
                <a:cs typeface="Century Gothic"/>
              </a:rPr>
              <a:t>lies in selecting </a:t>
            </a:r>
            <a:r>
              <a:rPr lang="en-US" sz="2800" i="1" dirty="0">
                <a:latin typeface="Century Gothic"/>
                <a:cs typeface="Century Gothic"/>
              </a:rPr>
              <a:t>information-rich cases </a:t>
            </a:r>
            <a:r>
              <a:rPr lang="en-US" sz="2800" dirty="0">
                <a:latin typeface="Century Gothic"/>
                <a:cs typeface="Century Gothic"/>
              </a:rPr>
              <a:t>for study in-depth.” (Patton, 1990)</a:t>
            </a:r>
          </a:p>
          <a:p>
            <a:pPr marL="469900" indent="-412750">
              <a:lnSpc>
                <a:spcPts val="5480"/>
              </a:lnSpc>
              <a:spcBef>
                <a:spcPts val="1200"/>
              </a:spcBef>
              <a:buClr>
                <a:srgbClr val="A93A7E"/>
              </a:buClr>
              <a:buFont typeface="Wingdings" panose="05000000000000000000" pitchFamily="2" charset="2"/>
              <a:buChar char="§"/>
            </a:pPr>
            <a:r>
              <a:rPr lang="en-US" sz="2800" dirty="0">
                <a:latin typeface="Century Gothic"/>
                <a:cs typeface="Century Gothic"/>
              </a:rPr>
              <a:t>For example…</a:t>
            </a:r>
            <a:endParaRPr sz="2800" b="1" spc="-100" dirty="0">
              <a:solidFill>
                <a:srgbClr val="662118"/>
              </a:solidFill>
              <a:latin typeface="Century Gothic" panose="020B0502020202020204" pitchFamily="34" charset="0"/>
              <a:cs typeface="Gill Sans MT"/>
            </a:endParaRPr>
          </a:p>
        </p:txBody>
      </p:sp>
      <p:sp>
        <p:nvSpPr>
          <p:cNvPr id="2" name="Title 1">
            <a:extLst>
              <a:ext uri="{FF2B5EF4-FFF2-40B4-BE49-F238E27FC236}">
                <a16:creationId xmlns:a16="http://schemas.microsoft.com/office/drawing/2014/main" id="{A54CFD50-79D7-49DE-BFD4-3F12B1414BDA}"/>
              </a:ext>
            </a:extLst>
          </p:cNvPr>
          <p:cNvSpPr>
            <a:spLocks noGrp="1"/>
          </p:cNvSpPr>
          <p:nvPr>
            <p:ph type="title"/>
          </p:nvPr>
        </p:nvSpPr>
        <p:spPr>
          <a:xfrm>
            <a:off x="561845" y="366812"/>
            <a:ext cx="9267956" cy="1143000"/>
          </a:xfrm>
        </p:spPr>
        <p:txBody>
          <a:bodyPr/>
          <a:lstStyle/>
          <a:p>
            <a:r>
              <a:rPr lang="en-US" sz="4400" spc="-100" dirty="0"/>
              <a:t>Qualitative sampling approaches</a:t>
            </a:r>
            <a:br>
              <a:rPr lang="en-US" sz="4400" spc="-100" dirty="0"/>
            </a:br>
            <a:endParaRPr lang="en-US" sz="4400" spc="-100" dirty="0"/>
          </a:p>
        </p:txBody>
      </p:sp>
    </p:spTree>
    <p:extLst>
      <p:ext uri="{BB962C8B-B14F-4D97-AF65-F5344CB8AC3E}">
        <p14:creationId xmlns:p14="http://schemas.microsoft.com/office/powerpoint/2010/main" val="2367183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506120" y="2560320"/>
            <a:ext cx="9095080" cy="5212080"/>
          </a:xfrm>
          <a:prstGeom prst="rect">
            <a:avLst/>
          </a:prstGeom>
        </p:spPr>
      </p:pic>
      <p:sp>
        <p:nvSpPr>
          <p:cNvPr id="3" name="Title 2">
            <a:extLst>
              <a:ext uri="{FF2B5EF4-FFF2-40B4-BE49-F238E27FC236}">
                <a16:creationId xmlns:a16="http://schemas.microsoft.com/office/drawing/2014/main" id="{0BC92B77-95D0-4935-A505-C76F51BC5646}"/>
              </a:ext>
            </a:extLst>
          </p:cNvPr>
          <p:cNvSpPr>
            <a:spLocks noGrp="1"/>
          </p:cNvSpPr>
          <p:nvPr>
            <p:ph type="title"/>
          </p:nvPr>
        </p:nvSpPr>
        <p:spPr>
          <a:xfrm>
            <a:off x="561844" y="366812"/>
            <a:ext cx="9905999" cy="1143000"/>
          </a:xfrm>
        </p:spPr>
        <p:txBody>
          <a:bodyPr/>
          <a:lstStyle/>
          <a:p>
            <a:r>
              <a:rPr lang="en-US" sz="4400" spc="-100" dirty="0"/>
              <a:t>Examples of purposeful sampling </a:t>
            </a:r>
          </a:p>
        </p:txBody>
      </p:sp>
      <p:sp>
        <p:nvSpPr>
          <p:cNvPr id="6" name="Text Placeholder 5">
            <a:extLst>
              <a:ext uri="{FF2B5EF4-FFF2-40B4-BE49-F238E27FC236}">
                <a16:creationId xmlns:a16="http://schemas.microsoft.com/office/drawing/2014/main" id="{51979E76-7418-4D65-9E6D-031CA0A70730}"/>
              </a:ext>
            </a:extLst>
          </p:cNvPr>
          <p:cNvSpPr>
            <a:spLocks noGrp="1"/>
          </p:cNvSpPr>
          <p:nvPr>
            <p:ph type="body" sz="quarter" idx="11"/>
          </p:nvPr>
        </p:nvSpPr>
        <p:spPr>
          <a:xfrm>
            <a:off x="561844" y="1091205"/>
            <a:ext cx="9496556" cy="837214"/>
          </a:xfrm>
        </p:spPr>
        <p:txBody>
          <a:bodyPr/>
          <a:lstStyle/>
          <a:p>
            <a:r>
              <a:rPr lang="en-US" sz="4200" spc="-100" dirty="0"/>
              <a:t>Strategies for qualitative evaluation</a:t>
            </a:r>
          </a:p>
        </p:txBody>
      </p:sp>
    </p:spTree>
    <p:extLst>
      <p:ext uri="{BB962C8B-B14F-4D97-AF65-F5344CB8AC3E}">
        <p14:creationId xmlns:p14="http://schemas.microsoft.com/office/powerpoint/2010/main" val="4031639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674070349"/>
              </p:ext>
            </p:extLst>
          </p:nvPr>
        </p:nvGraphicFramePr>
        <p:xfrm>
          <a:off x="697049" y="1426146"/>
          <a:ext cx="8991600"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5">
            <a:extLst>
              <a:ext uri="{FF2B5EF4-FFF2-40B4-BE49-F238E27FC236}">
                <a16:creationId xmlns:a16="http://schemas.microsoft.com/office/drawing/2014/main" id="{9E61C9E5-3652-45B9-92CD-AECEF4EFCB60}"/>
              </a:ext>
            </a:extLst>
          </p:cNvPr>
          <p:cNvSpPr>
            <a:spLocks noGrp="1"/>
          </p:cNvSpPr>
          <p:nvPr>
            <p:ph type="title"/>
          </p:nvPr>
        </p:nvSpPr>
        <p:spPr>
          <a:xfrm>
            <a:off x="561844" y="366812"/>
            <a:ext cx="9725155" cy="1143000"/>
          </a:xfrm>
        </p:spPr>
        <p:txBody>
          <a:bodyPr/>
          <a:lstStyle/>
          <a:p>
            <a:r>
              <a:rPr lang="en-US" spc="-100" dirty="0"/>
              <a:t>Purposeful sampling strategies</a:t>
            </a:r>
          </a:p>
        </p:txBody>
      </p:sp>
    </p:spTree>
    <p:extLst>
      <p:ext uri="{BB962C8B-B14F-4D97-AF65-F5344CB8AC3E}">
        <p14:creationId xmlns:p14="http://schemas.microsoft.com/office/powerpoint/2010/main" val="26721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353546A-A33F-4A58-BD6A-CC3BD96146A0}"/>
              </a:ext>
            </a:extLst>
          </p:cNvPr>
          <p:cNvSpPr>
            <a:spLocks noGrp="1"/>
          </p:cNvSpPr>
          <p:nvPr>
            <p:ph type="title"/>
          </p:nvPr>
        </p:nvSpPr>
        <p:spPr>
          <a:xfrm>
            <a:off x="561844" y="366812"/>
            <a:ext cx="9267955" cy="1143000"/>
          </a:xfrm>
        </p:spPr>
        <p:txBody>
          <a:bodyPr/>
          <a:lstStyle/>
          <a:p>
            <a:r>
              <a:rPr lang="en-US" spc="-100" dirty="0"/>
              <a:t>Maximum variation sampling</a:t>
            </a:r>
          </a:p>
        </p:txBody>
      </p:sp>
      <p:sp>
        <p:nvSpPr>
          <p:cNvPr id="4" name="Text Placeholder 3"/>
          <p:cNvSpPr>
            <a:spLocks noGrp="1"/>
          </p:cNvSpPr>
          <p:nvPr>
            <p:ph type="body" sz="quarter" idx="10"/>
          </p:nvPr>
        </p:nvSpPr>
        <p:spPr/>
        <p:txBody>
          <a:bodyPr/>
          <a:lstStyle/>
          <a:p>
            <a:pPr>
              <a:lnSpc>
                <a:spcPts val="4000"/>
              </a:lnSpc>
            </a:pPr>
            <a:r>
              <a:rPr lang="en-US" sz="3400" dirty="0">
                <a:solidFill>
                  <a:schemeClr val="tx1"/>
                </a:solidFill>
              </a:rPr>
              <a:t>Selecting cases that maximize diversity in ways relevant to the evaluation question (i.e., principal outcomes that cut across a great deal of participants or program variation).</a:t>
            </a:r>
          </a:p>
          <a:p>
            <a:pPr>
              <a:lnSpc>
                <a:spcPct val="140000"/>
              </a:lnSpc>
            </a:pPr>
            <a:endParaRPr lang="en-US" sz="2400" dirty="0"/>
          </a:p>
        </p:txBody>
      </p:sp>
    </p:spTree>
    <p:extLst>
      <p:ext uri="{BB962C8B-B14F-4D97-AF65-F5344CB8AC3E}">
        <p14:creationId xmlns:p14="http://schemas.microsoft.com/office/powerpoint/2010/main" val="1400013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D8DEE8-DEFB-4FCB-8C22-037431B706CF}"/>
              </a:ext>
            </a:extLst>
          </p:cNvPr>
          <p:cNvSpPr txBox="1"/>
          <p:nvPr/>
        </p:nvSpPr>
        <p:spPr>
          <a:xfrm>
            <a:off x="609600" y="1600200"/>
            <a:ext cx="9144000" cy="5929828"/>
          </a:xfrm>
          <a:prstGeom prst="rect">
            <a:avLst/>
          </a:prstGeom>
          <a:noFill/>
        </p:spPr>
        <p:txBody>
          <a:bodyPr wrap="square" rtlCol="0">
            <a:spAutoFit/>
          </a:bodyPr>
          <a:lstStyle/>
          <a:p>
            <a:pPr>
              <a:spcAft>
                <a:spcPts val="1200"/>
              </a:spcAft>
            </a:pPr>
            <a:r>
              <a:rPr lang="en-US" sz="2800" b="1" dirty="0">
                <a:latin typeface="Century Gothic" panose="020B0502020202020204" pitchFamily="34" charset="0"/>
              </a:rPr>
              <a:t>Example</a:t>
            </a:r>
            <a:endParaRPr lang="en-US" sz="3200" b="1" dirty="0">
              <a:latin typeface="Century Gothic" panose="020B0502020202020204" pitchFamily="34" charset="0"/>
            </a:endParaRPr>
          </a:p>
          <a:p>
            <a:pPr marL="571500" indent="-403225">
              <a:lnSpc>
                <a:spcPts val="3400"/>
              </a:lnSpc>
              <a:spcAft>
                <a:spcPts val="1800"/>
              </a:spcAft>
              <a:buClr>
                <a:srgbClr val="A93A7E"/>
              </a:buClr>
              <a:buFont typeface="Wingdings" panose="05000000000000000000" pitchFamily="2" charset="2"/>
              <a:buChar char="§"/>
            </a:pPr>
            <a:r>
              <a:rPr lang="en-US" sz="2600" dirty="0">
                <a:latin typeface="Century Gothic" panose="020B0502020202020204" pitchFamily="34" charset="0"/>
              </a:rPr>
              <a:t>A statewide maternal nutrition program has </a:t>
            </a:r>
            <a:br>
              <a:rPr lang="en-US" sz="2600" dirty="0">
                <a:latin typeface="Century Gothic" panose="020B0502020202020204" pitchFamily="34" charset="0"/>
              </a:rPr>
            </a:br>
            <a:r>
              <a:rPr lang="en-US" sz="2600" dirty="0">
                <a:latin typeface="Century Gothic" panose="020B0502020202020204" pitchFamily="34" charset="0"/>
              </a:rPr>
              <a:t>project sites in rural areas, urban areas, </a:t>
            </a:r>
            <a:br>
              <a:rPr lang="en-US" sz="2600" dirty="0">
                <a:latin typeface="Century Gothic" panose="020B0502020202020204" pitchFamily="34" charset="0"/>
              </a:rPr>
            </a:br>
            <a:r>
              <a:rPr lang="en-US" sz="2600" dirty="0">
                <a:latin typeface="Century Gothic" panose="020B0502020202020204" pitchFamily="34" charset="0"/>
              </a:rPr>
              <a:t>and suburban areas </a:t>
            </a:r>
          </a:p>
          <a:p>
            <a:pPr marL="571500" indent="-403225">
              <a:lnSpc>
                <a:spcPts val="3400"/>
              </a:lnSpc>
              <a:spcAft>
                <a:spcPts val="1800"/>
              </a:spcAft>
              <a:buClr>
                <a:srgbClr val="A93A7E"/>
              </a:buClr>
              <a:buFont typeface="Wingdings" panose="05000000000000000000" pitchFamily="2" charset="2"/>
              <a:buChar char="§"/>
            </a:pPr>
            <a:r>
              <a:rPr lang="en-US" sz="2600" dirty="0">
                <a:latin typeface="Century Gothic" panose="020B0502020202020204" pitchFamily="34" charset="0"/>
              </a:rPr>
              <a:t>With maximum variation sampling (MVS) the evaluator can at least be sure that the geographical variation among sites is represented </a:t>
            </a:r>
          </a:p>
          <a:p>
            <a:pPr marL="571500" indent="-403225">
              <a:lnSpc>
                <a:spcPts val="3400"/>
              </a:lnSpc>
              <a:spcAft>
                <a:spcPts val="1200"/>
              </a:spcAft>
              <a:buClr>
                <a:srgbClr val="A93A7E"/>
              </a:buClr>
              <a:buFont typeface="Wingdings" panose="05000000000000000000" pitchFamily="2" charset="2"/>
              <a:buChar char="§"/>
            </a:pPr>
            <a:r>
              <a:rPr lang="en-US" sz="2600" dirty="0">
                <a:latin typeface="Century Gothic" panose="020B0502020202020204" pitchFamily="34" charset="0"/>
              </a:rPr>
              <a:t>This will be in addition to sampling different categories of women who access maternal </a:t>
            </a:r>
            <a:br>
              <a:rPr lang="en-US" sz="2600" dirty="0">
                <a:latin typeface="Century Gothic" panose="020B0502020202020204" pitchFamily="34" charset="0"/>
              </a:rPr>
            </a:br>
            <a:r>
              <a:rPr lang="en-US" sz="2600" dirty="0">
                <a:latin typeface="Century Gothic" panose="020B0502020202020204" pitchFamily="34" charset="0"/>
              </a:rPr>
              <a:t>services (age, educational background, </a:t>
            </a:r>
            <a:br>
              <a:rPr lang="en-US" sz="2600" dirty="0">
                <a:latin typeface="Century Gothic" panose="020B0502020202020204" pitchFamily="34" charset="0"/>
              </a:rPr>
            </a:br>
            <a:r>
              <a:rPr lang="en-US" sz="2600" dirty="0">
                <a:latin typeface="Century Gothic" panose="020B0502020202020204" pitchFamily="34" charset="0"/>
              </a:rPr>
              <a:t>those who had different experiences, etc.) </a:t>
            </a:r>
          </a:p>
          <a:p>
            <a:endParaRPr lang="en-US" dirty="0"/>
          </a:p>
        </p:txBody>
      </p:sp>
      <p:sp>
        <p:nvSpPr>
          <p:cNvPr id="9" name="Title 5">
            <a:extLst>
              <a:ext uri="{FF2B5EF4-FFF2-40B4-BE49-F238E27FC236}">
                <a16:creationId xmlns:a16="http://schemas.microsoft.com/office/drawing/2014/main" id="{BCF118E6-D7C3-45A7-8A90-0A03901744D9}"/>
              </a:ext>
            </a:extLst>
          </p:cNvPr>
          <p:cNvSpPr>
            <a:spLocks noGrp="1"/>
          </p:cNvSpPr>
          <p:nvPr>
            <p:ph type="title"/>
          </p:nvPr>
        </p:nvSpPr>
        <p:spPr>
          <a:xfrm>
            <a:off x="561844" y="366812"/>
            <a:ext cx="9267955" cy="1143000"/>
          </a:xfrm>
        </p:spPr>
        <p:txBody>
          <a:bodyPr/>
          <a:lstStyle/>
          <a:p>
            <a:r>
              <a:rPr lang="en-US" spc="-100" dirty="0"/>
              <a:t>Maximum variation sampling</a:t>
            </a:r>
          </a:p>
        </p:txBody>
      </p:sp>
    </p:spTree>
    <p:extLst>
      <p:ext uri="{BB962C8B-B14F-4D97-AF65-F5344CB8AC3E}">
        <p14:creationId xmlns:p14="http://schemas.microsoft.com/office/powerpoint/2010/main" val="1175535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90600" y="2209800"/>
            <a:ext cx="8429755" cy="4128988"/>
          </a:xfrm>
        </p:spPr>
        <p:txBody>
          <a:bodyPr/>
          <a:lstStyle/>
          <a:p>
            <a:pPr marL="571500" indent="-458788">
              <a:spcAft>
                <a:spcPts val="600"/>
              </a:spcAft>
              <a:buClr>
                <a:srgbClr val="A93A7E"/>
              </a:buClr>
              <a:buFont typeface="Wingdings" panose="05000000000000000000" pitchFamily="2" charset="2"/>
              <a:buChar char="§"/>
            </a:pPr>
            <a:r>
              <a:rPr lang="en-US" sz="3200" dirty="0">
                <a:solidFill>
                  <a:schemeClr val="tx1"/>
                </a:solidFill>
              </a:rPr>
              <a:t>Begin by identifying diverse characteristics:</a:t>
            </a:r>
          </a:p>
          <a:p>
            <a:pPr marL="1257300" lvl="2" indent="-342900">
              <a:buClr>
                <a:srgbClr val="A93A7E"/>
              </a:buClr>
              <a:buSzPct val="85000"/>
              <a:buFont typeface="Courier New" panose="02070309020205020404" pitchFamily="49" charset="0"/>
              <a:buChar char="o"/>
            </a:pPr>
            <a:r>
              <a:rPr lang="en-US" sz="2800" dirty="0">
                <a:solidFill>
                  <a:schemeClr val="tx1"/>
                </a:solidFill>
                <a:latin typeface="Century Gothic" panose="020B0502020202020204" pitchFamily="34" charset="0"/>
              </a:rPr>
              <a:t>Setting, age, experience, educational background, sex, etc. </a:t>
            </a:r>
          </a:p>
          <a:p>
            <a:pPr marL="571500" indent="-458788">
              <a:spcBef>
                <a:spcPts val="1200"/>
              </a:spcBef>
              <a:buClr>
                <a:srgbClr val="A93A7E"/>
              </a:buClr>
              <a:buFont typeface="Wingdings" panose="05000000000000000000" pitchFamily="2" charset="2"/>
              <a:buChar char="§"/>
            </a:pPr>
            <a:r>
              <a:rPr lang="en-US" sz="3200" dirty="0">
                <a:solidFill>
                  <a:schemeClr val="tx1"/>
                </a:solidFill>
              </a:rPr>
              <a:t>For small samples a great deal of heterogeneity might be problematic, </a:t>
            </a:r>
            <a:br>
              <a:rPr lang="en-US" sz="3200" dirty="0">
                <a:solidFill>
                  <a:schemeClr val="tx1"/>
                </a:solidFill>
              </a:rPr>
            </a:br>
            <a:r>
              <a:rPr lang="en-US" sz="3200" dirty="0">
                <a:solidFill>
                  <a:schemeClr val="tx1"/>
                </a:solidFill>
              </a:rPr>
              <a:t>but MVS turns that into a strength </a:t>
            </a:r>
          </a:p>
          <a:p>
            <a:pPr marL="571500" indent="-458788">
              <a:spcBef>
                <a:spcPts val="1200"/>
              </a:spcBef>
              <a:buClr>
                <a:srgbClr val="A93A7E"/>
              </a:buClr>
              <a:buFont typeface="Wingdings" panose="05000000000000000000" pitchFamily="2" charset="2"/>
              <a:buChar char="§"/>
            </a:pPr>
            <a:r>
              <a:rPr lang="en-US" sz="3200" dirty="0">
                <a:solidFill>
                  <a:schemeClr val="tx1"/>
                </a:solidFill>
              </a:rPr>
              <a:t>Useful for documenting uniqueness </a:t>
            </a:r>
            <a:br>
              <a:rPr lang="en-US" sz="3200" dirty="0">
                <a:solidFill>
                  <a:schemeClr val="tx1"/>
                </a:solidFill>
              </a:rPr>
            </a:br>
            <a:r>
              <a:rPr lang="en-US" sz="3200" dirty="0">
                <a:solidFill>
                  <a:schemeClr val="tx1"/>
                </a:solidFill>
              </a:rPr>
              <a:t>and patterns identified</a:t>
            </a:r>
          </a:p>
          <a:p>
            <a:pPr marL="571500" indent="-571500">
              <a:buFont typeface="Arial"/>
              <a:buChar char="•"/>
            </a:pPr>
            <a:endParaRPr lang="en-US" sz="2400" dirty="0">
              <a:solidFill>
                <a:schemeClr val="tx1"/>
              </a:solidFill>
            </a:endParaRPr>
          </a:p>
          <a:p>
            <a:endParaRPr lang="en-US" sz="3600" dirty="0"/>
          </a:p>
          <a:p>
            <a:pPr marL="571500" indent="-571500">
              <a:buFont typeface="Arial"/>
              <a:buChar char="•"/>
            </a:pPr>
            <a:endParaRPr lang="en-US" sz="3600" dirty="0"/>
          </a:p>
          <a:p>
            <a:endParaRPr lang="en-US" sz="3600" dirty="0"/>
          </a:p>
        </p:txBody>
      </p:sp>
      <p:sp>
        <p:nvSpPr>
          <p:cNvPr id="3" name="Text Placeholder 2">
            <a:extLst>
              <a:ext uri="{FF2B5EF4-FFF2-40B4-BE49-F238E27FC236}">
                <a16:creationId xmlns:a16="http://schemas.microsoft.com/office/drawing/2014/main" id="{B8151D4C-D3FF-40D8-B8B1-9B9CEEBAF45C}"/>
              </a:ext>
            </a:extLst>
          </p:cNvPr>
          <p:cNvSpPr>
            <a:spLocks noGrp="1"/>
          </p:cNvSpPr>
          <p:nvPr>
            <p:ph type="body" sz="quarter" idx="11"/>
          </p:nvPr>
        </p:nvSpPr>
        <p:spPr/>
        <p:txBody>
          <a:bodyPr/>
          <a:lstStyle/>
          <a:p>
            <a:r>
              <a:rPr lang="en-US" dirty="0"/>
              <a:t>How it works</a:t>
            </a:r>
          </a:p>
        </p:txBody>
      </p:sp>
      <p:sp>
        <p:nvSpPr>
          <p:cNvPr id="7" name="Title 6">
            <a:extLst>
              <a:ext uri="{FF2B5EF4-FFF2-40B4-BE49-F238E27FC236}">
                <a16:creationId xmlns:a16="http://schemas.microsoft.com/office/drawing/2014/main" id="{6BDAC7E1-6A97-450D-9FF8-90030C67FDA1}"/>
              </a:ext>
            </a:extLst>
          </p:cNvPr>
          <p:cNvSpPr>
            <a:spLocks noGrp="1"/>
          </p:cNvSpPr>
          <p:nvPr>
            <p:ph type="title"/>
          </p:nvPr>
        </p:nvSpPr>
        <p:spPr>
          <a:xfrm>
            <a:off x="561845" y="366812"/>
            <a:ext cx="8658356" cy="1143000"/>
          </a:xfrm>
        </p:spPr>
        <p:txBody>
          <a:bodyPr/>
          <a:lstStyle/>
          <a:p>
            <a:r>
              <a:rPr lang="en-US" spc="-100" dirty="0"/>
              <a:t>Maximum variation sampling</a:t>
            </a:r>
          </a:p>
        </p:txBody>
      </p:sp>
    </p:spTree>
    <p:extLst>
      <p:ext uri="{BB962C8B-B14F-4D97-AF65-F5344CB8AC3E}">
        <p14:creationId xmlns:p14="http://schemas.microsoft.com/office/powerpoint/2010/main" val="125255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C34D04-138E-488E-ABD5-35AFC8345CCE}"/>
              </a:ext>
            </a:extLst>
          </p:cNvPr>
          <p:cNvSpPr>
            <a:spLocks noGrp="1"/>
          </p:cNvSpPr>
          <p:nvPr>
            <p:ph type="title"/>
          </p:nvPr>
        </p:nvSpPr>
        <p:spPr>
          <a:xfrm>
            <a:off x="561844" y="366812"/>
            <a:ext cx="9115555" cy="1143000"/>
          </a:xfrm>
        </p:spPr>
        <p:txBody>
          <a:bodyPr/>
          <a:lstStyle/>
          <a:p>
            <a:r>
              <a:rPr lang="en-US" sz="4000" spc="-100" dirty="0"/>
              <a:t>What is stratified purposive sampling?</a:t>
            </a:r>
          </a:p>
        </p:txBody>
      </p:sp>
      <p:sp>
        <p:nvSpPr>
          <p:cNvPr id="3" name="Text Placeholder 2"/>
          <p:cNvSpPr>
            <a:spLocks noGrp="1"/>
          </p:cNvSpPr>
          <p:nvPr>
            <p:ph type="body" sz="quarter" idx="10"/>
          </p:nvPr>
        </p:nvSpPr>
        <p:spPr>
          <a:xfrm>
            <a:off x="814322" y="1650885"/>
            <a:ext cx="8429755" cy="5439889"/>
          </a:xfrm>
        </p:spPr>
        <p:txBody>
          <a:bodyPr/>
          <a:lstStyle/>
          <a:p>
            <a:pPr marL="395288" indent="-395288">
              <a:lnSpc>
                <a:spcPts val="3000"/>
              </a:lnSpc>
              <a:buClr>
                <a:srgbClr val="A93A7E"/>
              </a:buClr>
              <a:buFont typeface="Wingdings" panose="05000000000000000000" pitchFamily="2" charset="2"/>
              <a:buChar char="§"/>
            </a:pPr>
            <a:r>
              <a:rPr lang="en-US" dirty="0">
                <a:latin typeface="Century Gothic"/>
                <a:cs typeface="Century Gothic"/>
              </a:rPr>
              <a:t>It can be described as samples within samples and suggests that purposeful samples be stratified or nested by selecting units or cases that vary according to a </a:t>
            </a:r>
            <a:br>
              <a:rPr lang="en-US" dirty="0">
                <a:latin typeface="Century Gothic"/>
                <a:cs typeface="Century Gothic"/>
              </a:rPr>
            </a:br>
            <a:r>
              <a:rPr lang="en-US" dirty="0">
                <a:latin typeface="Century Gothic"/>
                <a:cs typeface="Century Gothic"/>
              </a:rPr>
              <a:t>key dimension</a:t>
            </a:r>
          </a:p>
          <a:p>
            <a:pPr marL="914400" lvl="1" indent="-457200">
              <a:lnSpc>
                <a:spcPts val="3000"/>
              </a:lnSpc>
              <a:spcBef>
                <a:spcPts val="1200"/>
              </a:spcBef>
              <a:buClr>
                <a:srgbClr val="A93A7E"/>
              </a:buClr>
              <a:buSzPct val="85000"/>
              <a:buFont typeface="Courier New" panose="02070309020205020404" pitchFamily="49" charset="0"/>
              <a:buChar char="o"/>
            </a:pPr>
            <a:r>
              <a:rPr lang="en-US" sz="2600" dirty="0">
                <a:latin typeface="Century Gothic"/>
                <a:cs typeface="Century Gothic"/>
              </a:rPr>
              <a:t>Sex, location, etc.</a:t>
            </a:r>
          </a:p>
          <a:p>
            <a:pPr marL="395288" indent="-395288">
              <a:lnSpc>
                <a:spcPts val="3000"/>
              </a:lnSpc>
              <a:spcBef>
                <a:spcPts val="2400"/>
              </a:spcBef>
              <a:buClr>
                <a:srgbClr val="A93A7E"/>
              </a:buClr>
              <a:buFont typeface="Wingdings" panose="05000000000000000000" pitchFamily="2" charset="2"/>
              <a:buChar char="§"/>
            </a:pPr>
            <a:r>
              <a:rPr lang="en-US" dirty="0">
                <a:latin typeface="Century Gothic"/>
                <a:cs typeface="Century Gothic"/>
              </a:rPr>
              <a:t>A stratified purposive sample captures major variations, although these may also emerge in the analysis</a:t>
            </a:r>
          </a:p>
          <a:p>
            <a:pPr marL="395288" indent="-395288">
              <a:lnSpc>
                <a:spcPts val="3000"/>
              </a:lnSpc>
              <a:spcBef>
                <a:spcPts val="2400"/>
              </a:spcBef>
              <a:buClr>
                <a:srgbClr val="A93A7E"/>
              </a:buClr>
              <a:buFont typeface="Wingdings" panose="05000000000000000000" pitchFamily="2" charset="2"/>
              <a:buChar char="§"/>
            </a:pPr>
            <a:r>
              <a:rPr lang="en-US" dirty="0">
                <a:latin typeface="Century Gothic"/>
                <a:cs typeface="Century Gothic"/>
              </a:rPr>
              <a:t>Each of the strata would constitute a fairly homogeneous sample</a:t>
            </a:r>
          </a:p>
          <a:p>
            <a:endParaRPr lang="en-US" dirty="0">
              <a:latin typeface="Century Gothic"/>
              <a:cs typeface="Century Gothic"/>
            </a:endParaRPr>
          </a:p>
          <a:p>
            <a:endParaRPr lang="en-US" dirty="0">
              <a:latin typeface="Century Gothic"/>
              <a:cs typeface="Century Gothic"/>
            </a:endParaRPr>
          </a:p>
          <a:p>
            <a:endParaRPr lang="en-US" dirty="0">
              <a:latin typeface="Century Gothic"/>
              <a:cs typeface="Century Gothic"/>
            </a:endParaRPr>
          </a:p>
        </p:txBody>
      </p:sp>
      <p:sp>
        <p:nvSpPr>
          <p:cNvPr id="4" name="TextBox 3">
            <a:extLst>
              <a:ext uri="{FF2B5EF4-FFF2-40B4-BE49-F238E27FC236}">
                <a16:creationId xmlns:a16="http://schemas.microsoft.com/office/drawing/2014/main" id="{73199002-8D12-4797-84A6-1D817FF3D21E}"/>
              </a:ext>
            </a:extLst>
          </p:cNvPr>
          <p:cNvSpPr txBox="1"/>
          <p:nvPr/>
        </p:nvSpPr>
        <p:spPr>
          <a:xfrm>
            <a:off x="6749233" y="7090774"/>
            <a:ext cx="2928166" cy="677108"/>
          </a:xfrm>
          <a:prstGeom prst="rect">
            <a:avLst/>
          </a:prstGeom>
          <a:noFill/>
        </p:spPr>
        <p:txBody>
          <a:bodyPr wrap="square" rtlCol="0">
            <a:spAutoFit/>
          </a:bodyPr>
          <a:lstStyle/>
          <a:p>
            <a:r>
              <a:rPr lang="en-US" sz="2000" dirty="0">
                <a:latin typeface="Century Gothic"/>
                <a:cs typeface="Century Gothic"/>
              </a:rPr>
              <a:t>Source: Patton, 2001</a:t>
            </a:r>
          </a:p>
          <a:p>
            <a:endParaRPr lang="en-US" i="1" dirty="0"/>
          </a:p>
        </p:txBody>
      </p:sp>
    </p:spTree>
    <p:extLst>
      <p:ext uri="{BB962C8B-B14F-4D97-AF65-F5344CB8AC3E}">
        <p14:creationId xmlns:p14="http://schemas.microsoft.com/office/powerpoint/2010/main" val="3465584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DA84E02-294B-432E-91D5-641764C5A2B0}"/>
              </a:ext>
            </a:extLst>
          </p:cNvPr>
          <p:cNvSpPr>
            <a:spLocks noGrp="1"/>
          </p:cNvSpPr>
          <p:nvPr>
            <p:ph type="title"/>
          </p:nvPr>
        </p:nvSpPr>
        <p:spPr/>
        <p:txBody>
          <a:bodyPr/>
          <a:lstStyle/>
          <a:p>
            <a:r>
              <a:rPr lang="en-US" dirty="0"/>
              <a:t>Stratified purposive sampling</a:t>
            </a:r>
          </a:p>
        </p:txBody>
      </p:sp>
      <p:sp>
        <p:nvSpPr>
          <p:cNvPr id="4" name="Text Placeholder 3"/>
          <p:cNvSpPr>
            <a:spLocks noGrp="1"/>
          </p:cNvSpPr>
          <p:nvPr>
            <p:ph type="body" sz="quarter" idx="10"/>
          </p:nvPr>
        </p:nvSpPr>
        <p:spPr>
          <a:xfrm>
            <a:off x="761242" y="1353066"/>
            <a:ext cx="8429755" cy="2590800"/>
          </a:xfrm>
        </p:spPr>
        <p:txBody>
          <a:bodyPr/>
          <a:lstStyle/>
          <a:p>
            <a:pPr marL="338138" indent="-338138" algn="l">
              <a:spcAft>
                <a:spcPts val="1800"/>
              </a:spcAft>
              <a:buClr>
                <a:srgbClr val="A93A7E"/>
              </a:buClr>
              <a:buFont typeface="Wingdings" panose="05000000000000000000" pitchFamily="2" charset="2"/>
              <a:buChar char="§"/>
            </a:pPr>
            <a:r>
              <a:rPr lang="en-US" sz="2600" dirty="0">
                <a:solidFill>
                  <a:schemeClr val="tx1"/>
                </a:solidFill>
                <a:latin typeface="Century Gothic"/>
                <a:cs typeface="Century Gothic"/>
              </a:rPr>
              <a:t>For example, purposefully sample primary health care centers and stratify purposeful sample by health center size and center setting</a:t>
            </a:r>
          </a:p>
          <a:p>
            <a:pPr marL="338138" indent="-338138">
              <a:spcAft>
                <a:spcPts val="1800"/>
              </a:spcAft>
              <a:buClr>
                <a:srgbClr val="A93A7E"/>
              </a:buClr>
              <a:buFont typeface="Wingdings" panose="05000000000000000000" pitchFamily="2" charset="2"/>
              <a:buChar char="§"/>
            </a:pPr>
            <a:r>
              <a:rPr lang="en-US" sz="2600" dirty="0">
                <a:solidFill>
                  <a:schemeClr val="tx1"/>
                </a:solidFill>
                <a:latin typeface="Century Gothic"/>
                <a:cs typeface="Century Gothic"/>
              </a:rPr>
              <a:t>This strategy differs from other types of stratified sampling, why?</a:t>
            </a:r>
          </a:p>
          <a:p>
            <a:endParaRPr lang="en-US" sz="2400" dirty="0">
              <a:solidFill>
                <a:schemeClr val="tx1"/>
              </a:solidFill>
              <a:latin typeface="Century Gothic"/>
              <a:cs typeface="Century Gothic"/>
            </a:endParaRPr>
          </a:p>
          <a:p>
            <a:pPr marL="342900" indent="-342900">
              <a:buFont typeface="Arial" panose="020B0604020202020204" pitchFamily="34" charset="0"/>
              <a:buChar char="•"/>
            </a:pPr>
            <a:endParaRPr lang="en-US" sz="2400" dirty="0">
              <a:solidFill>
                <a:schemeClr val="tx1"/>
              </a:solidFill>
              <a:latin typeface="Century Gothic"/>
              <a:cs typeface="Century Gothic"/>
            </a:endParaRPr>
          </a:p>
          <a:p>
            <a:endParaRPr lang="en-US" dirty="0"/>
          </a:p>
          <a:p>
            <a:endParaRPr lang="en-US" dirty="0"/>
          </a:p>
        </p:txBody>
      </p:sp>
      <p:grpSp>
        <p:nvGrpSpPr>
          <p:cNvPr id="10" name="Group 9">
            <a:extLst>
              <a:ext uri="{FF2B5EF4-FFF2-40B4-BE49-F238E27FC236}">
                <a16:creationId xmlns:a16="http://schemas.microsoft.com/office/drawing/2014/main" id="{0297BE61-F305-458B-9E0E-B8D1223CD25D}"/>
              </a:ext>
            </a:extLst>
          </p:cNvPr>
          <p:cNvGrpSpPr/>
          <p:nvPr/>
        </p:nvGrpSpPr>
        <p:grpSpPr>
          <a:xfrm>
            <a:off x="1866900" y="3855156"/>
            <a:ext cx="6324600" cy="3842645"/>
            <a:chOff x="2514600" y="3929755"/>
            <a:chExt cx="6324600" cy="3842645"/>
          </a:xfrm>
        </p:grpSpPr>
        <p:sp>
          <p:nvSpPr>
            <p:cNvPr id="5" name="Curved Right Arrow 4"/>
            <p:cNvSpPr/>
            <p:nvPr/>
          </p:nvSpPr>
          <p:spPr>
            <a:xfrm>
              <a:off x="2514600" y="4571999"/>
              <a:ext cx="1295400" cy="1779821"/>
            </a:xfrm>
            <a:prstGeom prst="curvedRightArrow">
              <a:avLst>
                <a:gd name="adj1" fmla="val 25000"/>
                <a:gd name="adj2" fmla="val 54941"/>
                <a:gd name="adj3" fmla="val 25000"/>
              </a:avLst>
            </a:prstGeom>
            <a:gradFill flip="none" rotWithShape="1">
              <a:gsLst>
                <a:gs pos="0">
                  <a:srgbClr val="80B2A8">
                    <a:shade val="30000"/>
                    <a:satMod val="115000"/>
                  </a:srgbClr>
                </a:gs>
                <a:gs pos="50000">
                  <a:srgbClr val="80B2A8">
                    <a:shade val="67500"/>
                    <a:satMod val="115000"/>
                  </a:srgbClr>
                </a:gs>
                <a:gs pos="100000">
                  <a:srgbClr val="80B2A8">
                    <a:shade val="100000"/>
                    <a:satMod val="11500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Century Gothic" panose="020B0502020202020204" pitchFamily="34" charset="0"/>
              </a:endParaRPr>
            </a:p>
          </p:txBody>
        </p:sp>
        <p:pic>
          <p:nvPicPr>
            <p:cNvPr id="1026" name="Picture 2" descr="Image result for stratified sampling">
              <a:extLst>
                <a:ext uri="{FF2B5EF4-FFF2-40B4-BE49-F238E27FC236}">
                  <a16:creationId xmlns:a16="http://schemas.microsoft.com/office/drawing/2014/main" id="{2581C66A-3FED-4CDC-9DAB-591ED3B3DD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0750"/>
            <a:stretch/>
          </p:blipFill>
          <p:spPr bwMode="auto">
            <a:xfrm>
              <a:off x="4038600" y="3929755"/>
              <a:ext cx="3733800" cy="3842645"/>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9F49EF3-74D5-49E4-BE97-2D4D796BEA25}"/>
                </a:ext>
              </a:extLst>
            </p:cNvPr>
            <p:cNvSpPr txBox="1"/>
            <p:nvPr/>
          </p:nvSpPr>
          <p:spPr>
            <a:xfrm>
              <a:off x="7772400" y="5277244"/>
              <a:ext cx="1066800" cy="369332"/>
            </a:xfrm>
            <a:prstGeom prst="rect">
              <a:avLst/>
            </a:prstGeom>
            <a:noFill/>
          </p:spPr>
          <p:txBody>
            <a:bodyPr wrap="square" rtlCol="0">
              <a:spAutoFit/>
            </a:bodyPr>
            <a:lstStyle/>
            <a:p>
              <a:r>
                <a:rPr lang="en-US" b="1" dirty="0">
                  <a:latin typeface="Century Gothic" panose="020B0502020202020204" pitchFamily="34" charset="0"/>
                </a:rPr>
                <a:t>Sample</a:t>
              </a:r>
            </a:p>
          </p:txBody>
        </p:sp>
      </p:grpSp>
    </p:spTree>
    <p:extLst>
      <p:ext uri="{BB962C8B-B14F-4D97-AF65-F5344CB8AC3E}">
        <p14:creationId xmlns:p14="http://schemas.microsoft.com/office/powerpoint/2010/main" val="3035103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F5F3EC-24C0-4952-BBE2-C4D27789E6EB}"/>
              </a:ext>
            </a:extLst>
          </p:cNvPr>
          <p:cNvSpPr>
            <a:spLocks noGrp="1"/>
          </p:cNvSpPr>
          <p:nvPr>
            <p:ph type="title"/>
          </p:nvPr>
        </p:nvSpPr>
        <p:spPr>
          <a:xfrm>
            <a:off x="561844" y="366812"/>
            <a:ext cx="9191755" cy="1143000"/>
          </a:xfrm>
        </p:spPr>
        <p:txBody>
          <a:bodyPr/>
          <a:lstStyle/>
          <a:p>
            <a:r>
              <a:rPr lang="en-US" sz="4400" spc="-100" dirty="0"/>
              <a:t>Extreme or deviant case sampling</a:t>
            </a:r>
          </a:p>
        </p:txBody>
      </p:sp>
      <p:sp>
        <p:nvSpPr>
          <p:cNvPr id="3" name="Text Placeholder 2"/>
          <p:cNvSpPr>
            <a:spLocks noGrp="1"/>
          </p:cNvSpPr>
          <p:nvPr>
            <p:ph type="body" sz="quarter" idx="10"/>
          </p:nvPr>
        </p:nvSpPr>
        <p:spPr>
          <a:xfrm>
            <a:off x="814322" y="1928419"/>
            <a:ext cx="8429755" cy="2590800"/>
          </a:xfrm>
        </p:spPr>
        <p:txBody>
          <a:bodyPr/>
          <a:lstStyle/>
          <a:p>
            <a:pPr marL="338138" indent="-338138">
              <a:lnSpc>
                <a:spcPts val="2600"/>
              </a:lnSpc>
              <a:spcAft>
                <a:spcPts val="1200"/>
              </a:spcAft>
              <a:buClr>
                <a:srgbClr val="C00000"/>
              </a:buClr>
              <a:buFont typeface="Wingdings" panose="05000000000000000000" pitchFamily="2" charset="2"/>
              <a:buChar char="§"/>
            </a:pPr>
            <a:r>
              <a:rPr lang="en-US" sz="2400" dirty="0">
                <a:latin typeface="Century Gothic"/>
                <a:cs typeface="Century Gothic"/>
              </a:rPr>
              <a:t>A form of purposive sampling in which you </a:t>
            </a:r>
            <a:r>
              <a:rPr lang="en-US" sz="2400" b="1" dirty="0">
                <a:solidFill>
                  <a:schemeClr val="accent1">
                    <a:lumMod val="75000"/>
                  </a:schemeClr>
                </a:solidFill>
                <a:latin typeface="Century Gothic"/>
                <a:cs typeface="Century Gothic"/>
              </a:rPr>
              <a:t>select an “outlier” case,</a:t>
            </a:r>
            <a:r>
              <a:rPr lang="en-US" sz="2400" b="1" dirty="0">
                <a:solidFill>
                  <a:srgbClr val="1E1860"/>
                </a:solidFill>
                <a:latin typeface="Century Gothic"/>
                <a:cs typeface="Century Gothic"/>
              </a:rPr>
              <a:t> </a:t>
            </a:r>
            <a:r>
              <a:rPr lang="en-US" sz="2400" b="1" dirty="0">
                <a:solidFill>
                  <a:schemeClr val="accent1">
                    <a:lumMod val="75000"/>
                  </a:schemeClr>
                </a:solidFill>
                <a:latin typeface="Century Gothic"/>
                <a:cs typeface="Century Gothic"/>
              </a:rPr>
              <a:t>“exception to the rule,” </a:t>
            </a:r>
            <a:r>
              <a:rPr lang="en-US" sz="2400" dirty="0">
                <a:latin typeface="Century Gothic"/>
                <a:cs typeface="Century Gothic"/>
              </a:rPr>
              <a:t>or one that displays negative characteristics</a:t>
            </a:r>
          </a:p>
          <a:p>
            <a:pPr marL="338138" lvl="0" indent="-338138">
              <a:lnSpc>
                <a:spcPts val="2600"/>
              </a:lnSpc>
              <a:spcAft>
                <a:spcPts val="1200"/>
              </a:spcAft>
              <a:buClr>
                <a:srgbClr val="C00000"/>
              </a:buClr>
              <a:buFont typeface="Wingdings" panose="05000000000000000000" pitchFamily="2" charset="2"/>
              <a:buChar char="§"/>
            </a:pPr>
            <a:r>
              <a:rPr lang="en-US" sz="2400" dirty="0">
                <a:latin typeface="Century Gothic"/>
                <a:cs typeface="Century Gothic"/>
              </a:rPr>
              <a:t>Choosing extreme cases after knowing the typical case or average case</a:t>
            </a:r>
          </a:p>
          <a:p>
            <a:pPr marL="338138" lvl="0" indent="-338138">
              <a:lnSpc>
                <a:spcPts val="2600"/>
              </a:lnSpc>
              <a:spcAft>
                <a:spcPts val="1200"/>
              </a:spcAft>
              <a:buClr>
                <a:srgbClr val="C00000"/>
              </a:buClr>
              <a:buFont typeface="Wingdings" panose="05000000000000000000" pitchFamily="2" charset="2"/>
              <a:buChar char="§"/>
            </a:pPr>
            <a:r>
              <a:rPr lang="en-US" sz="2400" dirty="0">
                <a:latin typeface="Century Gothic"/>
                <a:cs typeface="Century Gothic"/>
              </a:rPr>
              <a:t>Looking for a sample that will challenge the current understanding of the subject</a:t>
            </a:r>
          </a:p>
          <a:p>
            <a:pPr marL="342900" indent="-342900">
              <a:buClr>
                <a:srgbClr val="C00000"/>
              </a:buClr>
              <a:buFont typeface="Wingdings" panose="05000000000000000000" pitchFamily="2" charset="2"/>
              <a:buChar char="§"/>
            </a:pPr>
            <a:endParaRPr lang="en-US" sz="2400" dirty="0">
              <a:latin typeface="Century Gothic"/>
              <a:cs typeface="Century Gothic"/>
            </a:endParaRPr>
          </a:p>
        </p:txBody>
      </p:sp>
      <p:sp>
        <p:nvSpPr>
          <p:cNvPr id="6" name="Text Placeholder 3">
            <a:extLst>
              <a:ext uri="{FF2B5EF4-FFF2-40B4-BE49-F238E27FC236}">
                <a16:creationId xmlns:a16="http://schemas.microsoft.com/office/drawing/2014/main" id="{0D4769CF-001C-4D10-ADFE-9A57F29AFF12}"/>
              </a:ext>
            </a:extLst>
          </p:cNvPr>
          <p:cNvSpPr>
            <a:spLocks noGrp="1"/>
          </p:cNvSpPr>
          <p:nvPr>
            <p:ph type="body" sz="quarter" idx="11"/>
          </p:nvPr>
        </p:nvSpPr>
        <p:spPr/>
        <p:txBody>
          <a:bodyPr/>
          <a:lstStyle/>
          <a:p>
            <a:r>
              <a:rPr lang="en-US" sz="4200" dirty="0"/>
              <a:t>What is it?</a:t>
            </a:r>
          </a:p>
        </p:txBody>
      </p:sp>
      <p:pic>
        <p:nvPicPr>
          <p:cNvPr id="2050" name="Picture 2" descr="Image result for purposive sampling">
            <a:extLst>
              <a:ext uri="{FF2B5EF4-FFF2-40B4-BE49-F238E27FC236}">
                <a16:creationId xmlns:a16="http://schemas.microsoft.com/office/drawing/2014/main" id="{31C2C45E-B74E-4D66-8F37-2345E517F891}"/>
              </a:ext>
            </a:extLst>
          </p:cNvPr>
          <p:cNvPicPr>
            <a:picLocks noChangeAspect="1" noChangeArrowheads="1"/>
          </p:cNvPicPr>
          <p:nvPr/>
        </p:nvPicPr>
        <p:blipFill>
          <a:blip r:embed="rId3" cstate="print">
            <a:clrChange>
              <a:clrFrom>
                <a:srgbClr val="FBFEFD"/>
              </a:clrFrom>
              <a:clrTo>
                <a:srgbClr val="FBFEFD">
                  <a:alpha val="0"/>
                </a:srgbClr>
              </a:clrTo>
            </a:clrChange>
            <a:extLst>
              <a:ext uri="{28A0092B-C50C-407E-A947-70E740481C1C}">
                <a14:useLocalDpi xmlns:a14="http://schemas.microsoft.com/office/drawing/2010/main" val="0"/>
              </a:ext>
            </a:extLst>
          </a:blip>
          <a:srcRect/>
          <a:stretch>
            <a:fillRect/>
          </a:stretch>
        </p:blipFill>
        <p:spPr bwMode="auto">
          <a:xfrm>
            <a:off x="1904999" y="5029201"/>
            <a:ext cx="6324601" cy="251459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036289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9B5D9B-3421-4010-B2B9-3379B85A4F9F}"/>
              </a:ext>
            </a:extLst>
          </p:cNvPr>
          <p:cNvSpPr>
            <a:spLocks noGrp="1"/>
          </p:cNvSpPr>
          <p:nvPr>
            <p:ph type="title"/>
          </p:nvPr>
        </p:nvSpPr>
        <p:spPr>
          <a:xfrm>
            <a:off x="561844" y="366812"/>
            <a:ext cx="9191756" cy="1143000"/>
          </a:xfrm>
        </p:spPr>
        <p:txBody>
          <a:bodyPr/>
          <a:lstStyle/>
          <a:p>
            <a:r>
              <a:rPr lang="en-US" sz="4400" spc="-100" dirty="0"/>
              <a:t>Extreme or deviant case sampling</a:t>
            </a:r>
          </a:p>
        </p:txBody>
      </p:sp>
      <p:sp>
        <p:nvSpPr>
          <p:cNvPr id="3" name="Text Placeholder 2"/>
          <p:cNvSpPr>
            <a:spLocks noGrp="1"/>
          </p:cNvSpPr>
          <p:nvPr>
            <p:ph type="body" sz="quarter" idx="10"/>
          </p:nvPr>
        </p:nvSpPr>
        <p:spPr>
          <a:xfrm>
            <a:off x="942844" y="2133600"/>
            <a:ext cx="8429755" cy="5562600"/>
          </a:xfrm>
        </p:spPr>
        <p:txBody>
          <a:bodyPr/>
          <a:lstStyle/>
          <a:p>
            <a:pPr marL="395288" indent="-338138">
              <a:spcAft>
                <a:spcPts val="1800"/>
              </a:spcAft>
              <a:buClr>
                <a:srgbClr val="A93A7E"/>
              </a:buClr>
              <a:buFont typeface="Wingdings" panose="05000000000000000000" pitchFamily="2" charset="2"/>
              <a:buChar char="§"/>
            </a:pPr>
            <a:r>
              <a:rPr lang="en-US" sz="2400" dirty="0">
                <a:latin typeface="Century Gothic"/>
                <a:cs typeface="Century Gothic"/>
              </a:rPr>
              <a:t>In many instances, one is elaborating on a subject, purposefully seeking exceptions, or looking for variation; to refute a pattern is as important as looking for supportive data</a:t>
            </a:r>
          </a:p>
          <a:p>
            <a:pPr marL="395288" indent="-338138">
              <a:spcAft>
                <a:spcPts val="600"/>
              </a:spcAft>
              <a:buClr>
                <a:srgbClr val="A93A7E"/>
              </a:buClr>
              <a:buFont typeface="Wingdings" panose="05000000000000000000" pitchFamily="2" charset="2"/>
              <a:buChar char="§"/>
            </a:pPr>
            <a:r>
              <a:rPr lang="en-US" sz="2400" dirty="0">
                <a:latin typeface="Century Gothic"/>
                <a:cs typeface="Century Gothic"/>
              </a:rPr>
              <a:t>For example, an </a:t>
            </a:r>
            <a:r>
              <a:rPr lang="en-US" sz="2400" dirty="0">
                <a:solidFill>
                  <a:srgbClr val="000000"/>
                </a:solidFill>
                <a:latin typeface="Century Gothic"/>
                <a:cs typeface="Century Gothic"/>
              </a:rPr>
              <a:t>intervention assists families with resettlement</a:t>
            </a:r>
            <a:r>
              <a:rPr lang="en-US" sz="2400" dirty="0">
                <a:latin typeface="Century Gothic"/>
                <a:cs typeface="Century Gothic"/>
              </a:rPr>
              <a:t> after a natural disaster. Preliminary evidence suggests all who received intervention resettled—you purposefully seek those who received intervention but are not resettled.</a:t>
            </a:r>
          </a:p>
          <a:p>
            <a:pPr marL="1084263" lvl="2" indent="-395288">
              <a:spcBef>
                <a:spcPts val="600"/>
              </a:spcBef>
              <a:spcAft>
                <a:spcPts val="600"/>
              </a:spcAft>
              <a:buClr>
                <a:srgbClr val="A93A7E"/>
              </a:buClr>
              <a:buSzPct val="85000"/>
              <a:buFont typeface="Courier New" panose="02070309020205020404" pitchFamily="49" charset="0"/>
              <a:buChar char="o"/>
            </a:pPr>
            <a:r>
              <a:rPr lang="en-US" sz="2200" dirty="0">
                <a:latin typeface="Century Gothic"/>
                <a:cs typeface="Century Gothic"/>
              </a:rPr>
              <a:t>How will such information be useful?</a:t>
            </a:r>
          </a:p>
          <a:p>
            <a:pPr marL="1084263" lvl="2" indent="-395288">
              <a:buClr>
                <a:srgbClr val="A93A7E"/>
              </a:buClr>
              <a:buSzPct val="85000"/>
              <a:buFont typeface="Courier New" panose="02070309020205020404" pitchFamily="49" charset="0"/>
              <a:buChar char="o"/>
            </a:pPr>
            <a:r>
              <a:rPr lang="en-US" sz="2200" dirty="0">
                <a:latin typeface="Century Gothic"/>
                <a:cs typeface="Century Gothic"/>
              </a:rPr>
              <a:t>What evaluation paradigm is likely to employ </a:t>
            </a:r>
            <a:br>
              <a:rPr lang="en-US" sz="2200" dirty="0">
                <a:latin typeface="Century Gothic"/>
                <a:cs typeface="Century Gothic"/>
              </a:rPr>
            </a:br>
            <a:r>
              <a:rPr lang="en-US" sz="2200" dirty="0">
                <a:latin typeface="Century Gothic"/>
                <a:cs typeface="Century Gothic"/>
              </a:rPr>
              <a:t>this tactic?</a:t>
            </a:r>
            <a:endParaRPr lang="en-US" sz="2400" dirty="0">
              <a:latin typeface="Century Gothic"/>
              <a:cs typeface="Century Gothic"/>
            </a:endParaRPr>
          </a:p>
          <a:p>
            <a:pPr lvl="0"/>
            <a:endParaRPr lang="en-US" sz="2400" dirty="0">
              <a:latin typeface="Century Gothic"/>
              <a:cs typeface="Century Gothic"/>
            </a:endParaRPr>
          </a:p>
        </p:txBody>
      </p:sp>
      <p:sp>
        <p:nvSpPr>
          <p:cNvPr id="4" name="Text Placeholder 3">
            <a:extLst>
              <a:ext uri="{FF2B5EF4-FFF2-40B4-BE49-F238E27FC236}">
                <a16:creationId xmlns:a16="http://schemas.microsoft.com/office/drawing/2014/main" id="{53085593-2198-4ED8-BCD2-CF74EED5A245}"/>
              </a:ext>
            </a:extLst>
          </p:cNvPr>
          <p:cNvSpPr>
            <a:spLocks noGrp="1"/>
          </p:cNvSpPr>
          <p:nvPr>
            <p:ph type="body" sz="quarter" idx="11"/>
          </p:nvPr>
        </p:nvSpPr>
        <p:spPr/>
        <p:txBody>
          <a:bodyPr/>
          <a:lstStyle/>
          <a:p>
            <a:r>
              <a:rPr lang="en-US" sz="4200" dirty="0"/>
              <a:t>Example</a:t>
            </a:r>
          </a:p>
        </p:txBody>
      </p:sp>
    </p:spTree>
    <p:extLst>
      <p:ext uri="{BB962C8B-B14F-4D97-AF65-F5344CB8AC3E}">
        <p14:creationId xmlns:p14="http://schemas.microsoft.com/office/powerpoint/2010/main" val="1473999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6B53134D-21DD-4BC7-B247-DDDE6E8A0CCC}"/>
              </a:ext>
            </a:extLst>
          </p:cNvPr>
          <p:cNvSpPr>
            <a:spLocks noGrp="1"/>
          </p:cNvSpPr>
          <p:nvPr>
            <p:ph type="title"/>
          </p:nvPr>
        </p:nvSpPr>
        <p:spPr/>
        <p:txBody>
          <a:bodyPr/>
          <a:lstStyle/>
          <a:p>
            <a:r>
              <a:rPr lang="en-US" dirty="0"/>
              <a:t>Snowball sampling</a:t>
            </a:r>
          </a:p>
        </p:txBody>
      </p:sp>
      <p:sp>
        <p:nvSpPr>
          <p:cNvPr id="3" name="Text Placeholder 2"/>
          <p:cNvSpPr>
            <a:spLocks noGrp="1"/>
          </p:cNvSpPr>
          <p:nvPr>
            <p:ph type="body" sz="quarter" idx="10"/>
          </p:nvPr>
        </p:nvSpPr>
        <p:spPr>
          <a:xfrm>
            <a:off x="852422" y="1600200"/>
            <a:ext cx="8824978" cy="5638800"/>
          </a:xfrm>
        </p:spPr>
        <p:txBody>
          <a:bodyPr/>
          <a:lstStyle/>
          <a:p>
            <a:pPr marL="342900" lvl="0" indent="-342900">
              <a:spcAft>
                <a:spcPts val="1200"/>
              </a:spcAft>
              <a:buClr>
                <a:srgbClr val="A93A7E"/>
              </a:buClr>
              <a:buFont typeface="Wingdings" panose="05000000000000000000" pitchFamily="2" charset="2"/>
              <a:buChar char="§"/>
            </a:pPr>
            <a:r>
              <a:rPr lang="en-US" sz="2400" spc="-20" dirty="0">
                <a:latin typeface="Century Gothic" panose="020B0502020202020204" pitchFamily="34" charset="0"/>
              </a:rPr>
              <a:t>Involves asking people who have already been interviewed to identify others who fit the selection criteria</a:t>
            </a:r>
          </a:p>
          <a:p>
            <a:pPr marL="342900" lvl="0" indent="-342900">
              <a:buClr>
                <a:srgbClr val="A93A7E"/>
              </a:buClr>
              <a:buFont typeface="Wingdings" panose="05000000000000000000" pitchFamily="2" charset="2"/>
              <a:buChar char="§"/>
            </a:pPr>
            <a:r>
              <a:rPr lang="en-US" sz="2400" spc="-20" dirty="0">
                <a:latin typeface="Century Gothic"/>
                <a:cs typeface="Century Gothic"/>
              </a:rPr>
              <a:t>Useful for dispersed or hard-to-reach populations</a:t>
            </a:r>
          </a:p>
          <a:p>
            <a:pPr lvl="2" indent="-338138">
              <a:spcBef>
                <a:spcPts val="600"/>
              </a:spcBef>
              <a:spcAft>
                <a:spcPts val="600"/>
              </a:spcAft>
              <a:buClr>
                <a:srgbClr val="A93A7E"/>
              </a:buClr>
              <a:buSzPct val="85000"/>
              <a:buFont typeface="Courier New" panose="02070309020205020404" pitchFamily="49" charset="0"/>
              <a:buChar char="o"/>
            </a:pPr>
            <a:r>
              <a:rPr lang="en-US" sz="2400" spc="-20" dirty="0">
                <a:latin typeface="Century Gothic"/>
                <a:cs typeface="Century Gothic"/>
              </a:rPr>
              <a:t>E.g., men who have sex with men and intravenous drug users</a:t>
            </a:r>
          </a:p>
          <a:p>
            <a:pPr marL="338138" indent="-338138">
              <a:spcBef>
                <a:spcPts val="1200"/>
              </a:spcBef>
              <a:spcAft>
                <a:spcPts val="600"/>
              </a:spcAft>
              <a:buClr>
                <a:srgbClr val="A93A7E"/>
              </a:buClr>
              <a:buFont typeface="Wingdings" panose="05000000000000000000" pitchFamily="2" charset="2"/>
              <a:buChar char="§"/>
            </a:pPr>
            <a:r>
              <a:rPr lang="en-US" sz="2400" spc="-20" dirty="0">
                <a:latin typeface="Century Gothic"/>
                <a:cs typeface="Century Gothic"/>
              </a:rPr>
              <a:t>Useful where key criteria might not be widely disclosed </a:t>
            </a:r>
            <a:br>
              <a:rPr lang="en-US" sz="2400" spc="-20" dirty="0">
                <a:latin typeface="Century Gothic"/>
                <a:cs typeface="Century Gothic"/>
              </a:rPr>
            </a:br>
            <a:r>
              <a:rPr lang="en-US" sz="2400" spc="-20" dirty="0">
                <a:latin typeface="Century Gothic"/>
                <a:cs typeface="Century Gothic"/>
              </a:rPr>
              <a:t>or are too sensitive for a screening interview</a:t>
            </a:r>
          </a:p>
          <a:p>
            <a:pPr lvl="2" indent="-338138">
              <a:spcBef>
                <a:spcPts val="600"/>
              </a:spcBef>
              <a:spcAft>
                <a:spcPts val="600"/>
              </a:spcAft>
              <a:buClr>
                <a:srgbClr val="A93A7E"/>
              </a:buClr>
              <a:buSzPct val="85000"/>
              <a:buFont typeface="Courier New" panose="02070309020205020404" pitchFamily="49" charset="0"/>
              <a:buChar char="o"/>
            </a:pPr>
            <a:r>
              <a:rPr lang="en-US" sz="2400" spc="-20" dirty="0">
                <a:latin typeface="Century Gothic"/>
                <a:cs typeface="Century Gothic"/>
              </a:rPr>
              <a:t>E.g., assessing how a peer counseling intervention program has improved the lives of drug users </a:t>
            </a:r>
            <a:br>
              <a:rPr lang="en-US" sz="2400" spc="-20" dirty="0">
                <a:latin typeface="Century Gothic"/>
                <a:cs typeface="Century Gothic"/>
              </a:rPr>
            </a:br>
            <a:r>
              <a:rPr lang="en-US" sz="2400" spc="-20" dirty="0">
                <a:latin typeface="Century Gothic"/>
                <a:cs typeface="Century Gothic"/>
              </a:rPr>
              <a:t>in a community</a:t>
            </a:r>
          </a:p>
          <a:p>
            <a:pPr lvl="2" indent="-338138">
              <a:spcBef>
                <a:spcPts val="600"/>
              </a:spcBef>
              <a:buClr>
                <a:srgbClr val="A93A7E"/>
              </a:buClr>
              <a:buSzPct val="85000"/>
              <a:buFont typeface="Courier New" panose="02070309020205020404" pitchFamily="49" charset="0"/>
              <a:buChar char="o"/>
            </a:pPr>
            <a:r>
              <a:rPr lang="en-US" sz="2400" spc="-20" dirty="0">
                <a:latin typeface="Century Gothic"/>
                <a:cs typeface="Century Gothic"/>
              </a:rPr>
              <a:t>Note: Confidentiality and ethical concerns </a:t>
            </a:r>
            <a:br>
              <a:rPr lang="en-US" sz="2400" spc="-20" dirty="0">
                <a:latin typeface="Century Gothic"/>
                <a:cs typeface="Century Gothic"/>
              </a:rPr>
            </a:br>
            <a:r>
              <a:rPr lang="en-US" sz="2400" spc="-20" dirty="0">
                <a:latin typeface="Century Gothic"/>
                <a:cs typeface="Century Gothic"/>
              </a:rPr>
              <a:t>especially important</a:t>
            </a:r>
          </a:p>
          <a:p>
            <a:pPr marL="457200" indent="-457200">
              <a:buFont typeface="Arial"/>
              <a:buChar char="•"/>
            </a:pPr>
            <a:endParaRPr lang="en-US" dirty="0">
              <a:latin typeface="Century Gothic"/>
              <a:cs typeface="Century Gothic"/>
            </a:endParaRPr>
          </a:p>
          <a:p>
            <a:pPr marL="457200" indent="-457200">
              <a:lnSpc>
                <a:spcPct val="140000"/>
              </a:lnSpc>
              <a:buFont typeface="Arial"/>
              <a:buChar char="•"/>
            </a:pPr>
            <a:endParaRPr lang="en-US" dirty="0">
              <a:latin typeface="Century Gothic"/>
              <a:cs typeface="Century Gothic"/>
            </a:endParaRPr>
          </a:p>
        </p:txBody>
      </p:sp>
    </p:spTree>
    <p:extLst>
      <p:ext uri="{BB962C8B-B14F-4D97-AF65-F5344CB8AC3E}">
        <p14:creationId xmlns:p14="http://schemas.microsoft.com/office/powerpoint/2010/main" val="1202468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49" name="Rectangle 26"/>
          <p:cNvSpPr>
            <a:spLocks noChangeArrowheads="1"/>
          </p:cNvSpPr>
          <p:nvPr/>
        </p:nvSpPr>
        <p:spPr bwMode="auto">
          <a:xfrm>
            <a:off x="0" y="69142"/>
            <a:ext cx="205754" cy="379876"/>
          </a:xfrm>
          <a:prstGeom prst="rect">
            <a:avLst/>
          </a:prstGeom>
          <a:noFill/>
          <a:ln w="9525">
            <a:noFill/>
            <a:miter lim="800000"/>
            <a:headEnd/>
            <a:tailEnd/>
          </a:ln>
        </p:spPr>
        <p:txBody>
          <a:bodyPr wrap="none" lIns="101882" tIns="50941" rIns="101882" bIns="50941" anchor="ctr">
            <a:spAutoFit/>
          </a:bodyPr>
          <a:lstStyle/>
          <a:p>
            <a:pPr>
              <a:tabLst>
                <a:tab pos="509412" algn="r"/>
                <a:tab pos="2937965" algn="ctr"/>
                <a:tab pos="5875929" algn="r"/>
              </a:tabLst>
            </a:pPr>
            <a:endParaRPr lang="en-US" b="0" dirty="0">
              <a:latin typeface="Century Gothic" panose="020B0502020202020204" pitchFamily="34" charset="0"/>
            </a:endParaRPr>
          </a:p>
        </p:txBody>
      </p:sp>
      <p:sp>
        <p:nvSpPr>
          <p:cNvPr id="55350" name="Rectangle 40"/>
          <p:cNvSpPr>
            <a:spLocks noChangeArrowheads="1"/>
          </p:cNvSpPr>
          <p:nvPr/>
        </p:nvSpPr>
        <p:spPr bwMode="auto">
          <a:xfrm>
            <a:off x="0" y="587302"/>
            <a:ext cx="205754" cy="379876"/>
          </a:xfrm>
          <a:prstGeom prst="rect">
            <a:avLst/>
          </a:prstGeom>
          <a:noFill/>
          <a:ln w="9525">
            <a:noFill/>
            <a:miter lim="800000"/>
            <a:headEnd/>
            <a:tailEnd/>
          </a:ln>
        </p:spPr>
        <p:txBody>
          <a:bodyPr wrap="none" lIns="101882" tIns="50941" rIns="101882" bIns="50941" anchor="ctr">
            <a:spAutoFit/>
          </a:bodyPr>
          <a:lstStyle/>
          <a:p>
            <a:pPr>
              <a:tabLst>
                <a:tab pos="509412" algn="r"/>
                <a:tab pos="2937965" algn="ctr"/>
                <a:tab pos="5875929" algn="r"/>
              </a:tabLst>
            </a:pPr>
            <a:endParaRPr lang="en-US" b="0" dirty="0">
              <a:latin typeface="Century Gothic" panose="020B0502020202020204" pitchFamily="34" charset="0"/>
            </a:endParaRPr>
          </a:p>
        </p:txBody>
      </p:sp>
      <p:grpSp>
        <p:nvGrpSpPr>
          <p:cNvPr id="20" name="Group 19">
            <a:extLst>
              <a:ext uri="{FF2B5EF4-FFF2-40B4-BE49-F238E27FC236}">
                <a16:creationId xmlns:a16="http://schemas.microsoft.com/office/drawing/2014/main" id="{7FBB357E-BCFC-4A8E-B1AC-E178325FB118}"/>
              </a:ext>
            </a:extLst>
          </p:cNvPr>
          <p:cNvGrpSpPr/>
          <p:nvPr/>
        </p:nvGrpSpPr>
        <p:grpSpPr>
          <a:xfrm>
            <a:off x="502920" y="1905000"/>
            <a:ext cx="9052560" cy="5295660"/>
            <a:chOff x="625158" y="2072640"/>
            <a:chExt cx="9052560" cy="5295660"/>
          </a:xfrm>
        </p:grpSpPr>
        <p:cxnSp>
          <p:nvCxnSpPr>
            <p:cNvPr id="55348" name="AutoShape 1"/>
            <p:cNvCxnSpPr>
              <a:cxnSpLocks noChangeShapeType="1"/>
            </p:cNvCxnSpPr>
            <p:nvPr/>
          </p:nvCxnSpPr>
          <p:spPr bwMode="auto">
            <a:xfrm>
              <a:off x="7817962" y="4889886"/>
              <a:ext cx="391160" cy="378074"/>
            </a:xfrm>
            <a:prstGeom prst="straightConnector1">
              <a:avLst/>
            </a:prstGeom>
            <a:noFill/>
            <a:ln w="9525">
              <a:solidFill>
                <a:schemeClr val="accent5">
                  <a:lumMod val="50000"/>
                </a:schemeClr>
              </a:solidFill>
              <a:round/>
              <a:headEnd/>
              <a:tailEnd type="triangle" w="med" len="med"/>
            </a:ln>
          </p:spPr>
        </p:cxnSp>
        <p:cxnSp>
          <p:nvCxnSpPr>
            <p:cNvPr id="55347" name="AutoShape 2"/>
            <p:cNvCxnSpPr>
              <a:cxnSpLocks noChangeShapeType="1"/>
              <a:stCxn id="56326" idx="4"/>
            </p:cNvCxnSpPr>
            <p:nvPr/>
          </p:nvCxnSpPr>
          <p:spPr bwMode="auto">
            <a:xfrm flipH="1">
              <a:off x="7416324" y="5025073"/>
              <a:ext cx="5260" cy="260879"/>
            </a:xfrm>
            <a:prstGeom prst="straightConnector1">
              <a:avLst/>
            </a:prstGeom>
            <a:noFill/>
            <a:ln w="9525">
              <a:solidFill>
                <a:schemeClr val="accent5">
                  <a:lumMod val="50000"/>
                </a:schemeClr>
              </a:solidFill>
              <a:round/>
              <a:headEnd/>
              <a:tailEnd type="triangle" w="med" len="med"/>
            </a:ln>
          </p:spPr>
        </p:cxnSp>
        <p:cxnSp>
          <p:nvCxnSpPr>
            <p:cNvPr id="55346" name="AutoShape 3"/>
            <p:cNvCxnSpPr>
              <a:cxnSpLocks noChangeShapeType="1"/>
            </p:cNvCxnSpPr>
            <p:nvPr/>
          </p:nvCxnSpPr>
          <p:spPr bwMode="auto">
            <a:xfrm flipH="1">
              <a:off x="6596349" y="4935642"/>
              <a:ext cx="473233" cy="332318"/>
            </a:xfrm>
            <a:prstGeom prst="straightConnector1">
              <a:avLst/>
            </a:prstGeom>
            <a:noFill/>
            <a:ln w="9525">
              <a:solidFill>
                <a:schemeClr val="accent5">
                  <a:lumMod val="50000"/>
                </a:schemeClr>
              </a:solidFill>
              <a:round/>
              <a:headEnd/>
              <a:tailEnd type="triangle" w="med" len="med"/>
            </a:ln>
          </p:spPr>
        </p:cxnSp>
        <p:cxnSp>
          <p:nvCxnSpPr>
            <p:cNvPr id="55345" name="AutoShape 4"/>
            <p:cNvCxnSpPr>
              <a:cxnSpLocks noChangeShapeType="1"/>
            </p:cNvCxnSpPr>
            <p:nvPr/>
          </p:nvCxnSpPr>
          <p:spPr bwMode="auto">
            <a:xfrm>
              <a:off x="5291216" y="4865303"/>
              <a:ext cx="464344" cy="414337"/>
            </a:xfrm>
            <a:prstGeom prst="straightConnector1">
              <a:avLst/>
            </a:prstGeom>
            <a:noFill/>
            <a:ln w="9525">
              <a:solidFill>
                <a:schemeClr val="accent5">
                  <a:lumMod val="50000"/>
                </a:schemeClr>
              </a:solidFill>
              <a:round/>
              <a:headEnd/>
              <a:tailEnd type="triangle" w="med" len="med"/>
            </a:ln>
          </p:spPr>
        </p:cxnSp>
        <p:cxnSp>
          <p:nvCxnSpPr>
            <p:cNvPr id="55344" name="AutoShape 5"/>
            <p:cNvCxnSpPr>
              <a:cxnSpLocks noChangeShapeType="1"/>
            </p:cNvCxnSpPr>
            <p:nvPr/>
          </p:nvCxnSpPr>
          <p:spPr bwMode="auto">
            <a:xfrm>
              <a:off x="4966335" y="4875497"/>
              <a:ext cx="0" cy="419452"/>
            </a:xfrm>
            <a:prstGeom prst="straightConnector1">
              <a:avLst/>
            </a:prstGeom>
            <a:noFill/>
            <a:ln w="9525">
              <a:solidFill>
                <a:schemeClr val="accent5">
                  <a:lumMod val="50000"/>
                </a:schemeClr>
              </a:solidFill>
              <a:round/>
              <a:headEnd/>
              <a:tailEnd type="triangle" w="med" len="med"/>
            </a:ln>
          </p:spPr>
        </p:cxnSp>
        <p:cxnSp>
          <p:nvCxnSpPr>
            <p:cNvPr id="55343" name="AutoShape 6"/>
            <p:cNvCxnSpPr>
              <a:cxnSpLocks noChangeShapeType="1"/>
            </p:cNvCxnSpPr>
            <p:nvPr/>
          </p:nvCxnSpPr>
          <p:spPr bwMode="auto">
            <a:xfrm flipH="1">
              <a:off x="4110674" y="4889886"/>
              <a:ext cx="599837" cy="401464"/>
            </a:xfrm>
            <a:prstGeom prst="straightConnector1">
              <a:avLst/>
            </a:prstGeom>
            <a:noFill/>
            <a:ln w="9525">
              <a:solidFill>
                <a:schemeClr val="accent5">
                  <a:lumMod val="50000"/>
                </a:schemeClr>
              </a:solidFill>
              <a:round/>
              <a:headEnd/>
              <a:tailEnd type="triangle" w="med" len="med"/>
            </a:ln>
          </p:spPr>
        </p:cxnSp>
        <p:cxnSp>
          <p:nvCxnSpPr>
            <p:cNvPr id="55342" name="AutoShape 7"/>
            <p:cNvCxnSpPr>
              <a:cxnSpLocks noChangeShapeType="1"/>
            </p:cNvCxnSpPr>
            <p:nvPr/>
          </p:nvCxnSpPr>
          <p:spPr bwMode="auto">
            <a:xfrm>
              <a:off x="2741624" y="4875497"/>
              <a:ext cx="457506" cy="392464"/>
            </a:xfrm>
            <a:prstGeom prst="straightConnector1">
              <a:avLst/>
            </a:prstGeom>
            <a:noFill/>
            <a:ln w="9525">
              <a:solidFill>
                <a:schemeClr val="accent5">
                  <a:lumMod val="50000"/>
                </a:schemeClr>
              </a:solidFill>
              <a:round/>
              <a:headEnd/>
              <a:tailEnd type="triangle" w="med" len="med"/>
            </a:ln>
          </p:spPr>
        </p:cxnSp>
        <p:cxnSp>
          <p:nvCxnSpPr>
            <p:cNvPr id="55341" name="AutoShape 8"/>
            <p:cNvCxnSpPr>
              <a:cxnSpLocks noChangeShapeType="1"/>
              <a:stCxn id="56324" idx="4"/>
            </p:cNvCxnSpPr>
            <p:nvPr/>
          </p:nvCxnSpPr>
          <p:spPr bwMode="auto">
            <a:xfrm flipH="1">
              <a:off x="2448243" y="4959032"/>
              <a:ext cx="16748" cy="308929"/>
            </a:xfrm>
            <a:prstGeom prst="straightConnector1">
              <a:avLst/>
            </a:prstGeom>
            <a:noFill/>
            <a:ln w="9525">
              <a:solidFill>
                <a:schemeClr val="accent5">
                  <a:lumMod val="50000"/>
                </a:schemeClr>
              </a:solidFill>
              <a:round/>
              <a:headEnd/>
              <a:tailEnd type="triangle" w="med" len="med"/>
            </a:ln>
          </p:spPr>
        </p:cxnSp>
        <p:cxnSp>
          <p:nvCxnSpPr>
            <p:cNvPr id="55340" name="AutoShape 9"/>
            <p:cNvCxnSpPr>
              <a:cxnSpLocks noChangeShapeType="1"/>
            </p:cNvCxnSpPr>
            <p:nvPr/>
          </p:nvCxnSpPr>
          <p:spPr bwMode="auto">
            <a:xfrm flipH="1">
              <a:off x="1599565" y="4831028"/>
              <a:ext cx="646112" cy="436933"/>
            </a:xfrm>
            <a:prstGeom prst="straightConnector1">
              <a:avLst/>
            </a:prstGeom>
            <a:noFill/>
            <a:ln w="9525">
              <a:solidFill>
                <a:schemeClr val="accent5">
                  <a:lumMod val="50000"/>
                </a:schemeClr>
              </a:solidFill>
              <a:round/>
              <a:headEnd/>
              <a:tailEnd type="triangle" w="med" len="med"/>
            </a:ln>
          </p:spPr>
        </p:cxnSp>
        <p:cxnSp>
          <p:nvCxnSpPr>
            <p:cNvPr id="55339" name="AutoShape 10"/>
            <p:cNvCxnSpPr>
              <a:cxnSpLocks noChangeShapeType="1"/>
              <a:endCxn id="56326" idx="1"/>
            </p:cNvCxnSpPr>
            <p:nvPr/>
          </p:nvCxnSpPr>
          <p:spPr bwMode="auto">
            <a:xfrm>
              <a:off x="5195073" y="3201442"/>
              <a:ext cx="1517729" cy="777829"/>
            </a:xfrm>
            <a:prstGeom prst="straightConnector1">
              <a:avLst/>
            </a:prstGeom>
            <a:noFill/>
            <a:ln w="9525">
              <a:solidFill>
                <a:schemeClr val="accent5">
                  <a:lumMod val="50000"/>
                </a:schemeClr>
              </a:solidFill>
              <a:round/>
              <a:headEnd/>
              <a:tailEnd type="triangle" w="med" len="med"/>
            </a:ln>
          </p:spPr>
        </p:cxnSp>
        <p:cxnSp>
          <p:nvCxnSpPr>
            <p:cNvPr id="55337" name="AutoShape 12"/>
            <p:cNvCxnSpPr>
              <a:cxnSpLocks noChangeShapeType="1"/>
            </p:cNvCxnSpPr>
            <p:nvPr/>
          </p:nvCxnSpPr>
          <p:spPr bwMode="auto">
            <a:xfrm flipH="1">
              <a:off x="3199130" y="3189346"/>
              <a:ext cx="1512253" cy="749030"/>
            </a:xfrm>
            <a:prstGeom prst="straightConnector1">
              <a:avLst/>
            </a:prstGeom>
            <a:noFill/>
            <a:ln w="9525">
              <a:solidFill>
                <a:schemeClr val="accent5">
                  <a:lumMod val="50000"/>
                </a:schemeClr>
              </a:solidFill>
              <a:round/>
              <a:headEnd/>
              <a:tailEnd type="triangle" w="med" len="med"/>
            </a:ln>
          </p:spPr>
        </p:cxnSp>
        <p:sp>
          <p:nvSpPr>
            <p:cNvPr id="56323" name="Oval 25"/>
            <p:cNvSpPr>
              <a:spLocks noChangeArrowheads="1"/>
            </p:cNvSpPr>
            <p:nvPr/>
          </p:nvSpPr>
          <p:spPr bwMode="auto">
            <a:xfrm>
              <a:off x="4040823" y="2072640"/>
              <a:ext cx="1917383" cy="1216237"/>
            </a:xfrm>
            <a:prstGeom prst="ellipse">
              <a:avLst/>
            </a:prstGeom>
            <a:solidFill>
              <a:srgbClr val="C8DEDA"/>
            </a:solidFill>
            <a:ln w="9525">
              <a:solidFill>
                <a:srgbClr val="000000"/>
              </a:solidFill>
              <a:round/>
              <a:headEnd/>
              <a:tailEnd/>
            </a:ln>
          </p:spPr>
          <p:txBody>
            <a:bodyPr lIns="101882" tIns="50941" rIns="101882" bIns="50941" anchor="ctr"/>
            <a:lstStyle/>
            <a:p>
              <a:pPr algn="ctr">
                <a:defRPr/>
              </a:pPr>
              <a:r>
                <a:rPr lang="en-US" sz="2000" b="0" dirty="0">
                  <a:latin typeface="Century Gothic" panose="020B0502020202020204" pitchFamily="34" charset="0"/>
                </a:rPr>
                <a:t>Person 1</a:t>
              </a:r>
            </a:p>
          </p:txBody>
        </p:sp>
        <p:sp>
          <p:nvSpPr>
            <p:cNvPr id="56324" name="Oval 24"/>
            <p:cNvSpPr>
              <a:spLocks noChangeArrowheads="1"/>
            </p:cNvSpPr>
            <p:nvPr/>
          </p:nvSpPr>
          <p:spPr bwMode="auto">
            <a:xfrm>
              <a:off x="1447800" y="3733800"/>
              <a:ext cx="2034381" cy="1225232"/>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200" dirty="0">
                  <a:latin typeface="Century Gothic" panose="020B0502020202020204" pitchFamily="34" charset="0"/>
                  <a:cs typeface="Times New Roman" pitchFamily="18" charset="0"/>
                </a:rPr>
                <a:t>Friend/contact 1 contacts his/her own friends/contacts</a:t>
              </a:r>
              <a:endParaRPr lang="en-AU" sz="1200" dirty="0">
                <a:latin typeface="Century Gothic" panose="020B0502020202020204" pitchFamily="34" charset="0"/>
              </a:endParaRPr>
            </a:p>
          </p:txBody>
        </p:sp>
        <p:sp>
          <p:nvSpPr>
            <p:cNvPr id="56325" name="Oval 23"/>
            <p:cNvSpPr>
              <a:spLocks noChangeArrowheads="1"/>
            </p:cNvSpPr>
            <p:nvPr/>
          </p:nvSpPr>
          <p:spPr bwMode="auto">
            <a:xfrm>
              <a:off x="4047808" y="3799840"/>
              <a:ext cx="1997732" cy="122523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200" dirty="0">
                  <a:latin typeface="Century Gothic" panose="020B0502020202020204" pitchFamily="34" charset="0"/>
                  <a:cs typeface="Times New Roman" pitchFamily="18" charset="0"/>
                </a:rPr>
                <a:t>Friend/contact 2 contacts his/her own friends/contacts</a:t>
              </a:r>
              <a:endParaRPr lang="en-AU" sz="1200" dirty="0">
                <a:latin typeface="Century Gothic" panose="020B0502020202020204" pitchFamily="34" charset="0"/>
              </a:endParaRPr>
            </a:p>
          </p:txBody>
        </p:sp>
        <p:sp>
          <p:nvSpPr>
            <p:cNvPr id="56326" name="Oval 22"/>
            <p:cNvSpPr>
              <a:spLocks noChangeArrowheads="1"/>
            </p:cNvSpPr>
            <p:nvPr/>
          </p:nvSpPr>
          <p:spPr bwMode="auto">
            <a:xfrm>
              <a:off x="6419215" y="3799840"/>
              <a:ext cx="2004737" cy="122523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200" dirty="0">
                  <a:latin typeface="Century Gothic" panose="020B0502020202020204" pitchFamily="34" charset="0"/>
                  <a:cs typeface="Times New Roman" pitchFamily="18" charset="0"/>
                </a:rPr>
                <a:t>Friend/contact 3 contacts his/her own friends/contacts</a:t>
              </a:r>
            </a:p>
          </p:txBody>
        </p:sp>
        <p:sp>
          <p:nvSpPr>
            <p:cNvPr id="56327" name="Oval 21"/>
            <p:cNvSpPr>
              <a:spLocks noChangeArrowheads="1"/>
            </p:cNvSpPr>
            <p:nvPr/>
          </p:nvSpPr>
          <p:spPr bwMode="auto">
            <a:xfrm>
              <a:off x="1257300" y="5267960"/>
              <a:ext cx="778828"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4</a:t>
              </a:r>
              <a:endParaRPr lang="en-AU" sz="1600" b="0" dirty="0">
                <a:latin typeface="Century Gothic" panose="020B0502020202020204" pitchFamily="34" charset="0"/>
              </a:endParaRPr>
            </a:p>
          </p:txBody>
        </p:sp>
        <p:sp>
          <p:nvSpPr>
            <p:cNvPr id="56328" name="Oval 20"/>
            <p:cNvSpPr>
              <a:spLocks noChangeArrowheads="1"/>
            </p:cNvSpPr>
            <p:nvPr/>
          </p:nvSpPr>
          <p:spPr bwMode="auto">
            <a:xfrm>
              <a:off x="2076292"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5</a:t>
              </a:r>
              <a:endParaRPr lang="en-AU" sz="1600" b="0" dirty="0">
                <a:latin typeface="Century Gothic" panose="020B0502020202020204" pitchFamily="34" charset="0"/>
              </a:endParaRPr>
            </a:p>
          </p:txBody>
        </p:sp>
        <p:sp>
          <p:nvSpPr>
            <p:cNvPr id="56329" name="Oval 19"/>
            <p:cNvSpPr>
              <a:spLocks noChangeArrowheads="1"/>
            </p:cNvSpPr>
            <p:nvPr/>
          </p:nvSpPr>
          <p:spPr bwMode="auto">
            <a:xfrm>
              <a:off x="2895283"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6</a:t>
              </a:r>
              <a:endParaRPr lang="en-AU" sz="1600" b="0" dirty="0">
                <a:latin typeface="Century Gothic" panose="020B0502020202020204" pitchFamily="34" charset="0"/>
              </a:endParaRPr>
            </a:p>
          </p:txBody>
        </p:sp>
        <p:sp>
          <p:nvSpPr>
            <p:cNvPr id="56330" name="Oval 18"/>
            <p:cNvSpPr>
              <a:spLocks noChangeArrowheads="1"/>
            </p:cNvSpPr>
            <p:nvPr/>
          </p:nvSpPr>
          <p:spPr bwMode="auto">
            <a:xfrm>
              <a:off x="3712528"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7</a:t>
              </a:r>
              <a:endParaRPr lang="en-AU" sz="1600" b="0" dirty="0">
                <a:latin typeface="Century Gothic" panose="020B0502020202020204" pitchFamily="34" charset="0"/>
              </a:endParaRPr>
            </a:p>
          </p:txBody>
        </p:sp>
        <p:sp>
          <p:nvSpPr>
            <p:cNvPr id="56331" name="Oval 17"/>
            <p:cNvSpPr>
              <a:spLocks noChangeArrowheads="1"/>
            </p:cNvSpPr>
            <p:nvPr/>
          </p:nvSpPr>
          <p:spPr bwMode="auto">
            <a:xfrm>
              <a:off x="4531519"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8</a:t>
              </a:r>
              <a:endParaRPr lang="en-AU" sz="1600" b="0" dirty="0">
                <a:latin typeface="Century Gothic" panose="020B0502020202020204" pitchFamily="34" charset="0"/>
              </a:endParaRPr>
            </a:p>
          </p:txBody>
        </p:sp>
        <p:sp>
          <p:nvSpPr>
            <p:cNvPr id="56332" name="Oval 16"/>
            <p:cNvSpPr>
              <a:spLocks noChangeArrowheads="1"/>
            </p:cNvSpPr>
            <p:nvPr/>
          </p:nvSpPr>
          <p:spPr bwMode="auto">
            <a:xfrm>
              <a:off x="5359242"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b="0" dirty="0">
                  <a:latin typeface="Century Gothic" panose="020B0502020202020204" pitchFamily="34" charset="0"/>
                  <a:cs typeface="Times New Roman" pitchFamily="18" charset="0"/>
                </a:rPr>
                <a:t>9</a:t>
              </a:r>
              <a:endParaRPr lang="en-AU" sz="1600" b="0" dirty="0">
                <a:latin typeface="Century Gothic" panose="020B0502020202020204" pitchFamily="34" charset="0"/>
              </a:endParaRPr>
            </a:p>
          </p:txBody>
        </p:sp>
        <p:sp>
          <p:nvSpPr>
            <p:cNvPr id="56333" name="Oval 15"/>
            <p:cNvSpPr>
              <a:spLocks noChangeArrowheads="1"/>
            </p:cNvSpPr>
            <p:nvPr/>
          </p:nvSpPr>
          <p:spPr bwMode="auto">
            <a:xfrm>
              <a:off x="6181725"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dirty="0">
                  <a:latin typeface="Century Gothic" panose="020B0502020202020204" pitchFamily="34" charset="0"/>
                  <a:cs typeface="Times New Roman" pitchFamily="18" charset="0"/>
                </a:rPr>
                <a:t>10</a:t>
              </a:r>
              <a:endParaRPr lang="en-AU" sz="1600" dirty="0">
                <a:latin typeface="Century Gothic" panose="020B0502020202020204" pitchFamily="34" charset="0"/>
              </a:endParaRPr>
            </a:p>
          </p:txBody>
        </p:sp>
        <p:sp>
          <p:nvSpPr>
            <p:cNvPr id="56334" name="Oval 14"/>
            <p:cNvSpPr>
              <a:spLocks noChangeArrowheads="1"/>
            </p:cNvSpPr>
            <p:nvPr/>
          </p:nvSpPr>
          <p:spPr bwMode="auto">
            <a:xfrm>
              <a:off x="7040880"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dirty="0">
                  <a:latin typeface="Century Gothic" panose="020B0502020202020204" pitchFamily="34" charset="0"/>
                  <a:cs typeface="Times New Roman" pitchFamily="18" charset="0"/>
                </a:rPr>
                <a:t>11</a:t>
              </a:r>
              <a:endParaRPr lang="en-AU" sz="1600" dirty="0">
                <a:latin typeface="Century Gothic" panose="020B0502020202020204" pitchFamily="34" charset="0"/>
              </a:endParaRPr>
            </a:p>
          </p:txBody>
        </p:sp>
        <p:sp>
          <p:nvSpPr>
            <p:cNvPr id="56335" name="Oval 13"/>
            <p:cNvSpPr>
              <a:spLocks noChangeArrowheads="1"/>
            </p:cNvSpPr>
            <p:nvPr/>
          </p:nvSpPr>
          <p:spPr bwMode="auto">
            <a:xfrm>
              <a:off x="7817962" y="5267960"/>
              <a:ext cx="782320" cy="640503"/>
            </a:xfrm>
            <a:prstGeom prst="ellipse">
              <a:avLst/>
            </a:prstGeom>
            <a:solidFill>
              <a:srgbClr val="C8DEDA"/>
            </a:solidFill>
            <a:ln w="9525">
              <a:solidFill>
                <a:srgbClr val="000000"/>
              </a:solidFill>
              <a:round/>
              <a:headEnd/>
              <a:tailEnd/>
            </a:ln>
          </p:spPr>
          <p:txBody>
            <a:bodyPr lIns="101882" tIns="50941" rIns="101882" bIns="50941"/>
            <a:lstStyle/>
            <a:p>
              <a:pPr algn="ctr">
                <a:defRPr/>
              </a:pPr>
              <a:r>
                <a:rPr lang="en-AU" sz="1600" dirty="0">
                  <a:latin typeface="Century Gothic" panose="020B0502020202020204" pitchFamily="34" charset="0"/>
                  <a:cs typeface="Times New Roman" pitchFamily="18" charset="0"/>
                </a:rPr>
                <a:t>11</a:t>
              </a:r>
              <a:endParaRPr lang="en-AU" sz="1600" dirty="0">
                <a:latin typeface="Century Gothic" panose="020B0502020202020204" pitchFamily="34" charset="0"/>
              </a:endParaRPr>
            </a:p>
          </p:txBody>
        </p:sp>
        <p:cxnSp>
          <p:nvCxnSpPr>
            <p:cNvPr id="55338" name="AutoShape 11"/>
            <p:cNvCxnSpPr>
              <a:cxnSpLocks noChangeShapeType="1"/>
              <a:endCxn id="56325" idx="0"/>
            </p:cNvCxnSpPr>
            <p:nvPr/>
          </p:nvCxnSpPr>
          <p:spPr bwMode="auto">
            <a:xfrm>
              <a:off x="5029200" y="3281680"/>
              <a:ext cx="17474" cy="518160"/>
            </a:xfrm>
            <a:prstGeom prst="straightConnector1">
              <a:avLst/>
            </a:prstGeom>
            <a:noFill/>
            <a:ln w="12700">
              <a:solidFill>
                <a:schemeClr val="accent5">
                  <a:lumMod val="50000"/>
                </a:schemeClr>
              </a:solidFill>
              <a:round/>
              <a:headEnd/>
              <a:tailEnd type="triangle" w="med" len="med"/>
            </a:ln>
          </p:spPr>
        </p:cxnSp>
        <p:sp>
          <p:nvSpPr>
            <p:cNvPr id="31" name="TextBox 30"/>
            <p:cNvSpPr txBox="1"/>
            <p:nvPr/>
          </p:nvSpPr>
          <p:spPr>
            <a:xfrm>
              <a:off x="1565412" y="2417654"/>
              <a:ext cx="2137410" cy="533764"/>
            </a:xfrm>
            <a:prstGeom prst="rect">
              <a:avLst/>
            </a:prstGeom>
            <a:noFill/>
          </p:spPr>
          <p:txBody>
            <a:bodyPr wrap="square" lIns="101882" tIns="50941" rIns="101882" bIns="50941">
              <a:spAutoFit/>
            </a:bodyPr>
            <a:lstStyle/>
            <a:p>
              <a:pPr>
                <a:defRPr/>
              </a:pPr>
              <a:r>
                <a:rPr lang="en-US" sz="2800" dirty="0">
                  <a:latin typeface="Century Gothic" panose="020B0502020202020204" pitchFamily="34" charset="0"/>
                  <a:cs typeface="Times New Roman" pitchFamily="18" charset="0"/>
                </a:rPr>
                <a:t>Evaluator</a:t>
              </a:r>
              <a:endParaRPr lang="en-US" sz="3100" dirty="0">
                <a:latin typeface="Century Gothic" panose="020B0502020202020204" pitchFamily="34" charset="0"/>
                <a:cs typeface="Times New Roman" pitchFamily="18" charset="0"/>
              </a:endParaRPr>
            </a:p>
          </p:txBody>
        </p:sp>
        <p:cxnSp>
          <p:nvCxnSpPr>
            <p:cNvPr id="55352" name="Straight Arrow Connector 32"/>
            <p:cNvCxnSpPr>
              <a:cxnSpLocks noChangeShapeType="1"/>
            </p:cNvCxnSpPr>
            <p:nvPr/>
          </p:nvCxnSpPr>
          <p:spPr bwMode="auto">
            <a:xfrm>
              <a:off x="3362890" y="2707106"/>
              <a:ext cx="1089660" cy="1800"/>
            </a:xfrm>
            <a:prstGeom prst="straightConnector1">
              <a:avLst/>
            </a:prstGeom>
            <a:noFill/>
            <a:ln w="25400" algn="ctr">
              <a:solidFill>
                <a:schemeClr val="accent5">
                  <a:lumMod val="50000"/>
                </a:schemeClr>
              </a:solidFill>
              <a:round/>
              <a:headEnd/>
              <a:tailEnd type="arrow" w="med" len="med"/>
            </a:ln>
          </p:spPr>
        </p:cxnSp>
        <p:sp>
          <p:nvSpPr>
            <p:cNvPr id="36" name="TextBox 35"/>
            <p:cNvSpPr txBox="1"/>
            <p:nvPr/>
          </p:nvSpPr>
          <p:spPr>
            <a:xfrm>
              <a:off x="6179978" y="2224695"/>
              <a:ext cx="2583022" cy="964651"/>
            </a:xfrm>
            <a:prstGeom prst="rect">
              <a:avLst/>
            </a:prstGeom>
            <a:noFill/>
          </p:spPr>
          <p:txBody>
            <a:bodyPr wrap="square" lIns="101882" tIns="50941" rIns="101882" bIns="50941">
              <a:spAutoFit/>
            </a:bodyPr>
            <a:lstStyle/>
            <a:p>
              <a:pPr>
                <a:defRPr/>
              </a:pPr>
              <a:r>
                <a:rPr lang="en-US" sz="2800" dirty="0">
                  <a:latin typeface="Century Gothic" panose="020B0502020202020204" pitchFamily="34" charset="0"/>
                  <a:cs typeface="Times New Roman" pitchFamily="18" charset="0"/>
                </a:rPr>
                <a:t>Evaluator has 3 contacts</a:t>
              </a:r>
            </a:p>
          </p:txBody>
        </p:sp>
        <p:cxnSp>
          <p:nvCxnSpPr>
            <p:cNvPr id="55354" name="Straight Arrow Connector 36"/>
            <p:cNvCxnSpPr>
              <a:cxnSpLocks noChangeShapeType="1"/>
            </p:cNvCxnSpPr>
            <p:nvPr/>
          </p:nvCxnSpPr>
          <p:spPr bwMode="auto">
            <a:xfrm flipH="1">
              <a:off x="3386300" y="3429000"/>
              <a:ext cx="2842574" cy="692899"/>
            </a:xfrm>
            <a:prstGeom prst="straightConnector1">
              <a:avLst/>
            </a:prstGeom>
            <a:noFill/>
            <a:ln w="25400" algn="ctr">
              <a:solidFill>
                <a:schemeClr val="accent5">
                  <a:lumMod val="50000"/>
                </a:schemeClr>
              </a:solidFill>
              <a:round/>
              <a:headEnd/>
              <a:tailEnd type="arrow" w="med" len="med"/>
            </a:ln>
          </p:spPr>
        </p:cxnSp>
        <p:cxnSp>
          <p:nvCxnSpPr>
            <p:cNvPr id="55355" name="Straight Arrow Connector 38"/>
            <p:cNvCxnSpPr>
              <a:cxnSpLocks noChangeShapeType="1"/>
            </p:cNvCxnSpPr>
            <p:nvPr/>
          </p:nvCxnSpPr>
          <p:spPr bwMode="auto">
            <a:xfrm flipH="1">
              <a:off x="5525274" y="3429000"/>
              <a:ext cx="703600" cy="493102"/>
            </a:xfrm>
            <a:prstGeom prst="straightConnector1">
              <a:avLst/>
            </a:prstGeom>
            <a:noFill/>
            <a:ln w="25400" algn="ctr">
              <a:solidFill>
                <a:schemeClr val="accent5">
                  <a:lumMod val="50000"/>
                </a:schemeClr>
              </a:solidFill>
              <a:round/>
              <a:headEnd/>
              <a:tailEnd type="arrow" w="med" len="med"/>
            </a:ln>
          </p:spPr>
        </p:cxnSp>
        <p:cxnSp>
          <p:nvCxnSpPr>
            <p:cNvPr id="55356" name="Straight Arrow Connector 41"/>
            <p:cNvCxnSpPr>
              <a:cxnSpLocks noChangeShapeType="1"/>
            </p:cNvCxnSpPr>
            <p:nvPr/>
          </p:nvCxnSpPr>
          <p:spPr bwMode="auto">
            <a:xfrm>
              <a:off x="6228874" y="3429000"/>
              <a:ext cx="1161277" cy="505277"/>
            </a:xfrm>
            <a:prstGeom prst="straightConnector1">
              <a:avLst/>
            </a:prstGeom>
            <a:noFill/>
            <a:ln w="25400" algn="ctr">
              <a:solidFill>
                <a:schemeClr val="accent5">
                  <a:lumMod val="50000"/>
                </a:schemeClr>
              </a:solidFill>
              <a:round/>
              <a:headEnd/>
              <a:tailEnd type="arrow" w="med" len="med"/>
            </a:ln>
          </p:spPr>
        </p:cxnSp>
        <p:sp>
          <p:nvSpPr>
            <p:cNvPr id="47" name="TextBox 46"/>
            <p:cNvSpPr txBox="1"/>
            <p:nvPr/>
          </p:nvSpPr>
          <p:spPr>
            <a:xfrm>
              <a:off x="625158" y="6834536"/>
              <a:ext cx="9052560" cy="533764"/>
            </a:xfrm>
            <a:prstGeom prst="rect">
              <a:avLst/>
            </a:prstGeom>
            <a:noFill/>
          </p:spPr>
          <p:txBody>
            <a:bodyPr lIns="101882" tIns="50941" rIns="101882" bIns="50941">
              <a:spAutoFit/>
            </a:bodyPr>
            <a:lstStyle/>
            <a:p>
              <a:pPr algn="ctr">
                <a:defRPr/>
              </a:pPr>
              <a:r>
                <a:rPr lang="en-US" sz="2800" dirty="0">
                  <a:latin typeface="Century Gothic" panose="020B0502020202020204" pitchFamily="34" charset="0"/>
                  <a:cs typeface="Times New Roman" pitchFamily="18" charset="0"/>
                </a:rPr>
                <a:t>Each of the 3 contacts has 3 contacts</a:t>
              </a:r>
            </a:p>
          </p:txBody>
        </p:sp>
        <p:cxnSp>
          <p:nvCxnSpPr>
            <p:cNvPr id="55358" name="Straight Arrow Connector 48"/>
            <p:cNvCxnSpPr>
              <a:cxnSpLocks noChangeShapeType="1"/>
              <a:stCxn id="47" idx="0"/>
            </p:cNvCxnSpPr>
            <p:nvPr/>
          </p:nvCxnSpPr>
          <p:spPr bwMode="auto">
            <a:xfrm flipH="1" flipV="1">
              <a:off x="1852773" y="5920559"/>
              <a:ext cx="3298665" cy="913977"/>
            </a:xfrm>
            <a:prstGeom prst="straightConnector1">
              <a:avLst/>
            </a:prstGeom>
            <a:noFill/>
            <a:ln w="28575" algn="ctr">
              <a:solidFill>
                <a:schemeClr val="accent5">
                  <a:lumMod val="50000"/>
                </a:schemeClr>
              </a:solidFill>
              <a:round/>
              <a:headEnd/>
              <a:tailEnd type="arrow" w="med" len="med"/>
            </a:ln>
          </p:spPr>
        </p:cxnSp>
        <p:cxnSp>
          <p:nvCxnSpPr>
            <p:cNvPr id="55359" name="Straight Arrow Connector 50"/>
            <p:cNvCxnSpPr>
              <a:cxnSpLocks noChangeShapeType="1"/>
              <a:stCxn id="47" idx="0"/>
            </p:cNvCxnSpPr>
            <p:nvPr/>
          </p:nvCxnSpPr>
          <p:spPr bwMode="auto">
            <a:xfrm flipH="1" flipV="1">
              <a:off x="2673510" y="5920559"/>
              <a:ext cx="2477928" cy="913977"/>
            </a:xfrm>
            <a:prstGeom prst="straightConnector1">
              <a:avLst/>
            </a:prstGeom>
            <a:noFill/>
            <a:ln w="28575" algn="ctr">
              <a:solidFill>
                <a:schemeClr val="accent5">
                  <a:lumMod val="50000"/>
                </a:schemeClr>
              </a:solidFill>
              <a:round/>
              <a:headEnd/>
              <a:tailEnd type="arrow" w="med" len="med"/>
            </a:ln>
          </p:spPr>
        </p:cxnSp>
        <p:cxnSp>
          <p:nvCxnSpPr>
            <p:cNvPr id="55360" name="Straight Arrow Connector 52"/>
            <p:cNvCxnSpPr>
              <a:cxnSpLocks noChangeShapeType="1"/>
              <a:stCxn id="47" idx="0"/>
            </p:cNvCxnSpPr>
            <p:nvPr/>
          </p:nvCxnSpPr>
          <p:spPr bwMode="auto">
            <a:xfrm flipH="1" flipV="1">
              <a:off x="3492501" y="5920559"/>
              <a:ext cx="1658937" cy="913977"/>
            </a:xfrm>
            <a:prstGeom prst="straightConnector1">
              <a:avLst/>
            </a:prstGeom>
            <a:noFill/>
            <a:ln w="28575" algn="ctr">
              <a:solidFill>
                <a:schemeClr val="accent5">
                  <a:lumMod val="50000"/>
                </a:schemeClr>
              </a:solidFill>
              <a:round/>
              <a:headEnd/>
              <a:tailEnd type="arrow" w="med" len="med"/>
            </a:ln>
          </p:spPr>
        </p:cxnSp>
        <p:cxnSp>
          <p:nvCxnSpPr>
            <p:cNvPr id="55361" name="Straight Arrow Connector 54"/>
            <p:cNvCxnSpPr>
              <a:cxnSpLocks noChangeShapeType="1"/>
              <a:stCxn id="47" idx="0"/>
            </p:cNvCxnSpPr>
            <p:nvPr/>
          </p:nvCxnSpPr>
          <p:spPr bwMode="auto">
            <a:xfrm flipH="1" flipV="1">
              <a:off x="4309747" y="5920559"/>
              <a:ext cx="841691" cy="913977"/>
            </a:xfrm>
            <a:prstGeom prst="straightConnector1">
              <a:avLst/>
            </a:prstGeom>
            <a:noFill/>
            <a:ln w="28575" algn="ctr">
              <a:solidFill>
                <a:schemeClr val="accent5">
                  <a:lumMod val="50000"/>
                </a:schemeClr>
              </a:solidFill>
              <a:round/>
              <a:headEnd/>
              <a:tailEnd type="arrow" w="med" len="med"/>
            </a:ln>
          </p:spPr>
        </p:cxnSp>
        <p:cxnSp>
          <p:nvCxnSpPr>
            <p:cNvPr id="55362" name="Straight Arrow Connector 56"/>
            <p:cNvCxnSpPr>
              <a:cxnSpLocks noChangeShapeType="1"/>
              <a:stCxn id="47" idx="0"/>
            </p:cNvCxnSpPr>
            <p:nvPr/>
          </p:nvCxnSpPr>
          <p:spPr bwMode="auto">
            <a:xfrm flipH="1" flipV="1">
              <a:off x="5128739" y="5920559"/>
              <a:ext cx="22699" cy="913977"/>
            </a:xfrm>
            <a:prstGeom prst="straightConnector1">
              <a:avLst/>
            </a:prstGeom>
            <a:noFill/>
            <a:ln w="28575" algn="ctr">
              <a:solidFill>
                <a:schemeClr val="accent5">
                  <a:lumMod val="50000"/>
                </a:schemeClr>
              </a:solidFill>
              <a:round/>
              <a:headEnd/>
              <a:tailEnd type="arrow" w="med" len="med"/>
            </a:ln>
          </p:spPr>
        </p:cxnSp>
        <p:cxnSp>
          <p:nvCxnSpPr>
            <p:cNvPr id="55363" name="Straight Arrow Connector 59"/>
            <p:cNvCxnSpPr>
              <a:cxnSpLocks noChangeShapeType="1"/>
              <a:stCxn id="47" idx="0"/>
            </p:cNvCxnSpPr>
            <p:nvPr/>
          </p:nvCxnSpPr>
          <p:spPr bwMode="auto">
            <a:xfrm flipV="1">
              <a:off x="5151438" y="5920559"/>
              <a:ext cx="805022" cy="913977"/>
            </a:xfrm>
            <a:prstGeom prst="straightConnector1">
              <a:avLst/>
            </a:prstGeom>
            <a:noFill/>
            <a:ln w="28575" algn="ctr">
              <a:solidFill>
                <a:schemeClr val="accent5">
                  <a:lumMod val="50000"/>
                </a:schemeClr>
              </a:solidFill>
              <a:round/>
              <a:headEnd/>
              <a:tailEnd type="arrow" w="med" len="med"/>
            </a:ln>
          </p:spPr>
        </p:cxnSp>
        <p:cxnSp>
          <p:nvCxnSpPr>
            <p:cNvPr id="55364" name="Straight Arrow Connector 61"/>
            <p:cNvCxnSpPr>
              <a:cxnSpLocks noChangeShapeType="1"/>
              <a:stCxn id="47" idx="0"/>
            </p:cNvCxnSpPr>
            <p:nvPr/>
          </p:nvCxnSpPr>
          <p:spPr bwMode="auto">
            <a:xfrm flipV="1">
              <a:off x="5151438" y="5920559"/>
              <a:ext cx="1627505" cy="913977"/>
            </a:xfrm>
            <a:prstGeom prst="straightConnector1">
              <a:avLst/>
            </a:prstGeom>
            <a:noFill/>
            <a:ln w="28575" algn="ctr">
              <a:solidFill>
                <a:schemeClr val="accent5">
                  <a:lumMod val="50000"/>
                </a:schemeClr>
              </a:solidFill>
              <a:round/>
              <a:headEnd/>
              <a:tailEnd type="arrow" w="med" len="med"/>
            </a:ln>
          </p:spPr>
        </p:cxnSp>
        <p:cxnSp>
          <p:nvCxnSpPr>
            <p:cNvPr id="55365" name="Straight Arrow Connector 63"/>
            <p:cNvCxnSpPr>
              <a:cxnSpLocks noChangeShapeType="1"/>
              <a:stCxn id="47" idx="0"/>
            </p:cNvCxnSpPr>
            <p:nvPr/>
          </p:nvCxnSpPr>
          <p:spPr bwMode="auto">
            <a:xfrm flipV="1">
              <a:off x="5151438" y="5920559"/>
              <a:ext cx="2486661" cy="913977"/>
            </a:xfrm>
            <a:prstGeom prst="straightConnector1">
              <a:avLst/>
            </a:prstGeom>
            <a:noFill/>
            <a:ln w="28575" algn="ctr">
              <a:solidFill>
                <a:schemeClr val="accent5">
                  <a:lumMod val="50000"/>
                </a:schemeClr>
              </a:solidFill>
              <a:round/>
              <a:headEnd/>
              <a:tailEnd type="arrow" w="med" len="med"/>
            </a:ln>
          </p:spPr>
        </p:cxnSp>
        <p:cxnSp>
          <p:nvCxnSpPr>
            <p:cNvPr id="55366" name="Straight Arrow Connector 103"/>
            <p:cNvCxnSpPr>
              <a:cxnSpLocks noChangeShapeType="1"/>
              <a:stCxn id="47" idx="0"/>
            </p:cNvCxnSpPr>
            <p:nvPr/>
          </p:nvCxnSpPr>
          <p:spPr bwMode="auto">
            <a:xfrm flipV="1">
              <a:off x="5151438" y="5920559"/>
              <a:ext cx="3263742" cy="913977"/>
            </a:xfrm>
            <a:prstGeom prst="straightConnector1">
              <a:avLst/>
            </a:prstGeom>
            <a:noFill/>
            <a:ln w="28575" algn="ctr">
              <a:solidFill>
                <a:schemeClr val="accent5">
                  <a:lumMod val="50000"/>
                </a:schemeClr>
              </a:solidFill>
              <a:round/>
              <a:headEnd/>
              <a:tailEnd type="arrow" w="med" len="med"/>
            </a:ln>
          </p:spPr>
        </p:cxnSp>
      </p:grpSp>
      <p:sp>
        <p:nvSpPr>
          <p:cNvPr id="49" name="Title 15">
            <a:extLst>
              <a:ext uri="{FF2B5EF4-FFF2-40B4-BE49-F238E27FC236}">
                <a16:creationId xmlns:a16="http://schemas.microsoft.com/office/drawing/2014/main" id="{3C59649A-F219-415C-A275-5538568B8753}"/>
              </a:ext>
            </a:extLst>
          </p:cNvPr>
          <p:cNvSpPr>
            <a:spLocks noGrp="1"/>
          </p:cNvSpPr>
          <p:nvPr>
            <p:ph type="title"/>
          </p:nvPr>
        </p:nvSpPr>
        <p:spPr>
          <a:xfrm>
            <a:off x="561845" y="366812"/>
            <a:ext cx="8724024" cy="1143000"/>
          </a:xfrm>
        </p:spPr>
        <p:txBody>
          <a:bodyPr/>
          <a:lstStyle/>
          <a:p>
            <a:r>
              <a:rPr lang="en-US" dirty="0"/>
              <a:t>Snowball sampling</a:t>
            </a:r>
          </a:p>
        </p:txBody>
      </p:sp>
    </p:spTree>
    <p:extLst>
      <p:ext uri="{BB962C8B-B14F-4D97-AF65-F5344CB8AC3E}">
        <p14:creationId xmlns:p14="http://schemas.microsoft.com/office/powerpoint/2010/main" val="3907540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208CF35-F734-44ED-B2B1-02A8F8668B3D}"/>
              </a:ext>
            </a:extLst>
          </p:cNvPr>
          <p:cNvSpPr>
            <a:spLocks noGrp="1"/>
          </p:cNvSpPr>
          <p:nvPr>
            <p:ph type="title"/>
          </p:nvPr>
        </p:nvSpPr>
        <p:spPr>
          <a:xfrm>
            <a:off x="561844" y="366812"/>
            <a:ext cx="9267955" cy="1143000"/>
          </a:xfrm>
        </p:spPr>
        <p:txBody>
          <a:bodyPr/>
          <a:lstStyle/>
          <a:p>
            <a:r>
              <a:rPr lang="en-US" sz="4400" spc="-100" dirty="0"/>
              <a:t>Danger of compromising diversity</a:t>
            </a:r>
          </a:p>
        </p:txBody>
      </p:sp>
      <p:sp>
        <p:nvSpPr>
          <p:cNvPr id="3" name="Text Placeholder 2"/>
          <p:cNvSpPr>
            <a:spLocks noGrp="1"/>
          </p:cNvSpPr>
          <p:nvPr>
            <p:ph type="body" sz="quarter" idx="10"/>
          </p:nvPr>
        </p:nvSpPr>
        <p:spPr>
          <a:xfrm>
            <a:off x="814322" y="1526745"/>
            <a:ext cx="8429755" cy="6169455"/>
          </a:xfrm>
        </p:spPr>
        <p:txBody>
          <a:bodyPr/>
          <a:lstStyle/>
          <a:p>
            <a:pPr marL="338138" indent="-338138">
              <a:lnSpc>
                <a:spcPts val="3200"/>
              </a:lnSpc>
              <a:spcAft>
                <a:spcPts val="600"/>
              </a:spcAft>
              <a:buClr>
                <a:srgbClr val="A93A7E"/>
              </a:buClr>
              <a:buFont typeface="Wingdings" panose="05000000000000000000" pitchFamily="2" charset="2"/>
              <a:buChar char="§"/>
            </a:pPr>
            <a:r>
              <a:rPr lang="en-US" sz="2600" dirty="0">
                <a:latin typeface="Century Gothic"/>
                <a:cs typeface="Century Gothic"/>
              </a:rPr>
              <a:t>Because the additional sample is generated through existing participants, it is likely to have similar characteristics</a:t>
            </a:r>
          </a:p>
          <a:p>
            <a:pPr marL="338138" indent="-338138">
              <a:lnSpc>
                <a:spcPts val="3200"/>
              </a:lnSpc>
              <a:spcAft>
                <a:spcPts val="600"/>
              </a:spcAft>
              <a:buClr>
                <a:srgbClr val="A93A7E"/>
              </a:buClr>
              <a:buFont typeface="Wingdings" panose="05000000000000000000" pitchFamily="2" charset="2"/>
              <a:buChar char="§"/>
            </a:pPr>
            <a:r>
              <a:rPr lang="en-US" sz="2600" dirty="0">
                <a:latin typeface="Century Gothic"/>
                <a:cs typeface="Century Gothic"/>
              </a:rPr>
              <a:t>This can be mitigated if:</a:t>
            </a:r>
          </a:p>
          <a:p>
            <a:pPr marL="971550" lvl="2" indent="-395288">
              <a:lnSpc>
                <a:spcPts val="3200"/>
              </a:lnSpc>
              <a:spcAft>
                <a:spcPts val="600"/>
              </a:spcAft>
              <a:buClr>
                <a:srgbClr val="A93A7E"/>
              </a:buClr>
              <a:buSzPct val="85000"/>
              <a:buFont typeface="Courier New" panose="02070309020205020404" pitchFamily="49" charset="0"/>
              <a:buChar char="o"/>
            </a:pPr>
            <a:r>
              <a:rPr lang="en-US" sz="2400" dirty="0">
                <a:latin typeface="Century Gothic"/>
                <a:cs typeface="Century Gothic"/>
              </a:rPr>
              <a:t>Required characteristics for the new sample </a:t>
            </a:r>
            <a:br>
              <a:rPr lang="en-US" sz="2400" dirty="0">
                <a:latin typeface="Century Gothic"/>
                <a:cs typeface="Century Gothic"/>
              </a:rPr>
            </a:br>
            <a:r>
              <a:rPr lang="en-US" sz="2400" dirty="0">
                <a:latin typeface="Century Gothic"/>
                <a:cs typeface="Century Gothic"/>
              </a:rPr>
              <a:t>are clearly defined</a:t>
            </a:r>
          </a:p>
          <a:p>
            <a:pPr marL="971550" lvl="2" indent="-395288">
              <a:lnSpc>
                <a:spcPts val="3200"/>
              </a:lnSpc>
              <a:spcAft>
                <a:spcPts val="600"/>
              </a:spcAft>
              <a:buClr>
                <a:srgbClr val="A93A7E"/>
              </a:buClr>
              <a:buSzPct val="85000"/>
              <a:buFont typeface="Courier New" panose="02070309020205020404" pitchFamily="49" charset="0"/>
              <a:buChar char="o"/>
            </a:pPr>
            <a:r>
              <a:rPr lang="en-US" sz="2400" dirty="0">
                <a:latin typeface="Century Gothic"/>
                <a:cs typeface="Century Gothic"/>
              </a:rPr>
              <a:t>Various sampling approaches are used </a:t>
            </a:r>
            <a:br>
              <a:rPr lang="en-US" sz="2400" dirty="0">
                <a:latin typeface="Century Gothic"/>
                <a:cs typeface="Century Gothic"/>
              </a:rPr>
            </a:br>
            <a:r>
              <a:rPr lang="en-US" sz="2400" dirty="0">
                <a:latin typeface="Century Gothic"/>
                <a:cs typeface="Century Gothic"/>
              </a:rPr>
              <a:t>to supplement one another</a:t>
            </a:r>
          </a:p>
          <a:p>
            <a:pPr marL="971550" lvl="2" indent="-395288">
              <a:lnSpc>
                <a:spcPts val="3200"/>
              </a:lnSpc>
              <a:spcAft>
                <a:spcPts val="600"/>
              </a:spcAft>
              <a:buClr>
                <a:srgbClr val="A93A7E"/>
              </a:buClr>
              <a:buSzPct val="85000"/>
              <a:buFont typeface="Courier New" panose="02070309020205020404" pitchFamily="49" charset="0"/>
              <a:buChar char="o"/>
            </a:pPr>
            <a:r>
              <a:rPr lang="en-US" sz="2400" dirty="0">
                <a:latin typeface="Century Gothic"/>
                <a:cs typeface="Century Gothic"/>
              </a:rPr>
              <a:t>Participants identify people who meet the criteria, but are dissimilar to themselves</a:t>
            </a:r>
          </a:p>
          <a:p>
            <a:pPr marL="971550" lvl="2" indent="-395288">
              <a:lnSpc>
                <a:spcPts val="3200"/>
              </a:lnSpc>
              <a:spcAft>
                <a:spcPts val="600"/>
              </a:spcAft>
              <a:buClr>
                <a:srgbClr val="A93A7E"/>
              </a:buClr>
              <a:buSzPct val="85000"/>
              <a:buFont typeface="Courier New" panose="02070309020205020404" pitchFamily="49" charset="0"/>
              <a:buChar char="o"/>
            </a:pPr>
            <a:r>
              <a:rPr lang="en-US" sz="2400" dirty="0">
                <a:latin typeface="Century Gothic"/>
                <a:cs typeface="Century Gothic"/>
              </a:rPr>
              <a:t>Family members or close friends are avoided</a:t>
            </a:r>
          </a:p>
          <a:p>
            <a:pPr marL="971550" lvl="2" indent="-395288">
              <a:lnSpc>
                <a:spcPts val="3200"/>
              </a:lnSpc>
              <a:spcAft>
                <a:spcPts val="600"/>
              </a:spcAft>
              <a:buClr>
                <a:srgbClr val="A93A7E"/>
              </a:buClr>
              <a:buSzPct val="85000"/>
              <a:buFont typeface="Courier New" panose="02070309020205020404" pitchFamily="49" charset="0"/>
              <a:buChar char="o"/>
            </a:pPr>
            <a:r>
              <a:rPr lang="en-US" sz="2400" dirty="0">
                <a:latin typeface="Century Gothic"/>
                <a:cs typeface="Century Gothic"/>
              </a:rPr>
              <a:t>Those identified by existing sample members </a:t>
            </a:r>
            <a:br>
              <a:rPr lang="en-US" sz="2400" dirty="0">
                <a:latin typeface="Century Gothic"/>
                <a:cs typeface="Century Gothic"/>
              </a:rPr>
            </a:br>
            <a:r>
              <a:rPr lang="en-US" sz="2400" dirty="0">
                <a:latin typeface="Century Gothic"/>
                <a:cs typeface="Century Gothic"/>
              </a:rPr>
              <a:t>are treated as links</a:t>
            </a:r>
            <a:endParaRPr lang="en-US" dirty="0">
              <a:latin typeface="Century Gothic"/>
              <a:cs typeface="Century Gothic"/>
            </a:endParaRPr>
          </a:p>
        </p:txBody>
      </p:sp>
    </p:spTree>
    <p:extLst>
      <p:ext uri="{BB962C8B-B14F-4D97-AF65-F5344CB8AC3E}">
        <p14:creationId xmlns:p14="http://schemas.microsoft.com/office/powerpoint/2010/main" val="2881699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F5E499-07EA-4EC4-8A50-1353428D60CA}"/>
              </a:ext>
            </a:extLst>
          </p:cNvPr>
          <p:cNvSpPr>
            <a:spLocks noGrp="1"/>
          </p:cNvSpPr>
          <p:nvPr>
            <p:ph type="title"/>
          </p:nvPr>
        </p:nvSpPr>
        <p:spPr/>
        <p:txBody>
          <a:bodyPr/>
          <a:lstStyle/>
          <a:p>
            <a:r>
              <a:rPr lang="en-US" dirty="0"/>
              <a:t>Think, pair &amp; share: Activity</a:t>
            </a:r>
          </a:p>
        </p:txBody>
      </p:sp>
      <p:sp>
        <p:nvSpPr>
          <p:cNvPr id="3" name="Text Placeholder 2"/>
          <p:cNvSpPr>
            <a:spLocks noGrp="1"/>
          </p:cNvSpPr>
          <p:nvPr>
            <p:ph type="body" sz="quarter" idx="10"/>
          </p:nvPr>
        </p:nvSpPr>
        <p:spPr>
          <a:xfrm>
            <a:off x="858936" y="2057400"/>
            <a:ext cx="8429755" cy="5348188"/>
          </a:xfrm>
        </p:spPr>
        <p:txBody>
          <a:bodyPr/>
          <a:lstStyle/>
          <a:p>
            <a:pPr>
              <a:spcAft>
                <a:spcPts val="900"/>
              </a:spcAft>
            </a:pPr>
            <a:r>
              <a:rPr lang="en-US" sz="3200" dirty="0">
                <a:latin typeface="Century Gothic"/>
                <a:cs typeface="Century Gothic"/>
              </a:rPr>
              <a:t>10 minutes:</a:t>
            </a:r>
          </a:p>
          <a:p>
            <a:pPr marL="631825" indent="-406400">
              <a:spcAft>
                <a:spcPts val="1200"/>
              </a:spcAft>
              <a:buClr>
                <a:srgbClr val="A93A7E"/>
              </a:buClr>
              <a:buFont typeface="Wingdings" panose="05000000000000000000" pitchFamily="2" charset="2"/>
              <a:buChar char="§"/>
            </a:pPr>
            <a:r>
              <a:rPr lang="en-US" dirty="0">
                <a:latin typeface="Century Gothic"/>
                <a:cs typeface="Century Gothic"/>
              </a:rPr>
              <a:t>For each scenario, </a:t>
            </a:r>
            <a:r>
              <a:rPr lang="en-US" u="sng" dirty="0">
                <a:latin typeface="Century Gothic"/>
                <a:cs typeface="Century Gothic"/>
              </a:rPr>
              <a:t>identify the most appropriate sampling approach</a:t>
            </a:r>
            <a:endParaRPr lang="en-US" dirty="0">
              <a:latin typeface="Century Gothic"/>
              <a:cs typeface="Century Gothic"/>
            </a:endParaRPr>
          </a:p>
          <a:p>
            <a:pPr marL="631825" indent="-406400">
              <a:spcAft>
                <a:spcPts val="1200"/>
              </a:spcAft>
              <a:buClr>
                <a:srgbClr val="A93A7E"/>
              </a:buClr>
              <a:buFont typeface="Wingdings" panose="05000000000000000000" pitchFamily="2" charset="2"/>
              <a:buChar char="§"/>
            </a:pPr>
            <a:r>
              <a:rPr lang="en-US" u="sng" dirty="0">
                <a:latin typeface="Century Gothic"/>
                <a:cs typeface="Century Gothic"/>
              </a:rPr>
              <a:t>Give an explanation of why</a:t>
            </a:r>
            <a:r>
              <a:rPr lang="en-US" dirty="0">
                <a:latin typeface="Century Gothic"/>
                <a:cs typeface="Century Gothic"/>
              </a:rPr>
              <a:t> you would </a:t>
            </a:r>
            <a:br>
              <a:rPr lang="en-US" dirty="0">
                <a:latin typeface="Century Gothic"/>
                <a:cs typeface="Century Gothic"/>
              </a:rPr>
            </a:br>
            <a:r>
              <a:rPr lang="en-US" dirty="0">
                <a:latin typeface="Century Gothic"/>
                <a:cs typeface="Century Gothic"/>
              </a:rPr>
              <a:t>use that sampling approach</a:t>
            </a:r>
          </a:p>
          <a:p>
            <a:pPr marL="631825" indent="-406400">
              <a:buClr>
                <a:srgbClr val="A93A7E"/>
              </a:buClr>
              <a:buFont typeface="Wingdings" panose="05000000000000000000" pitchFamily="2" charset="2"/>
              <a:buChar char="§"/>
            </a:pPr>
            <a:r>
              <a:rPr lang="en-US" u="sng" dirty="0">
                <a:latin typeface="Century Gothic"/>
                <a:cs typeface="Century Gothic"/>
              </a:rPr>
              <a:t>Discuss your answer</a:t>
            </a:r>
            <a:r>
              <a:rPr lang="en-US" dirty="0">
                <a:latin typeface="Century Gothic"/>
                <a:cs typeface="Century Gothic"/>
              </a:rPr>
              <a:t> with your neighbor</a:t>
            </a:r>
            <a:endParaRPr lang="en-US" sz="3200" dirty="0">
              <a:latin typeface="Century Gothic"/>
              <a:cs typeface="Century Gothic"/>
            </a:endParaRPr>
          </a:p>
          <a:p>
            <a:pPr>
              <a:spcBef>
                <a:spcPts val="2400"/>
              </a:spcBef>
              <a:spcAft>
                <a:spcPts val="900"/>
              </a:spcAft>
            </a:pPr>
            <a:r>
              <a:rPr lang="en-US" sz="3200" dirty="0">
                <a:latin typeface="Century Gothic"/>
                <a:cs typeface="Century Gothic"/>
              </a:rPr>
              <a:t> 5–10 minutes:</a:t>
            </a:r>
          </a:p>
          <a:p>
            <a:pPr marL="631825" indent="-406400">
              <a:buClr>
                <a:srgbClr val="A93A7E"/>
              </a:buClr>
              <a:buFont typeface="Wingdings" panose="05000000000000000000" pitchFamily="2" charset="2"/>
              <a:buChar char="§"/>
              <a:tabLst>
                <a:tab pos="225425" algn="l"/>
              </a:tabLst>
            </a:pPr>
            <a:r>
              <a:rPr lang="en-US" u="sng" dirty="0">
                <a:latin typeface="Century Gothic"/>
                <a:cs typeface="Century Gothic"/>
              </a:rPr>
              <a:t>Share</a:t>
            </a:r>
            <a:r>
              <a:rPr lang="en-US" dirty="0">
                <a:latin typeface="Century Gothic"/>
                <a:cs typeface="Century Gothic"/>
              </a:rPr>
              <a:t> with the group</a:t>
            </a:r>
          </a:p>
        </p:txBody>
      </p:sp>
      <p:sp>
        <p:nvSpPr>
          <p:cNvPr id="4" name="Text Placeholder 3"/>
          <p:cNvSpPr>
            <a:spLocks noGrp="1"/>
          </p:cNvSpPr>
          <p:nvPr>
            <p:ph type="body" sz="quarter" idx="11"/>
          </p:nvPr>
        </p:nvSpPr>
        <p:spPr>
          <a:xfrm>
            <a:off x="561844" y="1091205"/>
            <a:ext cx="7743955" cy="837214"/>
          </a:xfrm>
        </p:spPr>
        <p:txBody>
          <a:bodyPr/>
          <a:lstStyle/>
          <a:p>
            <a:r>
              <a:rPr lang="en-US" dirty="0"/>
              <a:t>Read sampling scenarios</a:t>
            </a:r>
            <a:r>
              <a:rPr lang="mr-IN" dirty="0"/>
              <a:t>…</a:t>
            </a:r>
            <a:endParaRPr lang="en-US" dirty="0"/>
          </a:p>
        </p:txBody>
      </p:sp>
    </p:spTree>
    <p:extLst>
      <p:ext uri="{BB962C8B-B14F-4D97-AF65-F5344CB8AC3E}">
        <p14:creationId xmlns:p14="http://schemas.microsoft.com/office/powerpoint/2010/main" val="165514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53AF-2AF6-4DDF-99E4-5F05E75B5316}"/>
              </a:ext>
            </a:extLst>
          </p:cNvPr>
          <p:cNvSpPr>
            <a:spLocks noGrp="1"/>
          </p:cNvSpPr>
          <p:nvPr>
            <p:ph type="title"/>
          </p:nvPr>
        </p:nvSpPr>
        <p:spPr/>
        <p:txBody>
          <a:bodyPr/>
          <a:lstStyle/>
          <a:p>
            <a:r>
              <a:rPr lang="en-US" dirty="0"/>
              <a:t>Answers</a:t>
            </a:r>
          </a:p>
        </p:txBody>
      </p:sp>
      <p:sp>
        <p:nvSpPr>
          <p:cNvPr id="4" name="Text Placeholder 3"/>
          <p:cNvSpPr>
            <a:spLocks noGrp="1"/>
          </p:cNvSpPr>
          <p:nvPr>
            <p:ph type="body" sz="quarter" idx="10"/>
          </p:nvPr>
        </p:nvSpPr>
        <p:spPr>
          <a:xfrm>
            <a:off x="862334" y="1828800"/>
            <a:ext cx="8429755" cy="4953000"/>
          </a:xfrm>
        </p:spPr>
        <p:txBody>
          <a:bodyPr/>
          <a:lstStyle/>
          <a:p>
            <a:pPr>
              <a:lnSpc>
                <a:spcPts val="4400"/>
              </a:lnSpc>
              <a:spcAft>
                <a:spcPts val="2400"/>
              </a:spcAft>
              <a:tabLst>
                <a:tab pos="2463800" algn="l"/>
              </a:tabLst>
            </a:pPr>
            <a:r>
              <a:rPr lang="en-US" sz="3200" b="1" dirty="0">
                <a:solidFill>
                  <a:schemeClr val="tx2">
                    <a:lumMod val="75000"/>
                  </a:schemeClr>
                </a:solidFill>
              </a:rPr>
              <a:t>Scenario 1:</a:t>
            </a:r>
            <a:r>
              <a:rPr lang="en-US" sz="3200" b="1" dirty="0">
                <a:solidFill>
                  <a:schemeClr val="tx1"/>
                </a:solidFill>
              </a:rPr>
              <a:t> 	</a:t>
            </a:r>
            <a:r>
              <a:rPr lang="en-US" sz="3200" dirty="0">
                <a:solidFill>
                  <a:schemeClr val="tx1"/>
                </a:solidFill>
              </a:rPr>
              <a:t>Snowball sampling</a:t>
            </a:r>
          </a:p>
          <a:p>
            <a:pPr>
              <a:lnSpc>
                <a:spcPts val="4400"/>
              </a:lnSpc>
              <a:spcAft>
                <a:spcPts val="2400"/>
              </a:spcAft>
              <a:tabLst>
                <a:tab pos="2463800" algn="l"/>
              </a:tabLst>
            </a:pPr>
            <a:r>
              <a:rPr lang="en-US" sz="3200" b="1" dirty="0">
                <a:solidFill>
                  <a:schemeClr val="tx2">
                    <a:lumMod val="75000"/>
                  </a:schemeClr>
                </a:solidFill>
              </a:rPr>
              <a:t>Scenario 2</a:t>
            </a:r>
            <a:r>
              <a:rPr lang="en-US" sz="3200" dirty="0">
                <a:solidFill>
                  <a:schemeClr val="tx2">
                    <a:lumMod val="75000"/>
                  </a:schemeClr>
                </a:solidFill>
              </a:rPr>
              <a:t>: </a:t>
            </a:r>
            <a:r>
              <a:rPr lang="en-US" sz="3200" dirty="0">
                <a:solidFill>
                  <a:schemeClr val="tx1"/>
                </a:solidFill>
              </a:rPr>
              <a:t>	Maximum variation 	  			sampling</a:t>
            </a:r>
          </a:p>
          <a:p>
            <a:pPr>
              <a:lnSpc>
                <a:spcPts val="4400"/>
              </a:lnSpc>
              <a:spcAft>
                <a:spcPts val="2400"/>
              </a:spcAft>
              <a:tabLst>
                <a:tab pos="2463800" algn="l"/>
              </a:tabLst>
            </a:pPr>
            <a:r>
              <a:rPr lang="en-US" sz="3200" b="1" dirty="0">
                <a:solidFill>
                  <a:schemeClr val="tx2">
                    <a:lumMod val="75000"/>
                  </a:schemeClr>
                </a:solidFill>
              </a:rPr>
              <a:t>Scenario 3</a:t>
            </a:r>
            <a:r>
              <a:rPr lang="en-US" sz="3200" dirty="0">
                <a:solidFill>
                  <a:schemeClr val="tx2">
                    <a:lumMod val="75000"/>
                  </a:schemeClr>
                </a:solidFill>
              </a:rPr>
              <a:t>:</a:t>
            </a:r>
            <a:r>
              <a:rPr lang="en-US" sz="3200" dirty="0">
                <a:solidFill>
                  <a:schemeClr val="tx1"/>
                </a:solidFill>
              </a:rPr>
              <a:t> 	Stratified purposive</a:t>
            </a:r>
          </a:p>
          <a:p>
            <a:pPr>
              <a:lnSpc>
                <a:spcPts val="4400"/>
              </a:lnSpc>
              <a:spcAft>
                <a:spcPts val="2400"/>
              </a:spcAft>
              <a:tabLst>
                <a:tab pos="2463800" algn="l"/>
              </a:tabLst>
            </a:pPr>
            <a:r>
              <a:rPr lang="en-US" sz="3200" b="1" dirty="0">
                <a:solidFill>
                  <a:schemeClr val="tx2">
                    <a:lumMod val="75000"/>
                  </a:schemeClr>
                </a:solidFill>
              </a:rPr>
              <a:t>Scenario 4: </a:t>
            </a:r>
            <a:r>
              <a:rPr lang="en-US" sz="3200" b="1" dirty="0">
                <a:solidFill>
                  <a:schemeClr val="tx1"/>
                </a:solidFill>
              </a:rPr>
              <a:t>	</a:t>
            </a:r>
            <a:r>
              <a:rPr lang="en-US" sz="3200" dirty="0">
                <a:solidFill>
                  <a:schemeClr val="tx1"/>
                </a:solidFill>
              </a:rPr>
              <a:t>Stratified purposive </a:t>
            </a:r>
          </a:p>
          <a:p>
            <a:pPr>
              <a:lnSpc>
                <a:spcPts val="4400"/>
              </a:lnSpc>
              <a:tabLst>
                <a:tab pos="2463800" algn="l"/>
              </a:tabLst>
            </a:pPr>
            <a:r>
              <a:rPr lang="en-US" sz="3200" b="1" dirty="0">
                <a:solidFill>
                  <a:schemeClr val="tx2">
                    <a:lumMod val="75000"/>
                  </a:schemeClr>
                </a:solidFill>
              </a:rPr>
              <a:t>Scenario 5: </a:t>
            </a:r>
            <a:r>
              <a:rPr lang="en-US" sz="3200" b="1" dirty="0">
                <a:solidFill>
                  <a:schemeClr val="tx1"/>
                </a:solidFill>
              </a:rPr>
              <a:t>	</a:t>
            </a:r>
            <a:r>
              <a:rPr lang="en-US" sz="3200" dirty="0">
                <a:solidFill>
                  <a:schemeClr val="tx1"/>
                </a:solidFill>
              </a:rPr>
              <a:t>Extreme/deviant/negative 		case sampling</a:t>
            </a:r>
          </a:p>
        </p:txBody>
      </p:sp>
    </p:spTree>
    <p:extLst>
      <p:ext uri="{BB962C8B-B14F-4D97-AF65-F5344CB8AC3E}">
        <p14:creationId xmlns:p14="http://schemas.microsoft.com/office/powerpoint/2010/main" val="732611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2079426616"/>
              </p:ext>
            </p:extLst>
          </p:nvPr>
        </p:nvGraphicFramePr>
        <p:xfrm>
          <a:off x="609600" y="1752600"/>
          <a:ext cx="89154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a:extLst>
              <a:ext uri="{FF2B5EF4-FFF2-40B4-BE49-F238E27FC236}">
                <a16:creationId xmlns:a16="http://schemas.microsoft.com/office/drawing/2014/main" id="{C5C33A70-D964-4C9D-BB1F-80C2A2C4D66A}"/>
              </a:ext>
            </a:extLst>
          </p:cNvPr>
          <p:cNvSpPr>
            <a:spLocks noGrp="1"/>
          </p:cNvSpPr>
          <p:nvPr>
            <p:ph type="title"/>
          </p:nvPr>
        </p:nvSpPr>
        <p:spPr>
          <a:xfrm>
            <a:off x="561845" y="366812"/>
            <a:ext cx="9496556" cy="1143000"/>
          </a:xfrm>
        </p:spPr>
        <p:txBody>
          <a:bodyPr/>
          <a:lstStyle/>
          <a:p>
            <a:r>
              <a:rPr lang="en-US" sz="4400" spc="-100" dirty="0"/>
              <a:t>Summary of sampling approaches</a:t>
            </a:r>
          </a:p>
        </p:txBody>
      </p:sp>
      <p:sp>
        <p:nvSpPr>
          <p:cNvPr id="9" name="Straight Connector 8">
            <a:extLst>
              <a:ext uri="{FF2B5EF4-FFF2-40B4-BE49-F238E27FC236}">
                <a16:creationId xmlns:a16="http://schemas.microsoft.com/office/drawing/2014/main" id="{BF805A55-DB87-46FA-913A-2CDE8CA8DF87}"/>
              </a:ext>
            </a:extLst>
          </p:cNvPr>
          <p:cNvSpPr/>
          <p:nvPr/>
        </p:nvSpPr>
        <p:spPr>
          <a:xfrm>
            <a:off x="609600" y="1752600"/>
            <a:ext cx="8915400" cy="0"/>
          </a:xfrm>
          <a:prstGeom prst="line">
            <a:avLst/>
          </a:prstGeom>
          <a:ln w="57150">
            <a:solidFill>
              <a:srgbClr val="5E9C90"/>
            </a:solidFill>
          </a:ln>
        </p:spPr>
        <p:style>
          <a:lnRef idx="2">
            <a:scrgbClr r="0" g="0" b="0"/>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Tree>
    <p:extLst>
      <p:ext uri="{BB962C8B-B14F-4D97-AF65-F5344CB8AC3E}">
        <p14:creationId xmlns:p14="http://schemas.microsoft.com/office/powerpoint/2010/main" val="296567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0639" y="3027145"/>
            <a:ext cx="4337687" cy="2750736"/>
          </a:xfrm>
        </p:spPr>
        <p:txBody>
          <a:bodyPr vert="horz" lIns="91440" tIns="45720" rIns="91440" bIns="45720" rtlCol="0" anchor="t">
            <a:normAutofit/>
          </a:bodyPr>
          <a:lstStyle/>
          <a:p>
            <a:pPr algn="l" rtl="0">
              <a:lnSpc>
                <a:spcPct val="90000"/>
              </a:lnSpc>
              <a:spcBef>
                <a:spcPct val="0"/>
              </a:spcBef>
            </a:pPr>
            <a:r>
              <a:rPr lang="en-US" kern="1200" dirty="0">
                <a:solidFill>
                  <a:srgbClr val="A93A7E"/>
                </a:solidFill>
              </a:rPr>
              <a:t>Data saturation and sample size</a:t>
            </a:r>
          </a:p>
        </p:txBody>
      </p:sp>
      <p:cxnSp>
        <p:nvCxnSpPr>
          <p:cNvPr id="11" name="Straight Arrow Connector 10">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639" y="2625344"/>
            <a:ext cx="339471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B755AA9-F0A4-432C-9E73-32D79FE9EF58}"/>
              </a:ext>
            </a:extLst>
          </p:cNvPr>
          <p:cNvPicPr>
            <a:picLocks noChangeAspect="1"/>
          </p:cNvPicPr>
          <p:nvPr/>
        </p:nvPicPr>
        <p:blipFill rotWithShape="1">
          <a:blip r:embed="rId3">
            <a:extLst>
              <a:ext uri="{28A0092B-C50C-407E-A947-70E740481C1C}">
                <a14:useLocalDpi xmlns:a14="http://schemas.microsoft.com/office/drawing/2010/main" val="0"/>
              </a:ext>
            </a:extLst>
          </a:blip>
          <a:srcRect l="62844" r="1" b="1"/>
          <a:stretch/>
        </p:blipFill>
        <p:spPr>
          <a:xfrm>
            <a:off x="4878327" y="10"/>
            <a:ext cx="5180073" cy="77723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3203007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98D354B-9CDB-4D3A-9A1D-F1006D9CA8F1}"/>
              </a:ext>
            </a:extLst>
          </p:cNvPr>
          <p:cNvSpPr>
            <a:spLocks noGrp="1"/>
          </p:cNvSpPr>
          <p:nvPr>
            <p:ph type="title"/>
          </p:nvPr>
        </p:nvSpPr>
        <p:spPr/>
        <p:txBody>
          <a:bodyPr/>
          <a:lstStyle/>
          <a:p>
            <a:r>
              <a:rPr lang="en-US" dirty="0"/>
              <a:t>Data saturation</a:t>
            </a:r>
          </a:p>
        </p:txBody>
      </p:sp>
      <p:sp>
        <p:nvSpPr>
          <p:cNvPr id="9" name="Text Placeholder 8">
            <a:extLst>
              <a:ext uri="{FF2B5EF4-FFF2-40B4-BE49-F238E27FC236}">
                <a16:creationId xmlns:a16="http://schemas.microsoft.com/office/drawing/2014/main" id="{5A2C857B-3FD2-426F-AA66-01C1B1B84EE9}"/>
              </a:ext>
            </a:extLst>
          </p:cNvPr>
          <p:cNvSpPr>
            <a:spLocks noGrp="1"/>
          </p:cNvSpPr>
          <p:nvPr>
            <p:ph type="body" sz="quarter" idx="11"/>
          </p:nvPr>
        </p:nvSpPr>
        <p:spPr/>
        <p:txBody>
          <a:bodyPr/>
          <a:lstStyle/>
          <a:p>
            <a:r>
              <a:rPr lang="en-US" dirty="0"/>
              <a:t>What is it?</a:t>
            </a:r>
          </a:p>
        </p:txBody>
      </p:sp>
      <p:pic>
        <p:nvPicPr>
          <p:cNvPr id="7" name="Picture 6"/>
          <p:cNvPicPr>
            <a:picLocks noChangeAspect="1"/>
          </p:cNvPicPr>
          <p:nvPr/>
        </p:nvPicPr>
        <p:blipFill rotWithShape="1">
          <a:blip r:embed="rId3"/>
          <a:srcRect l="1961" t="3022" r="2109" b="5357"/>
          <a:stretch/>
        </p:blipFill>
        <p:spPr>
          <a:xfrm>
            <a:off x="1295400" y="3505200"/>
            <a:ext cx="7460292" cy="4206240"/>
          </a:xfrm>
          <a:prstGeom prst="rect">
            <a:avLst/>
          </a:prstGeom>
        </p:spPr>
      </p:pic>
      <p:sp>
        <p:nvSpPr>
          <p:cNvPr id="3" name="Text Placeholder 2"/>
          <p:cNvSpPr>
            <a:spLocks noGrp="1"/>
          </p:cNvSpPr>
          <p:nvPr>
            <p:ph type="body" sz="quarter" idx="10"/>
          </p:nvPr>
        </p:nvSpPr>
        <p:spPr>
          <a:xfrm>
            <a:off x="762000" y="2057400"/>
            <a:ext cx="8860164" cy="1447800"/>
          </a:xfrm>
        </p:spPr>
        <p:txBody>
          <a:bodyPr/>
          <a:lstStyle/>
          <a:p>
            <a:pPr marL="457200" indent="-401638">
              <a:buClr>
                <a:srgbClr val="A93A7E"/>
              </a:buClr>
              <a:buFont typeface="Wingdings" panose="05000000000000000000" pitchFamily="2" charset="2"/>
              <a:buChar char="§"/>
            </a:pPr>
            <a:r>
              <a:rPr lang="en-US" sz="2600" dirty="0"/>
              <a:t>Data saturation means that no new themes, findings, concepts, or problems relevant for the study emerge through the data collection process</a:t>
            </a:r>
          </a:p>
          <a:p>
            <a:pPr marL="457200" indent="-457200">
              <a:buFont typeface="Arial"/>
              <a:buChar char="•"/>
            </a:pPr>
            <a:endParaRPr lang="en-US" sz="2400" dirty="0"/>
          </a:p>
          <a:p>
            <a:pPr marL="457200" indent="-457200">
              <a:buFont typeface="Arial"/>
              <a:buChar char="•"/>
            </a:pPr>
            <a:endParaRPr lang="en-US" sz="2400" dirty="0"/>
          </a:p>
          <a:p>
            <a:endParaRPr lang="en-US" sz="3200" dirty="0"/>
          </a:p>
        </p:txBody>
      </p:sp>
    </p:spTree>
    <p:extLst>
      <p:ext uri="{BB962C8B-B14F-4D97-AF65-F5344CB8AC3E}">
        <p14:creationId xmlns:p14="http://schemas.microsoft.com/office/powerpoint/2010/main" val="3292526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Saturation</a:t>
            </a:r>
          </a:p>
        </p:txBody>
      </p:sp>
      <p:sp>
        <p:nvSpPr>
          <p:cNvPr id="3" name="Text Placeholder 2"/>
          <p:cNvSpPr>
            <a:spLocks noGrp="1"/>
          </p:cNvSpPr>
          <p:nvPr>
            <p:ph type="body" sz="quarter" idx="10"/>
          </p:nvPr>
        </p:nvSpPr>
        <p:spPr>
          <a:xfrm>
            <a:off x="772531" y="1509812"/>
            <a:ext cx="8724024" cy="6019800"/>
          </a:xfrm>
        </p:spPr>
        <p:txBody>
          <a:bodyPr/>
          <a:lstStyle/>
          <a:p>
            <a:pPr marL="406400" indent="-406400">
              <a:lnSpc>
                <a:spcPts val="3600"/>
              </a:lnSpc>
              <a:spcAft>
                <a:spcPts val="1200"/>
              </a:spcAft>
              <a:buClr>
                <a:srgbClr val="A93A7E"/>
              </a:buClr>
              <a:buFont typeface="Wingdings" panose="05000000000000000000" pitchFamily="2" charset="2"/>
              <a:buChar char="§"/>
            </a:pPr>
            <a:r>
              <a:rPr lang="en-US" dirty="0">
                <a:solidFill>
                  <a:schemeClr val="tx1"/>
                </a:solidFill>
              </a:rPr>
              <a:t>Intended for grounded theory approach, </a:t>
            </a:r>
            <a:br>
              <a:rPr lang="en-US" dirty="0">
                <a:solidFill>
                  <a:schemeClr val="tx1"/>
                </a:solidFill>
              </a:rPr>
            </a:br>
            <a:r>
              <a:rPr lang="en-US" dirty="0">
                <a:solidFill>
                  <a:schemeClr val="tx1"/>
                </a:solidFill>
              </a:rPr>
              <a:t>in which the theoretical model being developed stabilizes </a:t>
            </a:r>
          </a:p>
          <a:p>
            <a:pPr marL="406400" indent="-406400">
              <a:lnSpc>
                <a:spcPts val="3600"/>
              </a:lnSpc>
              <a:spcAft>
                <a:spcPts val="1200"/>
              </a:spcAft>
              <a:buClr>
                <a:srgbClr val="A93A7E"/>
              </a:buClr>
              <a:buFont typeface="Wingdings" panose="05000000000000000000" pitchFamily="2" charset="2"/>
              <a:buChar char="§"/>
            </a:pPr>
            <a:r>
              <a:rPr lang="en-US" dirty="0">
                <a:solidFill>
                  <a:schemeClr val="tx1"/>
                </a:solidFill>
              </a:rPr>
              <a:t>Studies not adopting grounded theory approach use the term broadly:</a:t>
            </a:r>
            <a:endParaRPr lang="en-US" sz="2600" dirty="0">
              <a:solidFill>
                <a:schemeClr val="tx1"/>
              </a:solidFill>
            </a:endParaRPr>
          </a:p>
          <a:p>
            <a:pPr marL="974725" lvl="1" indent="-466725">
              <a:lnSpc>
                <a:spcPts val="3600"/>
              </a:lnSpc>
              <a:spcAft>
                <a:spcPts val="1200"/>
              </a:spcAft>
              <a:buClr>
                <a:srgbClr val="A93A7E"/>
              </a:buClr>
              <a:buFont typeface="Courier New" panose="02070309020205020404" pitchFamily="49" charset="0"/>
              <a:buChar char="o"/>
            </a:pPr>
            <a:r>
              <a:rPr lang="en-US" sz="2600" dirty="0">
                <a:solidFill>
                  <a:schemeClr val="tx1"/>
                </a:solidFill>
              </a:rPr>
              <a:t>The point in data collection and analysis when new information produces little or no change to the code book (Guest et. al., 2016)</a:t>
            </a:r>
          </a:p>
          <a:p>
            <a:pPr marL="974725" lvl="1" indent="-466725">
              <a:lnSpc>
                <a:spcPts val="3600"/>
              </a:lnSpc>
              <a:spcAft>
                <a:spcPts val="1200"/>
              </a:spcAft>
              <a:buClr>
                <a:srgbClr val="A93A7E"/>
              </a:buClr>
              <a:buFont typeface="Courier New" panose="02070309020205020404" pitchFamily="49" charset="0"/>
              <a:buChar char="o"/>
            </a:pPr>
            <a:r>
              <a:rPr lang="en-US" sz="2600" dirty="0">
                <a:solidFill>
                  <a:schemeClr val="tx1"/>
                </a:solidFill>
              </a:rPr>
              <a:t>Saturation is commonly used as the criterion </a:t>
            </a:r>
            <a:br>
              <a:rPr lang="en-US" sz="2600" dirty="0">
                <a:solidFill>
                  <a:schemeClr val="tx1"/>
                </a:solidFill>
              </a:rPr>
            </a:br>
            <a:r>
              <a:rPr lang="en-US" sz="2600" dirty="0">
                <a:solidFill>
                  <a:schemeClr val="tx1"/>
                </a:solidFill>
              </a:rPr>
              <a:t>to determine when sampling should cease </a:t>
            </a:r>
            <a:br>
              <a:rPr lang="en-US" sz="2600" dirty="0">
                <a:solidFill>
                  <a:schemeClr val="tx1"/>
                </a:solidFill>
              </a:rPr>
            </a:br>
            <a:r>
              <a:rPr lang="en-US" sz="2600" dirty="0">
                <a:solidFill>
                  <a:schemeClr val="tx1"/>
                </a:solidFill>
              </a:rPr>
              <a:t>in qualitative evaluation </a:t>
            </a:r>
            <a:endParaRPr lang="en-US" sz="2400" dirty="0"/>
          </a:p>
        </p:txBody>
      </p:sp>
    </p:spTree>
    <p:extLst>
      <p:ext uri="{BB962C8B-B14F-4D97-AF65-F5344CB8AC3E}">
        <p14:creationId xmlns:p14="http://schemas.microsoft.com/office/powerpoint/2010/main" val="173609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tx1">
            <a:lumMod val="65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3271" y="564794"/>
            <a:ext cx="8169697" cy="6642811"/>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49880"/>
            <a:ext cx="10058400" cy="20726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57300" y="3146743"/>
            <a:ext cx="7543800" cy="1565346"/>
          </a:xfrm>
        </p:spPr>
        <p:txBody>
          <a:bodyPr vert="horz" lIns="91440" tIns="45720" rIns="91440" bIns="45720" rtlCol="0" anchor="ctr">
            <a:normAutofit/>
          </a:bodyPr>
          <a:lstStyle/>
          <a:p>
            <a:pPr algn="ctr" rtl="0">
              <a:lnSpc>
                <a:spcPct val="90000"/>
              </a:lnSpc>
              <a:spcBef>
                <a:spcPct val="0"/>
              </a:spcBef>
            </a:pPr>
            <a:r>
              <a:rPr lang="en-US" sz="4400" kern="1200" dirty="0">
                <a:solidFill>
                  <a:schemeClr val="bg1"/>
                </a:solidFill>
              </a:rPr>
              <a:t>How and when do you determine saturation?</a:t>
            </a:r>
          </a:p>
        </p:txBody>
      </p:sp>
    </p:spTree>
    <p:extLst>
      <p:ext uri="{BB962C8B-B14F-4D97-AF65-F5344CB8AC3E}">
        <p14:creationId xmlns:p14="http://schemas.microsoft.com/office/powerpoint/2010/main" val="39608104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C3F901C-D83A-4ACE-BD30-F0E7BCE8529F}"/>
              </a:ext>
            </a:extLst>
          </p:cNvPr>
          <p:cNvSpPr>
            <a:spLocks noGrp="1"/>
          </p:cNvSpPr>
          <p:nvPr>
            <p:ph type="title"/>
          </p:nvPr>
        </p:nvSpPr>
        <p:spPr/>
        <p:txBody>
          <a:bodyPr/>
          <a:lstStyle/>
          <a:p>
            <a:r>
              <a:rPr lang="en-US" dirty="0"/>
              <a:t>Determining data saturation</a:t>
            </a:r>
          </a:p>
        </p:txBody>
      </p:sp>
      <p:sp>
        <p:nvSpPr>
          <p:cNvPr id="3" name="Text Placeholder 2"/>
          <p:cNvSpPr>
            <a:spLocks noGrp="1"/>
          </p:cNvSpPr>
          <p:nvPr>
            <p:ph type="body" sz="quarter" idx="10"/>
          </p:nvPr>
        </p:nvSpPr>
        <p:spPr>
          <a:xfrm>
            <a:off x="685800" y="1509812"/>
            <a:ext cx="8915401" cy="5943600"/>
          </a:xfrm>
        </p:spPr>
        <p:txBody>
          <a:bodyPr/>
          <a:lstStyle/>
          <a:p>
            <a:pPr marL="457200" indent="-457200">
              <a:lnSpc>
                <a:spcPts val="3400"/>
              </a:lnSpc>
              <a:spcAft>
                <a:spcPts val="1200"/>
              </a:spcAft>
              <a:buFont typeface="+mj-lt"/>
              <a:buAutoNum type="arabicPeriod"/>
            </a:pPr>
            <a:r>
              <a:rPr lang="en-US" sz="2600" dirty="0">
                <a:solidFill>
                  <a:schemeClr val="tx1"/>
                </a:solidFill>
              </a:rPr>
              <a:t>Determined through constant comparison </a:t>
            </a:r>
            <a:br>
              <a:rPr lang="en-US" sz="2600" dirty="0">
                <a:solidFill>
                  <a:schemeClr val="tx1"/>
                </a:solidFill>
              </a:rPr>
            </a:br>
            <a:r>
              <a:rPr lang="en-US" sz="2600" dirty="0">
                <a:solidFill>
                  <a:schemeClr val="tx1"/>
                </a:solidFill>
              </a:rPr>
              <a:t>of data during or after data collection.</a:t>
            </a:r>
          </a:p>
          <a:p>
            <a:pPr marL="457200" indent="-457200">
              <a:lnSpc>
                <a:spcPts val="3400"/>
              </a:lnSpc>
              <a:spcAft>
                <a:spcPts val="1200"/>
              </a:spcAft>
              <a:buFont typeface="+mj-lt"/>
              <a:buAutoNum type="arabicPeriod"/>
            </a:pPr>
            <a:r>
              <a:rPr lang="en-US" sz="2600" dirty="0">
                <a:solidFill>
                  <a:schemeClr val="tx1"/>
                </a:solidFill>
              </a:rPr>
              <a:t>Specify a priori at what sample size the first round </a:t>
            </a:r>
            <a:br>
              <a:rPr lang="en-US" sz="2600" dirty="0">
                <a:solidFill>
                  <a:schemeClr val="tx1"/>
                </a:solidFill>
              </a:rPr>
            </a:br>
            <a:r>
              <a:rPr lang="en-US" sz="2600" dirty="0">
                <a:solidFill>
                  <a:schemeClr val="tx1"/>
                </a:solidFill>
              </a:rPr>
              <a:t>of analysis will be completed.</a:t>
            </a:r>
          </a:p>
          <a:p>
            <a:pPr marL="457200" indent="-457200">
              <a:lnSpc>
                <a:spcPts val="3400"/>
              </a:lnSpc>
              <a:spcAft>
                <a:spcPts val="1200"/>
              </a:spcAft>
              <a:buFont typeface="+mj-lt"/>
              <a:buAutoNum type="arabicPeriod"/>
            </a:pPr>
            <a:r>
              <a:rPr lang="en-US" sz="2600" dirty="0">
                <a:solidFill>
                  <a:schemeClr val="tx1"/>
                </a:solidFill>
              </a:rPr>
              <a:t>Specify a priori how many more interviews will be conducted, without new shared themes or ideas emerging, before the evaluation team can conclude that data saturation has been achieved. </a:t>
            </a:r>
          </a:p>
          <a:p>
            <a:pPr marL="457200" indent="-457200">
              <a:lnSpc>
                <a:spcPts val="3400"/>
              </a:lnSpc>
              <a:spcAft>
                <a:spcPts val="1200"/>
              </a:spcAft>
              <a:buFont typeface="+mj-lt"/>
              <a:buAutoNum type="arabicPeriod"/>
            </a:pPr>
            <a:r>
              <a:rPr lang="en-US" sz="2600" dirty="0">
                <a:solidFill>
                  <a:schemeClr val="tx1"/>
                </a:solidFill>
              </a:rPr>
              <a:t>The analysis would ideally be conducted by at least two independent coders and agreement levels reported to establish that the analysis is robust and reliable. It should not be a solo decision.</a:t>
            </a:r>
          </a:p>
          <a:p>
            <a:endParaRPr lang="en-US" sz="2400" dirty="0"/>
          </a:p>
          <a:p>
            <a:endParaRPr lang="en-US" sz="2400" dirty="0"/>
          </a:p>
          <a:p>
            <a:endParaRPr lang="en-US" sz="2400" dirty="0"/>
          </a:p>
        </p:txBody>
      </p:sp>
    </p:spTree>
    <p:extLst>
      <p:ext uri="{BB962C8B-B14F-4D97-AF65-F5344CB8AC3E}">
        <p14:creationId xmlns:p14="http://schemas.microsoft.com/office/powerpoint/2010/main" val="272829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603343512"/>
              </p:ext>
            </p:extLst>
          </p:nvPr>
        </p:nvGraphicFramePr>
        <p:xfrm>
          <a:off x="609600" y="1371600"/>
          <a:ext cx="8610600" cy="609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6">
            <a:extLst>
              <a:ext uri="{FF2B5EF4-FFF2-40B4-BE49-F238E27FC236}">
                <a16:creationId xmlns:a16="http://schemas.microsoft.com/office/drawing/2014/main" id="{9835F7A1-D8B8-41C0-91E2-76F14F5DBDED}"/>
              </a:ext>
            </a:extLst>
          </p:cNvPr>
          <p:cNvSpPr>
            <a:spLocks noGrp="1"/>
          </p:cNvSpPr>
          <p:nvPr>
            <p:ph type="title"/>
          </p:nvPr>
        </p:nvSpPr>
        <p:spPr>
          <a:xfrm>
            <a:off x="561844" y="366812"/>
            <a:ext cx="15516355" cy="1143000"/>
          </a:xfrm>
        </p:spPr>
        <p:txBody>
          <a:bodyPr/>
          <a:lstStyle/>
          <a:p>
            <a:r>
              <a:rPr lang="en-US" sz="4000" spc="-100" dirty="0"/>
              <a:t>Practical ways to determine saturation</a:t>
            </a:r>
            <a:br>
              <a:rPr lang="en-US" sz="4000" spc="-100" dirty="0"/>
            </a:br>
            <a:endParaRPr lang="en-US" sz="4000" spc="-100" dirty="0"/>
          </a:p>
        </p:txBody>
      </p:sp>
    </p:spTree>
    <p:extLst>
      <p:ext uri="{BB962C8B-B14F-4D97-AF65-F5344CB8AC3E}">
        <p14:creationId xmlns:p14="http://schemas.microsoft.com/office/powerpoint/2010/main" val="40521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805" t="14895" r="8201" b="4424"/>
          <a:stretch/>
        </p:blipFill>
        <p:spPr>
          <a:xfrm>
            <a:off x="276005" y="1676400"/>
            <a:ext cx="9506389" cy="5486400"/>
          </a:xfrm>
          <a:prstGeom prst="rect">
            <a:avLst/>
          </a:prstGeom>
        </p:spPr>
      </p:pic>
      <p:sp>
        <p:nvSpPr>
          <p:cNvPr id="7" name="Title 6">
            <a:extLst>
              <a:ext uri="{FF2B5EF4-FFF2-40B4-BE49-F238E27FC236}">
                <a16:creationId xmlns:a16="http://schemas.microsoft.com/office/drawing/2014/main" id="{E0119531-265C-4803-9428-C1B66B978E77}"/>
              </a:ext>
            </a:extLst>
          </p:cNvPr>
          <p:cNvSpPr>
            <a:spLocks noGrp="1"/>
          </p:cNvSpPr>
          <p:nvPr>
            <p:ph type="title"/>
          </p:nvPr>
        </p:nvSpPr>
        <p:spPr>
          <a:xfrm>
            <a:off x="561844" y="366812"/>
            <a:ext cx="15516355" cy="1143000"/>
          </a:xfrm>
        </p:spPr>
        <p:txBody>
          <a:bodyPr/>
          <a:lstStyle/>
          <a:p>
            <a:r>
              <a:rPr lang="en-US" sz="4000" spc="-100" dirty="0"/>
              <a:t>Practical ways to determine saturation</a:t>
            </a:r>
            <a:br>
              <a:rPr lang="en-US" sz="4000" spc="-100" dirty="0"/>
            </a:br>
            <a:endParaRPr lang="en-US" sz="4000" spc="-100" dirty="0"/>
          </a:p>
        </p:txBody>
      </p:sp>
    </p:spTree>
    <p:extLst>
      <p:ext uri="{BB962C8B-B14F-4D97-AF65-F5344CB8AC3E}">
        <p14:creationId xmlns:p14="http://schemas.microsoft.com/office/powerpoint/2010/main" val="4175775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861466550"/>
              </p:ext>
            </p:extLst>
          </p:nvPr>
        </p:nvGraphicFramePr>
        <p:xfrm>
          <a:off x="990600" y="1676400"/>
          <a:ext cx="8229600" cy="543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C0ACFF1-8B10-4535-8D5D-895D0C1D78DE}"/>
              </a:ext>
            </a:extLst>
          </p:cNvPr>
          <p:cNvSpPr txBox="1"/>
          <p:nvPr/>
        </p:nvSpPr>
        <p:spPr>
          <a:xfrm>
            <a:off x="1143000" y="7315200"/>
            <a:ext cx="6324600" cy="369332"/>
          </a:xfrm>
          <a:prstGeom prst="rect">
            <a:avLst/>
          </a:prstGeom>
          <a:noFill/>
        </p:spPr>
        <p:txBody>
          <a:bodyPr wrap="square" rtlCol="0">
            <a:spAutoFit/>
          </a:bodyPr>
          <a:lstStyle/>
          <a:p>
            <a:r>
              <a:rPr lang="en-US" dirty="0">
                <a:latin typeface="Century Gothic" panose="020B0502020202020204" pitchFamily="34" charset="0"/>
              </a:rPr>
              <a:t>FGD: focus group discussion</a:t>
            </a:r>
          </a:p>
        </p:txBody>
      </p:sp>
      <p:sp>
        <p:nvSpPr>
          <p:cNvPr id="2" name="Title 1">
            <a:extLst>
              <a:ext uri="{FF2B5EF4-FFF2-40B4-BE49-F238E27FC236}">
                <a16:creationId xmlns:a16="http://schemas.microsoft.com/office/drawing/2014/main" id="{B06AF334-413E-4B1D-998C-35E20D1218C8}"/>
              </a:ext>
            </a:extLst>
          </p:cNvPr>
          <p:cNvSpPr>
            <a:spLocks noGrp="1"/>
          </p:cNvSpPr>
          <p:nvPr>
            <p:ph type="title"/>
          </p:nvPr>
        </p:nvSpPr>
        <p:spPr>
          <a:xfrm>
            <a:off x="561844" y="366812"/>
            <a:ext cx="12620755" cy="1143000"/>
          </a:xfrm>
        </p:spPr>
        <p:txBody>
          <a:bodyPr/>
          <a:lstStyle/>
          <a:p>
            <a:r>
              <a:rPr lang="en-US" sz="4000" spc="-100" dirty="0"/>
              <a:t>Practical ways to determine saturation</a:t>
            </a:r>
          </a:p>
        </p:txBody>
      </p:sp>
    </p:spTree>
    <p:extLst>
      <p:ext uri="{BB962C8B-B14F-4D97-AF65-F5344CB8AC3E}">
        <p14:creationId xmlns:p14="http://schemas.microsoft.com/office/powerpoint/2010/main" val="1657237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762000" y="2702611"/>
            <a:ext cx="8229600" cy="4702978"/>
          </a:xfrm>
        </p:spPr>
        <p:txBody>
          <a:bodyPr/>
          <a:lstStyle/>
          <a:p>
            <a:pPr marL="457200" indent="-457200">
              <a:spcAft>
                <a:spcPts val="1200"/>
              </a:spcAft>
              <a:buClr>
                <a:schemeClr val="tx1"/>
              </a:buClr>
              <a:buFont typeface="+mj-lt"/>
              <a:buAutoNum type="arabicPeriod"/>
            </a:pPr>
            <a:r>
              <a:rPr lang="en-US" sz="2400" b="1" dirty="0">
                <a:solidFill>
                  <a:schemeClr val="tx2">
                    <a:lumMod val="75000"/>
                  </a:schemeClr>
                </a:solidFill>
              </a:rPr>
              <a:t>There is no formula for determining the “correct” sample size.</a:t>
            </a:r>
            <a:endParaRPr lang="en-US" sz="2400" dirty="0">
              <a:solidFill>
                <a:schemeClr val="tx2">
                  <a:lumMod val="75000"/>
                </a:schemeClr>
              </a:solidFill>
            </a:endParaRPr>
          </a:p>
          <a:p>
            <a:pPr marL="457200" indent="-457200">
              <a:spcAft>
                <a:spcPts val="1200"/>
              </a:spcAft>
              <a:buClr>
                <a:schemeClr val="tx1"/>
              </a:buClr>
              <a:buFont typeface="+mj-lt"/>
              <a:buAutoNum type="arabicPeriod"/>
            </a:pPr>
            <a:r>
              <a:rPr lang="en-US" sz="2400" dirty="0"/>
              <a:t>F</a:t>
            </a:r>
            <a:r>
              <a:rPr lang="en-US" sz="2400" dirty="0">
                <a:solidFill>
                  <a:schemeClr val="tx1"/>
                </a:solidFill>
              </a:rPr>
              <a:t>or funded projects, and for ethical reviews, </a:t>
            </a:r>
            <a:br>
              <a:rPr lang="en-US" sz="2400" dirty="0">
                <a:solidFill>
                  <a:schemeClr val="tx1"/>
                </a:solidFill>
              </a:rPr>
            </a:br>
            <a:r>
              <a:rPr lang="en-US" sz="2400" dirty="0">
                <a:solidFill>
                  <a:schemeClr val="tx1"/>
                </a:solidFill>
              </a:rPr>
              <a:t>you still need to state sample size.</a:t>
            </a:r>
          </a:p>
          <a:p>
            <a:pPr marL="457200" indent="-457200">
              <a:spcAft>
                <a:spcPts val="1200"/>
              </a:spcAft>
              <a:buClr>
                <a:schemeClr val="tx1"/>
              </a:buClr>
              <a:buFont typeface="+mj-lt"/>
              <a:buAutoNum type="arabicPeriod"/>
            </a:pPr>
            <a:r>
              <a:rPr lang="en-US" sz="2400" dirty="0">
                <a:solidFill>
                  <a:schemeClr val="tx1"/>
                </a:solidFill>
              </a:rPr>
              <a:t>But how?</a:t>
            </a:r>
          </a:p>
          <a:p>
            <a:pPr marL="457200" indent="-457200">
              <a:spcAft>
                <a:spcPts val="1200"/>
              </a:spcAft>
              <a:buClr>
                <a:schemeClr val="tx1"/>
              </a:buClr>
              <a:buFont typeface="+mj-lt"/>
              <a:buAutoNum type="arabicPeriod"/>
            </a:pPr>
            <a:r>
              <a:rPr lang="en-US" sz="2400" dirty="0">
                <a:solidFill>
                  <a:schemeClr val="tx1"/>
                </a:solidFill>
              </a:rPr>
              <a:t>You can still approximate using learning from other studies in the area of study. For example, studies proposing sample sizes for FGDs.</a:t>
            </a:r>
          </a:p>
          <a:p>
            <a:pPr marL="457200" indent="-457200">
              <a:spcAft>
                <a:spcPts val="1200"/>
              </a:spcAft>
              <a:buClr>
                <a:schemeClr val="tx1"/>
              </a:buClr>
              <a:buFont typeface="+mj-lt"/>
              <a:buAutoNum type="arabicPeriod"/>
            </a:pPr>
            <a:r>
              <a:rPr lang="en-US" sz="2400" dirty="0">
                <a:solidFill>
                  <a:schemeClr val="tx1"/>
                </a:solidFill>
              </a:rPr>
              <a:t>Project what you anticipate as the sample size, using this sign to approximate:</a:t>
            </a:r>
            <a:endParaRPr lang="en-US" sz="2400" dirty="0"/>
          </a:p>
        </p:txBody>
      </p:sp>
      <p:pic>
        <p:nvPicPr>
          <p:cNvPr id="6" name="Picture 5"/>
          <p:cNvPicPr>
            <a:picLocks noChangeAspect="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5943600" y="6400800"/>
            <a:ext cx="952500" cy="952500"/>
          </a:xfrm>
          <a:prstGeom prst="rect">
            <a:avLst/>
          </a:prstGeom>
        </p:spPr>
      </p:pic>
      <p:sp>
        <p:nvSpPr>
          <p:cNvPr id="10" name="Title 8">
            <a:extLst>
              <a:ext uri="{FF2B5EF4-FFF2-40B4-BE49-F238E27FC236}">
                <a16:creationId xmlns:a16="http://schemas.microsoft.com/office/drawing/2014/main" id="{27E7C85C-38A4-4E31-845B-509F38DB5559}"/>
              </a:ext>
            </a:extLst>
          </p:cNvPr>
          <p:cNvSpPr>
            <a:spLocks noGrp="1"/>
          </p:cNvSpPr>
          <p:nvPr>
            <p:ph type="title"/>
          </p:nvPr>
        </p:nvSpPr>
        <p:spPr>
          <a:xfrm>
            <a:off x="561845" y="366812"/>
            <a:ext cx="8724024" cy="1143000"/>
          </a:xfrm>
        </p:spPr>
        <p:txBody>
          <a:bodyPr/>
          <a:lstStyle/>
          <a:p>
            <a:r>
              <a:rPr lang="en-US" dirty="0"/>
              <a:t>Data saturation</a:t>
            </a:r>
          </a:p>
        </p:txBody>
      </p:sp>
      <p:sp>
        <p:nvSpPr>
          <p:cNvPr id="11" name="Text Placeholder 10">
            <a:extLst>
              <a:ext uri="{FF2B5EF4-FFF2-40B4-BE49-F238E27FC236}">
                <a16:creationId xmlns:a16="http://schemas.microsoft.com/office/drawing/2014/main" id="{7D85CF12-380E-4640-A46D-FF3A5806150F}"/>
              </a:ext>
            </a:extLst>
          </p:cNvPr>
          <p:cNvSpPr>
            <a:spLocks noGrp="1"/>
          </p:cNvSpPr>
          <p:nvPr>
            <p:ph type="body" sz="quarter" idx="11"/>
          </p:nvPr>
        </p:nvSpPr>
        <p:spPr>
          <a:xfrm>
            <a:off x="561844" y="1091205"/>
            <a:ext cx="7972555" cy="837214"/>
          </a:xfrm>
        </p:spPr>
        <p:txBody>
          <a:bodyPr/>
          <a:lstStyle/>
          <a:p>
            <a:r>
              <a:rPr lang="en-US" dirty="0"/>
              <a:t>What it means for sample size planning</a:t>
            </a:r>
          </a:p>
          <a:p>
            <a:endParaRPr lang="en-US" dirty="0"/>
          </a:p>
        </p:txBody>
      </p:sp>
    </p:spTree>
    <p:extLst>
      <p:ext uri="{BB962C8B-B14F-4D97-AF65-F5344CB8AC3E}">
        <p14:creationId xmlns:p14="http://schemas.microsoft.com/office/powerpoint/2010/main" val="1205359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B03E2BF-ADE5-4414-B967-C3DD21FE804C}"/>
              </a:ext>
            </a:extLst>
          </p:cNvPr>
          <p:cNvSpPr>
            <a:spLocks noGrp="1"/>
          </p:cNvSpPr>
          <p:nvPr>
            <p:ph type="title"/>
          </p:nvPr>
        </p:nvSpPr>
        <p:spPr/>
        <p:txBody>
          <a:bodyPr/>
          <a:lstStyle/>
          <a:p>
            <a:r>
              <a:rPr lang="en-US" dirty="0"/>
              <a:t>Data saturation</a:t>
            </a:r>
          </a:p>
        </p:txBody>
      </p:sp>
      <p:sp>
        <p:nvSpPr>
          <p:cNvPr id="11" name="Text Placeholder 10">
            <a:extLst>
              <a:ext uri="{FF2B5EF4-FFF2-40B4-BE49-F238E27FC236}">
                <a16:creationId xmlns:a16="http://schemas.microsoft.com/office/drawing/2014/main" id="{23952450-10F3-43AD-A6C1-FFCA6B1697E4}"/>
              </a:ext>
            </a:extLst>
          </p:cNvPr>
          <p:cNvSpPr>
            <a:spLocks noGrp="1"/>
          </p:cNvSpPr>
          <p:nvPr>
            <p:ph type="body" sz="quarter" idx="11"/>
          </p:nvPr>
        </p:nvSpPr>
        <p:spPr>
          <a:xfrm>
            <a:off x="561844" y="1091205"/>
            <a:ext cx="7972555" cy="837214"/>
          </a:xfrm>
        </p:spPr>
        <p:txBody>
          <a:bodyPr/>
          <a:lstStyle/>
          <a:p>
            <a:r>
              <a:rPr lang="en-US" dirty="0"/>
              <a:t>What it means for sample size planning</a:t>
            </a:r>
          </a:p>
          <a:p>
            <a:endParaRPr lang="en-US"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479165610"/>
              </p:ext>
            </p:extLst>
          </p:nvPr>
        </p:nvGraphicFramePr>
        <p:xfrm>
          <a:off x="318716" y="2631122"/>
          <a:ext cx="9002713"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1626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300A5A-5CB7-45B7-8CC5-3579F31780C6}"/>
              </a:ext>
            </a:extLst>
          </p:cNvPr>
          <p:cNvSpPr>
            <a:spLocks noGrp="1"/>
          </p:cNvSpPr>
          <p:nvPr>
            <p:ph type="title"/>
          </p:nvPr>
        </p:nvSpPr>
        <p:spPr>
          <a:xfrm>
            <a:off x="561844" y="366812"/>
            <a:ext cx="9953755" cy="1143000"/>
          </a:xfrm>
        </p:spPr>
        <p:txBody>
          <a:bodyPr/>
          <a:lstStyle/>
          <a:p>
            <a:r>
              <a:rPr lang="en-US" spc="-100" dirty="0"/>
              <a:t>Factors that influence sampling</a:t>
            </a:r>
          </a:p>
        </p:txBody>
      </p:sp>
      <p:sp>
        <p:nvSpPr>
          <p:cNvPr id="4" name="Text Placeholder 3"/>
          <p:cNvSpPr>
            <a:spLocks noGrp="1"/>
          </p:cNvSpPr>
          <p:nvPr>
            <p:ph type="body" sz="quarter" idx="10"/>
          </p:nvPr>
        </p:nvSpPr>
        <p:spPr>
          <a:xfrm>
            <a:off x="814322" y="1981200"/>
            <a:ext cx="8429755" cy="4648200"/>
          </a:xfrm>
        </p:spPr>
        <p:txBody>
          <a:bodyPr/>
          <a:lstStyle/>
          <a:p>
            <a:pPr>
              <a:spcAft>
                <a:spcPts val="1200"/>
              </a:spcAft>
            </a:pPr>
            <a:r>
              <a:rPr lang="en-US" sz="3200" dirty="0">
                <a:latin typeface="Century Gothic"/>
                <a:cs typeface="Century Gothic"/>
              </a:rPr>
              <a:t>Sampling depends on a variety of factors: </a:t>
            </a:r>
          </a:p>
          <a:p>
            <a:pPr marL="801688" lvl="1" indent="-465138">
              <a:spcAft>
                <a:spcPts val="1200"/>
              </a:spcAft>
              <a:buClr>
                <a:srgbClr val="A93A7E"/>
              </a:buClr>
              <a:buFont typeface="Wingdings" panose="05000000000000000000" pitchFamily="2" charset="2"/>
              <a:buChar char="§"/>
            </a:pPr>
            <a:r>
              <a:rPr lang="en-US" sz="3000" dirty="0">
                <a:latin typeface="Century Gothic"/>
                <a:cs typeface="Century Gothic"/>
              </a:rPr>
              <a:t>Scope/variation</a:t>
            </a:r>
          </a:p>
          <a:p>
            <a:pPr marL="801688" lvl="1" indent="-465138">
              <a:spcAft>
                <a:spcPts val="1200"/>
              </a:spcAft>
              <a:buClr>
                <a:srgbClr val="A93A7E"/>
              </a:buClr>
              <a:buFont typeface="Wingdings" panose="05000000000000000000" pitchFamily="2" charset="2"/>
              <a:buChar char="§"/>
            </a:pPr>
            <a:r>
              <a:rPr lang="en-US" sz="3000" dirty="0">
                <a:latin typeface="Century Gothic"/>
                <a:cs typeface="Century Gothic"/>
              </a:rPr>
              <a:t>Target audience</a:t>
            </a:r>
          </a:p>
          <a:p>
            <a:pPr marL="801688" lvl="1" indent="-465138">
              <a:spcAft>
                <a:spcPts val="1200"/>
              </a:spcAft>
              <a:buClr>
                <a:srgbClr val="A93A7E"/>
              </a:buClr>
              <a:buFont typeface="Wingdings" panose="05000000000000000000" pitchFamily="2" charset="2"/>
              <a:buChar char="§"/>
            </a:pPr>
            <a:r>
              <a:rPr lang="en-US" sz="3000" dirty="0">
                <a:latin typeface="Century Gothic"/>
                <a:cs typeface="Century Gothic"/>
              </a:rPr>
              <a:t>Evaluators</a:t>
            </a:r>
          </a:p>
          <a:p>
            <a:pPr marL="801688" lvl="1" indent="-465138">
              <a:spcAft>
                <a:spcPts val="1200"/>
              </a:spcAft>
              <a:buClr>
                <a:srgbClr val="A93A7E"/>
              </a:buClr>
              <a:buFont typeface="Wingdings" panose="05000000000000000000" pitchFamily="2" charset="2"/>
              <a:buChar char="§"/>
            </a:pPr>
            <a:r>
              <a:rPr lang="en-US" sz="3000" dirty="0">
                <a:latin typeface="Century Gothic"/>
                <a:cs typeface="Century Gothic"/>
              </a:rPr>
              <a:t>Resources—time/money</a:t>
            </a:r>
          </a:p>
          <a:p>
            <a:pPr marL="801688" lvl="1" indent="-465138">
              <a:spcAft>
                <a:spcPts val="1200"/>
              </a:spcAft>
              <a:buClr>
                <a:srgbClr val="A93A7E"/>
              </a:buClr>
              <a:buFont typeface="Wingdings" panose="05000000000000000000" pitchFamily="2" charset="2"/>
              <a:buChar char="§"/>
            </a:pPr>
            <a:r>
              <a:rPr lang="en-US" sz="3000" dirty="0">
                <a:latin typeface="Century Gothic"/>
                <a:cs typeface="Century Gothic"/>
              </a:rPr>
              <a:t>Evaluation users/audience</a:t>
            </a:r>
          </a:p>
          <a:p>
            <a:pPr marL="801688" lvl="1" indent="-465138">
              <a:spcAft>
                <a:spcPts val="900"/>
              </a:spcAft>
              <a:buClr>
                <a:srgbClr val="A93A7E"/>
              </a:buClr>
              <a:buFont typeface="Wingdings" panose="05000000000000000000" pitchFamily="2" charset="2"/>
              <a:buChar char="§"/>
            </a:pPr>
            <a:r>
              <a:rPr lang="en-US" sz="3000" dirty="0">
                <a:latin typeface="Century Gothic"/>
                <a:cs typeface="Century Gothic"/>
              </a:rPr>
              <a:t>Evaluation questions</a:t>
            </a:r>
            <a:endParaRPr lang="en-US" sz="3200" dirty="0">
              <a:latin typeface="Century Gothic"/>
              <a:cs typeface="Century Gothic"/>
            </a:endParaRPr>
          </a:p>
        </p:txBody>
      </p:sp>
    </p:spTree>
    <p:extLst>
      <p:ext uri="{BB962C8B-B14F-4D97-AF65-F5344CB8AC3E}">
        <p14:creationId xmlns:p14="http://schemas.microsoft.com/office/powerpoint/2010/main" val="4126035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D8A0EB3-9266-4BC8-A531-5E634ADAC9CB}"/>
              </a:ext>
            </a:extLst>
          </p:cNvPr>
          <p:cNvSpPr>
            <a:spLocks noGrp="1"/>
          </p:cNvSpPr>
          <p:nvPr>
            <p:ph type="title"/>
          </p:nvPr>
        </p:nvSpPr>
        <p:spPr>
          <a:xfrm>
            <a:off x="561844" y="366812"/>
            <a:ext cx="9267956" cy="837214"/>
          </a:xfrm>
        </p:spPr>
        <p:txBody>
          <a:bodyPr/>
          <a:lstStyle/>
          <a:p>
            <a:r>
              <a:rPr lang="en-US" dirty="0"/>
              <a:t>Activity: Factors that influence</a:t>
            </a:r>
          </a:p>
        </p:txBody>
      </p:sp>
      <p:sp>
        <p:nvSpPr>
          <p:cNvPr id="4" name="Text Placeholder 3"/>
          <p:cNvSpPr>
            <a:spLocks noGrp="1"/>
          </p:cNvSpPr>
          <p:nvPr>
            <p:ph type="body" sz="quarter" idx="10"/>
          </p:nvPr>
        </p:nvSpPr>
        <p:spPr>
          <a:xfrm>
            <a:off x="762000" y="2057400"/>
            <a:ext cx="8229600" cy="5348188"/>
          </a:xfrm>
        </p:spPr>
        <p:txBody>
          <a:bodyPr/>
          <a:lstStyle/>
          <a:p>
            <a:pPr marL="514350" indent="-514350" algn="l">
              <a:spcAft>
                <a:spcPts val="600"/>
              </a:spcAft>
              <a:buAutoNum type="arabicPeriod"/>
            </a:pPr>
            <a:r>
              <a:rPr lang="en-US" sz="3200" dirty="0">
                <a:latin typeface="Century Gothic"/>
                <a:cs typeface="Century Gothic"/>
              </a:rPr>
              <a:t>Divide into three groups; each group assigned a funder/audience type:</a:t>
            </a:r>
          </a:p>
          <a:p>
            <a:pPr marL="1314450" lvl="1" indent="-514350" algn="l">
              <a:buClr>
                <a:srgbClr val="A93A7E"/>
              </a:buClr>
              <a:buFont typeface="Wingdings" panose="05000000000000000000" pitchFamily="2" charset="2"/>
              <a:buChar char="§"/>
            </a:pPr>
            <a:r>
              <a:rPr lang="en-US" sz="3000" dirty="0">
                <a:solidFill>
                  <a:schemeClr val="tx1"/>
                </a:solidFill>
                <a:latin typeface="Century Gothic"/>
                <a:cs typeface="Century Gothic"/>
              </a:rPr>
              <a:t>Government</a:t>
            </a:r>
          </a:p>
          <a:p>
            <a:pPr marL="1314450" lvl="1" indent="-514350" algn="l">
              <a:buClr>
                <a:srgbClr val="A93A7E"/>
              </a:buClr>
              <a:buFont typeface="Wingdings" panose="05000000000000000000" pitchFamily="2" charset="2"/>
              <a:buChar char="§"/>
            </a:pPr>
            <a:r>
              <a:rPr lang="en-US" sz="3000" dirty="0">
                <a:solidFill>
                  <a:schemeClr val="tx1"/>
                </a:solidFill>
                <a:latin typeface="Century Gothic"/>
                <a:cs typeface="Century Gothic"/>
              </a:rPr>
              <a:t>International NGO</a:t>
            </a:r>
          </a:p>
          <a:p>
            <a:pPr marL="1314450" lvl="1" indent="-514350" algn="l">
              <a:buClr>
                <a:srgbClr val="A93A7E"/>
              </a:buClr>
              <a:buFont typeface="Wingdings" panose="05000000000000000000" pitchFamily="2" charset="2"/>
              <a:buChar char="§"/>
            </a:pPr>
            <a:r>
              <a:rPr lang="en-US" sz="3000" dirty="0">
                <a:solidFill>
                  <a:schemeClr val="tx1"/>
                </a:solidFill>
                <a:latin typeface="Century Gothic"/>
                <a:cs typeface="Century Gothic"/>
              </a:rPr>
              <a:t>Local organization</a:t>
            </a:r>
          </a:p>
          <a:p>
            <a:pPr marL="514350" indent="-514350" algn="l">
              <a:spcBef>
                <a:spcPts val="1200"/>
              </a:spcBef>
              <a:spcAft>
                <a:spcPts val="900"/>
              </a:spcAft>
              <a:buAutoNum type="arabicPeriod"/>
            </a:pPr>
            <a:r>
              <a:rPr lang="en-US" sz="3200" dirty="0">
                <a:latin typeface="Century Gothic"/>
                <a:cs typeface="Century Gothic"/>
              </a:rPr>
              <a:t>How would having this entity as your funder and main audience potentially influence sampling? (20 mins.)</a:t>
            </a:r>
          </a:p>
          <a:p>
            <a:pPr marL="514350" indent="-514350" algn="l">
              <a:buAutoNum type="arabicPeriod"/>
            </a:pPr>
            <a:r>
              <a:rPr lang="en-US" sz="3200" dirty="0">
                <a:latin typeface="Century Gothic"/>
                <a:cs typeface="Century Gothic"/>
              </a:rPr>
              <a:t>Each group shares key points </a:t>
            </a:r>
            <a:br>
              <a:rPr lang="en-US" sz="3200" dirty="0">
                <a:latin typeface="Century Gothic"/>
                <a:cs typeface="Century Gothic"/>
              </a:rPr>
            </a:br>
            <a:r>
              <a:rPr lang="en-US" sz="3200" dirty="0">
                <a:latin typeface="Century Gothic"/>
                <a:cs typeface="Century Gothic"/>
              </a:rPr>
              <a:t>with plenary (15 mins.)</a:t>
            </a:r>
          </a:p>
          <a:p>
            <a:endParaRPr lang="en-US" sz="3200" dirty="0">
              <a:latin typeface="Century Gothic"/>
              <a:cs typeface="Century Gothic"/>
            </a:endParaRPr>
          </a:p>
        </p:txBody>
      </p:sp>
      <p:sp>
        <p:nvSpPr>
          <p:cNvPr id="7" name="Text Placeholder 6">
            <a:extLst>
              <a:ext uri="{FF2B5EF4-FFF2-40B4-BE49-F238E27FC236}">
                <a16:creationId xmlns:a16="http://schemas.microsoft.com/office/drawing/2014/main" id="{9F0C7AC1-286F-4D8B-AFAA-9B1D0DC5F3B3}"/>
              </a:ext>
            </a:extLst>
          </p:cNvPr>
          <p:cNvSpPr>
            <a:spLocks noGrp="1"/>
          </p:cNvSpPr>
          <p:nvPr>
            <p:ph type="body" sz="quarter" idx="11"/>
          </p:nvPr>
        </p:nvSpPr>
        <p:spPr/>
        <p:txBody>
          <a:bodyPr/>
          <a:lstStyle/>
          <a:p>
            <a:r>
              <a:rPr lang="en-US" dirty="0"/>
              <a:t>Sampling</a:t>
            </a:r>
          </a:p>
        </p:txBody>
      </p:sp>
    </p:spTree>
    <p:extLst>
      <p:ext uri="{BB962C8B-B14F-4D97-AF65-F5344CB8AC3E}">
        <p14:creationId xmlns:p14="http://schemas.microsoft.com/office/powerpoint/2010/main" val="413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1CA8EB-9291-4058-A4AB-A98201992002}"/>
              </a:ext>
            </a:extLst>
          </p:cNvPr>
          <p:cNvSpPr>
            <a:spLocks noGrp="1"/>
          </p:cNvSpPr>
          <p:nvPr>
            <p:ph type="title"/>
          </p:nvPr>
        </p:nvSpPr>
        <p:spPr/>
        <p:txBody>
          <a:bodyPr/>
          <a:lstStyle/>
          <a:p>
            <a:r>
              <a:rPr lang="en-US" dirty="0"/>
              <a:t>Reducing bias in sampling</a:t>
            </a:r>
          </a:p>
        </p:txBody>
      </p:sp>
      <p:sp>
        <p:nvSpPr>
          <p:cNvPr id="4" name="Text Placeholder 3"/>
          <p:cNvSpPr>
            <a:spLocks noGrp="1"/>
          </p:cNvSpPr>
          <p:nvPr>
            <p:ph type="body" sz="quarter" idx="10"/>
          </p:nvPr>
        </p:nvSpPr>
        <p:spPr>
          <a:xfrm>
            <a:off x="685800" y="1371600"/>
            <a:ext cx="8429755" cy="6172200"/>
          </a:xfrm>
        </p:spPr>
        <p:txBody>
          <a:bodyPr/>
          <a:lstStyle/>
          <a:p>
            <a:pPr marL="457200" indent="-396875">
              <a:spcAft>
                <a:spcPts val="900"/>
              </a:spcAft>
              <a:buClr>
                <a:srgbClr val="A93A7E"/>
              </a:buClr>
              <a:buFont typeface="Wingdings" panose="05000000000000000000" pitchFamily="2" charset="2"/>
              <a:buChar char="§"/>
            </a:pPr>
            <a:r>
              <a:rPr lang="en-US" dirty="0">
                <a:latin typeface="Century Gothic"/>
                <a:cs typeface="Century Gothic"/>
              </a:rPr>
              <a:t>Constantly maintaining reflexivity to be </a:t>
            </a:r>
            <a:br>
              <a:rPr lang="en-US" dirty="0">
                <a:latin typeface="Century Gothic"/>
                <a:cs typeface="Century Gothic"/>
              </a:rPr>
            </a:br>
            <a:r>
              <a:rPr lang="en-US" dirty="0">
                <a:latin typeface="Century Gothic"/>
                <a:cs typeface="Century Gothic"/>
              </a:rPr>
              <a:t>able to identify who to sample next</a:t>
            </a:r>
          </a:p>
          <a:p>
            <a:pPr marL="457200" indent="-396875">
              <a:spcAft>
                <a:spcPts val="900"/>
              </a:spcAft>
              <a:buClr>
                <a:srgbClr val="A93A7E"/>
              </a:buClr>
              <a:buFont typeface="Wingdings" panose="05000000000000000000" pitchFamily="2" charset="2"/>
              <a:buChar char="§"/>
            </a:pPr>
            <a:r>
              <a:rPr lang="en-US" dirty="0">
                <a:latin typeface="Century Gothic"/>
                <a:cs typeface="Century Gothic"/>
              </a:rPr>
              <a:t>Reflexivity highlights limitations of sampling, and you work to overcome them</a:t>
            </a:r>
          </a:p>
          <a:p>
            <a:pPr marL="457200" indent="-396875">
              <a:spcAft>
                <a:spcPts val="900"/>
              </a:spcAft>
              <a:buClr>
                <a:srgbClr val="A93A7E"/>
              </a:buClr>
              <a:buFont typeface="Wingdings" panose="05000000000000000000" pitchFamily="2" charset="2"/>
              <a:buChar char="§"/>
            </a:pPr>
            <a:r>
              <a:rPr lang="en-US" dirty="0">
                <a:latin typeface="Century Gothic"/>
                <a:cs typeface="Century Gothic"/>
              </a:rPr>
              <a:t>Transparency: Once the sampling process is documented and critiqued, researchers will likely identify biases (their own or those </a:t>
            </a:r>
            <a:br>
              <a:rPr lang="en-US" dirty="0">
                <a:latin typeface="Century Gothic"/>
                <a:cs typeface="Century Gothic"/>
              </a:rPr>
            </a:br>
            <a:r>
              <a:rPr lang="en-US" dirty="0">
                <a:latin typeface="Century Gothic"/>
                <a:cs typeface="Century Gothic"/>
              </a:rPr>
              <a:t>of others) and address them</a:t>
            </a:r>
          </a:p>
          <a:p>
            <a:pPr marL="457200" indent="-396875">
              <a:spcAft>
                <a:spcPts val="900"/>
              </a:spcAft>
              <a:buClr>
                <a:srgbClr val="A93A7E"/>
              </a:buClr>
              <a:buFont typeface="Wingdings" panose="05000000000000000000" pitchFamily="2" charset="2"/>
              <a:buChar char="§"/>
            </a:pPr>
            <a:r>
              <a:rPr lang="en-US" dirty="0">
                <a:latin typeface="Century Gothic"/>
                <a:cs typeface="Century Gothic"/>
              </a:rPr>
              <a:t>Iterative nature: Working through sampling, data collection/analysis simultaneously allows one to address issues that may arise</a:t>
            </a:r>
          </a:p>
          <a:p>
            <a:pPr marL="457200" indent="-396875">
              <a:spcAft>
                <a:spcPts val="600"/>
              </a:spcAft>
              <a:buClr>
                <a:srgbClr val="A93A7E"/>
              </a:buClr>
              <a:buFont typeface="Wingdings" panose="05000000000000000000" pitchFamily="2" charset="2"/>
              <a:buChar char="§"/>
            </a:pPr>
            <a:r>
              <a:rPr lang="en-US" dirty="0">
                <a:latin typeface="Century Gothic"/>
                <a:cs typeface="Century Gothic"/>
              </a:rPr>
              <a:t>Selecting cases based on a wide variation </a:t>
            </a:r>
            <a:br>
              <a:rPr lang="en-US" dirty="0">
                <a:latin typeface="Century Gothic"/>
                <a:cs typeface="Century Gothic"/>
              </a:rPr>
            </a:br>
            <a:r>
              <a:rPr lang="en-US" dirty="0">
                <a:latin typeface="Century Gothic"/>
                <a:cs typeface="Century Gothic"/>
              </a:rPr>
              <a:t>of characteristics can help to reduce bias</a:t>
            </a:r>
          </a:p>
          <a:p>
            <a:pPr marL="457200" indent="-457200">
              <a:buFont typeface="Arial"/>
              <a:buChar char="•"/>
            </a:pPr>
            <a:endParaRPr lang="en-US" sz="2400" dirty="0">
              <a:latin typeface="Century Gothic"/>
              <a:cs typeface="Century Gothic"/>
            </a:endParaRPr>
          </a:p>
          <a:p>
            <a:pPr marL="457200" indent="-457200">
              <a:buFont typeface="Arial"/>
              <a:buChar char="•"/>
            </a:pPr>
            <a:endParaRPr lang="en-US" sz="2400" dirty="0">
              <a:latin typeface="Century Gothic"/>
              <a:cs typeface="Century Gothic"/>
            </a:endParaRPr>
          </a:p>
          <a:p>
            <a:pPr marL="457200" indent="-457200">
              <a:buFont typeface="Arial"/>
              <a:buChar char="•"/>
            </a:pPr>
            <a:endParaRPr lang="en-US" sz="2400" dirty="0">
              <a:latin typeface="Century Gothic"/>
              <a:cs typeface="Century Gothic"/>
            </a:endParaRPr>
          </a:p>
          <a:p>
            <a:pPr marL="457200" indent="-457200">
              <a:buFont typeface="Arial"/>
              <a:buChar char="•"/>
            </a:pPr>
            <a:endParaRPr lang="en-US" sz="2400" dirty="0">
              <a:latin typeface="Century Gothic"/>
              <a:cs typeface="Century Gothic"/>
            </a:endParaRPr>
          </a:p>
        </p:txBody>
      </p:sp>
    </p:spTree>
    <p:extLst>
      <p:ext uri="{BB962C8B-B14F-4D97-AF65-F5344CB8AC3E}">
        <p14:creationId xmlns:p14="http://schemas.microsoft.com/office/powerpoint/2010/main" val="1645049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1C88280-40DE-48EA-B16B-CC2789A32B51}"/>
              </a:ext>
            </a:extLst>
          </p:cNvPr>
          <p:cNvSpPr>
            <a:spLocks noGrp="1"/>
          </p:cNvSpPr>
          <p:nvPr>
            <p:ph type="title"/>
          </p:nvPr>
        </p:nvSpPr>
        <p:spPr/>
        <p:txBody>
          <a:bodyPr/>
          <a:lstStyle/>
          <a:p>
            <a:r>
              <a:rPr lang="en-US" dirty="0"/>
              <a:t>Tips</a:t>
            </a:r>
          </a:p>
        </p:txBody>
      </p:sp>
      <p:sp>
        <p:nvSpPr>
          <p:cNvPr id="4" name="Text Placeholder 3"/>
          <p:cNvSpPr>
            <a:spLocks noGrp="1"/>
          </p:cNvSpPr>
          <p:nvPr>
            <p:ph type="body" sz="quarter" idx="10"/>
          </p:nvPr>
        </p:nvSpPr>
        <p:spPr>
          <a:xfrm>
            <a:off x="878582" y="2057400"/>
            <a:ext cx="8710678" cy="5171383"/>
          </a:xfrm>
        </p:spPr>
        <p:txBody>
          <a:bodyPr/>
          <a:lstStyle/>
          <a:p>
            <a:pPr marL="571500" indent="-449263">
              <a:spcAft>
                <a:spcPts val="1200"/>
              </a:spcAft>
              <a:buClr>
                <a:srgbClr val="A93A7E"/>
              </a:buClr>
              <a:buFont typeface="Wingdings" panose="05000000000000000000" pitchFamily="2" charset="2"/>
              <a:buChar char="§"/>
            </a:pPr>
            <a:r>
              <a:rPr lang="en-US" sz="3000" dirty="0">
                <a:solidFill>
                  <a:schemeClr val="tx1"/>
                </a:solidFill>
              </a:rPr>
              <a:t>Can the evaluator explain how the sampling strategy meets the goals </a:t>
            </a:r>
            <a:br>
              <a:rPr lang="en-US" sz="3000" dirty="0">
                <a:solidFill>
                  <a:schemeClr val="tx1"/>
                </a:solidFill>
              </a:rPr>
            </a:br>
            <a:r>
              <a:rPr lang="en-US" sz="3000" dirty="0">
                <a:solidFill>
                  <a:schemeClr val="tx1"/>
                </a:solidFill>
              </a:rPr>
              <a:t>of the study?</a:t>
            </a:r>
          </a:p>
          <a:p>
            <a:pPr marL="571500" indent="-449263">
              <a:spcAft>
                <a:spcPts val="1200"/>
              </a:spcAft>
              <a:buClr>
                <a:srgbClr val="A93A7E"/>
              </a:buClr>
              <a:buFont typeface="Wingdings" panose="05000000000000000000" pitchFamily="2" charset="2"/>
              <a:buChar char="§"/>
            </a:pPr>
            <a:r>
              <a:rPr lang="en-US" sz="3000" dirty="0">
                <a:solidFill>
                  <a:schemeClr val="tx1"/>
                </a:solidFill>
              </a:rPr>
              <a:t>Does the sampling strategy make </a:t>
            </a:r>
            <a:br>
              <a:rPr lang="en-US" sz="3000" dirty="0">
                <a:solidFill>
                  <a:schemeClr val="tx1"/>
                </a:solidFill>
              </a:rPr>
            </a:br>
            <a:r>
              <a:rPr lang="en-US" sz="3000" dirty="0">
                <a:solidFill>
                  <a:schemeClr val="tx1"/>
                </a:solidFill>
              </a:rPr>
              <a:t>intuitive sense?</a:t>
            </a:r>
          </a:p>
          <a:p>
            <a:pPr marL="571500" indent="-449263">
              <a:spcAft>
                <a:spcPts val="1200"/>
              </a:spcAft>
              <a:buClr>
                <a:srgbClr val="A93A7E"/>
              </a:buClr>
              <a:buFont typeface="Wingdings" panose="05000000000000000000" pitchFamily="2" charset="2"/>
              <a:buChar char="§"/>
            </a:pPr>
            <a:r>
              <a:rPr lang="en-US" sz="3000" dirty="0">
                <a:solidFill>
                  <a:schemeClr val="tx1"/>
                </a:solidFill>
              </a:rPr>
              <a:t>Can the evaluator justify the </a:t>
            </a:r>
            <a:br>
              <a:rPr lang="en-US" sz="3000" dirty="0">
                <a:solidFill>
                  <a:schemeClr val="tx1"/>
                </a:solidFill>
              </a:rPr>
            </a:br>
            <a:r>
              <a:rPr lang="en-US" sz="3000" dirty="0">
                <a:solidFill>
                  <a:schemeClr val="tx1"/>
                </a:solidFill>
              </a:rPr>
              <a:t>sampling strategy?</a:t>
            </a:r>
          </a:p>
          <a:p>
            <a:pPr marL="571500" indent="-449263">
              <a:spcAft>
                <a:spcPts val="1200"/>
              </a:spcAft>
              <a:buClr>
                <a:srgbClr val="A93A7E"/>
              </a:buClr>
              <a:buFont typeface="Wingdings" panose="05000000000000000000" pitchFamily="2" charset="2"/>
              <a:buChar char="§"/>
            </a:pPr>
            <a:r>
              <a:rPr lang="en-US" sz="3000" dirty="0">
                <a:solidFill>
                  <a:schemeClr val="tx1"/>
                </a:solidFill>
              </a:rPr>
              <a:t>Has the evaluator provided an approximate sample size? Can the sample size provide reasonable coverage? </a:t>
            </a:r>
          </a:p>
          <a:p>
            <a:pPr marL="571500" indent="-571500">
              <a:buFont typeface="Arial"/>
              <a:buChar char="•"/>
            </a:pPr>
            <a:endParaRPr lang="en-US" sz="2800" dirty="0">
              <a:solidFill>
                <a:schemeClr val="tx1"/>
              </a:solidFill>
            </a:endParaRPr>
          </a:p>
          <a:p>
            <a:endParaRPr lang="en-US" sz="2800" dirty="0">
              <a:solidFill>
                <a:schemeClr val="tx1"/>
              </a:solidFill>
            </a:endParaRPr>
          </a:p>
        </p:txBody>
      </p:sp>
      <p:sp>
        <p:nvSpPr>
          <p:cNvPr id="8" name="Text Placeholder 7">
            <a:extLst>
              <a:ext uri="{FF2B5EF4-FFF2-40B4-BE49-F238E27FC236}">
                <a16:creationId xmlns:a16="http://schemas.microsoft.com/office/drawing/2014/main" id="{AC09B332-F81F-480F-8E48-F4D7780BCFA4}"/>
              </a:ext>
            </a:extLst>
          </p:cNvPr>
          <p:cNvSpPr>
            <a:spLocks noGrp="1"/>
          </p:cNvSpPr>
          <p:nvPr>
            <p:ph type="body" sz="quarter" idx="11"/>
          </p:nvPr>
        </p:nvSpPr>
        <p:spPr>
          <a:xfrm>
            <a:off x="561844" y="1091205"/>
            <a:ext cx="9344155" cy="837214"/>
          </a:xfrm>
        </p:spPr>
        <p:txBody>
          <a:bodyPr/>
          <a:lstStyle/>
          <a:p>
            <a:r>
              <a:rPr lang="en-US" dirty="0"/>
              <a:t>Questions to ask about sampling</a:t>
            </a:r>
          </a:p>
          <a:p>
            <a:endParaRPr lang="en-US" dirty="0"/>
          </a:p>
        </p:txBody>
      </p:sp>
    </p:spTree>
    <p:extLst>
      <p:ext uri="{BB962C8B-B14F-4D97-AF65-F5344CB8AC3E}">
        <p14:creationId xmlns:p14="http://schemas.microsoft.com/office/powerpoint/2010/main" val="263963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1413B9B-098B-4FA7-BAAD-692B623578E9}"/>
              </a:ext>
            </a:extLst>
          </p:cNvPr>
          <p:cNvSpPr>
            <a:spLocks noGrp="1"/>
          </p:cNvSpPr>
          <p:nvPr>
            <p:ph type="title"/>
          </p:nvPr>
        </p:nvSpPr>
        <p:spPr/>
        <p:txBody>
          <a:bodyPr/>
          <a:lstStyle/>
          <a:p>
            <a:r>
              <a:rPr lang="en-US" dirty="0"/>
              <a:t>References</a:t>
            </a:r>
          </a:p>
        </p:txBody>
      </p:sp>
      <p:sp>
        <p:nvSpPr>
          <p:cNvPr id="3" name="Text Placeholder 2"/>
          <p:cNvSpPr>
            <a:spLocks noGrp="1"/>
          </p:cNvSpPr>
          <p:nvPr>
            <p:ph type="body" sz="quarter" idx="10"/>
          </p:nvPr>
        </p:nvSpPr>
        <p:spPr>
          <a:xfrm>
            <a:off x="784723" y="1509812"/>
            <a:ext cx="8429755" cy="6033988"/>
          </a:xfrm>
        </p:spPr>
        <p:txBody>
          <a:bodyPr/>
          <a:lstStyle/>
          <a:p>
            <a:pPr>
              <a:spcAft>
                <a:spcPts val="1800"/>
              </a:spcAft>
            </a:pPr>
            <a:r>
              <a:rPr lang="en-US" sz="2400" dirty="0">
                <a:latin typeface="Century Gothic" panose="020B0502020202020204" pitchFamily="34" charset="0"/>
              </a:rPr>
              <a:t>Patton, M. (1990). Qualitative evaluation and research methods (pp. 169–186). Beverly Hills, CA: Sage Publications, Ltd. </a:t>
            </a:r>
          </a:p>
          <a:p>
            <a:pPr>
              <a:spcAft>
                <a:spcPts val="1800"/>
              </a:spcAft>
            </a:pPr>
            <a:r>
              <a:rPr lang="en-US" sz="2400" dirty="0">
                <a:latin typeface="Century Gothic" panose="020B0502020202020204" pitchFamily="34" charset="0"/>
              </a:rPr>
              <a:t>Devers, K.J., &amp; Frankel, R. (2000) Study design in qualitative research—2: Sampling and data collection strategies. </a:t>
            </a:r>
            <a:r>
              <a:rPr lang="en-US" sz="2400" i="1" dirty="0">
                <a:latin typeface="Century Gothic" panose="020B0502020202020204" pitchFamily="34" charset="0"/>
              </a:rPr>
              <a:t>Education for Health; 13(2):263–271.</a:t>
            </a:r>
            <a:endParaRPr lang="en-US" sz="2400" dirty="0">
              <a:latin typeface="Century Gothic" panose="020B0502020202020204" pitchFamily="34" charset="0"/>
            </a:endParaRPr>
          </a:p>
          <a:p>
            <a:pPr algn="l">
              <a:spcAft>
                <a:spcPts val="1800"/>
              </a:spcAft>
            </a:pPr>
            <a:r>
              <a:rPr lang="en-US" sz="2400" dirty="0">
                <a:latin typeface="Century Gothic" panose="020B0502020202020204" pitchFamily="34" charset="0"/>
              </a:rPr>
              <a:t>Guest, G., </a:t>
            </a:r>
            <a:r>
              <a:rPr lang="en-US" sz="2400" dirty="0" err="1">
                <a:latin typeface="Century Gothic" panose="020B0502020202020204" pitchFamily="34" charset="0"/>
              </a:rPr>
              <a:t>Namey</a:t>
            </a:r>
            <a:r>
              <a:rPr lang="en-US" sz="2400" dirty="0">
                <a:latin typeface="Century Gothic" panose="020B0502020202020204" pitchFamily="34" charset="0"/>
              </a:rPr>
              <a:t>, E., &amp; Mckenna, K. (2016). How many focus groups are enough? Building an evidence base for nonprobability sample sizes</a:t>
            </a:r>
            <a:r>
              <a:rPr lang="en-US" sz="2400" i="1" dirty="0">
                <a:latin typeface="Century Gothic" panose="020B0502020202020204" pitchFamily="34" charset="0"/>
              </a:rPr>
              <a:t>. Field Methods; 20</a:t>
            </a:r>
            <a:r>
              <a:rPr lang="en-US" sz="2400" dirty="0">
                <a:latin typeface="Century Gothic" panose="020B0502020202020204" pitchFamily="34" charset="0"/>
              </a:rPr>
              <a:t>.</a:t>
            </a:r>
          </a:p>
          <a:p>
            <a:pPr algn="l">
              <a:spcAft>
                <a:spcPts val="1800"/>
              </a:spcAft>
            </a:pPr>
            <a:r>
              <a:rPr lang="en-US" sz="2400" dirty="0">
                <a:latin typeface="Century Gothic" panose="020B0502020202020204" pitchFamily="34" charset="0"/>
              </a:rPr>
              <a:t>Office of Data Analysis, Research, and Evaluation. (2016). Qualitative research methods in program evaluation: Considerations for federal staff. Washington, DC, USA: United States Department </a:t>
            </a:r>
            <a:br>
              <a:rPr lang="en-US" sz="2400" dirty="0">
                <a:latin typeface="Century Gothic" panose="020B0502020202020204" pitchFamily="34" charset="0"/>
              </a:rPr>
            </a:br>
            <a:r>
              <a:rPr lang="en-US" sz="2400" dirty="0">
                <a:latin typeface="Century Gothic" panose="020B0502020202020204" pitchFamily="34" charset="0"/>
              </a:rPr>
              <a:t>of Health and Human Services.</a:t>
            </a:r>
          </a:p>
        </p:txBody>
      </p:sp>
    </p:spTree>
    <p:extLst>
      <p:ext uri="{BB962C8B-B14F-4D97-AF65-F5344CB8AC3E}">
        <p14:creationId xmlns:p14="http://schemas.microsoft.com/office/powerpoint/2010/main" val="384954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2.xml><?xml version="1.0" encoding="utf-8"?>
<ds:datastoreItem xmlns:ds="http://schemas.openxmlformats.org/officeDocument/2006/customXml" ds:itemID="{5D55413D-008E-48A9-86AD-43AF8ED4C365}">
  <ds:schemaRefs>
    <ds:schemaRef ds:uri="http://schemas.microsoft.com/office/2006/metadata/properties"/>
    <ds:schemaRef ds:uri="http://schemas.microsoft.com/sharepoint/v3"/>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d8573787-17db-43b5-9af3-2a45e79ab039"/>
    <ds:schemaRef ds:uri="http://purl.org/dc/elements/1.1/"/>
    <ds:schemaRef ds:uri="http://www.w3.org/XML/1998/namespace"/>
  </ds:schemaRefs>
</ds:datastoreItem>
</file>

<file path=customXml/itemProps3.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TotalTime>
  <Words>3650</Words>
  <Application>Microsoft Office PowerPoint</Application>
  <PresentationFormat>Custom</PresentationFormat>
  <Paragraphs>321</Paragraphs>
  <Slides>35</Slides>
  <Notes>35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Arial</vt:lpstr>
      <vt:lpstr>Calibri</vt:lpstr>
      <vt:lpstr>Century Gothic</vt:lpstr>
      <vt:lpstr>Courier New</vt:lpstr>
      <vt:lpstr>Futura Lt BT</vt:lpstr>
      <vt:lpstr>Futura LT Pro Book</vt:lpstr>
      <vt:lpstr>Gill Sans MT</vt:lpstr>
      <vt:lpstr>Times New Roman</vt:lpstr>
      <vt:lpstr>Wingdings</vt:lpstr>
      <vt:lpstr>Office Theme</vt:lpstr>
      <vt:lpstr>1_Office Theme</vt:lpstr>
      <vt:lpstr>PowerPoint Presentation</vt:lpstr>
      <vt:lpstr>The evaluation process</vt:lpstr>
      <vt:lpstr>Learning objectives</vt:lpstr>
      <vt:lpstr>Qualitative sampling approaches </vt:lpstr>
      <vt:lpstr>Examples of purposeful sampling </vt:lpstr>
      <vt:lpstr>Purposeful sampling strategies</vt:lpstr>
      <vt:lpstr>Maximum variation sampling</vt:lpstr>
      <vt:lpstr>Maximum variation sampling</vt:lpstr>
      <vt:lpstr>Maximum variation sampling</vt:lpstr>
      <vt:lpstr>What is stratified purposive sampling?</vt:lpstr>
      <vt:lpstr>Stratified purposive sampling</vt:lpstr>
      <vt:lpstr>Extreme or deviant case sampling</vt:lpstr>
      <vt:lpstr>Extreme or deviant case sampling</vt:lpstr>
      <vt:lpstr>Snowball sampling</vt:lpstr>
      <vt:lpstr>Snowball sampling</vt:lpstr>
      <vt:lpstr>Danger of compromising diversity</vt:lpstr>
      <vt:lpstr>Think, pair &amp; share: Activity</vt:lpstr>
      <vt:lpstr>Answers</vt:lpstr>
      <vt:lpstr>Summary of sampling approaches</vt:lpstr>
      <vt:lpstr>Data saturation and sample size</vt:lpstr>
      <vt:lpstr>Data saturation</vt:lpstr>
      <vt:lpstr>Saturation</vt:lpstr>
      <vt:lpstr>How and when do you determine saturation?</vt:lpstr>
      <vt:lpstr>Determining data saturation</vt:lpstr>
      <vt:lpstr>Practical ways to determine saturation </vt:lpstr>
      <vt:lpstr>Practical ways to determine saturation </vt:lpstr>
      <vt:lpstr>Practical ways to determine saturation</vt:lpstr>
      <vt:lpstr>Data saturation</vt:lpstr>
      <vt:lpstr>Data saturation</vt:lpstr>
      <vt:lpstr>Factors that influence sampling</vt:lpstr>
      <vt:lpstr>Activity: Factors that influence</vt:lpstr>
      <vt:lpstr>Reducing bias in sampling</vt:lpstr>
      <vt:lpstr>Tips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4</cp:revision>
  <dcterms:created xsi:type="dcterms:W3CDTF">2018-09-06T21:19:04Z</dcterms:created>
  <dcterms:modified xsi:type="dcterms:W3CDTF">2018-09-13T21:45:15Z</dcterms:modified>
</cp:coreProperties>
</file>