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notesMasterIdLst>
    <p:notesMasterId r:id="rId49"/>
  </p:notesMasterIdLst>
  <p:sldIdLst>
    <p:sldId id="397" r:id="rId6"/>
    <p:sldId id="318" r:id="rId7"/>
    <p:sldId id="276" r:id="rId8"/>
    <p:sldId id="331" r:id="rId9"/>
    <p:sldId id="320" r:id="rId10"/>
    <p:sldId id="308" r:id="rId11"/>
    <p:sldId id="319" r:id="rId12"/>
    <p:sldId id="280" r:id="rId13"/>
    <p:sldId id="281" r:id="rId14"/>
    <p:sldId id="312" r:id="rId15"/>
    <p:sldId id="304" r:id="rId16"/>
    <p:sldId id="306" r:id="rId17"/>
    <p:sldId id="307" r:id="rId18"/>
    <p:sldId id="310" r:id="rId19"/>
    <p:sldId id="309" r:id="rId20"/>
    <p:sldId id="337" r:id="rId21"/>
    <p:sldId id="311" r:id="rId22"/>
    <p:sldId id="287" r:id="rId23"/>
    <p:sldId id="332" r:id="rId24"/>
    <p:sldId id="305" r:id="rId25"/>
    <p:sldId id="333" r:id="rId26"/>
    <p:sldId id="313" r:id="rId27"/>
    <p:sldId id="322" r:id="rId28"/>
    <p:sldId id="289" r:id="rId29"/>
    <p:sldId id="292" r:id="rId30"/>
    <p:sldId id="315" r:id="rId31"/>
    <p:sldId id="294" r:id="rId32"/>
    <p:sldId id="295" r:id="rId33"/>
    <p:sldId id="296" r:id="rId34"/>
    <p:sldId id="334" r:id="rId35"/>
    <p:sldId id="297" r:id="rId36"/>
    <p:sldId id="335" r:id="rId37"/>
    <p:sldId id="298" r:id="rId38"/>
    <p:sldId id="316" r:id="rId39"/>
    <p:sldId id="300" r:id="rId40"/>
    <p:sldId id="301" r:id="rId41"/>
    <p:sldId id="302" r:id="rId42"/>
    <p:sldId id="329" r:id="rId43"/>
    <p:sldId id="330" r:id="rId44"/>
    <p:sldId id="338" r:id="rId45"/>
    <p:sldId id="317" r:id="rId46"/>
    <p:sldId id="339" r:id="rId47"/>
    <p:sldId id="396" r:id="rId48"/>
  </p:sldIdLst>
  <p:sldSz cx="10058400" cy="7772400"/>
  <p:notesSz cx="10058400" cy="7772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00" userDrawn="1">
          <p15:clr>
            <a:srgbClr val="A4A3A4"/>
          </p15:clr>
        </p15:guide>
        <p15:guide id="2" pos="3168"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Biehl, Heather Elizabeth" initials="BHE" lastIdx="8" clrIdx="6">
    <p:extLst/>
  </p:cmAuthor>
  <p:cmAuthor id="1" name="Millar, Liz" initials="ML" lastIdx="5" clrIdx="0">
    <p:extLst/>
  </p:cmAuthor>
  <p:cmAuthor id="8" name="Hoover, Donald Wayne" initials="HDW" lastIdx="1" clrIdx="7">
    <p:extLst>
      <p:ext uri="{19B8F6BF-5375-455C-9EA6-DF929625EA0E}">
        <p15:presenceInfo xmlns:p15="http://schemas.microsoft.com/office/powerpoint/2012/main" userId="S-1-5-21-344340502-4252695000-2390403120-1217475" providerId="AD"/>
      </p:ext>
    </p:extLst>
  </p:cmAuthor>
  <p:cmAuthor id="2" name="Mejia, Carolina" initials="MC" lastIdx="4" clrIdx="1">
    <p:extLst/>
  </p:cmAuthor>
  <p:cmAuthor id="3" name="Pilar Torres" initials="PT" lastIdx="8" clrIdx="2"/>
  <p:cmAuthor id="4" name="Fehringer, Jessica" initials="FJ" lastIdx="49" clrIdx="3">
    <p:extLst/>
  </p:cmAuthor>
  <p:cmAuthor id="5" name="Frazier, Will" initials="FW" lastIdx="4" clrIdx="4">
    <p:extLst/>
  </p:cmAuthor>
  <p:cmAuthor id="6" name="McGill, Debbie" initials="MD" lastIdx="2" clrIdx="5">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D9D9D9"/>
    <a:srgbClr val="1E1860"/>
    <a:srgbClr val="80B2A8"/>
    <a:srgbClr val="A4C8C1"/>
    <a:srgbClr val="5E9A8F"/>
    <a:srgbClr val="77ADA3"/>
    <a:srgbClr val="662118"/>
    <a:srgbClr val="D19F2A"/>
    <a:srgbClr val="ECCE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77833" autoAdjust="0"/>
  </p:normalViewPr>
  <p:slideViewPr>
    <p:cSldViewPr snapToGrid="0">
      <p:cViewPr varScale="1">
        <p:scale>
          <a:sx n="56" d="100"/>
          <a:sy n="56" d="100"/>
        </p:scale>
        <p:origin x="1454" y="34"/>
      </p:cViewPr>
      <p:guideLst>
        <p:guide orient="horz" pos="2400"/>
        <p:guide pos="3168"/>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100" d="100"/>
          <a:sy n="100" d="100"/>
        </p:scale>
        <p:origin x="2592" y="16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AAE975-650E-4E8D-9A5E-DAF41F30F403}" type="doc">
      <dgm:prSet loTypeId="urn:microsoft.com/office/officeart/2005/8/layout/arrow2" loCatId="process" qsTypeId="urn:microsoft.com/office/officeart/2005/8/quickstyle/simple2" qsCatId="simple" csTypeId="urn:microsoft.com/office/officeart/2005/8/colors/accent1_4" csCatId="accent1" phldr="1"/>
      <dgm:spPr/>
      <dgm:t>
        <a:bodyPr/>
        <a:lstStyle/>
        <a:p>
          <a:endParaRPr lang="es-MX"/>
        </a:p>
      </dgm:t>
    </dgm:pt>
    <dgm:pt modelId="{981454BD-5324-443B-9615-40C9C25EED74}">
      <dgm:prSet phldrT="[Texto]" custT="1"/>
      <dgm:spPr/>
      <dgm:t>
        <a:bodyPr/>
        <a:lstStyle/>
        <a:p>
          <a:r>
            <a:rPr lang="en-US" sz="2400" noProof="0" dirty="0">
              <a:latin typeface="Century Gothic" panose="020B0502020202020204" pitchFamily="34" charset="0"/>
            </a:rPr>
            <a:t>January, </a:t>
          </a:r>
          <a:br>
            <a:rPr lang="en-US" sz="2400" noProof="0" dirty="0">
              <a:latin typeface="Century Gothic" panose="020B0502020202020204" pitchFamily="34" charset="0"/>
            </a:rPr>
          </a:br>
          <a:r>
            <a:rPr lang="en-US" sz="2400" noProof="0" dirty="0">
              <a:latin typeface="Century Gothic" panose="020B0502020202020204" pitchFamily="34" charset="0"/>
            </a:rPr>
            <a:t>February, March </a:t>
          </a:r>
        </a:p>
        <a:p>
          <a:r>
            <a:rPr lang="en-US" sz="2400" i="1" noProof="0" dirty="0">
              <a:latin typeface="Century Gothic" panose="020B0502020202020204" pitchFamily="34" charset="0"/>
            </a:rPr>
            <a:t>Pre-fieldwork</a:t>
          </a:r>
        </a:p>
      </dgm:t>
    </dgm:pt>
    <dgm:pt modelId="{AEBF8C78-5D1E-4CA7-85D2-A142DB4A963C}" type="parTrans" cxnId="{E64862C9-7323-449B-B8F4-EE8D8F7882E6}">
      <dgm:prSet/>
      <dgm:spPr/>
      <dgm:t>
        <a:bodyPr/>
        <a:lstStyle/>
        <a:p>
          <a:endParaRPr lang="es-MX" sz="2400">
            <a:latin typeface="Century Gothic" panose="020B0502020202020204" pitchFamily="34" charset="0"/>
          </a:endParaRPr>
        </a:p>
      </dgm:t>
    </dgm:pt>
    <dgm:pt modelId="{33993782-C737-492B-9E82-F773AC70C9D8}" type="sibTrans" cxnId="{E64862C9-7323-449B-B8F4-EE8D8F7882E6}">
      <dgm:prSet/>
      <dgm:spPr/>
      <dgm:t>
        <a:bodyPr/>
        <a:lstStyle/>
        <a:p>
          <a:endParaRPr lang="es-MX" sz="2400">
            <a:latin typeface="Century Gothic" panose="020B0502020202020204" pitchFamily="34" charset="0"/>
          </a:endParaRPr>
        </a:p>
      </dgm:t>
    </dgm:pt>
    <dgm:pt modelId="{D8A4489E-970C-4296-8635-D14801F3C4A7}">
      <dgm:prSet phldrT="[Texto]" custT="1"/>
      <dgm:spPr/>
      <dgm:t>
        <a:bodyPr/>
        <a:lstStyle/>
        <a:p>
          <a:r>
            <a:rPr lang="en-US" sz="2400" noProof="0" dirty="0">
              <a:latin typeface="Century Gothic" panose="020B0502020202020204" pitchFamily="34" charset="0"/>
            </a:rPr>
            <a:t>April–May </a:t>
          </a:r>
        </a:p>
        <a:p>
          <a:r>
            <a:rPr lang="en-US" sz="2400" i="1" noProof="0" dirty="0">
              <a:latin typeface="Century Gothic" panose="020B0502020202020204" pitchFamily="34" charset="0"/>
            </a:rPr>
            <a:t>Fieldwork</a:t>
          </a:r>
        </a:p>
      </dgm:t>
    </dgm:pt>
    <dgm:pt modelId="{ECC7AD73-8F59-4C67-8C32-F23B71D58494}" type="parTrans" cxnId="{D209650F-2AA0-4406-A7A3-1F1A380DF6E7}">
      <dgm:prSet/>
      <dgm:spPr/>
      <dgm:t>
        <a:bodyPr/>
        <a:lstStyle/>
        <a:p>
          <a:endParaRPr lang="es-MX" sz="2400">
            <a:latin typeface="Century Gothic" panose="020B0502020202020204" pitchFamily="34" charset="0"/>
          </a:endParaRPr>
        </a:p>
      </dgm:t>
    </dgm:pt>
    <dgm:pt modelId="{C6A1705F-DB64-4BA7-AA23-2F6B643EB3C5}" type="sibTrans" cxnId="{D209650F-2AA0-4406-A7A3-1F1A380DF6E7}">
      <dgm:prSet/>
      <dgm:spPr/>
      <dgm:t>
        <a:bodyPr/>
        <a:lstStyle/>
        <a:p>
          <a:endParaRPr lang="es-MX" sz="2400">
            <a:latin typeface="Century Gothic" panose="020B0502020202020204" pitchFamily="34" charset="0"/>
          </a:endParaRPr>
        </a:p>
      </dgm:t>
    </dgm:pt>
    <dgm:pt modelId="{DED4FF33-A007-49FA-9765-E08F77623451}">
      <dgm:prSet custT="1"/>
      <dgm:spPr/>
      <dgm:t>
        <a:bodyPr/>
        <a:lstStyle/>
        <a:p>
          <a:r>
            <a:rPr lang="en-US" sz="2400" noProof="0" dirty="0">
              <a:latin typeface="Century Gothic" panose="020B0502020202020204" pitchFamily="34" charset="0"/>
            </a:rPr>
            <a:t>June–July </a:t>
          </a:r>
          <a:r>
            <a:rPr lang="en-US" sz="2400" i="1" noProof="0" dirty="0">
              <a:latin typeface="Century Gothic" panose="020B0502020202020204" pitchFamily="34" charset="0"/>
            </a:rPr>
            <a:t>Transcribing data</a:t>
          </a:r>
        </a:p>
      </dgm:t>
    </dgm:pt>
    <dgm:pt modelId="{87EEF977-6AA6-444E-AEC2-6F558E1864C1}" type="parTrans" cxnId="{B5915062-AB95-41E7-8042-276D7BEAD537}">
      <dgm:prSet/>
      <dgm:spPr/>
      <dgm:t>
        <a:bodyPr/>
        <a:lstStyle/>
        <a:p>
          <a:endParaRPr lang="es-MX" sz="2400">
            <a:latin typeface="Century Gothic" panose="020B0502020202020204" pitchFamily="34" charset="0"/>
          </a:endParaRPr>
        </a:p>
      </dgm:t>
    </dgm:pt>
    <dgm:pt modelId="{F50585E4-761C-4DEB-AFAE-F510362EEA40}" type="sibTrans" cxnId="{B5915062-AB95-41E7-8042-276D7BEAD537}">
      <dgm:prSet/>
      <dgm:spPr/>
      <dgm:t>
        <a:bodyPr/>
        <a:lstStyle/>
        <a:p>
          <a:endParaRPr lang="es-MX" sz="2400">
            <a:latin typeface="Century Gothic" panose="020B0502020202020204" pitchFamily="34" charset="0"/>
          </a:endParaRPr>
        </a:p>
      </dgm:t>
    </dgm:pt>
    <dgm:pt modelId="{D7921FB1-F06C-470A-AB48-F0E20D048705}">
      <dgm:prSet phldrT="[Texto]" custT="1"/>
      <dgm:spPr/>
      <dgm:t>
        <a:bodyPr/>
        <a:lstStyle/>
        <a:p>
          <a:r>
            <a:rPr lang="en-US" sz="2400" noProof="0" dirty="0">
              <a:latin typeface="Century Gothic" panose="020B0502020202020204" pitchFamily="34" charset="0"/>
            </a:rPr>
            <a:t>September–October </a:t>
          </a:r>
          <a:r>
            <a:rPr lang="en-US" sz="2400" i="1" noProof="0" dirty="0">
              <a:latin typeface="Century Gothic" panose="020B0502020202020204" pitchFamily="34" charset="0"/>
            </a:rPr>
            <a:t>Analyzing</a:t>
          </a:r>
          <a:br>
            <a:rPr lang="en-US" sz="2400" i="1" noProof="0" dirty="0">
              <a:latin typeface="Century Gothic" panose="020B0502020202020204" pitchFamily="34" charset="0"/>
            </a:rPr>
          </a:br>
          <a:r>
            <a:rPr lang="en-US" sz="2400" i="1" noProof="0" dirty="0">
              <a:latin typeface="Century Gothic" panose="020B0502020202020204" pitchFamily="34" charset="0"/>
            </a:rPr>
            <a:t>reporting data </a:t>
          </a:r>
        </a:p>
      </dgm:t>
    </dgm:pt>
    <dgm:pt modelId="{083781CB-188E-441D-901C-7F9C26552B9E}" type="parTrans" cxnId="{C4AB9872-E077-4C6C-9A57-28CD7AAB9B90}">
      <dgm:prSet/>
      <dgm:spPr/>
      <dgm:t>
        <a:bodyPr/>
        <a:lstStyle/>
        <a:p>
          <a:endParaRPr lang="es-MX" sz="2400">
            <a:latin typeface="Century Gothic" panose="020B0502020202020204" pitchFamily="34" charset="0"/>
          </a:endParaRPr>
        </a:p>
      </dgm:t>
    </dgm:pt>
    <dgm:pt modelId="{5E13DD48-C19C-407A-81B3-7CB0868DC7F7}" type="sibTrans" cxnId="{C4AB9872-E077-4C6C-9A57-28CD7AAB9B90}">
      <dgm:prSet/>
      <dgm:spPr/>
      <dgm:t>
        <a:bodyPr/>
        <a:lstStyle/>
        <a:p>
          <a:endParaRPr lang="es-MX" sz="2400">
            <a:latin typeface="Century Gothic" panose="020B0502020202020204" pitchFamily="34" charset="0"/>
          </a:endParaRPr>
        </a:p>
      </dgm:t>
    </dgm:pt>
    <dgm:pt modelId="{D3606839-3907-482B-A347-47AD2038AE08}" type="pres">
      <dgm:prSet presAssocID="{57AAE975-650E-4E8D-9A5E-DAF41F30F403}" presName="arrowDiagram" presStyleCnt="0">
        <dgm:presLayoutVars>
          <dgm:chMax val="5"/>
          <dgm:dir/>
          <dgm:resizeHandles val="exact"/>
        </dgm:presLayoutVars>
      </dgm:prSet>
      <dgm:spPr/>
    </dgm:pt>
    <dgm:pt modelId="{701315F2-62B6-417D-8AFC-0302DB898065}" type="pres">
      <dgm:prSet presAssocID="{57AAE975-650E-4E8D-9A5E-DAF41F30F403}" presName="arrow" presStyleLbl="bgShp" presStyleIdx="0" presStyleCnt="1"/>
      <dgm:spPr/>
    </dgm:pt>
    <dgm:pt modelId="{9DCBA90D-E5B3-45E0-A057-1271159B06E4}" type="pres">
      <dgm:prSet presAssocID="{57AAE975-650E-4E8D-9A5E-DAF41F30F403}" presName="arrowDiagram4" presStyleCnt="0"/>
      <dgm:spPr/>
    </dgm:pt>
    <dgm:pt modelId="{B10CE783-292C-4301-9E14-4C3A8F2D74C1}" type="pres">
      <dgm:prSet presAssocID="{981454BD-5324-443B-9615-40C9C25EED74}" presName="bullet4a" presStyleLbl="node1" presStyleIdx="0" presStyleCnt="4"/>
      <dgm:spPr/>
    </dgm:pt>
    <dgm:pt modelId="{CC9375DF-F0B7-4010-88B9-6E14D9B56D37}" type="pres">
      <dgm:prSet presAssocID="{981454BD-5324-443B-9615-40C9C25EED74}" presName="textBox4a" presStyleLbl="revTx" presStyleIdx="0" presStyleCnt="4" custScaleX="193082" custScaleY="84244" custLinFactNeighborX="55274" custLinFactNeighborY="-1207">
        <dgm:presLayoutVars>
          <dgm:bulletEnabled val="1"/>
        </dgm:presLayoutVars>
      </dgm:prSet>
      <dgm:spPr/>
    </dgm:pt>
    <dgm:pt modelId="{7D780F62-CC0D-4B1F-B90E-CAEA4443774F}" type="pres">
      <dgm:prSet presAssocID="{D8A4489E-970C-4296-8635-D14801F3C4A7}" presName="bullet4b" presStyleLbl="node1" presStyleIdx="1" presStyleCnt="4"/>
      <dgm:spPr/>
    </dgm:pt>
    <dgm:pt modelId="{3A337642-2BE0-4EAD-AA02-27B52B24D9A6}" type="pres">
      <dgm:prSet presAssocID="{D8A4489E-970C-4296-8635-D14801F3C4A7}" presName="textBox4b" presStyleLbl="revTx" presStyleIdx="1" presStyleCnt="4" custScaleX="125180" custScaleY="47412" custLinFactNeighborX="20944" custLinFactNeighborY="-16340">
        <dgm:presLayoutVars>
          <dgm:bulletEnabled val="1"/>
        </dgm:presLayoutVars>
      </dgm:prSet>
      <dgm:spPr/>
    </dgm:pt>
    <dgm:pt modelId="{DD6D473C-EFB4-4FCB-8F57-67F1B384A20D}" type="pres">
      <dgm:prSet presAssocID="{DED4FF33-A007-49FA-9765-E08F77623451}" presName="bullet4c" presStyleLbl="node1" presStyleIdx="2" presStyleCnt="4"/>
      <dgm:spPr/>
    </dgm:pt>
    <dgm:pt modelId="{ED539FB8-305B-42A1-B33B-77AA534EDC45}" type="pres">
      <dgm:prSet presAssocID="{DED4FF33-A007-49FA-9765-E08F77623451}" presName="textBox4c" presStyleLbl="revTx" presStyleIdx="2" presStyleCnt="4" custScaleX="119698" custScaleY="34160" custLinFactNeighborX="22224" custLinFactNeighborY="-21606">
        <dgm:presLayoutVars>
          <dgm:bulletEnabled val="1"/>
        </dgm:presLayoutVars>
      </dgm:prSet>
      <dgm:spPr/>
    </dgm:pt>
    <dgm:pt modelId="{5F45DD19-7C87-45E7-8104-0A4185258ACD}" type="pres">
      <dgm:prSet presAssocID="{D7921FB1-F06C-470A-AB48-F0E20D048705}" presName="bullet4d" presStyleLbl="node1" presStyleIdx="3" presStyleCnt="4"/>
      <dgm:spPr/>
    </dgm:pt>
    <dgm:pt modelId="{67A60EF3-F224-4791-B343-1FE6E14E3608}" type="pres">
      <dgm:prSet presAssocID="{D7921FB1-F06C-470A-AB48-F0E20D048705}" presName="textBox4d" presStyleLbl="revTx" presStyleIdx="3" presStyleCnt="4" custScaleX="122847" custScaleY="38267" custLinFactNeighborX="22027" custLinFactNeighborY="-38581">
        <dgm:presLayoutVars>
          <dgm:bulletEnabled val="1"/>
        </dgm:presLayoutVars>
      </dgm:prSet>
      <dgm:spPr/>
    </dgm:pt>
  </dgm:ptLst>
  <dgm:cxnLst>
    <dgm:cxn modelId="{D209650F-2AA0-4406-A7A3-1F1A380DF6E7}" srcId="{57AAE975-650E-4E8D-9A5E-DAF41F30F403}" destId="{D8A4489E-970C-4296-8635-D14801F3C4A7}" srcOrd="1" destOrd="0" parTransId="{ECC7AD73-8F59-4C67-8C32-F23B71D58494}" sibTransId="{C6A1705F-DB64-4BA7-AA23-2F6B643EB3C5}"/>
    <dgm:cxn modelId="{72792D15-3B72-4992-AD3D-B5D81CDA81A2}" type="presOf" srcId="{D8A4489E-970C-4296-8635-D14801F3C4A7}" destId="{3A337642-2BE0-4EAD-AA02-27B52B24D9A6}" srcOrd="0" destOrd="0" presId="urn:microsoft.com/office/officeart/2005/8/layout/arrow2"/>
    <dgm:cxn modelId="{F47DDD3E-5613-4228-8D4D-B286DE35C697}" type="presOf" srcId="{57AAE975-650E-4E8D-9A5E-DAF41F30F403}" destId="{D3606839-3907-482B-A347-47AD2038AE08}" srcOrd="0" destOrd="0" presId="urn:microsoft.com/office/officeart/2005/8/layout/arrow2"/>
    <dgm:cxn modelId="{B5915062-AB95-41E7-8042-276D7BEAD537}" srcId="{57AAE975-650E-4E8D-9A5E-DAF41F30F403}" destId="{DED4FF33-A007-49FA-9765-E08F77623451}" srcOrd="2" destOrd="0" parTransId="{87EEF977-6AA6-444E-AEC2-6F558E1864C1}" sibTransId="{F50585E4-761C-4DEB-AFAE-F510362EEA40}"/>
    <dgm:cxn modelId="{C4AB9872-E077-4C6C-9A57-28CD7AAB9B90}" srcId="{57AAE975-650E-4E8D-9A5E-DAF41F30F403}" destId="{D7921FB1-F06C-470A-AB48-F0E20D048705}" srcOrd="3" destOrd="0" parTransId="{083781CB-188E-441D-901C-7F9C26552B9E}" sibTransId="{5E13DD48-C19C-407A-81B3-7CB0868DC7F7}"/>
    <dgm:cxn modelId="{299EB975-CE69-4D61-B2D1-CCAB14F96A62}" type="presOf" srcId="{DED4FF33-A007-49FA-9765-E08F77623451}" destId="{ED539FB8-305B-42A1-B33B-77AA534EDC45}" srcOrd="0" destOrd="0" presId="urn:microsoft.com/office/officeart/2005/8/layout/arrow2"/>
    <dgm:cxn modelId="{3F70BB9F-EE45-4E64-9115-F09BF4B803C4}" type="presOf" srcId="{981454BD-5324-443B-9615-40C9C25EED74}" destId="{CC9375DF-F0B7-4010-88B9-6E14D9B56D37}" srcOrd="0" destOrd="0" presId="urn:microsoft.com/office/officeart/2005/8/layout/arrow2"/>
    <dgm:cxn modelId="{B59664C8-F336-4B8A-A70D-29549815760B}" type="presOf" srcId="{D7921FB1-F06C-470A-AB48-F0E20D048705}" destId="{67A60EF3-F224-4791-B343-1FE6E14E3608}" srcOrd="0" destOrd="0" presId="urn:microsoft.com/office/officeart/2005/8/layout/arrow2"/>
    <dgm:cxn modelId="{E64862C9-7323-449B-B8F4-EE8D8F7882E6}" srcId="{57AAE975-650E-4E8D-9A5E-DAF41F30F403}" destId="{981454BD-5324-443B-9615-40C9C25EED74}" srcOrd="0" destOrd="0" parTransId="{AEBF8C78-5D1E-4CA7-85D2-A142DB4A963C}" sibTransId="{33993782-C737-492B-9E82-F773AC70C9D8}"/>
    <dgm:cxn modelId="{23A7E5B4-2BE9-4D66-81AD-9AAE0CE9708B}" type="presParOf" srcId="{D3606839-3907-482B-A347-47AD2038AE08}" destId="{701315F2-62B6-417D-8AFC-0302DB898065}" srcOrd="0" destOrd="0" presId="urn:microsoft.com/office/officeart/2005/8/layout/arrow2"/>
    <dgm:cxn modelId="{FE7FF1ED-0813-4C93-8DC4-92605161CF51}" type="presParOf" srcId="{D3606839-3907-482B-A347-47AD2038AE08}" destId="{9DCBA90D-E5B3-45E0-A057-1271159B06E4}" srcOrd="1" destOrd="0" presId="urn:microsoft.com/office/officeart/2005/8/layout/arrow2"/>
    <dgm:cxn modelId="{7C360413-8B98-4183-BCA9-C807E894C07F}" type="presParOf" srcId="{9DCBA90D-E5B3-45E0-A057-1271159B06E4}" destId="{B10CE783-292C-4301-9E14-4C3A8F2D74C1}" srcOrd="0" destOrd="0" presId="urn:microsoft.com/office/officeart/2005/8/layout/arrow2"/>
    <dgm:cxn modelId="{4CA7CEEB-9DA2-40F4-97B2-F09BFF4F8072}" type="presParOf" srcId="{9DCBA90D-E5B3-45E0-A057-1271159B06E4}" destId="{CC9375DF-F0B7-4010-88B9-6E14D9B56D37}" srcOrd="1" destOrd="0" presId="urn:microsoft.com/office/officeart/2005/8/layout/arrow2"/>
    <dgm:cxn modelId="{B6638BFE-7637-457A-8610-89523A2E1630}" type="presParOf" srcId="{9DCBA90D-E5B3-45E0-A057-1271159B06E4}" destId="{7D780F62-CC0D-4B1F-B90E-CAEA4443774F}" srcOrd="2" destOrd="0" presId="urn:microsoft.com/office/officeart/2005/8/layout/arrow2"/>
    <dgm:cxn modelId="{8BC63767-B889-49FA-A8B7-01FA8FDD8CEF}" type="presParOf" srcId="{9DCBA90D-E5B3-45E0-A057-1271159B06E4}" destId="{3A337642-2BE0-4EAD-AA02-27B52B24D9A6}" srcOrd="3" destOrd="0" presId="urn:microsoft.com/office/officeart/2005/8/layout/arrow2"/>
    <dgm:cxn modelId="{D01043E6-D619-4F22-8641-60B35F200675}" type="presParOf" srcId="{9DCBA90D-E5B3-45E0-A057-1271159B06E4}" destId="{DD6D473C-EFB4-4FCB-8F57-67F1B384A20D}" srcOrd="4" destOrd="0" presId="urn:microsoft.com/office/officeart/2005/8/layout/arrow2"/>
    <dgm:cxn modelId="{A7AC6571-E486-44EC-9642-9FAF0E810937}" type="presParOf" srcId="{9DCBA90D-E5B3-45E0-A057-1271159B06E4}" destId="{ED539FB8-305B-42A1-B33B-77AA534EDC45}" srcOrd="5" destOrd="0" presId="urn:microsoft.com/office/officeart/2005/8/layout/arrow2"/>
    <dgm:cxn modelId="{2BFD2994-5529-4D8E-9E88-F787102EEF79}" type="presParOf" srcId="{9DCBA90D-E5B3-45E0-A057-1271159B06E4}" destId="{5F45DD19-7C87-45E7-8104-0A4185258ACD}" srcOrd="6" destOrd="0" presId="urn:microsoft.com/office/officeart/2005/8/layout/arrow2"/>
    <dgm:cxn modelId="{8716E905-6051-49B4-829A-A86E41DF599C}" type="presParOf" srcId="{9DCBA90D-E5B3-45E0-A057-1271159B06E4}" destId="{67A60EF3-F224-4791-B343-1FE6E14E3608}" srcOrd="7"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FA9A96-1173-4184-AB19-DBA0C3FFFB7B}" type="doc">
      <dgm:prSet loTypeId="urn:microsoft.com/office/officeart/2005/8/layout/vList4#1" loCatId="list" qsTypeId="urn:microsoft.com/office/officeart/2005/8/quickstyle/simple4" qsCatId="simple" csTypeId="urn:microsoft.com/office/officeart/2005/8/colors/accent1_3" csCatId="accent1" phldr="1"/>
      <dgm:spPr/>
      <dgm:t>
        <a:bodyPr/>
        <a:lstStyle/>
        <a:p>
          <a:endParaRPr lang="en-US"/>
        </a:p>
      </dgm:t>
    </dgm:pt>
    <dgm:pt modelId="{2CF5D79A-8AA8-4BE2-BAF1-3157C93F85E7}">
      <dgm:prSet phldrT="[Texto]" custT="1"/>
      <dgm:spPr/>
      <dgm:t>
        <a:bodyPr lIns="182880"/>
        <a:lstStyle/>
        <a:p>
          <a:r>
            <a:rPr lang="en-US" sz="3200" dirty="0">
              <a:effectLst>
                <a:outerShdw blurRad="38100" dist="38100" dir="2700000" algn="tl">
                  <a:srgbClr val="000000">
                    <a:alpha val="43137"/>
                  </a:srgbClr>
                </a:outerShdw>
              </a:effectLst>
              <a:latin typeface="Century Gothic" panose="020B0502020202020204" pitchFamily="34" charset="0"/>
            </a:rPr>
            <a:t>Which tools are expensive in terms of time and budget?</a:t>
          </a:r>
          <a:endParaRPr lang="en-US" sz="3200" dirty="0">
            <a:effectLst>
              <a:outerShdw blurRad="38100" dist="38100" dir="2700000" algn="tl">
                <a:srgbClr val="000000">
                  <a:alpha val="43137"/>
                </a:srgbClr>
              </a:outerShdw>
            </a:effectLst>
          </a:endParaRPr>
        </a:p>
      </dgm:t>
    </dgm:pt>
    <dgm:pt modelId="{5940077D-72AD-47EA-B28A-3A6169C87B24}" type="parTrans" cxnId="{A3FC9BD5-FB3C-4AED-9DF2-D81184EF2401}">
      <dgm:prSet/>
      <dgm:spPr/>
      <dgm:t>
        <a:bodyPr/>
        <a:lstStyle/>
        <a:p>
          <a:endParaRPr lang="en-US"/>
        </a:p>
      </dgm:t>
    </dgm:pt>
    <dgm:pt modelId="{2C154FD6-E462-46C9-BD0B-EA3BEBA064E8}" type="sibTrans" cxnId="{A3FC9BD5-FB3C-4AED-9DF2-D81184EF2401}">
      <dgm:prSet/>
      <dgm:spPr/>
      <dgm:t>
        <a:bodyPr/>
        <a:lstStyle/>
        <a:p>
          <a:endParaRPr lang="en-US"/>
        </a:p>
      </dgm:t>
    </dgm:pt>
    <dgm:pt modelId="{D9A88B55-5EDA-4CC9-A739-830182B9FA57}">
      <dgm:prSet phldrT="[Texto]" custT="1"/>
      <dgm:spPr/>
      <dgm:t>
        <a:bodyPr lIns="182880"/>
        <a:lstStyle/>
        <a:p>
          <a:r>
            <a:rPr lang="en-US" sz="3200" dirty="0">
              <a:effectLst>
                <a:outerShdw blurRad="38100" dist="38100" dir="2700000" algn="tl">
                  <a:srgbClr val="000000">
                    <a:alpha val="43137"/>
                  </a:srgbClr>
                </a:outerShdw>
              </a:effectLst>
              <a:latin typeface="Century Gothic" panose="020B0502020202020204" pitchFamily="34" charset="0"/>
            </a:rPr>
            <a:t>Which elements would you take </a:t>
          </a:r>
          <a:br>
            <a:rPr lang="en-US" sz="3200" dirty="0">
              <a:effectLst>
                <a:outerShdw blurRad="38100" dist="38100" dir="2700000" algn="tl">
                  <a:srgbClr val="000000">
                    <a:alpha val="43137"/>
                  </a:srgbClr>
                </a:outerShdw>
              </a:effectLst>
              <a:latin typeface="Century Gothic" panose="020B0502020202020204" pitchFamily="34" charset="0"/>
            </a:rPr>
          </a:br>
          <a:r>
            <a:rPr lang="en-US" sz="3200" dirty="0">
              <a:effectLst>
                <a:outerShdw blurRad="38100" dist="38100" dir="2700000" algn="tl">
                  <a:srgbClr val="000000">
                    <a:alpha val="43137"/>
                  </a:srgbClr>
                </a:outerShdw>
              </a:effectLst>
              <a:latin typeface="Century Gothic" panose="020B0502020202020204" pitchFamily="34" charset="0"/>
            </a:rPr>
            <a:t>into account when hiring a fieldwork team?</a:t>
          </a:r>
          <a:endParaRPr lang="en-US" sz="3200" dirty="0">
            <a:effectLst>
              <a:outerShdw blurRad="38100" dist="38100" dir="2700000" algn="tl">
                <a:srgbClr val="000000">
                  <a:alpha val="43137"/>
                </a:srgbClr>
              </a:outerShdw>
            </a:effectLst>
          </a:endParaRPr>
        </a:p>
      </dgm:t>
    </dgm:pt>
    <dgm:pt modelId="{1641C4BB-153E-4C57-B44F-F40EB80D3461}" type="parTrans" cxnId="{8AA2143B-5445-4775-ADC0-B1000BC8A0F0}">
      <dgm:prSet/>
      <dgm:spPr/>
      <dgm:t>
        <a:bodyPr/>
        <a:lstStyle/>
        <a:p>
          <a:endParaRPr lang="en-US"/>
        </a:p>
      </dgm:t>
    </dgm:pt>
    <dgm:pt modelId="{7CFFB83C-1EFE-4760-9819-FE900EA4D149}" type="sibTrans" cxnId="{8AA2143B-5445-4775-ADC0-B1000BC8A0F0}">
      <dgm:prSet/>
      <dgm:spPr/>
      <dgm:t>
        <a:bodyPr/>
        <a:lstStyle/>
        <a:p>
          <a:endParaRPr lang="en-US"/>
        </a:p>
      </dgm:t>
    </dgm:pt>
    <dgm:pt modelId="{61597EF3-8B42-497C-9C96-D3CF0CB71939}">
      <dgm:prSet phldrT="[Texto]" custT="1"/>
      <dgm:spPr/>
      <dgm:t>
        <a:bodyPr lIns="182880"/>
        <a:lstStyle/>
        <a:p>
          <a:r>
            <a:rPr lang="en-US" sz="3200" dirty="0">
              <a:effectLst>
                <a:outerShdw blurRad="38100" dist="38100" dir="2700000" algn="tl">
                  <a:srgbClr val="000000">
                    <a:alpha val="43137"/>
                  </a:srgbClr>
                </a:outerShdw>
              </a:effectLst>
              <a:latin typeface="Century Gothic" panose="020B0502020202020204" pitchFamily="34" charset="0"/>
            </a:rPr>
            <a:t>Which aspects would you clarify when establishing terms of reference with a funding agency?</a:t>
          </a:r>
          <a:endParaRPr lang="en-US" sz="3200" dirty="0">
            <a:effectLst>
              <a:outerShdw blurRad="38100" dist="38100" dir="2700000" algn="tl">
                <a:srgbClr val="000000">
                  <a:alpha val="43137"/>
                </a:srgbClr>
              </a:outerShdw>
            </a:effectLst>
          </a:endParaRPr>
        </a:p>
      </dgm:t>
    </dgm:pt>
    <dgm:pt modelId="{0950425B-59EF-46D9-BA7C-1220D2EBE023}" type="parTrans" cxnId="{530D81F9-EBE4-4BB6-B876-17ABEF0F7EC4}">
      <dgm:prSet/>
      <dgm:spPr/>
      <dgm:t>
        <a:bodyPr/>
        <a:lstStyle/>
        <a:p>
          <a:endParaRPr lang="en-US"/>
        </a:p>
      </dgm:t>
    </dgm:pt>
    <dgm:pt modelId="{FABCCE48-D005-4E87-894E-7C0801DDCC3C}" type="sibTrans" cxnId="{530D81F9-EBE4-4BB6-B876-17ABEF0F7EC4}">
      <dgm:prSet/>
      <dgm:spPr/>
      <dgm:t>
        <a:bodyPr/>
        <a:lstStyle/>
        <a:p>
          <a:endParaRPr lang="en-US"/>
        </a:p>
      </dgm:t>
    </dgm:pt>
    <dgm:pt modelId="{80FDFACD-EF51-4CB6-8280-387A7A91EC82}" type="pres">
      <dgm:prSet presAssocID="{8BFA9A96-1173-4184-AB19-DBA0C3FFFB7B}" presName="linear" presStyleCnt="0">
        <dgm:presLayoutVars>
          <dgm:dir/>
          <dgm:resizeHandles val="exact"/>
        </dgm:presLayoutVars>
      </dgm:prSet>
      <dgm:spPr/>
    </dgm:pt>
    <dgm:pt modelId="{F465AC62-7740-4459-B3B7-D92B8D396776}" type="pres">
      <dgm:prSet presAssocID="{2CF5D79A-8AA8-4BE2-BAF1-3157C93F85E7}" presName="comp" presStyleCnt="0"/>
      <dgm:spPr/>
    </dgm:pt>
    <dgm:pt modelId="{74BF9BE2-0CAC-4847-AF6F-2C0B97FA51FD}" type="pres">
      <dgm:prSet presAssocID="{2CF5D79A-8AA8-4BE2-BAF1-3157C93F85E7}" presName="box" presStyleLbl="node1" presStyleIdx="0" presStyleCnt="3" custLinFactNeighborX="-2273" custLinFactNeighborY="-3636"/>
      <dgm:spPr/>
    </dgm:pt>
    <dgm:pt modelId="{394E6E34-A16A-4986-A297-E634CD5235B6}" type="pres">
      <dgm:prSet presAssocID="{2CF5D79A-8AA8-4BE2-BAF1-3157C93F85E7}" presName="img" presStyleLbl="fgImgPlace1" presStyleIdx="0" presStyleCnt="3"/>
      <dgm:spPr>
        <a:blipFill rotWithShape="0">
          <a:blip xmlns:r="http://schemas.openxmlformats.org/officeDocument/2006/relationships" r:embed="rId1">
            <a:duotone>
              <a:schemeClr val="accent2">
                <a:shade val="45000"/>
                <a:satMod val="135000"/>
              </a:schemeClr>
              <a:prstClr val="white"/>
            </a:duotone>
          </a:blip>
          <a:stretch>
            <a:fillRect/>
          </a:stretch>
        </a:blipFill>
      </dgm:spPr>
    </dgm:pt>
    <dgm:pt modelId="{493ECA37-A164-4B00-B514-A7249D7FB36E}" type="pres">
      <dgm:prSet presAssocID="{2CF5D79A-8AA8-4BE2-BAF1-3157C93F85E7}" presName="text" presStyleLbl="node1" presStyleIdx="0" presStyleCnt="3">
        <dgm:presLayoutVars>
          <dgm:bulletEnabled val="1"/>
        </dgm:presLayoutVars>
      </dgm:prSet>
      <dgm:spPr/>
    </dgm:pt>
    <dgm:pt modelId="{1091157B-7C44-4C85-B9AE-DCFB7A5C1842}" type="pres">
      <dgm:prSet presAssocID="{2C154FD6-E462-46C9-BD0B-EA3BEBA064E8}" presName="spacer" presStyleCnt="0"/>
      <dgm:spPr/>
    </dgm:pt>
    <dgm:pt modelId="{2A377267-27F2-4D77-950E-AA6DEDEDB5F7}" type="pres">
      <dgm:prSet presAssocID="{D9A88B55-5EDA-4CC9-A739-830182B9FA57}" presName="comp" presStyleCnt="0"/>
      <dgm:spPr/>
    </dgm:pt>
    <dgm:pt modelId="{D083AA17-6D74-460E-B3D6-62706892A6BB}" type="pres">
      <dgm:prSet presAssocID="{D9A88B55-5EDA-4CC9-A739-830182B9FA57}" presName="box" presStyleLbl="node1" presStyleIdx="1" presStyleCnt="3" custLinFactNeighborX="-250" custLinFactNeighborY="-1305"/>
      <dgm:spPr/>
    </dgm:pt>
    <dgm:pt modelId="{D7C12E40-7943-49DB-8D17-4FFCE66706DC}" type="pres">
      <dgm:prSet presAssocID="{D9A88B55-5EDA-4CC9-A739-830182B9FA57}" presName="img" presStyleLbl="fgImgPlace1" presStyleIdx="1" presStyleCnt="3"/>
      <dgm:spPr>
        <a:blipFill rotWithShape="0">
          <a:blip xmlns:r="http://schemas.openxmlformats.org/officeDocument/2006/relationships" r:embed="rId2">
            <a:duotone>
              <a:schemeClr val="accent2">
                <a:shade val="45000"/>
                <a:satMod val="135000"/>
              </a:schemeClr>
              <a:prstClr val="white"/>
            </a:duotone>
          </a:blip>
          <a:stretch>
            <a:fillRect/>
          </a:stretch>
        </a:blipFill>
      </dgm:spPr>
    </dgm:pt>
    <dgm:pt modelId="{3E989482-BD64-4311-AECD-0AE84CD5DAEC}" type="pres">
      <dgm:prSet presAssocID="{D9A88B55-5EDA-4CC9-A739-830182B9FA57}" presName="text" presStyleLbl="node1" presStyleIdx="1" presStyleCnt="3">
        <dgm:presLayoutVars>
          <dgm:bulletEnabled val="1"/>
        </dgm:presLayoutVars>
      </dgm:prSet>
      <dgm:spPr/>
    </dgm:pt>
    <dgm:pt modelId="{1048E04D-F518-45E7-902B-8EC35CB1EE51}" type="pres">
      <dgm:prSet presAssocID="{7CFFB83C-1EFE-4760-9819-FE900EA4D149}" presName="spacer" presStyleCnt="0"/>
      <dgm:spPr/>
    </dgm:pt>
    <dgm:pt modelId="{F6B330C9-23E8-4F26-8A56-6FD0FFF4AEF8}" type="pres">
      <dgm:prSet presAssocID="{61597EF3-8B42-497C-9C96-D3CF0CB71939}" presName="comp" presStyleCnt="0"/>
      <dgm:spPr/>
    </dgm:pt>
    <dgm:pt modelId="{442DBE54-6A32-49CC-914B-09904A95B75A}" type="pres">
      <dgm:prSet presAssocID="{61597EF3-8B42-497C-9C96-D3CF0CB71939}" presName="box" presStyleLbl="node1" presStyleIdx="2" presStyleCnt="3"/>
      <dgm:spPr/>
    </dgm:pt>
    <dgm:pt modelId="{956A011B-641A-4B5C-9B8D-B8FBD6BD74EF}" type="pres">
      <dgm:prSet presAssocID="{61597EF3-8B42-497C-9C96-D3CF0CB71939}" presName="img" presStyleLbl="fgImgPlace1" presStyleIdx="2" presStyleCnt="3"/>
      <dgm:spPr>
        <a:blipFill rotWithShape="0">
          <a:blip xmlns:r="http://schemas.openxmlformats.org/officeDocument/2006/relationships" r:embed="rId3"/>
          <a:stretch>
            <a:fillRect/>
          </a:stretch>
        </a:blipFill>
      </dgm:spPr>
    </dgm:pt>
    <dgm:pt modelId="{5223557B-B017-4B9C-A9BC-CB2581818C7E}" type="pres">
      <dgm:prSet presAssocID="{61597EF3-8B42-497C-9C96-D3CF0CB71939}" presName="text" presStyleLbl="node1" presStyleIdx="2" presStyleCnt="3">
        <dgm:presLayoutVars>
          <dgm:bulletEnabled val="1"/>
        </dgm:presLayoutVars>
      </dgm:prSet>
      <dgm:spPr/>
    </dgm:pt>
  </dgm:ptLst>
  <dgm:cxnLst>
    <dgm:cxn modelId="{8AA2143B-5445-4775-ADC0-B1000BC8A0F0}" srcId="{8BFA9A96-1173-4184-AB19-DBA0C3FFFB7B}" destId="{D9A88B55-5EDA-4CC9-A739-830182B9FA57}" srcOrd="1" destOrd="0" parTransId="{1641C4BB-153E-4C57-B44F-F40EB80D3461}" sibTransId="{7CFFB83C-1EFE-4760-9819-FE900EA4D149}"/>
    <dgm:cxn modelId="{C772BA60-6308-4D52-837F-140289610D9A}" type="presOf" srcId="{61597EF3-8B42-497C-9C96-D3CF0CB71939}" destId="{442DBE54-6A32-49CC-914B-09904A95B75A}" srcOrd="0" destOrd="0" presId="urn:microsoft.com/office/officeart/2005/8/layout/vList4#1"/>
    <dgm:cxn modelId="{998A3A82-878F-4763-BE80-223CFBD4501E}" type="presOf" srcId="{2CF5D79A-8AA8-4BE2-BAF1-3157C93F85E7}" destId="{74BF9BE2-0CAC-4847-AF6F-2C0B97FA51FD}" srcOrd="0" destOrd="0" presId="urn:microsoft.com/office/officeart/2005/8/layout/vList4#1"/>
    <dgm:cxn modelId="{F91EA785-6AF6-4AE5-807B-EB8E66C90463}" type="presOf" srcId="{2CF5D79A-8AA8-4BE2-BAF1-3157C93F85E7}" destId="{493ECA37-A164-4B00-B514-A7249D7FB36E}" srcOrd="1" destOrd="0" presId="urn:microsoft.com/office/officeart/2005/8/layout/vList4#1"/>
    <dgm:cxn modelId="{E2482292-571B-4B12-9787-992BD95137F9}" type="presOf" srcId="{61597EF3-8B42-497C-9C96-D3CF0CB71939}" destId="{5223557B-B017-4B9C-A9BC-CB2581818C7E}" srcOrd="1" destOrd="0" presId="urn:microsoft.com/office/officeart/2005/8/layout/vList4#1"/>
    <dgm:cxn modelId="{ED6E19A7-7759-4540-ADD1-D75F989E2D95}" type="presOf" srcId="{8BFA9A96-1173-4184-AB19-DBA0C3FFFB7B}" destId="{80FDFACD-EF51-4CB6-8280-387A7A91EC82}" srcOrd="0" destOrd="0" presId="urn:microsoft.com/office/officeart/2005/8/layout/vList4#1"/>
    <dgm:cxn modelId="{1C2ABCCF-F3E4-44BB-8B36-18FC3564DB06}" type="presOf" srcId="{D9A88B55-5EDA-4CC9-A739-830182B9FA57}" destId="{D083AA17-6D74-460E-B3D6-62706892A6BB}" srcOrd="0" destOrd="0" presId="urn:microsoft.com/office/officeart/2005/8/layout/vList4#1"/>
    <dgm:cxn modelId="{A3FC9BD5-FB3C-4AED-9DF2-D81184EF2401}" srcId="{8BFA9A96-1173-4184-AB19-DBA0C3FFFB7B}" destId="{2CF5D79A-8AA8-4BE2-BAF1-3157C93F85E7}" srcOrd="0" destOrd="0" parTransId="{5940077D-72AD-47EA-B28A-3A6169C87B24}" sibTransId="{2C154FD6-E462-46C9-BD0B-EA3BEBA064E8}"/>
    <dgm:cxn modelId="{530D81F9-EBE4-4BB6-B876-17ABEF0F7EC4}" srcId="{8BFA9A96-1173-4184-AB19-DBA0C3FFFB7B}" destId="{61597EF3-8B42-497C-9C96-D3CF0CB71939}" srcOrd="2" destOrd="0" parTransId="{0950425B-59EF-46D9-BA7C-1220D2EBE023}" sibTransId="{FABCCE48-D005-4E87-894E-7C0801DDCC3C}"/>
    <dgm:cxn modelId="{3997F0FB-9347-46D6-94D1-EC2B051FF562}" type="presOf" srcId="{D9A88B55-5EDA-4CC9-A739-830182B9FA57}" destId="{3E989482-BD64-4311-AECD-0AE84CD5DAEC}" srcOrd="1" destOrd="0" presId="urn:microsoft.com/office/officeart/2005/8/layout/vList4#1"/>
    <dgm:cxn modelId="{2C71AD3F-5FB1-4DEF-A4D9-2A102404BC53}" type="presParOf" srcId="{80FDFACD-EF51-4CB6-8280-387A7A91EC82}" destId="{F465AC62-7740-4459-B3B7-D92B8D396776}" srcOrd="0" destOrd="0" presId="urn:microsoft.com/office/officeart/2005/8/layout/vList4#1"/>
    <dgm:cxn modelId="{16AF1616-7727-4005-B280-6A20B9926863}" type="presParOf" srcId="{F465AC62-7740-4459-B3B7-D92B8D396776}" destId="{74BF9BE2-0CAC-4847-AF6F-2C0B97FA51FD}" srcOrd="0" destOrd="0" presId="urn:microsoft.com/office/officeart/2005/8/layout/vList4#1"/>
    <dgm:cxn modelId="{AEDA5EA9-115D-4CFA-8A34-AA8AF8CB4C2A}" type="presParOf" srcId="{F465AC62-7740-4459-B3B7-D92B8D396776}" destId="{394E6E34-A16A-4986-A297-E634CD5235B6}" srcOrd="1" destOrd="0" presId="urn:microsoft.com/office/officeart/2005/8/layout/vList4#1"/>
    <dgm:cxn modelId="{66FE64AD-AA68-4D88-9FDF-1842B36E9341}" type="presParOf" srcId="{F465AC62-7740-4459-B3B7-D92B8D396776}" destId="{493ECA37-A164-4B00-B514-A7249D7FB36E}" srcOrd="2" destOrd="0" presId="urn:microsoft.com/office/officeart/2005/8/layout/vList4#1"/>
    <dgm:cxn modelId="{E6D2893C-07C6-440F-8753-AB7A4900AAA6}" type="presParOf" srcId="{80FDFACD-EF51-4CB6-8280-387A7A91EC82}" destId="{1091157B-7C44-4C85-B9AE-DCFB7A5C1842}" srcOrd="1" destOrd="0" presId="urn:microsoft.com/office/officeart/2005/8/layout/vList4#1"/>
    <dgm:cxn modelId="{5E78BD4F-2385-411C-8DFF-613CAE714E47}" type="presParOf" srcId="{80FDFACD-EF51-4CB6-8280-387A7A91EC82}" destId="{2A377267-27F2-4D77-950E-AA6DEDEDB5F7}" srcOrd="2" destOrd="0" presId="urn:microsoft.com/office/officeart/2005/8/layout/vList4#1"/>
    <dgm:cxn modelId="{0B6ED971-6680-4D6B-9412-08082003C594}" type="presParOf" srcId="{2A377267-27F2-4D77-950E-AA6DEDEDB5F7}" destId="{D083AA17-6D74-460E-B3D6-62706892A6BB}" srcOrd="0" destOrd="0" presId="urn:microsoft.com/office/officeart/2005/8/layout/vList4#1"/>
    <dgm:cxn modelId="{3DF3C24B-6B02-4BA3-9145-97B93D1BA593}" type="presParOf" srcId="{2A377267-27F2-4D77-950E-AA6DEDEDB5F7}" destId="{D7C12E40-7943-49DB-8D17-4FFCE66706DC}" srcOrd="1" destOrd="0" presId="urn:microsoft.com/office/officeart/2005/8/layout/vList4#1"/>
    <dgm:cxn modelId="{D9B79568-1E1A-49FB-BC6A-C84EAAEF18E9}" type="presParOf" srcId="{2A377267-27F2-4D77-950E-AA6DEDEDB5F7}" destId="{3E989482-BD64-4311-AECD-0AE84CD5DAEC}" srcOrd="2" destOrd="0" presId="urn:microsoft.com/office/officeart/2005/8/layout/vList4#1"/>
    <dgm:cxn modelId="{79DF9A06-549F-4BCB-B2C1-7D49FF6586E3}" type="presParOf" srcId="{80FDFACD-EF51-4CB6-8280-387A7A91EC82}" destId="{1048E04D-F518-45E7-902B-8EC35CB1EE51}" srcOrd="3" destOrd="0" presId="urn:microsoft.com/office/officeart/2005/8/layout/vList4#1"/>
    <dgm:cxn modelId="{22CE0DCE-0832-445D-81B9-FDD22B1E4B55}" type="presParOf" srcId="{80FDFACD-EF51-4CB6-8280-387A7A91EC82}" destId="{F6B330C9-23E8-4F26-8A56-6FD0FFF4AEF8}" srcOrd="4" destOrd="0" presId="urn:microsoft.com/office/officeart/2005/8/layout/vList4#1"/>
    <dgm:cxn modelId="{33699B09-C9E9-4163-BFCD-FD741396A9AD}" type="presParOf" srcId="{F6B330C9-23E8-4F26-8A56-6FD0FFF4AEF8}" destId="{442DBE54-6A32-49CC-914B-09904A95B75A}" srcOrd="0" destOrd="0" presId="urn:microsoft.com/office/officeart/2005/8/layout/vList4#1"/>
    <dgm:cxn modelId="{777EC45A-6915-4D77-9392-644435A8CCB7}" type="presParOf" srcId="{F6B330C9-23E8-4F26-8A56-6FD0FFF4AEF8}" destId="{956A011B-641A-4B5C-9B8D-B8FBD6BD74EF}" srcOrd="1" destOrd="0" presId="urn:microsoft.com/office/officeart/2005/8/layout/vList4#1"/>
    <dgm:cxn modelId="{83450996-9EA7-44E1-8E5E-7F37C676448F}" type="presParOf" srcId="{F6B330C9-23E8-4F26-8A56-6FD0FFF4AEF8}" destId="{5223557B-B017-4B9C-A9BC-CB2581818C7E}"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315F2-62B6-417D-8AFC-0302DB898065}">
      <dsp:nvSpPr>
        <dsp:cNvPr id="0" name=""/>
        <dsp:cNvSpPr/>
      </dsp:nvSpPr>
      <dsp:spPr>
        <a:xfrm>
          <a:off x="198279" y="0"/>
          <a:ext cx="9433241" cy="5895776"/>
        </a:xfrm>
        <a:prstGeom prst="swooshArrow">
          <a:avLst>
            <a:gd name="adj1" fmla="val 25000"/>
            <a:gd name="adj2" fmla="val 25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CE783-292C-4301-9E14-4C3A8F2D74C1}">
      <dsp:nvSpPr>
        <dsp:cNvPr id="0" name=""/>
        <dsp:cNvSpPr/>
      </dsp:nvSpPr>
      <dsp:spPr>
        <a:xfrm>
          <a:off x="1127453" y="4384099"/>
          <a:ext cx="216964" cy="216964"/>
        </a:xfrm>
        <a:prstGeom prst="ellipse">
          <a:avLst/>
        </a:prstGeom>
        <a:solidFill>
          <a:schemeClr val="accent1">
            <a:shade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CC9375DF-F0B7-4010-88B9-6E14D9B56D37}">
      <dsp:nvSpPr>
        <dsp:cNvPr id="0" name=""/>
        <dsp:cNvSpPr/>
      </dsp:nvSpPr>
      <dsp:spPr>
        <a:xfrm>
          <a:off x="1376806" y="4586188"/>
          <a:ext cx="3114575" cy="1182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965" tIns="0" rIns="0" bIns="0" numCol="1" spcCol="1270" anchor="t" anchorCtr="0">
          <a:noAutofit/>
        </a:bodyPr>
        <a:lstStyle/>
        <a:p>
          <a:pPr marL="0" lvl="0" indent="0" algn="l" defTabSz="1066800">
            <a:lnSpc>
              <a:spcPct val="90000"/>
            </a:lnSpc>
            <a:spcBef>
              <a:spcPct val="0"/>
            </a:spcBef>
            <a:spcAft>
              <a:spcPct val="35000"/>
            </a:spcAft>
            <a:buNone/>
          </a:pPr>
          <a:r>
            <a:rPr lang="en-US" sz="2400" kern="1200" noProof="0" dirty="0">
              <a:latin typeface="Century Gothic" panose="020B0502020202020204" pitchFamily="34" charset="0"/>
            </a:rPr>
            <a:t>January, </a:t>
          </a:r>
          <a:br>
            <a:rPr lang="en-US" sz="2400" kern="1200" noProof="0" dirty="0">
              <a:latin typeface="Century Gothic" panose="020B0502020202020204" pitchFamily="34" charset="0"/>
            </a:rPr>
          </a:br>
          <a:r>
            <a:rPr lang="en-US" sz="2400" kern="1200" noProof="0" dirty="0">
              <a:latin typeface="Century Gothic" panose="020B0502020202020204" pitchFamily="34" charset="0"/>
            </a:rPr>
            <a:t>February, March </a:t>
          </a:r>
        </a:p>
        <a:p>
          <a:pPr marL="0" lvl="0" indent="0" algn="l" defTabSz="1066800">
            <a:lnSpc>
              <a:spcPct val="90000"/>
            </a:lnSpc>
            <a:spcBef>
              <a:spcPct val="0"/>
            </a:spcBef>
            <a:spcAft>
              <a:spcPct val="35000"/>
            </a:spcAft>
            <a:buNone/>
          </a:pPr>
          <a:r>
            <a:rPr lang="en-US" sz="2400" i="1" kern="1200" noProof="0" dirty="0">
              <a:latin typeface="Century Gothic" panose="020B0502020202020204" pitchFamily="34" charset="0"/>
            </a:rPr>
            <a:t>Pre-fieldwork</a:t>
          </a:r>
        </a:p>
      </dsp:txBody>
      <dsp:txXfrm>
        <a:off x="1376806" y="4586188"/>
        <a:ext cx="3114575" cy="1182107"/>
      </dsp:txXfrm>
    </dsp:sp>
    <dsp:sp modelId="{7D780F62-CC0D-4B1F-B90E-CAEA4443774F}">
      <dsp:nvSpPr>
        <dsp:cNvPr id="0" name=""/>
        <dsp:cNvSpPr/>
      </dsp:nvSpPr>
      <dsp:spPr>
        <a:xfrm>
          <a:off x="2660355" y="3012741"/>
          <a:ext cx="377329" cy="377329"/>
        </a:xfrm>
        <a:prstGeom prst="ellipse">
          <a:avLst/>
        </a:prstGeom>
        <a:solidFill>
          <a:schemeClr val="accent1">
            <a:shade val="50000"/>
            <a:hueOff val="180718"/>
            <a:satOff val="-3780"/>
            <a:lumOff val="2103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3A337642-2BE0-4EAD-AA02-27B52B24D9A6}">
      <dsp:nvSpPr>
        <dsp:cNvPr id="0" name=""/>
        <dsp:cNvSpPr/>
      </dsp:nvSpPr>
      <dsp:spPr>
        <a:xfrm>
          <a:off x="3014511" y="3469603"/>
          <a:ext cx="2479791" cy="127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939" tIns="0" rIns="0" bIns="0" numCol="1" spcCol="1270" anchor="t" anchorCtr="0">
          <a:noAutofit/>
        </a:bodyPr>
        <a:lstStyle/>
        <a:p>
          <a:pPr marL="0" lvl="0" indent="0" algn="l" defTabSz="1066800">
            <a:lnSpc>
              <a:spcPct val="90000"/>
            </a:lnSpc>
            <a:spcBef>
              <a:spcPct val="0"/>
            </a:spcBef>
            <a:spcAft>
              <a:spcPct val="35000"/>
            </a:spcAft>
            <a:buNone/>
          </a:pPr>
          <a:r>
            <a:rPr lang="en-US" sz="2400" kern="1200" noProof="0" dirty="0">
              <a:latin typeface="Century Gothic" panose="020B0502020202020204" pitchFamily="34" charset="0"/>
            </a:rPr>
            <a:t>April–May </a:t>
          </a:r>
        </a:p>
        <a:p>
          <a:pPr marL="0" lvl="0" indent="0" algn="l" defTabSz="1066800">
            <a:lnSpc>
              <a:spcPct val="90000"/>
            </a:lnSpc>
            <a:spcBef>
              <a:spcPct val="0"/>
            </a:spcBef>
            <a:spcAft>
              <a:spcPct val="35000"/>
            </a:spcAft>
            <a:buNone/>
          </a:pPr>
          <a:r>
            <a:rPr lang="en-US" sz="2400" i="1" kern="1200" noProof="0" dirty="0">
              <a:latin typeface="Century Gothic" panose="020B0502020202020204" pitchFamily="34" charset="0"/>
            </a:rPr>
            <a:t>Fieldwork</a:t>
          </a:r>
        </a:p>
      </dsp:txBody>
      <dsp:txXfrm>
        <a:off x="3014511" y="3469603"/>
        <a:ext cx="2479791" cy="1277454"/>
      </dsp:txXfrm>
    </dsp:sp>
    <dsp:sp modelId="{DD6D473C-EFB4-4FCB-8F57-67F1B384A20D}">
      <dsp:nvSpPr>
        <dsp:cNvPr id="0" name=""/>
        <dsp:cNvSpPr/>
      </dsp:nvSpPr>
      <dsp:spPr>
        <a:xfrm>
          <a:off x="4617752" y="2002205"/>
          <a:ext cx="499961" cy="499961"/>
        </a:xfrm>
        <a:prstGeom prst="ellipse">
          <a:avLst/>
        </a:prstGeom>
        <a:solidFill>
          <a:schemeClr val="accent1">
            <a:shade val="50000"/>
            <a:hueOff val="361436"/>
            <a:satOff val="-7560"/>
            <a:lumOff val="4206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ED539FB8-305B-42A1-B33B-77AA534EDC45}">
      <dsp:nvSpPr>
        <dsp:cNvPr id="0" name=""/>
        <dsp:cNvSpPr/>
      </dsp:nvSpPr>
      <dsp:spPr>
        <a:xfrm>
          <a:off x="5112880" y="2664422"/>
          <a:ext cx="2371194" cy="124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4919" tIns="0" rIns="0" bIns="0" numCol="1" spcCol="1270" anchor="t" anchorCtr="0">
          <a:noAutofit/>
        </a:bodyPr>
        <a:lstStyle/>
        <a:p>
          <a:pPr marL="0" lvl="0" indent="0" algn="l" defTabSz="1066800">
            <a:lnSpc>
              <a:spcPct val="90000"/>
            </a:lnSpc>
            <a:spcBef>
              <a:spcPct val="0"/>
            </a:spcBef>
            <a:spcAft>
              <a:spcPct val="35000"/>
            </a:spcAft>
            <a:buNone/>
          </a:pPr>
          <a:r>
            <a:rPr lang="en-US" sz="2400" kern="1200" noProof="0" dirty="0">
              <a:latin typeface="Century Gothic" panose="020B0502020202020204" pitchFamily="34" charset="0"/>
            </a:rPr>
            <a:t>June–July </a:t>
          </a:r>
          <a:r>
            <a:rPr lang="en-US" sz="2400" i="1" kern="1200" noProof="0" dirty="0">
              <a:latin typeface="Century Gothic" panose="020B0502020202020204" pitchFamily="34" charset="0"/>
            </a:rPr>
            <a:t>Transcribing data</a:t>
          </a:r>
        </a:p>
      </dsp:txBody>
      <dsp:txXfrm>
        <a:off x="5112880" y="2664422"/>
        <a:ext cx="2371194" cy="1244650"/>
      </dsp:txXfrm>
    </dsp:sp>
    <dsp:sp modelId="{5F45DD19-7C87-45E7-8104-0A4185258ACD}">
      <dsp:nvSpPr>
        <dsp:cNvPr id="0" name=""/>
        <dsp:cNvSpPr/>
      </dsp:nvSpPr>
      <dsp:spPr>
        <a:xfrm>
          <a:off x="6749665" y="1333624"/>
          <a:ext cx="669760" cy="669760"/>
        </a:xfrm>
        <a:prstGeom prst="ellipse">
          <a:avLst/>
        </a:prstGeom>
        <a:solidFill>
          <a:schemeClr val="accent1">
            <a:shade val="50000"/>
            <a:hueOff val="180718"/>
            <a:satOff val="-3780"/>
            <a:lumOff val="2103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7A60EF3-F224-4791-B343-1FE6E14E3608}">
      <dsp:nvSpPr>
        <dsp:cNvPr id="0" name=""/>
        <dsp:cNvSpPr/>
      </dsp:nvSpPr>
      <dsp:spPr>
        <a:xfrm>
          <a:off x="7294598" y="1342391"/>
          <a:ext cx="2433575" cy="1617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892" tIns="0" rIns="0" bIns="0" numCol="1" spcCol="1270" anchor="t" anchorCtr="0">
          <a:noAutofit/>
        </a:bodyPr>
        <a:lstStyle/>
        <a:p>
          <a:pPr marL="0" lvl="0" indent="0" algn="l" defTabSz="1066800">
            <a:lnSpc>
              <a:spcPct val="90000"/>
            </a:lnSpc>
            <a:spcBef>
              <a:spcPct val="0"/>
            </a:spcBef>
            <a:spcAft>
              <a:spcPct val="35000"/>
            </a:spcAft>
            <a:buNone/>
          </a:pPr>
          <a:r>
            <a:rPr lang="en-US" sz="2400" kern="1200" noProof="0" dirty="0">
              <a:latin typeface="Century Gothic" panose="020B0502020202020204" pitchFamily="34" charset="0"/>
            </a:rPr>
            <a:t>September–October </a:t>
          </a:r>
          <a:r>
            <a:rPr lang="en-US" sz="2400" i="1" kern="1200" noProof="0" dirty="0">
              <a:latin typeface="Century Gothic" panose="020B0502020202020204" pitchFamily="34" charset="0"/>
            </a:rPr>
            <a:t>Analyzing</a:t>
          </a:r>
          <a:br>
            <a:rPr lang="en-US" sz="2400" i="1" kern="1200" noProof="0" dirty="0">
              <a:latin typeface="Century Gothic" panose="020B0502020202020204" pitchFamily="34" charset="0"/>
            </a:rPr>
          </a:br>
          <a:r>
            <a:rPr lang="en-US" sz="2400" i="1" kern="1200" noProof="0" dirty="0">
              <a:latin typeface="Century Gothic" panose="020B0502020202020204" pitchFamily="34" charset="0"/>
            </a:rPr>
            <a:t>reporting data </a:t>
          </a:r>
        </a:p>
      </dsp:txBody>
      <dsp:txXfrm>
        <a:off x="7294598" y="1342391"/>
        <a:ext cx="2433575" cy="1617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F9BE2-0CAC-4847-AF6F-2C0B97FA51FD}">
      <dsp:nvSpPr>
        <dsp:cNvPr id="0" name=""/>
        <dsp:cNvSpPr/>
      </dsp:nvSpPr>
      <dsp:spPr>
        <a:xfrm>
          <a:off x="0" y="0"/>
          <a:ext cx="9511991" cy="1868197"/>
        </a:xfrm>
        <a:prstGeom prst="roundRect">
          <a:avLst>
            <a:gd name="adj" fmla="val 10000"/>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effectLst>
                <a:outerShdw blurRad="38100" dist="38100" dir="2700000" algn="tl">
                  <a:srgbClr val="000000">
                    <a:alpha val="43137"/>
                  </a:srgbClr>
                </a:outerShdw>
              </a:effectLst>
              <a:latin typeface="Century Gothic" panose="020B0502020202020204" pitchFamily="34" charset="0"/>
            </a:rPr>
            <a:t>Which tools are expensive in terms of time and budget?</a:t>
          </a:r>
          <a:endParaRPr lang="en-US" sz="3200" kern="1200" dirty="0">
            <a:effectLst>
              <a:outerShdw blurRad="38100" dist="38100" dir="2700000" algn="tl">
                <a:srgbClr val="000000">
                  <a:alpha val="43137"/>
                </a:srgbClr>
              </a:outerShdw>
            </a:effectLst>
          </a:endParaRPr>
        </a:p>
      </dsp:txBody>
      <dsp:txXfrm>
        <a:off x="2089217" y="0"/>
        <a:ext cx="7422773" cy="1868197"/>
      </dsp:txXfrm>
    </dsp:sp>
    <dsp:sp modelId="{394E6E34-A16A-4986-A297-E634CD5235B6}">
      <dsp:nvSpPr>
        <dsp:cNvPr id="0" name=""/>
        <dsp:cNvSpPr/>
      </dsp:nvSpPr>
      <dsp:spPr>
        <a:xfrm>
          <a:off x="186819" y="186819"/>
          <a:ext cx="1902398" cy="1494558"/>
        </a:xfrm>
        <a:prstGeom prst="roundRect">
          <a:avLst>
            <a:gd name="adj" fmla="val 10000"/>
          </a:avLst>
        </a:prstGeom>
        <a:blipFill rotWithShape="0">
          <a:blip xmlns:r="http://schemas.openxmlformats.org/officeDocument/2006/relationships" r:embed="rId1">
            <a:duotone>
              <a:schemeClr val="accent2">
                <a:shade val="45000"/>
                <a:satMod val="135000"/>
              </a:schemeClr>
              <a:prstClr val="white"/>
            </a:duotone>
          </a:blip>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083AA17-6D74-460E-B3D6-62706892A6BB}">
      <dsp:nvSpPr>
        <dsp:cNvPr id="0" name=""/>
        <dsp:cNvSpPr/>
      </dsp:nvSpPr>
      <dsp:spPr>
        <a:xfrm>
          <a:off x="0" y="2030637"/>
          <a:ext cx="9511991" cy="1868197"/>
        </a:xfrm>
        <a:prstGeom prst="roundRect">
          <a:avLst>
            <a:gd name="adj" fmla="val 10000"/>
          </a:avLst>
        </a:prstGeom>
        <a:gradFill rotWithShape="0">
          <a:gsLst>
            <a:gs pos="0">
              <a:schemeClr val="accent1">
                <a:shade val="80000"/>
                <a:hueOff val="153123"/>
                <a:satOff val="-2196"/>
                <a:lumOff val="12807"/>
                <a:alphaOff val="0"/>
                <a:shade val="51000"/>
                <a:satMod val="130000"/>
              </a:schemeClr>
            </a:gs>
            <a:gs pos="80000">
              <a:schemeClr val="accent1">
                <a:shade val="80000"/>
                <a:hueOff val="153123"/>
                <a:satOff val="-2196"/>
                <a:lumOff val="12807"/>
                <a:alphaOff val="0"/>
                <a:shade val="93000"/>
                <a:satMod val="130000"/>
              </a:schemeClr>
            </a:gs>
            <a:gs pos="100000">
              <a:schemeClr val="accent1">
                <a:shade val="80000"/>
                <a:hueOff val="153123"/>
                <a:satOff val="-2196"/>
                <a:lumOff val="1280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effectLst>
                <a:outerShdw blurRad="38100" dist="38100" dir="2700000" algn="tl">
                  <a:srgbClr val="000000">
                    <a:alpha val="43137"/>
                  </a:srgbClr>
                </a:outerShdw>
              </a:effectLst>
              <a:latin typeface="Century Gothic" panose="020B0502020202020204" pitchFamily="34" charset="0"/>
            </a:rPr>
            <a:t>Which elements would you take </a:t>
          </a:r>
          <a:br>
            <a:rPr lang="en-US" sz="3200" kern="1200" dirty="0">
              <a:effectLst>
                <a:outerShdw blurRad="38100" dist="38100" dir="2700000" algn="tl">
                  <a:srgbClr val="000000">
                    <a:alpha val="43137"/>
                  </a:srgbClr>
                </a:outerShdw>
              </a:effectLst>
              <a:latin typeface="Century Gothic" panose="020B0502020202020204" pitchFamily="34" charset="0"/>
            </a:rPr>
          </a:br>
          <a:r>
            <a:rPr lang="en-US" sz="3200" kern="1200" dirty="0">
              <a:effectLst>
                <a:outerShdw blurRad="38100" dist="38100" dir="2700000" algn="tl">
                  <a:srgbClr val="000000">
                    <a:alpha val="43137"/>
                  </a:srgbClr>
                </a:outerShdw>
              </a:effectLst>
              <a:latin typeface="Century Gothic" panose="020B0502020202020204" pitchFamily="34" charset="0"/>
            </a:rPr>
            <a:t>into account when hiring a fieldwork team?</a:t>
          </a:r>
          <a:endParaRPr lang="en-US" sz="3200" kern="1200" dirty="0">
            <a:effectLst>
              <a:outerShdw blurRad="38100" dist="38100" dir="2700000" algn="tl">
                <a:srgbClr val="000000">
                  <a:alpha val="43137"/>
                </a:srgbClr>
              </a:outerShdw>
            </a:effectLst>
          </a:endParaRPr>
        </a:p>
      </dsp:txBody>
      <dsp:txXfrm>
        <a:off x="2089217" y="2030637"/>
        <a:ext cx="7422773" cy="1868197"/>
      </dsp:txXfrm>
    </dsp:sp>
    <dsp:sp modelId="{D7C12E40-7943-49DB-8D17-4FFCE66706DC}">
      <dsp:nvSpPr>
        <dsp:cNvPr id="0" name=""/>
        <dsp:cNvSpPr/>
      </dsp:nvSpPr>
      <dsp:spPr>
        <a:xfrm>
          <a:off x="186819" y="2241837"/>
          <a:ext cx="1902398" cy="1494558"/>
        </a:xfrm>
        <a:prstGeom prst="roundRect">
          <a:avLst>
            <a:gd name="adj" fmla="val 10000"/>
          </a:avLst>
        </a:prstGeom>
        <a:blipFill rotWithShape="0">
          <a:blip xmlns:r="http://schemas.openxmlformats.org/officeDocument/2006/relationships" r:embed="rId2">
            <a:duotone>
              <a:schemeClr val="accent2">
                <a:shade val="45000"/>
                <a:satMod val="135000"/>
              </a:schemeClr>
              <a:prstClr val="white"/>
            </a:duotone>
          </a:blip>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442DBE54-6A32-49CC-914B-09904A95B75A}">
      <dsp:nvSpPr>
        <dsp:cNvPr id="0" name=""/>
        <dsp:cNvSpPr/>
      </dsp:nvSpPr>
      <dsp:spPr>
        <a:xfrm>
          <a:off x="0" y="4110034"/>
          <a:ext cx="9511991" cy="1868197"/>
        </a:xfrm>
        <a:prstGeom prst="roundRect">
          <a:avLst>
            <a:gd name="adj" fmla="val 10000"/>
          </a:avLst>
        </a:prstGeom>
        <a:gradFill rotWithShape="0">
          <a:gsLst>
            <a:gs pos="0">
              <a:schemeClr val="accent1">
                <a:shade val="80000"/>
                <a:hueOff val="306246"/>
                <a:satOff val="-4392"/>
                <a:lumOff val="25615"/>
                <a:alphaOff val="0"/>
                <a:shade val="51000"/>
                <a:satMod val="130000"/>
              </a:schemeClr>
            </a:gs>
            <a:gs pos="80000">
              <a:schemeClr val="accent1">
                <a:shade val="80000"/>
                <a:hueOff val="306246"/>
                <a:satOff val="-4392"/>
                <a:lumOff val="25615"/>
                <a:alphaOff val="0"/>
                <a:shade val="93000"/>
                <a:satMod val="130000"/>
              </a:schemeClr>
            </a:gs>
            <a:gs pos="100000">
              <a:schemeClr val="accent1">
                <a:shade val="80000"/>
                <a:hueOff val="306246"/>
                <a:satOff val="-4392"/>
                <a:lumOff val="256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effectLst>
                <a:outerShdw blurRad="38100" dist="38100" dir="2700000" algn="tl">
                  <a:srgbClr val="000000">
                    <a:alpha val="43137"/>
                  </a:srgbClr>
                </a:outerShdw>
              </a:effectLst>
              <a:latin typeface="Century Gothic" panose="020B0502020202020204" pitchFamily="34" charset="0"/>
            </a:rPr>
            <a:t>Which aspects would you clarify when establishing terms of reference with a funding agency?</a:t>
          </a:r>
          <a:endParaRPr lang="en-US" sz="3200" kern="1200" dirty="0">
            <a:effectLst>
              <a:outerShdw blurRad="38100" dist="38100" dir="2700000" algn="tl">
                <a:srgbClr val="000000">
                  <a:alpha val="43137"/>
                </a:srgbClr>
              </a:outerShdw>
            </a:effectLst>
          </a:endParaRPr>
        </a:p>
      </dsp:txBody>
      <dsp:txXfrm>
        <a:off x="2089217" y="4110034"/>
        <a:ext cx="7422773" cy="1868197"/>
      </dsp:txXfrm>
    </dsp:sp>
    <dsp:sp modelId="{956A011B-641A-4B5C-9B8D-B8FBD6BD74EF}">
      <dsp:nvSpPr>
        <dsp:cNvPr id="0" name=""/>
        <dsp:cNvSpPr/>
      </dsp:nvSpPr>
      <dsp:spPr>
        <a:xfrm>
          <a:off x="186819" y="4296854"/>
          <a:ext cx="1902398" cy="1494558"/>
        </a:xfrm>
        <a:prstGeom prst="roundRect">
          <a:avLst>
            <a:gd name="adj" fmla="val 10000"/>
          </a:avLst>
        </a:prstGeom>
        <a:blipFill rotWithShape="0">
          <a:blip xmlns:r="http://schemas.openxmlformats.org/officeDocument/2006/relationships" r:embed="rId3"/>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US" sz="1400" dirty="0"/>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[This slide is a remainder of all the contents and logic of the course. At this moment of the course, participants have been trained on the topics contained inside the illuminated boxes. The darkest shaded one is where this current session sits. The white boxes are the ones they will be trained on in the next sessions.]</a:t>
            </a:r>
          </a:p>
        </p:txBody>
      </p:sp>
    </p:spTree>
    <p:extLst>
      <p:ext uri="{BB962C8B-B14F-4D97-AF65-F5344CB8AC3E}">
        <p14:creationId xmlns:p14="http://schemas.microsoft.com/office/powerpoint/2010/main" val="2314734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aseline="0" noProof="0" dirty="0">
                <a:latin typeface="Century Gothic" panose="020B0502020202020204" pitchFamily="34" charset="0"/>
              </a:rPr>
              <a:t>[</a:t>
            </a:r>
            <a:r>
              <a:rPr lang="en-US" sz="1050" b="1" baseline="0" noProof="0" dirty="0">
                <a:latin typeface="Century Gothic" panose="020B0502020202020204" pitchFamily="34" charset="0"/>
              </a:rPr>
              <a:t>Instructions: </a:t>
            </a:r>
            <a:r>
              <a:rPr lang="en-US" sz="1050" baseline="0" noProof="0" dirty="0">
                <a:latin typeface="Century Gothic" panose="020B0502020202020204" pitchFamily="34" charset="0"/>
              </a:rPr>
              <a:t>Please state the learning objectives.]</a:t>
            </a: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31AB7712-AE4D-4D1C-BD91-7EB928277AA8}" type="slidenum">
              <a:rPr lang="en-US" smtClean="0">
                <a:latin typeface="Century Gothic" panose="020B0502020202020204" pitchFamily="34" charset="0"/>
              </a:rPr>
              <a:pPr/>
              <a:t>3</a:t>
            </a:fld>
            <a:endParaRPr lang="en-US" dirty="0">
              <a:latin typeface="Century Gothic" panose="020B0502020202020204" pitchFamily="34" charset="0"/>
            </a:endParaRPr>
          </a:p>
        </p:txBody>
      </p:sp>
    </p:spTree>
    <p:extLst>
      <p:ext uri="{BB962C8B-B14F-4D97-AF65-F5344CB8AC3E}">
        <p14:creationId xmlns:p14="http://schemas.microsoft.com/office/powerpoint/2010/main" val="1457547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aseline="0" noProof="0" dirty="0">
                <a:latin typeface="Century Gothic" panose="020B0502020202020204" pitchFamily="34" charset="0"/>
              </a:rPr>
              <a:t>[</a:t>
            </a:r>
            <a:r>
              <a:rPr lang="en-US" sz="1050" b="1" baseline="0" noProof="0" dirty="0">
                <a:latin typeface="Century Gothic" panose="020B0502020202020204" pitchFamily="34" charset="0"/>
              </a:rPr>
              <a:t>Instructions: </a:t>
            </a:r>
            <a:r>
              <a:rPr lang="en-US" sz="1050" baseline="0" noProof="0" dirty="0">
                <a:latin typeface="Century Gothic" panose="020B0502020202020204" pitchFamily="34" charset="0"/>
              </a:rPr>
              <a:t>Please state the learning objectives.]</a:t>
            </a:r>
          </a:p>
          <a:p>
            <a:endParaRPr lang="es-MX" sz="1000"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31AB7712-AE4D-4D1C-BD91-7EB928277AA8}" type="slidenum">
              <a:rPr lang="en-US" smtClean="0">
                <a:latin typeface="Century Gothic" panose="020B0502020202020204" pitchFamily="34" charset="0"/>
              </a:rPr>
              <a:pPr/>
              <a:t>4</a:t>
            </a:fld>
            <a:endParaRPr lang="en-US" dirty="0">
              <a:latin typeface="Century Gothic" panose="020B0502020202020204" pitchFamily="34" charset="0"/>
            </a:endParaRPr>
          </a:p>
        </p:txBody>
      </p:sp>
    </p:spTree>
    <p:extLst>
      <p:ext uri="{BB962C8B-B14F-4D97-AF65-F5344CB8AC3E}">
        <p14:creationId xmlns:p14="http://schemas.microsoft.com/office/powerpoint/2010/main" val="1951008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lnSpcReduction="10000"/>
          </a:bodyPr>
          <a:lstStyle/>
          <a:p>
            <a:r>
              <a:rPr lang="en-US" b="1" noProof="0" dirty="0">
                <a:latin typeface="Century Gothic" panose="020B0502020202020204" pitchFamily="34" charset="0"/>
              </a:rPr>
              <a:t>[</a:t>
            </a:r>
            <a:r>
              <a:rPr lang="en-US" b="1" baseline="0" noProof="0" dirty="0">
                <a:latin typeface="Century Gothic" panose="020B0502020202020204" pitchFamily="34" charset="0"/>
              </a:rPr>
              <a:t>Activity 1: </a:t>
            </a:r>
            <a:r>
              <a:rPr lang="en-US" b="0" noProof="0" dirty="0">
                <a:latin typeface="Century Gothic" panose="020B0502020202020204" pitchFamily="34" charset="0"/>
              </a:rPr>
              <a:t>Please find the complete instructions in the Facilitators’ Guide.</a:t>
            </a:r>
            <a:br>
              <a:rPr lang="en-US" b="0" noProof="0" dirty="0">
                <a:latin typeface="Century Gothic" panose="020B0502020202020204" pitchFamily="34" charset="0"/>
              </a:rPr>
            </a:br>
            <a:endParaRPr lang="en-US" b="0" noProof="0" dirty="0">
              <a:latin typeface="Century Gothic" panose="020B0502020202020204" pitchFamily="34" charset="0"/>
            </a:endParaRPr>
          </a:p>
          <a:p>
            <a:r>
              <a:rPr lang="en-US" sz="1200" b="1" kern="1200" dirty="0">
                <a:solidFill>
                  <a:schemeClr val="tx1"/>
                </a:solidFill>
                <a:effectLst/>
                <a:latin typeface="Century Gothic" panose="020B0502020202020204" pitchFamily="34" charset="0"/>
                <a:ea typeface="+mn-ea"/>
                <a:cs typeface="+mn-cs"/>
              </a:rPr>
              <a:t>Instructions</a:t>
            </a:r>
            <a:r>
              <a:rPr lang="en-US" sz="1200" kern="1200" dirty="0">
                <a:solidFill>
                  <a:schemeClr val="tx1"/>
                </a:solidFill>
                <a:effectLst/>
                <a:latin typeface="Century Gothic" panose="020B0502020202020204" pitchFamily="34" charset="0"/>
                <a:ea typeface="+mn-ea"/>
                <a:cs typeface="+mn-cs"/>
              </a:rPr>
              <a:t>: The objective of this exercise is to generate discussion among the participants about the steps that must be taken during the fieldwork. The fieldwork must follow a certain order to make an efficient use of time and resources and to obtain the best result in the evaluation.</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The exercise should follow these steps:</a:t>
            </a:r>
            <a:br>
              <a:rPr lang="en-US" sz="1200" b="1"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Divide the group into teams with a minimum of 3 persons, and up to 5–6 persons</a:t>
            </a:r>
            <a:endParaRPr lang="es-MX" sz="1200" kern="1200" dirty="0">
              <a:solidFill>
                <a:schemeClr val="tx1"/>
              </a:solidFill>
              <a:effectLst/>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Explain that the purpose of the exercise is for team members to discuss the order of steps to follow during fieldwork.</a:t>
            </a:r>
            <a:endParaRPr lang="es-MX" sz="1200" kern="1200" dirty="0">
              <a:solidFill>
                <a:schemeClr val="tx1"/>
              </a:solidFill>
              <a:effectLst/>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Provide an envelope with the cards, each card has a fieldwork step; the cards must be ordered and pasted on a wall or a flipchart</a:t>
            </a:r>
            <a:endParaRPr lang="es-MX" sz="1200" kern="1200" dirty="0">
              <a:solidFill>
                <a:schemeClr val="tx1"/>
              </a:solidFill>
              <a:effectLst/>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Once the teams have ordered the cards, the facilitator will compare the order given by the teams with the order given in the present planning</a:t>
            </a:r>
            <a:endParaRPr lang="es-MX" sz="1200" kern="1200" dirty="0">
              <a:solidFill>
                <a:schemeClr val="tx1"/>
              </a:solidFill>
              <a:effectLst/>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effectLst/>
                <a:latin typeface="Century Gothic" panose="020B0502020202020204" pitchFamily="34" charset="0"/>
                <a:ea typeface="+mn-ea"/>
                <a:cs typeface="+mn-cs"/>
              </a:rPr>
              <a:t>The ideal order from the perspective of the teams will be discussed in plenary</a:t>
            </a:r>
            <a:br>
              <a:rPr lang="en-US" sz="1200" kern="1200" dirty="0">
                <a:solidFill>
                  <a:schemeClr val="tx1"/>
                </a:solidFill>
                <a:effectLst/>
                <a:latin typeface="Century Gothic" panose="020B0502020202020204" pitchFamily="34" charset="0"/>
                <a:ea typeface="+mn-ea"/>
                <a:cs typeface="+mn-cs"/>
              </a:rPr>
            </a:br>
            <a:endParaRPr lang="es-MX"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The following steps (on the next slide) must be printed on cards (each step on a card, cards must not have a number) so the teams can give them the order they think is best.</a:t>
            </a:r>
            <a:r>
              <a:rPr lang="en-US" sz="1200" b="1" kern="1200" dirty="0">
                <a:solidFill>
                  <a:schemeClr val="tx1"/>
                </a:solidFill>
                <a:effectLst/>
                <a:latin typeface="Century Gothic" panose="020B0502020202020204" pitchFamily="34" charset="0"/>
                <a:ea typeface="+mn-ea"/>
                <a:cs typeface="+mn-cs"/>
              </a:rPr>
              <a:t>]</a:t>
            </a:r>
            <a:endParaRPr lang="en-US" b="1" noProof="0" dirty="0">
              <a:latin typeface="Century Gothic" panose="020B0502020202020204" pitchFamily="34" charset="0"/>
            </a:endParaRPr>
          </a:p>
        </p:txBody>
      </p:sp>
    </p:spTree>
    <p:extLst>
      <p:ext uri="{BB962C8B-B14F-4D97-AF65-F5344CB8AC3E}">
        <p14:creationId xmlns:p14="http://schemas.microsoft.com/office/powerpoint/2010/main" val="1109000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sz="1200" b="1" kern="1200" dirty="0">
                <a:solidFill>
                  <a:schemeClr val="tx1"/>
                </a:solidFill>
                <a:latin typeface="Century Gothic" panose="020B0502020202020204" pitchFamily="34" charset="0"/>
                <a:ea typeface="+mn-ea"/>
                <a:cs typeface="+mn-cs"/>
              </a:rPr>
              <a:t>[Instructions</a:t>
            </a:r>
            <a:r>
              <a:rPr lang="en-US" sz="1200" kern="1200" dirty="0">
                <a:solidFill>
                  <a:schemeClr val="tx1"/>
                </a:solidFill>
                <a:latin typeface="Century Gothic" panose="020B0502020202020204" pitchFamily="34" charset="0"/>
                <a:ea typeface="+mn-ea"/>
                <a:cs typeface="+mn-cs"/>
              </a:rPr>
              <a:t>: The objective of this exercise is to generate discussion among the participants about the steps that must be followed during fieldwork. The fieldwork must follow a certain order to make efficient use of time and resources and to obtain high quality evaluation results.</a:t>
            </a:r>
            <a:r>
              <a:rPr lang="en-US" sz="1200" b="1" kern="1200" dirty="0">
                <a:solidFill>
                  <a:schemeClr val="tx1"/>
                </a:solidFill>
                <a:latin typeface="Century Gothic" panose="020B0502020202020204" pitchFamily="34" charset="0"/>
                <a:ea typeface="+mn-ea"/>
                <a:cs typeface="+mn-cs"/>
              </a:rPr>
              <a:t>]</a:t>
            </a: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[The exercise should follow </a:t>
            </a:r>
            <a:r>
              <a:rPr lang="en-US" sz="1200" b="1" u="none" kern="1200" dirty="0">
                <a:solidFill>
                  <a:schemeClr val="tx1"/>
                </a:solidFill>
                <a:latin typeface="Century Gothic" panose="020B0502020202020204" pitchFamily="34" charset="0"/>
                <a:ea typeface="+mn-ea"/>
                <a:cs typeface="+mn-cs"/>
              </a:rPr>
              <a:t>these</a:t>
            </a:r>
            <a:r>
              <a:rPr lang="en-US" sz="1200" b="1" kern="1200" dirty="0">
                <a:solidFill>
                  <a:schemeClr val="tx1"/>
                </a:solidFill>
                <a:latin typeface="Century Gothic" panose="020B0502020202020204" pitchFamily="34" charset="0"/>
                <a:ea typeface="+mn-ea"/>
                <a:cs typeface="+mn-cs"/>
              </a:rPr>
              <a:t> steps:</a:t>
            </a:r>
            <a:br>
              <a:rPr lang="en-US" sz="1200" b="1" kern="1200" dirty="0">
                <a:solidFill>
                  <a:schemeClr val="tx1"/>
                </a:solidFill>
                <a:latin typeface="Century Gothic" panose="020B0502020202020204" pitchFamily="34" charset="0"/>
                <a:ea typeface="+mn-ea"/>
                <a:cs typeface="+mn-cs"/>
              </a:rPr>
            </a:br>
            <a:endParaRPr lang="en-US" sz="1200" b="1"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Divide the group into teams of up to 5 people</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Explain that the purpose of the exercise is for team members to discuss the order of steps to follow during fieldwork</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Provide an envelope with the cards, each card has a fieldwork step; the cards must be ordered and pasted on a wall or a flipchart</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Once the teams have ordered the cards, the facilitator will compare the order given by the teams with the order proposed in this presentation (slides 8 and 9)</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The ideal order from the perspective of the teams will be discussed in plenary</a:t>
            </a:r>
            <a:r>
              <a:rPr lang="en-US" sz="1200" b="1" kern="1200" dirty="0">
                <a:solidFill>
                  <a:schemeClr val="tx1"/>
                </a:solidFill>
                <a:latin typeface="Century Gothic" panose="020B0502020202020204" pitchFamily="34" charset="0"/>
                <a:ea typeface="+mn-ea"/>
                <a:cs typeface="+mn-cs"/>
              </a:rPr>
              <a:t>]</a:t>
            </a:r>
            <a:br>
              <a:rPr lang="en-US" sz="1200" b="1" kern="1200" dirty="0">
                <a:solidFill>
                  <a:schemeClr val="tx1"/>
                </a:solidFill>
                <a:latin typeface="Century Gothic" panose="020B0502020202020204" pitchFamily="34" charset="0"/>
                <a:ea typeface="+mn-ea"/>
                <a:cs typeface="+mn-cs"/>
              </a:rPr>
            </a:br>
            <a:endParaRPr lang="es-MX"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steps must be printed and placed on cards (each step on a card, cards must not have a number) for the teams to order the different steps of the fieldwork.]</a:t>
            </a:r>
            <a:endParaRPr lang="es-MX" dirty="0">
              <a:latin typeface="Century Gothic" panose="020B0502020202020204" pitchFamily="34" charset="0"/>
            </a:endParaRPr>
          </a:p>
        </p:txBody>
      </p:sp>
    </p:spTree>
    <p:extLst>
      <p:ext uri="{BB962C8B-B14F-4D97-AF65-F5344CB8AC3E}">
        <p14:creationId xmlns:p14="http://schemas.microsoft.com/office/powerpoint/2010/main" val="965251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s-MX" b="1" dirty="0">
                <a:latin typeface="Century Gothic" panose="020B0502020202020204" pitchFamily="34" charset="0"/>
              </a:rPr>
              <a:t>[</a:t>
            </a:r>
            <a:r>
              <a:rPr lang="es-MX" b="1" dirty="0" err="1">
                <a:latin typeface="Century Gothic" panose="020B0502020202020204" pitchFamily="34" charset="0"/>
              </a:rPr>
              <a:t>Instructions</a:t>
            </a:r>
            <a:r>
              <a:rPr lang="es-MX" dirty="0">
                <a:latin typeface="Century Gothic" panose="020B0502020202020204" pitchFamily="34" charset="0"/>
              </a:rPr>
              <a:t>: </a:t>
            </a:r>
            <a:r>
              <a:rPr lang="es-MX" dirty="0" err="1">
                <a:latin typeface="Century Gothic" panose="020B0502020202020204" pitchFamily="34" charset="0"/>
              </a:rPr>
              <a:t>This</a:t>
            </a:r>
            <a:r>
              <a:rPr lang="es-MX" dirty="0">
                <a:latin typeface="Century Gothic" panose="020B0502020202020204" pitchFamily="34" charset="0"/>
              </a:rPr>
              <a:t> </a:t>
            </a:r>
            <a:r>
              <a:rPr lang="es-MX" dirty="0" err="1">
                <a:latin typeface="Century Gothic" panose="020B0502020202020204" pitchFamily="34" charset="0"/>
              </a:rPr>
              <a:t>is</a:t>
            </a:r>
            <a:r>
              <a:rPr lang="es-MX" dirty="0">
                <a:latin typeface="Century Gothic" panose="020B0502020202020204" pitchFamily="34" charset="0"/>
              </a:rPr>
              <a:t> </a:t>
            </a:r>
            <a:r>
              <a:rPr lang="es-MX" dirty="0" err="1">
                <a:latin typeface="Century Gothic" panose="020B0502020202020204" pitchFamily="34" charset="0"/>
              </a:rPr>
              <a:t>to</a:t>
            </a:r>
            <a:r>
              <a:rPr lang="es-MX" dirty="0">
                <a:latin typeface="Century Gothic" panose="020B0502020202020204" pitchFamily="34" charset="0"/>
              </a:rPr>
              <a:t> show </a:t>
            </a:r>
            <a:r>
              <a:rPr lang="es-MX" dirty="0" err="1">
                <a:latin typeface="Century Gothic" panose="020B0502020202020204" pitchFamily="34" charset="0"/>
              </a:rPr>
              <a:t>the</a:t>
            </a:r>
            <a:r>
              <a:rPr lang="es-MX" dirty="0">
                <a:latin typeface="Century Gothic" panose="020B0502020202020204" pitchFamily="34" charset="0"/>
              </a:rPr>
              <a:t> </a:t>
            </a:r>
            <a:r>
              <a:rPr lang="es-MX" dirty="0" err="1">
                <a:latin typeface="Century Gothic" panose="020B0502020202020204" pitchFamily="34" charset="0"/>
              </a:rPr>
              <a:t>participants</a:t>
            </a:r>
            <a:r>
              <a:rPr lang="es-MX" dirty="0">
                <a:latin typeface="Century Gothic" panose="020B0502020202020204" pitchFamily="34" charset="0"/>
              </a:rPr>
              <a:t> </a:t>
            </a:r>
            <a:r>
              <a:rPr lang="es-MX" dirty="0" err="1">
                <a:latin typeface="Century Gothic" panose="020B0502020202020204" pitchFamily="34" charset="0"/>
              </a:rPr>
              <a:t>th</a:t>
            </a:r>
            <a:r>
              <a:rPr lang="es-MX" baseline="0" dirty="0" err="1">
                <a:latin typeface="Century Gothic" panose="020B0502020202020204" pitchFamily="34" charset="0"/>
              </a:rPr>
              <a:t>e</a:t>
            </a:r>
            <a:r>
              <a:rPr lang="es-MX" baseline="0" dirty="0">
                <a:latin typeface="Century Gothic" panose="020B0502020202020204" pitchFamily="34" charset="0"/>
              </a:rPr>
              <a:t> </a:t>
            </a:r>
            <a:r>
              <a:rPr lang="es-MX" baseline="0" dirty="0" err="1">
                <a:latin typeface="Century Gothic" panose="020B0502020202020204" pitchFamily="34" charset="0"/>
              </a:rPr>
              <a:t>proposed</a:t>
            </a:r>
            <a:r>
              <a:rPr lang="es-MX" baseline="0" dirty="0">
                <a:latin typeface="Century Gothic" panose="020B0502020202020204" pitchFamily="34" charset="0"/>
              </a:rPr>
              <a:t> </a:t>
            </a:r>
            <a:r>
              <a:rPr lang="es-MX" baseline="0" dirty="0" err="1">
                <a:latin typeface="Century Gothic" panose="020B0502020202020204" pitchFamily="34" charset="0"/>
              </a:rPr>
              <a:t>order</a:t>
            </a:r>
            <a:r>
              <a:rPr lang="es-MX" baseline="0" dirty="0">
                <a:latin typeface="Century Gothic" panose="020B0502020202020204" pitchFamily="34" charset="0"/>
              </a:rPr>
              <a:t>. </a:t>
            </a:r>
            <a:r>
              <a:rPr lang="es-MX" baseline="0" dirty="0" err="1">
                <a:latin typeface="Century Gothic" panose="020B0502020202020204" pitchFamily="34" charset="0"/>
              </a:rPr>
              <a:t>Click</a:t>
            </a:r>
            <a:r>
              <a:rPr lang="es-MX" baseline="0" dirty="0">
                <a:latin typeface="Century Gothic" panose="020B0502020202020204" pitchFamily="34" charset="0"/>
              </a:rPr>
              <a:t> </a:t>
            </a:r>
            <a:r>
              <a:rPr lang="es-MX" baseline="0" dirty="0" err="1">
                <a:latin typeface="Century Gothic" panose="020B0502020202020204" pitchFamily="34" charset="0"/>
              </a:rPr>
              <a:t>to</a:t>
            </a:r>
            <a:r>
              <a:rPr lang="es-MX" baseline="0" dirty="0">
                <a:latin typeface="Century Gothic" panose="020B0502020202020204" pitchFamily="34" charset="0"/>
              </a:rPr>
              <a:t> show </a:t>
            </a:r>
            <a:r>
              <a:rPr lang="es-MX" baseline="0" dirty="0" err="1">
                <a:latin typeface="Century Gothic" panose="020B0502020202020204" pitchFamily="34" charset="0"/>
              </a:rPr>
              <a:t>the</a:t>
            </a:r>
            <a:r>
              <a:rPr lang="es-MX" baseline="0" dirty="0">
                <a:latin typeface="Century Gothic" panose="020B0502020202020204" pitchFamily="34" charset="0"/>
              </a:rPr>
              <a:t> </a:t>
            </a:r>
            <a:r>
              <a:rPr lang="es-MX" baseline="0" dirty="0" err="1">
                <a:latin typeface="Century Gothic" panose="020B0502020202020204" pitchFamily="34" charset="0"/>
              </a:rPr>
              <a:t>next</a:t>
            </a:r>
            <a:r>
              <a:rPr lang="es-MX" baseline="0" dirty="0">
                <a:latin typeface="Century Gothic" panose="020B0502020202020204" pitchFamily="34" charset="0"/>
              </a:rPr>
              <a:t> step. (</a:t>
            </a:r>
            <a:r>
              <a:rPr lang="es-MX" baseline="0" dirty="0" err="1">
                <a:latin typeface="Century Gothic" panose="020B0502020202020204" pitchFamily="34" charset="0"/>
              </a:rPr>
              <a:t>Spend</a:t>
            </a:r>
            <a:r>
              <a:rPr lang="es-MX" baseline="0" dirty="0">
                <a:latin typeface="Century Gothic" panose="020B0502020202020204" pitchFamily="34" charset="0"/>
              </a:rPr>
              <a:t> no more </a:t>
            </a:r>
            <a:r>
              <a:rPr lang="es-MX" baseline="0" dirty="0" err="1">
                <a:latin typeface="Century Gothic" panose="020B0502020202020204" pitchFamily="34" charset="0"/>
              </a:rPr>
              <a:t>than</a:t>
            </a:r>
            <a:r>
              <a:rPr lang="es-MX" baseline="0" dirty="0">
                <a:latin typeface="Century Gothic" panose="020B0502020202020204" pitchFamily="34" charset="0"/>
              </a:rPr>
              <a:t> 5 </a:t>
            </a:r>
            <a:r>
              <a:rPr lang="es-MX" baseline="0" dirty="0" err="1">
                <a:latin typeface="Century Gothic" panose="020B0502020202020204" pitchFamily="34" charset="0"/>
              </a:rPr>
              <a:t>mins</a:t>
            </a:r>
            <a:r>
              <a:rPr lang="es-MX" baseline="0" dirty="0">
                <a:latin typeface="Century Gothic" panose="020B0502020202020204" pitchFamily="34" charset="0"/>
              </a:rPr>
              <a:t>. </a:t>
            </a:r>
            <a:r>
              <a:rPr lang="es-MX" baseline="0" dirty="0" err="1">
                <a:latin typeface="Century Gothic" panose="020B0502020202020204" pitchFamily="34" charset="0"/>
              </a:rPr>
              <a:t>For</a:t>
            </a:r>
            <a:r>
              <a:rPr lang="es-MX" baseline="0" dirty="0">
                <a:latin typeface="Century Gothic" panose="020B0502020202020204" pitchFamily="34" charset="0"/>
              </a:rPr>
              <a:t> </a:t>
            </a:r>
            <a:r>
              <a:rPr lang="es-MX" baseline="0" dirty="0" err="1">
                <a:latin typeface="Century Gothic" panose="020B0502020202020204" pitchFamily="34" charset="0"/>
              </a:rPr>
              <a:t>this</a:t>
            </a:r>
            <a:r>
              <a:rPr lang="es-MX" baseline="0" dirty="0">
                <a:latin typeface="Century Gothic" panose="020B0502020202020204" pitchFamily="34" charset="0"/>
              </a:rPr>
              <a:t> </a:t>
            </a:r>
            <a:r>
              <a:rPr lang="es-MX" baseline="0" dirty="0" err="1">
                <a:latin typeface="Century Gothic" panose="020B0502020202020204" pitchFamily="34" charset="0"/>
              </a:rPr>
              <a:t>slide</a:t>
            </a:r>
            <a:r>
              <a:rPr lang="es-MX" baseline="0" dirty="0">
                <a:latin typeface="Century Gothic" panose="020B0502020202020204" pitchFamily="34" charset="0"/>
              </a:rPr>
              <a:t>.)</a:t>
            </a:r>
            <a:br>
              <a:rPr lang="es-MX" baseline="0" dirty="0">
                <a:latin typeface="Century Gothic" panose="020B0502020202020204" pitchFamily="34" charset="0"/>
              </a:rPr>
            </a:br>
            <a:endParaRPr lang="es-MX" baseline="0" dirty="0">
              <a:latin typeface="Century Gothic" panose="020B0502020202020204" pitchFamily="34" charset="0"/>
            </a:endParaRPr>
          </a:p>
          <a:p>
            <a:r>
              <a:rPr lang="en-US" b="0" baseline="0" dirty="0">
                <a:latin typeface="Century Gothic" panose="020B0502020202020204" pitchFamily="34" charset="0"/>
              </a:rPr>
              <a:t>If the order of the cards is different in some groups, discuss the reason why they used that order.</a:t>
            </a:r>
            <a:r>
              <a:rPr lang="en-US" b="1" baseline="0" dirty="0">
                <a:latin typeface="Century Gothic" panose="020B0502020202020204" pitchFamily="34" charset="0"/>
              </a:rPr>
              <a:t>]</a:t>
            </a:r>
          </a:p>
          <a:p>
            <a:endParaRPr lang="en-US" b="1" baseline="0" dirty="0">
              <a:latin typeface="Century Gothic" panose="020B0502020202020204" pitchFamily="34" charset="0"/>
            </a:endParaRPr>
          </a:p>
          <a:p>
            <a:r>
              <a:rPr lang="en-US" b="0" baseline="0" dirty="0">
                <a:latin typeface="Century Gothic" panose="020B0502020202020204" pitchFamily="34" charset="0"/>
              </a:rPr>
              <a:t>In some cases when the person who finances the study offers the instruments and establishes the ethical criteria, the order of the ethical review and the piloting of the instruments may occur prior to the signing of the contract.</a:t>
            </a:r>
          </a:p>
          <a:p>
            <a:endParaRPr lang="en-US" b="0" baseline="0" dirty="0">
              <a:latin typeface="Century Gothic" panose="020B0502020202020204" pitchFamily="34" charset="0"/>
            </a:endParaRPr>
          </a:p>
          <a:p>
            <a:r>
              <a:rPr lang="en-US" b="0" baseline="0" dirty="0">
                <a:latin typeface="Century Gothic" panose="020B0502020202020204" pitchFamily="34" charset="0"/>
              </a:rPr>
              <a:t>In all cases, the order of the steps prior to the fieldwork will depend on the funding agency and the type of evaluation to be carried out.</a:t>
            </a:r>
            <a:endParaRPr lang="es-MX" dirty="0">
              <a:latin typeface="Century Gothic" panose="020B0502020202020204" pitchFamily="34" charset="0"/>
            </a:endParaRPr>
          </a:p>
        </p:txBody>
      </p:sp>
    </p:spTree>
    <p:extLst>
      <p:ext uri="{BB962C8B-B14F-4D97-AF65-F5344CB8AC3E}">
        <p14:creationId xmlns:p14="http://schemas.microsoft.com/office/powerpoint/2010/main" val="1806361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r>
              <a:rPr lang="es-MX" dirty="0">
                <a:latin typeface="Century Gothic" panose="020B0502020202020204" pitchFamily="34" charset="0"/>
              </a:rPr>
              <a:t>[</a:t>
            </a:r>
            <a:r>
              <a:rPr lang="es-MX" b="1" dirty="0" err="1">
                <a:latin typeface="Century Gothic" panose="020B0502020202020204" pitchFamily="34" charset="0"/>
              </a:rPr>
              <a:t>Instructions</a:t>
            </a:r>
            <a:r>
              <a:rPr lang="es-MX" b="1" dirty="0">
                <a:latin typeface="Century Gothic" panose="020B0502020202020204" pitchFamily="34" charset="0"/>
              </a:rPr>
              <a:t>:</a:t>
            </a:r>
            <a:r>
              <a:rPr lang="es-MX" dirty="0">
                <a:latin typeface="Century Gothic" panose="020B0502020202020204" pitchFamily="34" charset="0"/>
              </a:rPr>
              <a:t> </a:t>
            </a:r>
            <a:r>
              <a:rPr lang="es-MX" dirty="0" err="1">
                <a:latin typeface="Century Gothic" panose="020B0502020202020204" pitchFamily="34" charset="0"/>
              </a:rPr>
              <a:t>Spend</a:t>
            </a:r>
            <a:r>
              <a:rPr lang="es-MX" dirty="0">
                <a:latin typeface="Century Gothic" panose="020B0502020202020204" pitchFamily="34" charset="0"/>
              </a:rPr>
              <a:t> no more </a:t>
            </a:r>
            <a:r>
              <a:rPr lang="es-MX" dirty="0" err="1">
                <a:latin typeface="Century Gothic" panose="020B0502020202020204" pitchFamily="34" charset="0"/>
              </a:rPr>
              <a:t>than</a:t>
            </a:r>
            <a:r>
              <a:rPr lang="es-MX" dirty="0">
                <a:latin typeface="Century Gothic" panose="020B0502020202020204" pitchFamily="34" charset="0"/>
              </a:rPr>
              <a:t> 5 minutes</a:t>
            </a:r>
            <a:r>
              <a:rPr lang="es-MX" baseline="0" dirty="0">
                <a:latin typeface="Century Gothic" panose="020B0502020202020204" pitchFamily="34" charset="0"/>
              </a:rPr>
              <a:t> </a:t>
            </a:r>
            <a:r>
              <a:rPr lang="es-MX" baseline="0" dirty="0" err="1">
                <a:latin typeface="Century Gothic" panose="020B0502020202020204" pitchFamily="34" charset="0"/>
              </a:rPr>
              <a:t>for</a:t>
            </a:r>
            <a:r>
              <a:rPr lang="es-MX" baseline="0" dirty="0">
                <a:latin typeface="Century Gothic" panose="020B0502020202020204" pitchFamily="34" charset="0"/>
              </a:rPr>
              <a:t> </a:t>
            </a:r>
            <a:r>
              <a:rPr lang="es-MX" baseline="0" dirty="0" err="1">
                <a:latin typeface="Century Gothic" panose="020B0502020202020204" pitchFamily="34" charset="0"/>
              </a:rPr>
              <a:t>this</a:t>
            </a:r>
            <a:r>
              <a:rPr lang="es-MX" baseline="0" dirty="0">
                <a:latin typeface="Century Gothic" panose="020B0502020202020204" pitchFamily="34" charset="0"/>
              </a:rPr>
              <a:t> </a:t>
            </a:r>
            <a:r>
              <a:rPr lang="es-MX" baseline="0" dirty="0" err="1">
                <a:latin typeface="Century Gothic" panose="020B0502020202020204" pitchFamily="34" charset="0"/>
              </a:rPr>
              <a:t>slide</a:t>
            </a:r>
            <a:r>
              <a:rPr lang="es-MX" baseline="0" dirty="0">
                <a:latin typeface="Century Gothic" panose="020B0502020202020204" pitchFamily="34" charset="0"/>
              </a:rPr>
              <a:t>. </a:t>
            </a:r>
            <a:r>
              <a:rPr lang="es-MX" baseline="0" dirty="0" err="1">
                <a:latin typeface="Century Gothic" panose="020B0502020202020204" pitchFamily="34" charset="0"/>
              </a:rPr>
              <a:t>This</a:t>
            </a:r>
            <a:r>
              <a:rPr lang="es-MX" baseline="0" dirty="0">
                <a:latin typeface="Century Gothic" panose="020B0502020202020204" pitchFamily="34" charset="0"/>
              </a:rPr>
              <a:t> </a:t>
            </a:r>
            <a:r>
              <a:rPr lang="es-MX" baseline="0" dirty="0" err="1">
                <a:latin typeface="Century Gothic" panose="020B0502020202020204" pitchFamily="34" charset="0"/>
              </a:rPr>
              <a:t>is</a:t>
            </a:r>
            <a:r>
              <a:rPr lang="es-MX" baseline="0" dirty="0">
                <a:latin typeface="Century Gothic" panose="020B0502020202020204" pitchFamily="34" charset="0"/>
              </a:rPr>
              <a:t> a </a:t>
            </a:r>
            <a:r>
              <a:rPr lang="es-MX" baseline="0" dirty="0" err="1">
                <a:latin typeface="Century Gothic" panose="020B0502020202020204" pitchFamily="34" charset="0"/>
              </a:rPr>
              <a:t>continuation</a:t>
            </a:r>
            <a:r>
              <a:rPr lang="es-MX" baseline="0" dirty="0">
                <a:latin typeface="Century Gothic" panose="020B0502020202020204" pitchFamily="34" charset="0"/>
              </a:rPr>
              <a:t> </a:t>
            </a:r>
            <a:r>
              <a:rPr lang="es-MX" baseline="0" dirty="0" err="1">
                <a:latin typeface="Century Gothic" panose="020B0502020202020204" pitchFamily="34" charset="0"/>
              </a:rPr>
              <a:t>of</a:t>
            </a:r>
            <a:r>
              <a:rPr lang="es-MX" baseline="0" dirty="0">
                <a:latin typeface="Century Gothic" panose="020B0502020202020204" pitchFamily="34" charset="0"/>
              </a:rPr>
              <a:t> </a:t>
            </a:r>
            <a:r>
              <a:rPr lang="es-MX" baseline="0" dirty="0" err="1">
                <a:latin typeface="Century Gothic" panose="020B0502020202020204" pitchFamily="34" charset="0"/>
              </a:rPr>
              <a:t>the</a:t>
            </a:r>
            <a:r>
              <a:rPr lang="es-MX" baseline="0" dirty="0">
                <a:latin typeface="Century Gothic" panose="020B0502020202020204" pitchFamily="34" charset="0"/>
              </a:rPr>
              <a:t> </a:t>
            </a:r>
            <a:r>
              <a:rPr lang="es-MX" baseline="0" dirty="0" err="1">
                <a:latin typeface="Century Gothic" panose="020B0502020202020204" pitchFamily="34" charset="0"/>
              </a:rPr>
              <a:t>previous</a:t>
            </a:r>
            <a:r>
              <a:rPr lang="es-MX" baseline="0" dirty="0">
                <a:latin typeface="Century Gothic" panose="020B0502020202020204" pitchFamily="34" charset="0"/>
              </a:rPr>
              <a:t> </a:t>
            </a:r>
            <a:r>
              <a:rPr lang="es-MX" baseline="0" dirty="0" err="1">
                <a:latin typeface="Century Gothic" panose="020B0502020202020204" pitchFamily="34" charset="0"/>
              </a:rPr>
              <a:t>discussion</a:t>
            </a:r>
            <a:r>
              <a:rPr lang="es-MX" baseline="0" dirty="0">
                <a:latin typeface="Century Gothic" panose="020B0502020202020204" pitchFamily="34" charset="0"/>
              </a:rPr>
              <a:t>.</a:t>
            </a:r>
            <a:r>
              <a:rPr lang="es-MX" dirty="0">
                <a:latin typeface="Century Gothic" panose="020B0502020202020204" pitchFamily="34" charset="0"/>
              </a:rPr>
              <a:t>]</a:t>
            </a: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31AB7712-AE4D-4D1C-BD91-7EB928277AA8}" type="slidenum">
              <a:rPr lang="en-US" smtClean="0">
                <a:latin typeface="Century Gothic" panose="020B0502020202020204" pitchFamily="34" charset="0"/>
              </a:rPr>
              <a:pPr/>
              <a:t>8</a:t>
            </a:fld>
            <a:endParaRPr lang="en-US" dirty="0">
              <a:latin typeface="Century Gothic" panose="020B0502020202020204" pitchFamily="34" charset="0"/>
            </a:endParaRPr>
          </a:p>
        </p:txBody>
      </p:sp>
    </p:spTree>
    <p:extLst>
      <p:ext uri="{BB962C8B-B14F-4D97-AF65-F5344CB8AC3E}">
        <p14:creationId xmlns:p14="http://schemas.microsoft.com/office/powerpoint/2010/main" val="2346975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r>
              <a:rPr lang="en-US" sz="1200" kern="1200" dirty="0">
                <a:solidFill>
                  <a:schemeClr val="tx1"/>
                </a:solidFill>
                <a:latin typeface="Century Gothic" panose="020B0502020202020204" pitchFamily="34" charset="0"/>
                <a:ea typeface="+mn-ea"/>
                <a:cs typeface="+mn-cs"/>
              </a:rPr>
              <a:t>[Once the exercise is completed,</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the group will gather in plenary and the facilitator will supervise as groups describe</a:t>
            </a:r>
            <a:r>
              <a:rPr lang="en-US" sz="1200" kern="1200" baseline="0" dirty="0">
                <a:solidFill>
                  <a:schemeClr val="tx1"/>
                </a:solidFill>
                <a:latin typeface="Century Gothic" panose="020B0502020202020204" pitchFamily="34" charset="0"/>
                <a:ea typeface="+mn-ea"/>
                <a:cs typeface="+mn-cs"/>
              </a:rPr>
              <a:t> and discuss the complete fieldwork sequence. </a:t>
            </a:r>
            <a:r>
              <a:rPr lang="en-US" sz="1200" kern="1200" dirty="0">
                <a:solidFill>
                  <a:schemeClr val="tx1"/>
                </a:solidFill>
                <a:latin typeface="Century Gothic" panose="020B0502020202020204" pitchFamily="34" charset="0"/>
                <a:ea typeface="+mn-ea"/>
                <a:cs typeface="+mn-cs"/>
              </a:rPr>
              <a:t>Groups</a:t>
            </a:r>
            <a:r>
              <a:rPr lang="en-US" sz="1200" kern="1200" baseline="0" dirty="0">
                <a:solidFill>
                  <a:schemeClr val="tx1"/>
                </a:solidFill>
                <a:latin typeface="Century Gothic" panose="020B0502020202020204" pitchFamily="34" charset="0"/>
                <a:ea typeface="+mn-ea"/>
                <a:cs typeface="+mn-cs"/>
              </a:rPr>
              <a:t> should discuss and </a:t>
            </a:r>
            <a:r>
              <a:rPr lang="en-US" sz="1200" u="none" strike="noStrike" kern="1200" baseline="0" dirty="0">
                <a:solidFill>
                  <a:schemeClr val="tx1"/>
                </a:solidFill>
                <a:latin typeface="Century Gothic" panose="020B0502020202020204" pitchFamily="34" charset="0"/>
                <a:ea typeface="+mn-ea"/>
                <a:cs typeface="+mn-cs"/>
              </a:rPr>
              <a:t>ask</a:t>
            </a:r>
            <a:r>
              <a:rPr lang="en-US" sz="1200" kern="1200" baseline="0" dirty="0">
                <a:solidFill>
                  <a:schemeClr val="tx1"/>
                </a:solidFill>
                <a:latin typeface="Century Gothic" panose="020B0502020202020204" pitchFamily="34" charset="0"/>
                <a:ea typeface="+mn-ea"/>
                <a:cs typeface="+mn-cs"/>
              </a:rPr>
              <a:t> questions about the </a:t>
            </a:r>
            <a:r>
              <a:rPr lang="en-US" sz="1200" kern="1200" dirty="0">
                <a:solidFill>
                  <a:schemeClr val="tx1"/>
                </a:solidFill>
                <a:latin typeface="Century Gothic" panose="020B0502020202020204" pitchFamily="34" charset="0"/>
                <a:ea typeface="+mn-ea"/>
                <a:cs typeface="+mn-cs"/>
              </a:rPr>
              <a:t>ideal sequence for the exercise—the facilitator should take note of any concerns or questions that arise and need to be addressed. A brainstorming session about the group’s expectations for the session will follow.]</a:t>
            </a:r>
          </a:p>
          <a:p>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9</a:t>
            </a:fld>
            <a:endParaRPr lang="en-US" dirty="0">
              <a:latin typeface="Century Gothic" panose="020B0502020202020204" pitchFamily="34" charset="0"/>
            </a:endParaRPr>
          </a:p>
        </p:txBody>
      </p:sp>
    </p:spTree>
    <p:extLst>
      <p:ext uri="{BB962C8B-B14F-4D97-AF65-F5344CB8AC3E}">
        <p14:creationId xmlns:p14="http://schemas.microsoft.com/office/powerpoint/2010/main" val="1232183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This image attempts to illustrate a balance between time, cost, and scope which will enable quality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[This section of the session will last 20 minutes and consists of 5 slides, so the explanation for each slide should not exceed 4 minutes.]</a:t>
            </a:r>
            <a:endParaRPr lang="en-US" dirty="0">
              <a:latin typeface="Century Gothic" panose="020B0502020202020204" pitchFamily="34" charset="0"/>
            </a:endParaRPr>
          </a:p>
        </p:txBody>
      </p:sp>
    </p:spTree>
    <p:extLst>
      <p:ext uri="{BB962C8B-B14F-4D97-AF65-F5344CB8AC3E}">
        <p14:creationId xmlns:p14="http://schemas.microsoft.com/office/powerpoint/2010/main" val="1511208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b="1" kern="1200" dirty="0">
                <a:solidFill>
                  <a:schemeClr val="tx1"/>
                </a:solidFill>
                <a:latin typeface="Century Gothic" panose="020B0502020202020204" pitchFamily="34" charset="0"/>
                <a:ea typeface="+mn-ea"/>
                <a:cs typeface="+mn-cs"/>
              </a:rPr>
              <a:t>This slide is about the use and planning of time when the evaluation exercise has a deadline.</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IRB</a:t>
            </a:r>
            <a:r>
              <a:rPr lang="en-US" sz="1200" kern="1200" dirty="0">
                <a:solidFill>
                  <a:schemeClr val="tx1"/>
                </a:solidFill>
                <a:latin typeface="Century Gothic" panose="020B0502020202020204" pitchFamily="34" charset="0"/>
                <a:ea typeface="+mn-ea"/>
                <a:cs typeface="+mn-cs"/>
              </a:rPr>
              <a:t>: It is very important to get the ethics committee’s full authorization, and also the authorization of the research committee if there is one (some institutions have both committees, others have</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only the ethics committee IRB) before starting the fieldwork.</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If there is no ethics committee in the organization, it is best to go through an ethics review by asking an external institution to examine the evaluation protocol,</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methods, and instruments to be used.</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Pilot</a:t>
            </a:r>
            <a:r>
              <a:rPr lang="en-US" sz="1200" kern="1200" dirty="0">
                <a:solidFill>
                  <a:schemeClr val="tx1"/>
                </a:solidFill>
                <a:latin typeface="Century Gothic" panose="020B0502020202020204" pitchFamily="34" charset="0"/>
                <a:ea typeface="+mn-ea"/>
                <a:cs typeface="+mn-cs"/>
              </a:rPr>
              <a:t>:</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Once they are approved, the instruments must be tried out </a:t>
            </a:r>
            <a:r>
              <a:rPr lang="en-US" sz="1200" b="1" kern="1200" dirty="0">
                <a:solidFill>
                  <a:schemeClr val="tx1"/>
                </a:solidFill>
                <a:latin typeface="Century Gothic" panose="020B0502020202020204" pitchFamily="34" charset="0"/>
                <a:ea typeface="+mn-ea"/>
                <a:cs typeface="+mn-cs"/>
              </a:rPr>
              <a:t>in a pilot-test</a:t>
            </a:r>
            <a:r>
              <a:rPr lang="en-US" sz="1200" kern="1200" dirty="0">
                <a:solidFill>
                  <a:schemeClr val="tx1"/>
                </a:solidFill>
                <a:latin typeface="Century Gothic" panose="020B0502020202020204" pitchFamily="34" charset="0"/>
                <a:ea typeface="+mn-ea"/>
                <a:cs typeface="+mn-cs"/>
              </a:rPr>
              <a:t> and then</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adapted.</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If</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instruments need significant revision following the pilot-test, they must be submitted again for review by an ethics committee.</a:t>
            </a:r>
          </a:p>
          <a:p>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latin typeface="Century Gothic" panose="020B0502020202020204" pitchFamily="34" charset="0"/>
              </a:rPr>
              <a:t>Team training</a:t>
            </a:r>
            <a:r>
              <a:rPr lang="en-US" sz="1200" kern="1200" dirty="0">
                <a:solidFill>
                  <a:schemeClr val="tx1"/>
                </a:solidFill>
                <a:latin typeface="Century Gothic" pitchFamily="34" charset="0"/>
                <a:ea typeface="+mn-ea"/>
                <a:cs typeface="+mn-cs"/>
              </a:rPr>
              <a:t>: Timeframe depends upon several factors. The content and length of training of the team will depend upon the type of fieldwork to be performed. If the work is very new, complex, and/or the team has not been trained or has had no experience doing fieldwork, this will require a greater training effort and more time.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itchFamily="34" charset="0"/>
                <a:ea typeface="+mn-ea"/>
                <a:cs typeface="+mn-cs"/>
              </a:rPr>
              <a:t>If the group works with an experienced team, the training will require less effort and time.</a:t>
            </a:r>
            <a:br>
              <a:rPr lang="en-US" sz="1200" kern="1200" dirty="0">
                <a:solidFill>
                  <a:schemeClr val="tx1"/>
                </a:solidFill>
                <a:latin typeface="Century Gothic" pitchFamily="34" charset="0"/>
                <a:ea typeface="+mn-ea"/>
                <a:cs typeface="+mn-cs"/>
              </a:rPr>
            </a:br>
            <a:endParaRPr lang="en-US" sz="1200" kern="1200" dirty="0">
              <a:solidFill>
                <a:schemeClr val="tx1"/>
              </a:solidFill>
              <a:latin typeface="Century Gothic"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itchFamily="34" charset="0"/>
                <a:ea typeface="+mn-ea"/>
                <a:cs typeface="+mn-cs"/>
              </a:rPr>
              <a:t>It is very important to have safety mechanisms in training, and a good way to reinforce training is to pilot the instruments and the field strategy.</a:t>
            </a:r>
          </a:p>
        </p:txBody>
      </p:sp>
    </p:spTree>
    <p:extLst>
      <p:ext uri="{BB962C8B-B14F-4D97-AF65-F5344CB8AC3E}">
        <p14:creationId xmlns:p14="http://schemas.microsoft.com/office/powerpoint/2010/main" val="3845751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b="1" kern="1200" dirty="0">
                <a:solidFill>
                  <a:schemeClr val="tx1"/>
                </a:solidFill>
                <a:latin typeface="Century Gothic" panose="020B0502020202020204" pitchFamily="34" charset="0"/>
                <a:ea typeface="+mn-ea"/>
                <a:cs typeface="+mn-cs"/>
              </a:rPr>
              <a:t>The time and</a:t>
            </a:r>
            <a:r>
              <a:rPr lang="en-US" sz="1200" b="1" kern="1200" baseline="0" dirty="0">
                <a:solidFill>
                  <a:schemeClr val="tx1"/>
                </a:solidFill>
                <a:latin typeface="Century Gothic" panose="020B0502020202020204" pitchFamily="34" charset="0"/>
                <a:ea typeface="+mn-ea"/>
                <a:cs typeface="+mn-cs"/>
              </a:rPr>
              <a:t> budget needed for recruitment will vary depending on your desired sample population and sample size</a:t>
            </a:r>
            <a:r>
              <a:rPr lang="en-US" sz="1200" kern="1200" baseline="0" dirty="0">
                <a:solidFill>
                  <a:schemeClr val="tx1"/>
                </a:solidFill>
                <a:latin typeface="Century Gothic" panose="020B0502020202020204" pitchFamily="34" charset="0"/>
                <a:ea typeface="+mn-ea"/>
                <a:cs typeface="+mn-cs"/>
              </a:rPr>
              <a: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For example, a focus group with open population may</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require an entire week for recruiting, due to the fact that you’ll need to coordinate</a:t>
            </a:r>
            <a:r>
              <a:rPr lang="en-US" sz="1200" kern="1200" baseline="0" dirty="0">
                <a:solidFill>
                  <a:schemeClr val="tx1"/>
                </a:solidFill>
                <a:latin typeface="Century Gothic" panose="020B0502020202020204" pitchFamily="34" charset="0"/>
                <a:ea typeface="+mn-ea"/>
                <a:cs typeface="+mn-cs"/>
              </a:rPr>
              <a:t> 6–10 different people’s schedules.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Finding someone who fits your sampling criteria for an in-depth interview (IDI) from</a:t>
            </a:r>
            <a:r>
              <a:rPr lang="en-US" sz="1200" kern="1200" baseline="0" dirty="0">
                <a:solidFill>
                  <a:schemeClr val="tx1"/>
                </a:solidFill>
                <a:latin typeface="Century Gothic" panose="020B0502020202020204" pitchFamily="34" charset="0"/>
                <a:ea typeface="+mn-ea"/>
                <a:cs typeface="+mn-cs"/>
              </a:rPr>
              <a:t> a specific</a:t>
            </a:r>
            <a:r>
              <a:rPr lang="en-US" sz="1200" kern="1200" dirty="0">
                <a:solidFill>
                  <a:schemeClr val="tx1"/>
                </a:solidFill>
                <a:latin typeface="Century Gothic" panose="020B0502020202020204" pitchFamily="34" charset="0"/>
                <a:ea typeface="+mn-ea"/>
                <a:cs typeface="+mn-cs"/>
              </a:rPr>
              <a:t> population may take up to four hours.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first two hours will be used to find the person and schedule an interview with her or him, then one hour will be necessary to remind</a:t>
            </a:r>
            <a:r>
              <a:rPr lang="en-US" sz="1200" kern="1200" baseline="0" dirty="0">
                <a:solidFill>
                  <a:schemeClr val="tx1"/>
                </a:solidFill>
                <a:latin typeface="Century Gothic" panose="020B0502020202020204" pitchFamily="34" charset="0"/>
                <a:ea typeface="+mn-ea"/>
                <a:cs typeface="+mn-cs"/>
              </a:rPr>
              <a:t> them</a:t>
            </a:r>
            <a:r>
              <a:rPr lang="en-US" sz="1200" kern="1200" dirty="0">
                <a:solidFill>
                  <a:schemeClr val="tx1"/>
                </a:solidFill>
                <a:latin typeface="Century Gothic" panose="020B0502020202020204" pitchFamily="34" charset="0"/>
                <a:ea typeface="+mn-ea"/>
                <a:cs typeface="+mn-cs"/>
              </a:rPr>
              <a:t> one day before the date, (especially if</a:t>
            </a:r>
            <a:r>
              <a:rPr lang="en-US" sz="1200" kern="1200" baseline="0" dirty="0">
                <a:solidFill>
                  <a:schemeClr val="tx1"/>
                </a:solidFill>
                <a:latin typeface="Century Gothic" panose="020B0502020202020204" pitchFamily="34" charset="0"/>
                <a:ea typeface="+mn-ea"/>
                <a:cs typeface="+mn-cs"/>
              </a:rPr>
              <a:t> someone </a:t>
            </a:r>
            <a:r>
              <a:rPr lang="en-US" sz="1200" kern="1200" dirty="0">
                <a:solidFill>
                  <a:schemeClr val="tx1"/>
                </a:solidFill>
                <a:latin typeface="Century Gothic" panose="020B0502020202020204" pitchFamily="34" charset="0"/>
                <a:ea typeface="+mn-ea"/>
                <a:cs typeface="+mn-cs"/>
              </a:rPr>
              <a:t>doesn’t have a phone) and finally, one more hour to do the interview.</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Keeping</a:t>
            </a:r>
            <a:r>
              <a:rPr lang="en-US" sz="1200" kern="1200" baseline="0" dirty="0">
                <a:solidFill>
                  <a:schemeClr val="tx1"/>
                </a:solidFill>
                <a:latin typeface="Century Gothic" panose="020B0502020202020204" pitchFamily="34" charset="0"/>
                <a:ea typeface="+mn-ea"/>
                <a:cs typeface="+mn-cs"/>
              </a:rPr>
              <a:t> detailed</a:t>
            </a:r>
            <a:r>
              <a:rPr lang="en-US" sz="1200" kern="1200" dirty="0">
                <a:solidFill>
                  <a:schemeClr val="tx1"/>
                </a:solidFill>
                <a:latin typeface="Century Gothic" panose="020B0502020202020204" pitchFamily="34" charset="0"/>
                <a:ea typeface="+mn-ea"/>
                <a:cs typeface="+mn-cs"/>
              </a:rPr>
              <a:t> field notes is a very helpful way to reduce bias as well as</a:t>
            </a:r>
            <a:r>
              <a:rPr lang="en-US" sz="1200" kern="1200" baseline="0" dirty="0">
                <a:solidFill>
                  <a:schemeClr val="tx1"/>
                </a:solidFill>
                <a:latin typeface="Century Gothic" panose="020B0502020202020204" pitchFamily="34" charset="0"/>
                <a:ea typeface="+mn-ea"/>
                <a:cs typeface="+mn-cs"/>
              </a:rPr>
              <a:t> to track primary data sources and methods of sampling and recruitment</a:t>
            </a:r>
            <a:r>
              <a:rPr lang="en-US" sz="1200" kern="1200" dirty="0">
                <a:solidFill>
                  <a:schemeClr val="tx1"/>
                </a:solidFill>
                <a:latin typeface="Century Gothic" panose="020B0502020202020204" pitchFamily="34" charset="0"/>
                <a:ea typeface="+mn-ea"/>
                <a:cs typeface="+mn-cs"/>
              </a:rPr>
              <a: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very important to back-up any information immediately after working on it—an efficient way to do this is to send it to a Cloud storage platform.</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Also, it is very important to inform subjects of time the interview will take. It is very common that informants agree to participate, thinking it will take no more than 15 minutes. </a:t>
            </a:r>
          </a:p>
          <a:p>
            <a:endParaRPr lang="es-MX" baseline="0" dirty="0">
              <a:latin typeface="Century Gothic" panose="020B0502020202020204" pitchFamily="34" charset="0"/>
            </a:endParaRPr>
          </a:p>
          <a:p>
            <a:endParaRPr lang="en-US"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644357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kern="1200" dirty="0">
                <a:solidFill>
                  <a:schemeClr val="tx1"/>
                </a:solidFill>
                <a:latin typeface="Century Gothic" panose="020B0502020202020204" pitchFamily="34" charset="0"/>
                <a:ea typeface="+mn-ea"/>
                <a:cs typeface="+mn-cs"/>
              </a:rPr>
              <a:t>It is important to have meetings with the field team periodically to look</a:t>
            </a:r>
            <a:r>
              <a:rPr lang="en-US" sz="1200" kern="1200" baseline="0" dirty="0">
                <a:solidFill>
                  <a:schemeClr val="tx1"/>
                </a:solidFill>
                <a:latin typeface="Century Gothic" panose="020B0502020202020204" pitchFamily="34" charset="0"/>
                <a:ea typeface="+mn-ea"/>
                <a:cs typeface="+mn-cs"/>
              </a:rPr>
              <a:t> for</a:t>
            </a:r>
            <a:r>
              <a:rPr lang="en-US" sz="1200" kern="1200" dirty="0">
                <a:solidFill>
                  <a:schemeClr val="tx1"/>
                </a:solidFill>
                <a:latin typeface="Century Gothic" panose="020B0502020202020204" pitchFamily="34" charset="0"/>
                <a:ea typeface="+mn-ea"/>
                <a:cs typeface="+mn-cs"/>
              </a:rPr>
              <a:t> patterns or preliminary findings.</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When the evaluation covers different</a:t>
            </a:r>
            <a:r>
              <a:rPr lang="en-US" sz="1200" kern="1200" dirty="0">
                <a:solidFill>
                  <a:schemeClr val="tx1"/>
                </a:solidFill>
                <a:latin typeface="Century Gothic" panose="020B0502020202020204" pitchFamily="34" charset="0"/>
                <a:ea typeface="+mn-ea"/>
                <a:cs typeface="+mn-cs"/>
              </a:rPr>
              <a:t> topics, sites, or stages of the program, and if the fieldwork requires research with different subjects (example: mothers, teachers, children), it can be valuable to “close” each stage of the research and work to elucidate findings</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for each topic, subject, or stage, before continuing the next stage of fieldwork.</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For example, </a:t>
            </a:r>
            <a:r>
              <a:rPr lang="en-US" sz="1200" kern="1200" dirty="0">
                <a:solidFill>
                  <a:schemeClr val="tx1"/>
                </a:solidFill>
                <a:latin typeface="Century Gothic" panose="020B0502020202020204" pitchFamily="34" charset="0"/>
                <a:ea typeface="+mn-ea"/>
                <a:cs typeface="+mn-cs"/>
              </a:rPr>
              <a:t>if you are going to interview the doctors and also the patients you can start interviewing the doctors and then analyze the data of these interviews. When you finish collecting the fieldwork of the doctors, you meet the team to have a critical thinking session, analyzing data and generating</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preliminary results</a:t>
            </a:r>
            <a:r>
              <a:rPr lang="en-US" sz="1200" kern="1200" baseline="0" dirty="0">
                <a:solidFill>
                  <a:schemeClr val="tx1"/>
                </a:solidFill>
                <a:latin typeface="Century Gothic" panose="020B0502020202020204" pitchFamily="34" charset="0"/>
                <a:ea typeface="+mn-ea"/>
                <a:cs typeface="+mn-cs"/>
              </a:rPr>
              <a:t> for doctors. Next, you will do the same with patients. </a:t>
            </a:r>
            <a:endParaRPr lang="en-US" sz="1200" kern="1200" dirty="0">
              <a:solidFill>
                <a:schemeClr val="tx1"/>
              </a:solidFill>
              <a:latin typeface="Century Gothic" panose="020B0502020202020204" pitchFamily="34" charset="0"/>
              <a:ea typeface="+mn-ea"/>
              <a:cs typeface="+mn-cs"/>
            </a:endParaRP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Make constant comparative analysis </a:t>
            </a:r>
            <a:r>
              <a:rPr lang="en-US" sz="1200" kern="1200" dirty="0">
                <a:solidFill>
                  <a:schemeClr val="tx1"/>
                </a:solidFill>
                <a:latin typeface="Century Gothic" panose="020B0502020202020204" pitchFamily="34" charset="0"/>
                <a:ea typeface="+mn-ea"/>
                <a:cs typeface="+mn-cs"/>
              </a:rPr>
              <a:t>on the objectives and what</a:t>
            </a:r>
            <a:r>
              <a:rPr lang="en-US" sz="1200" kern="1200" baseline="0" dirty="0">
                <a:solidFill>
                  <a:schemeClr val="tx1"/>
                </a:solidFill>
                <a:latin typeface="Century Gothic" panose="020B0502020202020204" pitchFamily="34" charset="0"/>
                <a:ea typeface="+mn-ea"/>
                <a:cs typeface="+mn-cs"/>
              </a:rPr>
              <a:t> the preliminary findings are showing. </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Reflect regularly upon how decisions in the fieldwork process may result in bias in the evaluation. It is important to be aware of potential sources of bias when developing the evaluation, conducting the evaluation, and analyzing data.</a:t>
            </a:r>
            <a:endParaRPr lang="en-US" dirty="0">
              <a:latin typeface="Century Gothic" panose="020B0502020202020204" pitchFamily="34" charset="0"/>
            </a:endParaRPr>
          </a:p>
        </p:txBody>
      </p:sp>
    </p:spTree>
    <p:extLst>
      <p:ext uri="{BB962C8B-B14F-4D97-AF65-F5344CB8AC3E}">
        <p14:creationId xmlns:p14="http://schemas.microsoft.com/office/powerpoint/2010/main" val="1294993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Fieldwork times can vary depending on field/theme/subject characteristics.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On average, these should be the times that it would take each of the techniques.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“Open population” means that you have to find the informants in their houses, or in their regular lives. It means that they are not easy to find. One such “easy to find” informant is an informant that is in the clinic, at the school, or currently involved in the project you want to evaluate.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Times are shorter if people to be recruited are easy to find.</a:t>
            </a:r>
            <a:endParaRPr lang="en-US" dirty="0">
              <a:latin typeface="Century Gothic" panose="020B0502020202020204" pitchFamily="34" charset="0"/>
            </a:endParaRPr>
          </a:p>
        </p:txBody>
      </p:sp>
    </p:spTree>
    <p:extLst>
      <p:ext uri="{BB962C8B-B14F-4D97-AF65-F5344CB8AC3E}">
        <p14:creationId xmlns:p14="http://schemas.microsoft.com/office/powerpoint/2010/main" val="1400364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kern="1200" dirty="0">
                <a:solidFill>
                  <a:schemeClr val="tx1"/>
                </a:solidFill>
                <a:latin typeface="Century Gothic" panose="020B0502020202020204" pitchFamily="34" charset="0"/>
                <a:ea typeface="+mn-ea"/>
                <a:cs typeface="+mn-cs"/>
              </a:rPr>
              <a:t>Once data collection is complete, </a:t>
            </a:r>
            <a:r>
              <a:rPr lang="en-US" sz="1200" b="1" kern="1200" dirty="0">
                <a:solidFill>
                  <a:schemeClr val="tx1"/>
                </a:solidFill>
                <a:latin typeface="Century Gothic" panose="020B0502020202020204" pitchFamily="34" charset="0"/>
                <a:ea typeface="+mn-ea"/>
                <a:cs typeface="+mn-cs"/>
              </a:rPr>
              <a:t>it must be prepared for analysis. </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The next steps are: transcription, translation (sometimes), coding, and analysis. </a:t>
            </a:r>
          </a:p>
          <a:p>
            <a:endParaRPr lang="en-US" sz="1200" b="1"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An</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estimate of time for transcription: 4+ hours per hour of audio; FGDs typically take longer because of multiple discussions back and forth—transcription can take even longer depending on speed of speech and the topic (more technical = more time)</a:t>
            </a:r>
          </a:p>
          <a:p>
            <a:endParaRPr lang="en-US" sz="1200" b="0" kern="1200" baseline="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Analyses requires a lot of time. </a:t>
            </a:r>
            <a:r>
              <a:rPr lang="en-US" sz="1200" b="0" kern="1200" dirty="0">
                <a:solidFill>
                  <a:schemeClr val="tx1"/>
                </a:solidFill>
                <a:latin typeface="Century Gothic" panose="020B0502020202020204" pitchFamily="34" charset="0"/>
                <a:ea typeface="+mn-ea"/>
                <a:cs typeface="+mn-cs"/>
              </a:rPr>
              <a:t>A</a:t>
            </a:r>
            <a:r>
              <a:rPr lang="en-US" sz="1200" kern="1200" dirty="0">
                <a:solidFill>
                  <a:schemeClr val="tx1"/>
                </a:solidFill>
                <a:latin typeface="Century Gothic" panose="020B0502020202020204" pitchFamily="34" charset="0"/>
                <a:ea typeface="+mn-ea"/>
                <a:cs typeface="+mn-cs"/>
              </a:rPr>
              <a:t>nalysis is a work of critical thinking and synthesizing the information obtained during fieldwork.</a:t>
            </a:r>
            <a:endParaRPr lang="en-US" dirty="0">
              <a:latin typeface="Century Gothic" panose="020B0502020202020204" pitchFamily="34" charset="0"/>
            </a:endParaRPr>
          </a:p>
        </p:txBody>
      </p:sp>
    </p:spTree>
    <p:extLst>
      <p:ext uri="{BB962C8B-B14F-4D97-AF65-F5344CB8AC3E}">
        <p14:creationId xmlns:p14="http://schemas.microsoft.com/office/powerpoint/2010/main" val="35006330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It is important to consider the time for writing the final report, but it is important, too, to set aside some time in order to have comments from stakeholders and program operators.</a:t>
            </a:r>
          </a:p>
          <a:p>
            <a:endParaRPr lang="en-US" dirty="0">
              <a:latin typeface="Century Gothic" panose="020B0502020202020204" pitchFamily="34" charset="0"/>
            </a:endParaRPr>
          </a:p>
          <a:p>
            <a:r>
              <a:rPr lang="en-US" dirty="0">
                <a:latin typeface="Century Gothic" panose="020B0502020202020204" pitchFamily="34" charset="0"/>
              </a:rPr>
              <a:t>When final reports are submitted without the input of program operators, there is a risk of major changes after the first revision.</a:t>
            </a:r>
          </a:p>
        </p:txBody>
      </p:sp>
    </p:spTree>
    <p:extLst>
      <p:ext uri="{BB962C8B-B14F-4D97-AF65-F5344CB8AC3E}">
        <p14:creationId xmlns:p14="http://schemas.microsoft.com/office/powerpoint/2010/main" val="1883030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b="1" dirty="0">
                <a:latin typeface="Century Gothic" panose="020B0502020202020204" pitchFamily="34" charset="0"/>
              </a:rPr>
              <a:t>When you create a budget, you must take into account the following elements:</a:t>
            </a:r>
            <a:br>
              <a:rPr lang="en-US" b="1" dirty="0">
                <a:latin typeface="Century Gothic" panose="020B0502020202020204" pitchFamily="34" charset="0"/>
              </a:rPr>
            </a:br>
            <a:endParaRPr lang="en-US" b="1" dirty="0">
              <a:latin typeface="Century Gothic" panose="020B0502020202020204" pitchFamily="34" charset="0"/>
            </a:endParaRPr>
          </a:p>
          <a:p>
            <a:pPr marL="685800" lvl="1" indent="-228600">
              <a:buFont typeface="+mj-lt"/>
              <a:buAutoNum type="arabicPeriod"/>
            </a:pPr>
            <a:r>
              <a:rPr lang="en-US" dirty="0">
                <a:latin typeface="Century Gothic" panose="020B0502020202020204" pitchFamily="34" charset="0"/>
              </a:rPr>
              <a:t>Recruitment of informants may take a lot of time and therefore could be expensive</a:t>
            </a:r>
            <a:br>
              <a:rPr lang="en-US" dirty="0">
                <a:latin typeface="Century Gothic" panose="020B0502020202020204" pitchFamily="34" charset="0"/>
              </a:rPr>
            </a:br>
            <a:endParaRPr lang="en-US" dirty="0">
              <a:latin typeface="Century Gothic" panose="020B0502020202020204" pitchFamily="34" charset="0"/>
            </a:endParaRPr>
          </a:p>
          <a:p>
            <a:pPr marL="685800" lvl="1" indent="-228600">
              <a:buFont typeface="+mj-lt"/>
              <a:buAutoNum type="arabicPeriod"/>
            </a:pPr>
            <a:r>
              <a:rPr lang="en-US" dirty="0">
                <a:latin typeface="Century Gothic" panose="020B0502020202020204" pitchFamily="34" charset="0"/>
              </a:rPr>
              <a:t>The information gathered during the fieldwork will be more expensive the more detailed it is, and it will be based on the type of instruments that have been chosen</a:t>
            </a:r>
            <a:br>
              <a:rPr lang="en-US" dirty="0">
                <a:latin typeface="Century Gothic" panose="020B0502020202020204" pitchFamily="34" charset="0"/>
              </a:rPr>
            </a:br>
            <a:r>
              <a:rPr lang="en-US" dirty="0">
                <a:latin typeface="Century Gothic" panose="020B0502020202020204" pitchFamily="34" charset="0"/>
              </a:rPr>
              <a:t> </a:t>
            </a:r>
          </a:p>
          <a:p>
            <a:pPr marL="685800" lvl="1" indent="-228600">
              <a:buFont typeface="+mj-lt"/>
              <a:buAutoNum type="arabicPeriod"/>
            </a:pPr>
            <a:r>
              <a:rPr lang="en-US" baseline="0" dirty="0">
                <a:latin typeface="Century Gothic" panose="020B0502020202020204" pitchFamily="34" charset="0"/>
              </a:rPr>
              <a:t>T</a:t>
            </a:r>
            <a:r>
              <a:rPr lang="en-US" dirty="0">
                <a:latin typeface="Century Gothic" panose="020B0502020202020204" pitchFamily="34" charset="0"/>
              </a:rPr>
              <a:t>he codification must be carried out by highly specialized personnel and this generates an important cost for the qualitative evaluation</a:t>
            </a:r>
            <a:br>
              <a:rPr lang="en-US" dirty="0">
                <a:latin typeface="Century Gothic" panose="020B0502020202020204" pitchFamily="34" charset="0"/>
              </a:rPr>
            </a:br>
            <a:endParaRPr lang="en-US" dirty="0">
              <a:latin typeface="Century Gothic" panose="020B0502020202020204" pitchFamily="34" charset="0"/>
            </a:endParaRPr>
          </a:p>
          <a:p>
            <a:pPr marL="685800" lvl="1" indent="-228600">
              <a:buFont typeface="+mj-lt"/>
              <a:buAutoNum type="arabicPeriod"/>
            </a:pPr>
            <a:r>
              <a:rPr lang="en-US" dirty="0">
                <a:latin typeface="Century Gothic" panose="020B0502020202020204" pitchFamily="34" charset="0"/>
              </a:rPr>
              <a:t>Finally, the analysis of the data must be done manually, requiring time and resources</a:t>
            </a:r>
          </a:p>
        </p:txBody>
      </p:sp>
    </p:spTree>
    <p:extLst>
      <p:ext uri="{BB962C8B-B14F-4D97-AF65-F5344CB8AC3E}">
        <p14:creationId xmlns:p14="http://schemas.microsoft.com/office/powerpoint/2010/main" val="1601955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92500" lnSpcReduction="10000"/>
          </a:bodyPr>
          <a:lstStyle/>
          <a:p>
            <a:r>
              <a:rPr lang="en-US" sz="1200" b="1" kern="1200" dirty="0">
                <a:solidFill>
                  <a:schemeClr val="tx1"/>
                </a:solidFill>
                <a:latin typeface="Century Gothic" panose="020B0502020202020204" pitchFamily="34" charset="0"/>
                <a:ea typeface="+mn-ea"/>
                <a:cs typeface="+mn-cs"/>
              </a:rPr>
              <a:t>Without a doubt, the cost of tools for qualitative</a:t>
            </a:r>
            <a:r>
              <a:rPr lang="en-US" sz="1200" b="1" kern="1200" baseline="0" dirty="0">
                <a:solidFill>
                  <a:schemeClr val="tx1"/>
                </a:solidFill>
                <a:latin typeface="Century Gothic" panose="020B0502020202020204" pitchFamily="34" charset="0"/>
                <a:ea typeface="+mn-ea"/>
                <a:cs typeface="+mn-cs"/>
              </a:rPr>
              <a:t> research </a:t>
            </a:r>
            <a:r>
              <a:rPr lang="en-US" sz="1200" b="1" kern="1200" dirty="0">
                <a:solidFill>
                  <a:schemeClr val="tx1"/>
                </a:solidFill>
                <a:latin typeface="Century Gothic" panose="020B0502020202020204" pitchFamily="34" charset="0"/>
                <a:ea typeface="+mn-ea"/>
                <a:cs typeface="+mn-cs"/>
              </a:rPr>
              <a:t>varies greatly depending on their level of complexity and the time required to create them, as well</a:t>
            </a:r>
            <a:r>
              <a:rPr lang="en-US" sz="1200" b="1" kern="1200" baseline="0" dirty="0">
                <a:solidFill>
                  <a:schemeClr val="tx1"/>
                </a:solidFill>
                <a:latin typeface="Century Gothic" panose="020B0502020202020204" pitchFamily="34" charset="0"/>
                <a:ea typeface="+mn-ea"/>
                <a:cs typeface="+mn-cs"/>
              </a:rPr>
              <a:t> as analysis of</a:t>
            </a:r>
            <a:r>
              <a:rPr lang="en-US" sz="1200" b="1" kern="1200" dirty="0">
                <a:solidFill>
                  <a:schemeClr val="tx1"/>
                </a:solidFill>
                <a:latin typeface="Century Gothic" panose="020B0502020202020204" pitchFamily="34" charset="0"/>
                <a:ea typeface="+mn-ea"/>
                <a:cs typeface="+mn-cs"/>
              </a:rPr>
              <a:t> the data they generate.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While a </a:t>
            </a:r>
            <a:r>
              <a:rPr lang="en-US" sz="1200" kern="1200" dirty="0" err="1">
                <a:solidFill>
                  <a:schemeClr val="tx1"/>
                </a:solidFill>
                <a:latin typeface="Century Gothic" panose="020B0502020202020204" pitchFamily="34" charset="0"/>
                <a:ea typeface="+mn-ea"/>
                <a:cs typeface="+mn-cs"/>
              </a:rPr>
              <a:t>semistructured</a:t>
            </a:r>
            <a:r>
              <a:rPr lang="en-US" sz="1200" kern="1200" dirty="0">
                <a:solidFill>
                  <a:schemeClr val="tx1"/>
                </a:solidFill>
                <a:latin typeface="Century Gothic" panose="020B0502020202020204" pitchFamily="34" charset="0"/>
                <a:ea typeface="+mn-ea"/>
                <a:cs typeface="+mn-cs"/>
              </a:rPr>
              <a:t> interview is simpler and faster to execute, a focus group is more complex to manage (not just any person is able to facilitate a focus</a:t>
            </a:r>
            <a:r>
              <a:rPr lang="en-US" sz="1200" kern="1200" baseline="0" dirty="0">
                <a:solidFill>
                  <a:schemeClr val="tx1"/>
                </a:solidFill>
                <a:latin typeface="Century Gothic" panose="020B0502020202020204" pitchFamily="34" charset="0"/>
                <a:ea typeface="+mn-ea"/>
                <a:cs typeface="+mn-cs"/>
              </a:rPr>
              <a:t> group</a:t>
            </a:r>
            <a:r>
              <a:rPr lang="en-US" sz="1200" kern="1200" dirty="0">
                <a:solidFill>
                  <a:schemeClr val="tx1"/>
                </a:solidFill>
                <a:latin typeface="Century Gothic" panose="020B0502020202020204" pitchFamily="34" charset="0"/>
                <a:ea typeface="+mn-ea"/>
                <a:cs typeface="+mn-cs"/>
              </a:rPr>
              <a:t>)—it is more expensive and its analysis requires specific</a:t>
            </a:r>
            <a:r>
              <a:rPr lang="en-US" sz="1200" kern="1200" baseline="0" dirty="0">
                <a:solidFill>
                  <a:schemeClr val="tx1"/>
                </a:solidFill>
                <a:latin typeface="Century Gothic" panose="020B0502020202020204" pitchFamily="34" charset="0"/>
                <a:ea typeface="+mn-ea"/>
                <a:cs typeface="+mn-cs"/>
              </a:rPr>
              <a:t> skills</a:t>
            </a:r>
            <a:r>
              <a:rPr lang="en-US" sz="1200" kern="1200" dirty="0">
                <a:solidFill>
                  <a:schemeClr val="tx1"/>
                </a:solidFill>
                <a:latin typeface="Century Gothic" panose="020B0502020202020204" pitchFamily="34" charset="0"/>
                <a:ea typeface="+mn-ea"/>
                <a:cs typeface="+mn-cs"/>
              </a:rPr>
              <a:t>; furthermore, the data should not be analyzed or coded by a person who was not present during the focus group.</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Even if the transcription is the most accurate and suitable way to analyze the qualitative fieldwork data, when there is time and money pressure, a data matrix—where significant testimonies can be transcribed in a selective way—may be the best option.</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Care should be taken, as the</a:t>
            </a:r>
            <a:r>
              <a:rPr lang="en-US" sz="1200" kern="1200" baseline="0" dirty="0">
                <a:solidFill>
                  <a:schemeClr val="tx1"/>
                </a:solidFill>
                <a:latin typeface="Century Gothic" panose="020B0502020202020204" pitchFamily="34" charset="0"/>
                <a:ea typeface="+mn-ea"/>
                <a:cs typeface="+mn-cs"/>
              </a:rPr>
              <a:t> use of a </a:t>
            </a:r>
            <a:r>
              <a:rPr lang="en-US" sz="1200" kern="1200" dirty="0">
                <a:solidFill>
                  <a:schemeClr val="tx1"/>
                </a:solidFill>
                <a:latin typeface="Century Gothic" panose="020B0502020202020204" pitchFamily="34" charset="0"/>
                <a:ea typeface="+mn-ea"/>
                <a:cs typeface="+mn-cs"/>
              </a:rPr>
              <a:t>data matrix might</a:t>
            </a:r>
            <a:r>
              <a:rPr lang="en-US" sz="1200" kern="1200" baseline="0" dirty="0">
                <a:solidFill>
                  <a:schemeClr val="tx1"/>
                </a:solidFill>
                <a:latin typeface="Century Gothic" panose="020B0502020202020204" pitchFamily="34" charset="0"/>
                <a:ea typeface="+mn-ea"/>
                <a:cs typeface="+mn-cs"/>
              </a:rPr>
              <a:t> introduce notable </a:t>
            </a:r>
            <a:r>
              <a:rPr lang="en-US" sz="1200" kern="1200" dirty="0">
                <a:solidFill>
                  <a:schemeClr val="tx1"/>
                </a:solidFill>
                <a:latin typeface="Century Gothic" panose="020B0502020202020204" pitchFamily="34" charset="0"/>
                <a:ea typeface="+mn-ea"/>
                <a:cs typeface="+mn-cs"/>
              </a:rPr>
              <a:t>bias problems. The data matrix must be supervised and double-checked to assure that the person who chooses the audio segments to be transcribed</a:t>
            </a:r>
            <a:r>
              <a:rPr lang="en-US" sz="1200" kern="1200" baseline="0" dirty="0">
                <a:solidFill>
                  <a:schemeClr val="tx1"/>
                </a:solidFill>
                <a:latin typeface="Century Gothic" panose="020B0502020202020204" pitchFamily="34" charset="0"/>
                <a:ea typeface="+mn-ea"/>
                <a:cs typeface="+mn-cs"/>
              </a:rPr>
              <a:t> is not biased in their selection.</a:t>
            </a:r>
          </a:p>
          <a:p>
            <a:endParaRPr lang="en-US" sz="1200" kern="1200" baseline="0" dirty="0">
              <a:solidFill>
                <a:schemeClr val="tx1"/>
              </a:solidFill>
              <a:latin typeface="Century Gothic" panose="020B0502020202020204" pitchFamily="34" charset="0"/>
              <a:ea typeface="+mn-ea"/>
              <a:cs typeface="+mn-cs"/>
            </a:endParaRPr>
          </a:p>
          <a:p>
            <a:r>
              <a:rPr lang="en-US" sz="1200" kern="1200" baseline="0" dirty="0">
                <a:solidFill>
                  <a:schemeClr val="tx1"/>
                </a:solidFill>
                <a:latin typeface="Century Gothic" panose="020B0502020202020204" pitchFamily="34" charset="0"/>
                <a:ea typeface="+mn-ea"/>
                <a:cs typeface="+mn-cs"/>
              </a:rPr>
              <a:t>In analysis, a way to save time would be to, instead of coding, create a summary of each transcript, pulling out main themes, important quotes, etc.</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18</a:t>
            </a:fld>
            <a:endParaRPr lang="en-US" dirty="0">
              <a:latin typeface="Century Gothic" panose="020B0502020202020204" pitchFamily="34" charset="0"/>
            </a:endParaRPr>
          </a:p>
        </p:txBody>
      </p:sp>
    </p:spTree>
    <p:extLst>
      <p:ext uri="{BB962C8B-B14F-4D97-AF65-F5344CB8AC3E}">
        <p14:creationId xmlns:p14="http://schemas.microsoft.com/office/powerpoint/2010/main" val="21194024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92500" lnSpcReduction="10000"/>
          </a:bodyPr>
          <a:lstStyle/>
          <a:p>
            <a:r>
              <a:rPr lang="en-US" sz="1200" b="1" kern="1200" dirty="0">
                <a:solidFill>
                  <a:schemeClr val="tx1"/>
                </a:solidFill>
                <a:latin typeface="Century Gothic" panose="020B0502020202020204" pitchFamily="34" charset="0"/>
                <a:ea typeface="+mn-ea"/>
                <a:cs typeface="+mn-cs"/>
              </a:rPr>
              <a:t>Without a doubt, the cost of tools for qualitative</a:t>
            </a:r>
            <a:r>
              <a:rPr lang="en-US" sz="1200" b="1" kern="1200" baseline="0" dirty="0">
                <a:solidFill>
                  <a:schemeClr val="tx1"/>
                </a:solidFill>
                <a:latin typeface="Century Gothic" panose="020B0502020202020204" pitchFamily="34" charset="0"/>
                <a:ea typeface="+mn-ea"/>
                <a:cs typeface="+mn-cs"/>
              </a:rPr>
              <a:t> research </a:t>
            </a:r>
            <a:r>
              <a:rPr lang="en-US" sz="1200" b="1" kern="1200" dirty="0">
                <a:solidFill>
                  <a:schemeClr val="tx1"/>
                </a:solidFill>
                <a:latin typeface="Century Gothic" panose="020B0502020202020204" pitchFamily="34" charset="0"/>
                <a:ea typeface="+mn-ea"/>
                <a:cs typeface="+mn-cs"/>
              </a:rPr>
              <a:t>varies greatly depending on their level of complexity and the time required to create them, as well</a:t>
            </a:r>
            <a:r>
              <a:rPr lang="en-US" sz="1200" b="1" kern="1200" baseline="0" dirty="0">
                <a:solidFill>
                  <a:schemeClr val="tx1"/>
                </a:solidFill>
                <a:latin typeface="Century Gothic" panose="020B0502020202020204" pitchFamily="34" charset="0"/>
                <a:ea typeface="+mn-ea"/>
                <a:cs typeface="+mn-cs"/>
              </a:rPr>
              <a:t> as analysis of</a:t>
            </a:r>
            <a:r>
              <a:rPr lang="en-US" sz="1200" b="1" kern="1200" dirty="0">
                <a:solidFill>
                  <a:schemeClr val="tx1"/>
                </a:solidFill>
                <a:latin typeface="Century Gothic" panose="020B0502020202020204" pitchFamily="34" charset="0"/>
                <a:ea typeface="+mn-ea"/>
                <a:cs typeface="+mn-cs"/>
              </a:rPr>
              <a:t> the data they generate.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While a </a:t>
            </a:r>
            <a:r>
              <a:rPr lang="en-US" sz="1200" kern="1200" dirty="0" err="1">
                <a:solidFill>
                  <a:schemeClr val="tx1"/>
                </a:solidFill>
                <a:latin typeface="Century Gothic" panose="020B0502020202020204" pitchFamily="34" charset="0"/>
                <a:ea typeface="+mn-ea"/>
                <a:cs typeface="+mn-cs"/>
              </a:rPr>
              <a:t>semistructured</a:t>
            </a:r>
            <a:r>
              <a:rPr lang="en-US" sz="1200" kern="1200" dirty="0">
                <a:solidFill>
                  <a:schemeClr val="tx1"/>
                </a:solidFill>
                <a:latin typeface="Century Gothic" panose="020B0502020202020204" pitchFamily="34" charset="0"/>
                <a:ea typeface="+mn-ea"/>
                <a:cs typeface="+mn-cs"/>
              </a:rPr>
              <a:t> interview is simpler and faster to execute, a focus group is more complex to manage (not just any person is able to facilitate a focus</a:t>
            </a:r>
            <a:r>
              <a:rPr lang="en-US" sz="1200" kern="1200" baseline="0" dirty="0">
                <a:solidFill>
                  <a:schemeClr val="tx1"/>
                </a:solidFill>
                <a:latin typeface="Century Gothic" panose="020B0502020202020204" pitchFamily="34" charset="0"/>
                <a:ea typeface="+mn-ea"/>
                <a:cs typeface="+mn-cs"/>
              </a:rPr>
              <a:t> group</a:t>
            </a:r>
            <a:r>
              <a:rPr lang="en-US" sz="1200" kern="1200" dirty="0">
                <a:solidFill>
                  <a:schemeClr val="tx1"/>
                </a:solidFill>
                <a:latin typeface="Century Gothic" panose="020B0502020202020204" pitchFamily="34" charset="0"/>
                <a:ea typeface="+mn-ea"/>
                <a:cs typeface="+mn-cs"/>
              </a:rPr>
              <a:t>)—it is more expensive and its analysis requires specific</a:t>
            </a:r>
            <a:r>
              <a:rPr lang="en-US" sz="1200" kern="1200" baseline="0" dirty="0">
                <a:solidFill>
                  <a:schemeClr val="tx1"/>
                </a:solidFill>
                <a:latin typeface="Century Gothic" panose="020B0502020202020204" pitchFamily="34" charset="0"/>
                <a:ea typeface="+mn-ea"/>
                <a:cs typeface="+mn-cs"/>
              </a:rPr>
              <a:t> skills</a:t>
            </a:r>
            <a:r>
              <a:rPr lang="en-US" sz="1200" kern="1200" dirty="0">
                <a:solidFill>
                  <a:schemeClr val="tx1"/>
                </a:solidFill>
                <a:latin typeface="Century Gothic" panose="020B0502020202020204" pitchFamily="34" charset="0"/>
                <a:ea typeface="+mn-ea"/>
                <a:cs typeface="+mn-cs"/>
              </a:rPr>
              <a:t>; furthermore, the data should not be analyzed or coded by a person who was not present during the focus group.</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Even if the transcription is the most accurate and suitable way to analyze the qualitative fieldwork data, when there is time and money pressure, a data matrix—where significant testimonies can be transcribed in a selective way—may be the best option.</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Care should be taken, as the</a:t>
            </a:r>
            <a:r>
              <a:rPr lang="en-US" sz="1200" kern="1200" baseline="0" dirty="0">
                <a:solidFill>
                  <a:schemeClr val="tx1"/>
                </a:solidFill>
                <a:latin typeface="Century Gothic" panose="020B0502020202020204" pitchFamily="34" charset="0"/>
                <a:ea typeface="+mn-ea"/>
                <a:cs typeface="+mn-cs"/>
              </a:rPr>
              <a:t> use of a </a:t>
            </a:r>
            <a:r>
              <a:rPr lang="en-US" sz="1200" kern="1200" dirty="0">
                <a:solidFill>
                  <a:schemeClr val="tx1"/>
                </a:solidFill>
                <a:latin typeface="Century Gothic" panose="020B0502020202020204" pitchFamily="34" charset="0"/>
                <a:ea typeface="+mn-ea"/>
                <a:cs typeface="+mn-cs"/>
              </a:rPr>
              <a:t>data matrix might</a:t>
            </a:r>
            <a:r>
              <a:rPr lang="en-US" sz="1200" kern="1200" baseline="0" dirty="0">
                <a:solidFill>
                  <a:schemeClr val="tx1"/>
                </a:solidFill>
                <a:latin typeface="Century Gothic" panose="020B0502020202020204" pitchFamily="34" charset="0"/>
                <a:ea typeface="+mn-ea"/>
                <a:cs typeface="+mn-cs"/>
              </a:rPr>
              <a:t> introduce notable </a:t>
            </a:r>
            <a:r>
              <a:rPr lang="en-US" sz="1200" kern="1200" dirty="0">
                <a:solidFill>
                  <a:schemeClr val="tx1"/>
                </a:solidFill>
                <a:latin typeface="Century Gothic" panose="020B0502020202020204" pitchFamily="34" charset="0"/>
                <a:ea typeface="+mn-ea"/>
                <a:cs typeface="+mn-cs"/>
              </a:rPr>
              <a:t>bias problems. The data matrix must be supervised and double-checked to assure that the person who chooses the audio segments to be transcribed</a:t>
            </a:r>
            <a:r>
              <a:rPr lang="en-US" sz="1200" kern="1200" baseline="0" dirty="0">
                <a:solidFill>
                  <a:schemeClr val="tx1"/>
                </a:solidFill>
                <a:latin typeface="Century Gothic" panose="020B0502020202020204" pitchFamily="34" charset="0"/>
                <a:ea typeface="+mn-ea"/>
                <a:cs typeface="+mn-cs"/>
              </a:rPr>
              <a:t> is not biased in their selection.</a:t>
            </a:r>
          </a:p>
          <a:p>
            <a:endParaRPr lang="en-US" sz="1200" kern="1200" baseline="0" dirty="0">
              <a:solidFill>
                <a:schemeClr val="tx1"/>
              </a:solidFill>
              <a:latin typeface="Century Gothic" panose="020B0502020202020204" pitchFamily="34" charset="0"/>
              <a:ea typeface="+mn-ea"/>
              <a:cs typeface="+mn-cs"/>
            </a:endParaRPr>
          </a:p>
          <a:p>
            <a:r>
              <a:rPr lang="en-US" sz="1200" kern="1200" baseline="0" dirty="0">
                <a:solidFill>
                  <a:schemeClr val="tx1"/>
                </a:solidFill>
                <a:latin typeface="Century Gothic" panose="020B0502020202020204" pitchFamily="34" charset="0"/>
                <a:ea typeface="+mn-ea"/>
                <a:cs typeface="+mn-cs"/>
              </a:rPr>
              <a:t>In analysis, a way to save time would be to, instead of coding, create a summary of each transcript, pulling out main themes, important quotes, etc.</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19</a:t>
            </a:fld>
            <a:endParaRPr lang="en-US" dirty="0">
              <a:latin typeface="Century Gothic" panose="020B0502020202020204" pitchFamily="34" charset="0"/>
            </a:endParaRPr>
          </a:p>
        </p:txBody>
      </p:sp>
    </p:spTree>
    <p:extLst>
      <p:ext uri="{BB962C8B-B14F-4D97-AF65-F5344CB8AC3E}">
        <p14:creationId xmlns:p14="http://schemas.microsoft.com/office/powerpoint/2010/main" val="1653674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kern="1200" dirty="0">
                <a:solidFill>
                  <a:schemeClr val="tx1"/>
                </a:solidFill>
                <a:latin typeface="Century Gothic" panose="020B0502020202020204" pitchFamily="34" charset="0"/>
                <a:ea typeface="+mn-ea"/>
                <a:cs typeface="+mn-cs"/>
              </a:rPr>
              <a:t>Qualitative work always require a significant amount of time, especially for analysis. </a:t>
            </a:r>
            <a:r>
              <a:rPr lang="en-US" sz="1200" b="1" kern="1200" dirty="0">
                <a:solidFill>
                  <a:schemeClr val="tx1"/>
                </a:solidFill>
                <a:latin typeface="Century Gothic" panose="020B0502020202020204" pitchFamily="34" charset="0"/>
                <a:ea typeface="+mn-ea"/>
                <a:cs typeface="+mn-cs"/>
              </a:rPr>
              <a:t>The timing and budget must be agreed upon with the financing agency.</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When mixed-methods are used</a:t>
            </a:r>
            <a:r>
              <a:rPr lang="en-US" sz="1200" kern="1200" dirty="0">
                <a:solidFill>
                  <a:schemeClr val="tx1"/>
                </a:solidFill>
                <a:latin typeface="Century Gothic" panose="020B0502020202020204" pitchFamily="34" charset="0"/>
                <a:ea typeface="+mn-ea"/>
                <a:cs typeface="+mn-cs"/>
              </a:rPr>
              <a:t>, the quantitative and qualitative components usually have different timelines,</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and each must be considered separately.</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How</a:t>
            </a:r>
            <a:r>
              <a:rPr lang="en-US" sz="1200" kern="1200" baseline="0" dirty="0">
                <a:solidFill>
                  <a:schemeClr val="tx1"/>
                </a:solidFill>
                <a:latin typeface="Century Gothic" panose="020B0502020202020204" pitchFamily="34" charset="0"/>
                <a:ea typeface="+mn-ea"/>
                <a:cs typeface="+mn-cs"/>
              </a:rPr>
              <a:t> you plan to recruit participants for your sample will affect scheduling, especially if you plan to recruit by going to homes or communities </a:t>
            </a:r>
            <a:r>
              <a:rPr lang="en-US" sz="1200" kern="1200" dirty="0">
                <a:solidFill>
                  <a:schemeClr val="tx1"/>
                </a:solidFill>
                <a:latin typeface="Century Gothic" panose="020B0502020202020204" pitchFamily="34" charset="0"/>
                <a:ea typeface="+mn-ea"/>
                <a:cs typeface="+mn-cs"/>
              </a:rPr>
              <a:t>(for example, if you plan to hold a FGD</a:t>
            </a:r>
            <a:r>
              <a:rPr lang="en-US" sz="1200" kern="1200" baseline="0" dirty="0">
                <a:solidFill>
                  <a:schemeClr val="tx1"/>
                </a:solidFill>
                <a:latin typeface="Century Gothic" panose="020B0502020202020204" pitchFamily="34" charset="0"/>
                <a:ea typeface="+mn-ea"/>
                <a:cs typeface="+mn-cs"/>
              </a:rPr>
              <a:t> with young people who receive scholarships from different communities, this will</a:t>
            </a:r>
            <a:r>
              <a:rPr lang="en-US" sz="1200" kern="1200" dirty="0">
                <a:solidFill>
                  <a:schemeClr val="tx1"/>
                </a:solidFill>
                <a:latin typeface="Century Gothic" panose="020B0502020202020204" pitchFamily="34" charset="0"/>
                <a:ea typeface="+mn-ea"/>
                <a:cs typeface="+mn-cs"/>
              </a:rPr>
              <a:t> require more time than working with the same focus groups which was recruited in schools).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results may be biased if recruiting is done by the program being evaluated, especially if the program managers</a:t>
            </a:r>
            <a:r>
              <a:rPr lang="en-US" sz="1200" kern="1200" baseline="0" dirty="0">
                <a:solidFill>
                  <a:schemeClr val="tx1"/>
                </a:solidFill>
                <a:latin typeface="Century Gothic" panose="020B0502020202020204" pitchFamily="34" charset="0"/>
                <a:ea typeface="+mn-ea"/>
                <a:cs typeface="+mn-cs"/>
              </a:rPr>
              <a:t> or participants select</a:t>
            </a:r>
            <a:r>
              <a:rPr lang="en-US" sz="1200" kern="1200" dirty="0">
                <a:solidFill>
                  <a:schemeClr val="tx1"/>
                </a:solidFill>
                <a:latin typeface="Century Gothic" panose="020B0502020202020204" pitchFamily="34" charset="0"/>
                <a:ea typeface="+mn-ea"/>
                <a:cs typeface="+mn-cs"/>
              </a:rPr>
              <a:t> the sample.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Some subjects must receive reimbursement in order to be able to participate</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(transportation; child care). Other study subjects may miss working time and should be reimbursed for wages loss. This is the case with drivers, sex workers, and merchants, for example.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All of this must be considered in the budget. </a:t>
            </a:r>
            <a:endParaRPr lang="en-US" dirty="0">
              <a:latin typeface="Century Gothic" panose="020B0502020202020204" pitchFamily="34" charset="0"/>
            </a:endParaRPr>
          </a:p>
        </p:txBody>
      </p:sp>
    </p:spTree>
    <p:extLst>
      <p:ext uri="{BB962C8B-B14F-4D97-AF65-F5344CB8AC3E}">
        <p14:creationId xmlns:p14="http://schemas.microsoft.com/office/powerpoint/2010/main" val="3813186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kern="1200" dirty="0">
                <a:solidFill>
                  <a:schemeClr val="tx1"/>
                </a:solidFill>
                <a:latin typeface="Century Gothic" panose="020B0502020202020204" pitchFamily="34" charset="0"/>
                <a:ea typeface="+mn-ea"/>
                <a:cs typeface="+mn-cs"/>
              </a:rPr>
              <a:t>Qualitative work always require a significant amount of time, especially for analysis. </a:t>
            </a:r>
            <a:r>
              <a:rPr lang="en-US" sz="1200" b="1" kern="1200" dirty="0">
                <a:solidFill>
                  <a:schemeClr val="tx1"/>
                </a:solidFill>
                <a:latin typeface="Century Gothic" panose="020B0502020202020204" pitchFamily="34" charset="0"/>
                <a:ea typeface="+mn-ea"/>
                <a:cs typeface="+mn-cs"/>
              </a:rPr>
              <a:t>The timing and budget must be agreed upon with the financing agency.</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When mixed-methods are used</a:t>
            </a:r>
            <a:r>
              <a:rPr lang="en-US" sz="1200" kern="1200" dirty="0">
                <a:solidFill>
                  <a:schemeClr val="tx1"/>
                </a:solidFill>
                <a:latin typeface="Century Gothic" panose="020B0502020202020204" pitchFamily="34" charset="0"/>
                <a:ea typeface="+mn-ea"/>
                <a:cs typeface="+mn-cs"/>
              </a:rPr>
              <a:t>, the quantitative and qualitative components usually have different timelines,</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and each must be considered separately.</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How</a:t>
            </a:r>
            <a:r>
              <a:rPr lang="en-US" sz="1200" kern="1200" baseline="0" dirty="0">
                <a:solidFill>
                  <a:schemeClr val="tx1"/>
                </a:solidFill>
                <a:latin typeface="Century Gothic" panose="020B0502020202020204" pitchFamily="34" charset="0"/>
                <a:ea typeface="+mn-ea"/>
                <a:cs typeface="+mn-cs"/>
              </a:rPr>
              <a:t> you plan to recruit participants for your sample will affect scheduling, especially if you plan to recruit by going to homes or communities </a:t>
            </a:r>
            <a:r>
              <a:rPr lang="en-US" sz="1200" kern="1200" dirty="0">
                <a:solidFill>
                  <a:schemeClr val="tx1"/>
                </a:solidFill>
                <a:latin typeface="Century Gothic" panose="020B0502020202020204" pitchFamily="34" charset="0"/>
                <a:ea typeface="+mn-ea"/>
                <a:cs typeface="+mn-cs"/>
              </a:rPr>
              <a:t>(for example, if you plan to hold a FGD</a:t>
            </a:r>
            <a:r>
              <a:rPr lang="en-US" sz="1200" kern="1200" baseline="0" dirty="0">
                <a:solidFill>
                  <a:schemeClr val="tx1"/>
                </a:solidFill>
                <a:latin typeface="Century Gothic" panose="020B0502020202020204" pitchFamily="34" charset="0"/>
                <a:ea typeface="+mn-ea"/>
                <a:cs typeface="+mn-cs"/>
              </a:rPr>
              <a:t> with young people who receive scholarships from different communities, this will</a:t>
            </a:r>
            <a:r>
              <a:rPr lang="en-US" sz="1200" kern="1200" dirty="0">
                <a:solidFill>
                  <a:schemeClr val="tx1"/>
                </a:solidFill>
                <a:latin typeface="Century Gothic" panose="020B0502020202020204" pitchFamily="34" charset="0"/>
                <a:ea typeface="+mn-ea"/>
                <a:cs typeface="+mn-cs"/>
              </a:rPr>
              <a:t> require more time than working with the same focus groups which was recruited in schools).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results may be biased if recruiting is done by the program being evaluated, especially if the program managers</a:t>
            </a:r>
            <a:r>
              <a:rPr lang="en-US" sz="1200" kern="1200" baseline="0" dirty="0">
                <a:solidFill>
                  <a:schemeClr val="tx1"/>
                </a:solidFill>
                <a:latin typeface="Century Gothic" panose="020B0502020202020204" pitchFamily="34" charset="0"/>
                <a:ea typeface="+mn-ea"/>
                <a:cs typeface="+mn-cs"/>
              </a:rPr>
              <a:t> or participants select</a:t>
            </a:r>
            <a:r>
              <a:rPr lang="en-US" sz="1200" kern="1200" dirty="0">
                <a:solidFill>
                  <a:schemeClr val="tx1"/>
                </a:solidFill>
                <a:latin typeface="Century Gothic" panose="020B0502020202020204" pitchFamily="34" charset="0"/>
                <a:ea typeface="+mn-ea"/>
                <a:cs typeface="+mn-cs"/>
              </a:rPr>
              <a:t> the sample.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Some subjects must receive reimbursement in order to be able to participate</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(transportation; child care). Other study subjects may miss working time and should be reimbursed for wages loss. This is the case with drivers, sex workers, and merchants, for example.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All of this must be considered in the budget. </a:t>
            </a:r>
            <a:endParaRPr lang="en-US" dirty="0">
              <a:latin typeface="Century Gothic" panose="020B0502020202020204" pitchFamily="34" charset="0"/>
            </a:endParaRPr>
          </a:p>
        </p:txBody>
      </p:sp>
    </p:spTree>
    <p:extLst>
      <p:ext uri="{BB962C8B-B14F-4D97-AF65-F5344CB8AC3E}">
        <p14:creationId xmlns:p14="http://schemas.microsoft.com/office/powerpoint/2010/main" val="18376804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This slide tries to explain that time is something that you have to take seriously in order to be able to have a well-done evaluation. </a:t>
            </a:r>
            <a:br>
              <a:rPr lang="en-US" dirty="0">
                <a:latin typeface="Century Gothic" panose="020B0502020202020204" pitchFamily="34" charset="0"/>
              </a:rPr>
            </a:br>
            <a:endParaRPr lang="en-US" dirty="0">
              <a:latin typeface="Century Gothic" panose="020B0502020202020204" pitchFamily="34" charset="0"/>
            </a:endParaRPr>
          </a:p>
          <a:p>
            <a:r>
              <a:rPr lang="en-US" dirty="0">
                <a:latin typeface="Century Gothic" panose="020B0502020202020204" pitchFamily="34" charset="0"/>
              </a:rPr>
              <a:t>This image is only an example of what the timeline for an evaluation might look like; the content is fictional.</a:t>
            </a:r>
          </a:p>
        </p:txBody>
      </p:sp>
    </p:spTree>
    <p:extLst>
      <p:ext uri="{BB962C8B-B14F-4D97-AF65-F5344CB8AC3E}">
        <p14:creationId xmlns:p14="http://schemas.microsoft.com/office/powerpoint/2010/main" val="8200780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[This is time for “Activity 2. Timeline activity”</a:t>
            </a:r>
          </a:p>
          <a:p>
            <a:endParaRPr lang="en-US" b="1" noProof="0" dirty="0">
              <a:latin typeface="Century Gothic" panose="020B0502020202020204" pitchFamily="34" charset="0"/>
            </a:endParaRPr>
          </a:p>
          <a:p>
            <a:r>
              <a:rPr lang="en-US" noProof="0" dirty="0">
                <a:latin typeface="Century Gothic" panose="020B0502020202020204" pitchFamily="34" charset="0"/>
              </a:rPr>
              <a:t>Please see complete instructions in the session planning.]</a:t>
            </a:r>
          </a:p>
        </p:txBody>
      </p:sp>
    </p:spTree>
    <p:extLst>
      <p:ext uri="{BB962C8B-B14F-4D97-AF65-F5344CB8AC3E}">
        <p14:creationId xmlns:p14="http://schemas.microsoft.com/office/powerpoint/2010/main" val="5010508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70000" lnSpcReduction="20000"/>
          </a:bodyPr>
          <a:lstStyle/>
          <a:p>
            <a:r>
              <a:rPr lang="en-US" sz="1200" b="1" kern="1200" dirty="0">
                <a:solidFill>
                  <a:schemeClr val="tx1"/>
                </a:solidFill>
                <a:latin typeface="Century Gothic" panose="020B0502020202020204" pitchFamily="34" charset="0"/>
                <a:ea typeface="+mn-ea"/>
                <a:cs typeface="+mn-cs"/>
              </a:rPr>
              <a:t>[Activity 2: </a:t>
            </a:r>
            <a:r>
              <a:rPr lang="en-US" sz="1200" kern="1200" dirty="0">
                <a:solidFill>
                  <a:schemeClr val="tx1"/>
                </a:solidFill>
                <a:latin typeface="Century Gothic" panose="020B0502020202020204" pitchFamily="34" charset="0"/>
                <a:ea typeface="+mn-ea"/>
                <a:cs typeface="+mn-cs"/>
              </a:rPr>
              <a:t>20 minutes </a:t>
            </a:r>
            <a:r>
              <a:rPr lang="en-US" sz="1200" u="sng" kern="1200" dirty="0">
                <a:solidFill>
                  <a:schemeClr val="tx1"/>
                </a:solidFill>
                <a:latin typeface="Century Gothic" panose="020B0502020202020204" pitchFamily="34" charset="0"/>
                <a:ea typeface="+mn-ea"/>
                <a:cs typeface="+mn-cs"/>
              </a:rPr>
              <a:t>total</a:t>
            </a:r>
            <a:r>
              <a:rPr lang="en-US" sz="1200" kern="1200" dirty="0">
                <a:solidFill>
                  <a:schemeClr val="tx1"/>
                </a:solidFill>
                <a:latin typeface="Century Gothic" panose="020B0502020202020204" pitchFamily="34" charset="0"/>
                <a:ea typeface="+mn-ea"/>
                <a:cs typeface="+mn-cs"/>
              </a:rPr>
              <a:t> (10 mins. for team</a:t>
            </a:r>
            <a:r>
              <a:rPr lang="en-US" sz="1200" kern="1200" baseline="0" dirty="0">
                <a:solidFill>
                  <a:schemeClr val="tx1"/>
                </a:solidFill>
                <a:latin typeface="Century Gothic" panose="020B0502020202020204" pitchFamily="34" charset="0"/>
                <a:ea typeface="+mn-ea"/>
                <a:cs typeface="+mn-cs"/>
              </a:rPr>
              <a:t> activity and 10 mins. for plenary).</a:t>
            </a:r>
            <a:r>
              <a:rPr lang="en-US" sz="1200" b="1" kern="1200" dirty="0">
                <a:solidFill>
                  <a:schemeClr val="tx1"/>
                </a:solidFill>
                <a:latin typeface="Century Gothic" panose="020B0502020202020204" pitchFamily="34" charset="0"/>
                <a:ea typeface="+mn-ea"/>
                <a:cs typeface="+mn-cs"/>
              </a:rPr>
              <a:t>]</a:t>
            </a: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[Timeline activity: </a:t>
            </a:r>
            <a:r>
              <a:rPr lang="en-US" dirty="0">
                <a:latin typeface="Century Gothic" panose="020B0502020202020204" pitchFamily="34" charset="0"/>
              </a:rPr>
              <a:t>For the present exercise, the cards used in the exercise of the beginning of the session will be used again.</a:t>
            </a:r>
            <a:br>
              <a:rPr lang="en-US" dirty="0">
                <a:latin typeface="Century Gothic" panose="020B0502020202020204" pitchFamily="34" charset="0"/>
              </a:rPr>
            </a:br>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Instructions</a:t>
            </a:r>
            <a:r>
              <a:rPr lang="en-US" sz="1200" kern="1200" dirty="0">
                <a:solidFill>
                  <a:schemeClr val="tx1"/>
                </a:solidFill>
                <a:latin typeface="Century Gothic" panose="020B0502020202020204" pitchFamily="34" charset="0"/>
                <a:ea typeface="+mn-ea"/>
                <a:cs typeface="+mn-cs"/>
              </a:rPr>
              <a:t>: The teams that were formed for the first activity, will meet again for the present activity. They will seek to generate a timeline for a qualitative evaluation.]</a:t>
            </a:r>
            <a:endParaRPr lang="es-MX" sz="1200" kern="1200" dirty="0">
              <a:solidFill>
                <a:schemeClr val="tx1"/>
              </a:solidFill>
              <a:latin typeface="Century Gothic" panose="020B0502020202020204" pitchFamily="34" charset="0"/>
              <a:ea typeface="+mn-ea"/>
              <a:cs typeface="+mn-cs"/>
            </a:endParaRP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The object of the evaluation</a:t>
            </a:r>
            <a:r>
              <a:rPr lang="en-US" sz="1200" kern="1200" dirty="0">
                <a:solidFill>
                  <a:schemeClr val="tx1"/>
                </a:solidFill>
                <a:latin typeface="Century Gothic" panose="020B0502020202020204" pitchFamily="34" charset="0"/>
                <a:ea typeface="+mn-ea"/>
                <a:cs typeface="+mn-cs"/>
              </a:rPr>
              <a:t> is to know the results of an HIV prevention/ intervention aimed at young people between the ages of 15 and 18 who are studying in high school. </a:t>
            </a:r>
            <a:endParaRPr lang="es-MX" sz="1200" kern="1200" dirty="0">
              <a:solidFill>
                <a:schemeClr val="tx1"/>
              </a:solidFill>
              <a:latin typeface="Century Gothic" panose="020B0502020202020204" pitchFamily="34" charset="0"/>
              <a:ea typeface="+mn-ea"/>
              <a:cs typeface="+mn-cs"/>
            </a:endParaRP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To evaluate the intervention, </a:t>
            </a:r>
            <a:r>
              <a:rPr lang="en-US" sz="1200" b="1" kern="1200" dirty="0">
                <a:solidFill>
                  <a:schemeClr val="tx1"/>
                </a:solidFill>
                <a:latin typeface="Century Gothic" panose="020B0502020202020204" pitchFamily="34" charset="0"/>
                <a:ea typeface="+mn-ea"/>
                <a:cs typeface="+mn-cs"/>
              </a:rPr>
              <a:t>the following fieldwork will be carried out</a:t>
            </a:r>
            <a:r>
              <a:rPr lang="en-US" sz="1200" kern="1200" dirty="0">
                <a:solidFill>
                  <a:schemeClr val="tx1"/>
                </a:solidFill>
                <a:latin typeface="Century Gothic" panose="020B0502020202020204" pitchFamily="34" charset="0"/>
                <a:ea typeface="+mn-ea"/>
                <a:cs typeface="+mn-cs"/>
              </a:rPr>
              <a:t>: </a:t>
            </a:r>
            <a:br>
              <a:rPr lang="en-US" sz="1200" kern="1200" dirty="0">
                <a:solidFill>
                  <a:schemeClr val="tx1"/>
                </a:solidFill>
                <a:latin typeface="Century Gothic" panose="020B0502020202020204" pitchFamily="34" charset="0"/>
                <a:ea typeface="+mn-ea"/>
                <a:cs typeface="+mn-cs"/>
              </a:rPr>
            </a:br>
            <a:endParaRPr lang="es-MX" sz="1200" kern="1200" dirty="0">
              <a:solidFill>
                <a:schemeClr val="tx1"/>
              </a:solidFill>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latin typeface="Century Gothic" panose="020B0502020202020204" pitchFamily="34" charset="0"/>
                <a:ea typeface="+mn-ea"/>
                <a:cs typeface="+mn-cs"/>
              </a:rPr>
              <a:t>12 focus groups with young people (6 focus groups with women and 6 focal groups with men; 3 focal groups with first grade students and 3 focus groups with senior students) . </a:t>
            </a:r>
            <a:endParaRPr lang="es-MX" sz="1200" kern="1200" dirty="0">
              <a:solidFill>
                <a:schemeClr val="tx1"/>
              </a:solidFill>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kern="1200" dirty="0">
                <a:solidFill>
                  <a:schemeClr val="tx1"/>
                </a:solidFill>
                <a:latin typeface="Century Gothic" panose="020B0502020202020204" pitchFamily="34" charset="0"/>
                <a:ea typeface="+mn-ea"/>
                <a:cs typeface="+mn-cs"/>
              </a:rPr>
              <a:t>8 </a:t>
            </a:r>
            <a:r>
              <a:rPr lang="en-US" sz="1200" kern="1200" dirty="0" err="1">
                <a:solidFill>
                  <a:schemeClr val="tx1"/>
                </a:solidFill>
                <a:latin typeface="Century Gothic" panose="020B0502020202020204" pitchFamily="34" charset="0"/>
                <a:ea typeface="+mn-ea"/>
                <a:cs typeface="+mn-cs"/>
              </a:rPr>
              <a:t>semistructured</a:t>
            </a:r>
            <a:r>
              <a:rPr lang="en-US" sz="1200" kern="1200" dirty="0">
                <a:solidFill>
                  <a:schemeClr val="tx1"/>
                </a:solidFill>
                <a:latin typeface="Century Gothic" panose="020B0502020202020204" pitchFamily="34" charset="0"/>
                <a:ea typeface="+mn-ea"/>
                <a:cs typeface="+mn-cs"/>
              </a:rPr>
              <a:t> interviews with teachers (4 with women and 4 with men)</a:t>
            </a:r>
            <a:endParaRPr lang="es-MX" sz="1200" kern="1200" dirty="0">
              <a:solidFill>
                <a:schemeClr val="tx1"/>
              </a:solidFill>
              <a:latin typeface="Century Gothic" panose="020B0502020202020204" pitchFamily="34" charset="0"/>
              <a:ea typeface="+mn-ea"/>
              <a:cs typeface="+mn-cs"/>
            </a:endParaRP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Teams will use the flipchart with the fieldwork steps they have previously ordered at the beginning of the session. </a:t>
            </a:r>
            <a:r>
              <a:rPr lang="en-US" sz="1200" kern="1200" dirty="0">
                <a:solidFill>
                  <a:schemeClr val="tx1"/>
                </a:solidFill>
                <a:latin typeface="Century Gothic" panose="020B0502020202020204" pitchFamily="34" charset="0"/>
                <a:ea typeface="+mn-ea"/>
                <a:cs typeface="+mn-cs"/>
              </a:rPr>
              <a:t>On the basis of these steps, they will carry out a schedule and compare the estimated time for the evaluation with the other teams. Ten minutes will be given to the teams to discuss the inside, and later each team will have five minutes in plenary to present their results to the other teams. </a:t>
            </a:r>
            <a:endParaRPr lang="es-MX" sz="1200" kern="1200" dirty="0">
              <a:solidFill>
                <a:schemeClr val="tx1"/>
              </a:solidFill>
              <a:latin typeface="Century Gothic" panose="020B0502020202020204" pitchFamily="34" charset="0"/>
              <a:ea typeface="+mn-ea"/>
              <a:cs typeface="+mn-cs"/>
            </a:endParaRP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highlight>
                  <a:srgbClr val="FFFF00"/>
                </a:highlight>
                <a:latin typeface="Century Gothic" panose="020B0502020202020204" pitchFamily="34" charset="0"/>
                <a:ea typeface="+mn-ea"/>
                <a:cs typeface="+mn-cs"/>
              </a:rPr>
              <a:t>All teams will start their activities on January 1, 2018.</a:t>
            </a:r>
            <a:endParaRPr lang="es-MX" sz="1200" kern="1200" dirty="0">
              <a:solidFill>
                <a:schemeClr val="tx1"/>
              </a:solidFill>
              <a:highlight>
                <a:srgbClr val="FFFF00"/>
              </a:highlight>
              <a:latin typeface="Century Gothic" panose="020B0502020202020204" pitchFamily="34" charset="0"/>
              <a:ea typeface="+mn-ea"/>
              <a:cs typeface="+mn-cs"/>
            </a:endParaRPr>
          </a:p>
          <a:p>
            <a:endParaRPr lang="en-US" sz="1200" b="1" kern="1200" dirty="0">
              <a:solidFill>
                <a:schemeClr val="tx1"/>
              </a:solidFill>
              <a:latin typeface="Century Gothic" panose="020B0502020202020204" pitchFamily="34" charset="0"/>
              <a:ea typeface="+mn-ea"/>
              <a:cs typeface="+mn-cs"/>
            </a:endParaRPr>
          </a:p>
          <a:p>
            <a:pPr>
              <a:spcAft>
                <a:spcPts val="600"/>
              </a:spcAft>
            </a:pPr>
            <a:r>
              <a:rPr lang="en-US" sz="1200" b="1" kern="1200" dirty="0">
                <a:solidFill>
                  <a:schemeClr val="tx1"/>
                </a:solidFill>
                <a:latin typeface="Century Gothic" panose="020B0502020202020204" pitchFamily="34" charset="0"/>
                <a:ea typeface="+mn-ea"/>
                <a:cs typeface="+mn-cs"/>
              </a:rPr>
              <a:t>[The exercise should follow these steps:</a:t>
            </a:r>
            <a:br>
              <a:rPr lang="en-US" sz="1200" b="1" kern="1200" dirty="0">
                <a:solidFill>
                  <a:schemeClr val="tx1"/>
                </a:solidFill>
                <a:latin typeface="Century Gothic" panose="020B0502020202020204" pitchFamily="34" charset="0"/>
                <a:ea typeface="+mn-ea"/>
                <a:cs typeface="+mn-cs"/>
              </a:rPr>
            </a:b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Divide the group into teams</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Explain that the purpose of the exercise is for team members to create a timeline for one small qualitative evaluation</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Give them back the flipchart they organized at the beginning of the session</a:t>
            </a:r>
            <a:endParaRPr lang="es-MX"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After all teams are finished, they will explain what their estimated time is]</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24</a:t>
            </a:fld>
            <a:endParaRPr lang="en-US" dirty="0">
              <a:latin typeface="Century Gothic" panose="020B0502020202020204" pitchFamily="34" charset="0"/>
            </a:endParaRPr>
          </a:p>
        </p:txBody>
      </p:sp>
    </p:spTree>
    <p:extLst>
      <p:ext uri="{BB962C8B-B14F-4D97-AF65-F5344CB8AC3E}">
        <p14:creationId xmlns:p14="http://schemas.microsoft.com/office/powerpoint/2010/main" val="42197083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The purpose of this slide is to show the length of time </a:t>
            </a:r>
            <a:r>
              <a:rPr lang="en-US" baseline="0" dirty="0">
                <a:latin typeface="Century Gothic" panose="020B0502020202020204" pitchFamily="34" charset="0"/>
              </a:rPr>
              <a:t>a “small project” usually takes, under ideal circumstances, to be completed—almost a year, even when the project is “small.”</a:t>
            </a:r>
            <a:endParaRPr lang="en-US" dirty="0">
              <a:latin typeface="Century Gothic" panose="020B0502020202020204" pitchFamily="34" charset="0"/>
            </a:endParaRPr>
          </a:p>
        </p:txBody>
      </p:sp>
    </p:spTree>
    <p:extLst>
      <p:ext uri="{BB962C8B-B14F-4D97-AF65-F5344CB8AC3E}">
        <p14:creationId xmlns:p14="http://schemas.microsoft.com/office/powerpoint/2010/main" val="41146738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In the following slides we will talk about the fieldwork team. </a:t>
            </a:r>
          </a:p>
          <a:p>
            <a:endParaRPr lang="en-US" dirty="0">
              <a:latin typeface="Century Gothic" panose="020B0502020202020204" pitchFamily="34" charset="0"/>
            </a:endParaRPr>
          </a:p>
          <a:p>
            <a:r>
              <a:rPr lang="en-US" dirty="0">
                <a:latin typeface="Century Gothic" panose="020B0502020202020204" pitchFamily="34" charset="0"/>
              </a:rPr>
              <a:t>This is an “ironic” cartoon, but it is important to understand that for qualitative work, a good fieldwork team is needed.</a:t>
            </a:r>
          </a:p>
        </p:txBody>
      </p:sp>
    </p:spTree>
    <p:extLst>
      <p:ext uri="{BB962C8B-B14F-4D97-AF65-F5344CB8AC3E}">
        <p14:creationId xmlns:p14="http://schemas.microsoft.com/office/powerpoint/2010/main" val="12373808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55000" lnSpcReduction="20000"/>
          </a:bodyPr>
          <a:lstStyle/>
          <a:p>
            <a:r>
              <a:rPr lang="en-US" sz="1200" b="1" kern="1200" dirty="0">
                <a:solidFill>
                  <a:schemeClr val="tx1"/>
                </a:solidFill>
                <a:latin typeface="Century Gothic" panose="020B0502020202020204" pitchFamily="34" charset="0"/>
                <a:ea typeface="+mn-ea"/>
                <a:cs typeface="+mn-cs"/>
              </a:rPr>
              <a:t>Skills</a:t>
            </a:r>
            <a:r>
              <a:rPr lang="en-US" sz="1200" kern="1200" dirty="0">
                <a:solidFill>
                  <a:schemeClr val="tx1"/>
                </a:solidFill>
                <a:latin typeface="Century Gothic" panose="020B0502020202020204" pitchFamily="34" charset="0"/>
                <a:ea typeface="+mn-ea"/>
                <a:cs typeface="+mn-cs"/>
              </a:rPr>
              <a:t>: Qualitative work requires a different set of</a:t>
            </a:r>
            <a:r>
              <a:rPr lang="en-US" sz="1200" kern="1200" baseline="0" dirty="0">
                <a:solidFill>
                  <a:schemeClr val="tx1"/>
                </a:solidFill>
                <a:latin typeface="Century Gothic" panose="020B0502020202020204" pitchFamily="34" charset="0"/>
                <a:ea typeface="+mn-ea"/>
                <a:cs typeface="+mn-cs"/>
              </a:rPr>
              <a:t> skills  than those</a:t>
            </a:r>
            <a:r>
              <a:rPr lang="en-US" sz="1200" kern="1200" dirty="0">
                <a:solidFill>
                  <a:schemeClr val="tx1"/>
                </a:solidFill>
                <a:latin typeface="Century Gothic" panose="020B0502020202020204" pitchFamily="34" charset="0"/>
                <a:ea typeface="+mn-ea"/>
                <a:cs typeface="+mn-cs"/>
              </a:rPr>
              <a:t> required for the collection of data in a survey or census.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While in the quantitative research the</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fieldworker</a:t>
            </a:r>
            <a:r>
              <a:rPr lang="en-US" sz="1200" kern="1200" baseline="0" dirty="0">
                <a:solidFill>
                  <a:schemeClr val="tx1"/>
                </a:solidFill>
                <a:latin typeface="Century Gothic" panose="020B0502020202020204" pitchFamily="34" charset="0"/>
                <a:ea typeface="+mn-ea"/>
                <a:cs typeface="+mn-cs"/>
              </a:rPr>
              <a:t> should </a:t>
            </a:r>
            <a:r>
              <a:rPr lang="en-US" sz="1200" kern="1200" dirty="0">
                <a:solidFill>
                  <a:schemeClr val="tx1"/>
                </a:solidFill>
                <a:latin typeface="Century Gothic" panose="020B0502020202020204" pitchFamily="34" charset="0"/>
                <a:ea typeface="+mn-ea"/>
                <a:cs typeface="+mn-cs"/>
              </a:rPr>
              <a:t>not intervene or interpret, during qualitative data collection a skilled worker will adapt his/her questions and change the order of the topic guide if he/she considers it is needed.</a:t>
            </a:r>
            <a:br>
              <a:rPr lang="en-US" sz="1200" kern="1200" dirty="0">
                <a:solidFill>
                  <a:schemeClr val="tx1"/>
                </a:solidFill>
                <a:latin typeface="Century Gothic" panose="020B0502020202020204" pitchFamily="34" charset="0"/>
                <a:ea typeface="+mn-ea"/>
                <a:cs typeface="+mn-cs"/>
              </a:rPr>
            </a:br>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While the quantitative fieldworker must stick</a:t>
            </a:r>
            <a:r>
              <a:rPr lang="en-US" sz="1200" kern="1200" baseline="0" dirty="0">
                <a:solidFill>
                  <a:schemeClr val="tx1"/>
                </a:solidFill>
                <a:latin typeface="Century Gothic" panose="020B0502020202020204" pitchFamily="34" charset="0"/>
                <a:ea typeface="+mn-ea"/>
                <a:cs typeface="+mn-cs"/>
              </a:rPr>
              <a:t> to schedules and details</a:t>
            </a:r>
            <a:r>
              <a:rPr lang="en-US" sz="1200" kern="1200" dirty="0">
                <a:solidFill>
                  <a:schemeClr val="tx1"/>
                </a:solidFill>
                <a:latin typeface="Century Gothic" panose="020B0502020202020204" pitchFamily="34" charset="0"/>
                <a:ea typeface="+mn-ea"/>
                <a:cs typeface="+mn-cs"/>
              </a:rPr>
              <a:t>, the qualitative worker must be able to build trust and project a non-threatening image. The qualitative worker</a:t>
            </a:r>
            <a:r>
              <a:rPr lang="en-US" sz="1200" kern="1200" baseline="0" dirty="0">
                <a:solidFill>
                  <a:schemeClr val="tx1"/>
                </a:solidFill>
                <a:latin typeface="Century Gothic" panose="020B0502020202020204" pitchFamily="34" charset="0"/>
                <a:ea typeface="+mn-ea"/>
                <a:cs typeface="+mn-cs"/>
              </a:rPr>
              <a:t> adheres to the planned method, but should be flexible enough to find the moment when changes are needed</a:t>
            </a:r>
            <a:r>
              <a:rPr lang="en-US" sz="1200" kern="1200" dirty="0">
                <a:solidFill>
                  <a:schemeClr val="tx1"/>
                </a:solidFill>
                <a:latin typeface="Century Gothic" panose="020B0502020202020204" pitchFamily="34" charset="0"/>
                <a:ea typeface="+mn-ea"/>
                <a:cs typeface="+mn-cs"/>
              </a:rPr>
              <a:t>.</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Academic training</a:t>
            </a:r>
            <a:r>
              <a:rPr lang="en-US" sz="1200" kern="1200" dirty="0">
                <a:solidFill>
                  <a:schemeClr val="tx1"/>
                </a:solidFill>
                <a:latin typeface="Century Gothic" panose="020B0502020202020204" pitchFamily="34" charset="0"/>
                <a:ea typeface="+mn-ea"/>
                <a:cs typeface="+mn-cs"/>
              </a:rPr>
              <a:t>: Hiring personnel trained in social sciences translates into higher quality results.</a:t>
            </a:r>
            <a:endParaRPr lang="en-US" sz="1200" kern="1200" baseline="0" dirty="0">
              <a:solidFill>
                <a:schemeClr val="tx1"/>
              </a:solidFill>
              <a:latin typeface="Century Gothic" panose="020B0502020202020204" pitchFamily="34" charset="0"/>
              <a:ea typeface="+mn-ea"/>
              <a:cs typeface="+mn-cs"/>
            </a:endParaRP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Topics, questions and types of informants</a:t>
            </a:r>
            <a:r>
              <a:rPr lang="en-US" sz="1200" kern="1200" dirty="0">
                <a:solidFill>
                  <a:schemeClr val="tx1"/>
                </a:solidFill>
                <a:latin typeface="Century Gothic" panose="020B0502020202020204" pitchFamily="34" charset="0"/>
                <a:ea typeface="+mn-ea"/>
                <a:cs typeface="+mn-cs"/>
              </a:rPr>
              <a:t>: Different topics, questions, and informants require different field personnel. If the evaluation is about the meaning and experience of breastfeeding, it is best to hire women for the interviews; while, if the topic is drug use among young people, the sex of the interviewer may not be as important as age.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When working with vulnerable groups or indigenous populations, it is highly suggested to have a team that is very familiar with the experience of the people in this group, or ethnically very similar.</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Translators</a:t>
            </a:r>
            <a:r>
              <a:rPr lang="en-US" sz="1200" kern="1200" dirty="0">
                <a:solidFill>
                  <a:schemeClr val="tx1"/>
                </a:solidFill>
                <a:latin typeface="Century Gothic" panose="020B0502020202020204" pitchFamily="34" charset="0"/>
                <a:ea typeface="+mn-ea"/>
                <a:cs typeface="+mn-cs"/>
              </a:rPr>
              <a:t>: With some groups of populations a translator is needed. In this case, it’s very important for the translators to receive the same training as the field team. When translators are hired to work with indigenous populations, they should not belong to the same community where the work will take place, because the confidentiality of the participants will be lost. Translators</a:t>
            </a:r>
            <a:r>
              <a:rPr lang="en-US" sz="1200" kern="1200" baseline="0" dirty="0">
                <a:solidFill>
                  <a:schemeClr val="tx1"/>
                </a:solidFill>
                <a:latin typeface="Century Gothic" panose="020B0502020202020204" pitchFamily="34" charset="0"/>
                <a:ea typeface="+mn-ea"/>
                <a:cs typeface="+mn-cs"/>
              </a:rPr>
              <a:t> must be considered in the ethics section, and processes through which translators are trained must be reported as part of the quality elements of the evaluation.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latin typeface="Century Gothic" panose="020B0502020202020204" pitchFamily="34" charset="0"/>
                <a:ea typeface="+mn-ea"/>
                <a:cs typeface="+mn-cs"/>
              </a:rPr>
              <a:t>Cultural competence:</a:t>
            </a:r>
            <a:r>
              <a:rPr lang="en-US" sz="1200" b="0" i="0" kern="1200" dirty="0">
                <a:solidFill>
                  <a:schemeClr val="tx1"/>
                </a:solidFill>
                <a:latin typeface="Century Gothic" panose="020B0502020202020204" pitchFamily="34" charset="0"/>
                <a:ea typeface="+mn-ea"/>
                <a:cs typeface="+mn-cs"/>
              </a:rPr>
              <a:t> The language and culture of the person being interviewed should be taken into consideration.</a:t>
            </a:r>
            <a:r>
              <a:rPr lang="en-US" sz="1200" b="0" i="0" kern="1200" baseline="0" dirty="0">
                <a:solidFill>
                  <a:schemeClr val="tx1"/>
                </a:solidFill>
                <a:latin typeface="Century Gothic" panose="020B0502020202020204" pitchFamily="34" charset="0"/>
                <a:ea typeface="+mn-ea"/>
                <a:cs typeface="+mn-cs"/>
              </a:rPr>
              <a:t> </a:t>
            </a:r>
            <a:r>
              <a:rPr lang="en-US" sz="1200" b="0" i="0" kern="1200" dirty="0">
                <a:solidFill>
                  <a:schemeClr val="tx1"/>
                </a:solidFill>
                <a:latin typeface="Century Gothic" panose="020B0502020202020204" pitchFamily="34" charset="0"/>
                <a:ea typeface="+mn-ea"/>
                <a:cs typeface="+mn-cs"/>
              </a:rPr>
              <a:t>If possible, participants should be interviewed in their own language. Careful attention should always be given to interpretations (Caudle, 2004). Teaming up with a representative of the culture may assist in making culturally competent translations (Bamberger et al., 2006).</a:t>
            </a:r>
          </a:p>
          <a:p>
            <a:endParaRPr lang="en-US" sz="1200" kern="1200" dirty="0">
              <a:solidFill>
                <a:schemeClr val="tx1"/>
              </a:solidFill>
              <a:latin typeface="Century Gothic" panose="020B0502020202020204" pitchFamily="34" charset="0"/>
              <a:ea typeface="+mn-ea"/>
              <a:cs typeface="+mn-cs"/>
            </a:endParaRPr>
          </a:p>
          <a:p>
            <a:r>
              <a:rPr lang="es-MX" sz="1200" kern="1200" dirty="0" err="1">
                <a:solidFill>
                  <a:schemeClr val="tx1"/>
                </a:solidFill>
                <a:latin typeface="Century Gothic" panose="020B0502020202020204" pitchFamily="34" charset="0"/>
                <a:ea typeface="+mn-ea"/>
                <a:cs typeface="+mn-cs"/>
              </a:rPr>
              <a:t>Source</a:t>
            </a:r>
            <a:r>
              <a:rPr lang="es-MX" sz="1200" kern="1200" dirty="0">
                <a:solidFill>
                  <a:schemeClr val="tx1"/>
                </a:solidFill>
                <a:latin typeface="Century Gothic" panose="020B0502020202020204" pitchFamily="34" charset="0"/>
                <a:ea typeface="+mn-ea"/>
                <a:cs typeface="+mn-cs"/>
              </a:rPr>
              <a:t>: </a:t>
            </a:r>
            <a:r>
              <a:rPr lang="es-MX" sz="1200" kern="1200" dirty="0" err="1">
                <a:solidFill>
                  <a:schemeClr val="tx1"/>
                </a:solidFill>
                <a:latin typeface="Century Gothic" panose="020B0502020202020204" pitchFamily="34" charset="0"/>
                <a:ea typeface="+mn-ea"/>
                <a:cs typeface="+mn-cs"/>
              </a:rPr>
              <a:t>Bamberger</a:t>
            </a:r>
            <a:r>
              <a:rPr lang="es-MX" sz="1200" kern="1200" dirty="0">
                <a:solidFill>
                  <a:schemeClr val="tx1"/>
                </a:solidFill>
                <a:latin typeface="Century Gothic" panose="020B0502020202020204" pitchFamily="34" charset="0"/>
                <a:ea typeface="+mn-ea"/>
                <a:cs typeface="+mn-cs"/>
              </a:rPr>
              <a:t>, M., </a:t>
            </a:r>
            <a:r>
              <a:rPr lang="es-MX" sz="1200" kern="1200" dirty="0" err="1">
                <a:solidFill>
                  <a:schemeClr val="tx1"/>
                </a:solidFill>
                <a:latin typeface="Century Gothic" panose="020B0502020202020204" pitchFamily="34" charset="0"/>
                <a:ea typeface="+mn-ea"/>
                <a:cs typeface="+mn-cs"/>
              </a:rPr>
              <a:t>Rugh</a:t>
            </a:r>
            <a:r>
              <a:rPr lang="es-MX" sz="1200" kern="1200" dirty="0">
                <a:solidFill>
                  <a:schemeClr val="tx1"/>
                </a:solidFill>
                <a:latin typeface="Century Gothic" panose="020B0502020202020204" pitchFamily="34" charset="0"/>
                <a:ea typeface="+mn-ea"/>
                <a:cs typeface="+mn-cs"/>
              </a:rPr>
              <a:t>, J., and </a:t>
            </a:r>
            <a:r>
              <a:rPr lang="es-MX" sz="1200" kern="1200" dirty="0" err="1">
                <a:solidFill>
                  <a:schemeClr val="tx1"/>
                </a:solidFill>
                <a:latin typeface="Century Gothic" panose="020B0502020202020204" pitchFamily="34" charset="0"/>
                <a:ea typeface="+mn-ea"/>
                <a:cs typeface="+mn-cs"/>
              </a:rPr>
              <a:t>Mabry</a:t>
            </a:r>
            <a:r>
              <a:rPr lang="es-MX" sz="1200" kern="1200" dirty="0">
                <a:solidFill>
                  <a:schemeClr val="tx1"/>
                </a:solidFill>
                <a:latin typeface="Century Gothic" panose="020B0502020202020204" pitchFamily="34" charset="0"/>
                <a:ea typeface="+mn-ea"/>
                <a:cs typeface="+mn-cs"/>
              </a:rPr>
              <a:t>, L. (2006). </a:t>
            </a:r>
            <a:r>
              <a:rPr lang="es-MX" sz="1200" i="1" kern="1200" dirty="0">
                <a:solidFill>
                  <a:schemeClr val="tx1"/>
                </a:solidFill>
                <a:latin typeface="Century Gothic" panose="020B0502020202020204" pitchFamily="34" charset="0"/>
                <a:ea typeface="+mn-ea"/>
                <a:cs typeface="+mn-cs"/>
              </a:rPr>
              <a:t>Real </a:t>
            </a:r>
            <a:r>
              <a:rPr lang="es-MX" sz="1200" i="1" kern="1200" dirty="0" err="1">
                <a:solidFill>
                  <a:schemeClr val="tx1"/>
                </a:solidFill>
                <a:latin typeface="Century Gothic" panose="020B0502020202020204" pitchFamily="34" charset="0"/>
                <a:ea typeface="+mn-ea"/>
                <a:cs typeface="+mn-cs"/>
              </a:rPr>
              <a:t>World</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Evaluation</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Working</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under</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budget</a:t>
            </a:r>
            <a:r>
              <a:rPr lang="es-MX" sz="1200" i="1" kern="1200" dirty="0">
                <a:solidFill>
                  <a:schemeClr val="tx1"/>
                </a:solidFill>
                <a:latin typeface="Century Gothic" panose="020B0502020202020204" pitchFamily="34" charset="0"/>
                <a:ea typeface="+mn-ea"/>
                <a:cs typeface="+mn-cs"/>
              </a:rPr>
              <a:t>, time, data, and </a:t>
            </a:r>
            <a:r>
              <a:rPr lang="es-MX" sz="1200" i="1" kern="1200" dirty="0" err="1">
                <a:solidFill>
                  <a:schemeClr val="tx1"/>
                </a:solidFill>
                <a:latin typeface="Century Gothic" panose="020B0502020202020204" pitchFamily="34" charset="0"/>
                <a:ea typeface="+mn-ea"/>
                <a:cs typeface="+mn-cs"/>
              </a:rPr>
              <a:t>political</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constraints</a:t>
            </a:r>
            <a:r>
              <a:rPr lang="es-MX" sz="1200" i="1" kern="1200" dirty="0">
                <a:solidFill>
                  <a:schemeClr val="tx1"/>
                </a:solidFill>
                <a:latin typeface="Century Gothic" panose="020B0502020202020204" pitchFamily="34" charset="0"/>
                <a:ea typeface="+mn-ea"/>
                <a:cs typeface="+mn-cs"/>
              </a:rPr>
              <a:t>.</a:t>
            </a:r>
            <a:r>
              <a:rPr lang="es-MX" sz="1200" kern="1200" dirty="0">
                <a:solidFill>
                  <a:schemeClr val="tx1"/>
                </a:solidFill>
                <a:latin typeface="Century Gothic" panose="020B0502020202020204" pitchFamily="34" charset="0"/>
                <a:ea typeface="+mn-ea"/>
                <a:cs typeface="+mn-cs"/>
              </a:rPr>
              <a:t> </a:t>
            </a:r>
            <a:r>
              <a:rPr lang="es-MX" sz="1200" kern="1200" dirty="0" err="1">
                <a:solidFill>
                  <a:schemeClr val="tx1"/>
                </a:solidFill>
                <a:latin typeface="Century Gothic" panose="020B0502020202020204" pitchFamily="34" charset="0"/>
                <a:ea typeface="+mn-ea"/>
                <a:cs typeface="+mn-cs"/>
              </a:rPr>
              <a:t>Thousand</a:t>
            </a:r>
            <a:r>
              <a:rPr lang="es-MX" sz="1200" kern="1200" dirty="0">
                <a:solidFill>
                  <a:schemeClr val="tx1"/>
                </a:solidFill>
                <a:latin typeface="Century Gothic" panose="020B0502020202020204" pitchFamily="34" charset="0"/>
                <a:ea typeface="+mn-ea"/>
                <a:cs typeface="+mn-cs"/>
              </a:rPr>
              <a:t> </a:t>
            </a:r>
            <a:r>
              <a:rPr lang="es-MX" sz="1200" kern="1200" dirty="0" err="1">
                <a:solidFill>
                  <a:schemeClr val="tx1"/>
                </a:solidFill>
                <a:latin typeface="Century Gothic" panose="020B0502020202020204" pitchFamily="34" charset="0"/>
                <a:ea typeface="+mn-ea"/>
                <a:cs typeface="+mn-cs"/>
              </a:rPr>
              <a:t>Oaks</a:t>
            </a:r>
            <a:r>
              <a:rPr lang="es-MX" sz="1200" kern="1200" dirty="0">
                <a:solidFill>
                  <a:schemeClr val="tx1"/>
                </a:solidFill>
                <a:latin typeface="Century Gothic" panose="020B0502020202020204" pitchFamily="34" charset="0"/>
                <a:ea typeface="+mn-ea"/>
                <a:cs typeface="+mn-cs"/>
              </a:rPr>
              <a:t>, CA: Sage.</a:t>
            </a:r>
            <a:br>
              <a:rPr lang="es-MX" sz="1200" kern="1200" dirty="0">
                <a:solidFill>
                  <a:schemeClr val="tx1"/>
                </a:solidFill>
                <a:latin typeface="Century Gothic" panose="020B0502020202020204" pitchFamily="34" charset="0"/>
                <a:ea typeface="+mn-ea"/>
                <a:cs typeface="+mn-cs"/>
              </a:rPr>
            </a:br>
            <a:endParaRPr lang="es-MX" sz="1200" kern="1200" dirty="0">
              <a:solidFill>
                <a:schemeClr val="tx1"/>
              </a:solidFill>
              <a:latin typeface="Century Gothic" panose="020B0502020202020204" pitchFamily="34" charset="0"/>
              <a:ea typeface="+mn-ea"/>
              <a:cs typeface="+mn-cs"/>
            </a:endParaRPr>
          </a:p>
          <a:p>
            <a:r>
              <a:rPr lang="es-MX" sz="1200" kern="1200" dirty="0" err="1">
                <a:solidFill>
                  <a:schemeClr val="tx1"/>
                </a:solidFill>
                <a:latin typeface="Century Gothic" panose="020B0502020202020204" pitchFamily="34" charset="0"/>
                <a:ea typeface="+mn-ea"/>
                <a:cs typeface="+mn-cs"/>
              </a:rPr>
              <a:t>Caudle</a:t>
            </a:r>
            <a:r>
              <a:rPr lang="es-MX" sz="1200" kern="1200" dirty="0">
                <a:solidFill>
                  <a:schemeClr val="tx1"/>
                </a:solidFill>
                <a:latin typeface="Century Gothic" panose="020B0502020202020204" pitchFamily="34" charset="0"/>
                <a:ea typeface="+mn-ea"/>
                <a:cs typeface="+mn-cs"/>
              </a:rPr>
              <a:t>, S.L. 2004. “</a:t>
            </a:r>
            <a:r>
              <a:rPr lang="es-MX" sz="1200" kern="1200" dirty="0" err="1">
                <a:solidFill>
                  <a:schemeClr val="tx1"/>
                </a:solidFill>
                <a:latin typeface="Century Gothic" panose="020B0502020202020204" pitchFamily="34" charset="0"/>
                <a:ea typeface="+mn-ea"/>
                <a:cs typeface="+mn-cs"/>
              </a:rPr>
              <a:t>Qualitative</a:t>
            </a:r>
            <a:r>
              <a:rPr lang="es-MX" sz="1200" kern="1200" dirty="0">
                <a:solidFill>
                  <a:schemeClr val="tx1"/>
                </a:solidFill>
                <a:latin typeface="Century Gothic" panose="020B0502020202020204" pitchFamily="34" charset="0"/>
                <a:ea typeface="+mn-ea"/>
                <a:cs typeface="+mn-cs"/>
              </a:rPr>
              <a:t> data </a:t>
            </a:r>
            <a:r>
              <a:rPr lang="es-MX" sz="1200" kern="1200" dirty="0" err="1">
                <a:solidFill>
                  <a:schemeClr val="tx1"/>
                </a:solidFill>
                <a:latin typeface="Century Gothic" panose="020B0502020202020204" pitchFamily="34" charset="0"/>
                <a:ea typeface="+mn-ea"/>
                <a:cs typeface="+mn-cs"/>
              </a:rPr>
              <a:t>analysis</a:t>
            </a:r>
            <a:r>
              <a:rPr lang="es-MX" sz="1200" kern="1200" dirty="0">
                <a:solidFill>
                  <a:schemeClr val="tx1"/>
                </a:solidFill>
                <a:latin typeface="Century Gothic" panose="020B0502020202020204" pitchFamily="34" charset="0"/>
                <a:ea typeface="+mn-ea"/>
                <a:cs typeface="+mn-cs"/>
              </a:rPr>
              <a:t>,” in: </a:t>
            </a:r>
            <a:r>
              <a:rPr lang="es-MX" sz="1200" kern="1200" dirty="0" err="1">
                <a:solidFill>
                  <a:schemeClr val="tx1"/>
                </a:solidFill>
                <a:latin typeface="Century Gothic" panose="020B0502020202020204" pitchFamily="34" charset="0"/>
                <a:ea typeface="+mn-ea"/>
                <a:cs typeface="+mn-cs"/>
              </a:rPr>
              <a:t>Wholey</a:t>
            </a:r>
            <a:r>
              <a:rPr lang="es-MX" sz="1200" kern="1200" dirty="0">
                <a:solidFill>
                  <a:schemeClr val="tx1"/>
                </a:solidFill>
                <a:latin typeface="Century Gothic" panose="020B0502020202020204" pitchFamily="34" charset="0"/>
                <a:ea typeface="+mn-ea"/>
                <a:cs typeface="+mn-cs"/>
              </a:rPr>
              <a:t>, J.S., </a:t>
            </a:r>
            <a:r>
              <a:rPr lang="es-MX" sz="1200" kern="1200" dirty="0" err="1">
                <a:solidFill>
                  <a:schemeClr val="tx1"/>
                </a:solidFill>
                <a:latin typeface="Century Gothic" panose="020B0502020202020204" pitchFamily="34" charset="0"/>
                <a:ea typeface="+mn-ea"/>
                <a:cs typeface="+mn-cs"/>
              </a:rPr>
              <a:t>Hatry</a:t>
            </a:r>
            <a:r>
              <a:rPr lang="es-MX" sz="1200" kern="1200" dirty="0">
                <a:solidFill>
                  <a:schemeClr val="tx1"/>
                </a:solidFill>
                <a:latin typeface="Century Gothic" panose="020B0502020202020204" pitchFamily="34" charset="0"/>
                <a:ea typeface="+mn-ea"/>
                <a:cs typeface="+mn-cs"/>
              </a:rPr>
              <a:t>, H.P., and </a:t>
            </a:r>
            <a:r>
              <a:rPr lang="es-MX" sz="1200" kern="1200" dirty="0" err="1">
                <a:solidFill>
                  <a:schemeClr val="tx1"/>
                </a:solidFill>
                <a:latin typeface="Century Gothic" panose="020B0502020202020204" pitchFamily="34" charset="0"/>
                <a:ea typeface="+mn-ea"/>
                <a:cs typeface="+mn-cs"/>
              </a:rPr>
              <a:t>Newcomer</a:t>
            </a:r>
            <a:r>
              <a:rPr lang="es-MX" sz="1200" kern="1200" dirty="0">
                <a:solidFill>
                  <a:schemeClr val="tx1"/>
                </a:solidFill>
                <a:latin typeface="Century Gothic" panose="020B0502020202020204" pitchFamily="34" charset="0"/>
                <a:ea typeface="+mn-ea"/>
                <a:cs typeface="+mn-cs"/>
              </a:rPr>
              <a:t>, K.E. (eds.) </a:t>
            </a:r>
            <a:r>
              <a:rPr lang="es-MX" sz="1200" i="1" kern="1200" dirty="0" err="1">
                <a:solidFill>
                  <a:schemeClr val="tx1"/>
                </a:solidFill>
                <a:latin typeface="Century Gothic" panose="020B0502020202020204" pitchFamily="34" charset="0"/>
                <a:ea typeface="+mn-ea"/>
                <a:cs typeface="+mn-cs"/>
              </a:rPr>
              <a:t>Handbook</a:t>
            </a:r>
            <a:r>
              <a:rPr lang="es-MX" sz="1200" i="1" kern="1200" dirty="0">
                <a:solidFill>
                  <a:schemeClr val="tx1"/>
                </a:solidFill>
                <a:latin typeface="Century Gothic" panose="020B0502020202020204" pitchFamily="34" charset="0"/>
                <a:ea typeface="+mn-ea"/>
                <a:cs typeface="+mn-cs"/>
              </a:rPr>
              <a:t> of </a:t>
            </a:r>
            <a:r>
              <a:rPr lang="es-MX" sz="1200" i="1" kern="1200" dirty="0" err="1">
                <a:solidFill>
                  <a:schemeClr val="tx1"/>
                </a:solidFill>
                <a:latin typeface="Century Gothic" panose="020B0502020202020204" pitchFamily="34" charset="0"/>
                <a:ea typeface="+mn-ea"/>
                <a:cs typeface="+mn-cs"/>
              </a:rPr>
              <a:t>practical</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program</a:t>
            </a:r>
            <a:r>
              <a:rPr lang="es-MX" sz="1200" i="1" kern="1200" dirty="0">
                <a:solidFill>
                  <a:schemeClr val="tx1"/>
                </a:solidFill>
                <a:latin typeface="Century Gothic" panose="020B0502020202020204" pitchFamily="34" charset="0"/>
                <a:ea typeface="+mn-ea"/>
                <a:cs typeface="+mn-cs"/>
              </a:rPr>
              <a:t> </a:t>
            </a:r>
            <a:r>
              <a:rPr lang="es-MX" sz="1200" i="1" kern="1200" dirty="0" err="1">
                <a:solidFill>
                  <a:schemeClr val="tx1"/>
                </a:solidFill>
                <a:latin typeface="Century Gothic" panose="020B0502020202020204" pitchFamily="34" charset="0"/>
                <a:ea typeface="+mn-ea"/>
                <a:cs typeface="+mn-cs"/>
              </a:rPr>
              <a:t>evaluation</a:t>
            </a:r>
            <a:r>
              <a:rPr lang="es-MX" sz="1200" kern="1200" dirty="0">
                <a:solidFill>
                  <a:schemeClr val="tx1"/>
                </a:solidFill>
                <a:latin typeface="Century Gothic" panose="020B0502020202020204" pitchFamily="34" charset="0"/>
                <a:ea typeface="+mn-ea"/>
                <a:cs typeface="+mn-cs"/>
              </a:rPr>
              <a:t>. Pp. 417-438. San Francisco, CA, USA: </a:t>
            </a:r>
            <a:r>
              <a:rPr lang="es-MX" sz="1200" kern="1200" dirty="0" err="1">
                <a:solidFill>
                  <a:schemeClr val="tx1"/>
                </a:solidFill>
                <a:latin typeface="Century Gothic" panose="020B0502020202020204" pitchFamily="34" charset="0"/>
                <a:ea typeface="+mn-ea"/>
                <a:cs typeface="+mn-cs"/>
              </a:rPr>
              <a:t>Jossey</a:t>
            </a:r>
            <a:r>
              <a:rPr lang="es-MX" sz="1200" kern="1200" dirty="0">
                <a:solidFill>
                  <a:schemeClr val="tx1"/>
                </a:solidFill>
                <a:latin typeface="Century Gothic" panose="020B0502020202020204" pitchFamily="34" charset="0"/>
                <a:ea typeface="+mn-ea"/>
                <a:cs typeface="+mn-cs"/>
              </a:rPr>
              <a:t>-Bass. </a:t>
            </a: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27</a:t>
            </a:fld>
            <a:endParaRPr lang="en-US" dirty="0">
              <a:latin typeface="Century Gothic" panose="020B0502020202020204" pitchFamily="34" charset="0"/>
            </a:endParaRPr>
          </a:p>
        </p:txBody>
      </p:sp>
    </p:spTree>
    <p:extLst>
      <p:ext uri="{BB962C8B-B14F-4D97-AF65-F5344CB8AC3E}">
        <p14:creationId xmlns:p14="http://schemas.microsoft.com/office/powerpoint/2010/main" val="33944480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r>
              <a:rPr lang="en-US" sz="1200" b="1" kern="1200" dirty="0">
                <a:solidFill>
                  <a:schemeClr val="tx1"/>
                </a:solidFill>
                <a:latin typeface="Century Gothic" panose="020B0502020202020204" pitchFamily="34" charset="0"/>
                <a:ea typeface="+mn-ea"/>
                <a:cs typeface="+mn-cs"/>
              </a:rPr>
              <a:t>The qualitative</a:t>
            </a:r>
            <a:r>
              <a:rPr lang="en-US" sz="1200" b="1" kern="1200" baseline="0" dirty="0">
                <a:solidFill>
                  <a:schemeClr val="tx1"/>
                </a:solidFill>
                <a:latin typeface="Century Gothic" panose="020B0502020202020204" pitchFamily="34" charset="0"/>
                <a:ea typeface="+mn-ea"/>
                <a:cs typeface="+mn-cs"/>
              </a:rPr>
              <a:t> </a:t>
            </a:r>
            <a:r>
              <a:rPr lang="en-US" sz="1200" b="1" kern="1200" dirty="0">
                <a:solidFill>
                  <a:schemeClr val="tx1"/>
                </a:solidFill>
                <a:latin typeface="Century Gothic" panose="020B0502020202020204" pitchFamily="34" charset="0"/>
                <a:ea typeface="+mn-ea"/>
                <a:cs typeface="+mn-cs"/>
              </a:rPr>
              <a:t>field team must have a deep understanding of the paradigm on which the study is based</a:t>
            </a:r>
            <a:r>
              <a:rPr lang="en-US" sz="1200" kern="1200" dirty="0">
                <a:solidFill>
                  <a:schemeClr val="tx1"/>
                </a:solidFill>
                <a:latin typeface="Century Gothic" panose="020B0502020202020204" pitchFamily="34" charset="0"/>
                <a:ea typeface="+mn-ea"/>
                <a:cs typeface="+mn-cs"/>
              </a:rPr>
              <a:t>,</a:t>
            </a:r>
            <a:r>
              <a:rPr lang="en-US" sz="1200" kern="1200" baseline="0" dirty="0">
                <a:solidFill>
                  <a:schemeClr val="tx1"/>
                </a:solidFill>
                <a:latin typeface="Century Gothic" panose="020B0502020202020204" pitchFamily="34" charset="0"/>
                <a:ea typeface="+mn-ea"/>
                <a:cs typeface="+mn-cs"/>
              </a:rPr>
              <a:t> as well as of the </a:t>
            </a:r>
            <a:r>
              <a:rPr lang="en-US" sz="1200" kern="1200" dirty="0">
                <a:solidFill>
                  <a:schemeClr val="tx1"/>
                </a:solidFill>
                <a:latin typeface="Century Gothic" panose="020B0502020202020204" pitchFamily="34" charset="0"/>
                <a:ea typeface="+mn-ea"/>
                <a:cs typeface="+mn-cs"/>
              </a:rPr>
              <a:t>theoretical framework and objectives.</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The field team must be well-versed</a:t>
            </a:r>
            <a:r>
              <a:rPr lang="en-US" sz="1200" b="1" kern="1200" baseline="0" dirty="0">
                <a:solidFill>
                  <a:schemeClr val="tx1"/>
                </a:solidFill>
                <a:latin typeface="Century Gothic" panose="020B0502020202020204" pitchFamily="34" charset="0"/>
                <a:ea typeface="+mn-ea"/>
                <a:cs typeface="+mn-cs"/>
              </a:rPr>
              <a:t> in </a:t>
            </a:r>
            <a:r>
              <a:rPr lang="en-US" sz="1200" b="1" kern="1200" dirty="0">
                <a:solidFill>
                  <a:schemeClr val="tx1"/>
                </a:solidFill>
                <a:latin typeface="Century Gothic" panose="020B0502020202020204" pitchFamily="34" charset="0"/>
                <a:ea typeface="+mn-ea"/>
                <a:cs typeface="+mn-cs"/>
              </a:rPr>
              <a:t>the topic </a:t>
            </a:r>
            <a:r>
              <a:rPr lang="en-US" sz="1200" kern="1200" dirty="0">
                <a:solidFill>
                  <a:schemeClr val="tx1"/>
                </a:solidFill>
                <a:latin typeface="Century Gothic" panose="020B0502020202020204" pitchFamily="34" charset="0"/>
                <a:ea typeface="+mn-ea"/>
                <a:cs typeface="+mn-cs"/>
              </a:rPr>
              <a:t>at hand and its practical and theoretical implications. They</a:t>
            </a:r>
            <a:r>
              <a:rPr lang="en-US" sz="1200" kern="1200" baseline="0" dirty="0">
                <a:solidFill>
                  <a:schemeClr val="tx1"/>
                </a:solidFill>
                <a:latin typeface="Century Gothic" panose="020B0502020202020204" pitchFamily="34" charset="0"/>
                <a:ea typeface="+mn-ea"/>
                <a:cs typeface="+mn-cs"/>
              </a:rPr>
              <a:t> must also</a:t>
            </a:r>
            <a:r>
              <a:rPr lang="en-US" sz="1200" kern="1200" dirty="0">
                <a:solidFill>
                  <a:schemeClr val="tx1"/>
                </a:solidFill>
                <a:latin typeface="Century Gothic" panose="020B0502020202020204" pitchFamily="34" charset="0"/>
                <a:ea typeface="+mn-ea"/>
                <a:cs typeface="+mn-cs"/>
              </a:rPr>
              <a:t> understand the </a:t>
            </a:r>
            <a:r>
              <a:rPr lang="en-US" sz="1200" b="1" kern="1200" dirty="0">
                <a:solidFill>
                  <a:schemeClr val="tx1"/>
                </a:solidFill>
                <a:latin typeface="Century Gothic" panose="020B0502020202020204" pitchFamily="34" charset="0"/>
                <a:ea typeface="+mn-ea"/>
                <a:cs typeface="+mn-cs"/>
              </a:rPr>
              <a:t>objectives of the study and how the data will be used</a:t>
            </a:r>
            <a:r>
              <a:rPr lang="en-US" sz="1200" kern="1200" dirty="0">
                <a:solidFill>
                  <a:schemeClr val="tx1"/>
                </a:solidFill>
                <a:latin typeface="Century Gothic" panose="020B0502020202020204" pitchFamily="34" charset="0"/>
                <a:ea typeface="+mn-ea"/>
                <a:cs typeface="+mn-cs"/>
              </a:rPr>
              <a: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recommended </a:t>
            </a:r>
            <a:r>
              <a:rPr lang="en-US" sz="1200" b="1" kern="1200" dirty="0">
                <a:solidFill>
                  <a:schemeClr val="tx1"/>
                </a:solidFill>
                <a:latin typeface="Century Gothic" panose="020B0502020202020204" pitchFamily="34" charset="0"/>
                <a:ea typeface="+mn-ea"/>
                <a:cs typeface="+mn-cs"/>
              </a:rPr>
              <a:t>to provide the fieldworkers with</a:t>
            </a:r>
            <a:r>
              <a:rPr lang="en-US" sz="1200" b="1" kern="1200" baseline="0" dirty="0">
                <a:solidFill>
                  <a:schemeClr val="tx1"/>
                </a:solidFill>
                <a:latin typeface="Century Gothic" panose="020B0502020202020204" pitchFamily="34" charset="0"/>
                <a:ea typeface="+mn-ea"/>
                <a:cs typeface="+mn-cs"/>
              </a:rPr>
              <a:t> </a:t>
            </a:r>
            <a:r>
              <a:rPr lang="en-US" sz="1200" b="1" kern="1200" dirty="0">
                <a:solidFill>
                  <a:schemeClr val="tx1"/>
                </a:solidFill>
                <a:latin typeface="Century Gothic" panose="020B0502020202020204" pitchFamily="34" charset="0"/>
                <a:ea typeface="+mn-ea"/>
                <a:cs typeface="+mn-cs"/>
              </a:rPr>
              <a:t>a protocol, and discuss it in-depth with them</a:t>
            </a:r>
            <a:r>
              <a:rPr lang="en-US" sz="1200" kern="1200" dirty="0">
                <a:solidFill>
                  <a:schemeClr val="tx1"/>
                </a:solidFill>
                <a:latin typeface="Century Gothic" panose="020B0502020202020204" pitchFamily="34" charset="0"/>
                <a:ea typeface="+mn-ea"/>
                <a:cs typeface="+mn-cs"/>
              </a:rPr>
              <a:t>, before introducing them to the data collection instruments or starting the fieldwork. </a:t>
            </a:r>
          </a:p>
          <a:p>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28</a:t>
            </a:fld>
            <a:endParaRPr lang="en-US" dirty="0">
              <a:latin typeface="Century Gothic" panose="020B0502020202020204" pitchFamily="34" charset="0"/>
            </a:endParaRPr>
          </a:p>
        </p:txBody>
      </p:sp>
    </p:spTree>
    <p:extLst>
      <p:ext uri="{BB962C8B-B14F-4D97-AF65-F5344CB8AC3E}">
        <p14:creationId xmlns:p14="http://schemas.microsoft.com/office/powerpoint/2010/main" val="33331071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aseline="0" noProof="0" dirty="0">
                <a:latin typeface="Century Gothic" panose="020B0502020202020204" pitchFamily="34" charset="0"/>
              </a:rPr>
              <a:t>In order to ensure quality, each individual needs to be trained on this level.</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In this slide, we outline the level of experience that a person/team needs in order to carry out this technique, as well, as the level of training (in case the person has no experience) needed for each one. </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Training</a:t>
            </a:r>
            <a:r>
              <a:rPr lang="en-US" baseline="0" noProof="0" dirty="0">
                <a:latin typeface="Century Gothic" panose="020B0502020202020204" pitchFamily="34" charset="0"/>
              </a:rPr>
              <a:t> = if the person has no experience, you can train this person. </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Experienced</a:t>
            </a:r>
            <a:r>
              <a:rPr lang="en-US" baseline="0" noProof="0" dirty="0">
                <a:latin typeface="Century Gothic" panose="020B0502020202020204" pitchFamily="34" charset="0"/>
              </a:rPr>
              <a:t> = if the person has no experience, do not send the person to do focus groups. </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High specialization in the subject </a:t>
            </a:r>
            <a:r>
              <a:rPr lang="en-US" baseline="0" noProof="0" dirty="0">
                <a:latin typeface="Century Gothic" panose="020B0502020202020204" pitchFamily="34" charset="0"/>
              </a:rPr>
              <a:t>= if the person has no idea about the subject to evaluate (practically and theoretically) do not send the person to do fieldwork for evaluation. </a:t>
            </a:r>
          </a:p>
          <a:p>
            <a:endParaRPr lang="es-MX" dirty="0">
              <a:latin typeface="Century Gothic" panose="020B0502020202020204" pitchFamily="34" charset="0"/>
            </a:endParaRPr>
          </a:p>
        </p:txBody>
      </p:sp>
    </p:spTree>
    <p:extLst>
      <p:ext uri="{BB962C8B-B14F-4D97-AF65-F5344CB8AC3E}">
        <p14:creationId xmlns:p14="http://schemas.microsoft.com/office/powerpoint/2010/main" val="415428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baseline="0" dirty="0">
                <a:solidFill>
                  <a:schemeClr val="tx1"/>
                </a:solidFill>
                <a:latin typeface="Century Gothic" panose="020B0502020202020204" pitchFamily="34" charset="0"/>
                <a:ea typeface="+mn-ea"/>
                <a:cs typeface="+mn-cs"/>
              </a:rPr>
              <a:t>In putting together and training your fieldwork team, you must consider gender-related factors.</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Who conducts the interviews can be important, since the sex of the interviewer may influence the responses of the interviewee, depending on the topic and local culture. </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If the gender of the interviewer is unlikely to influence the responses of the interviewees, do you use an equal number of male and female interviewers? Also, do you have men and women on the team to get different perspectives on the topic?</a:t>
            </a:r>
          </a:p>
          <a:p>
            <a:endParaRPr lang="en-US" sz="1200" b="0" kern="1200" baseline="0" dirty="0">
              <a:solidFill>
                <a:schemeClr val="tx1"/>
              </a:solidFill>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baseline="0" dirty="0">
                <a:solidFill>
                  <a:schemeClr val="tx1"/>
                </a:solidFill>
                <a:latin typeface="Century Gothic" panose="020B0502020202020204" pitchFamily="34" charset="0"/>
                <a:ea typeface="+mn-ea"/>
                <a:cs typeface="+mn-cs"/>
              </a:rPr>
              <a:t>Depending on your topics, you may need a gender expert specifically on your team. Ethical issues need particular focus when including disenfranchised groups such as female sex workers (FSWs), or when collecting data around sensitive issues such as gender-based violence (GBV), or when working with key populations like LGBT.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a:solidFill>
                <a:schemeClr val="tx1"/>
              </a:solidFill>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baseline="0" dirty="0">
                <a:solidFill>
                  <a:schemeClr val="tx1"/>
                </a:solidFill>
                <a:latin typeface="Century Gothic" panose="020B0502020202020204" pitchFamily="34" charset="0"/>
                <a:ea typeface="+mn-ea"/>
                <a:cs typeface="+mn-cs"/>
              </a:rPr>
              <a:t>To what extent have sex and/or gender been accounted for in capacity building?</a:t>
            </a:r>
            <a:endParaRPr lang="es-MX" b="0"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30</a:t>
            </a:fld>
            <a:endParaRPr lang="en-US" dirty="0">
              <a:latin typeface="Century Gothic" panose="020B0502020202020204" pitchFamily="34" charset="0"/>
            </a:endParaRPr>
          </a:p>
        </p:txBody>
      </p:sp>
    </p:spTree>
    <p:extLst>
      <p:ext uri="{BB962C8B-B14F-4D97-AF65-F5344CB8AC3E}">
        <p14:creationId xmlns:p14="http://schemas.microsoft.com/office/powerpoint/2010/main" val="40770393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85000" lnSpcReduction="20000"/>
          </a:bodyPr>
          <a:lstStyle/>
          <a:p>
            <a:r>
              <a:rPr lang="en-US" sz="1200" b="1" kern="1200" dirty="0">
                <a:solidFill>
                  <a:schemeClr val="tx1"/>
                </a:solidFill>
                <a:latin typeface="Century Gothic" panose="020B0502020202020204" pitchFamily="34" charset="0"/>
                <a:ea typeface="+mn-ea"/>
                <a:cs typeface="+mn-cs"/>
              </a:rPr>
              <a:t>Teams</a:t>
            </a:r>
            <a:r>
              <a:rPr lang="en-US" sz="1200" kern="1200" dirty="0">
                <a:solidFill>
                  <a:schemeClr val="tx1"/>
                </a:solidFill>
                <a:latin typeface="Century Gothic" panose="020B0502020202020204" pitchFamily="34" charset="0"/>
                <a:ea typeface="+mn-ea"/>
                <a:cs typeface="+mn-cs"/>
              </a:rPr>
              <a:t>: Once the fieldwork has begun, especially if it takes place outside the residential area of the fieldworkers, it is best to work in teams, so the fieldworkers will not be alone. </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Supervision</a:t>
            </a:r>
            <a:r>
              <a:rPr lang="en-US" sz="1200" kern="1200" dirty="0">
                <a:solidFill>
                  <a:schemeClr val="tx1"/>
                </a:solidFill>
                <a:latin typeface="Century Gothic" panose="020B0502020202020204" pitchFamily="34" charset="0"/>
                <a:ea typeface="+mn-ea"/>
                <a:cs typeface="+mn-cs"/>
              </a:rPr>
              <a:t>: It is very important to supervise the fieldwork and to check that the generated data is of good quality.</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Field notes</a:t>
            </a:r>
            <a:r>
              <a:rPr lang="en-US" sz="1200" kern="1200" dirty="0">
                <a:solidFill>
                  <a:schemeClr val="tx1"/>
                </a:solidFill>
                <a:latin typeface="Century Gothic" panose="020B0502020202020204" pitchFamily="34" charset="0"/>
                <a:ea typeface="+mn-ea"/>
                <a:cs typeface="+mn-cs"/>
              </a:rPr>
              <a:t>: Every night, each fieldworker must take notes that must be reviewed by the project coordinator to verify that they are accurate and will add value to the data analysis.</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Backups</a:t>
            </a:r>
            <a:r>
              <a:rPr lang="en-US" sz="1200" kern="1200" dirty="0">
                <a:solidFill>
                  <a:schemeClr val="tx1"/>
                </a:solidFill>
                <a:latin typeface="Century Gothic" panose="020B0502020202020204" pitchFamily="34" charset="0"/>
                <a:ea typeface="+mn-ea"/>
                <a:cs typeface="+mn-cs"/>
              </a:rPr>
              <a:t>: It is of fundamental importance to backup the data every night, so that a computer that falls into a river, or a stolen recorder, will cause only the loss of one day of fieldwork and not of a whole study.</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Emotional support</a:t>
            </a:r>
            <a:r>
              <a:rPr lang="en-US" sz="1200" kern="1200" dirty="0">
                <a:solidFill>
                  <a:schemeClr val="tx1"/>
                </a:solidFill>
                <a:latin typeface="Century Gothic" panose="020B0502020202020204" pitchFamily="34" charset="0"/>
                <a:ea typeface="+mn-ea"/>
                <a:cs typeface="+mn-cs"/>
              </a:rPr>
              <a:t>: In some cases, when the evaluations require the fieldworkers to listen to stories with strong emotional content or of human suffering, the fieldworkers may lose sight</a:t>
            </a:r>
            <a:r>
              <a:rPr lang="en-US" sz="1200" kern="1200" baseline="0" dirty="0">
                <a:solidFill>
                  <a:schemeClr val="tx1"/>
                </a:solidFill>
                <a:latin typeface="Century Gothic" panose="020B0502020202020204" pitchFamily="34" charset="0"/>
                <a:ea typeface="+mn-ea"/>
                <a:cs typeface="+mn-cs"/>
              </a:rPr>
              <a:t> of</a:t>
            </a:r>
            <a:r>
              <a:rPr lang="en-US" sz="1200" kern="1200" dirty="0">
                <a:solidFill>
                  <a:schemeClr val="tx1"/>
                </a:solidFill>
                <a:latin typeface="Century Gothic" panose="020B0502020202020204" pitchFamily="34" charset="0"/>
                <a:ea typeface="+mn-ea"/>
                <a:cs typeface="+mn-cs"/>
              </a:rPr>
              <a:t> the data collection. It is important to schedule team meetings, ideally under the supervision of a professional, to talk about sensitive issues and/or anxiety experienced by the fieldworkers.</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Field behavior</a:t>
            </a:r>
            <a:r>
              <a:rPr lang="en-US" sz="1200" kern="1200" dirty="0">
                <a:solidFill>
                  <a:schemeClr val="tx1"/>
                </a:solidFill>
                <a:latin typeface="Century Gothic" panose="020B0502020202020204" pitchFamily="34" charset="0"/>
                <a:ea typeface="+mn-ea"/>
                <a:cs typeface="+mn-cs"/>
              </a:rPr>
              <a:t>: Very often, while out in the communities, the fieldworkers are invited to lunch or to have a drink with the members of the community. It is best not to drink alcohol with the subjects, because the topic of the investigation may come up and this</a:t>
            </a:r>
            <a:r>
              <a:rPr lang="en-US" sz="1200" kern="1200" baseline="0" dirty="0">
                <a:solidFill>
                  <a:schemeClr val="tx1"/>
                </a:solidFill>
                <a:latin typeface="Century Gothic" panose="020B0502020202020204" pitchFamily="34" charset="0"/>
                <a:ea typeface="+mn-ea"/>
                <a:cs typeface="+mn-cs"/>
              </a:rPr>
              <a:t> could bias the data. Additionally, </a:t>
            </a:r>
            <a:r>
              <a:rPr lang="en-US" sz="1200" kern="1200" dirty="0">
                <a:solidFill>
                  <a:schemeClr val="tx1"/>
                </a:solidFill>
                <a:latin typeface="Century Gothic" panose="020B0502020202020204" pitchFamily="34" charset="0"/>
                <a:ea typeface="+mn-ea"/>
                <a:cs typeface="+mn-cs"/>
              </a:rPr>
              <a:t>the fieldworkers would be putting themselves in risky situations in the community</a:t>
            </a:r>
            <a:r>
              <a:rPr lang="en-US" sz="1200" kern="1200" baseline="0" dirty="0">
                <a:solidFill>
                  <a:schemeClr val="tx1"/>
                </a:solidFill>
                <a:latin typeface="Century Gothic" panose="020B0502020202020204" pitchFamily="34" charset="0"/>
                <a:ea typeface="+mn-ea"/>
                <a:cs typeface="+mn-cs"/>
              </a:rPr>
              <a:t> by drinking or using drugs.</a:t>
            </a:r>
            <a:endParaRPr lang="en-US" sz="1200" kern="1200" dirty="0">
              <a:solidFill>
                <a:schemeClr val="tx1"/>
              </a:solidFill>
              <a:latin typeface="Century Gothic" panose="020B0502020202020204" pitchFamily="34" charset="0"/>
              <a:ea typeface="+mn-ea"/>
              <a:cs typeface="+mn-cs"/>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31</a:t>
            </a:fld>
            <a:endParaRPr lang="en-US" dirty="0">
              <a:latin typeface="Century Gothic" panose="020B0502020202020204" pitchFamily="34" charset="0"/>
            </a:endParaRPr>
          </a:p>
        </p:txBody>
      </p:sp>
    </p:spTree>
    <p:extLst>
      <p:ext uri="{BB962C8B-B14F-4D97-AF65-F5344CB8AC3E}">
        <p14:creationId xmlns:p14="http://schemas.microsoft.com/office/powerpoint/2010/main" val="31991186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r>
              <a:rPr lang="en-US" sz="1200" b="0" kern="1200" baseline="0" dirty="0">
                <a:solidFill>
                  <a:schemeClr val="tx1"/>
                </a:solidFill>
                <a:latin typeface="Century Gothic" panose="020B0502020202020204" pitchFamily="34" charset="0"/>
                <a:ea typeface="+mn-ea"/>
                <a:cs typeface="+mn-cs"/>
              </a:rPr>
              <a:t>A few logistics examples of gender-considerations in data collection for any evaluation include timing of interviews: Women and men might be available at different times of the day due to different responsibilities and activities. For example, in a study in Bangladesh, researchers wanted to have small group community discussions with community leaders but found only men were attending; the problem was that the discussions were being held at tea houses where it is not considered acceptable for women to go; the researchers changed the venue and were able to then recruit more women.</a:t>
            </a: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32</a:t>
            </a:fld>
            <a:endParaRPr lang="en-US" dirty="0">
              <a:latin typeface="Century Gothic" panose="020B0502020202020204" pitchFamily="34" charset="0"/>
            </a:endParaRPr>
          </a:p>
        </p:txBody>
      </p:sp>
    </p:spTree>
    <p:extLst>
      <p:ext uri="{BB962C8B-B14F-4D97-AF65-F5344CB8AC3E}">
        <p14:creationId xmlns:p14="http://schemas.microsoft.com/office/powerpoint/2010/main" val="38241573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r>
              <a:rPr lang="en-US" sz="1200" b="1" kern="1200" dirty="0">
                <a:solidFill>
                  <a:schemeClr val="tx1"/>
                </a:solidFill>
                <a:latin typeface="Century Gothic" panose="020B0502020202020204" pitchFamily="34" charset="0"/>
                <a:ea typeface="+mn-ea"/>
                <a:cs typeface="+mn-cs"/>
              </a:rPr>
              <a:t>Working in pairs</a:t>
            </a:r>
            <a:r>
              <a:rPr lang="en-US" sz="1200" kern="1200" dirty="0">
                <a:solidFill>
                  <a:schemeClr val="tx1"/>
                </a:solidFill>
                <a:latin typeface="Century Gothic" panose="020B0502020202020204" pitchFamily="34" charset="0"/>
                <a:ea typeface="+mn-ea"/>
                <a:cs typeface="+mn-cs"/>
              </a:rPr>
              <a:t>: When homes have to be visited.</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Very often, during field studies, the fieldworkers must enter people´s homes to interview them. </a:t>
            </a:r>
            <a:r>
              <a:rPr lang="en-US" sz="1200" i="1" kern="1200" dirty="0">
                <a:solidFill>
                  <a:schemeClr val="tx1"/>
                </a:solidFill>
                <a:latin typeface="Century Gothic" panose="020B0502020202020204" pitchFamily="34" charset="0"/>
                <a:ea typeface="+mn-ea"/>
                <a:cs typeface="+mn-cs"/>
              </a:rPr>
              <a:t>In those cases they must do so in pairs,</a:t>
            </a:r>
            <a:r>
              <a:rPr lang="en-US" sz="1200" kern="1200" dirty="0">
                <a:solidFill>
                  <a:schemeClr val="tx1"/>
                </a:solidFill>
                <a:latin typeface="Century Gothic" panose="020B0502020202020204" pitchFamily="34" charset="0"/>
                <a:ea typeface="+mn-ea"/>
                <a:cs typeface="+mn-cs"/>
              </a:rPr>
              <a:t> so that, while one is interviewing, the other one is taking notes. They must never go into houses alone, especially in insecure locations because of the risk.</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Another circumstance in which </a:t>
            </a:r>
            <a:r>
              <a:rPr lang="en-US" sz="1200" b="1" kern="1200" dirty="0">
                <a:solidFill>
                  <a:schemeClr val="tx1"/>
                </a:solidFill>
                <a:latin typeface="Century Gothic" panose="020B0502020202020204" pitchFamily="34" charset="0"/>
                <a:ea typeface="+mn-ea"/>
                <a:cs typeface="+mn-cs"/>
              </a:rPr>
              <a:t>the workers must appear in pairs is when the sites are dangerous</a:t>
            </a:r>
            <a:r>
              <a:rPr lang="en-US" sz="1200" kern="1200" dirty="0">
                <a:solidFill>
                  <a:schemeClr val="tx1"/>
                </a:solidFill>
                <a:latin typeface="Century Gothic" panose="020B0502020202020204" pitchFamily="34" charset="0"/>
                <a:ea typeface="+mn-ea"/>
                <a:cs typeface="+mn-cs"/>
              </a:rPr>
              <a:t>, especially in places where they stand out a lot and could be targeted for violence; for example, in some neighborhoods or places, like bars or streets, where there is a risk of being</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robbed or becoming a victim to all kinds of violence.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recommended for fieldworkers to sleep in the same place or hotel. There are two reasons</a:t>
            </a:r>
            <a:r>
              <a:rPr lang="en-US" sz="1200" kern="1200" baseline="0" dirty="0">
                <a:solidFill>
                  <a:schemeClr val="tx1"/>
                </a:solidFill>
                <a:latin typeface="Century Gothic" panose="020B0502020202020204" pitchFamily="34" charset="0"/>
                <a:ea typeface="+mn-ea"/>
                <a:cs typeface="+mn-cs"/>
              </a:rPr>
              <a:t> for this</a:t>
            </a:r>
            <a:r>
              <a:rPr lang="en-US" sz="1200" kern="1200" dirty="0">
                <a:solidFill>
                  <a:schemeClr val="tx1"/>
                </a:solidFill>
                <a:latin typeface="Century Gothic" panose="020B0502020202020204" pitchFamily="34" charset="0"/>
                <a:ea typeface="+mn-ea"/>
                <a:cs typeface="+mn-cs"/>
              </a:rPr>
              <a:t>: 1)</a:t>
            </a:r>
            <a:r>
              <a:rPr lang="en-US" sz="1200" kern="1200" baseline="0" dirty="0">
                <a:solidFill>
                  <a:schemeClr val="tx1"/>
                </a:solidFill>
                <a:latin typeface="Century Gothic" panose="020B0502020202020204" pitchFamily="34" charset="0"/>
                <a:ea typeface="+mn-ea"/>
                <a:cs typeface="+mn-cs"/>
              </a:rPr>
              <a:t> a</a:t>
            </a:r>
            <a:r>
              <a:rPr lang="en-US" sz="1200" kern="1200" dirty="0">
                <a:solidFill>
                  <a:schemeClr val="tx1"/>
                </a:solidFill>
                <a:latin typeface="Century Gothic" panose="020B0502020202020204" pitchFamily="34" charset="0"/>
                <a:ea typeface="+mn-ea"/>
                <a:cs typeface="+mn-cs"/>
              </a:rPr>
              <a:t>t night they can talk about the project and have time to process findings and through this, improve the data; and 2) the other is, that if one of the pair is missing, the partner will be alerted.</a:t>
            </a:r>
            <a:endParaRPr lang="es-MX"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33</a:t>
            </a:fld>
            <a:endParaRPr lang="en-US" dirty="0">
              <a:latin typeface="Century Gothic" panose="020B0502020202020204" pitchFamily="34" charset="0"/>
            </a:endParaRPr>
          </a:p>
        </p:txBody>
      </p:sp>
    </p:spTree>
    <p:extLst>
      <p:ext uri="{BB962C8B-B14F-4D97-AF65-F5344CB8AC3E}">
        <p14:creationId xmlns:p14="http://schemas.microsoft.com/office/powerpoint/2010/main" val="11945659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noProof="0" dirty="0">
                <a:latin typeface="Century Gothic" panose="020B0502020202020204" pitchFamily="34" charset="0"/>
              </a:rPr>
              <a:t>In this section, we will talk about some community, governmental, and agency regulatory</a:t>
            </a:r>
            <a:r>
              <a:rPr lang="en-US" baseline="0" noProof="0" dirty="0">
                <a:latin typeface="Century Gothic" panose="020B0502020202020204" pitchFamily="34" charset="0"/>
              </a:rPr>
              <a:t> aspects that must be taken into account during fieldwork.</a:t>
            </a:r>
            <a:endParaRPr lang="en-US" noProof="0" dirty="0">
              <a:latin typeface="Century Gothic" panose="020B0502020202020204" pitchFamily="34" charset="0"/>
            </a:endParaRPr>
          </a:p>
        </p:txBody>
      </p:sp>
    </p:spTree>
    <p:extLst>
      <p:ext uri="{BB962C8B-B14F-4D97-AF65-F5344CB8AC3E}">
        <p14:creationId xmlns:p14="http://schemas.microsoft.com/office/powerpoint/2010/main" val="12203903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85000" lnSpcReduction="10000"/>
          </a:bodyPr>
          <a:lstStyle/>
          <a:p>
            <a:r>
              <a:rPr lang="en-US" sz="1200" b="1" kern="1200" dirty="0">
                <a:solidFill>
                  <a:schemeClr val="tx1"/>
                </a:solidFill>
                <a:latin typeface="Century Gothic" panose="020B0502020202020204" pitchFamily="34" charset="0"/>
                <a:ea typeface="+mn-ea"/>
                <a:cs typeface="+mn-cs"/>
              </a:rPr>
              <a:t>Getting the local authority´s permission</a:t>
            </a:r>
            <a:r>
              <a:rPr lang="en-US" sz="1200" kern="1200" dirty="0">
                <a:solidFill>
                  <a:schemeClr val="tx1"/>
                </a:solidFill>
                <a:latin typeface="Century Gothic" panose="020B0502020202020204" pitchFamily="34" charset="0"/>
                <a:ea typeface="+mn-ea"/>
                <a:cs typeface="+mn-cs"/>
              </a:rPr>
              <a:t>: </a:t>
            </a:r>
          </a:p>
          <a:p>
            <a:r>
              <a:rPr lang="en-US" sz="1200" kern="1200" dirty="0">
                <a:solidFill>
                  <a:schemeClr val="tx1"/>
                </a:solidFill>
                <a:latin typeface="Century Gothic" panose="020B0502020202020204" pitchFamily="34" charset="0"/>
                <a:ea typeface="+mn-ea"/>
                <a:cs typeface="+mn-cs"/>
              </a:rPr>
              <a:t>Before or during the fieldwork, even with the national or ministerial authorization, the team must always be introduced to the local authorities, the motive of the study must be explained, and permission for fieldwork must be requested.</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To introduce and identify oneself:</a:t>
            </a:r>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fieldworkers, ideally accompanied by their supervisor, should identify themselves to the appropriate authorities, showing their authorization letters/approval. If possible, the fieldworkers should have a uniform and carry an ID—of course, only in the case that this will not interfere with the evaluation. When fieldworkers get to a local village/community, they should identify themselves there as well to the village/community chief/head.</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If the evaluation is internal </a:t>
            </a:r>
            <a:r>
              <a:rPr lang="en-US" sz="1200" kern="1200" dirty="0">
                <a:solidFill>
                  <a:schemeClr val="tx1"/>
                </a:solidFill>
                <a:latin typeface="Century Gothic" panose="020B0502020202020204" pitchFamily="34" charset="0"/>
                <a:ea typeface="+mn-ea"/>
                <a:cs typeface="+mn-cs"/>
              </a:rPr>
              <a:t>(carried out by the program itself), it would be best if the fieldworkers would not wear t-shirts or items that distinguish them as part of the program; if the evaluation is external, it would be best to state before the authorities and the subjects of the investigation that it is an external evaluation.</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Approval of institutions and national authorities</a:t>
            </a:r>
            <a:r>
              <a:rPr lang="en-US" sz="1200" kern="1200" dirty="0">
                <a:solidFill>
                  <a:schemeClr val="tx1"/>
                </a:solidFill>
                <a:latin typeface="Century Gothic" panose="020B0502020202020204" pitchFamily="34" charset="0"/>
                <a:ea typeface="+mn-ea"/>
                <a:cs typeface="+mn-cs"/>
              </a:rPr>
              <a:t>: </a:t>
            </a:r>
          </a:p>
          <a:p>
            <a:r>
              <a:rPr lang="en-US" sz="1200" kern="1200" dirty="0">
                <a:solidFill>
                  <a:schemeClr val="tx1"/>
                </a:solidFill>
                <a:latin typeface="Century Gothic" panose="020B0502020202020204" pitchFamily="34" charset="0"/>
                <a:ea typeface="+mn-ea"/>
                <a:cs typeface="+mn-cs"/>
              </a:rPr>
              <a:t>Independently of the ethics committee authorization (that must be obtained before going on to the fieldwork), the authorization of the committees within the institutes where the fieldwork will take place must be sought. Usually, the health and education ministries and security authorities, on a very local level, require their own time to authorize the fieldwork. Time must be considered for these processes.</a:t>
            </a:r>
            <a:endParaRPr lang="es-MX"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35</a:t>
            </a:fld>
            <a:endParaRPr lang="en-US" dirty="0">
              <a:latin typeface="Century Gothic" panose="020B0502020202020204" pitchFamily="34" charset="0"/>
            </a:endParaRPr>
          </a:p>
        </p:txBody>
      </p:sp>
    </p:spTree>
    <p:extLst>
      <p:ext uri="{BB962C8B-B14F-4D97-AF65-F5344CB8AC3E}">
        <p14:creationId xmlns:p14="http://schemas.microsoft.com/office/powerpoint/2010/main" val="14594513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lnSpcReduction="10000"/>
          </a:bodyPr>
          <a:lstStyle/>
          <a:p>
            <a:r>
              <a:rPr lang="en-US" sz="1200" b="1" kern="1200" dirty="0">
                <a:solidFill>
                  <a:schemeClr val="tx1"/>
                </a:solidFill>
                <a:latin typeface="Century Gothic" panose="020B0502020202020204" pitchFamily="34" charset="0"/>
                <a:ea typeface="+mn-ea"/>
                <a:cs typeface="+mn-cs"/>
              </a:rPr>
              <a:t>Transparency law:</a:t>
            </a:r>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In some countries (like here in Mexico), transparency laws compel us to make the  obtained data available</a:t>
            </a:r>
            <a:r>
              <a:rPr lang="en-US" sz="1200" kern="1200" baseline="0" dirty="0">
                <a:solidFill>
                  <a:schemeClr val="tx1"/>
                </a:solidFill>
                <a:latin typeface="Century Gothic" panose="020B0502020202020204" pitchFamily="34" charset="0"/>
                <a:ea typeface="+mn-ea"/>
                <a:cs typeface="+mn-cs"/>
              </a:rPr>
              <a:t> to the </a:t>
            </a:r>
            <a:r>
              <a:rPr lang="en-US" sz="1200" kern="1200" dirty="0">
                <a:solidFill>
                  <a:schemeClr val="tx1"/>
                </a:solidFill>
                <a:latin typeface="Century Gothic" panose="020B0502020202020204" pitchFamily="34" charset="0"/>
                <a:ea typeface="+mn-ea"/>
                <a:cs typeface="+mn-cs"/>
              </a:rPr>
              <a:t>public on a website, if the study has been financed with public money or if it is part of an evaluation program issued by the government. </a:t>
            </a:r>
            <a:br>
              <a:rPr lang="en-US" sz="1200" kern="1200" dirty="0">
                <a:solidFill>
                  <a:schemeClr val="tx1"/>
                </a:solidFill>
                <a:latin typeface="Century Gothic" panose="020B0502020202020204" pitchFamily="34" charset="0"/>
                <a:ea typeface="+mn-ea"/>
                <a:cs typeface="+mn-cs"/>
              </a:rPr>
            </a:br>
            <a:br>
              <a:rPr lang="en-US" sz="1200" kern="1200" dirty="0">
                <a:solidFill>
                  <a:schemeClr val="tx1"/>
                </a:solidFill>
                <a:latin typeface="Century Gothic" panose="020B0502020202020204" pitchFamily="34" charset="0"/>
                <a:ea typeface="+mn-ea"/>
                <a:cs typeface="+mn-cs"/>
              </a:rPr>
            </a:br>
            <a:r>
              <a:rPr lang="en-US" sz="1200" kern="1200" dirty="0">
                <a:solidFill>
                  <a:schemeClr val="tx1"/>
                </a:solidFill>
                <a:latin typeface="Century Gothic" panose="020B0502020202020204" pitchFamily="34" charset="0"/>
                <a:ea typeface="+mn-ea"/>
                <a:cs typeface="+mn-cs"/>
              </a:rPr>
              <a:t>In this case, it is important to respect the confidentiality and the anonymity of the data (we will come back to this issue in the session about the ethic aspects of the qualitative evaluation).</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important to be just and fair towards the subjects of investigation and the governments or local authorities. This is the reason why it is so important to plan</a:t>
            </a:r>
            <a:r>
              <a:rPr lang="en-US" sz="1200" kern="1200" baseline="0" dirty="0">
                <a:solidFill>
                  <a:schemeClr val="tx1"/>
                </a:solidFill>
                <a:latin typeface="Century Gothic" panose="020B0502020202020204" pitchFamily="34" charset="0"/>
                <a:ea typeface="+mn-ea"/>
                <a:cs typeface="+mn-cs"/>
              </a:rPr>
              <a:t> for dissemination of findings for different audiences.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Doing this can continue to build trust, but also help us to get direct feedback from subjects about the interpretations we have made of the data. This will always improve the quality of the work.</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Disseminating</a:t>
            </a:r>
            <a:r>
              <a:rPr lang="en-US" sz="1200" kern="1200" baseline="0" dirty="0">
                <a:solidFill>
                  <a:schemeClr val="tx1"/>
                </a:solidFill>
                <a:latin typeface="Century Gothic" panose="020B0502020202020204" pitchFamily="34" charset="0"/>
                <a:ea typeface="+mn-ea"/>
                <a:cs typeface="+mn-cs"/>
              </a:rPr>
              <a:t> findings to different audiences will be addressed in a later session as well.</a:t>
            </a:r>
            <a:endParaRPr lang="en-US" sz="1200" kern="1200" dirty="0">
              <a:solidFill>
                <a:schemeClr val="tx1"/>
              </a:solidFill>
              <a:latin typeface="Century Gothic" panose="020B0502020202020204" pitchFamily="34" charset="0"/>
              <a:ea typeface="+mn-ea"/>
              <a:cs typeface="+mn-cs"/>
            </a:endParaRPr>
          </a:p>
          <a:p>
            <a:endParaRPr lang="es-MX"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36</a:t>
            </a:fld>
            <a:endParaRPr lang="en-US" dirty="0">
              <a:latin typeface="Century Gothic" panose="020B0502020202020204" pitchFamily="34" charset="0"/>
            </a:endParaRPr>
          </a:p>
        </p:txBody>
      </p:sp>
    </p:spTree>
    <p:extLst>
      <p:ext uri="{BB962C8B-B14F-4D97-AF65-F5344CB8AC3E}">
        <p14:creationId xmlns:p14="http://schemas.microsoft.com/office/powerpoint/2010/main" val="1154666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fontScale="40000" lnSpcReduction="20000"/>
          </a:bodyPr>
          <a:lstStyle/>
          <a:p>
            <a:r>
              <a:rPr lang="en-US" sz="1200" b="1" kern="1200" dirty="0">
                <a:solidFill>
                  <a:schemeClr val="tx1"/>
                </a:solidFill>
                <a:latin typeface="Century Gothic" panose="020B0502020202020204" pitchFamily="34" charset="0"/>
                <a:ea typeface="+mn-ea"/>
                <a:cs typeface="+mn-cs"/>
              </a:rPr>
              <a:t>Flexibility and reflexivity in fieldwork</a:t>
            </a:r>
            <a:r>
              <a:rPr lang="en-US" sz="1200" kern="1200" dirty="0">
                <a:solidFill>
                  <a:schemeClr val="tx1"/>
                </a:solidFill>
                <a:latin typeface="Century Gothic" panose="020B0502020202020204" pitchFamily="34" charset="0"/>
                <a:ea typeface="+mn-ea"/>
                <a:cs typeface="+mn-cs"/>
              </a:rPr>
              <a:t>:</a:t>
            </a:r>
          </a:p>
          <a:p>
            <a:r>
              <a:rPr lang="en-US" sz="1200" kern="1200" dirty="0">
                <a:solidFill>
                  <a:schemeClr val="tx1"/>
                </a:solidFill>
                <a:latin typeface="Century Gothic" panose="020B0502020202020204" pitchFamily="34" charset="0"/>
                <a:ea typeface="+mn-ea"/>
                <a:cs typeface="+mn-cs"/>
              </a:rPr>
              <a:t>The Terms of Reference (TORs) must be clear about the flexibility of the data collection in terms of fixed timeframes and schedules. In some instances, the allotted time schedules will differ from what is practically required in the field, in other occasions the workload in the field will be different</a:t>
            </a:r>
            <a:r>
              <a:rPr lang="en-US" sz="1200" kern="1200" baseline="0" dirty="0">
                <a:solidFill>
                  <a:schemeClr val="tx1"/>
                </a:solidFill>
                <a:latin typeface="Century Gothic" panose="020B0502020202020204" pitchFamily="34" charset="0"/>
                <a:ea typeface="+mn-ea"/>
                <a:cs typeface="+mn-cs"/>
              </a:rPr>
              <a:t> from what was agreed upon.</a:t>
            </a:r>
          </a:p>
          <a:p>
            <a:endParaRPr lang="en-US" sz="1200" kern="1200" baseline="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Sometimes more fieldwork is required and sometimes the scheduled work can`t be done.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ability</a:t>
            </a:r>
            <a:r>
              <a:rPr lang="en-US" sz="1200" kern="1200" baseline="0" dirty="0">
                <a:solidFill>
                  <a:schemeClr val="tx1"/>
                </a:solidFill>
                <a:latin typeface="Century Gothic" panose="020B0502020202020204" pitchFamily="34" charset="0"/>
                <a:ea typeface="+mn-ea"/>
                <a:cs typeface="+mn-cs"/>
              </a:rPr>
              <a:t> to be flexible </a:t>
            </a:r>
            <a:r>
              <a:rPr lang="en-US" sz="1200" kern="1200" dirty="0">
                <a:solidFill>
                  <a:schemeClr val="tx1"/>
                </a:solidFill>
                <a:latin typeface="Century Gothic" panose="020B0502020202020204" pitchFamily="34" charset="0"/>
                <a:ea typeface="+mn-ea"/>
                <a:cs typeface="+mn-cs"/>
              </a:rPr>
              <a:t>must be clearly stated in the TORs and the report must reflect and</a:t>
            </a:r>
            <a:r>
              <a:rPr lang="en-US" sz="1200" kern="1200" baseline="0" dirty="0">
                <a:solidFill>
                  <a:schemeClr val="tx1"/>
                </a:solidFill>
                <a:latin typeface="Century Gothic" panose="020B0502020202020204" pitchFamily="34" charset="0"/>
                <a:ea typeface="+mn-ea"/>
                <a:cs typeface="+mn-cs"/>
              </a:rPr>
              <a:t> explicitly lay out the </a:t>
            </a:r>
            <a:r>
              <a:rPr lang="en-US" sz="1200" kern="1200" dirty="0">
                <a:solidFill>
                  <a:schemeClr val="tx1"/>
                </a:solidFill>
                <a:latin typeface="Century Gothic" panose="020B0502020202020204" pitchFamily="34" charset="0"/>
                <a:ea typeface="+mn-ea"/>
                <a:cs typeface="+mn-cs"/>
              </a:rPr>
              <a:t>implications that the changes in the fieldwork have had on the data and why those changes occurred, including</a:t>
            </a:r>
            <a:r>
              <a:rPr lang="en-US" sz="1200" kern="1200" baseline="0" dirty="0">
                <a:solidFill>
                  <a:schemeClr val="tx1"/>
                </a:solidFill>
                <a:latin typeface="Century Gothic" panose="020B0502020202020204" pitchFamily="34" charset="0"/>
                <a:ea typeface="+mn-ea"/>
                <a:cs typeface="+mn-cs"/>
              </a:rPr>
              <a:t> changes in budget or compensation</a:t>
            </a:r>
            <a:r>
              <a:rPr lang="en-US" sz="1200" kern="1200" dirty="0">
                <a:solidFill>
                  <a:schemeClr val="tx1"/>
                </a:solidFill>
                <a:latin typeface="Century Gothic" panose="020B0502020202020204" pitchFamily="34" charset="0"/>
                <a:ea typeface="+mn-ea"/>
                <a:cs typeface="+mn-cs"/>
              </a:rPr>
              <a: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When emerging results reveal something you didn`t think existed, or when a part of the program exists only on paper, it must be reported. This is very important.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One example of such notable results is the case of the “suspended elderly” participants in an unconditional cash program. Due to a software mistake of the program, some elderly were ‘suspended’ (they were not receiving their cash) and it had unintended consequences</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(they did not understand the reason why they were not receiving the money and they imagined</a:t>
            </a:r>
            <a:r>
              <a:rPr lang="en-US" sz="1200" kern="1200" baseline="0" dirty="0">
                <a:solidFill>
                  <a:schemeClr val="tx1"/>
                </a:solidFill>
                <a:latin typeface="Century Gothic" panose="020B0502020202020204" pitchFamily="34" charset="0"/>
                <a:ea typeface="+mn-ea"/>
                <a:cs typeface="+mn-cs"/>
              </a:rPr>
              <a:t> a number of reasons why they weren’t receiving money, such as </a:t>
            </a:r>
            <a:r>
              <a:rPr lang="en-US" sz="1200" kern="1200" dirty="0">
                <a:solidFill>
                  <a:schemeClr val="tx1"/>
                </a:solidFill>
                <a:latin typeface="Century Gothic" panose="020B0502020202020204" pitchFamily="34" charset="0"/>
                <a:ea typeface="+mn-ea"/>
                <a:cs typeface="+mn-cs"/>
              </a:rPr>
              <a:t>thinking it was because they didn’t vote for the political party in power) in the case of beneficiaries of unconditional transference programs in rural zones in Mexico.</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Working with special populations:</a:t>
            </a:r>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This issue will be approached</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in the ethics session. </a:t>
            </a:r>
            <a:r>
              <a:rPr lang="en-US" sz="1200" b="1" kern="1200" dirty="0">
                <a:solidFill>
                  <a:schemeClr val="tx1"/>
                </a:solidFill>
                <a:latin typeface="Century Gothic" panose="020B0502020202020204" pitchFamily="34" charset="0"/>
                <a:ea typeface="+mn-ea"/>
                <a:cs typeface="+mn-cs"/>
              </a:rPr>
              <a:t>It is essential to discuss what a special population is, specifically in terms of possible victimization, prosecution, power discrepancies, etc., </a:t>
            </a:r>
            <a:r>
              <a:rPr lang="en-US" sz="1200" b="0" kern="1200" dirty="0">
                <a:solidFill>
                  <a:schemeClr val="tx1"/>
                </a:solidFill>
                <a:latin typeface="Century Gothic" panose="020B0502020202020204" pitchFamily="34" charset="0"/>
                <a:ea typeface="+mn-ea"/>
                <a:cs typeface="+mn-cs"/>
              </a:rPr>
              <a:t>with the</a:t>
            </a:r>
            <a:r>
              <a:rPr lang="en-US" sz="1200" kern="1200" dirty="0">
                <a:solidFill>
                  <a:schemeClr val="tx1"/>
                </a:solidFill>
                <a:latin typeface="Century Gothic" panose="020B0502020202020204" pitchFamily="34" charset="0"/>
                <a:ea typeface="+mn-ea"/>
                <a:cs typeface="+mn-cs"/>
              </a:rPr>
              <a:t> fieldwork team and the subjects.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We must</a:t>
            </a:r>
            <a:r>
              <a:rPr lang="en-US" sz="1200" kern="1200" baseline="0" dirty="0">
                <a:solidFill>
                  <a:schemeClr val="tx1"/>
                </a:solidFill>
                <a:latin typeface="Century Gothic" panose="020B0502020202020204" pitchFamily="34" charset="0"/>
                <a:ea typeface="+mn-ea"/>
                <a:cs typeface="+mn-cs"/>
              </a:rPr>
              <a:t> not only think about how to protect these populations or how to avoid increasing their vulnerability, but how these power discrepancies can produce biased data.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important to take this into account when planning fieldwork and the budget.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interviewing of children will require the authorization of parents or</a:t>
            </a:r>
            <a:r>
              <a:rPr lang="en-US" sz="1200" kern="1200" baseline="0" dirty="0">
                <a:solidFill>
                  <a:schemeClr val="tx1"/>
                </a:solidFill>
                <a:latin typeface="Century Gothic" panose="020B0502020202020204" pitchFamily="34" charset="0"/>
                <a:ea typeface="+mn-ea"/>
                <a:cs typeface="+mn-cs"/>
              </a:rPr>
              <a:t> guardians</a:t>
            </a:r>
            <a:r>
              <a:rPr lang="en-US" sz="1200" kern="1200" dirty="0">
                <a:solidFill>
                  <a:schemeClr val="tx1"/>
                </a:solidFill>
                <a:latin typeface="Century Gothic" panose="020B0502020202020204" pitchFamily="34" charset="0"/>
                <a:ea typeface="+mn-ea"/>
                <a:cs typeface="+mn-cs"/>
              </a:rPr>
              <a:t>, which must be written. Getting those permissions will take time, especially if the parents are migrants or work outside the home for long periods of time.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To interview subjects who can´t read or write requires providing a letter of consent and waiting until a trustworthy person can read it to them, so they can sign it; you will then have to come back for the interview.</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Opportunistic sampling,</a:t>
            </a:r>
            <a:r>
              <a:rPr lang="en-US" sz="1200" kern="1200" baseline="0" dirty="0">
                <a:solidFill>
                  <a:schemeClr val="tx1"/>
                </a:solidFill>
                <a:latin typeface="Century Gothic" panose="020B0502020202020204" pitchFamily="34" charset="0"/>
                <a:ea typeface="+mn-ea"/>
                <a:cs typeface="+mn-cs"/>
              </a:rPr>
              <a:t> like i</a:t>
            </a:r>
            <a:r>
              <a:rPr lang="en-US" sz="1200" kern="1200" dirty="0">
                <a:solidFill>
                  <a:schemeClr val="tx1"/>
                </a:solidFill>
                <a:latin typeface="Century Gothic" panose="020B0502020202020204" pitchFamily="34" charset="0"/>
                <a:ea typeface="+mn-ea"/>
                <a:cs typeface="+mn-cs"/>
              </a:rPr>
              <a:t>nterviewing drug users of</a:t>
            </a:r>
            <a:r>
              <a:rPr lang="en-US" sz="1200" kern="1200" baseline="0" dirty="0">
                <a:solidFill>
                  <a:schemeClr val="tx1"/>
                </a:solidFill>
                <a:latin typeface="Century Gothic" panose="020B0502020202020204" pitchFamily="34" charset="0"/>
                <a:ea typeface="+mn-ea"/>
                <a:cs typeface="+mn-cs"/>
              </a:rPr>
              <a:t> a needle exchange program, requires that participants are available at the time, this may bias your sample.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Interviewing prisoners involves many ethical and confidential aspects. It will be important to inform the authorities, unless the transparency law states the </a:t>
            </a:r>
            <a:br>
              <a:rPr lang="en-US" sz="1200" kern="1200" dirty="0">
                <a:solidFill>
                  <a:schemeClr val="tx1"/>
                </a:solidFill>
                <a:latin typeface="Century Gothic" panose="020B0502020202020204" pitchFamily="34" charset="0"/>
                <a:ea typeface="+mn-ea"/>
                <a:cs typeface="+mn-cs"/>
              </a:rPr>
            </a:br>
            <a:r>
              <a:rPr lang="en-US" sz="1200" kern="1200" dirty="0">
                <a:solidFill>
                  <a:schemeClr val="tx1"/>
                </a:solidFill>
                <a:latin typeface="Century Gothic" panose="020B0502020202020204" pitchFamily="34" charset="0"/>
                <a:ea typeface="+mn-ea"/>
                <a:cs typeface="+mn-cs"/>
              </a:rPr>
              <a:t>opposite—that names, and data with names, will not appear in the results of the research.</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Interviewing sex workers may involve paying them for their time, because usually they are interviewed during their work time and it is often impossible to visit them at their homes due to aspects of confidentiality (don`t forget that in many countries sexual work is illegal).</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Interviewing people who work away from home for long periods of time will require waiting for their day off to interview them.</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These topics will be addressed in the ethics sessions, but, because they are also part of timing and budget, they are</a:t>
            </a:r>
            <a:r>
              <a:rPr lang="en-US" sz="1200" kern="1200" baseline="0" dirty="0">
                <a:solidFill>
                  <a:schemeClr val="tx1"/>
                </a:solidFill>
                <a:latin typeface="Century Gothic" panose="020B0502020202020204" pitchFamily="34" charset="0"/>
                <a:ea typeface="+mn-ea"/>
                <a:cs typeface="+mn-cs"/>
              </a:rPr>
              <a:t> brought up </a:t>
            </a:r>
            <a:r>
              <a:rPr lang="en-US" sz="1200" kern="1200" dirty="0">
                <a:solidFill>
                  <a:schemeClr val="tx1"/>
                </a:solidFill>
                <a:latin typeface="Century Gothic" panose="020B0502020202020204" pitchFamily="34" charset="0"/>
                <a:ea typeface="+mn-ea"/>
                <a:cs typeface="+mn-cs"/>
              </a:rPr>
              <a:t>in this section, too.</a:t>
            </a:r>
            <a:endParaRPr lang="es-MX"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37</a:t>
            </a:fld>
            <a:endParaRPr lang="en-US" dirty="0">
              <a:latin typeface="Century Gothic" panose="020B0502020202020204" pitchFamily="34" charset="0"/>
            </a:endParaRPr>
          </a:p>
        </p:txBody>
      </p:sp>
    </p:spTree>
    <p:extLst>
      <p:ext uri="{BB962C8B-B14F-4D97-AF65-F5344CB8AC3E}">
        <p14:creationId xmlns:p14="http://schemas.microsoft.com/office/powerpoint/2010/main" val="30058924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Marcador de notas 2"/>
          <p:cNvSpPr>
            <a:spLocks noGrp="1"/>
          </p:cNvSpPr>
          <p:nvPr>
            <p:ph type="body" idx="1"/>
          </p:nvPr>
        </p:nvSpPr>
        <p:spPr>
          <a:xfrm>
            <a:off x="1006475" y="3740150"/>
            <a:ext cx="8045450" cy="3060700"/>
          </a:xfrm>
          <a:prstGeom prst="rect">
            <a:avLst/>
          </a:prstGeom>
        </p:spPr>
        <p:txBody>
          <a:bodyPr/>
          <a:lstStyle/>
          <a:p>
            <a:r>
              <a:rPr lang="en-US" noProof="0" dirty="0">
                <a:latin typeface="Century Gothic" panose="020B0502020202020204" pitchFamily="34" charset="0"/>
              </a:rPr>
              <a:t>In the next few slides we will talk about what to do when crises are experienced during fieldwork.</a:t>
            </a:r>
          </a:p>
        </p:txBody>
      </p:sp>
    </p:spTree>
    <p:extLst>
      <p:ext uri="{BB962C8B-B14F-4D97-AF65-F5344CB8AC3E}">
        <p14:creationId xmlns:p14="http://schemas.microsoft.com/office/powerpoint/2010/main" val="33044235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85000" lnSpcReduction="10000"/>
          </a:bodyPr>
          <a:lstStyle/>
          <a:p>
            <a:r>
              <a:rPr lang="en-US" sz="1200" b="1" kern="1200" dirty="0">
                <a:solidFill>
                  <a:schemeClr val="tx1"/>
                </a:solidFill>
                <a:latin typeface="Century Gothic" panose="020B0502020202020204" pitchFamily="34" charset="0"/>
                <a:ea typeface="+mn-ea"/>
                <a:cs typeface="+mn-cs"/>
              </a:rPr>
              <a:t>Crisis</a:t>
            </a:r>
            <a:r>
              <a:rPr lang="en-US" sz="1200" kern="1200" dirty="0">
                <a:solidFill>
                  <a:schemeClr val="tx1"/>
                </a:solidFill>
                <a:latin typeface="Century Gothic" panose="020B0502020202020204" pitchFamily="34" charset="0"/>
                <a:ea typeface="+mn-ea"/>
                <a:cs typeface="+mn-cs"/>
              </a:rPr>
              <a:t>: For some research topics, especially those that deal with sensitive subjects, the informants may become</a:t>
            </a:r>
            <a:r>
              <a:rPr lang="en-US" sz="1200" kern="1200" baseline="0" dirty="0">
                <a:solidFill>
                  <a:schemeClr val="tx1"/>
                </a:solidFill>
                <a:latin typeface="Century Gothic" panose="020B0502020202020204" pitchFamily="34" charset="0"/>
                <a:ea typeface="+mn-ea"/>
                <a:cs typeface="+mn-cs"/>
              </a:rPr>
              <a:t> emotionally or physically distraught</a:t>
            </a:r>
            <a:r>
              <a:rPr lang="en-US" sz="1200" kern="1200" dirty="0">
                <a:solidFill>
                  <a:schemeClr val="tx1"/>
                </a:solidFill>
                <a:latin typeface="Century Gothic" panose="020B0502020202020204" pitchFamily="34" charset="0"/>
                <a:ea typeface="+mn-ea"/>
                <a:cs typeface="+mn-cs"/>
              </a:rPr>
              <a:t>. In these cases, above all, when it is known that the topic will be difficult, the research team must be trained to be able to handle cases in</a:t>
            </a:r>
            <a:r>
              <a:rPr lang="en-US" sz="1200" kern="1200" baseline="0" dirty="0">
                <a:solidFill>
                  <a:schemeClr val="tx1"/>
                </a:solidFill>
                <a:latin typeface="Century Gothic" panose="020B0502020202020204" pitchFamily="34" charset="0"/>
                <a:ea typeface="+mn-ea"/>
                <a:cs typeface="+mn-cs"/>
              </a:rPr>
              <a:t> which crises may arise</a:t>
            </a:r>
            <a:r>
              <a:rPr lang="en-US" sz="1200" kern="1200" dirty="0">
                <a:solidFill>
                  <a:schemeClr val="tx1"/>
                </a:solidFill>
                <a:latin typeface="Century Gothic" panose="020B0502020202020204" pitchFamily="34" charset="0"/>
                <a:ea typeface="+mn-ea"/>
                <a:cs typeface="+mn-cs"/>
              </a:rPr>
              <a:t>. They have to know how to determine when the informants can continue and when they should stop</a:t>
            </a:r>
            <a:r>
              <a:rPr lang="en-US" sz="1200" kern="1200" baseline="0" dirty="0">
                <a:solidFill>
                  <a:schemeClr val="tx1"/>
                </a:solidFill>
                <a:latin typeface="Century Gothic" panose="020B0502020202020204" pitchFamily="34" charset="0"/>
                <a:ea typeface="+mn-ea"/>
                <a:cs typeface="+mn-cs"/>
              </a:rPr>
              <a:t>.</a:t>
            </a:r>
          </a:p>
          <a:p>
            <a:endParaRPr lang="es-MX" sz="1200" kern="1200" baseline="0" dirty="0">
              <a:solidFill>
                <a:schemeClr val="tx1"/>
              </a:solidFill>
              <a:latin typeface="Century Gothic" panose="020B0502020202020204" pitchFamily="34" charset="0"/>
              <a:ea typeface="+mn-ea"/>
              <a:cs typeface="+mn-cs"/>
            </a:endParaRPr>
          </a:p>
          <a:p>
            <a:r>
              <a:rPr lang="en-US" sz="1200" kern="1200" baseline="0" noProof="0" dirty="0">
                <a:solidFill>
                  <a:schemeClr val="tx1"/>
                </a:solidFill>
                <a:latin typeface="Century Gothic" panose="020B0502020202020204" pitchFamily="34" charset="0"/>
                <a:ea typeface="+mn-ea"/>
                <a:cs typeface="+mn-cs"/>
              </a:rPr>
              <a:t>It is important to note the special relevance of these elements to qualitative </a:t>
            </a:r>
            <a:br>
              <a:rPr lang="en-US" sz="1200" kern="1200" baseline="0" noProof="0" dirty="0">
                <a:solidFill>
                  <a:schemeClr val="tx1"/>
                </a:solidFill>
                <a:latin typeface="Century Gothic" panose="020B0502020202020204" pitchFamily="34" charset="0"/>
                <a:ea typeface="+mn-ea"/>
                <a:cs typeface="+mn-cs"/>
              </a:rPr>
            </a:br>
            <a:r>
              <a:rPr lang="en-US" sz="1200" kern="1200" baseline="0" noProof="0" dirty="0">
                <a:solidFill>
                  <a:schemeClr val="tx1"/>
                </a:solidFill>
                <a:latin typeface="Century Gothic" panose="020B0502020202020204" pitchFamily="34" charset="0"/>
                <a:ea typeface="+mn-ea"/>
                <a:cs typeface="+mn-cs"/>
              </a:rPr>
              <a:t>fieldwork—people doing fieldwork, to get more into depth in talking about these issues, it’s more personal, etc.</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Two examples:</a:t>
            </a:r>
            <a:br>
              <a:rPr lang="en-US" sz="1200" kern="1200" dirty="0">
                <a:solidFill>
                  <a:schemeClr val="tx1"/>
                </a:solidFill>
                <a:latin typeface="Century Gothic" panose="020B0502020202020204" pitchFamily="34" charset="0"/>
                <a:ea typeface="+mn-ea"/>
                <a:cs typeface="+mn-cs"/>
              </a:rPr>
            </a:br>
            <a:endParaRPr lang="en-US" sz="1200" kern="120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baseline="0" dirty="0">
                <a:solidFill>
                  <a:schemeClr val="tx1"/>
                </a:solidFill>
                <a:latin typeface="Century Gothic" panose="020B0502020202020204" pitchFamily="34" charset="0"/>
                <a:ea typeface="+mn-ea"/>
                <a:cs typeface="+mn-cs"/>
              </a:rPr>
              <a:t>An </a:t>
            </a:r>
            <a:r>
              <a:rPr lang="en-US" sz="1200" kern="1200" dirty="0">
                <a:solidFill>
                  <a:schemeClr val="tx1"/>
                </a:solidFill>
                <a:latin typeface="Century Gothic" panose="020B0502020202020204" pitchFamily="34" charset="0"/>
                <a:ea typeface="+mn-ea"/>
                <a:cs typeface="+mn-cs"/>
              </a:rPr>
              <a:t>evaluation of a program</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using verbal autopsies</a:t>
            </a:r>
            <a:r>
              <a:rPr lang="en-US" sz="1200" kern="1200" baseline="0" dirty="0">
                <a:solidFill>
                  <a:schemeClr val="tx1"/>
                </a:solidFill>
                <a:latin typeface="Century Gothic" panose="020B0502020202020204" pitchFamily="34" charset="0"/>
                <a:ea typeface="+mn-ea"/>
                <a:cs typeface="+mn-cs"/>
              </a:rPr>
              <a:t> to address</a:t>
            </a:r>
            <a:r>
              <a:rPr lang="en-US" sz="1200" kern="1200" dirty="0">
                <a:solidFill>
                  <a:schemeClr val="tx1"/>
                </a:solidFill>
                <a:latin typeface="Century Gothic" panose="020B0502020202020204" pitchFamily="34" charset="0"/>
                <a:ea typeface="+mn-ea"/>
                <a:cs typeface="+mn-cs"/>
              </a:rPr>
              <a:t> maternal mortality. The interviewers must be able to interrupt the verbal autopsy if the informant exhibits</a:t>
            </a:r>
            <a:r>
              <a:rPr lang="en-US" sz="1200" kern="1200" baseline="0" dirty="0">
                <a:solidFill>
                  <a:schemeClr val="tx1"/>
                </a:solidFill>
                <a:latin typeface="Century Gothic" panose="020B0502020202020204" pitchFamily="34" charset="0"/>
                <a:ea typeface="+mn-ea"/>
                <a:cs typeface="+mn-cs"/>
              </a:rPr>
              <a:t> a great deal of</a:t>
            </a:r>
            <a:r>
              <a:rPr lang="en-US" sz="1200" kern="1200" dirty="0">
                <a:solidFill>
                  <a:schemeClr val="tx1"/>
                </a:solidFill>
                <a:latin typeface="Century Gothic" panose="020B0502020202020204" pitchFamily="34" charset="0"/>
                <a:ea typeface="+mn-ea"/>
                <a:cs typeface="+mn-cs"/>
              </a:rPr>
              <a:t> sadness and pain, or anger, and offer them psychological support or counseling.</a:t>
            </a:r>
            <a:r>
              <a:rPr lang="en-US" sz="1200" kern="1200" baseline="0" dirty="0">
                <a:solidFill>
                  <a:schemeClr val="tx1"/>
                </a:solidFill>
                <a:latin typeface="Century Gothic" panose="020B0502020202020204" pitchFamily="34" charset="0"/>
                <a:ea typeface="+mn-ea"/>
                <a:cs typeface="+mn-cs"/>
              </a:rPr>
              <a:t> </a:t>
            </a:r>
            <a:r>
              <a:rPr lang="en-US" sz="1200" b="1" kern="1200" baseline="0" dirty="0">
                <a:solidFill>
                  <a:schemeClr val="tx1"/>
                </a:solidFill>
                <a:latin typeface="Century Gothic" panose="020B0502020202020204" pitchFamily="34" charset="0"/>
                <a:ea typeface="+mn-ea"/>
                <a:cs typeface="+mn-cs"/>
              </a:rPr>
              <a:t>The support or counseling to be offered should have been determined by the study planning ahead of time.</a:t>
            </a:r>
            <a:br>
              <a:rPr lang="en-US" sz="1200" b="1" kern="1200" baseline="0" dirty="0">
                <a:solidFill>
                  <a:schemeClr val="tx1"/>
                </a:solidFill>
                <a:latin typeface="Century Gothic" panose="020B0502020202020204" pitchFamily="34" charset="0"/>
                <a:ea typeface="+mn-ea"/>
                <a:cs typeface="+mn-cs"/>
              </a:rPr>
            </a:br>
            <a:endParaRPr lang="en-US" sz="1200" b="1" kern="1200" baseline="0" dirty="0">
              <a:solidFill>
                <a:schemeClr val="tx1"/>
              </a:solidFill>
              <a:latin typeface="Century Gothic" panose="020B0502020202020204" pitchFamily="34" charset="0"/>
              <a:ea typeface="+mn-ea"/>
              <a:cs typeface="+mn-cs"/>
            </a:endParaRPr>
          </a:p>
          <a:p>
            <a:pPr marL="685800" lvl="1" indent="-228600">
              <a:buFont typeface="+mj-lt"/>
              <a:buAutoNum type="arabicPeriod"/>
            </a:pPr>
            <a:r>
              <a:rPr lang="en-US" sz="1200" kern="1200" dirty="0">
                <a:solidFill>
                  <a:schemeClr val="tx1"/>
                </a:solidFill>
                <a:latin typeface="Century Gothic" panose="020B0502020202020204" pitchFamily="34" charset="0"/>
                <a:ea typeface="+mn-ea"/>
                <a:cs typeface="+mn-cs"/>
              </a:rPr>
              <a:t>Another example comes from the evaluation of a program that provides aid to victims of guerrilla warfare in Colombia.  In this case, the interviewees are asked</a:t>
            </a:r>
            <a:r>
              <a:rPr lang="en-US" sz="1200" kern="1200" baseline="0" dirty="0">
                <a:solidFill>
                  <a:schemeClr val="tx1"/>
                </a:solidFill>
                <a:latin typeface="Century Gothic" panose="020B0502020202020204" pitchFamily="34" charset="0"/>
                <a:ea typeface="+mn-ea"/>
                <a:cs typeface="+mn-cs"/>
              </a:rPr>
              <a:t> to recall</a:t>
            </a:r>
            <a:r>
              <a:rPr lang="en-US" sz="1200" kern="1200" dirty="0">
                <a:solidFill>
                  <a:schemeClr val="tx1"/>
                </a:solidFill>
                <a:latin typeface="Century Gothic" panose="020B0502020202020204" pitchFamily="34" charset="0"/>
                <a:ea typeface="+mn-ea"/>
                <a:cs typeface="+mn-cs"/>
              </a:rPr>
              <a:t> moments of severe trauma and</a:t>
            </a:r>
            <a:r>
              <a:rPr lang="en-US" sz="1200" kern="1200" baseline="0" dirty="0">
                <a:solidFill>
                  <a:schemeClr val="tx1"/>
                </a:solidFill>
                <a:latin typeface="Century Gothic" panose="020B0502020202020204" pitchFamily="34" charset="0"/>
                <a:ea typeface="+mn-ea"/>
                <a:cs typeface="+mn-cs"/>
              </a:rPr>
              <a:t> loss,</a:t>
            </a:r>
            <a:r>
              <a:rPr lang="en-US" sz="1200" kern="1200" dirty="0">
                <a:solidFill>
                  <a:schemeClr val="tx1"/>
                </a:solidFill>
                <a:latin typeface="Century Gothic" panose="020B0502020202020204" pitchFamily="34" charset="0"/>
                <a:ea typeface="+mn-ea"/>
                <a:cs typeface="+mn-cs"/>
              </a:rPr>
              <a:t> from material possessions to human life. The interviewers were trained to allow emotions to flow and to recognize how and when to stop the interview process</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when the interviewee needed</a:t>
            </a:r>
            <a:r>
              <a:rPr lang="en-US" sz="1200" kern="1200" baseline="0" dirty="0">
                <a:solidFill>
                  <a:schemeClr val="tx1"/>
                </a:solidFill>
                <a:latin typeface="Century Gothic" panose="020B0502020202020204" pitchFamily="34" charset="0"/>
                <a:ea typeface="+mn-ea"/>
                <a:cs typeface="+mn-cs"/>
              </a:rPr>
              <a:t> a break</a:t>
            </a:r>
            <a:r>
              <a:rPr lang="en-US" sz="1200" kern="1200" dirty="0">
                <a:solidFill>
                  <a:schemeClr val="tx1"/>
                </a:solidFill>
                <a:latin typeface="Century Gothic" panose="020B0502020202020204" pitchFamily="34" charset="0"/>
                <a:ea typeface="+mn-ea"/>
                <a:cs typeface="+mn-cs"/>
              </a:rPr>
              <a:t>. Again, in this evaluation, psychological counseling was offered</a:t>
            </a:r>
            <a:r>
              <a:rPr lang="en-US" sz="1200" kern="1200" baseline="0" dirty="0">
                <a:solidFill>
                  <a:schemeClr val="tx1"/>
                </a:solidFill>
                <a:latin typeface="Century Gothic" panose="020B0502020202020204" pitchFamily="34" charset="0"/>
                <a:ea typeface="+mn-ea"/>
                <a:cs typeface="+mn-cs"/>
              </a:rPr>
              <a:t> following the interview.</a:t>
            </a:r>
          </a:p>
          <a:p>
            <a:endParaRPr lang="en-US" sz="1200" kern="1200" baseline="0" dirty="0">
              <a:solidFill>
                <a:schemeClr val="tx1"/>
              </a:solidFill>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rPr>
              <a:t>For interviewers: Daily debriefs; monitor team for signs of emotional distress; provide referrals, if needed.</a:t>
            </a:r>
            <a:endParaRPr lang="en-US" sz="1200" kern="1200" dirty="0">
              <a:solidFill>
                <a:schemeClr val="tx1"/>
              </a:solidFill>
              <a:latin typeface="Century Gothic" panose="020B0502020202020204" pitchFamily="34" charset="0"/>
              <a:ea typeface="+mn-ea"/>
              <a:cs typeface="+mn-cs"/>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BED2D5BC-8379-4751-B78D-1956F7029F8D}" type="slidenum">
              <a:rPr lang="en-US" smtClean="0">
                <a:latin typeface="Century Gothic" panose="020B0502020202020204" pitchFamily="34" charset="0"/>
              </a:rPr>
              <a:pPr/>
              <a:t>39</a:t>
            </a:fld>
            <a:endParaRPr lang="en-US" dirty="0">
              <a:latin typeface="Century Gothic" panose="020B0502020202020204" pitchFamily="34" charset="0"/>
            </a:endParaRPr>
          </a:p>
        </p:txBody>
      </p:sp>
    </p:spTree>
    <p:extLst>
      <p:ext uri="{BB962C8B-B14F-4D97-AF65-F5344CB8AC3E}">
        <p14:creationId xmlns:p14="http://schemas.microsoft.com/office/powerpoint/2010/main" val="3494564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n-US" sz="1200" b="1" kern="1200" dirty="0">
                <a:solidFill>
                  <a:schemeClr val="tx1"/>
                </a:solidFill>
                <a:latin typeface="Century Gothic" panose="020B0502020202020204" pitchFamily="34" charset="0"/>
                <a:ea typeface="+mn-ea"/>
                <a:cs typeface="+mn-cs"/>
              </a:rPr>
              <a:t>Offering information</a:t>
            </a:r>
            <a:r>
              <a:rPr lang="en-US" sz="1200" kern="1200" dirty="0">
                <a:solidFill>
                  <a:schemeClr val="tx1"/>
                </a:solidFill>
                <a:latin typeface="Century Gothic" panose="020B0502020202020204" pitchFamily="34" charset="0"/>
                <a:ea typeface="+mn-ea"/>
                <a:cs typeface="+mn-cs"/>
              </a:rPr>
              <a:t>: In some cases, evaluations cover topics for which the users may need more information. For example, in an evaluation of adherence to antiretroviral therapy, it was clear that some of the subjects didn’t have a good understanding</a:t>
            </a:r>
            <a:r>
              <a:rPr lang="en-US" sz="1200" kern="1200" baseline="0" dirty="0">
                <a:solidFill>
                  <a:schemeClr val="tx1"/>
                </a:solidFill>
                <a:latin typeface="Century Gothic" panose="020B0502020202020204" pitchFamily="34" charset="0"/>
                <a:ea typeface="+mn-ea"/>
                <a:cs typeface="+mn-cs"/>
              </a:rPr>
              <a:t> of </a:t>
            </a:r>
            <a:r>
              <a:rPr lang="en-US" sz="1200" kern="1200" dirty="0">
                <a:solidFill>
                  <a:schemeClr val="tx1"/>
                </a:solidFill>
                <a:latin typeface="Century Gothic" panose="020B0502020202020204" pitchFamily="34" charset="0"/>
                <a:ea typeface="+mn-ea"/>
                <a:cs typeface="+mn-cs"/>
              </a:rPr>
              <a:t>the importance of adherence. At the end of the interview, a pamphlet that explains the topic was left on the table.</a:t>
            </a:r>
          </a:p>
          <a:p>
            <a:r>
              <a:rPr lang="es-MX" sz="1200" kern="1200" dirty="0">
                <a:solidFill>
                  <a:schemeClr val="tx1"/>
                </a:solidFill>
                <a:latin typeface="Century Gothic" panose="020B0502020202020204" pitchFamily="34" charset="0"/>
                <a:ea typeface="+mn-ea"/>
                <a:cs typeface="+mn-cs"/>
              </a:rPr>
              <a:t> </a:t>
            </a:r>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In another evaluation of a program with elderly participants, some subjects reported having</a:t>
            </a:r>
            <a:r>
              <a:rPr lang="en-US" sz="1200" kern="1200" baseline="0" dirty="0">
                <a:solidFill>
                  <a:schemeClr val="tx1"/>
                </a:solidFill>
                <a:latin typeface="Century Gothic" panose="020B0502020202020204" pitchFamily="34" charset="0"/>
                <a:ea typeface="+mn-ea"/>
                <a:cs typeface="+mn-cs"/>
              </a:rPr>
              <a:t> been</a:t>
            </a:r>
            <a:r>
              <a:rPr lang="en-US" sz="1200" kern="1200" dirty="0">
                <a:solidFill>
                  <a:schemeClr val="tx1"/>
                </a:solidFill>
                <a:latin typeface="Century Gothic" panose="020B0502020202020204" pitchFamily="34" charset="0"/>
                <a:ea typeface="+mn-ea"/>
                <a:cs typeface="+mn-cs"/>
              </a:rPr>
              <a:t> victims of violence or negligence. Those participants were given information pamphlets for support centers. </a:t>
            </a: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Considering</a:t>
            </a:r>
            <a:r>
              <a:rPr lang="en-US" sz="1200" b="1" kern="1200" baseline="0" dirty="0">
                <a:solidFill>
                  <a:schemeClr val="tx1"/>
                </a:solidFill>
                <a:latin typeface="Century Gothic" panose="020B0502020202020204" pitchFamily="34" charset="0"/>
                <a:ea typeface="+mn-ea"/>
                <a:cs typeface="+mn-cs"/>
              </a:rPr>
              <a:t> e</a:t>
            </a:r>
            <a:r>
              <a:rPr lang="en-US" sz="1200" b="1" kern="1200" dirty="0">
                <a:solidFill>
                  <a:schemeClr val="tx1"/>
                </a:solidFill>
                <a:latin typeface="Century Gothic" panose="020B0502020202020204" pitchFamily="34" charset="0"/>
                <a:ea typeface="+mn-ea"/>
                <a:cs typeface="+mn-cs"/>
              </a:rPr>
              <a:t>xtreme cases</a:t>
            </a:r>
            <a:r>
              <a:rPr lang="en-US" sz="1200" kern="1200" dirty="0">
                <a:solidFill>
                  <a:schemeClr val="tx1"/>
                </a:solidFill>
                <a:latin typeface="Century Gothic" panose="020B0502020202020204" pitchFamily="34" charset="0"/>
                <a:ea typeface="+mn-ea"/>
                <a:cs typeface="+mn-cs"/>
              </a:rPr>
              <a:t>: When</a:t>
            </a:r>
            <a:r>
              <a:rPr lang="en-US" sz="1200" kern="1200" baseline="0" dirty="0">
                <a:solidFill>
                  <a:schemeClr val="tx1"/>
                </a:solidFill>
                <a:latin typeface="Century Gothic" panose="020B0502020202020204" pitchFamily="34" charset="0"/>
                <a:ea typeface="+mn-ea"/>
                <a:cs typeface="+mn-cs"/>
              </a:rPr>
              <a:t> participants report illegal behavior or actions</a:t>
            </a:r>
            <a:r>
              <a:rPr lang="en-US" sz="1200" kern="1200" dirty="0">
                <a:solidFill>
                  <a:schemeClr val="tx1"/>
                </a:solidFill>
                <a:latin typeface="Century Gothic" panose="020B0502020202020204" pitchFamily="34" charset="0"/>
                <a:ea typeface="+mn-ea"/>
                <a:cs typeface="+mn-cs"/>
              </a:rPr>
              <a:t>, such as perpetrating child abuse, sexual exploitation, medical negligence, or corruption, the current laws of the country where the work takes place should</a:t>
            </a:r>
            <a:r>
              <a:rPr lang="en-US" sz="1200" kern="1200" baseline="0" dirty="0">
                <a:solidFill>
                  <a:schemeClr val="tx1"/>
                </a:solidFill>
                <a:latin typeface="Century Gothic" panose="020B0502020202020204" pitchFamily="34" charset="0"/>
                <a:ea typeface="+mn-ea"/>
                <a:cs typeface="+mn-cs"/>
              </a:rPr>
              <a:t> apply </a:t>
            </a:r>
            <a:r>
              <a:rPr lang="en-US" sz="1200" kern="1200" dirty="0">
                <a:solidFill>
                  <a:schemeClr val="tx1"/>
                </a:solidFill>
                <a:latin typeface="Century Gothic" panose="020B0502020202020204" pitchFamily="34" charset="0"/>
                <a:ea typeface="+mn-ea"/>
                <a:cs typeface="+mn-cs"/>
              </a:rPr>
              <a:t>and the researchers must be aware of</a:t>
            </a:r>
            <a:r>
              <a:rPr lang="en-US" sz="1200" kern="1200" baseline="0" dirty="0">
                <a:solidFill>
                  <a:schemeClr val="tx1"/>
                </a:solidFill>
                <a:latin typeface="Century Gothic" panose="020B0502020202020204" pitchFamily="34" charset="0"/>
                <a:ea typeface="+mn-ea"/>
                <a:cs typeface="+mn-cs"/>
              </a:rPr>
              <a:t> what they must report under the law and not be complicit.</a:t>
            </a:r>
            <a:endParaRPr lang="en-US" sz="1200" kern="1200" dirty="0">
              <a:solidFill>
                <a:schemeClr val="tx1"/>
              </a:solidFill>
              <a:latin typeface="Century Gothic" panose="020B0502020202020204" pitchFamily="34" charset="0"/>
              <a:ea typeface="+mn-ea"/>
              <a:cs typeface="+mn-cs"/>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BED2D5BC-8379-4751-B78D-1956F7029F8D}" type="slidenum">
              <a:rPr lang="en-US" smtClean="0">
                <a:latin typeface="Century Gothic" panose="020B0502020202020204" pitchFamily="34" charset="0"/>
              </a:rPr>
              <a:pPr/>
              <a:t>40</a:t>
            </a:fld>
            <a:endParaRPr lang="en-US" dirty="0">
              <a:latin typeface="Century Gothic" panose="020B0502020202020204" pitchFamily="34" charset="0"/>
            </a:endParaRPr>
          </a:p>
        </p:txBody>
      </p:sp>
    </p:spTree>
    <p:extLst>
      <p:ext uri="{BB962C8B-B14F-4D97-AF65-F5344CB8AC3E}">
        <p14:creationId xmlns:p14="http://schemas.microsoft.com/office/powerpoint/2010/main" val="927675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[This is a recapitulation slide in order to wrap-up all elements reviewed during the session. </a:t>
            </a:r>
            <a:br>
              <a:rPr lang="en-US" dirty="0">
                <a:latin typeface="Century Gothic" panose="020B0502020202020204" pitchFamily="34" charset="0"/>
              </a:rPr>
            </a:br>
            <a:endParaRPr lang="en-US" dirty="0">
              <a:latin typeface="Century Gothic" panose="020B0502020202020204" pitchFamily="34" charset="0"/>
            </a:endParaRPr>
          </a:p>
          <a:p>
            <a:r>
              <a:rPr lang="en-US" dirty="0">
                <a:latin typeface="Century Gothic" panose="020B0502020202020204" pitchFamily="34" charset="0"/>
              </a:rPr>
              <a:t>These three questions are placed to create a plenary discussion among the participants.]</a:t>
            </a:r>
          </a:p>
          <a:p>
            <a:endParaRPr lang="en-US" dirty="0">
              <a:latin typeface="Century Gothic" panose="020B0502020202020204" pitchFamily="34" charset="0"/>
            </a:endParaRPr>
          </a:p>
          <a:p>
            <a:r>
              <a:rPr lang="en-US" dirty="0">
                <a:latin typeface="Century Gothic" panose="020B0502020202020204" pitchFamily="34" charset="0"/>
              </a:rPr>
              <a:t>[Answers for facilitator:</a:t>
            </a:r>
          </a:p>
          <a:p>
            <a:endParaRPr lang="en-US" dirty="0">
              <a:latin typeface="Century Gothic" panose="020B0502020202020204" pitchFamily="34" charset="0"/>
            </a:endParaRPr>
          </a:p>
          <a:p>
            <a:pPr marL="685800" lvl="1" indent="-228600">
              <a:buFont typeface="+mj-lt"/>
              <a:buAutoNum type="arabicPeriod"/>
            </a:pPr>
            <a:r>
              <a:rPr lang="en-US" dirty="0">
                <a:latin typeface="Century Gothic" panose="020B0502020202020204" pitchFamily="34" charset="0"/>
              </a:rPr>
              <a:t>Focus group is more complex to manage, more expensive, and analysis of focus group data requires specific skills. (Compared to </a:t>
            </a:r>
            <a:r>
              <a:rPr lang="en-US" dirty="0" err="1">
                <a:latin typeface="Century Gothic" panose="020B0502020202020204" pitchFamily="34" charset="0"/>
              </a:rPr>
              <a:t>semistructured</a:t>
            </a:r>
            <a:r>
              <a:rPr lang="en-US" dirty="0">
                <a:latin typeface="Century Gothic" panose="020B0502020202020204" pitchFamily="34" charset="0"/>
              </a:rPr>
              <a:t> interview, which is simpler and cheaper.) Transcription may sometimes be most accurate and least biased way to collect data, but a data matrix may be cheaper and faster in cases where time and money is limited.</a:t>
            </a:r>
          </a:p>
          <a:p>
            <a:pPr marL="685800" lvl="1" indent="-228600">
              <a:buFont typeface="+mj-lt"/>
              <a:buAutoNum type="arabicPeriod"/>
            </a:pPr>
            <a:r>
              <a:rPr lang="en-US" dirty="0">
                <a:latin typeface="Century Gothic" panose="020B0502020202020204" pitchFamily="34" charset="0"/>
              </a:rPr>
              <a:t>Prior experience, training, membership in the community/communities of interest, race/ethnicity, gender, age</a:t>
            </a:r>
          </a:p>
          <a:p>
            <a:pPr marL="685800" lvl="1" indent="-228600">
              <a:buFont typeface="+mj-lt"/>
              <a:buAutoNum type="arabicPeriod"/>
            </a:pPr>
            <a:r>
              <a:rPr lang="en-US" dirty="0">
                <a:latin typeface="Century Gothic" panose="020B0502020202020204" pitchFamily="34" charset="0"/>
              </a:rPr>
              <a:t>Flexibility of data collection in terms of fixed timeframes and schedules, changes in design, implications of notable or unintended results.]</a:t>
            </a:r>
          </a:p>
        </p:txBody>
      </p:sp>
    </p:spTree>
    <p:extLst>
      <p:ext uri="{BB962C8B-B14F-4D97-AF65-F5344CB8AC3E}">
        <p14:creationId xmlns:p14="http://schemas.microsoft.com/office/powerpoint/2010/main" val="15435750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endParaRPr lang="en-US" sz="1200" kern="1200" dirty="0">
              <a:solidFill>
                <a:schemeClr val="tx1"/>
              </a:solidFill>
              <a:latin typeface="Century Gothic" panose="020B0502020202020204" pitchFamily="34" charset="0"/>
              <a:ea typeface="+mn-ea"/>
              <a:cs typeface="+mn-cs"/>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BED2D5BC-8379-4751-B78D-1956F7029F8D}" type="slidenum">
              <a:rPr lang="en-US" smtClean="0">
                <a:latin typeface="Century Gothic" panose="020B0502020202020204" pitchFamily="34" charset="0"/>
              </a:rPr>
              <a:pPr/>
              <a:t>42</a:t>
            </a:fld>
            <a:endParaRPr lang="en-US" dirty="0">
              <a:latin typeface="Century Gothic" panose="020B0502020202020204" pitchFamily="34" charset="0"/>
            </a:endParaRPr>
          </a:p>
        </p:txBody>
      </p:sp>
    </p:spTree>
    <p:extLst>
      <p:ext uri="{BB962C8B-B14F-4D97-AF65-F5344CB8AC3E}">
        <p14:creationId xmlns:p14="http://schemas.microsoft.com/office/powerpoint/2010/main" val="19531535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latin typeface="Century Gothic" panose="020B0502020202020204" pitchFamily="34" charset="0"/>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Futura LT Pro Book" panose="020B0502020204020303" pitchFamily="34" charset="0"/>
                <a:cs typeface="Gill Sans MT"/>
              </a:rPr>
              <a:t>Headline goes here</a:t>
            </a:r>
          </a:p>
          <a:p>
            <a:pPr marL="12700">
              <a:lnSpc>
                <a:spcPts val="6495"/>
              </a:lnSpc>
            </a:pPr>
            <a:r>
              <a:rPr lang="en-US" sz="5700" b="1" spc="-265" dirty="0">
                <a:solidFill>
                  <a:schemeClr val="bg1"/>
                </a:solidFill>
                <a:latin typeface="Futura LT Pro Book" panose="020B0502020204020303"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Futura LT Pro Book" panose="020B0502020204020303" pitchFamily="34" charset="0"/>
                <a:cs typeface="Gill Sans MT"/>
              </a:rPr>
              <a:t>Headline goes here</a:t>
            </a:r>
            <a:endParaRPr lang="en-US" sz="5700" dirty="0">
              <a:solidFill>
                <a:srgbClr val="002060"/>
              </a:solidFill>
              <a:latin typeface="Futura LT Pro Book" panose="020B0502020204020303"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Futura LT Pro Book"/>
                <a:cs typeface="Futura LT Pro Book"/>
              </a:rPr>
              <a:t>Author Name and Degree Here</a:t>
            </a:r>
          </a:p>
          <a:p>
            <a:pPr marL="12700">
              <a:lnSpc>
                <a:spcPts val="2250"/>
              </a:lnSpc>
            </a:pPr>
            <a:r>
              <a:rPr sz="1600" b="1" dirty="0">
                <a:solidFill>
                  <a:srgbClr val="002060"/>
                </a:solidFill>
                <a:latin typeface="Futura LT Pro Book"/>
                <a:cs typeface="Futura LT Pro Book"/>
              </a:rPr>
              <a:t>MEASURE Evaluation</a:t>
            </a:r>
            <a:endParaRPr sz="1600" dirty="0">
              <a:solidFill>
                <a:srgbClr val="002060"/>
              </a:solidFill>
              <a:latin typeface="Futura LT Pro Book"/>
              <a:cs typeface="Futura LT Pro Book"/>
            </a:endParaRPr>
          </a:p>
          <a:p>
            <a:pPr marL="12700">
              <a:lnSpc>
                <a:spcPct val="100000"/>
              </a:lnSpc>
            </a:pPr>
            <a:r>
              <a:rPr sz="1600" dirty="0">
                <a:solidFill>
                  <a:srgbClr val="002060"/>
                </a:solidFill>
                <a:latin typeface="Futura LT Pro Book"/>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Futura LT Pro Book"/>
                <a:cs typeface="Futura LT Pro Book"/>
              </a:rPr>
              <a:t>Date for presentation</a:t>
            </a:r>
            <a:r>
              <a:rPr lang="en-US" sz="1600" baseline="0" dirty="0">
                <a:solidFill>
                  <a:srgbClr val="002060"/>
                </a:solidFill>
                <a:latin typeface="Futura LT Pro Book"/>
                <a:cs typeface="Futura LT Pro Book"/>
              </a:rPr>
              <a:t> if necessary</a:t>
            </a:r>
            <a:endParaRPr sz="1600" dirty="0">
              <a:solidFill>
                <a:srgbClr val="002060"/>
              </a:solidFill>
              <a:latin typeface="Futura LT Pro Book"/>
              <a:cs typeface="Futura LT Pro Book"/>
            </a:endParaRPr>
          </a:p>
          <a:p>
            <a:pPr marL="12700">
              <a:lnSpc>
                <a:spcPts val="2200"/>
              </a:lnSpc>
            </a:pPr>
            <a:r>
              <a:rPr lang="en-US" sz="1600" b="1" dirty="0">
                <a:solidFill>
                  <a:srgbClr val="002060"/>
                </a:solidFill>
                <a:latin typeface="Futura LT Pro Book"/>
                <a:cs typeface="Futura LT Pro Book"/>
              </a:rPr>
              <a:t>Name of meeting</a:t>
            </a:r>
            <a:endParaRPr sz="1600" dirty="0">
              <a:solidFill>
                <a:srgbClr val="002060"/>
              </a:solidFill>
              <a:latin typeface="Futura LT Pro Book"/>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13" name="Picture 12"/>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Futura LT Pro Book" panose="020B0502020204020303" pitchFamily="34" charset="0"/>
              </a:defRPr>
            </a:lvl1pPr>
            <a:lvl2pPr>
              <a:defRPr sz="2400">
                <a:solidFill>
                  <a:schemeClr val="tx1"/>
                </a:solidFill>
                <a:latin typeface="Futura LT Pro Book" panose="020B0502020204020303" pitchFamily="34" charset="0"/>
              </a:defRPr>
            </a:lvl2pPr>
            <a:lvl3pPr>
              <a:defRPr sz="2000">
                <a:solidFill>
                  <a:schemeClr val="tx1"/>
                </a:solidFill>
                <a:latin typeface="Futura LT Pro Book" panose="020B0502020204020303" pitchFamily="34" charset="0"/>
              </a:defRPr>
            </a:lvl3pPr>
            <a:lvl4pPr>
              <a:defRPr>
                <a:solidFill>
                  <a:schemeClr val="tx1"/>
                </a:solidFill>
                <a:latin typeface="Futura LT Pro Book" panose="020B0502020204020303" pitchFamily="34" charset="0"/>
              </a:defRPr>
            </a:lvl4pPr>
            <a:lvl5pPr>
              <a:defRPr>
                <a:solidFill>
                  <a:schemeClr val="tx1"/>
                </a:solidFill>
                <a:latin typeface="Futura LT Pro Book" panose="020B0502020204020303" pitchFamily="34" charset="0"/>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Futura LT Pro Book" panose="020B0502020204020303" pitchFamily="34" charset="0"/>
              </a:defRPr>
            </a:lvl1pPr>
            <a:lvl2pPr marL="800100" indent="-342900">
              <a:buFont typeface="Arial" panose="020B0604020202020204" pitchFamily="34" charset="0"/>
              <a:buChar char="•"/>
              <a:defRPr sz="2400" baseline="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Futura LT Pro Book" panose="020B0502020204020303" pitchFamily="34" charset="0"/>
              </a:defRPr>
            </a:lvl1pPr>
            <a:lvl2pPr marL="800100" indent="-342900">
              <a:buFont typeface="Arial" panose="020B0604020202020204" pitchFamily="34" charset="0"/>
              <a:buChar char="•"/>
              <a:defRPr sz="200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vl4pPr marL="1657350" indent="-285750">
              <a:buFont typeface="Arial" panose="020B0604020202020204" pitchFamily="34" charset="0"/>
              <a:buChar char="•"/>
              <a:defRPr>
                <a:latin typeface="Futura LT Pro Book" panose="020B0502020204020303" pitchFamily="34" charset="0"/>
              </a:defRPr>
            </a:lvl4pPr>
            <a:lvl5pPr marL="2114550" indent="-285750">
              <a:buFont typeface="Arial" panose="020B0604020202020204" pitchFamily="34" charset="0"/>
              <a:buChar char="•"/>
              <a:defRPr>
                <a:latin typeface="Futura LT Pro Book" panose="020B0502020204020303"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Futura LT Pro Book"/>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dirty="0">
              <a:latin typeface="Century Gothic" panose="020B0502020202020204" pitchFamily="34" charset="0"/>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solidFill>
                <a:srgbClr val="A7BF39"/>
              </a:solidFill>
              <a:latin typeface="Century Gothic" panose="020B0502020202020204" pitchFamily="34" charset="0"/>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Futura LT Pro Book" panose="020B0502020204020303"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Futura LT Pro Book" panose="020B0502020204020303"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9" name="Picture 8"/>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a:xfrm>
            <a:off x="502921" y="172720"/>
            <a:ext cx="9052560" cy="1122680"/>
          </a:xfrm>
          <a:prstGeom prst="rect">
            <a:avLst/>
          </a:prstGeom>
        </p:spPr>
        <p:txBody>
          <a:bodyPr/>
          <a:lstStyle>
            <a:lvl1pPr>
              <a:defRPr>
                <a:latin typeface="Century Gothic" panose="020B0502020202020204" pitchFamily="34" charset="0"/>
              </a:defRPr>
            </a:lvl1pPr>
          </a:lstStyle>
          <a:p>
            <a:r>
              <a:rPr kumimoji="0" lang="es-ES" dirty="0"/>
              <a:t>Haga clic para modificar el estilo de título del patrón</a:t>
            </a:r>
            <a:endParaRPr kumimoji="0" lang="en-US" dirty="0"/>
          </a:p>
        </p:txBody>
      </p:sp>
      <p:sp>
        <p:nvSpPr>
          <p:cNvPr id="4" name="3 Marcador de fecha"/>
          <p:cNvSpPr>
            <a:spLocks noGrp="1"/>
          </p:cNvSpPr>
          <p:nvPr>
            <p:ph type="dt" sz="half" idx="10"/>
          </p:nvPr>
        </p:nvSpPr>
        <p:spPr>
          <a:xfrm>
            <a:off x="7040879" y="7203863"/>
            <a:ext cx="2517953" cy="414528"/>
          </a:xfrm>
          <a:prstGeom prst="rect">
            <a:avLst/>
          </a:prstGeom>
        </p:spPr>
        <p:txBody>
          <a:bodyPr/>
          <a:lstStyle>
            <a:lvl1pPr>
              <a:defRPr>
                <a:latin typeface="Century Gothic" panose="020B0502020202020204" pitchFamily="34" charset="0"/>
              </a:defRPr>
            </a:lvl1pPr>
          </a:lstStyle>
          <a:p>
            <a:fld id="{CC99BB44-03A3-4E86-9ACC-642BD8EDF56A}" type="datetimeFigureOut">
              <a:rPr lang="en-US" smtClean="0"/>
              <a:pPr/>
              <a:t>9/13/2018</a:t>
            </a:fld>
            <a:endParaRPr lang="en-US" dirty="0"/>
          </a:p>
        </p:txBody>
      </p:sp>
      <p:sp>
        <p:nvSpPr>
          <p:cNvPr id="5" name="4 Marcador de pie de página"/>
          <p:cNvSpPr>
            <a:spLocks noGrp="1"/>
          </p:cNvSpPr>
          <p:nvPr>
            <p:ph type="ftr" sz="quarter" idx="11"/>
          </p:nvPr>
        </p:nvSpPr>
        <p:spPr>
          <a:xfrm>
            <a:off x="3188513" y="7203863"/>
            <a:ext cx="3855720" cy="414528"/>
          </a:xfrm>
          <a:prstGeom prst="rect">
            <a:avLst/>
          </a:prstGeom>
        </p:spPr>
        <p:txBody>
          <a:bodyPr/>
          <a:lstStyle>
            <a:lvl1pPr>
              <a:defRPr>
                <a:latin typeface="Century Gothic" panose="020B0502020202020204" pitchFamily="34" charset="0"/>
              </a:defRPr>
            </a:lvl1pPr>
          </a:lstStyle>
          <a:p>
            <a:endParaRPr lang="en-US" dirty="0"/>
          </a:p>
        </p:txBody>
      </p:sp>
      <p:sp>
        <p:nvSpPr>
          <p:cNvPr id="6" name="5 Marcador de número de diapositiva"/>
          <p:cNvSpPr>
            <a:spLocks noGrp="1"/>
          </p:cNvSpPr>
          <p:nvPr>
            <p:ph type="sldNum" sz="quarter" idx="12"/>
          </p:nvPr>
        </p:nvSpPr>
        <p:spPr>
          <a:xfrm>
            <a:off x="673912" y="7203863"/>
            <a:ext cx="2179320" cy="414528"/>
          </a:xfrm>
          <a:prstGeom prst="rect">
            <a:avLst/>
          </a:prstGeom>
        </p:spPr>
        <p:txBody>
          <a:bodyPr/>
          <a:lstStyle>
            <a:lvl1pPr>
              <a:defRPr>
                <a:latin typeface="Century Gothic" panose="020B0502020202020204" pitchFamily="34" charset="0"/>
              </a:defRPr>
            </a:lvl1pPr>
          </a:lstStyle>
          <a:p>
            <a:fld id="{95F02A68-52A5-41D2-AF35-CB856786D759}" type="slidenum">
              <a:rPr lang="en-US" smtClean="0"/>
              <a:pPr/>
              <a:t>‹#›</a:t>
            </a:fld>
            <a:endParaRPr lang="en-US" dirty="0"/>
          </a:p>
        </p:txBody>
      </p:sp>
      <p:sp>
        <p:nvSpPr>
          <p:cNvPr id="8" name="7 Marcador de contenido"/>
          <p:cNvSpPr>
            <a:spLocks noGrp="1"/>
          </p:cNvSpPr>
          <p:nvPr>
            <p:ph sz="quarter" idx="1"/>
          </p:nvPr>
        </p:nvSpPr>
        <p:spPr>
          <a:xfrm>
            <a:off x="502921" y="1381760"/>
            <a:ext cx="9052560" cy="5596128"/>
          </a:xfrm>
          <a:prstGeom prst="rect">
            <a:avLst/>
          </a:prstGeom>
        </p:spPr>
        <p:txBody>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eaLnBrk="1" latinLnBrk="0" hangingPunct="1"/>
            <a:r>
              <a:rPr lang="es-ES" dirty="0"/>
              <a:t>Haga clic para modificar el estilo de texto del patrón</a:t>
            </a:r>
          </a:p>
          <a:p>
            <a:pPr lvl="1" eaLnBrk="1" latinLnBrk="0" hangingPunct="1"/>
            <a:r>
              <a:rPr lang="es-ES" dirty="0"/>
              <a:t>Segundo nivel</a:t>
            </a:r>
          </a:p>
          <a:p>
            <a:pPr lvl="2" eaLnBrk="1" latinLnBrk="0" hangingPunct="1"/>
            <a:r>
              <a:rPr lang="es-ES" dirty="0"/>
              <a:t>Tercer nivel</a:t>
            </a:r>
          </a:p>
          <a:p>
            <a:pPr lvl="3" eaLnBrk="1" latinLnBrk="0" hangingPunct="1"/>
            <a:r>
              <a:rPr lang="es-ES" dirty="0"/>
              <a:t>Cuarto nivel</a:t>
            </a:r>
          </a:p>
          <a:p>
            <a:pPr lvl="4" eaLnBrk="1" latinLnBrk="0" hangingPunct="1"/>
            <a:r>
              <a:rPr lang="es-ES" dirty="0"/>
              <a:t>Quinto nivel</a:t>
            </a:r>
            <a:endParaRPr kumimoji="0" lang="en-US" dirty="0"/>
          </a:p>
        </p:txBody>
      </p:sp>
    </p:spTree>
    <p:extLst>
      <p:ext uri="{BB962C8B-B14F-4D97-AF65-F5344CB8AC3E}">
        <p14:creationId xmlns:p14="http://schemas.microsoft.com/office/powerpoint/2010/main" val="2797198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4014355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282593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29746306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dirty="0"/>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dirty="0"/>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5574882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dirty="0"/>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850523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dirty="0"/>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338394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272236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7600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3808941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theme" Target="../theme/theme2.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 id="2147483672" r:id="rId8"/>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76975328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11.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1.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9</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1493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Developing a Fieldwork Plan </a:t>
            </a: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dirty="0"/>
              <a:t>for Qualitative Evaluation</a:t>
            </a: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C3EE43-BD80-4F7E-8EC5-C70273A5DD30}"/>
              </a:ext>
            </a:extLst>
          </p:cNvPr>
          <p:cNvSpPr>
            <a:spLocks noGrp="1"/>
          </p:cNvSpPr>
          <p:nvPr>
            <p:ph type="title"/>
          </p:nvPr>
        </p:nvSpPr>
        <p:spPr/>
        <p:txBody>
          <a:bodyPr/>
          <a:lstStyle/>
          <a:p>
            <a:r>
              <a:rPr lang="en-US" dirty="0"/>
              <a:t>The evaluation process</a:t>
            </a:r>
          </a:p>
        </p:txBody>
      </p:sp>
      <p:pic>
        <p:nvPicPr>
          <p:cNvPr id="17" name="Picture 16">
            <a:extLst>
              <a:ext uri="{FF2B5EF4-FFF2-40B4-BE49-F238E27FC236}">
                <a16:creationId xmlns:a16="http://schemas.microsoft.com/office/drawing/2014/main" id="{E305480B-B21B-439F-BD7F-06ADBFB0713E}"/>
              </a:ext>
            </a:extLst>
          </p:cNvPr>
          <p:cNvPicPr>
            <a:picLocks noChangeAspect="1"/>
          </p:cNvPicPr>
          <p:nvPr/>
        </p:nvPicPr>
        <p:blipFill>
          <a:blip r:embed="rId3"/>
          <a:stretch>
            <a:fillRect/>
          </a:stretch>
        </p:blipFill>
        <p:spPr>
          <a:xfrm>
            <a:off x="279522" y="1553428"/>
            <a:ext cx="9499356" cy="5852160"/>
          </a:xfrm>
          <a:prstGeom prst="rect">
            <a:avLst/>
          </a:prstGeom>
        </p:spPr>
      </p:pic>
    </p:spTree>
    <p:extLst>
      <p:ext uri="{BB962C8B-B14F-4D97-AF65-F5344CB8AC3E}">
        <p14:creationId xmlns:p14="http://schemas.microsoft.com/office/powerpoint/2010/main" val="355889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69762" y="1692675"/>
            <a:ext cx="8429755" cy="5090261"/>
          </a:xfrm>
        </p:spPr>
        <p:txBody>
          <a:bodyPr>
            <a:noAutofit/>
          </a:bodyPr>
          <a:lstStyle/>
          <a:p>
            <a:pPr lvl="0" algn="l" rtl="0">
              <a:lnSpc>
                <a:spcPts val="3800"/>
              </a:lnSpc>
              <a:spcAft>
                <a:spcPts val="1800"/>
              </a:spcAft>
              <a:defRPr/>
            </a:pPr>
            <a:r>
              <a:rPr lang="en-US" sz="3000" kern="1200" dirty="0">
                <a:solidFill>
                  <a:schemeClr val="tx1"/>
                </a:solidFill>
              </a:rPr>
              <a:t>By the end of the session, participants will </a:t>
            </a:r>
            <a:br>
              <a:rPr lang="en-US" sz="3000" kern="1200" dirty="0">
                <a:solidFill>
                  <a:schemeClr val="tx1"/>
                </a:solidFill>
              </a:rPr>
            </a:br>
            <a:r>
              <a:rPr lang="en-US" sz="3000" kern="1200" dirty="0">
                <a:solidFill>
                  <a:schemeClr val="tx1"/>
                </a:solidFill>
              </a:rPr>
              <a:t>be able to:</a:t>
            </a:r>
          </a:p>
          <a:p>
            <a:pPr marL="736600" indent="-504825">
              <a:lnSpc>
                <a:spcPts val="3800"/>
              </a:lnSpc>
              <a:spcAft>
                <a:spcPts val="1200"/>
              </a:spcAft>
              <a:buFont typeface="+mj-lt"/>
              <a:buAutoNum type="arabicPeriod"/>
            </a:pPr>
            <a:r>
              <a:rPr lang="en-US" sz="2800" dirty="0"/>
              <a:t>Understand </a:t>
            </a:r>
            <a:r>
              <a:rPr lang="en-US" sz="2800" b="1" dirty="0">
                <a:solidFill>
                  <a:schemeClr val="accent1">
                    <a:lumMod val="75000"/>
                  </a:schemeClr>
                </a:solidFill>
              </a:rPr>
              <a:t>what qualitative data collection in evaluation requires</a:t>
            </a:r>
          </a:p>
          <a:p>
            <a:pPr marL="736600" indent="-504825">
              <a:lnSpc>
                <a:spcPts val="3800"/>
              </a:lnSpc>
              <a:spcAft>
                <a:spcPts val="1200"/>
              </a:spcAft>
              <a:buFont typeface="+mj-lt"/>
              <a:buAutoNum type="arabicPeriod"/>
            </a:pPr>
            <a:r>
              <a:rPr lang="en-US" sz="2800" dirty="0"/>
              <a:t>Outline field data collection, identify </a:t>
            </a:r>
            <a:r>
              <a:rPr lang="en-US" sz="2800" b="1" dirty="0">
                <a:solidFill>
                  <a:schemeClr val="accent1">
                    <a:lumMod val="75000"/>
                  </a:schemeClr>
                </a:solidFill>
              </a:rPr>
              <a:t>timeline</a:t>
            </a:r>
            <a:r>
              <a:rPr lang="en-US" sz="2800" dirty="0"/>
              <a:t> components, and find potential solutions to </a:t>
            </a:r>
            <a:r>
              <a:rPr lang="en-US" sz="2800" b="1" dirty="0">
                <a:solidFill>
                  <a:schemeClr val="accent1">
                    <a:lumMod val="75000"/>
                  </a:schemeClr>
                </a:solidFill>
              </a:rPr>
              <a:t>timing constraints</a:t>
            </a:r>
            <a:endParaRPr lang="en-US" sz="2800" dirty="0">
              <a:solidFill>
                <a:schemeClr val="accent1">
                  <a:lumMod val="75000"/>
                </a:schemeClr>
              </a:solidFill>
            </a:endParaRPr>
          </a:p>
          <a:p>
            <a:pPr marL="736600" indent="-504825">
              <a:lnSpc>
                <a:spcPts val="3800"/>
              </a:lnSpc>
              <a:spcAft>
                <a:spcPts val="1200"/>
              </a:spcAft>
              <a:buFont typeface="+mj-lt"/>
              <a:buAutoNum type="arabicPeriod"/>
            </a:pPr>
            <a:r>
              <a:rPr lang="en-US" sz="2800" dirty="0"/>
              <a:t>Describe key components of a field data collection</a:t>
            </a:r>
            <a:r>
              <a:rPr lang="en-US" sz="2800" b="1" dirty="0">
                <a:solidFill>
                  <a:srgbClr val="662118"/>
                </a:solidFill>
              </a:rPr>
              <a:t> </a:t>
            </a:r>
            <a:r>
              <a:rPr lang="en-US" sz="2800" b="1" dirty="0">
                <a:solidFill>
                  <a:schemeClr val="accent1">
                    <a:lumMod val="75000"/>
                  </a:schemeClr>
                </a:solidFill>
              </a:rPr>
              <a:t>budget</a:t>
            </a:r>
            <a:r>
              <a:rPr lang="en-US" sz="2800" b="1" dirty="0">
                <a:solidFill>
                  <a:srgbClr val="662118"/>
                </a:solidFill>
              </a:rPr>
              <a:t> </a:t>
            </a:r>
            <a:r>
              <a:rPr lang="en-US" sz="2800" dirty="0"/>
              <a:t>and potential solutions to budget-related constraints</a:t>
            </a:r>
          </a:p>
        </p:txBody>
      </p:sp>
      <p:sp>
        <p:nvSpPr>
          <p:cNvPr id="9" name="Title 6">
            <a:extLst>
              <a:ext uri="{FF2B5EF4-FFF2-40B4-BE49-F238E27FC236}">
                <a16:creationId xmlns:a16="http://schemas.microsoft.com/office/drawing/2014/main" id="{C85BE96A-C437-4EBF-AF33-AF23AA96FD35}"/>
              </a:ext>
            </a:extLst>
          </p:cNvPr>
          <p:cNvSpPr>
            <a:spLocks noGrp="1"/>
          </p:cNvSpPr>
          <p:nvPr>
            <p:ph type="title"/>
          </p:nvPr>
        </p:nvSpPr>
        <p:spPr>
          <a:xfrm>
            <a:off x="561845" y="366812"/>
            <a:ext cx="8724024" cy="1143000"/>
          </a:xfrm>
        </p:spPr>
        <p:txBody>
          <a:bodyPr/>
          <a:lstStyle/>
          <a:p>
            <a:r>
              <a:rPr lang="en-US" dirty="0"/>
              <a:t>Learning objectives</a:t>
            </a:r>
          </a:p>
        </p:txBody>
      </p:sp>
    </p:spTree>
    <p:extLst>
      <p:ext uri="{BB962C8B-B14F-4D97-AF65-F5344CB8AC3E}">
        <p14:creationId xmlns:p14="http://schemas.microsoft.com/office/powerpoint/2010/main" val="1698467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C203BD-4624-4827-904C-C6CD2677E7D2}"/>
              </a:ext>
            </a:extLst>
          </p:cNvPr>
          <p:cNvSpPr>
            <a:spLocks noGrp="1"/>
          </p:cNvSpPr>
          <p:nvPr>
            <p:ph type="title"/>
          </p:nvPr>
        </p:nvSpPr>
        <p:spPr/>
        <p:txBody>
          <a:bodyPr/>
          <a:lstStyle/>
          <a:p>
            <a:r>
              <a:rPr lang="en-US" dirty="0"/>
              <a:t>Learning objectives</a:t>
            </a:r>
          </a:p>
        </p:txBody>
      </p:sp>
      <p:sp>
        <p:nvSpPr>
          <p:cNvPr id="3" name="2 Marcador de contenido"/>
          <p:cNvSpPr>
            <a:spLocks noGrp="1"/>
          </p:cNvSpPr>
          <p:nvPr>
            <p:ph type="body" sz="quarter" idx="10"/>
          </p:nvPr>
        </p:nvSpPr>
        <p:spPr>
          <a:xfrm>
            <a:off x="856114" y="1638084"/>
            <a:ext cx="8429755" cy="4844601"/>
          </a:xfrm>
        </p:spPr>
        <p:txBody>
          <a:bodyPr>
            <a:noAutofit/>
          </a:bodyPr>
          <a:lstStyle/>
          <a:p>
            <a:pPr lvl="0" algn="l" rtl="0">
              <a:lnSpc>
                <a:spcPts val="3800"/>
              </a:lnSpc>
              <a:spcAft>
                <a:spcPts val="1800"/>
              </a:spcAft>
              <a:defRPr/>
            </a:pPr>
            <a:r>
              <a:rPr lang="en-US" sz="3000" kern="1200" dirty="0">
                <a:latin typeface="Century Gothic" panose="020B0502020202020204" pitchFamily="34" charset="0"/>
                <a:ea typeface="+mn-ea"/>
                <a:cs typeface="+mn-cs"/>
              </a:rPr>
              <a:t>By the end of the session, participants </a:t>
            </a:r>
            <a:br>
              <a:rPr lang="en-US" sz="3000" kern="1200" dirty="0">
                <a:latin typeface="Century Gothic" panose="020B0502020202020204" pitchFamily="34" charset="0"/>
                <a:ea typeface="+mn-ea"/>
                <a:cs typeface="+mn-cs"/>
              </a:rPr>
            </a:br>
            <a:r>
              <a:rPr lang="en-US" sz="3000" kern="1200" dirty="0">
                <a:latin typeface="Century Gothic" panose="020B0502020202020204" pitchFamily="34" charset="0"/>
                <a:ea typeface="+mn-ea"/>
                <a:cs typeface="+mn-cs"/>
              </a:rPr>
              <a:t>will be able to:</a:t>
            </a:r>
          </a:p>
          <a:p>
            <a:pPr marL="736600" indent="-504825">
              <a:lnSpc>
                <a:spcPts val="3800"/>
              </a:lnSpc>
              <a:spcAft>
                <a:spcPts val="1200"/>
              </a:spcAft>
              <a:buFont typeface="+mj-lt"/>
              <a:buAutoNum type="arabicPeriod" startAt="4"/>
            </a:pPr>
            <a:r>
              <a:rPr lang="en-US" dirty="0">
                <a:solidFill>
                  <a:schemeClr val="tx1"/>
                </a:solidFill>
              </a:rPr>
              <a:t>Describe the </a:t>
            </a:r>
            <a:r>
              <a:rPr lang="en-US" dirty="0"/>
              <a:t>interviewer </a:t>
            </a:r>
            <a:r>
              <a:rPr lang="en-US" b="1" dirty="0">
                <a:solidFill>
                  <a:schemeClr val="accent1">
                    <a:lumMod val="75000"/>
                  </a:schemeClr>
                </a:solidFill>
              </a:rPr>
              <a:t>field team</a:t>
            </a:r>
            <a:r>
              <a:rPr lang="en-US" dirty="0">
                <a:solidFill>
                  <a:schemeClr val="accent1">
                    <a:lumMod val="75000"/>
                  </a:schemeClr>
                </a:solidFill>
              </a:rPr>
              <a:t>: </a:t>
            </a:r>
            <a:r>
              <a:rPr lang="en-US" dirty="0"/>
              <a:t>Hiring, training, and field s</a:t>
            </a:r>
            <a:r>
              <a:rPr lang="en-US" dirty="0">
                <a:solidFill>
                  <a:schemeClr val="tx1"/>
                </a:solidFill>
              </a:rPr>
              <a:t>upervising needs</a:t>
            </a:r>
          </a:p>
          <a:p>
            <a:pPr marL="736600" indent="-504825">
              <a:lnSpc>
                <a:spcPts val="3800"/>
              </a:lnSpc>
              <a:spcAft>
                <a:spcPts val="1200"/>
              </a:spcAft>
              <a:buFont typeface="+mj-lt"/>
              <a:buAutoNum type="arabicPeriod" startAt="4"/>
            </a:pPr>
            <a:r>
              <a:rPr lang="en-US" dirty="0"/>
              <a:t>Understand considerations related to the</a:t>
            </a:r>
            <a:r>
              <a:rPr lang="en-US" dirty="0">
                <a:solidFill>
                  <a:srgbClr val="1E1860"/>
                </a:solidFill>
              </a:rPr>
              <a:t> </a:t>
            </a:r>
            <a:r>
              <a:rPr lang="en-US" b="1" dirty="0">
                <a:solidFill>
                  <a:schemeClr val="accent1">
                    <a:lumMod val="75000"/>
                  </a:schemeClr>
                </a:solidFill>
              </a:rPr>
              <a:t>funding agency</a:t>
            </a:r>
            <a:r>
              <a:rPr lang="en-US" dirty="0">
                <a:solidFill>
                  <a:srgbClr val="662118"/>
                </a:solidFill>
              </a:rPr>
              <a:t> </a:t>
            </a:r>
            <a:r>
              <a:rPr lang="en-US" dirty="0"/>
              <a:t>or </a:t>
            </a:r>
            <a:r>
              <a:rPr lang="en-US" b="1" dirty="0">
                <a:solidFill>
                  <a:schemeClr val="accent1">
                    <a:lumMod val="75000"/>
                  </a:schemeClr>
                </a:solidFill>
              </a:rPr>
              <a:t>government regulatory</a:t>
            </a:r>
            <a:r>
              <a:rPr lang="en-US" dirty="0">
                <a:solidFill>
                  <a:schemeClr val="accent1">
                    <a:lumMod val="75000"/>
                  </a:schemeClr>
                </a:solidFill>
              </a:rPr>
              <a:t> </a:t>
            </a:r>
            <a:r>
              <a:rPr lang="en-US" dirty="0"/>
              <a:t>body requirements</a:t>
            </a:r>
          </a:p>
          <a:p>
            <a:pPr marL="736600" indent="-504825">
              <a:lnSpc>
                <a:spcPts val="3800"/>
              </a:lnSpc>
              <a:spcAft>
                <a:spcPts val="1200"/>
              </a:spcAft>
              <a:buFont typeface="+mj-lt"/>
              <a:buAutoNum type="arabicPeriod" startAt="4"/>
            </a:pPr>
            <a:r>
              <a:rPr lang="en-US" dirty="0"/>
              <a:t>Recognize the </a:t>
            </a:r>
            <a:r>
              <a:rPr lang="en-US" b="1" dirty="0">
                <a:solidFill>
                  <a:schemeClr val="accent1">
                    <a:lumMod val="75000"/>
                  </a:schemeClr>
                </a:solidFill>
              </a:rPr>
              <a:t>special considerations</a:t>
            </a:r>
            <a:r>
              <a:rPr lang="en-US" dirty="0">
                <a:solidFill>
                  <a:schemeClr val="accent1">
                    <a:lumMod val="75000"/>
                  </a:schemeClr>
                </a:solidFill>
              </a:rPr>
              <a:t> </a:t>
            </a:r>
            <a:r>
              <a:rPr lang="en-US" dirty="0"/>
              <a:t>required for qualitative methods and </a:t>
            </a:r>
            <a:r>
              <a:rPr lang="en-US" b="1" dirty="0">
                <a:solidFill>
                  <a:schemeClr val="accent1">
                    <a:lumMod val="75000"/>
                  </a:schemeClr>
                </a:solidFill>
              </a:rPr>
              <a:t>the management of crisis during fieldwork</a:t>
            </a:r>
            <a:endParaRPr lang="en-US" dirty="0">
              <a:solidFill>
                <a:schemeClr val="accent1">
                  <a:lumMod val="75000"/>
                </a:schemeClr>
              </a:solidFill>
            </a:endParaRPr>
          </a:p>
        </p:txBody>
      </p:sp>
    </p:spTree>
    <p:extLst>
      <p:ext uri="{BB962C8B-B14F-4D97-AF65-F5344CB8AC3E}">
        <p14:creationId xmlns:p14="http://schemas.microsoft.com/office/powerpoint/2010/main" val="1585756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B2472"/>
        </a:solidFill>
        <a:effectLst/>
      </p:bgPr>
    </p:bg>
    <p:spTree>
      <p:nvGrpSpPr>
        <p:cNvPr id="1" name=""/>
        <p:cNvGrpSpPr/>
        <p:nvPr/>
      </p:nvGrpSpPr>
      <p:grpSpPr>
        <a:xfrm>
          <a:off x="0" y="0"/>
          <a:ext cx="0" cy="0"/>
          <a:chOff x="0" y="0"/>
          <a:chExt cx="0" cy="0"/>
        </a:xfrm>
      </p:grpSpPr>
      <p:sp>
        <p:nvSpPr>
          <p:cNvPr id="6" name="5 Título"/>
          <p:cNvSpPr>
            <a:spLocks noGrp="1"/>
          </p:cNvSpPr>
          <p:nvPr>
            <p:ph type="title"/>
          </p:nvPr>
        </p:nvSpPr>
        <p:spPr>
          <a:xfrm>
            <a:off x="2743206" y="5770663"/>
            <a:ext cx="4077340" cy="1433200"/>
          </a:xfrm>
        </p:spPr>
        <p:txBody>
          <a:bodyPr vert="horz" lIns="91440" tIns="45720" rIns="91440" bIns="45720" rtlCol="0" anchor="ctr">
            <a:normAutofit/>
          </a:bodyPr>
          <a:lstStyle/>
          <a:p>
            <a:pPr algn="r" rtl="0">
              <a:lnSpc>
                <a:spcPct val="90000"/>
              </a:lnSpc>
              <a:spcBef>
                <a:spcPct val="0"/>
              </a:spcBef>
            </a:pPr>
            <a:r>
              <a:rPr lang="en-US" sz="5400" kern="1200" dirty="0">
                <a:solidFill>
                  <a:schemeClr val="tx1"/>
                </a:solidFill>
              </a:rPr>
              <a:t>Stand Up!</a:t>
            </a:r>
          </a:p>
        </p:txBody>
      </p:sp>
      <p:sp>
        <p:nvSpPr>
          <p:cNvPr id="8" name="7 Marcador de texto"/>
          <p:cNvSpPr>
            <a:spLocks noGrp="1"/>
          </p:cNvSpPr>
          <p:nvPr>
            <p:ph type="body" sz="quarter" idx="11"/>
          </p:nvPr>
        </p:nvSpPr>
        <p:spPr>
          <a:xfrm>
            <a:off x="7011763" y="5770664"/>
            <a:ext cx="2767231" cy="1433199"/>
          </a:xfrm>
        </p:spPr>
        <p:txBody>
          <a:bodyPr vert="horz" lIns="91440" tIns="45720" rIns="91440" bIns="45720" rtlCol="0" anchor="ctr">
            <a:normAutofit/>
          </a:bodyPr>
          <a:lstStyle/>
          <a:p>
            <a:pPr algn="l" rtl="0">
              <a:lnSpc>
                <a:spcPct val="90000"/>
              </a:lnSpc>
              <a:spcBef>
                <a:spcPts val="1000"/>
              </a:spcBef>
            </a:pPr>
            <a:r>
              <a:rPr lang="en-US" sz="4000" kern="1200" spc="-150" dirty="0">
                <a:solidFill>
                  <a:schemeClr val="tx1"/>
                </a:solidFill>
              </a:rPr>
              <a:t>Activity  1!!!</a:t>
            </a:r>
          </a:p>
        </p:txBody>
      </p:sp>
      <p:pic>
        <p:nvPicPr>
          <p:cNvPr id="1026" name="Picture 2" descr="Image result for activity"/>
          <p:cNvPicPr>
            <a:picLocks noChangeAspect="1" noChangeArrowheads="1"/>
          </p:cNvPicPr>
          <p:nvPr/>
        </p:nvPicPr>
        <p:blipFill rotWithShape="1">
          <a:blip r:embed="rId3" cstate="print">
            <a:extLst/>
          </a:blip>
          <a:srcRect t="12512" b="6418"/>
          <a:stretch/>
        </p:blipFill>
        <p:spPr bwMode="auto">
          <a:xfrm>
            <a:off x="-3285" y="0"/>
            <a:ext cx="10058399" cy="5524500"/>
          </a:xfrm>
          <a:prstGeom prst="rect">
            <a:avLst/>
          </a:prstGeom>
          <a:noFill/>
        </p:spPr>
      </p:pic>
      <p:cxnSp>
        <p:nvCxnSpPr>
          <p:cNvPr id="71" name="Straight Connector 7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919145" y="5965986"/>
            <a:ext cx="0" cy="103632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7CF9AB-FFF5-4F2C-BF96-64A541BF72D6}"/>
              </a:ext>
            </a:extLst>
          </p:cNvPr>
          <p:cNvSpPr>
            <a:spLocks noGrp="1"/>
          </p:cNvSpPr>
          <p:nvPr>
            <p:ph type="title"/>
          </p:nvPr>
        </p:nvSpPr>
        <p:spPr/>
        <p:txBody>
          <a:bodyPr/>
          <a:lstStyle/>
          <a:p>
            <a:r>
              <a:rPr lang="en-US" dirty="0"/>
              <a:t>Activity 1</a:t>
            </a:r>
          </a:p>
        </p:txBody>
      </p:sp>
      <p:sp>
        <p:nvSpPr>
          <p:cNvPr id="8" name="Text Placeholder 7">
            <a:extLst>
              <a:ext uri="{FF2B5EF4-FFF2-40B4-BE49-F238E27FC236}">
                <a16:creationId xmlns:a16="http://schemas.microsoft.com/office/drawing/2014/main" id="{800C9AF7-6E28-4F02-B1B0-BFA19D60F55E}"/>
              </a:ext>
            </a:extLst>
          </p:cNvPr>
          <p:cNvSpPr>
            <a:spLocks noGrp="1"/>
          </p:cNvSpPr>
          <p:nvPr>
            <p:ph type="body" sz="quarter" idx="11"/>
          </p:nvPr>
        </p:nvSpPr>
        <p:spPr/>
        <p:txBody>
          <a:bodyPr/>
          <a:lstStyle/>
          <a:p>
            <a:r>
              <a:rPr lang="en-US" dirty="0"/>
              <a:t>The road of fieldwork</a:t>
            </a:r>
          </a:p>
        </p:txBody>
      </p:sp>
      <p:sp>
        <p:nvSpPr>
          <p:cNvPr id="5" name="4 CuadroTexto"/>
          <p:cNvSpPr txBox="1"/>
          <p:nvPr/>
        </p:nvSpPr>
        <p:spPr>
          <a:xfrm>
            <a:off x="929269" y="2016978"/>
            <a:ext cx="8610600" cy="5755422"/>
          </a:xfrm>
          <a:prstGeom prst="rect">
            <a:avLst/>
          </a:prstGeom>
          <a:noFill/>
        </p:spPr>
        <p:txBody>
          <a:bodyPr wrap="square" rtlCol="0">
            <a:spAutoFit/>
          </a:bodyPr>
          <a:lstStyle/>
          <a:p>
            <a:pPr>
              <a:lnSpc>
                <a:spcPts val="4000"/>
              </a:lnSpc>
              <a:spcAft>
                <a:spcPts val="1200"/>
              </a:spcAft>
              <a:buNone/>
            </a:pPr>
            <a:r>
              <a:rPr lang="en-US" sz="3200" dirty="0">
                <a:latin typeface="Century Gothic" panose="020B0502020202020204" pitchFamily="34" charset="0"/>
              </a:rPr>
              <a:t>Instructions:</a:t>
            </a:r>
          </a:p>
          <a:p>
            <a:pPr marL="685800" lvl="1" indent="-508000">
              <a:lnSpc>
                <a:spcPts val="4000"/>
              </a:lnSpc>
              <a:spcAft>
                <a:spcPts val="1200"/>
              </a:spcAft>
              <a:buFont typeface="+mj-lt"/>
              <a:buAutoNum type="arabicPeriod"/>
            </a:pPr>
            <a:r>
              <a:rPr lang="en-US" sz="3000" dirty="0">
                <a:latin typeface="Century Gothic" panose="020B0502020202020204" pitchFamily="34" charset="0"/>
              </a:rPr>
              <a:t>Split group into teams of 4–5</a:t>
            </a:r>
          </a:p>
          <a:p>
            <a:pPr marL="685800" lvl="1" indent="-508000">
              <a:lnSpc>
                <a:spcPts val="4000"/>
              </a:lnSpc>
              <a:spcAft>
                <a:spcPts val="1200"/>
              </a:spcAft>
              <a:buFont typeface="+mj-lt"/>
              <a:buAutoNum type="arabicPeriod"/>
            </a:pPr>
            <a:r>
              <a:rPr lang="en-US" sz="3000" dirty="0">
                <a:latin typeface="Century Gothic" panose="020B0502020202020204" pitchFamily="34" charset="0"/>
              </a:rPr>
              <a:t>Each group gets cards with the steps </a:t>
            </a:r>
            <a:br>
              <a:rPr lang="en-US" sz="3000" dirty="0">
                <a:latin typeface="Century Gothic" panose="020B0502020202020204" pitchFamily="34" charset="0"/>
              </a:rPr>
            </a:br>
            <a:r>
              <a:rPr lang="en-US" sz="3000" dirty="0">
                <a:latin typeface="Century Gothic" panose="020B0502020202020204" pitchFamily="34" charset="0"/>
              </a:rPr>
              <a:t>of qualitative fieldwork</a:t>
            </a:r>
          </a:p>
          <a:p>
            <a:pPr marL="685800" lvl="1" indent="-508000">
              <a:lnSpc>
                <a:spcPts val="4000"/>
              </a:lnSpc>
              <a:buFont typeface="+mj-lt"/>
              <a:buAutoNum type="arabicPeriod"/>
            </a:pPr>
            <a:r>
              <a:rPr lang="en-US" sz="3000" dirty="0">
                <a:latin typeface="Century Gothic" panose="020B0502020202020204" pitchFamily="34" charset="0"/>
              </a:rPr>
              <a:t>The group will </a:t>
            </a:r>
            <a:r>
              <a:rPr lang="en-US" sz="3000" b="1" dirty="0">
                <a:solidFill>
                  <a:schemeClr val="accent1">
                    <a:lumMod val="75000"/>
                  </a:schemeClr>
                </a:solidFill>
                <a:latin typeface="Century Gothic" panose="020B0502020202020204" pitchFamily="34" charset="0"/>
              </a:rPr>
              <a:t>put the cards in order</a:t>
            </a:r>
            <a:r>
              <a:rPr lang="en-US" sz="3000" dirty="0">
                <a:solidFill>
                  <a:schemeClr val="accent1">
                    <a:lumMod val="75000"/>
                  </a:schemeClr>
                </a:solidFill>
                <a:latin typeface="Century Gothic" panose="020B0502020202020204" pitchFamily="34" charset="0"/>
              </a:rPr>
              <a:t> </a:t>
            </a:r>
            <a:r>
              <a:rPr lang="en-US" sz="3000" dirty="0">
                <a:latin typeface="Century Gothic" panose="020B0502020202020204" pitchFamily="34" charset="0"/>
              </a:rPr>
              <a:t>and later discuss together the order assigned to the cards</a:t>
            </a:r>
            <a:endParaRPr lang="en-US" sz="3200" dirty="0">
              <a:latin typeface="Century Gothic" panose="020B0502020202020204" pitchFamily="34" charset="0"/>
            </a:endParaRPr>
          </a:p>
          <a:p>
            <a:pPr>
              <a:lnSpc>
                <a:spcPts val="4000"/>
              </a:lnSpc>
              <a:spcBef>
                <a:spcPts val="2400"/>
              </a:spcBef>
            </a:pPr>
            <a:r>
              <a:rPr lang="en-US" sz="3200" b="1" dirty="0">
                <a:solidFill>
                  <a:schemeClr val="accent1">
                    <a:lumMod val="75000"/>
                  </a:schemeClr>
                </a:solidFill>
                <a:latin typeface="Century Gothic" panose="020B0502020202020204" pitchFamily="34" charset="0"/>
              </a:rPr>
              <a:t>Time:</a:t>
            </a:r>
            <a:r>
              <a:rPr lang="en-US" sz="3200" dirty="0">
                <a:latin typeface="Century Gothic" panose="020B0502020202020204" pitchFamily="34" charset="0"/>
              </a:rPr>
              <a:t> 5 minutes for the group activity, </a:t>
            </a:r>
            <a:br>
              <a:rPr lang="en-US" sz="3200" dirty="0">
                <a:latin typeface="Century Gothic" panose="020B0502020202020204" pitchFamily="34" charset="0"/>
              </a:rPr>
            </a:br>
            <a:r>
              <a:rPr lang="en-US" sz="3200" dirty="0">
                <a:latin typeface="Century Gothic" panose="020B0502020202020204" pitchFamily="34" charset="0"/>
              </a:rPr>
              <a:t>10 minutes to discuss steps together</a:t>
            </a:r>
          </a:p>
          <a:p>
            <a:endParaRPr lang="en-US" dirty="0">
              <a:latin typeface="Century Gothic" panose="020B0502020202020204" pitchFamily="34" charset="0"/>
            </a:endParaRPr>
          </a:p>
        </p:txBody>
      </p:sp>
    </p:spTree>
    <p:extLst>
      <p:ext uri="{BB962C8B-B14F-4D97-AF65-F5344CB8AC3E}">
        <p14:creationId xmlns:p14="http://schemas.microsoft.com/office/powerpoint/2010/main" val="4045423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0D28BC6A-07AF-4FD6-AAA8-20DE0C554E30}"/>
              </a:ext>
            </a:extLst>
          </p:cNvPr>
          <p:cNvSpPr>
            <a:spLocks noGrp="1"/>
          </p:cNvSpPr>
          <p:nvPr>
            <p:ph type="body" sz="quarter" idx="11"/>
          </p:nvPr>
        </p:nvSpPr>
        <p:spPr>
          <a:xfrm>
            <a:off x="561845" y="1091205"/>
            <a:ext cx="6629400" cy="837214"/>
          </a:xfrm>
        </p:spPr>
        <p:txBody>
          <a:bodyPr/>
          <a:lstStyle/>
          <a:p>
            <a:r>
              <a:rPr lang="en-US" dirty="0"/>
              <a:t>Proposed order</a:t>
            </a:r>
          </a:p>
          <a:p>
            <a:endParaRPr lang="en-US" dirty="0"/>
          </a:p>
        </p:txBody>
      </p:sp>
      <p:sp>
        <p:nvSpPr>
          <p:cNvPr id="5" name="4 Rectángulo"/>
          <p:cNvSpPr/>
          <p:nvPr/>
        </p:nvSpPr>
        <p:spPr>
          <a:xfrm>
            <a:off x="685800" y="1959864"/>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1. </a:t>
            </a:r>
            <a:r>
              <a:rPr lang="en-US" sz="2600" spc="-30" dirty="0">
                <a:latin typeface="Century Gothic" panose="020B0502020202020204" pitchFamily="34" charset="0"/>
              </a:rPr>
              <a:t>Talking with program implementers </a:t>
            </a:r>
            <a:endParaRPr lang="es-MX" sz="2600" spc="-30" dirty="0">
              <a:latin typeface="Century Gothic" panose="020B0502020202020204" pitchFamily="34" charset="0"/>
            </a:endParaRPr>
          </a:p>
        </p:txBody>
      </p:sp>
      <p:sp>
        <p:nvSpPr>
          <p:cNvPr id="6" name="5 Rectángulo"/>
          <p:cNvSpPr/>
          <p:nvPr/>
        </p:nvSpPr>
        <p:spPr>
          <a:xfrm>
            <a:off x="685800" y="3788664"/>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2. </a:t>
            </a:r>
            <a:r>
              <a:rPr lang="en-US" sz="2600" spc="-30" dirty="0">
                <a:latin typeface="Century Gothic" panose="020B0502020202020204" pitchFamily="34" charset="0"/>
              </a:rPr>
              <a:t>Protocol: Evaluation design</a:t>
            </a:r>
            <a:endParaRPr lang="es-MX" sz="2600" spc="-30" dirty="0">
              <a:latin typeface="Century Gothic" panose="020B0502020202020204" pitchFamily="34" charset="0"/>
            </a:endParaRPr>
          </a:p>
        </p:txBody>
      </p:sp>
      <p:sp>
        <p:nvSpPr>
          <p:cNvPr id="7" name="6 Rectángulo"/>
          <p:cNvSpPr/>
          <p:nvPr/>
        </p:nvSpPr>
        <p:spPr>
          <a:xfrm>
            <a:off x="685800" y="5617464"/>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3. </a:t>
            </a:r>
            <a:r>
              <a:rPr lang="es-MX" sz="2600" spc="-30" dirty="0">
                <a:solidFill>
                  <a:schemeClr val="bg1"/>
                </a:solidFill>
                <a:latin typeface="Century Gothic" panose="020B0502020202020204" pitchFamily="34" charset="0"/>
              </a:rPr>
              <a:t>C</a:t>
            </a:r>
            <a:r>
              <a:rPr lang="en-US" sz="2600" spc="-30" dirty="0" err="1">
                <a:solidFill>
                  <a:schemeClr val="bg1"/>
                </a:solidFill>
                <a:latin typeface="Century Gothic" panose="020B0502020202020204" pitchFamily="34" charset="0"/>
              </a:rPr>
              <a:t>ontract</a:t>
            </a:r>
            <a:r>
              <a:rPr lang="en-US" sz="2600" spc="-30" dirty="0">
                <a:solidFill>
                  <a:schemeClr val="bg1"/>
                </a:solidFill>
                <a:latin typeface="Century Gothic" panose="020B0502020202020204" pitchFamily="34" charset="0"/>
              </a:rPr>
              <a:t>, </a:t>
            </a:r>
            <a:r>
              <a:rPr lang="en-US" sz="2600" spc="-30" dirty="0">
                <a:latin typeface="Century Gothic" panose="020B0502020202020204" pitchFamily="34" charset="0"/>
              </a:rPr>
              <a:t>signature (TOR)</a:t>
            </a:r>
            <a:endParaRPr lang="es-MX" sz="2600" spc="-30" dirty="0">
              <a:latin typeface="Century Gothic" panose="020B0502020202020204" pitchFamily="34" charset="0"/>
            </a:endParaRPr>
          </a:p>
        </p:txBody>
      </p:sp>
      <p:sp>
        <p:nvSpPr>
          <p:cNvPr id="8" name="7 Rectángulo"/>
          <p:cNvSpPr/>
          <p:nvPr/>
        </p:nvSpPr>
        <p:spPr>
          <a:xfrm>
            <a:off x="3733800" y="1984270"/>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4. </a:t>
            </a:r>
            <a:r>
              <a:rPr lang="en-US" sz="2600" spc="-30" dirty="0">
                <a:solidFill>
                  <a:schemeClr val="bg1"/>
                </a:solidFill>
                <a:latin typeface="Century Gothic" panose="020B0502020202020204" pitchFamily="34" charset="0"/>
              </a:rPr>
              <a:t>Ethics committee </a:t>
            </a:r>
            <a:r>
              <a:rPr lang="en-US" sz="2600" spc="-30" dirty="0">
                <a:latin typeface="Century Gothic" panose="020B0502020202020204" pitchFamily="34" charset="0"/>
              </a:rPr>
              <a:t>(IRB)</a:t>
            </a:r>
            <a:endParaRPr lang="es-MX" sz="2600" spc="-30" dirty="0">
              <a:latin typeface="Century Gothic" panose="020B0502020202020204" pitchFamily="34" charset="0"/>
            </a:endParaRPr>
          </a:p>
        </p:txBody>
      </p:sp>
      <p:sp>
        <p:nvSpPr>
          <p:cNvPr id="9" name="8 Rectángulo"/>
          <p:cNvSpPr/>
          <p:nvPr/>
        </p:nvSpPr>
        <p:spPr>
          <a:xfrm>
            <a:off x="3733800" y="3778911"/>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5. </a:t>
            </a:r>
            <a:r>
              <a:rPr lang="en-US" sz="2600" spc="-30" dirty="0">
                <a:latin typeface="Century Gothic" panose="020B0502020202020204" pitchFamily="34" charset="0"/>
              </a:rPr>
              <a:t>Piloting </a:t>
            </a:r>
            <a:br>
              <a:rPr lang="en-US" sz="2600" spc="-30" dirty="0">
                <a:latin typeface="Century Gothic" panose="020B0502020202020204" pitchFamily="34" charset="0"/>
              </a:rPr>
            </a:br>
            <a:r>
              <a:rPr lang="en-US" sz="2600" spc="-30" dirty="0">
                <a:latin typeface="Century Gothic" panose="020B0502020202020204" pitchFamily="34" charset="0"/>
              </a:rPr>
              <a:t>tools, and preparing fieldwork</a:t>
            </a:r>
            <a:endParaRPr lang="es-MX" sz="2600" spc="-30" dirty="0">
              <a:latin typeface="Century Gothic" panose="020B0502020202020204" pitchFamily="34" charset="0"/>
            </a:endParaRPr>
          </a:p>
        </p:txBody>
      </p:sp>
      <p:sp>
        <p:nvSpPr>
          <p:cNvPr id="10" name="9 Rectángulo"/>
          <p:cNvSpPr/>
          <p:nvPr/>
        </p:nvSpPr>
        <p:spPr>
          <a:xfrm>
            <a:off x="3733800" y="5617464"/>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6. </a:t>
            </a:r>
            <a:r>
              <a:rPr lang="en-US" sz="2600" spc="-30" dirty="0">
                <a:latin typeface="Century Gothic" panose="020B0502020202020204" pitchFamily="34" charset="0"/>
              </a:rPr>
              <a:t>If tools changed, submit again to the IRB</a:t>
            </a:r>
          </a:p>
        </p:txBody>
      </p:sp>
      <p:sp>
        <p:nvSpPr>
          <p:cNvPr id="11" name="10 Rectángulo"/>
          <p:cNvSpPr/>
          <p:nvPr/>
        </p:nvSpPr>
        <p:spPr>
          <a:xfrm>
            <a:off x="6781800" y="1977902"/>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7. </a:t>
            </a:r>
            <a:r>
              <a:rPr lang="en-US" sz="2600" spc="-30" dirty="0">
                <a:latin typeface="Century Gothic" panose="020B0502020202020204" pitchFamily="34" charset="0"/>
              </a:rPr>
              <a:t>Fieldwork time</a:t>
            </a:r>
            <a:endParaRPr lang="es-MX" sz="2600" spc="-30" dirty="0">
              <a:latin typeface="Century Gothic" panose="020B0502020202020204" pitchFamily="34" charset="0"/>
            </a:endParaRPr>
          </a:p>
        </p:txBody>
      </p:sp>
      <p:sp>
        <p:nvSpPr>
          <p:cNvPr id="12" name="11 Rectángulo"/>
          <p:cNvSpPr/>
          <p:nvPr/>
        </p:nvSpPr>
        <p:spPr>
          <a:xfrm>
            <a:off x="6781800" y="3787173"/>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spc="-30" dirty="0">
                <a:latin typeface="Century Gothic" panose="020B0502020202020204" pitchFamily="34" charset="0"/>
              </a:rPr>
              <a:t>8.</a:t>
            </a:r>
            <a:r>
              <a:rPr lang="es-MX" sz="2600" spc="-30" dirty="0">
                <a:solidFill>
                  <a:schemeClr val="bg1"/>
                </a:solidFill>
                <a:latin typeface="Century Gothic" panose="020B0502020202020204" pitchFamily="34" charset="0"/>
              </a:rPr>
              <a:t> I</a:t>
            </a:r>
            <a:r>
              <a:rPr lang="en-US" sz="2600" spc="-30" dirty="0" err="1">
                <a:solidFill>
                  <a:schemeClr val="bg1"/>
                </a:solidFill>
                <a:latin typeface="Century Gothic" panose="020B0502020202020204" pitchFamily="34" charset="0"/>
              </a:rPr>
              <a:t>ntroduction</a:t>
            </a:r>
            <a:r>
              <a:rPr lang="en-US" sz="2600" spc="-30" dirty="0">
                <a:solidFill>
                  <a:schemeClr val="bg1"/>
                </a:solidFill>
                <a:latin typeface="Century Gothic" panose="020B0502020202020204" pitchFamily="34" charset="0"/>
              </a:rPr>
              <a:t>  to local authorities</a:t>
            </a:r>
            <a:endParaRPr lang="en-US" sz="2600" spc="-30" dirty="0">
              <a:latin typeface="Century Gothic" panose="020B0502020202020204" pitchFamily="34" charset="0"/>
            </a:endParaRPr>
          </a:p>
        </p:txBody>
      </p:sp>
      <p:sp>
        <p:nvSpPr>
          <p:cNvPr id="13" name="12 Rectángulo"/>
          <p:cNvSpPr/>
          <p:nvPr/>
        </p:nvSpPr>
        <p:spPr>
          <a:xfrm>
            <a:off x="6781800" y="5617464"/>
            <a:ext cx="2590800" cy="16002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342900" lvl="0" indent="-342900">
              <a:lnSpc>
                <a:spcPts val="2800"/>
              </a:lnSpc>
            </a:pPr>
            <a:r>
              <a:rPr lang="es-MX" sz="2600" b="1" spc="-30" dirty="0">
                <a:latin typeface="Century Gothic" panose="020B0502020202020204" pitchFamily="34" charset="0"/>
              </a:rPr>
              <a:t>9. </a:t>
            </a:r>
            <a:r>
              <a:rPr lang="en-US" sz="2600" spc="-30" dirty="0">
                <a:latin typeface="Century Gothic" panose="020B0502020202020204" pitchFamily="34" charset="0"/>
              </a:rPr>
              <a:t>Finding the correct informants</a:t>
            </a:r>
            <a:endParaRPr lang="es-MX" sz="2600" spc="-30" dirty="0">
              <a:latin typeface="Century Gothic" panose="020B0502020202020204" pitchFamily="34" charset="0"/>
            </a:endParaRPr>
          </a:p>
        </p:txBody>
      </p:sp>
      <p:sp>
        <p:nvSpPr>
          <p:cNvPr id="18" name="Title 4">
            <a:extLst>
              <a:ext uri="{FF2B5EF4-FFF2-40B4-BE49-F238E27FC236}">
                <a16:creationId xmlns:a16="http://schemas.microsoft.com/office/drawing/2014/main" id="{A40969F1-5A42-4A13-9E5E-E2665F9378C1}"/>
              </a:ext>
            </a:extLst>
          </p:cNvPr>
          <p:cNvSpPr>
            <a:spLocks noGrp="1"/>
          </p:cNvSpPr>
          <p:nvPr>
            <p:ph type="title"/>
          </p:nvPr>
        </p:nvSpPr>
        <p:spPr>
          <a:xfrm>
            <a:off x="561845" y="366812"/>
            <a:ext cx="8724024" cy="837214"/>
          </a:xfrm>
        </p:spPr>
        <p:txBody>
          <a:bodyPr/>
          <a:lstStyle/>
          <a:p>
            <a:r>
              <a:rPr lang="en-US" dirty="0"/>
              <a:t>Fieldwork road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Rectángulo"/>
          <p:cNvSpPr/>
          <p:nvPr/>
        </p:nvSpPr>
        <p:spPr>
          <a:xfrm>
            <a:off x="609600" y="1529606"/>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71500" lvl="0" indent="-571500"/>
            <a:r>
              <a:rPr lang="es-MX" sz="2600" b="1" spc="-30" dirty="0">
                <a:latin typeface="Century Gothic" panose="020B0502020202020204" pitchFamily="34" charset="0"/>
              </a:rPr>
              <a:t>10.  </a:t>
            </a:r>
            <a:r>
              <a:rPr lang="en-US" sz="2600" spc="-30" dirty="0">
                <a:latin typeface="Century Gothic" panose="020B0502020202020204" pitchFamily="34" charset="0"/>
              </a:rPr>
              <a:t>Applying tools/</a:t>
            </a:r>
            <a:br>
              <a:rPr lang="en-US" sz="2600" spc="-30" dirty="0">
                <a:latin typeface="Century Gothic" panose="020B0502020202020204" pitchFamily="34" charset="0"/>
              </a:rPr>
            </a:br>
            <a:r>
              <a:rPr lang="en-US" sz="2600" spc="-30" dirty="0">
                <a:latin typeface="Century Gothic" panose="020B0502020202020204" pitchFamily="34" charset="0"/>
              </a:rPr>
              <a:t>techniques </a:t>
            </a:r>
            <a:endParaRPr lang="es-MX" sz="2600" spc="-30" dirty="0">
              <a:latin typeface="Century Gothic" panose="020B0502020202020204" pitchFamily="34" charset="0"/>
            </a:endParaRPr>
          </a:p>
        </p:txBody>
      </p:sp>
      <p:sp>
        <p:nvSpPr>
          <p:cNvPr id="7" name="6 Rectángulo"/>
          <p:cNvSpPr/>
          <p:nvPr/>
        </p:nvSpPr>
        <p:spPr>
          <a:xfrm>
            <a:off x="609600" y="3568263"/>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19113" lvl="0" indent="-519113"/>
            <a:r>
              <a:rPr lang="es-MX" sz="2600" b="1" spc="-30" dirty="0">
                <a:latin typeface="Century Gothic" panose="020B0502020202020204" pitchFamily="34" charset="0"/>
              </a:rPr>
              <a:t>11. </a:t>
            </a:r>
            <a:r>
              <a:rPr lang="en-US" sz="2600" spc="-30" dirty="0">
                <a:latin typeface="Century Gothic" panose="020B0502020202020204" pitchFamily="34" charset="0"/>
              </a:rPr>
              <a:t>Taking field notes</a:t>
            </a:r>
            <a:endParaRPr lang="es-MX" sz="2600" spc="-30" dirty="0">
              <a:latin typeface="Century Gothic" panose="020B0502020202020204" pitchFamily="34" charset="0"/>
            </a:endParaRPr>
          </a:p>
        </p:txBody>
      </p:sp>
      <p:sp>
        <p:nvSpPr>
          <p:cNvPr id="8" name="7 Rectángulo"/>
          <p:cNvSpPr/>
          <p:nvPr/>
        </p:nvSpPr>
        <p:spPr>
          <a:xfrm>
            <a:off x="3764280" y="1529606"/>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19113" lvl="0" indent="-519113"/>
            <a:r>
              <a:rPr lang="es-MX" sz="2600" b="1" spc="-30" dirty="0">
                <a:latin typeface="Century Gothic" panose="020B0502020202020204" pitchFamily="34" charset="0"/>
              </a:rPr>
              <a:t>13. </a:t>
            </a:r>
            <a:r>
              <a:rPr lang="es-MX" sz="2600" spc="-30" dirty="0">
                <a:latin typeface="Century Gothic" panose="020B0502020202020204" pitchFamily="34" charset="0"/>
              </a:rPr>
              <a:t>M</a:t>
            </a:r>
            <a:r>
              <a:rPr lang="en-US" sz="2600" spc="-30" dirty="0">
                <a:latin typeface="Century Gothic" panose="020B0502020202020204" pitchFamily="34" charset="0"/>
              </a:rPr>
              <a:t>idpoint meetings </a:t>
            </a:r>
            <a:br>
              <a:rPr lang="en-US" sz="2600" spc="-30" dirty="0">
                <a:latin typeface="Century Gothic" panose="020B0502020202020204" pitchFamily="34" charset="0"/>
              </a:rPr>
            </a:br>
            <a:r>
              <a:rPr lang="en-US" sz="2600" spc="-30" dirty="0">
                <a:latin typeface="Century Gothic" panose="020B0502020202020204" pitchFamily="34" charset="0"/>
              </a:rPr>
              <a:t>with fieldwork team </a:t>
            </a:r>
            <a:endParaRPr lang="es-MX" sz="2600" spc="-30" dirty="0">
              <a:latin typeface="Century Gothic" panose="020B0502020202020204" pitchFamily="34" charset="0"/>
            </a:endParaRPr>
          </a:p>
        </p:txBody>
      </p:sp>
      <p:sp>
        <p:nvSpPr>
          <p:cNvPr id="9" name="8 Rectángulo"/>
          <p:cNvSpPr/>
          <p:nvPr/>
        </p:nvSpPr>
        <p:spPr>
          <a:xfrm>
            <a:off x="3766908" y="3568263"/>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19113" lvl="0" indent="-519113"/>
            <a:r>
              <a:rPr lang="es-MX" sz="2600" b="1" spc="-30" dirty="0">
                <a:latin typeface="Century Gothic" panose="020B0502020202020204" pitchFamily="34" charset="0"/>
              </a:rPr>
              <a:t>14. </a:t>
            </a:r>
            <a:r>
              <a:rPr lang="en-US" sz="2600" spc="-30" dirty="0">
                <a:latin typeface="Century Gothic" panose="020B0502020202020204" pitchFamily="34" charset="0"/>
              </a:rPr>
              <a:t>Finishing fieldwork; go back home</a:t>
            </a:r>
            <a:endParaRPr lang="es-MX" sz="2600" spc="-30" dirty="0">
              <a:latin typeface="Century Gothic" panose="020B0502020202020204" pitchFamily="34" charset="0"/>
            </a:endParaRPr>
          </a:p>
        </p:txBody>
      </p:sp>
      <p:sp>
        <p:nvSpPr>
          <p:cNvPr id="10" name="9 Rectángulo"/>
          <p:cNvSpPr/>
          <p:nvPr/>
        </p:nvSpPr>
        <p:spPr>
          <a:xfrm>
            <a:off x="3764280" y="5606920"/>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19113" lvl="0" indent="-519113"/>
            <a:r>
              <a:rPr lang="es-MX" sz="2600" b="1" spc="-30" dirty="0">
                <a:latin typeface="Century Gothic" panose="020B0502020202020204" pitchFamily="34" charset="0"/>
              </a:rPr>
              <a:t>15. </a:t>
            </a:r>
            <a:r>
              <a:rPr lang="en-US" sz="2600" spc="-30" dirty="0">
                <a:latin typeface="Century Gothic" panose="020B0502020202020204" pitchFamily="34" charset="0"/>
              </a:rPr>
              <a:t>Data cleaning</a:t>
            </a:r>
            <a:endParaRPr lang="es-MX" sz="2600" spc="-30" dirty="0">
              <a:latin typeface="Century Gothic" panose="020B0502020202020204" pitchFamily="34" charset="0"/>
            </a:endParaRPr>
          </a:p>
        </p:txBody>
      </p:sp>
      <p:sp>
        <p:nvSpPr>
          <p:cNvPr id="11" name="10 Rectángulo"/>
          <p:cNvSpPr/>
          <p:nvPr/>
        </p:nvSpPr>
        <p:spPr>
          <a:xfrm>
            <a:off x="609600" y="5606920"/>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19113" lvl="0" indent="-519113"/>
            <a:r>
              <a:rPr lang="es-MX" sz="2600" b="1" spc="-30" dirty="0">
                <a:latin typeface="Century Gothic" panose="020B0502020202020204" pitchFamily="34" charset="0"/>
              </a:rPr>
              <a:t>12. </a:t>
            </a:r>
            <a:r>
              <a:rPr lang="en-US" sz="2600" spc="-30" dirty="0">
                <a:latin typeface="Century Gothic" panose="020B0502020202020204" pitchFamily="34" charset="0"/>
              </a:rPr>
              <a:t>Backup information</a:t>
            </a:r>
            <a:endParaRPr lang="es-MX" sz="2600" spc="-30" dirty="0">
              <a:latin typeface="Century Gothic" panose="020B0502020202020204" pitchFamily="34" charset="0"/>
            </a:endParaRPr>
          </a:p>
        </p:txBody>
      </p:sp>
      <p:sp>
        <p:nvSpPr>
          <p:cNvPr id="12" name="11 Rectángulo"/>
          <p:cNvSpPr/>
          <p:nvPr/>
        </p:nvSpPr>
        <p:spPr>
          <a:xfrm>
            <a:off x="6918960" y="1529606"/>
            <a:ext cx="2743200" cy="1828800"/>
          </a:xfrm>
          <a:prstGeom prst="rect">
            <a:avLst/>
          </a:prstGeom>
          <a:ln/>
        </p:spPr>
        <p:style>
          <a:lnRef idx="3">
            <a:schemeClr val="lt1"/>
          </a:lnRef>
          <a:fillRef idx="1">
            <a:schemeClr val="accent4"/>
          </a:fillRef>
          <a:effectRef idx="1">
            <a:schemeClr val="accent4"/>
          </a:effectRef>
          <a:fontRef idx="minor">
            <a:schemeClr val="lt1"/>
          </a:fontRef>
        </p:style>
        <p:txBody>
          <a:bodyPr lIns="45720" rIns="0" rtlCol="0" anchor="ctr"/>
          <a:lstStyle/>
          <a:p>
            <a:pPr marL="519113" lvl="0" indent="-519113"/>
            <a:r>
              <a:rPr lang="es-MX" sz="2600" b="1" spc="-30" dirty="0">
                <a:latin typeface="Century Gothic" panose="020B0502020202020204" pitchFamily="34" charset="0"/>
              </a:rPr>
              <a:t>16. </a:t>
            </a:r>
            <a:r>
              <a:rPr lang="en-US" sz="2600" spc="-30" dirty="0">
                <a:solidFill>
                  <a:schemeClr val="bg1"/>
                </a:solidFill>
                <a:latin typeface="Century Gothic" panose="020B0502020202020204" pitchFamily="34" charset="0"/>
              </a:rPr>
              <a:t>Starting the</a:t>
            </a:r>
            <a:r>
              <a:rPr lang="en-US" sz="2600" spc="-30" dirty="0">
                <a:latin typeface="Century Gothic" panose="020B0502020202020204" pitchFamily="34" charset="0"/>
              </a:rPr>
              <a:t> “formal” analysis time</a:t>
            </a:r>
            <a:endParaRPr lang="es-MX" sz="2600" spc="-30" dirty="0">
              <a:latin typeface="Century Gothic" panose="020B0502020202020204" pitchFamily="34" charset="0"/>
            </a:endParaRPr>
          </a:p>
        </p:txBody>
      </p:sp>
      <p:sp>
        <p:nvSpPr>
          <p:cNvPr id="5" name="Title 4">
            <a:extLst>
              <a:ext uri="{FF2B5EF4-FFF2-40B4-BE49-F238E27FC236}">
                <a16:creationId xmlns:a16="http://schemas.microsoft.com/office/drawing/2014/main" id="{0188CAD2-1E84-4E6D-9B5A-2A3216793168}"/>
              </a:ext>
            </a:extLst>
          </p:cNvPr>
          <p:cNvSpPr>
            <a:spLocks noGrp="1"/>
          </p:cNvSpPr>
          <p:nvPr>
            <p:ph type="title"/>
          </p:nvPr>
        </p:nvSpPr>
        <p:spPr/>
        <p:txBody>
          <a:bodyPr/>
          <a:lstStyle/>
          <a:p>
            <a:r>
              <a:rPr lang="en-US" dirty="0"/>
              <a:t>Fieldwork road</a:t>
            </a:r>
          </a:p>
        </p:txBody>
      </p:sp>
    </p:spTree>
    <p:extLst>
      <p:ext uri="{BB962C8B-B14F-4D97-AF65-F5344CB8AC3E}">
        <p14:creationId xmlns:p14="http://schemas.microsoft.com/office/powerpoint/2010/main" val="348958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BEE814D-8AFF-4E8A-B013-C8426F0180B3}"/>
              </a:ext>
            </a:extLst>
          </p:cNvPr>
          <p:cNvSpPr>
            <a:spLocks noGrp="1"/>
          </p:cNvSpPr>
          <p:nvPr>
            <p:ph type="title"/>
          </p:nvPr>
        </p:nvSpPr>
        <p:spPr/>
        <p:txBody>
          <a:bodyPr/>
          <a:lstStyle/>
          <a:p>
            <a:r>
              <a:rPr lang="en-US" dirty="0"/>
              <a:t>Activity discussion</a:t>
            </a:r>
          </a:p>
        </p:txBody>
      </p:sp>
      <p:sp>
        <p:nvSpPr>
          <p:cNvPr id="3" name="2 Marcador de contenido"/>
          <p:cNvSpPr>
            <a:spLocks noGrp="1"/>
          </p:cNvSpPr>
          <p:nvPr>
            <p:ph type="body" sz="quarter" idx="10"/>
          </p:nvPr>
        </p:nvSpPr>
        <p:spPr>
          <a:xfrm>
            <a:off x="966580" y="2514600"/>
            <a:ext cx="8429755" cy="2590800"/>
          </a:xfrm>
        </p:spPr>
        <p:txBody>
          <a:bodyPr>
            <a:noAutofit/>
          </a:bodyPr>
          <a:lstStyle/>
          <a:p>
            <a:pPr marL="457200" indent="-457200">
              <a:lnSpc>
                <a:spcPts val="4600"/>
              </a:lnSpc>
              <a:spcAft>
                <a:spcPts val="3600"/>
              </a:spcAft>
              <a:buClr>
                <a:srgbClr val="AB2472"/>
              </a:buClr>
              <a:buFont typeface="Wingdings" panose="05000000000000000000" pitchFamily="2" charset="2"/>
              <a:buChar char="§"/>
            </a:pPr>
            <a:r>
              <a:rPr lang="en-US" sz="3600" dirty="0"/>
              <a:t>What interesting conversations emerged during discussion about the exercise?</a:t>
            </a:r>
          </a:p>
          <a:p>
            <a:pPr marL="457200" indent="-457200">
              <a:lnSpc>
                <a:spcPts val="4600"/>
              </a:lnSpc>
              <a:spcAft>
                <a:spcPts val="3600"/>
              </a:spcAft>
              <a:buClr>
                <a:srgbClr val="AB2472"/>
              </a:buClr>
              <a:buFont typeface="Wingdings" panose="05000000000000000000" pitchFamily="2" charset="2"/>
              <a:buChar char="§"/>
            </a:pPr>
            <a:r>
              <a:rPr lang="en-US" sz="3600" dirty="0">
                <a:solidFill>
                  <a:schemeClr val="tx1"/>
                </a:solidFill>
              </a:rPr>
              <a:t>Are there any additional steps </a:t>
            </a:r>
            <a:br>
              <a:rPr lang="en-US" sz="3600" dirty="0">
                <a:solidFill>
                  <a:schemeClr val="tx1"/>
                </a:solidFill>
              </a:rPr>
            </a:br>
            <a:r>
              <a:rPr lang="en-US" sz="3600" dirty="0">
                <a:solidFill>
                  <a:schemeClr val="tx1"/>
                </a:solidFill>
              </a:rPr>
              <a:t>to add to the fieldwork road?</a:t>
            </a:r>
          </a:p>
        </p:txBody>
      </p:sp>
    </p:spTree>
    <p:extLst>
      <p:ext uri="{BB962C8B-B14F-4D97-AF65-F5344CB8AC3E}">
        <p14:creationId xmlns:p14="http://schemas.microsoft.com/office/powerpoint/2010/main" val="2387006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Image result for time and mone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Century Gothic" panose="020B0502020202020204" pitchFamily="34" charset="0"/>
            </a:endParaRPr>
          </a:p>
        </p:txBody>
      </p:sp>
      <p:sp>
        <p:nvSpPr>
          <p:cNvPr id="10" name="Title 9">
            <a:extLst>
              <a:ext uri="{FF2B5EF4-FFF2-40B4-BE49-F238E27FC236}">
                <a16:creationId xmlns:a16="http://schemas.microsoft.com/office/drawing/2014/main" id="{4122E05B-785C-4C6D-89A6-45C9C4F92A2D}"/>
              </a:ext>
            </a:extLst>
          </p:cNvPr>
          <p:cNvSpPr>
            <a:spLocks noGrp="1"/>
          </p:cNvSpPr>
          <p:nvPr>
            <p:ph type="title"/>
          </p:nvPr>
        </p:nvSpPr>
        <p:spPr>
          <a:xfrm>
            <a:off x="561845" y="366812"/>
            <a:ext cx="8724024" cy="1143000"/>
          </a:xfrm>
        </p:spPr>
        <p:txBody>
          <a:bodyPr/>
          <a:lstStyle/>
          <a:p>
            <a:r>
              <a:rPr lang="en-US" dirty="0"/>
              <a:t>Fieldwork</a:t>
            </a:r>
          </a:p>
        </p:txBody>
      </p:sp>
      <p:sp>
        <p:nvSpPr>
          <p:cNvPr id="12" name="Text Placeholder 11">
            <a:extLst>
              <a:ext uri="{FF2B5EF4-FFF2-40B4-BE49-F238E27FC236}">
                <a16:creationId xmlns:a16="http://schemas.microsoft.com/office/drawing/2014/main" id="{B3AADEDA-0FB0-42DE-92FB-171C50A623AA}"/>
              </a:ext>
            </a:extLst>
          </p:cNvPr>
          <p:cNvSpPr>
            <a:spLocks noGrp="1"/>
          </p:cNvSpPr>
          <p:nvPr>
            <p:ph type="body" sz="quarter" idx="11"/>
          </p:nvPr>
        </p:nvSpPr>
        <p:spPr/>
        <p:txBody>
          <a:bodyPr/>
          <a:lstStyle/>
          <a:p>
            <a:r>
              <a:rPr lang="en-US" dirty="0"/>
              <a:t>Time, budget, scope</a:t>
            </a:r>
          </a:p>
        </p:txBody>
      </p:sp>
      <p:pic>
        <p:nvPicPr>
          <p:cNvPr id="13" name="Picture 12">
            <a:extLst>
              <a:ext uri="{FF2B5EF4-FFF2-40B4-BE49-F238E27FC236}">
                <a16:creationId xmlns:a16="http://schemas.microsoft.com/office/drawing/2014/main" id="{1A6834E0-D569-4ABB-9293-8676026DE31A}"/>
              </a:ext>
            </a:extLst>
          </p:cNvPr>
          <p:cNvPicPr>
            <a:picLocks noChangeAspect="1"/>
          </p:cNvPicPr>
          <p:nvPr/>
        </p:nvPicPr>
        <p:blipFill>
          <a:blip r:embed="rId3"/>
          <a:stretch>
            <a:fillRect/>
          </a:stretch>
        </p:blipFill>
        <p:spPr>
          <a:xfrm>
            <a:off x="1759077" y="1928419"/>
            <a:ext cx="6479480" cy="539496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EE12F03-8ED1-4352-B34B-B7734B29B454}"/>
              </a:ext>
            </a:extLst>
          </p:cNvPr>
          <p:cNvSpPr>
            <a:spLocks noGrp="1"/>
          </p:cNvSpPr>
          <p:nvPr>
            <p:ph type="title"/>
          </p:nvPr>
        </p:nvSpPr>
        <p:spPr>
          <a:xfrm>
            <a:off x="561844" y="366812"/>
            <a:ext cx="9496555" cy="1143000"/>
          </a:xfrm>
        </p:spPr>
        <p:txBody>
          <a:bodyPr/>
          <a:lstStyle/>
          <a:p>
            <a:r>
              <a:rPr lang="en-US" spc="-100" dirty="0"/>
              <a:t>Time and budget: “Ideal” world</a:t>
            </a:r>
          </a:p>
        </p:txBody>
      </p:sp>
      <p:sp>
        <p:nvSpPr>
          <p:cNvPr id="5" name="Text Placeholder 4"/>
          <p:cNvSpPr>
            <a:spLocks noGrp="1"/>
          </p:cNvSpPr>
          <p:nvPr>
            <p:ph type="body" sz="quarter" idx="10"/>
          </p:nvPr>
        </p:nvSpPr>
        <p:spPr>
          <a:xfrm>
            <a:off x="938081" y="1959655"/>
            <a:ext cx="8429755" cy="5469839"/>
          </a:xfrm>
        </p:spPr>
        <p:txBody>
          <a:bodyPr/>
          <a:lstStyle/>
          <a:p>
            <a:pPr marL="400050" indent="-400050">
              <a:lnSpc>
                <a:spcPts val="3000"/>
              </a:lnSpc>
              <a:spcAft>
                <a:spcPts val="900"/>
              </a:spcAft>
              <a:buClr>
                <a:srgbClr val="AB2472"/>
              </a:buClr>
              <a:buFont typeface="Wingdings" panose="05000000000000000000" pitchFamily="2" charset="2"/>
              <a:buChar char="§"/>
            </a:pPr>
            <a:r>
              <a:rPr lang="en-US" sz="2600" dirty="0">
                <a:latin typeface="Century Gothic" pitchFamily="34" charset="0"/>
              </a:rPr>
              <a:t>Protocol development: 1–3 months</a:t>
            </a:r>
          </a:p>
          <a:p>
            <a:pPr marL="400050" indent="-400050">
              <a:lnSpc>
                <a:spcPts val="3000"/>
              </a:lnSpc>
              <a:spcAft>
                <a:spcPts val="900"/>
              </a:spcAft>
              <a:buClr>
                <a:srgbClr val="AB2472"/>
              </a:buClr>
              <a:buFont typeface="Wingdings" panose="05000000000000000000" pitchFamily="2" charset="2"/>
              <a:buChar char="§"/>
            </a:pPr>
            <a:r>
              <a:rPr lang="en-US" sz="2600" dirty="0">
                <a:latin typeface="Century Gothic" pitchFamily="34" charset="0"/>
              </a:rPr>
              <a:t>Stakeholder engagement</a:t>
            </a:r>
          </a:p>
          <a:p>
            <a:pPr marL="400050" indent="-400050">
              <a:lnSpc>
                <a:spcPts val="3000"/>
              </a:lnSpc>
              <a:spcAft>
                <a:spcPts val="600"/>
              </a:spcAft>
              <a:buClr>
                <a:srgbClr val="AB2472"/>
              </a:buClr>
              <a:buFont typeface="Wingdings" panose="05000000000000000000" pitchFamily="2" charset="2"/>
              <a:buChar char="§"/>
            </a:pPr>
            <a:r>
              <a:rPr lang="en-US" sz="2600" dirty="0">
                <a:latin typeface="Century Gothic" pitchFamily="34" charset="0"/>
              </a:rPr>
              <a:t>Tools: Instruments, laptops, audio recorders</a:t>
            </a:r>
          </a:p>
          <a:p>
            <a:pPr marL="914400" lvl="1" indent="-342900">
              <a:lnSpc>
                <a:spcPts val="3000"/>
              </a:lnSpc>
              <a:spcAft>
                <a:spcPts val="600"/>
              </a:spcAft>
              <a:buClr>
                <a:srgbClr val="AB2472"/>
              </a:buClr>
              <a:buSzPct val="85000"/>
              <a:buFont typeface="Courier New" panose="02070309020205020404" pitchFamily="49" charset="0"/>
              <a:buChar char="o"/>
            </a:pPr>
            <a:r>
              <a:rPr lang="en-US" dirty="0">
                <a:latin typeface="Century Gothic" pitchFamily="34" charset="0"/>
              </a:rPr>
              <a:t>Instruments (focus group discussion [FGD], </a:t>
            </a:r>
            <a:r>
              <a:rPr lang="en-US" dirty="0" err="1">
                <a:latin typeface="Century Gothic" pitchFamily="34" charset="0"/>
              </a:rPr>
              <a:t>semistructured</a:t>
            </a:r>
            <a:r>
              <a:rPr lang="en-US" dirty="0">
                <a:latin typeface="Century Gothic" pitchFamily="34" charset="0"/>
              </a:rPr>
              <a:t> interview [SSI], observation guides)</a:t>
            </a:r>
          </a:p>
          <a:p>
            <a:pPr marL="914400" lvl="1" indent="-342900">
              <a:lnSpc>
                <a:spcPts val="3000"/>
              </a:lnSpc>
              <a:spcAft>
                <a:spcPts val="600"/>
              </a:spcAft>
              <a:buClr>
                <a:srgbClr val="AB2472"/>
              </a:buClr>
              <a:buSzPct val="85000"/>
              <a:buFont typeface="Courier New" panose="02070309020205020404" pitchFamily="49" charset="0"/>
              <a:buChar char="o"/>
            </a:pPr>
            <a:r>
              <a:rPr lang="en-US" dirty="0">
                <a:latin typeface="Century Gothic" pitchFamily="34" charset="0"/>
              </a:rPr>
              <a:t>Informed consent forms</a:t>
            </a:r>
          </a:p>
          <a:p>
            <a:pPr marL="400050" indent="-400050">
              <a:lnSpc>
                <a:spcPts val="3000"/>
              </a:lnSpc>
              <a:spcBef>
                <a:spcPts val="600"/>
              </a:spcBef>
              <a:spcAft>
                <a:spcPts val="900"/>
              </a:spcAft>
              <a:buClr>
                <a:srgbClr val="AB2472"/>
              </a:buClr>
              <a:buFont typeface="Wingdings" panose="05000000000000000000" pitchFamily="2" charset="2"/>
              <a:buChar char="§"/>
            </a:pPr>
            <a:r>
              <a:rPr lang="en-US" sz="2600" dirty="0">
                <a:latin typeface="Century Gothic" pitchFamily="34" charset="0"/>
              </a:rPr>
              <a:t>Institutional review board (IRB) requirements and local agency approvals: Minimum 3 months.</a:t>
            </a:r>
          </a:p>
          <a:p>
            <a:pPr marL="400050" indent="-400050">
              <a:lnSpc>
                <a:spcPts val="3000"/>
              </a:lnSpc>
              <a:spcAft>
                <a:spcPts val="900"/>
              </a:spcAft>
              <a:buClr>
                <a:srgbClr val="AB2472"/>
              </a:buClr>
              <a:buFont typeface="Wingdings" panose="05000000000000000000" pitchFamily="2" charset="2"/>
              <a:buChar char="§"/>
            </a:pPr>
            <a:r>
              <a:rPr lang="en-US" sz="2600" dirty="0">
                <a:latin typeface="Century Gothic" pitchFamily="34" charset="0"/>
              </a:rPr>
              <a:t>Piloting (instruments and fieldwork plan) and revisions (if major, go back to IRB)</a:t>
            </a:r>
          </a:p>
          <a:p>
            <a:pPr marL="400050" indent="-400050">
              <a:lnSpc>
                <a:spcPts val="3000"/>
              </a:lnSpc>
              <a:spcAft>
                <a:spcPts val="600"/>
              </a:spcAft>
              <a:buClr>
                <a:srgbClr val="AB2472"/>
              </a:buClr>
              <a:buFont typeface="Wingdings" panose="05000000000000000000" pitchFamily="2" charset="2"/>
              <a:buChar char="§"/>
            </a:pPr>
            <a:r>
              <a:rPr lang="en-US" sz="2600" dirty="0">
                <a:latin typeface="Century Gothic" pitchFamily="34" charset="0"/>
              </a:rPr>
              <a:t>Team training: Timeframe is variable, but training tests are useful</a:t>
            </a:r>
          </a:p>
          <a:p>
            <a:pPr>
              <a:lnSpc>
                <a:spcPct val="120000"/>
              </a:lnSpc>
            </a:pPr>
            <a:endParaRPr lang="en-US" dirty="0">
              <a:latin typeface="Century Gothic" pitchFamily="34" charset="0"/>
            </a:endParaRPr>
          </a:p>
        </p:txBody>
      </p:sp>
      <p:sp>
        <p:nvSpPr>
          <p:cNvPr id="6" name="Text Placeholder 5"/>
          <p:cNvSpPr>
            <a:spLocks noGrp="1"/>
          </p:cNvSpPr>
          <p:nvPr>
            <p:ph type="body" sz="quarter" idx="11"/>
          </p:nvPr>
        </p:nvSpPr>
        <p:spPr/>
        <p:txBody>
          <a:bodyPr/>
          <a:lstStyle/>
          <a:p>
            <a:r>
              <a:rPr lang="en-US" dirty="0"/>
              <a:t>Before fieldwork</a:t>
            </a:r>
          </a:p>
        </p:txBody>
      </p:sp>
    </p:spTree>
    <p:extLst>
      <p:ext uri="{BB962C8B-B14F-4D97-AF65-F5344CB8AC3E}">
        <p14:creationId xmlns:p14="http://schemas.microsoft.com/office/powerpoint/2010/main" val="202000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757237" y="2059672"/>
            <a:ext cx="8724024" cy="5317339"/>
          </a:xfrm>
        </p:spPr>
        <p:txBody>
          <a:bodyPr/>
          <a:lstStyle/>
          <a:p>
            <a:pPr>
              <a:lnSpc>
                <a:spcPts val="4000"/>
              </a:lnSpc>
              <a:spcAft>
                <a:spcPts val="1200"/>
              </a:spcAft>
            </a:pPr>
            <a:r>
              <a:rPr lang="en-US" sz="3200" dirty="0">
                <a:latin typeface="Century Gothic" panose="020B0502020202020204" pitchFamily="34" charset="0"/>
              </a:rPr>
              <a:t>Recruiting informants and applying tools:</a:t>
            </a:r>
          </a:p>
          <a:p>
            <a:pPr marL="685800" lvl="1" indent="-400050">
              <a:lnSpc>
                <a:spcPts val="4000"/>
              </a:lnSpc>
              <a:spcAft>
                <a:spcPts val="900"/>
              </a:spcAft>
              <a:buClr>
                <a:srgbClr val="AB2472"/>
              </a:buClr>
              <a:buFont typeface="Wingdings" panose="05000000000000000000" pitchFamily="2" charset="2"/>
              <a:buChar char="§"/>
            </a:pPr>
            <a:r>
              <a:rPr lang="en-US" sz="3000" dirty="0">
                <a:latin typeface="Century Gothic" panose="020B0502020202020204" pitchFamily="34" charset="0"/>
              </a:rPr>
              <a:t>Different tools require a specific budget and time</a:t>
            </a:r>
          </a:p>
          <a:p>
            <a:pPr marL="1257300" lvl="2" indent="-400050">
              <a:lnSpc>
                <a:spcPts val="4000"/>
              </a:lnSpc>
              <a:spcAft>
                <a:spcPts val="600"/>
              </a:spcAft>
              <a:buClr>
                <a:srgbClr val="AB2472"/>
              </a:buClr>
              <a:buSzPct val="85000"/>
              <a:buFont typeface="Courier New" panose="02070309020205020404" pitchFamily="49" charset="0"/>
              <a:buChar char="o"/>
            </a:pPr>
            <a:r>
              <a:rPr lang="en-US" sz="2800" b="1" dirty="0">
                <a:solidFill>
                  <a:schemeClr val="accent1">
                    <a:lumMod val="75000"/>
                  </a:schemeClr>
                </a:solidFill>
                <a:latin typeface="Century Gothic" panose="020B0502020202020204" pitchFamily="34" charset="0"/>
              </a:rPr>
              <a:t>One focus group discussion (FGD) using snowball sampling </a:t>
            </a:r>
            <a:r>
              <a:rPr lang="en-US" sz="2800" dirty="0">
                <a:latin typeface="Century Gothic" panose="020B0502020202020204" pitchFamily="34" charset="0"/>
              </a:rPr>
              <a:t>= 1 week of work</a:t>
            </a:r>
          </a:p>
          <a:p>
            <a:pPr marL="1257300" lvl="2" indent="-400050">
              <a:lnSpc>
                <a:spcPts val="4000"/>
              </a:lnSpc>
              <a:spcAft>
                <a:spcPts val="1200"/>
              </a:spcAft>
              <a:buClr>
                <a:srgbClr val="AB2472"/>
              </a:buClr>
              <a:buSzPct val="85000"/>
              <a:buFont typeface="Courier New" panose="02070309020205020404" pitchFamily="49" charset="0"/>
              <a:buChar char="o"/>
            </a:pPr>
            <a:r>
              <a:rPr lang="en-US" sz="2800" b="1" dirty="0">
                <a:solidFill>
                  <a:schemeClr val="accent1">
                    <a:lumMod val="75000"/>
                  </a:schemeClr>
                </a:solidFill>
                <a:latin typeface="Century Gothic" panose="020B0502020202020204" pitchFamily="34" charset="0"/>
              </a:rPr>
              <a:t>One in-depth interview (IDI) using snowball sampling </a:t>
            </a:r>
            <a:r>
              <a:rPr lang="en-US" sz="2800" dirty="0">
                <a:latin typeface="Century Gothic" panose="020B0502020202020204" pitchFamily="34" charset="0"/>
              </a:rPr>
              <a:t>= 4 hours </a:t>
            </a:r>
          </a:p>
          <a:p>
            <a:pPr marL="685800" lvl="1" indent="-400050">
              <a:lnSpc>
                <a:spcPts val="4000"/>
              </a:lnSpc>
              <a:buClr>
                <a:srgbClr val="AB2472"/>
              </a:buClr>
              <a:buFont typeface="Wingdings" panose="05000000000000000000" pitchFamily="2" charset="2"/>
              <a:buChar char="§"/>
            </a:pPr>
            <a:r>
              <a:rPr lang="en-US" sz="3000" dirty="0">
                <a:latin typeface="Century Gothic" panose="020B0502020202020204" pitchFamily="34" charset="0"/>
              </a:rPr>
              <a:t>Informants must be aware of the time requirements (how long our tool will take)</a:t>
            </a:r>
          </a:p>
          <a:p>
            <a:pPr lvl="3"/>
            <a:endParaRPr lang="en-US" sz="2800" dirty="0">
              <a:latin typeface="Century Gothic" panose="020B0502020202020204" pitchFamily="34" charset="0"/>
            </a:endParaRPr>
          </a:p>
          <a:p>
            <a:endParaRPr lang="en-US" dirty="0">
              <a:latin typeface="Century Gothic" panose="020B0502020202020204" pitchFamily="34" charset="0"/>
            </a:endParaRPr>
          </a:p>
          <a:p>
            <a:endParaRPr lang="en-US" dirty="0"/>
          </a:p>
        </p:txBody>
      </p:sp>
      <p:sp>
        <p:nvSpPr>
          <p:cNvPr id="11" name="Title 6">
            <a:extLst>
              <a:ext uri="{FF2B5EF4-FFF2-40B4-BE49-F238E27FC236}">
                <a16:creationId xmlns:a16="http://schemas.microsoft.com/office/drawing/2014/main" id="{6038CA37-55D2-4074-B9B2-D9CA7FEA3F0E}"/>
              </a:ext>
            </a:extLst>
          </p:cNvPr>
          <p:cNvSpPr>
            <a:spLocks noGrp="1"/>
          </p:cNvSpPr>
          <p:nvPr>
            <p:ph type="title"/>
          </p:nvPr>
        </p:nvSpPr>
        <p:spPr>
          <a:xfrm>
            <a:off x="561845" y="366812"/>
            <a:ext cx="8724024" cy="1143000"/>
          </a:xfrm>
        </p:spPr>
        <p:txBody>
          <a:bodyPr/>
          <a:lstStyle/>
          <a:p>
            <a:r>
              <a:rPr lang="en-US" dirty="0"/>
              <a:t>Time and budget (1)</a:t>
            </a:r>
          </a:p>
        </p:txBody>
      </p:sp>
      <p:sp>
        <p:nvSpPr>
          <p:cNvPr id="12" name="Text Placeholder 3">
            <a:extLst>
              <a:ext uri="{FF2B5EF4-FFF2-40B4-BE49-F238E27FC236}">
                <a16:creationId xmlns:a16="http://schemas.microsoft.com/office/drawing/2014/main" id="{0DD9719E-3195-426E-806E-D1567B714900}"/>
              </a:ext>
            </a:extLst>
          </p:cNvPr>
          <p:cNvSpPr>
            <a:spLocks noGrp="1"/>
          </p:cNvSpPr>
          <p:nvPr>
            <p:ph type="body" sz="quarter" idx="11"/>
          </p:nvPr>
        </p:nvSpPr>
        <p:spPr>
          <a:xfrm>
            <a:off x="561845" y="1091205"/>
            <a:ext cx="6629400" cy="837214"/>
          </a:xfrm>
        </p:spPr>
        <p:txBody>
          <a:bodyPr/>
          <a:lstStyle/>
          <a:p>
            <a:r>
              <a:rPr lang="en-US" dirty="0"/>
              <a:t>During fieldwork</a:t>
            </a:r>
          </a:p>
        </p:txBody>
      </p:sp>
    </p:spTree>
    <p:extLst>
      <p:ext uri="{BB962C8B-B14F-4D97-AF65-F5344CB8AC3E}">
        <p14:creationId xmlns:p14="http://schemas.microsoft.com/office/powerpoint/2010/main" val="647758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2B70FA-DA20-49F5-A53A-F76BB65E6894}"/>
              </a:ext>
            </a:extLst>
          </p:cNvPr>
          <p:cNvSpPr>
            <a:spLocks noGrp="1"/>
          </p:cNvSpPr>
          <p:nvPr>
            <p:ph type="title"/>
          </p:nvPr>
        </p:nvSpPr>
        <p:spPr/>
        <p:txBody>
          <a:bodyPr/>
          <a:lstStyle/>
          <a:p>
            <a:r>
              <a:rPr lang="en-US" dirty="0"/>
              <a:t>Time and budget (2)</a:t>
            </a:r>
          </a:p>
        </p:txBody>
      </p:sp>
      <p:sp>
        <p:nvSpPr>
          <p:cNvPr id="3" name="Text Placeholder 2"/>
          <p:cNvSpPr>
            <a:spLocks noGrp="1"/>
          </p:cNvSpPr>
          <p:nvPr>
            <p:ph type="body" sz="quarter" idx="10"/>
          </p:nvPr>
        </p:nvSpPr>
        <p:spPr>
          <a:xfrm>
            <a:off x="979681" y="2234205"/>
            <a:ext cx="8429755" cy="5061323"/>
          </a:xfrm>
        </p:spPr>
        <p:txBody>
          <a:bodyPr/>
          <a:lstStyle/>
          <a:p>
            <a:pPr>
              <a:lnSpc>
                <a:spcPts val="4000"/>
              </a:lnSpc>
              <a:spcAft>
                <a:spcPts val="1800"/>
              </a:spcAft>
            </a:pPr>
            <a:r>
              <a:rPr lang="en-US" sz="3400" dirty="0">
                <a:latin typeface="Century Gothic" panose="020B0502020202020204" pitchFamily="34" charset="0"/>
              </a:rPr>
              <a:t>When fieldwork is extensive, set up regular meetings:</a:t>
            </a:r>
            <a:endParaRPr lang="en-US" sz="3200" dirty="0">
              <a:latin typeface="Century Gothic" panose="020B0502020202020204" pitchFamily="34" charset="0"/>
            </a:endParaRPr>
          </a:p>
          <a:p>
            <a:pPr marL="692150" lvl="1" indent="-457200">
              <a:lnSpc>
                <a:spcPts val="40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Do constant comparative analysis</a:t>
            </a:r>
          </a:p>
          <a:p>
            <a:pPr marL="692150" lvl="1" indent="-457200">
              <a:lnSpc>
                <a:spcPts val="40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Review preliminary findings</a:t>
            </a:r>
          </a:p>
          <a:p>
            <a:pPr marL="692150" lvl="1" indent="-457200">
              <a:lnSpc>
                <a:spcPts val="40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Reflect upon possible sources of bias and ways to promote trustworthiness in your fieldwork</a:t>
            </a:r>
          </a:p>
          <a:p>
            <a:endParaRPr lang="en-US" sz="2400" dirty="0">
              <a:latin typeface="Century Gothic" panose="020B0502020202020204" pitchFamily="34" charset="0"/>
            </a:endParaRPr>
          </a:p>
          <a:p>
            <a:pPr>
              <a:lnSpc>
                <a:spcPct val="150000"/>
              </a:lnSpc>
            </a:pPr>
            <a:endParaRPr lang="en-US" dirty="0">
              <a:latin typeface="Century Gothic" panose="020B0502020202020204" pitchFamily="34" charset="0"/>
            </a:endParaRPr>
          </a:p>
          <a:p>
            <a:pPr lvl="3">
              <a:lnSpc>
                <a:spcPct val="150000"/>
              </a:lnSpc>
            </a:pPr>
            <a:endParaRPr lang="en-US" sz="2400" dirty="0">
              <a:latin typeface="Century Gothic" panose="020B0502020202020204" pitchFamily="34" charset="0"/>
            </a:endParaRPr>
          </a:p>
          <a:p>
            <a:endParaRPr lang="en-US" sz="2400" dirty="0">
              <a:latin typeface="Century Gothic" panose="020B0502020202020204" pitchFamily="34" charset="0"/>
            </a:endParaRPr>
          </a:p>
          <a:p>
            <a:endParaRPr lang="en-US" dirty="0"/>
          </a:p>
        </p:txBody>
      </p:sp>
      <p:sp>
        <p:nvSpPr>
          <p:cNvPr id="4" name="Text Placeholder 3"/>
          <p:cNvSpPr>
            <a:spLocks noGrp="1"/>
          </p:cNvSpPr>
          <p:nvPr>
            <p:ph type="body" sz="quarter" idx="11"/>
          </p:nvPr>
        </p:nvSpPr>
        <p:spPr/>
        <p:txBody>
          <a:bodyPr/>
          <a:lstStyle/>
          <a:p>
            <a:r>
              <a:rPr lang="en-US" dirty="0"/>
              <a:t>During fieldwork</a:t>
            </a:r>
          </a:p>
        </p:txBody>
      </p:sp>
    </p:spTree>
    <p:extLst>
      <p:ext uri="{BB962C8B-B14F-4D97-AF65-F5344CB8AC3E}">
        <p14:creationId xmlns:p14="http://schemas.microsoft.com/office/powerpoint/2010/main" val="971845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7F08F9A-9A05-4B40-83AE-324F0B2C5AF3}"/>
              </a:ext>
            </a:extLst>
          </p:cNvPr>
          <p:cNvSpPr>
            <a:spLocks noGrp="1"/>
          </p:cNvSpPr>
          <p:nvPr>
            <p:ph type="title"/>
          </p:nvPr>
        </p:nvSpPr>
        <p:spPr/>
        <p:txBody>
          <a:bodyPr/>
          <a:lstStyle/>
          <a:p>
            <a:r>
              <a:rPr lang="en-US" dirty="0"/>
              <a:t>Time total </a:t>
            </a:r>
          </a:p>
        </p:txBody>
      </p:sp>
      <p:sp>
        <p:nvSpPr>
          <p:cNvPr id="3" name="2 Marcador de contenido"/>
          <p:cNvSpPr>
            <a:spLocks noGrp="1"/>
          </p:cNvSpPr>
          <p:nvPr>
            <p:ph type="body" sz="quarter" idx="10"/>
          </p:nvPr>
        </p:nvSpPr>
        <p:spPr>
          <a:xfrm>
            <a:off x="856114" y="1384300"/>
            <a:ext cx="8429755" cy="6388100"/>
          </a:xfrm>
        </p:spPr>
        <p:txBody>
          <a:bodyPr>
            <a:noAutofit/>
          </a:bodyPr>
          <a:lstStyle/>
          <a:p>
            <a:pPr>
              <a:lnSpc>
                <a:spcPts val="3000"/>
              </a:lnSpc>
              <a:spcAft>
                <a:spcPts val="1200"/>
              </a:spcAft>
            </a:pPr>
            <a:r>
              <a:rPr lang="en-US" dirty="0">
                <a:latin typeface="Century Gothic" panose="020B0502020202020204" pitchFamily="34" charset="0"/>
              </a:rPr>
              <a:t>Fieldwork times can vary depending on field, theme, and subject characteristics. </a:t>
            </a:r>
          </a:p>
          <a:p>
            <a:pPr>
              <a:lnSpc>
                <a:spcPts val="3000"/>
              </a:lnSpc>
              <a:spcAft>
                <a:spcPts val="600"/>
              </a:spcAft>
            </a:pPr>
            <a:r>
              <a:rPr lang="en-US" b="1" dirty="0">
                <a:latin typeface="Century Gothic" panose="020B0502020202020204" pitchFamily="34" charset="0"/>
              </a:rPr>
              <a:t>1 interview:</a:t>
            </a:r>
          </a:p>
          <a:p>
            <a:pPr marL="685800" lvl="1" indent="-393700">
              <a:lnSpc>
                <a:spcPts val="3000"/>
              </a:lnSpc>
              <a:spcAft>
                <a:spcPts val="900"/>
              </a:spcAft>
              <a:buClr>
                <a:srgbClr val="AB2472"/>
              </a:buClr>
              <a:buFont typeface="Wingdings" panose="05000000000000000000" pitchFamily="2" charset="2"/>
              <a:buChar char="§"/>
            </a:pPr>
            <a:r>
              <a:rPr lang="en-US" sz="2600" b="1" dirty="0">
                <a:solidFill>
                  <a:schemeClr val="accent1">
                    <a:lumMod val="75000"/>
                  </a:schemeClr>
                </a:solidFill>
                <a:latin typeface="Century Gothic" panose="020B0502020202020204" pitchFamily="34" charset="0"/>
              </a:rPr>
              <a:t>4 to 6 hours total </a:t>
            </a:r>
            <a:r>
              <a:rPr lang="en-US" sz="2600" dirty="0">
                <a:latin typeface="Century Gothic" panose="020B0502020202020204" pitchFamily="34" charset="0"/>
                <a:sym typeface="Wingdings" pitchFamily="2" charset="2"/>
              </a:rPr>
              <a:t>recruiting in open population </a:t>
            </a:r>
            <a:r>
              <a:rPr lang="en-US" sz="2600" b="1" dirty="0">
                <a:solidFill>
                  <a:schemeClr val="accent2">
                    <a:lumMod val="75000"/>
                  </a:schemeClr>
                </a:solidFill>
                <a:latin typeface="Century Gothic" panose="020B0502020202020204" pitchFamily="34" charset="0"/>
                <a:sym typeface="Wingdings" pitchFamily="2" charset="2"/>
              </a:rPr>
              <a:t></a:t>
            </a:r>
            <a:r>
              <a:rPr lang="en-US" sz="2600" dirty="0">
                <a:latin typeface="Century Gothic" panose="020B0502020202020204" pitchFamily="34" charset="0"/>
                <a:sym typeface="Wingdings" pitchFamily="2" charset="2"/>
              </a:rPr>
              <a:t> </a:t>
            </a:r>
            <a:r>
              <a:rPr lang="en-US" sz="2600" dirty="0">
                <a:latin typeface="Century Gothic" panose="020B0502020202020204" pitchFamily="34" charset="0"/>
              </a:rPr>
              <a:t>2 hours to contact people, 1–1.5 hours </a:t>
            </a:r>
            <a:br>
              <a:rPr lang="en-US" sz="2600" dirty="0">
                <a:latin typeface="Century Gothic" panose="020B0502020202020204" pitchFamily="34" charset="0"/>
              </a:rPr>
            </a:br>
            <a:r>
              <a:rPr lang="en-US" sz="2600" dirty="0">
                <a:latin typeface="Century Gothic" panose="020B0502020202020204" pitchFamily="34" charset="0"/>
              </a:rPr>
              <a:t>to apply the interview, and 1 hour to make field notes</a:t>
            </a:r>
          </a:p>
          <a:p>
            <a:pPr marL="685800" lvl="1" indent="-393700">
              <a:lnSpc>
                <a:spcPts val="3000"/>
              </a:lnSpc>
              <a:spcAft>
                <a:spcPts val="1800"/>
              </a:spcAft>
              <a:buClr>
                <a:srgbClr val="AB2472"/>
              </a:buClr>
              <a:buFont typeface="Wingdings" panose="05000000000000000000" pitchFamily="2" charset="2"/>
              <a:buChar char="§"/>
            </a:pPr>
            <a:r>
              <a:rPr lang="en-US" sz="2600" dirty="0">
                <a:latin typeface="Century Gothic" panose="020B0502020202020204" pitchFamily="34" charset="0"/>
              </a:rPr>
              <a:t>Maximum of two interviews each day</a:t>
            </a:r>
          </a:p>
          <a:p>
            <a:pPr>
              <a:lnSpc>
                <a:spcPts val="3000"/>
              </a:lnSpc>
              <a:spcAft>
                <a:spcPts val="600"/>
              </a:spcAft>
            </a:pPr>
            <a:r>
              <a:rPr lang="en-US" b="1" dirty="0">
                <a:latin typeface="Century Gothic" panose="020B0502020202020204" pitchFamily="34" charset="0"/>
              </a:rPr>
              <a:t>1 focus group:</a:t>
            </a:r>
          </a:p>
          <a:p>
            <a:pPr marL="685800" lvl="1" indent="-393700">
              <a:lnSpc>
                <a:spcPts val="3000"/>
              </a:lnSpc>
              <a:spcAft>
                <a:spcPts val="900"/>
              </a:spcAft>
              <a:buClr>
                <a:srgbClr val="AB2472"/>
              </a:buClr>
              <a:buFont typeface="Wingdings" panose="05000000000000000000" pitchFamily="2" charset="2"/>
              <a:buChar char="§"/>
            </a:pPr>
            <a:r>
              <a:rPr lang="en-US" sz="2600" b="1" dirty="0">
                <a:solidFill>
                  <a:schemeClr val="accent1">
                    <a:lumMod val="75000"/>
                  </a:schemeClr>
                </a:solidFill>
                <a:latin typeface="Century Gothic" panose="020B0502020202020204" pitchFamily="34" charset="0"/>
              </a:rPr>
              <a:t>1 week total</a:t>
            </a:r>
            <a:r>
              <a:rPr lang="en-US" sz="2600" dirty="0">
                <a:solidFill>
                  <a:schemeClr val="accent1">
                    <a:lumMod val="75000"/>
                  </a:schemeClr>
                </a:solidFill>
                <a:latin typeface="Century Gothic" panose="020B0502020202020204" pitchFamily="34" charset="0"/>
              </a:rPr>
              <a:t> </a:t>
            </a:r>
            <a:r>
              <a:rPr lang="en-US" sz="2600" dirty="0">
                <a:latin typeface="Century Gothic" panose="020B0502020202020204" pitchFamily="34" charset="0"/>
              </a:rPr>
              <a:t>in open population </a:t>
            </a:r>
            <a:r>
              <a:rPr lang="en-US" sz="2600" b="1" dirty="0">
                <a:solidFill>
                  <a:schemeClr val="accent2">
                    <a:lumMod val="75000"/>
                  </a:schemeClr>
                </a:solidFill>
                <a:latin typeface="Century Gothic" panose="020B0502020202020204" pitchFamily="34" charset="0"/>
                <a:sym typeface="Wingdings" pitchFamily="2" charset="2"/>
              </a:rPr>
              <a:t> </a:t>
            </a:r>
            <a:r>
              <a:rPr lang="en-US" sz="2600" dirty="0">
                <a:latin typeface="Century Gothic" panose="020B0502020202020204" pitchFamily="34" charset="0"/>
              </a:rPr>
              <a:t>1 week for recruiting, and 4 hours to develop the FGD </a:t>
            </a:r>
            <a:br>
              <a:rPr lang="en-US" sz="2600" dirty="0">
                <a:latin typeface="Century Gothic" panose="020B0502020202020204" pitchFamily="34" charset="0"/>
              </a:rPr>
            </a:br>
            <a:r>
              <a:rPr lang="en-US" sz="2600" dirty="0">
                <a:latin typeface="Century Gothic" panose="020B0502020202020204" pitchFamily="34" charset="0"/>
              </a:rPr>
              <a:t>(1 hour to prepare, 1.5 hours to develop the FGD, and 0.5 hours to close and leave)</a:t>
            </a:r>
          </a:p>
          <a:p>
            <a:pPr marL="685800" lvl="1" indent="-393700">
              <a:lnSpc>
                <a:spcPts val="3000"/>
              </a:lnSpc>
              <a:spcAft>
                <a:spcPts val="600"/>
              </a:spcAft>
              <a:buClr>
                <a:srgbClr val="AB2472"/>
              </a:buClr>
              <a:buFont typeface="Wingdings" panose="05000000000000000000" pitchFamily="2" charset="2"/>
              <a:buChar char="§"/>
            </a:pPr>
            <a:r>
              <a:rPr lang="en-US" sz="2600" dirty="0">
                <a:latin typeface="Century Gothic" panose="020B0502020202020204" pitchFamily="34" charset="0"/>
              </a:rPr>
              <a:t>Maximum of one focus group each day</a:t>
            </a:r>
          </a:p>
          <a:p>
            <a:pPr>
              <a:lnSpc>
                <a:spcPct val="114000"/>
              </a:lnSpc>
            </a:pPr>
            <a:endParaRPr lang="en-US" sz="2400" dirty="0">
              <a:latin typeface="Century Gothic" panose="020B0502020202020204" pitchFamily="34" charset="0"/>
            </a:endParaRPr>
          </a:p>
        </p:txBody>
      </p:sp>
    </p:spTree>
    <p:extLst>
      <p:ext uri="{BB962C8B-B14F-4D97-AF65-F5344CB8AC3E}">
        <p14:creationId xmlns:p14="http://schemas.microsoft.com/office/powerpoint/2010/main" val="1216464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1057145" y="2094504"/>
            <a:ext cx="8429755" cy="5080995"/>
          </a:xfrm>
        </p:spPr>
        <p:txBody>
          <a:bodyPr/>
          <a:lstStyle/>
          <a:p>
            <a:pPr>
              <a:spcAft>
                <a:spcPts val="1200"/>
              </a:spcAft>
            </a:pPr>
            <a:r>
              <a:rPr lang="en-US" sz="3200" dirty="0">
                <a:latin typeface="Century Gothic" panose="020B0502020202020204" pitchFamily="34" charset="0"/>
              </a:rPr>
              <a:t>Transcribe and translate:</a:t>
            </a:r>
          </a:p>
          <a:p>
            <a:pPr marL="635000" lvl="1" indent="-406400">
              <a:spcAft>
                <a:spcPts val="1200"/>
              </a:spcAft>
              <a:buClr>
                <a:srgbClr val="AB2472"/>
              </a:buClr>
              <a:buFont typeface="Wingdings" panose="05000000000000000000" pitchFamily="2" charset="2"/>
              <a:buChar char="§"/>
              <a:tabLst>
                <a:tab pos="177800" algn="l"/>
              </a:tabLst>
            </a:pPr>
            <a:r>
              <a:rPr lang="en-US" sz="3000" dirty="0">
                <a:latin typeface="Century Gothic" panose="020B0502020202020204" pitchFamily="34" charset="0"/>
              </a:rPr>
              <a:t>1 hour interview = 4 hours typing; </a:t>
            </a:r>
            <a:br>
              <a:rPr lang="en-US" sz="3000" dirty="0">
                <a:latin typeface="Century Gothic" panose="020B0502020202020204" pitchFamily="34" charset="0"/>
              </a:rPr>
            </a:br>
            <a:r>
              <a:rPr lang="en-US" sz="3000" dirty="0">
                <a:latin typeface="Century Gothic" panose="020B0502020202020204" pitchFamily="34" charset="0"/>
              </a:rPr>
              <a:t>up to 2 days for an FGD</a:t>
            </a:r>
          </a:p>
          <a:p>
            <a:pPr>
              <a:spcBef>
                <a:spcPts val="900"/>
              </a:spcBef>
              <a:spcAft>
                <a:spcPts val="1200"/>
              </a:spcAft>
            </a:pPr>
            <a:r>
              <a:rPr lang="en-US" sz="3200" dirty="0">
                <a:latin typeface="Century Gothic" panose="020B0502020202020204" pitchFamily="34" charset="0"/>
              </a:rPr>
              <a:t>Code (+ memos):</a:t>
            </a:r>
          </a:p>
          <a:p>
            <a:pPr marL="635000" lvl="1" indent="-406400">
              <a:spcAft>
                <a:spcPts val="1200"/>
              </a:spcAft>
              <a:buClr>
                <a:srgbClr val="AB2472"/>
              </a:buClr>
              <a:buFont typeface="Wingdings" panose="05000000000000000000" pitchFamily="2" charset="2"/>
              <a:buChar char="§"/>
            </a:pPr>
            <a:r>
              <a:rPr lang="en-US" sz="3000" dirty="0">
                <a:latin typeface="Century Gothic" panose="020B0502020202020204" pitchFamily="34" charset="0"/>
              </a:rPr>
              <a:t>Interview = 1 day coding; 2 days for </a:t>
            </a:r>
            <a:br>
              <a:rPr lang="en-US" sz="3000" dirty="0">
                <a:latin typeface="Century Gothic" panose="020B0502020202020204" pitchFamily="34" charset="0"/>
              </a:rPr>
            </a:br>
            <a:r>
              <a:rPr lang="en-US" sz="3000" dirty="0">
                <a:latin typeface="Century Gothic" panose="020B0502020202020204" pitchFamily="34" charset="0"/>
              </a:rPr>
              <a:t>a focus group</a:t>
            </a:r>
          </a:p>
          <a:p>
            <a:pPr>
              <a:spcBef>
                <a:spcPts val="900"/>
              </a:spcBef>
              <a:spcAft>
                <a:spcPts val="1200"/>
              </a:spcAft>
            </a:pPr>
            <a:r>
              <a:rPr lang="en-US" sz="3200" dirty="0">
                <a:latin typeface="Century Gothic" panose="020B0502020202020204" pitchFamily="34" charset="0"/>
              </a:rPr>
              <a:t>Analyze:</a:t>
            </a:r>
          </a:p>
          <a:p>
            <a:pPr marL="635000" lvl="1" indent="-406400">
              <a:spcAft>
                <a:spcPts val="1200"/>
              </a:spcAft>
              <a:buClr>
                <a:srgbClr val="AB2472"/>
              </a:buClr>
              <a:buFont typeface="Wingdings" panose="05000000000000000000" pitchFamily="2" charset="2"/>
              <a:buChar char="§"/>
            </a:pPr>
            <a:r>
              <a:rPr lang="en-US" sz="3000" dirty="0">
                <a:latin typeface="Century Gothic" panose="020B0502020202020204" pitchFamily="34" charset="0"/>
              </a:rPr>
              <a:t>Additional time required!</a:t>
            </a:r>
          </a:p>
        </p:txBody>
      </p:sp>
      <p:sp>
        <p:nvSpPr>
          <p:cNvPr id="11" name="Title 6">
            <a:extLst>
              <a:ext uri="{FF2B5EF4-FFF2-40B4-BE49-F238E27FC236}">
                <a16:creationId xmlns:a16="http://schemas.microsoft.com/office/drawing/2014/main" id="{517216D0-FE78-4FFA-9C6F-6779B8C6D1F7}"/>
              </a:ext>
            </a:extLst>
          </p:cNvPr>
          <p:cNvSpPr>
            <a:spLocks noGrp="1"/>
          </p:cNvSpPr>
          <p:nvPr>
            <p:ph type="title"/>
          </p:nvPr>
        </p:nvSpPr>
        <p:spPr>
          <a:xfrm>
            <a:off x="561845" y="366812"/>
            <a:ext cx="8724024" cy="1143000"/>
          </a:xfrm>
        </p:spPr>
        <p:txBody>
          <a:bodyPr/>
          <a:lstStyle/>
          <a:p>
            <a:r>
              <a:rPr lang="en-US" dirty="0"/>
              <a:t>Time and budget (1)</a:t>
            </a:r>
          </a:p>
        </p:txBody>
      </p:sp>
      <p:sp>
        <p:nvSpPr>
          <p:cNvPr id="12" name="Text Placeholder 3">
            <a:extLst>
              <a:ext uri="{FF2B5EF4-FFF2-40B4-BE49-F238E27FC236}">
                <a16:creationId xmlns:a16="http://schemas.microsoft.com/office/drawing/2014/main" id="{813CF2BD-2251-4BF0-A3BE-EB556180A4F7}"/>
              </a:ext>
            </a:extLst>
          </p:cNvPr>
          <p:cNvSpPr>
            <a:spLocks noGrp="1"/>
          </p:cNvSpPr>
          <p:nvPr>
            <p:ph type="body" sz="quarter" idx="11"/>
          </p:nvPr>
        </p:nvSpPr>
        <p:spPr>
          <a:xfrm>
            <a:off x="561845" y="1091205"/>
            <a:ext cx="6629400" cy="837214"/>
          </a:xfrm>
        </p:spPr>
        <p:txBody>
          <a:bodyPr/>
          <a:lstStyle/>
          <a:p>
            <a:r>
              <a:rPr lang="en-US" dirty="0"/>
              <a:t>After fieldwork</a:t>
            </a:r>
          </a:p>
        </p:txBody>
      </p:sp>
    </p:spTree>
    <p:extLst>
      <p:ext uri="{BB962C8B-B14F-4D97-AF65-F5344CB8AC3E}">
        <p14:creationId xmlns:p14="http://schemas.microsoft.com/office/powerpoint/2010/main" val="159464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BA1B89E-95D6-4382-9DF7-6EDD08139580}"/>
              </a:ext>
            </a:extLst>
          </p:cNvPr>
          <p:cNvSpPr>
            <a:spLocks noGrp="1"/>
          </p:cNvSpPr>
          <p:nvPr>
            <p:ph type="title"/>
          </p:nvPr>
        </p:nvSpPr>
        <p:spPr/>
        <p:txBody>
          <a:bodyPr/>
          <a:lstStyle/>
          <a:p>
            <a:r>
              <a:rPr lang="en-US" dirty="0"/>
              <a:t>Time and budget (2)</a:t>
            </a:r>
          </a:p>
        </p:txBody>
      </p:sp>
      <p:sp>
        <p:nvSpPr>
          <p:cNvPr id="3" name="Text Placeholder 2"/>
          <p:cNvSpPr>
            <a:spLocks noGrp="1"/>
          </p:cNvSpPr>
          <p:nvPr>
            <p:ph type="body" sz="quarter" idx="10"/>
          </p:nvPr>
        </p:nvSpPr>
        <p:spPr>
          <a:xfrm>
            <a:off x="1051560" y="2885491"/>
            <a:ext cx="8234309" cy="2590800"/>
          </a:xfrm>
        </p:spPr>
        <p:txBody>
          <a:bodyPr/>
          <a:lstStyle/>
          <a:p>
            <a:pPr marL="571500" indent="-571500">
              <a:spcAft>
                <a:spcPts val="4800"/>
              </a:spcAft>
              <a:buClr>
                <a:srgbClr val="AB2472"/>
              </a:buClr>
              <a:buFont typeface="Wingdings" panose="05000000000000000000" pitchFamily="2" charset="2"/>
              <a:buChar char="§"/>
            </a:pPr>
            <a:r>
              <a:rPr lang="en-US" sz="4000" dirty="0">
                <a:latin typeface="Century Gothic" panose="020B0502020202020204" pitchFamily="34" charset="0"/>
              </a:rPr>
              <a:t>Synthesize (results and report)</a:t>
            </a:r>
          </a:p>
          <a:p>
            <a:pPr marL="571500" indent="-571500">
              <a:spcAft>
                <a:spcPts val="4800"/>
              </a:spcAft>
              <a:buClr>
                <a:srgbClr val="AB2472"/>
              </a:buClr>
              <a:buFont typeface="Wingdings" panose="05000000000000000000" pitchFamily="2" charset="2"/>
              <a:buChar char="§"/>
            </a:pPr>
            <a:r>
              <a:rPr lang="en-US" sz="4000" dirty="0">
                <a:latin typeface="Century Gothic" panose="020B0502020202020204" pitchFamily="34" charset="0"/>
              </a:rPr>
              <a:t>Seek stakeholder review</a:t>
            </a:r>
          </a:p>
        </p:txBody>
      </p:sp>
      <p:sp>
        <p:nvSpPr>
          <p:cNvPr id="4" name="Text Placeholder 3"/>
          <p:cNvSpPr>
            <a:spLocks noGrp="1"/>
          </p:cNvSpPr>
          <p:nvPr>
            <p:ph type="body" sz="quarter" idx="11"/>
          </p:nvPr>
        </p:nvSpPr>
        <p:spPr/>
        <p:txBody>
          <a:bodyPr/>
          <a:lstStyle/>
          <a:p>
            <a:r>
              <a:rPr lang="en-US" dirty="0"/>
              <a:t>After fieldwork</a:t>
            </a:r>
          </a:p>
        </p:txBody>
      </p:sp>
    </p:spTree>
    <p:extLst>
      <p:ext uri="{BB962C8B-B14F-4D97-AF65-F5344CB8AC3E}">
        <p14:creationId xmlns:p14="http://schemas.microsoft.com/office/powerpoint/2010/main" val="3071746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8AC9820-2231-4C93-9A20-F6AB6027B296}"/>
              </a:ext>
            </a:extLst>
          </p:cNvPr>
          <p:cNvSpPr>
            <a:spLocks noGrp="1"/>
          </p:cNvSpPr>
          <p:nvPr>
            <p:ph type="title"/>
          </p:nvPr>
        </p:nvSpPr>
        <p:spPr/>
        <p:txBody>
          <a:bodyPr/>
          <a:lstStyle/>
          <a:p>
            <a:r>
              <a:rPr lang="en-US" dirty="0"/>
              <a:t>Budget</a:t>
            </a:r>
          </a:p>
        </p:txBody>
      </p:sp>
      <p:sp>
        <p:nvSpPr>
          <p:cNvPr id="3" name="2 Marcador de contenido"/>
          <p:cNvSpPr>
            <a:spLocks noGrp="1"/>
          </p:cNvSpPr>
          <p:nvPr>
            <p:ph type="body" sz="quarter" idx="10"/>
          </p:nvPr>
        </p:nvSpPr>
        <p:spPr>
          <a:xfrm>
            <a:off x="856115" y="1478924"/>
            <a:ext cx="8225256" cy="6149428"/>
          </a:xfrm>
        </p:spPr>
        <p:txBody>
          <a:bodyPr>
            <a:noAutofit/>
          </a:bodyPr>
          <a:lstStyle/>
          <a:p>
            <a:pPr>
              <a:spcAft>
                <a:spcPts val="1200"/>
              </a:spcAft>
            </a:pPr>
            <a:r>
              <a:rPr lang="en-US" dirty="0"/>
              <a:t>Qualitative tools are </a:t>
            </a:r>
            <a:r>
              <a:rPr lang="en-US" dirty="0">
                <a:solidFill>
                  <a:schemeClr val="tx1"/>
                </a:solidFill>
              </a:rPr>
              <a:t>neither cheap nor easy.</a:t>
            </a:r>
          </a:p>
          <a:p>
            <a:pPr marL="688975" indent="-401638">
              <a:buClr>
                <a:srgbClr val="AB2472"/>
              </a:buClr>
              <a:buFont typeface="Wingdings" panose="05000000000000000000" pitchFamily="2" charset="2"/>
              <a:buChar char="§"/>
            </a:pPr>
            <a:r>
              <a:rPr lang="en-US" dirty="0">
                <a:solidFill>
                  <a:schemeClr val="tx1"/>
                </a:solidFill>
              </a:rPr>
              <a:t>Depending on the topic, subject, </a:t>
            </a:r>
            <a:br>
              <a:rPr lang="en-US" dirty="0">
                <a:solidFill>
                  <a:schemeClr val="tx1"/>
                </a:solidFill>
              </a:rPr>
            </a:br>
            <a:r>
              <a:rPr lang="en-US" dirty="0">
                <a:solidFill>
                  <a:schemeClr val="tx1"/>
                </a:solidFill>
              </a:rPr>
              <a:t>and fieldwork conditions </a:t>
            </a:r>
          </a:p>
          <a:p>
            <a:pPr>
              <a:spcBef>
                <a:spcPts val="1800"/>
              </a:spcBef>
              <a:spcAft>
                <a:spcPts val="1200"/>
              </a:spcAft>
            </a:pPr>
            <a:r>
              <a:rPr lang="en-US" dirty="0">
                <a:solidFill>
                  <a:schemeClr val="tx1"/>
                </a:solidFill>
              </a:rPr>
              <a:t>Budget required for:</a:t>
            </a:r>
          </a:p>
          <a:p>
            <a:pPr marL="688975" lvl="1" indent="-401638">
              <a:spcAft>
                <a:spcPts val="1200"/>
              </a:spcAft>
              <a:buClr>
                <a:srgbClr val="AB2472"/>
              </a:buClr>
              <a:buSzPct val="85000"/>
              <a:buFont typeface="Wingdings" pitchFamily="2" charset="2"/>
              <a:buChar char="ü"/>
            </a:pPr>
            <a:r>
              <a:rPr lang="en-US" sz="2800" dirty="0">
                <a:solidFill>
                  <a:schemeClr val="tx1"/>
                </a:solidFill>
              </a:rPr>
              <a:t>Recruitment of informants</a:t>
            </a:r>
          </a:p>
          <a:p>
            <a:pPr marL="688975" lvl="1" indent="-401638">
              <a:spcAft>
                <a:spcPts val="1200"/>
              </a:spcAft>
              <a:buClr>
                <a:srgbClr val="AB2472"/>
              </a:buClr>
              <a:buSzPct val="85000"/>
              <a:buFont typeface="Wingdings" pitchFamily="2" charset="2"/>
              <a:buChar char="ü"/>
            </a:pPr>
            <a:r>
              <a:rPr lang="en-US" sz="2800" dirty="0">
                <a:solidFill>
                  <a:schemeClr val="tx1"/>
                </a:solidFill>
              </a:rPr>
              <a:t>Data collection</a:t>
            </a:r>
          </a:p>
          <a:p>
            <a:pPr marL="688975" lvl="1" indent="-401638">
              <a:spcAft>
                <a:spcPts val="1200"/>
              </a:spcAft>
              <a:buClr>
                <a:srgbClr val="AB2472"/>
              </a:buClr>
              <a:buSzPct val="85000"/>
              <a:buFont typeface="Wingdings" pitchFamily="2" charset="2"/>
              <a:buChar char="ü"/>
            </a:pPr>
            <a:r>
              <a:rPr lang="en-US" sz="2800" dirty="0">
                <a:solidFill>
                  <a:schemeClr val="tx1"/>
                </a:solidFill>
              </a:rPr>
              <a:t>Data transcription (time-consuming step)</a:t>
            </a:r>
          </a:p>
          <a:p>
            <a:pPr marL="688975" lvl="1" indent="-401638">
              <a:spcAft>
                <a:spcPts val="1200"/>
              </a:spcAft>
              <a:buClr>
                <a:srgbClr val="AB2472"/>
              </a:buClr>
              <a:buSzPct val="85000"/>
              <a:buFont typeface="Wingdings" pitchFamily="2" charset="2"/>
              <a:buChar char="ü"/>
            </a:pPr>
            <a:r>
              <a:rPr lang="en-US" sz="2800" dirty="0">
                <a:solidFill>
                  <a:schemeClr val="tx1"/>
                </a:solidFill>
              </a:rPr>
              <a:t>Data coding (time-consuming step and specialized personnel)</a:t>
            </a:r>
          </a:p>
          <a:p>
            <a:pPr marL="688975" lvl="1" indent="-401638">
              <a:spcAft>
                <a:spcPts val="600"/>
              </a:spcAft>
              <a:buClr>
                <a:srgbClr val="AB2472"/>
              </a:buClr>
              <a:buSzPct val="85000"/>
              <a:buFont typeface="Wingdings" pitchFamily="2" charset="2"/>
              <a:buChar char="ü"/>
            </a:pPr>
            <a:r>
              <a:rPr lang="en-US" sz="2800" dirty="0">
                <a:solidFill>
                  <a:schemeClr val="tx1"/>
                </a:solidFill>
              </a:rPr>
              <a:t>Data analysis (time-consuming step and specialized personnel)</a:t>
            </a:r>
          </a:p>
          <a:p>
            <a:pPr>
              <a:buNone/>
            </a:pPr>
            <a:r>
              <a:rPr lang="en-US" dirty="0">
                <a:solidFill>
                  <a:schemeClr val="tx1"/>
                </a:solidFill>
              </a:rPr>
              <a:t> </a:t>
            </a:r>
          </a:p>
        </p:txBody>
      </p:sp>
    </p:spTree>
    <p:extLst>
      <p:ext uri="{BB962C8B-B14F-4D97-AF65-F5344CB8AC3E}">
        <p14:creationId xmlns:p14="http://schemas.microsoft.com/office/powerpoint/2010/main" val="1782924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14322" y="1928418"/>
            <a:ext cx="8429755" cy="5477169"/>
          </a:xfrm>
        </p:spPr>
        <p:txBody>
          <a:bodyPr/>
          <a:lstStyle/>
          <a:p>
            <a:pPr>
              <a:spcAft>
                <a:spcPts val="1200"/>
              </a:spcAft>
            </a:pPr>
            <a:r>
              <a:rPr lang="en-US" dirty="0">
                <a:latin typeface="Century Gothic" panose="020B0502020202020204" pitchFamily="34" charset="0"/>
              </a:rPr>
              <a:t>Ways to save time and money:</a:t>
            </a:r>
          </a:p>
          <a:p>
            <a:pPr marL="627063" lvl="1" indent="-401638">
              <a:spcAft>
                <a:spcPts val="900"/>
              </a:spcAft>
              <a:buClr>
                <a:srgbClr val="AB2472"/>
              </a:buClr>
              <a:buFont typeface="Wingdings" panose="05000000000000000000" pitchFamily="2" charset="2"/>
              <a:buChar char="§"/>
            </a:pPr>
            <a:r>
              <a:rPr lang="en-US" sz="2800" dirty="0">
                <a:latin typeface="Century Gothic" panose="020B0502020202020204" pitchFamily="34" charset="0"/>
              </a:rPr>
              <a:t>Time-consuming methods vs. time-</a:t>
            </a:r>
            <a:br>
              <a:rPr lang="en-US" sz="2800" dirty="0">
                <a:latin typeface="Century Gothic" panose="020B0502020202020204" pitchFamily="34" charset="0"/>
              </a:rPr>
            </a:br>
            <a:r>
              <a:rPr lang="en-US" sz="2800" dirty="0">
                <a:latin typeface="Century Gothic" panose="020B0502020202020204" pitchFamily="34" charset="0"/>
              </a:rPr>
              <a:t>efficient methods </a:t>
            </a:r>
          </a:p>
          <a:p>
            <a:pPr marL="1252538" lvl="3" indent="-400050">
              <a:spcAft>
                <a:spcPts val="1800"/>
              </a:spcAft>
              <a:buClr>
                <a:srgbClr val="AB2472"/>
              </a:buClr>
              <a:buSzPct val="85000"/>
              <a:buFont typeface="Courier New" panose="02070309020205020404" pitchFamily="49" charset="0"/>
              <a:buChar char="o"/>
            </a:pPr>
            <a:r>
              <a:rPr lang="en-US" sz="2600" b="1" dirty="0">
                <a:solidFill>
                  <a:schemeClr val="accent1">
                    <a:lumMod val="75000"/>
                  </a:schemeClr>
                </a:solidFill>
                <a:latin typeface="Century Gothic" panose="020B0502020202020204" pitchFamily="34" charset="0"/>
              </a:rPr>
              <a:t>Example:</a:t>
            </a:r>
            <a:r>
              <a:rPr lang="en-US" sz="2600" b="1" dirty="0">
                <a:solidFill>
                  <a:srgbClr val="1E1860"/>
                </a:solidFill>
                <a:latin typeface="Century Gothic" panose="020B0502020202020204" pitchFamily="34" charset="0"/>
              </a:rPr>
              <a:t> </a:t>
            </a:r>
            <a:r>
              <a:rPr lang="en-US" sz="2600" dirty="0" err="1">
                <a:latin typeface="Century Gothic" panose="020B0502020202020204" pitchFamily="34" charset="0"/>
              </a:rPr>
              <a:t>Semistructured</a:t>
            </a:r>
            <a:r>
              <a:rPr lang="en-US" sz="2600" dirty="0">
                <a:latin typeface="Century Gothic" panose="020B0502020202020204" pitchFamily="34" charset="0"/>
              </a:rPr>
              <a:t> interviews vs. focus groups—assuming both fit your evaluation questions</a:t>
            </a:r>
            <a:endParaRPr lang="en-US" sz="2800" dirty="0">
              <a:latin typeface="Century Gothic" panose="020B0502020202020204" pitchFamily="34" charset="0"/>
            </a:endParaRPr>
          </a:p>
          <a:p>
            <a:pPr marL="627063" lvl="1" indent="-401638">
              <a:buClr>
                <a:srgbClr val="AB2472"/>
              </a:buClr>
              <a:buFont typeface="Wingdings" panose="05000000000000000000" pitchFamily="2" charset="2"/>
              <a:buChar char="§"/>
            </a:pPr>
            <a:r>
              <a:rPr lang="en-US" sz="2800" dirty="0">
                <a:latin typeface="Century Gothic" panose="020B0502020202020204" pitchFamily="34" charset="0"/>
              </a:rPr>
              <a:t>Consider conducting interviews/group discussions coinciding with existing meetings (e.g., stakeholders already meeting for something, and adding on an FGD afterwards)</a:t>
            </a:r>
          </a:p>
          <a:p>
            <a:pPr marL="914400" lvl="1" indent="-457200">
              <a:lnSpc>
                <a:spcPct val="150000"/>
              </a:lnSpc>
              <a:buFont typeface="Arial" panose="020B0604020202020204" pitchFamily="34" charset="0"/>
              <a:buChar char="•"/>
            </a:pPr>
            <a:endParaRPr lang="en-US" sz="2800" dirty="0">
              <a:latin typeface="Century Gothic" panose="020B0502020202020204" pitchFamily="34" charset="0"/>
            </a:endParaRPr>
          </a:p>
        </p:txBody>
      </p:sp>
      <p:sp>
        <p:nvSpPr>
          <p:cNvPr id="12" name="Title 6">
            <a:extLst>
              <a:ext uri="{FF2B5EF4-FFF2-40B4-BE49-F238E27FC236}">
                <a16:creationId xmlns:a16="http://schemas.microsoft.com/office/drawing/2014/main" id="{0BE72C15-95C5-48EF-9463-1CD66B7D16FA}"/>
              </a:ext>
            </a:extLst>
          </p:cNvPr>
          <p:cNvSpPr>
            <a:spLocks noGrp="1"/>
          </p:cNvSpPr>
          <p:nvPr>
            <p:ph type="title"/>
          </p:nvPr>
        </p:nvSpPr>
        <p:spPr>
          <a:xfrm>
            <a:off x="561845" y="366812"/>
            <a:ext cx="8724024" cy="837214"/>
          </a:xfrm>
        </p:spPr>
        <p:txBody>
          <a:bodyPr/>
          <a:lstStyle/>
          <a:p>
            <a:r>
              <a:rPr lang="en-US" dirty="0"/>
              <a:t>Time and budget (1)</a:t>
            </a:r>
          </a:p>
        </p:txBody>
      </p:sp>
      <p:sp>
        <p:nvSpPr>
          <p:cNvPr id="13" name="Text Placeholder 5">
            <a:extLst>
              <a:ext uri="{FF2B5EF4-FFF2-40B4-BE49-F238E27FC236}">
                <a16:creationId xmlns:a16="http://schemas.microsoft.com/office/drawing/2014/main" id="{E52834E2-F883-429D-B366-A0B4CF3E3DB1}"/>
              </a:ext>
            </a:extLst>
          </p:cNvPr>
          <p:cNvSpPr>
            <a:spLocks noGrp="1"/>
          </p:cNvSpPr>
          <p:nvPr>
            <p:ph type="body" sz="quarter" idx="11"/>
          </p:nvPr>
        </p:nvSpPr>
        <p:spPr>
          <a:xfrm>
            <a:off x="561845" y="1091205"/>
            <a:ext cx="6629400" cy="837214"/>
          </a:xfrm>
        </p:spPr>
        <p:txBody>
          <a:bodyPr/>
          <a:lstStyle/>
          <a:p>
            <a:r>
              <a:rPr lang="en-US" dirty="0"/>
              <a:t>Under “constraints”</a:t>
            </a:r>
          </a:p>
        </p:txBody>
      </p:sp>
    </p:spTree>
    <p:extLst>
      <p:ext uri="{BB962C8B-B14F-4D97-AF65-F5344CB8AC3E}">
        <p14:creationId xmlns:p14="http://schemas.microsoft.com/office/powerpoint/2010/main" val="1081976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603E5B0-2AF9-46AB-AB43-B35A16FDD17F}"/>
              </a:ext>
            </a:extLst>
          </p:cNvPr>
          <p:cNvSpPr>
            <a:spLocks noGrp="1"/>
          </p:cNvSpPr>
          <p:nvPr>
            <p:ph type="title"/>
          </p:nvPr>
        </p:nvSpPr>
        <p:spPr>
          <a:xfrm>
            <a:off x="561845" y="366812"/>
            <a:ext cx="8724024" cy="837214"/>
          </a:xfrm>
        </p:spPr>
        <p:txBody>
          <a:bodyPr/>
          <a:lstStyle/>
          <a:p>
            <a:r>
              <a:rPr lang="en-US" dirty="0"/>
              <a:t>Time and budget (2)</a:t>
            </a:r>
          </a:p>
        </p:txBody>
      </p:sp>
      <p:sp>
        <p:nvSpPr>
          <p:cNvPr id="3" name="2 Marcador de contenido"/>
          <p:cNvSpPr>
            <a:spLocks noGrp="1"/>
          </p:cNvSpPr>
          <p:nvPr>
            <p:ph type="body" sz="quarter" idx="10"/>
          </p:nvPr>
        </p:nvSpPr>
        <p:spPr>
          <a:xfrm>
            <a:off x="772532" y="2078497"/>
            <a:ext cx="8724023" cy="5526989"/>
          </a:xfrm>
        </p:spPr>
        <p:txBody>
          <a:bodyPr/>
          <a:lstStyle/>
          <a:p>
            <a:pPr>
              <a:spcAft>
                <a:spcPts val="1200"/>
              </a:spcAft>
            </a:pPr>
            <a:r>
              <a:rPr lang="en-US" dirty="0">
                <a:latin typeface="Century Gothic" panose="020B0502020202020204" pitchFamily="34" charset="0"/>
              </a:rPr>
              <a:t>Ways to save time and money:</a:t>
            </a:r>
          </a:p>
          <a:p>
            <a:pPr marL="566738" lvl="1" indent="-393700">
              <a:spcAft>
                <a:spcPts val="1200"/>
              </a:spcAft>
              <a:buClr>
                <a:srgbClr val="AB2472"/>
              </a:buClr>
              <a:buFont typeface="Wingdings" panose="05000000000000000000" pitchFamily="2" charset="2"/>
              <a:buChar char="§"/>
            </a:pPr>
            <a:r>
              <a:rPr lang="en-US" sz="2800" spc="-20" dirty="0">
                <a:latin typeface="Century Gothic" panose="020B0502020202020204" pitchFamily="34" charset="0"/>
              </a:rPr>
              <a:t>Transcription versus analysis tables (advantages and disadvantages)</a:t>
            </a:r>
          </a:p>
          <a:p>
            <a:pPr marL="566738" lvl="1" indent="-393700">
              <a:spcAft>
                <a:spcPts val="1200"/>
              </a:spcAft>
              <a:buClr>
                <a:srgbClr val="AB2472"/>
              </a:buClr>
              <a:buFont typeface="Wingdings" panose="05000000000000000000" pitchFamily="2" charset="2"/>
              <a:buChar char="§"/>
            </a:pPr>
            <a:r>
              <a:rPr lang="en-US" sz="2800" spc="-20" dirty="0">
                <a:latin typeface="Century Gothic" panose="020B0502020202020204" pitchFamily="34" charset="0"/>
              </a:rPr>
              <a:t>Direct translation/transcription from audio files (versus transcription in local language and then translation)</a:t>
            </a:r>
          </a:p>
          <a:p>
            <a:pPr marL="566738" lvl="1" indent="-393700">
              <a:spcAft>
                <a:spcPts val="1200"/>
              </a:spcAft>
              <a:buClr>
                <a:srgbClr val="AB2472"/>
              </a:buClr>
              <a:buFont typeface="Wingdings" panose="05000000000000000000" pitchFamily="2" charset="2"/>
              <a:buChar char="§"/>
            </a:pPr>
            <a:r>
              <a:rPr lang="en-US" sz="2800" spc="-20" dirty="0">
                <a:latin typeface="Century Gothic" panose="020B0502020202020204" pitchFamily="34" charset="0"/>
              </a:rPr>
              <a:t>Analysis: Summarizing versus coding transcripts</a:t>
            </a:r>
          </a:p>
          <a:p>
            <a:pPr marL="566738" lvl="1" indent="-393700">
              <a:spcAft>
                <a:spcPts val="600"/>
              </a:spcAft>
              <a:buClr>
                <a:srgbClr val="AB2472"/>
              </a:buClr>
              <a:buFont typeface="Wingdings" panose="05000000000000000000" pitchFamily="2" charset="2"/>
              <a:buChar char="§"/>
            </a:pPr>
            <a:r>
              <a:rPr lang="en-US" sz="2800" spc="-20" dirty="0">
                <a:latin typeface="Century Gothic" panose="020B0502020202020204" pitchFamily="34" charset="0"/>
              </a:rPr>
              <a:t>Remote training (through Skype or other online platform)—still need a local principle investigator, but can have other experts join remotely</a:t>
            </a:r>
          </a:p>
        </p:txBody>
      </p:sp>
      <p:sp>
        <p:nvSpPr>
          <p:cNvPr id="4" name="Text Placeholder 5"/>
          <p:cNvSpPr>
            <a:spLocks noGrp="1"/>
          </p:cNvSpPr>
          <p:nvPr>
            <p:ph type="body" sz="quarter" idx="11"/>
          </p:nvPr>
        </p:nvSpPr>
        <p:spPr/>
        <p:txBody>
          <a:bodyPr/>
          <a:lstStyle/>
          <a:p>
            <a:r>
              <a:rPr lang="en-US" dirty="0"/>
              <a:t>Under “constraints”</a:t>
            </a:r>
          </a:p>
        </p:txBody>
      </p:sp>
    </p:spTree>
    <p:extLst>
      <p:ext uri="{BB962C8B-B14F-4D97-AF65-F5344CB8AC3E}">
        <p14:creationId xmlns:p14="http://schemas.microsoft.com/office/powerpoint/2010/main" val="1045809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0"/>
          </p:nvPr>
        </p:nvSpPr>
        <p:spPr>
          <a:xfrm>
            <a:off x="808587" y="2234205"/>
            <a:ext cx="8988555" cy="4848766"/>
          </a:xfrm>
        </p:spPr>
        <p:txBody>
          <a:bodyPr/>
          <a:lstStyle/>
          <a:p>
            <a:pPr marL="465138" indent="-465138">
              <a:spcAft>
                <a:spcPts val="3600"/>
              </a:spcAft>
              <a:buClr>
                <a:srgbClr val="AB2472"/>
              </a:buClr>
              <a:buFont typeface="Wingdings" panose="05000000000000000000" pitchFamily="2" charset="2"/>
              <a:buChar char="§"/>
            </a:pPr>
            <a:r>
              <a:rPr lang="en-US" sz="3400" dirty="0">
                <a:latin typeface="Century Gothic" panose="020B0502020202020204" pitchFamily="34" charset="0"/>
              </a:rPr>
              <a:t>Confirm timelines with funding agency</a:t>
            </a:r>
          </a:p>
          <a:p>
            <a:pPr marL="465138" indent="-465138">
              <a:spcAft>
                <a:spcPts val="3600"/>
              </a:spcAft>
              <a:buClr>
                <a:srgbClr val="AB2472"/>
              </a:buClr>
              <a:buFont typeface="Wingdings" panose="05000000000000000000" pitchFamily="2" charset="2"/>
              <a:buChar char="§"/>
            </a:pPr>
            <a:r>
              <a:rPr lang="en-US" sz="3400" dirty="0">
                <a:latin typeface="Century Gothic" panose="020B0502020202020204" pitchFamily="34" charset="0"/>
              </a:rPr>
              <a:t>Mixed-methods: Consider different timelines (and other requirements) </a:t>
            </a:r>
            <a:br>
              <a:rPr lang="en-US" sz="3400" dirty="0">
                <a:latin typeface="Century Gothic" panose="020B0502020202020204" pitchFamily="34" charset="0"/>
              </a:rPr>
            </a:br>
            <a:r>
              <a:rPr lang="en-US" sz="3400" dirty="0">
                <a:latin typeface="Century Gothic" panose="020B0502020202020204" pitchFamily="34" charset="0"/>
              </a:rPr>
              <a:t>of each research method</a:t>
            </a:r>
          </a:p>
          <a:p>
            <a:pPr marL="465138" indent="-465138">
              <a:buClr>
                <a:srgbClr val="AB2472"/>
              </a:buClr>
              <a:buFont typeface="Wingdings" panose="05000000000000000000" pitchFamily="2" charset="2"/>
              <a:buChar char="§"/>
            </a:pPr>
            <a:r>
              <a:rPr lang="en-US" sz="3400" dirty="0">
                <a:latin typeface="Century Gothic" panose="020B0502020202020204" pitchFamily="34" charset="0"/>
              </a:rPr>
              <a:t>Different types of sampling and recruiting require different timelines</a:t>
            </a:r>
          </a:p>
        </p:txBody>
      </p:sp>
      <p:sp>
        <p:nvSpPr>
          <p:cNvPr id="11" name="Title 6">
            <a:extLst>
              <a:ext uri="{FF2B5EF4-FFF2-40B4-BE49-F238E27FC236}">
                <a16:creationId xmlns:a16="http://schemas.microsoft.com/office/drawing/2014/main" id="{69D57118-F255-4A4E-B2E9-02E47D15D7F9}"/>
              </a:ext>
            </a:extLst>
          </p:cNvPr>
          <p:cNvSpPr>
            <a:spLocks noGrp="1"/>
          </p:cNvSpPr>
          <p:nvPr>
            <p:ph type="title"/>
          </p:nvPr>
        </p:nvSpPr>
        <p:spPr>
          <a:xfrm>
            <a:off x="561845" y="366812"/>
            <a:ext cx="8724024" cy="1143000"/>
          </a:xfrm>
        </p:spPr>
        <p:txBody>
          <a:bodyPr/>
          <a:lstStyle/>
          <a:p>
            <a:r>
              <a:rPr lang="en-US" dirty="0"/>
              <a:t>Time and budget (1)</a:t>
            </a:r>
          </a:p>
        </p:txBody>
      </p:sp>
      <p:sp>
        <p:nvSpPr>
          <p:cNvPr id="12" name="Text Placeholder 5">
            <a:extLst>
              <a:ext uri="{FF2B5EF4-FFF2-40B4-BE49-F238E27FC236}">
                <a16:creationId xmlns:a16="http://schemas.microsoft.com/office/drawing/2014/main" id="{622FB06F-CECF-404D-9603-B82352FAA8BC}"/>
              </a:ext>
            </a:extLst>
          </p:cNvPr>
          <p:cNvSpPr>
            <a:spLocks noGrp="1"/>
          </p:cNvSpPr>
          <p:nvPr>
            <p:ph type="body" sz="quarter" idx="11"/>
          </p:nvPr>
        </p:nvSpPr>
        <p:spPr>
          <a:xfrm>
            <a:off x="561845" y="1091205"/>
            <a:ext cx="6629400" cy="837214"/>
          </a:xfrm>
        </p:spPr>
        <p:txBody>
          <a:bodyPr/>
          <a:lstStyle/>
          <a:p>
            <a:r>
              <a:rPr lang="en-US" dirty="0"/>
              <a:t>Special considerations</a:t>
            </a:r>
          </a:p>
        </p:txBody>
      </p:sp>
    </p:spTree>
    <p:extLst>
      <p:ext uri="{BB962C8B-B14F-4D97-AF65-F5344CB8AC3E}">
        <p14:creationId xmlns:p14="http://schemas.microsoft.com/office/powerpoint/2010/main" val="353620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CDEE7A-0AF9-4A1B-9D79-964195B2E64F}"/>
              </a:ext>
            </a:extLst>
          </p:cNvPr>
          <p:cNvSpPr>
            <a:spLocks noGrp="1"/>
          </p:cNvSpPr>
          <p:nvPr>
            <p:ph type="title"/>
          </p:nvPr>
        </p:nvSpPr>
        <p:spPr/>
        <p:txBody>
          <a:bodyPr/>
          <a:lstStyle/>
          <a:p>
            <a:r>
              <a:rPr lang="en-US" dirty="0"/>
              <a:t>Time and budget (2)</a:t>
            </a:r>
          </a:p>
        </p:txBody>
      </p:sp>
      <p:sp>
        <p:nvSpPr>
          <p:cNvPr id="5" name="Text Placeholder 4"/>
          <p:cNvSpPr>
            <a:spLocks noGrp="1"/>
          </p:cNvSpPr>
          <p:nvPr>
            <p:ph type="body" sz="quarter" idx="10"/>
          </p:nvPr>
        </p:nvSpPr>
        <p:spPr>
          <a:xfrm>
            <a:off x="460245" y="2234205"/>
            <a:ext cx="8825624" cy="4931903"/>
          </a:xfrm>
        </p:spPr>
        <p:txBody>
          <a:bodyPr/>
          <a:lstStyle/>
          <a:p>
            <a:pPr lvl="1">
              <a:lnSpc>
                <a:spcPts val="5800"/>
              </a:lnSpc>
            </a:pPr>
            <a:r>
              <a:rPr lang="en-US" sz="3600" b="1" dirty="0">
                <a:solidFill>
                  <a:schemeClr val="accent1">
                    <a:lumMod val="75000"/>
                  </a:schemeClr>
                </a:solidFill>
                <a:latin typeface="Century Gothic" panose="020B0502020202020204" pitchFamily="34" charset="0"/>
              </a:rPr>
              <a:t>Budget:</a:t>
            </a:r>
            <a:r>
              <a:rPr lang="en-US" sz="3600" b="1" dirty="0">
                <a:solidFill>
                  <a:srgbClr val="1E1860"/>
                </a:solidFill>
                <a:latin typeface="Century Gothic" panose="020B0502020202020204" pitchFamily="34" charset="0"/>
              </a:rPr>
              <a:t> </a:t>
            </a:r>
            <a:r>
              <a:rPr lang="en-US" sz="3600" dirty="0">
                <a:latin typeface="Century Gothic" panose="020B0502020202020204" pitchFamily="34" charset="0"/>
              </a:rPr>
              <a:t>Consider type of subjects and recruitment, incentives (if needed), financial support for informants, reimbursement of travel costs for some populations (female sex workers and transport workers)</a:t>
            </a:r>
          </a:p>
          <a:p>
            <a:endParaRPr lang="en-US" sz="3200" dirty="0"/>
          </a:p>
        </p:txBody>
      </p:sp>
      <p:sp>
        <p:nvSpPr>
          <p:cNvPr id="6" name="Text Placeholder 5"/>
          <p:cNvSpPr>
            <a:spLocks noGrp="1"/>
          </p:cNvSpPr>
          <p:nvPr>
            <p:ph type="body" sz="quarter" idx="11"/>
          </p:nvPr>
        </p:nvSpPr>
        <p:spPr/>
        <p:txBody>
          <a:bodyPr/>
          <a:lstStyle/>
          <a:p>
            <a:r>
              <a:rPr lang="en-US" dirty="0"/>
              <a:t>Special considerations</a:t>
            </a:r>
          </a:p>
        </p:txBody>
      </p:sp>
    </p:spTree>
    <p:extLst>
      <p:ext uri="{BB962C8B-B14F-4D97-AF65-F5344CB8AC3E}">
        <p14:creationId xmlns:p14="http://schemas.microsoft.com/office/powerpoint/2010/main" val="4270056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US" dirty="0"/>
              <a:t>Activity: Timeline</a:t>
            </a:r>
          </a:p>
        </p:txBody>
      </p:sp>
      <p:sp>
        <p:nvSpPr>
          <p:cNvPr id="4" name="Text Placeholder 3">
            <a:extLst>
              <a:ext uri="{FF2B5EF4-FFF2-40B4-BE49-F238E27FC236}">
                <a16:creationId xmlns:a16="http://schemas.microsoft.com/office/drawing/2014/main" id="{2B1CB9BF-6BC2-4709-AA61-75492A3318A4}"/>
              </a:ext>
            </a:extLst>
          </p:cNvPr>
          <p:cNvSpPr>
            <a:spLocks noGrp="1"/>
          </p:cNvSpPr>
          <p:nvPr>
            <p:ph type="body" sz="quarter" idx="11"/>
          </p:nvPr>
        </p:nvSpPr>
        <p:spPr/>
        <p:txBody>
          <a:bodyPr/>
          <a:lstStyle/>
          <a:p>
            <a:r>
              <a:rPr lang="en-US" dirty="0"/>
              <a:t>How long does it take?</a:t>
            </a:r>
          </a:p>
        </p:txBody>
      </p:sp>
      <p:graphicFrame>
        <p:nvGraphicFramePr>
          <p:cNvPr id="3" name="Table 2">
            <a:extLst>
              <a:ext uri="{FF2B5EF4-FFF2-40B4-BE49-F238E27FC236}">
                <a16:creationId xmlns:a16="http://schemas.microsoft.com/office/drawing/2014/main" id="{3CEEEFB8-FDE4-4896-B9D9-230E8BA1BA0C}"/>
              </a:ext>
            </a:extLst>
          </p:cNvPr>
          <p:cNvGraphicFramePr>
            <a:graphicFrameLocks noGrp="1"/>
          </p:cNvGraphicFramePr>
          <p:nvPr>
            <p:extLst>
              <p:ext uri="{D42A27DB-BD31-4B8C-83A1-F6EECF244321}">
                <p14:modId xmlns:p14="http://schemas.microsoft.com/office/powerpoint/2010/main" val="1810591949"/>
              </p:ext>
            </p:extLst>
          </p:nvPr>
        </p:nvGraphicFramePr>
        <p:xfrm>
          <a:off x="325218" y="2075543"/>
          <a:ext cx="9407964" cy="5492636"/>
        </p:xfrm>
        <a:graphic>
          <a:graphicData uri="http://schemas.openxmlformats.org/drawingml/2006/table">
            <a:tbl>
              <a:tblPr firstRow="1" bandRow="1">
                <a:tableStyleId>{5C22544A-7EE6-4342-B048-85BDC9FD1C3A}</a:tableStyleId>
              </a:tblPr>
              <a:tblGrid>
                <a:gridCol w="3188626">
                  <a:extLst>
                    <a:ext uri="{9D8B030D-6E8A-4147-A177-3AD203B41FA5}">
                      <a16:colId xmlns:a16="http://schemas.microsoft.com/office/drawing/2014/main" val="831589249"/>
                    </a:ext>
                  </a:extLst>
                </a:gridCol>
                <a:gridCol w="521957">
                  <a:extLst>
                    <a:ext uri="{9D8B030D-6E8A-4147-A177-3AD203B41FA5}">
                      <a16:colId xmlns:a16="http://schemas.microsoft.com/office/drawing/2014/main" val="3524586511"/>
                    </a:ext>
                  </a:extLst>
                </a:gridCol>
                <a:gridCol w="521957">
                  <a:extLst>
                    <a:ext uri="{9D8B030D-6E8A-4147-A177-3AD203B41FA5}">
                      <a16:colId xmlns:a16="http://schemas.microsoft.com/office/drawing/2014/main" val="3237135611"/>
                    </a:ext>
                  </a:extLst>
                </a:gridCol>
                <a:gridCol w="521957">
                  <a:extLst>
                    <a:ext uri="{9D8B030D-6E8A-4147-A177-3AD203B41FA5}">
                      <a16:colId xmlns:a16="http://schemas.microsoft.com/office/drawing/2014/main" val="1560417201"/>
                    </a:ext>
                  </a:extLst>
                </a:gridCol>
                <a:gridCol w="521957">
                  <a:extLst>
                    <a:ext uri="{9D8B030D-6E8A-4147-A177-3AD203B41FA5}">
                      <a16:colId xmlns:a16="http://schemas.microsoft.com/office/drawing/2014/main" val="1733994228"/>
                    </a:ext>
                  </a:extLst>
                </a:gridCol>
                <a:gridCol w="521957">
                  <a:extLst>
                    <a:ext uri="{9D8B030D-6E8A-4147-A177-3AD203B41FA5}">
                      <a16:colId xmlns:a16="http://schemas.microsoft.com/office/drawing/2014/main" val="790143830"/>
                    </a:ext>
                  </a:extLst>
                </a:gridCol>
                <a:gridCol w="521957">
                  <a:extLst>
                    <a:ext uri="{9D8B030D-6E8A-4147-A177-3AD203B41FA5}">
                      <a16:colId xmlns:a16="http://schemas.microsoft.com/office/drawing/2014/main" val="2956084749"/>
                    </a:ext>
                  </a:extLst>
                </a:gridCol>
                <a:gridCol w="521957">
                  <a:extLst>
                    <a:ext uri="{9D8B030D-6E8A-4147-A177-3AD203B41FA5}">
                      <a16:colId xmlns:a16="http://schemas.microsoft.com/office/drawing/2014/main" val="2735586605"/>
                    </a:ext>
                  </a:extLst>
                </a:gridCol>
                <a:gridCol w="521957">
                  <a:extLst>
                    <a:ext uri="{9D8B030D-6E8A-4147-A177-3AD203B41FA5}">
                      <a16:colId xmlns:a16="http://schemas.microsoft.com/office/drawing/2014/main" val="1522623548"/>
                    </a:ext>
                  </a:extLst>
                </a:gridCol>
                <a:gridCol w="521957">
                  <a:extLst>
                    <a:ext uri="{9D8B030D-6E8A-4147-A177-3AD203B41FA5}">
                      <a16:colId xmlns:a16="http://schemas.microsoft.com/office/drawing/2014/main" val="191979245"/>
                    </a:ext>
                  </a:extLst>
                </a:gridCol>
                <a:gridCol w="521957">
                  <a:extLst>
                    <a:ext uri="{9D8B030D-6E8A-4147-A177-3AD203B41FA5}">
                      <a16:colId xmlns:a16="http://schemas.microsoft.com/office/drawing/2014/main" val="1439811344"/>
                    </a:ext>
                  </a:extLst>
                </a:gridCol>
                <a:gridCol w="521957">
                  <a:extLst>
                    <a:ext uri="{9D8B030D-6E8A-4147-A177-3AD203B41FA5}">
                      <a16:colId xmlns:a16="http://schemas.microsoft.com/office/drawing/2014/main" val="156693660"/>
                    </a:ext>
                  </a:extLst>
                </a:gridCol>
                <a:gridCol w="477811">
                  <a:extLst>
                    <a:ext uri="{9D8B030D-6E8A-4147-A177-3AD203B41FA5}">
                      <a16:colId xmlns:a16="http://schemas.microsoft.com/office/drawing/2014/main" val="3809667382"/>
                    </a:ext>
                  </a:extLst>
                </a:gridCol>
              </a:tblGrid>
              <a:tr h="1327986">
                <a:tc>
                  <a:txBody>
                    <a:bodyPr/>
                    <a:lstStyle/>
                    <a:p>
                      <a:endParaRPr lang="en-US" sz="1800" dirty="0">
                        <a:latin typeface="Century Gothic" panose="020B0502020202020204" pitchFamily="34" charset="0"/>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800" dirty="0">
                          <a:solidFill>
                            <a:schemeClr val="tx1"/>
                          </a:solidFill>
                          <a:latin typeface="Century Gothic" panose="020B0502020202020204" pitchFamily="34" charset="0"/>
                        </a:rPr>
                        <a:t>May</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June</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July</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August</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September</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October</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November</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December</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January</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February</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March</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tc>
                  <a:txBody>
                    <a:bodyPr/>
                    <a:lstStyle/>
                    <a:p>
                      <a:pPr algn="ctr"/>
                      <a:r>
                        <a:rPr lang="en-US" sz="1800" dirty="0">
                          <a:solidFill>
                            <a:schemeClr val="tx1"/>
                          </a:solidFill>
                          <a:latin typeface="Century Gothic" panose="020B0502020202020204" pitchFamily="34" charset="0"/>
                        </a:rPr>
                        <a:t>April</a:t>
                      </a:r>
                    </a:p>
                  </a:txBody>
                  <a:tcPr vert="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19F2A"/>
                    </a:solidFill>
                  </a:tcPr>
                </a:tc>
                <a:extLst>
                  <a:ext uri="{0D108BD9-81ED-4DB2-BD59-A6C34878D82A}">
                    <a16:rowId xmlns:a16="http://schemas.microsoft.com/office/drawing/2014/main" val="2364065686"/>
                  </a:ext>
                </a:extLst>
              </a:tr>
              <a:tr h="461711">
                <a:tc>
                  <a:txBody>
                    <a:bodyPr/>
                    <a:lstStyle/>
                    <a:p>
                      <a:pPr algn="r"/>
                      <a:r>
                        <a:rPr lang="en-US" sz="1800" dirty="0">
                          <a:latin typeface="Century Gothic" panose="020B0502020202020204" pitchFamily="34" charset="0"/>
                        </a:rPr>
                        <a:t>Registration opens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72408307"/>
                  </a:ext>
                </a:extLst>
              </a:tr>
              <a:tr h="461711">
                <a:tc>
                  <a:txBody>
                    <a:bodyPr/>
                    <a:lstStyle/>
                    <a:p>
                      <a:pPr algn="r"/>
                      <a:r>
                        <a:rPr lang="en-US" sz="1800" dirty="0">
                          <a:latin typeface="Century Gothic" panose="020B0502020202020204" pitchFamily="34" charset="0"/>
                        </a:rPr>
                        <a:t>Pre-season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6422813"/>
                  </a:ext>
                </a:extLst>
              </a:tr>
              <a:tr h="461711">
                <a:tc>
                  <a:txBody>
                    <a:bodyPr/>
                    <a:lstStyle/>
                    <a:p>
                      <a:pPr algn="r"/>
                      <a:r>
                        <a:rPr lang="en-US" sz="1800" dirty="0">
                          <a:latin typeface="Century Gothic" panose="020B0502020202020204" pitchFamily="34" charset="0"/>
                        </a:rPr>
                        <a:t>Kickoff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95353433"/>
                  </a:ext>
                </a:extLst>
              </a:tr>
              <a:tr h="461711">
                <a:tc>
                  <a:txBody>
                    <a:bodyPr/>
                    <a:lstStyle/>
                    <a:p>
                      <a:pPr algn="r"/>
                      <a:r>
                        <a:rPr lang="en-US" sz="1800" dirty="0">
                          <a:latin typeface="Century Gothic" panose="020B0502020202020204" pitchFamily="34" charset="0"/>
                        </a:rPr>
                        <a:t>Build and practice season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07056205"/>
                  </a:ext>
                </a:extLst>
              </a:tr>
              <a:tr h="461711">
                <a:tc>
                  <a:txBody>
                    <a:bodyPr/>
                    <a:lstStyle/>
                    <a:p>
                      <a:pPr algn="r"/>
                      <a:r>
                        <a:rPr lang="en-US" sz="1800" dirty="0">
                          <a:latin typeface="Century Gothic" panose="020B0502020202020204" pitchFamily="34" charset="0"/>
                        </a:rPr>
                        <a:t>Qualifying season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81399554"/>
                  </a:ext>
                </a:extLst>
              </a:tr>
              <a:tr h="697192">
                <a:tc>
                  <a:txBody>
                    <a:bodyPr/>
                    <a:lstStyle/>
                    <a:p>
                      <a:pPr algn="r"/>
                      <a:r>
                        <a:rPr lang="en-US" sz="1800" dirty="0">
                          <a:latin typeface="Century Gothic" panose="020B0502020202020204" pitchFamily="34" charset="0"/>
                        </a:rPr>
                        <a:t>State/regional championships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48039572"/>
                  </a:ext>
                </a:extLst>
              </a:tr>
              <a:tr h="697192">
                <a:tc>
                  <a:txBody>
                    <a:bodyPr/>
                    <a:lstStyle/>
                    <a:p>
                      <a:pPr algn="r"/>
                      <a:r>
                        <a:rPr lang="en-US" sz="1800" dirty="0">
                          <a:latin typeface="Century Gothic" panose="020B0502020202020204" pitchFamily="34" charset="0"/>
                        </a:rPr>
                        <a:t>Super-regional championships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50000"/>
                      </a:schemeClr>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50000"/>
                      </a:schemeClr>
                    </a:solid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76686541"/>
                  </a:ext>
                </a:extLst>
              </a:tr>
              <a:tr h="461711">
                <a:tc>
                  <a:txBody>
                    <a:bodyPr/>
                    <a:lstStyle/>
                    <a:p>
                      <a:pPr algn="r"/>
                      <a:r>
                        <a:rPr lang="en-US" sz="1800" dirty="0">
                          <a:latin typeface="Century Gothic" panose="020B0502020202020204" pitchFamily="34" charset="0"/>
                        </a:rPr>
                        <a:t>World championships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800" dirty="0">
                        <a:solidFill>
                          <a:schemeClr val="tx1"/>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4068504896"/>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C13555-B21F-4614-AE19-9A170A50C5D7}"/>
              </a:ext>
            </a:extLst>
          </p:cNvPr>
          <p:cNvSpPr>
            <a:spLocks noGrp="1"/>
          </p:cNvSpPr>
          <p:nvPr>
            <p:ph type="title"/>
          </p:nvPr>
        </p:nvSpPr>
        <p:spPr>
          <a:xfrm>
            <a:off x="536620" y="4378192"/>
            <a:ext cx="8993714" cy="1401299"/>
          </a:xfrm>
          <a:noFill/>
        </p:spPr>
        <p:txBody>
          <a:bodyPr vert="horz" lIns="91440" tIns="45720" rIns="91440" bIns="45720" rtlCol="0" anchor="b">
            <a:normAutofit/>
          </a:bodyPr>
          <a:lstStyle/>
          <a:p>
            <a:pPr algn="ctr" rtl="0">
              <a:lnSpc>
                <a:spcPct val="90000"/>
              </a:lnSpc>
              <a:spcBef>
                <a:spcPct val="0"/>
              </a:spcBef>
            </a:pPr>
            <a:r>
              <a:rPr lang="en-US" sz="6000" dirty="0">
                <a:solidFill>
                  <a:schemeClr val="tx1"/>
                </a:solidFill>
              </a:rPr>
              <a:t>Stand up!</a:t>
            </a:r>
            <a:endParaRPr lang="en-US" sz="7200" kern="1200" dirty="0">
              <a:solidFill>
                <a:schemeClr val="tx1"/>
              </a:solidFill>
              <a:latin typeface="Century Gothic" panose="020B0502020202020204" pitchFamily="34" charset="0"/>
              <a:ea typeface="+mj-ea"/>
              <a:cs typeface="+mj-cs"/>
            </a:endParaRPr>
          </a:p>
        </p:txBody>
      </p:sp>
      <p:sp>
        <p:nvSpPr>
          <p:cNvPr id="5" name="Text Placeholder 4">
            <a:extLst>
              <a:ext uri="{FF2B5EF4-FFF2-40B4-BE49-F238E27FC236}">
                <a16:creationId xmlns:a16="http://schemas.microsoft.com/office/drawing/2014/main" id="{F19053EE-5333-4621-B5AE-D24D79ED0D82}"/>
              </a:ext>
            </a:extLst>
          </p:cNvPr>
          <p:cNvSpPr>
            <a:spLocks noGrp="1"/>
          </p:cNvSpPr>
          <p:nvPr>
            <p:ph type="body" sz="quarter" idx="11"/>
          </p:nvPr>
        </p:nvSpPr>
        <p:spPr>
          <a:xfrm>
            <a:off x="536620" y="6071910"/>
            <a:ext cx="8993714" cy="635106"/>
          </a:xfrm>
          <a:noFill/>
        </p:spPr>
        <p:txBody>
          <a:bodyPr vert="horz" lIns="91440" tIns="45720" rIns="91440" bIns="45720" rtlCol="0">
            <a:noAutofit/>
          </a:bodyPr>
          <a:lstStyle/>
          <a:p>
            <a:pPr algn="ctr" rtl="0">
              <a:lnSpc>
                <a:spcPct val="90000"/>
              </a:lnSpc>
              <a:spcBef>
                <a:spcPts val="1000"/>
              </a:spcBef>
            </a:pPr>
            <a:r>
              <a:rPr lang="en-US" sz="5400" kern="1200" dirty="0">
                <a:latin typeface="+mn-lt"/>
                <a:ea typeface="+mn-ea"/>
                <a:cs typeface="+mn-cs"/>
              </a:rPr>
              <a:t>Teamwork!</a:t>
            </a:r>
          </a:p>
        </p:txBody>
      </p:sp>
      <p:pic>
        <p:nvPicPr>
          <p:cNvPr id="7" name="6 Imagen" descr="Image result for activity"/>
          <p:cNvPicPr>
            <a:picLocks noChangeAspect="1"/>
          </p:cNvPicPr>
          <p:nvPr/>
        </p:nvPicPr>
        <p:blipFill rotWithShape="1">
          <a:blip r:embed="rId3" cstate="print"/>
          <a:srcRect l="-987" r="-448"/>
          <a:stretch/>
        </p:blipFill>
        <p:spPr bwMode="auto">
          <a:xfrm>
            <a:off x="-304794" y="-29027"/>
            <a:ext cx="10610488" cy="4114800"/>
          </a:xfrm>
          <a:prstGeom prst="rect">
            <a:avLst/>
          </a:prstGeom>
          <a:noFill/>
        </p:spPr>
      </p:pic>
      <p:sp>
        <p:nvSpPr>
          <p:cNvPr id="75778" name="AutoShape 2" descr="Image result for activ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MX" dirty="0">
              <a:latin typeface="Century Gothic" panose="020B0502020202020204" pitchFamily="34" charset="0"/>
            </a:endParaRPr>
          </a:p>
        </p:txBody>
      </p:sp>
      <p:sp>
        <p:nvSpPr>
          <p:cNvPr id="75780" name="AutoShape 4" descr="Image result for activ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MX" dirty="0">
              <a:latin typeface="Century Gothic" panose="020B0502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3474538-F481-4345-8B11-5FDED6A72C1B}"/>
              </a:ext>
            </a:extLst>
          </p:cNvPr>
          <p:cNvSpPr>
            <a:spLocks noGrp="1"/>
          </p:cNvSpPr>
          <p:nvPr>
            <p:ph type="title"/>
          </p:nvPr>
        </p:nvSpPr>
        <p:spPr/>
        <p:txBody>
          <a:bodyPr/>
          <a:lstStyle/>
          <a:p>
            <a:r>
              <a:rPr lang="en-US" dirty="0"/>
              <a:t>Activity 2: How long? </a:t>
            </a:r>
          </a:p>
        </p:txBody>
      </p:sp>
      <p:sp>
        <p:nvSpPr>
          <p:cNvPr id="3" name="2 Marcador de contenido"/>
          <p:cNvSpPr>
            <a:spLocks noGrp="1"/>
          </p:cNvSpPr>
          <p:nvPr>
            <p:ph type="body" sz="quarter" idx="10"/>
          </p:nvPr>
        </p:nvSpPr>
        <p:spPr>
          <a:xfrm>
            <a:off x="708979" y="1357412"/>
            <a:ext cx="8787576" cy="6821388"/>
          </a:xfrm>
        </p:spPr>
        <p:txBody>
          <a:bodyPr/>
          <a:lstStyle/>
          <a:p>
            <a:pPr marL="406400" lvl="1" indent="-406400">
              <a:lnSpc>
                <a:spcPts val="2800"/>
              </a:lnSpc>
              <a:spcAft>
                <a:spcPts val="1200"/>
              </a:spcAft>
              <a:buFont typeface="+mj-lt"/>
              <a:buAutoNum type="arabicPeriod"/>
            </a:pPr>
            <a:r>
              <a:rPr lang="en-US" sz="2600" dirty="0">
                <a:latin typeface="Century Gothic" panose="020B0502020202020204" pitchFamily="34" charset="0"/>
              </a:rPr>
              <a:t>Determine schedule for this evaluation:</a:t>
            </a:r>
          </a:p>
          <a:p>
            <a:pPr marL="965200" lvl="3" indent="-338138">
              <a:lnSpc>
                <a:spcPts val="2800"/>
              </a:lnSpc>
              <a:spcAft>
                <a:spcPts val="600"/>
              </a:spcAft>
              <a:buClr>
                <a:srgbClr val="AB2472"/>
              </a:buClr>
              <a:buFont typeface="Wingdings" panose="05000000000000000000" pitchFamily="2" charset="2"/>
              <a:buChar char="§"/>
            </a:pPr>
            <a:r>
              <a:rPr lang="en-US" sz="2600" b="1" dirty="0">
                <a:solidFill>
                  <a:schemeClr val="accent1">
                    <a:lumMod val="75000"/>
                  </a:schemeClr>
                </a:solidFill>
                <a:latin typeface="Century Gothic" panose="020B0502020202020204" pitchFamily="34" charset="0"/>
              </a:rPr>
              <a:t>Objective</a:t>
            </a:r>
            <a:r>
              <a:rPr lang="en-US" sz="2600" dirty="0">
                <a:solidFill>
                  <a:schemeClr val="accent1">
                    <a:lumMod val="75000"/>
                  </a:schemeClr>
                </a:solidFill>
                <a:latin typeface="Century Gothic" panose="020B0502020202020204" pitchFamily="34" charset="0"/>
              </a:rPr>
              <a:t>:</a:t>
            </a:r>
            <a:r>
              <a:rPr lang="en-US" sz="2600" dirty="0">
                <a:latin typeface="Century Gothic" panose="020B0502020202020204" pitchFamily="34" charset="0"/>
              </a:rPr>
              <a:t> To evaluate effects on condom use in an HIV prevention program aimed at young boys and girls (15–18 years old) and delivered  in high schools</a:t>
            </a:r>
          </a:p>
          <a:p>
            <a:pPr marL="965200" lvl="3" indent="-338138">
              <a:lnSpc>
                <a:spcPts val="2800"/>
              </a:lnSpc>
              <a:spcBef>
                <a:spcPts val="600"/>
              </a:spcBef>
              <a:spcAft>
                <a:spcPts val="600"/>
              </a:spcAft>
              <a:buClr>
                <a:srgbClr val="AB2472"/>
              </a:buClr>
              <a:buFont typeface="Wingdings" panose="05000000000000000000" pitchFamily="2" charset="2"/>
              <a:buChar char="§"/>
            </a:pPr>
            <a:r>
              <a:rPr lang="en-US" sz="2600" b="1" dirty="0">
                <a:solidFill>
                  <a:schemeClr val="accent1">
                    <a:lumMod val="75000"/>
                  </a:schemeClr>
                </a:solidFill>
                <a:latin typeface="Century Gothic" panose="020B0502020202020204" pitchFamily="34" charset="0"/>
              </a:rPr>
              <a:t>Fieldwork to be done in two schools </a:t>
            </a:r>
            <a:br>
              <a:rPr lang="en-US" sz="2600" b="1" dirty="0">
                <a:solidFill>
                  <a:schemeClr val="accent1">
                    <a:lumMod val="75000"/>
                  </a:schemeClr>
                </a:solidFill>
                <a:latin typeface="Century Gothic" panose="020B0502020202020204" pitchFamily="34" charset="0"/>
              </a:rPr>
            </a:br>
            <a:r>
              <a:rPr lang="en-US" sz="2600" b="1" dirty="0">
                <a:solidFill>
                  <a:schemeClr val="accent1">
                    <a:lumMod val="75000"/>
                  </a:schemeClr>
                </a:solidFill>
                <a:latin typeface="Century Gothic" panose="020B0502020202020204" pitchFamily="34" charset="0"/>
              </a:rPr>
              <a:t>(one Christian, one Muslim):</a:t>
            </a:r>
          </a:p>
          <a:p>
            <a:pPr marL="1541463" lvl="4" indent="-390525">
              <a:lnSpc>
                <a:spcPts val="2800"/>
              </a:lnSpc>
              <a:spcAft>
                <a:spcPts val="600"/>
              </a:spcAft>
              <a:buClr>
                <a:srgbClr val="AB2472"/>
              </a:buClr>
              <a:buSzPct val="85000"/>
              <a:buFont typeface="Courier New" panose="02070309020205020404" pitchFamily="49" charset="0"/>
              <a:buChar char="o"/>
            </a:pPr>
            <a:r>
              <a:rPr lang="en-US" sz="2400" dirty="0">
                <a:latin typeface="Century Gothic" panose="020B0502020202020204" pitchFamily="34" charset="0"/>
              </a:rPr>
              <a:t>16 focus groups (4 with boys/4 with girls, </a:t>
            </a:r>
            <a:br>
              <a:rPr lang="en-US" sz="2400" dirty="0">
                <a:latin typeface="Century Gothic" panose="020B0502020202020204" pitchFamily="34" charset="0"/>
              </a:rPr>
            </a:br>
            <a:r>
              <a:rPr lang="en-US" sz="2400" dirty="0">
                <a:latin typeface="Century Gothic" panose="020B0502020202020204" pitchFamily="34" charset="0"/>
              </a:rPr>
              <a:t>2 with first grade/2 with last grade)</a:t>
            </a:r>
          </a:p>
          <a:p>
            <a:pPr marL="1541463" lvl="4" indent="-390525">
              <a:lnSpc>
                <a:spcPts val="2800"/>
              </a:lnSpc>
              <a:buClr>
                <a:srgbClr val="AB2472"/>
              </a:buClr>
              <a:buSzPct val="85000"/>
              <a:buFont typeface="Courier New" panose="02070309020205020404" pitchFamily="49" charset="0"/>
              <a:buChar char="o"/>
            </a:pPr>
            <a:r>
              <a:rPr lang="en-US" sz="2400" dirty="0">
                <a:latin typeface="Century Gothic" panose="020B0502020202020204" pitchFamily="34" charset="0"/>
              </a:rPr>
              <a:t>8 </a:t>
            </a:r>
            <a:r>
              <a:rPr lang="en-US" sz="2400" dirty="0" err="1">
                <a:latin typeface="Century Gothic" panose="020B0502020202020204" pitchFamily="34" charset="0"/>
              </a:rPr>
              <a:t>semistructured</a:t>
            </a:r>
            <a:r>
              <a:rPr lang="en-US" sz="2400" dirty="0">
                <a:latin typeface="Century Gothic" panose="020B0502020202020204" pitchFamily="34" charset="0"/>
              </a:rPr>
              <a:t> interviews (4 female teachers and 4 male teachers</a:t>
            </a:r>
          </a:p>
          <a:p>
            <a:pPr marL="0" lvl="1">
              <a:lnSpc>
                <a:spcPts val="2800"/>
              </a:lnSpc>
              <a:spcBef>
                <a:spcPts val="1200"/>
              </a:spcBef>
              <a:spcAft>
                <a:spcPts val="1200"/>
              </a:spcAft>
            </a:pPr>
            <a:r>
              <a:rPr lang="en-US" sz="2600" dirty="0">
                <a:latin typeface="Century Gothic" panose="020B0502020202020204" pitchFamily="34" charset="0"/>
              </a:rPr>
              <a:t>With the same cards used in the first exercise, make </a:t>
            </a:r>
            <a:br>
              <a:rPr lang="en-US" sz="2600" dirty="0">
                <a:latin typeface="Century Gothic" panose="020B0502020202020204" pitchFamily="34" charset="0"/>
              </a:rPr>
            </a:br>
            <a:r>
              <a:rPr lang="en-US" sz="2600" dirty="0">
                <a:latin typeface="Century Gothic" panose="020B0502020202020204" pitchFamily="34" charset="0"/>
              </a:rPr>
              <a:t>a timeline. All teams will start their timeline on </a:t>
            </a:r>
            <a:br>
              <a:rPr lang="en-US" sz="2600" dirty="0">
                <a:latin typeface="Century Gothic" panose="020B0502020202020204" pitchFamily="34" charset="0"/>
              </a:rPr>
            </a:br>
            <a:r>
              <a:rPr lang="en-US" sz="2600" dirty="0">
                <a:latin typeface="Century Gothic" panose="020B0502020202020204" pitchFamily="34" charset="0"/>
              </a:rPr>
              <a:t>January 1 of next year (10 mins.)</a:t>
            </a:r>
          </a:p>
          <a:p>
            <a:pPr marL="406400" lvl="1" indent="-406400">
              <a:lnSpc>
                <a:spcPts val="2800"/>
              </a:lnSpc>
              <a:buFont typeface="+mj-lt"/>
              <a:buAutoNum type="arabicPeriod" startAt="2"/>
            </a:pPr>
            <a:r>
              <a:rPr lang="en-US" sz="2600" dirty="0">
                <a:latin typeface="Century Gothic" panose="020B0502020202020204" pitchFamily="34" charset="0"/>
              </a:rPr>
              <a:t>Ten minutes for plenary sharing/discussion</a:t>
            </a:r>
          </a:p>
          <a:p>
            <a:pPr marL="678819" lvl="2" indent="-377121">
              <a:lnSpc>
                <a:spcPct val="150000"/>
              </a:lnSpc>
              <a:buFont typeface="Wingdings" pitchFamily="2" charset="2"/>
              <a:buChar char="ü"/>
            </a:pPr>
            <a:endParaRPr lang="en-US" sz="2800" dirty="0">
              <a:latin typeface="Century Gothic" panose="020B0502020202020204" pitchFamily="34" charset="0"/>
            </a:endParaRPr>
          </a:p>
        </p:txBody>
      </p:sp>
    </p:spTree>
    <p:extLst>
      <p:ext uri="{BB962C8B-B14F-4D97-AF65-F5344CB8AC3E}">
        <p14:creationId xmlns:p14="http://schemas.microsoft.com/office/powerpoint/2010/main" val="2139242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F11569B-D3CF-4270-95C2-FF99A9DE3E91}"/>
              </a:ext>
            </a:extLst>
          </p:cNvPr>
          <p:cNvSpPr>
            <a:spLocks noGrp="1"/>
          </p:cNvSpPr>
          <p:nvPr>
            <p:ph type="title"/>
          </p:nvPr>
        </p:nvSpPr>
        <p:spPr/>
        <p:txBody>
          <a:bodyPr/>
          <a:lstStyle/>
          <a:p>
            <a:r>
              <a:rPr lang="en-US" dirty="0"/>
              <a:t>Timeline: Small project</a:t>
            </a:r>
          </a:p>
        </p:txBody>
      </p:sp>
      <p:graphicFrame>
        <p:nvGraphicFramePr>
          <p:cNvPr id="4" name="3 Marcador de contenido"/>
          <p:cNvGraphicFramePr>
            <a:graphicFrameLocks noGrp="1"/>
          </p:cNvGraphicFramePr>
          <p:nvPr>
            <p:ph sz="quarter" idx="4294967295"/>
            <p:extLst>
              <p:ext uri="{D42A27DB-BD31-4B8C-83A1-F6EECF244321}">
                <p14:modId xmlns:p14="http://schemas.microsoft.com/office/powerpoint/2010/main" val="2128868597"/>
              </p:ext>
            </p:extLst>
          </p:nvPr>
        </p:nvGraphicFramePr>
        <p:xfrm>
          <a:off x="0" y="1509812"/>
          <a:ext cx="9829800" cy="5895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1356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8D830A-3B56-4BAC-9F12-771FF2BC283E}"/>
              </a:ext>
            </a:extLst>
          </p:cNvPr>
          <p:cNvSpPr>
            <a:spLocks noGrp="1"/>
          </p:cNvSpPr>
          <p:nvPr>
            <p:ph type="title"/>
          </p:nvPr>
        </p:nvSpPr>
        <p:spPr/>
        <p:txBody>
          <a:bodyPr/>
          <a:lstStyle/>
          <a:p>
            <a:r>
              <a:rPr lang="en-US" dirty="0"/>
              <a:t>The fieldwork team</a:t>
            </a:r>
          </a:p>
        </p:txBody>
      </p:sp>
      <p:sp>
        <p:nvSpPr>
          <p:cNvPr id="7" name="Text Placeholder 6">
            <a:extLst>
              <a:ext uri="{FF2B5EF4-FFF2-40B4-BE49-F238E27FC236}">
                <a16:creationId xmlns:a16="http://schemas.microsoft.com/office/drawing/2014/main" id="{57FD8329-C392-41B2-BC03-E079FF4A9D04}"/>
              </a:ext>
            </a:extLst>
          </p:cNvPr>
          <p:cNvSpPr>
            <a:spLocks noGrp="1"/>
          </p:cNvSpPr>
          <p:nvPr>
            <p:ph type="body" sz="quarter" idx="11"/>
          </p:nvPr>
        </p:nvSpPr>
        <p:spPr/>
        <p:txBody>
          <a:bodyPr/>
          <a:lstStyle/>
          <a:p>
            <a:r>
              <a:rPr lang="en-US" dirty="0"/>
              <a:t>Quality and care</a:t>
            </a:r>
          </a:p>
        </p:txBody>
      </p:sp>
      <p:pic>
        <p:nvPicPr>
          <p:cNvPr id="1026" name="Picture 2" descr="Image result for good news you are team lead, bad news you are the team">
            <a:extLst>
              <a:ext uri="{FF2B5EF4-FFF2-40B4-BE49-F238E27FC236}">
                <a16:creationId xmlns:a16="http://schemas.microsoft.com/office/drawing/2014/main" id="{11A24F25-FF6B-4ABF-B2C0-C0F42AC914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0497" y="2170705"/>
            <a:ext cx="6137405" cy="5303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447245D-83BB-4C5F-85E5-3CCCEB5F1832}"/>
              </a:ext>
            </a:extLst>
          </p:cNvPr>
          <p:cNvSpPr>
            <a:spLocks noGrp="1"/>
          </p:cNvSpPr>
          <p:nvPr>
            <p:ph type="title"/>
          </p:nvPr>
        </p:nvSpPr>
        <p:spPr>
          <a:xfrm>
            <a:off x="561845" y="366812"/>
            <a:ext cx="8724024" cy="852388"/>
          </a:xfrm>
        </p:spPr>
        <p:txBody>
          <a:bodyPr/>
          <a:lstStyle/>
          <a:p>
            <a:r>
              <a:rPr lang="en-US" dirty="0"/>
              <a:t>Team: Key elements of data</a:t>
            </a:r>
          </a:p>
        </p:txBody>
      </p:sp>
      <p:sp>
        <p:nvSpPr>
          <p:cNvPr id="3" name="2 Marcador de contenido"/>
          <p:cNvSpPr>
            <a:spLocks noGrp="1"/>
          </p:cNvSpPr>
          <p:nvPr>
            <p:ph type="body" sz="quarter" idx="10"/>
          </p:nvPr>
        </p:nvSpPr>
        <p:spPr>
          <a:xfrm>
            <a:off x="827022" y="1586346"/>
            <a:ext cx="8724024" cy="5819242"/>
          </a:xfrm>
        </p:spPr>
        <p:txBody>
          <a:bodyPr>
            <a:noAutofit/>
          </a:bodyPr>
          <a:lstStyle/>
          <a:p>
            <a:pPr>
              <a:spcAft>
                <a:spcPts val="900"/>
              </a:spcAft>
            </a:pPr>
            <a:r>
              <a:rPr lang="en-US" sz="3000" b="1" dirty="0">
                <a:latin typeface="Century Gothic" panose="020B0502020202020204" pitchFamily="34" charset="0"/>
              </a:rPr>
              <a:t>Differences between quantitative and qualitative “ideal” teams</a:t>
            </a:r>
          </a:p>
          <a:p>
            <a:pPr marL="685800" lvl="1" indent="-393700">
              <a:spcAft>
                <a:spcPts val="900"/>
              </a:spcAft>
              <a:buClr>
                <a:srgbClr val="AB2472"/>
              </a:buClr>
              <a:buFont typeface="Wingdings" panose="05000000000000000000" pitchFamily="2" charset="2"/>
              <a:buChar char="§"/>
            </a:pPr>
            <a:r>
              <a:rPr lang="en-US" sz="3000" dirty="0">
                <a:latin typeface="Century Gothic" panose="020B0502020202020204" pitchFamily="34" charset="0"/>
              </a:rPr>
              <a:t>Background or personality</a:t>
            </a:r>
          </a:p>
          <a:p>
            <a:pPr marL="685800" lvl="1" indent="-393700">
              <a:spcAft>
                <a:spcPts val="900"/>
              </a:spcAft>
              <a:buClr>
                <a:srgbClr val="AB2472"/>
              </a:buClr>
              <a:buFont typeface="Wingdings" panose="05000000000000000000" pitchFamily="2" charset="2"/>
              <a:buChar char="§"/>
            </a:pPr>
            <a:r>
              <a:rPr lang="en-US" sz="3000" dirty="0">
                <a:latin typeface="Century Gothic" panose="020B0502020202020204" pitchFamily="34" charset="0"/>
              </a:rPr>
              <a:t>Academic training</a:t>
            </a:r>
          </a:p>
          <a:p>
            <a:pPr marL="685800" lvl="1" indent="-393700">
              <a:spcAft>
                <a:spcPts val="600"/>
              </a:spcAft>
              <a:buClr>
                <a:srgbClr val="AB2472"/>
              </a:buClr>
              <a:buFont typeface="Wingdings" panose="05000000000000000000" pitchFamily="2" charset="2"/>
              <a:buChar char="§"/>
            </a:pPr>
            <a:r>
              <a:rPr lang="en-US" sz="3000" dirty="0">
                <a:latin typeface="Century Gothic" panose="020B0502020202020204" pitchFamily="34" charset="0"/>
              </a:rPr>
              <a:t>Topic, questions, types of informants</a:t>
            </a:r>
          </a:p>
          <a:p>
            <a:pPr marL="1257300" lvl="2" indent="-393700">
              <a:spcAft>
                <a:spcPts val="600"/>
              </a:spcAft>
              <a:buClr>
                <a:srgbClr val="AB2472"/>
              </a:buClr>
              <a:buSzPct val="85000"/>
              <a:buFont typeface="Courier New" panose="02070309020205020404" pitchFamily="49" charset="0"/>
              <a:buChar char="o"/>
            </a:pPr>
            <a:r>
              <a:rPr lang="en-US" sz="2800" spc="-30" dirty="0">
                <a:latin typeface="Century Gothic" panose="020B0502020202020204" pitchFamily="34" charset="0"/>
              </a:rPr>
              <a:t>Consider race/gender/age/class issues for pairing interviewers with participants, etc.</a:t>
            </a:r>
          </a:p>
          <a:p>
            <a:pPr marL="685800" lvl="1" indent="-393700">
              <a:spcBef>
                <a:spcPts val="600"/>
              </a:spcBef>
              <a:spcAft>
                <a:spcPts val="900"/>
              </a:spcAft>
              <a:buClr>
                <a:srgbClr val="AB2472"/>
              </a:buClr>
              <a:buFont typeface="Wingdings" panose="05000000000000000000" pitchFamily="2" charset="2"/>
              <a:buChar char="§"/>
            </a:pPr>
            <a:r>
              <a:rPr lang="en-US" sz="3000" dirty="0">
                <a:latin typeface="Century Gothic" panose="020B0502020202020204" pitchFamily="34" charset="0"/>
              </a:rPr>
              <a:t>PI/study coordinator, logistics coordinator, trainer, driver, study team members</a:t>
            </a:r>
          </a:p>
          <a:p>
            <a:pPr marL="685800" lvl="1" indent="-393700">
              <a:buClr>
                <a:srgbClr val="AB2472"/>
              </a:buClr>
              <a:buFont typeface="Wingdings" panose="05000000000000000000" pitchFamily="2" charset="2"/>
              <a:buChar char="§"/>
            </a:pPr>
            <a:r>
              <a:rPr lang="en-US" sz="3000" dirty="0">
                <a:latin typeface="Century Gothic" panose="020B0502020202020204" pitchFamily="34" charset="0"/>
              </a:rPr>
              <a:t>Translators (also discussed in ethics)</a:t>
            </a:r>
          </a:p>
          <a:p>
            <a:endParaRPr lang="en-US" sz="2000" dirty="0">
              <a:latin typeface="Century Gothic" panose="020B0502020202020204" pitchFamily="34" charset="0"/>
            </a:endParaRPr>
          </a:p>
        </p:txBody>
      </p:sp>
      <p:pic>
        <p:nvPicPr>
          <p:cNvPr id="4" name="3 Imagen"/>
          <p:cNvPicPr>
            <a:picLocks noChangeAspect="1"/>
          </p:cNvPicPr>
          <p:nvPr/>
        </p:nvPicPr>
        <p:blipFill rotWithShape="1">
          <a:blip r:embed="rId3" cstate="print">
            <a:extLst>
              <a:ext uri="{28A0092B-C50C-407E-A947-70E740481C1C}">
                <a14:useLocalDpi xmlns:a14="http://schemas.microsoft.com/office/drawing/2010/main" val="0"/>
              </a:ext>
            </a:extLst>
          </a:blip>
          <a:srcRect l="8955" r="26865"/>
          <a:stretch/>
        </p:blipFill>
        <p:spPr bwMode="auto">
          <a:xfrm>
            <a:off x="0" y="1188720"/>
            <a:ext cx="5020115" cy="6583680"/>
          </a:xfrm>
          <a:prstGeom prst="rect">
            <a:avLst/>
          </a:prstGeom>
          <a:noFill/>
          <a:ln w="9525">
            <a:noFill/>
            <a:miter lim="800000"/>
            <a:headEnd/>
            <a:tailEnd/>
          </a:ln>
        </p:spPr>
      </p:pic>
      <p:pic>
        <p:nvPicPr>
          <p:cNvPr id="6" name="5 Imagen"/>
          <p:cNvPicPr>
            <a:picLocks noChangeAspect="1"/>
          </p:cNvPicPr>
          <p:nvPr/>
        </p:nvPicPr>
        <p:blipFill rotWithShape="1">
          <a:blip r:embed="rId4">
            <a:extLst>
              <a:ext uri="{28A0092B-C50C-407E-A947-70E740481C1C}">
                <a14:useLocalDpi xmlns:a14="http://schemas.microsoft.com/office/drawing/2010/main" val="0"/>
              </a:ext>
            </a:extLst>
          </a:blip>
          <a:srcRect l="24059" t="1648" r="6418"/>
          <a:stretch/>
        </p:blipFill>
        <p:spPr bwMode="auto">
          <a:xfrm>
            <a:off x="5020917" y="1188720"/>
            <a:ext cx="5037484" cy="6583680"/>
          </a:xfrm>
          <a:prstGeom prst="rect">
            <a:avLst/>
          </a:prstGeom>
          <a:noFill/>
          <a:ln w="9525">
            <a:noFill/>
            <a:miter lim="800000"/>
            <a:headEnd/>
            <a:tailEnd/>
          </a:ln>
        </p:spPr>
      </p:pic>
    </p:spTree>
    <p:extLst>
      <p:ext uri="{BB962C8B-B14F-4D97-AF65-F5344CB8AC3E}">
        <p14:creationId xmlns:p14="http://schemas.microsoft.com/office/powerpoint/2010/main" val="2272309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6"/>
                                        </p:tgtEl>
                                      </p:cBhvr>
                                    </p:animEffect>
                                    <p:set>
                                      <p:cBhvr>
                                        <p:cTn id="10" dur="1" fill="hold">
                                          <p:stCondLst>
                                            <p:cond delay="499"/>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913938" y="1487386"/>
            <a:ext cx="8230523" cy="5990739"/>
          </a:xfrm>
        </p:spPr>
        <p:txBody>
          <a:bodyPr>
            <a:noAutofit/>
          </a:bodyPr>
          <a:lstStyle/>
          <a:p>
            <a:pPr>
              <a:spcAft>
                <a:spcPts val="1200"/>
              </a:spcAft>
            </a:pPr>
            <a:r>
              <a:rPr lang="en-US" sz="3000" dirty="0"/>
              <a:t>Field team must have a deep understanding of:</a:t>
            </a:r>
          </a:p>
          <a:p>
            <a:pPr marL="741363" lvl="2" indent="-457200">
              <a:spcAft>
                <a:spcPts val="600"/>
              </a:spcAft>
              <a:buClr>
                <a:srgbClr val="AB2472"/>
              </a:buClr>
              <a:buSzPct val="85000"/>
              <a:buFont typeface="Wingdings" pitchFamily="2" charset="2"/>
              <a:buChar char="ü"/>
            </a:pPr>
            <a:r>
              <a:rPr lang="en-US" sz="3000" dirty="0">
                <a:solidFill>
                  <a:schemeClr val="tx1"/>
                </a:solidFill>
              </a:rPr>
              <a:t>Research paradigm</a:t>
            </a:r>
          </a:p>
          <a:p>
            <a:pPr marL="741363" lvl="2" indent="-457200">
              <a:spcAft>
                <a:spcPts val="600"/>
              </a:spcAft>
              <a:buClr>
                <a:srgbClr val="AB2472"/>
              </a:buClr>
              <a:buSzPct val="85000"/>
              <a:buFont typeface="Wingdings" pitchFamily="2" charset="2"/>
              <a:buChar char="ü"/>
            </a:pPr>
            <a:r>
              <a:rPr lang="en-US" sz="3000" dirty="0">
                <a:solidFill>
                  <a:schemeClr val="tx1"/>
                </a:solidFill>
              </a:rPr>
              <a:t>Theoretical framework (concepts/indicators)</a:t>
            </a:r>
          </a:p>
          <a:p>
            <a:pPr marL="741363" lvl="2" indent="-457200">
              <a:spcAft>
                <a:spcPts val="600"/>
              </a:spcAft>
              <a:buClr>
                <a:srgbClr val="AB2472"/>
              </a:buClr>
              <a:buSzPct val="85000"/>
              <a:buFont typeface="Wingdings" pitchFamily="2" charset="2"/>
              <a:buChar char="ü"/>
            </a:pPr>
            <a:r>
              <a:rPr lang="en-US" sz="3000" dirty="0">
                <a:solidFill>
                  <a:schemeClr val="tx1"/>
                </a:solidFill>
              </a:rPr>
              <a:t>Evaluation type and objectives</a:t>
            </a:r>
          </a:p>
          <a:p>
            <a:pPr marL="741363" lvl="2" indent="-457200">
              <a:spcAft>
                <a:spcPts val="600"/>
              </a:spcAft>
              <a:buClr>
                <a:srgbClr val="AB2472"/>
              </a:buClr>
              <a:buSzPct val="85000"/>
              <a:buFont typeface="Wingdings" pitchFamily="2" charset="2"/>
              <a:buChar char="ü"/>
            </a:pPr>
            <a:r>
              <a:rPr lang="en-US" sz="3000" dirty="0">
                <a:solidFill>
                  <a:schemeClr val="tx1"/>
                </a:solidFill>
              </a:rPr>
              <a:t>Intended use of the data </a:t>
            </a:r>
          </a:p>
          <a:p>
            <a:pPr marL="741363" lvl="2" indent="-457200">
              <a:spcAft>
                <a:spcPts val="600"/>
              </a:spcAft>
              <a:buClr>
                <a:srgbClr val="AB2472"/>
              </a:buClr>
              <a:buSzPct val="85000"/>
              <a:buFont typeface="Wingdings" pitchFamily="2" charset="2"/>
              <a:buChar char="ü"/>
            </a:pPr>
            <a:r>
              <a:rPr lang="en-US" sz="3000" dirty="0">
                <a:solidFill>
                  <a:schemeClr val="tx1"/>
                </a:solidFill>
              </a:rPr>
              <a:t>Qualitative versus quantitative </a:t>
            </a:r>
            <a:br>
              <a:rPr lang="en-US" sz="3000" dirty="0">
                <a:solidFill>
                  <a:schemeClr val="tx1"/>
                </a:solidFill>
              </a:rPr>
            </a:br>
            <a:r>
              <a:rPr lang="en-US" sz="3000" dirty="0">
                <a:solidFill>
                  <a:schemeClr val="tx1"/>
                </a:solidFill>
              </a:rPr>
              <a:t>nature of data </a:t>
            </a:r>
          </a:p>
          <a:p>
            <a:pPr marL="741363" lvl="2" indent="-457200">
              <a:spcAft>
                <a:spcPts val="600"/>
              </a:spcAft>
              <a:buClr>
                <a:srgbClr val="AB2472"/>
              </a:buClr>
              <a:buSzPct val="85000"/>
              <a:buFont typeface="Wingdings" pitchFamily="2" charset="2"/>
              <a:buChar char="ü"/>
            </a:pPr>
            <a:r>
              <a:rPr lang="en-US" sz="3000" dirty="0">
                <a:solidFill>
                  <a:schemeClr val="tx1"/>
                </a:solidFill>
              </a:rPr>
              <a:t>Ethical considerations in evaluation</a:t>
            </a:r>
          </a:p>
          <a:p>
            <a:pPr marL="741363" lvl="2" indent="-457200">
              <a:buClr>
                <a:srgbClr val="AB2472"/>
              </a:buClr>
              <a:buSzPct val="85000"/>
              <a:buFont typeface="Wingdings" pitchFamily="2" charset="2"/>
              <a:buChar char="ü"/>
            </a:pPr>
            <a:r>
              <a:rPr lang="en-US" sz="3000" dirty="0">
                <a:solidFill>
                  <a:schemeClr val="tx1"/>
                </a:solidFill>
              </a:rPr>
              <a:t>Emergency procedures</a:t>
            </a:r>
          </a:p>
          <a:p>
            <a:pPr>
              <a:lnSpc>
                <a:spcPct val="150000"/>
              </a:lnSpc>
              <a:buNone/>
            </a:pPr>
            <a:endParaRPr lang="en-US" sz="1600" dirty="0"/>
          </a:p>
        </p:txBody>
      </p:sp>
      <p:sp>
        <p:nvSpPr>
          <p:cNvPr id="8" name="Title 23">
            <a:extLst>
              <a:ext uri="{FF2B5EF4-FFF2-40B4-BE49-F238E27FC236}">
                <a16:creationId xmlns:a16="http://schemas.microsoft.com/office/drawing/2014/main" id="{9E39C007-AC86-4979-8DE9-D945AB34E447}"/>
              </a:ext>
            </a:extLst>
          </p:cNvPr>
          <p:cNvSpPr>
            <a:spLocks noGrp="1"/>
          </p:cNvSpPr>
          <p:nvPr>
            <p:ph type="title"/>
          </p:nvPr>
        </p:nvSpPr>
        <p:spPr>
          <a:xfrm>
            <a:off x="561845" y="366812"/>
            <a:ext cx="8724024" cy="1143000"/>
          </a:xfrm>
        </p:spPr>
        <p:txBody>
          <a:bodyPr/>
          <a:lstStyle/>
          <a:p>
            <a:r>
              <a:rPr lang="en-US" dirty="0"/>
              <a:t>Team: Training (1)</a:t>
            </a:r>
          </a:p>
        </p:txBody>
      </p:sp>
    </p:spTree>
    <p:extLst>
      <p:ext uri="{BB962C8B-B14F-4D97-AF65-F5344CB8AC3E}">
        <p14:creationId xmlns:p14="http://schemas.microsoft.com/office/powerpoint/2010/main" val="2968018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ube 16">
            <a:extLst>
              <a:ext uri="{FF2B5EF4-FFF2-40B4-BE49-F238E27FC236}">
                <a16:creationId xmlns:a16="http://schemas.microsoft.com/office/drawing/2014/main" id="{BF21D859-7818-4895-ACCB-9702506352C8}"/>
              </a:ext>
            </a:extLst>
          </p:cNvPr>
          <p:cNvSpPr/>
          <p:nvPr/>
        </p:nvSpPr>
        <p:spPr>
          <a:xfrm>
            <a:off x="9356003" y="689424"/>
            <a:ext cx="444967" cy="768671"/>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ube 15">
            <a:extLst>
              <a:ext uri="{FF2B5EF4-FFF2-40B4-BE49-F238E27FC236}">
                <a16:creationId xmlns:a16="http://schemas.microsoft.com/office/drawing/2014/main" id="{775F52F2-738D-44C6-A3E7-2F873D9D4BA6}"/>
              </a:ext>
            </a:extLst>
          </p:cNvPr>
          <p:cNvSpPr/>
          <p:nvPr/>
        </p:nvSpPr>
        <p:spPr>
          <a:xfrm>
            <a:off x="9158154" y="696095"/>
            <a:ext cx="493308" cy="835777"/>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ube 14">
            <a:extLst>
              <a:ext uri="{FF2B5EF4-FFF2-40B4-BE49-F238E27FC236}">
                <a16:creationId xmlns:a16="http://schemas.microsoft.com/office/drawing/2014/main" id="{8C65F5B9-BF2B-4AF1-AF55-846C99AEBA05}"/>
              </a:ext>
            </a:extLst>
          </p:cNvPr>
          <p:cNvSpPr/>
          <p:nvPr/>
        </p:nvSpPr>
        <p:spPr>
          <a:xfrm>
            <a:off x="9005544" y="744296"/>
            <a:ext cx="493308" cy="835777"/>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ube 13">
            <a:extLst>
              <a:ext uri="{FF2B5EF4-FFF2-40B4-BE49-F238E27FC236}">
                <a16:creationId xmlns:a16="http://schemas.microsoft.com/office/drawing/2014/main" id="{537F8CB3-53A7-4424-8896-D76C750FFB25}"/>
              </a:ext>
            </a:extLst>
          </p:cNvPr>
          <p:cNvSpPr/>
          <p:nvPr/>
        </p:nvSpPr>
        <p:spPr>
          <a:xfrm>
            <a:off x="8823267" y="782647"/>
            <a:ext cx="511218" cy="916004"/>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ube 12">
            <a:extLst>
              <a:ext uri="{FF2B5EF4-FFF2-40B4-BE49-F238E27FC236}">
                <a16:creationId xmlns:a16="http://schemas.microsoft.com/office/drawing/2014/main" id="{B484A19F-8884-4E0F-881F-290E84979B30}"/>
              </a:ext>
            </a:extLst>
          </p:cNvPr>
          <p:cNvSpPr/>
          <p:nvPr/>
        </p:nvSpPr>
        <p:spPr>
          <a:xfrm>
            <a:off x="8688777" y="849476"/>
            <a:ext cx="511218" cy="916004"/>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ube 11">
            <a:extLst>
              <a:ext uri="{FF2B5EF4-FFF2-40B4-BE49-F238E27FC236}">
                <a16:creationId xmlns:a16="http://schemas.microsoft.com/office/drawing/2014/main" id="{E5CDEDAD-55D1-48A3-AD27-92B2443A8923}"/>
              </a:ext>
            </a:extLst>
          </p:cNvPr>
          <p:cNvSpPr/>
          <p:nvPr/>
        </p:nvSpPr>
        <p:spPr>
          <a:xfrm>
            <a:off x="8554287" y="920604"/>
            <a:ext cx="495925" cy="949826"/>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ube 10">
            <a:extLst>
              <a:ext uri="{FF2B5EF4-FFF2-40B4-BE49-F238E27FC236}">
                <a16:creationId xmlns:a16="http://schemas.microsoft.com/office/drawing/2014/main" id="{FC16C3F3-C408-440C-81A8-969E290FD4AF}"/>
              </a:ext>
            </a:extLst>
          </p:cNvPr>
          <p:cNvSpPr/>
          <p:nvPr/>
        </p:nvSpPr>
        <p:spPr>
          <a:xfrm>
            <a:off x="8425730" y="1015274"/>
            <a:ext cx="495925" cy="949826"/>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ube 9">
            <a:extLst>
              <a:ext uri="{FF2B5EF4-FFF2-40B4-BE49-F238E27FC236}">
                <a16:creationId xmlns:a16="http://schemas.microsoft.com/office/drawing/2014/main" id="{817E0CDA-9BD2-4B6D-A87D-6C04CF9CC01C}"/>
              </a:ext>
            </a:extLst>
          </p:cNvPr>
          <p:cNvSpPr/>
          <p:nvPr/>
        </p:nvSpPr>
        <p:spPr>
          <a:xfrm>
            <a:off x="8229139" y="1206751"/>
            <a:ext cx="586690" cy="1044955"/>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ube 8">
            <a:extLst>
              <a:ext uri="{FF2B5EF4-FFF2-40B4-BE49-F238E27FC236}">
                <a16:creationId xmlns:a16="http://schemas.microsoft.com/office/drawing/2014/main" id="{E1AB1614-EB3E-4A45-A4A0-E91F18652BD0}"/>
              </a:ext>
            </a:extLst>
          </p:cNvPr>
          <p:cNvSpPr/>
          <p:nvPr/>
        </p:nvSpPr>
        <p:spPr>
          <a:xfrm>
            <a:off x="8041620" y="1332289"/>
            <a:ext cx="586690" cy="1044955"/>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ube 7">
            <a:extLst>
              <a:ext uri="{FF2B5EF4-FFF2-40B4-BE49-F238E27FC236}">
                <a16:creationId xmlns:a16="http://schemas.microsoft.com/office/drawing/2014/main" id="{F9374967-218D-41DD-B30E-2DEF5D158FD8}"/>
              </a:ext>
            </a:extLst>
          </p:cNvPr>
          <p:cNvSpPr/>
          <p:nvPr/>
        </p:nvSpPr>
        <p:spPr>
          <a:xfrm>
            <a:off x="7869943" y="1421704"/>
            <a:ext cx="586690" cy="1044955"/>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ube 6">
            <a:extLst>
              <a:ext uri="{FF2B5EF4-FFF2-40B4-BE49-F238E27FC236}">
                <a16:creationId xmlns:a16="http://schemas.microsoft.com/office/drawing/2014/main" id="{BEBCC481-AF08-4F54-A334-CD76712F6FAC}"/>
              </a:ext>
            </a:extLst>
          </p:cNvPr>
          <p:cNvSpPr/>
          <p:nvPr/>
        </p:nvSpPr>
        <p:spPr>
          <a:xfrm>
            <a:off x="7742286" y="1547242"/>
            <a:ext cx="586690" cy="1044955"/>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23">
            <a:extLst>
              <a:ext uri="{FF2B5EF4-FFF2-40B4-BE49-F238E27FC236}">
                <a16:creationId xmlns:a16="http://schemas.microsoft.com/office/drawing/2014/main" id="{AFB69B91-AEBE-461A-BCDE-D32625F65789}"/>
              </a:ext>
            </a:extLst>
          </p:cNvPr>
          <p:cNvSpPr>
            <a:spLocks noGrp="1"/>
          </p:cNvSpPr>
          <p:nvPr>
            <p:ph type="title"/>
          </p:nvPr>
        </p:nvSpPr>
        <p:spPr/>
        <p:txBody>
          <a:bodyPr/>
          <a:lstStyle/>
          <a:p>
            <a:r>
              <a:rPr lang="en-US" dirty="0"/>
              <a:t>Team: Training (2)</a:t>
            </a:r>
          </a:p>
        </p:txBody>
      </p:sp>
      <p:sp>
        <p:nvSpPr>
          <p:cNvPr id="3" name="2 Marcador de contenido"/>
          <p:cNvSpPr>
            <a:spLocks noGrp="1"/>
          </p:cNvSpPr>
          <p:nvPr>
            <p:ph type="body" sz="quarter" idx="10"/>
          </p:nvPr>
        </p:nvSpPr>
        <p:spPr>
          <a:xfrm>
            <a:off x="728399" y="1332289"/>
            <a:ext cx="8429755" cy="6172321"/>
          </a:xfrm>
        </p:spPr>
        <p:txBody>
          <a:bodyPr/>
          <a:lstStyle/>
          <a:p>
            <a:r>
              <a:rPr lang="en-US" b="1" dirty="0"/>
              <a:t>Inexperienced or poorly trained teams </a:t>
            </a:r>
          </a:p>
          <a:p>
            <a:pPr>
              <a:spcAft>
                <a:spcPts val="1800"/>
              </a:spcAft>
            </a:pPr>
            <a:r>
              <a:rPr lang="en-US" b="1" dirty="0"/>
              <a:t>produce bad data.  </a:t>
            </a:r>
            <a:endParaRPr lang="en-US" b="1" dirty="0">
              <a:solidFill>
                <a:srgbClr val="1E1860"/>
              </a:solidFill>
            </a:endParaRPr>
          </a:p>
          <a:p>
            <a:pPr marL="568325" indent="-395288">
              <a:spcAft>
                <a:spcPts val="600"/>
              </a:spcAft>
              <a:buClr>
                <a:srgbClr val="AB2472"/>
              </a:buClr>
              <a:buFont typeface="Wingdings" panose="05000000000000000000" pitchFamily="2" charset="2"/>
              <a:buChar char="§"/>
            </a:pPr>
            <a:r>
              <a:rPr lang="en-US" b="1" dirty="0">
                <a:solidFill>
                  <a:schemeClr val="accent1">
                    <a:lumMod val="75000"/>
                  </a:schemeClr>
                </a:solidFill>
              </a:rPr>
              <a:t>SSI Interviews </a:t>
            </a:r>
          </a:p>
          <a:p>
            <a:pPr marL="1025525" lvl="1" indent="-333375">
              <a:spcAft>
                <a:spcPts val="900"/>
              </a:spcAft>
              <a:buClr>
                <a:srgbClr val="AB2472"/>
              </a:buClr>
              <a:buSzPct val="85000"/>
              <a:buFont typeface="Courier New" panose="02070309020205020404" pitchFamily="49" charset="0"/>
              <a:buChar char="o"/>
            </a:pPr>
            <a:r>
              <a:rPr lang="en-US" sz="2600" dirty="0">
                <a:solidFill>
                  <a:schemeClr val="tx1"/>
                </a:solidFill>
              </a:rPr>
              <a:t>Training + some exercises</a:t>
            </a:r>
          </a:p>
          <a:p>
            <a:pPr marL="568325" indent="-395288">
              <a:spcAft>
                <a:spcPts val="600"/>
              </a:spcAft>
              <a:buClr>
                <a:srgbClr val="AB2472"/>
              </a:buClr>
              <a:buFont typeface="Wingdings" panose="05000000000000000000" pitchFamily="2" charset="2"/>
              <a:buChar char="§"/>
            </a:pPr>
            <a:r>
              <a:rPr lang="en-US" b="1" dirty="0">
                <a:solidFill>
                  <a:schemeClr val="accent1">
                    <a:lumMod val="75000"/>
                  </a:schemeClr>
                </a:solidFill>
              </a:rPr>
              <a:t>Focus groups and participatory techniques </a:t>
            </a:r>
          </a:p>
          <a:p>
            <a:pPr marL="1025525" lvl="1" indent="-333375">
              <a:spcAft>
                <a:spcPts val="900"/>
              </a:spcAft>
              <a:buClr>
                <a:srgbClr val="AB2472"/>
              </a:buClr>
              <a:buSzPct val="85000"/>
              <a:buFont typeface="Courier New" panose="02070309020205020404" pitchFamily="49" charset="0"/>
              <a:buChar char="o"/>
            </a:pPr>
            <a:r>
              <a:rPr lang="en-US" sz="2600" dirty="0">
                <a:solidFill>
                  <a:schemeClr val="tx1"/>
                </a:solidFill>
              </a:rPr>
              <a:t>Experienced + high specialization </a:t>
            </a:r>
            <a:br>
              <a:rPr lang="en-US" sz="2600" dirty="0">
                <a:solidFill>
                  <a:schemeClr val="tx1"/>
                </a:solidFill>
              </a:rPr>
            </a:br>
            <a:r>
              <a:rPr lang="en-US" sz="2600" dirty="0">
                <a:solidFill>
                  <a:schemeClr val="tx1"/>
                </a:solidFill>
              </a:rPr>
              <a:t>in the subject</a:t>
            </a:r>
          </a:p>
          <a:p>
            <a:pPr marL="568325" indent="-395288">
              <a:spcAft>
                <a:spcPts val="600"/>
              </a:spcAft>
              <a:buClr>
                <a:srgbClr val="AB2472"/>
              </a:buClr>
              <a:buFont typeface="Wingdings" panose="05000000000000000000" pitchFamily="2" charset="2"/>
              <a:buChar char="§"/>
            </a:pPr>
            <a:r>
              <a:rPr lang="en-US" b="1" dirty="0">
                <a:solidFill>
                  <a:schemeClr val="accent1">
                    <a:lumMod val="75000"/>
                  </a:schemeClr>
                </a:solidFill>
              </a:rPr>
              <a:t>Participant and non-participant observation </a:t>
            </a:r>
          </a:p>
          <a:p>
            <a:pPr marL="1025525" lvl="1" indent="-333375">
              <a:spcAft>
                <a:spcPts val="900"/>
              </a:spcAft>
              <a:buClr>
                <a:srgbClr val="AB2472"/>
              </a:buClr>
              <a:buSzPct val="85000"/>
              <a:buFont typeface="Courier New" panose="02070309020205020404" pitchFamily="49" charset="0"/>
              <a:buChar char="o"/>
            </a:pPr>
            <a:r>
              <a:rPr lang="en-US" sz="2600" dirty="0">
                <a:solidFill>
                  <a:schemeClr val="tx1"/>
                </a:solidFill>
              </a:rPr>
              <a:t>Training + high specialization in the subject </a:t>
            </a:r>
          </a:p>
          <a:p>
            <a:pPr marL="568325" indent="-395288">
              <a:spcAft>
                <a:spcPts val="600"/>
              </a:spcAft>
              <a:buClr>
                <a:srgbClr val="AB2472"/>
              </a:buClr>
              <a:buFont typeface="Wingdings" panose="05000000000000000000" pitchFamily="2" charset="2"/>
              <a:buChar char="§"/>
            </a:pPr>
            <a:r>
              <a:rPr lang="en-US" b="1" dirty="0">
                <a:solidFill>
                  <a:schemeClr val="accent1">
                    <a:lumMod val="75000"/>
                  </a:schemeClr>
                </a:solidFill>
              </a:rPr>
              <a:t>Note taking</a:t>
            </a:r>
          </a:p>
          <a:p>
            <a:pPr marL="1025525" lvl="1" indent="-333375">
              <a:spcAft>
                <a:spcPts val="600"/>
              </a:spcAft>
              <a:buClr>
                <a:srgbClr val="AB2472"/>
              </a:buClr>
              <a:buSzPct val="85000"/>
              <a:buFont typeface="Courier New" panose="02070309020205020404" pitchFamily="49" charset="0"/>
              <a:buChar char="o"/>
            </a:pPr>
            <a:r>
              <a:rPr lang="en-US" sz="2600" dirty="0">
                <a:solidFill>
                  <a:schemeClr val="tx1"/>
                </a:solidFill>
              </a:rPr>
              <a:t>Training + some exercises</a:t>
            </a:r>
            <a:r>
              <a:rPr lang="en-US" b="1" dirty="0">
                <a:solidFill>
                  <a:schemeClr val="tx1"/>
                </a:solidFill>
              </a:rPr>
              <a:t>		</a:t>
            </a:r>
          </a:p>
          <a:p>
            <a:pPr algn="ctr">
              <a:spcBef>
                <a:spcPts val="1800"/>
              </a:spcBef>
            </a:pPr>
            <a:r>
              <a:rPr lang="en-US" b="1" dirty="0">
                <a:solidFill>
                  <a:srgbClr val="C00000"/>
                </a:solidFill>
              </a:rPr>
              <a:t>All </a:t>
            </a:r>
            <a:r>
              <a:rPr lang="en-US" b="1" dirty="0">
                <a:solidFill>
                  <a:schemeClr val="tx1"/>
                </a:solidFill>
              </a:rPr>
              <a:t>of them </a:t>
            </a:r>
            <a:r>
              <a:rPr lang="en-US" b="1" u="dbl" dirty="0">
                <a:solidFill>
                  <a:schemeClr val="tx1"/>
                </a:solidFill>
                <a:uFill>
                  <a:solidFill>
                    <a:srgbClr val="FF0000"/>
                  </a:solidFill>
                </a:uFill>
              </a:rPr>
              <a:t>need</a:t>
            </a:r>
            <a:r>
              <a:rPr lang="en-US" b="1" dirty="0">
                <a:solidFill>
                  <a:schemeClr val="tx1"/>
                </a:solidFill>
              </a:rPr>
              <a:t> </a:t>
            </a:r>
            <a:r>
              <a:rPr lang="en-US" b="1" dirty="0">
                <a:solidFill>
                  <a:srgbClr val="C00000"/>
                </a:solidFill>
              </a:rPr>
              <a:t>supervision</a:t>
            </a:r>
          </a:p>
        </p:txBody>
      </p:sp>
      <p:sp>
        <p:nvSpPr>
          <p:cNvPr id="6" name="Cube 5">
            <a:extLst>
              <a:ext uri="{FF2B5EF4-FFF2-40B4-BE49-F238E27FC236}">
                <a16:creationId xmlns:a16="http://schemas.microsoft.com/office/drawing/2014/main" id="{EE60A32C-F00B-47E1-9068-96E39F12BBB2}"/>
              </a:ext>
            </a:extLst>
          </p:cNvPr>
          <p:cNvSpPr/>
          <p:nvPr/>
        </p:nvSpPr>
        <p:spPr>
          <a:xfrm rot="12102042" flipH="1">
            <a:off x="7467900" y="1820531"/>
            <a:ext cx="637446" cy="1044955"/>
          </a:xfrm>
          <a:prstGeom prst="cube">
            <a:avLst>
              <a:gd name="adj" fmla="val 9646"/>
            </a:avLst>
          </a:prstGeom>
          <a:solidFill>
            <a:srgbClr val="A4C8C1"/>
          </a:solidFill>
          <a:ln>
            <a:solidFill>
              <a:srgbClr val="77AD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ube 3">
            <a:extLst>
              <a:ext uri="{FF2B5EF4-FFF2-40B4-BE49-F238E27FC236}">
                <a16:creationId xmlns:a16="http://schemas.microsoft.com/office/drawing/2014/main" id="{90FFB85A-1A6D-46D8-99B2-EFF88C85C09E}"/>
              </a:ext>
            </a:extLst>
          </p:cNvPr>
          <p:cNvSpPr/>
          <p:nvPr/>
        </p:nvSpPr>
        <p:spPr>
          <a:xfrm rot="13533675" flipH="1">
            <a:off x="7028220" y="2070210"/>
            <a:ext cx="652311" cy="1044955"/>
          </a:xfrm>
          <a:prstGeom prst="cube">
            <a:avLst>
              <a:gd name="adj" fmla="val 10888"/>
            </a:avLst>
          </a:prstGeom>
          <a:solidFill>
            <a:schemeClr val="tx1"/>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9DB4184-95C6-4747-B7FA-86CFD6E61270}"/>
              </a:ext>
            </a:extLst>
          </p:cNvPr>
          <p:cNvSpPr/>
          <p:nvPr/>
        </p:nvSpPr>
        <p:spPr>
          <a:xfrm rot="19273934">
            <a:off x="7402737" y="2274890"/>
            <a:ext cx="2922595" cy="338554"/>
          </a:xfrm>
          <a:prstGeom prst="rect">
            <a:avLst/>
          </a:prstGeom>
        </p:spPr>
        <p:txBody>
          <a:bodyPr wrap="none">
            <a:spAutoFit/>
          </a:bodyPr>
          <a:lstStyle/>
          <a:p>
            <a:r>
              <a:rPr lang="en-US" sz="1600" b="1" dirty="0">
                <a:solidFill>
                  <a:schemeClr val="accent1">
                    <a:lumMod val="75000"/>
                  </a:schemeClr>
                </a:solidFill>
                <a:latin typeface="Century Gothic" panose="020B0502020202020204" pitchFamily="34" charset="0"/>
              </a:rPr>
              <a:t> Bad </a:t>
            </a:r>
            <a:r>
              <a:rPr lang="en-US" sz="1600" b="1" u="heavy" dirty="0">
                <a:solidFill>
                  <a:schemeClr val="accent1">
                    <a:lumMod val="75000"/>
                  </a:schemeClr>
                </a:solidFill>
                <a:uFill>
                  <a:solidFill>
                    <a:srgbClr val="5E9A8F"/>
                  </a:solidFill>
                </a:uFill>
                <a:latin typeface="Century Gothic" panose="020B0502020202020204" pitchFamily="34" charset="0"/>
              </a:rPr>
              <a:t>data</a:t>
            </a:r>
            <a:r>
              <a:rPr lang="en-US" sz="1600" b="1" dirty="0">
                <a:solidFill>
                  <a:schemeClr val="accent1">
                    <a:lumMod val="75000"/>
                  </a:schemeClr>
                </a:solidFill>
                <a:latin typeface="Century Gothic" panose="020B0502020202020204" pitchFamily="34" charset="0"/>
              </a:rPr>
              <a:t> = bad everything</a:t>
            </a:r>
            <a:endParaRPr lang="en-US" sz="1600" dirty="0">
              <a:solidFill>
                <a:schemeClr val="accent1">
                  <a:lumMod val="75000"/>
                </a:schemeClr>
              </a:solidFill>
              <a:latin typeface="Century Gothic" panose="020B0502020202020204" pitchFamily="34" charset="0"/>
            </a:endParaRPr>
          </a:p>
        </p:txBody>
      </p:sp>
    </p:spTree>
    <p:extLst>
      <p:ext uri="{BB962C8B-B14F-4D97-AF65-F5344CB8AC3E}">
        <p14:creationId xmlns:p14="http://schemas.microsoft.com/office/powerpoint/2010/main" val="305954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A8AF332-466C-4A2C-BD66-ED97F9011D32}"/>
              </a:ext>
            </a:extLst>
          </p:cNvPr>
          <p:cNvSpPr>
            <a:spLocks noGrp="1"/>
          </p:cNvSpPr>
          <p:nvPr>
            <p:ph type="title"/>
          </p:nvPr>
        </p:nvSpPr>
        <p:spPr>
          <a:xfrm>
            <a:off x="561844" y="366812"/>
            <a:ext cx="9175279" cy="1143000"/>
          </a:xfrm>
        </p:spPr>
        <p:txBody>
          <a:bodyPr/>
          <a:lstStyle/>
          <a:p>
            <a:r>
              <a:rPr lang="en-US" dirty="0"/>
              <a:t>Team: Gender considerations</a:t>
            </a:r>
          </a:p>
        </p:txBody>
      </p:sp>
      <p:sp>
        <p:nvSpPr>
          <p:cNvPr id="3" name="2 Marcador de contenido"/>
          <p:cNvSpPr>
            <a:spLocks noGrp="1"/>
          </p:cNvSpPr>
          <p:nvPr>
            <p:ph type="body" sz="quarter" idx="10"/>
          </p:nvPr>
        </p:nvSpPr>
        <p:spPr>
          <a:xfrm>
            <a:off x="475345" y="1928419"/>
            <a:ext cx="8779864" cy="2590800"/>
          </a:xfrm>
        </p:spPr>
        <p:txBody>
          <a:bodyPr>
            <a:noAutofit/>
          </a:bodyPr>
          <a:lstStyle/>
          <a:p>
            <a:pPr marL="741363" lvl="1" indent="-457200">
              <a:lnSpc>
                <a:spcPts val="3000"/>
              </a:lnSpc>
              <a:spcAft>
                <a:spcPts val="600"/>
              </a:spcAft>
              <a:buClr>
                <a:srgbClr val="AB2472"/>
              </a:buClr>
              <a:buFont typeface="Wingdings" panose="05000000000000000000" pitchFamily="2" charset="2"/>
              <a:buChar char="§"/>
            </a:pPr>
            <a:r>
              <a:rPr lang="en-ZA" sz="2600" kern="1200" spc="-30" dirty="0">
                <a:latin typeface="Century Gothic" panose="020B0502020202020204" pitchFamily="34" charset="0"/>
              </a:rPr>
              <a:t>Male interviewers for male participants? Females for female participants? Consider the topic and local context—what will be most acceptable?</a:t>
            </a:r>
          </a:p>
          <a:p>
            <a:pPr marL="741363" lvl="1" indent="-457200">
              <a:lnSpc>
                <a:spcPts val="3000"/>
              </a:lnSpc>
              <a:spcAft>
                <a:spcPts val="600"/>
              </a:spcAft>
              <a:buClr>
                <a:srgbClr val="AB2472"/>
              </a:buClr>
              <a:buFont typeface="Wingdings" panose="05000000000000000000" pitchFamily="2" charset="2"/>
              <a:buChar char="§"/>
            </a:pPr>
            <a:r>
              <a:rPr lang="en-ZA" sz="2600" kern="1200" spc="-30" dirty="0">
                <a:latin typeface="Century Gothic" panose="020B0502020202020204" pitchFamily="34" charset="0"/>
              </a:rPr>
              <a:t>Do you have both men and women on the study team for balanced perspectives?</a:t>
            </a:r>
          </a:p>
          <a:p>
            <a:pPr marL="741363" lvl="1" indent="-457200">
              <a:lnSpc>
                <a:spcPts val="3000"/>
              </a:lnSpc>
              <a:buClr>
                <a:srgbClr val="AB2472"/>
              </a:buClr>
              <a:buFont typeface="Wingdings" panose="05000000000000000000" pitchFamily="2" charset="2"/>
              <a:buChar char="§"/>
            </a:pPr>
            <a:r>
              <a:rPr lang="en-ZA" sz="2600" kern="1200" spc="-30" dirty="0">
                <a:latin typeface="Century Gothic" panose="020B0502020202020204" pitchFamily="34" charset="0"/>
              </a:rPr>
              <a:t>Depending on topic, may need gender expert </a:t>
            </a:r>
            <a:br>
              <a:rPr lang="en-ZA" sz="2600" kern="1200" spc="-30" dirty="0">
                <a:latin typeface="Century Gothic" panose="020B0502020202020204" pitchFamily="34" charset="0"/>
              </a:rPr>
            </a:br>
            <a:r>
              <a:rPr lang="en-ZA" sz="2600" kern="1200" spc="-30" dirty="0">
                <a:latin typeface="Century Gothic" panose="020B0502020202020204" pitchFamily="34" charset="0"/>
              </a:rPr>
              <a:t>on team</a:t>
            </a:r>
          </a:p>
          <a:p>
            <a:pPr marL="1260475" lvl="2" indent="-346075">
              <a:lnSpc>
                <a:spcPts val="3000"/>
              </a:lnSpc>
              <a:buClr>
                <a:srgbClr val="AB2472"/>
              </a:buClr>
              <a:buSzPct val="85000"/>
              <a:buFont typeface="Courier New" panose="02070309020205020404" pitchFamily="49" charset="0"/>
              <a:buChar char="o"/>
            </a:pPr>
            <a:r>
              <a:rPr lang="en-ZA" sz="2400" kern="1200" spc="-30" dirty="0">
                <a:latin typeface="Century Gothic" panose="020B0502020202020204" pitchFamily="34" charset="0"/>
              </a:rPr>
              <a:t>For example, if you have a study on a topic such as gender-based violence or LGBT stigma and discrimination, you must have someone with expertise on gender and special ethical concerns</a:t>
            </a:r>
          </a:p>
          <a:p>
            <a:pPr marL="741363" lvl="1" indent="-457200">
              <a:lnSpc>
                <a:spcPts val="3000"/>
              </a:lnSpc>
              <a:spcBef>
                <a:spcPts val="900"/>
              </a:spcBef>
              <a:buClr>
                <a:srgbClr val="AB2472"/>
              </a:buClr>
              <a:buFont typeface="Wingdings" panose="05000000000000000000" pitchFamily="2" charset="2"/>
              <a:buChar char="§"/>
            </a:pPr>
            <a:r>
              <a:rPr lang="en-ZA" sz="2600" kern="1200" spc="-30" dirty="0">
                <a:latin typeface="Century Gothic" panose="020B0502020202020204" pitchFamily="34" charset="0"/>
              </a:rPr>
              <a:t>Training should always include discussion of gender related to the topic and/or the logistics (more later)</a:t>
            </a:r>
          </a:p>
        </p:txBody>
      </p:sp>
      <p:sp>
        <p:nvSpPr>
          <p:cNvPr id="5" name="Text Placeholder 4">
            <a:extLst>
              <a:ext uri="{FF2B5EF4-FFF2-40B4-BE49-F238E27FC236}">
                <a16:creationId xmlns:a16="http://schemas.microsoft.com/office/drawing/2014/main" id="{212C8C4C-582E-462F-86E3-69F960D10FE0}"/>
              </a:ext>
            </a:extLst>
          </p:cNvPr>
          <p:cNvSpPr>
            <a:spLocks noGrp="1"/>
          </p:cNvSpPr>
          <p:nvPr>
            <p:ph type="body" sz="quarter" idx="11"/>
          </p:nvPr>
        </p:nvSpPr>
        <p:spPr/>
        <p:txBody>
          <a:bodyPr/>
          <a:lstStyle/>
          <a:p>
            <a:r>
              <a:rPr lang="en-US" dirty="0"/>
              <a:t>Staffing and training</a:t>
            </a:r>
          </a:p>
        </p:txBody>
      </p:sp>
    </p:spTree>
    <p:extLst>
      <p:ext uri="{BB962C8B-B14F-4D97-AF65-F5344CB8AC3E}">
        <p14:creationId xmlns:p14="http://schemas.microsoft.com/office/powerpoint/2010/main" val="3730770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56114" y="1509811"/>
            <a:ext cx="8429755" cy="6077237"/>
          </a:xfrm>
        </p:spPr>
        <p:txBody>
          <a:bodyPr/>
          <a:lstStyle/>
          <a:p>
            <a:pPr marL="457200" indent="-457200">
              <a:spcAft>
                <a:spcPts val="1200"/>
              </a:spcAft>
              <a:buClr>
                <a:srgbClr val="AB2472"/>
              </a:buClr>
              <a:buFont typeface="Wingdings" panose="05000000000000000000" pitchFamily="2" charset="2"/>
              <a:buChar char="§"/>
            </a:pPr>
            <a:r>
              <a:rPr lang="en-US" sz="3200" dirty="0">
                <a:solidFill>
                  <a:schemeClr val="tx1"/>
                </a:solidFill>
              </a:rPr>
              <a:t>Field teams</a:t>
            </a:r>
          </a:p>
          <a:p>
            <a:pPr marL="457200" indent="-457200">
              <a:spcAft>
                <a:spcPts val="1200"/>
              </a:spcAft>
              <a:buClr>
                <a:srgbClr val="AB2472"/>
              </a:buClr>
              <a:buFont typeface="Wingdings" panose="05000000000000000000" pitchFamily="2" charset="2"/>
              <a:buChar char="§"/>
            </a:pPr>
            <a:r>
              <a:rPr lang="en-US" sz="3200" dirty="0">
                <a:solidFill>
                  <a:schemeClr val="tx1"/>
                </a:solidFill>
              </a:rPr>
              <a:t>Supervision</a:t>
            </a:r>
          </a:p>
          <a:p>
            <a:pPr marL="457200" indent="-457200">
              <a:spcAft>
                <a:spcPts val="1200"/>
              </a:spcAft>
              <a:buClr>
                <a:srgbClr val="AB2472"/>
              </a:buClr>
              <a:buFont typeface="Wingdings" panose="05000000000000000000" pitchFamily="2" charset="2"/>
              <a:buChar char="§"/>
            </a:pPr>
            <a:r>
              <a:rPr lang="en-US" sz="3200" dirty="0">
                <a:solidFill>
                  <a:schemeClr val="tx1"/>
                </a:solidFill>
              </a:rPr>
              <a:t>Field notes</a:t>
            </a:r>
          </a:p>
          <a:p>
            <a:pPr marL="457200" indent="-457200">
              <a:spcAft>
                <a:spcPts val="1200"/>
              </a:spcAft>
              <a:buClr>
                <a:srgbClr val="AB2472"/>
              </a:buClr>
              <a:buFont typeface="Wingdings" panose="05000000000000000000" pitchFamily="2" charset="2"/>
              <a:buChar char="§"/>
            </a:pPr>
            <a:r>
              <a:rPr lang="en-US" sz="3200" dirty="0">
                <a:solidFill>
                  <a:schemeClr val="tx1"/>
                </a:solidFill>
              </a:rPr>
              <a:t>Backup data</a:t>
            </a:r>
          </a:p>
          <a:p>
            <a:pPr marL="457200" indent="-457200">
              <a:spcAft>
                <a:spcPts val="1200"/>
              </a:spcAft>
              <a:buClr>
                <a:srgbClr val="AB2472"/>
              </a:buClr>
              <a:buFont typeface="Wingdings" panose="05000000000000000000" pitchFamily="2" charset="2"/>
              <a:buChar char="§"/>
            </a:pPr>
            <a:r>
              <a:rPr lang="en-US" sz="3200" dirty="0">
                <a:solidFill>
                  <a:schemeClr val="tx1"/>
                </a:solidFill>
              </a:rPr>
              <a:t>Daily debriefs</a:t>
            </a:r>
          </a:p>
          <a:p>
            <a:pPr marL="457200" indent="-457200">
              <a:spcAft>
                <a:spcPts val="1200"/>
              </a:spcAft>
              <a:buClr>
                <a:srgbClr val="AB2472"/>
              </a:buClr>
              <a:buFont typeface="Wingdings" panose="05000000000000000000" pitchFamily="2" charset="2"/>
              <a:buChar char="§"/>
            </a:pPr>
            <a:r>
              <a:rPr lang="en-US" sz="3200" dirty="0">
                <a:solidFill>
                  <a:schemeClr val="tx1"/>
                </a:solidFill>
              </a:rPr>
              <a:t>Emotional support for sensitive topics</a:t>
            </a:r>
          </a:p>
          <a:p>
            <a:pPr marL="1025525" lvl="1" indent="-457200">
              <a:buClr>
                <a:srgbClr val="AB2472"/>
              </a:buClr>
              <a:buSzPct val="85000"/>
              <a:buFont typeface="Courier New" panose="02070309020205020404" pitchFamily="49" charset="0"/>
              <a:buChar char="o"/>
            </a:pPr>
            <a:r>
              <a:rPr lang="en-US" sz="3000" dirty="0">
                <a:solidFill>
                  <a:schemeClr val="tx1"/>
                </a:solidFill>
              </a:rPr>
              <a:t>Example: Cases of extreme violence where you must give emotional support to subjects and fieldworkers, and maybe take action</a:t>
            </a:r>
          </a:p>
          <a:p>
            <a:pPr marL="457200" indent="-457200">
              <a:buFont typeface="Arial" panose="020B0604020202020204" pitchFamily="34" charset="0"/>
              <a:buChar char="•"/>
            </a:pPr>
            <a:endParaRPr lang="en-US" sz="3200" dirty="0">
              <a:solidFill>
                <a:schemeClr val="tx1"/>
              </a:solidFill>
            </a:endParaRPr>
          </a:p>
          <a:p>
            <a:pPr lvl="1">
              <a:lnSpc>
                <a:spcPct val="150000"/>
              </a:lnSpc>
            </a:pPr>
            <a:endParaRPr lang="en-US" sz="3000" dirty="0"/>
          </a:p>
        </p:txBody>
      </p:sp>
      <p:sp>
        <p:nvSpPr>
          <p:cNvPr id="8" name="Title 6">
            <a:extLst>
              <a:ext uri="{FF2B5EF4-FFF2-40B4-BE49-F238E27FC236}">
                <a16:creationId xmlns:a16="http://schemas.microsoft.com/office/drawing/2014/main" id="{5DB581C2-EC25-4AC2-82BD-3A92F2A99EE6}"/>
              </a:ext>
            </a:extLst>
          </p:cNvPr>
          <p:cNvSpPr>
            <a:spLocks noGrp="1"/>
          </p:cNvSpPr>
          <p:nvPr>
            <p:ph type="title"/>
          </p:nvPr>
        </p:nvSpPr>
        <p:spPr>
          <a:xfrm>
            <a:off x="561845" y="366812"/>
            <a:ext cx="8724024" cy="1143000"/>
          </a:xfrm>
        </p:spPr>
        <p:txBody>
          <a:bodyPr/>
          <a:lstStyle/>
          <a:p>
            <a:r>
              <a:rPr lang="en-US" dirty="0"/>
              <a:t>In the field: Logistics (1)</a:t>
            </a:r>
          </a:p>
        </p:txBody>
      </p:sp>
    </p:spTree>
    <p:extLst>
      <p:ext uri="{BB962C8B-B14F-4D97-AF65-F5344CB8AC3E}">
        <p14:creationId xmlns:p14="http://schemas.microsoft.com/office/powerpoint/2010/main" val="4094081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B485CCB-3733-40C4-AC71-18B0CB994D93}"/>
              </a:ext>
            </a:extLst>
          </p:cNvPr>
          <p:cNvSpPr>
            <a:spLocks noGrp="1"/>
          </p:cNvSpPr>
          <p:nvPr>
            <p:ph type="title"/>
          </p:nvPr>
        </p:nvSpPr>
        <p:spPr/>
        <p:txBody>
          <a:bodyPr/>
          <a:lstStyle/>
          <a:p>
            <a:r>
              <a:rPr lang="en-US" dirty="0"/>
              <a:t>In the field: Logistics (2)</a:t>
            </a:r>
          </a:p>
        </p:txBody>
      </p:sp>
      <p:sp>
        <p:nvSpPr>
          <p:cNvPr id="3" name="2 Marcador de contenido"/>
          <p:cNvSpPr>
            <a:spLocks noGrp="1"/>
          </p:cNvSpPr>
          <p:nvPr>
            <p:ph type="body" sz="quarter" idx="10"/>
          </p:nvPr>
        </p:nvSpPr>
        <p:spPr>
          <a:xfrm>
            <a:off x="758001" y="2034436"/>
            <a:ext cx="8542398" cy="5598815"/>
          </a:xfrm>
        </p:spPr>
        <p:txBody>
          <a:bodyPr>
            <a:noAutofit/>
          </a:bodyPr>
          <a:lstStyle/>
          <a:p>
            <a:pPr>
              <a:lnSpc>
                <a:spcPts val="3200"/>
              </a:lnSpc>
              <a:spcAft>
                <a:spcPts val="1200"/>
              </a:spcAft>
            </a:pPr>
            <a:r>
              <a:rPr lang="en-US" sz="3000" b="1" spc="-30" dirty="0"/>
              <a:t>Data collection</a:t>
            </a:r>
          </a:p>
          <a:p>
            <a:pPr marL="622300" lvl="1" indent="-396875" algn="l" rtl="0">
              <a:lnSpc>
                <a:spcPts val="3200"/>
              </a:lnSpc>
              <a:spcAft>
                <a:spcPts val="1200"/>
              </a:spcAft>
              <a:buClr>
                <a:srgbClr val="AB2472"/>
              </a:buClr>
              <a:buFont typeface="Wingdings" panose="05000000000000000000" pitchFamily="2" charset="2"/>
              <a:buChar char="§"/>
            </a:pPr>
            <a:r>
              <a:rPr lang="en-IN" sz="2800" kern="1200" spc="-30" dirty="0">
                <a:solidFill>
                  <a:schemeClr val="tx1"/>
                </a:solidFill>
              </a:rPr>
              <a:t>Must take into account stereotypes and social and cultural factors that may induce gender biases </a:t>
            </a:r>
          </a:p>
          <a:p>
            <a:pPr marL="622300" lvl="1" indent="-396875">
              <a:lnSpc>
                <a:spcPts val="3200"/>
              </a:lnSpc>
              <a:spcAft>
                <a:spcPts val="600"/>
              </a:spcAft>
              <a:buClr>
                <a:srgbClr val="AB2472"/>
              </a:buClr>
              <a:buFont typeface="Wingdings" panose="05000000000000000000" pitchFamily="2" charset="2"/>
              <a:buChar char="§"/>
            </a:pPr>
            <a:r>
              <a:rPr lang="en-US" sz="2800" kern="1200" spc="-30" dirty="0">
                <a:solidFill>
                  <a:schemeClr val="tx1"/>
                </a:solidFill>
              </a:rPr>
              <a:t>Consider who/what/where/when?  </a:t>
            </a:r>
          </a:p>
          <a:p>
            <a:pPr marL="1206500" lvl="2" indent="-411163">
              <a:lnSpc>
                <a:spcPts val="3200"/>
              </a:lnSpc>
              <a:spcAft>
                <a:spcPts val="900"/>
              </a:spcAft>
              <a:buClr>
                <a:srgbClr val="AB2472"/>
              </a:buClr>
              <a:buSzPct val="85000"/>
              <a:buFont typeface="Courier New" panose="02070309020205020404" pitchFamily="49" charset="0"/>
              <a:buChar char="o"/>
            </a:pPr>
            <a:r>
              <a:rPr lang="en-US" sz="2600" kern="1200" spc="-30" dirty="0">
                <a:solidFill>
                  <a:schemeClr val="tx1"/>
                </a:solidFill>
              </a:rPr>
              <a:t>Are women and men available at different times of day because of gender roles? </a:t>
            </a:r>
            <a:br>
              <a:rPr lang="en-US" sz="2600" kern="1200" spc="-30" dirty="0">
                <a:solidFill>
                  <a:schemeClr val="tx1"/>
                </a:solidFill>
              </a:rPr>
            </a:br>
            <a:r>
              <a:rPr lang="en-US" sz="2600" kern="1200" spc="-30" dirty="0">
                <a:solidFill>
                  <a:schemeClr val="tx1"/>
                </a:solidFill>
              </a:rPr>
              <a:t>(e.g., women preparing meals at certain times of day, versus men working in rice fields at certain times of day)</a:t>
            </a:r>
          </a:p>
          <a:p>
            <a:pPr marL="1206500" lvl="2" indent="-411163">
              <a:lnSpc>
                <a:spcPts val="3200"/>
              </a:lnSpc>
              <a:spcAft>
                <a:spcPts val="1200"/>
              </a:spcAft>
              <a:buClr>
                <a:srgbClr val="AB2472"/>
              </a:buClr>
              <a:buSzPct val="85000"/>
              <a:buFont typeface="Courier New" panose="02070309020205020404" pitchFamily="49" charset="0"/>
              <a:buChar char="o"/>
            </a:pPr>
            <a:r>
              <a:rPr lang="en-US" sz="2600" kern="1200" spc="-30" dirty="0">
                <a:solidFill>
                  <a:schemeClr val="tx1"/>
                </a:solidFill>
              </a:rPr>
              <a:t>Are there certain locations that are taboo </a:t>
            </a:r>
            <a:br>
              <a:rPr lang="en-US" sz="2600" kern="1200" spc="-30" dirty="0">
                <a:solidFill>
                  <a:schemeClr val="tx1"/>
                </a:solidFill>
              </a:rPr>
            </a:br>
            <a:r>
              <a:rPr lang="en-US" sz="2600" kern="1200" spc="-30" dirty="0">
                <a:solidFill>
                  <a:schemeClr val="tx1"/>
                </a:solidFill>
              </a:rPr>
              <a:t>for men versus women to go?</a:t>
            </a:r>
            <a:endParaRPr lang="en-US" sz="2600" spc="-30" dirty="0"/>
          </a:p>
        </p:txBody>
      </p:sp>
      <p:sp>
        <p:nvSpPr>
          <p:cNvPr id="8" name="Text Placeholder 7">
            <a:extLst>
              <a:ext uri="{FF2B5EF4-FFF2-40B4-BE49-F238E27FC236}">
                <a16:creationId xmlns:a16="http://schemas.microsoft.com/office/drawing/2014/main" id="{6D4A97E9-5112-4FBD-A8CB-1DC537390E84}"/>
              </a:ext>
            </a:extLst>
          </p:cNvPr>
          <p:cNvSpPr>
            <a:spLocks noGrp="1"/>
          </p:cNvSpPr>
          <p:nvPr>
            <p:ph type="body" sz="quarter" idx="11"/>
          </p:nvPr>
        </p:nvSpPr>
        <p:spPr>
          <a:xfrm>
            <a:off x="561845" y="1091205"/>
            <a:ext cx="8542398" cy="837214"/>
          </a:xfrm>
        </p:spPr>
        <p:txBody>
          <a:bodyPr/>
          <a:lstStyle/>
          <a:p>
            <a:r>
              <a:rPr lang="en-US" dirty="0"/>
              <a:t>Special gender considerations</a:t>
            </a:r>
          </a:p>
        </p:txBody>
      </p:sp>
    </p:spTree>
    <p:extLst>
      <p:ext uri="{BB962C8B-B14F-4D97-AF65-F5344CB8AC3E}">
        <p14:creationId xmlns:p14="http://schemas.microsoft.com/office/powerpoint/2010/main" val="1159155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4F9BB4-5728-4161-9C48-97F9713766D6}"/>
              </a:ext>
            </a:extLst>
          </p:cNvPr>
          <p:cNvSpPr>
            <a:spLocks noGrp="1"/>
          </p:cNvSpPr>
          <p:nvPr>
            <p:ph type="title"/>
          </p:nvPr>
        </p:nvSpPr>
        <p:spPr>
          <a:xfrm>
            <a:off x="561844" y="366812"/>
            <a:ext cx="10119407" cy="1143000"/>
          </a:xfrm>
        </p:spPr>
        <p:txBody>
          <a:bodyPr/>
          <a:lstStyle/>
          <a:p>
            <a:r>
              <a:rPr lang="en-US" spc="-100" dirty="0"/>
              <a:t>In the field: Safety and behavior</a:t>
            </a:r>
          </a:p>
        </p:txBody>
      </p:sp>
      <p:sp>
        <p:nvSpPr>
          <p:cNvPr id="3" name="2 Marcador de contenido"/>
          <p:cNvSpPr>
            <a:spLocks noGrp="1"/>
          </p:cNvSpPr>
          <p:nvPr>
            <p:ph type="body" sz="quarter" idx="10"/>
          </p:nvPr>
        </p:nvSpPr>
        <p:spPr>
          <a:xfrm>
            <a:off x="829635" y="1523064"/>
            <a:ext cx="8693425" cy="5657133"/>
          </a:xfrm>
        </p:spPr>
        <p:txBody>
          <a:bodyPr>
            <a:noAutofit/>
          </a:bodyPr>
          <a:lstStyle/>
          <a:p>
            <a:pPr>
              <a:spcAft>
                <a:spcPts val="600"/>
              </a:spcAft>
            </a:pPr>
            <a:r>
              <a:rPr lang="en-US" sz="3000" spc="-10" dirty="0"/>
              <a:t>The following aspects must be contemplated:</a:t>
            </a:r>
          </a:p>
          <a:p>
            <a:pPr marL="688975" lvl="1" indent="-450850">
              <a:spcAft>
                <a:spcPts val="600"/>
              </a:spcAft>
              <a:buClr>
                <a:srgbClr val="AB2472"/>
              </a:buClr>
              <a:buFont typeface="Wingdings" panose="05000000000000000000" pitchFamily="2" charset="2"/>
              <a:buChar char="§"/>
            </a:pPr>
            <a:r>
              <a:rPr lang="en-US" sz="2800" spc="-10" dirty="0">
                <a:solidFill>
                  <a:schemeClr val="tx1"/>
                </a:solidFill>
              </a:rPr>
              <a:t>Fieldworkers going into homes</a:t>
            </a:r>
          </a:p>
          <a:p>
            <a:pPr marL="688975" lvl="1" indent="-450850">
              <a:buClr>
                <a:srgbClr val="AB2472"/>
              </a:buClr>
              <a:buFont typeface="Wingdings" panose="05000000000000000000" pitchFamily="2" charset="2"/>
              <a:buChar char="§"/>
            </a:pPr>
            <a:r>
              <a:rPr lang="en-US" sz="2800" spc="-10" dirty="0">
                <a:solidFill>
                  <a:schemeClr val="tx1"/>
                </a:solidFill>
              </a:rPr>
              <a:t>Working in “hot” sites (neighborhoods, </a:t>
            </a:r>
            <a:br>
              <a:rPr lang="en-US" sz="2800" spc="-10" dirty="0">
                <a:solidFill>
                  <a:schemeClr val="tx1"/>
                </a:solidFill>
              </a:rPr>
            </a:br>
            <a:r>
              <a:rPr lang="en-US" sz="2800" spc="-10" dirty="0">
                <a:solidFill>
                  <a:schemeClr val="tx1"/>
                </a:solidFill>
              </a:rPr>
              <a:t>bars, streets)</a:t>
            </a:r>
            <a:endParaRPr lang="en-US" sz="3200" spc="-10" dirty="0">
              <a:solidFill>
                <a:schemeClr val="tx1"/>
              </a:solidFill>
            </a:endParaRPr>
          </a:p>
          <a:p>
            <a:pPr>
              <a:spcBef>
                <a:spcPts val="1800"/>
              </a:spcBef>
              <a:spcAft>
                <a:spcPts val="600"/>
              </a:spcAft>
            </a:pPr>
            <a:r>
              <a:rPr lang="en-US" sz="3000" spc="-10" dirty="0">
                <a:solidFill>
                  <a:schemeClr val="tx1"/>
                </a:solidFill>
              </a:rPr>
              <a:t>Field behavior:</a:t>
            </a:r>
          </a:p>
          <a:p>
            <a:pPr marL="688975" lvl="1" indent="-463550">
              <a:spcAft>
                <a:spcPts val="600"/>
              </a:spcAft>
              <a:buClr>
                <a:srgbClr val="AB2472"/>
              </a:buClr>
              <a:buSzPct val="100000"/>
              <a:buFont typeface="Wingdings" panose="05000000000000000000" pitchFamily="2" charset="2"/>
              <a:buChar char="§"/>
            </a:pPr>
            <a:r>
              <a:rPr lang="en-US" sz="2800" spc="-10" dirty="0">
                <a:solidFill>
                  <a:schemeClr val="tx1"/>
                </a:solidFill>
              </a:rPr>
              <a:t>No drinking.</a:t>
            </a:r>
          </a:p>
          <a:p>
            <a:pPr marL="688975" lvl="1" indent="-463550">
              <a:buClr>
                <a:srgbClr val="AB2472"/>
              </a:buClr>
              <a:buSzPct val="100000"/>
              <a:buFont typeface="Wingdings" panose="05000000000000000000" pitchFamily="2" charset="2"/>
              <a:buChar char="§"/>
            </a:pPr>
            <a:r>
              <a:rPr lang="en-US" sz="2800" spc="-10" dirty="0">
                <a:solidFill>
                  <a:schemeClr val="tx1"/>
                </a:solidFill>
              </a:rPr>
              <a:t>Consider local norms/rules, including on gender: How to dress; who to talk with</a:t>
            </a:r>
          </a:p>
          <a:p>
            <a:pPr>
              <a:spcBef>
                <a:spcPts val="1800"/>
              </a:spcBef>
              <a:spcAft>
                <a:spcPts val="600"/>
              </a:spcAft>
            </a:pPr>
            <a:r>
              <a:rPr lang="en-US" sz="3200" spc="-10" dirty="0">
                <a:solidFill>
                  <a:schemeClr val="tx1"/>
                </a:solidFill>
              </a:rPr>
              <a:t>Sleeping in sites during the fieldwork:</a:t>
            </a:r>
          </a:p>
          <a:p>
            <a:pPr marL="688975" lvl="1" indent="-463550">
              <a:spcBef>
                <a:spcPts val="300"/>
              </a:spcBef>
              <a:buClr>
                <a:srgbClr val="AB2472"/>
              </a:buClr>
              <a:buFont typeface="Wingdings" panose="05000000000000000000" pitchFamily="2" charset="2"/>
              <a:buChar char="§"/>
            </a:pPr>
            <a:r>
              <a:rPr lang="en-US" sz="2800" spc="-10" dirty="0">
                <a:solidFill>
                  <a:schemeClr val="tx1"/>
                </a:solidFill>
              </a:rPr>
              <a:t>Fieldworkers sleep in the same place </a:t>
            </a:r>
          </a:p>
        </p:txBody>
      </p:sp>
    </p:spTree>
    <p:extLst>
      <p:ext uri="{BB962C8B-B14F-4D97-AF65-F5344CB8AC3E}">
        <p14:creationId xmlns:p14="http://schemas.microsoft.com/office/powerpoint/2010/main" val="3357737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p:txBody>
          <a:bodyPr/>
          <a:lstStyle/>
          <a:p>
            <a:r>
              <a:rPr lang="en-US" dirty="0"/>
              <a:t>Authorities and fieldwork</a:t>
            </a:r>
          </a:p>
        </p:txBody>
      </p:sp>
      <p:sp>
        <p:nvSpPr>
          <p:cNvPr id="8" name="Text Placeholder 7">
            <a:extLst>
              <a:ext uri="{FF2B5EF4-FFF2-40B4-BE49-F238E27FC236}">
                <a16:creationId xmlns:a16="http://schemas.microsoft.com/office/drawing/2014/main" id="{DCCC93D5-1BE8-4CA8-9ADA-AEF5476B83D4}"/>
              </a:ext>
            </a:extLst>
          </p:cNvPr>
          <p:cNvSpPr>
            <a:spLocks noGrp="1"/>
          </p:cNvSpPr>
          <p:nvPr>
            <p:ph type="body" sz="quarter" idx="11"/>
          </p:nvPr>
        </p:nvSpPr>
        <p:spPr>
          <a:xfrm>
            <a:off x="561845" y="1091205"/>
            <a:ext cx="8934710" cy="837214"/>
          </a:xfrm>
        </p:spPr>
        <p:txBody>
          <a:bodyPr/>
          <a:lstStyle/>
          <a:p>
            <a:r>
              <a:rPr lang="en-US" dirty="0"/>
              <a:t>Funding agency and government regulations</a:t>
            </a:r>
          </a:p>
          <a:p>
            <a:endParaRPr lang="en-US" dirty="0"/>
          </a:p>
        </p:txBody>
      </p:sp>
      <p:pic>
        <p:nvPicPr>
          <p:cNvPr id="2050" name="Picture 2" descr="https://www.nature.org/cs/groups/webcontent/@photopublic/documents/media/samburu-village-640x400.jpg">
            <a:extLst>
              <a:ext uri="{FF2B5EF4-FFF2-40B4-BE49-F238E27FC236}">
                <a16:creationId xmlns:a16="http://schemas.microsoft.com/office/drawing/2014/main" id="{F63372BD-214B-49C1-B1EB-95C94BF8BF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65" b="6397"/>
          <a:stretch/>
        </p:blipFill>
        <p:spPr bwMode="auto">
          <a:xfrm>
            <a:off x="1005840" y="2912611"/>
            <a:ext cx="8046720" cy="44929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733449" y="1561885"/>
            <a:ext cx="8914133" cy="5619754"/>
          </a:xfrm>
        </p:spPr>
        <p:txBody>
          <a:bodyPr>
            <a:noAutofit/>
          </a:bodyPr>
          <a:lstStyle/>
          <a:p>
            <a:pPr marL="3492">
              <a:spcAft>
                <a:spcPts val="1800"/>
              </a:spcAft>
            </a:pPr>
            <a:r>
              <a:rPr lang="en-US" sz="3200" dirty="0"/>
              <a:t>Always ask local authorities for permission.</a:t>
            </a:r>
          </a:p>
          <a:p>
            <a:pPr>
              <a:spcAft>
                <a:spcPts val="900"/>
              </a:spcAft>
            </a:pPr>
            <a:r>
              <a:rPr lang="en-US" sz="3200" dirty="0">
                <a:solidFill>
                  <a:schemeClr val="tx1"/>
                </a:solidFill>
              </a:rPr>
              <a:t>Show identifications and permissions.</a:t>
            </a:r>
          </a:p>
          <a:p>
            <a:pPr marL="688975" lvl="1" indent="-463550">
              <a:spcAft>
                <a:spcPts val="900"/>
              </a:spcAft>
              <a:buClr>
                <a:srgbClr val="AB2472"/>
              </a:buClr>
              <a:buFont typeface="Wingdings" panose="05000000000000000000" pitchFamily="2" charset="2"/>
              <a:buChar char="§"/>
            </a:pPr>
            <a:r>
              <a:rPr lang="en-US" sz="3200" dirty="0"/>
              <a:t>Use a picture ID, if possible</a:t>
            </a:r>
          </a:p>
          <a:p>
            <a:pPr marL="688975" lvl="1" indent="-463550">
              <a:spcAft>
                <a:spcPts val="900"/>
              </a:spcAft>
              <a:buClr>
                <a:srgbClr val="AB2472"/>
              </a:buClr>
              <a:buFont typeface="Wingdings" panose="05000000000000000000" pitchFamily="2" charset="2"/>
              <a:buChar char="§"/>
            </a:pPr>
            <a:r>
              <a:rPr lang="en-US" sz="3200" dirty="0"/>
              <a:t>Consider approvals by authorities from the local, district, or national level</a:t>
            </a:r>
          </a:p>
          <a:p>
            <a:pPr marL="688975" lvl="1" indent="-463550">
              <a:spcAft>
                <a:spcPts val="600"/>
              </a:spcAft>
              <a:buClr>
                <a:srgbClr val="AB2472"/>
              </a:buClr>
              <a:buFont typeface="Wingdings" panose="05000000000000000000" pitchFamily="2" charset="2"/>
              <a:buChar char="§"/>
            </a:pPr>
            <a:r>
              <a:rPr lang="en-US" sz="3200" b="1" dirty="0">
                <a:solidFill>
                  <a:schemeClr val="accent1">
                    <a:lumMod val="75000"/>
                  </a:schemeClr>
                </a:solidFill>
              </a:rPr>
              <a:t>Consider time requirements</a:t>
            </a:r>
            <a:r>
              <a:rPr lang="en-US" sz="3200" dirty="0">
                <a:solidFill>
                  <a:schemeClr val="accent1">
                    <a:lumMod val="75000"/>
                  </a:schemeClr>
                </a:solidFill>
              </a:rPr>
              <a:t> </a:t>
            </a:r>
            <a:r>
              <a:rPr lang="en-US" sz="3200" dirty="0"/>
              <a:t>when evaluating programs that require </a:t>
            </a:r>
            <a:br>
              <a:rPr lang="en-US" sz="3200" dirty="0"/>
            </a:br>
            <a:r>
              <a:rPr lang="en-US" sz="3200" dirty="0"/>
              <a:t>special permissions for fieldwork </a:t>
            </a:r>
          </a:p>
          <a:p>
            <a:pPr marL="1377950" lvl="2" indent="-463550">
              <a:spcBef>
                <a:spcPts val="900"/>
              </a:spcBef>
              <a:spcAft>
                <a:spcPts val="600"/>
              </a:spcAft>
              <a:buClr>
                <a:srgbClr val="AB2472"/>
              </a:buClr>
              <a:buSzPct val="85000"/>
              <a:buFont typeface="Courier New" panose="02070309020205020404" pitchFamily="49" charset="0"/>
              <a:buChar char="o"/>
            </a:pPr>
            <a:r>
              <a:rPr lang="en-US" sz="3000" dirty="0"/>
              <a:t>Example: Ministries of health have </a:t>
            </a:r>
            <a:br>
              <a:rPr lang="en-US" sz="3000" dirty="0"/>
            </a:br>
            <a:r>
              <a:rPr lang="en-US" sz="3000" dirty="0"/>
              <a:t>their own institutional review board (IRB)</a:t>
            </a:r>
          </a:p>
        </p:txBody>
      </p:sp>
      <p:sp>
        <p:nvSpPr>
          <p:cNvPr id="8" name="Title 6">
            <a:extLst>
              <a:ext uri="{FF2B5EF4-FFF2-40B4-BE49-F238E27FC236}">
                <a16:creationId xmlns:a16="http://schemas.microsoft.com/office/drawing/2014/main" id="{ADD6C2E1-4DAE-4CE3-B1EC-AA6D9BFFB154}"/>
              </a:ext>
            </a:extLst>
          </p:cNvPr>
          <p:cNvSpPr>
            <a:spLocks noGrp="1"/>
          </p:cNvSpPr>
          <p:nvPr>
            <p:ph type="title"/>
          </p:nvPr>
        </p:nvSpPr>
        <p:spPr>
          <a:xfrm>
            <a:off x="561845" y="366812"/>
            <a:ext cx="8724024" cy="1143000"/>
          </a:xfrm>
        </p:spPr>
        <p:txBody>
          <a:bodyPr/>
          <a:lstStyle/>
          <a:p>
            <a:r>
              <a:rPr lang="en-US" dirty="0"/>
              <a:t>Local and national rules (1) </a:t>
            </a:r>
          </a:p>
        </p:txBody>
      </p:sp>
    </p:spTree>
    <p:extLst>
      <p:ext uri="{BB962C8B-B14F-4D97-AF65-F5344CB8AC3E}">
        <p14:creationId xmlns:p14="http://schemas.microsoft.com/office/powerpoint/2010/main" val="445705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4AEF20A-5AE2-41BE-A24A-C8C047BF1935}"/>
              </a:ext>
            </a:extLst>
          </p:cNvPr>
          <p:cNvSpPr>
            <a:spLocks noGrp="1"/>
          </p:cNvSpPr>
          <p:nvPr>
            <p:ph type="title"/>
          </p:nvPr>
        </p:nvSpPr>
        <p:spPr/>
        <p:txBody>
          <a:bodyPr/>
          <a:lstStyle/>
          <a:p>
            <a:r>
              <a:rPr lang="en-US" dirty="0"/>
              <a:t>Local and national rules (2) </a:t>
            </a:r>
          </a:p>
        </p:txBody>
      </p:sp>
      <p:sp>
        <p:nvSpPr>
          <p:cNvPr id="3" name="2 Marcador de contenido"/>
          <p:cNvSpPr>
            <a:spLocks noGrp="1"/>
          </p:cNvSpPr>
          <p:nvPr>
            <p:ph type="body" sz="quarter" idx="10"/>
          </p:nvPr>
        </p:nvSpPr>
        <p:spPr>
          <a:xfrm>
            <a:off x="1170261" y="2159271"/>
            <a:ext cx="8221625" cy="4612589"/>
          </a:xfrm>
        </p:spPr>
        <p:txBody>
          <a:bodyPr/>
          <a:lstStyle/>
          <a:p>
            <a:pPr marL="571500" indent="-571500">
              <a:lnSpc>
                <a:spcPts val="5400"/>
              </a:lnSpc>
              <a:spcAft>
                <a:spcPts val="3600"/>
              </a:spcAft>
              <a:buClr>
                <a:srgbClr val="AB2472"/>
              </a:buClr>
              <a:buFont typeface="Wingdings" panose="05000000000000000000" pitchFamily="2" charset="2"/>
              <a:buChar char="§"/>
            </a:pPr>
            <a:r>
              <a:rPr lang="en-US" sz="4000" dirty="0"/>
              <a:t>Transparent laws </a:t>
            </a:r>
            <a:r>
              <a:rPr lang="en-US" sz="4000" dirty="0">
                <a:solidFill>
                  <a:schemeClr val="tx1"/>
                </a:solidFill>
              </a:rPr>
              <a:t>(to be discussed in the ethics </a:t>
            </a:r>
            <a:br>
              <a:rPr lang="en-US" sz="4000" dirty="0">
                <a:solidFill>
                  <a:schemeClr val="tx1"/>
                </a:solidFill>
              </a:rPr>
            </a:br>
            <a:r>
              <a:rPr lang="en-US" sz="4000" dirty="0">
                <a:solidFill>
                  <a:schemeClr val="tx1"/>
                </a:solidFill>
              </a:rPr>
              <a:t>session at a later date)</a:t>
            </a:r>
          </a:p>
          <a:p>
            <a:pPr marL="571500" indent="-571500">
              <a:lnSpc>
                <a:spcPts val="5400"/>
              </a:lnSpc>
              <a:buClr>
                <a:srgbClr val="AB2472"/>
              </a:buClr>
              <a:buFont typeface="Wingdings" panose="05000000000000000000" pitchFamily="2" charset="2"/>
              <a:buChar char="§"/>
            </a:pPr>
            <a:r>
              <a:rPr lang="en-US" sz="4000" dirty="0"/>
              <a:t>Plans to disseminate </a:t>
            </a:r>
            <a:br>
              <a:rPr lang="en-US" sz="4000" dirty="0"/>
            </a:br>
            <a:r>
              <a:rPr lang="en-US" sz="4000" dirty="0"/>
              <a:t>findings at the local level </a:t>
            </a:r>
          </a:p>
          <a:p>
            <a:pPr>
              <a:lnSpc>
                <a:spcPct val="150000"/>
              </a:lnSpc>
            </a:pPr>
            <a:endParaRPr lang="en-US" sz="3000" dirty="0"/>
          </a:p>
        </p:txBody>
      </p:sp>
    </p:spTree>
    <p:extLst>
      <p:ext uri="{BB962C8B-B14F-4D97-AF65-F5344CB8AC3E}">
        <p14:creationId xmlns:p14="http://schemas.microsoft.com/office/powerpoint/2010/main" val="2325277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DC77B1F-0B28-4D49-801F-EE78C4CD2153}"/>
              </a:ext>
            </a:extLst>
          </p:cNvPr>
          <p:cNvSpPr>
            <a:spLocks noGrp="1"/>
          </p:cNvSpPr>
          <p:nvPr>
            <p:ph type="title"/>
          </p:nvPr>
        </p:nvSpPr>
        <p:spPr/>
        <p:txBody>
          <a:bodyPr/>
          <a:lstStyle/>
          <a:p>
            <a:r>
              <a:rPr lang="en-US" dirty="0"/>
              <a:t>Flexibility in fieldwork</a:t>
            </a:r>
          </a:p>
        </p:txBody>
      </p:sp>
      <p:sp>
        <p:nvSpPr>
          <p:cNvPr id="3" name="2 Marcador de contenido"/>
          <p:cNvSpPr>
            <a:spLocks noGrp="1"/>
          </p:cNvSpPr>
          <p:nvPr>
            <p:ph type="body" sz="quarter" idx="10"/>
          </p:nvPr>
        </p:nvSpPr>
        <p:spPr>
          <a:xfrm>
            <a:off x="479156" y="1418372"/>
            <a:ext cx="9350644" cy="5895776"/>
          </a:xfrm>
        </p:spPr>
        <p:txBody>
          <a:bodyPr>
            <a:noAutofit/>
          </a:bodyPr>
          <a:lstStyle/>
          <a:p>
            <a:pPr marL="301697" lvl="1">
              <a:spcBef>
                <a:spcPts val="660"/>
              </a:spcBef>
              <a:spcAft>
                <a:spcPts val="1200"/>
              </a:spcAft>
              <a:buClr>
                <a:schemeClr val="accent1"/>
              </a:buClr>
            </a:pPr>
            <a:r>
              <a:rPr lang="en-US" sz="2800" dirty="0">
                <a:solidFill>
                  <a:schemeClr val="tx1"/>
                </a:solidFill>
              </a:rPr>
              <a:t>Funding agency: </a:t>
            </a:r>
            <a:r>
              <a:rPr lang="en-US" sz="2800" b="1" dirty="0">
                <a:solidFill>
                  <a:schemeClr val="accent1">
                    <a:lumMod val="75000"/>
                  </a:schemeClr>
                </a:solidFill>
              </a:rPr>
              <a:t>Qualitative evaluation </a:t>
            </a:r>
            <a:br>
              <a:rPr lang="en-US" sz="2800" b="1" dirty="0">
                <a:solidFill>
                  <a:schemeClr val="accent1">
                    <a:lumMod val="75000"/>
                  </a:schemeClr>
                </a:solidFill>
              </a:rPr>
            </a:br>
            <a:r>
              <a:rPr lang="en-US" sz="2800" b="1" dirty="0">
                <a:solidFill>
                  <a:schemeClr val="accent1">
                    <a:lumMod val="75000"/>
                  </a:schemeClr>
                </a:solidFill>
              </a:rPr>
              <a:t>requires flexibility</a:t>
            </a:r>
            <a:endParaRPr lang="en-US" sz="2800" dirty="0">
              <a:solidFill>
                <a:schemeClr val="accent1">
                  <a:lumMod val="75000"/>
                </a:schemeClr>
              </a:solidFill>
            </a:endParaRPr>
          </a:p>
          <a:p>
            <a:pPr marL="800100" lvl="2" indent="-342900">
              <a:spcAft>
                <a:spcPts val="300"/>
              </a:spcAft>
              <a:buClr>
                <a:srgbClr val="AB2472"/>
              </a:buClr>
              <a:buFont typeface="Wingdings" panose="05000000000000000000" pitchFamily="2" charset="2"/>
              <a:buChar char="§"/>
            </a:pPr>
            <a:r>
              <a:rPr lang="en-US" sz="2800" dirty="0"/>
              <a:t>Flexibility built into the terms of reference</a:t>
            </a:r>
          </a:p>
          <a:p>
            <a:pPr marL="800100" lvl="2" indent="-342900">
              <a:spcAft>
                <a:spcPts val="300"/>
              </a:spcAft>
              <a:buClr>
                <a:srgbClr val="AB2472"/>
              </a:buClr>
              <a:buFont typeface="Wingdings" panose="05000000000000000000" pitchFamily="2" charset="2"/>
              <a:buChar char="§"/>
            </a:pPr>
            <a:r>
              <a:rPr lang="en-US" sz="2800" dirty="0"/>
              <a:t>Changes in design (how to discuss it with funding agency, how it can change results)</a:t>
            </a:r>
          </a:p>
          <a:p>
            <a:pPr marL="800100" lvl="2" indent="-342900">
              <a:buClr>
                <a:srgbClr val="AB2472"/>
              </a:buClr>
              <a:buFont typeface="Wingdings" panose="05000000000000000000" pitchFamily="2" charset="2"/>
              <a:buChar char="§"/>
            </a:pPr>
            <a:r>
              <a:rPr lang="en-US" sz="2800" dirty="0"/>
              <a:t>Implications of notable or unintended results</a:t>
            </a:r>
            <a:endParaRPr lang="en-US" sz="2800" dirty="0">
              <a:solidFill>
                <a:schemeClr val="tx1"/>
              </a:solidFill>
            </a:endParaRPr>
          </a:p>
          <a:p>
            <a:pPr marL="301697" lvl="1">
              <a:spcBef>
                <a:spcPts val="1800"/>
              </a:spcBef>
              <a:buClr>
                <a:schemeClr val="accent1"/>
              </a:buClr>
            </a:pPr>
            <a:r>
              <a:rPr lang="en-US" sz="2800" dirty="0">
                <a:solidFill>
                  <a:schemeClr val="tx1"/>
                </a:solidFill>
              </a:rPr>
              <a:t>Working with special populations, s</a:t>
            </a:r>
            <a:r>
              <a:rPr lang="en-US" sz="2800" dirty="0"/>
              <a:t>uch as: underage; drug users; lesbian, gay, bisexual, </a:t>
            </a:r>
            <a:br>
              <a:rPr lang="en-US" sz="2800" dirty="0"/>
            </a:br>
            <a:r>
              <a:rPr lang="en-US" sz="2800" dirty="0"/>
              <a:t>and transgender (LGBT) people; prison populations  (more in ethics session)</a:t>
            </a:r>
            <a:endParaRPr lang="en-US" sz="2800" dirty="0">
              <a:solidFill>
                <a:schemeClr val="tx1"/>
              </a:solidFill>
            </a:endParaRPr>
          </a:p>
          <a:p>
            <a:pPr marL="800100" lvl="1" indent="-342900">
              <a:spcBef>
                <a:spcPts val="660"/>
              </a:spcBef>
              <a:buClr>
                <a:srgbClr val="AB2472"/>
              </a:buClr>
              <a:buFont typeface="Wingdings" panose="05000000000000000000" pitchFamily="2" charset="2"/>
              <a:buChar char="§"/>
            </a:pPr>
            <a:r>
              <a:rPr lang="en-US" sz="2800" dirty="0">
                <a:solidFill>
                  <a:schemeClr val="tx1"/>
                </a:solidFill>
              </a:rPr>
              <a:t>Can take more time and have special </a:t>
            </a:r>
            <a:br>
              <a:rPr lang="en-US" sz="2800" dirty="0">
                <a:solidFill>
                  <a:schemeClr val="tx1"/>
                </a:solidFill>
              </a:rPr>
            </a:br>
            <a:r>
              <a:rPr lang="en-US" sz="2800" dirty="0">
                <a:solidFill>
                  <a:schemeClr val="tx1"/>
                </a:solidFill>
              </a:rPr>
              <a:t>ethical requirements</a:t>
            </a:r>
            <a:endParaRPr lang="en-US" dirty="0"/>
          </a:p>
        </p:txBody>
      </p:sp>
    </p:spTree>
    <p:extLst>
      <p:ext uri="{BB962C8B-B14F-4D97-AF65-F5344CB8AC3E}">
        <p14:creationId xmlns:p14="http://schemas.microsoft.com/office/powerpoint/2010/main" val="3459174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E5E817A-6AC9-46DE-8928-15C21A7553F0}"/>
              </a:ext>
            </a:extLst>
          </p:cNvPr>
          <p:cNvSpPr>
            <a:spLocks noGrp="1"/>
          </p:cNvSpPr>
          <p:nvPr>
            <p:ph type="title"/>
          </p:nvPr>
        </p:nvSpPr>
        <p:spPr>
          <a:xfrm>
            <a:off x="5825276" y="2664317"/>
            <a:ext cx="3832331" cy="1897856"/>
          </a:xfrm>
        </p:spPr>
        <p:txBody>
          <a:bodyPr vert="horz" lIns="91440" tIns="45720" rIns="91440" bIns="45720" rtlCol="0" anchor="b">
            <a:normAutofit/>
          </a:bodyPr>
          <a:lstStyle/>
          <a:p>
            <a:pPr algn="l" rtl="0">
              <a:lnSpc>
                <a:spcPts val="5000"/>
              </a:lnSpc>
              <a:spcBef>
                <a:spcPct val="0"/>
              </a:spcBef>
            </a:pPr>
            <a:r>
              <a:rPr lang="en-US" sz="5400" kern="1200" spc="-100" dirty="0">
                <a:solidFill>
                  <a:srgbClr val="D9D9D9"/>
                </a:solidFill>
                <a:latin typeface="Century Gothic" panose="020B0502020202020204" pitchFamily="34" charset="0"/>
                <a:ea typeface="+mj-ea"/>
                <a:cs typeface="+mj-cs"/>
              </a:rPr>
              <a:t>Evaluation and crisis</a:t>
            </a:r>
          </a:p>
        </p:txBody>
      </p:sp>
      <p:sp>
        <p:nvSpPr>
          <p:cNvPr id="6" name="Text Placeholder 5">
            <a:extLst>
              <a:ext uri="{FF2B5EF4-FFF2-40B4-BE49-F238E27FC236}">
                <a16:creationId xmlns:a16="http://schemas.microsoft.com/office/drawing/2014/main" id="{CDF6F30D-20FE-4BE1-8600-743DDC599088}"/>
              </a:ext>
            </a:extLst>
          </p:cNvPr>
          <p:cNvSpPr>
            <a:spLocks noGrp="1"/>
          </p:cNvSpPr>
          <p:nvPr>
            <p:ph type="body" sz="quarter" idx="11"/>
          </p:nvPr>
        </p:nvSpPr>
        <p:spPr>
          <a:xfrm>
            <a:off x="5825275" y="4554833"/>
            <a:ext cx="3832331" cy="1300911"/>
          </a:xfrm>
        </p:spPr>
        <p:txBody>
          <a:bodyPr vert="horz" lIns="91440" tIns="45720" rIns="91440" bIns="45720" rtlCol="0" anchor="t">
            <a:noAutofit/>
          </a:bodyPr>
          <a:lstStyle/>
          <a:p>
            <a:pPr algn="l" rtl="0">
              <a:lnSpc>
                <a:spcPct val="90000"/>
              </a:lnSpc>
              <a:spcBef>
                <a:spcPts val="1000"/>
              </a:spcBef>
            </a:pPr>
            <a:r>
              <a:rPr lang="en-US" sz="4800" kern="1200" dirty="0">
                <a:solidFill>
                  <a:srgbClr val="D9D9D9"/>
                </a:solidFill>
                <a:latin typeface="Century Gothic" panose="020B0502020202020204" pitchFamily="34" charset="0"/>
                <a:ea typeface="+mn-ea"/>
                <a:cs typeface="+mn-cs"/>
              </a:rPr>
              <a:t>During fieldwork</a:t>
            </a:r>
          </a:p>
        </p:txBody>
      </p:sp>
      <p:sp>
        <p:nvSpPr>
          <p:cNvPr id="71" name="Freeform: Shape 7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092545" cy="77724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314" name="Picture 2" descr="Image result for quino caricaturas"/>
          <p:cNvPicPr>
            <a:picLocks noChangeAspect="1" noChangeArrowheads="1"/>
          </p:cNvPicPr>
          <p:nvPr/>
        </p:nvPicPr>
        <p:blipFill rotWithShape="1">
          <a:blip r:embed="rId3" cstate="print"/>
          <a:srcRect l="2964" r="20304"/>
          <a:stretch/>
        </p:blipFill>
        <p:spPr bwMode="auto">
          <a:xfrm>
            <a:off x="20" y="10"/>
            <a:ext cx="4969907" cy="77723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p:spPr>
      </p:pic>
    </p:spTree>
    <p:extLst>
      <p:ext uri="{BB962C8B-B14F-4D97-AF65-F5344CB8AC3E}">
        <p14:creationId xmlns:p14="http://schemas.microsoft.com/office/powerpoint/2010/main" val="33149990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Marcador de contenido"/>
          <p:cNvSpPr>
            <a:spLocks noGrp="1"/>
          </p:cNvSpPr>
          <p:nvPr>
            <p:ph type="body" sz="quarter" idx="10"/>
          </p:nvPr>
        </p:nvSpPr>
        <p:spPr>
          <a:xfrm>
            <a:off x="831730" y="2074723"/>
            <a:ext cx="8724024" cy="5477169"/>
          </a:xfrm>
        </p:spPr>
        <p:txBody>
          <a:bodyPr>
            <a:noAutofit/>
          </a:bodyPr>
          <a:lstStyle/>
          <a:p>
            <a:pPr marL="457200" indent="-396875" algn="l" rtl="0">
              <a:lnSpc>
                <a:spcPts val="3600"/>
              </a:lnSpc>
              <a:spcAft>
                <a:spcPts val="1200"/>
              </a:spcAft>
              <a:buClr>
                <a:srgbClr val="AB2472"/>
              </a:buClr>
              <a:buSzPct val="100000"/>
              <a:buFont typeface="Wingdings" panose="05000000000000000000" pitchFamily="2" charset="2"/>
              <a:buChar char="§"/>
            </a:pPr>
            <a:r>
              <a:rPr lang="en-US" sz="3200" kern="1200" dirty="0">
                <a:solidFill>
                  <a:schemeClr val="tx1"/>
                </a:solidFill>
              </a:rPr>
              <a:t>Preparing: Field team training</a:t>
            </a:r>
          </a:p>
          <a:p>
            <a:pPr marL="914400" lvl="1" indent="-401638" algn="l" rtl="0">
              <a:lnSpc>
                <a:spcPts val="3600"/>
              </a:lnSpc>
              <a:spcAft>
                <a:spcPts val="1200"/>
              </a:spcAft>
              <a:buClr>
                <a:srgbClr val="AB2472"/>
              </a:buClr>
              <a:buSzPct val="85000"/>
              <a:buFont typeface="Courier New" panose="02070309020205020404" pitchFamily="49" charset="0"/>
              <a:buChar char="o"/>
            </a:pPr>
            <a:r>
              <a:rPr lang="en-US" sz="3000" kern="1200" dirty="0">
                <a:solidFill>
                  <a:schemeClr val="tx1"/>
                </a:solidFill>
              </a:rPr>
              <a:t>People will tell them very personal stories</a:t>
            </a:r>
          </a:p>
          <a:p>
            <a:pPr marL="463550" indent="-403225" algn="l" rtl="0">
              <a:lnSpc>
                <a:spcPts val="3600"/>
              </a:lnSpc>
              <a:spcBef>
                <a:spcPts val="1200"/>
              </a:spcBef>
              <a:spcAft>
                <a:spcPts val="1200"/>
              </a:spcAft>
              <a:buClr>
                <a:srgbClr val="AB2472"/>
              </a:buClr>
              <a:buSzPct val="100000"/>
              <a:buFont typeface="Wingdings" panose="05000000000000000000" pitchFamily="2" charset="2"/>
              <a:buChar char="§"/>
            </a:pPr>
            <a:r>
              <a:rPr lang="en-US" sz="3200" kern="1200" dirty="0">
                <a:solidFill>
                  <a:schemeClr val="tx1"/>
                </a:solidFill>
              </a:rPr>
              <a:t>Responses/support</a:t>
            </a:r>
          </a:p>
          <a:p>
            <a:pPr marL="914400" lvl="1" indent="-401638" algn="l" rtl="0">
              <a:lnSpc>
                <a:spcPts val="3600"/>
              </a:lnSpc>
              <a:spcAft>
                <a:spcPts val="1200"/>
              </a:spcAft>
              <a:buClr>
                <a:srgbClr val="AB2472"/>
              </a:buClr>
              <a:buSzPct val="85000"/>
              <a:buFont typeface="Courier New" panose="02070309020205020404" pitchFamily="49" charset="0"/>
              <a:buChar char="o"/>
            </a:pPr>
            <a:r>
              <a:rPr lang="en-US" sz="3000" kern="1200" dirty="0">
                <a:solidFill>
                  <a:schemeClr val="tx1"/>
                </a:solidFill>
              </a:rPr>
              <a:t>For participants: Field team must be prepared with information on where to receive </a:t>
            </a:r>
            <a:r>
              <a:rPr lang="en-US" sz="3000" kern="1200" dirty="0"/>
              <a:t>help—l</a:t>
            </a:r>
            <a:r>
              <a:rPr lang="en-US" sz="3000" kern="1200" dirty="0">
                <a:solidFill>
                  <a:schemeClr val="tx1"/>
                </a:solidFill>
              </a:rPr>
              <a:t>egal/medical/counseling</a:t>
            </a:r>
          </a:p>
          <a:p>
            <a:pPr marL="914400" lvl="1" indent="-401638" algn="l" rtl="0">
              <a:lnSpc>
                <a:spcPts val="3600"/>
              </a:lnSpc>
              <a:spcAft>
                <a:spcPts val="1200"/>
              </a:spcAft>
              <a:buClr>
                <a:srgbClr val="AB2472"/>
              </a:buClr>
              <a:buSzPct val="85000"/>
              <a:buFont typeface="Courier New" panose="02070309020205020404" pitchFamily="49" charset="0"/>
              <a:buChar char="o"/>
            </a:pPr>
            <a:r>
              <a:rPr lang="en-US" sz="3000" kern="1200" dirty="0">
                <a:solidFill>
                  <a:schemeClr val="tx1"/>
                </a:solidFill>
              </a:rPr>
              <a:t>For interviewers: Daily debriefs; monitor team for signs of emotional distress; provide referrals, if needed</a:t>
            </a:r>
          </a:p>
        </p:txBody>
      </p:sp>
      <p:sp>
        <p:nvSpPr>
          <p:cNvPr id="9" name="Title 6">
            <a:extLst>
              <a:ext uri="{FF2B5EF4-FFF2-40B4-BE49-F238E27FC236}">
                <a16:creationId xmlns:a16="http://schemas.microsoft.com/office/drawing/2014/main" id="{847BF25B-1C8D-44B7-94EF-A7A78A0EBFC4}"/>
              </a:ext>
            </a:extLst>
          </p:cNvPr>
          <p:cNvSpPr>
            <a:spLocks noGrp="1"/>
          </p:cNvSpPr>
          <p:nvPr>
            <p:ph type="title"/>
          </p:nvPr>
        </p:nvSpPr>
        <p:spPr>
          <a:xfrm>
            <a:off x="561845" y="366812"/>
            <a:ext cx="8724024" cy="1143000"/>
          </a:xfrm>
        </p:spPr>
        <p:txBody>
          <a:bodyPr/>
          <a:lstStyle/>
          <a:p>
            <a:r>
              <a:rPr lang="en-US" dirty="0"/>
              <a:t>Crisis during fieldwork (1)</a:t>
            </a:r>
          </a:p>
        </p:txBody>
      </p:sp>
      <p:sp>
        <p:nvSpPr>
          <p:cNvPr id="10" name="Text Placeholder 7">
            <a:extLst>
              <a:ext uri="{FF2B5EF4-FFF2-40B4-BE49-F238E27FC236}">
                <a16:creationId xmlns:a16="http://schemas.microsoft.com/office/drawing/2014/main" id="{B6C224E3-2DB9-4AD8-8D0B-9544E64A32D5}"/>
              </a:ext>
            </a:extLst>
          </p:cNvPr>
          <p:cNvSpPr>
            <a:spLocks noGrp="1"/>
          </p:cNvSpPr>
          <p:nvPr>
            <p:ph type="body" sz="quarter" idx="11"/>
          </p:nvPr>
        </p:nvSpPr>
        <p:spPr>
          <a:xfrm>
            <a:off x="561845" y="1091205"/>
            <a:ext cx="6496877" cy="837214"/>
          </a:xfrm>
        </p:spPr>
        <p:txBody>
          <a:bodyPr/>
          <a:lstStyle/>
          <a:p>
            <a:r>
              <a:rPr lang="en-US" dirty="0"/>
              <a:t>How to respond</a:t>
            </a:r>
          </a:p>
        </p:txBody>
      </p:sp>
    </p:spTree>
    <p:extLst>
      <p:ext uri="{BB962C8B-B14F-4D97-AF65-F5344CB8AC3E}">
        <p14:creationId xmlns:p14="http://schemas.microsoft.com/office/powerpoint/2010/main" val="360520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7428CD-B1D8-4BC9-B7EB-6249BF877072}"/>
              </a:ext>
            </a:extLst>
          </p:cNvPr>
          <p:cNvSpPr>
            <a:spLocks noGrp="1"/>
          </p:cNvSpPr>
          <p:nvPr>
            <p:ph type="title"/>
          </p:nvPr>
        </p:nvSpPr>
        <p:spPr/>
        <p:txBody>
          <a:bodyPr/>
          <a:lstStyle/>
          <a:p>
            <a:r>
              <a:rPr lang="en-US" dirty="0"/>
              <a:t>Crisis during fieldwork (2)</a:t>
            </a:r>
          </a:p>
        </p:txBody>
      </p:sp>
      <p:sp>
        <p:nvSpPr>
          <p:cNvPr id="5" name="4 Marcador de contenido"/>
          <p:cNvSpPr>
            <a:spLocks noGrp="1"/>
          </p:cNvSpPr>
          <p:nvPr>
            <p:ph type="body" sz="quarter" idx="10"/>
          </p:nvPr>
        </p:nvSpPr>
        <p:spPr>
          <a:xfrm>
            <a:off x="856114" y="1939570"/>
            <a:ext cx="8429755" cy="5394353"/>
          </a:xfrm>
        </p:spPr>
        <p:txBody>
          <a:bodyPr>
            <a:noAutofit/>
          </a:bodyPr>
          <a:lstStyle/>
          <a:p>
            <a:pPr marL="401638" indent="-401638" algn="l" rtl="0">
              <a:lnSpc>
                <a:spcPct val="110000"/>
              </a:lnSpc>
              <a:spcBef>
                <a:spcPts val="600"/>
              </a:spcBef>
              <a:buClr>
                <a:srgbClr val="AB2472"/>
              </a:buClr>
              <a:buSzPct val="100000"/>
              <a:buFont typeface="Wingdings" panose="05000000000000000000" pitchFamily="2" charset="2"/>
              <a:buChar char="§"/>
            </a:pPr>
            <a:r>
              <a:rPr lang="en-US" sz="3000" kern="1200" dirty="0">
                <a:solidFill>
                  <a:schemeClr val="tx1"/>
                </a:solidFill>
              </a:rPr>
              <a:t>Beyond information: How to identify </a:t>
            </a:r>
            <a:br>
              <a:rPr lang="en-US" sz="3000" kern="1200" dirty="0">
                <a:solidFill>
                  <a:schemeClr val="tx1"/>
                </a:solidFill>
              </a:rPr>
            </a:br>
            <a:r>
              <a:rPr lang="en-US" sz="3000" kern="1200" dirty="0">
                <a:solidFill>
                  <a:schemeClr val="tx1"/>
                </a:solidFill>
              </a:rPr>
              <a:t>cases where the research team must </a:t>
            </a:r>
            <a:br>
              <a:rPr lang="en-US" sz="3000" kern="1200" dirty="0">
                <a:solidFill>
                  <a:schemeClr val="tx1"/>
                </a:solidFill>
              </a:rPr>
            </a:br>
            <a:r>
              <a:rPr lang="en-US" sz="3000" kern="1200" dirty="0">
                <a:solidFill>
                  <a:schemeClr val="tx1"/>
                </a:solidFill>
              </a:rPr>
              <a:t>offer something more than “information”</a:t>
            </a:r>
          </a:p>
          <a:p>
            <a:pPr marL="401638" indent="-401638" algn="l" rtl="0">
              <a:lnSpc>
                <a:spcPct val="110000"/>
              </a:lnSpc>
              <a:spcBef>
                <a:spcPts val="600"/>
              </a:spcBef>
              <a:buClr>
                <a:srgbClr val="AB2472"/>
              </a:buClr>
              <a:buSzPct val="100000"/>
              <a:buFont typeface="Wingdings" panose="05000000000000000000" pitchFamily="2" charset="2"/>
              <a:buChar char="§"/>
            </a:pPr>
            <a:r>
              <a:rPr lang="en-US" sz="3000" kern="1200" dirty="0">
                <a:solidFill>
                  <a:schemeClr val="tx1"/>
                </a:solidFill>
              </a:rPr>
              <a:t>Considering extreme cases</a:t>
            </a:r>
          </a:p>
          <a:p>
            <a:pPr marL="914400" lvl="1" indent="-401638" algn="l" rtl="0">
              <a:lnSpc>
                <a:spcPts val="3600"/>
              </a:lnSpc>
              <a:spcBef>
                <a:spcPts val="600"/>
              </a:spcBef>
              <a:buClr>
                <a:srgbClr val="AB2472"/>
              </a:buClr>
              <a:buSzPct val="85000"/>
              <a:buFont typeface="Courier New" panose="02070309020205020404" pitchFamily="49" charset="0"/>
              <a:buChar char="o"/>
            </a:pPr>
            <a:r>
              <a:rPr lang="en-US" sz="2800" kern="1200" dirty="0">
                <a:solidFill>
                  <a:schemeClr val="tx1"/>
                </a:solidFill>
              </a:rPr>
              <a:t>Child abuse, medical negligence, sexual exploitation/human trafficking, police involvement</a:t>
            </a:r>
          </a:p>
          <a:p>
            <a:pPr marL="914400" lvl="1" indent="-401638" algn="l" rtl="0">
              <a:lnSpc>
                <a:spcPts val="3600"/>
              </a:lnSpc>
              <a:spcBef>
                <a:spcPts val="600"/>
              </a:spcBef>
              <a:buClr>
                <a:srgbClr val="AB2472"/>
              </a:buClr>
              <a:buSzPct val="85000"/>
              <a:buFont typeface="Courier New" panose="02070309020205020404" pitchFamily="49" charset="0"/>
              <a:buChar char="o"/>
            </a:pPr>
            <a:r>
              <a:rPr lang="en-US" sz="2800" kern="1200" dirty="0">
                <a:solidFill>
                  <a:schemeClr val="tx1"/>
                </a:solidFill>
              </a:rPr>
              <a:t>What are country’s legal requirements?</a:t>
            </a:r>
          </a:p>
          <a:p>
            <a:pPr marL="401638" indent="-401638" algn="l" rtl="0">
              <a:lnSpc>
                <a:spcPct val="110000"/>
              </a:lnSpc>
              <a:spcBef>
                <a:spcPts val="1200"/>
              </a:spcBef>
              <a:buClr>
                <a:srgbClr val="AB2472"/>
              </a:buClr>
              <a:buSzPct val="100000"/>
              <a:buFont typeface="Wingdings" panose="05000000000000000000" pitchFamily="2" charset="2"/>
              <a:buChar char="§"/>
            </a:pPr>
            <a:r>
              <a:rPr lang="en-US" sz="3000" kern="1200" dirty="0">
                <a:solidFill>
                  <a:schemeClr val="tx1"/>
                </a:solidFill>
              </a:rPr>
              <a:t>Reporting to IRB—bound to report “adverse effects</a:t>
            </a:r>
            <a:r>
              <a:rPr lang="en-US" kern="1200" dirty="0">
                <a:solidFill>
                  <a:schemeClr val="tx1"/>
                </a:solidFill>
              </a:rPr>
              <a:t>”</a:t>
            </a:r>
          </a:p>
        </p:txBody>
      </p:sp>
      <p:sp>
        <p:nvSpPr>
          <p:cNvPr id="8" name="Text Placeholder 7">
            <a:extLst>
              <a:ext uri="{FF2B5EF4-FFF2-40B4-BE49-F238E27FC236}">
                <a16:creationId xmlns:a16="http://schemas.microsoft.com/office/drawing/2014/main" id="{087E7A5E-DC45-4984-9ED7-4BCEC6A8769E}"/>
              </a:ext>
            </a:extLst>
          </p:cNvPr>
          <p:cNvSpPr>
            <a:spLocks noGrp="1"/>
          </p:cNvSpPr>
          <p:nvPr>
            <p:ph type="body" sz="quarter" idx="11"/>
          </p:nvPr>
        </p:nvSpPr>
        <p:spPr>
          <a:xfrm>
            <a:off x="561845" y="1091205"/>
            <a:ext cx="6496877" cy="837214"/>
          </a:xfrm>
        </p:spPr>
        <p:txBody>
          <a:bodyPr/>
          <a:lstStyle/>
          <a:p>
            <a:r>
              <a:rPr lang="en-US" dirty="0"/>
              <a:t>How to respond</a:t>
            </a:r>
          </a:p>
        </p:txBody>
      </p:sp>
    </p:spTree>
    <p:extLst>
      <p:ext uri="{BB962C8B-B14F-4D97-AF65-F5344CB8AC3E}">
        <p14:creationId xmlns:p14="http://schemas.microsoft.com/office/powerpoint/2010/main" val="3086869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3 Diagrama"/>
          <p:cNvGraphicFramePr/>
          <p:nvPr>
            <p:extLst>
              <p:ext uri="{D42A27DB-BD31-4B8C-83A1-F6EECF244321}">
                <p14:modId xmlns:p14="http://schemas.microsoft.com/office/powerpoint/2010/main" val="3770682771"/>
              </p:ext>
            </p:extLst>
          </p:nvPr>
        </p:nvGraphicFramePr>
        <p:xfrm>
          <a:off x="267629" y="1427356"/>
          <a:ext cx="9511991" cy="5978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5">
            <a:extLst>
              <a:ext uri="{FF2B5EF4-FFF2-40B4-BE49-F238E27FC236}">
                <a16:creationId xmlns:a16="http://schemas.microsoft.com/office/drawing/2014/main" id="{C3C00B02-44BC-49D0-B9F5-25E277EBD3F4}"/>
              </a:ext>
            </a:extLst>
          </p:cNvPr>
          <p:cNvSpPr>
            <a:spLocks noGrp="1"/>
          </p:cNvSpPr>
          <p:nvPr>
            <p:ph type="title"/>
          </p:nvPr>
        </p:nvSpPr>
        <p:spPr/>
        <p:txBody>
          <a:bodyPr/>
          <a:lstStyle/>
          <a:p>
            <a:r>
              <a:rPr lang="en-US" dirty="0"/>
              <a:t>So…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39C97B-6F47-4325-8C1B-9ADF59D00337}"/>
              </a:ext>
            </a:extLst>
          </p:cNvPr>
          <p:cNvSpPr>
            <a:spLocks noGrp="1"/>
          </p:cNvSpPr>
          <p:nvPr>
            <p:ph type="title"/>
          </p:nvPr>
        </p:nvSpPr>
        <p:spPr/>
        <p:txBody>
          <a:bodyPr/>
          <a:lstStyle/>
          <a:p>
            <a:r>
              <a:rPr lang="en-US" dirty="0"/>
              <a:t>Summary</a:t>
            </a:r>
          </a:p>
        </p:txBody>
      </p:sp>
      <p:sp>
        <p:nvSpPr>
          <p:cNvPr id="5" name="4 Marcador de contenido"/>
          <p:cNvSpPr>
            <a:spLocks noGrp="1"/>
          </p:cNvSpPr>
          <p:nvPr>
            <p:ph type="body" sz="quarter" idx="10"/>
          </p:nvPr>
        </p:nvSpPr>
        <p:spPr>
          <a:xfrm>
            <a:off x="708979" y="1420221"/>
            <a:ext cx="8429755" cy="6251818"/>
          </a:xfrm>
        </p:spPr>
        <p:txBody>
          <a:bodyPr>
            <a:noAutofit/>
          </a:bodyPr>
          <a:lstStyle/>
          <a:p>
            <a:pPr marL="457200" indent="-457200" algn="l" rtl="0">
              <a:lnSpc>
                <a:spcPts val="4200"/>
              </a:lnSpc>
              <a:spcBef>
                <a:spcPts val="600"/>
              </a:spcBef>
              <a:buClr>
                <a:srgbClr val="AB2472"/>
              </a:buClr>
              <a:buSzPct val="100000"/>
              <a:buFont typeface="Wingdings" panose="05000000000000000000" pitchFamily="2" charset="2"/>
              <a:buChar char="§"/>
            </a:pPr>
            <a:r>
              <a:rPr lang="en-US" sz="3200" kern="1200" dirty="0">
                <a:solidFill>
                  <a:schemeClr val="tx1"/>
                </a:solidFill>
              </a:rPr>
              <a:t>Fieldwork requires significant time and resources—plan in accordance with the type of qualitative tools you are using, and ensure that informants, funders, and team members are </a:t>
            </a:r>
            <a:br>
              <a:rPr lang="en-US" sz="3200" kern="1200" dirty="0">
                <a:solidFill>
                  <a:schemeClr val="tx1"/>
                </a:solidFill>
              </a:rPr>
            </a:br>
            <a:r>
              <a:rPr lang="en-US" sz="3200" kern="1200" dirty="0">
                <a:solidFill>
                  <a:schemeClr val="tx1"/>
                </a:solidFill>
              </a:rPr>
              <a:t>aware of requirements</a:t>
            </a:r>
          </a:p>
          <a:p>
            <a:pPr marL="457200" indent="-457200" algn="l" rtl="0">
              <a:lnSpc>
                <a:spcPts val="4200"/>
              </a:lnSpc>
              <a:spcBef>
                <a:spcPts val="600"/>
              </a:spcBef>
              <a:buClr>
                <a:srgbClr val="AB2472"/>
              </a:buClr>
              <a:buSzPct val="100000"/>
              <a:buFont typeface="Wingdings" panose="05000000000000000000" pitchFamily="2" charset="2"/>
              <a:buChar char="§"/>
            </a:pPr>
            <a:r>
              <a:rPr lang="en-US" sz="3200" kern="1200" dirty="0">
                <a:solidFill>
                  <a:schemeClr val="tx1"/>
                </a:solidFill>
              </a:rPr>
              <a:t>Appropriate training and support </a:t>
            </a:r>
            <a:br>
              <a:rPr lang="en-US" sz="3200" kern="1200" dirty="0">
                <a:solidFill>
                  <a:schemeClr val="tx1"/>
                </a:solidFill>
              </a:rPr>
            </a:br>
            <a:r>
              <a:rPr lang="en-US" sz="3200" kern="1200" dirty="0">
                <a:solidFill>
                  <a:schemeClr val="tx1"/>
                </a:solidFill>
              </a:rPr>
              <a:t>of the field team is essential</a:t>
            </a:r>
          </a:p>
          <a:p>
            <a:pPr marL="457200" indent="-457200" algn="l" rtl="0">
              <a:lnSpc>
                <a:spcPts val="4200"/>
              </a:lnSpc>
              <a:spcBef>
                <a:spcPts val="600"/>
              </a:spcBef>
              <a:buClr>
                <a:srgbClr val="AB2472"/>
              </a:buClr>
              <a:buSzPct val="100000"/>
              <a:buFont typeface="Wingdings" panose="05000000000000000000" pitchFamily="2" charset="2"/>
              <a:buChar char="§"/>
            </a:pPr>
            <a:r>
              <a:rPr lang="en-US" sz="3200" kern="1200" dirty="0">
                <a:solidFill>
                  <a:schemeClr val="tx1"/>
                </a:solidFill>
              </a:rPr>
              <a:t>Respect local and national rules, be flexible, and plan to disseminate findings at a local level when possible</a:t>
            </a:r>
          </a:p>
        </p:txBody>
      </p:sp>
    </p:spTree>
    <p:extLst>
      <p:ext uri="{BB962C8B-B14F-4D97-AF65-F5344CB8AC3E}">
        <p14:creationId xmlns:p14="http://schemas.microsoft.com/office/powerpoint/2010/main" val="1651073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FED06079-77C9-49AC-A616-0BDE2C83E82B}">
  <ds:schemaRefs>
    <ds:schemaRef ds:uri="http://schemas.microsoft.com/sharepoint/v3/contenttype/forms"/>
  </ds:schemaRefs>
</ds:datastoreItem>
</file>

<file path=customXml/itemProps2.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55413D-008E-48A9-86AD-43AF8ED4C365}">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d8573787-17db-43b5-9af3-2a45e79ab039"/>
    <ds:schemaRef ds:uri="http://purl.org/dc/elements/1.1/"/>
    <ds:schemaRef ds:uri="http://schemas.microsoft.com/office/2006/metadata/properties"/>
    <ds:schemaRef ds:uri="http://schemas.microsoft.com/sharepoint/v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422</TotalTime>
  <Words>5702</Words>
  <Application>Microsoft Office PowerPoint</Application>
  <PresentationFormat>Custom</PresentationFormat>
  <Paragraphs>584</Paragraphs>
  <Slides>43</Slides>
  <Notes>43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43</vt:i4>
      </vt:variant>
    </vt:vector>
  </HeadingPairs>
  <TitlesOfParts>
    <vt:vector size="54" baseType="lpstr">
      <vt:lpstr>Arial</vt:lpstr>
      <vt:lpstr>Calibri</vt:lpstr>
      <vt:lpstr>Century Gothic</vt:lpstr>
      <vt:lpstr>Courier New</vt:lpstr>
      <vt:lpstr>Futura Lt BT</vt:lpstr>
      <vt:lpstr>Futura LT Pro Book</vt:lpstr>
      <vt:lpstr>Gill Sans MT</vt:lpstr>
      <vt:lpstr>Times New Roman</vt:lpstr>
      <vt:lpstr>Wingdings</vt:lpstr>
      <vt:lpstr>Office Theme</vt:lpstr>
      <vt:lpstr>1_Office Theme</vt:lpstr>
      <vt:lpstr>PowerPoint Presentation</vt:lpstr>
      <vt:lpstr>The evaluation process</vt:lpstr>
      <vt:lpstr>Learning objectives</vt:lpstr>
      <vt:lpstr>Learning objectives</vt:lpstr>
      <vt:lpstr>Stand Up!</vt:lpstr>
      <vt:lpstr>Activity 1</vt:lpstr>
      <vt:lpstr>Fieldwork road</vt:lpstr>
      <vt:lpstr>Fieldwork road</vt:lpstr>
      <vt:lpstr>Activity discussion</vt:lpstr>
      <vt:lpstr>Fieldwork</vt:lpstr>
      <vt:lpstr>Time and budget: “Ideal” world</vt:lpstr>
      <vt:lpstr>Time and budget (1)</vt:lpstr>
      <vt:lpstr>Time and budget (2)</vt:lpstr>
      <vt:lpstr>Time total </vt:lpstr>
      <vt:lpstr>Time and budget (1)</vt:lpstr>
      <vt:lpstr>Time and budget (2)</vt:lpstr>
      <vt:lpstr>Budget</vt:lpstr>
      <vt:lpstr>Time and budget (1)</vt:lpstr>
      <vt:lpstr>Time and budget (2)</vt:lpstr>
      <vt:lpstr>Time and budget (1)</vt:lpstr>
      <vt:lpstr>Time and budget (2)</vt:lpstr>
      <vt:lpstr>Activity: Timeline</vt:lpstr>
      <vt:lpstr>Stand up!</vt:lpstr>
      <vt:lpstr>Activity 2: How long? </vt:lpstr>
      <vt:lpstr>Timeline: Small project</vt:lpstr>
      <vt:lpstr>The fieldwork team</vt:lpstr>
      <vt:lpstr>Team: Key elements of data</vt:lpstr>
      <vt:lpstr>Team: Training (1)</vt:lpstr>
      <vt:lpstr>Team: Training (2)</vt:lpstr>
      <vt:lpstr>Team: Gender considerations</vt:lpstr>
      <vt:lpstr>In the field: Logistics (1)</vt:lpstr>
      <vt:lpstr>In the field: Logistics (2)</vt:lpstr>
      <vt:lpstr>In the field: Safety and behavior</vt:lpstr>
      <vt:lpstr>Authorities and fieldwork</vt:lpstr>
      <vt:lpstr>Local and national rules (1) </vt:lpstr>
      <vt:lpstr>Local and national rules (2) </vt:lpstr>
      <vt:lpstr>Flexibility in fieldwork</vt:lpstr>
      <vt:lpstr>Evaluation and crisis</vt:lpstr>
      <vt:lpstr>Crisis during fieldwork (1)</vt:lpstr>
      <vt:lpstr>Crisis during fieldwork (2)</vt:lpstr>
      <vt:lpstr>So…</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Hoover, Donald Wayne</dc:creator>
  <cp:lastModifiedBy>Hoover, Donald Wayne</cp:lastModifiedBy>
  <cp:revision>33</cp:revision>
  <dcterms:created xsi:type="dcterms:W3CDTF">2018-09-08T11:56:58Z</dcterms:created>
  <dcterms:modified xsi:type="dcterms:W3CDTF">2018-09-13T21:58:45Z</dcterms:modified>
</cp:coreProperties>
</file>