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rts/chart1.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6" r:id="rId5"/>
  </p:sldMasterIdLst>
  <p:notesMasterIdLst>
    <p:notesMasterId r:id="rId36"/>
  </p:notesMasterIdLst>
  <p:handoutMasterIdLst>
    <p:handoutMasterId r:id="rId37"/>
  </p:handoutMasterIdLst>
  <p:sldIdLst>
    <p:sldId id="397" r:id="rId6"/>
    <p:sldId id="277" r:id="rId7"/>
    <p:sldId id="272" r:id="rId8"/>
    <p:sldId id="413" r:id="rId9"/>
    <p:sldId id="290" r:id="rId10"/>
    <p:sldId id="409" r:id="rId11"/>
    <p:sldId id="296" r:id="rId12"/>
    <p:sldId id="297" r:id="rId13"/>
    <p:sldId id="321" r:id="rId14"/>
    <p:sldId id="393" r:id="rId15"/>
    <p:sldId id="417" r:id="rId16"/>
    <p:sldId id="415" r:id="rId17"/>
    <p:sldId id="309" r:id="rId18"/>
    <p:sldId id="313" r:id="rId19"/>
    <p:sldId id="418" r:id="rId20"/>
    <p:sldId id="419" r:id="rId21"/>
    <p:sldId id="420" r:id="rId22"/>
    <p:sldId id="424" r:id="rId23"/>
    <p:sldId id="427" r:id="rId24"/>
    <p:sldId id="433" r:id="rId25"/>
    <p:sldId id="428" r:id="rId26"/>
    <p:sldId id="429" r:id="rId27"/>
    <p:sldId id="432" r:id="rId28"/>
    <p:sldId id="314" r:id="rId29"/>
    <p:sldId id="430" r:id="rId30"/>
    <p:sldId id="431" r:id="rId31"/>
    <p:sldId id="332" r:id="rId32"/>
    <p:sldId id="425" r:id="rId33"/>
    <p:sldId id="372" r:id="rId34"/>
    <p:sldId id="396" r:id="rId35"/>
  </p:sldIdLst>
  <p:sldSz cx="10058400" cy="77724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4AA8A8B-59F9-4E88-B9BA-4B2711DA9AEB}">
          <p14:sldIdLst>
            <p14:sldId id="397"/>
            <p14:sldId id="277"/>
            <p14:sldId id="272"/>
            <p14:sldId id="413"/>
            <p14:sldId id="290"/>
            <p14:sldId id="409"/>
            <p14:sldId id="296"/>
            <p14:sldId id="297"/>
            <p14:sldId id="321"/>
            <p14:sldId id="393"/>
            <p14:sldId id="417"/>
            <p14:sldId id="415"/>
            <p14:sldId id="309"/>
            <p14:sldId id="313"/>
            <p14:sldId id="418"/>
            <p14:sldId id="419"/>
            <p14:sldId id="420"/>
            <p14:sldId id="424"/>
            <p14:sldId id="427"/>
            <p14:sldId id="433"/>
            <p14:sldId id="428"/>
            <p14:sldId id="429"/>
            <p14:sldId id="432"/>
            <p14:sldId id="314"/>
            <p14:sldId id="430"/>
            <p14:sldId id="431"/>
          </p14:sldIdLst>
        </p14:section>
        <p14:section name="Untitled Section" id="{90CDD06A-0D04-477D-BC14-F471B9A6168D}">
          <p14:sldIdLst>
            <p14:sldId id="332"/>
            <p14:sldId id="425"/>
            <p14:sldId id="372"/>
            <p14:sldId id="396"/>
          </p14:sldIdLst>
        </p14:section>
      </p14:sectionLst>
    </p:ext>
    <p:ext uri="{EFAFB233-063F-42B5-8137-9DF3F51BA10A}">
      <p15:sldGuideLst xmlns:p15="http://schemas.microsoft.com/office/powerpoint/2012/main">
        <p15:guide id="1" orient="horz" pos="2448" userDrawn="1">
          <p15:clr>
            <a:srgbClr val="A4A3A4"/>
          </p15:clr>
        </p15:guide>
        <p15:guide id="2" pos="3696"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Frazier, Will" initials="FW" lastIdx="7" clrIdx="6">
    <p:extLst/>
  </p:cmAuthor>
  <p:cmAuthor id="1" name="Mejia, Carolina" initials="MC" lastIdx="6" clrIdx="0">
    <p:extLst/>
  </p:cmAuthor>
  <p:cmAuthor id="8" name="Biehl, Heather Elizabeth" initials="BHE" lastIdx="12" clrIdx="7">
    <p:extLst/>
  </p:cmAuthor>
  <p:cmAuthor id="2" name="Pilar Torres" initials="PT" lastIdx="18" clrIdx="1"/>
  <p:cmAuthor id="3" name="Millar, Liz" initials="ML" lastIdx="6" clrIdx="2">
    <p:extLst/>
  </p:cmAuthor>
  <p:cmAuthor id="4" name="Elena Parra Tapia" initials="EPT" lastIdx="1" clrIdx="3">
    <p:extLst/>
  </p:cmAuthor>
  <p:cmAuthor id="5" name="Fehringer, Jessica" initials="FJ" lastIdx="55" clrIdx="4"/>
  <p:cmAuthor id="6" name="Archer" initials="e" lastIdx="36"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2472"/>
    <a:srgbClr val="1E1860"/>
    <a:srgbClr val="CBDFDB"/>
    <a:srgbClr val="80B2A8"/>
    <a:srgbClr val="F7E7C7"/>
    <a:srgbClr val="662118"/>
    <a:srgbClr val="D19F2A"/>
    <a:srgbClr val="B6D2CD"/>
    <a:srgbClr val="5E9A8F"/>
    <a:srgbClr val="A4C8C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64" autoAdjust="0"/>
    <p:restoredTop sz="46326" autoAdjust="0"/>
  </p:normalViewPr>
  <p:slideViewPr>
    <p:cSldViewPr>
      <p:cViewPr varScale="1">
        <p:scale>
          <a:sx n="32" d="100"/>
          <a:sy n="32" d="100"/>
        </p:scale>
        <p:origin x="2059" y="43"/>
      </p:cViewPr>
      <p:guideLst>
        <p:guide orient="horz" pos="2448"/>
        <p:guide pos="3696"/>
      </p:guideLst>
    </p:cSldViewPr>
  </p:slideViewPr>
  <p:outlineViewPr>
    <p:cViewPr>
      <p:scale>
        <a:sx n="33" d="100"/>
        <a:sy n="33" d="100"/>
      </p:scale>
      <p:origin x="0" y="0"/>
    </p:cViewPr>
  </p:outlineViewPr>
  <p:notesTextViewPr>
    <p:cViewPr>
      <p:scale>
        <a:sx n="150" d="100"/>
        <a:sy n="150" d="100"/>
      </p:scale>
      <p:origin x="0" y="-1171"/>
    </p:cViewPr>
  </p:notesTextViewPr>
  <p:sorterViewPr>
    <p:cViewPr>
      <p:scale>
        <a:sx n="66" d="100"/>
        <a:sy n="66" d="100"/>
      </p:scale>
      <p:origin x="0" y="0"/>
    </p:cViewPr>
  </p:sorterViewPr>
  <p:notesViewPr>
    <p:cSldViewPr>
      <p:cViewPr varScale="1">
        <p:scale>
          <a:sx n="103" d="100"/>
          <a:sy n="103" d="100"/>
        </p:scale>
        <p:origin x="2478"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manualLayout>
          <c:layoutTarget val="inner"/>
          <c:xMode val="edge"/>
          <c:yMode val="edge"/>
          <c:x val="9.2070778475422999E-2"/>
          <c:y val="5.1293365233498402E-2"/>
          <c:w val="0.58571545828678095"/>
          <c:h val="0.92947162280394002"/>
        </c:manualLayout>
      </c:layout>
      <c:pieChart>
        <c:varyColors val="1"/>
        <c:dLbls>
          <c:showLegendKey val="0"/>
          <c:showVal val="0"/>
          <c:showCatName val="0"/>
          <c:showSerName val="0"/>
          <c:showPercent val="0"/>
          <c:showBubbleSize val="0"/>
          <c:showLeaderLines val="0"/>
        </c:dLbls>
        <c:firstSliceAng val="0"/>
      </c:pieChart>
      <c:spPr>
        <a:noFill/>
        <a:ln w="25400">
          <a:noFill/>
        </a:ln>
      </c:spPr>
    </c:plotArea>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2D4E36-1C77-477E-A0DC-4B6233CDBAE0}" type="doc">
      <dgm:prSet loTypeId="urn:microsoft.com/office/officeart/2005/8/layout/balance1" loCatId="relationship" qsTypeId="urn:microsoft.com/office/officeart/2005/8/quickstyle/simple2" qsCatId="simple" csTypeId="urn:microsoft.com/office/officeart/2005/8/colors/accent0_3" csCatId="mainScheme" phldr="1"/>
      <dgm:spPr/>
      <dgm:t>
        <a:bodyPr/>
        <a:lstStyle/>
        <a:p>
          <a:endParaRPr lang="en-US"/>
        </a:p>
      </dgm:t>
    </dgm:pt>
    <dgm:pt modelId="{F28316D3-2AC4-4F64-BB84-191CF1D4B554}">
      <dgm:prSet phldrT="[Text]"/>
      <dgm:spPr/>
      <dgm:t>
        <a:bodyPr/>
        <a:lstStyle/>
        <a:p>
          <a:r>
            <a:rPr lang="en-US" dirty="0">
              <a:latin typeface="Century Gothic" panose="020B0502020202020204" pitchFamily="34" charset="0"/>
            </a:rPr>
            <a:t>Women</a:t>
          </a:r>
        </a:p>
      </dgm:t>
    </dgm:pt>
    <dgm:pt modelId="{9F3B9691-1866-4E79-B89D-657E05DF29AD}" type="parTrans" cxnId="{F47D7EA3-D77E-42EE-9ED5-D428ACB426B6}">
      <dgm:prSet/>
      <dgm:spPr/>
      <dgm:t>
        <a:bodyPr/>
        <a:lstStyle/>
        <a:p>
          <a:endParaRPr lang="en-US">
            <a:solidFill>
              <a:srgbClr val="1E1860"/>
            </a:solidFill>
            <a:latin typeface="Century Gothic" panose="020B0502020202020204" pitchFamily="34" charset="0"/>
          </a:endParaRPr>
        </a:p>
      </dgm:t>
    </dgm:pt>
    <dgm:pt modelId="{C0925C7E-3134-4107-AC48-2230F6ED9ED9}" type="sibTrans" cxnId="{F47D7EA3-D77E-42EE-9ED5-D428ACB426B6}">
      <dgm:prSet/>
      <dgm:spPr/>
      <dgm:t>
        <a:bodyPr/>
        <a:lstStyle/>
        <a:p>
          <a:endParaRPr lang="en-US">
            <a:solidFill>
              <a:srgbClr val="1E1860"/>
            </a:solidFill>
            <a:latin typeface="Century Gothic" panose="020B0502020202020204" pitchFamily="34" charset="0"/>
          </a:endParaRPr>
        </a:p>
      </dgm:t>
    </dgm:pt>
    <dgm:pt modelId="{432E768B-4363-4701-9B74-42857EF4443D}">
      <dgm:prSet phldrT="[Text]"/>
      <dgm:spPr/>
      <dgm:t>
        <a:bodyPr/>
        <a:lstStyle/>
        <a:p>
          <a:r>
            <a:rPr lang="en-US" dirty="0">
              <a:latin typeface="Century Gothic" panose="020B0502020202020204" pitchFamily="34" charset="0"/>
            </a:rPr>
            <a:t>Informal labor market</a:t>
          </a:r>
        </a:p>
      </dgm:t>
    </dgm:pt>
    <dgm:pt modelId="{9A52A2D6-DA27-4B8A-98EE-311A01B98ADF}" type="parTrans" cxnId="{6CBD77E7-6606-4015-B103-C3C7884F3B22}">
      <dgm:prSet/>
      <dgm:spPr/>
      <dgm:t>
        <a:bodyPr/>
        <a:lstStyle/>
        <a:p>
          <a:endParaRPr lang="en-US">
            <a:solidFill>
              <a:srgbClr val="1E1860"/>
            </a:solidFill>
            <a:latin typeface="Century Gothic" panose="020B0502020202020204" pitchFamily="34" charset="0"/>
          </a:endParaRPr>
        </a:p>
      </dgm:t>
    </dgm:pt>
    <dgm:pt modelId="{E2E538E3-748E-45A9-8C6A-B8504E99CF3C}" type="sibTrans" cxnId="{6CBD77E7-6606-4015-B103-C3C7884F3B22}">
      <dgm:prSet/>
      <dgm:spPr/>
      <dgm:t>
        <a:bodyPr/>
        <a:lstStyle/>
        <a:p>
          <a:endParaRPr lang="en-US">
            <a:solidFill>
              <a:srgbClr val="1E1860"/>
            </a:solidFill>
            <a:latin typeface="Century Gothic" panose="020B0502020202020204" pitchFamily="34" charset="0"/>
          </a:endParaRPr>
        </a:p>
      </dgm:t>
    </dgm:pt>
    <dgm:pt modelId="{A8E80FC2-6C2F-4532-8BBF-B3002552E351}">
      <dgm:prSet phldrT="[Text]"/>
      <dgm:spPr/>
      <dgm:t>
        <a:bodyPr/>
        <a:lstStyle/>
        <a:p>
          <a:r>
            <a:rPr lang="en-US" dirty="0">
              <a:latin typeface="Century Gothic" panose="020B0502020202020204" pitchFamily="34" charset="0"/>
            </a:rPr>
            <a:t>Men</a:t>
          </a:r>
        </a:p>
      </dgm:t>
    </dgm:pt>
    <dgm:pt modelId="{39C3A9EE-B4BA-4499-A89B-CF4F7484B3A5}" type="parTrans" cxnId="{3A918111-C812-4EE1-9E93-DB1C3F6D8102}">
      <dgm:prSet/>
      <dgm:spPr/>
      <dgm:t>
        <a:bodyPr/>
        <a:lstStyle/>
        <a:p>
          <a:endParaRPr lang="en-US">
            <a:solidFill>
              <a:srgbClr val="1E1860"/>
            </a:solidFill>
            <a:latin typeface="Century Gothic" panose="020B0502020202020204" pitchFamily="34" charset="0"/>
          </a:endParaRPr>
        </a:p>
      </dgm:t>
    </dgm:pt>
    <dgm:pt modelId="{CBDB5634-E9FF-42E2-9910-D626CEF7CB83}" type="sibTrans" cxnId="{3A918111-C812-4EE1-9E93-DB1C3F6D8102}">
      <dgm:prSet/>
      <dgm:spPr/>
      <dgm:t>
        <a:bodyPr/>
        <a:lstStyle/>
        <a:p>
          <a:endParaRPr lang="en-US">
            <a:solidFill>
              <a:srgbClr val="1E1860"/>
            </a:solidFill>
            <a:latin typeface="Century Gothic" panose="020B0502020202020204" pitchFamily="34" charset="0"/>
          </a:endParaRPr>
        </a:p>
      </dgm:t>
    </dgm:pt>
    <dgm:pt modelId="{B98C1B61-1871-4FEE-AD00-F9F41A017D7A}">
      <dgm:prSet phldrT="[Text]"/>
      <dgm:spPr/>
      <dgm:t>
        <a:bodyPr/>
        <a:lstStyle/>
        <a:p>
          <a:r>
            <a:rPr lang="en-US" dirty="0">
              <a:latin typeface="Century Gothic" panose="020B0502020202020204" pitchFamily="34" charset="0"/>
            </a:rPr>
            <a:t>Social and political spaces</a:t>
          </a:r>
        </a:p>
      </dgm:t>
    </dgm:pt>
    <dgm:pt modelId="{F8510922-ACA8-49AB-ABB2-2A1EAC124386}" type="parTrans" cxnId="{14E0DBC8-9170-480E-82BD-A657BF319767}">
      <dgm:prSet/>
      <dgm:spPr/>
      <dgm:t>
        <a:bodyPr/>
        <a:lstStyle/>
        <a:p>
          <a:endParaRPr lang="en-US">
            <a:solidFill>
              <a:srgbClr val="1E1860"/>
            </a:solidFill>
            <a:latin typeface="Century Gothic" panose="020B0502020202020204" pitchFamily="34" charset="0"/>
          </a:endParaRPr>
        </a:p>
      </dgm:t>
    </dgm:pt>
    <dgm:pt modelId="{BCDA66C2-D49A-4349-8DB1-1E0E4BCAA1D9}" type="sibTrans" cxnId="{14E0DBC8-9170-480E-82BD-A657BF319767}">
      <dgm:prSet/>
      <dgm:spPr/>
      <dgm:t>
        <a:bodyPr/>
        <a:lstStyle/>
        <a:p>
          <a:endParaRPr lang="en-US">
            <a:solidFill>
              <a:srgbClr val="1E1860"/>
            </a:solidFill>
            <a:latin typeface="Century Gothic" panose="020B0502020202020204" pitchFamily="34" charset="0"/>
          </a:endParaRPr>
        </a:p>
      </dgm:t>
    </dgm:pt>
    <dgm:pt modelId="{7B0A3014-3A66-41C3-A79A-9D7430B7EB8C}">
      <dgm:prSet phldrT="[Text]"/>
      <dgm:spPr/>
      <dgm:t>
        <a:bodyPr/>
        <a:lstStyle/>
        <a:p>
          <a:r>
            <a:rPr lang="en-US">
              <a:latin typeface="Century Gothic" panose="020B0502020202020204" pitchFamily="34" charset="0"/>
            </a:rPr>
            <a:t>Income</a:t>
          </a:r>
          <a:endParaRPr lang="en-US" dirty="0">
            <a:latin typeface="Century Gothic" panose="020B0502020202020204" pitchFamily="34" charset="0"/>
          </a:endParaRPr>
        </a:p>
      </dgm:t>
    </dgm:pt>
    <dgm:pt modelId="{8543F878-66B0-488F-962D-D47B287077F7}" type="parTrans" cxnId="{64B92655-7610-4D05-88BC-EFBE43073653}">
      <dgm:prSet/>
      <dgm:spPr/>
      <dgm:t>
        <a:bodyPr/>
        <a:lstStyle/>
        <a:p>
          <a:endParaRPr lang="en-US">
            <a:solidFill>
              <a:srgbClr val="1E1860"/>
            </a:solidFill>
            <a:latin typeface="Century Gothic" panose="020B0502020202020204" pitchFamily="34" charset="0"/>
          </a:endParaRPr>
        </a:p>
      </dgm:t>
    </dgm:pt>
    <dgm:pt modelId="{8534CB9A-88FD-436D-A8D3-71E3671CC142}" type="sibTrans" cxnId="{64B92655-7610-4D05-88BC-EFBE43073653}">
      <dgm:prSet/>
      <dgm:spPr/>
      <dgm:t>
        <a:bodyPr/>
        <a:lstStyle/>
        <a:p>
          <a:endParaRPr lang="en-US">
            <a:solidFill>
              <a:srgbClr val="1E1860"/>
            </a:solidFill>
            <a:latin typeface="Century Gothic" panose="020B0502020202020204" pitchFamily="34" charset="0"/>
          </a:endParaRPr>
        </a:p>
      </dgm:t>
    </dgm:pt>
    <dgm:pt modelId="{BC6CFDF6-FE66-45D3-95C7-715CB5A02246}">
      <dgm:prSet phldrT="[Text]"/>
      <dgm:spPr/>
      <dgm:t>
        <a:bodyPr/>
        <a:lstStyle/>
        <a:p>
          <a:r>
            <a:rPr lang="en-US">
              <a:latin typeface="Century Gothic" panose="020B0502020202020204" pitchFamily="34" charset="0"/>
            </a:rPr>
            <a:t>Education</a:t>
          </a:r>
          <a:endParaRPr lang="en-US" dirty="0">
            <a:latin typeface="Century Gothic" panose="020B0502020202020204" pitchFamily="34" charset="0"/>
          </a:endParaRPr>
        </a:p>
      </dgm:t>
    </dgm:pt>
    <dgm:pt modelId="{A32AC8D5-76B0-4746-81DC-0058A2925407}" type="parTrans" cxnId="{73B43B39-5DFD-42FB-B6AB-02CCD698DD03}">
      <dgm:prSet/>
      <dgm:spPr/>
      <dgm:t>
        <a:bodyPr/>
        <a:lstStyle/>
        <a:p>
          <a:endParaRPr lang="en-US">
            <a:solidFill>
              <a:srgbClr val="1E1860"/>
            </a:solidFill>
            <a:latin typeface="Century Gothic" panose="020B0502020202020204" pitchFamily="34" charset="0"/>
          </a:endParaRPr>
        </a:p>
      </dgm:t>
    </dgm:pt>
    <dgm:pt modelId="{D7B3068D-651B-45E0-8A74-18D5C6B6991E}" type="sibTrans" cxnId="{73B43B39-5DFD-42FB-B6AB-02CCD698DD03}">
      <dgm:prSet/>
      <dgm:spPr/>
      <dgm:t>
        <a:bodyPr/>
        <a:lstStyle/>
        <a:p>
          <a:endParaRPr lang="en-US">
            <a:solidFill>
              <a:srgbClr val="1E1860"/>
            </a:solidFill>
            <a:latin typeface="Century Gothic" panose="020B0502020202020204" pitchFamily="34" charset="0"/>
          </a:endParaRPr>
        </a:p>
      </dgm:t>
    </dgm:pt>
    <dgm:pt modelId="{127CBB0A-0F2C-4FD9-8CFB-7429A345D46A}">
      <dgm:prSet phldrT="[Text]"/>
      <dgm:spPr/>
      <dgm:t>
        <a:bodyPr/>
        <a:lstStyle/>
        <a:p>
          <a:r>
            <a:rPr lang="en-US">
              <a:latin typeface="Century Gothic" panose="020B0502020202020204" pitchFamily="34" charset="0"/>
            </a:rPr>
            <a:t>Legal rights</a:t>
          </a:r>
          <a:endParaRPr lang="en-US" dirty="0">
            <a:latin typeface="Century Gothic" panose="020B0502020202020204" pitchFamily="34" charset="0"/>
          </a:endParaRPr>
        </a:p>
      </dgm:t>
    </dgm:pt>
    <dgm:pt modelId="{61175BBD-8F35-4761-9FD7-35115E506937}" type="parTrans" cxnId="{6213DF1A-41BF-4BA9-AE68-1DF28AAB1530}">
      <dgm:prSet/>
      <dgm:spPr/>
      <dgm:t>
        <a:bodyPr/>
        <a:lstStyle/>
        <a:p>
          <a:endParaRPr lang="en-US">
            <a:solidFill>
              <a:srgbClr val="1E1860"/>
            </a:solidFill>
            <a:latin typeface="Century Gothic" panose="020B0502020202020204" pitchFamily="34" charset="0"/>
          </a:endParaRPr>
        </a:p>
      </dgm:t>
    </dgm:pt>
    <dgm:pt modelId="{D5E20190-BC25-4A4D-9AA0-98D7E7D7CD5D}" type="sibTrans" cxnId="{6213DF1A-41BF-4BA9-AE68-1DF28AAB1530}">
      <dgm:prSet/>
      <dgm:spPr/>
      <dgm:t>
        <a:bodyPr/>
        <a:lstStyle/>
        <a:p>
          <a:endParaRPr lang="en-US">
            <a:solidFill>
              <a:srgbClr val="1E1860"/>
            </a:solidFill>
            <a:latin typeface="Century Gothic" panose="020B0502020202020204" pitchFamily="34" charset="0"/>
          </a:endParaRPr>
        </a:p>
      </dgm:t>
    </dgm:pt>
    <dgm:pt modelId="{2B053CCC-E117-4CB5-927D-C98EF6EBDB7C}">
      <dgm:prSet phldrT="[Text]"/>
      <dgm:spPr/>
      <dgm:t>
        <a:bodyPr/>
        <a:lstStyle/>
        <a:p>
          <a:r>
            <a:rPr lang="en-US" dirty="0">
              <a:latin typeface="Century Gothic" panose="020B0502020202020204" pitchFamily="34" charset="0"/>
            </a:rPr>
            <a:t>Credit and savings groups</a:t>
          </a:r>
        </a:p>
      </dgm:t>
    </dgm:pt>
    <dgm:pt modelId="{9C6C41DA-528E-4038-B2DF-6479B0A03093}" type="parTrans" cxnId="{E1169A13-3443-4275-A999-0BFEC7B56AEA}">
      <dgm:prSet/>
      <dgm:spPr/>
      <dgm:t>
        <a:bodyPr/>
        <a:lstStyle/>
        <a:p>
          <a:endParaRPr lang="en-US">
            <a:solidFill>
              <a:srgbClr val="1E1860"/>
            </a:solidFill>
            <a:latin typeface="Century Gothic" panose="020B0502020202020204" pitchFamily="34" charset="0"/>
          </a:endParaRPr>
        </a:p>
      </dgm:t>
    </dgm:pt>
    <dgm:pt modelId="{07B78AB0-D82B-4DA3-A93A-451D62AC6A98}" type="sibTrans" cxnId="{E1169A13-3443-4275-A999-0BFEC7B56AEA}">
      <dgm:prSet/>
      <dgm:spPr/>
      <dgm:t>
        <a:bodyPr/>
        <a:lstStyle/>
        <a:p>
          <a:endParaRPr lang="en-US">
            <a:solidFill>
              <a:srgbClr val="1E1860"/>
            </a:solidFill>
            <a:latin typeface="Century Gothic" panose="020B0502020202020204" pitchFamily="34" charset="0"/>
          </a:endParaRPr>
        </a:p>
      </dgm:t>
    </dgm:pt>
    <dgm:pt modelId="{3CFC86F8-AB4D-4420-BBF6-3963901E4056}">
      <dgm:prSet phldrT="[Text]"/>
      <dgm:spPr/>
      <dgm:t>
        <a:bodyPr/>
        <a:lstStyle/>
        <a:p>
          <a:r>
            <a:rPr lang="en-US" dirty="0">
              <a:latin typeface="Century Gothic" panose="020B0502020202020204" pitchFamily="34" charset="0"/>
            </a:rPr>
            <a:t>Education</a:t>
          </a:r>
        </a:p>
      </dgm:t>
    </dgm:pt>
    <dgm:pt modelId="{762E782C-BCFD-46D7-9771-2C4454B54836}" type="parTrans" cxnId="{0D9989A4-AC7B-4A82-AB73-138D5E6804F3}">
      <dgm:prSet/>
      <dgm:spPr/>
      <dgm:t>
        <a:bodyPr/>
        <a:lstStyle/>
        <a:p>
          <a:endParaRPr lang="en-US">
            <a:solidFill>
              <a:srgbClr val="1E1860"/>
            </a:solidFill>
            <a:latin typeface="Century Gothic" panose="020B0502020202020204" pitchFamily="34" charset="0"/>
          </a:endParaRPr>
        </a:p>
      </dgm:t>
    </dgm:pt>
    <dgm:pt modelId="{12FC7B47-FC00-42C3-80A0-F1267DE6D0E9}" type="sibTrans" cxnId="{0D9989A4-AC7B-4A82-AB73-138D5E6804F3}">
      <dgm:prSet/>
      <dgm:spPr/>
      <dgm:t>
        <a:bodyPr/>
        <a:lstStyle/>
        <a:p>
          <a:endParaRPr lang="en-US">
            <a:solidFill>
              <a:srgbClr val="1E1860"/>
            </a:solidFill>
            <a:latin typeface="Century Gothic" panose="020B0502020202020204" pitchFamily="34" charset="0"/>
          </a:endParaRPr>
        </a:p>
      </dgm:t>
    </dgm:pt>
    <dgm:pt modelId="{C8DB880C-9E95-4DB2-9771-708EA6D317E2}" type="pres">
      <dgm:prSet presAssocID="{342D4E36-1C77-477E-A0DC-4B6233CDBAE0}" presName="outerComposite" presStyleCnt="0">
        <dgm:presLayoutVars>
          <dgm:chMax val="2"/>
          <dgm:animLvl val="lvl"/>
          <dgm:resizeHandles val="exact"/>
        </dgm:presLayoutVars>
      </dgm:prSet>
      <dgm:spPr/>
    </dgm:pt>
    <dgm:pt modelId="{0CC8EAAA-0BD6-462F-8738-A7D9C2E70569}" type="pres">
      <dgm:prSet presAssocID="{342D4E36-1C77-477E-A0DC-4B6233CDBAE0}" presName="dummyMaxCanvas" presStyleCnt="0"/>
      <dgm:spPr/>
    </dgm:pt>
    <dgm:pt modelId="{85B89467-006D-4E40-BC95-E9D23167C677}" type="pres">
      <dgm:prSet presAssocID="{342D4E36-1C77-477E-A0DC-4B6233CDBAE0}" presName="parentComposite" presStyleCnt="0"/>
      <dgm:spPr/>
    </dgm:pt>
    <dgm:pt modelId="{647248ED-25EB-4C08-8D8D-A6627443C194}" type="pres">
      <dgm:prSet presAssocID="{342D4E36-1C77-477E-A0DC-4B6233CDBAE0}" presName="parent1" presStyleLbl="alignAccFollowNode1" presStyleIdx="0" presStyleCnt="4" custLinFactNeighborX="5379">
        <dgm:presLayoutVars>
          <dgm:chMax val="4"/>
        </dgm:presLayoutVars>
      </dgm:prSet>
      <dgm:spPr/>
    </dgm:pt>
    <dgm:pt modelId="{C56DCE2F-9978-49B2-A420-E493311D0A44}" type="pres">
      <dgm:prSet presAssocID="{342D4E36-1C77-477E-A0DC-4B6233CDBAE0}" presName="parent2" presStyleLbl="alignAccFollowNode1" presStyleIdx="1" presStyleCnt="4" custLinFactNeighborX="3042">
        <dgm:presLayoutVars>
          <dgm:chMax val="4"/>
        </dgm:presLayoutVars>
      </dgm:prSet>
      <dgm:spPr/>
    </dgm:pt>
    <dgm:pt modelId="{F097642B-207C-40D8-896F-FA0589839AD8}" type="pres">
      <dgm:prSet presAssocID="{342D4E36-1C77-477E-A0DC-4B6233CDBAE0}" presName="childrenComposite" presStyleCnt="0"/>
      <dgm:spPr/>
    </dgm:pt>
    <dgm:pt modelId="{A681CAB9-C24F-429B-90A7-4636570D03F4}" type="pres">
      <dgm:prSet presAssocID="{342D4E36-1C77-477E-A0DC-4B6233CDBAE0}" presName="dummyMaxCanvas_ChildArea" presStyleCnt="0"/>
      <dgm:spPr/>
    </dgm:pt>
    <dgm:pt modelId="{1D8C975F-1B56-40D0-A473-34D6A9BD4DA3}" type="pres">
      <dgm:prSet presAssocID="{342D4E36-1C77-477E-A0DC-4B6233CDBAE0}" presName="fulcrum" presStyleLbl="alignAccFollowNode1" presStyleIdx="2" presStyleCnt="4"/>
      <dgm:spPr/>
    </dgm:pt>
    <dgm:pt modelId="{6E59D4B2-5A07-4021-BB17-467FD8862EF0}" type="pres">
      <dgm:prSet presAssocID="{342D4E36-1C77-477E-A0DC-4B6233CDBAE0}" presName="balance_34" presStyleLbl="alignAccFollowNode1" presStyleIdx="3" presStyleCnt="4">
        <dgm:presLayoutVars>
          <dgm:bulletEnabled val="1"/>
        </dgm:presLayoutVars>
      </dgm:prSet>
      <dgm:spPr/>
    </dgm:pt>
    <dgm:pt modelId="{0D2987F6-5CB7-42E3-9AAF-9B443845455F}" type="pres">
      <dgm:prSet presAssocID="{342D4E36-1C77-477E-A0DC-4B6233CDBAE0}" presName="right_34_1" presStyleLbl="node1" presStyleIdx="0" presStyleCnt="7">
        <dgm:presLayoutVars>
          <dgm:bulletEnabled val="1"/>
        </dgm:presLayoutVars>
      </dgm:prSet>
      <dgm:spPr/>
    </dgm:pt>
    <dgm:pt modelId="{A767C1EF-E966-4285-BC67-42080252405A}" type="pres">
      <dgm:prSet presAssocID="{342D4E36-1C77-477E-A0DC-4B6233CDBAE0}" presName="right_34_2" presStyleLbl="node1" presStyleIdx="1" presStyleCnt="7">
        <dgm:presLayoutVars>
          <dgm:bulletEnabled val="1"/>
        </dgm:presLayoutVars>
      </dgm:prSet>
      <dgm:spPr/>
    </dgm:pt>
    <dgm:pt modelId="{6EF31071-8933-45DA-8A84-3EF27F1ED239}" type="pres">
      <dgm:prSet presAssocID="{342D4E36-1C77-477E-A0DC-4B6233CDBAE0}" presName="right_34_3" presStyleLbl="node1" presStyleIdx="2" presStyleCnt="7">
        <dgm:presLayoutVars>
          <dgm:bulletEnabled val="1"/>
        </dgm:presLayoutVars>
      </dgm:prSet>
      <dgm:spPr/>
    </dgm:pt>
    <dgm:pt modelId="{C9B3C018-8478-4BC6-AAFD-8AC84DDC9E48}" type="pres">
      <dgm:prSet presAssocID="{342D4E36-1C77-477E-A0DC-4B6233CDBAE0}" presName="right_34_4" presStyleLbl="node1" presStyleIdx="3" presStyleCnt="7">
        <dgm:presLayoutVars>
          <dgm:bulletEnabled val="1"/>
        </dgm:presLayoutVars>
      </dgm:prSet>
      <dgm:spPr/>
    </dgm:pt>
    <dgm:pt modelId="{27C4E700-6E30-45F6-A98B-1CFDB708EC08}" type="pres">
      <dgm:prSet presAssocID="{342D4E36-1C77-477E-A0DC-4B6233CDBAE0}" presName="left_34_1" presStyleLbl="node1" presStyleIdx="4" presStyleCnt="7">
        <dgm:presLayoutVars>
          <dgm:bulletEnabled val="1"/>
        </dgm:presLayoutVars>
      </dgm:prSet>
      <dgm:spPr/>
    </dgm:pt>
    <dgm:pt modelId="{A2C3D6BD-FF0B-4EEB-9C28-AF1BBE9A3CB9}" type="pres">
      <dgm:prSet presAssocID="{342D4E36-1C77-477E-A0DC-4B6233CDBAE0}" presName="left_34_2" presStyleLbl="node1" presStyleIdx="5" presStyleCnt="7">
        <dgm:presLayoutVars>
          <dgm:bulletEnabled val="1"/>
        </dgm:presLayoutVars>
      </dgm:prSet>
      <dgm:spPr/>
    </dgm:pt>
    <dgm:pt modelId="{8E64418F-938E-4B75-816F-30A4E326B523}" type="pres">
      <dgm:prSet presAssocID="{342D4E36-1C77-477E-A0DC-4B6233CDBAE0}" presName="left_34_3" presStyleLbl="node1" presStyleIdx="6" presStyleCnt="7">
        <dgm:presLayoutVars>
          <dgm:bulletEnabled val="1"/>
        </dgm:presLayoutVars>
      </dgm:prSet>
      <dgm:spPr/>
    </dgm:pt>
  </dgm:ptLst>
  <dgm:cxnLst>
    <dgm:cxn modelId="{3A918111-C812-4EE1-9E93-DB1C3F6D8102}" srcId="{342D4E36-1C77-477E-A0DC-4B6233CDBAE0}" destId="{A8E80FC2-6C2F-4532-8BBF-B3002552E351}" srcOrd="1" destOrd="0" parTransId="{39C3A9EE-B4BA-4499-A89B-CF4F7484B3A5}" sibTransId="{CBDB5634-E9FF-42E2-9910-D626CEF7CB83}"/>
    <dgm:cxn modelId="{E1169A13-3443-4275-A999-0BFEC7B56AEA}" srcId="{F28316D3-2AC4-4F64-BB84-191CF1D4B554}" destId="{2B053CCC-E117-4CB5-927D-C98EF6EBDB7C}" srcOrd="2" destOrd="0" parTransId="{9C6C41DA-528E-4038-B2DF-6479B0A03093}" sibTransId="{07B78AB0-D82B-4DA3-A93A-451D62AC6A98}"/>
    <dgm:cxn modelId="{6213DF1A-41BF-4BA9-AE68-1DF28AAB1530}" srcId="{A8E80FC2-6C2F-4532-8BBF-B3002552E351}" destId="{127CBB0A-0F2C-4FD9-8CFB-7429A345D46A}" srcOrd="0" destOrd="0" parTransId="{61175BBD-8F35-4761-9FD7-35115E506937}" sibTransId="{D5E20190-BC25-4A4D-9AA0-98D7E7D7CD5D}"/>
    <dgm:cxn modelId="{73B43B39-5DFD-42FB-B6AB-02CCD698DD03}" srcId="{A8E80FC2-6C2F-4532-8BBF-B3002552E351}" destId="{BC6CFDF6-FE66-45D3-95C7-715CB5A02246}" srcOrd="3" destOrd="0" parTransId="{A32AC8D5-76B0-4746-81DC-0058A2925407}" sibTransId="{D7B3068D-651B-45E0-8A74-18D5C6B6991E}"/>
    <dgm:cxn modelId="{EFF2563E-08A3-4D90-8D0A-FE36B6C975BD}" type="presOf" srcId="{3CFC86F8-AB4D-4420-BBF6-3963901E4056}" destId="{A2C3D6BD-FF0B-4EEB-9C28-AF1BBE9A3CB9}" srcOrd="0" destOrd="0" presId="urn:microsoft.com/office/officeart/2005/8/layout/balance1"/>
    <dgm:cxn modelId="{B1821461-2143-4DCD-B01C-26036A094566}" type="presOf" srcId="{F28316D3-2AC4-4F64-BB84-191CF1D4B554}" destId="{647248ED-25EB-4C08-8D8D-A6627443C194}" srcOrd="0" destOrd="0" presId="urn:microsoft.com/office/officeart/2005/8/layout/balance1"/>
    <dgm:cxn modelId="{B1D4F465-D103-4DDD-8A13-D1CCC7D8ED51}" type="presOf" srcId="{127CBB0A-0F2C-4FD9-8CFB-7429A345D46A}" destId="{0D2987F6-5CB7-42E3-9AAF-9B443845455F}" srcOrd="0" destOrd="0" presId="urn:microsoft.com/office/officeart/2005/8/layout/balance1"/>
    <dgm:cxn modelId="{64B92655-7610-4D05-88BC-EFBE43073653}" srcId="{A8E80FC2-6C2F-4532-8BBF-B3002552E351}" destId="{7B0A3014-3A66-41C3-A79A-9D7430B7EB8C}" srcOrd="2" destOrd="0" parTransId="{8543F878-66B0-488F-962D-D47B287077F7}" sibTransId="{8534CB9A-88FD-436D-A8D3-71E3671CC142}"/>
    <dgm:cxn modelId="{35AA3B82-7831-487D-AD3F-D25DAF89BE80}" type="presOf" srcId="{A8E80FC2-6C2F-4532-8BBF-B3002552E351}" destId="{C56DCE2F-9978-49B2-A420-E493311D0A44}" srcOrd="0" destOrd="0" presId="urn:microsoft.com/office/officeart/2005/8/layout/balance1"/>
    <dgm:cxn modelId="{E0D5E882-D4C8-43F5-B706-67E4475F22ED}" type="presOf" srcId="{342D4E36-1C77-477E-A0DC-4B6233CDBAE0}" destId="{C8DB880C-9E95-4DB2-9771-708EA6D317E2}" srcOrd="0" destOrd="0" presId="urn:microsoft.com/office/officeart/2005/8/layout/balance1"/>
    <dgm:cxn modelId="{39DCB69A-CA18-444C-B9BE-4C8F9CF2C636}" type="presOf" srcId="{2B053CCC-E117-4CB5-927D-C98EF6EBDB7C}" destId="{8E64418F-938E-4B75-816F-30A4E326B523}" srcOrd="0" destOrd="0" presId="urn:microsoft.com/office/officeart/2005/8/layout/balance1"/>
    <dgm:cxn modelId="{F47D7EA3-D77E-42EE-9ED5-D428ACB426B6}" srcId="{342D4E36-1C77-477E-A0DC-4B6233CDBAE0}" destId="{F28316D3-2AC4-4F64-BB84-191CF1D4B554}" srcOrd="0" destOrd="0" parTransId="{9F3B9691-1866-4E79-B89D-657E05DF29AD}" sibTransId="{C0925C7E-3134-4107-AC48-2230F6ED9ED9}"/>
    <dgm:cxn modelId="{0D9989A4-AC7B-4A82-AB73-138D5E6804F3}" srcId="{F28316D3-2AC4-4F64-BB84-191CF1D4B554}" destId="{3CFC86F8-AB4D-4420-BBF6-3963901E4056}" srcOrd="1" destOrd="0" parTransId="{762E782C-BCFD-46D7-9771-2C4454B54836}" sibTransId="{12FC7B47-FC00-42C3-80A0-F1267DE6D0E9}"/>
    <dgm:cxn modelId="{270483C2-087C-4594-A9C0-2A9BB808023D}" type="presOf" srcId="{B98C1B61-1871-4FEE-AD00-F9F41A017D7A}" destId="{A767C1EF-E966-4285-BC67-42080252405A}" srcOrd="0" destOrd="0" presId="urn:microsoft.com/office/officeart/2005/8/layout/balance1"/>
    <dgm:cxn modelId="{14E0DBC8-9170-480E-82BD-A657BF319767}" srcId="{A8E80FC2-6C2F-4532-8BBF-B3002552E351}" destId="{B98C1B61-1871-4FEE-AD00-F9F41A017D7A}" srcOrd="1" destOrd="0" parTransId="{F8510922-ACA8-49AB-ABB2-2A1EAC124386}" sibTransId="{BCDA66C2-D49A-4349-8DB1-1E0E4BCAA1D9}"/>
    <dgm:cxn modelId="{DE8C43C9-052B-4B29-82AC-EA134A3CAD8E}" type="presOf" srcId="{BC6CFDF6-FE66-45D3-95C7-715CB5A02246}" destId="{C9B3C018-8478-4BC6-AAFD-8AC84DDC9E48}" srcOrd="0" destOrd="0" presId="urn:microsoft.com/office/officeart/2005/8/layout/balance1"/>
    <dgm:cxn modelId="{170EBDE2-0B29-44D1-8CD4-D5AAD447D70B}" type="presOf" srcId="{7B0A3014-3A66-41C3-A79A-9D7430B7EB8C}" destId="{6EF31071-8933-45DA-8A84-3EF27F1ED239}" srcOrd="0" destOrd="0" presId="urn:microsoft.com/office/officeart/2005/8/layout/balance1"/>
    <dgm:cxn modelId="{6CBD77E7-6606-4015-B103-C3C7884F3B22}" srcId="{F28316D3-2AC4-4F64-BB84-191CF1D4B554}" destId="{432E768B-4363-4701-9B74-42857EF4443D}" srcOrd="0" destOrd="0" parTransId="{9A52A2D6-DA27-4B8A-98EE-311A01B98ADF}" sibTransId="{E2E538E3-748E-45A9-8C6A-B8504E99CF3C}"/>
    <dgm:cxn modelId="{83F20EEE-8836-45ED-9B80-03A316912F68}" type="presOf" srcId="{432E768B-4363-4701-9B74-42857EF4443D}" destId="{27C4E700-6E30-45F6-A98B-1CFDB708EC08}" srcOrd="0" destOrd="0" presId="urn:microsoft.com/office/officeart/2005/8/layout/balance1"/>
    <dgm:cxn modelId="{C90234E6-75B5-469E-A1B9-F65907743F96}" type="presParOf" srcId="{C8DB880C-9E95-4DB2-9771-708EA6D317E2}" destId="{0CC8EAAA-0BD6-462F-8738-A7D9C2E70569}" srcOrd="0" destOrd="0" presId="urn:microsoft.com/office/officeart/2005/8/layout/balance1"/>
    <dgm:cxn modelId="{DEA7C0A3-3C90-4117-B643-5A188FB5E76B}" type="presParOf" srcId="{C8DB880C-9E95-4DB2-9771-708EA6D317E2}" destId="{85B89467-006D-4E40-BC95-E9D23167C677}" srcOrd="1" destOrd="0" presId="urn:microsoft.com/office/officeart/2005/8/layout/balance1"/>
    <dgm:cxn modelId="{D4D81216-F3AF-4DB2-942B-B983C8276ECD}" type="presParOf" srcId="{85B89467-006D-4E40-BC95-E9D23167C677}" destId="{647248ED-25EB-4C08-8D8D-A6627443C194}" srcOrd="0" destOrd="0" presId="urn:microsoft.com/office/officeart/2005/8/layout/balance1"/>
    <dgm:cxn modelId="{116FD0A4-14FE-4089-99AB-17BEC3A8B7C9}" type="presParOf" srcId="{85B89467-006D-4E40-BC95-E9D23167C677}" destId="{C56DCE2F-9978-49B2-A420-E493311D0A44}" srcOrd="1" destOrd="0" presId="urn:microsoft.com/office/officeart/2005/8/layout/balance1"/>
    <dgm:cxn modelId="{AA5EB6C0-F805-4041-AC63-F57F889AB35D}" type="presParOf" srcId="{C8DB880C-9E95-4DB2-9771-708EA6D317E2}" destId="{F097642B-207C-40D8-896F-FA0589839AD8}" srcOrd="2" destOrd="0" presId="urn:microsoft.com/office/officeart/2005/8/layout/balance1"/>
    <dgm:cxn modelId="{D97D9B25-63BB-4654-922C-A77937C719DC}" type="presParOf" srcId="{F097642B-207C-40D8-896F-FA0589839AD8}" destId="{A681CAB9-C24F-429B-90A7-4636570D03F4}" srcOrd="0" destOrd="0" presId="urn:microsoft.com/office/officeart/2005/8/layout/balance1"/>
    <dgm:cxn modelId="{70B7289C-5E51-4CD7-8114-4F54F719F2EF}" type="presParOf" srcId="{F097642B-207C-40D8-896F-FA0589839AD8}" destId="{1D8C975F-1B56-40D0-A473-34D6A9BD4DA3}" srcOrd="1" destOrd="0" presId="urn:microsoft.com/office/officeart/2005/8/layout/balance1"/>
    <dgm:cxn modelId="{13D1BDBF-D0FE-4136-AB76-66B499768141}" type="presParOf" srcId="{F097642B-207C-40D8-896F-FA0589839AD8}" destId="{6E59D4B2-5A07-4021-BB17-467FD8862EF0}" srcOrd="2" destOrd="0" presId="urn:microsoft.com/office/officeart/2005/8/layout/balance1"/>
    <dgm:cxn modelId="{89B622D4-4415-482E-988B-F9B8DA2F38D6}" type="presParOf" srcId="{F097642B-207C-40D8-896F-FA0589839AD8}" destId="{0D2987F6-5CB7-42E3-9AAF-9B443845455F}" srcOrd="3" destOrd="0" presId="urn:microsoft.com/office/officeart/2005/8/layout/balance1"/>
    <dgm:cxn modelId="{501DEAD4-860D-4DC2-A85F-BD1A5056080A}" type="presParOf" srcId="{F097642B-207C-40D8-896F-FA0589839AD8}" destId="{A767C1EF-E966-4285-BC67-42080252405A}" srcOrd="4" destOrd="0" presId="urn:microsoft.com/office/officeart/2005/8/layout/balance1"/>
    <dgm:cxn modelId="{DDF781DC-1274-4FB0-881F-692E3D870061}" type="presParOf" srcId="{F097642B-207C-40D8-896F-FA0589839AD8}" destId="{6EF31071-8933-45DA-8A84-3EF27F1ED239}" srcOrd="5" destOrd="0" presId="urn:microsoft.com/office/officeart/2005/8/layout/balance1"/>
    <dgm:cxn modelId="{80DD9176-87D0-47E2-BE21-8D4C64A4DD12}" type="presParOf" srcId="{F097642B-207C-40D8-896F-FA0589839AD8}" destId="{C9B3C018-8478-4BC6-AAFD-8AC84DDC9E48}" srcOrd="6" destOrd="0" presId="urn:microsoft.com/office/officeart/2005/8/layout/balance1"/>
    <dgm:cxn modelId="{E4F02D44-47D2-4EDA-8554-ED29E641F4E5}" type="presParOf" srcId="{F097642B-207C-40D8-896F-FA0589839AD8}" destId="{27C4E700-6E30-45F6-A98B-1CFDB708EC08}" srcOrd="7" destOrd="0" presId="urn:microsoft.com/office/officeart/2005/8/layout/balance1"/>
    <dgm:cxn modelId="{E6FEAF5B-791B-4F76-879E-D6BADDD81085}" type="presParOf" srcId="{F097642B-207C-40D8-896F-FA0589839AD8}" destId="{A2C3D6BD-FF0B-4EEB-9C28-AF1BBE9A3CB9}" srcOrd="8" destOrd="0" presId="urn:microsoft.com/office/officeart/2005/8/layout/balance1"/>
    <dgm:cxn modelId="{3BB9A119-32E0-41D1-AE69-1B8E15A02833}" type="presParOf" srcId="{F097642B-207C-40D8-896F-FA0589839AD8}" destId="{8E64418F-938E-4B75-816F-30A4E326B523}" srcOrd="9"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248ED-25EB-4C08-8D8D-A6627443C194}">
      <dsp:nvSpPr>
        <dsp:cNvPr id="0" name=""/>
        <dsp:cNvSpPr/>
      </dsp:nvSpPr>
      <dsp:spPr>
        <a:xfrm>
          <a:off x="704931" y="0"/>
          <a:ext cx="1809662" cy="100536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Century Gothic" panose="020B0502020202020204" pitchFamily="34" charset="0"/>
            </a:rPr>
            <a:t>Women</a:t>
          </a:r>
        </a:p>
      </dsp:txBody>
      <dsp:txXfrm>
        <a:off x="734377" y="29446"/>
        <a:ext cx="1750770" cy="946476"/>
      </dsp:txXfrm>
    </dsp:sp>
    <dsp:sp modelId="{C56DCE2F-9978-49B2-A420-E493311D0A44}">
      <dsp:nvSpPr>
        <dsp:cNvPr id="0" name=""/>
        <dsp:cNvSpPr/>
      </dsp:nvSpPr>
      <dsp:spPr>
        <a:xfrm>
          <a:off x="3276597" y="0"/>
          <a:ext cx="1809662" cy="100536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Century Gothic" panose="020B0502020202020204" pitchFamily="34" charset="0"/>
            </a:rPr>
            <a:t>Men</a:t>
          </a:r>
        </a:p>
      </dsp:txBody>
      <dsp:txXfrm>
        <a:off x="3306043" y="29446"/>
        <a:ext cx="1750770" cy="946476"/>
      </dsp:txXfrm>
    </dsp:sp>
    <dsp:sp modelId="{1D8C975F-1B56-40D0-A473-34D6A9BD4DA3}">
      <dsp:nvSpPr>
        <dsp:cNvPr id="0" name=""/>
        <dsp:cNvSpPr/>
      </dsp:nvSpPr>
      <dsp:spPr>
        <a:xfrm>
          <a:off x="2442386" y="4272814"/>
          <a:ext cx="754026" cy="754026"/>
        </a:xfrm>
        <a:prstGeom prst="triangle">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59D4B2-5A07-4021-BB17-467FD8862EF0}">
      <dsp:nvSpPr>
        <dsp:cNvPr id="0" name=""/>
        <dsp:cNvSpPr/>
      </dsp:nvSpPr>
      <dsp:spPr>
        <a:xfrm rot="240000">
          <a:off x="556630" y="3949706"/>
          <a:ext cx="4525538" cy="316456"/>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2987F6-5CB7-42E3-9AAF-9B443845455F}">
      <dsp:nvSpPr>
        <dsp:cNvPr id="0" name=""/>
        <dsp:cNvSpPr/>
      </dsp:nvSpPr>
      <dsp:spPr>
        <a:xfrm rot="240000">
          <a:off x="3278692" y="3379597"/>
          <a:ext cx="1795908" cy="620207"/>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Century Gothic" panose="020B0502020202020204" pitchFamily="34" charset="0"/>
            </a:rPr>
            <a:t>Legal rights</a:t>
          </a:r>
          <a:endParaRPr lang="en-US" sz="1500" kern="1200" dirty="0">
            <a:latin typeface="Century Gothic" panose="020B0502020202020204" pitchFamily="34" charset="0"/>
          </a:endParaRPr>
        </a:p>
      </dsp:txBody>
      <dsp:txXfrm>
        <a:off x="3308968" y="3409873"/>
        <a:ext cx="1735356" cy="559655"/>
      </dsp:txXfrm>
    </dsp:sp>
    <dsp:sp modelId="{A767C1EF-E966-4285-BC67-42080252405A}">
      <dsp:nvSpPr>
        <dsp:cNvPr id="0" name=""/>
        <dsp:cNvSpPr/>
      </dsp:nvSpPr>
      <dsp:spPr>
        <a:xfrm rot="240000">
          <a:off x="3328961" y="2716054"/>
          <a:ext cx="1795908" cy="620207"/>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entury Gothic" panose="020B0502020202020204" pitchFamily="34" charset="0"/>
            </a:rPr>
            <a:t>Social and political spaces</a:t>
          </a:r>
        </a:p>
      </dsp:txBody>
      <dsp:txXfrm>
        <a:off x="3359237" y="2746330"/>
        <a:ext cx="1735356" cy="559655"/>
      </dsp:txXfrm>
    </dsp:sp>
    <dsp:sp modelId="{6EF31071-8933-45DA-8A84-3EF27F1ED239}">
      <dsp:nvSpPr>
        <dsp:cNvPr id="0" name=""/>
        <dsp:cNvSpPr/>
      </dsp:nvSpPr>
      <dsp:spPr>
        <a:xfrm rot="240000">
          <a:off x="3379229" y="2052511"/>
          <a:ext cx="1795908" cy="620207"/>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Century Gothic" panose="020B0502020202020204" pitchFamily="34" charset="0"/>
            </a:rPr>
            <a:t>Income</a:t>
          </a:r>
          <a:endParaRPr lang="en-US" sz="1500" kern="1200" dirty="0">
            <a:latin typeface="Century Gothic" panose="020B0502020202020204" pitchFamily="34" charset="0"/>
          </a:endParaRPr>
        </a:p>
      </dsp:txBody>
      <dsp:txXfrm>
        <a:off x="3409505" y="2082787"/>
        <a:ext cx="1735356" cy="559655"/>
      </dsp:txXfrm>
    </dsp:sp>
    <dsp:sp modelId="{C9B3C018-8478-4BC6-AAFD-8AC84DDC9E48}">
      <dsp:nvSpPr>
        <dsp:cNvPr id="0" name=""/>
        <dsp:cNvSpPr/>
      </dsp:nvSpPr>
      <dsp:spPr>
        <a:xfrm rot="240000">
          <a:off x="3429498" y="1388968"/>
          <a:ext cx="1795908" cy="620207"/>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Century Gothic" panose="020B0502020202020204" pitchFamily="34" charset="0"/>
            </a:rPr>
            <a:t>Education</a:t>
          </a:r>
          <a:endParaRPr lang="en-US" sz="1500" kern="1200" dirty="0">
            <a:latin typeface="Century Gothic" panose="020B0502020202020204" pitchFamily="34" charset="0"/>
          </a:endParaRPr>
        </a:p>
      </dsp:txBody>
      <dsp:txXfrm>
        <a:off x="3459774" y="1419244"/>
        <a:ext cx="1735356" cy="559655"/>
      </dsp:txXfrm>
    </dsp:sp>
    <dsp:sp modelId="{27C4E700-6E30-45F6-A98B-1CFDB708EC08}">
      <dsp:nvSpPr>
        <dsp:cNvPr id="0" name=""/>
        <dsp:cNvSpPr/>
      </dsp:nvSpPr>
      <dsp:spPr>
        <a:xfrm rot="240000">
          <a:off x="664735" y="3198631"/>
          <a:ext cx="1795908" cy="620207"/>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entury Gothic" panose="020B0502020202020204" pitchFamily="34" charset="0"/>
            </a:rPr>
            <a:t>Informal labor market</a:t>
          </a:r>
        </a:p>
      </dsp:txBody>
      <dsp:txXfrm>
        <a:off x="695011" y="3228907"/>
        <a:ext cx="1735356" cy="559655"/>
      </dsp:txXfrm>
    </dsp:sp>
    <dsp:sp modelId="{A2C3D6BD-FF0B-4EEB-9C28-AF1BBE9A3CB9}">
      <dsp:nvSpPr>
        <dsp:cNvPr id="0" name=""/>
        <dsp:cNvSpPr/>
      </dsp:nvSpPr>
      <dsp:spPr>
        <a:xfrm rot="240000">
          <a:off x="715004" y="2535088"/>
          <a:ext cx="1795908" cy="620207"/>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entury Gothic" panose="020B0502020202020204" pitchFamily="34" charset="0"/>
            </a:rPr>
            <a:t>Education</a:t>
          </a:r>
        </a:p>
      </dsp:txBody>
      <dsp:txXfrm>
        <a:off x="745280" y="2565364"/>
        <a:ext cx="1735356" cy="559655"/>
      </dsp:txXfrm>
    </dsp:sp>
    <dsp:sp modelId="{8E64418F-938E-4B75-816F-30A4E326B523}">
      <dsp:nvSpPr>
        <dsp:cNvPr id="0" name=""/>
        <dsp:cNvSpPr/>
      </dsp:nvSpPr>
      <dsp:spPr>
        <a:xfrm rot="240000">
          <a:off x="765272" y="1871545"/>
          <a:ext cx="1795908" cy="620207"/>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entury Gothic" panose="020B0502020202020204" pitchFamily="34" charset="0"/>
            </a:rPr>
            <a:t>Credit and savings groups</a:t>
          </a:r>
        </a:p>
      </dsp:txBody>
      <dsp:txXfrm>
        <a:off x="795548" y="1901821"/>
        <a:ext cx="1735356" cy="559655"/>
      </dsp:txXfrm>
    </dsp:sp>
  </dsp:spTree>
</dsp:drawing>
</file>

<file path=ppt/diagrams/layout1.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4967F2-2786-45F9-B7C0-43D8DF6B41B9}"/>
              </a:ext>
            </a:extLst>
          </p:cNvPr>
          <p:cNvSpPr>
            <a:spLocks noGrp="1"/>
          </p:cNvSpPr>
          <p:nvPr>
            <p:ph type="hdr" sz="quarter"/>
          </p:nvPr>
        </p:nvSpPr>
        <p:spPr>
          <a:xfrm>
            <a:off x="1" y="0"/>
            <a:ext cx="3170382" cy="480453"/>
          </a:xfrm>
          <a:prstGeom prst="rect">
            <a:avLst/>
          </a:prstGeom>
        </p:spPr>
        <p:txBody>
          <a:bodyPr vert="horz" lIns="86749" tIns="43375" rIns="86749" bIns="43375" rtlCol="0"/>
          <a:lstStyle>
            <a:lvl1pPr algn="l">
              <a:defRPr sz="1100"/>
            </a:lvl1pPr>
          </a:lstStyle>
          <a:p>
            <a:endParaRPr lang="en-US"/>
          </a:p>
        </p:txBody>
      </p:sp>
      <p:sp>
        <p:nvSpPr>
          <p:cNvPr id="3" name="Date Placeholder 2">
            <a:extLst>
              <a:ext uri="{FF2B5EF4-FFF2-40B4-BE49-F238E27FC236}">
                <a16:creationId xmlns:a16="http://schemas.microsoft.com/office/drawing/2014/main" id="{C125F791-DC89-422C-91A9-F05ACD2CC42F}"/>
              </a:ext>
            </a:extLst>
          </p:cNvPr>
          <p:cNvSpPr>
            <a:spLocks noGrp="1"/>
          </p:cNvSpPr>
          <p:nvPr>
            <p:ph type="dt" sz="quarter" idx="1"/>
          </p:nvPr>
        </p:nvSpPr>
        <p:spPr>
          <a:xfrm>
            <a:off x="4143665" y="0"/>
            <a:ext cx="3170382" cy="480453"/>
          </a:xfrm>
          <a:prstGeom prst="rect">
            <a:avLst/>
          </a:prstGeom>
        </p:spPr>
        <p:txBody>
          <a:bodyPr vert="horz" lIns="86749" tIns="43375" rIns="86749" bIns="43375" rtlCol="0"/>
          <a:lstStyle>
            <a:lvl1pPr algn="r">
              <a:defRPr sz="1100"/>
            </a:lvl1pPr>
          </a:lstStyle>
          <a:p>
            <a:fld id="{BBF99B88-A2F1-486D-B910-77EF7E80EC73}" type="datetimeFigureOut">
              <a:rPr lang="en-US" smtClean="0"/>
              <a:t>9/13/2018</a:t>
            </a:fld>
            <a:endParaRPr lang="en-US"/>
          </a:p>
        </p:txBody>
      </p:sp>
      <p:sp>
        <p:nvSpPr>
          <p:cNvPr id="4" name="Footer Placeholder 3">
            <a:extLst>
              <a:ext uri="{FF2B5EF4-FFF2-40B4-BE49-F238E27FC236}">
                <a16:creationId xmlns:a16="http://schemas.microsoft.com/office/drawing/2014/main" id="{8093D3CA-B767-457D-9FAB-FDC9C53858E2}"/>
              </a:ext>
            </a:extLst>
          </p:cNvPr>
          <p:cNvSpPr>
            <a:spLocks noGrp="1"/>
          </p:cNvSpPr>
          <p:nvPr>
            <p:ph type="ftr" sz="quarter" idx="2"/>
          </p:nvPr>
        </p:nvSpPr>
        <p:spPr>
          <a:xfrm>
            <a:off x="1" y="9120750"/>
            <a:ext cx="3170382" cy="480451"/>
          </a:xfrm>
          <a:prstGeom prst="rect">
            <a:avLst/>
          </a:prstGeom>
        </p:spPr>
        <p:txBody>
          <a:bodyPr vert="horz" lIns="86749" tIns="43375" rIns="86749" bIns="43375" rtlCol="0" anchor="b"/>
          <a:lstStyle>
            <a:lvl1pPr algn="l">
              <a:defRPr sz="1100"/>
            </a:lvl1pPr>
          </a:lstStyle>
          <a:p>
            <a:endParaRPr lang="en-US"/>
          </a:p>
        </p:txBody>
      </p:sp>
      <p:sp>
        <p:nvSpPr>
          <p:cNvPr id="5" name="Slide Number Placeholder 4">
            <a:extLst>
              <a:ext uri="{FF2B5EF4-FFF2-40B4-BE49-F238E27FC236}">
                <a16:creationId xmlns:a16="http://schemas.microsoft.com/office/drawing/2014/main" id="{05E91738-BC50-455F-A782-29076AEF8774}"/>
              </a:ext>
            </a:extLst>
          </p:cNvPr>
          <p:cNvSpPr>
            <a:spLocks noGrp="1"/>
          </p:cNvSpPr>
          <p:nvPr>
            <p:ph type="sldNum" sz="quarter" idx="3"/>
          </p:nvPr>
        </p:nvSpPr>
        <p:spPr>
          <a:xfrm>
            <a:off x="4143665" y="9120750"/>
            <a:ext cx="3170382" cy="480451"/>
          </a:xfrm>
          <a:prstGeom prst="rect">
            <a:avLst/>
          </a:prstGeom>
        </p:spPr>
        <p:txBody>
          <a:bodyPr vert="horz" lIns="86749" tIns="43375" rIns="86749" bIns="43375" rtlCol="0" anchor="b"/>
          <a:lstStyle>
            <a:lvl1pPr algn="r">
              <a:defRPr sz="1100"/>
            </a:lvl1pPr>
          </a:lstStyle>
          <a:p>
            <a:fld id="{BB09692B-5CE7-4CBE-A363-AD40FA3D7D4C}" type="slidenum">
              <a:rPr lang="en-US" smtClean="0"/>
              <a:t>‹#›</a:t>
            </a:fld>
            <a:endParaRPr lang="en-US"/>
          </a:p>
        </p:txBody>
      </p:sp>
    </p:spTree>
    <p:extLst>
      <p:ext uri="{BB962C8B-B14F-4D97-AF65-F5344CB8AC3E}">
        <p14:creationId xmlns:p14="http://schemas.microsoft.com/office/powerpoint/2010/main" val="21209854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lang="en-US" sz="1400" dirty="0"/>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a:t>
            </a:r>
            <a:r>
              <a:rPr lang="en-US" b="1" dirty="0">
                <a:latin typeface="Century Gothic" panose="020B0502020202020204" pitchFamily="34" charset="0"/>
              </a:rPr>
              <a:t>Instructions:</a:t>
            </a:r>
            <a:r>
              <a:rPr lang="en-US" dirty="0">
                <a:latin typeface="Century Gothic" panose="020B0502020202020204" pitchFamily="34" charset="0"/>
              </a:rPr>
              <a:t> These are the learning objectives of this session—read them and explore other needs related to this topic among the group participants.]</a:t>
            </a:r>
          </a:p>
        </p:txBody>
      </p:sp>
    </p:spTree>
    <p:extLst>
      <p:ext uri="{BB962C8B-B14F-4D97-AF65-F5344CB8AC3E}">
        <p14:creationId xmlns:p14="http://schemas.microsoft.com/office/powerpoint/2010/main" val="120636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First, lets start with an activity! This will take about 10 minutes.</a:t>
            </a:r>
          </a:p>
          <a:p>
            <a:endParaRPr lang="en-US" dirty="0">
              <a:latin typeface="Century Gothic" panose="020B0502020202020204" pitchFamily="34" charset="0"/>
            </a:endParaRPr>
          </a:p>
          <a:p>
            <a:r>
              <a:rPr lang="en-US" dirty="0">
                <a:latin typeface="Century Gothic" panose="020B0502020202020204" pitchFamily="34" charset="0"/>
              </a:rPr>
              <a:t>[</a:t>
            </a:r>
            <a:r>
              <a:rPr lang="en-US" b="1" dirty="0">
                <a:latin typeface="Century Gothic" panose="020B0502020202020204" pitchFamily="34" charset="0"/>
              </a:rPr>
              <a:t>Instructions: </a:t>
            </a:r>
            <a:r>
              <a:rPr lang="en-US" dirty="0">
                <a:latin typeface="Century Gothic" panose="020B0502020202020204" pitchFamily="34" charset="0"/>
              </a:rPr>
              <a:t>Ask participants to move into the center of the room.  </a:t>
            </a:r>
          </a:p>
          <a:p>
            <a:endParaRPr lang="en-US" dirty="0">
              <a:latin typeface="Century Gothic" panose="020B0502020202020204" pitchFamily="34" charset="0"/>
            </a:endParaRPr>
          </a:p>
          <a:p>
            <a:r>
              <a:rPr lang="en-US" dirty="0">
                <a:latin typeface="Century Gothic" panose="020B0502020202020204" pitchFamily="34" charset="0"/>
              </a:rPr>
              <a:t>Explain that we will read a statement, and they should step to the right if they agree, or to the left if they disagree. Wait for people to move to where they want to. After each statement, ask 2–3 participants from each side to explain why they voted the way they did. Facilitate a brief discussion afterwards, and then read the next statement. Read up to five statements total. </a:t>
            </a:r>
          </a:p>
          <a:p>
            <a:endParaRPr lang="en-US" dirty="0">
              <a:latin typeface="Century Gothic" panose="020B0502020202020204" pitchFamily="34" charset="0"/>
            </a:endParaRPr>
          </a:p>
          <a:p>
            <a:r>
              <a:rPr lang="en-US" dirty="0">
                <a:latin typeface="Century Gothic" panose="020B0502020202020204" pitchFamily="34" charset="0"/>
              </a:rPr>
              <a:t>Refer to the statements below—pick 2–3.</a:t>
            </a:r>
          </a:p>
          <a:p>
            <a:endParaRPr lang="en-US" dirty="0">
              <a:latin typeface="Century Gothic" panose="020B0502020202020204" pitchFamily="34" charset="0"/>
            </a:endParaRPr>
          </a:p>
          <a:p>
            <a:r>
              <a:rPr lang="en-US" b="1" dirty="0">
                <a:latin typeface="Century Gothic" panose="020B0502020202020204" pitchFamily="34" charset="0"/>
              </a:rPr>
              <a:t>Statements on gender roles and sexuality </a:t>
            </a:r>
            <a:br>
              <a:rPr lang="en-US" b="1" dirty="0">
                <a:latin typeface="Century Gothic" panose="020B0502020202020204" pitchFamily="34" charset="0"/>
              </a:rPr>
            </a:br>
            <a:endParaRPr lang="en-US" dirty="0">
              <a:latin typeface="Century Gothic" panose="020B0502020202020204" pitchFamily="34" charset="0"/>
            </a:endParaRPr>
          </a:p>
          <a:p>
            <a:pPr marL="628650" lvl="1" indent="-171450">
              <a:buFont typeface="Wingdings" panose="05000000000000000000" pitchFamily="2" charset="2"/>
              <a:buChar char="§"/>
            </a:pPr>
            <a:r>
              <a:rPr lang="en-US" dirty="0">
                <a:latin typeface="Century Gothic" panose="020B0502020202020204" pitchFamily="34" charset="0"/>
              </a:rPr>
              <a:t>A woman‘s place is in the home. </a:t>
            </a:r>
          </a:p>
          <a:p>
            <a:pPr marL="628650" lvl="1" indent="-171450">
              <a:buFont typeface="Wingdings" panose="05000000000000000000" pitchFamily="2" charset="2"/>
              <a:buChar char="§"/>
            </a:pPr>
            <a:r>
              <a:rPr lang="en-US" dirty="0">
                <a:latin typeface="Century Gothic" panose="020B0502020202020204" pitchFamily="34" charset="0"/>
              </a:rPr>
              <a:t>The most important thing a woman can do is have babies. </a:t>
            </a:r>
          </a:p>
          <a:p>
            <a:pPr marL="628650" lvl="1" indent="-171450">
              <a:buFont typeface="Wingdings" panose="05000000000000000000" pitchFamily="2" charset="2"/>
              <a:buChar char="§"/>
            </a:pPr>
            <a:r>
              <a:rPr lang="en-US" dirty="0">
                <a:latin typeface="Century Gothic" panose="020B0502020202020204" pitchFamily="34" charset="0"/>
              </a:rPr>
              <a:t>A man is only valued for his ability to make money and provide for his family. </a:t>
            </a:r>
          </a:p>
          <a:p>
            <a:pPr marL="628650" lvl="1" indent="-171450">
              <a:buFont typeface="Wingdings" panose="05000000000000000000" pitchFamily="2" charset="2"/>
              <a:buChar char="§"/>
            </a:pPr>
            <a:r>
              <a:rPr lang="en-US" dirty="0">
                <a:latin typeface="Century Gothic" panose="020B0502020202020204" pitchFamily="34" charset="0"/>
              </a:rPr>
              <a:t>A man is more of a—man once he has fathered a child. </a:t>
            </a:r>
          </a:p>
          <a:p>
            <a:pPr marL="628650" lvl="1" indent="-171450">
              <a:buFont typeface="Wingdings" panose="05000000000000000000" pitchFamily="2" charset="2"/>
              <a:buChar char="§"/>
            </a:pPr>
            <a:r>
              <a:rPr lang="en-US" dirty="0">
                <a:latin typeface="Century Gothic" panose="020B0502020202020204" pitchFamily="34" charset="0"/>
              </a:rPr>
              <a:t>Women are naturally better parents than men. </a:t>
            </a:r>
          </a:p>
          <a:p>
            <a:pPr marL="628650" lvl="1" indent="-171450">
              <a:buFont typeface="Wingdings" panose="05000000000000000000" pitchFamily="2" charset="2"/>
              <a:buChar char="§"/>
            </a:pPr>
            <a:r>
              <a:rPr lang="en-US" dirty="0">
                <a:latin typeface="Century Gothic" panose="020B0502020202020204" pitchFamily="34" charset="0"/>
              </a:rPr>
              <a:t>A woman should have sex only with someone she loves. </a:t>
            </a:r>
          </a:p>
          <a:p>
            <a:pPr marL="628650" lvl="1" indent="-171450">
              <a:buFont typeface="Wingdings" panose="05000000000000000000" pitchFamily="2" charset="2"/>
              <a:buChar char="§"/>
            </a:pPr>
            <a:r>
              <a:rPr lang="en-US" dirty="0">
                <a:latin typeface="Century Gothic" panose="020B0502020202020204" pitchFamily="34" charset="0"/>
              </a:rPr>
              <a:t>A man should have sex only with someone he loves. </a:t>
            </a:r>
          </a:p>
          <a:p>
            <a:pPr marL="628650" lvl="1" indent="-171450">
              <a:buFont typeface="Wingdings" panose="05000000000000000000" pitchFamily="2" charset="2"/>
              <a:buChar char="§"/>
            </a:pPr>
            <a:r>
              <a:rPr lang="en-US" dirty="0">
                <a:latin typeface="Century Gothic" panose="020B0502020202020204" pitchFamily="34" charset="0"/>
              </a:rPr>
              <a:t>Sex is more important to men than to women. </a:t>
            </a:r>
          </a:p>
          <a:p>
            <a:pPr marL="628650" lvl="1" indent="-171450">
              <a:buFont typeface="Wingdings" panose="05000000000000000000" pitchFamily="2" charset="2"/>
              <a:buChar char="§"/>
            </a:pPr>
            <a:r>
              <a:rPr lang="en-US" dirty="0">
                <a:latin typeface="Century Gothic" panose="020B0502020202020204" pitchFamily="34" charset="0"/>
              </a:rPr>
              <a:t>A woman should be a virgin at the time of marriage. </a:t>
            </a:r>
          </a:p>
          <a:p>
            <a:pPr marL="628650" lvl="1" indent="-171450">
              <a:buFont typeface="Wingdings" panose="05000000000000000000" pitchFamily="2" charset="2"/>
              <a:buChar char="§"/>
            </a:pPr>
            <a:r>
              <a:rPr lang="en-US" dirty="0">
                <a:latin typeface="Century Gothic" panose="020B0502020202020204" pitchFamily="34" charset="0"/>
              </a:rPr>
              <a:t>It is okay for a man to have sex outside of marriage if his wife does not know about it. </a:t>
            </a:r>
          </a:p>
          <a:p>
            <a:r>
              <a:rPr lang="en-US" dirty="0">
                <a:latin typeface="Century Gothic" panose="020B0502020202020204" pitchFamily="34" charset="0"/>
              </a:rPr>
              <a:t> </a:t>
            </a:r>
          </a:p>
          <a:p>
            <a:r>
              <a:rPr lang="en-US" b="1" dirty="0">
                <a:latin typeface="Century Gothic" panose="020B0502020202020204" pitchFamily="34" charset="0"/>
              </a:rPr>
              <a:t>Statements on men and reproductive health</a:t>
            </a:r>
          </a:p>
          <a:p>
            <a:r>
              <a:rPr lang="en-US" b="1" dirty="0">
                <a:latin typeface="Century Gothic" panose="020B0502020202020204" pitchFamily="34" charset="0"/>
              </a:rPr>
              <a:t> </a:t>
            </a:r>
            <a:endParaRPr lang="en-US" dirty="0">
              <a:latin typeface="Century Gothic" panose="020B0502020202020204" pitchFamily="34" charset="0"/>
            </a:endParaRPr>
          </a:p>
          <a:p>
            <a:pPr marL="628650" lvl="1" indent="-171450">
              <a:buFont typeface="Wingdings" panose="05000000000000000000" pitchFamily="2" charset="2"/>
              <a:buChar char="§"/>
            </a:pPr>
            <a:r>
              <a:rPr lang="en-US" dirty="0">
                <a:latin typeface="Century Gothic" panose="020B0502020202020204" pitchFamily="34" charset="0"/>
              </a:rPr>
              <a:t>Increasing men‘s participation in family planning and reproductive health programs will only further increase men‘s power over women. </a:t>
            </a:r>
          </a:p>
          <a:p>
            <a:pPr marL="628650" lvl="1" indent="-171450">
              <a:buFont typeface="Wingdings" panose="05000000000000000000" pitchFamily="2" charset="2"/>
              <a:buChar char="§"/>
            </a:pPr>
            <a:r>
              <a:rPr lang="en-US" dirty="0">
                <a:latin typeface="Century Gothic" panose="020B0502020202020204" pitchFamily="34" charset="0"/>
              </a:rPr>
              <a:t>Family planning will always be a more important issue to a woman than to a man because she is the one who can get pregnant. </a:t>
            </a:r>
          </a:p>
          <a:p>
            <a:pPr marL="628650" lvl="1" indent="-171450">
              <a:buFont typeface="Wingdings" panose="05000000000000000000" pitchFamily="2" charset="2"/>
              <a:buChar char="§"/>
            </a:pPr>
            <a:r>
              <a:rPr lang="en-US" dirty="0">
                <a:latin typeface="Century Gothic" panose="020B0502020202020204" pitchFamily="34" charset="0"/>
              </a:rPr>
              <a:t>Men are more concerned about STDs than women are. </a:t>
            </a:r>
          </a:p>
          <a:p>
            <a:pPr marL="628650" lvl="1" indent="-171450">
              <a:buFont typeface="Wingdings" panose="05000000000000000000" pitchFamily="2" charset="2"/>
              <a:buChar char="§"/>
            </a:pPr>
            <a:r>
              <a:rPr lang="en-US" dirty="0">
                <a:latin typeface="Century Gothic" panose="020B0502020202020204" pitchFamily="34" charset="0"/>
              </a:rPr>
              <a:t>Clinics should concentrate on serving older, married men because adolescent males are highly unlikely to seek clinical services. </a:t>
            </a:r>
          </a:p>
          <a:p>
            <a:pPr marL="628650" lvl="1" indent="-171450">
              <a:buFont typeface="Wingdings" panose="05000000000000000000" pitchFamily="2" charset="2"/>
              <a:buChar char="§"/>
            </a:pPr>
            <a:r>
              <a:rPr lang="en-US" dirty="0">
                <a:latin typeface="Century Gothic" panose="020B0502020202020204" pitchFamily="34" charset="0"/>
              </a:rPr>
              <a:t>Men are uncomfortable going to a female-oriented health facility or being treated by a female clinician. </a:t>
            </a:r>
          </a:p>
          <a:p>
            <a:r>
              <a:rPr lang="en-US" dirty="0">
                <a:latin typeface="Century Gothic" panose="020B0502020202020204" pitchFamily="34" charset="0"/>
              </a:rPr>
              <a:t> </a:t>
            </a:r>
          </a:p>
          <a:p>
            <a:r>
              <a:rPr lang="en-US" b="1" dirty="0">
                <a:latin typeface="Century Gothic" panose="020B0502020202020204" pitchFamily="34" charset="0"/>
              </a:rPr>
              <a:t>Additional statements on gender </a:t>
            </a:r>
            <a:br>
              <a:rPr lang="en-US" b="1" dirty="0">
                <a:latin typeface="Century Gothic" panose="020B0502020202020204" pitchFamily="34" charset="0"/>
              </a:rPr>
            </a:br>
            <a:endParaRPr lang="en-US" dirty="0">
              <a:latin typeface="Century Gothic" panose="020B0502020202020204" pitchFamily="34" charset="0"/>
            </a:endParaRPr>
          </a:p>
          <a:p>
            <a:pPr marL="628650" lvl="1" indent="-171450">
              <a:buFont typeface="Wingdings" panose="05000000000000000000" pitchFamily="2" charset="2"/>
              <a:buChar char="§"/>
            </a:pPr>
            <a:r>
              <a:rPr lang="en-US" dirty="0">
                <a:latin typeface="Century Gothic" panose="020B0502020202020204" pitchFamily="34" charset="0"/>
              </a:rPr>
              <a:t>Men will feel threatened if too many women are in leadership roles. </a:t>
            </a:r>
          </a:p>
          <a:p>
            <a:pPr marL="628650" lvl="1" indent="-171450">
              <a:buFont typeface="Wingdings" panose="05000000000000000000" pitchFamily="2" charset="2"/>
              <a:buChar char="§"/>
            </a:pPr>
            <a:r>
              <a:rPr lang="en-US" dirty="0">
                <a:latin typeface="Century Gothic" panose="020B0502020202020204" pitchFamily="34" charset="0"/>
              </a:rPr>
              <a:t>For women to succeed in the workplace, special benefits and dispensations must be made available to them. </a:t>
            </a:r>
          </a:p>
          <a:p>
            <a:pPr marL="628650" lvl="1" indent="-171450">
              <a:buFont typeface="Wingdings" panose="05000000000000000000" pitchFamily="2" charset="2"/>
              <a:buChar char="§"/>
            </a:pPr>
            <a:r>
              <a:rPr lang="en-US" dirty="0">
                <a:latin typeface="Century Gothic" panose="020B0502020202020204" pitchFamily="34" charset="0"/>
              </a:rPr>
              <a:t>The burden of accommodating women‘s needs in the workplace is too costly. </a:t>
            </a:r>
          </a:p>
          <a:p>
            <a:pPr marL="628650" lvl="1" indent="-171450">
              <a:buFont typeface="Wingdings" panose="05000000000000000000" pitchFamily="2" charset="2"/>
              <a:buChar char="§"/>
            </a:pPr>
            <a:r>
              <a:rPr lang="en-US" dirty="0">
                <a:latin typeface="Century Gothic" panose="020B0502020202020204" pitchFamily="34" charset="0"/>
              </a:rPr>
              <a:t>Gender equitable relationships should not be the goal of an FP/RH program. </a:t>
            </a:r>
          </a:p>
          <a:p>
            <a:pPr marL="628650" lvl="1" indent="-171450">
              <a:buFont typeface="Wingdings" panose="05000000000000000000" pitchFamily="2" charset="2"/>
              <a:buChar char="§"/>
            </a:pPr>
            <a:r>
              <a:rPr lang="en-US" dirty="0">
                <a:latin typeface="Century Gothic" panose="020B0502020202020204" pitchFamily="34" charset="0"/>
              </a:rPr>
              <a:t>Female-controlled contraceptive methods perpetuate gender inequality in sexual relationships (because responsibility for contraceptive protection remains on women). </a:t>
            </a:r>
          </a:p>
          <a:p>
            <a:pPr marL="628650" lvl="1" indent="-171450">
              <a:buFont typeface="Wingdings" panose="05000000000000000000" pitchFamily="2" charset="2"/>
              <a:buChar char="§"/>
            </a:pPr>
            <a:r>
              <a:rPr lang="en-US" dirty="0">
                <a:latin typeface="Century Gothic" panose="020B0502020202020204" pitchFamily="34" charset="0"/>
              </a:rPr>
              <a:t>It is unfair and inappropriate to expect service providers to mitigate power dynamics between the couple seeking services.]</a:t>
            </a:r>
          </a:p>
        </p:txBody>
      </p:sp>
    </p:spTree>
    <p:extLst>
      <p:ext uri="{BB962C8B-B14F-4D97-AF65-F5344CB8AC3E}">
        <p14:creationId xmlns:p14="http://schemas.microsoft.com/office/powerpoint/2010/main" val="1680316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latin typeface="Century Gothic" panose="020B0502020202020204" pitchFamily="34" charset="0"/>
              </a:rPr>
              <a:t>Thank you for participating in</a:t>
            </a:r>
            <a:r>
              <a:rPr lang="en-US" i="0" baseline="0" dirty="0">
                <a:latin typeface="Century Gothic" panose="020B0502020202020204" pitchFamily="34" charset="0"/>
              </a:rPr>
              <a:t> this exercise! I hope you have all learned something about your own thoughts on gender as well as the majority’s thoughts on gender. We need to be aware of these as we conduct qualitative research. Just like in our exercise in the last session on ethics, we should be reflective on the biases we have.</a:t>
            </a:r>
            <a:endParaRPr lang="en-US" dirty="0">
              <a:latin typeface="Century Gothic" panose="020B0502020202020204" pitchFamily="34" charset="0"/>
            </a:endParaRPr>
          </a:p>
        </p:txBody>
      </p:sp>
    </p:spTree>
    <p:extLst>
      <p:ext uri="{BB962C8B-B14F-4D97-AF65-F5344CB8AC3E}">
        <p14:creationId xmlns:p14="http://schemas.microsoft.com/office/powerpoint/2010/main" val="3641503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Century Gothic" panose="020B0502020202020204" pitchFamily="34" charset="0"/>
                <a:ea typeface="+mn-ea"/>
                <a:cs typeface="+mn-cs"/>
              </a:rPr>
              <a:t>[Note: This slide is animated. Ask participants what they think the definition is of sex (click) and gender (click). Once they answer, read below.]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Century Gothic" panose="020B0502020202020204" pitchFamily="34" charset="0"/>
                <a:ea typeface="+mn-ea"/>
                <a:cs typeface="+mn-cs"/>
              </a:rPr>
              <a:t>[Click] Sex refers to the objectively measurable biological </a:t>
            </a:r>
            <a:r>
              <a:rPr lang="en-US" sz="1200" dirty="0">
                <a:solidFill>
                  <a:schemeClr val="tx1"/>
                </a:solidFill>
                <a:latin typeface="Century Gothic" panose="020B0502020202020204" pitchFamily="34" charset="0"/>
                <a:ea typeface="Calibri"/>
                <a:cs typeface="Calibri"/>
                <a:sym typeface="Calibri"/>
              </a:rPr>
              <a:t>chromosomal, hormonal, and anatomical characteristics that are used to classify an individual as female</a:t>
            </a:r>
            <a:r>
              <a:rPr lang="en-US" sz="1200" baseline="0" dirty="0">
                <a:solidFill>
                  <a:schemeClr val="tx1"/>
                </a:solidFill>
                <a:latin typeface="Century Gothic" panose="020B0502020202020204" pitchFamily="34" charset="0"/>
                <a:ea typeface="Calibri"/>
                <a:cs typeface="Calibri"/>
                <a:sym typeface="Calibri"/>
              </a:rPr>
              <a:t> or</a:t>
            </a:r>
            <a:r>
              <a:rPr lang="en-US" sz="1200" dirty="0">
                <a:solidFill>
                  <a:srgbClr val="FF0000"/>
                </a:solidFill>
                <a:latin typeface="Century Gothic" panose="020B0502020202020204" pitchFamily="34" charset="0"/>
                <a:ea typeface="Calibri"/>
                <a:cs typeface="Calibri"/>
                <a:sym typeface="Calibri"/>
              </a:rPr>
              <a:t> </a:t>
            </a:r>
            <a:r>
              <a:rPr lang="en-US" sz="1200" dirty="0">
                <a:solidFill>
                  <a:schemeClr val="tx1"/>
                </a:solidFill>
                <a:latin typeface="Century Gothic" panose="020B0502020202020204" pitchFamily="34" charset="0"/>
                <a:ea typeface="Calibri"/>
                <a:cs typeface="Calibri"/>
                <a:sym typeface="Calibri"/>
              </a:rPr>
              <a:t>male</a:t>
            </a:r>
            <a:r>
              <a:rPr lang="en-US" dirty="0">
                <a:solidFill>
                  <a:schemeClr val="bg1">
                    <a:lumMod val="65000"/>
                  </a:schemeClr>
                </a:solidFill>
                <a:latin typeface="Century Gothic" panose="020B0502020202020204" pitchFamily="34" charset="0"/>
              </a:rPr>
              <a:t>.</a:t>
            </a:r>
            <a:endParaRPr lang="en-US" sz="1200" b="1" dirty="0">
              <a:solidFill>
                <a:schemeClr val="tx1"/>
              </a:solidFill>
              <a:latin typeface="Century Gothic" panose="020B0502020202020204" pitchFamily="34" charset="0"/>
              <a:ea typeface="Calibri"/>
              <a:cs typeface="Calibri"/>
              <a:sym typeface="Calibri"/>
            </a:endParaRPr>
          </a:p>
          <a:p>
            <a:endParaRPr lang="en-US" dirty="0">
              <a:latin typeface="Century Gothic" panose="020B0502020202020204" pitchFamily="34" charset="0"/>
            </a:endParaRPr>
          </a:p>
          <a:p>
            <a:r>
              <a:rPr lang="en-US" dirty="0">
                <a:latin typeface="Century Gothic" panose="020B0502020202020204" pitchFamily="34" charset="0"/>
              </a:rPr>
              <a:t>[Click] Gender is more socially constructed—the beliefs of the appropriate roles, duties, rights, and responsibilities of men and women. </a:t>
            </a:r>
          </a:p>
          <a:p>
            <a:endParaRPr lang="en-US" sz="1200" b="0" i="0" kern="1200" baseline="0" dirty="0">
              <a:solidFill>
                <a:schemeClr val="tx1"/>
              </a:solidFill>
              <a:effectLst/>
              <a:latin typeface="Century Gothic" panose="020B0502020202020204" pitchFamily="34" charset="0"/>
              <a:ea typeface="+mn-ea"/>
              <a:cs typeface="+mn-cs"/>
            </a:endParaRPr>
          </a:p>
          <a:p>
            <a:r>
              <a:rPr lang="en-US" sz="1200" b="0" i="0" kern="1200" baseline="0" dirty="0">
                <a:solidFill>
                  <a:schemeClr val="tx1"/>
                </a:solidFill>
                <a:effectLst/>
                <a:latin typeface="Century Gothic" panose="020B0502020202020204" pitchFamily="34" charset="0"/>
                <a:ea typeface="+mn-ea"/>
                <a:cs typeface="+mn-cs"/>
              </a:rPr>
              <a:t>To an individual, gender includes:</a:t>
            </a:r>
            <a:br>
              <a:rPr lang="en-US" sz="1200" b="0" i="0" kern="1200" baseline="0" dirty="0">
                <a:solidFill>
                  <a:schemeClr val="tx1"/>
                </a:solidFill>
                <a:effectLst/>
                <a:latin typeface="Century Gothic" panose="020B0502020202020204" pitchFamily="34" charset="0"/>
                <a:ea typeface="+mn-ea"/>
                <a:cs typeface="+mn-cs"/>
              </a:rPr>
            </a:br>
            <a:endParaRPr lang="en-US" sz="1200" b="0" i="0" kern="1200" baseline="0" dirty="0">
              <a:solidFill>
                <a:schemeClr val="tx1"/>
              </a:solidFill>
              <a:effectLst/>
              <a:latin typeface="Century Gothic" panose="020B0502020202020204" pitchFamily="34" charset="0"/>
              <a:ea typeface="+mn-ea"/>
              <a:cs typeface="+mn-cs"/>
            </a:endParaRP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b="0" i="0" kern="1200" dirty="0">
                <a:solidFill>
                  <a:schemeClr val="tx1"/>
                </a:solidFill>
                <a:effectLst/>
                <a:latin typeface="Century Gothic" panose="020B0502020202020204" pitchFamily="34" charset="0"/>
                <a:ea typeface="+mn-ea"/>
                <a:cs typeface="+mn-cs"/>
              </a:rPr>
              <a:t>Gender identity is a</a:t>
            </a:r>
            <a:r>
              <a:rPr lang="en-US" sz="1200" dirty="0">
                <a:solidFill>
                  <a:prstClr val="black">
                    <a:lumMod val="75000"/>
                    <a:lumOff val="25000"/>
                  </a:prstClr>
                </a:solidFill>
                <a:latin typeface="Century Gothic" panose="020B0502020202020204" pitchFamily="34" charset="0"/>
                <a:ea typeface="Calibri"/>
                <a:cs typeface="Calibri"/>
                <a:sym typeface="Calibri"/>
              </a:rPr>
              <a:t> person’s deeply felt internal and individual experience of gender, which may or may not correspond with the sex assigned at birth.</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b="0" i="0" kern="1200" dirty="0">
                <a:solidFill>
                  <a:schemeClr val="tx1"/>
                </a:solidFill>
                <a:effectLst/>
                <a:latin typeface="Century Gothic" panose="020B0502020202020204" pitchFamily="34" charset="0"/>
                <a:ea typeface="+mn-ea"/>
                <a:cs typeface="+mn-cs"/>
              </a:rPr>
              <a:t>Gender expression is </a:t>
            </a:r>
            <a:r>
              <a:rPr lang="en-US" sz="1200" b="0" i="0" kern="1200" dirty="0">
                <a:solidFill>
                  <a:prstClr val="black">
                    <a:lumMod val="75000"/>
                    <a:lumOff val="25000"/>
                  </a:prstClr>
                </a:solidFill>
                <a:effectLst/>
                <a:latin typeface="Century Gothic" panose="020B0502020202020204" pitchFamily="34" charset="0"/>
                <a:ea typeface="+mn-ea"/>
                <a:cs typeface="+mn-cs"/>
                <a:sym typeface="Calibri"/>
              </a:rPr>
              <a:t>t</a:t>
            </a:r>
            <a:r>
              <a:rPr lang="en-US" sz="1200" dirty="0">
                <a:solidFill>
                  <a:prstClr val="black">
                    <a:lumMod val="75000"/>
                    <a:lumOff val="25000"/>
                  </a:prstClr>
                </a:solidFill>
                <a:latin typeface="Century Gothic" panose="020B0502020202020204" pitchFamily="34" charset="0"/>
                <a:ea typeface="Calibri"/>
                <a:cs typeface="Calibri"/>
                <a:sym typeface="Calibri"/>
              </a:rPr>
              <a:t>he external display of one’s gender, through a combination of appearance, disposition, social behavior, and other factors, generally measured on a scale of masculinity and femininity. </a:t>
            </a:r>
          </a:p>
          <a:p>
            <a:pPr marL="1085850" marR="0" lvl="2" indent="-1714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200" b="0" i="0" kern="1200" dirty="0">
                <a:solidFill>
                  <a:schemeClr val="tx1"/>
                </a:solidFill>
                <a:effectLst/>
                <a:latin typeface="Century Gothic" panose="020B0502020202020204" pitchFamily="34" charset="0"/>
                <a:ea typeface="+mn-ea"/>
                <a:cs typeface="+mn-cs"/>
              </a:rPr>
              <a:t>Gender expression is interpreted by others perceiving your gender based on traditional gender roles and norms that are context- and society-specific (e.g., men wear pants, women wear dresses). Gender expression may or may not reflect your gender identity.</a:t>
            </a:r>
            <a:endParaRPr lang="en-US" sz="1200" b="0" i="0" kern="1200" baseline="0" dirty="0">
              <a:solidFill>
                <a:schemeClr val="tx1"/>
              </a:solidFill>
              <a:effectLst/>
              <a:latin typeface="Century Gothic" panose="020B0502020202020204" pitchFamily="34" charset="0"/>
              <a:ea typeface="+mn-ea"/>
              <a:cs typeface="+mn-cs"/>
            </a:endParaRPr>
          </a:p>
          <a:p>
            <a:pPr marL="628650" lvl="1" indent="-171450">
              <a:buFont typeface="Wingdings" panose="05000000000000000000" pitchFamily="2" charset="2"/>
              <a:buChar char="§"/>
            </a:pPr>
            <a:r>
              <a:rPr lang="en-US" sz="1200" b="0" i="0" kern="1200" dirty="0">
                <a:solidFill>
                  <a:schemeClr val="tx1"/>
                </a:solidFill>
                <a:effectLst/>
                <a:latin typeface="Century Gothic" panose="020B0502020202020204" pitchFamily="34" charset="0"/>
                <a:ea typeface="+mn-ea"/>
                <a:cs typeface="+mn-cs"/>
              </a:rPr>
              <a:t>Sexual orientation is all about who you are physically, spiritually, and emotionally attracted to.  </a:t>
            </a:r>
          </a:p>
          <a:p>
            <a:endParaRPr lang="en-US" sz="1200" b="0" i="0" kern="1200" baseline="0" dirty="0">
              <a:solidFill>
                <a:schemeClr val="tx1"/>
              </a:solidFill>
              <a:effectLst/>
              <a:latin typeface="Century Gothic" panose="020B0502020202020204" pitchFamily="34" charset="0"/>
              <a:ea typeface="+mn-ea"/>
              <a:cs typeface="+mn-cs"/>
            </a:endParaRPr>
          </a:p>
          <a:p>
            <a:r>
              <a:rPr lang="en-US" sz="1200" b="0" i="0" kern="1200" dirty="0">
                <a:solidFill>
                  <a:schemeClr val="tx1"/>
                </a:solidFill>
                <a:effectLst/>
                <a:latin typeface="Century Gothic" panose="020B0502020202020204" pitchFamily="34" charset="0"/>
                <a:ea typeface="+mn-ea"/>
                <a:cs typeface="+mn-cs"/>
              </a:rPr>
              <a:t>Each of these factors, gender identity, gender expression, biological sex, and sexual orientation, are independent of one another (i.e., they are not connected). However, each</a:t>
            </a:r>
            <a:r>
              <a:rPr lang="en-US" sz="1200" b="0" i="0" kern="1200" baseline="0" dirty="0">
                <a:solidFill>
                  <a:schemeClr val="tx1"/>
                </a:solidFill>
                <a:effectLst/>
                <a:latin typeface="Century Gothic" panose="020B0502020202020204" pitchFamily="34" charset="0"/>
                <a:ea typeface="+mn-ea"/>
                <a:cs typeface="+mn-cs"/>
              </a:rPr>
              <a:t> of these factors and combinations of these factors, can put people at greater health risks. For the purpose of this training, we’ll collectively talk about these factors as “gender.” </a:t>
            </a:r>
            <a:endParaRPr lang="en-US" dirty="0">
              <a:latin typeface="Century Gothic" panose="020B0502020202020204" pitchFamily="34" charset="0"/>
            </a:endParaRPr>
          </a:p>
        </p:txBody>
      </p:sp>
    </p:spTree>
    <p:extLst>
      <p:ext uri="{BB962C8B-B14F-4D97-AF65-F5344CB8AC3E}">
        <p14:creationId xmlns:p14="http://schemas.microsoft.com/office/powerpoint/2010/main" val="746472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Century Gothic" panose="020B0502020202020204" pitchFamily="34" charset="0"/>
                <a:ea typeface="+mn-ea"/>
                <a:cs typeface="+mn-cs"/>
              </a:rPr>
              <a:t>Adherence</a:t>
            </a:r>
            <a:r>
              <a:rPr lang="en-US" sz="1200" b="0" i="0" kern="1200" baseline="0" dirty="0">
                <a:solidFill>
                  <a:schemeClr val="tx1"/>
                </a:solidFill>
                <a:effectLst/>
                <a:latin typeface="Century Gothic" panose="020B0502020202020204" pitchFamily="34" charset="0"/>
                <a:ea typeface="+mn-ea"/>
                <a:cs typeface="+mn-cs"/>
              </a:rPr>
              <a:t> to rigid gender roles, or social rules for what women and men should and should not do, means that w</a:t>
            </a:r>
            <a:r>
              <a:rPr lang="en-US" sz="1200" b="0" i="0" kern="1200" dirty="0">
                <a:solidFill>
                  <a:schemeClr val="tx1"/>
                </a:solidFill>
                <a:effectLst/>
                <a:latin typeface="Century Gothic" panose="020B0502020202020204" pitchFamily="34" charset="0"/>
                <a:ea typeface="+mn-ea"/>
                <a:cs typeface="+mn-cs"/>
              </a:rPr>
              <a:t>omen</a:t>
            </a:r>
            <a:r>
              <a:rPr lang="en-US" sz="1200" b="0" i="0" kern="1200" baseline="0" dirty="0">
                <a:solidFill>
                  <a:schemeClr val="tx1"/>
                </a:solidFill>
                <a:effectLst/>
                <a:latin typeface="Century Gothic" panose="020B0502020202020204" pitchFamily="34" charset="0"/>
                <a:ea typeface="+mn-ea"/>
                <a:cs typeface="+mn-cs"/>
              </a:rPr>
              <a:t>, </a:t>
            </a:r>
            <a:r>
              <a:rPr lang="en-US" sz="1200" b="0" i="0" kern="1200" dirty="0">
                <a:solidFill>
                  <a:schemeClr val="tx1"/>
                </a:solidFill>
                <a:effectLst/>
                <a:latin typeface="Century Gothic" panose="020B0502020202020204" pitchFamily="34" charset="0"/>
                <a:ea typeface="+mn-ea"/>
                <a:cs typeface="+mn-cs"/>
              </a:rPr>
              <a:t>men, and adolescents are often excluded from opportunities perceived as gender-inappropriate.</a:t>
            </a:r>
            <a:r>
              <a:rPr lang="en-US" sz="1200" b="0" i="0" kern="1200" baseline="0" dirty="0">
                <a:solidFill>
                  <a:schemeClr val="tx1"/>
                </a:solidFill>
                <a:effectLst/>
                <a:latin typeface="Century Gothic" panose="020B0502020202020204" pitchFamily="34" charset="0"/>
                <a:ea typeface="+mn-ea"/>
                <a:cs typeface="+mn-cs"/>
              </a:rPr>
              <a:t> </a:t>
            </a:r>
            <a:r>
              <a:rPr lang="en-US" dirty="0">
                <a:latin typeface="Century Gothic" panose="020B0502020202020204" pitchFamily="34" charset="0"/>
              </a:rPr>
              <a:t>For example, while formal laws give</a:t>
            </a:r>
            <a:r>
              <a:rPr lang="en-US" baseline="0" dirty="0">
                <a:latin typeface="Century Gothic" panose="020B0502020202020204" pitchFamily="34" charset="0"/>
              </a:rPr>
              <a:t> women and men equal rights to property and inheritance—in practice, women are often denied land or inheritance rights; or parents do not allow girls to complete secondary school to protect them from harassment or safety concerns. Likewise, men may not have access to family planning information because programs typically target women only.</a:t>
            </a:r>
            <a:endParaRPr lang="en-US" sz="1200" b="0" i="0" kern="1200" baseline="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baseline="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baseline="0" dirty="0">
                <a:solidFill>
                  <a:schemeClr val="tx1"/>
                </a:solidFill>
                <a:effectLst/>
                <a:latin typeface="Century Gothic" panose="020B0502020202020204" pitchFamily="34" charset="0"/>
                <a:ea typeface="+mn-ea"/>
                <a:cs typeface="+mn-cs"/>
              </a:rPr>
              <a:t>This can lead to a gender gap</a:t>
            </a:r>
            <a:r>
              <a:rPr lang="en-US" baseline="0" dirty="0">
                <a:latin typeface="Century Gothic" panose="020B0502020202020204" pitchFamily="34" charset="0"/>
              </a:rPr>
              <a:t>—</a:t>
            </a:r>
            <a:r>
              <a:rPr lang="en-US" dirty="0">
                <a:latin typeface="Century Gothic" panose="020B0502020202020204" pitchFamily="34" charset="0"/>
              </a:rPr>
              <a:t>that is, inequality in opportunities for women and men to access and use resources and derive benefits from policies and services. </a:t>
            </a:r>
            <a:br>
              <a:rPr lang="en-US" dirty="0">
                <a:latin typeface="Century Gothic" panose="020B0502020202020204" pitchFamily="34" charset="0"/>
              </a:rPr>
            </a:br>
            <a:br>
              <a:rPr lang="en-US" dirty="0">
                <a:latin typeface="Century Gothic" panose="020B0502020202020204" pitchFamily="34" charset="0"/>
              </a:rPr>
            </a:br>
            <a:r>
              <a:rPr lang="en-US" dirty="0">
                <a:latin typeface="Century Gothic" panose="020B0502020202020204" pitchFamily="34" charset="0"/>
              </a:rPr>
              <a:t>This inequality</a:t>
            </a:r>
            <a:r>
              <a:rPr lang="en-US" baseline="0" dirty="0">
                <a:latin typeface="Century Gothic" panose="020B0502020202020204" pitchFamily="34" charset="0"/>
              </a:rPr>
              <a:t> impacts health outcomes, and influences health programs. </a:t>
            </a:r>
            <a:endParaRPr lang="en-US" dirty="0">
              <a:latin typeface="Century Gothic" panose="020B0502020202020204" pitchFamily="34" charset="0"/>
            </a:endParaRPr>
          </a:p>
          <a:p>
            <a:endParaRPr lang="en-US" dirty="0"/>
          </a:p>
        </p:txBody>
      </p:sp>
    </p:spTree>
    <p:extLst>
      <p:ext uri="{BB962C8B-B14F-4D97-AF65-F5344CB8AC3E}">
        <p14:creationId xmlns:p14="http://schemas.microsoft.com/office/powerpoint/2010/main" val="2742277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77900" y="700088"/>
            <a:ext cx="4533900" cy="3503612"/>
          </a:xfrm>
          <a:prstGeom prst="rect">
            <a:avLst/>
          </a:prstGeom>
        </p:spPr>
      </p:sp>
      <p:sp>
        <p:nvSpPr>
          <p:cNvPr id="3" name="Notes Placeholder 2"/>
          <p:cNvSpPr>
            <a:spLocks noGrp="1"/>
          </p:cNvSpPr>
          <p:nvPr>
            <p:ph type="body" idx="1"/>
          </p:nvPr>
        </p:nvSpPr>
        <p:spPr>
          <a:xfrm>
            <a:off x="648567" y="4437530"/>
            <a:ext cx="5191558" cy="4204447"/>
          </a:xfrm>
          <a:prstGeom prst="rect">
            <a:avLst/>
          </a:prstGeom>
        </p:spPr>
        <p:txBody>
          <a:bodyPr lIns="86741" tIns="43371" rIns="86741" bIns="43371"/>
          <a:lstStyle/>
          <a:p>
            <a:r>
              <a:rPr lang="en-US" dirty="0">
                <a:latin typeface="Century Gothic" panose="020B0502020202020204" pitchFamily="34" charset="0"/>
              </a:rPr>
              <a:t>Lets look at some examples of how gender affects health experiences and outcomes. </a:t>
            </a:r>
          </a:p>
          <a:p>
            <a:endParaRPr lang="en-US" dirty="0">
              <a:latin typeface="Century Gothic" panose="020B0502020202020204" pitchFamily="34" charset="0"/>
            </a:endParaRPr>
          </a:p>
          <a:p>
            <a:r>
              <a:rPr lang="en-US" dirty="0">
                <a:latin typeface="Century Gothic" panose="020B0502020202020204" pitchFamily="34" charset="0"/>
              </a:rPr>
              <a:t>[Note: this slide is animated]</a:t>
            </a:r>
          </a:p>
        </p:txBody>
      </p:sp>
      <p:sp>
        <p:nvSpPr>
          <p:cNvPr id="4" name="Slide Number Placeholder 3"/>
          <p:cNvSpPr>
            <a:spLocks noGrp="1"/>
          </p:cNvSpPr>
          <p:nvPr>
            <p:ph type="sldNum" sz="quarter" idx="10"/>
          </p:nvPr>
        </p:nvSpPr>
        <p:spPr>
          <a:xfrm>
            <a:off x="3674702" y="8873566"/>
            <a:ext cx="2812473" cy="467659"/>
          </a:xfrm>
          <a:prstGeom prst="rect">
            <a:avLst/>
          </a:prstGeom>
        </p:spPr>
        <p:txBody>
          <a:bodyPr lIns="86741" tIns="43371" rIns="86741" bIns="43371"/>
          <a:lstStyle/>
          <a:p>
            <a:fld id="{444D07A3-0E0D-4A38-85B1-2E3E209298A4}" type="slidenum">
              <a:rPr lang="fr-FR" smtClean="0"/>
              <a:pPr/>
              <a:t>7</a:t>
            </a:fld>
            <a:endParaRPr lang="fr-FR"/>
          </a:p>
        </p:txBody>
      </p:sp>
    </p:spTree>
    <p:extLst>
      <p:ext uri="{BB962C8B-B14F-4D97-AF65-F5344CB8AC3E}">
        <p14:creationId xmlns:p14="http://schemas.microsoft.com/office/powerpoint/2010/main" val="2526999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600" dirty="0">
                <a:latin typeface="Century Gothic" panose="020B0502020202020204" pitchFamily="34" charset="0"/>
              </a:rPr>
              <a:t>[Note: this slide is animated] </a:t>
            </a:r>
          </a:p>
          <a:p>
            <a:endParaRPr lang="en-US" sz="1600" dirty="0">
              <a:latin typeface="Century Gothic" panose="020B0502020202020204" pitchFamily="34" charset="0"/>
            </a:endParaRPr>
          </a:p>
          <a:p>
            <a:r>
              <a:rPr lang="en-US" sz="1600" dirty="0">
                <a:latin typeface="Century Gothic" panose="020B0502020202020204" pitchFamily="34" charset="0"/>
              </a:rPr>
              <a:t>Gender integration entails </a:t>
            </a:r>
            <a:r>
              <a:rPr lang="en-US" sz="1600" b="1" dirty="0">
                <a:solidFill>
                  <a:srgbClr val="800000"/>
                </a:solidFill>
                <a:latin typeface="Century Gothic" panose="020B0502020202020204" pitchFamily="34" charset="0"/>
              </a:rPr>
              <a:t>identifying</a:t>
            </a:r>
            <a:r>
              <a:rPr lang="en-US" sz="1600" dirty="0">
                <a:solidFill>
                  <a:srgbClr val="800000"/>
                </a:solidFill>
                <a:latin typeface="Century Gothic" panose="020B0502020202020204" pitchFamily="34" charset="0"/>
              </a:rPr>
              <a:t> </a:t>
            </a:r>
            <a:r>
              <a:rPr lang="en-US" sz="1600" dirty="0">
                <a:latin typeface="Century Gothic" panose="020B0502020202020204" pitchFamily="34" charset="0"/>
              </a:rPr>
              <a:t>gender differences and resulting inequalities pertaining to specific programs and </a:t>
            </a:r>
            <a:r>
              <a:rPr lang="en-US" sz="1600" dirty="0" err="1">
                <a:latin typeface="Century Gothic" panose="020B0502020202020204" pitchFamily="34" charset="0"/>
              </a:rPr>
              <a:t>projects.Gender</a:t>
            </a:r>
            <a:r>
              <a:rPr lang="en-US" sz="1600" dirty="0">
                <a:latin typeface="Century Gothic" panose="020B0502020202020204" pitchFamily="34" charset="0"/>
              </a:rPr>
              <a:t> integration is the process of </a:t>
            </a:r>
            <a:r>
              <a:rPr lang="en-US" sz="1600" b="1" dirty="0">
                <a:solidFill>
                  <a:srgbClr val="800000"/>
                </a:solidFill>
                <a:latin typeface="Century Gothic" panose="020B0502020202020204" pitchFamily="34" charset="0"/>
              </a:rPr>
              <a:t>addressing</a:t>
            </a:r>
            <a:r>
              <a:rPr lang="en-US" sz="1600" dirty="0">
                <a:solidFill>
                  <a:srgbClr val="800000"/>
                </a:solidFill>
                <a:latin typeface="Century Gothic" panose="020B0502020202020204" pitchFamily="34" charset="0"/>
              </a:rPr>
              <a:t> </a:t>
            </a:r>
            <a:r>
              <a:rPr lang="en-US" sz="1600" dirty="0">
                <a:latin typeface="Century Gothic" panose="020B0502020202020204" pitchFamily="34" charset="0"/>
              </a:rPr>
              <a:t>these differences and inequalities in the design, implementation, monitoring, and evaluation of programs (USAID, 2010).</a:t>
            </a:r>
          </a:p>
          <a:p>
            <a:endParaRPr lang="en-US" sz="1600" dirty="0">
              <a:latin typeface="Century Gothic" panose="020B0502020202020204" pitchFamily="34" charset="0"/>
              <a:cs typeface="Futura LT Pro Book"/>
            </a:endParaRPr>
          </a:p>
          <a:p>
            <a:r>
              <a:rPr lang="en-US" sz="1600" dirty="0">
                <a:latin typeface="Century Gothic" panose="020B0502020202020204" pitchFamily="34" charset="0"/>
                <a:cs typeface="Futura LT Pro Book"/>
              </a:rPr>
              <a:t>All of this is done with the goal of promoting </a:t>
            </a:r>
            <a:r>
              <a:rPr lang="en-US" sz="1600" i="1" dirty="0">
                <a:latin typeface="Century Gothic" panose="020B0502020202020204" pitchFamily="34" charset="0"/>
                <a:cs typeface="Futura LT Pro Book"/>
              </a:rPr>
              <a:t>gender equality</a:t>
            </a:r>
            <a:r>
              <a:rPr lang="en-US" sz="1600" dirty="0">
                <a:latin typeface="Century Gothic" panose="020B0502020202020204" pitchFamily="34" charset="0"/>
                <a:cs typeface="Futura LT Pro Book"/>
              </a:rPr>
              <a:t> for the desired</a:t>
            </a:r>
            <a:r>
              <a:rPr lang="en-US" sz="1600" baseline="0" dirty="0">
                <a:latin typeface="Century Gothic" panose="020B0502020202020204" pitchFamily="34" charset="0"/>
                <a:cs typeface="Futura LT Pro Book"/>
              </a:rPr>
              <a:t> health outcomes. </a:t>
            </a:r>
          </a:p>
          <a:p>
            <a:endParaRPr lang="en-US" sz="1600" baseline="0" dirty="0">
              <a:latin typeface="Century Gothic" panose="020B0502020202020204" pitchFamily="34" charset="0"/>
              <a:cs typeface="Futura LT Pro Book"/>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Let’s</a:t>
            </a:r>
            <a:r>
              <a:rPr lang="en-US" sz="1200" baseline="0" dirty="0">
                <a:latin typeface="Century Gothic" panose="020B0502020202020204" pitchFamily="34" charset="0"/>
              </a:rPr>
              <a:t> say you have </a:t>
            </a:r>
            <a:r>
              <a:rPr lang="en-US" sz="1200" dirty="0">
                <a:latin typeface="Century Gothic" panose="020B0502020202020204" pitchFamily="34" charset="0"/>
              </a:rPr>
              <a:t>a</a:t>
            </a:r>
            <a:r>
              <a:rPr lang="en-US" sz="1200" baseline="0" dirty="0">
                <a:latin typeface="Century Gothic" panose="020B0502020202020204" pitchFamily="34" charset="0"/>
              </a:rPr>
              <a:t> health problem—for example, </a:t>
            </a:r>
            <a:r>
              <a:rPr lang="en-US" sz="1200" baseline="0" dirty="0" err="1">
                <a:latin typeface="Century Gothic" panose="020B0502020202020204" pitchFamily="34" charset="0"/>
              </a:rPr>
              <a:t>anaemia</a:t>
            </a:r>
            <a:r>
              <a:rPr lang="en-US" sz="1200" baseline="0" dirty="0">
                <a:latin typeface="Century Gothic" panose="020B0502020202020204" pitchFamily="34" charset="0"/>
              </a:rPr>
              <a:t> among women and men—and you have a desired health outcome (in this case improved nutritional status of women and men). Gender integration is identifying and addressing the needs and barriers of women and men that prevent the achievement of the desired health outcome—for example, discrimination against girls may mean that they are less likely to receive supplemental foods and therefore be more malnourished than boys. </a:t>
            </a:r>
          </a:p>
        </p:txBody>
      </p:sp>
    </p:spTree>
    <p:extLst>
      <p:ext uri="{BB962C8B-B14F-4D97-AF65-F5344CB8AC3E}">
        <p14:creationId xmlns:p14="http://schemas.microsoft.com/office/powerpoint/2010/main" val="4071311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[This slide is used in order to help participants to understand the sequence behind the course. Gender should be integrated across topics.]</a:t>
            </a:r>
          </a:p>
        </p:txBody>
      </p:sp>
    </p:spTree>
    <p:extLst>
      <p:ext uri="{BB962C8B-B14F-4D97-AF65-F5344CB8AC3E}">
        <p14:creationId xmlns:p14="http://schemas.microsoft.com/office/powerpoint/2010/main" val="283481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[Note: This slide is animated]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As we noted, gender integration in evaluation can occur at many points.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Today, we’ll talk about integrating gender in data. [</a:t>
            </a:r>
            <a:r>
              <a:rPr lang="en-US" sz="1200" b="1" dirty="0">
                <a:latin typeface="Century Gothic" panose="020B0502020202020204" pitchFamily="34" charset="0"/>
              </a:rPr>
              <a:t>click</a:t>
            </a:r>
            <a:r>
              <a:rPr lang="en-US" sz="1200" dirty="0">
                <a:latin typeface="Century Gothic" panose="020B0502020202020204" pitchFamily="34" charset="0"/>
              </a:rPr>
              <a:t>]</a:t>
            </a:r>
            <a:br>
              <a:rPr lang="en-US" sz="1200" dirty="0">
                <a:latin typeface="Century Gothic" panose="020B0502020202020204" pitchFamily="34" charset="0"/>
              </a:rPr>
            </a:br>
            <a:br>
              <a:rPr lang="en-US" sz="1200" dirty="0">
                <a:latin typeface="Century Gothic" panose="020B0502020202020204" pitchFamily="34" charset="0"/>
              </a:rPr>
            </a:br>
            <a:r>
              <a:rPr lang="en-US" sz="1200" dirty="0">
                <a:latin typeface="Century Gothic" panose="020B0502020202020204" pitchFamily="34" charset="0"/>
              </a:rPr>
              <a:t>We’ll discuss sex- and age-disaggregation [</a:t>
            </a:r>
            <a:r>
              <a:rPr lang="en-US" sz="1200" b="1" dirty="0">
                <a:latin typeface="Century Gothic" panose="020B0502020202020204" pitchFamily="34" charset="0"/>
              </a:rPr>
              <a:t>click</a:t>
            </a:r>
            <a:r>
              <a:rPr lang="en-US" sz="1200" dirty="0">
                <a:latin typeface="Century Gothic" panose="020B0502020202020204" pitchFamily="34" charset="0"/>
              </a:rPr>
              <a:t>], as well as gender-sensitive data. [</a:t>
            </a:r>
            <a:r>
              <a:rPr lang="en-US" sz="1200" b="1" dirty="0">
                <a:latin typeface="Century Gothic" panose="020B0502020202020204" pitchFamily="34" charset="0"/>
              </a:rPr>
              <a:t>click</a:t>
            </a:r>
            <a:r>
              <a:rPr lang="en-US" sz="1200" dirty="0">
                <a:latin typeface="Century Gothic" panose="020B0502020202020204" pitchFamily="34" charset="0"/>
              </a:rPr>
              <a:t>] </a:t>
            </a:r>
            <a:br>
              <a:rPr lang="en-US" sz="1200" dirty="0">
                <a:latin typeface="Century Gothic" panose="020B0502020202020204" pitchFamily="34" charset="0"/>
              </a:rPr>
            </a:br>
            <a:br>
              <a:rPr lang="en-US" sz="1200" dirty="0">
                <a:latin typeface="Century Gothic" panose="020B0502020202020204" pitchFamily="34" charset="0"/>
              </a:rPr>
            </a:br>
            <a:r>
              <a:rPr lang="en-US" sz="1200" dirty="0">
                <a:latin typeface="Century Gothic" panose="020B0502020202020204" pitchFamily="34" charset="0"/>
              </a:rPr>
              <a:t>With these types of data we can </a:t>
            </a:r>
            <a:r>
              <a:rPr lang="en-US" sz="1200" kern="1200" dirty="0">
                <a:solidFill>
                  <a:schemeClr val="tx1"/>
                </a:solidFill>
                <a:latin typeface="Century Gothic" panose="020B0502020202020204" pitchFamily="34" charset="0"/>
              </a:rPr>
              <a:t>assess outcomes and impact of project interventions on men and women (sex disaggregated data) and the gender norms that underlie differences (gender sensitive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To integrate gender in evaluations, you must also ensure </a:t>
            </a:r>
            <a:r>
              <a:rPr lang="en-US" sz="1200" kern="1200" dirty="0">
                <a:solidFill>
                  <a:schemeClr val="tx1"/>
                </a:solidFill>
                <a:latin typeface="Century Gothic" panose="020B0502020202020204" pitchFamily="34" charset="0"/>
              </a:rPr>
              <a:t>evaluation practices that support the production and analysis of data that are sensitive to gender norms and inequities. [</a:t>
            </a:r>
            <a:r>
              <a:rPr lang="en-US" sz="1200" b="1" kern="1200" dirty="0">
                <a:solidFill>
                  <a:schemeClr val="tx1"/>
                </a:solidFill>
                <a:latin typeface="Century Gothic" panose="020B0502020202020204" pitchFamily="34" charset="0"/>
              </a:rPr>
              <a:t>click</a:t>
            </a:r>
            <a:r>
              <a:rPr lang="en-US" sz="1200" kern="1200" dirty="0">
                <a:solidFill>
                  <a:schemeClr val="tx1"/>
                </a:solidFill>
                <a:latin typeface="Century Gothic" panose="020B0502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10</a:t>
            </a:fld>
            <a:endParaRPr lang="en-US"/>
          </a:p>
        </p:txBody>
      </p:sp>
    </p:spTree>
    <p:extLst>
      <p:ext uri="{BB962C8B-B14F-4D97-AF65-F5344CB8AC3E}">
        <p14:creationId xmlns:p14="http://schemas.microsoft.com/office/powerpoint/2010/main" val="3422490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b="0" noProof="0" dirty="0">
                <a:latin typeface="Century Gothic" panose="020B0502020202020204" pitchFamily="34" charset="0"/>
              </a:rPr>
              <a:t>Much like quantitative data, qualitative data can be collected and analyzed by sex. Conducting data collection (such as focus group discussions) with men-only groups or women-only groups, or noting in interviews if the respondent is male or female allows for you, as the evaluator, to understand how project activities are effecting men and women differently. </a:t>
            </a:r>
          </a:p>
          <a:p>
            <a:endParaRPr lang="en-US" b="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noProof="0" dirty="0">
                <a:latin typeface="Century Gothic" panose="020B0502020202020204" pitchFamily="34" charset="0"/>
              </a:rPr>
              <a:t>You may also want to further disaggregate to understand the impact of intersecting, or overlapping, identities—such as age, race, ethnicity, etc. We discussed this in terms of vulnerability, whereby </a:t>
            </a:r>
            <a:r>
              <a:rPr lang="en-US" b="1" noProof="0" dirty="0">
                <a:latin typeface="Century Gothic" panose="020B0502020202020204" pitchFamily="34" charset="0"/>
              </a:rPr>
              <a:t>gender</a:t>
            </a:r>
            <a:r>
              <a:rPr lang="en-US" b="0" noProof="0" dirty="0">
                <a:latin typeface="Century Gothic" panose="020B0502020202020204" pitchFamily="34" charset="0"/>
              </a:rPr>
              <a:t> </a:t>
            </a:r>
            <a:r>
              <a:rPr lang="en-US" sz="1200" b="1" dirty="0">
                <a:latin typeface="Century Gothic" panose="020B0502020202020204" pitchFamily="34" charset="0"/>
              </a:rPr>
              <a:t>intersects with other cultural identities in that they are interrelated and shaped by one another.</a:t>
            </a:r>
          </a:p>
          <a:p>
            <a:endParaRPr lang="en-US" b="0" noProof="0" dirty="0">
              <a:latin typeface="Century Gothic" panose="020B0502020202020204" pitchFamily="34" charset="0"/>
            </a:endParaRPr>
          </a:p>
          <a:p>
            <a:r>
              <a:rPr lang="en-US" b="0" noProof="0" dirty="0">
                <a:latin typeface="Century Gothic" panose="020B0502020202020204" pitchFamily="34" charset="0"/>
              </a:rPr>
              <a:t>Disaggregating qualitative data does have implications for your sample size. To truly understand if there are differences, you’ll need to sample to saturation in </a:t>
            </a:r>
            <a:r>
              <a:rPr lang="en-US" b="0" u="sng" noProof="0" dirty="0">
                <a:latin typeface="Century Gothic" panose="020B0502020202020204" pitchFamily="34" charset="0"/>
              </a:rPr>
              <a:t>both</a:t>
            </a:r>
            <a:r>
              <a:rPr lang="en-US" b="0" noProof="0" dirty="0">
                <a:latin typeface="Century Gothic" panose="020B0502020202020204" pitchFamily="34" charset="0"/>
              </a:rPr>
              <a:t> men and women. This may mean you have to double your sample! And, if you want to further breakdown by age, ethnicity, etc., you will need to consider increasing your sample further.</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11</a:t>
            </a:fld>
            <a:endParaRPr lang="en-US"/>
          </a:p>
        </p:txBody>
      </p:sp>
    </p:spTree>
    <p:extLst>
      <p:ext uri="{BB962C8B-B14F-4D97-AF65-F5344CB8AC3E}">
        <p14:creationId xmlns:p14="http://schemas.microsoft.com/office/powerpoint/2010/main" val="3016359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r>
              <a:rPr lang="en-US" b="0" noProof="0" dirty="0">
                <a:latin typeface="Century Gothic" panose="020B0502020202020204" pitchFamily="34" charset="0"/>
              </a:rPr>
              <a:t>Gender-sensitive data focuses on underlying gender norms, expectations, and inequities.</a:t>
            </a:r>
          </a:p>
          <a:p>
            <a:endParaRPr lang="en-US" b="0" noProof="0" dirty="0">
              <a:latin typeface="Century Gothic" panose="020B0502020202020204" pitchFamily="34" charset="0"/>
            </a:endParaRPr>
          </a:p>
          <a:p>
            <a:r>
              <a:rPr lang="en-US" dirty="0">
                <a:latin typeface="Century Gothic" panose="020B0502020202020204" pitchFamily="34" charset="0"/>
              </a:rPr>
              <a:t>Gender-sensitive measures should be disaggregated by sex, when possible. So if you’re asking about community perceptions about gender-based violence, you should ask men and women, and analyze and report by sex.</a:t>
            </a:r>
            <a:endParaRPr lang="en-US" b="0" noProof="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12</a:t>
            </a:fld>
            <a:endParaRPr lang="en-US"/>
          </a:p>
        </p:txBody>
      </p:sp>
    </p:spTree>
    <p:extLst>
      <p:ext uri="{BB962C8B-B14F-4D97-AF65-F5344CB8AC3E}">
        <p14:creationId xmlns:p14="http://schemas.microsoft.com/office/powerpoint/2010/main" val="32777605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Gender-sensitive data make it easier to assess how effectively gender dynamics that negatively influence health service access and outcomes have been addressed. (Source: USAID, ADS 205. Retrieved from </a:t>
            </a:r>
            <a:r>
              <a:rPr lang="en-US" u="sng" dirty="0">
                <a:latin typeface="Century Gothic" panose="020B0502020202020204" pitchFamily="34" charset="0"/>
              </a:rPr>
              <a:t>https://www.usaid.gov/ads/policy/200/205)</a:t>
            </a:r>
            <a:endParaRPr lang="en-US" dirty="0">
              <a:latin typeface="Century Gothic" panose="020B0502020202020204" pitchFamily="34" charset="0"/>
            </a:endParaRPr>
          </a:p>
          <a:p>
            <a:endParaRPr lang="en-US" dirty="0">
              <a:latin typeface="Century Gothic" panose="020B0502020202020204" pitchFamily="34" charset="0"/>
            </a:endParaRPr>
          </a:p>
          <a:p>
            <a:r>
              <a:rPr lang="en-US" dirty="0">
                <a:latin typeface="Century Gothic" panose="020B0502020202020204" pitchFamily="34" charset="0"/>
              </a:rPr>
              <a:t>They help us: </a:t>
            </a:r>
            <a:br>
              <a:rPr lang="en-US" dirty="0">
                <a:latin typeface="Century Gothic" panose="020B0502020202020204" pitchFamily="34" charset="0"/>
              </a:rPr>
            </a:br>
            <a:endParaRPr lang="en-US" dirty="0">
              <a:latin typeface="Century Gothic" panose="020B0502020202020204" pitchFamily="34" charset="0"/>
            </a:endParaRPr>
          </a:p>
          <a:p>
            <a:pPr marL="628650" lvl="1" indent="-171450">
              <a:spcAft>
                <a:spcPts val="1298"/>
              </a:spcAft>
              <a:buFont typeface="Wingdings" panose="05000000000000000000" pitchFamily="2" charset="2"/>
              <a:buChar char="§"/>
            </a:pPr>
            <a:r>
              <a:rPr lang="en-US" dirty="0">
                <a:latin typeface="Century Gothic" panose="020B0502020202020204" pitchFamily="34" charset="0"/>
                <a:ea typeface="ＭＳ Ｐゴシック" pitchFamily="34" charset="-128"/>
              </a:rPr>
              <a:t>To know if we have </a:t>
            </a:r>
            <a:r>
              <a:rPr lang="en-US" b="1" dirty="0">
                <a:solidFill>
                  <a:schemeClr val="accent3"/>
                </a:solidFill>
                <a:latin typeface="Century Gothic" panose="020B0502020202020204" pitchFamily="34" charset="0"/>
                <a:ea typeface="ＭＳ Ｐゴシック" pitchFamily="34" charset="-128"/>
              </a:rPr>
              <a:t>increased women’</a:t>
            </a:r>
            <a:r>
              <a:rPr lang="en-US" altLang="ja-JP" b="1" dirty="0">
                <a:solidFill>
                  <a:schemeClr val="accent3"/>
                </a:solidFill>
                <a:latin typeface="Century Gothic" panose="020B0502020202020204" pitchFamily="34" charset="0"/>
              </a:rPr>
              <a:t>s and men</a:t>
            </a:r>
            <a:r>
              <a:rPr lang="ja-JP" altLang="en-US" b="1" dirty="0">
                <a:solidFill>
                  <a:schemeClr val="accent3"/>
                </a:solidFill>
                <a:latin typeface="Century Gothic" panose="020B0502020202020204" pitchFamily="34" charset="0"/>
              </a:rPr>
              <a:t>’</a:t>
            </a:r>
            <a:r>
              <a:rPr lang="en-US" altLang="ja-JP" b="1" dirty="0">
                <a:solidFill>
                  <a:schemeClr val="accent3"/>
                </a:solidFill>
                <a:latin typeface="Century Gothic" panose="020B0502020202020204" pitchFamily="34" charset="0"/>
              </a:rPr>
              <a:t>s participation in and benefits</a:t>
            </a:r>
            <a:r>
              <a:rPr lang="en-US" altLang="ja-JP" dirty="0">
                <a:solidFill>
                  <a:schemeClr val="accent3"/>
                </a:solidFill>
                <a:latin typeface="Century Gothic" panose="020B0502020202020204" pitchFamily="34" charset="0"/>
              </a:rPr>
              <a:t> </a:t>
            </a:r>
            <a:r>
              <a:rPr lang="en-US" altLang="ja-JP" b="1" dirty="0">
                <a:latin typeface="Century Gothic" panose="020B0502020202020204" pitchFamily="34" charset="0"/>
              </a:rPr>
              <a:t>from</a:t>
            </a:r>
            <a:r>
              <a:rPr lang="en-US" altLang="ja-JP" dirty="0">
                <a:latin typeface="Century Gothic" panose="020B0502020202020204" pitchFamily="34" charset="0"/>
              </a:rPr>
              <a:t> interventions, especially in areas where they have been historically underrepresented</a:t>
            </a:r>
          </a:p>
          <a:p>
            <a:pPr marL="628650" lvl="1" indent="-171450">
              <a:spcAft>
                <a:spcPts val="1298"/>
              </a:spcAft>
              <a:buFont typeface="Wingdings" panose="05000000000000000000" pitchFamily="2" charset="2"/>
              <a:buChar char="§"/>
            </a:pPr>
            <a:r>
              <a:rPr lang="en-US" dirty="0">
                <a:latin typeface="Century Gothic" panose="020B0502020202020204" pitchFamily="34" charset="0"/>
                <a:ea typeface="ＭＳ Ｐゴシック" pitchFamily="34" charset="-128"/>
              </a:rPr>
              <a:t>To know if we have </a:t>
            </a:r>
            <a:r>
              <a:rPr lang="en-US" b="1" dirty="0">
                <a:solidFill>
                  <a:schemeClr val="accent3"/>
                </a:solidFill>
                <a:latin typeface="Century Gothic" panose="020B0502020202020204" pitchFamily="34" charset="0"/>
                <a:ea typeface="ＭＳ Ｐゴシック" pitchFamily="34" charset="-128"/>
              </a:rPr>
              <a:t>reduced gender inequality </a:t>
            </a:r>
            <a:r>
              <a:rPr lang="en-US" dirty="0">
                <a:latin typeface="Century Gothic" panose="020B0502020202020204" pitchFamily="34" charset="0"/>
                <a:ea typeface="ＭＳ Ｐゴシック" pitchFamily="34" charset="-128"/>
              </a:rPr>
              <a:t>(e.g., barriers to access) </a:t>
            </a:r>
            <a:r>
              <a:rPr lang="en-US" b="1" dirty="0">
                <a:solidFill>
                  <a:schemeClr val="accent3"/>
                </a:solidFill>
                <a:latin typeface="Century Gothic" panose="020B0502020202020204" pitchFamily="34" charset="0"/>
                <a:ea typeface="ＭＳ Ｐゴシック" pitchFamily="34" charset="-128"/>
              </a:rPr>
              <a:t>or unintentionally exacerbated gender inequalities</a:t>
            </a:r>
          </a:p>
          <a:p>
            <a:pPr marL="628650" lvl="1" indent="-171450">
              <a:spcAft>
                <a:spcPts val="1298"/>
              </a:spcAft>
              <a:buFont typeface="Wingdings" panose="05000000000000000000" pitchFamily="2" charset="2"/>
              <a:buChar char="§"/>
            </a:pPr>
            <a:r>
              <a:rPr lang="en-US" dirty="0">
                <a:latin typeface="Century Gothic" panose="020B0502020202020204" pitchFamily="34" charset="0"/>
                <a:ea typeface="ＭＳ Ｐゴシック" pitchFamily="34" charset="-128"/>
              </a:rPr>
              <a:t>To </a:t>
            </a:r>
            <a:r>
              <a:rPr lang="en-US" b="1" dirty="0">
                <a:solidFill>
                  <a:schemeClr val="accent3"/>
                </a:solidFill>
                <a:latin typeface="Century Gothic" panose="020B0502020202020204" pitchFamily="34" charset="0"/>
                <a:ea typeface="ＭＳ Ｐゴシック" pitchFamily="34" charset="-128"/>
              </a:rPr>
              <a:t>generate evidence </a:t>
            </a:r>
            <a:r>
              <a:rPr lang="en-US" dirty="0">
                <a:latin typeface="Century Gothic" panose="020B0502020202020204" pitchFamily="34" charset="0"/>
                <a:ea typeface="ＭＳ Ｐゴシック" pitchFamily="34" charset="-128"/>
              </a:rPr>
              <a:t>on how attention to gender in programs contributes to more equitable and sustainable outcomes</a:t>
            </a:r>
          </a:p>
          <a:p>
            <a:endParaRPr lang="en-US" dirty="0"/>
          </a:p>
        </p:txBody>
      </p:sp>
    </p:spTree>
    <p:extLst>
      <p:ext uri="{BB962C8B-B14F-4D97-AF65-F5344CB8AC3E}">
        <p14:creationId xmlns:p14="http://schemas.microsoft.com/office/powerpoint/2010/main" val="3862121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The importance of qualitative data in measuring gender cannot be overstated.  Quantitative measures are limited in their ability to capture the complexities of power and relationship dynamics when we deal with gender, as well as unintended consequences. For example, you may be conducting M&amp;E for a program addressing HIV prevention-related skills building and economic empowerment of sex workers and design quantitative tools to capture expected outputs and outcomes. What if the program unintentionally causes conflict between the sex workers and their partners, or between the sex workers and the people they may work for? Incorporating a qualitative component in evaluations can get at these issues.</a:t>
            </a:r>
          </a:p>
        </p:txBody>
      </p:sp>
    </p:spTree>
    <p:extLst>
      <p:ext uri="{BB962C8B-B14F-4D97-AF65-F5344CB8AC3E}">
        <p14:creationId xmlns:p14="http://schemas.microsoft.com/office/powerpoint/2010/main" val="2865205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[Note: This slide is animated]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We’ve talked about how evaluation data can be influenced by gender, but as we mentioned before, the practices and processes we use to </a:t>
            </a:r>
            <a:r>
              <a:rPr lang="en-US" b="0" baseline="0" noProof="0" dirty="0">
                <a:latin typeface="Century Gothic" panose="020B0502020202020204" pitchFamily="34" charset="0"/>
              </a:rPr>
              <a:t>design, execute, and analyze evaluations must also be gender integrated. [</a:t>
            </a:r>
            <a:r>
              <a:rPr lang="en-US" b="1" baseline="0" noProof="0" dirty="0">
                <a:latin typeface="Century Gothic" panose="020B0502020202020204" pitchFamily="34" charset="0"/>
              </a:rPr>
              <a:t>click</a:t>
            </a:r>
            <a:r>
              <a:rPr lang="en-US" b="0" baseline="0" noProof="0" dirty="0">
                <a:latin typeface="Century Gothic" panose="020B0502020202020204" pitchFamily="34" charset="0"/>
              </a:rPr>
              <a:t>]</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15</a:t>
            </a:fld>
            <a:endParaRPr lang="en-US"/>
          </a:p>
        </p:txBody>
      </p:sp>
    </p:spTree>
    <p:extLst>
      <p:ext uri="{BB962C8B-B14F-4D97-AF65-F5344CB8AC3E}">
        <p14:creationId xmlns:p14="http://schemas.microsoft.com/office/powerpoint/2010/main" val="13372712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We’re going to play a game of memory!! [</a:t>
            </a:r>
            <a:r>
              <a:rPr lang="en-US" b="1" baseline="0" noProof="0" dirty="0">
                <a:latin typeface="Century Gothic" panose="020B0502020202020204" pitchFamily="34" charset="0"/>
              </a:rPr>
              <a:t>Instructions</a:t>
            </a:r>
            <a:r>
              <a:rPr lang="en-US" b="0" baseline="0" noProof="0" dirty="0">
                <a:latin typeface="Century Gothic" panose="020B0502020202020204" pitchFamily="34" charset="0"/>
              </a:rPr>
              <a:t>: Split the group into two teams.]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This is to test your memory of what has been discussed regarding gender integration in previous sessions, as well as in your reading!</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16</a:t>
            </a:fld>
            <a:endParaRPr lang="en-US"/>
          </a:p>
        </p:txBody>
      </p:sp>
    </p:spTree>
    <p:extLst>
      <p:ext uri="{BB962C8B-B14F-4D97-AF65-F5344CB8AC3E}">
        <p14:creationId xmlns:p14="http://schemas.microsoft.com/office/powerpoint/2010/main" val="37566967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[Note: this slide is animated]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This board contains six parts of a qualitative evaluation that we’ve discussed in previous sections and were part of your readings. There are two cards with each part—so 12 cards, in total.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The objective is to collect the most cards.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On each turn, a team picks any two cards to turn over (one at a time). If they successfully match a pair they get to keep the cards, and that team gets another turn.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When a team turns over two cards that do not match, those cards are turned face down again (in the same position) and it becomes the next team’s turn.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The trick is to remember which cards are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Now here’s the catch: When you match the two process components, you’ll have to explain how gender may be integrated into that part. You only get to keep the cards and go again </a:t>
            </a:r>
            <a:r>
              <a:rPr lang="en-US" b="0" u="sng" baseline="0" noProof="0" dirty="0">
                <a:latin typeface="Century Gothic" panose="020B0502020202020204" pitchFamily="34" charset="0"/>
              </a:rPr>
              <a:t>IF</a:t>
            </a:r>
            <a:r>
              <a:rPr lang="en-US" b="0" baseline="0" noProof="0" dirty="0">
                <a:latin typeface="Century Gothic" panose="020B0502020202020204" pitchFamily="34" charset="0"/>
              </a:rPr>
              <a:t> your team can successfully identify one way we’ve discussed how gender can be integrated.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For example, if you were to match stakeholder engagement [</a:t>
            </a:r>
            <a:r>
              <a:rPr lang="en-US" b="1" baseline="0" noProof="0" dirty="0">
                <a:latin typeface="Century Gothic" panose="020B0502020202020204" pitchFamily="34" charset="0"/>
              </a:rPr>
              <a:t>click</a:t>
            </a:r>
            <a:r>
              <a:rPr lang="en-US" b="0" baseline="0" noProof="0" dirty="0">
                <a:latin typeface="Century Gothic" panose="020B0502020202020204" pitchFamily="34" charset="0"/>
              </a:rPr>
              <a:t>] with stakeholder engagement [</a:t>
            </a:r>
            <a:r>
              <a:rPr lang="en-US" b="1" baseline="0" noProof="0" dirty="0">
                <a:latin typeface="Century Gothic" panose="020B0502020202020204" pitchFamily="34" charset="0"/>
              </a:rPr>
              <a:t>click</a:t>
            </a:r>
            <a:r>
              <a:rPr lang="en-US" b="0" baseline="0" noProof="0" dirty="0">
                <a:latin typeface="Century Gothic" panose="020B0502020202020204" pitchFamily="34" charset="0"/>
              </a:rPr>
              <a:t>] your team will have to successfully identify how gender can be integrated into stakeholder engagement. So you may say “ensure there are women and men present and participating in the evaluation!” </a:t>
            </a:r>
            <a:r>
              <a:rPr lang="en-US" b="0" u="sng" baseline="0" noProof="0" dirty="0">
                <a:latin typeface="Century Gothic" panose="020B0502020202020204" pitchFamily="34" charset="0"/>
              </a:rPr>
              <a:t>THEN</a:t>
            </a:r>
            <a:r>
              <a:rPr lang="en-US" b="0" baseline="0" noProof="0" dirty="0">
                <a:latin typeface="Century Gothic" panose="020B0502020202020204" pitchFamily="34" charset="0"/>
              </a:rPr>
              <a:t>, your team would win the cards!</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17</a:t>
            </a:fld>
            <a:endParaRPr lang="en-US"/>
          </a:p>
        </p:txBody>
      </p:sp>
    </p:spTree>
    <p:extLst>
      <p:ext uri="{BB962C8B-B14F-4D97-AF65-F5344CB8AC3E}">
        <p14:creationId xmlns:p14="http://schemas.microsoft.com/office/powerpoint/2010/main" val="24554582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[Note, this slide is an interactive board game. To use the board game you need a mouse that can click directly on each “card.”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Instructions for facilitator: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Ask one team to pick two numbers. Click on each number to reveal the evaluation process underneath. If the two do not match, click on the cards again to hide them and move on to the other team.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If the two match, ask the participant to explain how gender effects or can be integrated into that process. If they get it wrong, click on the cards to hide them and move on to the other team.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If the cards match, and the participants can accurately identify one way gender effects or can be integrated into that process, keep the cards revealed and award the team two points. The team can now go again and pick two more cards.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The game ends when all cards are revealed. The winner is the team with the most points.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To move on from the game, click the down or right arrow on your keyboard.]</a:t>
            </a:r>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18</a:t>
            </a:fld>
            <a:endParaRPr lang="en-US"/>
          </a:p>
        </p:txBody>
      </p:sp>
    </p:spTree>
    <p:extLst>
      <p:ext uri="{BB962C8B-B14F-4D97-AF65-F5344CB8AC3E}">
        <p14:creationId xmlns:p14="http://schemas.microsoft.com/office/powerpoint/2010/main" val="32984778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pPr marL="12700">
              <a:lnSpc>
                <a:spcPct val="100000"/>
              </a:lnSpc>
            </a:pPr>
            <a:r>
              <a:rPr lang="en-US" sz="1200" spc="0" baseline="0" dirty="0">
                <a:latin typeface="Century Gothic" panose="020B0502020202020204" pitchFamily="34" charset="0"/>
                <a:cs typeface="Gill Sans MT"/>
              </a:rPr>
              <a:t>We’ve now reviewed several ways gender can be integrated into evaluation practices and processes. We’ll work through these a bit more in the next section.</a:t>
            </a:r>
          </a:p>
        </p:txBody>
      </p:sp>
    </p:spTree>
    <p:extLst>
      <p:ext uri="{BB962C8B-B14F-4D97-AF65-F5344CB8AC3E}">
        <p14:creationId xmlns:p14="http://schemas.microsoft.com/office/powerpoint/2010/main" val="5809943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pPr marL="12700">
              <a:lnSpc>
                <a:spcPct val="100000"/>
              </a:lnSpc>
            </a:pPr>
            <a:r>
              <a:rPr lang="en-US" sz="1200" spc="0" dirty="0">
                <a:latin typeface="Century Gothic" panose="020B0502020202020204" pitchFamily="34" charset="0"/>
                <a:cs typeface="Futura LT Pro Book"/>
              </a:rPr>
              <a:t>So as we said, gender integration in evaluation starts from the beginning and goes throughout. When developing your activity, it is important to ask yourself some questions. The answers to these questions will</a:t>
            </a:r>
            <a:r>
              <a:rPr lang="en-US" sz="1200" spc="0" baseline="0" dirty="0">
                <a:latin typeface="Century Gothic" panose="020B0502020202020204" pitchFamily="34" charset="0"/>
                <a:cs typeface="Futura LT Pro Book"/>
              </a:rPr>
              <a:t> help to address the “gender integration” box in reporting systems.</a:t>
            </a:r>
          </a:p>
          <a:p>
            <a:pPr marL="12700">
              <a:lnSpc>
                <a:spcPct val="100000"/>
              </a:lnSpc>
            </a:pPr>
            <a:endParaRPr lang="en-US" sz="1200" spc="0" baseline="0" dirty="0">
              <a:latin typeface="Century Gothic" panose="020B0502020202020204" pitchFamily="34" charset="0"/>
              <a:cs typeface="Futura LT Pro Book"/>
            </a:endParaRPr>
          </a:p>
          <a:p>
            <a:pPr marL="12700">
              <a:lnSpc>
                <a:spcPct val="100000"/>
              </a:lnSpc>
            </a:pPr>
            <a:r>
              <a:rPr lang="en-US" sz="1200" spc="0" dirty="0">
                <a:latin typeface="Century Gothic" panose="020B0502020202020204" pitchFamily="34" charset="0"/>
                <a:cs typeface="Futura LT Pro Book"/>
              </a:rPr>
              <a:t>When developing your qualitative protocol, ask yourself:</a:t>
            </a:r>
            <a:br>
              <a:rPr lang="en-US" sz="1200" spc="0" dirty="0">
                <a:latin typeface="Century Gothic" panose="020B0502020202020204" pitchFamily="34" charset="0"/>
                <a:cs typeface="Futura LT Pro Book"/>
              </a:rPr>
            </a:br>
            <a:r>
              <a:rPr lang="en-US" sz="1200" spc="0" dirty="0">
                <a:latin typeface="Century Gothic" panose="020B0502020202020204" pitchFamily="34" charset="0"/>
                <a:cs typeface="Futura LT Pro Book"/>
              </a:rPr>
              <a:t> </a:t>
            </a:r>
          </a:p>
          <a:p>
            <a:pPr marL="800100" lvl="1" indent="-342900">
              <a:buFont typeface="Wingdings" panose="05000000000000000000" pitchFamily="2" charset="2"/>
              <a:buChar char="§"/>
            </a:pPr>
            <a:r>
              <a:rPr lang="en-US" sz="1200" dirty="0">
                <a:latin typeface="Century Gothic" panose="020B0502020202020204" pitchFamily="34" charset="0"/>
              </a:rPr>
              <a:t>What methods are you using? </a:t>
            </a:r>
          </a:p>
          <a:p>
            <a:pPr marL="1257300" lvl="2" indent="-342900">
              <a:buFont typeface="Courier New" panose="02070309020205020404" pitchFamily="49" charset="0"/>
              <a:buChar char="o"/>
            </a:pPr>
            <a:r>
              <a:rPr lang="en-US" sz="1200" dirty="0">
                <a:latin typeface="Century Gothic" panose="020B0502020202020204" pitchFamily="34" charset="0"/>
              </a:rPr>
              <a:t>Just a note: Women are more likely to choose qualitative methods than men! [</a:t>
            </a:r>
            <a:r>
              <a:rPr lang="en-US" sz="1200" u="sng" dirty="0">
                <a:latin typeface="Century Gothic" panose="020B0502020202020204" pitchFamily="34" charset="0"/>
              </a:rPr>
              <a:t>https://digitalcommons.unl.edu/cgi/viewcontent.cgi?article=1062&amp;context=managementfacpub</a:t>
            </a:r>
            <a:r>
              <a:rPr lang="en-US" sz="1200" dirty="0">
                <a:latin typeface="Century Gothic" panose="020B0502020202020204" pitchFamily="34" charset="0"/>
              </a:rPr>
              <a:t>]</a:t>
            </a:r>
          </a:p>
          <a:p>
            <a:pPr marL="800100" lvl="1" indent="-342900">
              <a:buFont typeface="Wingdings" panose="05000000000000000000" pitchFamily="2" charset="2"/>
              <a:buChar char="§"/>
            </a:pPr>
            <a:r>
              <a:rPr lang="en-US" sz="1200" dirty="0">
                <a:latin typeface="Century Gothic" panose="020B0502020202020204" pitchFamily="34" charset="0"/>
              </a:rPr>
              <a:t>Are women and girls included in</a:t>
            </a:r>
            <a:r>
              <a:rPr lang="en-US" sz="1200" baseline="0" dirty="0">
                <a:latin typeface="Century Gothic" panose="020B0502020202020204" pitchFamily="34" charset="0"/>
              </a:rPr>
              <a:t> </a:t>
            </a:r>
            <a:r>
              <a:rPr lang="en-US" sz="1200" dirty="0">
                <a:latin typeface="Century Gothic" panose="020B0502020202020204" pitchFamily="34" charset="0"/>
              </a:rPr>
              <a:t>this research? If they are, efforts should be made to ensure equity in representation, access to intervention, and benefits of research. If they are not, include a statement explaining why both sexes are not included.</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dirty="0">
                <a:latin typeface="Century Gothic" panose="020B0502020202020204" pitchFamily="34" charset="0"/>
              </a:rPr>
              <a:t>Does the study involve a sensitive topic, such as gender-based violence, or sensitive target group; e.g., lesbian, gay, bi-sexual, or transgender (LGBT) persons? If so, you will need to pay particular attention to how you are protecting participants to adhere to the ethical standards and procedures recommended by the World Health Organization (WHO). Someone on your team should have gender expertise. </a:t>
            </a:r>
          </a:p>
          <a:p>
            <a:pPr marL="800100" lvl="1" indent="-342900">
              <a:buFont typeface="Wingdings" panose="05000000000000000000" pitchFamily="2" charset="2"/>
              <a:buChar char="§"/>
            </a:pPr>
            <a:r>
              <a:rPr lang="en-US" sz="1200" dirty="0">
                <a:latin typeface="Century Gothic" panose="020B0502020202020204" pitchFamily="34" charset="0"/>
              </a:rPr>
              <a:t>Are there strategies to monitor for unintended consequences in such sensitive studies?</a:t>
            </a:r>
            <a:endParaRPr lang="en-US" sz="1200" spc="-100" dirty="0">
              <a:latin typeface="Century Gothic" panose="020B0502020202020204" pitchFamily="34" charset="0"/>
              <a:cs typeface="Gill Sans MT"/>
            </a:endParaRPr>
          </a:p>
        </p:txBody>
      </p:sp>
    </p:spTree>
    <p:extLst>
      <p:ext uri="{BB962C8B-B14F-4D97-AF65-F5344CB8AC3E}">
        <p14:creationId xmlns:p14="http://schemas.microsoft.com/office/powerpoint/2010/main" val="27763788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r>
              <a:rPr lang="en-US" sz="1200" b="0" i="0" u="none" strike="noStrike" kern="1200" baseline="0" dirty="0">
                <a:solidFill>
                  <a:schemeClr val="tx1"/>
                </a:solidFill>
                <a:latin typeface="Century Gothic" panose="020B0502020202020204" pitchFamily="34" charset="0"/>
                <a:ea typeface="+mn-ea"/>
                <a:cs typeface="+mn-cs"/>
              </a:rPr>
              <a:t>Gender equality begins by having the right people at the table.</a:t>
            </a:r>
          </a:p>
          <a:p>
            <a:endParaRPr lang="en-US" sz="1200" b="0" i="0" u="none" strike="noStrike" kern="1200" baseline="0" dirty="0">
              <a:solidFill>
                <a:schemeClr val="tx1"/>
              </a:solidFill>
              <a:latin typeface="Century Gothic" panose="020B0502020202020204" pitchFamily="34" charset="0"/>
              <a:ea typeface="+mn-ea"/>
              <a:cs typeface="+mn-cs"/>
            </a:endParaRPr>
          </a:p>
          <a:p>
            <a:r>
              <a:rPr lang="en-US" sz="1200" b="0" i="0" u="none" strike="noStrike" kern="1200" baseline="0" dirty="0">
                <a:solidFill>
                  <a:schemeClr val="tx1"/>
                </a:solidFill>
                <a:latin typeface="Century Gothic" panose="020B0502020202020204" pitchFamily="34" charset="0"/>
                <a:ea typeface="+mn-ea"/>
                <a:cs typeface="+mn-cs"/>
              </a:rPr>
              <a:t>Ask yourself: </a:t>
            </a:r>
            <a:br>
              <a:rPr lang="en-US" sz="1200" b="0" i="0" u="none" strike="noStrike" kern="1200" baseline="0" dirty="0">
                <a:solidFill>
                  <a:schemeClr val="tx1"/>
                </a:solidFill>
                <a:latin typeface="Century Gothic" panose="020B0502020202020204" pitchFamily="34" charset="0"/>
                <a:ea typeface="+mn-ea"/>
                <a:cs typeface="+mn-cs"/>
              </a:rPr>
            </a:br>
            <a:endParaRPr lang="en-US" sz="1200" b="0" i="0" u="none" strike="noStrike" kern="1200" baseline="0" dirty="0">
              <a:solidFill>
                <a:schemeClr val="tx1"/>
              </a:solidFill>
              <a:latin typeface="Century Gothic" panose="020B0502020202020204" pitchFamily="34" charset="0"/>
              <a:ea typeface="+mn-ea"/>
              <a:cs typeface="+mn-cs"/>
            </a:endParaRPr>
          </a:p>
          <a:p>
            <a:pPr marL="742950" lvl="1" indent="-285750" algn="l">
              <a:buFont typeface="Wingdings" panose="05000000000000000000" pitchFamily="2" charset="2"/>
              <a:buChar char="§"/>
            </a:pPr>
            <a:r>
              <a:rPr lang="en-US" sz="1200" dirty="0">
                <a:latin typeface="Century Gothic" panose="020B0502020202020204" pitchFamily="34" charset="0"/>
              </a:rPr>
              <a:t>Do the people at the table represent the groups needed in order to talk about and promote gender equality in a meaningful way? </a:t>
            </a:r>
          </a:p>
          <a:p>
            <a:pPr marL="742950" lvl="1" indent="-285750" algn="l">
              <a:buFont typeface="Wingdings" panose="05000000000000000000" pitchFamily="2" charset="2"/>
              <a:buChar char="§"/>
            </a:pPr>
            <a:r>
              <a:rPr lang="en-US" sz="1200" dirty="0">
                <a:latin typeface="Century Gothic" panose="020B0502020202020204" pitchFamily="34" charset="0"/>
              </a:rPr>
              <a:t>In addition to these groups, what is the level of input from men, women, and transgender stakeholders, local women’s NGOs, community-based organizations, etc., in setting goals and objectives? </a:t>
            </a:r>
            <a:endParaRPr lang="en-US" sz="1200" spc="-100" dirty="0">
              <a:latin typeface="Century Gothic" panose="020B0502020202020204" pitchFamily="34" charset="0"/>
              <a:cs typeface="Gill Sans MT"/>
            </a:endParaRPr>
          </a:p>
          <a:p>
            <a:endParaRPr lang="en-US" sz="1200" b="0" i="0" u="none" strike="noStrike" kern="1200" baseline="0" dirty="0">
              <a:solidFill>
                <a:schemeClr val="tx1"/>
              </a:solidFill>
              <a:latin typeface="Century Gothic" panose="020B0502020202020204" pitchFamily="34" charset="0"/>
              <a:ea typeface="+mn-ea"/>
              <a:cs typeface="+mn-cs"/>
            </a:endParaRPr>
          </a:p>
          <a:p>
            <a:r>
              <a:rPr lang="en-US" sz="1200" b="0" i="0" u="none" strike="noStrike" kern="1200" baseline="0" dirty="0">
                <a:solidFill>
                  <a:schemeClr val="tx1"/>
                </a:solidFill>
                <a:latin typeface="Century Gothic" panose="020B0502020202020204" pitchFamily="34" charset="0"/>
                <a:ea typeface="+mn-ea"/>
                <a:cs typeface="+mn-cs"/>
              </a:rPr>
              <a:t>Efforts should be made to engage men, women, and LGBT persons as stakeholders, if affected by or engaged in the activity in any way.</a:t>
            </a:r>
          </a:p>
        </p:txBody>
      </p:sp>
    </p:spTree>
    <p:extLst>
      <p:ext uri="{BB962C8B-B14F-4D97-AF65-F5344CB8AC3E}">
        <p14:creationId xmlns:p14="http://schemas.microsoft.com/office/powerpoint/2010/main" val="1321880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r>
              <a:rPr lang="en-US" sz="1200" b="0" i="0" u="none" strike="noStrike" kern="1200" baseline="0" dirty="0">
                <a:solidFill>
                  <a:schemeClr val="tx1"/>
                </a:solidFill>
                <a:latin typeface="Century Gothic" panose="020B0502020202020204" pitchFamily="34" charset="0"/>
                <a:ea typeface="+mn-ea"/>
                <a:cs typeface="+mn-cs"/>
              </a:rPr>
              <a:t>Ask yourself: </a:t>
            </a:r>
          </a:p>
          <a:p>
            <a:pPr marL="628650" lvl="1" indent="-171450">
              <a:buFont typeface="Wingdings" panose="05000000000000000000" pitchFamily="2" charset="2"/>
              <a:buChar char="§"/>
            </a:pPr>
            <a:r>
              <a:rPr lang="en-US" sz="1200" b="0" i="0" u="none" strike="noStrike" kern="1200" baseline="0" dirty="0">
                <a:solidFill>
                  <a:schemeClr val="tx1"/>
                </a:solidFill>
                <a:latin typeface="Century Gothic" panose="020B0502020202020204" pitchFamily="34" charset="0"/>
                <a:ea typeface="+mn-ea"/>
                <a:cs typeface="+mn-cs"/>
              </a:rPr>
              <a:t>Are both sexes included in the research question? If so, tools and questions should be piloted on both sexes, as applicable, and reviewed to ensure gender sensitivity. Pronouns used should be gender neutral.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noProof="0" dirty="0">
                <a:latin typeface="Century Gothic" panose="020B0502020202020204" pitchFamily="34" charset="0"/>
              </a:rPr>
              <a:t>In ethics, we discussed vulnerability and how gender imbalances may be perpetrated by programs and evaluations through the use of power. If we only collect data from certain groups, we might inadvertently galvanize gender inequities. </a:t>
            </a:r>
          </a:p>
          <a:p>
            <a:pPr marL="0" indent="0">
              <a:buFont typeface="Arial" panose="020B0604020202020204" pitchFamily="34" charset="0"/>
              <a:buNone/>
            </a:pPr>
            <a:endParaRPr lang="en-US" sz="1200" b="0" i="0" u="none" strike="noStrike" kern="1200" baseline="0" dirty="0">
              <a:solidFill>
                <a:schemeClr val="tx1"/>
              </a:solidFill>
              <a:latin typeface="Century Gothic" panose="020B0502020202020204" pitchFamily="34" charset="0"/>
              <a:ea typeface="+mn-ea"/>
              <a:cs typeface="+mn-cs"/>
            </a:endParaRPr>
          </a:p>
          <a:p>
            <a:pPr marL="171450" indent="-171450">
              <a:buFont typeface="Wingdings" panose="05000000000000000000" pitchFamily="2" charset="2"/>
              <a:buChar char="§"/>
            </a:pPr>
            <a:r>
              <a:rPr lang="en-US" sz="1200" b="0" i="0" u="none" strike="noStrike" kern="1200" baseline="0" dirty="0">
                <a:solidFill>
                  <a:schemeClr val="tx1"/>
                </a:solidFill>
                <a:latin typeface="Century Gothic" panose="020B0502020202020204" pitchFamily="34" charset="0"/>
                <a:ea typeface="+mn-ea"/>
                <a:cs typeface="+mn-cs"/>
              </a:rPr>
              <a:t>Are you collecting data from LGBT persons? If yes, you will need to be sensitive to differences in how people categorize their gender and allow for appropriate self-reported gender categories; also consider the influence of stigma on their experience of the topic when developing questions. </a:t>
            </a:r>
          </a:p>
          <a:p>
            <a:pPr marL="171450" indent="-171450">
              <a:buFont typeface="Wingdings" panose="05000000000000000000" pitchFamily="2" charset="2"/>
              <a:buChar char="§"/>
            </a:pPr>
            <a:r>
              <a:rPr lang="en-US" b="0" noProof="0" dirty="0">
                <a:latin typeface="Century Gothic" panose="020B0502020202020204" pitchFamily="34" charset="0"/>
              </a:rPr>
              <a:t>We’ve talked about gender-sensitive data—in order to obtain gender-sensitive data you’ll want to ask questions regarding gender norms, expectations, and inequalities. These would need to be integrated into your qualitative tools. </a:t>
            </a:r>
          </a:p>
          <a:p>
            <a:pPr marL="171450" indent="-171450">
              <a:buFont typeface="Wingdings" panose="05000000000000000000" pitchFamily="2" charset="2"/>
              <a:buChar char="§"/>
            </a:pPr>
            <a:r>
              <a:rPr lang="en-US" b="0" noProof="0" dirty="0">
                <a:latin typeface="Century Gothic" panose="020B0502020202020204" pitchFamily="34" charset="0"/>
              </a:rPr>
              <a:t>We discussed in another session that when collecting data you may need to probe indirectly to get at sensitive issues such as underreporting of women’s economic activity, men’s reporting of sexual partners, or underreporting of GBV. </a:t>
            </a:r>
          </a:p>
        </p:txBody>
      </p:sp>
    </p:spTree>
    <p:extLst>
      <p:ext uri="{BB962C8B-B14F-4D97-AF65-F5344CB8AC3E}">
        <p14:creationId xmlns:p14="http://schemas.microsoft.com/office/powerpoint/2010/main" val="16108460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IN" sz="1200" dirty="0">
                <a:latin typeface="Century Gothic" panose="020B0502020202020204" pitchFamily="34" charset="0"/>
              </a:rPr>
              <a:t>When you are collecting data for M&amp;E, you need to take into account many logistical considerations related to gender. </a:t>
            </a:r>
          </a:p>
          <a:p>
            <a:endParaRPr lang="en-US" sz="1200" b="0" i="0" u="none" strike="noStrike" kern="1200" baseline="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Century Gothic" panose="020B0502020202020204" pitchFamily="34" charset="0"/>
                <a:ea typeface="+mn-ea"/>
                <a:cs typeface="+mn-cs"/>
              </a:rPr>
              <a:t>An example of this is the timing of interviews: Women and men might be available at different times of the day because they have different responsibilities and activities. </a:t>
            </a:r>
          </a:p>
          <a:p>
            <a:endParaRPr lang="en-IN" sz="1200" b="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Century Gothic" panose="020B0502020202020204" pitchFamily="34" charset="0"/>
                <a:ea typeface="+mn-ea"/>
                <a:cs typeface="+mn-cs"/>
              </a:rPr>
              <a:t>Also, the location of research may be important. For example, in a study in Bangladesh, researchers wanted to have small-group discussions with community leaders but found only men were attending. The problem was that the discussions were being held at tea houses, where it is not considered acceptable for women to go. The researchers changed the venue and were able to then recruit more women.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baseline="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Century Gothic" panose="020B0502020202020204" pitchFamily="34" charset="0"/>
                <a:ea typeface="+mn-ea"/>
                <a:cs typeface="+mn-cs"/>
              </a:rPr>
              <a:t>The person who conducts the interviews can be important, because the gender of the interviewer may influence the responses of the interviewee, depending on the topic and local culture.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baseline="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Century Gothic" panose="020B0502020202020204" pitchFamily="34" charset="0"/>
                <a:ea typeface="+mn-ea"/>
                <a:cs typeface="+mn-cs"/>
              </a:rPr>
              <a:t>We mentioned this briefly before, but ethical issues need particular focus when one is measuring sensitive indicators, such as gender-based violence or studying disenfranchised groups such as female sex workers or lesbian, gay, bisexual, and transgender people. Some of these include extra precautions for confidentiality and data security. When dealing with a topic like GBV, ensure you have supportive structures in place, such as referral systems for participants who may need them.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baseline="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Century Gothic" panose="020B0502020202020204" pitchFamily="34" charset="0"/>
                <a:ea typeface="+mn-ea"/>
                <a:cs typeface="+mn-cs"/>
              </a:rPr>
              <a:t>And you need to consider how you will deal with situations where confidentiality cannot be maintained—For example, if a husband refused to let you interview the wife without him present or if he asks to review her answers. What will you do? Some ideas include: reschedule the interview for when he is not home, have a colleague engage the man in conversation in another location, skip to a different section of the guide and do not ask the sensitive questions at all, or explain to the man that it is a requirement of his country’s government ethical review board that the woman be interviewed alone, etc.</a:t>
            </a:r>
            <a:endParaRPr lang="en-US" sz="1200" dirty="0">
              <a:latin typeface="Century Gothic" panose="020B0502020202020204" pitchFamily="34" charset="0"/>
            </a:endParaRPr>
          </a:p>
        </p:txBody>
      </p:sp>
    </p:spTree>
    <p:extLst>
      <p:ext uri="{BB962C8B-B14F-4D97-AF65-F5344CB8AC3E}">
        <p14:creationId xmlns:p14="http://schemas.microsoft.com/office/powerpoint/2010/main" val="40394806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IN" sz="1200" b="0" dirty="0">
                <a:latin typeface="Century Gothic" panose="020B0502020202020204" pitchFamily="34" charset="0"/>
              </a:rPr>
              <a:t>You must take into account stereotypes and social and cultural factors that may induce gender biases:</a:t>
            </a:r>
            <a:br>
              <a:rPr lang="en-IN" sz="1200" b="0" dirty="0">
                <a:latin typeface="Century Gothic" panose="020B0502020202020204" pitchFamily="34" charset="0"/>
              </a:rPr>
            </a:br>
            <a:r>
              <a:rPr lang="en-IN" sz="1200" b="0" dirty="0">
                <a:latin typeface="Century Gothic" panose="020B0502020202020204" pitchFamily="34" charset="0"/>
              </a:rPr>
              <a:t> </a:t>
            </a:r>
          </a:p>
          <a:p>
            <a:pPr marL="628650" indent="-171450">
              <a:buFont typeface="Wingdings" panose="05000000000000000000" pitchFamily="2" charset="2"/>
              <a:buChar char="§"/>
            </a:pPr>
            <a:r>
              <a:rPr lang="en-IN" sz="1200" b="0" dirty="0">
                <a:latin typeface="Century Gothic" panose="020B0502020202020204" pitchFamily="34" charset="0"/>
              </a:rPr>
              <a:t>For example you may find that in mixed focus group discussions only men speak. Or if you ask about a certain topic, you might get biased data like under-reporting of women’s economic activity; undercounting of girls, their births or their deaths; men’s over-reporting of the number of sexual partners; or underreporting of violence against women.  </a:t>
            </a:r>
          </a:p>
          <a:p>
            <a:pPr marL="1085850" lvl="1" indent="-171450">
              <a:buFont typeface="Courier New" panose="02070309020205020404" pitchFamily="49" charset="0"/>
              <a:buChar char="o"/>
            </a:pPr>
            <a:r>
              <a:rPr lang="en-IN" sz="1200" b="0" dirty="0">
                <a:latin typeface="Century Gothic" panose="020B0502020202020204" pitchFamily="34" charset="0"/>
              </a:rPr>
              <a:t>Sex disaggregation and gender-sensitive questions around cultural norms, societal expectations, community attitudes and beliefs may elucidate if these biases are occurring.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baseline="0" dirty="0">
              <a:solidFill>
                <a:schemeClr val="tx1"/>
              </a:solidFill>
              <a:latin typeface="Century Gothic" panose="020B0502020202020204" pitchFamily="34" charset="0"/>
              <a:ea typeface="+mn-ea"/>
              <a:cs typeface="+mn-cs"/>
            </a:endParaRPr>
          </a:p>
          <a:p>
            <a:r>
              <a:rPr lang="en-US" sz="1200" dirty="0">
                <a:latin typeface="Century Gothic" panose="020B0502020202020204" pitchFamily="34" charset="0"/>
              </a:rPr>
              <a:t>Also, reflect on your </a:t>
            </a:r>
            <a:r>
              <a:rPr lang="en-US" sz="1200" u="sng" dirty="0">
                <a:latin typeface="Century Gothic" panose="020B0502020202020204" pitchFamily="34" charset="0"/>
              </a:rPr>
              <a:t>OWN</a:t>
            </a:r>
            <a:r>
              <a:rPr lang="en-US" sz="1200" dirty="0">
                <a:latin typeface="Century Gothic" panose="020B0502020202020204" pitchFamily="34" charset="0"/>
              </a:rPr>
              <a:t> biases. As we noted in our introduction activity, we all have our own notions of gender and gender norms. It is important to reflect on these to understand if you’re introducing bias into your evaluation. For example, do you (interviewer) believe women should not use contraceptives and your study is about contraceptive use? You may be asking questions in a judging manner that the respondent can sense. </a:t>
            </a:r>
            <a:r>
              <a:rPr lang="en-US" sz="1200">
                <a:latin typeface="Century Gothic" panose="020B0502020202020204" pitchFamily="34" charset="0"/>
              </a:rPr>
              <a:t>This </a:t>
            </a:r>
            <a:r>
              <a:rPr lang="en-US" sz="1200" dirty="0">
                <a:latin typeface="Century Gothic" panose="020B0502020202020204" pitchFamily="34" charset="0"/>
              </a:rPr>
              <a:t>would make her less likely to be honest in her responses.</a:t>
            </a:r>
          </a:p>
        </p:txBody>
      </p:sp>
    </p:spTree>
    <p:extLst>
      <p:ext uri="{BB962C8B-B14F-4D97-AF65-F5344CB8AC3E}">
        <p14:creationId xmlns:p14="http://schemas.microsoft.com/office/powerpoint/2010/main" val="11189923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When analyzing data, disaggregate if you can responses from women and men, boys and girls. Ask yourself if there are differences in how these groups talk about program benefits, their supportive environments, or cultural norms that affect outcomes. </a:t>
            </a:r>
          </a:p>
          <a:p>
            <a:endParaRPr lang="en-US" dirty="0">
              <a:latin typeface="Century Gothic" panose="020B0502020202020204" pitchFamily="34" charset="0"/>
            </a:endParaRPr>
          </a:p>
          <a:p>
            <a:r>
              <a:rPr lang="en-US" dirty="0">
                <a:latin typeface="Century Gothic" panose="020B0502020202020204" pitchFamily="34" charset="0"/>
              </a:rPr>
              <a:t>Again, be reflective in how you’re looking at the data!</a:t>
            </a:r>
          </a:p>
        </p:txBody>
      </p:sp>
    </p:spTree>
    <p:extLst>
      <p:ext uri="{BB962C8B-B14F-4D97-AF65-F5344CB8AC3E}">
        <p14:creationId xmlns:p14="http://schemas.microsoft.com/office/powerpoint/2010/main" val="17237699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b="0" i="0" u="none" strike="noStrike" kern="1200" baseline="0" dirty="0">
                <a:solidFill>
                  <a:schemeClr val="tx1"/>
                </a:solidFill>
                <a:latin typeface="Century Gothic" panose="020B0502020202020204" pitchFamily="34" charset="0"/>
                <a:ea typeface="+mn-ea"/>
                <a:cs typeface="+mn-cs"/>
              </a:rPr>
              <a:t>It is important to have a comprehensive dissemination and use plan. Consider how you will get the product or results to your stakeholders and whether there are different information needs by sex or type of group represented. </a:t>
            </a:r>
          </a:p>
          <a:p>
            <a:endParaRPr lang="en-US" sz="1200" b="0" i="0" u="none" strike="noStrike" kern="1200" baseline="0" dirty="0">
              <a:solidFill>
                <a:schemeClr val="tx1"/>
              </a:solidFill>
              <a:latin typeface="Century Gothic" panose="020B0502020202020204" pitchFamily="34" charset="0"/>
              <a:ea typeface="+mn-ea"/>
              <a:cs typeface="+mn-cs"/>
            </a:endParaRPr>
          </a:p>
          <a:p>
            <a:r>
              <a:rPr lang="en-US" sz="1200" b="0" i="0" u="none" strike="noStrike" kern="1200" baseline="0" dirty="0">
                <a:solidFill>
                  <a:schemeClr val="tx1"/>
                </a:solidFill>
                <a:latin typeface="Century Gothic" panose="020B0502020202020204" pitchFamily="34" charset="0"/>
                <a:ea typeface="+mn-ea"/>
                <a:cs typeface="+mn-cs"/>
              </a:rPr>
              <a:t>Ask yourself: </a:t>
            </a:r>
            <a:br>
              <a:rPr lang="en-US" sz="1200" b="0" i="0" u="none" strike="noStrike" kern="1200" baseline="0" dirty="0">
                <a:solidFill>
                  <a:schemeClr val="tx1"/>
                </a:solidFill>
                <a:latin typeface="Century Gothic" panose="020B0502020202020204" pitchFamily="34" charset="0"/>
                <a:ea typeface="+mn-ea"/>
                <a:cs typeface="+mn-cs"/>
              </a:rPr>
            </a:br>
            <a:endParaRPr lang="en-US" sz="1200" b="0" i="0" u="none" strike="noStrike" kern="1200" baseline="0" dirty="0">
              <a:solidFill>
                <a:schemeClr val="tx1"/>
              </a:solidFill>
              <a:latin typeface="Century Gothic" panose="020B0502020202020204" pitchFamily="34" charset="0"/>
              <a:ea typeface="+mn-ea"/>
              <a:cs typeface="+mn-cs"/>
            </a:endParaRPr>
          </a:p>
          <a:p>
            <a:pPr marL="742950" lvl="1" indent="-285750">
              <a:buFont typeface="Wingdings" panose="05000000000000000000" pitchFamily="2" charset="2"/>
              <a:buChar char="§"/>
            </a:pPr>
            <a:r>
              <a:rPr lang="en-US" sz="1200" b="0" i="0" u="none" strike="noStrike" kern="1200" baseline="0" dirty="0">
                <a:solidFill>
                  <a:schemeClr val="tx1"/>
                </a:solidFill>
                <a:latin typeface="Century Gothic" panose="020B0502020202020204" pitchFamily="34" charset="0"/>
                <a:ea typeface="+mn-ea"/>
                <a:cs typeface="+mn-cs"/>
              </a:rPr>
              <a:t>Will the dissemination of information favor one gender? </a:t>
            </a:r>
          </a:p>
          <a:p>
            <a:pPr marL="1200150" lvl="2" indent="-285750">
              <a:buFont typeface="Courier New" panose="02070309020205020404" pitchFamily="49" charset="0"/>
              <a:buChar char="o"/>
            </a:pPr>
            <a:r>
              <a:rPr lang="en-US" sz="1200" b="0" i="0" u="none" strike="noStrike" kern="1200" baseline="0" dirty="0">
                <a:solidFill>
                  <a:schemeClr val="tx1"/>
                </a:solidFill>
                <a:latin typeface="Century Gothic" panose="020B0502020202020204" pitchFamily="34" charset="0"/>
                <a:ea typeface="+mn-ea"/>
                <a:cs typeface="+mn-cs"/>
              </a:rPr>
              <a:t>Access to tools, training, and evaluation results can be empowering in itself</a:t>
            </a:r>
          </a:p>
          <a:p>
            <a:pPr marL="742950" lvl="1" indent="-285750">
              <a:buFont typeface="Wingdings" panose="05000000000000000000" pitchFamily="2" charset="2"/>
              <a:buChar char="§"/>
            </a:pPr>
            <a:r>
              <a:rPr lang="en-US" sz="1200" b="0" i="0" u="none" strike="noStrike" kern="1200" baseline="0" dirty="0">
                <a:solidFill>
                  <a:schemeClr val="tx1"/>
                </a:solidFill>
                <a:latin typeface="Century Gothic" panose="020B0502020202020204" pitchFamily="34" charset="0"/>
                <a:ea typeface="+mn-ea"/>
                <a:cs typeface="+mn-cs"/>
              </a:rPr>
              <a:t>How will use of this data impact men and women? </a:t>
            </a:r>
          </a:p>
          <a:p>
            <a:pPr marL="742950" lvl="1" indent="-285750">
              <a:buFont typeface="Wingdings" panose="05000000000000000000" pitchFamily="2" charset="2"/>
              <a:buChar char="§"/>
            </a:pPr>
            <a:r>
              <a:rPr lang="en-US" sz="1200" b="0" i="0" u="none" strike="noStrike" kern="1200" baseline="0" dirty="0">
                <a:solidFill>
                  <a:schemeClr val="tx1"/>
                </a:solidFill>
                <a:latin typeface="Century Gothic" panose="020B0502020202020204" pitchFamily="34" charset="0"/>
                <a:ea typeface="+mn-ea"/>
                <a:cs typeface="+mn-cs"/>
              </a:rPr>
              <a:t>Will the information disproportionately benefit one sex over another?</a:t>
            </a:r>
            <a:endParaRPr lang="en-US" sz="1200" dirty="0">
              <a:latin typeface="Century Gothic" panose="020B0502020202020204" pitchFamily="34" charset="0"/>
            </a:endParaRPr>
          </a:p>
        </p:txBody>
      </p:sp>
    </p:spTree>
    <p:extLst>
      <p:ext uri="{BB962C8B-B14F-4D97-AF65-F5344CB8AC3E}">
        <p14:creationId xmlns:p14="http://schemas.microsoft.com/office/powerpoint/2010/main" val="41497254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Marcador de notas 2"/>
          <p:cNvSpPr>
            <a:spLocks noGrp="1"/>
          </p:cNvSpPr>
          <p:nvPr>
            <p:ph type="body" idx="1"/>
          </p:nvPr>
        </p:nvSpPr>
        <p:spPr>
          <a:xfrm>
            <a:off x="731838" y="4621213"/>
            <a:ext cx="5851525" cy="3779837"/>
          </a:xfrm>
          <a:prstGeom prst="rect">
            <a:avLst/>
          </a:prstGeom>
        </p:spPr>
        <p:txBody>
          <a:bodyPr/>
          <a:lstStyle/>
          <a:p>
            <a:r>
              <a:rPr lang="en-US" noProof="0" dirty="0">
                <a:latin typeface="Century Gothic" panose="020B0502020202020204" pitchFamily="34" charset="0"/>
              </a:rPr>
              <a:t>Are there other ideas, questions, or comments about gender integration in qualitative evaluation? </a:t>
            </a:r>
          </a:p>
          <a:p>
            <a:endParaRPr lang="en-US" noProof="0" dirty="0">
              <a:latin typeface="Century Gothic" panose="020B0502020202020204" pitchFamily="34" charset="0"/>
            </a:endParaRPr>
          </a:p>
          <a:p>
            <a:r>
              <a:rPr lang="en-US" noProof="0" dirty="0">
                <a:latin typeface="Century Gothic" panose="020B0502020202020204" pitchFamily="34" charset="0"/>
              </a:rPr>
              <a:t>[</a:t>
            </a:r>
            <a:r>
              <a:rPr lang="en-US" b="1" noProof="0" dirty="0">
                <a:latin typeface="Century Gothic" panose="020B0502020202020204" pitchFamily="34" charset="0"/>
              </a:rPr>
              <a:t>Instructions:</a:t>
            </a:r>
            <a:r>
              <a:rPr lang="en-US" noProof="0" dirty="0">
                <a:latin typeface="Century Gothic" panose="020B0502020202020204" pitchFamily="34" charset="0"/>
              </a:rPr>
              <a:t> This slide is for questions, ideas, or comments from the group.]</a:t>
            </a:r>
          </a:p>
        </p:txBody>
      </p:sp>
    </p:spTree>
    <p:extLst>
      <p:ext uri="{BB962C8B-B14F-4D97-AF65-F5344CB8AC3E}">
        <p14:creationId xmlns:p14="http://schemas.microsoft.com/office/powerpoint/2010/main" val="33639198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a:t>
            </a:r>
            <a:r>
              <a:rPr lang="en-US" b="1" dirty="0">
                <a:latin typeface="Century Gothic" panose="020B0502020202020204" pitchFamily="34" charset="0"/>
              </a:rPr>
              <a:t>Instructions:</a:t>
            </a:r>
            <a:r>
              <a:rPr lang="en-US" dirty="0">
                <a:latin typeface="Century Gothic" panose="020B0502020202020204" pitchFamily="34" charset="0"/>
              </a:rPr>
              <a:t> This video is focused on quantitative and qualitative methods, but provides a good overview of what has been talked about. If internet access is available, please play the Gender Matters video at: </a:t>
            </a:r>
            <a:r>
              <a:rPr lang="en-US" u="sng" dirty="0">
                <a:latin typeface="Century Gothic" panose="020B0502020202020204" pitchFamily="34" charset="0"/>
              </a:rPr>
              <a:t>https://vimeo.com/219126971</a:t>
            </a:r>
            <a:r>
              <a:rPr lang="en-US" u="none" dirty="0">
                <a:latin typeface="Century Gothic" panose="020B0502020202020204" pitchFamily="34" charset="0"/>
              </a:rPr>
              <a:t> .</a:t>
            </a:r>
            <a:r>
              <a:rPr lang="en-US" dirty="0">
                <a:latin typeface="Century Gothic" panose="020B0502020202020204" pitchFamily="34" charset="0"/>
              </a:rPr>
              <a:t>]</a:t>
            </a:r>
          </a:p>
        </p:txBody>
      </p:sp>
    </p:spTree>
    <p:extLst>
      <p:ext uri="{BB962C8B-B14F-4D97-AF65-F5344CB8AC3E}">
        <p14:creationId xmlns:p14="http://schemas.microsoft.com/office/powerpoint/2010/main" val="33446540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246063" y="847725"/>
            <a:ext cx="5478463" cy="4235450"/>
          </a:xfrm>
          <a:prstGeom prst="rect">
            <a:avLst/>
          </a:prstGeom>
        </p:spPr>
      </p:sp>
      <p:sp>
        <p:nvSpPr>
          <p:cNvPr id="3" name="2 Marcador de notas"/>
          <p:cNvSpPr>
            <a:spLocks noGrp="1"/>
          </p:cNvSpPr>
          <p:nvPr>
            <p:ph type="body" idx="1"/>
          </p:nvPr>
        </p:nvSpPr>
        <p:spPr>
          <a:xfrm>
            <a:off x="498764" y="5365377"/>
            <a:ext cx="3990109" cy="5082988"/>
          </a:xfrm>
          <a:prstGeom prst="rect">
            <a:avLst/>
          </a:prstGeom>
        </p:spPr>
        <p:txBody>
          <a:bodyPr lIns="86749" tIns="43375" rIns="86749" bIns="43375">
            <a:normAutofit fontScale="70000" lnSpcReduction="20000"/>
          </a:bodyPr>
          <a:lstStyle/>
          <a:p>
            <a:r>
              <a:rPr lang="es-MX" sz="1200" b="1" u="sng" dirty="0" err="1">
                <a:latin typeface="Century Gothic" panose="020B0502020202020204" pitchFamily="34" charset="0"/>
              </a:rPr>
              <a:t>Summary</a:t>
            </a:r>
            <a:endParaRPr lang="es-MX" sz="1200" b="1" dirty="0">
              <a:latin typeface="Century Gothic" panose="020B0502020202020204" pitchFamily="34" charset="0"/>
            </a:endParaRPr>
          </a:p>
          <a:p>
            <a:r>
              <a:rPr lang="en-US" sz="1200" dirty="0">
                <a:latin typeface="Century Gothic" panose="020B0502020202020204" pitchFamily="34" charset="0"/>
              </a:rPr>
              <a:t>Gender integration is the process of assessing the implications for women and men of any planned action, including legislation, policies, or programs in any area and at all levels. It refers to strategies for making women's as well as men's concerns and experiences an integral dimension in the design, implementation, monitoring, and evaluation of policies and programs in all political, economic, and social spheres—such, that inequality between men and women is not perpetuated. A continuum exists for gender mainstreaming. </a:t>
            </a:r>
          </a:p>
          <a:p>
            <a:endParaRPr lang="en-US" sz="1200" dirty="0">
              <a:latin typeface="Century Gothic" panose="020B0502020202020204" pitchFamily="34" charset="0"/>
            </a:endParaRPr>
          </a:p>
          <a:p>
            <a:r>
              <a:rPr lang="en-US" sz="1200" dirty="0">
                <a:latin typeface="Century Gothic" panose="020B0502020202020204" pitchFamily="34" charset="0"/>
              </a:rPr>
              <a:t>As we can see, gender inequities go beyond biological sex. Thus, to make an analysis based on sex is to make one based on gender.</a:t>
            </a:r>
            <a:br>
              <a:rPr lang="en-US" sz="1200" dirty="0">
                <a:latin typeface="Century Gothic" panose="020B0502020202020204" pitchFamily="34" charset="0"/>
              </a:rPr>
            </a:br>
            <a:br>
              <a:rPr lang="en-US" sz="1200" dirty="0">
                <a:latin typeface="Century Gothic" panose="020B0502020202020204" pitchFamily="34" charset="0"/>
              </a:rPr>
            </a:br>
            <a:r>
              <a:rPr lang="en-US" sz="1200" dirty="0">
                <a:latin typeface="Century Gothic" panose="020B0502020202020204" pitchFamily="34" charset="0"/>
              </a:rPr>
              <a:t>To make a gender analysis, we must ask ourselves if we have been inclusive in our samples, including the marginalized and the oppressed—the groups that do not have a voice.</a:t>
            </a:r>
          </a:p>
          <a:p>
            <a:r>
              <a:rPr lang="en-US" sz="1200" dirty="0">
                <a:latin typeface="Century Gothic" panose="020B0502020202020204" pitchFamily="34" charset="0"/>
              </a:rPr>
              <a:t> </a:t>
            </a:r>
          </a:p>
          <a:p>
            <a:r>
              <a:rPr lang="en-US" sz="1200" dirty="0">
                <a:latin typeface="Century Gothic" panose="020B0502020202020204" pitchFamily="34" charset="0"/>
              </a:rPr>
              <a:t>We have to ask ourselves if, in our analysis, we contemplated the structural factors that reproduce inequality, injustice, and poverty.</a:t>
            </a:r>
          </a:p>
          <a:p>
            <a:endParaRPr lang="en-US" sz="1200" dirty="0">
              <a:latin typeface="Century Gothic" panose="020B0502020202020204" pitchFamily="34" charset="0"/>
            </a:endParaRPr>
          </a:p>
          <a:p>
            <a:r>
              <a:rPr lang="en-US" sz="1200" dirty="0">
                <a:latin typeface="Century Gothic" panose="020B0502020202020204" pitchFamily="34" charset="0"/>
              </a:rPr>
              <a:t>We must ask ourselves if, in our analysis, we contemplated the historical, political, and economic aspects of the communities.</a:t>
            </a:r>
            <a:br>
              <a:rPr lang="en-US" sz="1200" dirty="0">
                <a:latin typeface="Century Gothic" panose="020B0502020202020204" pitchFamily="34" charset="0"/>
              </a:rPr>
            </a:br>
            <a:endParaRPr lang="en-US" sz="1200" dirty="0">
              <a:latin typeface="Century Gothic" panose="020B0502020202020204" pitchFamily="34" charset="0"/>
            </a:endParaRPr>
          </a:p>
          <a:p>
            <a:r>
              <a:rPr lang="en-US" sz="1200" dirty="0">
                <a:latin typeface="Century Gothic" panose="020B0502020202020204" pitchFamily="34" charset="0"/>
              </a:rPr>
              <a:t>Finally, we must ask ourselves if we are thinking critically about the program and its design. </a:t>
            </a:r>
          </a:p>
          <a:p>
            <a:endParaRPr lang="es-MX" sz="1200" dirty="0">
              <a:latin typeface="Century Gothic" panose="020B0502020202020204" pitchFamily="34" charset="0"/>
            </a:endParaRPr>
          </a:p>
          <a:p>
            <a:r>
              <a:rPr lang="en-US" sz="1200" b="1" dirty="0">
                <a:latin typeface="Century Gothic" panose="020B0502020202020204" pitchFamily="34" charset="0"/>
              </a:rPr>
              <a:t>[Additional notes]: </a:t>
            </a:r>
          </a:p>
          <a:p>
            <a:endParaRPr lang="en-US" sz="1200" dirty="0">
              <a:latin typeface="Century Gothic" panose="020B0502020202020204" pitchFamily="34" charset="0"/>
            </a:endParaRPr>
          </a:p>
          <a:p>
            <a:r>
              <a:rPr lang="en-US" sz="1200" b="0" dirty="0">
                <a:solidFill>
                  <a:srgbClr val="FF0000"/>
                </a:solidFill>
                <a:latin typeface="Century Gothic" panose="020B0502020202020204" pitchFamily="34" charset="0"/>
              </a:rPr>
              <a:t>Gender-negative refers to development activities in which gender inequalities (norms, roles, and stereotypes) are reinforced in the process of achieving desired development outcomes. </a:t>
            </a:r>
          </a:p>
          <a:p>
            <a:endParaRPr lang="en-US" sz="1200" b="0" dirty="0">
              <a:solidFill>
                <a:srgbClr val="FF0000"/>
              </a:solidFill>
              <a:latin typeface="Century Gothic" panose="020B0502020202020204" pitchFamily="34" charset="0"/>
            </a:endParaRPr>
          </a:p>
          <a:p>
            <a:r>
              <a:rPr lang="en-US" sz="1200" b="0" dirty="0">
                <a:solidFill>
                  <a:srgbClr val="FF0000"/>
                </a:solidFill>
                <a:latin typeface="Century Gothic" panose="020B0502020202020204" pitchFamily="34" charset="0"/>
              </a:rPr>
              <a:t>Gender-neutral activities are ones in which gender is not considered relevant to the development outcome, but the process and the outcome do not worsen or improve gender norms, roles, and relations. </a:t>
            </a:r>
          </a:p>
          <a:p>
            <a:endParaRPr lang="en-US" sz="1200" b="0" dirty="0">
              <a:solidFill>
                <a:srgbClr val="FF0000"/>
              </a:solidFill>
              <a:latin typeface="Century Gothic" panose="020B0502020202020204" pitchFamily="34" charset="0"/>
            </a:endParaRPr>
          </a:p>
          <a:p>
            <a:r>
              <a:rPr lang="en-US" sz="1200" b="0" dirty="0">
                <a:solidFill>
                  <a:srgbClr val="FF0000"/>
                </a:solidFill>
                <a:latin typeface="Century Gothic" panose="020B0502020202020204" pitchFamily="34" charset="0"/>
              </a:rPr>
              <a:t>Gender sensitive activities view gender as a means and aim to redress existing gender inequalities and gender norms, roles, and access to resources so that project goals can be reached. </a:t>
            </a:r>
          </a:p>
          <a:p>
            <a:endParaRPr lang="en-US" sz="1200" b="0" dirty="0">
              <a:solidFill>
                <a:srgbClr val="FF0000"/>
              </a:solidFill>
              <a:latin typeface="Century Gothic" panose="020B0502020202020204" pitchFamily="34" charset="0"/>
            </a:endParaRPr>
          </a:p>
          <a:p>
            <a:r>
              <a:rPr lang="en-US" sz="1200" b="0" dirty="0">
                <a:solidFill>
                  <a:srgbClr val="FF0000"/>
                </a:solidFill>
                <a:latin typeface="Century Gothic" panose="020B0502020202020204" pitchFamily="34" charset="0"/>
              </a:rPr>
              <a:t>In gender-positive activities, the focus remains on development outcomes, but changing gender norms, roles, and access to resources is seen as central to achieving positive development outcomes. </a:t>
            </a:r>
          </a:p>
          <a:p>
            <a:endParaRPr lang="en-US" sz="1200" b="0" dirty="0">
              <a:solidFill>
                <a:srgbClr val="FF0000"/>
              </a:solidFill>
              <a:latin typeface="Century Gothic" panose="020B0502020202020204" pitchFamily="34" charset="0"/>
            </a:endParaRPr>
          </a:p>
          <a:p>
            <a:r>
              <a:rPr lang="en-US" sz="1200" b="0" dirty="0">
                <a:solidFill>
                  <a:srgbClr val="FF0000"/>
                </a:solidFill>
                <a:latin typeface="Century Gothic" panose="020B0502020202020204" pitchFamily="34" charset="0"/>
              </a:rPr>
              <a:t>For gender-transformative activities, addressing gender issues is viewed as central to both positive development outcomes and transforming unequal gender relations to promote shared power, control of resources, decision-making, and support for women’s empowerment. </a:t>
            </a:r>
            <a:endParaRPr lang="en-US" sz="1100" dirty="0"/>
          </a:p>
        </p:txBody>
      </p:sp>
      <p:sp>
        <p:nvSpPr>
          <p:cNvPr id="4" name="3 Marcador de número de diapositiva"/>
          <p:cNvSpPr>
            <a:spLocks noGrp="1"/>
          </p:cNvSpPr>
          <p:nvPr>
            <p:ph type="sldNum" sz="quarter" idx="10"/>
          </p:nvPr>
        </p:nvSpPr>
        <p:spPr>
          <a:xfrm>
            <a:off x="2825173" y="10728793"/>
            <a:ext cx="2161309" cy="564777"/>
          </a:xfrm>
          <a:prstGeom prst="rect">
            <a:avLst/>
          </a:prstGeom>
        </p:spPr>
        <p:txBody>
          <a:bodyPr lIns="86749" tIns="43375" rIns="86749" bIns="43375"/>
          <a:lstStyle/>
          <a:p>
            <a:fld id="{BED2D5BC-8379-4751-B78D-1956F7029F8D}" type="slidenum">
              <a:rPr lang="en-US" smtClean="0"/>
              <a:pPr/>
              <a:t>29</a:t>
            </a:fld>
            <a:endParaRPr lang="en-US"/>
          </a:p>
        </p:txBody>
      </p:sp>
    </p:spTree>
    <p:extLst>
      <p:ext uri="{BB962C8B-B14F-4D97-AF65-F5344CB8AC3E}">
        <p14:creationId xmlns:p14="http://schemas.microsoft.com/office/powerpoint/2010/main" val="22918608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a:p>
        </p:txBody>
      </p:sp>
      <p:sp>
        <p:nvSpPr>
          <p:cNvPr id="11" name="object 8"/>
          <p:cNvSpPr txBox="1"/>
          <p:nvPr userDrawn="1"/>
        </p:nvSpPr>
        <p:spPr>
          <a:xfrm>
            <a:off x="914400" y="379900"/>
            <a:ext cx="7483475" cy="4167808"/>
          </a:xfrm>
          <a:prstGeom prst="rect">
            <a:avLst/>
          </a:prstGeom>
        </p:spPr>
        <p:txBody>
          <a:bodyPr vert="horz" wrap="square" lIns="0" tIns="0" rIns="0" bIns="0" rtlCol="0">
            <a:spAutoFit/>
          </a:bodyPr>
          <a:lstStyle/>
          <a:p>
            <a:pPr marL="12700">
              <a:lnSpc>
                <a:spcPts val="6495"/>
              </a:lnSpc>
            </a:pPr>
            <a:r>
              <a:rPr lang="en-US" sz="5700" b="1" spc="-265" dirty="0">
                <a:solidFill>
                  <a:srgbClr val="662118"/>
                </a:solidFill>
                <a:latin typeface="Futura LT Pro Book" panose="020B0502020204020303" pitchFamily="34" charset="0"/>
                <a:cs typeface="Gill Sans MT"/>
              </a:rPr>
              <a:t>Headline goes here</a:t>
            </a:r>
          </a:p>
          <a:p>
            <a:pPr marL="12700">
              <a:lnSpc>
                <a:spcPts val="6495"/>
              </a:lnSpc>
            </a:pPr>
            <a:r>
              <a:rPr lang="en-US" sz="5700" b="1" spc="-265" dirty="0">
                <a:solidFill>
                  <a:schemeClr val="bg1"/>
                </a:solidFill>
                <a:latin typeface="Futura LT Pro Book" panose="020B0502020204020303" pitchFamily="34" charset="0"/>
                <a:cs typeface="Gill Sans MT"/>
              </a:rPr>
              <a:t>Headline goes here</a:t>
            </a:r>
          </a:p>
          <a:p>
            <a:pPr marL="12700" marR="0" indent="0" algn="l" defTabSz="914400" rtl="0" eaLnBrk="1" fontAlgn="auto" latinLnBrk="0" hangingPunct="1">
              <a:lnSpc>
                <a:spcPts val="6495"/>
              </a:lnSpc>
              <a:spcBef>
                <a:spcPts val="0"/>
              </a:spcBef>
              <a:spcAft>
                <a:spcPts val="0"/>
              </a:spcAft>
              <a:buClrTx/>
              <a:buSzTx/>
              <a:buFontTx/>
              <a:buNone/>
              <a:tabLst/>
              <a:defRPr/>
            </a:pPr>
            <a:r>
              <a:rPr lang="en-US" sz="5700" b="1" spc="-265" dirty="0">
                <a:solidFill>
                  <a:srgbClr val="002060"/>
                </a:solidFill>
                <a:latin typeface="Futura LT Pro Book" panose="020B0502020204020303" pitchFamily="34" charset="0"/>
                <a:cs typeface="Gill Sans MT"/>
              </a:rPr>
              <a:t>Headline goes here</a:t>
            </a:r>
            <a:endParaRPr lang="en-US" sz="5700" dirty="0">
              <a:solidFill>
                <a:srgbClr val="002060"/>
              </a:solidFill>
              <a:latin typeface="Futura LT Pro Book" panose="020B0502020204020303" pitchFamily="34" charset="0"/>
              <a:cs typeface="Gill Sans MT"/>
            </a:endParaRPr>
          </a:p>
          <a:p>
            <a:pPr marL="12700">
              <a:lnSpc>
                <a:spcPts val="6495"/>
              </a:lnSpc>
            </a:pPr>
            <a:endParaRPr lang="en-US" sz="5700" dirty="0">
              <a:solidFill>
                <a:schemeClr val="bg1"/>
              </a:solidFill>
              <a:latin typeface="Futura Lt BT" panose="020B0402020204020303" pitchFamily="34" charset="0"/>
              <a:cs typeface="Gill Sans MT"/>
            </a:endParaRPr>
          </a:p>
          <a:p>
            <a:pPr marL="12700">
              <a:lnSpc>
                <a:spcPts val="6495"/>
              </a:lnSpc>
            </a:pPr>
            <a:endParaRPr sz="5700" dirty="0">
              <a:solidFill>
                <a:srgbClr val="1E185F"/>
              </a:solidFill>
              <a:latin typeface="Futura Lt BT" panose="020B0402020204020303" pitchFamily="34" charset="0"/>
              <a:cs typeface="Gill Sans MT"/>
            </a:endParaRPr>
          </a:p>
        </p:txBody>
      </p:sp>
      <p:sp>
        <p:nvSpPr>
          <p:cNvPr id="12" name="object 9"/>
          <p:cNvSpPr txBox="1"/>
          <p:nvPr userDrawn="1"/>
        </p:nvSpPr>
        <p:spPr>
          <a:xfrm>
            <a:off x="4495800" y="4572000"/>
            <a:ext cx="4493260" cy="1646605"/>
          </a:xfrm>
          <a:prstGeom prst="rect">
            <a:avLst/>
          </a:prstGeom>
        </p:spPr>
        <p:txBody>
          <a:bodyPr vert="horz" wrap="square" lIns="0" tIns="0" rIns="0" bIns="0" rtlCol="0">
            <a:spAutoFit/>
          </a:bodyPr>
          <a:lstStyle/>
          <a:p>
            <a:pPr marL="12700">
              <a:lnSpc>
                <a:spcPts val="2250"/>
              </a:lnSpc>
            </a:pPr>
            <a:r>
              <a:rPr sz="1600" dirty="0">
                <a:solidFill>
                  <a:srgbClr val="002060"/>
                </a:solidFill>
                <a:latin typeface="Futura LT Pro Book"/>
                <a:cs typeface="Futura LT Pro Book"/>
              </a:rPr>
              <a:t>Author Name and Degree Here</a:t>
            </a:r>
          </a:p>
          <a:p>
            <a:pPr marL="12700">
              <a:lnSpc>
                <a:spcPts val="2250"/>
              </a:lnSpc>
            </a:pPr>
            <a:r>
              <a:rPr sz="1600" b="1" dirty="0">
                <a:solidFill>
                  <a:srgbClr val="002060"/>
                </a:solidFill>
                <a:latin typeface="Futura LT Pro Book"/>
                <a:cs typeface="Futura LT Pro Book"/>
              </a:rPr>
              <a:t>MEASURE Evaluation</a:t>
            </a:r>
            <a:endParaRPr sz="1600" dirty="0">
              <a:solidFill>
                <a:srgbClr val="002060"/>
              </a:solidFill>
              <a:latin typeface="Futura LT Pro Book"/>
              <a:cs typeface="Futura LT Pro Book"/>
            </a:endParaRPr>
          </a:p>
          <a:p>
            <a:pPr marL="12700">
              <a:lnSpc>
                <a:spcPct val="100000"/>
              </a:lnSpc>
            </a:pPr>
            <a:r>
              <a:rPr sz="1600" dirty="0">
                <a:solidFill>
                  <a:srgbClr val="002060"/>
                </a:solidFill>
                <a:latin typeface="Futura LT Pro Book"/>
                <a:cs typeface="Futura LT Pro Book"/>
              </a:rPr>
              <a:t>Your organization here</a:t>
            </a:r>
          </a:p>
          <a:p>
            <a:pPr>
              <a:lnSpc>
                <a:spcPct val="100000"/>
              </a:lnSpc>
              <a:spcBef>
                <a:spcPts val="45"/>
              </a:spcBef>
            </a:pPr>
            <a:endParaRPr sz="1600" dirty="0">
              <a:solidFill>
                <a:srgbClr val="002060"/>
              </a:solidFill>
              <a:latin typeface="Times New Roman"/>
              <a:cs typeface="Times New Roman"/>
            </a:endParaRPr>
          </a:p>
          <a:p>
            <a:pPr marL="12700">
              <a:lnSpc>
                <a:spcPts val="2200"/>
              </a:lnSpc>
            </a:pPr>
            <a:r>
              <a:rPr lang="en-US" sz="1600" dirty="0">
                <a:solidFill>
                  <a:srgbClr val="002060"/>
                </a:solidFill>
                <a:latin typeface="Futura LT Pro Book"/>
                <a:cs typeface="Futura LT Pro Book"/>
              </a:rPr>
              <a:t>Date for presentation</a:t>
            </a:r>
            <a:r>
              <a:rPr lang="en-US" sz="1600" baseline="0" dirty="0">
                <a:solidFill>
                  <a:srgbClr val="002060"/>
                </a:solidFill>
                <a:latin typeface="Futura LT Pro Book"/>
                <a:cs typeface="Futura LT Pro Book"/>
              </a:rPr>
              <a:t> if necessary</a:t>
            </a:r>
            <a:endParaRPr sz="1600" dirty="0">
              <a:solidFill>
                <a:srgbClr val="002060"/>
              </a:solidFill>
              <a:latin typeface="Futura LT Pro Book"/>
              <a:cs typeface="Futura LT Pro Book"/>
            </a:endParaRPr>
          </a:p>
          <a:p>
            <a:pPr marL="12700">
              <a:lnSpc>
                <a:spcPts val="2200"/>
              </a:lnSpc>
            </a:pPr>
            <a:r>
              <a:rPr lang="en-US" sz="1600" b="1" dirty="0">
                <a:solidFill>
                  <a:srgbClr val="002060"/>
                </a:solidFill>
                <a:latin typeface="Futura LT Pro Book"/>
                <a:cs typeface="Futura LT Pro Book"/>
              </a:rPr>
              <a:t>Name of meeting</a:t>
            </a:r>
            <a:endParaRPr sz="1600" dirty="0">
              <a:solidFill>
                <a:srgbClr val="002060"/>
              </a:solidFill>
              <a:latin typeface="Futura LT Pro Book"/>
              <a:cs typeface="Futura LT Pro Book"/>
            </a:endParaRPr>
          </a:p>
        </p:txBody>
      </p:sp>
      <p:sp>
        <p:nvSpPr>
          <p:cNvPr id="8" name="Rectangle 7"/>
          <p:cNvSpPr>
            <a:spLocks noChangeArrowheads="1"/>
          </p:cNvSpPr>
          <p:nvPr userDrawn="1"/>
        </p:nvSpPr>
        <p:spPr bwMode="auto">
          <a:xfrm>
            <a:off x="-1087826" y="732736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5770174" y="6750269"/>
            <a:ext cx="2159599" cy="990600"/>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95800" y="6643295"/>
            <a:ext cx="1274374" cy="108959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3" name="object 3"/>
          <p:cNvSpPr/>
          <p:nvPr userDrawn="1"/>
        </p:nvSpPr>
        <p:spPr>
          <a:xfrm>
            <a:off x="0" y="-1"/>
            <a:ext cx="10058400" cy="1190825"/>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12" name="Title 11"/>
          <p:cNvSpPr>
            <a:spLocks noGrp="1"/>
          </p:cNvSpPr>
          <p:nvPr>
            <p:ph type="title" hasCustomPrompt="1"/>
          </p:nvPr>
        </p:nvSpPr>
        <p:spPr>
          <a:xfrm>
            <a:off x="611769" y="366812"/>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685800" y="2702611"/>
            <a:ext cx="8305800" cy="2590800"/>
          </a:xfrm>
          <a:prstGeom prst="rect">
            <a:avLst/>
          </a:prstGeom>
        </p:spPr>
        <p:txBody>
          <a:bodyPr/>
          <a:lstStyle>
            <a:lvl1pPr>
              <a:defRPr sz="2800">
                <a:solidFill>
                  <a:schemeClr val="tx1"/>
                </a:solidFill>
                <a:latin typeface="Futura LT Pro Book" panose="020B0502020204020303" pitchFamily="34" charset="0"/>
              </a:defRPr>
            </a:lvl1pPr>
            <a:lvl2pPr>
              <a:defRPr sz="2400">
                <a:solidFill>
                  <a:schemeClr val="tx1"/>
                </a:solidFill>
                <a:latin typeface="Futura LT Pro Book" panose="020B0502020204020303" pitchFamily="34" charset="0"/>
              </a:defRPr>
            </a:lvl2pPr>
            <a:lvl3pPr>
              <a:defRPr sz="2000">
                <a:solidFill>
                  <a:schemeClr val="tx1"/>
                </a:solidFill>
                <a:latin typeface="Futura LT Pro Book" panose="020B0502020204020303" pitchFamily="34" charset="0"/>
              </a:defRPr>
            </a:lvl3pPr>
            <a:lvl4pPr>
              <a:defRPr>
                <a:solidFill>
                  <a:schemeClr val="tx1"/>
                </a:solidFill>
                <a:latin typeface="Futura LT Pro Book" panose="020B0502020204020303" pitchFamily="34" charset="0"/>
              </a:defRPr>
            </a:lvl4pPr>
            <a:lvl5pPr>
              <a:defRPr>
                <a:solidFill>
                  <a:schemeClr val="tx1"/>
                </a:solidFill>
                <a:latin typeface="Futura LT Pro Book" panose="020B0502020204020303" pitchFamily="34" charset="0"/>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25" name="Text Placeholder 24"/>
          <p:cNvSpPr>
            <a:spLocks noGrp="1"/>
          </p:cNvSpPr>
          <p:nvPr>
            <p:ph type="body" sz="quarter" idx="11" hasCustomPrompt="1"/>
          </p:nvPr>
        </p:nvSpPr>
        <p:spPr>
          <a:xfrm>
            <a:off x="611769" y="1039411"/>
            <a:ext cx="6629400" cy="1066800"/>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8586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598854" y="4572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598854" y="1069181"/>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5" name="Text Placeholder 4"/>
          <p:cNvSpPr>
            <a:spLocks noGrp="1"/>
          </p:cNvSpPr>
          <p:nvPr>
            <p:ph type="body" sz="quarter" idx="12" hasCustomPrompt="1"/>
          </p:nvPr>
        </p:nvSpPr>
        <p:spPr>
          <a:xfrm>
            <a:off x="598854" y="2819400"/>
            <a:ext cx="6781800" cy="2857500"/>
          </a:xfrm>
          <a:prstGeom prst="rect">
            <a:avLst/>
          </a:prstGeom>
        </p:spPr>
        <p:txBody>
          <a:bodyPr/>
          <a:lstStyle>
            <a:lvl1pPr>
              <a:defRPr sz="2800">
                <a:solidFill>
                  <a:schemeClr val="tx1"/>
                </a:solidFill>
                <a:latin typeface="Futura LT Pro Book" panose="020B0502020204020303" pitchFamily="34" charset="0"/>
              </a:defRPr>
            </a:lvl1pPr>
            <a:lvl2pPr marL="800100" indent="-342900">
              <a:buFont typeface="Arial" panose="020B0604020202020204" pitchFamily="34" charset="0"/>
              <a:buChar char="•"/>
              <a:defRPr sz="2400" baseline="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Tree>
    <p:extLst>
      <p:ext uri="{BB962C8B-B14F-4D97-AF65-F5344CB8AC3E}">
        <p14:creationId xmlns:p14="http://schemas.microsoft.com/office/powerpoint/2010/main" val="380664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680427" y="3429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680427" y="974834"/>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4" name="Picture Placeholder 3"/>
          <p:cNvSpPr>
            <a:spLocks noGrp="1"/>
          </p:cNvSpPr>
          <p:nvPr>
            <p:ph type="pic" sz="quarter" idx="12"/>
          </p:nvPr>
        </p:nvSpPr>
        <p:spPr>
          <a:xfrm>
            <a:off x="685800" y="3276600"/>
            <a:ext cx="4038600" cy="3962400"/>
          </a:xfrm>
          <a:prstGeom prst="rect">
            <a:avLst/>
          </a:prstGeom>
        </p:spPr>
        <p:txBody>
          <a:bodyPr/>
          <a:lstStyle/>
          <a:p>
            <a:r>
              <a:rPr lang="en-US"/>
              <a:t>Click icon to add picture</a:t>
            </a:r>
          </a:p>
        </p:txBody>
      </p:sp>
      <p:sp>
        <p:nvSpPr>
          <p:cNvPr id="7" name="Picture Placeholder 6"/>
          <p:cNvSpPr>
            <a:spLocks noGrp="1"/>
          </p:cNvSpPr>
          <p:nvPr>
            <p:ph type="pic" sz="quarter" idx="13"/>
          </p:nvPr>
        </p:nvSpPr>
        <p:spPr>
          <a:xfrm>
            <a:off x="5017477" y="3276600"/>
            <a:ext cx="4191000" cy="3962400"/>
          </a:xfrm>
          <a:prstGeom prst="rect">
            <a:avLst/>
          </a:prstGeom>
        </p:spPr>
        <p:txBody>
          <a:bodyPr/>
          <a:lstStyle/>
          <a:p>
            <a:r>
              <a:rPr lang="en-US"/>
              <a:t>Click icon to add picture</a:t>
            </a:r>
          </a:p>
        </p:txBody>
      </p:sp>
    </p:spTree>
    <p:extLst>
      <p:ext uri="{BB962C8B-B14F-4D97-AF65-F5344CB8AC3E}">
        <p14:creationId xmlns:p14="http://schemas.microsoft.com/office/powerpoint/2010/main" val="8218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2192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497784" y="1216819"/>
            <a:ext cx="6629400" cy="1147762"/>
          </a:xfrm>
          <a:prstGeom prst="rect">
            <a:avLst/>
          </a:prstGeom>
        </p:spPr>
        <p:txBody>
          <a:bodyPr/>
          <a:lstStyle>
            <a:lvl1pPr>
              <a:defRPr sz="4400" baseline="0">
                <a:solidFill>
                  <a:srgbClr val="1E1860"/>
                </a:solidFill>
                <a:latin typeface="Century Gothic" panose="020B0502020202020204" pitchFamily="34" charset="0"/>
              </a:defRPr>
            </a:lvl1pPr>
          </a:lstStyle>
          <a:p>
            <a:pPr lvl="0"/>
            <a:r>
              <a:rPr lang="en-US" dirty="0"/>
              <a:t>Title for art goes here</a:t>
            </a:r>
          </a:p>
        </p:txBody>
      </p:sp>
      <p:sp>
        <p:nvSpPr>
          <p:cNvPr id="7" name="Picture Placeholder 6"/>
          <p:cNvSpPr>
            <a:spLocks noGrp="1"/>
          </p:cNvSpPr>
          <p:nvPr>
            <p:ph type="pic" sz="quarter" idx="13"/>
          </p:nvPr>
        </p:nvSpPr>
        <p:spPr>
          <a:xfrm>
            <a:off x="5017477" y="2362200"/>
            <a:ext cx="4191000" cy="3962400"/>
          </a:xfrm>
          <a:prstGeom prst="rect">
            <a:avLst/>
          </a:prstGeom>
        </p:spPr>
        <p:txBody>
          <a:bodyPr/>
          <a:lstStyle/>
          <a:p>
            <a:r>
              <a:rPr lang="en-US"/>
              <a:t>Click icon to add picture</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Futura LT Pro Book" panose="020B0502020204020303" pitchFamily="34" charset="0"/>
              </a:defRPr>
            </a:lvl1pPr>
            <a:lvl2pPr marL="800100" indent="-342900">
              <a:buFont typeface="Arial" panose="020B0604020202020204" pitchFamily="34" charset="0"/>
              <a:buChar char="•"/>
              <a:defRPr sz="200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vl4pPr marL="1657350" indent="-285750">
              <a:buFont typeface="Arial" panose="020B0604020202020204" pitchFamily="34" charset="0"/>
              <a:buChar char="•"/>
              <a:defRPr>
                <a:latin typeface="Futura LT Pro Book" panose="020B0502020204020303" pitchFamily="34" charset="0"/>
              </a:defRPr>
            </a:lvl4pPr>
            <a:lvl5pPr marL="2114550" indent="-285750">
              <a:buFont typeface="Arial" panose="020B0604020202020204" pitchFamily="34" charset="0"/>
              <a:buChar char="•"/>
              <a:defRPr>
                <a:latin typeface="Futura LT Pro Book" panose="020B0502020204020303" pitchFamily="34"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2144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533400" y="1143000"/>
            <a:ext cx="7696200" cy="1147762"/>
          </a:xfrm>
          <a:prstGeom prst="rect">
            <a:avLst/>
          </a:prstGeom>
        </p:spPr>
        <p:txBody>
          <a:bodyPr/>
          <a:lstStyle>
            <a:lvl1pPr algn="l">
              <a:defRPr sz="4400" baseline="0">
                <a:solidFill>
                  <a:srgbClr val="1E1860"/>
                </a:solidFill>
                <a:latin typeface="Century Gothic" panose="020B0502020202020204" pitchFamily="34" charset="0"/>
              </a:defRPr>
            </a:lvl1pPr>
          </a:lstStyle>
          <a:p>
            <a:pPr lvl="0"/>
            <a:r>
              <a:rPr lang="en-US" dirty="0"/>
              <a:t>Title for (</a:t>
            </a:r>
            <a:r>
              <a:rPr lang="en-US" dirty="0" err="1"/>
              <a:t>ch</a:t>
            </a:r>
            <a:r>
              <a:rPr lang="en-US" dirty="0"/>
              <a:t>)art goes here</a:t>
            </a:r>
          </a:p>
        </p:txBody>
      </p:sp>
      <p:sp>
        <p:nvSpPr>
          <p:cNvPr id="5" name="Picture Placeholder 4"/>
          <p:cNvSpPr>
            <a:spLocks noGrp="1"/>
          </p:cNvSpPr>
          <p:nvPr>
            <p:ph type="pic" sz="quarter" idx="12"/>
          </p:nvPr>
        </p:nvSpPr>
        <p:spPr>
          <a:xfrm>
            <a:off x="543732" y="2057400"/>
            <a:ext cx="8991600" cy="5486400"/>
          </a:xfrm>
          <a:prstGeom prst="rect">
            <a:avLst/>
          </a:prstGeom>
        </p:spPr>
        <p:txBody>
          <a:bodyPr/>
          <a:lstStyle/>
          <a:p>
            <a:r>
              <a:rPr lang="en-US"/>
              <a:t>Click icon to add picture</a:t>
            </a:r>
          </a:p>
        </p:txBody>
      </p:sp>
    </p:spTree>
    <p:extLst>
      <p:ext uri="{BB962C8B-B14F-4D97-AF65-F5344CB8AC3E}">
        <p14:creationId xmlns:p14="http://schemas.microsoft.com/office/powerpoint/2010/main" val="406947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pPr marL="469900" lvl="1" algn="l">
              <a:lnSpc>
                <a:spcPts val="3400"/>
              </a:lnSpc>
            </a:pPr>
            <a:endParaRPr lang="en-US" sz="1800" dirty="0">
              <a:solidFill>
                <a:schemeClr val="bg1"/>
              </a:solidFill>
              <a:latin typeface="Futura LT Pro Book"/>
              <a:cs typeface="Futura LT Pro Book"/>
            </a:endParaRPr>
          </a:p>
        </p:txBody>
      </p:sp>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endParaRPr/>
          </a:p>
        </p:txBody>
      </p:sp>
      <p:sp>
        <p:nvSpPr>
          <p:cNvPr id="10" name="object 5"/>
          <p:cNvSpPr/>
          <p:nvPr userDrawn="1"/>
        </p:nvSpPr>
        <p:spPr>
          <a:xfrm>
            <a:off x="0" y="1219200"/>
            <a:ext cx="10058400" cy="53310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a:solidFill>
                <a:srgbClr val="A7BF39"/>
              </a:solidFill>
            </a:endParaRPr>
          </a:p>
        </p:txBody>
      </p:sp>
      <p:sp>
        <p:nvSpPr>
          <p:cNvPr id="5" name="Rectangle 4"/>
          <p:cNvSpPr/>
          <p:nvPr userDrawn="1"/>
        </p:nvSpPr>
        <p:spPr>
          <a:xfrm>
            <a:off x="1066800" y="2971800"/>
            <a:ext cx="8077200" cy="2698175"/>
          </a:xfrm>
          <a:prstGeom prst="rect">
            <a:avLst/>
          </a:prstGeom>
        </p:spPr>
        <p:txBody>
          <a:bodyPr wrap="square">
            <a:spAutoFit/>
          </a:bodyPr>
          <a:lstStyle/>
          <a:p>
            <a:r>
              <a:rPr lang="en-US" sz="1800" spc="-100" dirty="0">
                <a:solidFill>
                  <a:schemeClr val="bg1"/>
                </a:solidFill>
                <a:latin typeface="Futura LT Pro Book" panose="020B0502020204020303" pitchFamily="34" charset="0"/>
              </a:rPr>
              <a:t>This presentation was produced with the support of the United States Agency for International Development (USAID) under the terms of MEASURE Evaluation cooperative agreement 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a:lnSpc>
                <a:spcPts val="5200"/>
              </a:lnSpc>
            </a:pPr>
            <a:r>
              <a:rPr lang="en-US" sz="1800" b="1" spc="-100" dirty="0">
                <a:solidFill>
                  <a:srgbClr val="1E1860"/>
                </a:solidFill>
                <a:latin typeface="Futura LT Pro Book" panose="020B0502020204020303" pitchFamily="34" charset="0"/>
                <a:cs typeface="Futura LT Pro Book"/>
              </a:rPr>
              <a:t>www.measureevaluation.org</a:t>
            </a:r>
          </a:p>
        </p:txBody>
      </p:sp>
      <p:sp>
        <p:nvSpPr>
          <p:cNvPr id="7" name="Rectangle 6"/>
          <p:cNvSpPr>
            <a:spLocks noChangeArrowheads="1"/>
          </p:cNvSpPr>
          <p:nvPr userDrawn="1"/>
        </p:nvSpPr>
        <p:spPr bwMode="auto">
          <a:xfrm>
            <a:off x="-173426" y="733232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6858000" y="6755238"/>
            <a:ext cx="2159599" cy="990600"/>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10200" y="6648264"/>
            <a:ext cx="1274374" cy="10895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a:xfrm>
            <a:off x="502920" y="172720"/>
            <a:ext cx="9052560" cy="1122680"/>
          </a:xfrm>
          <a:prstGeom prst="rect">
            <a:avLst/>
          </a:prstGeom>
        </p:spPr>
        <p:txBody>
          <a:bodyPr/>
          <a:lstStyle/>
          <a:p>
            <a:r>
              <a:rPr kumimoji="0" lang="es-ES"/>
              <a:t>Haga clic para modificar el estilo de título del patrón</a:t>
            </a:r>
            <a:endParaRPr kumimoji="0" lang="en-US"/>
          </a:p>
        </p:txBody>
      </p:sp>
      <p:sp>
        <p:nvSpPr>
          <p:cNvPr id="4" name="3 Marcador de fecha"/>
          <p:cNvSpPr>
            <a:spLocks noGrp="1"/>
          </p:cNvSpPr>
          <p:nvPr>
            <p:ph type="dt" sz="half" idx="10"/>
          </p:nvPr>
        </p:nvSpPr>
        <p:spPr>
          <a:xfrm>
            <a:off x="7040880" y="7203863"/>
            <a:ext cx="2517953" cy="414528"/>
          </a:xfrm>
          <a:prstGeom prst="rect">
            <a:avLst/>
          </a:prstGeom>
        </p:spPr>
        <p:txBody>
          <a:bodyPr/>
          <a:lstStyle/>
          <a:p>
            <a:fld id="{485C9EAE-2815-437A-947D-92817C106C56}" type="datetimeFigureOut">
              <a:rPr lang="en-US" smtClean="0"/>
              <a:pPr/>
              <a:t>9/13/2018</a:t>
            </a:fld>
            <a:endParaRPr lang="en-US"/>
          </a:p>
        </p:txBody>
      </p:sp>
      <p:sp>
        <p:nvSpPr>
          <p:cNvPr id="5" name="4 Marcador de pie de página"/>
          <p:cNvSpPr>
            <a:spLocks noGrp="1"/>
          </p:cNvSpPr>
          <p:nvPr>
            <p:ph type="ftr" sz="quarter" idx="11"/>
          </p:nvPr>
        </p:nvSpPr>
        <p:spPr>
          <a:xfrm>
            <a:off x="3188513" y="7203863"/>
            <a:ext cx="3855720" cy="414528"/>
          </a:xfrm>
          <a:prstGeom prst="rect">
            <a:avLst/>
          </a:prstGeom>
        </p:spPr>
        <p:txBody>
          <a:bodyPr/>
          <a:lstStyle/>
          <a:p>
            <a:endParaRPr lang="en-US"/>
          </a:p>
        </p:txBody>
      </p:sp>
      <p:sp>
        <p:nvSpPr>
          <p:cNvPr id="6" name="5 Marcador de número de diapositiva"/>
          <p:cNvSpPr>
            <a:spLocks noGrp="1"/>
          </p:cNvSpPr>
          <p:nvPr>
            <p:ph type="sldNum" sz="quarter" idx="12"/>
          </p:nvPr>
        </p:nvSpPr>
        <p:spPr>
          <a:xfrm>
            <a:off x="673913" y="7203863"/>
            <a:ext cx="2179320" cy="414528"/>
          </a:xfrm>
          <a:prstGeom prst="rect">
            <a:avLst/>
          </a:prstGeom>
        </p:spPr>
        <p:txBody>
          <a:bodyPr/>
          <a:lstStyle/>
          <a:p>
            <a:fld id="{4ED6C611-1A75-478C-BB81-77CFCFE66006}" type="slidenum">
              <a:rPr lang="en-US" smtClean="0"/>
              <a:pPr/>
              <a:t>‹#›</a:t>
            </a:fld>
            <a:endParaRPr lang="en-US"/>
          </a:p>
        </p:txBody>
      </p:sp>
      <p:sp>
        <p:nvSpPr>
          <p:cNvPr id="8" name="7 Marcador de contenido"/>
          <p:cNvSpPr>
            <a:spLocks noGrp="1"/>
          </p:cNvSpPr>
          <p:nvPr>
            <p:ph sz="quarter" idx="1"/>
          </p:nvPr>
        </p:nvSpPr>
        <p:spPr>
          <a:xfrm>
            <a:off x="502920" y="1381760"/>
            <a:ext cx="9052560" cy="5596128"/>
          </a:xfrm>
          <a:prstGeom prst="rect">
            <a:avLst/>
          </a:prstGeom>
        </p:spPr>
        <p:txBody>
          <a:bodyPr/>
          <a:lstStyle/>
          <a:p>
            <a:pPr lvl="0" eaLnBrk="1" latinLnBrk="0" hangingPunct="1"/>
            <a:r>
              <a:rPr lang="es-ES"/>
              <a:t>Haga clic para modificar el estilo de texto del patrón</a:t>
            </a:r>
          </a:p>
          <a:p>
            <a:pPr lvl="1" eaLnBrk="1" latinLnBrk="0" hangingPunct="1"/>
            <a:r>
              <a:rPr lang="es-ES"/>
              <a:t>Segundo nivel</a:t>
            </a:r>
          </a:p>
          <a:p>
            <a:pPr lvl="2" eaLnBrk="1" latinLnBrk="0" hangingPunct="1"/>
            <a:r>
              <a:rPr lang="es-ES"/>
              <a:t>Tercer nivel</a:t>
            </a:r>
          </a:p>
          <a:p>
            <a:pPr lvl="3" eaLnBrk="1" latinLnBrk="0" hangingPunct="1"/>
            <a:r>
              <a:rPr lang="es-ES"/>
              <a:t>Cuarto nivel</a:t>
            </a:r>
          </a:p>
          <a:p>
            <a:pPr lvl="4" eaLnBrk="1" latinLnBrk="0" hangingPunct="1"/>
            <a:r>
              <a:rPr lang="es-ES"/>
              <a:t>Quinto nivel</a:t>
            </a:r>
            <a:endParaRPr kumimoji="0" lang="en-US"/>
          </a:p>
        </p:txBody>
      </p:sp>
    </p:spTree>
    <p:extLst>
      <p:ext uri="{BB962C8B-B14F-4D97-AF65-F5344CB8AC3E}">
        <p14:creationId xmlns:p14="http://schemas.microsoft.com/office/powerpoint/2010/main" val="2850417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a:xfrm>
            <a:off x="7040880" y="7203863"/>
            <a:ext cx="2517953" cy="414528"/>
          </a:xfrm>
          <a:prstGeom prst="rect">
            <a:avLst/>
          </a:prstGeom>
        </p:spPr>
        <p:txBody>
          <a:bodyPr/>
          <a:lstStyle/>
          <a:p>
            <a:fld id="{9623812A-F934-4438-BA56-27663251FF50}" type="datetimeFigureOut">
              <a:rPr lang="en-US" smtClean="0"/>
              <a:pPr/>
              <a:t>9/13/2018</a:t>
            </a:fld>
            <a:endParaRPr lang="en-US"/>
          </a:p>
        </p:txBody>
      </p:sp>
      <p:sp>
        <p:nvSpPr>
          <p:cNvPr id="3" name="2 Marcador de pie de página"/>
          <p:cNvSpPr>
            <a:spLocks noGrp="1"/>
          </p:cNvSpPr>
          <p:nvPr>
            <p:ph type="ftr" sz="quarter" idx="11"/>
          </p:nvPr>
        </p:nvSpPr>
        <p:spPr>
          <a:xfrm>
            <a:off x="3188513" y="7203863"/>
            <a:ext cx="3855720" cy="414528"/>
          </a:xfrm>
          <a:prstGeom prst="rect">
            <a:avLst/>
          </a:prstGeom>
        </p:spPr>
        <p:txBody>
          <a:bodyPr/>
          <a:lstStyle/>
          <a:p>
            <a:endParaRPr lang="en-US"/>
          </a:p>
        </p:txBody>
      </p:sp>
      <p:sp>
        <p:nvSpPr>
          <p:cNvPr id="4" name="3 Marcador de número de diapositiva"/>
          <p:cNvSpPr>
            <a:spLocks noGrp="1"/>
          </p:cNvSpPr>
          <p:nvPr>
            <p:ph type="sldNum" sz="quarter" idx="12"/>
          </p:nvPr>
        </p:nvSpPr>
        <p:spPr>
          <a:xfrm>
            <a:off x="673913" y="7203863"/>
            <a:ext cx="2179320" cy="414528"/>
          </a:xfrm>
          <a:prstGeom prst="rect">
            <a:avLst/>
          </a:prstGeom>
        </p:spPr>
        <p:txBody>
          <a:bodyPr/>
          <a:lstStyle/>
          <a:p>
            <a:fld id="{B1E00F06-74F2-486B-A927-A6322B673CF8}" type="slidenum">
              <a:rPr lang="en-US" smtClean="0"/>
              <a:pPr/>
              <a:t>‹#›</a:t>
            </a:fld>
            <a:endParaRPr lang="en-US"/>
          </a:p>
        </p:txBody>
      </p:sp>
      <p:sp>
        <p:nvSpPr>
          <p:cNvPr id="5" name="4 Conector recto"/>
          <p:cNvSpPr>
            <a:spLocks noChangeShapeType="1"/>
          </p:cNvSpPr>
          <p:nvPr/>
        </p:nvSpPr>
        <p:spPr bwMode="auto">
          <a:xfrm>
            <a:off x="502920" y="7200265"/>
            <a:ext cx="90525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100584" tIns="50292" rIns="100584" bIns="50292" anchor="t" compatLnSpc="1"/>
          <a:lstStyle/>
          <a:p>
            <a:endParaRPr kumimoji="0" lang="en-US" sz="1980"/>
          </a:p>
        </p:txBody>
      </p:sp>
      <p:sp>
        <p:nvSpPr>
          <p:cNvPr id="6" name="5 Triángulo isósceles"/>
          <p:cNvSpPr>
            <a:spLocks noChangeAspect="1"/>
          </p:cNvSpPr>
          <p:nvPr/>
        </p:nvSpPr>
        <p:spPr>
          <a:xfrm rot="5400000">
            <a:off x="457830" y="7331810"/>
            <a:ext cx="216296" cy="132345"/>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980"/>
          </a:p>
        </p:txBody>
      </p:sp>
    </p:spTree>
    <p:extLst>
      <p:ext uri="{BB962C8B-B14F-4D97-AF65-F5344CB8AC3E}">
        <p14:creationId xmlns:p14="http://schemas.microsoft.com/office/powerpoint/2010/main" val="1270707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20720" y="311258"/>
            <a:ext cx="9052560" cy="1295400"/>
          </a:xfrm>
          <a:prstGeom prst="rect">
            <a:avLst/>
          </a:prstGeom>
        </p:spPr>
        <p:txBody>
          <a:bodyPr/>
          <a:lstStyle/>
          <a:p>
            <a:r>
              <a:rPr lang="en-AU" dirty="0"/>
              <a:t>Click to edit Master title style</a:t>
            </a:r>
            <a:endParaRPr lang="en-US" dirty="0"/>
          </a:p>
        </p:txBody>
      </p:sp>
    </p:spTree>
    <p:extLst>
      <p:ext uri="{BB962C8B-B14F-4D97-AF65-F5344CB8AC3E}">
        <p14:creationId xmlns:p14="http://schemas.microsoft.com/office/powerpoint/2010/main" val="850084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3087872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41415935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2066501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dirty="0"/>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dirty="0"/>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1425881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dirty="0"/>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33243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dirty="0"/>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491942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1440334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30760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2906956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10" Type="http://schemas.openxmlformats.org/officeDocument/2006/relationships/theme" Target="../theme/theme2.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 id="2147483668" r:id="rId4"/>
    <p:sldLayoutId id="2147483669" r:id="rId5"/>
    <p:sldLayoutId id="2147483670" r:id="rId6"/>
    <p:sldLayoutId id="2147483665" r:id="rId7"/>
    <p:sldLayoutId id="2147483673" r:id="rId8"/>
    <p:sldLayoutId id="2147483674" r:id="rId9"/>
    <p:sldLayoutId id="2147483675" r:id="rId10"/>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348092544"/>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8.jpe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hyperlink" Target="http://www.who.int/gender/genderandhealth/en/index.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14.jpg"/><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12</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149352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Integrating Gender</a:t>
            </a:r>
            <a:endParaRPr kumimoji="0" lang="en-US" sz="4400" b="1" i="0" u="none" strike="noStrike" kern="0" cap="none" spc="-100" normalizeH="0" baseline="0" noProof="0" dirty="0">
              <a:ln>
                <a:noFill/>
              </a:ln>
              <a:solidFill>
                <a:prstClr val="white">
                  <a:lumMod val="85000"/>
                </a:prstClr>
              </a:solidFill>
              <a:effectLst/>
              <a:uLnTx/>
              <a:uFillTx/>
              <a:latin typeface="Century Gothic" charset="0"/>
            </a:endParaRP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200" kern="0" dirty="0"/>
              <a:t>into Your Evaluation</a:t>
            </a:r>
            <a:endParaRPr kumimoji="0" lang="en-US" sz="4200" b="0" i="0" u="none" strike="noStrike" kern="0" cap="none" spc="0" normalizeH="0" baseline="0" noProof="0" dirty="0">
              <a:ln>
                <a:noFill/>
              </a:ln>
              <a:solidFill>
                <a:srgbClr val="AB2472"/>
              </a:solidFill>
              <a:effectLst/>
              <a:uLnTx/>
              <a:uFillTx/>
              <a:latin typeface="Century Gothic" charset="0"/>
            </a:endParaRP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E8F9BE-2BC8-434D-A607-3806FF82E680}"/>
              </a:ext>
            </a:extLst>
          </p:cNvPr>
          <p:cNvSpPr>
            <a:spLocks noGrp="1"/>
          </p:cNvSpPr>
          <p:nvPr>
            <p:ph type="title"/>
          </p:nvPr>
        </p:nvSpPr>
        <p:spPr/>
        <p:txBody>
          <a:bodyPr/>
          <a:lstStyle/>
          <a:p>
            <a:r>
              <a:rPr lang="en-US" dirty="0"/>
              <a:t>Learning objectives</a:t>
            </a:r>
          </a:p>
        </p:txBody>
      </p:sp>
      <p:sp>
        <p:nvSpPr>
          <p:cNvPr id="5" name="4 Marcador de contenido"/>
          <p:cNvSpPr>
            <a:spLocks noGrp="1"/>
          </p:cNvSpPr>
          <p:nvPr>
            <p:ph type="body" sz="quarter" idx="10"/>
          </p:nvPr>
        </p:nvSpPr>
        <p:spPr>
          <a:xfrm>
            <a:off x="814322" y="1752600"/>
            <a:ext cx="8429755" cy="5271988"/>
          </a:xfrm>
        </p:spPr>
        <p:txBody>
          <a:bodyPr>
            <a:noAutofit/>
          </a:bodyPr>
          <a:lstStyle/>
          <a:p>
            <a:pPr lvl="0" rtl="0">
              <a:spcAft>
                <a:spcPts val="1800"/>
              </a:spcAft>
              <a:defRPr/>
            </a:pPr>
            <a:r>
              <a:rPr lang="en-US" sz="3200" kern="1200" dirty="0"/>
              <a:t>At the end of the session, participants </a:t>
            </a:r>
            <a:br>
              <a:rPr lang="en-US" sz="3200" kern="1200" dirty="0"/>
            </a:br>
            <a:r>
              <a:rPr lang="en-US" sz="3200" kern="1200" dirty="0"/>
              <a:t>will be able to:</a:t>
            </a:r>
          </a:p>
          <a:p>
            <a:pPr marL="627063" indent="-457200" rtl="0">
              <a:spcAft>
                <a:spcPts val="1800"/>
              </a:spcAft>
              <a:buClr>
                <a:srgbClr val="AB2472"/>
              </a:buClr>
              <a:buSzPct val="100000"/>
              <a:buFont typeface="Wingdings" panose="05000000000000000000" pitchFamily="2" charset="2"/>
              <a:buChar char="§"/>
            </a:pPr>
            <a:r>
              <a:rPr lang="en-US" sz="3200" kern="1200" dirty="0">
                <a:solidFill>
                  <a:schemeClr val="tx1"/>
                </a:solidFill>
              </a:rPr>
              <a:t>Define </a:t>
            </a:r>
            <a:r>
              <a:rPr lang="en-US" sz="3200" b="1" kern="1200" dirty="0">
                <a:solidFill>
                  <a:schemeClr val="accent1">
                    <a:lumMod val="75000"/>
                  </a:schemeClr>
                </a:solidFill>
              </a:rPr>
              <a:t>gender and related terms</a:t>
            </a:r>
          </a:p>
          <a:p>
            <a:pPr marL="627063" indent="-457200" rtl="0">
              <a:spcAft>
                <a:spcPts val="1800"/>
              </a:spcAft>
              <a:buClr>
                <a:srgbClr val="AB2472"/>
              </a:buClr>
              <a:buSzPct val="100000"/>
              <a:buFont typeface="Wingdings" panose="05000000000000000000" pitchFamily="2" charset="2"/>
              <a:buChar char="§"/>
            </a:pPr>
            <a:r>
              <a:rPr lang="en-US" sz="3200" kern="1200" dirty="0">
                <a:solidFill>
                  <a:schemeClr val="tx1"/>
                </a:solidFill>
              </a:rPr>
              <a:t>Identify </a:t>
            </a:r>
            <a:r>
              <a:rPr lang="en-US" sz="3200" b="1" kern="1200" dirty="0">
                <a:solidFill>
                  <a:schemeClr val="accent1">
                    <a:lumMod val="75000"/>
                  </a:schemeClr>
                </a:solidFill>
              </a:rPr>
              <a:t>why gender is important </a:t>
            </a:r>
            <a:r>
              <a:rPr lang="en-US" sz="3200" kern="1200" dirty="0">
                <a:solidFill>
                  <a:schemeClr val="tx1"/>
                </a:solidFill>
              </a:rPr>
              <a:t>to qualitative evaluation of public </a:t>
            </a:r>
            <a:br>
              <a:rPr lang="en-US" sz="3200" kern="1200" dirty="0">
                <a:solidFill>
                  <a:schemeClr val="tx1"/>
                </a:solidFill>
              </a:rPr>
            </a:br>
            <a:r>
              <a:rPr lang="en-US" sz="3200" kern="1200" dirty="0">
                <a:solidFill>
                  <a:schemeClr val="tx1"/>
                </a:solidFill>
              </a:rPr>
              <a:t>health programs</a:t>
            </a:r>
          </a:p>
          <a:p>
            <a:pPr marL="627063" indent="-457200" rtl="0">
              <a:spcAft>
                <a:spcPts val="1800"/>
              </a:spcAft>
              <a:buClr>
                <a:srgbClr val="AB2472"/>
              </a:buClr>
              <a:buSzPct val="100000"/>
              <a:buFont typeface="Wingdings" panose="05000000000000000000" pitchFamily="2" charset="2"/>
              <a:buChar char="§"/>
            </a:pPr>
            <a:r>
              <a:rPr lang="en-US" sz="3200" kern="1200" dirty="0">
                <a:solidFill>
                  <a:schemeClr val="tx1"/>
                </a:solidFill>
              </a:rPr>
              <a:t>Describe </a:t>
            </a:r>
            <a:r>
              <a:rPr lang="en-US" sz="3200" b="1" kern="1200" dirty="0">
                <a:solidFill>
                  <a:schemeClr val="accent1">
                    <a:lumMod val="75000"/>
                  </a:schemeClr>
                </a:solidFill>
              </a:rPr>
              <a:t>gender issues in qualitative evaluation </a:t>
            </a:r>
            <a:r>
              <a:rPr lang="en-US" sz="3200" kern="1200" dirty="0">
                <a:solidFill>
                  <a:schemeClr val="tx1"/>
                </a:solidFill>
              </a:rPr>
              <a:t>design, data collection, analysis, and dissemination/use</a:t>
            </a:r>
          </a:p>
        </p:txBody>
      </p:sp>
    </p:spTree>
    <p:extLst>
      <p:ext uri="{BB962C8B-B14F-4D97-AF65-F5344CB8AC3E}">
        <p14:creationId xmlns:p14="http://schemas.microsoft.com/office/powerpoint/2010/main" val="229580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 Vote with your feet</a:t>
            </a:r>
          </a:p>
        </p:txBody>
      </p:sp>
      <p:sp>
        <p:nvSpPr>
          <p:cNvPr id="3" name="Text Placeholder 2"/>
          <p:cNvSpPr>
            <a:spLocks noGrp="1"/>
          </p:cNvSpPr>
          <p:nvPr>
            <p:ph type="body" sz="quarter" idx="10"/>
          </p:nvPr>
        </p:nvSpPr>
        <p:spPr>
          <a:xfrm>
            <a:off x="648576" y="609600"/>
            <a:ext cx="8724024" cy="1735574"/>
          </a:xfrm>
        </p:spPr>
        <p:txBody>
          <a:bodyPr/>
          <a:lstStyle/>
          <a:p>
            <a:pPr marL="457200" indent="-457200">
              <a:buClr>
                <a:srgbClr val="AB2472"/>
              </a:buClr>
              <a:buFont typeface="Wingdings" panose="05000000000000000000" pitchFamily="2" charset="2"/>
              <a:buChar char="§"/>
            </a:pPr>
            <a:endParaRPr lang="en-US" dirty="0">
              <a:latin typeface="Century Gothic" panose="020B0502020202020204" pitchFamily="34" charset="0"/>
            </a:endParaRPr>
          </a:p>
          <a:p>
            <a:pPr marL="457200" indent="-457200">
              <a:buClr>
                <a:srgbClr val="AB2472"/>
              </a:buClr>
              <a:buFont typeface="Wingdings" panose="05000000000000000000" pitchFamily="2" charset="2"/>
              <a:buChar char="§"/>
            </a:pPr>
            <a:endParaRPr lang="en-US" dirty="0">
              <a:latin typeface="Century Gothic" panose="020B0502020202020204" pitchFamily="34" charset="0"/>
            </a:endParaRPr>
          </a:p>
          <a:p>
            <a:pPr marL="457200" indent="-457200">
              <a:buClr>
                <a:srgbClr val="AB2472"/>
              </a:buClr>
              <a:buFont typeface="Wingdings" panose="05000000000000000000" pitchFamily="2" charset="2"/>
              <a:buChar char="§"/>
            </a:pPr>
            <a:r>
              <a:rPr lang="en-US" sz="3200" dirty="0">
                <a:latin typeface="Century Gothic" panose="020B0502020202020204" pitchFamily="34" charset="0"/>
              </a:rPr>
              <a:t>This will help us explore gender concepts</a:t>
            </a:r>
          </a:p>
          <a:p>
            <a:pPr marL="457200" indent="-457200">
              <a:buClr>
                <a:srgbClr val="AB2472"/>
              </a:buClr>
              <a:buFont typeface="Wingdings" panose="05000000000000000000" pitchFamily="2" charset="2"/>
              <a:buChar char="§"/>
            </a:pPr>
            <a:endParaRPr lang="en-US" dirty="0">
              <a:latin typeface="Century Gothic" panose="020B0502020202020204" pitchFamily="34" charset="0"/>
            </a:endParaRPr>
          </a:p>
          <a:p>
            <a:pPr marL="457200" indent="-457200">
              <a:buClr>
                <a:srgbClr val="AB2472"/>
              </a:buClr>
              <a:buFont typeface="Wingdings" panose="05000000000000000000" pitchFamily="2" charset="2"/>
              <a:buChar char="§"/>
            </a:pPr>
            <a:endParaRPr lang="en-US" dirty="0">
              <a:latin typeface="Century Gothic" panose="020B0502020202020204" pitchFamily="34" charset="0"/>
            </a:endParaRPr>
          </a:p>
          <a:p>
            <a:pPr marL="457200" indent="-457200">
              <a:buClr>
                <a:srgbClr val="AB2472"/>
              </a:buClr>
              <a:buFont typeface="Wingdings" panose="05000000000000000000" pitchFamily="2" charset="2"/>
              <a:buChar char="§"/>
            </a:pPr>
            <a:endParaRPr lang="en-US" dirty="0">
              <a:latin typeface="Century Gothic" panose="020B0502020202020204" pitchFamily="34" charset="0"/>
            </a:endParaRPr>
          </a:p>
          <a:p>
            <a:pPr marL="457200" indent="-457200">
              <a:buClr>
                <a:srgbClr val="AB2472"/>
              </a:buClr>
              <a:buFont typeface="Wingdings" panose="05000000000000000000" pitchFamily="2" charset="2"/>
              <a:buChar char="§"/>
            </a:pPr>
            <a:endParaRPr lang="en-US" dirty="0">
              <a:latin typeface="Century Gothic" panose="020B0502020202020204" pitchFamily="34" charset="0"/>
            </a:endParaRPr>
          </a:p>
          <a:p>
            <a:pPr marL="457200" indent="-457200">
              <a:buClr>
                <a:srgbClr val="AB2472"/>
              </a:buClr>
              <a:buFont typeface="Wingdings" panose="05000000000000000000" pitchFamily="2" charset="2"/>
              <a:buChar char="§"/>
            </a:pPr>
            <a:endParaRPr lang="en-US" dirty="0">
              <a:latin typeface="Century Gothic" panose="020B0502020202020204" pitchFamily="34" charset="0"/>
            </a:endParaRPr>
          </a:p>
          <a:p>
            <a:pPr marL="285750" indent="-285750">
              <a:buClr>
                <a:srgbClr val="AB2472"/>
              </a:buClr>
              <a:buFont typeface="Wingdings" panose="05000000000000000000" pitchFamily="2" charset="2"/>
              <a:buChar char="§"/>
            </a:pPr>
            <a:endParaRPr lang="en-US" sz="1400" i="1" dirty="0">
              <a:latin typeface="Century Gothic" panose="020B0502020202020204" pitchFamily="34" charset="0"/>
            </a:endParaRPr>
          </a:p>
          <a:p>
            <a:pPr marL="285750" indent="-285750">
              <a:buClr>
                <a:srgbClr val="AB2472"/>
              </a:buClr>
              <a:buFont typeface="Wingdings" panose="05000000000000000000" pitchFamily="2" charset="2"/>
              <a:buChar char="§"/>
            </a:pPr>
            <a:endParaRPr lang="en-US" sz="1400" i="1" dirty="0">
              <a:latin typeface="Century Gothic" panose="020B0502020202020204" pitchFamily="34" charset="0"/>
            </a:endParaRPr>
          </a:p>
          <a:p>
            <a:pPr marL="285750" indent="-285750">
              <a:buClr>
                <a:srgbClr val="AB2472"/>
              </a:buClr>
              <a:buFont typeface="Wingdings" panose="05000000000000000000" pitchFamily="2" charset="2"/>
              <a:buChar char="§"/>
            </a:pPr>
            <a:endParaRPr lang="en-US" sz="1400" i="1" dirty="0">
              <a:latin typeface="Century Gothic" panose="020B0502020202020204" pitchFamily="34" charset="0"/>
            </a:endParaRPr>
          </a:p>
          <a:p>
            <a:pPr marL="285750" indent="-285750">
              <a:buClr>
                <a:srgbClr val="AB2472"/>
              </a:buClr>
              <a:buFont typeface="Wingdings" panose="05000000000000000000" pitchFamily="2" charset="2"/>
              <a:buChar char="§"/>
            </a:pPr>
            <a:endParaRPr lang="en-US" sz="1400" i="1" dirty="0">
              <a:latin typeface="Century Gothic" panose="020B0502020202020204" pitchFamily="34" charset="0"/>
            </a:endParaRPr>
          </a:p>
          <a:p>
            <a:pPr marL="285750" indent="-285750">
              <a:buClr>
                <a:srgbClr val="AB2472"/>
              </a:buClr>
              <a:buFont typeface="Wingdings" panose="05000000000000000000" pitchFamily="2" charset="2"/>
              <a:buChar char="§"/>
            </a:pPr>
            <a:endParaRPr lang="en-US" sz="1400" i="1" dirty="0">
              <a:latin typeface="Century Gothic" panose="020B0502020202020204" pitchFamily="34" charset="0"/>
            </a:endParaRPr>
          </a:p>
          <a:p>
            <a:pPr marL="457200" indent="-457200">
              <a:buClr>
                <a:srgbClr val="AB2472"/>
              </a:buClr>
              <a:buFont typeface="Wingdings" panose="05000000000000000000" pitchFamily="2" charset="2"/>
              <a:buChar char="§"/>
            </a:pPr>
            <a:endParaRPr lang="en-US" dirty="0"/>
          </a:p>
        </p:txBody>
      </p:sp>
      <p:pic>
        <p:nvPicPr>
          <p:cNvPr id="5" name="Picture 4">
            <a:extLst>
              <a:ext uri="{FF2B5EF4-FFF2-40B4-BE49-F238E27FC236}">
                <a16:creationId xmlns:a16="http://schemas.microsoft.com/office/drawing/2014/main" id="{8158D264-47AB-4F91-9266-F03135A42C9F}"/>
              </a:ext>
            </a:extLst>
          </p:cNvPr>
          <p:cNvPicPr>
            <a:picLocks noChangeAspect="1"/>
          </p:cNvPicPr>
          <p:nvPr/>
        </p:nvPicPr>
        <p:blipFill rotWithShape="1">
          <a:blip r:embed="rId3"/>
          <a:srcRect l="39195" t="22575" r="30376" b="39714"/>
          <a:stretch/>
        </p:blipFill>
        <p:spPr>
          <a:xfrm>
            <a:off x="1702901" y="2316599"/>
            <a:ext cx="6689822" cy="4663440"/>
          </a:xfrm>
          <a:prstGeom prst="rect">
            <a:avLst/>
          </a:prstGeom>
        </p:spPr>
      </p:pic>
      <p:sp>
        <p:nvSpPr>
          <p:cNvPr id="7" name="Rectangle 6">
            <a:extLst>
              <a:ext uri="{FF2B5EF4-FFF2-40B4-BE49-F238E27FC236}">
                <a16:creationId xmlns:a16="http://schemas.microsoft.com/office/drawing/2014/main" id="{4D6B0BF1-A58A-44D0-A3AD-9AC0B314F54D}"/>
              </a:ext>
            </a:extLst>
          </p:cNvPr>
          <p:cNvSpPr/>
          <p:nvPr/>
        </p:nvSpPr>
        <p:spPr>
          <a:xfrm>
            <a:off x="685800" y="7220922"/>
            <a:ext cx="8724024" cy="369332"/>
          </a:xfrm>
          <a:prstGeom prst="rect">
            <a:avLst/>
          </a:prstGeom>
        </p:spPr>
        <p:txBody>
          <a:bodyPr wrap="square">
            <a:spAutoFit/>
          </a:bodyPr>
          <a:lstStyle/>
          <a:p>
            <a:pPr lvl="0"/>
            <a:r>
              <a:rPr lang="en-US" i="1" kern="0" dirty="0">
                <a:solidFill>
                  <a:prstClr val="black"/>
                </a:solidFill>
                <a:latin typeface="Century Gothic" panose="020B0502020202020204" pitchFamily="34" charset="0"/>
              </a:rPr>
              <a:t>* Source: USAID Training of Trainers: Gender and Reproductive Health 101</a:t>
            </a:r>
          </a:p>
        </p:txBody>
      </p:sp>
    </p:spTree>
    <p:extLst>
      <p:ext uri="{BB962C8B-B14F-4D97-AF65-F5344CB8AC3E}">
        <p14:creationId xmlns:p14="http://schemas.microsoft.com/office/powerpoint/2010/main" val="1655622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CFB0D-CFEA-41F8-B35A-952B8482F330}"/>
              </a:ext>
            </a:extLst>
          </p:cNvPr>
          <p:cNvSpPr>
            <a:spLocks noGrp="1"/>
          </p:cNvSpPr>
          <p:nvPr>
            <p:ph type="title"/>
          </p:nvPr>
        </p:nvSpPr>
        <p:spPr/>
        <p:txBody>
          <a:bodyPr/>
          <a:lstStyle/>
          <a:p>
            <a:r>
              <a:rPr lang="en-US" dirty="0"/>
              <a:t>Our personal gender notions</a:t>
            </a:r>
          </a:p>
        </p:txBody>
      </p:sp>
      <p:sp>
        <p:nvSpPr>
          <p:cNvPr id="5" name="object 5">
            <a:extLst>
              <a:ext uri="{FF2B5EF4-FFF2-40B4-BE49-F238E27FC236}">
                <a16:creationId xmlns:a16="http://schemas.microsoft.com/office/drawing/2014/main" id="{4B90255B-406C-4644-B7C2-B07EBD3F2CC4}"/>
              </a:ext>
            </a:extLst>
          </p:cNvPr>
          <p:cNvSpPr txBox="1"/>
          <p:nvPr/>
        </p:nvSpPr>
        <p:spPr>
          <a:xfrm>
            <a:off x="737531" y="1519077"/>
            <a:ext cx="8583338" cy="2359620"/>
          </a:xfrm>
          <a:prstGeom prst="rect">
            <a:avLst/>
          </a:prstGeom>
        </p:spPr>
        <p:txBody>
          <a:bodyPr vert="horz" wrap="square" lIns="0" tIns="0" rIns="0" bIns="0" rtlCol="0">
            <a:spAutoFit/>
          </a:bodyPr>
          <a:lstStyle/>
          <a:p>
            <a:pPr marL="457200" indent="-457200">
              <a:spcBef>
                <a:spcPts val="400"/>
              </a:spcBef>
              <a:spcAft>
                <a:spcPts val="400"/>
              </a:spcAft>
              <a:buClr>
                <a:srgbClr val="AB2472"/>
              </a:buClr>
              <a:buFont typeface="Wingdings" panose="05000000000000000000" pitchFamily="2" charset="2"/>
              <a:buChar char="§"/>
            </a:pPr>
            <a:r>
              <a:rPr lang="en-US" sz="2800" dirty="0">
                <a:latin typeface="Century Gothic" panose="020B0502020202020204" pitchFamily="34" charset="0"/>
              </a:rPr>
              <a:t>We all have our own beliefs about gender </a:t>
            </a:r>
          </a:p>
          <a:p>
            <a:pPr marL="457200" indent="-457200">
              <a:spcBef>
                <a:spcPts val="400"/>
              </a:spcBef>
              <a:spcAft>
                <a:spcPts val="400"/>
              </a:spcAft>
              <a:buClr>
                <a:srgbClr val="AB2472"/>
              </a:buClr>
              <a:buFont typeface="Wingdings" panose="05000000000000000000" pitchFamily="2" charset="2"/>
              <a:buChar char="§"/>
            </a:pPr>
            <a:r>
              <a:rPr lang="en-US" sz="2800" dirty="0">
                <a:latin typeface="Century Gothic" panose="020B0502020202020204" pitchFamily="34" charset="0"/>
              </a:rPr>
              <a:t>Our preconceptions make a difference in how we act and approach life, including our work </a:t>
            </a:r>
          </a:p>
          <a:p>
            <a:pPr marL="457200" indent="-457200">
              <a:spcBef>
                <a:spcPts val="400"/>
              </a:spcBef>
              <a:spcAft>
                <a:spcPts val="400"/>
              </a:spcAft>
              <a:buClr>
                <a:srgbClr val="AB2472"/>
              </a:buClr>
              <a:buFont typeface="Wingdings" panose="05000000000000000000" pitchFamily="2" charset="2"/>
              <a:buChar char="§"/>
            </a:pPr>
            <a:r>
              <a:rPr lang="en-US" sz="2800" dirty="0">
                <a:latin typeface="Century Gothic" panose="020B0502020202020204" pitchFamily="34" charset="0"/>
              </a:rPr>
              <a:t>We need to keep this in mind when we ask people to address gender</a:t>
            </a:r>
          </a:p>
        </p:txBody>
      </p:sp>
      <p:pic>
        <p:nvPicPr>
          <p:cNvPr id="6" name="Picture 5">
            <a:extLst>
              <a:ext uri="{FF2B5EF4-FFF2-40B4-BE49-F238E27FC236}">
                <a16:creationId xmlns:a16="http://schemas.microsoft.com/office/drawing/2014/main" id="{F8989D62-5964-443F-B893-8CDFCEDB47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465654">
            <a:off x="558882" y="4951449"/>
            <a:ext cx="3181724" cy="2098093"/>
          </a:xfrm>
          <a:prstGeom prst="rect">
            <a:avLst/>
          </a:prstGeom>
        </p:spPr>
      </p:pic>
      <p:pic>
        <p:nvPicPr>
          <p:cNvPr id="7" name="Picture 6">
            <a:extLst>
              <a:ext uri="{FF2B5EF4-FFF2-40B4-BE49-F238E27FC236}">
                <a16:creationId xmlns:a16="http://schemas.microsoft.com/office/drawing/2014/main" id="{5A7F26CE-1E5A-4BBC-9A63-7BC974DBBD69}"/>
              </a:ext>
            </a:extLst>
          </p:cNvPr>
          <p:cNvPicPr>
            <a:picLocks noChangeAspect="1"/>
          </p:cNvPicPr>
          <p:nvPr/>
        </p:nvPicPr>
        <p:blipFill rotWithShape="1">
          <a:blip r:embed="rId4"/>
          <a:srcRect l="-21250" r="21250"/>
          <a:stretch/>
        </p:blipFill>
        <p:spPr>
          <a:xfrm rot="951368">
            <a:off x="3291697" y="4419483"/>
            <a:ext cx="3235890" cy="2426917"/>
          </a:xfrm>
          <a:prstGeom prst="rect">
            <a:avLst/>
          </a:prstGeom>
        </p:spPr>
      </p:pic>
      <p:pic>
        <p:nvPicPr>
          <p:cNvPr id="8" name="Picture 6" descr="Image result for man fixing child's hair">
            <a:extLst>
              <a:ext uri="{FF2B5EF4-FFF2-40B4-BE49-F238E27FC236}">
                <a16:creationId xmlns:a16="http://schemas.microsoft.com/office/drawing/2014/main" id="{C1C1BC11-A87A-451F-93EB-513D352FD93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960" t="6207" r="6162" b="4290"/>
          <a:stretch/>
        </p:blipFill>
        <p:spPr bwMode="auto">
          <a:xfrm>
            <a:off x="6728754" y="3886200"/>
            <a:ext cx="2303522"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707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1000"/>
                            </p:stCondLst>
                            <p:childTnLst>
                              <p:par>
                                <p:cTn id="9" presetID="42"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53" presetClass="entr" presetSubtype="16"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animEffect transition="in" filter="fade">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Sex vs. gender</a:t>
            </a:r>
          </a:p>
        </p:txBody>
      </p:sp>
      <p:sp>
        <p:nvSpPr>
          <p:cNvPr id="14" name="Text Placeholder 5">
            <a:extLst>
              <a:ext uri="{FF2B5EF4-FFF2-40B4-BE49-F238E27FC236}">
                <a16:creationId xmlns:a16="http://schemas.microsoft.com/office/drawing/2014/main" id="{C208F28C-3023-4711-B5D6-799D6396E6A2}"/>
              </a:ext>
            </a:extLst>
          </p:cNvPr>
          <p:cNvSpPr txBox="1">
            <a:spLocks/>
          </p:cNvSpPr>
          <p:nvPr/>
        </p:nvSpPr>
        <p:spPr>
          <a:xfrm>
            <a:off x="168726" y="1447800"/>
            <a:ext cx="4708074" cy="639762"/>
          </a:xfrm>
          <a:prstGeom prst="rect">
            <a:avLst/>
          </a:prstGeom>
        </p:spPr>
        <p:style>
          <a:lnRef idx="3">
            <a:schemeClr val="lt1"/>
          </a:lnRef>
          <a:fillRef idx="1">
            <a:schemeClr val="accent1"/>
          </a:fillRef>
          <a:effectRef idx="1">
            <a:schemeClr val="accent1"/>
          </a:effectRef>
          <a:fontRef idx="minor">
            <a:schemeClr val="lt1"/>
          </a:fontRef>
        </p:style>
        <p:txBody>
          <a:bodyPr/>
          <a:lstStyle>
            <a:lvl1pPr marL="0" eaLnBrk="1" hangingPunct="1">
              <a:defRPr sz="4400">
                <a:solidFill>
                  <a:srgbClr val="1E1860"/>
                </a:solidFill>
                <a:latin typeface="Century Gothic" panose="020B0502020202020204" pitchFamily="34" charset="0"/>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schemeClr val="bg1"/>
                </a:solidFill>
                <a:effectLst/>
                <a:uLnTx/>
                <a:uFillTx/>
                <a:latin typeface="Century Gothic" panose="020B0502020202020204" pitchFamily="34" charset="0"/>
                <a:ea typeface="+mn-ea"/>
                <a:cs typeface="Arial"/>
              </a:rPr>
              <a:t>SEX</a:t>
            </a:r>
            <a:endParaRPr kumimoji="0" lang="en-US" sz="4400" b="0" i="0" u="none" strike="noStrike" kern="0" cap="none" spc="0" normalizeH="0" baseline="0" noProof="0" dirty="0">
              <a:ln>
                <a:noFill/>
              </a:ln>
              <a:solidFill>
                <a:schemeClr val="bg1"/>
              </a:solidFill>
              <a:effectLst/>
              <a:uLnTx/>
              <a:uFillTx/>
              <a:latin typeface="Century Gothic" panose="020B0502020202020204" pitchFamily="34" charset="0"/>
              <a:ea typeface="+mn-ea"/>
            </a:endParaRPr>
          </a:p>
        </p:txBody>
      </p:sp>
      <p:sp>
        <p:nvSpPr>
          <p:cNvPr id="15" name="Text Placeholder 7">
            <a:extLst>
              <a:ext uri="{FF2B5EF4-FFF2-40B4-BE49-F238E27FC236}">
                <a16:creationId xmlns:a16="http://schemas.microsoft.com/office/drawing/2014/main" id="{53B04E19-B6FF-4CF9-B04B-8EE386167DA6}"/>
              </a:ext>
            </a:extLst>
          </p:cNvPr>
          <p:cNvSpPr txBox="1">
            <a:spLocks/>
          </p:cNvSpPr>
          <p:nvPr/>
        </p:nvSpPr>
        <p:spPr>
          <a:xfrm>
            <a:off x="5181600" y="1447800"/>
            <a:ext cx="4708074" cy="639762"/>
          </a:xfrm>
          <a:prstGeom prst="rect">
            <a:avLst/>
          </a:prstGeom>
        </p:spPr>
        <p:style>
          <a:lnRef idx="3">
            <a:schemeClr val="lt1"/>
          </a:lnRef>
          <a:fillRef idx="1">
            <a:schemeClr val="accent1"/>
          </a:fillRef>
          <a:effectRef idx="1">
            <a:schemeClr val="accent1"/>
          </a:effectRef>
          <a:fontRef idx="minor">
            <a:schemeClr val="lt1"/>
          </a:fontRef>
        </p:style>
        <p:txBody>
          <a:bodyPr>
            <a:normAutofit/>
          </a:bodyPr>
          <a:lstStyle>
            <a:lvl1pPr marL="0" eaLnBrk="1" hangingPunct="1">
              <a:defRPr sz="2800">
                <a:solidFill>
                  <a:schemeClr val="tx1"/>
                </a:solidFill>
                <a:latin typeface="Futura LT Pro Book" panose="020B0502020204020303" pitchFamily="34" charset="0"/>
                <a:ea typeface="+mn-ea"/>
                <a:cs typeface="+mn-cs"/>
              </a:defRPr>
            </a:lvl1pPr>
            <a:lvl2pPr marL="800100" indent="-342900" eaLnBrk="1" hangingPunct="1">
              <a:buFont typeface="Arial" panose="020B0604020202020204" pitchFamily="34" charset="0"/>
              <a:buChar char="•"/>
              <a:defRPr sz="2400" baseline="0">
                <a:latin typeface="Futura LT Pro Book" panose="020B0502020204020303" pitchFamily="34" charset="0"/>
                <a:ea typeface="+mn-ea"/>
                <a:cs typeface="+mn-cs"/>
              </a:defRPr>
            </a:lvl2pPr>
            <a:lvl3pPr marL="1200150" indent="-285750" eaLnBrk="1" hangingPunct="1">
              <a:buFont typeface="Arial" panose="020B0604020202020204" pitchFamily="34" charset="0"/>
              <a:buChar char="•"/>
              <a:defRPr>
                <a:latin typeface="Futura LT Pro Book" panose="020B0502020204020303" pitchFamily="34" charset="0"/>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algn="ctr"/>
            <a:r>
              <a:rPr lang="en-US" sz="3000" b="1" kern="0" dirty="0">
                <a:solidFill>
                  <a:schemeClr val="bg1"/>
                </a:solidFill>
                <a:latin typeface="Century Gothic" panose="020B0502020202020204" pitchFamily="34" charset="0"/>
                <a:cs typeface="Arial"/>
              </a:rPr>
              <a:t> GENDER</a:t>
            </a:r>
          </a:p>
        </p:txBody>
      </p:sp>
      <p:sp>
        <p:nvSpPr>
          <p:cNvPr id="16" name="Content Placeholder 6">
            <a:extLst>
              <a:ext uri="{FF2B5EF4-FFF2-40B4-BE49-F238E27FC236}">
                <a16:creationId xmlns:a16="http://schemas.microsoft.com/office/drawing/2014/main" id="{9CE1B458-A096-4774-9D9C-3CCA6E8410DC}"/>
              </a:ext>
            </a:extLst>
          </p:cNvPr>
          <p:cNvSpPr txBox="1">
            <a:spLocks/>
          </p:cNvSpPr>
          <p:nvPr/>
        </p:nvSpPr>
        <p:spPr>
          <a:xfrm>
            <a:off x="168726" y="2087562"/>
            <a:ext cx="4708074" cy="3951288"/>
          </a:xfrm>
          <a:prstGeom prst="rect">
            <a:avLst/>
          </a:prstGeom>
        </p:spPr>
        <p:txBody>
          <a:bodyPr>
            <a:normAutofit/>
          </a:bodyPr>
          <a:lst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a:buFont typeface="Wingdings" pitchFamily="2" charset="2"/>
              <a:buNone/>
              <a:defRPr/>
            </a:pPr>
            <a:endParaRPr lang="en-US" sz="2000" kern="0" dirty="0">
              <a:solidFill>
                <a:sysClr val="windowText" lastClr="000000"/>
              </a:solidFill>
              <a:latin typeface="Century Gothic" panose="020B0502020202020204" pitchFamily="34" charset="0"/>
              <a:cs typeface="Arial"/>
            </a:endParaRPr>
          </a:p>
          <a:p>
            <a:pPr>
              <a:spcAft>
                <a:spcPts val="1200"/>
              </a:spcAft>
              <a:buFont typeface="Wingdings" pitchFamily="2" charset="2"/>
              <a:buNone/>
              <a:defRPr/>
            </a:pPr>
            <a:r>
              <a:rPr lang="en-US" sz="2400" kern="0" dirty="0">
                <a:solidFill>
                  <a:sysClr val="windowText" lastClr="000000"/>
                </a:solidFill>
                <a:latin typeface="Century Gothic" panose="020B0502020202020204" pitchFamily="34" charset="0"/>
                <a:cs typeface="Arial"/>
              </a:rPr>
              <a:t>Biological difference between males and females:</a:t>
            </a:r>
          </a:p>
          <a:p>
            <a:pPr marL="511175" indent="-336550">
              <a:spcAft>
                <a:spcPts val="600"/>
              </a:spcAft>
              <a:buClr>
                <a:srgbClr val="AB2472"/>
              </a:buClr>
              <a:buFont typeface="Wingdings" panose="05000000000000000000" pitchFamily="2" charset="2"/>
              <a:buChar char="§"/>
              <a:defRPr/>
            </a:pPr>
            <a:r>
              <a:rPr lang="en-US" sz="2200" kern="0" dirty="0">
                <a:solidFill>
                  <a:sysClr val="windowText" lastClr="000000"/>
                </a:solidFill>
                <a:latin typeface="Century Gothic" panose="020B0502020202020204" pitchFamily="34" charset="0"/>
                <a:cs typeface="Arial"/>
              </a:rPr>
              <a:t>Universal for all </a:t>
            </a:r>
            <a:br>
              <a:rPr lang="en-US" sz="2200" kern="0" dirty="0">
                <a:solidFill>
                  <a:sysClr val="windowText" lastClr="000000"/>
                </a:solidFill>
                <a:latin typeface="Century Gothic" panose="020B0502020202020204" pitchFamily="34" charset="0"/>
                <a:cs typeface="Arial"/>
              </a:rPr>
            </a:br>
            <a:r>
              <a:rPr lang="en-US" sz="2200" kern="0" dirty="0">
                <a:solidFill>
                  <a:sysClr val="windowText" lastClr="000000"/>
                </a:solidFill>
                <a:latin typeface="Century Gothic" panose="020B0502020202020204" pitchFamily="34" charset="0"/>
                <a:cs typeface="Arial"/>
              </a:rPr>
              <a:t>human beings</a:t>
            </a:r>
          </a:p>
          <a:p>
            <a:pPr marL="511175" indent="-336550">
              <a:spcAft>
                <a:spcPts val="600"/>
              </a:spcAft>
              <a:buClr>
                <a:srgbClr val="AB2472"/>
              </a:buClr>
              <a:buFont typeface="Wingdings" panose="05000000000000000000" pitchFamily="2" charset="2"/>
              <a:buChar char="§"/>
              <a:defRPr/>
            </a:pPr>
            <a:r>
              <a:rPr lang="en-US" sz="2200" kern="0" dirty="0">
                <a:solidFill>
                  <a:sysClr val="windowText" lastClr="000000"/>
                </a:solidFill>
                <a:latin typeface="Century Gothic" panose="020B0502020202020204" pitchFamily="34" charset="0"/>
                <a:cs typeface="Arial"/>
              </a:rPr>
              <a:t>Rarely changes </a:t>
            </a:r>
          </a:p>
          <a:p>
            <a:pPr marL="511175" indent="-336550">
              <a:spcAft>
                <a:spcPts val="600"/>
              </a:spcAft>
              <a:buClr>
                <a:srgbClr val="AB2472"/>
              </a:buClr>
              <a:buFont typeface="Wingdings" panose="05000000000000000000" pitchFamily="2" charset="2"/>
              <a:buChar char="§"/>
              <a:defRPr/>
            </a:pPr>
            <a:r>
              <a:rPr lang="en-US" sz="2200" kern="0" dirty="0">
                <a:solidFill>
                  <a:sysClr val="windowText" lastClr="000000"/>
                </a:solidFill>
                <a:latin typeface="Century Gothic" panose="020B0502020202020204" pitchFamily="34" charset="0"/>
                <a:cs typeface="Arial"/>
              </a:rPr>
              <a:t>Determined at birth</a:t>
            </a:r>
          </a:p>
        </p:txBody>
      </p:sp>
      <p:sp>
        <p:nvSpPr>
          <p:cNvPr id="17" name="Content Placeholder 8">
            <a:extLst>
              <a:ext uri="{FF2B5EF4-FFF2-40B4-BE49-F238E27FC236}">
                <a16:creationId xmlns:a16="http://schemas.microsoft.com/office/drawing/2014/main" id="{B288E162-052E-4B32-9487-1E5C01FE870C}"/>
              </a:ext>
            </a:extLst>
          </p:cNvPr>
          <p:cNvSpPr txBox="1">
            <a:spLocks/>
          </p:cNvSpPr>
          <p:nvPr/>
        </p:nvSpPr>
        <p:spPr>
          <a:xfrm>
            <a:off x="5181600" y="2339620"/>
            <a:ext cx="4708074" cy="3951288"/>
          </a:xfrm>
          <a:prstGeom prst="rect">
            <a:avLst/>
          </a:prstGeom>
        </p:spPr>
        <p:txBody>
          <a:bodyPr>
            <a:noAutofit/>
          </a:bodyPr>
          <a:lst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a:spcAft>
                <a:spcPts val="1200"/>
              </a:spcAft>
              <a:defRPr/>
            </a:pPr>
            <a:r>
              <a:rPr lang="en-US" sz="2400" kern="0" dirty="0">
                <a:solidFill>
                  <a:sysClr val="windowText" lastClr="000000"/>
                </a:solidFill>
                <a:latin typeface="Century Gothic" panose="020B0502020202020204" pitchFamily="34" charset="0"/>
              </a:rPr>
              <a:t>Beliefs about the appropriate roles, duties, rights, responsibilities, accepted behaviors, opportunities, and status of women and men, in relation to one another:</a:t>
            </a:r>
          </a:p>
          <a:p>
            <a:pPr marL="457200" indent="-336550">
              <a:spcAft>
                <a:spcPts val="600"/>
              </a:spcAft>
              <a:buClr>
                <a:srgbClr val="AB2472"/>
              </a:buClr>
              <a:buFont typeface="Wingdings" panose="05000000000000000000" pitchFamily="2" charset="2"/>
              <a:buChar char="§"/>
              <a:defRPr/>
            </a:pPr>
            <a:r>
              <a:rPr lang="en-US" sz="2200" kern="0" dirty="0">
                <a:solidFill>
                  <a:sysClr val="windowText" lastClr="000000"/>
                </a:solidFill>
                <a:latin typeface="Century Gothic" panose="020B0502020202020204" pitchFamily="34" charset="0"/>
              </a:rPr>
              <a:t>Constructed by society</a:t>
            </a:r>
          </a:p>
          <a:p>
            <a:pPr marL="457200" indent="-336550">
              <a:spcAft>
                <a:spcPts val="600"/>
              </a:spcAft>
              <a:buClr>
                <a:srgbClr val="AB2472"/>
              </a:buClr>
              <a:buFont typeface="Wingdings" panose="05000000000000000000" pitchFamily="2" charset="2"/>
              <a:buChar char="§"/>
              <a:defRPr/>
            </a:pPr>
            <a:r>
              <a:rPr lang="en-US" sz="2200" kern="0" dirty="0">
                <a:solidFill>
                  <a:sysClr val="windowText" lastClr="000000"/>
                </a:solidFill>
                <a:latin typeface="Century Gothic" panose="020B0502020202020204" pitchFamily="34" charset="0"/>
              </a:rPr>
              <a:t>Differs between cultures </a:t>
            </a:r>
            <a:br>
              <a:rPr lang="en-US" sz="2200" kern="0" dirty="0">
                <a:solidFill>
                  <a:sysClr val="windowText" lastClr="000000"/>
                </a:solidFill>
                <a:latin typeface="Century Gothic" panose="020B0502020202020204" pitchFamily="34" charset="0"/>
              </a:rPr>
            </a:br>
            <a:r>
              <a:rPr lang="en-US" sz="2200" kern="0" dirty="0">
                <a:solidFill>
                  <a:sysClr val="windowText" lastClr="000000"/>
                </a:solidFill>
                <a:latin typeface="Century Gothic" panose="020B0502020202020204" pitchFamily="34" charset="0"/>
              </a:rPr>
              <a:t>and over time</a:t>
            </a:r>
          </a:p>
          <a:p>
            <a:pPr marL="457200" indent="-336550">
              <a:spcAft>
                <a:spcPts val="600"/>
              </a:spcAft>
              <a:buClr>
                <a:srgbClr val="AB2472"/>
              </a:buClr>
              <a:buFont typeface="Wingdings" panose="05000000000000000000" pitchFamily="2" charset="2"/>
              <a:buChar char="§"/>
              <a:defRPr/>
            </a:pPr>
            <a:r>
              <a:rPr lang="en-US" sz="2200" kern="0" dirty="0">
                <a:solidFill>
                  <a:sysClr val="windowText" lastClr="000000"/>
                </a:solidFill>
                <a:latin typeface="Century Gothic" panose="020B0502020202020204" pitchFamily="34" charset="0"/>
              </a:rPr>
              <a:t>Acquired</a:t>
            </a:r>
          </a:p>
          <a:p>
            <a:pPr marL="457200" indent="-336550">
              <a:spcAft>
                <a:spcPts val="600"/>
              </a:spcAft>
              <a:buClr>
                <a:srgbClr val="AB2472"/>
              </a:buClr>
              <a:buFont typeface="Wingdings" panose="05000000000000000000" pitchFamily="2" charset="2"/>
              <a:buChar char="§"/>
              <a:defRPr/>
            </a:pPr>
            <a:r>
              <a:rPr lang="en-US" sz="2200" kern="0" dirty="0">
                <a:solidFill>
                  <a:sysClr val="windowText" lastClr="000000"/>
                </a:solidFill>
                <a:latin typeface="Century Gothic" panose="020B0502020202020204" pitchFamily="34" charset="0"/>
              </a:rPr>
              <a:t>Includes identity, expression, and orientation</a:t>
            </a:r>
          </a:p>
          <a:p>
            <a:endParaRPr lang="en-US" kern="0" dirty="0">
              <a:solidFill>
                <a:sysClr val="windowText" lastClr="000000"/>
              </a:solidFill>
              <a:latin typeface="Century Gothic" panose="020B0502020202020204" pitchFamily="34" charset="0"/>
            </a:endParaRPr>
          </a:p>
        </p:txBody>
      </p:sp>
      <p:sp>
        <p:nvSpPr>
          <p:cNvPr id="18" name="TextBox 17">
            <a:extLst>
              <a:ext uri="{FF2B5EF4-FFF2-40B4-BE49-F238E27FC236}">
                <a16:creationId xmlns:a16="http://schemas.microsoft.com/office/drawing/2014/main" id="{57D12ECB-4025-429D-80BC-90384D2498B7}"/>
              </a:ext>
            </a:extLst>
          </p:cNvPr>
          <p:cNvSpPr txBox="1"/>
          <p:nvPr/>
        </p:nvSpPr>
        <p:spPr>
          <a:xfrm>
            <a:off x="561845" y="7156847"/>
            <a:ext cx="8919124" cy="615553"/>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1" u="none" strike="noStrike" kern="0" cap="none" spc="0" normalizeH="0" baseline="0" noProof="0" dirty="0">
                <a:ln>
                  <a:noFill/>
                </a:ln>
                <a:solidFill>
                  <a:prstClr val="black"/>
                </a:solidFill>
                <a:effectLst/>
                <a:uLnTx/>
                <a:uFillTx/>
                <a:latin typeface="Century Gothic" panose="020B0502020202020204" pitchFamily="34" charset="0"/>
                <a:cs typeface="Arial"/>
              </a:rPr>
              <a:t>* Source: </a:t>
            </a:r>
            <a:r>
              <a:rPr kumimoji="0" lang="en-US" sz="1600" b="0" i="1" u="none" strike="noStrike" kern="0" cap="none" spc="0" normalizeH="0" baseline="0" noProof="0" dirty="0">
                <a:ln>
                  <a:noFill/>
                </a:ln>
                <a:solidFill>
                  <a:prstClr val="black">
                    <a:lumMod val="50000"/>
                  </a:prstClr>
                </a:solidFill>
                <a:effectLst/>
                <a:uLnTx/>
                <a:uFillTx/>
                <a:latin typeface="Century Gothic" panose="020B0502020202020204" pitchFamily="34" charset="0"/>
                <a:cs typeface="Arial"/>
              </a:rPr>
              <a:t>WHO 2009: Integrating Gender into HIV/AIDS </a:t>
            </a:r>
            <a:r>
              <a:rPr lang="en-US" sz="1600" i="1" kern="0" dirty="0">
                <a:solidFill>
                  <a:prstClr val="black">
                    <a:lumMod val="50000"/>
                  </a:prstClr>
                </a:solidFill>
                <a:latin typeface="Century Gothic" panose="020B0502020202020204" pitchFamily="34" charset="0"/>
                <a:cs typeface="Arial"/>
              </a:rPr>
              <a:t>P</a:t>
            </a:r>
            <a:r>
              <a:rPr kumimoji="0" lang="en-US" sz="1600" b="0" i="1" u="none" strike="noStrike" kern="0" cap="none" spc="0" normalizeH="0" baseline="0" noProof="0" dirty="0" err="1">
                <a:ln>
                  <a:noFill/>
                </a:ln>
                <a:solidFill>
                  <a:prstClr val="black">
                    <a:lumMod val="50000"/>
                  </a:prstClr>
                </a:solidFill>
                <a:effectLst/>
                <a:uLnTx/>
                <a:uFillTx/>
                <a:latin typeface="Century Gothic" panose="020B0502020202020204" pitchFamily="34" charset="0"/>
                <a:cs typeface="Arial"/>
              </a:rPr>
              <a:t>rogrammes</a:t>
            </a:r>
            <a:r>
              <a:rPr kumimoji="0" lang="en-US" sz="1600" b="0" i="1" u="none" strike="noStrike" kern="0" cap="none" spc="0" normalizeH="0" baseline="0" noProof="0" dirty="0">
                <a:ln>
                  <a:noFill/>
                </a:ln>
                <a:solidFill>
                  <a:prstClr val="black">
                    <a:lumMod val="50000"/>
                  </a:prstClr>
                </a:solidFill>
                <a:effectLst/>
                <a:uLnTx/>
                <a:uFillTx/>
                <a:latin typeface="Century Gothic" panose="020B0502020202020204" pitchFamily="34" charset="0"/>
                <a:cs typeface="Arial"/>
              </a:rPr>
              <a:t> in the Health </a:t>
            </a:r>
            <a:r>
              <a:rPr lang="en-US" sz="1600" i="1" kern="0" dirty="0">
                <a:solidFill>
                  <a:prstClr val="black">
                    <a:lumMod val="50000"/>
                  </a:prstClr>
                </a:solidFill>
                <a:latin typeface="Century Gothic" panose="020B0502020202020204" pitchFamily="34" charset="0"/>
                <a:cs typeface="Arial"/>
              </a:rPr>
              <a:t>S</a:t>
            </a:r>
            <a:r>
              <a:rPr kumimoji="0" lang="en-US" sz="1600" b="0" i="1" u="none" strike="noStrike" kern="0" cap="none" spc="0" normalizeH="0" baseline="0" noProof="0" dirty="0" err="1">
                <a:ln>
                  <a:noFill/>
                </a:ln>
                <a:solidFill>
                  <a:prstClr val="black">
                    <a:lumMod val="50000"/>
                  </a:prstClr>
                </a:solidFill>
                <a:effectLst/>
                <a:uLnTx/>
                <a:uFillTx/>
                <a:latin typeface="Century Gothic" panose="020B0502020202020204" pitchFamily="34" charset="0"/>
                <a:cs typeface="Arial"/>
              </a:rPr>
              <a:t>ector</a:t>
            </a:r>
            <a:endParaRPr kumimoji="0" lang="en-US" sz="1600" b="0" i="1" u="none" strike="noStrike" kern="0" cap="none" spc="0" normalizeH="0" baseline="0" noProof="0" dirty="0">
              <a:ln>
                <a:noFill/>
              </a:ln>
              <a:solidFill>
                <a:prstClr val="black"/>
              </a:solidFill>
              <a:effectLst/>
              <a:uLnTx/>
              <a:uFillTx/>
              <a:latin typeface="Century Gothic" panose="020B0502020202020204" pitchFamily="34" charset="0"/>
              <a:cs typeface="Arial"/>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151888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bg/>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par>
                          <p:cTn id="23" fill="hold">
                            <p:stCondLst>
                              <p:cond delay="0"/>
                            </p:stCondLst>
                            <p:childTnLst>
                              <p:par>
                                <p:cTn id="24" presetID="10" presetClass="entr" presetSubtype="0" fill="hold" grpId="0" nodeType="afterEffect">
                                  <p:stCondLst>
                                    <p:cond delay="50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p" animBg="1"/>
      <p:bldP spid="15" grpId="0" uiExpand="1" build="p" animBg="1"/>
      <p:bldP spid="16" grpId="0"/>
      <p:bldP spid="17"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a:cs typeface="Arial"/>
              </a:rPr>
              <a:t>Gender gap</a:t>
            </a:r>
            <a:endParaRPr lang="en-US" dirty="0"/>
          </a:p>
        </p:txBody>
      </p:sp>
      <p:sp>
        <p:nvSpPr>
          <p:cNvPr id="11" name="Content Placeholder 1"/>
          <p:cNvSpPr txBox="1">
            <a:spLocks/>
          </p:cNvSpPr>
          <p:nvPr/>
        </p:nvSpPr>
        <p:spPr>
          <a:xfrm>
            <a:off x="598854" y="1926654"/>
            <a:ext cx="4870450" cy="4480302"/>
          </a:xfrm>
          <a:prstGeom prst="rect">
            <a:avLst/>
          </a:prstGeom>
        </p:spPr>
        <p:txBody>
          <a:bodyPr/>
          <a:lst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a:lnSpc>
                <a:spcPts val="3200"/>
              </a:lnSpc>
              <a:spcAft>
                <a:spcPts val="1200"/>
              </a:spcAft>
            </a:pPr>
            <a:r>
              <a:rPr lang="en-US" sz="2400" kern="0" dirty="0">
                <a:solidFill>
                  <a:sysClr val="windowText" lastClr="000000"/>
                </a:solidFill>
                <a:latin typeface="Century Gothic" panose="020B0502020202020204" pitchFamily="34" charset="0"/>
              </a:rPr>
              <a:t>Adherence to rigid </a:t>
            </a:r>
            <a:br>
              <a:rPr lang="en-US" sz="2400" kern="0" dirty="0">
                <a:solidFill>
                  <a:sysClr val="windowText" lastClr="000000"/>
                </a:solidFill>
                <a:latin typeface="Century Gothic" panose="020B0502020202020204" pitchFamily="34" charset="0"/>
              </a:rPr>
            </a:br>
            <a:r>
              <a:rPr lang="en-US" sz="2400" kern="0" dirty="0">
                <a:solidFill>
                  <a:sysClr val="windowText" lastClr="000000"/>
                </a:solidFill>
                <a:latin typeface="Century Gothic" panose="020B0502020202020204" pitchFamily="34" charset="0"/>
              </a:rPr>
              <a:t>gender roles can create </a:t>
            </a:r>
            <a:br>
              <a:rPr lang="en-US" sz="2400" kern="0" dirty="0">
                <a:solidFill>
                  <a:sysClr val="windowText" lastClr="000000"/>
                </a:solidFill>
                <a:latin typeface="Century Gothic" panose="020B0502020202020204" pitchFamily="34" charset="0"/>
              </a:rPr>
            </a:br>
            <a:r>
              <a:rPr lang="en-US" sz="2400" kern="0" dirty="0">
                <a:solidFill>
                  <a:sysClr val="windowText" lastClr="000000"/>
                </a:solidFill>
                <a:latin typeface="Century Gothic" panose="020B0502020202020204" pitchFamily="34" charset="0"/>
              </a:rPr>
              <a:t>a gender gap:</a:t>
            </a:r>
          </a:p>
          <a:p>
            <a:pPr marL="457200" indent="-336550">
              <a:lnSpc>
                <a:spcPts val="3200"/>
              </a:lnSpc>
              <a:buClr>
                <a:srgbClr val="AB2472"/>
              </a:buClr>
              <a:buFont typeface="Wingdings" panose="05000000000000000000" pitchFamily="2" charset="2"/>
              <a:buChar char="§"/>
            </a:pPr>
            <a:r>
              <a:rPr lang="en-US" sz="2400" kern="0" dirty="0">
                <a:solidFill>
                  <a:sysClr val="windowText" lastClr="000000"/>
                </a:solidFill>
                <a:latin typeface="Century Gothic" panose="020B0502020202020204" pitchFamily="34" charset="0"/>
              </a:rPr>
              <a:t>Unequal access to </a:t>
            </a:r>
            <a:br>
              <a:rPr lang="en-US" sz="2400" kern="0" dirty="0">
                <a:solidFill>
                  <a:sysClr val="windowText" lastClr="000000"/>
                </a:solidFill>
                <a:latin typeface="Century Gothic" panose="020B0502020202020204" pitchFamily="34" charset="0"/>
              </a:rPr>
            </a:br>
            <a:r>
              <a:rPr lang="en-US" sz="2400" kern="0" dirty="0">
                <a:solidFill>
                  <a:sysClr val="windowText" lastClr="000000"/>
                </a:solidFill>
                <a:latin typeface="Century Gothic" panose="020B0502020202020204" pitchFamily="34" charset="0"/>
              </a:rPr>
              <a:t>and participation in opportunities are </a:t>
            </a:r>
            <a:br>
              <a:rPr lang="en-US" sz="2400" kern="0" dirty="0">
                <a:solidFill>
                  <a:sysClr val="windowText" lastClr="000000"/>
                </a:solidFill>
                <a:latin typeface="Century Gothic" panose="020B0502020202020204" pitchFamily="34" charset="0"/>
              </a:rPr>
            </a:br>
            <a:r>
              <a:rPr lang="en-US" sz="2400" kern="0" dirty="0">
                <a:solidFill>
                  <a:sysClr val="windowText" lastClr="000000"/>
                </a:solidFill>
                <a:latin typeface="Century Gothic" panose="020B0502020202020204" pitchFamily="34" charset="0"/>
              </a:rPr>
              <a:t>realities that women </a:t>
            </a:r>
            <a:br>
              <a:rPr lang="en-US" sz="2400" kern="0" dirty="0">
                <a:solidFill>
                  <a:sysClr val="windowText" lastClr="000000"/>
                </a:solidFill>
                <a:latin typeface="Century Gothic" panose="020B0502020202020204" pitchFamily="34" charset="0"/>
              </a:rPr>
            </a:br>
            <a:r>
              <a:rPr lang="en-US" sz="2400" kern="0" dirty="0">
                <a:solidFill>
                  <a:sysClr val="windowText" lastClr="000000"/>
                </a:solidFill>
                <a:latin typeface="Century Gothic" panose="020B0502020202020204" pitchFamily="34" charset="0"/>
              </a:rPr>
              <a:t>and men experience</a:t>
            </a:r>
          </a:p>
          <a:p>
            <a:endParaRPr lang="en-US" sz="2400" kern="0" dirty="0">
              <a:solidFill>
                <a:sysClr val="windowText" lastClr="000000"/>
              </a:solidFill>
              <a:latin typeface="Century Gothic" panose="020B0502020202020204" pitchFamily="34" charset="0"/>
            </a:endParaRPr>
          </a:p>
        </p:txBody>
      </p:sp>
      <p:sp>
        <p:nvSpPr>
          <p:cNvPr id="12" name="TextBox 11"/>
          <p:cNvSpPr txBox="1"/>
          <p:nvPr/>
        </p:nvSpPr>
        <p:spPr>
          <a:xfrm>
            <a:off x="598854" y="7030744"/>
            <a:ext cx="5638800" cy="400110"/>
          </a:xfrm>
          <a:prstGeom prst="rect">
            <a:avLst/>
          </a:prstGeom>
          <a:noFill/>
        </p:spPr>
        <p:txBody>
          <a:bodyPr wrap="square" rtlCol="0">
            <a:spAutoFit/>
          </a:bodyPr>
          <a:lstStyle/>
          <a:p>
            <a:r>
              <a:rPr lang="en-US" sz="2000" i="1" dirty="0">
                <a:latin typeface="Century Gothic" panose="020B0502020202020204" pitchFamily="34" charset="0"/>
              </a:rPr>
              <a:t>* Source: WHO, Why Gender and Health?</a:t>
            </a:r>
          </a:p>
        </p:txBody>
      </p:sp>
      <p:graphicFrame>
        <p:nvGraphicFramePr>
          <p:cNvPr id="13" name="Content Placeholder 4"/>
          <p:cNvGraphicFramePr>
            <a:graphicFrameLocks/>
          </p:cNvGraphicFramePr>
          <p:nvPr>
            <p:extLst>
              <p:ext uri="{D42A27DB-BD31-4B8C-83A1-F6EECF244321}">
                <p14:modId xmlns:p14="http://schemas.microsoft.com/office/powerpoint/2010/main" val="2924382399"/>
              </p:ext>
            </p:extLst>
          </p:nvPr>
        </p:nvGraphicFramePr>
        <p:xfrm>
          <a:off x="4572000" y="2133600"/>
          <a:ext cx="5638800" cy="50268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6491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404C0E5-BECB-42C7-9779-504E1CC21953}"/>
              </a:ext>
            </a:extLst>
          </p:cNvPr>
          <p:cNvGraphicFramePr>
            <a:graphicFrameLocks noGrp="1"/>
          </p:cNvGraphicFramePr>
          <p:nvPr>
            <p:extLst>
              <p:ext uri="{D42A27DB-BD31-4B8C-83A1-F6EECF244321}">
                <p14:modId xmlns:p14="http://schemas.microsoft.com/office/powerpoint/2010/main" val="901243497"/>
              </p:ext>
            </p:extLst>
          </p:nvPr>
        </p:nvGraphicFramePr>
        <p:xfrm>
          <a:off x="774370" y="1867500"/>
          <a:ext cx="4207992" cy="2305441"/>
        </p:xfrm>
        <a:graphic>
          <a:graphicData uri="http://schemas.openxmlformats.org/drawingml/2006/table">
            <a:tbl>
              <a:tblPr firstRow="1" bandRow="1">
                <a:tableStyleId>{5C22544A-7EE6-4342-B048-85BDC9FD1C3A}</a:tableStyleId>
              </a:tblPr>
              <a:tblGrid>
                <a:gridCol w="1372610">
                  <a:extLst>
                    <a:ext uri="{9D8B030D-6E8A-4147-A177-3AD203B41FA5}">
                      <a16:colId xmlns:a16="http://schemas.microsoft.com/office/drawing/2014/main" val="3118339831"/>
                    </a:ext>
                  </a:extLst>
                </a:gridCol>
                <a:gridCol w="2835382">
                  <a:extLst>
                    <a:ext uri="{9D8B030D-6E8A-4147-A177-3AD203B41FA5}">
                      <a16:colId xmlns:a16="http://schemas.microsoft.com/office/drawing/2014/main" val="2886029803"/>
                    </a:ext>
                  </a:extLst>
                </a:gridCol>
              </a:tblGrid>
              <a:tr h="2305441">
                <a:tc>
                  <a:txBody>
                    <a:bodyPr/>
                    <a:lstStyle/>
                    <a:p>
                      <a:endParaRPr lang="en-US" sz="1400" i="1" dirty="0">
                        <a:latin typeface="Century Gothic" panose="020B0502020202020204" pitchFamily="34" charset="0"/>
                      </a:endParaRPr>
                    </a:p>
                  </a:txBody>
                  <a:tcPr>
                    <a:noFill/>
                  </a:tcPr>
                </a:tc>
                <a:tc>
                  <a:txBody>
                    <a:bodyPr/>
                    <a:lstStyle/>
                    <a:p>
                      <a:pPr algn="l"/>
                      <a:r>
                        <a:rPr lang="en-US" sz="2000" b="1" i="1" dirty="0">
                          <a:solidFill>
                            <a:srgbClr val="00ADEF"/>
                          </a:solidFill>
                          <a:latin typeface="Century Gothic" panose="020B0502020202020204" pitchFamily="34" charset="0"/>
                        </a:rPr>
                        <a:t>A teenage boy dies in accident because he tried to meet peers’ expectations that young men should take risks.</a:t>
                      </a:r>
                    </a:p>
                  </a:txBody>
                  <a:tcPr>
                    <a:noFill/>
                  </a:tcPr>
                </a:tc>
                <a:extLst>
                  <a:ext uri="{0D108BD9-81ED-4DB2-BD59-A6C34878D82A}">
                    <a16:rowId xmlns:a16="http://schemas.microsoft.com/office/drawing/2014/main" val="231480691"/>
                  </a:ext>
                </a:extLst>
              </a:tr>
            </a:tbl>
          </a:graphicData>
        </a:graphic>
      </p:graphicFrame>
      <p:graphicFrame>
        <p:nvGraphicFramePr>
          <p:cNvPr id="56" name="Graphique 55"/>
          <p:cNvGraphicFramePr/>
          <p:nvPr>
            <p:extLst/>
          </p:nvPr>
        </p:nvGraphicFramePr>
        <p:xfrm>
          <a:off x="5009904" y="977067"/>
          <a:ext cx="3795759" cy="272136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Table 11">
            <a:extLst>
              <a:ext uri="{FF2B5EF4-FFF2-40B4-BE49-F238E27FC236}">
                <a16:creationId xmlns:a16="http://schemas.microsoft.com/office/drawing/2014/main" id="{9FD55D3B-B2AE-43D4-9711-1A5EB477B8CD}"/>
              </a:ext>
            </a:extLst>
          </p:cNvPr>
          <p:cNvGraphicFramePr>
            <a:graphicFrameLocks noGrp="1"/>
          </p:cNvGraphicFramePr>
          <p:nvPr>
            <p:extLst>
              <p:ext uri="{D42A27DB-BD31-4B8C-83A1-F6EECF244321}">
                <p14:modId xmlns:p14="http://schemas.microsoft.com/office/powerpoint/2010/main" val="2867000884"/>
              </p:ext>
            </p:extLst>
          </p:nvPr>
        </p:nvGraphicFramePr>
        <p:xfrm>
          <a:off x="5188655" y="1987731"/>
          <a:ext cx="4493496" cy="3207077"/>
        </p:xfrm>
        <a:graphic>
          <a:graphicData uri="http://schemas.openxmlformats.org/drawingml/2006/table">
            <a:tbl>
              <a:tblPr firstRow="1" bandRow="1">
                <a:tableStyleId>{5C22544A-7EE6-4342-B048-85BDC9FD1C3A}</a:tableStyleId>
              </a:tblPr>
              <a:tblGrid>
                <a:gridCol w="2894657">
                  <a:extLst>
                    <a:ext uri="{9D8B030D-6E8A-4147-A177-3AD203B41FA5}">
                      <a16:colId xmlns:a16="http://schemas.microsoft.com/office/drawing/2014/main" val="20002"/>
                    </a:ext>
                  </a:extLst>
                </a:gridCol>
                <a:gridCol w="1598839">
                  <a:extLst>
                    <a:ext uri="{9D8B030D-6E8A-4147-A177-3AD203B41FA5}">
                      <a16:colId xmlns:a16="http://schemas.microsoft.com/office/drawing/2014/main" val="20003"/>
                    </a:ext>
                  </a:extLst>
                </a:gridCol>
              </a:tblGrid>
              <a:tr h="3207077">
                <a:tc>
                  <a:txBody>
                    <a:bodyPr/>
                    <a:lstStyle/>
                    <a:p>
                      <a:pPr algn="r"/>
                      <a:r>
                        <a:rPr lang="en-US" sz="2000" b="1" i="1" dirty="0">
                          <a:solidFill>
                            <a:srgbClr val="ED008C"/>
                          </a:solidFill>
                          <a:latin typeface="Century Gothic" panose="020B0502020202020204" pitchFamily="34" charset="0"/>
                        </a:rPr>
                        <a:t>A woman cannot access needed maternal health care because she does not have control of the household money.</a:t>
                      </a:r>
                    </a:p>
                  </a:txBody>
                  <a:tcPr>
                    <a:noFill/>
                  </a:tcPr>
                </a:tc>
                <a:tc>
                  <a:txBody>
                    <a:bodyPr/>
                    <a:lstStyle/>
                    <a:p>
                      <a:endParaRPr lang="en-US" sz="1400" i="1" dirty="0">
                        <a:latin typeface="Century Gothic" panose="020B0502020202020204" pitchFamily="34" charset="0"/>
                      </a:endParaRPr>
                    </a:p>
                  </a:txBody>
                  <a:tcPr>
                    <a:noFill/>
                  </a:tcPr>
                </a:tc>
                <a:extLst>
                  <a:ext uri="{0D108BD9-81ED-4DB2-BD59-A6C34878D82A}">
                    <a16:rowId xmlns:a16="http://schemas.microsoft.com/office/drawing/2014/main" val="10000"/>
                  </a:ext>
                </a:extLst>
              </a:tr>
            </a:tbl>
          </a:graphicData>
        </a:graphic>
      </p:graphicFrame>
      <p:sp>
        <p:nvSpPr>
          <p:cNvPr id="17" name="ZoneTexte 113">
            <a:extLst>
              <a:ext uri="{FF2B5EF4-FFF2-40B4-BE49-F238E27FC236}">
                <a16:creationId xmlns:a16="http://schemas.microsoft.com/office/drawing/2014/main" id="{87F69EFE-68D1-41FF-9888-87C01E05EA83}"/>
              </a:ext>
            </a:extLst>
          </p:cNvPr>
          <p:cNvSpPr txBox="1"/>
          <p:nvPr/>
        </p:nvSpPr>
        <p:spPr>
          <a:xfrm>
            <a:off x="2438633" y="5869750"/>
            <a:ext cx="5257567" cy="988250"/>
          </a:xfrm>
          <a:prstGeom prst="rect">
            <a:avLst/>
          </a:prstGeom>
          <a:noFill/>
          <a:ln>
            <a:noFill/>
          </a:ln>
        </p:spPr>
        <p:txBody>
          <a:bodyPr wrap="square" lIns="64291" tIns="32146" rIns="64291" bIns="32146" rtlCol="0">
            <a:spAutoFit/>
          </a:bodyPr>
          <a:lstStyle/>
          <a:p>
            <a:pPr marL="114300" lvl="1" algn="ctr"/>
            <a:r>
              <a:rPr lang="en-US" sz="2000" b="1" i="1" dirty="0">
                <a:solidFill>
                  <a:srgbClr val="7E49B3"/>
                </a:solidFill>
                <a:latin typeface="Century Gothic" panose="020B0502020202020204" pitchFamily="34" charset="0"/>
                <a:cs typeface="Times New Roman" panose="02020603050405020304" pitchFamily="18" charset="0"/>
              </a:rPr>
              <a:t>A transgender woman has trouble finding services that do not discriminate against or stigmatize her. </a:t>
            </a:r>
          </a:p>
        </p:txBody>
      </p:sp>
      <p:sp>
        <p:nvSpPr>
          <p:cNvPr id="18" name="TextBox 3">
            <a:extLst>
              <a:ext uri="{FF2B5EF4-FFF2-40B4-BE49-F238E27FC236}">
                <a16:creationId xmlns:a16="http://schemas.microsoft.com/office/drawing/2014/main" id="{6FD9FF0F-CDB3-41F7-AF60-25EF517AF4F6}"/>
              </a:ext>
            </a:extLst>
          </p:cNvPr>
          <p:cNvSpPr txBox="1">
            <a:spLocks noChangeArrowheads="1"/>
          </p:cNvSpPr>
          <p:nvPr/>
        </p:nvSpPr>
        <p:spPr bwMode="auto">
          <a:xfrm>
            <a:off x="694905" y="7128111"/>
            <a:ext cx="89972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57147"/>
            <a:r>
              <a:rPr lang="en-US" i="1" dirty="0">
                <a:solidFill>
                  <a:schemeClr val="accent4">
                    <a:lumMod val="10000"/>
                  </a:schemeClr>
                </a:solidFill>
                <a:latin typeface="Century Gothic" panose="020B0502020202020204" pitchFamily="34" charset="0"/>
                <a:cs typeface="Rockwell"/>
              </a:rPr>
              <a:t>Source: WHO, </a:t>
            </a:r>
            <a:r>
              <a:rPr lang="en-US" i="1" dirty="0">
                <a:solidFill>
                  <a:schemeClr val="accent4">
                    <a:lumMod val="10000"/>
                  </a:schemeClr>
                </a:solidFill>
                <a:latin typeface="Century Gothic" panose="020B0502020202020204" pitchFamily="34" charset="0"/>
                <a:cs typeface="Rockwell"/>
                <a:hlinkClick r:id="rId4"/>
              </a:rPr>
              <a:t>http://www.who.int/gender/genderandhealth/en/index.html</a:t>
            </a:r>
            <a:endParaRPr lang="en-US" i="1" dirty="0">
              <a:solidFill>
                <a:schemeClr val="accent4">
                  <a:lumMod val="10000"/>
                </a:schemeClr>
              </a:solidFill>
              <a:latin typeface="Century Gothic" panose="020B0502020202020204" pitchFamily="34" charset="0"/>
              <a:cs typeface="Rockwell"/>
            </a:endParaRPr>
          </a:p>
        </p:txBody>
      </p:sp>
      <p:pic>
        <p:nvPicPr>
          <p:cNvPr id="1026" name="Picture 2" descr="Image result for gender symbols">
            <a:extLst>
              <a:ext uri="{FF2B5EF4-FFF2-40B4-BE49-F238E27FC236}">
                <a16:creationId xmlns:a16="http://schemas.microsoft.com/office/drawing/2014/main" id="{07202731-3739-435D-AADE-9B7C79560C1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56562"/>
          <a:stretch/>
        </p:blipFill>
        <p:spPr bwMode="auto">
          <a:xfrm>
            <a:off x="8268153" y="2204939"/>
            <a:ext cx="1029307" cy="160343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gender symbols">
            <a:extLst>
              <a:ext uri="{FF2B5EF4-FFF2-40B4-BE49-F238E27FC236}">
                <a16:creationId xmlns:a16="http://schemas.microsoft.com/office/drawing/2014/main" id="{B9B8B217-D07D-401A-96B6-DAB94B2D6149}"/>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43438"/>
          <a:stretch/>
        </p:blipFill>
        <p:spPr bwMode="auto">
          <a:xfrm>
            <a:off x="545770" y="2086544"/>
            <a:ext cx="1373214" cy="16428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gender symbols">
            <a:extLst>
              <a:ext uri="{FF2B5EF4-FFF2-40B4-BE49-F238E27FC236}">
                <a16:creationId xmlns:a16="http://schemas.microsoft.com/office/drawing/2014/main" id="{6F3706E0-D227-42F2-80B7-A27092521E6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343168" y="4152413"/>
            <a:ext cx="1372063" cy="160057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3D5D03F5-0F62-402F-9198-9024041267C5}"/>
              </a:ext>
            </a:extLst>
          </p:cNvPr>
          <p:cNvSpPr>
            <a:spLocks noGrp="1"/>
          </p:cNvSpPr>
          <p:nvPr>
            <p:ph type="title"/>
          </p:nvPr>
        </p:nvSpPr>
        <p:spPr>
          <a:xfrm>
            <a:off x="561844" y="366812"/>
            <a:ext cx="9344155" cy="1143000"/>
          </a:xfrm>
        </p:spPr>
        <p:txBody>
          <a:bodyPr/>
          <a:lstStyle/>
          <a:p>
            <a:r>
              <a:rPr lang="en-US" spc="-100" dirty="0"/>
              <a:t>Gender inequality and health</a:t>
            </a:r>
          </a:p>
        </p:txBody>
      </p:sp>
    </p:spTree>
    <p:extLst>
      <p:ext uri="{BB962C8B-B14F-4D97-AF65-F5344CB8AC3E}">
        <p14:creationId xmlns:p14="http://schemas.microsoft.com/office/powerpoint/2010/main" val="563519800"/>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childTnLst>
                          </p:cTn>
                        </p:par>
                        <p:par>
                          <p:cTn id="21" fill="hold">
                            <p:stCondLst>
                              <p:cond delay="0"/>
                            </p:stCondLst>
                            <p:childTnLst>
                              <p:par>
                                <p:cTn id="22" presetID="10" presetClass="entr" presetSubtype="0" fill="hold" nodeType="afterEffect">
                                  <p:stCondLst>
                                    <p:cond delay="500"/>
                                  </p:stCondLst>
                                  <p:childTnLst>
                                    <p:set>
                                      <p:cBhvr>
                                        <p:cTn id="23" dur="1" fill="hold">
                                          <p:stCondLst>
                                            <p:cond delay="0"/>
                                          </p:stCondLst>
                                        </p:cTn>
                                        <p:tgtEl>
                                          <p:spTgt spid="18">
                                            <p:txEl>
                                              <p:pRg st="0" end="0"/>
                                            </p:txEl>
                                          </p:spTgt>
                                        </p:tgtEl>
                                        <p:attrNameLst>
                                          <p:attrName>style.visibility</p:attrName>
                                        </p:attrNameLst>
                                      </p:cBhvr>
                                      <p:to>
                                        <p:strVal val="visible"/>
                                      </p:to>
                                    </p:set>
                                    <p:animEffect transition="in" filter="fade">
                                      <p:cBhvr>
                                        <p:cTn id="24"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a:cs typeface="Arial"/>
              </a:rPr>
              <a:t>What is gender integration?</a:t>
            </a:r>
            <a:endParaRPr lang="en-US" dirty="0"/>
          </a:p>
        </p:txBody>
      </p:sp>
      <p:pic>
        <p:nvPicPr>
          <p:cNvPr id="14" name="Picture 13"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6673" y="1882393"/>
            <a:ext cx="2353235" cy="3428638"/>
          </a:xfrm>
          <a:prstGeom prst="rect">
            <a:avLst/>
          </a:prstGeom>
        </p:spPr>
      </p:pic>
      <p:pic>
        <p:nvPicPr>
          <p:cNvPr id="15" name="Picture 14" descr="2.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2470" y="1815158"/>
            <a:ext cx="2861321" cy="2848604"/>
          </a:xfrm>
          <a:prstGeom prst="rect">
            <a:avLst/>
          </a:prstGeom>
        </p:spPr>
      </p:pic>
      <p:pic>
        <p:nvPicPr>
          <p:cNvPr id="16" name="Picture 15" descr="4.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732" y="1949628"/>
            <a:ext cx="3231453" cy="2420471"/>
          </a:xfrm>
          <a:prstGeom prst="rect">
            <a:avLst/>
          </a:prstGeom>
        </p:spPr>
      </p:pic>
      <p:sp>
        <p:nvSpPr>
          <p:cNvPr id="17" name="TextBox 16"/>
          <p:cNvSpPr txBox="1"/>
          <p:nvPr/>
        </p:nvSpPr>
        <p:spPr>
          <a:xfrm rot="802462">
            <a:off x="5060431" y="2757972"/>
            <a:ext cx="1362397" cy="418256"/>
          </a:xfrm>
          <a:prstGeom prst="rect">
            <a:avLst/>
          </a:prstGeom>
          <a:noFill/>
        </p:spPr>
        <p:txBody>
          <a:bodyPr wrap="square" rtlCol="0">
            <a:spAutoFit/>
          </a:bodyPr>
          <a:lstStyle/>
          <a:p>
            <a:r>
              <a:rPr lang="en-US" sz="2118" b="1" dirty="0">
                <a:solidFill>
                  <a:schemeClr val="bg1"/>
                </a:solidFill>
              </a:rPr>
              <a:t>Gender</a:t>
            </a:r>
            <a:endParaRPr lang="en-US" sz="1588" b="1" dirty="0">
              <a:solidFill>
                <a:schemeClr val="bg1"/>
              </a:solidFill>
            </a:endParaRPr>
          </a:p>
        </p:txBody>
      </p:sp>
      <p:sp>
        <p:nvSpPr>
          <p:cNvPr id="18" name="Curved Up Arrow 17"/>
          <p:cNvSpPr/>
          <p:nvPr/>
        </p:nvSpPr>
        <p:spPr>
          <a:xfrm>
            <a:off x="3173673" y="4437334"/>
            <a:ext cx="1411941" cy="605118"/>
          </a:xfrm>
          <a:prstGeom prst="curvedUp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588">
              <a:solidFill>
                <a:schemeClr val="tx1"/>
              </a:solidFill>
            </a:endParaRPr>
          </a:p>
        </p:txBody>
      </p:sp>
      <p:sp>
        <p:nvSpPr>
          <p:cNvPr id="19" name="Curved Up Arrow 18"/>
          <p:cNvSpPr/>
          <p:nvPr/>
        </p:nvSpPr>
        <p:spPr>
          <a:xfrm rot="10800000" flipH="1">
            <a:off x="5997555" y="1613452"/>
            <a:ext cx="1411941" cy="605118"/>
          </a:xfrm>
          <a:prstGeom prst="curvedUp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588">
              <a:solidFill>
                <a:schemeClr val="tx1"/>
              </a:solidFill>
            </a:endParaRPr>
          </a:p>
        </p:txBody>
      </p:sp>
      <p:sp>
        <p:nvSpPr>
          <p:cNvPr id="20" name="Text Placeholder 2"/>
          <p:cNvSpPr txBox="1">
            <a:spLocks/>
          </p:cNvSpPr>
          <p:nvPr/>
        </p:nvSpPr>
        <p:spPr>
          <a:xfrm>
            <a:off x="775614" y="5178283"/>
            <a:ext cx="3810000" cy="1600200"/>
          </a:xfrm>
          <a:prstGeom prst="rect">
            <a:avLst/>
          </a:prstGeom>
        </p:spPr>
        <p:txBody>
          <a:bodyPr/>
          <a:lstStyle>
            <a:lvl1pPr marL="0" marR="0" indent="0" algn="l" defTabSz="457200" rtl="0" eaLnBrk="1" fontAlgn="base" latinLnBrk="0" hangingPunct="1">
              <a:lnSpc>
                <a:spcPct val="100000"/>
              </a:lnSpc>
              <a:spcBef>
                <a:spcPts val="600"/>
              </a:spcBef>
              <a:spcAft>
                <a:spcPts val="600"/>
              </a:spcAft>
              <a:buClrTx/>
              <a:buSzPct val="75000"/>
              <a:buFont typeface="Wingdings" pitchFamily="2" charset="2"/>
              <a:buNone/>
              <a:tabLst/>
              <a:defRPr sz="2200" kern="1200">
                <a:solidFill>
                  <a:schemeClr val="tx1"/>
                </a:solidFill>
                <a:latin typeface="+mn-lt"/>
                <a:ea typeface="Century Gothic" pitchFamily="34" charset="0"/>
                <a:cs typeface="Century Gothic" pitchFamily="34" charset="0"/>
              </a:defRPr>
            </a:lvl1pPr>
            <a:lvl2pPr marL="0" marR="0" indent="0" algn="l" defTabSz="454025" rtl="0" eaLnBrk="1" fontAlgn="base" latinLnBrk="0" hangingPunct="1">
              <a:lnSpc>
                <a:spcPct val="100000"/>
              </a:lnSpc>
              <a:spcBef>
                <a:spcPts val="0"/>
              </a:spcBef>
              <a:spcAft>
                <a:spcPct val="0"/>
              </a:spcAft>
              <a:buClrTx/>
              <a:buSzPct val="75000"/>
              <a:buFont typeface="Wingdings" pitchFamily="2" charset="2"/>
              <a:buNone/>
              <a:tabLst/>
              <a:defRPr sz="1800" kern="1200">
                <a:solidFill>
                  <a:schemeClr val="tx2"/>
                </a:solidFill>
                <a:latin typeface="+mn-lt"/>
                <a:ea typeface="Century Gothic" pitchFamily="34" charset="0"/>
                <a:cs typeface="Century Gothic" pitchFamily="34" charset="0"/>
              </a:defRPr>
            </a:lvl2pPr>
            <a:lvl3pPr marL="176213" marR="0" indent="-176213" algn="l" defTabSz="288925" rtl="0" eaLnBrk="1" fontAlgn="base" latinLnBrk="0" hangingPunct="1">
              <a:lnSpc>
                <a:spcPct val="100000"/>
              </a:lnSpc>
              <a:spcBef>
                <a:spcPct val="20000"/>
              </a:spcBef>
              <a:spcAft>
                <a:spcPct val="0"/>
              </a:spcAft>
              <a:buClrTx/>
              <a:buSzPct val="100000"/>
              <a:buFont typeface="Wingdings" pitchFamily="2" charset="2"/>
              <a:buChar char="§"/>
              <a:tabLst/>
              <a:defRPr sz="1600" kern="1200">
                <a:solidFill>
                  <a:schemeClr val="tx1"/>
                </a:solidFill>
                <a:latin typeface="+mn-lt"/>
                <a:ea typeface="Century Gothic" pitchFamily="34" charset="0"/>
                <a:cs typeface="Century Gothic" pitchFamily="34" charset="0"/>
              </a:defRPr>
            </a:lvl3pPr>
            <a:lvl4pPr marL="342900" marR="0" indent="-166688" algn="l" defTabSz="457200" rtl="0" eaLnBrk="1" fontAlgn="base" latinLnBrk="0" hangingPunct="1">
              <a:lnSpc>
                <a:spcPct val="100000"/>
              </a:lnSpc>
              <a:spcBef>
                <a:spcPct val="20000"/>
              </a:spcBef>
              <a:spcAft>
                <a:spcPct val="0"/>
              </a:spcAft>
              <a:buClrTx/>
              <a:buSzPct val="100000"/>
              <a:buFont typeface="Wingdings" pitchFamily="2" charset="2"/>
              <a:buChar char="§"/>
              <a:tabLst/>
              <a:defRPr sz="1400" kern="1200">
                <a:solidFill>
                  <a:schemeClr val="tx2"/>
                </a:solidFill>
                <a:latin typeface="+mn-lt"/>
                <a:ea typeface="Century Gothic" pitchFamily="34" charset="0"/>
                <a:cs typeface="Century Gothic" pitchFamily="34" charset="0"/>
              </a:defRPr>
            </a:lvl4pPr>
            <a:lvl5pPr marL="1092200" indent="-179388" algn="l" defTabSz="457200" rtl="0" eaLnBrk="1" fontAlgn="base" hangingPunct="1">
              <a:spcBef>
                <a:spcPct val="20000"/>
              </a:spcBef>
              <a:spcAft>
                <a:spcPct val="0"/>
              </a:spcAft>
              <a:buSzPct val="50000"/>
              <a:buFont typeface="Wingdings" pitchFamily="2" charset="2"/>
              <a:buChar char="u"/>
              <a:defRPr sz="1200" kern="1200">
                <a:solidFill>
                  <a:srgbClr val="7F7F7F"/>
                </a:solidFill>
                <a:latin typeface="+mn-lt"/>
                <a:ea typeface="Century Gothic" pitchFamily="34" charset="0"/>
                <a:cs typeface="Century Gothic"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buClr>
                <a:schemeClr val="bg1"/>
              </a:buClr>
              <a:defRPr/>
            </a:pPr>
            <a:r>
              <a:rPr lang="en-US" sz="2800" b="1" dirty="0">
                <a:solidFill>
                  <a:schemeClr val="accent1">
                    <a:lumMod val="75000"/>
                  </a:schemeClr>
                </a:solidFill>
                <a:latin typeface="Century Gothic" panose="020B0502020202020204" pitchFamily="34" charset="0"/>
              </a:rPr>
              <a:t>Identifying:</a:t>
            </a:r>
          </a:p>
          <a:p>
            <a:pPr>
              <a:spcBef>
                <a:spcPts val="0"/>
              </a:spcBef>
              <a:buClr>
                <a:schemeClr val="bg1"/>
              </a:buClr>
              <a:defRPr/>
            </a:pPr>
            <a:r>
              <a:rPr lang="en-US" sz="2800" dirty="0">
                <a:latin typeface="Century Gothic" panose="020B0502020202020204" pitchFamily="34" charset="0"/>
              </a:rPr>
              <a:t>Specific gender-related differences and resulting inequalities</a:t>
            </a:r>
          </a:p>
        </p:txBody>
      </p:sp>
      <p:sp>
        <p:nvSpPr>
          <p:cNvPr id="21" name="Text Placeholder 2"/>
          <p:cNvSpPr txBox="1">
            <a:spLocks/>
          </p:cNvSpPr>
          <p:nvPr/>
        </p:nvSpPr>
        <p:spPr>
          <a:xfrm>
            <a:off x="5638800" y="5178283"/>
            <a:ext cx="3276600" cy="2365517"/>
          </a:xfrm>
          <a:prstGeom prst="rect">
            <a:avLst/>
          </a:prstGeom>
        </p:spPr>
        <p:txBody>
          <a:bodyPr/>
          <a:lstStyle>
            <a:lvl1pPr marL="0" marR="0" indent="0" algn="l" defTabSz="457200" rtl="0" eaLnBrk="1" fontAlgn="base" latinLnBrk="0" hangingPunct="1">
              <a:lnSpc>
                <a:spcPct val="100000"/>
              </a:lnSpc>
              <a:spcBef>
                <a:spcPts val="600"/>
              </a:spcBef>
              <a:spcAft>
                <a:spcPts val="600"/>
              </a:spcAft>
              <a:buClrTx/>
              <a:buSzPct val="75000"/>
              <a:buFont typeface="Wingdings" pitchFamily="2" charset="2"/>
              <a:buNone/>
              <a:tabLst/>
              <a:defRPr sz="2200" kern="1200">
                <a:solidFill>
                  <a:schemeClr val="tx1"/>
                </a:solidFill>
                <a:latin typeface="+mn-lt"/>
                <a:ea typeface="Century Gothic" pitchFamily="34" charset="0"/>
                <a:cs typeface="Century Gothic" pitchFamily="34" charset="0"/>
              </a:defRPr>
            </a:lvl1pPr>
            <a:lvl2pPr marL="0" marR="0" indent="0" algn="l" defTabSz="454025" rtl="0" eaLnBrk="1" fontAlgn="base" latinLnBrk="0" hangingPunct="1">
              <a:lnSpc>
                <a:spcPct val="100000"/>
              </a:lnSpc>
              <a:spcBef>
                <a:spcPts val="0"/>
              </a:spcBef>
              <a:spcAft>
                <a:spcPct val="0"/>
              </a:spcAft>
              <a:buClrTx/>
              <a:buSzPct val="75000"/>
              <a:buFont typeface="Wingdings" pitchFamily="2" charset="2"/>
              <a:buNone/>
              <a:tabLst/>
              <a:defRPr sz="1800" kern="1200">
                <a:solidFill>
                  <a:schemeClr val="tx2"/>
                </a:solidFill>
                <a:latin typeface="+mn-lt"/>
                <a:ea typeface="Century Gothic" pitchFamily="34" charset="0"/>
                <a:cs typeface="Century Gothic" pitchFamily="34" charset="0"/>
              </a:defRPr>
            </a:lvl2pPr>
            <a:lvl3pPr marL="176213" marR="0" indent="-176213" algn="l" defTabSz="288925" rtl="0" eaLnBrk="1" fontAlgn="base" latinLnBrk="0" hangingPunct="1">
              <a:lnSpc>
                <a:spcPct val="100000"/>
              </a:lnSpc>
              <a:spcBef>
                <a:spcPct val="20000"/>
              </a:spcBef>
              <a:spcAft>
                <a:spcPct val="0"/>
              </a:spcAft>
              <a:buClrTx/>
              <a:buSzPct val="100000"/>
              <a:buFont typeface="Wingdings" pitchFamily="2" charset="2"/>
              <a:buChar char="§"/>
              <a:tabLst/>
              <a:defRPr sz="1600" kern="1200">
                <a:solidFill>
                  <a:schemeClr val="tx1"/>
                </a:solidFill>
                <a:latin typeface="+mn-lt"/>
                <a:ea typeface="Century Gothic" pitchFamily="34" charset="0"/>
                <a:cs typeface="Century Gothic" pitchFamily="34" charset="0"/>
              </a:defRPr>
            </a:lvl3pPr>
            <a:lvl4pPr marL="342900" marR="0" indent="-166688" algn="l" defTabSz="457200" rtl="0" eaLnBrk="1" fontAlgn="base" latinLnBrk="0" hangingPunct="1">
              <a:lnSpc>
                <a:spcPct val="100000"/>
              </a:lnSpc>
              <a:spcBef>
                <a:spcPct val="20000"/>
              </a:spcBef>
              <a:spcAft>
                <a:spcPct val="0"/>
              </a:spcAft>
              <a:buClrTx/>
              <a:buSzPct val="100000"/>
              <a:buFont typeface="Wingdings" pitchFamily="2" charset="2"/>
              <a:buChar char="§"/>
              <a:tabLst/>
              <a:defRPr sz="1400" kern="1200">
                <a:solidFill>
                  <a:schemeClr val="tx2"/>
                </a:solidFill>
                <a:latin typeface="+mn-lt"/>
                <a:ea typeface="Century Gothic" pitchFamily="34" charset="0"/>
                <a:cs typeface="Century Gothic" pitchFamily="34" charset="0"/>
              </a:defRPr>
            </a:lvl4pPr>
            <a:lvl5pPr marL="1092200" indent="-179388" algn="l" defTabSz="457200" rtl="0" eaLnBrk="1" fontAlgn="base" hangingPunct="1">
              <a:spcBef>
                <a:spcPct val="20000"/>
              </a:spcBef>
              <a:spcAft>
                <a:spcPct val="0"/>
              </a:spcAft>
              <a:buSzPct val="50000"/>
              <a:buFont typeface="Wingdings" pitchFamily="2" charset="2"/>
              <a:buChar char="u"/>
              <a:defRPr sz="1200" kern="1200">
                <a:solidFill>
                  <a:srgbClr val="7F7F7F"/>
                </a:solidFill>
                <a:latin typeface="+mn-lt"/>
                <a:ea typeface="Century Gothic" pitchFamily="34" charset="0"/>
                <a:cs typeface="Century Gothic"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buClr>
                <a:schemeClr val="bg1"/>
              </a:buClr>
              <a:defRPr/>
            </a:pPr>
            <a:r>
              <a:rPr lang="en-US" sz="2800" b="1" dirty="0">
                <a:solidFill>
                  <a:schemeClr val="accent1">
                    <a:lumMod val="75000"/>
                  </a:schemeClr>
                </a:solidFill>
                <a:latin typeface="Century Gothic" panose="020B0502020202020204" pitchFamily="34" charset="0"/>
              </a:rPr>
              <a:t>Addressing:</a:t>
            </a:r>
          </a:p>
          <a:p>
            <a:pPr>
              <a:spcBef>
                <a:spcPts val="0"/>
              </a:spcBef>
              <a:buClr>
                <a:schemeClr val="bg1"/>
              </a:buClr>
              <a:defRPr/>
            </a:pPr>
            <a:r>
              <a:rPr lang="en-US" sz="2800" dirty="0">
                <a:latin typeface="Century Gothic" panose="020B0502020202020204" pitchFamily="34" charset="0"/>
              </a:rPr>
              <a:t>In the design, implementation, and </a:t>
            </a:r>
            <a:r>
              <a:rPr lang="en-US" sz="2800" u="sng" dirty="0">
                <a:latin typeface="Century Gothic" panose="020B0502020202020204" pitchFamily="34" charset="0"/>
              </a:rPr>
              <a:t>M&amp;E</a:t>
            </a:r>
            <a:r>
              <a:rPr lang="en-US" sz="2800" dirty="0">
                <a:latin typeface="Century Gothic" panose="020B0502020202020204" pitchFamily="34" charset="0"/>
              </a:rPr>
              <a:t> of programs</a:t>
            </a:r>
          </a:p>
          <a:p>
            <a:pPr>
              <a:spcBef>
                <a:spcPts val="0"/>
              </a:spcBef>
              <a:buClr>
                <a:schemeClr val="bg1"/>
              </a:buClr>
              <a:defRPr/>
            </a:pPr>
            <a:endParaRPr lang="en-US" sz="2000" b="1" dirty="0"/>
          </a:p>
          <a:p>
            <a:pPr>
              <a:spcBef>
                <a:spcPts val="0"/>
              </a:spcBef>
            </a:pPr>
            <a:endParaRPr lang="en-US" sz="2000" dirty="0"/>
          </a:p>
        </p:txBody>
      </p:sp>
    </p:spTree>
    <p:extLst>
      <p:ext uri="{BB962C8B-B14F-4D97-AF65-F5344CB8AC3E}">
        <p14:creationId xmlns:p14="http://schemas.microsoft.com/office/powerpoint/2010/main" val="3516909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animBg="1"/>
      <p:bldP spid="19" grpId="0" animBg="1"/>
      <p:bldP spid="20" grpId="0"/>
      <p:bldP spid="2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evaluation process</a:t>
            </a:r>
          </a:p>
        </p:txBody>
      </p:sp>
      <p:sp>
        <p:nvSpPr>
          <p:cNvPr id="3" name="Arrow: Left-Right 2">
            <a:extLst>
              <a:ext uri="{FF2B5EF4-FFF2-40B4-BE49-F238E27FC236}">
                <a16:creationId xmlns:a16="http://schemas.microsoft.com/office/drawing/2014/main" id="{9AE16712-137B-44DE-8556-6F9B134E4E8B}"/>
              </a:ext>
            </a:extLst>
          </p:cNvPr>
          <p:cNvSpPr/>
          <p:nvPr/>
        </p:nvSpPr>
        <p:spPr>
          <a:xfrm rot="16200000">
            <a:off x="-1522209" y="3809252"/>
            <a:ext cx="5393917" cy="1282700"/>
          </a:xfrm>
          <a:prstGeom prst="leftRightArrow">
            <a:avLst/>
          </a:prstGeom>
          <a:solidFill>
            <a:schemeClr val="tx2">
              <a:lumMod val="75000"/>
            </a:schemeClr>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Gender integration</a:t>
            </a:r>
          </a:p>
        </p:txBody>
      </p:sp>
      <p:pic>
        <p:nvPicPr>
          <p:cNvPr id="13" name="Picture 12">
            <a:extLst>
              <a:ext uri="{FF2B5EF4-FFF2-40B4-BE49-F238E27FC236}">
                <a16:creationId xmlns:a16="http://schemas.microsoft.com/office/drawing/2014/main" id="{8A392854-D61C-41D9-9E02-5578FDA2D1E1}"/>
              </a:ext>
            </a:extLst>
          </p:cNvPr>
          <p:cNvPicPr>
            <a:picLocks noChangeAspect="1"/>
          </p:cNvPicPr>
          <p:nvPr/>
        </p:nvPicPr>
        <p:blipFill>
          <a:blip r:embed="rId3"/>
          <a:stretch>
            <a:fillRect/>
          </a:stretch>
        </p:blipFill>
        <p:spPr>
          <a:xfrm>
            <a:off x="2124026" y="1752599"/>
            <a:ext cx="7486748" cy="5394960"/>
          </a:xfrm>
          <a:prstGeom prst="rect">
            <a:avLst/>
          </a:prstGeom>
        </p:spPr>
      </p:pic>
    </p:spTree>
    <p:extLst>
      <p:ext uri="{BB962C8B-B14F-4D97-AF65-F5344CB8AC3E}">
        <p14:creationId xmlns:p14="http://schemas.microsoft.com/office/powerpoint/2010/main" val="408698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479AAD44-167D-45AA-AD3F-5E5C1205E2AE}"/>
              </a:ext>
            </a:extLst>
          </p:cNvPr>
          <p:cNvSpPr>
            <a:spLocks noGrp="1"/>
          </p:cNvSpPr>
          <p:nvPr>
            <p:ph type="title"/>
          </p:nvPr>
        </p:nvSpPr>
        <p:spPr/>
        <p:txBody>
          <a:bodyPr/>
          <a:lstStyle/>
          <a:p>
            <a:r>
              <a:rPr lang="en-US" dirty="0"/>
              <a:t>How to integrate gender</a:t>
            </a:r>
          </a:p>
        </p:txBody>
      </p:sp>
      <p:sp>
        <p:nvSpPr>
          <p:cNvPr id="25" name="Oval 24">
            <a:extLst>
              <a:ext uri="{FF2B5EF4-FFF2-40B4-BE49-F238E27FC236}">
                <a16:creationId xmlns:a16="http://schemas.microsoft.com/office/drawing/2014/main" id="{B11A3FD3-6040-4007-AD3F-2685D19E2DE3}"/>
              </a:ext>
            </a:extLst>
          </p:cNvPr>
          <p:cNvSpPr/>
          <p:nvPr/>
        </p:nvSpPr>
        <p:spPr>
          <a:xfrm>
            <a:off x="650774" y="1686125"/>
            <a:ext cx="8756851" cy="5105400"/>
          </a:xfrm>
          <a:prstGeom prst="ellipse">
            <a:avLst/>
          </a:prstGeom>
          <a:solidFill>
            <a:srgbClr val="8FB08C"/>
          </a:solidFill>
          <a:ln w="38100" cap="flat" cmpd="sng" algn="ctr">
            <a:solidFill>
              <a:sysClr val="window" lastClr="FFFFFF"/>
            </a:solidFill>
            <a:prstDash val="solid"/>
          </a:ln>
          <a:effectLst>
            <a:outerShdw blurRad="63500" dist="25400" dir="14700000" algn="t" rotWithShape="0">
              <a:srgbClr val="000000">
                <a:alpha val="50000"/>
              </a:srgbClr>
            </a:outerShdw>
          </a:effectLst>
        </p:spPr>
        <p:txBody>
          <a:bodyPr tIns="0" rtlCol="0" anchor="t"/>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prstClr val="black"/>
                </a:solidFill>
                <a:effectLst/>
                <a:uLnTx/>
                <a:uFillTx/>
                <a:latin typeface="Century Gothic" panose="020B0502020202020204" pitchFamily="34" charset="0"/>
                <a:ea typeface="+mn-ea"/>
                <a:cs typeface="+mn-cs"/>
              </a:rPr>
              <a:t>Practices</a:t>
            </a:r>
          </a:p>
        </p:txBody>
      </p:sp>
      <p:sp>
        <p:nvSpPr>
          <p:cNvPr id="26" name="Oval 25">
            <a:extLst>
              <a:ext uri="{FF2B5EF4-FFF2-40B4-BE49-F238E27FC236}">
                <a16:creationId xmlns:a16="http://schemas.microsoft.com/office/drawing/2014/main" id="{BE3A2C46-1BE8-4D8F-980F-ABD9DC5AA14C}"/>
              </a:ext>
            </a:extLst>
          </p:cNvPr>
          <p:cNvSpPr/>
          <p:nvPr/>
        </p:nvSpPr>
        <p:spPr>
          <a:xfrm>
            <a:off x="1752600" y="3077175"/>
            <a:ext cx="6477000" cy="3714350"/>
          </a:xfrm>
          <a:prstGeom prst="ellipse">
            <a:avLst/>
          </a:prstGeom>
          <a:solidFill>
            <a:srgbClr val="D19049"/>
          </a:solidFill>
          <a:ln w="38100" cap="flat" cmpd="sng" algn="ctr">
            <a:solidFill>
              <a:sysClr val="window" lastClr="FFFFFF"/>
            </a:solidFill>
            <a:prstDash val="solid"/>
          </a:ln>
          <a:effectLst>
            <a:outerShdw blurRad="63500" dist="25400" dir="14700000" algn="t" rotWithShape="0">
              <a:srgbClr val="000000">
                <a:alpha val="50000"/>
              </a:srgbClr>
            </a:outerShdw>
          </a:effectLst>
        </p:spPr>
        <p:txBody>
          <a:bodyPr tIns="0" rtlCol="0" anchor="t"/>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prstClr val="black"/>
                </a:solidFill>
                <a:effectLst/>
                <a:uLnTx/>
                <a:uFillTx/>
                <a:latin typeface="Century Gothic" panose="020B0502020202020204" pitchFamily="34" charset="0"/>
                <a:ea typeface="+mn-ea"/>
                <a:cs typeface="+mn-cs"/>
              </a:rPr>
              <a:t>Data</a:t>
            </a:r>
            <a:endParaRPr kumimoji="0" lang="en-US" sz="1800" b="1" i="0" u="none" strike="noStrike" kern="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27" name="Oval 26">
            <a:extLst>
              <a:ext uri="{FF2B5EF4-FFF2-40B4-BE49-F238E27FC236}">
                <a16:creationId xmlns:a16="http://schemas.microsoft.com/office/drawing/2014/main" id="{77482262-DC2D-4356-871D-AF58659E9357}"/>
              </a:ext>
            </a:extLst>
          </p:cNvPr>
          <p:cNvSpPr/>
          <p:nvPr/>
        </p:nvSpPr>
        <p:spPr>
          <a:xfrm>
            <a:off x="2057400" y="3810000"/>
            <a:ext cx="3200400" cy="2647550"/>
          </a:xfrm>
          <a:prstGeom prst="ellipse">
            <a:avLst/>
          </a:prstGeom>
          <a:solidFill>
            <a:srgbClr val="D16349"/>
          </a:solidFill>
          <a:ln w="25400" cap="flat" cmpd="sng" algn="ctr">
            <a:solidFill>
              <a:srgbClr val="D16349">
                <a:shade val="50000"/>
              </a:srgbClr>
            </a:solidFill>
            <a:prstDash val="solid"/>
          </a:ln>
          <a:effectLst/>
        </p:spPr>
        <p:txBody>
          <a:bodyPr lIns="0" r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100" normalizeH="0" baseline="0" noProof="0" dirty="0">
                <a:ln>
                  <a:noFill/>
                </a:ln>
                <a:solidFill>
                  <a:prstClr val="black"/>
                </a:solidFill>
                <a:effectLst/>
                <a:uLnTx/>
                <a:uFillTx/>
                <a:latin typeface="Century Gothic" panose="020B0502020202020204" pitchFamily="34" charset="0"/>
              </a:rPr>
              <a:t>Sex- and age-disaggregated </a:t>
            </a:r>
            <a:r>
              <a:rPr lang="en-US" sz="2400" b="1" kern="0" spc="-100" dirty="0">
                <a:solidFill>
                  <a:prstClr val="black"/>
                </a:solidFill>
                <a:latin typeface="Century Gothic" panose="020B0502020202020204" pitchFamily="34" charset="0"/>
              </a:rPr>
              <a:t>d</a:t>
            </a:r>
            <a:r>
              <a:rPr kumimoji="0" lang="en-US" sz="2400" b="1" i="0" u="none" strike="noStrike" kern="0" cap="none" spc="-100" normalizeH="0" baseline="0" noProof="0" dirty="0" err="1">
                <a:ln>
                  <a:noFill/>
                </a:ln>
                <a:solidFill>
                  <a:prstClr val="black"/>
                </a:solidFill>
                <a:effectLst/>
                <a:uLnTx/>
                <a:uFillTx/>
                <a:latin typeface="Century Gothic" panose="020B0502020202020204" pitchFamily="34" charset="0"/>
              </a:rPr>
              <a:t>ata</a:t>
            </a:r>
            <a:endParaRPr kumimoji="0" lang="en-US" sz="2400" b="1" i="0" u="none" strike="noStrike" kern="0" cap="none" spc="-100" normalizeH="0" baseline="0" noProof="0" dirty="0">
              <a:ln>
                <a:noFill/>
              </a:ln>
              <a:solidFill>
                <a:prstClr val="black"/>
              </a:solidFill>
              <a:effectLst/>
              <a:uLnTx/>
              <a:uFillTx/>
              <a:latin typeface="Century Gothic" panose="020B0502020202020204" pitchFamily="34" charset="0"/>
            </a:endParaRPr>
          </a:p>
        </p:txBody>
      </p:sp>
      <p:sp>
        <p:nvSpPr>
          <p:cNvPr id="28" name="Oval 27">
            <a:extLst>
              <a:ext uri="{FF2B5EF4-FFF2-40B4-BE49-F238E27FC236}">
                <a16:creationId xmlns:a16="http://schemas.microsoft.com/office/drawing/2014/main" id="{5B9B536C-2D2D-4077-A309-14A5D5DC9BE5}"/>
              </a:ext>
            </a:extLst>
          </p:cNvPr>
          <p:cNvSpPr/>
          <p:nvPr/>
        </p:nvSpPr>
        <p:spPr>
          <a:xfrm>
            <a:off x="4724400" y="3810000"/>
            <a:ext cx="3200400" cy="2647550"/>
          </a:xfrm>
          <a:prstGeom prst="ellipse">
            <a:avLst/>
          </a:prstGeom>
          <a:solidFill>
            <a:srgbClr val="CCB400"/>
          </a:solidFill>
          <a:ln w="38100" cap="flat" cmpd="sng" algn="ctr">
            <a:solidFill>
              <a:sysClr val="window" lastClr="FFFFFF"/>
            </a:solidFill>
            <a:prstDash val="solid"/>
          </a:ln>
          <a:effectLst>
            <a:outerShdw blurRad="63500" dist="25400" dir="14700000" algn="t" rotWithShape="0">
              <a:srgbClr val="000000">
                <a:alpha val="5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black"/>
                </a:solidFill>
                <a:effectLst/>
                <a:uLnTx/>
                <a:uFillTx/>
                <a:latin typeface="Century Gothic" panose="020B0502020202020204" pitchFamily="34" charset="0"/>
                <a:ea typeface="+mn-ea"/>
                <a:cs typeface="+mn-cs"/>
              </a:rPr>
              <a:t>Gender-sensitive </a:t>
            </a:r>
            <a:r>
              <a:rPr lang="en-US" sz="2400" b="1" kern="0" dirty="0">
                <a:solidFill>
                  <a:prstClr val="black"/>
                </a:solidFill>
                <a:latin typeface="Century Gothic" panose="020B0502020202020204" pitchFamily="34" charset="0"/>
              </a:rPr>
              <a:t>d</a:t>
            </a:r>
            <a:r>
              <a:rPr kumimoji="0" lang="en-US" sz="2400" b="1" i="0" u="none" strike="noStrike" kern="0" cap="none" spc="0" normalizeH="0" baseline="0" noProof="0" dirty="0" err="1">
                <a:ln>
                  <a:noFill/>
                </a:ln>
                <a:solidFill>
                  <a:prstClr val="black"/>
                </a:solidFill>
                <a:effectLst/>
                <a:uLnTx/>
                <a:uFillTx/>
                <a:latin typeface="Century Gothic" panose="020B0502020202020204" pitchFamily="34" charset="0"/>
                <a:ea typeface="+mn-ea"/>
                <a:cs typeface="+mn-cs"/>
              </a:rPr>
              <a:t>ata</a:t>
            </a:r>
            <a:endParaRPr kumimoji="0" lang="en-US" sz="2400" b="1" i="0" u="none" strike="noStrike" kern="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50120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770957" y="1744638"/>
            <a:ext cx="8305800" cy="4621778"/>
          </a:xfrm>
          <a:prstGeom prst="rect">
            <a:avLst/>
          </a:prstGeom>
          <a:noFill/>
        </p:spPr>
        <p:txBody>
          <a:bodyPr wrap="square" rtlCol="0">
            <a:spAutoFit/>
          </a:bodyPr>
          <a:lstStyle/>
          <a:p>
            <a:pPr marL="463550" indent="-395288">
              <a:lnSpc>
                <a:spcPts val="3400"/>
              </a:lnSpc>
              <a:spcAft>
                <a:spcPts val="4200"/>
              </a:spcAft>
              <a:buClr>
                <a:srgbClr val="AB2472"/>
              </a:buClr>
              <a:buSzPct val="85000"/>
              <a:buFont typeface="Wingdings" pitchFamily="2" charset="2"/>
              <a:buChar char="ü"/>
            </a:pPr>
            <a:r>
              <a:rPr lang="en-US" sz="3200" dirty="0">
                <a:latin typeface="Century Gothic" panose="020B0502020202020204" pitchFamily="34" charset="0"/>
              </a:rPr>
              <a:t>Understand how </a:t>
            </a:r>
            <a:r>
              <a:rPr lang="en-US" sz="3200" b="1" dirty="0">
                <a:latin typeface="Century Gothic" panose="020B0502020202020204" pitchFamily="34" charset="0"/>
              </a:rPr>
              <a:t>project activities are affecting gender norms and the lives </a:t>
            </a:r>
            <a:r>
              <a:rPr lang="en-US" sz="3200" dirty="0">
                <a:latin typeface="Century Gothic" panose="020B0502020202020204" pitchFamily="34" charset="0"/>
              </a:rPr>
              <a:t>of men, women and other vulnerable populations.</a:t>
            </a:r>
          </a:p>
          <a:p>
            <a:pPr marL="463550" indent="-395288">
              <a:lnSpc>
                <a:spcPts val="3400"/>
              </a:lnSpc>
              <a:spcAft>
                <a:spcPts val="4200"/>
              </a:spcAft>
              <a:buClr>
                <a:srgbClr val="AB2472"/>
              </a:buClr>
              <a:buSzPct val="85000"/>
              <a:buFont typeface="Wingdings" pitchFamily="2" charset="2"/>
              <a:buChar char="ü"/>
            </a:pPr>
            <a:r>
              <a:rPr lang="en-US" sz="3200" b="1" dirty="0">
                <a:latin typeface="Century Gothic" panose="020B0502020202020204" pitchFamily="34" charset="0"/>
              </a:rPr>
              <a:t>Consider the intersection of identities: </a:t>
            </a:r>
            <a:r>
              <a:rPr lang="en-US" sz="3200" dirty="0">
                <a:latin typeface="Century Gothic" panose="020B0502020202020204" pitchFamily="34" charset="0"/>
              </a:rPr>
              <a:t>Such as age, ethnicity, race, religion, disability status, etc.</a:t>
            </a:r>
          </a:p>
          <a:p>
            <a:endParaRPr lang="en-US" sz="2600" dirty="0">
              <a:latin typeface="Century Gothic" panose="020B0502020202020204" pitchFamily="34" charset="0"/>
            </a:endParaRPr>
          </a:p>
        </p:txBody>
      </p:sp>
      <p:pic>
        <p:nvPicPr>
          <p:cNvPr id="1026" name="Picture 2" descr="Related image">
            <a:extLst>
              <a:ext uri="{FF2B5EF4-FFF2-40B4-BE49-F238E27FC236}">
                <a16:creationId xmlns:a16="http://schemas.microsoft.com/office/drawing/2014/main" id="{5C81361F-E109-48B7-8727-5A740BCDC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5606691"/>
            <a:ext cx="4202430" cy="182505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6C91CDDF-9573-4621-9360-0140D8AD74EF}"/>
              </a:ext>
            </a:extLst>
          </p:cNvPr>
          <p:cNvSpPr>
            <a:spLocks noGrp="1"/>
          </p:cNvSpPr>
          <p:nvPr>
            <p:ph type="title"/>
          </p:nvPr>
        </p:nvSpPr>
        <p:spPr/>
        <p:txBody>
          <a:bodyPr/>
          <a:lstStyle/>
          <a:p>
            <a:r>
              <a:rPr lang="en-US" dirty="0"/>
              <a:t>Sex-disaggregated data</a:t>
            </a:r>
          </a:p>
        </p:txBody>
      </p:sp>
    </p:spTree>
    <p:extLst>
      <p:ext uri="{BB962C8B-B14F-4D97-AF65-F5344CB8AC3E}">
        <p14:creationId xmlns:p14="http://schemas.microsoft.com/office/powerpoint/2010/main" val="2303257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900497" y="1981200"/>
            <a:ext cx="8046720" cy="4632037"/>
          </a:xfrm>
          <a:prstGeom prst="rect">
            <a:avLst/>
          </a:prstGeom>
          <a:noFill/>
        </p:spPr>
        <p:txBody>
          <a:bodyPr wrap="square" rtlCol="0">
            <a:spAutoFit/>
          </a:bodyPr>
          <a:lstStyle/>
          <a:p>
            <a:pPr marL="463550" indent="-409575">
              <a:lnSpc>
                <a:spcPts val="34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Focuses on data around </a:t>
            </a:r>
            <a:r>
              <a:rPr lang="en-US" sz="3200" b="1" dirty="0">
                <a:latin typeface="Century Gothic" panose="020B0502020202020204" pitchFamily="34" charset="0"/>
              </a:rPr>
              <a:t>gender norms, expectations and inequities;</a:t>
            </a:r>
            <a:r>
              <a:rPr lang="en-US" sz="3200" dirty="0">
                <a:latin typeface="Century Gothic" panose="020B0502020202020204" pitchFamily="34" charset="0"/>
              </a:rPr>
              <a:t> for example: </a:t>
            </a:r>
          </a:p>
          <a:p>
            <a:pPr marL="1092200" lvl="1" indent="-465138">
              <a:spcAft>
                <a:spcPts val="1800"/>
              </a:spcAft>
              <a:buClr>
                <a:srgbClr val="AB2472"/>
              </a:buClr>
              <a:buSzPct val="85000"/>
              <a:buFont typeface="Courier New" panose="02070309020205020404" pitchFamily="49" charset="0"/>
              <a:buChar char="o"/>
            </a:pPr>
            <a:r>
              <a:rPr lang="en-US" sz="3000" dirty="0">
                <a:latin typeface="Century Gothic" panose="020B0502020202020204" pitchFamily="34" charset="0"/>
              </a:rPr>
              <a:t>Gender-based violence</a:t>
            </a:r>
          </a:p>
          <a:p>
            <a:pPr marL="1092200" lvl="1" indent="-465138">
              <a:spcAft>
                <a:spcPts val="1800"/>
              </a:spcAft>
              <a:buClr>
                <a:srgbClr val="AB2472"/>
              </a:buClr>
              <a:buSzPct val="85000"/>
              <a:buFont typeface="Courier New" panose="02070309020205020404" pitchFamily="49" charset="0"/>
              <a:buChar char="o"/>
            </a:pPr>
            <a:r>
              <a:rPr lang="en-US" sz="3000" dirty="0">
                <a:latin typeface="Century Gothic" panose="020B0502020202020204" pitchFamily="34" charset="0"/>
              </a:rPr>
              <a:t>Power differences</a:t>
            </a:r>
          </a:p>
          <a:p>
            <a:pPr marL="1092200" lvl="1" indent="-465138">
              <a:spcAft>
                <a:spcPts val="1800"/>
              </a:spcAft>
              <a:buClr>
                <a:srgbClr val="AB2472"/>
              </a:buClr>
              <a:buSzPct val="85000"/>
              <a:buFont typeface="Courier New" panose="02070309020205020404" pitchFamily="49" charset="0"/>
              <a:buChar char="o"/>
            </a:pPr>
            <a:r>
              <a:rPr lang="en-US" sz="3000" dirty="0">
                <a:latin typeface="Century Gothic" panose="020B0502020202020204" pitchFamily="34" charset="0"/>
              </a:rPr>
              <a:t>Female autonomy</a:t>
            </a:r>
          </a:p>
          <a:p>
            <a:pPr marL="1092200" lvl="1" indent="-465138">
              <a:spcAft>
                <a:spcPts val="1800"/>
              </a:spcAft>
              <a:buClr>
                <a:srgbClr val="AB2472"/>
              </a:buClr>
              <a:buSzPct val="85000"/>
              <a:buFont typeface="Courier New" panose="02070309020205020404" pitchFamily="49" charset="0"/>
              <a:buChar char="o"/>
            </a:pPr>
            <a:r>
              <a:rPr lang="en-US" sz="3000" dirty="0">
                <a:latin typeface="Century Gothic" panose="020B0502020202020204" pitchFamily="34" charset="0"/>
              </a:rPr>
              <a:t>Access to educational </a:t>
            </a:r>
            <a:br>
              <a:rPr lang="en-US" sz="3000" dirty="0">
                <a:latin typeface="Century Gothic" panose="020B0502020202020204" pitchFamily="34" charset="0"/>
              </a:rPr>
            </a:br>
            <a:r>
              <a:rPr lang="en-US" sz="3000" dirty="0">
                <a:latin typeface="Century Gothic" panose="020B0502020202020204" pitchFamily="34" charset="0"/>
              </a:rPr>
              <a:t>and economic opportunities</a:t>
            </a:r>
            <a:endParaRPr lang="en-US" sz="3200" dirty="0">
              <a:latin typeface="Century Gothic" panose="020B0502020202020204" pitchFamily="34" charset="0"/>
            </a:endParaRPr>
          </a:p>
        </p:txBody>
      </p:sp>
      <p:sp>
        <p:nvSpPr>
          <p:cNvPr id="6" name="Title 5">
            <a:extLst>
              <a:ext uri="{FF2B5EF4-FFF2-40B4-BE49-F238E27FC236}">
                <a16:creationId xmlns:a16="http://schemas.microsoft.com/office/drawing/2014/main" id="{22819F9C-98E8-42DD-A79D-725FBA359F79}"/>
              </a:ext>
            </a:extLst>
          </p:cNvPr>
          <p:cNvSpPr>
            <a:spLocks noGrp="1"/>
          </p:cNvSpPr>
          <p:nvPr>
            <p:ph type="title"/>
          </p:nvPr>
        </p:nvSpPr>
        <p:spPr/>
        <p:txBody>
          <a:bodyPr/>
          <a:lstStyle/>
          <a:p>
            <a:r>
              <a:rPr lang="en-US" dirty="0"/>
              <a:t>Gender-sensitive data</a:t>
            </a:r>
          </a:p>
        </p:txBody>
      </p:sp>
    </p:spTree>
    <p:extLst>
      <p:ext uri="{BB962C8B-B14F-4D97-AF65-F5344CB8AC3E}">
        <p14:creationId xmlns:p14="http://schemas.microsoft.com/office/powerpoint/2010/main" val="4243633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ACC0902-15AC-4DD6-818E-0739684F7646}"/>
              </a:ext>
            </a:extLst>
          </p:cNvPr>
          <p:cNvSpPr>
            <a:spLocks noGrp="1"/>
          </p:cNvSpPr>
          <p:nvPr>
            <p:ph type="title"/>
          </p:nvPr>
        </p:nvSpPr>
        <p:spPr>
          <a:xfrm>
            <a:off x="561844" y="457200"/>
            <a:ext cx="9039355" cy="1143000"/>
          </a:xfrm>
        </p:spPr>
        <p:txBody>
          <a:bodyPr/>
          <a:lstStyle/>
          <a:p>
            <a:r>
              <a:rPr lang="en-US" sz="4000" spc="-100" dirty="0"/>
              <a:t>Importance of gender-sensitive data</a:t>
            </a:r>
          </a:p>
        </p:txBody>
      </p:sp>
      <p:sp>
        <p:nvSpPr>
          <p:cNvPr id="3" name="Text Placeholder 2">
            <a:extLst>
              <a:ext uri="{FF2B5EF4-FFF2-40B4-BE49-F238E27FC236}">
                <a16:creationId xmlns:a16="http://schemas.microsoft.com/office/drawing/2014/main" id="{BED30352-4101-4427-B98F-804FD0C76276}"/>
              </a:ext>
            </a:extLst>
          </p:cNvPr>
          <p:cNvSpPr>
            <a:spLocks noGrp="1"/>
          </p:cNvSpPr>
          <p:nvPr>
            <p:ph type="body" sz="quarter" idx="10"/>
          </p:nvPr>
        </p:nvSpPr>
        <p:spPr>
          <a:xfrm>
            <a:off x="866643" y="1565366"/>
            <a:ext cx="8429755" cy="5368834"/>
          </a:xfrm>
        </p:spPr>
        <p:txBody>
          <a:bodyPr/>
          <a:lstStyle/>
          <a:p>
            <a:pPr marL="457200" indent="-403225">
              <a:spcAft>
                <a:spcPts val="1298"/>
              </a:spcAft>
              <a:buClr>
                <a:srgbClr val="AB2472"/>
              </a:buClr>
              <a:buFont typeface="Wingdings" panose="05000000000000000000" pitchFamily="2" charset="2"/>
              <a:buChar char="§"/>
            </a:pPr>
            <a:r>
              <a:rPr lang="en-US" dirty="0">
                <a:latin typeface="Century Gothic" panose="020B0502020202020204" pitchFamily="34" charset="0"/>
                <a:ea typeface="ＭＳ Ｐゴシック" pitchFamily="34" charset="-128"/>
              </a:rPr>
              <a:t>To know if we have </a:t>
            </a:r>
            <a:r>
              <a:rPr lang="en-US" b="1" dirty="0">
                <a:solidFill>
                  <a:schemeClr val="accent1">
                    <a:lumMod val="75000"/>
                  </a:schemeClr>
                </a:solidFill>
                <a:latin typeface="Century Gothic" panose="020B0502020202020204" pitchFamily="34" charset="0"/>
                <a:ea typeface="ＭＳ Ｐゴシック" pitchFamily="34" charset="-128"/>
              </a:rPr>
              <a:t>increased women’</a:t>
            </a:r>
            <a:r>
              <a:rPr lang="en-US" altLang="ja-JP" b="1" dirty="0">
                <a:solidFill>
                  <a:schemeClr val="accent1">
                    <a:lumMod val="75000"/>
                  </a:schemeClr>
                </a:solidFill>
                <a:latin typeface="Century Gothic" panose="020B0502020202020204" pitchFamily="34" charset="0"/>
              </a:rPr>
              <a:t>s and men’s participation in and benefits</a:t>
            </a:r>
            <a:r>
              <a:rPr lang="en-US" altLang="ja-JP" dirty="0">
                <a:solidFill>
                  <a:schemeClr val="accent1">
                    <a:lumMod val="75000"/>
                  </a:schemeClr>
                </a:solidFill>
                <a:latin typeface="Century Gothic" panose="020B0502020202020204" pitchFamily="34" charset="0"/>
              </a:rPr>
              <a:t> </a:t>
            </a:r>
            <a:r>
              <a:rPr lang="en-US" altLang="ja-JP" b="1" dirty="0">
                <a:solidFill>
                  <a:schemeClr val="accent1">
                    <a:lumMod val="75000"/>
                  </a:schemeClr>
                </a:solidFill>
                <a:latin typeface="Century Gothic" panose="020B0502020202020204" pitchFamily="34" charset="0"/>
              </a:rPr>
              <a:t>from</a:t>
            </a:r>
            <a:r>
              <a:rPr lang="en-US" altLang="ja-JP" dirty="0">
                <a:latin typeface="Century Gothic" panose="020B0502020202020204" pitchFamily="34" charset="0"/>
              </a:rPr>
              <a:t> interventions, especially in areas where they have been historically underrepresented</a:t>
            </a:r>
          </a:p>
          <a:p>
            <a:pPr marL="457200" indent="-403225">
              <a:spcAft>
                <a:spcPts val="1298"/>
              </a:spcAft>
              <a:buClr>
                <a:srgbClr val="AB2472"/>
              </a:buClr>
              <a:buFont typeface="Wingdings" panose="05000000000000000000" pitchFamily="2" charset="2"/>
              <a:buChar char="§"/>
            </a:pPr>
            <a:r>
              <a:rPr lang="en-US" dirty="0">
                <a:latin typeface="Century Gothic" panose="020B0502020202020204" pitchFamily="34" charset="0"/>
                <a:ea typeface="ＭＳ Ｐゴシック" pitchFamily="34" charset="-128"/>
              </a:rPr>
              <a:t>To know if we have </a:t>
            </a:r>
            <a:r>
              <a:rPr lang="en-US" b="1" dirty="0">
                <a:solidFill>
                  <a:schemeClr val="accent1">
                    <a:lumMod val="75000"/>
                  </a:schemeClr>
                </a:solidFill>
                <a:latin typeface="Century Gothic" panose="020B0502020202020204" pitchFamily="34" charset="0"/>
                <a:ea typeface="ＭＳ Ｐゴシック" pitchFamily="34" charset="-128"/>
              </a:rPr>
              <a:t>reduced gender inequality</a:t>
            </a:r>
            <a:r>
              <a:rPr lang="en-US" b="1" dirty="0">
                <a:solidFill>
                  <a:schemeClr val="accent3"/>
                </a:solidFill>
                <a:latin typeface="Century Gothic" panose="020B0502020202020204" pitchFamily="34" charset="0"/>
                <a:ea typeface="ＭＳ Ｐゴシック" pitchFamily="34" charset="-128"/>
              </a:rPr>
              <a:t> </a:t>
            </a:r>
            <a:r>
              <a:rPr lang="en-US" dirty="0">
                <a:latin typeface="Century Gothic" panose="020B0502020202020204" pitchFamily="34" charset="0"/>
                <a:ea typeface="ＭＳ Ｐゴシック" pitchFamily="34" charset="-128"/>
              </a:rPr>
              <a:t>(e.g., barriers to access ) </a:t>
            </a:r>
            <a:r>
              <a:rPr lang="en-US" b="1" dirty="0">
                <a:solidFill>
                  <a:schemeClr val="accent1">
                    <a:lumMod val="75000"/>
                  </a:schemeClr>
                </a:solidFill>
                <a:latin typeface="Century Gothic" panose="020B0502020202020204" pitchFamily="34" charset="0"/>
                <a:ea typeface="ＭＳ Ｐゴシック" pitchFamily="34" charset="-128"/>
              </a:rPr>
              <a:t>or unintentionally exacerbated gender inequalities</a:t>
            </a:r>
          </a:p>
          <a:p>
            <a:pPr marL="457200" indent="-403225">
              <a:spcAft>
                <a:spcPts val="1298"/>
              </a:spcAft>
              <a:buClr>
                <a:srgbClr val="AB2472"/>
              </a:buClr>
              <a:buFont typeface="Wingdings" panose="05000000000000000000" pitchFamily="2" charset="2"/>
              <a:buChar char="§"/>
            </a:pPr>
            <a:r>
              <a:rPr lang="en-US" dirty="0">
                <a:latin typeface="Century Gothic" panose="020B0502020202020204" pitchFamily="34" charset="0"/>
                <a:ea typeface="ＭＳ Ｐゴシック" pitchFamily="34" charset="-128"/>
              </a:rPr>
              <a:t>To </a:t>
            </a:r>
            <a:r>
              <a:rPr lang="en-US" b="1" dirty="0">
                <a:solidFill>
                  <a:schemeClr val="accent1">
                    <a:lumMod val="75000"/>
                  </a:schemeClr>
                </a:solidFill>
                <a:latin typeface="Century Gothic" panose="020B0502020202020204" pitchFamily="34" charset="0"/>
                <a:ea typeface="ＭＳ Ｐゴシック" pitchFamily="34" charset="-128"/>
              </a:rPr>
              <a:t>generate evidence </a:t>
            </a:r>
            <a:r>
              <a:rPr lang="en-US" dirty="0">
                <a:latin typeface="Century Gothic" panose="020B0502020202020204" pitchFamily="34" charset="0"/>
                <a:ea typeface="ＭＳ Ｐゴシック" pitchFamily="34" charset="-128"/>
              </a:rPr>
              <a:t>on how attention to gender in programs contributes to more equitable and sustainable outcomes</a:t>
            </a:r>
          </a:p>
          <a:p>
            <a:endParaRPr lang="en-US" dirty="0"/>
          </a:p>
        </p:txBody>
      </p:sp>
      <p:sp>
        <p:nvSpPr>
          <p:cNvPr id="5" name="Rectangle 2">
            <a:extLst>
              <a:ext uri="{FF2B5EF4-FFF2-40B4-BE49-F238E27FC236}">
                <a16:creationId xmlns:a16="http://schemas.microsoft.com/office/drawing/2014/main" id="{1A7BDEC0-6A46-4598-B5D7-5B6FBD89B32C}"/>
              </a:ext>
            </a:extLst>
          </p:cNvPr>
          <p:cNvSpPr>
            <a:spLocks noGrp="1" noChangeArrowheads="1"/>
          </p:cNvSpPr>
          <p:nvPr>
            <p:ph type="body" sz="quarter" idx="11"/>
          </p:nvPr>
        </p:nvSpPr>
        <p:spPr>
          <a:xfrm>
            <a:off x="266700" y="7105515"/>
            <a:ext cx="9525000" cy="666885"/>
          </a:xfrm>
        </p:spPr>
        <p:txBody>
          <a:bodyPr>
            <a:noAutofit/>
          </a:bodyPr>
          <a:lstStyle/>
          <a:p>
            <a:r>
              <a:rPr lang="en-US" sz="1400" dirty="0">
                <a:solidFill>
                  <a:schemeClr val="tx1"/>
                </a:solidFill>
                <a:latin typeface="Century Gothic" panose="020B0502020202020204" pitchFamily="34" charset="0"/>
              </a:rPr>
              <a:t>Source: MEASURE Evaluation. (2013). </a:t>
            </a:r>
            <a:r>
              <a:rPr lang="en-US" sz="1400" i="1" dirty="0">
                <a:solidFill>
                  <a:schemeClr val="tx1"/>
                </a:solidFill>
                <a:latin typeface="Century Gothic" panose="020B0502020202020204" pitchFamily="34" charset="0"/>
              </a:rPr>
              <a:t>Facilitating data use for gender-aware health programming: Guidance for workshop facilitators. </a:t>
            </a:r>
            <a:r>
              <a:rPr lang="en-US" sz="1400" dirty="0">
                <a:solidFill>
                  <a:schemeClr val="tx1"/>
                </a:solidFill>
                <a:latin typeface="Century Gothic" panose="020B0502020202020204" pitchFamily="34" charset="0"/>
              </a:rPr>
              <a:t>Retrieved from </a:t>
            </a:r>
            <a:r>
              <a:rPr lang="en-US" sz="1400" u="sng" dirty="0">
                <a:solidFill>
                  <a:schemeClr val="tx1"/>
                </a:solidFill>
                <a:latin typeface="Century Gothic" panose="020B0502020202020204" pitchFamily="34" charset="0"/>
              </a:rPr>
              <a:t>www.measureevaluation.org/resources/publications/ms-13-81</a:t>
            </a:r>
            <a:endParaRPr lang="en-US" sz="1400" u="sng" dirty="0">
              <a:solidFill>
                <a:schemeClr val="tx1"/>
              </a:solidFill>
            </a:endParaRPr>
          </a:p>
          <a:p>
            <a:pPr>
              <a:spcAft>
                <a:spcPts val="1298"/>
              </a:spcAft>
            </a:pPr>
            <a:endParaRPr lang="en-US" sz="2000" dirty="0">
              <a:latin typeface="Gill Sans MT" charset="0"/>
              <a:ea typeface="ＭＳ Ｐゴシック" pitchFamily="34" charset="-128"/>
            </a:endParaRPr>
          </a:p>
        </p:txBody>
      </p:sp>
    </p:spTree>
    <p:extLst>
      <p:ext uri="{BB962C8B-B14F-4D97-AF65-F5344CB8AC3E}">
        <p14:creationId xmlns:p14="http://schemas.microsoft.com/office/powerpoint/2010/main" val="1871086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F9A4D-50F0-41D7-9125-D753411AA25E}"/>
              </a:ext>
            </a:extLst>
          </p:cNvPr>
          <p:cNvSpPr>
            <a:spLocks noGrp="1"/>
          </p:cNvSpPr>
          <p:nvPr>
            <p:ph type="title"/>
          </p:nvPr>
        </p:nvSpPr>
        <p:spPr/>
        <p:txBody>
          <a:bodyPr/>
          <a:lstStyle/>
          <a:p>
            <a:r>
              <a:rPr lang="en-US" dirty="0"/>
              <a:t>Gender-sensitive data</a:t>
            </a:r>
          </a:p>
        </p:txBody>
      </p:sp>
      <p:sp>
        <p:nvSpPr>
          <p:cNvPr id="3" name="Text Placeholder 2">
            <a:extLst>
              <a:ext uri="{FF2B5EF4-FFF2-40B4-BE49-F238E27FC236}">
                <a16:creationId xmlns:a16="http://schemas.microsoft.com/office/drawing/2014/main" id="{D6A45F9E-7C12-46AD-B8BC-4ECAA761BE73}"/>
              </a:ext>
            </a:extLst>
          </p:cNvPr>
          <p:cNvSpPr>
            <a:spLocks noGrp="1"/>
          </p:cNvSpPr>
          <p:nvPr>
            <p:ph type="body" sz="quarter" idx="10"/>
          </p:nvPr>
        </p:nvSpPr>
        <p:spPr>
          <a:xfrm>
            <a:off x="863369" y="2652812"/>
            <a:ext cx="8429755" cy="4205188"/>
          </a:xfrm>
        </p:spPr>
        <p:txBody>
          <a:bodyPr/>
          <a:lstStyle/>
          <a:p>
            <a:pPr>
              <a:lnSpc>
                <a:spcPts val="4000"/>
              </a:lnSpc>
              <a:spcAft>
                <a:spcPts val="1800"/>
              </a:spcAft>
            </a:pPr>
            <a:r>
              <a:rPr lang="en-US" sz="3200" dirty="0">
                <a:latin typeface="Century Gothic" panose="020B0502020202020204" pitchFamily="34" charset="0"/>
              </a:rPr>
              <a:t>Quantitative measures are limited in their ability to capture:</a:t>
            </a:r>
          </a:p>
          <a:p>
            <a:pPr marL="682625" indent="-450850">
              <a:lnSpc>
                <a:spcPts val="40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Complexities of power and relationship dynamics</a:t>
            </a:r>
          </a:p>
          <a:p>
            <a:pPr marL="682625" indent="-450850">
              <a:lnSpc>
                <a:spcPts val="40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Unintended consequences of </a:t>
            </a:r>
            <a:br>
              <a:rPr lang="en-US" sz="3200" dirty="0">
                <a:latin typeface="Century Gothic" panose="020B0502020202020204" pitchFamily="34" charset="0"/>
              </a:rPr>
            </a:br>
            <a:r>
              <a:rPr lang="en-US" sz="3200" dirty="0">
                <a:latin typeface="Century Gothic" panose="020B0502020202020204" pitchFamily="34" charset="0"/>
              </a:rPr>
              <a:t>shifting norms</a:t>
            </a:r>
          </a:p>
          <a:p>
            <a:endParaRPr lang="en-US" dirty="0"/>
          </a:p>
        </p:txBody>
      </p:sp>
      <p:sp>
        <p:nvSpPr>
          <p:cNvPr id="4" name="Text Placeholder 3">
            <a:extLst>
              <a:ext uri="{FF2B5EF4-FFF2-40B4-BE49-F238E27FC236}">
                <a16:creationId xmlns:a16="http://schemas.microsoft.com/office/drawing/2014/main" id="{2488107C-E162-4C29-B69F-E7F138B7D701}"/>
              </a:ext>
            </a:extLst>
          </p:cNvPr>
          <p:cNvSpPr>
            <a:spLocks noGrp="1"/>
          </p:cNvSpPr>
          <p:nvPr>
            <p:ph type="body" sz="quarter" idx="11"/>
          </p:nvPr>
        </p:nvSpPr>
        <p:spPr>
          <a:xfrm>
            <a:off x="561844" y="1091205"/>
            <a:ext cx="8724023" cy="837214"/>
          </a:xfrm>
        </p:spPr>
        <p:txBody>
          <a:bodyPr/>
          <a:lstStyle/>
          <a:p>
            <a:r>
              <a:rPr lang="en-US" dirty="0"/>
              <a:t>Importance of qualitative data</a:t>
            </a:r>
          </a:p>
        </p:txBody>
      </p:sp>
    </p:spTree>
    <p:extLst>
      <p:ext uri="{BB962C8B-B14F-4D97-AF65-F5344CB8AC3E}">
        <p14:creationId xmlns:p14="http://schemas.microsoft.com/office/powerpoint/2010/main" val="1513629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14B5D8FD-4523-4583-B460-7808129D2EDA}"/>
              </a:ext>
            </a:extLst>
          </p:cNvPr>
          <p:cNvSpPr/>
          <p:nvPr/>
        </p:nvSpPr>
        <p:spPr>
          <a:xfrm>
            <a:off x="650774" y="1686125"/>
            <a:ext cx="8756851" cy="5105400"/>
          </a:xfrm>
          <a:prstGeom prst="ellipse">
            <a:avLst/>
          </a:prstGeom>
          <a:solidFill>
            <a:srgbClr val="8FB08C"/>
          </a:solidFill>
          <a:ln w="38100" cap="flat" cmpd="sng" algn="ctr">
            <a:solidFill>
              <a:sysClr val="window" lastClr="FFFFFF"/>
            </a:solidFill>
            <a:prstDash val="solid"/>
          </a:ln>
          <a:effectLst>
            <a:outerShdw blurRad="63500" dist="25400" dir="14700000" algn="t" rotWithShape="0">
              <a:srgbClr val="000000">
                <a:alpha val="50000"/>
              </a:srgbClr>
            </a:outerShdw>
          </a:effectLst>
        </p:spPr>
        <p:txBody>
          <a:bodyPr tIns="0" rtlCol="0" anchor="t"/>
          <a:lstStyle/>
          <a:p>
            <a:pPr algn="ctr"/>
            <a:r>
              <a:rPr lang="en-US" sz="2800" b="1" kern="0" dirty="0">
                <a:solidFill>
                  <a:prstClr val="black"/>
                </a:solidFill>
                <a:latin typeface="Century Gothic" panose="020B0502020202020204" pitchFamily="34" charset="0"/>
              </a:rPr>
              <a:t>Practices</a:t>
            </a:r>
          </a:p>
        </p:txBody>
      </p:sp>
      <p:sp>
        <p:nvSpPr>
          <p:cNvPr id="12" name="Oval 11">
            <a:extLst>
              <a:ext uri="{FF2B5EF4-FFF2-40B4-BE49-F238E27FC236}">
                <a16:creationId xmlns:a16="http://schemas.microsoft.com/office/drawing/2014/main" id="{3C51BA48-57A2-477E-A633-9622349CCBE3}"/>
              </a:ext>
            </a:extLst>
          </p:cNvPr>
          <p:cNvSpPr/>
          <p:nvPr/>
        </p:nvSpPr>
        <p:spPr>
          <a:xfrm>
            <a:off x="1752600" y="3077175"/>
            <a:ext cx="6477000" cy="3714350"/>
          </a:xfrm>
          <a:prstGeom prst="ellipse">
            <a:avLst/>
          </a:prstGeom>
          <a:solidFill>
            <a:srgbClr val="D19049"/>
          </a:solidFill>
          <a:ln w="38100" cap="flat" cmpd="sng" algn="ctr">
            <a:solidFill>
              <a:sysClr val="window" lastClr="FFFFFF"/>
            </a:solidFill>
            <a:prstDash val="solid"/>
          </a:ln>
          <a:effectLst>
            <a:outerShdw blurRad="63500" dist="25400" dir="14700000" algn="t" rotWithShape="0">
              <a:srgbClr val="000000">
                <a:alpha val="50000"/>
              </a:srgbClr>
            </a:outerShdw>
          </a:effectLst>
        </p:spPr>
        <p:txBody>
          <a:bodyPr tIns="0" rtlCol="0" anchor="t"/>
          <a:lstStyle/>
          <a:p>
            <a:pPr algn="ctr"/>
            <a:r>
              <a:rPr lang="en-US" sz="2800" b="1" kern="0" dirty="0">
                <a:solidFill>
                  <a:prstClr val="black"/>
                </a:solidFill>
                <a:latin typeface="Century Gothic" panose="020B0502020202020204" pitchFamily="34" charset="0"/>
              </a:rPr>
              <a:t>Data</a:t>
            </a:r>
            <a:endParaRPr lang="en-US" b="1" kern="0" dirty="0">
              <a:solidFill>
                <a:prstClr val="black"/>
              </a:solidFill>
              <a:latin typeface="Century Gothic" panose="020B0502020202020204" pitchFamily="34" charset="0"/>
            </a:endParaRPr>
          </a:p>
        </p:txBody>
      </p:sp>
      <p:sp>
        <p:nvSpPr>
          <p:cNvPr id="13" name="Oval 12">
            <a:extLst>
              <a:ext uri="{FF2B5EF4-FFF2-40B4-BE49-F238E27FC236}">
                <a16:creationId xmlns:a16="http://schemas.microsoft.com/office/drawing/2014/main" id="{03031177-F17E-43A4-AA64-78D1637240BD}"/>
              </a:ext>
            </a:extLst>
          </p:cNvPr>
          <p:cNvSpPr/>
          <p:nvPr/>
        </p:nvSpPr>
        <p:spPr>
          <a:xfrm>
            <a:off x="2057400" y="3810000"/>
            <a:ext cx="3200400" cy="2647550"/>
          </a:xfrm>
          <a:prstGeom prst="ellipse">
            <a:avLst/>
          </a:prstGeom>
          <a:solidFill>
            <a:srgbClr val="D16349"/>
          </a:solidFill>
          <a:ln w="25400" cap="flat" cmpd="sng" algn="ctr">
            <a:solidFill>
              <a:srgbClr val="D16349">
                <a:shade val="50000"/>
              </a:srgbClr>
            </a:solidFill>
            <a:prstDash val="solid"/>
          </a:ln>
          <a:effectLst/>
        </p:spPr>
        <p:txBody>
          <a:bodyPr lIns="0" rIns="91440" rtlCol="0" anchor="ctr"/>
          <a:lstStyle/>
          <a:p>
            <a:pPr algn="ctr"/>
            <a:r>
              <a:rPr lang="en-US" sz="2400" b="1" kern="0" spc="-100" dirty="0">
                <a:solidFill>
                  <a:prstClr val="black"/>
                </a:solidFill>
                <a:latin typeface="Century Gothic" panose="020B0502020202020204" pitchFamily="34" charset="0"/>
              </a:rPr>
              <a:t>Sex- and age-disaggregated d</a:t>
            </a:r>
            <a:r>
              <a:rPr lang="en-US" sz="2400" b="1" kern="0" spc="-100" dirty="0" err="1">
                <a:solidFill>
                  <a:prstClr val="black"/>
                </a:solidFill>
                <a:latin typeface="Century Gothic" panose="020B0502020202020204" pitchFamily="34" charset="0"/>
              </a:rPr>
              <a:t>ata</a:t>
            </a:r>
            <a:endParaRPr lang="en-US" sz="2400" b="1" kern="0" spc="-100" dirty="0">
              <a:solidFill>
                <a:prstClr val="black"/>
              </a:solidFill>
              <a:latin typeface="Century Gothic" panose="020B0502020202020204" pitchFamily="34" charset="0"/>
            </a:endParaRPr>
          </a:p>
        </p:txBody>
      </p:sp>
      <p:sp>
        <p:nvSpPr>
          <p:cNvPr id="14" name="Oval 13">
            <a:extLst>
              <a:ext uri="{FF2B5EF4-FFF2-40B4-BE49-F238E27FC236}">
                <a16:creationId xmlns:a16="http://schemas.microsoft.com/office/drawing/2014/main" id="{5C05019A-FE1B-471C-A7D3-3BF0884F7D44}"/>
              </a:ext>
            </a:extLst>
          </p:cNvPr>
          <p:cNvSpPr/>
          <p:nvPr/>
        </p:nvSpPr>
        <p:spPr>
          <a:xfrm>
            <a:off x="4724400" y="3810000"/>
            <a:ext cx="3200400" cy="2647550"/>
          </a:xfrm>
          <a:prstGeom prst="ellipse">
            <a:avLst/>
          </a:prstGeom>
          <a:solidFill>
            <a:srgbClr val="CCB400"/>
          </a:solidFill>
          <a:ln w="38100" cap="flat" cmpd="sng" algn="ctr">
            <a:solidFill>
              <a:sysClr val="window" lastClr="FFFFFF"/>
            </a:solidFill>
            <a:prstDash val="solid"/>
          </a:ln>
          <a:effectLst>
            <a:outerShdw blurRad="63500" dist="25400" dir="14700000" algn="t" rotWithShape="0">
              <a:srgbClr val="000000">
                <a:alpha val="50000"/>
              </a:srgbClr>
            </a:outerShdw>
          </a:effectLst>
        </p:spPr>
        <p:txBody>
          <a:bodyPr rtlCol="0" anchor="ctr"/>
          <a:lstStyle/>
          <a:p>
            <a:pPr algn="ctr"/>
            <a:r>
              <a:rPr lang="en-US" sz="2400" b="1" kern="0" dirty="0">
                <a:solidFill>
                  <a:prstClr val="black"/>
                </a:solidFill>
                <a:latin typeface="Century Gothic" panose="020B0502020202020204" pitchFamily="34" charset="0"/>
              </a:rPr>
              <a:t>Gender-sensitive d</a:t>
            </a:r>
            <a:r>
              <a:rPr lang="en-US" sz="2400" b="1" kern="0" dirty="0" err="1">
                <a:solidFill>
                  <a:prstClr val="black"/>
                </a:solidFill>
                <a:latin typeface="Century Gothic" panose="020B0502020202020204" pitchFamily="34" charset="0"/>
              </a:rPr>
              <a:t>ata</a:t>
            </a:r>
            <a:endParaRPr lang="en-US" sz="2400" b="1" kern="0" dirty="0">
              <a:solidFill>
                <a:prstClr val="black"/>
              </a:solidFill>
              <a:latin typeface="Century Gothic" panose="020B0502020202020204" pitchFamily="34" charset="0"/>
            </a:endParaRPr>
          </a:p>
        </p:txBody>
      </p:sp>
      <p:sp>
        <p:nvSpPr>
          <p:cNvPr id="5" name="Title 4">
            <a:extLst>
              <a:ext uri="{FF2B5EF4-FFF2-40B4-BE49-F238E27FC236}">
                <a16:creationId xmlns:a16="http://schemas.microsoft.com/office/drawing/2014/main" id="{31CEF3FB-9AC6-49BF-AE63-40FCF4A1ACFB}"/>
              </a:ext>
            </a:extLst>
          </p:cNvPr>
          <p:cNvSpPr>
            <a:spLocks noGrp="1"/>
          </p:cNvSpPr>
          <p:nvPr>
            <p:ph type="title"/>
          </p:nvPr>
        </p:nvSpPr>
        <p:spPr/>
        <p:txBody>
          <a:bodyPr/>
          <a:lstStyle/>
          <a:p>
            <a:r>
              <a:rPr lang="en-US" dirty="0"/>
              <a:t>How to integrate gender</a:t>
            </a:r>
          </a:p>
        </p:txBody>
      </p:sp>
    </p:spTree>
    <p:extLst>
      <p:ext uri="{BB962C8B-B14F-4D97-AF65-F5344CB8AC3E}">
        <p14:creationId xmlns:p14="http://schemas.microsoft.com/office/powerpoint/2010/main" val="4132425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memory">
            <a:extLst>
              <a:ext uri="{FF2B5EF4-FFF2-40B4-BE49-F238E27FC236}">
                <a16:creationId xmlns:a16="http://schemas.microsoft.com/office/drawing/2014/main" id="{BCE878E8-2B7D-448E-AFB4-92A16DA1E4C4}"/>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GlowEdges/>
                    </a14:imgEffect>
                  </a14:imgLayer>
                </a14:imgProps>
              </a:ext>
              <a:ext uri="{28A0092B-C50C-407E-A947-70E740481C1C}">
                <a14:useLocalDpi xmlns:a14="http://schemas.microsoft.com/office/drawing/2010/main" val="0"/>
              </a:ext>
            </a:extLst>
          </a:blip>
          <a:srcRect/>
          <a:stretch>
            <a:fillRect/>
          </a:stretch>
        </p:blipFill>
        <p:spPr bwMode="auto">
          <a:xfrm>
            <a:off x="273326" y="1905000"/>
            <a:ext cx="9511748" cy="44196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C8312899-A73A-45F9-8D27-8790EEA4ADE1}"/>
              </a:ext>
            </a:extLst>
          </p:cNvPr>
          <p:cNvSpPr>
            <a:spLocks noGrp="1"/>
          </p:cNvSpPr>
          <p:nvPr>
            <p:ph type="title"/>
          </p:nvPr>
        </p:nvSpPr>
        <p:spPr/>
        <p:txBody>
          <a:bodyPr/>
          <a:lstStyle/>
          <a:p>
            <a:r>
              <a:rPr lang="en-US" dirty="0"/>
              <a:t>Activity</a:t>
            </a:r>
          </a:p>
        </p:txBody>
      </p:sp>
    </p:spTree>
    <p:extLst>
      <p:ext uri="{BB962C8B-B14F-4D97-AF65-F5344CB8AC3E}">
        <p14:creationId xmlns:p14="http://schemas.microsoft.com/office/powerpoint/2010/main" val="4163235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A6FA520E-9205-47CB-A7F5-A3B291008285}"/>
              </a:ext>
            </a:extLst>
          </p:cNvPr>
          <p:cNvSpPr/>
          <p:nvPr/>
        </p:nvSpPr>
        <p:spPr>
          <a:xfrm>
            <a:off x="762000" y="13447"/>
            <a:ext cx="2743200" cy="1797424"/>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1</a:t>
            </a:r>
          </a:p>
        </p:txBody>
      </p:sp>
      <p:sp>
        <p:nvSpPr>
          <p:cNvPr id="4" name="Rectangle: Rounded Corners 3">
            <a:extLst>
              <a:ext uri="{FF2B5EF4-FFF2-40B4-BE49-F238E27FC236}">
                <a16:creationId xmlns:a16="http://schemas.microsoft.com/office/drawing/2014/main" id="{A0FB3290-A2E1-4FD2-8FDF-8B9061EA4A39}"/>
              </a:ext>
            </a:extLst>
          </p:cNvPr>
          <p:cNvSpPr/>
          <p:nvPr/>
        </p:nvSpPr>
        <p:spPr>
          <a:xfrm>
            <a:off x="762000" y="1963271"/>
            <a:ext cx="2743200" cy="182880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dirty="0">
                <a:latin typeface="Century Gothic" panose="020B0502020202020204" pitchFamily="34" charset="0"/>
              </a:rPr>
              <a:t>4</a:t>
            </a:r>
          </a:p>
        </p:txBody>
      </p:sp>
      <p:sp>
        <p:nvSpPr>
          <p:cNvPr id="7" name="Rectangle: Rounded Corners 6">
            <a:extLst>
              <a:ext uri="{FF2B5EF4-FFF2-40B4-BE49-F238E27FC236}">
                <a16:creationId xmlns:a16="http://schemas.microsoft.com/office/drawing/2014/main" id="{AAE9D709-8022-4934-A789-E5EAD9E33631}"/>
              </a:ext>
            </a:extLst>
          </p:cNvPr>
          <p:cNvSpPr/>
          <p:nvPr/>
        </p:nvSpPr>
        <p:spPr>
          <a:xfrm>
            <a:off x="762000" y="39444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7</a:t>
            </a:r>
          </a:p>
        </p:txBody>
      </p:sp>
      <p:sp>
        <p:nvSpPr>
          <p:cNvPr id="8" name="Rectangle: Rounded Corners 7">
            <a:extLst>
              <a:ext uri="{FF2B5EF4-FFF2-40B4-BE49-F238E27FC236}">
                <a16:creationId xmlns:a16="http://schemas.microsoft.com/office/drawing/2014/main" id="{6FC267E4-D810-4B3C-96EF-B25AF1EB391E}"/>
              </a:ext>
            </a:extLst>
          </p:cNvPr>
          <p:cNvSpPr/>
          <p:nvPr/>
        </p:nvSpPr>
        <p:spPr>
          <a:xfrm>
            <a:off x="762000" y="59256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10</a:t>
            </a:r>
          </a:p>
        </p:txBody>
      </p:sp>
      <p:sp>
        <p:nvSpPr>
          <p:cNvPr id="9" name="Rectangle: Rounded Corners 8">
            <a:extLst>
              <a:ext uri="{FF2B5EF4-FFF2-40B4-BE49-F238E27FC236}">
                <a16:creationId xmlns:a16="http://schemas.microsoft.com/office/drawing/2014/main" id="{EA6407B1-F5CE-4081-8C96-9D89ABAAC52F}"/>
              </a:ext>
            </a:extLst>
          </p:cNvPr>
          <p:cNvSpPr/>
          <p:nvPr/>
        </p:nvSpPr>
        <p:spPr>
          <a:xfrm>
            <a:off x="3657600" y="13447"/>
            <a:ext cx="2743200" cy="1797424"/>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2</a:t>
            </a:r>
          </a:p>
        </p:txBody>
      </p:sp>
      <p:sp>
        <p:nvSpPr>
          <p:cNvPr id="10" name="Rectangle: Rounded Corners 9">
            <a:extLst>
              <a:ext uri="{FF2B5EF4-FFF2-40B4-BE49-F238E27FC236}">
                <a16:creationId xmlns:a16="http://schemas.microsoft.com/office/drawing/2014/main" id="{ECFA0C99-CDB9-4696-A6C9-BBC23179102F}"/>
              </a:ext>
            </a:extLst>
          </p:cNvPr>
          <p:cNvSpPr/>
          <p:nvPr/>
        </p:nvSpPr>
        <p:spPr>
          <a:xfrm>
            <a:off x="3657600" y="19632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5</a:t>
            </a:r>
          </a:p>
        </p:txBody>
      </p:sp>
      <p:sp>
        <p:nvSpPr>
          <p:cNvPr id="11" name="Rectangle: Rounded Corners 10">
            <a:extLst>
              <a:ext uri="{FF2B5EF4-FFF2-40B4-BE49-F238E27FC236}">
                <a16:creationId xmlns:a16="http://schemas.microsoft.com/office/drawing/2014/main" id="{626302F5-712F-4D33-BD4E-92E03132FA2B}"/>
              </a:ext>
            </a:extLst>
          </p:cNvPr>
          <p:cNvSpPr/>
          <p:nvPr/>
        </p:nvSpPr>
        <p:spPr>
          <a:xfrm>
            <a:off x="3657600" y="39444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8</a:t>
            </a:r>
          </a:p>
        </p:txBody>
      </p:sp>
      <p:sp>
        <p:nvSpPr>
          <p:cNvPr id="12" name="Rectangle: Rounded Corners 11">
            <a:extLst>
              <a:ext uri="{FF2B5EF4-FFF2-40B4-BE49-F238E27FC236}">
                <a16:creationId xmlns:a16="http://schemas.microsoft.com/office/drawing/2014/main" id="{F30A37F2-E322-44C2-BBC8-DDB92DD740BF}"/>
              </a:ext>
            </a:extLst>
          </p:cNvPr>
          <p:cNvSpPr/>
          <p:nvPr/>
        </p:nvSpPr>
        <p:spPr>
          <a:xfrm>
            <a:off x="3657600" y="59256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11</a:t>
            </a:r>
          </a:p>
        </p:txBody>
      </p:sp>
      <p:sp>
        <p:nvSpPr>
          <p:cNvPr id="13" name="Rectangle: Rounded Corners 12">
            <a:extLst>
              <a:ext uri="{FF2B5EF4-FFF2-40B4-BE49-F238E27FC236}">
                <a16:creationId xmlns:a16="http://schemas.microsoft.com/office/drawing/2014/main" id="{02A9C28C-3870-4E13-AD2B-BD8E6236F396}"/>
              </a:ext>
            </a:extLst>
          </p:cNvPr>
          <p:cNvSpPr/>
          <p:nvPr/>
        </p:nvSpPr>
        <p:spPr>
          <a:xfrm>
            <a:off x="6553200" y="13447"/>
            <a:ext cx="2743200" cy="1797424"/>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3</a:t>
            </a:r>
          </a:p>
        </p:txBody>
      </p:sp>
      <p:sp>
        <p:nvSpPr>
          <p:cNvPr id="14" name="Rectangle: Rounded Corners 13">
            <a:extLst>
              <a:ext uri="{FF2B5EF4-FFF2-40B4-BE49-F238E27FC236}">
                <a16:creationId xmlns:a16="http://schemas.microsoft.com/office/drawing/2014/main" id="{6234FE39-01E4-4302-BE06-B3354DF7E1BA}"/>
              </a:ext>
            </a:extLst>
          </p:cNvPr>
          <p:cNvSpPr/>
          <p:nvPr/>
        </p:nvSpPr>
        <p:spPr>
          <a:xfrm>
            <a:off x="6553200" y="19632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6</a:t>
            </a:r>
          </a:p>
        </p:txBody>
      </p:sp>
      <p:sp>
        <p:nvSpPr>
          <p:cNvPr id="15" name="Rectangle: Rounded Corners 14">
            <a:extLst>
              <a:ext uri="{FF2B5EF4-FFF2-40B4-BE49-F238E27FC236}">
                <a16:creationId xmlns:a16="http://schemas.microsoft.com/office/drawing/2014/main" id="{4B868663-D85A-461E-B393-C99C44054D6F}"/>
              </a:ext>
            </a:extLst>
          </p:cNvPr>
          <p:cNvSpPr/>
          <p:nvPr/>
        </p:nvSpPr>
        <p:spPr>
          <a:xfrm>
            <a:off x="6553200" y="39444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9</a:t>
            </a:r>
          </a:p>
        </p:txBody>
      </p:sp>
      <p:sp>
        <p:nvSpPr>
          <p:cNvPr id="16" name="Rectangle: Rounded Corners 15">
            <a:extLst>
              <a:ext uri="{FF2B5EF4-FFF2-40B4-BE49-F238E27FC236}">
                <a16:creationId xmlns:a16="http://schemas.microsoft.com/office/drawing/2014/main" id="{1584C0C0-B889-41C7-A577-F6F8A4BF3806}"/>
              </a:ext>
            </a:extLst>
          </p:cNvPr>
          <p:cNvSpPr/>
          <p:nvPr/>
        </p:nvSpPr>
        <p:spPr>
          <a:xfrm>
            <a:off x="6553200" y="5925671"/>
            <a:ext cx="2743200" cy="182880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dirty="0">
                <a:latin typeface="Century Gothic" panose="020B0502020202020204" pitchFamily="34" charset="0"/>
              </a:rPr>
              <a:t>12</a:t>
            </a:r>
          </a:p>
        </p:txBody>
      </p:sp>
      <p:sp>
        <p:nvSpPr>
          <p:cNvPr id="29" name="Rectangle: Rounded Corners 28">
            <a:extLst>
              <a:ext uri="{FF2B5EF4-FFF2-40B4-BE49-F238E27FC236}">
                <a16:creationId xmlns:a16="http://schemas.microsoft.com/office/drawing/2014/main" id="{8DE7C25E-AB01-4076-8030-9EA4DEDA0D67}"/>
              </a:ext>
            </a:extLst>
          </p:cNvPr>
          <p:cNvSpPr/>
          <p:nvPr/>
        </p:nvSpPr>
        <p:spPr>
          <a:xfrm>
            <a:off x="762000" y="19632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Stakeholder Engagement</a:t>
            </a:r>
          </a:p>
        </p:txBody>
      </p:sp>
      <p:sp>
        <p:nvSpPr>
          <p:cNvPr id="30" name="Rectangle: Rounded Corners 29">
            <a:extLst>
              <a:ext uri="{FF2B5EF4-FFF2-40B4-BE49-F238E27FC236}">
                <a16:creationId xmlns:a16="http://schemas.microsoft.com/office/drawing/2014/main" id="{B5262350-A46F-44CE-83A8-7CDD81878148}"/>
              </a:ext>
            </a:extLst>
          </p:cNvPr>
          <p:cNvSpPr/>
          <p:nvPr/>
        </p:nvSpPr>
        <p:spPr>
          <a:xfrm>
            <a:off x="6553200" y="59256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2800" b="1" dirty="0">
                <a:solidFill>
                  <a:schemeClr val="bg1"/>
                </a:solidFill>
                <a:latin typeface="Century Gothic" panose="020B0502020202020204" pitchFamily="34" charset="0"/>
              </a:rPr>
              <a:t>Stakeholder Engagement</a:t>
            </a:r>
          </a:p>
        </p:txBody>
      </p:sp>
    </p:spTree>
    <p:extLst>
      <p:ext uri="{BB962C8B-B14F-4D97-AF65-F5344CB8AC3E}">
        <p14:creationId xmlns:p14="http://schemas.microsoft.com/office/powerpoint/2010/main" val="165284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75CB54C3-7848-465E-9125-007033F488DF}"/>
              </a:ext>
            </a:extLst>
          </p:cNvPr>
          <p:cNvSpPr/>
          <p:nvPr/>
        </p:nvSpPr>
        <p:spPr>
          <a:xfrm>
            <a:off x="762000" y="13447"/>
            <a:ext cx="2743200" cy="1797424"/>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Probing</a:t>
            </a:r>
          </a:p>
        </p:txBody>
      </p:sp>
      <p:sp>
        <p:nvSpPr>
          <p:cNvPr id="18" name="Rectangle: Rounded Corners 17">
            <a:extLst>
              <a:ext uri="{FF2B5EF4-FFF2-40B4-BE49-F238E27FC236}">
                <a16:creationId xmlns:a16="http://schemas.microsoft.com/office/drawing/2014/main" id="{5B27521A-5B3F-47E6-8541-F834C641EC7D}"/>
              </a:ext>
            </a:extLst>
          </p:cNvPr>
          <p:cNvSpPr/>
          <p:nvPr/>
        </p:nvSpPr>
        <p:spPr>
          <a:xfrm>
            <a:off x="762000" y="19632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Ethics</a:t>
            </a:r>
          </a:p>
        </p:txBody>
      </p:sp>
      <p:sp>
        <p:nvSpPr>
          <p:cNvPr id="19" name="Rectangle: Rounded Corners 18">
            <a:extLst>
              <a:ext uri="{FF2B5EF4-FFF2-40B4-BE49-F238E27FC236}">
                <a16:creationId xmlns:a16="http://schemas.microsoft.com/office/drawing/2014/main" id="{9371B6D9-4311-4DF9-9301-7B2AD7618B10}"/>
              </a:ext>
            </a:extLst>
          </p:cNvPr>
          <p:cNvSpPr/>
          <p:nvPr/>
        </p:nvSpPr>
        <p:spPr>
          <a:xfrm>
            <a:off x="762000" y="39444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 Selection of interviewers</a:t>
            </a:r>
          </a:p>
        </p:txBody>
      </p:sp>
      <p:sp>
        <p:nvSpPr>
          <p:cNvPr id="20" name="Rectangle: Rounded Corners 19">
            <a:extLst>
              <a:ext uri="{FF2B5EF4-FFF2-40B4-BE49-F238E27FC236}">
                <a16:creationId xmlns:a16="http://schemas.microsoft.com/office/drawing/2014/main" id="{AD23BA1D-6E70-4A0A-812E-6A49D103E257}"/>
              </a:ext>
            </a:extLst>
          </p:cNvPr>
          <p:cNvSpPr/>
          <p:nvPr/>
        </p:nvSpPr>
        <p:spPr>
          <a:xfrm>
            <a:off x="762000" y="59256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Data collection- where</a:t>
            </a:r>
          </a:p>
        </p:txBody>
      </p:sp>
      <p:sp>
        <p:nvSpPr>
          <p:cNvPr id="21" name="Rectangle: Rounded Corners 20">
            <a:extLst>
              <a:ext uri="{FF2B5EF4-FFF2-40B4-BE49-F238E27FC236}">
                <a16:creationId xmlns:a16="http://schemas.microsoft.com/office/drawing/2014/main" id="{68B49765-E376-40DE-9F6B-46293B2DFE4B}"/>
              </a:ext>
            </a:extLst>
          </p:cNvPr>
          <p:cNvSpPr/>
          <p:nvPr/>
        </p:nvSpPr>
        <p:spPr>
          <a:xfrm>
            <a:off x="3657600" y="13447"/>
            <a:ext cx="2743200" cy="1797424"/>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Data collection- where</a:t>
            </a:r>
          </a:p>
        </p:txBody>
      </p:sp>
      <p:sp>
        <p:nvSpPr>
          <p:cNvPr id="22" name="Rectangle: Rounded Corners 21">
            <a:extLst>
              <a:ext uri="{FF2B5EF4-FFF2-40B4-BE49-F238E27FC236}">
                <a16:creationId xmlns:a16="http://schemas.microsoft.com/office/drawing/2014/main" id="{35E87016-454B-4AA7-8513-77F0B80FC635}"/>
              </a:ext>
            </a:extLst>
          </p:cNvPr>
          <p:cNvSpPr/>
          <p:nvPr/>
        </p:nvSpPr>
        <p:spPr>
          <a:xfrm>
            <a:off x="3657600" y="19632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Probing</a:t>
            </a:r>
          </a:p>
        </p:txBody>
      </p:sp>
      <p:sp>
        <p:nvSpPr>
          <p:cNvPr id="23" name="Rectangle: Rounded Corners 22">
            <a:extLst>
              <a:ext uri="{FF2B5EF4-FFF2-40B4-BE49-F238E27FC236}">
                <a16:creationId xmlns:a16="http://schemas.microsoft.com/office/drawing/2014/main" id="{1DABF791-9445-403F-8823-EAD92680D7E9}"/>
              </a:ext>
            </a:extLst>
          </p:cNvPr>
          <p:cNvSpPr/>
          <p:nvPr/>
        </p:nvSpPr>
        <p:spPr>
          <a:xfrm>
            <a:off x="3657600" y="39444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Data collection- when</a:t>
            </a:r>
          </a:p>
        </p:txBody>
      </p:sp>
      <p:sp>
        <p:nvSpPr>
          <p:cNvPr id="24" name="Rectangle: Rounded Corners 23">
            <a:extLst>
              <a:ext uri="{FF2B5EF4-FFF2-40B4-BE49-F238E27FC236}">
                <a16:creationId xmlns:a16="http://schemas.microsoft.com/office/drawing/2014/main" id="{BEFDB3BC-D575-48D6-965D-38AEBD6FAC65}"/>
              </a:ext>
            </a:extLst>
          </p:cNvPr>
          <p:cNvSpPr/>
          <p:nvPr/>
        </p:nvSpPr>
        <p:spPr>
          <a:xfrm>
            <a:off x="3657600" y="59256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Selection  of interviewers</a:t>
            </a:r>
          </a:p>
        </p:txBody>
      </p:sp>
      <p:sp>
        <p:nvSpPr>
          <p:cNvPr id="25" name="Rectangle: Rounded Corners 24">
            <a:extLst>
              <a:ext uri="{FF2B5EF4-FFF2-40B4-BE49-F238E27FC236}">
                <a16:creationId xmlns:a16="http://schemas.microsoft.com/office/drawing/2014/main" id="{A85995C7-B469-4CBC-8B70-2B50637AE1DB}"/>
              </a:ext>
            </a:extLst>
          </p:cNvPr>
          <p:cNvSpPr/>
          <p:nvPr/>
        </p:nvSpPr>
        <p:spPr>
          <a:xfrm>
            <a:off x="6553200" y="13447"/>
            <a:ext cx="2743200" cy="1797424"/>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Data collection- when</a:t>
            </a:r>
          </a:p>
        </p:txBody>
      </p:sp>
      <p:sp>
        <p:nvSpPr>
          <p:cNvPr id="26" name="Rectangle: Rounded Corners 25">
            <a:extLst>
              <a:ext uri="{FF2B5EF4-FFF2-40B4-BE49-F238E27FC236}">
                <a16:creationId xmlns:a16="http://schemas.microsoft.com/office/drawing/2014/main" id="{C256AEE9-3CE1-4D35-B6BB-A96A56F2C338}"/>
              </a:ext>
            </a:extLst>
          </p:cNvPr>
          <p:cNvSpPr/>
          <p:nvPr/>
        </p:nvSpPr>
        <p:spPr>
          <a:xfrm>
            <a:off x="6553200" y="19632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Selection of participants</a:t>
            </a:r>
          </a:p>
        </p:txBody>
      </p:sp>
      <p:sp>
        <p:nvSpPr>
          <p:cNvPr id="27" name="Rectangle: Rounded Corners 26">
            <a:extLst>
              <a:ext uri="{FF2B5EF4-FFF2-40B4-BE49-F238E27FC236}">
                <a16:creationId xmlns:a16="http://schemas.microsoft.com/office/drawing/2014/main" id="{1FCF70BE-7C47-432C-9421-04AB00BC9BED}"/>
              </a:ext>
            </a:extLst>
          </p:cNvPr>
          <p:cNvSpPr/>
          <p:nvPr/>
        </p:nvSpPr>
        <p:spPr>
          <a:xfrm>
            <a:off x="6553200" y="39444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Ethics</a:t>
            </a:r>
          </a:p>
        </p:txBody>
      </p:sp>
      <p:sp>
        <p:nvSpPr>
          <p:cNvPr id="28" name="Rectangle: Rounded Corners 27">
            <a:extLst>
              <a:ext uri="{FF2B5EF4-FFF2-40B4-BE49-F238E27FC236}">
                <a16:creationId xmlns:a16="http://schemas.microsoft.com/office/drawing/2014/main" id="{F6DC62CE-67CD-43E7-A2B6-CF755EDE5ADD}"/>
              </a:ext>
            </a:extLst>
          </p:cNvPr>
          <p:cNvSpPr/>
          <p:nvPr/>
        </p:nvSpPr>
        <p:spPr>
          <a:xfrm>
            <a:off x="6553200" y="5925671"/>
            <a:ext cx="2743200" cy="1828800"/>
          </a:xfrm>
          <a:prstGeom prst="roundRect">
            <a:avLst/>
          </a:prstGeom>
          <a:solidFill>
            <a:srgbClr val="CBDFDB"/>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3200" b="1" dirty="0">
                <a:solidFill>
                  <a:srgbClr val="1E1860"/>
                </a:solidFill>
                <a:latin typeface="Century Gothic" panose="020B0502020202020204" pitchFamily="34" charset="0"/>
              </a:rPr>
              <a:t>Selection of participants</a:t>
            </a:r>
          </a:p>
        </p:txBody>
      </p:sp>
      <p:sp>
        <p:nvSpPr>
          <p:cNvPr id="4" name="Rectangle: Rounded Corners 3">
            <a:extLst>
              <a:ext uri="{FF2B5EF4-FFF2-40B4-BE49-F238E27FC236}">
                <a16:creationId xmlns:a16="http://schemas.microsoft.com/office/drawing/2014/main" id="{A0FB3290-A2E1-4FD2-8FDF-8B9061EA4A39}"/>
              </a:ext>
            </a:extLst>
          </p:cNvPr>
          <p:cNvSpPr/>
          <p:nvPr/>
        </p:nvSpPr>
        <p:spPr>
          <a:xfrm>
            <a:off x="762000" y="19632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4</a:t>
            </a:r>
          </a:p>
        </p:txBody>
      </p:sp>
      <p:sp>
        <p:nvSpPr>
          <p:cNvPr id="7" name="Rectangle: Rounded Corners 6">
            <a:extLst>
              <a:ext uri="{FF2B5EF4-FFF2-40B4-BE49-F238E27FC236}">
                <a16:creationId xmlns:a16="http://schemas.microsoft.com/office/drawing/2014/main" id="{AAE9D709-8022-4934-A789-E5EAD9E33631}"/>
              </a:ext>
            </a:extLst>
          </p:cNvPr>
          <p:cNvSpPr/>
          <p:nvPr/>
        </p:nvSpPr>
        <p:spPr>
          <a:xfrm>
            <a:off x="762000" y="39444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7</a:t>
            </a:r>
          </a:p>
        </p:txBody>
      </p:sp>
      <p:sp>
        <p:nvSpPr>
          <p:cNvPr id="8" name="Rectangle: Rounded Corners 7">
            <a:extLst>
              <a:ext uri="{FF2B5EF4-FFF2-40B4-BE49-F238E27FC236}">
                <a16:creationId xmlns:a16="http://schemas.microsoft.com/office/drawing/2014/main" id="{6FC267E4-D810-4B3C-96EF-B25AF1EB391E}"/>
              </a:ext>
            </a:extLst>
          </p:cNvPr>
          <p:cNvSpPr/>
          <p:nvPr/>
        </p:nvSpPr>
        <p:spPr>
          <a:xfrm>
            <a:off x="762000" y="59256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10</a:t>
            </a:r>
          </a:p>
        </p:txBody>
      </p:sp>
      <p:sp>
        <p:nvSpPr>
          <p:cNvPr id="9" name="Rectangle: Rounded Corners 8">
            <a:extLst>
              <a:ext uri="{FF2B5EF4-FFF2-40B4-BE49-F238E27FC236}">
                <a16:creationId xmlns:a16="http://schemas.microsoft.com/office/drawing/2014/main" id="{EA6407B1-F5CE-4081-8C96-9D89ABAAC52F}"/>
              </a:ext>
            </a:extLst>
          </p:cNvPr>
          <p:cNvSpPr/>
          <p:nvPr/>
        </p:nvSpPr>
        <p:spPr>
          <a:xfrm>
            <a:off x="3657600" y="13447"/>
            <a:ext cx="2743200" cy="1797424"/>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2</a:t>
            </a:r>
          </a:p>
        </p:txBody>
      </p:sp>
      <p:sp>
        <p:nvSpPr>
          <p:cNvPr id="10" name="Rectangle: Rounded Corners 9">
            <a:extLst>
              <a:ext uri="{FF2B5EF4-FFF2-40B4-BE49-F238E27FC236}">
                <a16:creationId xmlns:a16="http://schemas.microsoft.com/office/drawing/2014/main" id="{ECFA0C99-CDB9-4696-A6C9-BBC23179102F}"/>
              </a:ext>
            </a:extLst>
          </p:cNvPr>
          <p:cNvSpPr/>
          <p:nvPr/>
        </p:nvSpPr>
        <p:spPr>
          <a:xfrm>
            <a:off x="3657600" y="19632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5</a:t>
            </a:r>
          </a:p>
        </p:txBody>
      </p:sp>
      <p:sp>
        <p:nvSpPr>
          <p:cNvPr id="11" name="Rectangle: Rounded Corners 10">
            <a:extLst>
              <a:ext uri="{FF2B5EF4-FFF2-40B4-BE49-F238E27FC236}">
                <a16:creationId xmlns:a16="http://schemas.microsoft.com/office/drawing/2014/main" id="{626302F5-712F-4D33-BD4E-92E03132FA2B}"/>
              </a:ext>
            </a:extLst>
          </p:cNvPr>
          <p:cNvSpPr/>
          <p:nvPr/>
        </p:nvSpPr>
        <p:spPr>
          <a:xfrm>
            <a:off x="3657600" y="39444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8</a:t>
            </a:r>
          </a:p>
        </p:txBody>
      </p:sp>
      <p:sp>
        <p:nvSpPr>
          <p:cNvPr id="12" name="Rectangle: Rounded Corners 11">
            <a:extLst>
              <a:ext uri="{FF2B5EF4-FFF2-40B4-BE49-F238E27FC236}">
                <a16:creationId xmlns:a16="http://schemas.microsoft.com/office/drawing/2014/main" id="{F30A37F2-E322-44C2-BBC8-DDB92DD740BF}"/>
              </a:ext>
            </a:extLst>
          </p:cNvPr>
          <p:cNvSpPr/>
          <p:nvPr/>
        </p:nvSpPr>
        <p:spPr>
          <a:xfrm>
            <a:off x="3657600" y="59256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11</a:t>
            </a:r>
          </a:p>
        </p:txBody>
      </p:sp>
      <p:sp>
        <p:nvSpPr>
          <p:cNvPr id="13" name="Rectangle: Rounded Corners 12">
            <a:extLst>
              <a:ext uri="{FF2B5EF4-FFF2-40B4-BE49-F238E27FC236}">
                <a16:creationId xmlns:a16="http://schemas.microsoft.com/office/drawing/2014/main" id="{02A9C28C-3870-4E13-AD2B-BD8E6236F396}"/>
              </a:ext>
            </a:extLst>
          </p:cNvPr>
          <p:cNvSpPr/>
          <p:nvPr/>
        </p:nvSpPr>
        <p:spPr>
          <a:xfrm>
            <a:off x="6553200" y="13447"/>
            <a:ext cx="2743200" cy="1797424"/>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3</a:t>
            </a:r>
          </a:p>
        </p:txBody>
      </p:sp>
      <p:sp>
        <p:nvSpPr>
          <p:cNvPr id="14" name="Rectangle: Rounded Corners 13">
            <a:extLst>
              <a:ext uri="{FF2B5EF4-FFF2-40B4-BE49-F238E27FC236}">
                <a16:creationId xmlns:a16="http://schemas.microsoft.com/office/drawing/2014/main" id="{6234FE39-01E4-4302-BE06-B3354DF7E1BA}"/>
              </a:ext>
            </a:extLst>
          </p:cNvPr>
          <p:cNvSpPr/>
          <p:nvPr/>
        </p:nvSpPr>
        <p:spPr>
          <a:xfrm>
            <a:off x="6553200" y="19632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6</a:t>
            </a:r>
          </a:p>
        </p:txBody>
      </p:sp>
      <p:sp>
        <p:nvSpPr>
          <p:cNvPr id="15" name="Rectangle: Rounded Corners 14">
            <a:extLst>
              <a:ext uri="{FF2B5EF4-FFF2-40B4-BE49-F238E27FC236}">
                <a16:creationId xmlns:a16="http://schemas.microsoft.com/office/drawing/2014/main" id="{4B868663-D85A-461E-B393-C99C44054D6F}"/>
              </a:ext>
            </a:extLst>
          </p:cNvPr>
          <p:cNvSpPr/>
          <p:nvPr/>
        </p:nvSpPr>
        <p:spPr>
          <a:xfrm>
            <a:off x="6553200" y="39444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9</a:t>
            </a:r>
          </a:p>
        </p:txBody>
      </p:sp>
      <p:sp>
        <p:nvSpPr>
          <p:cNvPr id="16" name="Rectangle: Rounded Corners 15">
            <a:extLst>
              <a:ext uri="{FF2B5EF4-FFF2-40B4-BE49-F238E27FC236}">
                <a16:creationId xmlns:a16="http://schemas.microsoft.com/office/drawing/2014/main" id="{1584C0C0-B889-41C7-A577-F6F8A4BF3806}"/>
              </a:ext>
            </a:extLst>
          </p:cNvPr>
          <p:cNvSpPr/>
          <p:nvPr/>
        </p:nvSpPr>
        <p:spPr>
          <a:xfrm>
            <a:off x="6553200" y="5925671"/>
            <a:ext cx="2743200" cy="1828800"/>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12</a:t>
            </a:r>
          </a:p>
        </p:txBody>
      </p:sp>
      <p:sp>
        <p:nvSpPr>
          <p:cNvPr id="3" name="Rectangle: Rounded Corners 2">
            <a:extLst>
              <a:ext uri="{FF2B5EF4-FFF2-40B4-BE49-F238E27FC236}">
                <a16:creationId xmlns:a16="http://schemas.microsoft.com/office/drawing/2014/main" id="{A6FA520E-9205-47CB-A7F5-A3B291008285}"/>
              </a:ext>
            </a:extLst>
          </p:cNvPr>
          <p:cNvSpPr/>
          <p:nvPr/>
        </p:nvSpPr>
        <p:spPr>
          <a:xfrm>
            <a:off x="762000" y="13447"/>
            <a:ext cx="2743200" cy="1797424"/>
          </a:xfrm>
          <a:prstGeom prst="roundRect">
            <a:avLst/>
          </a:prstGeom>
          <a:solidFill>
            <a:srgbClr val="0070C0"/>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US" sz="4800" b="1" dirty="0">
                <a:latin typeface="Century Gothic" panose="020B0502020202020204" pitchFamily="34" charset="0"/>
              </a:rPr>
              <a:t>1</a:t>
            </a:r>
          </a:p>
        </p:txBody>
      </p:sp>
    </p:spTree>
    <p:extLst>
      <p:ext uri="{BB962C8B-B14F-4D97-AF65-F5344CB8AC3E}">
        <p14:creationId xmlns:p14="http://schemas.microsoft.com/office/powerpoint/2010/main" val="2337273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250"/>
                                        <p:tgtEl>
                                          <p:spTgt spid="3"/>
                                        </p:tgtEl>
                                      </p:cBhvr>
                                    </p:animEffect>
                                    <p:set>
                                      <p:cBhvr>
                                        <p:cTn id="7" dur="1" fill="hold">
                                          <p:stCondLst>
                                            <p:cond delay="249"/>
                                          </p:stCondLst>
                                        </p:cTn>
                                        <p:tgtEl>
                                          <p:spTgt spid="3"/>
                                        </p:tgtEl>
                                        <p:attrNameLst>
                                          <p:attrName>style.visibility</p:attrName>
                                        </p:attrNameLst>
                                      </p:cBhvr>
                                      <p:to>
                                        <p:strVal val="hidden"/>
                                      </p:to>
                                    </p:set>
                                  </p:childTnLst>
                                </p:cTn>
                              </p:par>
                              <p:par>
                                <p:cTn id="8" presetID="16" presetClass="entr" presetSubtype="21"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barn(inVertical)">
                                      <p:cBhvr>
                                        <p:cTn id="10" dur="250"/>
                                        <p:tgtEl>
                                          <p:spTgt spid="17"/>
                                        </p:tgtEl>
                                      </p:cBhvr>
                                    </p:animEffect>
                                  </p:childTnLst>
                                </p:cTn>
                              </p:par>
                            </p:childTnLst>
                          </p:cTn>
                        </p:par>
                      </p:childTnLst>
                    </p:cTn>
                  </p:par>
                </p:childTnLst>
              </p:cTn>
              <p:nextCondLst>
                <p:cond evt="onClick" delay="0">
                  <p:tgtEl>
                    <p:spTgt spid="3"/>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16" presetClass="exit" presetSubtype="21" fill="hold" grpId="0" nodeType="clickEffect">
                                  <p:stCondLst>
                                    <p:cond delay="0"/>
                                  </p:stCondLst>
                                  <p:childTnLst>
                                    <p:animEffect transition="out" filter="barn(inVertical)">
                                      <p:cBhvr>
                                        <p:cTn id="15" dur="250"/>
                                        <p:tgtEl>
                                          <p:spTgt spid="4"/>
                                        </p:tgtEl>
                                      </p:cBhvr>
                                    </p:animEffect>
                                    <p:set>
                                      <p:cBhvr>
                                        <p:cTn id="16" dur="1" fill="hold">
                                          <p:stCondLst>
                                            <p:cond delay="249"/>
                                          </p:stCondLst>
                                        </p:cTn>
                                        <p:tgtEl>
                                          <p:spTgt spid="4"/>
                                        </p:tgtEl>
                                        <p:attrNameLst>
                                          <p:attrName>style.visibility</p:attrName>
                                        </p:attrNameLst>
                                      </p:cBhvr>
                                      <p:to>
                                        <p:strVal val="hidden"/>
                                      </p:to>
                                    </p:set>
                                  </p:childTnLst>
                                </p:cTn>
                              </p:par>
                              <p:par>
                                <p:cTn id="17" presetID="16" presetClass="entr" presetSubtype="21"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barn(inVertical)">
                                      <p:cBhvr>
                                        <p:cTn id="19" dur="250"/>
                                        <p:tgtEl>
                                          <p:spTgt spid="18"/>
                                        </p:tgtEl>
                                      </p:cBhvr>
                                    </p:animEffect>
                                  </p:childTnLst>
                                </p:cTn>
                              </p:par>
                            </p:childTnLst>
                          </p:cTn>
                        </p:par>
                      </p:childTnLst>
                    </p:cTn>
                  </p:par>
                </p:childTnLst>
              </p:cTn>
              <p:nextCondLst>
                <p:cond evt="onClick" delay="0">
                  <p:tgtEl>
                    <p:spTgt spid="4"/>
                  </p:tgtEl>
                </p:cond>
              </p:nextCondLst>
            </p:seq>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16" presetClass="exit" presetSubtype="21" fill="hold" grpId="0" nodeType="clickEffect">
                                  <p:stCondLst>
                                    <p:cond delay="0"/>
                                  </p:stCondLst>
                                  <p:childTnLst>
                                    <p:animEffect transition="out" filter="barn(inVertical)">
                                      <p:cBhvr>
                                        <p:cTn id="24" dur="250"/>
                                        <p:tgtEl>
                                          <p:spTgt spid="7"/>
                                        </p:tgtEl>
                                      </p:cBhvr>
                                    </p:animEffect>
                                    <p:set>
                                      <p:cBhvr>
                                        <p:cTn id="25" dur="1" fill="hold">
                                          <p:stCondLst>
                                            <p:cond delay="249"/>
                                          </p:stCondLst>
                                        </p:cTn>
                                        <p:tgtEl>
                                          <p:spTgt spid="7"/>
                                        </p:tgtEl>
                                        <p:attrNameLst>
                                          <p:attrName>style.visibility</p:attrName>
                                        </p:attrNameLst>
                                      </p:cBhvr>
                                      <p:to>
                                        <p:strVal val="hidden"/>
                                      </p:to>
                                    </p:set>
                                  </p:childTnLst>
                                </p:cTn>
                              </p:par>
                              <p:par>
                                <p:cTn id="26" presetID="16" presetClass="entr" presetSubtype="21"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barn(inVertical)">
                                      <p:cBhvr>
                                        <p:cTn id="28" dur="250"/>
                                        <p:tgtEl>
                                          <p:spTgt spid="19"/>
                                        </p:tgtEl>
                                      </p:cBhvr>
                                    </p:animEffect>
                                  </p:childTnLst>
                                </p:cTn>
                              </p:par>
                            </p:childTnLst>
                          </p:cTn>
                        </p:par>
                      </p:childTnLst>
                    </p:cTn>
                  </p:par>
                </p:childTnLst>
              </p:cTn>
              <p:nextCondLst>
                <p:cond evt="onClick" delay="0">
                  <p:tgtEl>
                    <p:spTgt spid="7"/>
                  </p:tgtEl>
                </p:cond>
              </p:nextCondLst>
            </p:seq>
            <p:seq concurrent="1" nextAc="seek">
              <p:cTn id="29" restart="whenNotActive" fill="hold" evtFilter="cancelBubble" nodeType="interactiveSeq">
                <p:stCondLst>
                  <p:cond evt="onClick" delay="0">
                    <p:tgtEl>
                      <p:spTgt spid="8"/>
                    </p:tgtEl>
                  </p:cond>
                </p:stCondLst>
                <p:endSync evt="end" delay="0">
                  <p:rtn val="all"/>
                </p:endSync>
                <p:childTnLst>
                  <p:par>
                    <p:cTn id="30" fill="hold">
                      <p:stCondLst>
                        <p:cond delay="0"/>
                      </p:stCondLst>
                      <p:childTnLst>
                        <p:par>
                          <p:cTn id="31" fill="hold">
                            <p:stCondLst>
                              <p:cond delay="0"/>
                            </p:stCondLst>
                            <p:childTnLst>
                              <p:par>
                                <p:cTn id="32" presetID="16" presetClass="exit" presetSubtype="21" fill="hold" grpId="0" nodeType="clickEffect">
                                  <p:stCondLst>
                                    <p:cond delay="0"/>
                                  </p:stCondLst>
                                  <p:childTnLst>
                                    <p:animEffect transition="out" filter="barn(inVertical)">
                                      <p:cBhvr>
                                        <p:cTn id="33" dur="250"/>
                                        <p:tgtEl>
                                          <p:spTgt spid="8"/>
                                        </p:tgtEl>
                                      </p:cBhvr>
                                    </p:animEffect>
                                    <p:set>
                                      <p:cBhvr>
                                        <p:cTn id="34" dur="1" fill="hold">
                                          <p:stCondLst>
                                            <p:cond delay="249"/>
                                          </p:stCondLst>
                                        </p:cTn>
                                        <p:tgtEl>
                                          <p:spTgt spid="8"/>
                                        </p:tgtEl>
                                        <p:attrNameLst>
                                          <p:attrName>style.visibility</p:attrName>
                                        </p:attrNameLst>
                                      </p:cBhvr>
                                      <p:to>
                                        <p:strVal val="hidden"/>
                                      </p:to>
                                    </p:set>
                                  </p:childTnLst>
                                </p:cTn>
                              </p:par>
                              <p:par>
                                <p:cTn id="35" presetID="16" presetClass="entr" presetSubtype="21"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barn(inVertical)">
                                      <p:cBhvr>
                                        <p:cTn id="37" dur="250"/>
                                        <p:tgtEl>
                                          <p:spTgt spid="20"/>
                                        </p:tgtEl>
                                      </p:cBhvr>
                                    </p:animEffect>
                                  </p:childTnLst>
                                </p:cTn>
                              </p:par>
                            </p:childTnLst>
                          </p:cTn>
                        </p:par>
                      </p:childTnLst>
                    </p:cTn>
                  </p:par>
                </p:childTnLst>
              </p:cTn>
              <p:nextCondLst>
                <p:cond evt="onClick" delay="0">
                  <p:tgtEl>
                    <p:spTgt spid="8"/>
                  </p:tgtEl>
                </p:cond>
              </p:nextCondLst>
            </p:seq>
            <p:seq concurrent="1" nextAc="seek">
              <p:cTn id="38" restart="whenNotActive" fill="hold" evtFilter="cancelBubble" nodeType="interactiveSeq">
                <p:stCondLst>
                  <p:cond evt="onClick" delay="0">
                    <p:tgtEl>
                      <p:spTgt spid="9"/>
                    </p:tgtEl>
                  </p:cond>
                </p:stCondLst>
                <p:endSync evt="end" delay="0">
                  <p:rtn val="all"/>
                </p:endSync>
                <p:childTnLst>
                  <p:par>
                    <p:cTn id="39" fill="hold">
                      <p:stCondLst>
                        <p:cond delay="0"/>
                      </p:stCondLst>
                      <p:childTnLst>
                        <p:par>
                          <p:cTn id="40" fill="hold">
                            <p:stCondLst>
                              <p:cond delay="0"/>
                            </p:stCondLst>
                            <p:childTnLst>
                              <p:par>
                                <p:cTn id="41" presetID="16" presetClass="exit" presetSubtype="21" fill="hold" grpId="0" nodeType="clickEffect">
                                  <p:stCondLst>
                                    <p:cond delay="0"/>
                                  </p:stCondLst>
                                  <p:childTnLst>
                                    <p:animEffect transition="out" filter="barn(inVertical)">
                                      <p:cBhvr>
                                        <p:cTn id="42" dur="250"/>
                                        <p:tgtEl>
                                          <p:spTgt spid="9"/>
                                        </p:tgtEl>
                                      </p:cBhvr>
                                    </p:animEffect>
                                    <p:set>
                                      <p:cBhvr>
                                        <p:cTn id="43" dur="1" fill="hold">
                                          <p:stCondLst>
                                            <p:cond delay="249"/>
                                          </p:stCondLst>
                                        </p:cTn>
                                        <p:tgtEl>
                                          <p:spTgt spid="9"/>
                                        </p:tgtEl>
                                        <p:attrNameLst>
                                          <p:attrName>style.visibility</p:attrName>
                                        </p:attrNameLst>
                                      </p:cBhvr>
                                      <p:to>
                                        <p:strVal val="hidden"/>
                                      </p:to>
                                    </p:set>
                                  </p:childTnLst>
                                </p:cTn>
                              </p:par>
                              <p:par>
                                <p:cTn id="44" presetID="16" presetClass="entr" presetSubtype="21" fill="hold" grpId="0" nodeType="with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barn(inVertical)">
                                      <p:cBhvr>
                                        <p:cTn id="46" dur="250"/>
                                        <p:tgtEl>
                                          <p:spTgt spid="21"/>
                                        </p:tgtEl>
                                      </p:cBhvr>
                                    </p:animEffect>
                                  </p:childTnLst>
                                </p:cTn>
                              </p:par>
                            </p:childTnLst>
                          </p:cTn>
                        </p:par>
                      </p:childTnLst>
                    </p:cTn>
                  </p:par>
                </p:childTnLst>
              </p:cTn>
              <p:nextCondLst>
                <p:cond evt="onClick" delay="0">
                  <p:tgtEl>
                    <p:spTgt spid="9"/>
                  </p:tgtEl>
                </p:cond>
              </p:nextCondLst>
            </p:seq>
            <p:seq concurrent="1" nextAc="seek">
              <p:cTn id="47" restart="whenNotActive" fill="hold" evtFilter="cancelBubble" nodeType="interactiveSeq">
                <p:stCondLst>
                  <p:cond evt="onClick" delay="0">
                    <p:tgtEl>
                      <p:spTgt spid="10"/>
                    </p:tgtEl>
                  </p:cond>
                </p:stCondLst>
                <p:endSync evt="end" delay="0">
                  <p:rtn val="all"/>
                </p:endSync>
                <p:childTnLst>
                  <p:par>
                    <p:cTn id="48" fill="hold">
                      <p:stCondLst>
                        <p:cond delay="0"/>
                      </p:stCondLst>
                      <p:childTnLst>
                        <p:par>
                          <p:cTn id="49" fill="hold">
                            <p:stCondLst>
                              <p:cond delay="0"/>
                            </p:stCondLst>
                            <p:childTnLst>
                              <p:par>
                                <p:cTn id="50" presetID="16" presetClass="exit" presetSubtype="21" fill="hold" grpId="0" nodeType="clickEffect">
                                  <p:stCondLst>
                                    <p:cond delay="0"/>
                                  </p:stCondLst>
                                  <p:childTnLst>
                                    <p:animEffect transition="out" filter="barn(inVertical)">
                                      <p:cBhvr>
                                        <p:cTn id="51" dur="250"/>
                                        <p:tgtEl>
                                          <p:spTgt spid="10"/>
                                        </p:tgtEl>
                                      </p:cBhvr>
                                    </p:animEffect>
                                    <p:set>
                                      <p:cBhvr>
                                        <p:cTn id="52" dur="1" fill="hold">
                                          <p:stCondLst>
                                            <p:cond delay="249"/>
                                          </p:stCondLst>
                                        </p:cTn>
                                        <p:tgtEl>
                                          <p:spTgt spid="10"/>
                                        </p:tgtEl>
                                        <p:attrNameLst>
                                          <p:attrName>style.visibility</p:attrName>
                                        </p:attrNameLst>
                                      </p:cBhvr>
                                      <p:to>
                                        <p:strVal val="hidden"/>
                                      </p:to>
                                    </p:set>
                                  </p:childTnLst>
                                </p:cTn>
                              </p:par>
                              <p:par>
                                <p:cTn id="53" presetID="16" presetClass="entr" presetSubtype="21"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barn(inVertical)">
                                      <p:cBhvr>
                                        <p:cTn id="55" dur="250"/>
                                        <p:tgtEl>
                                          <p:spTgt spid="22"/>
                                        </p:tgtEl>
                                      </p:cBhvr>
                                    </p:animEffect>
                                  </p:childTnLst>
                                </p:cTn>
                              </p:par>
                            </p:childTnLst>
                          </p:cTn>
                        </p:par>
                      </p:childTnLst>
                    </p:cTn>
                  </p:par>
                </p:childTnLst>
              </p:cTn>
              <p:nextCondLst>
                <p:cond evt="onClick" delay="0">
                  <p:tgtEl>
                    <p:spTgt spid="10"/>
                  </p:tgtEl>
                </p:cond>
              </p:nextCondLst>
            </p:seq>
            <p:seq concurrent="1" nextAc="seek">
              <p:cTn id="56" restart="whenNotActive" fill="hold" evtFilter="cancelBubble" nodeType="interactiveSeq">
                <p:stCondLst>
                  <p:cond evt="onClick" delay="0">
                    <p:tgtEl>
                      <p:spTgt spid="11"/>
                    </p:tgtEl>
                  </p:cond>
                </p:stCondLst>
                <p:endSync evt="end" delay="0">
                  <p:rtn val="all"/>
                </p:endSync>
                <p:childTnLst>
                  <p:par>
                    <p:cTn id="57" fill="hold">
                      <p:stCondLst>
                        <p:cond delay="0"/>
                      </p:stCondLst>
                      <p:childTnLst>
                        <p:par>
                          <p:cTn id="58" fill="hold">
                            <p:stCondLst>
                              <p:cond delay="0"/>
                            </p:stCondLst>
                            <p:childTnLst>
                              <p:par>
                                <p:cTn id="59" presetID="16" presetClass="exit" presetSubtype="21" fill="hold" grpId="0" nodeType="clickEffect">
                                  <p:stCondLst>
                                    <p:cond delay="0"/>
                                  </p:stCondLst>
                                  <p:childTnLst>
                                    <p:animEffect transition="out" filter="barn(inVertical)">
                                      <p:cBhvr>
                                        <p:cTn id="60" dur="250"/>
                                        <p:tgtEl>
                                          <p:spTgt spid="11"/>
                                        </p:tgtEl>
                                      </p:cBhvr>
                                    </p:animEffect>
                                    <p:set>
                                      <p:cBhvr>
                                        <p:cTn id="61" dur="1" fill="hold">
                                          <p:stCondLst>
                                            <p:cond delay="249"/>
                                          </p:stCondLst>
                                        </p:cTn>
                                        <p:tgtEl>
                                          <p:spTgt spid="11"/>
                                        </p:tgtEl>
                                        <p:attrNameLst>
                                          <p:attrName>style.visibility</p:attrName>
                                        </p:attrNameLst>
                                      </p:cBhvr>
                                      <p:to>
                                        <p:strVal val="hidden"/>
                                      </p:to>
                                    </p:set>
                                  </p:childTnLst>
                                </p:cTn>
                              </p:par>
                              <p:par>
                                <p:cTn id="62" presetID="16" presetClass="entr" presetSubtype="21" fill="hold" grpId="0" nodeType="withEffect">
                                  <p:stCondLst>
                                    <p:cond delay="0"/>
                                  </p:stCondLst>
                                  <p:childTnLst>
                                    <p:set>
                                      <p:cBhvr>
                                        <p:cTn id="63" dur="1" fill="hold">
                                          <p:stCondLst>
                                            <p:cond delay="0"/>
                                          </p:stCondLst>
                                        </p:cTn>
                                        <p:tgtEl>
                                          <p:spTgt spid="23"/>
                                        </p:tgtEl>
                                        <p:attrNameLst>
                                          <p:attrName>style.visibility</p:attrName>
                                        </p:attrNameLst>
                                      </p:cBhvr>
                                      <p:to>
                                        <p:strVal val="visible"/>
                                      </p:to>
                                    </p:set>
                                    <p:animEffect transition="in" filter="barn(inVertical)">
                                      <p:cBhvr>
                                        <p:cTn id="64" dur="250"/>
                                        <p:tgtEl>
                                          <p:spTgt spid="23"/>
                                        </p:tgtEl>
                                      </p:cBhvr>
                                    </p:animEffect>
                                  </p:childTnLst>
                                </p:cTn>
                              </p:par>
                            </p:childTnLst>
                          </p:cTn>
                        </p:par>
                      </p:childTnLst>
                    </p:cTn>
                  </p:par>
                </p:childTnLst>
              </p:cTn>
              <p:nextCondLst>
                <p:cond evt="onClick" delay="0">
                  <p:tgtEl>
                    <p:spTgt spid="11"/>
                  </p:tgtEl>
                </p:cond>
              </p:nextCondLst>
            </p:seq>
            <p:seq concurrent="1" nextAc="seek">
              <p:cTn id="65" restart="whenNotActive" fill="hold" evtFilter="cancelBubble" nodeType="interactiveSeq">
                <p:stCondLst>
                  <p:cond evt="onClick" delay="0">
                    <p:tgtEl>
                      <p:spTgt spid="13"/>
                    </p:tgtEl>
                  </p:cond>
                </p:stCondLst>
                <p:endSync evt="end" delay="0">
                  <p:rtn val="all"/>
                </p:endSync>
                <p:childTnLst>
                  <p:par>
                    <p:cTn id="66" fill="hold">
                      <p:stCondLst>
                        <p:cond delay="0"/>
                      </p:stCondLst>
                      <p:childTnLst>
                        <p:par>
                          <p:cTn id="67" fill="hold">
                            <p:stCondLst>
                              <p:cond delay="0"/>
                            </p:stCondLst>
                            <p:childTnLst>
                              <p:par>
                                <p:cTn id="68" presetID="16" presetClass="exit" presetSubtype="21" fill="hold" grpId="0" nodeType="clickEffect">
                                  <p:stCondLst>
                                    <p:cond delay="0"/>
                                  </p:stCondLst>
                                  <p:childTnLst>
                                    <p:animEffect transition="out" filter="barn(inVertical)">
                                      <p:cBhvr>
                                        <p:cTn id="69" dur="250"/>
                                        <p:tgtEl>
                                          <p:spTgt spid="13"/>
                                        </p:tgtEl>
                                      </p:cBhvr>
                                    </p:animEffect>
                                    <p:set>
                                      <p:cBhvr>
                                        <p:cTn id="70" dur="1" fill="hold">
                                          <p:stCondLst>
                                            <p:cond delay="249"/>
                                          </p:stCondLst>
                                        </p:cTn>
                                        <p:tgtEl>
                                          <p:spTgt spid="13"/>
                                        </p:tgtEl>
                                        <p:attrNameLst>
                                          <p:attrName>style.visibility</p:attrName>
                                        </p:attrNameLst>
                                      </p:cBhvr>
                                      <p:to>
                                        <p:strVal val="hidden"/>
                                      </p:to>
                                    </p:set>
                                  </p:childTnLst>
                                </p:cTn>
                              </p:par>
                              <p:par>
                                <p:cTn id="71" presetID="16" presetClass="entr" presetSubtype="21" fill="hold" grpId="0" nodeType="withEffect">
                                  <p:stCondLst>
                                    <p:cond delay="0"/>
                                  </p:stCondLst>
                                  <p:childTnLst>
                                    <p:set>
                                      <p:cBhvr>
                                        <p:cTn id="72" dur="1" fill="hold">
                                          <p:stCondLst>
                                            <p:cond delay="0"/>
                                          </p:stCondLst>
                                        </p:cTn>
                                        <p:tgtEl>
                                          <p:spTgt spid="25"/>
                                        </p:tgtEl>
                                        <p:attrNameLst>
                                          <p:attrName>style.visibility</p:attrName>
                                        </p:attrNameLst>
                                      </p:cBhvr>
                                      <p:to>
                                        <p:strVal val="visible"/>
                                      </p:to>
                                    </p:set>
                                    <p:animEffect transition="in" filter="barn(inVertical)">
                                      <p:cBhvr>
                                        <p:cTn id="73" dur="250"/>
                                        <p:tgtEl>
                                          <p:spTgt spid="25"/>
                                        </p:tgtEl>
                                      </p:cBhvr>
                                    </p:animEffect>
                                  </p:childTnLst>
                                </p:cTn>
                              </p:par>
                            </p:childTnLst>
                          </p:cTn>
                        </p:par>
                      </p:childTnLst>
                    </p:cTn>
                  </p:par>
                </p:childTnLst>
              </p:cTn>
              <p:nextCondLst>
                <p:cond evt="onClick" delay="0">
                  <p:tgtEl>
                    <p:spTgt spid="13"/>
                  </p:tgtEl>
                </p:cond>
              </p:nextCondLst>
            </p:seq>
            <p:seq concurrent="1" nextAc="seek">
              <p:cTn id="74" restart="whenNotActive" fill="hold" evtFilter="cancelBubble" nodeType="interactiveSeq">
                <p:stCondLst>
                  <p:cond evt="onClick" delay="0">
                    <p:tgtEl>
                      <p:spTgt spid="12"/>
                    </p:tgtEl>
                  </p:cond>
                </p:stCondLst>
                <p:endSync evt="end" delay="0">
                  <p:rtn val="all"/>
                </p:endSync>
                <p:childTnLst>
                  <p:par>
                    <p:cTn id="75" fill="hold">
                      <p:stCondLst>
                        <p:cond delay="0"/>
                      </p:stCondLst>
                      <p:childTnLst>
                        <p:par>
                          <p:cTn id="76" fill="hold">
                            <p:stCondLst>
                              <p:cond delay="0"/>
                            </p:stCondLst>
                            <p:childTnLst>
                              <p:par>
                                <p:cTn id="77" presetID="16" presetClass="exit" presetSubtype="21" fill="hold" grpId="0" nodeType="clickEffect">
                                  <p:stCondLst>
                                    <p:cond delay="0"/>
                                  </p:stCondLst>
                                  <p:childTnLst>
                                    <p:animEffect transition="out" filter="barn(inVertical)">
                                      <p:cBhvr>
                                        <p:cTn id="78" dur="250"/>
                                        <p:tgtEl>
                                          <p:spTgt spid="12"/>
                                        </p:tgtEl>
                                      </p:cBhvr>
                                    </p:animEffect>
                                    <p:set>
                                      <p:cBhvr>
                                        <p:cTn id="79" dur="1" fill="hold">
                                          <p:stCondLst>
                                            <p:cond delay="249"/>
                                          </p:stCondLst>
                                        </p:cTn>
                                        <p:tgtEl>
                                          <p:spTgt spid="12"/>
                                        </p:tgtEl>
                                        <p:attrNameLst>
                                          <p:attrName>style.visibility</p:attrName>
                                        </p:attrNameLst>
                                      </p:cBhvr>
                                      <p:to>
                                        <p:strVal val="hidden"/>
                                      </p:to>
                                    </p:set>
                                  </p:childTnLst>
                                </p:cTn>
                              </p:par>
                              <p:par>
                                <p:cTn id="80" presetID="16" presetClass="entr" presetSubtype="21" fill="hold" grpId="0" nodeType="with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barn(inVertical)">
                                      <p:cBhvr>
                                        <p:cTn id="82" dur="250"/>
                                        <p:tgtEl>
                                          <p:spTgt spid="24"/>
                                        </p:tgtEl>
                                      </p:cBhvr>
                                    </p:animEffect>
                                  </p:childTnLst>
                                </p:cTn>
                              </p:par>
                            </p:childTnLst>
                          </p:cTn>
                        </p:par>
                      </p:childTnLst>
                    </p:cTn>
                  </p:par>
                </p:childTnLst>
              </p:cTn>
              <p:nextCondLst>
                <p:cond evt="onClick" delay="0">
                  <p:tgtEl>
                    <p:spTgt spid="12"/>
                  </p:tgtEl>
                </p:cond>
              </p:nextCondLst>
            </p:seq>
            <p:seq concurrent="1" nextAc="seek">
              <p:cTn id="83" restart="whenNotActive" fill="hold" evtFilter="cancelBubble" nodeType="interactiveSeq">
                <p:stCondLst>
                  <p:cond evt="onClick" delay="0">
                    <p:tgtEl>
                      <p:spTgt spid="14"/>
                    </p:tgtEl>
                  </p:cond>
                </p:stCondLst>
                <p:endSync evt="end" delay="0">
                  <p:rtn val="all"/>
                </p:endSync>
                <p:childTnLst>
                  <p:par>
                    <p:cTn id="84" fill="hold">
                      <p:stCondLst>
                        <p:cond delay="0"/>
                      </p:stCondLst>
                      <p:childTnLst>
                        <p:par>
                          <p:cTn id="85" fill="hold">
                            <p:stCondLst>
                              <p:cond delay="0"/>
                            </p:stCondLst>
                            <p:childTnLst>
                              <p:par>
                                <p:cTn id="86" presetID="16" presetClass="exit" presetSubtype="21" fill="hold" grpId="0" nodeType="clickEffect">
                                  <p:stCondLst>
                                    <p:cond delay="0"/>
                                  </p:stCondLst>
                                  <p:childTnLst>
                                    <p:animEffect transition="out" filter="barn(inVertical)">
                                      <p:cBhvr>
                                        <p:cTn id="87" dur="250"/>
                                        <p:tgtEl>
                                          <p:spTgt spid="14"/>
                                        </p:tgtEl>
                                      </p:cBhvr>
                                    </p:animEffect>
                                    <p:set>
                                      <p:cBhvr>
                                        <p:cTn id="88" dur="1" fill="hold">
                                          <p:stCondLst>
                                            <p:cond delay="249"/>
                                          </p:stCondLst>
                                        </p:cTn>
                                        <p:tgtEl>
                                          <p:spTgt spid="14"/>
                                        </p:tgtEl>
                                        <p:attrNameLst>
                                          <p:attrName>style.visibility</p:attrName>
                                        </p:attrNameLst>
                                      </p:cBhvr>
                                      <p:to>
                                        <p:strVal val="hidden"/>
                                      </p:to>
                                    </p:set>
                                  </p:childTnLst>
                                </p:cTn>
                              </p:par>
                              <p:par>
                                <p:cTn id="89" presetID="16" presetClass="entr" presetSubtype="21" fill="hold" grpId="0" nodeType="withEffect">
                                  <p:stCondLst>
                                    <p:cond delay="0"/>
                                  </p:stCondLst>
                                  <p:childTnLst>
                                    <p:set>
                                      <p:cBhvr>
                                        <p:cTn id="90" dur="1" fill="hold">
                                          <p:stCondLst>
                                            <p:cond delay="0"/>
                                          </p:stCondLst>
                                        </p:cTn>
                                        <p:tgtEl>
                                          <p:spTgt spid="26"/>
                                        </p:tgtEl>
                                        <p:attrNameLst>
                                          <p:attrName>style.visibility</p:attrName>
                                        </p:attrNameLst>
                                      </p:cBhvr>
                                      <p:to>
                                        <p:strVal val="visible"/>
                                      </p:to>
                                    </p:set>
                                    <p:animEffect transition="in" filter="barn(inVertical)">
                                      <p:cBhvr>
                                        <p:cTn id="91" dur="250"/>
                                        <p:tgtEl>
                                          <p:spTgt spid="26"/>
                                        </p:tgtEl>
                                      </p:cBhvr>
                                    </p:animEffect>
                                  </p:childTnLst>
                                </p:cTn>
                              </p:par>
                            </p:childTnLst>
                          </p:cTn>
                        </p:par>
                      </p:childTnLst>
                    </p:cTn>
                  </p:par>
                </p:childTnLst>
              </p:cTn>
              <p:nextCondLst>
                <p:cond evt="onClick" delay="0">
                  <p:tgtEl>
                    <p:spTgt spid="14"/>
                  </p:tgtEl>
                </p:cond>
              </p:nextCondLst>
            </p:seq>
            <p:seq concurrent="1" nextAc="seek">
              <p:cTn id="92" restart="whenNotActive" fill="hold" evtFilter="cancelBubble" nodeType="interactiveSeq">
                <p:stCondLst>
                  <p:cond evt="onClick" delay="0">
                    <p:tgtEl>
                      <p:spTgt spid="15"/>
                    </p:tgtEl>
                  </p:cond>
                </p:stCondLst>
                <p:endSync evt="end" delay="0">
                  <p:rtn val="all"/>
                </p:endSync>
                <p:childTnLst>
                  <p:par>
                    <p:cTn id="93" fill="hold">
                      <p:stCondLst>
                        <p:cond delay="0"/>
                      </p:stCondLst>
                      <p:childTnLst>
                        <p:par>
                          <p:cTn id="94" fill="hold">
                            <p:stCondLst>
                              <p:cond delay="0"/>
                            </p:stCondLst>
                            <p:childTnLst>
                              <p:par>
                                <p:cTn id="95" presetID="16" presetClass="exit" presetSubtype="21" fill="hold" grpId="0" nodeType="clickEffect">
                                  <p:stCondLst>
                                    <p:cond delay="0"/>
                                  </p:stCondLst>
                                  <p:childTnLst>
                                    <p:animEffect transition="out" filter="barn(inVertical)">
                                      <p:cBhvr>
                                        <p:cTn id="96" dur="250"/>
                                        <p:tgtEl>
                                          <p:spTgt spid="15"/>
                                        </p:tgtEl>
                                      </p:cBhvr>
                                    </p:animEffect>
                                    <p:set>
                                      <p:cBhvr>
                                        <p:cTn id="97" dur="1" fill="hold">
                                          <p:stCondLst>
                                            <p:cond delay="249"/>
                                          </p:stCondLst>
                                        </p:cTn>
                                        <p:tgtEl>
                                          <p:spTgt spid="15"/>
                                        </p:tgtEl>
                                        <p:attrNameLst>
                                          <p:attrName>style.visibility</p:attrName>
                                        </p:attrNameLst>
                                      </p:cBhvr>
                                      <p:to>
                                        <p:strVal val="hidden"/>
                                      </p:to>
                                    </p:set>
                                  </p:childTnLst>
                                </p:cTn>
                              </p:par>
                              <p:par>
                                <p:cTn id="98" presetID="16" presetClass="entr" presetSubtype="21" fill="hold" grpId="0" nodeType="withEffect">
                                  <p:stCondLst>
                                    <p:cond delay="0"/>
                                  </p:stCondLst>
                                  <p:childTnLst>
                                    <p:set>
                                      <p:cBhvr>
                                        <p:cTn id="99" dur="1" fill="hold">
                                          <p:stCondLst>
                                            <p:cond delay="0"/>
                                          </p:stCondLst>
                                        </p:cTn>
                                        <p:tgtEl>
                                          <p:spTgt spid="27"/>
                                        </p:tgtEl>
                                        <p:attrNameLst>
                                          <p:attrName>style.visibility</p:attrName>
                                        </p:attrNameLst>
                                      </p:cBhvr>
                                      <p:to>
                                        <p:strVal val="visible"/>
                                      </p:to>
                                    </p:set>
                                    <p:animEffect transition="in" filter="barn(inVertical)">
                                      <p:cBhvr>
                                        <p:cTn id="100" dur="250"/>
                                        <p:tgtEl>
                                          <p:spTgt spid="27"/>
                                        </p:tgtEl>
                                      </p:cBhvr>
                                    </p:animEffect>
                                  </p:childTnLst>
                                </p:cTn>
                              </p:par>
                            </p:childTnLst>
                          </p:cTn>
                        </p:par>
                      </p:childTnLst>
                    </p:cTn>
                  </p:par>
                </p:childTnLst>
              </p:cTn>
              <p:nextCondLst>
                <p:cond evt="onClick" delay="0">
                  <p:tgtEl>
                    <p:spTgt spid="15"/>
                  </p:tgtEl>
                </p:cond>
              </p:nextCondLst>
            </p:seq>
            <p:seq concurrent="1" nextAc="seek">
              <p:cTn id="101" restart="whenNotActive" fill="hold" evtFilter="cancelBubble" nodeType="interactiveSeq">
                <p:stCondLst>
                  <p:cond evt="onClick" delay="0">
                    <p:tgtEl>
                      <p:spTgt spid="16"/>
                    </p:tgtEl>
                  </p:cond>
                </p:stCondLst>
                <p:endSync evt="end" delay="0">
                  <p:rtn val="all"/>
                </p:endSync>
                <p:childTnLst>
                  <p:par>
                    <p:cTn id="102" fill="hold">
                      <p:stCondLst>
                        <p:cond delay="0"/>
                      </p:stCondLst>
                      <p:childTnLst>
                        <p:par>
                          <p:cTn id="103" fill="hold">
                            <p:stCondLst>
                              <p:cond delay="0"/>
                            </p:stCondLst>
                            <p:childTnLst>
                              <p:par>
                                <p:cTn id="104" presetID="16" presetClass="exit" presetSubtype="21" fill="hold" grpId="0" nodeType="clickEffect">
                                  <p:stCondLst>
                                    <p:cond delay="0"/>
                                  </p:stCondLst>
                                  <p:childTnLst>
                                    <p:animEffect transition="out" filter="barn(inVertical)">
                                      <p:cBhvr>
                                        <p:cTn id="105" dur="250"/>
                                        <p:tgtEl>
                                          <p:spTgt spid="16"/>
                                        </p:tgtEl>
                                      </p:cBhvr>
                                    </p:animEffect>
                                    <p:set>
                                      <p:cBhvr>
                                        <p:cTn id="106" dur="1" fill="hold">
                                          <p:stCondLst>
                                            <p:cond delay="249"/>
                                          </p:stCondLst>
                                        </p:cTn>
                                        <p:tgtEl>
                                          <p:spTgt spid="16"/>
                                        </p:tgtEl>
                                        <p:attrNameLst>
                                          <p:attrName>style.visibility</p:attrName>
                                        </p:attrNameLst>
                                      </p:cBhvr>
                                      <p:to>
                                        <p:strVal val="hidden"/>
                                      </p:to>
                                    </p:set>
                                  </p:childTnLst>
                                </p:cTn>
                              </p:par>
                              <p:par>
                                <p:cTn id="107" presetID="16" presetClass="entr" presetSubtype="21" fill="hold" grpId="0" nodeType="withEffect">
                                  <p:stCondLst>
                                    <p:cond delay="0"/>
                                  </p:stCondLst>
                                  <p:childTnLst>
                                    <p:set>
                                      <p:cBhvr>
                                        <p:cTn id="108" dur="1" fill="hold">
                                          <p:stCondLst>
                                            <p:cond delay="0"/>
                                          </p:stCondLst>
                                        </p:cTn>
                                        <p:tgtEl>
                                          <p:spTgt spid="28"/>
                                        </p:tgtEl>
                                        <p:attrNameLst>
                                          <p:attrName>style.visibility</p:attrName>
                                        </p:attrNameLst>
                                      </p:cBhvr>
                                      <p:to>
                                        <p:strVal val="visible"/>
                                      </p:to>
                                    </p:set>
                                    <p:animEffect transition="in" filter="barn(inVertical)">
                                      <p:cBhvr>
                                        <p:cTn id="109" dur="250"/>
                                        <p:tgtEl>
                                          <p:spTgt spid="28"/>
                                        </p:tgtEl>
                                      </p:cBhvr>
                                    </p:animEffect>
                                  </p:childTnLst>
                                </p:cTn>
                              </p:par>
                            </p:childTnLst>
                          </p:cTn>
                        </p:par>
                      </p:childTnLst>
                    </p:cTn>
                  </p:par>
                </p:childTnLst>
              </p:cTn>
              <p:nextCondLst>
                <p:cond evt="onClick" delay="0">
                  <p:tgtEl>
                    <p:spTgt spid="16"/>
                  </p:tgtEl>
                </p:cond>
              </p:nextCondLst>
            </p:seq>
            <p:seq concurrent="1" nextAc="seek">
              <p:cTn id="110" restart="whenNotActive" fill="hold" evtFilter="cancelBubble" nodeType="interactiveSeq">
                <p:stCondLst>
                  <p:cond evt="onClick" delay="0">
                    <p:tgtEl>
                      <p:spTgt spid="18"/>
                    </p:tgtEl>
                  </p:cond>
                </p:stCondLst>
                <p:endSync evt="end" delay="0">
                  <p:rtn val="all"/>
                </p:endSync>
                <p:childTnLst>
                  <p:par>
                    <p:cTn id="111" fill="hold">
                      <p:stCondLst>
                        <p:cond delay="0"/>
                      </p:stCondLst>
                      <p:childTnLst>
                        <p:par>
                          <p:cTn id="112" fill="hold">
                            <p:stCondLst>
                              <p:cond delay="0"/>
                            </p:stCondLst>
                            <p:childTnLst>
                              <p:par>
                                <p:cTn id="113" presetID="16" presetClass="exit" presetSubtype="21" fill="hold" grpId="1" nodeType="clickEffect">
                                  <p:stCondLst>
                                    <p:cond delay="0"/>
                                  </p:stCondLst>
                                  <p:childTnLst>
                                    <p:animEffect transition="out" filter="barn(inVertical)">
                                      <p:cBhvr>
                                        <p:cTn id="114" dur="250"/>
                                        <p:tgtEl>
                                          <p:spTgt spid="18"/>
                                        </p:tgtEl>
                                      </p:cBhvr>
                                    </p:animEffect>
                                    <p:set>
                                      <p:cBhvr>
                                        <p:cTn id="115" dur="1" fill="hold">
                                          <p:stCondLst>
                                            <p:cond delay="249"/>
                                          </p:stCondLst>
                                        </p:cTn>
                                        <p:tgtEl>
                                          <p:spTgt spid="18"/>
                                        </p:tgtEl>
                                        <p:attrNameLst>
                                          <p:attrName>style.visibility</p:attrName>
                                        </p:attrNameLst>
                                      </p:cBhvr>
                                      <p:to>
                                        <p:strVal val="hidden"/>
                                      </p:to>
                                    </p:set>
                                  </p:childTnLst>
                                </p:cTn>
                              </p:par>
                              <p:par>
                                <p:cTn id="116" presetID="16" presetClass="entr" presetSubtype="21" fill="hold" grpId="1" nodeType="withEffect">
                                  <p:stCondLst>
                                    <p:cond delay="0"/>
                                  </p:stCondLst>
                                  <p:childTnLst>
                                    <p:set>
                                      <p:cBhvr>
                                        <p:cTn id="117" dur="1" fill="hold">
                                          <p:stCondLst>
                                            <p:cond delay="0"/>
                                          </p:stCondLst>
                                        </p:cTn>
                                        <p:tgtEl>
                                          <p:spTgt spid="4"/>
                                        </p:tgtEl>
                                        <p:attrNameLst>
                                          <p:attrName>style.visibility</p:attrName>
                                        </p:attrNameLst>
                                      </p:cBhvr>
                                      <p:to>
                                        <p:strVal val="visible"/>
                                      </p:to>
                                    </p:set>
                                    <p:animEffect transition="in" filter="barn(inVertical)">
                                      <p:cBhvr>
                                        <p:cTn id="118" dur="250"/>
                                        <p:tgtEl>
                                          <p:spTgt spid="4"/>
                                        </p:tgtEl>
                                      </p:cBhvr>
                                    </p:animEffect>
                                  </p:childTnLst>
                                </p:cTn>
                              </p:par>
                            </p:childTnLst>
                          </p:cTn>
                        </p:par>
                      </p:childTnLst>
                    </p:cTn>
                  </p:par>
                </p:childTnLst>
              </p:cTn>
              <p:nextCondLst>
                <p:cond evt="onClick" delay="0">
                  <p:tgtEl>
                    <p:spTgt spid="18"/>
                  </p:tgtEl>
                </p:cond>
              </p:nextCondLst>
            </p:seq>
            <p:seq concurrent="1" nextAc="seek">
              <p:cTn id="119" restart="whenNotActive" fill="hold" evtFilter="cancelBubble" nodeType="interactiveSeq">
                <p:stCondLst>
                  <p:cond evt="onClick" delay="0">
                    <p:tgtEl>
                      <p:spTgt spid="17"/>
                    </p:tgtEl>
                  </p:cond>
                </p:stCondLst>
                <p:endSync evt="end" delay="0">
                  <p:rtn val="all"/>
                </p:endSync>
                <p:childTnLst>
                  <p:par>
                    <p:cTn id="120" fill="hold">
                      <p:stCondLst>
                        <p:cond delay="indefinite"/>
                      </p:stCondLst>
                      <p:childTnLst>
                        <p:par>
                          <p:cTn id="121" fill="hold">
                            <p:stCondLst>
                              <p:cond delay="0"/>
                            </p:stCondLst>
                            <p:childTnLst>
                              <p:par>
                                <p:cTn id="122" presetID="16" presetClass="exit" presetSubtype="21" fill="hold" grpId="1" nodeType="clickEffect">
                                  <p:stCondLst>
                                    <p:cond delay="0"/>
                                  </p:stCondLst>
                                  <p:childTnLst>
                                    <p:animEffect transition="out" filter="barn(inVertical)">
                                      <p:cBhvr>
                                        <p:cTn id="123" dur="250"/>
                                        <p:tgtEl>
                                          <p:spTgt spid="17"/>
                                        </p:tgtEl>
                                      </p:cBhvr>
                                    </p:animEffect>
                                    <p:set>
                                      <p:cBhvr>
                                        <p:cTn id="124" dur="1" fill="hold">
                                          <p:stCondLst>
                                            <p:cond delay="249"/>
                                          </p:stCondLst>
                                        </p:cTn>
                                        <p:tgtEl>
                                          <p:spTgt spid="17"/>
                                        </p:tgtEl>
                                        <p:attrNameLst>
                                          <p:attrName>style.visibility</p:attrName>
                                        </p:attrNameLst>
                                      </p:cBhvr>
                                      <p:to>
                                        <p:strVal val="hidden"/>
                                      </p:to>
                                    </p:set>
                                  </p:childTnLst>
                                </p:cTn>
                              </p:par>
                              <p:par>
                                <p:cTn id="125" presetID="16" presetClass="entr" presetSubtype="21" fill="hold" grpId="1" nodeType="withEffect">
                                  <p:stCondLst>
                                    <p:cond delay="0"/>
                                  </p:stCondLst>
                                  <p:childTnLst>
                                    <p:set>
                                      <p:cBhvr>
                                        <p:cTn id="126" dur="1" fill="hold">
                                          <p:stCondLst>
                                            <p:cond delay="0"/>
                                          </p:stCondLst>
                                        </p:cTn>
                                        <p:tgtEl>
                                          <p:spTgt spid="3"/>
                                        </p:tgtEl>
                                        <p:attrNameLst>
                                          <p:attrName>style.visibility</p:attrName>
                                        </p:attrNameLst>
                                      </p:cBhvr>
                                      <p:to>
                                        <p:strVal val="visible"/>
                                      </p:to>
                                    </p:set>
                                    <p:animEffect transition="in" filter="barn(inVertical)">
                                      <p:cBhvr>
                                        <p:cTn id="127" dur="250"/>
                                        <p:tgtEl>
                                          <p:spTgt spid="3"/>
                                        </p:tgtEl>
                                      </p:cBhvr>
                                    </p:animEffect>
                                  </p:childTnLst>
                                </p:cTn>
                              </p:par>
                            </p:childTnLst>
                          </p:cTn>
                        </p:par>
                      </p:childTnLst>
                    </p:cTn>
                  </p:par>
                </p:childTnLst>
              </p:cTn>
              <p:nextCondLst>
                <p:cond evt="onClick" delay="0">
                  <p:tgtEl>
                    <p:spTgt spid="17"/>
                  </p:tgtEl>
                </p:cond>
              </p:nextCondLst>
            </p:seq>
            <p:seq concurrent="1" nextAc="seek">
              <p:cTn id="128" restart="whenNotActive" fill="hold" evtFilter="cancelBubble" nodeType="interactiveSeq">
                <p:stCondLst>
                  <p:cond evt="onClick" delay="0">
                    <p:tgtEl>
                      <p:spTgt spid="19"/>
                    </p:tgtEl>
                  </p:cond>
                </p:stCondLst>
                <p:endSync evt="end" delay="0">
                  <p:rtn val="all"/>
                </p:endSync>
                <p:childTnLst>
                  <p:par>
                    <p:cTn id="129" fill="hold">
                      <p:stCondLst>
                        <p:cond delay="0"/>
                      </p:stCondLst>
                      <p:childTnLst>
                        <p:par>
                          <p:cTn id="130" fill="hold">
                            <p:stCondLst>
                              <p:cond delay="0"/>
                            </p:stCondLst>
                            <p:childTnLst>
                              <p:par>
                                <p:cTn id="131" presetID="16" presetClass="exit" presetSubtype="21" fill="hold" grpId="1" nodeType="clickEffect">
                                  <p:stCondLst>
                                    <p:cond delay="0"/>
                                  </p:stCondLst>
                                  <p:childTnLst>
                                    <p:animEffect transition="out" filter="barn(inVertical)">
                                      <p:cBhvr>
                                        <p:cTn id="132" dur="250"/>
                                        <p:tgtEl>
                                          <p:spTgt spid="19"/>
                                        </p:tgtEl>
                                      </p:cBhvr>
                                    </p:animEffect>
                                    <p:set>
                                      <p:cBhvr>
                                        <p:cTn id="133" dur="1" fill="hold">
                                          <p:stCondLst>
                                            <p:cond delay="249"/>
                                          </p:stCondLst>
                                        </p:cTn>
                                        <p:tgtEl>
                                          <p:spTgt spid="19"/>
                                        </p:tgtEl>
                                        <p:attrNameLst>
                                          <p:attrName>style.visibility</p:attrName>
                                        </p:attrNameLst>
                                      </p:cBhvr>
                                      <p:to>
                                        <p:strVal val="hidden"/>
                                      </p:to>
                                    </p:set>
                                  </p:childTnLst>
                                </p:cTn>
                              </p:par>
                              <p:par>
                                <p:cTn id="134" presetID="16" presetClass="entr" presetSubtype="21" fill="hold" grpId="1" nodeType="withEffect">
                                  <p:stCondLst>
                                    <p:cond delay="0"/>
                                  </p:stCondLst>
                                  <p:childTnLst>
                                    <p:set>
                                      <p:cBhvr>
                                        <p:cTn id="135" dur="1" fill="hold">
                                          <p:stCondLst>
                                            <p:cond delay="0"/>
                                          </p:stCondLst>
                                        </p:cTn>
                                        <p:tgtEl>
                                          <p:spTgt spid="7"/>
                                        </p:tgtEl>
                                        <p:attrNameLst>
                                          <p:attrName>style.visibility</p:attrName>
                                        </p:attrNameLst>
                                      </p:cBhvr>
                                      <p:to>
                                        <p:strVal val="visible"/>
                                      </p:to>
                                    </p:set>
                                    <p:animEffect transition="in" filter="barn(inVertical)">
                                      <p:cBhvr>
                                        <p:cTn id="136" dur="250"/>
                                        <p:tgtEl>
                                          <p:spTgt spid="7"/>
                                        </p:tgtEl>
                                      </p:cBhvr>
                                    </p:animEffect>
                                  </p:childTnLst>
                                </p:cTn>
                              </p:par>
                            </p:childTnLst>
                          </p:cTn>
                        </p:par>
                      </p:childTnLst>
                    </p:cTn>
                  </p:par>
                </p:childTnLst>
              </p:cTn>
              <p:nextCondLst>
                <p:cond evt="onClick" delay="0">
                  <p:tgtEl>
                    <p:spTgt spid="19"/>
                  </p:tgtEl>
                </p:cond>
              </p:nextCondLst>
            </p:seq>
            <p:seq concurrent="1" nextAc="seek">
              <p:cTn id="137" restart="whenNotActive" fill="hold" evtFilter="cancelBubble" nodeType="interactiveSeq">
                <p:stCondLst>
                  <p:cond evt="onClick" delay="0">
                    <p:tgtEl>
                      <p:spTgt spid="20"/>
                    </p:tgtEl>
                  </p:cond>
                </p:stCondLst>
                <p:endSync evt="end" delay="0">
                  <p:rtn val="all"/>
                </p:endSync>
                <p:childTnLst>
                  <p:par>
                    <p:cTn id="138" fill="hold">
                      <p:stCondLst>
                        <p:cond delay="0"/>
                      </p:stCondLst>
                      <p:childTnLst>
                        <p:par>
                          <p:cTn id="139" fill="hold">
                            <p:stCondLst>
                              <p:cond delay="0"/>
                            </p:stCondLst>
                            <p:childTnLst>
                              <p:par>
                                <p:cTn id="140" presetID="16" presetClass="exit" presetSubtype="21" fill="hold" grpId="1" nodeType="clickEffect">
                                  <p:stCondLst>
                                    <p:cond delay="0"/>
                                  </p:stCondLst>
                                  <p:childTnLst>
                                    <p:animEffect transition="out" filter="barn(inVertical)">
                                      <p:cBhvr>
                                        <p:cTn id="141" dur="250"/>
                                        <p:tgtEl>
                                          <p:spTgt spid="20"/>
                                        </p:tgtEl>
                                      </p:cBhvr>
                                    </p:animEffect>
                                    <p:set>
                                      <p:cBhvr>
                                        <p:cTn id="142" dur="1" fill="hold">
                                          <p:stCondLst>
                                            <p:cond delay="249"/>
                                          </p:stCondLst>
                                        </p:cTn>
                                        <p:tgtEl>
                                          <p:spTgt spid="20"/>
                                        </p:tgtEl>
                                        <p:attrNameLst>
                                          <p:attrName>style.visibility</p:attrName>
                                        </p:attrNameLst>
                                      </p:cBhvr>
                                      <p:to>
                                        <p:strVal val="hidden"/>
                                      </p:to>
                                    </p:set>
                                  </p:childTnLst>
                                </p:cTn>
                              </p:par>
                              <p:par>
                                <p:cTn id="143" presetID="16" presetClass="entr" presetSubtype="21" fill="hold" grpId="1" nodeType="withEffect">
                                  <p:stCondLst>
                                    <p:cond delay="0"/>
                                  </p:stCondLst>
                                  <p:childTnLst>
                                    <p:set>
                                      <p:cBhvr>
                                        <p:cTn id="144" dur="1" fill="hold">
                                          <p:stCondLst>
                                            <p:cond delay="0"/>
                                          </p:stCondLst>
                                        </p:cTn>
                                        <p:tgtEl>
                                          <p:spTgt spid="8"/>
                                        </p:tgtEl>
                                        <p:attrNameLst>
                                          <p:attrName>style.visibility</p:attrName>
                                        </p:attrNameLst>
                                      </p:cBhvr>
                                      <p:to>
                                        <p:strVal val="visible"/>
                                      </p:to>
                                    </p:set>
                                    <p:animEffect transition="in" filter="barn(inVertical)">
                                      <p:cBhvr>
                                        <p:cTn id="145" dur="250"/>
                                        <p:tgtEl>
                                          <p:spTgt spid="8"/>
                                        </p:tgtEl>
                                      </p:cBhvr>
                                    </p:animEffect>
                                  </p:childTnLst>
                                </p:cTn>
                              </p:par>
                            </p:childTnLst>
                          </p:cTn>
                        </p:par>
                      </p:childTnLst>
                    </p:cTn>
                  </p:par>
                </p:childTnLst>
              </p:cTn>
              <p:nextCondLst>
                <p:cond evt="onClick" delay="0">
                  <p:tgtEl>
                    <p:spTgt spid="20"/>
                  </p:tgtEl>
                </p:cond>
              </p:nextCondLst>
            </p:seq>
            <p:seq concurrent="1" nextAc="seek">
              <p:cTn id="146" restart="whenNotActive" fill="hold" evtFilter="cancelBubble" nodeType="interactiveSeq">
                <p:stCondLst>
                  <p:cond evt="onClick" delay="0">
                    <p:tgtEl>
                      <p:spTgt spid="21"/>
                    </p:tgtEl>
                  </p:cond>
                </p:stCondLst>
                <p:endSync evt="end" delay="0">
                  <p:rtn val="all"/>
                </p:endSync>
                <p:childTnLst>
                  <p:par>
                    <p:cTn id="147" fill="hold">
                      <p:stCondLst>
                        <p:cond delay="0"/>
                      </p:stCondLst>
                      <p:childTnLst>
                        <p:par>
                          <p:cTn id="148" fill="hold">
                            <p:stCondLst>
                              <p:cond delay="0"/>
                            </p:stCondLst>
                            <p:childTnLst>
                              <p:par>
                                <p:cTn id="149" presetID="16" presetClass="exit" presetSubtype="21" fill="hold" grpId="1" nodeType="clickEffect">
                                  <p:stCondLst>
                                    <p:cond delay="0"/>
                                  </p:stCondLst>
                                  <p:childTnLst>
                                    <p:animEffect transition="out" filter="barn(inVertical)">
                                      <p:cBhvr>
                                        <p:cTn id="150" dur="250"/>
                                        <p:tgtEl>
                                          <p:spTgt spid="21"/>
                                        </p:tgtEl>
                                      </p:cBhvr>
                                    </p:animEffect>
                                    <p:set>
                                      <p:cBhvr>
                                        <p:cTn id="151" dur="1" fill="hold">
                                          <p:stCondLst>
                                            <p:cond delay="249"/>
                                          </p:stCondLst>
                                        </p:cTn>
                                        <p:tgtEl>
                                          <p:spTgt spid="21"/>
                                        </p:tgtEl>
                                        <p:attrNameLst>
                                          <p:attrName>style.visibility</p:attrName>
                                        </p:attrNameLst>
                                      </p:cBhvr>
                                      <p:to>
                                        <p:strVal val="hidden"/>
                                      </p:to>
                                    </p:set>
                                  </p:childTnLst>
                                </p:cTn>
                              </p:par>
                              <p:par>
                                <p:cTn id="152" presetID="16" presetClass="entr" presetSubtype="21" fill="hold" grpId="1" nodeType="withEffect">
                                  <p:stCondLst>
                                    <p:cond delay="0"/>
                                  </p:stCondLst>
                                  <p:childTnLst>
                                    <p:set>
                                      <p:cBhvr>
                                        <p:cTn id="153" dur="1" fill="hold">
                                          <p:stCondLst>
                                            <p:cond delay="0"/>
                                          </p:stCondLst>
                                        </p:cTn>
                                        <p:tgtEl>
                                          <p:spTgt spid="9"/>
                                        </p:tgtEl>
                                        <p:attrNameLst>
                                          <p:attrName>style.visibility</p:attrName>
                                        </p:attrNameLst>
                                      </p:cBhvr>
                                      <p:to>
                                        <p:strVal val="visible"/>
                                      </p:to>
                                    </p:set>
                                    <p:animEffect transition="in" filter="barn(inVertical)">
                                      <p:cBhvr>
                                        <p:cTn id="154" dur="250"/>
                                        <p:tgtEl>
                                          <p:spTgt spid="9"/>
                                        </p:tgtEl>
                                      </p:cBhvr>
                                    </p:animEffect>
                                  </p:childTnLst>
                                </p:cTn>
                              </p:par>
                            </p:childTnLst>
                          </p:cTn>
                        </p:par>
                      </p:childTnLst>
                    </p:cTn>
                  </p:par>
                </p:childTnLst>
              </p:cTn>
              <p:nextCondLst>
                <p:cond evt="onClick" delay="0">
                  <p:tgtEl>
                    <p:spTgt spid="21"/>
                  </p:tgtEl>
                </p:cond>
              </p:nextCondLst>
            </p:seq>
            <p:seq concurrent="1" nextAc="seek">
              <p:cTn id="155" restart="whenNotActive" fill="hold" evtFilter="cancelBubble" nodeType="interactiveSeq">
                <p:stCondLst>
                  <p:cond evt="onClick" delay="0">
                    <p:tgtEl>
                      <p:spTgt spid="22"/>
                    </p:tgtEl>
                  </p:cond>
                </p:stCondLst>
                <p:endSync evt="end" delay="0">
                  <p:rtn val="all"/>
                </p:endSync>
                <p:childTnLst>
                  <p:par>
                    <p:cTn id="156" fill="hold">
                      <p:stCondLst>
                        <p:cond delay="0"/>
                      </p:stCondLst>
                      <p:childTnLst>
                        <p:par>
                          <p:cTn id="157" fill="hold">
                            <p:stCondLst>
                              <p:cond delay="0"/>
                            </p:stCondLst>
                            <p:childTnLst>
                              <p:par>
                                <p:cTn id="158" presetID="16" presetClass="exit" presetSubtype="21" fill="hold" grpId="1" nodeType="clickEffect">
                                  <p:stCondLst>
                                    <p:cond delay="0"/>
                                  </p:stCondLst>
                                  <p:childTnLst>
                                    <p:animEffect transition="out" filter="barn(inVertical)">
                                      <p:cBhvr>
                                        <p:cTn id="159" dur="250"/>
                                        <p:tgtEl>
                                          <p:spTgt spid="22"/>
                                        </p:tgtEl>
                                      </p:cBhvr>
                                    </p:animEffect>
                                    <p:set>
                                      <p:cBhvr>
                                        <p:cTn id="160" dur="1" fill="hold">
                                          <p:stCondLst>
                                            <p:cond delay="249"/>
                                          </p:stCondLst>
                                        </p:cTn>
                                        <p:tgtEl>
                                          <p:spTgt spid="22"/>
                                        </p:tgtEl>
                                        <p:attrNameLst>
                                          <p:attrName>style.visibility</p:attrName>
                                        </p:attrNameLst>
                                      </p:cBhvr>
                                      <p:to>
                                        <p:strVal val="hidden"/>
                                      </p:to>
                                    </p:set>
                                  </p:childTnLst>
                                </p:cTn>
                              </p:par>
                              <p:par>
                                <p:cTn id="161" presetID="16" presetClass="entr" presetSubtype="21" fill="hold" grpId="1" nodeType="withEffect">
                                  <p:stCondLst>
                                    <p:cond delay="0"/>
                                  </p:stCondLst>
                                  <p:childTnLst>
                                    <p:set>
                                      <p:cBhvr>
                                        <p:cTn id="162" dur="1" fill="hold">
                                          <p:stCondLst>
                                            <p:cond delay="0"/>
                                          </p:stCondLst>
                                        </p:cTn>
                                        <p:tgtEl>
                                          <p:spTgt spid="10"/>
                                        </p:tgtEl>
                                        <p:attrNameLst>
                                          <p:attrName>style.visibility</p:attrName>
                                        </p:attrNameLst>
                                      </p:cBhvr>
                                      <p:to>
                                        <p:strVal val="visible"/>
                                      </p:to>
                                    </p:set>
                                    <p:animEffect transition="in" filter="barn(inVertical)">
                                      <p:cBhvr>
                                        <p:cTn id="163" dur="250"/>
                                        <p:tgtEl>
                                          <p:spTgt spid="10"/>
                                        </p:tgtEl>
                                      </p:cBhvr>
                                    </p:animEffect>
                                  </p:childTnLst>
                                </p:cTn>
                              </p:par>
                            </p:childTnLst>
                          </p:cTn>
                        </p:par>
                      </p:childTnLst>
                    </p:cTn>
                  </p:par>
                </p:childTnLst>
              </p:cTn>
              <p:nextCondLst>
                <p:cond evt="onClick" delay="0">
                  <p:tgtEl>
                    <p:spTgt spid="22"/>
                  </p:tgtEl>
                </p:cond>
              </p:nextCondLst>
            </p:seq>
            <p:seq concurrent="1" nextAc="seek">
              <p:cTn id="164" restart="whenNotActive" fill="hold" evtFilter="cancelBubble" nodeType="interactiveSeq">
                <p:stCondLst>
                  <p:cond evt="onClick" delay="0">
                    <p:tgtEl>
                      <p:spTgt spid="23"/>
                    </p:tgtEl>
                  </p:cond>
                </p:stCondLst>
                <p:endSync evt="end" delay="0">
                  <p:rtn val="all"/>
                </p:endSync>
                <p:childTnLst>
                  <p:par>
                    <p:cTn id="165" fill="hold">
                      <p:stCondLst>
                        <p:cond delay="0"/>
                      </p:stCondLst>
                      <p:childTnLst>
                        <p:par>
                          <p:cTn id="166" fill="hold">
                            <p:stCondLst>
                              <p:cond delay="0"/>
                            </p:stCondLst>
                            <p:childTnLst>
                              <p:par>
                                <p:cTn id="167" presetID="16" presetClass="exit" presetSubtype="21" fill="hold" grpId="1" nodeType="clickEffect">
                                  <p:stCondLst>
                                    <p:cond delay="0"/>
                                  </p:stCondLst>
                                  <p:childTnLst>
                                    <p:animEffect transition="out" filter="barn(inVertical)">
                                      <p:cBhvr>
                                        <p:cTn id="168" dur="250"/>
                                        <p:tgtEl>
                                          <p:spTgt spid="23"/>
                                        </p:tgtEl>
                                      </p:cBhvr>
                                    </p:animEffect>
                                    <p:set>
                                      <p:cBhvr>
                                        <p:cTn id="169" dur="1" fill="hold">
                                          <p:stCondLst>
                                            <p:cond delay="249"/>
                                          </p:stCondLst>
                                        </p:cTn>
                                        <p:tgtEl>
                                          <p:spTgt spid="23"/>
                                        </p:tgtEl>
                                        <p:attrNameLst>
                                          <p:attrName>style.visibility</p:attrName>
                                        </p:attrNameLst>
                                      </p:cBhvr>
                                      <p:to>
                                        <p:strVal val="hidden"/>
                                      </p:to>
                                    </p:set>
                                  </p:childTnLst>
                                </p:cTn>
                              </p:par>
                              <p:par>
                                <p:cTn id="170" presetID="16" presetClass="entr" presetSubtype="21" fill="hold" grpId="1" nodeType="withEffect">
                                  <p:stCondLst>
                                    <p:cond delay="0"/>
                                  </p:stCondLst>
                                  <p:childTnLst>
                                    <p:set>
                                      <p:cBhvr>
                                        <p:cTn id="171" dur="1" fill="hold">
                                          <p:stCondLst>
                                            <p:cond delay="0"/>
                                          </p:stCondLst>
                                        </p:cTn>
                                        <p:tgtEl>
                                          <p:spTgt spid="11"/>
                                        </p:tgtEl>
                                        <p:attrNameLst>
                                          <p:attrName>style.visibility</p:attrName>
                                        </p:attrNameLst>
                                      </p:cBhvr>
                                      <p:to>
                                        <p:strVal val="visible"/>
                                      </p:to>
                                    </p:set>
                                    <p:animEffect transition="in" filter="barn(inVertical)">
                                      <p:cBhvr>
                                        <p:cTn id="172" dur="250"/>
                                        <p:tgtEl>
                                          <p:spTgt spid="11"/>
                                        </p:tgtEl>
                                      </p:cBhvr>
                                    </p:animEffect>
                                  </p:childTnLst>
                                </p:cTn>
                              </p:par>
                            </p:childTnLst>
                          </p:cTn>
                        </p:par>
                      </p:childTnLst>
                    </p:cTn>
                  </p:par>
                </p:childTnLst>
              </p:cTn>
              <p:nextCondLst>
                <p:cond evt="onClick" delay="0">
                  <p:tgtEl>
                    <p:spTgt spid="23"/>
                  </p:tgtEl>
                </p:cond>
              </p:nextCondLst>
            </p:seq>
            <p:seq concurrent="1" nextAc="seek">
              <p:cTn id="173" restart="whenNotActive" fill="hold" evtFilter="cancelBubble" nodeType="interactiveSeq">
                <p:stCondLst>
                  <p:cond evt="onClick" delay="0">
                    <p:tgtEl>
                      <p:spTgt spid="25"/>
                    </p:tgtEl>
                  </p:cond>
                </p:stCondLst>
                <p:endSync evt="end" delay="0">
                  <p:rtn val="all"/>
                </p:endSync>
                <p:childTnLst>
                  <p:par>
                    <p:cTn id="174" fill="hold">
                      <p:stCondLst>
                        <p:cond delay="0"/>
                      </p:stCondLst>
                      <p:childTnLst>
                        <p:par>
                          <p:cTn id="175" fill="hold">
                            <p:stCondLst>
                              <p:cond delay="0"/>
                            </p:stCondLst>
                            <p:childTnLst>
                              <p:par>
                                <p:cTn id="176" presetID="16" presetClass="exit" presetSubtype="21" fill="hold" grpId="1" nodeType="clickEffect">
                                  <p:stCondLst>
                                    <p:cond delay="0"/>
                                  </p:stCondLst>
                                  <p:childTnLst>
                                    <p:animEffect transition="out" filter="barn(inVertical)">
                                      <p:cBhvr>
                                        <p:cTn id="177" dur="250"/>
                                        <p:tgtEl>
                                          <p:spTgt spid="25"/>
                                        </p:tgtEl>
                                      </p:cBhvr>
                                    </p:animEffect>
                                    <p:set>
                                      <p:cBhvr>
                                        <p:cTn id="178" dur="1" fill="hold">
                                          <p:stCondLst>
                                            <p:cond delay="249"/>
                                          </p:stCondLst>
                                        </p:cTn>
                                        <p:tgtEl>
                                          <p:spTgt spid="25"/>
                                        </p:tgtEl>
                                        <p:attrNameLst>
                                          <p:attrName>style.visibility</p:attrName>
                                        </p:attrNameLst>
                                      </p:cBhvr>
                                      <p:to>
                                        <p:strVal val="hidden"/>
                                      </p:to>
                                    </p:set>
                                  </p:childTnLst>
                                </p:cTn>
                              </p:par>
                              <p:par>
                                <p:cTn id="179" presetID="16" presetClass="entr" presetSubtype="21" fill="hold" grpId="1" nodeType="withEffect">
                                  <p:stCondLst>
                                    <p:cond delay="0"/>
                                  </p:stCondLst>
                                  <p:childTnLst>
                                    <p:set>
                                      <p:cBhvr>
                                        <p:cTn id="180" dur="1" fill="hold">
                                          <p:stCondLst>
                                            <p:cond delay="0"/>
                                          </p:stCondLst>
                                        </p:cTn>
                                        <p:tgtEl>
                                          <p:spTgt spid="13"/>
                                        </p:tgtEl>
                                        <p:attrNameLst>
                                          <p:attrName>style.visibility</p:attrName>
                                        </p:attrNameLst>
                                      </p:cBhvr>
                                      <p:to>
                                        <p:strVal val="visible"/>
                                      </p:to>
                                    </p:set>
                                    <p:animEffect transition="in" filter="barn(inVertical)">
                                      <p:cBhvr>
                                        <p:cTn id="181" dur="250"/>
                                        <p:tgtEl>
                                          <p:spTgt spid="13"/>
                                        </p:tgtEl>
                                      </p:cBhvr>
                                    </p:animEffect>
                                  </p:childTnLst>
                                </p:cTn>
                              </p:par>
                            </p:childTnLst>
                          </p:cTn>
                        </p:par>
                      </p:childTnLst>
                    </p:cTn>
                  </p:par>
                </p:childTnLst>
              </p:cTn>
              <p:nextCondLst>
                <p:cond evt="onClick" delay="0">
                  <p:tgtEl>
                    <p:spTgt spid="25"/>
                  </p:tgtEl>
                </p:cond>
              </p:nextCondLst>
            </p:seq>
            <p:seq concurrent="1" nextAc="seek">
              <p:cTn id="182" restart="whenNotActive" fill="hold" evtFilter="cancelBubble" nodeType="interactiveSeq">
                <p:stCondLst>
                  <p:cond evt="onClick" delay="0">
                    <p:tgtEl>
                      <p:spTgt spid="24"/>
                    </p:tgtEl>
                  </p:cond>
                </p:stCondLst>
                <p:endSync evt="end" delay="0">
                  <p:rtn val="all"/>
                </p:endSync>
                <p:childTnLst>
                  <p:par>
                    <p:cTn id="183" fill="hold">
                      <p:stCondLst>
                        <p:cond delay="0"/>
                      </p:stCondLst>
                      <p:childTnLst>
                        <p:par>
                          <p:cTn id="184" fill="hold">
                            <p:stCondLst>
                              <p:cond delay="0"/>
                            </p:stCondLst>
                            <p:childTnLst>
                              <p:par>
                                <p:cTn id="185" presetID="16" presetClass="exit" presetSubtype="21" fill="hold" grpId="1" nodeType="clickEffect">
                                  <p:stCondLst>
                                    <p:cond delay="0"/>
                                  </p:stCondLst>
                                  <p:childTnLst>
                                    <p:animEffect transition="out" filter="barn(inVertical)">
                                      <p:cBhvr>
                                        <p:cTn id="186" dur="250"/>
                                        <p:tgtEl>
                                          <p:spTgt spid="24"/>
                                        </p:tgtEl>
                                      </p:cBhvr>
                                    </p:animEffect>
                                    <p:set>
                                      <p:cBhvr>
                                        <p:cTn id="187" dur="1" fill="hold">
                                          <p:stCondLst>
                                            <p:cond delay="249"/>
                                          </p:stCondLst>
                                        </p:cTn>
                                        <p:tgtEl>
                                          <p:spTgt spid="24"/>
                                        </p:tgtEl>
                                        <p:attrNameLst>
                                          <p:attrName>style.visibility</p:attrName>
                                        </p:attrNameLst>
                                      </p:cBhvr>
                                      <p:to>
                                        <p:strVal val="hidden"/>
                                      </p:to>
                                    </p:set>
                                  </p:childTnLst>
                                </p:cTn>
                              </p:par>
                              <p:par>
                                <p:cTn id="188" presetID="16" presetClass="entr" presetSubtype="21" fill="hold" grpId="1" nodeType="withEffect">
                                  <p:stCondLst>
                                    <p:cond delay="0"/>
                                  </p:stCondLst>
                                  <p:childTnLst>
                                    <p:set>
                                      <p:cBhvr>
                                        <p:cTn id="189" dur="1" fill="hold">
                                          <p:stCondLst>
                                            <p:cond delay="0"/>
                                          </p:stCondLst>
                                        </p:cTn>
                                        <p:tgtEl>
                                          <p:spTgt spid="12"/>
                                        </p:tgtEl>
                                        <p:attrNameLst>
                                          <p:attrName>style.visibility</p:attrName>
                                        </p:attrNameLst>
                                      </p:cBhvr>
                                      <p:to>
                                        <p:strVal val="visible"/>
                                      </p:to>
                                    </p:set>
                                    <p:animEffect transition="in" filter="barn(inVertical)">
                                      <p:cBhvr>
                                        <p:cTn id="190" dur="250"/>
                                        <p:tgtEl>
                                          <p:spTgt spid="12"/>
                                        </p:tgtEl>
                                      </p:cBhvr>
                                    </p:animEffect>
                                  </p:childTnLst>
                                </p:cTn>
                              </p:par>
                            </p:childTnLst>
                          </p:cTn>
                        </p:par>
                      </p:childTnLst>
                    </p:cTn>
                  </p:par>
                </p:childTnLst>
              </p:cTn>
              <p:nextCondLst>
                <p:cond evt="onClick" delay="0">
                  <p:tgtEl>
                    <p:spTgt spid="24"/>
                  </p:tgtEl>
                </p:cond>
              </p:nextCondLst>
            </p:seq>
            <p:seq concurrent="1" nextAc="seek">
              <p:cTn id="191" restart="whenNotActive" fill="hold" evtFilter="cancelBubble" nodeType="interactiveSeq">
                <p:stCondLst>
                  <p:cond evt="onClick" delay="0">
                    <p:tgtEl>
                      <p:spTgt spid="26"/>
                    </p:tgtEl>
                  </p:cond>
                </p:stCondLst>
                <p:endSync evt="end" delay="0">
                  <p:rtn val="all"/>
                </p:endSync>
                <p:childTnLst>
                  <p:par>
                    <p:cTn id="192" fill="hold">
                      <p:stCondLst>
                        <p:cond delay="0"/>
                      </p:stCondLst>
                      <p:childTnLst>
                        <p:par>
                          <p:cTn id="193" fill="hold">
                            <p:stCondLst>
                              <p:cond delay="0"/>
                            </p:stCondLst>
                            <p:childTnLst>
                              <p:par>
                                <p:cTn id="194" presetID="16" presetClass="exit" presetSubtype="21" fill="hold" grpId="1" nodeType="clickEffect">
                                  <p:stCondLst>
                                    <p:cond delay="0"/>
                                  </p:stCondLst>
                                  <p:childTnLst>
                                    <p:animEffect transition="out" filter="barn(inVertical)">
                                      <p:cBhvr>
                                        <p:cTn id="195" dur="250"/>
                                        <p:tgtEl>
                                          <p:spTgt spid="26"/>
                                        </p:tgtEl>
                                      </p:cBhvr>
                                    </p:animEffect>
                                    <p:set>
                                      <p:cBhvr>
                                        <p:cTn id="196" dur="1" fill="hold">
                                          <p:stCondLst>
                                            <p:cond delay="249"/>
                                          </p:stCondLst>
                                        </p:cTn>
                                        <p:tgtEl>
                                          <p:spTgt spid="26"/>
                                        </p:tgtEl>
                                        <p:attrNameLst>
                                          <p:attrName>style.visibility</p:attrName>
                                        </p:attrNameLst>
                                      </p:cBhvr>
                                      <p:to>
                                        <p:strVal val="hidden"/>
                                      </p:to>
                                    </p:set>
                                  </p:childTnLst>
                                </p:cTn>
                              </p:par>
                              <p:par>
                                <p:cTn id="197" presetID="16" presetClass="entr" presetSubtype="21" fill="hold" grpId="1" nodeType="withEffect">
                                  <p:stCondLst>
                                    <p:cond delay="0"/>
                                  </p:stCondLst>
                                  <p:childTnLst>
                                    <p:set>
                                      <p:cBhvr>
                                        <p:cTn id="198" dur="1" fill="hold">
                                          <p:stCondLst>
                                            <p:cond delay="0"/>
                                          </p:stCondLst>
                                        </p:cTn>
                                        <p:tgtEl>
                                          <p:spTgt spid="14"/>
                                        </p:tgtEl>
                                        <p:attrNameLst>
                                          <p:attrName>style.visibility</p:attrName>
                                        </p:attrNameLst>
                                      </p:cBhvr>
                                      <p:to>
                                        <p:strVal val="visible"/>
                                      </p:to>
                                    </p:set>
                                    <p:animEffect transition="in" filter="barn(inVertical)">
                                      <p:cBhvr>
                                        <p:cTn id="199" dur="250"/>
                                        <p:tgtEl>
                                          <p:spTgt spid="14"/>
                                        </p:tgtEl>
                                      </p:cBhvr>
                                    </p:animEffect>
                                  </p:childTnLst>
                                </p:cTn>
                              </p:par>
                            </p:childTnLst>
                          </p:cTn>
                        </p:par>
                      </p:childTnLst>
                    </p:cTn>
                  </p:par>
                </p:childTnLst>
              </p:cTn>
              <p:nextCondLst>
                <p:cond evt="onClick" delay="0">
                  <p:tgtEl>
                    <p:spTgt spid="26"/>
                  </p:tgtEl>
                </p:cond>
              </p:nextCondLst>
            </p:seq>
            <p:seq concurrent="1" nextAc="seek">
              <p:cTn id="200" restart="whenNotActive" fill="hold" evtFilter="cancelBubble" nodeType="interactiveSeq">
                <p:stCondLst>
                  <p:cond evt="onClick" delay="0">
                    <p:tgtEl>
                      <p:spTgt spid="27"/>
                    </p:tgtEl>
                  </p:cond>
                </p:stCondLst>
                <p:endSync evt="end" delay="0">
                  <p:rtn val="all"/>
                </p:endSync>
                <p:childTnLst>
                  <p:par>
                    <p:cTn id="201" fill="hold">
                      <p:stCondLst>
                        <p:cond delay="0"/>
                      </p:stCondLst>
                      <p:childTnLst>
                        <p:par>
                          <p:cTn id="202" fill="hold">
                            <p:stCondLst>
                              <p:cond delay="0"/>
                            </p:stCondLst>
                            <p:childTnLst>
                              <p:par>
                                <p:cTn id="203" presetID="16" presetClass="exit" presetSubtype="21" fill="hold" grpId="1" nodeType="clickEffect">
                                  <p:stCondLst>
                                    <p:cond delay="0"/>
                                  </p:stCondLst>
                                  <p:childTnLst>
                                    <p:animEffect transition="out" filter="barn(inVertical)">
                                      <p:cBhvr>
                                        <p:cTn id="204" dur="250"/>
                                        <p:tgtEl>
                                          <p:spTgt spid="27"/>
                                        </p:tgtEl>
                                      </p:cBhvr>
                                    </p:animEffect>
                                    <p:set>
                                      <p:cBhvr>
                                        <p:cTn id="205" dur="1" fill="hold">
                                          <p:stCondLst>
                                            <p:cond delay="249"/>
                                          </p:stCondLst>
                                        </p:cTn>
                                        <p:tgtEl>
                                          <p:spTgt spid="27"/>
                                        </p:tgtEl>
                                        <p:attrNameLst>
                                          <p:attrName>style.visibility</p:attrName>
                                        </p:attrNameLst>
                                      </p:cBhvr>
                                      <p:to>
                                        <p:strVal val="hidden"/>
                                      </p:to>
                                    </p:set>
                                  </p:childTnLst>
                                </p:cTn>
                              </p:par>
                              <p:par>
                                <p:cTn id="206" presetID="16" presetClass="entr" presetSubtype="21" fill="hold" grpId="1" nodeType="withEffect">
                                  <p:stCondLst>
                                    <p:cond delay="0"/>
                                  </p:stCondLst>
                                  <p:childTnLst>
                                    <p:set>
                                      <p:cBhvr>
                                        <p:cTn id="207" dur="1" fill="hold">
                                          <p:stCondLst>
                                            <p:cond delay="0"/>
                                          </p:stCondLst>
                                        </p:cTn>
                                        <p:tgtEl>
                                          <p:spTgt spid="15"/>
                                        </p:tgtEl>
                                        <p:attrNameLst>
                                          <p:attrName>style.visibility</p:attrName>
                                        </p:attrNameLst>
                                      </p:cBhvr>
                                      <p:to>
                                        <p:strVal val="visible"/>
                                      </p:to>
                                    </p:set>
                                    <p:animEffect transition="in" filter="barn(inVertical)">
                                      <p:cBhvr>
                                        <p:cTn id="208" dur="250"/>
                                        <p:tgtEl>
                                          <p:spTgt spid="15"/>
                                        </p:tgtEl>
                                      </p:cBhvr>
                                    </p:animEffect>
                                  </p:childTnLst>
                                </p:cTn>
                              </p:par>
                            </p:childTnLst>
                          </p:cTn>
                        </p:par>
                      </p:childTnLst>
                    </p:cTn>
                  </p:par>
                </p:childTnLst>
              </p:cTn>
              <p:nextCondLst>
                <p:cond evt="onClick" delay="0">
                  <p:tgtEl>
                    <p:spTgt spid="27"/>
                  </p:tgtEl>
                </p:cond>
              </p:nextCondLst>
            </p:seq>
            <p:seq concurrent="1" nextAc="seek">
              <p:cTn id="209" restart="whenNotActive" fill="hold" evtFilter="cancelBubble" nodeType="interactiveSeq">
                <p:stCondLst>
                  <p:cond evt="onClick" delay="0">
                    <p:tgtEl>
                      <p:spTgt spid="28"/>
                    </p:tgtEl>
                  </p:cond>
                </p:stCondLst>
                <p:endSync evt="end" delay="0">
                  <p:rtn val="all"/>
                </p:endSync>
                <p:childTnLst>
                  <p:par>
                    <p:cTn id="210" fill="hold">
                      <p:stCondLst>
                        <p:cond delay="0"/>
                      </p:stCondLst>
                      <p:childTnLst>
                        <p:par>
                          <p:cTn id="211" fill="hold">
                            <p:stCondLst>
                              <p:cond delay="0"/>
                            </p:stCondLst>
                            <p:childTnLst>
                              <p:par>
                                <p:cTn id="212" presetID="16" presetClass="exit" presetSubtype="21" fill="hold" grpId="1" nodeType="clickEffect">
                                  <p:stCondLst>
                                    <p:cond delay="0"/>
                                  </p:stCondLst>
                                  <p:childTnLst>
                                    <p:animEffect transition="out" filter="barn(inVertical)">
                                      <p:cBhvr>
                                        <p:cTn id="213" dur="250"/>
                                        <p:tgtEl>
                                          <p:spTgt spid="28"/>
                                        </p:tgtEl>
                                      </p:cBhvr>
                                    </p:animEffect>
                                    <p:set>
                                      <p:cBhvr>
                                        <p:cTn id="214" dur="1" fill="hold">
                                          <p:stCondLst>
                                            <p:cond delay="249"/>
                                          </p:stCondLst>
                                        </p:cTn>
                                        <p:tgtEl>
                                          <p:spTgt spid="28"/>
                                        </p:tgtEl>
                                        <p:attrNameLst>
                                          <p:attrName>style.visibility</p:attrName>
                                        </p:attrNameLst>
                                      </p:cBhvr>
                                      <p:to>
                                        <p:strVal val="hidden"/>
                                      </p:to>
                                    </p:set>
                                  </p:childTnLst>
                                </p:cTn>
                              </p:par>
                              <p:par>
                                <p:cTn id="215" presetID="16" presetClass="entr" presetSubtype="21" fill="hold" grpId="1" nodeType="withEffect">
                                  <p:stCondLst>
                                    <p:cond delay="0"/>
                                  </p:stCondLst>
                                  <p:childTnLst>
                                    <p:set>
                                      <p:cBhvr>
                                        <p:cTn id="216" dur="1" fill="hold">
                                          <p:stCondLst>
                                            <p:cond delay="0"/>
                                          </p:stCondLst>
                                        </p:cTn>
                                        <p:tgtEl>
                                          <p:spTgt spid="16"/>
                                        </p:tgtEl>
                                        <p:attrNameLst>
                                          <p:attrName>style.visibility</p:attrName>
                                        </p:attrNameLst>
                                      </p:cBhvr>
                                      <p:to>
                                        <p:strVal val="visible"/>
                                      </p:to>
                                    </p:set>
                                    <p:animEffect transition="in" filter="barn(inVertical)">
                                      <p:cBhvr>
                                        <p:cTn id="217" dur="250"/>
                                        <p:tgtEl>
                                          <p:spTgt spid="16"/>
                                        </p:tgtEl>
                                      </p:cBhvr>
                                    </p:animEffect>
                                  </p:childTnLst>
                                </p:cTn>
                              </p:par>
                            </p:childTnLst>
                          </p:cTn>
                        </p:par>
                      </p:childTnLst>
                    </p:cTn>
                  </p:par>
                </p:childTnLst>
              </p:cTn>
              <p:nextCondLst>
                <p:cond evt="onClick" delay="0">
                  <p:tgtEl>
                    <p:spTgt spid="28"/>
                  </p:tgtEl>
                </p:cond>
              </p:nextCondLst>
            </p:seq>
          </p:childTnLst>
        </p:cTn>
      </p:par>
    </p:tnLst>
    <p:bldLst>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1" animBg="1"/>
      <p:bldP spid="24" grpId="0" animBg="1"/>
      <p:bldP spid="24" grpId="1" animBg="1"/>
      <p:bldP spid="25" grpId="0" animBg="1"/>
      <p:bldP spid="25" grpId="1" animBg="1"/>
      <p:bldP spid="26" grpId="0" animBg="1"/>
      <p:bldP spid="26" grpId="1" animBg="1"/>
      <p:bldP spid="27" grpId="0" animBg="1"/>
      <p:bldP spid="27" grpId="1" animBg="1"/>
      <p:bldP spid="28" grpId="0" animBg="1"/>
      <p:bldP spid="28" grpId="1" animBg="1"/>
      <p:bldP spid="4" grpId="0" animBg="1"/>
      <p:bldP spid="4" grpId="1" animBg="1"/>
      <p:bldP spid="7" grpId="0" animBg="1"/>
      <p:bldP spid="7" grpId="1" animBg="1"/>
      <p:bldP spid="8" grpId="0" animBg="1"/>
      <p:bldP spid="8" grpId="1" animBg="1"/>
      <p:bldP spid="9" grpId="0" animBg="1"/>
      <p:bldP spid="9" grpId="1" animBg="1"/>
      <p:bldP spid="10" grpId="0" animBg="1"/>
      <p:bldP spid="10" grpId="1" animBg="1"/>
      <p:bldP spid="11" grpId="0" animBg="1"/>
      <p:bldP spid="11" grpId="1" animBg="1"/>
      <p:bldP spid="12" grpId="0" animBg="1"/>
      <p:bldP spid="12" grpId="1" animBg="1"/>
      <p:bldP spid="13" grpId="0" animBg="1"/>
      <p:bldP spid="13" grpId="1" animBg="1"/>
      <p:bldP spid="14" grpId="0" animBg="1"/>
      <p:bldP spid="14" grpId="1" animBg="1"/>
      <p:bldP spid="15" grpId="0" animBg="1"/>
      <p:bldP spid="15" grpId="1" animBg="1"/>
      <p:bldP spid="16" grpId="0" animBg="1"/>
      <p:bldP spid="16" grpId="1" animBg="1"/>
      <p:bldP spid="3" grpId="0" animBg="1"/>
      <p:bldP spid="3" grpId="1"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E58AE1B9-2415-41D4-898E-E5B2142CAD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2057400"/>
            <a:ext cx="6477000" cy="485775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3BCB7346-B3C1-4D17-994F-7967B21C28E1}"/>
              </a:ext>
            </a:extLst>
          </p:cNvPr>
          <p:cNvSpPr>
            <a:spLocks noGrp="1"/>
          </p:cNvSpPr>
          <p:nvPr>
            <p:ph type="title"/>
          </p:nvPr>
        </p:nvSpPr>
        <p:spPr/>
        <p:txBody>
          <a:bodyPr/>
          <a:lstStyle/>
          <a:p>
            <a:r>
              <a:rPr lang="en-US" dirty="0"/>
              <a:t>Gender-integrated practices</a:t>
            </a:r>
          </a:p>
        </p:txBody>
      </p:sp>
    </p:spTree>
    <p:extLst>
      <p:ext uri="{BB962C8B-B14F-4D97-AF65-F5344CB8AC3E}">
        <p14:creationId xmlns:p14="http://schemas.microsoft.com/office/powerpoint/2010/main" val="1516447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5">
            <a:extLst>
              <a:ext uri="{FF2B5EF4-FFF2-40B4-BE49-F238E27FC236}">
                <a16:creationId xmlns:a16="http://schemas.microsoft.com/office/drawing/2014/main" id="{435C3617-F5BB-4F41-8E96-541CBC6B8943}"/>
              </a:ext>
            </a:extLst>
          </p:cNvPr>
          <p:cNvSpPr txBox="1">
            <a:spLocks noGrp="1"/>
          </p:cNvSpPr>
          <p:nvPr>
            <p:ph type="body" sz="quarter" idx="10"/>
          </p:nvPr>
        </p:nvSpPr>
        <p:spPr>
          <a:xfrm>
            <a:off x="723343" y="2003251"/>
            <a:ext cx="9030257" cy="5511317"/>
          </a:xfrm>
          <a:prstGeom prst="rect">
            <a:avLst/>
          </a:prstGeom>
        </p:spPr>
        <p:txBody>
          <a:bodyPr vert="horz" wrap="square" lIns="0" tIns="0" rIns="0" bIns="0" rtlCol="0">
            <a:spAutoFit/>
          </a:bodyPr>
          <a:lstStyle/>
          <a:p>
            <a:pPr marL="12700">
              <a:lnSpc>
                <a:spcPts val="3200"/>
              </a:lnSpc>
              <a:spcAft>
                <a:spcPts val="900"/>
              </a:spcAft>
            </a:pPr>
            <a:r>
              <a:rPr lang="en-US" spc="-50" dirty="0">
                <a:latin typeface="Century Gothic" panose="020B0502020202020204" pitchFamily="34" charset="0"/>
                <a:cs typeface="Futura LT Pro Book"/>
              </a:rPr>
              <a:t>Ask yourself: </a:t>
            </a:r>
          </a:p>
          <a:p>
            <a:pPr marL="514350" indent="-336550">
              <a:lnSpc>
                <a:spcPts val="3200"/>
              </a:lnSpc>
              <a:spcAft>
                <a:spcPts val="600"/>
              </a:spcAft>
              <a:buClr>
                <a:srgbClr val="AB2472"/>
              </a:buClr>
              <a:buFont typeface="Wingdings" panose="05000000000000000000" pitchFamily="2" charset="2"/>
              <a:buChar char="§"/>
            </a:pPr>
            <a:r>
              <a:rPr lang="en-US" sz="2600" spc="-50" dirty="0">
                <a:latin typeface="Century Gothic" panose="020B0502020202020204" pitchFamily="34" charset="0"/>
              </a:rPr>
              <a:t>What methods are you using? </a:t>
            </a:r>
          </a:p>
          <a:p>
            <a:pPr marL="514350" indent="-336550">
              <a:lnSpc>
                <a:spcPts val="3200"/>
              </a:lnSpc>
              <a:spcAft>
                <a:spcPts val="600"/>
              </a:spcAft>
              <a:buClr>
                <a:srgbClr val="AB2472"/>
              </a:buClr>
              <a:buFont typeface="Wingdings" panose="05000000000000000000" pitchFamily="2" charset="2"/>
              <a:buChar char="§"/>
            </a:pPr>
            <a:r>
              <a:rPr lang="en-US" sz="2600" spc="-50" dirty="0">
                <a:latin typeface="Century Gothic" panose="020B0502020202020204" pitchFamily="34" charset="0"/>
              </a:rPr>
              <a:t>Are women and girls included in this research? </a:t>
            </a:r>
          </a:p>
          <a:p>
            <a:pPr marL="1023938" lvl="1" indent="-341313">
              <a:lnSpc>
                <a:spcPts val="3200"/>
              </a:lnSpc>
              <a:spcAft>
                <a:spcPts val="300"/>
              </a:spcAft>
              <a:buClr>
                <a:srgbClr val="AB2472"/>
              </a:buClr>
              <a:buSzPct val="85000"/>
              <a:buFont typeface="Courier New" panose="02070309020205020404" pitchFamily="49" charset="0"/>
              <a:buChar char="o"/>
            </a:pPr>
            <a:r>
              <a:rPr lang="en-US" spc="-50" dirty="0">
                <a:latin typeface="Century Gothic" panose="020B0502020202020204" pitchFamily="34" charset="0"/>
              </a:rPr>
              <a:t>Equity in representation, access to intervention,</a:t>
            </a:r>
            <a:br>
              <a:rPr lang="en-US" spc="-50" dirty="0">
                <a:latin typeface="Century Gothic" panose="020B0502020202020204" pitchFamily="34" charset="0"/>
              </a:rPr>
            </a:br>
            <a:r>
              <a:rPr lang="en-US" spc="-50" dirty="0">
                <a:latin typeface="Century Gothic" panose="020B0502020202020204" pitchFamily="34" charset="0"/>
              </a:rPr>
              <a:t>and benefits of research</a:t>
            </a:r>
          </a:p>
          <a:p>
            <a:pPr marL="1023938" lvl="1" indent="-341313">
              <a:lnSpc>
                <a:spcPts val="3200"/>
              </a:lnSpc>
              <a:spcAft>
                <a:spcPts val="300"/>
              </a:spcAft>
              <a:buClr>
                <a:srgbClr val="AB2472"/>
              </a:buClr>
              <a:buSzPct val="85000"/>
              <a:buFont typeface="Courier New" panose="02070309020205020404" pitchFamily="49" charset="0"/>
              <a:buChar char="o"/>
            </a:pPr>
            <a:r>
              <a:rPr lang="en-US" spc="-50" dirty="0">
                <a:latin typeface="Century Gothic" panose="020B0502020202020204" pitchFamily="34" charset="0"/>
              </a:rPr>
              <a:t>If not, state why</a:t>
            </a:r>
          </a:p>
          <a:p>
            <a:pPr marL="519113" indent="-341313">
              <a:lnSpc>
                <a:spcPts val="3200"/>
              </a:lnSpc>
              <a:spcBef>
                <a:spcPts val="600"/>
              </a:spcBef>
              <a:spcAft>
                <a:spcPts val="600"/>
              </a:spcAft>
              <a:buClr>
                <a:srgbClr val="AB2472"/>
              </a:buClr>
              <a:buFont typeface="Wingdings" panose="05000000000000000000" pitchFamily="2" charset="2"/>
              <a:buChar char="§"/>
            </a:pPr>
            <a:r>
              <a:rPr lang="en-US" sz="2600" spc="-50" dirty="0">
                <a:latin typeface="Century Gothic" panose="020B0502020202020204" pitchFamily="34" charset="0"/>
              </a:rPr>
              <a:t>Does the study involve a sensitive topic, such as gender-based violence, or sensitive target group, e.g., lesbian, gay, bi-sexual, or transgender (LGBT) persons? </a:t>
            </a:r>
          </a:p>
          <a:p>
            <a:pPr marL="1023938" lvl="1" indent="-341313">
              <a:lnSpc>
                <a:spcPts val="3200"/>
              </a:lnSpc>
              <a:spcAft>
                <a:spcPts val="1200"/>
              </a:spcAft>
              <a:buClr>
                <a:srgbClr val="AB2472"/>
              </a:buClr>
              <a:buSzPct val="85000"/>
              <a:buFont typeface="Courier New" panose="02070309020205020404" pitchFamily="49" charset="0"/>
              <a:buChar char="o"/>
            </a:pPr>
            <a:r>
              <a:rPr lang="en-US" spc="-50" dirty="0">
                <a:latin typeface="Century Gothic" panose="020B0502020202020204" pitchFamily="34" charset="0"/>
              </a:rPr>
              <a:t>Participant protection and adherence to standards</a:t>
            </a:r>
          </a:p>
          <a:p>
            <a:pPr marL="519113" indent="-341313">
              <a:lnSpc>
                <a:spcPts val="3200"/>
              </a:lnSpc>
              <a:spcAft>
                <a:spcPts val="600"/>
              </a:spcAft>
              <a:buClr>
                <a:srgbClr val="AB2472"/>
              </a:buClr>
              <a:buFont typeface="Wingdings" panose="05000000000000000000" pitchFamily="2" charset="2"/>
              <a:buChar char="§"/>
            </a:pPr>
            <a:r>
              <a:rPr lang="en-US" sz="2600" spc="-50" dirty="0">
                <a:latin typeface="Century Gothic" panose="020B0502020202020204" pitchFamily="34" charset="0"/>
              </a:rPr>
              <a:t>Are there strategies to monitor for unintended consequences in such sensitive studies?</a:t>
            </a:r>
            <a:endParaRPr lang="en-US" sz="2600" spc="-50" dirty="0">
              <a:latin typeface="Century Gothic" panose="020B0502020202020204" pitchFamily="34" charset="0"/>
              <a:cs typeface="Gill Sans MT"/>
            </a:endParaRPr>
          </a:p>
        </p:txBody>
      </p:sp>
      <p:sp>
        <p:nvSpPr>
          <p:cNvPr id="4" name="Text Placeholder 3">
            <a:extLst>
              <a:ext uri="{FF2B5EF4-FFF2-40B4-BE49-F238E27FC236}">
                <a16:creationId xmlns:a16="http://schemas.microsoft.com/office/drawing/2014/main" id="{E57D21FB-9FE5-4EF1-B53C-653A4F005404}"/>
              </a:ext>
            </a:extLst>
          </p:cNvPr>
          <p:cNvSpPr>
            <a:spLocks noGrp="1"/>
          </p:cNvSpPr>
          <p:nvPr>
            <p:ph type="body" sz="quarter" idx="11"/>
          </p:nvPr>
        </p:nvSpPr>
        <p:spPr/>
        <p:txBody>
          <a:bodyPr/>
          <a:lstStyle/>
          <a:p>
            <a:r>
              <a:rPr lang="en-US" dirty="0"/>
              <a:t>Protocol</a:t>
            </a:r>
          </a:p>
        </p:txBody>
      </p:sp>
      <p:sp>
        <p:nvSpPr>
          <p:cNvPr id="8" name="Title 1">
            <a:extLst>
              <a:ext uri="{FF2B5EF4-FFF2-40B4-BE49-F238E27FC236}">
                <a16:creationId xmlns:a16="http://schemas.microsoft.com/office/drawing/2014/main" id="{0F349510-6902-4EFF-AB19-FDB949D80D1E}"/>
              </a:ext>
            </a:extLst>
          </p:cNvPr>
          <p:cNvSpPr>
            <a:spLocks noGrp="1"/>
          </p:cNvSpPr>
          <p:nvPr>
            <p:ph type="title"/>
          </p:nvPr>
        </p:nvSpPr>
        <p:spPr>
          <a:xfrm>
            <a:off x="561845" y="366812"/>
            <a:ext cx="8724024" cy="837214"/>
          </a:xfrm>
        </p:spPr>
        <p:txBody>
          <a:bodyPr/>
          <a:lstStyle/>
          <a:p>
            <a:r>
              <a:rPr lang="en-US" dirty="0"/>
              <a:t>Gender-integrated practices</a:t>
            </a:r>
          </a:p>
        </p:txBody>
      </p:sp>
    </p:spTree>
    <p:extLst>
      <p:ext uri="{BB962C8B-B14F-4D97-AF65-F5344CB8AC3E}">
        <p14:creationId xmlns:p14="http://schemas.microsoft.com/office/powerpoint/2010/main" val="174386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3B26F-353E-449E-8093-63C7B126CBBE}"/>
              </a:ext>
            </a:extLst>
          </p:cNvPr>
          <p:cNvSpPr>
            <a:spLocks noGrp="1"/>
          </p:cNvSpPr>
          <p:nvPr>
            <p:ph type="title"/>
          </p:nvPr>
        </p:nvSpPr>
        <p:spPr>
          <a:xfrm>
            <a:off x="561845" y="366812"/>
            <a:ext cx="8724024" cy="837214"/>
          </a:xfrm>
        </p:spPr>
        <p:txBody>
          <a:bodyPr/>
          <a:lstStyle/>
          <a:p>
            <a:r>
              <a:rPr lang="en-US" dirty="0"/>
              <a:t>Gender-integrated practices</a:t>
            </a:r>
          </a:p>
        </p:txBody>
      </p:sp>
      <p:sp>
        <p:nvSpPr>
          <p:cNvPr id="6" name="object 5">
            <a:extLst>
              <a:ext uri="{FF2B5EF4-FFF2-40B4-BE49-F238E27FC236}">
                <a16:creationId xmlns:a16="http://schemas.microsoft.com/office/drawing/2014/main" id="{435C3617-F5BB-4F41-8E96-541CBC6B8943}"/>
              </a:ext>
            </a:extLst>
          </p:cNvPr>
          <p:cNvSpPr txBox="1">
            <a:spLocks noGrp="1"/>
          </p:cNvSpPr>
          <p:nvPr>
            <p:ph type="body" sz="quarter" idx="10"/>
          </p:nvPr>
        </p:nvSpPr>
        <p:spPr>
          <a:xfrm>
            <a:off x="762000" y="2000742"/>
            <a:ext cx="8939278" cy="5410392"/>
          </a:xfrm>
          <a:prstGeom prst="rect">
            <a:avLst/>
          </a:prstGeom>
        </p:spPr>
        <p:txBody>
          <a:bodyPr vert="horz" wrap="square" lIns="0" tIns="0" rIns="0" bIns="0" rtlCol="0">
            <a:spAutoFit/>
          </a:bodyPr>
          <a:lstStyle/>
          <a:p>
            <a:pPr marL="12700">
              <a:lnSpc>
                <a:spcPct val="100000"/>
              </a:lnSpc>
              <a:spcAft>
                <a:spcPts val="1200"/>
              </a:spcAft>
            </a:pPr>
            <a:r>
              <a:rPr lang="en-US" sz="3400" spc="-165" dirty="0">
                <a:latin typeface="Century Gothic" panose="020B0502020202020204" pitchFamily="34" charset="0"/>
                <a:cs typeface="Futura LT Pro Book"/>
              </a:rPr>
              <a:t>Ask yourself: </a:t>
            </a:r>
          </a:p>
          <a:p>
            <a:pPr marL="682625" indent="-450850">
              <a:lnSpc>
                <a:spcPts val="4000"/>
              </a:lnSpc>
              <a:spcAft>
                <a:spcPts val="1200"/>
              </a:spcAft>
              <a:buClr>
                <a:srgbClr val="AB2472"/>
              </a:buClr>
              <a:buFont typeface="Wingdings" panose="05000000000000000000" pitchFamily="2" charset="2"/>
              <a:buChar char="§"/>
            </a:pPr>
            <a:r>
              <a:rPr lang="en-US" sz="3200" spc="-10" dirty="0">
                <a:latin typeface="Century Gothic" panose="020B0502020202020204" pitchFamily="34" charset="0"/>
              </a:rPr>
              <a:t>Do the people at the table represent </a:t>
            </a:r>
            <a:br>
              <a:rPr lang="en-US" sz="3200" spc="-10" dirty="0">
                <a:latin typeface="Century Gothic" panose="020B0502020202020204" pitchFamily="34" charset="0"/>
              </a:rPr>
            </a:br>
            <a:r>
              <a:rPr lang="en-US" sz="3200" spc="-10" dirty="0">
                <a:latin typeface="Century Gothic" panose="020B0502020202020204" pitchFamily="34" charset="0"/>
              </a:rPr>
              <a:t>the groups needed in order to talk </a:t>
            </a:r>
            <a:br>
              <a:rPr lang="en-US" sz="3200" spc="-10" dirty="0">
                <a:latin typeface="Century Gothic" panose="020B0502020202020204" pitchFamily="34" charset="0"/>
              </a:rPr>
            </a:br>
            <a:r>
              <a:rPr lang="en-US" sz="3200" spc="-10" dirty="0">
                <a:latin typeface="Century Gothic" panose="020B0502020202020204" pitchFamily="34" charset="0"/>
              </a:rPr>
              <a:t>about and promote gender equality </a:t>
            </a:r>
            <a:br>
              <a:rPr lang="en-US" sz="3200" spc="-10" dirty="0">
                <a:latin typeface="Century Gothic" panose="020B0502020202020204" pitchFamily="34" charset="0"/>
              </a:rPr>
            </a:br>
            <a:r>
              <a:rPr lang="en-US" sz="3200" spc="-10" dirty="0">
                <a:latin typeface="Century Gothic" panose="020B0502020202020204" pitchFamily="34" charset="0"/>
              </a:rPr>
              <a:t>in a meaningful way? </a:t>
            </a:r>
          </a:p>
          <a:p>
            <a:pPr marL="682625" indent="-450850">
              <a:lnSpc>
                <a:spcPts val="4000"/>
              </a:lnSpc>
              <a:buClr>
                <a:srgbClr val="AB2472"/>
              </a:buClr>
              <a:buFont typeface="Wingdings" panose="05000000000000000000" pitchFamily="2" charset="2"/>
              <a:buChar char="§"/>
            </a:pPr>
            <a:r>
              <a:rPr lang="en-US" sz="3200" spc="-10" dirty="0">
                <a:latin typeface="Century Gothic" panose="020B0502020202020204" pitchFamily="34" charset="0"/>
              </a:rPr>
              <a:t>In addition to these groups, what is the level of input from men, women, and transgender stakeholders, local women’s NGOs, community-based organizations, etc., in setting goals and objectives? </a:t>
            </a:r>
            <a:endParaRPr lang="en-US" sz="3200" spc="-10" dirty="0">
              <a:latin typeface="Century Gothic" panose="020B0502020202020204" pitchFamily="34" charset="0"/>
              <a:cs typeface="Gill Sans MT"/>
            </a:endParaRPr>
          </a:p>
        </p:txBody>
      </p:sp>
      <p:sp>
        <p:nvSpPr>
          <p:cNvPr id="4" name="Text Placeholder 3">
            <a:extLst>
              <a:ext uri="{FF2B5EF4-FFF2-40B4-BE49-F238E27FC236}">
                <a16:creationId xmlns:a16="http://schemas.microsoft.com/office/drawing/2014/main" id="{E57D21FB-9FE5-4EF1-B53C-653A4F005404}"/>
              </a:ext>
            </a:extLst>
          </p:cNvPr>
          <p:cNvSpPr>
            <a:spLocks noGrp="1"/>
          </p:cNvSpPr>
          <p:nvPr>
            <p:ph type="body" sz="quarter" idx="11"/>
          </p:nvPr>
        </p:nvSpPr>
        <p:spPr>
          <a:xfrm>
            <a:off x="561844" y="1091205"/>
            <a:ext cx="8201155" cy="837214"/>
          </a:xfrm>
        </p:spPr>
        <p:txBody>
          <a:bodyPr/>
          <a:lstStyle/>
          <a:p>
            <a:r>
              <a:rPr lang="en-US" dirty="0"/>
              <a:t>Stakeholder engagement</a:t>
            </a:r>
          </a:p>
        </p:txBody>
      </p:sp>
    </p:spTree>
    <p:extLst>
      <p:ext uri="{BB962C8B-B14F-4D97-AF65-F5344CB8AC3E}">
        <p14:creationId xmlns:p14="http://schemas.microsoft.com/office/powerpoint/2010/main" val="1278697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3B26F-353E-449E-8093-63C7B126CBBE}"/>
              </a:ext>
            </a:extLst>
          </p:cNvPr>
          <p:cNvSpPr>
            <a:spLocks noGrp="1"/>
          </p:cNvSpPr>
          <p:nvPr>
            <p:ph type="title"/>
          </p:nvPr>
        </p:nvSpPr>
        <p:spPr>
          <a:xfrm>
            <a:off x="561845" y="366812"/>
            <a:ext cx="8724024" cy="837214"/>
          </a:xfrm>
        </p:spPr>
        <p:txBody>
          <a:bodyPr/>
          <a:lstStyle/>
          <a:p>
            <a:r>
              <a:rPr lang="en-US" dirty="0"/>
              <a:t>Gender-integrated practices</a:t>
            </a:r>
          </a:p>
        </p:txBody>
      </p:sp>
      <p:sp>
        <p:nvSpPr>
          <p:cNvPr id="6" name="object 5">
            <a:extLst>
              <a:ext uri="{FF2B5EF4-FFF2-40B4-BE49-F238E27FC236}">
                <a16:creationId xmlns:a16="http://schemas.microsoft.com/office/drawing/2014/main" id="{435C3617-F5BB-4F41-8E96-541CBC6B8943}"/>
              </a:ext>
            </a:extLst>
          </p:cNvPr>
          <p:cNvSpPr txBox="1">
            <a:spLocks noGrp="1"/>
          </p:cNvSpPr>
          <p:nvPr>
            <p:ph type="body" sz="quarter" idx="10"/>
          </p:nvPr>
        </p:nvSpPr>
        <p:spPr>
          <a:xfrm>
            <a:off x="762000" y="2133600"/>
            <a:ext cx="8724024" cy="4816703"/>
          </a:xfrm>
          <a:prstGeom prst="rect">
            <a:avLst/>
          </a:prstGeom>
        </p:spPr>
        <p:txBody>
          <a:bodyPr vert="horz" wrap="square" lIns="0" tIns="0" rIns="0" bIns="0" rtlCol="0">
            <a:spAutoFit/>
          </a:bodyPr>
          <a:lstStyle/>
          <a:p>
            <a:pPr marL="12700">
              <a:lnSpc>
                <a:spcPct val="100000"/>
              </a:lnSpc>
              <a:spcAft>
                <a:spcPts val="1200"/>
              </a:spcAft>
            </a:pPr>
            <a:r>
              <a:rPr lang="en-US" sz="3400" spc="-165" dirty="0">
                <a:latin typeface="Century Gothic" panose="020B0502020202020204" pitchFamily="34" charset="0"/>
                <a:cs typeface="Futura LT Pro Book"/>
              </a:rPr>
              <a:t>Ask yourself: </a:t>
            </a:r>
          </a:p>
          <a:p>
            <a:pPr marL="682625" indent="-450850">
              <a:spcAft>
                <a:spcPts val="1800"/>
              </a:spcAft>
              <a:buClr>
                <a:srgbClr val="AB2472"/>
              </a:buClr>
              <a:buFont typeface="Wingdings" panose="05000000000000000000" pitchFamily="2" charset="2"/>
              <a:buChar char="§"/>
            </a:pPr>
            <a:r>
              <a:rPr lang="en-US" sz="3200" dirty="0">
                <a:latin typeface="Century Gothic" panose="020B0502020202020204" pitchFamily="34" charset="0"/>
              </a:rPr>
              <a:t>Are both sexes included in the research? </a:t>
            </a:r>
          </a:p>
          <a:p>
            <a:pPr marL="682625" indent="-450850">
              <a:spcAft>
                <a:spcPts val="1800"/>
              </a:spcAft>
              <a:buClr>
                <a:srgbClr val="AB2472"/>
              </a:buClr>
              <a:buFont typeface="Wingdings" panose="05000000000000000000" pitchFamily="2" charset="2"/>
              <a:buChar char="§"/>
            </a:pPr>
            <a:r>
              <a:rPr lang="en-US" sz="3200" dirty="0">
                <a:latin typeface="Century Gothic" panose="020B0502020202020204" pitchFamily="34" charset="0"/>
              </a:rPr>
              <a:t>Are you adhering to standards for sensitive subjects?</a:t>
            </a:r>
          </a:p>
          <a:p>
            <a:pPr marL="682625" indent="-450850">
              <a:spcAft>
                <a:spcPts val="1800"/>
              </a:spcAft>
              <a:buClr>
                <a:srgbClr val="AB2472"/>
              </a:buClr>
              <a:buFont typeface="Wingdings" panose="05000000000000000000" pitchFamily="2" charset="2"/>
              <a:buChar char="§"/>
            </a:pPr>
            <a:r>
              <a:rPr lang="en-US" sz="3200" dirty="0">
                <a:latin typeface="Century Gothic" panose="020B0502020202020204" pitchFamily="34" charset="0"/>
              </a:rPr>
              <a:t>Would gender-sensitive questions be relevant for your topic? </a:t>
            </a:r>
          </a:p>
          <a:p>
            <a:pPr marL="682625" indent="-450850">
              <a:buClr>
                <a:srgbClr val="AB2472"/>
              </a:buClr>
              <a:buFont typeface="Wingdings" panose="05000000000000000000" pitchFamily="2" charset="2"/>
              <a:buChar char="§"/>
            </a:pPr>
            <a:r>
              <a:rPr lang="en-US" sz="3200" dirty="0">
                <a:latin typeface="Century Gothic" panose="020B0502020202020204" pitchFamily="34" charset="0"/>
              </a:rPr>
              <a:t>Do you need to add indirect probes </a:t>
            </a:r>
            <a:br>
              <a:rPr lang="en-US" sz="3200" dirty="0">
                <a:latin typeface="Century Gothic" panose="020B0502020202020204" pitchFamily="34" charset="0"/>
              </a:rPr>
            </a:br>
            <a:r>
              <a:rPr lang="en-US" sz="3200" dirty="0">
                <a:latin typeface="Century Gothic" panose="020B0502020202020204" pitchFamily="34" charset="0"/>
              </a:rPr>
              <a:t>to account for sensitive topics? </a:t>
            </a:r>
          </a:p>
        </p:txBody>
      </p:sp>
      <p:sp>
        <p:nvSpPr>
          <p:cNvPr id="4" name="Text Placeholder 3">
            <a:extLst>
              <a:ext uri="{FF2B5EF4-FFF2-40B4-BE49-F238E27FC236}">
                <a16:creationId xmlns:a16="http://schemas.microsoft.com/office/drawing/2014/main" id="{E57D21FB-9FE5-4EF1-B53C-653A4F005404}"/>
              </a:ext>
            </a:extLst>
          </p:cNvPr>
          <p:cNvSpPr>
            <a:spLocks noGrp="1"/>
          </p:cNvSpPr>
          <p:nvPr>
            <p:ph type="body" sz="quarter" idx="11"/>
          </p:nvPr>
        </p:nvSpPr>
        <p:spPr/>
        <p:txBody>
          <a:bodyPr/>
          <a:lstStyle/>
          <a:p>
            <a:r>
              <a:rPr lang="en-US" dirty="0"/>
              <a:t>Tool development</a:t>
            </a:r>
          </a:p>
        </p:txBody>
      </p:sp>
    </p:spTree>
    <p:extLst>
      <p:ext uri="{BB962C8B-B14F-4D97-AF65-F5344CB8AC3E}">
        <p14:creationId xmlns:p14="http://schemas.microsoft.com/office/powerpoint/2010/main" val="672985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2CEF3A7-E7CB-4612-83A4-B4E02F54E909}"/>
              </a:ext>
            </a:extLst>
          </p:cNvPr>
          <p:cNvSpPr>
            <a:spLocks noGrp="1"/>
          </p:cNvSpPr>
          <p:nvPr>
            <p:ph type="title"/>
          </p:nvPr>
        </p:nvSpPr>
        <p:spPr>
          <a:xfrm>
            <a:off x="561845" y="366812"/>
            <a:ext cx="8724024" cy="928588"/>
          </a:xfrm>
        </p:spPr>
        <p:txBody>
          <a:bodyPr/>
          <a:lstStyle/>
          <a:p>
            <a:r>
              <a:rPr lang="en-US" dirty="0"/>
              <a:t>Gender-integrated practices</a:t>
            </a:r>
          </a:p>
        </p:txBody>
      </p:sp>
      <p:sp>
        <p:nvSpPr>
          <p:cNvPr id="3" name="Text Placeholder 2">
            <a:extLst>
              <a:ext uri="{FF2B5EF4-FFF2-40B4-BE49-F238E27FC236}">
                <a16:creationId xmlns:a16="http://schemas.microsoft.com/office/drawing/2014/main" id="{C2A43130-CBD9-4B35-A484-2304048B0166}"/>
              </a:ext>
            </a:extLst>
          </p:cNvPr>
          <p:cNvSpPr>
            <a:spLocks noGrp="1"/>
          </p:cNvSpPr>
          <p:nvPr>
            <p:ph type="body" sz="quarter" idx="10"/>
          </p:nvPr>
        </p:nvSpPr>
        <p:spPr>
          <a:xfrm>
            <a:off x="609600" y="1828800"/>
            <a:ext cx="9220200" cy="2590800"/>
          </a:xfrm>
        </p:spPr>
        <p:txBody>
          <a:bodyPr/>
          <a:lstStyle/>
          <a:p>
            <a:pPr>
              <a:lnSpc>
                <a:spcPts val="3200"/>
              </a:lnSpc>
              <a:spcAft>
                <a:spcPts val="600"/>
              </a:spcAft>
            </a:pPr>
            <a:r>
              <a:rPr lang="en-US" spc="-30" dirty="0">
                <a:latin typeface="Century Gothic" panose="020B0502020202020204" pitchFamily="34" charset="0"/>
              </a:rPr>
              <a:t>Ask yourself:</a:t>
            </a:r>
          </a:p>
          <a:p>
            <a:pPr marL="457200" indent="-334963">
              <a:lnSpc>
                <a:spcPts val="3200"/>
              </a:lnSpc>
              <a:spcAft>
                <a:spcPts val="600"/>
              </a:spcAft>
              <a:buClr>
                <a:srgbClr val="AB2472"/>
              </a:buClr>
              <a:buFont typeface="Wingdings" panose="05000000000000000000" pitchFamily="2" charset="2"/>
              <a:buChar char="§"/>
              <a:tabLst>
                <a:tab pos="122238" algn="l"/>
              </a:tabLst>
            </a:pPr>
            <a:r>
              <a:rPr lang="en-US" spc="-30" dirty="0">
                <a:latin typeface="Century Gothic" panose="020B0502020202020204" pitchFamily="34" charset="0"/>
              </a:rPr>
              <a:t>Will gender affect logistics: Timing? Location?</a:t>
            </a:r>
          </a:p>
          <a:p>
            <a:pPr marL="457200" indent="-334963">
              <a:lnSpc>
                <a:spcPts val="3200"/>
              </a:lnSpc>
              <a:spcAft>
                <a:spcPts val="600"/>
              </a:spcAft>
              <a:buClr>
                <a:srgbClr val="AB2472"/>
              </a:buClr>
              <a:buFont typeface="Wingdings" panose="05000000000000000000" pitchFamily="2" charset="2"/>
              <a:buChar char="§"/>
              <a:tabLst>
                <a:tab pos="122238" algn="l"/>
              </a:tabLst>
            </a:pPr>
            <a:r>
              <a:rPr lang="en-US" spc="-30" dirty="0">
                <a:latin typeface="Century Gothic" panose="020B0502020202020204" pitchFamily="34" charset="0"/>
              </a:rPr>
              <a:t>Have you hired the right people? </a:t>
            </a:r>
          </a:p>
          <a:p>
            <a:pPr marL="914400" lvl="1" indent="-334963">
              <a:lnSpc>
                <a:spcPts val="3200"/>
              </a:lnSpc>
              <a:spcAft>
                <a:spcPts val="600"/>
              </a:spcAft>
              <a:buClr>
                <a:srgbClr val="AB2472"/>
              </a:buClr>
              <a:buSzPct val="85000"/>
              <a:buFont typeface="Courier New" panose="02070309020205020404" pitchFamily="49" charset="0"/>
              <a:buChar char="o"/>
            </a:pPr>
            <a:r>
              <a:rPr lang="en-US" sz="2600" spc="-30" dirty="0">
                <a:latin typeface="Century Gothic" panose="020B0502020202020204" pitchFamily="34" charset="0"/>
              </a:rPr>
              <a:t>Women may be more comfortable talking to another woman on sensitive subjects (same for men); if working with LGTBQ+ or key populations, are data collectors to be from those communities?</a:t>
            </a:r>
          </a:p>
          <a:p>
            <a:pPr marL="457200" indent="-334963">
              <a:lnSpc>
                <a:spcPts val="3200"/>
              </a:lnSpc>
              <a:spcAft>
                <a:spcPts val="600"/>
              </a:spcAft>
              <a:buClr>
                <a:srgbClr val="AB2472"/>
              </a:buClr>
              <a:buFont typeface="Wingdings" panose="05000000000000000000" pitchFamily="2" charset="2"/>
              <a:buChar char="§"/>
            </a:pPr>
            <a:r>
              <a:rPr lang="en-US" spc="-30" dirty="0">
                <a:latin typeface="Century Gothic" panose="020B0502020202020204" pitchFamily="34" charset="0"/>
              </a:rPr>
              <a:t>Ethical issues, particularly for GBV and other sensitive topics, and marginalized populations </a:t>
            </a:r>
          </a:p>
          <a:p>
            <a:pPr marL="914400" lvl="1" indent="-334963">
              <a:lnSpc>
                <a:spcPts val="3200"/>
              </a:lnSpc>
              <a:spcAft>
                <a:spcPts val="600"/>
              </a:spcAft>
              <a:buClr>
                <a:srgbClr val="AB2472"/>
              </a:buClr>
              <a:buSzPct val="85000"/>
              <a:buFont typeface="Courier New" panose="02070309020205020404" pitchFamily="49" charset="0"/>
              <a:buChar char="o"/>
            </a:pPr>
            <a:r>
              <a:rPr lang="en-US" sz="2600" spc="-30" dirty="0">
                <a:latin typeface="Century Gothic" panose="020B0502020202020204" pitchFamily="34" charset="0"/>
              </a:rPr>
              <a:t>Review relevant international guidelines</a:t>
            </a:r>
          </a:p>
          <a:p>
            <a:pPr marL="914400" lvl="1" indent="-334963">
              <a:lnSpc>
                <a:spcPts val="3200"/>
              </a:lnSpc>
              <a:spcAft>
                <a:spcPts val="600"/>
              </a:spcAft>
              <a:buClr>
                <a:srgbClr val="AB2472"/>
              </a:buClr>
              <a:buSzPct val="85000"/>
              <a:buFont typeface="Courier New" panose="02070309020205020404" pitchFamily="49" charset="0"/>
              <a:buChar char="o"/>
            </a:pPr>
            <a:r>
              <a:rPr lang="en-US" sz="2600" spc="-30" dirty="0">
                <a:latin typeface="Century Gothic" panose="020B0502020202020204" pitchFamily="34" charset="0"/>
              </a:rPr>
              <a:t>Extra precautions for confidentiality and </a:t>
            </a:r>
            <a:br>
              <a:rPr lang="en-US" sz="2600" spc="-30" dirty="0">
                <a:latin typeface="Century Gothic" panose="020B0502020202020204" pitchFamily="34" charset="0"/>
              </a:rPr>
            </a:br>
            <a:r>
              <a:rPr lang="en-US" sz="2600" spc="-30" dirty="0">
                <a:latin typeface="Century Gothic" panose="020B0502020202020204" pitchFamily="34" charset="0"/>
              </a:rPr>
              <a:t>data security</a:t>
            </a:r>
          </a:p>
          <a:p>
            <a:pPr marL="914400" lvl="1" indent="-334963">
              <a:lnSpc>
                <a:spcPts val="3200"/>
              </a:lnSpc>
              <a:spcAft>
                <a:spcPts val="600"/>
              </a:spcAft>
              <a:buClr>
                <a:srgbClr val="AB2472"/>
              </a:buClr>
              <a:buSzPct val="85000"/>
              <a:buFont typeface="Courier New" panose="02070309020205020404" pitchFamily="49" charset="0"/>
              <a:buChar char="o"/>
            </a:pPr>
            <a:r>
              <a:rPr lang="en-US" sz="2600" spc="-30" dirty="0">
                <a:latin typeface="Century Gothic" panose="020B0502020202020204" pitchFamily="34" charset="0"/>
              </a:rPr>
              <a:t>Ensure you have supportive structures in place </a:t>
            </a:r>
          </a:p>
          <a:p>
            <a:endParaRPr lang="en-US" sz="3600" dirty="0">
              <a:latin typeface="Century Gothic" panose="020B0502020202020204" pitchFamily="34" charset="0"/>
            </a:endParaRPr>
          </a:p>
        </p:txBody>
      </p:sp>
      <p:sp>
        <p:nvSpPr>
          <p:cNvPr id="5" name="Text Placeholder 4">
            <a:extLst>
              <a:ext uri="{FF2B5EF4-FFF2-40B4-BE49-F238E27FC236}">
                <a16:creationId xmlns:a16="http://schemas.microsoft.com/office/drawing/2014/main" id="{0F6AFA28-9F48-4901-B629-08A567E39DCC}"/>
              </a:ext>
            </a:extLst>
          </p:cNvPr>
          <p:cNvSpPr>
            <a:spLocks noGrp="1"/>
          </p:cNvSpPr>
          <p:nvPr>
            <p:ph type="body" sz="quarter" idx="11"/>
          </p:nvPr>
        </p:nvSpPr>
        <p:spPr/>
        <p:txBody>
          <a:bodyPr/>
          <a:lstStyle/>
          <a:p>
            <a:r>
              <a:rPr lang="en-US" dirty="0"/>
              <a:t>Data collection</a:t>
            </a:r>
          </a:p>
        </p:txBody>
      </p:sp>
    </p:spTree>
    <p:extLst>
      <p:ext uri="{BB962C8B-B14F-4D97-AF65-F5344CB8AC3E}">
        <p14:creationId xmlns:p14="http://schemas.microsoft.com/office/powerpoint/2010/main" val="2787540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2CEF3A7-E7CB-4612-83A4-B4E02F54E909}"/>
              </a:ext>
            </a:extLst>
          </p:cNvPr>
          <p:cNvSpPr>
            <a:spLocks noGrp="1"/>
          </p:cNvSpPr>
          <p:nvPr>
            <p:ph type="title"/>
          </p:nvPr>
        </p:nvSpPr>
        <p:spPr/>
        <p:txBody>
          <a:bodyPr/>
          <a:lstStyle/>
          <a:p>
            <a:r>
              <a:rPr lang="en-US" dirty="0"/>
              <a:t>Gender-integrated practices</a:t>
            </a:r>
          </a:p>
        </p:txBody>
      </p:sp>
      <p:sp>
        <p:nvSpPr>
          <p:cNvPr id="3" name="Text Placeholder 2">
            <a:extLst>
              <a:ext uri="{FF2B5EF4-FFF2-40B4-BE49-F238E27FC236}">
                <a16:creationId xmlns:a16="http://schemas.microsoft.com/office/drawing/2014/main" id="{C2A43130-CBD9-4B35-A484-2304048B0166}"/>
              </a:ext>
            </a:extLst>
          </p:cNvPr>
          <p:cNvSpPr>
            <a:spLocks noGrp="1"/>
          </p:cNvSpPr>
          <p:nvPr>
            <p:ph type="body" sz="quarter" idx="10"/>
          </p:nvPr>
        </p:nvSpPr>
        <p:spPr>
          <a:xfrm>
            <a:off x="687835" y="1905000"/>
            <a:ext cx="8839200" cy="5867400"/>
          </a:xfrm>
        </p:spPr>
        <p:txBody>
          <a:bodyPr/>
          <a:lstStyle/>
          <a:p>
            <a:pPr>
              <a:lnSpc>
                <a:spcPts val="3200"/>
              </a:lnSpc>
              <a:spcAft>
                <a:spcPts val="600"/>
              </a:spcAft>
            </a:pPr>
            <a:r>
              <a:rPr lang="en-US" sz="3000" spc="-20" dirty="0">
                <a:latin typeface="Century Gothic" panose="020B0502020202020204" pitchFamily="34" charset="0"/>
              </a:rPr>
              <a:t>Ask yourself:</a:t>
            </a:r>
          </a:p>
          <a:p>
            <a:pPr marL="517525" indent="-395288">
              <a:lnSpc>
                <a:spcPts val="3200"/>
              </a:lnSpc>
              <a:spcAft>
                <a:spcPts val="600"/>
              </a:spcAft>
              <a:buClr>
                <a:srgbClr val="AB2472"/>
              </a:buClr>
              <a:buFont typeface="Wingdings" panose="05000000000000000000" pitchFamily="2" charset="2"/>
              <a:buChar char="§"/>
            </a:pPr>
            <a:r>
              <a:rPr lang="en-US" sz="3000" spc="-20" dirty="0">
                <a:latin typeface="Century Gothic" panose="020B0502020202020204" pitchFamily="34" charset="0"/>
              </a:rPr>
              <a:t>Are there gender biases that may </a:t>
            </a:r>
            <a:br>
              <a:rPr lang="en-US" sz="3000" spc="-20" dirty="0">
                <a:latin typeface="Century Gothic" panose="020B0502020202020204" pitchFamily="34" charset="0"/>
              </a:rPr>
            </a:br>
            <a:r>
              <a:rPr lang="en-US" sz="3000" spc="-20" dirty="0">
                <a:latin typeface="Century Gothic" panose="020B0502020202020204" pitchFamily="34" charset="0"/>
              </a:rPr>
              <a:t>affect data?</a:t>
            </a:r>
          </a:p>
          <a:p>
            <a:pPr marL="974725" lvl="1" indent="-395288">
              <a:lnSpc>
                <a:spcPts val="3200"/>
              </a:lnSpc>
              <a:spcAft>
                <a:spcPts val="600"/>
              </a:spcAft>
              <a:buClr>
                <a:srgbClr val="AB2472"/>
              </a:buClr>
              <a:buSzPct val="85000"/>
              <a:buFont typeface="Courier New" panose="02070309020205020404" pitchFamily="49" charset="0"/>
              <a:buChar char="o"/>
            </a:pPr>
            <a:r>
              <a:rPr lang="en-US" sz="2800" spc="-20" dirty="0">
                <a:latin typeface="Century Gothic" panose="020B0502020202020204" pitchFamily="34" charset="0"/>
              </a:rPr>
              <a:t>Are only men speaking in FGDs? Are there power dynamics or gender dynamics that are impacting your data collection? </a:t>
            </a:r>
          </a:p>
          <a:p>
            <a:pPr marL="974725" lvl="1" indent="-395288">
              <a:lnSpc>
                <a:spcPts val="3200"/>
              </a:lnSpc>
              <a:spcAft>
                <a:spcPts val="600"/>
              </a:spcAft>
              <a:buClr>
                <a:srgbClr val="AB2472"/>
              </a:buClr>
              <a:buSzPct val="85000"/>
              <a:buFont typeface="Courier New" panose="02070309020205020404" pitchFamily="49" charset="0"/>
              <a:buChar char="o"/>
            </a:pPr>
            <a:r>
              <a:rPr lang="en-US" sz="2800" spc="-20" dirty="0">
                <a:latin typeface="Century Gothic" panose="020B0502020202020204" pitchFamily="34" charset="0"/>
              </a:rPr>
              <a:t>You may want to disaggregate qualitative data by sex and age and add gender-sensitive measures, if necessary, to explore why differences exist</a:t>
            </a:r>
          </a:p>
          <a:p>
            <a:pPr marL="517525" indent="-395288">
              <a:lnSpc>
                <a:spcPts val="3200"/>
              </a:lnSpc>
              <a:spcAft>
                <a:spcPts val="600"/>
              </a:spcAft>
              <a:buClr>
                <a:srgbClr val="AB2472"/>
              </a:buClr>
              <a:buFont typeface="Wingdings" panose="05000000000000000000" pitchFamily="2" charset="2"/>
              <a:buChar char="§"/>
            </a:pPr>
            <a:r>
              <a:rPr lang="en-US" sz="3000" spc="-20" dirty="0">
                <a:latin typeface="Century Gothic" panose="020B0502020202020204" pitchFamily="34" charset="0"/>
              </a:rPr>
              <a:t>Are there biases that </a:t>
            </a:r>
            <a:r>
              <a:rPr lang="en-US" sz="3000" u="sng" spc="-20" dirty="0">
                <a:solidFill>
                  <a:schemeClr val="accent1">
                    <a:lumMod val="75000"/>
                  </a:schemeClr>
                </a:solidFill>
                <a:latin typeface="Century Gothic" panose="020B0502020202020204" pitchFamily="34" charset="0"/>
              </a:rPr>
              <a:t>YOU</a:t>
            </a:r>
            <a:r>
              <a:rPr lang="en-US" sz="3000" spc="-20" dirty="0">
                <a:latin typeface="Century Gothic" panose="020B0502020202020204" pitchFamily="34" charset="0"/>
              </a:rPr>
              <a:t> may have that affect data collection?</a:t>
            </a:r>
          </a:p>
          <a:p>
            <a:pPr marL="974725" lvl="1" indent="-395288">
              <a:lnSpc>
                <a:spcPts val="3200"/>
              </a:lnSpc>
              <a:spcAft>
                <a:spcPts val="600"/>
              </a:spcAft>
              <a:buClr>
                <a:srgbClr val="AB2472"/>
              </a:buClr>
              <a:buSzPct val="85000"/>
              <a:buFont typeface="Courier New" panose="02070309020205020404" pitchFamily="49" charset="0"/>
              <a:buChar char="o"/>
            </a:pPr>
            <a:r>
              <a:rPr lang="en-US" sz="2800" spc="-20" dirty="0">
                <a:latin typeface="Century Gothic" panose="020B0502020202020204" pitchFamily="34" charset="0"/>
              </a:rPr>
              <a:t>Be reflective in your own biases!</a:t>
            </a:r>
          </a:p>
          <a:p>
            <a:endParaRPr lang="en-US" sz="3600" dirty="0">
              <a:latin typeface="Century Gothic" panose="020B0502020202020204" pitchFamily="34" charset="0"/>
            </a:endParaRPr>
          </a:p>
        </p:txBody>
      </p:sp>
      <p:sp>
        <p:nvSpPr>
          <p:cNvPr id="5" name="Text Placeholder 4">
            <a:extLst>
              <a:ext uri="{FF2B5EF4-FFF2-40B4-BE49-F238E27FC236}">
                <a16:creationId xmlns:a16="http://schemas.microsoft.com/office/drawing/2014/main" id="{0F6AFA28-9F48-4901-B629-08A567E39DCC}"/>
              </a:ext>
            </a:extLst>
          </p:cNvPr>
          <p:cNvSpPr>
            <a:spLocks noGrp="1"/>
          </p:cNvSpPr>
          <p:nvPr>
            <p:ph type="body" sz="quarter" idx="11"/>
          </p:nvPr>
        </p:nvSpPr>
        <p:spPr/>
        <p:txBody>
          <a:bodyPr/>
          <a:lstStyle/>
          <a:p>
            <a:r>
              <a:rPr lang="en-US" dirty="0"/>
              <a:t>Data collection</a:t>
            </a:r>
          </a:p>
        </p:txBody>
      </p:sp>
    </p:spTree>
    <p:extLst>
      <p:ext uri="{BB962C8B-B14F-4D97-AF65-F5344CB8AC3E}">
        <p14:creationId xmlns:p14="http://schemas.microsoft.com/office/powerpoint/2010/main" val="1511500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2CEF3A7-E7CB-4612-83A4-B4E02F54E909}"/>
              </a:ext>
            </a:extLst>
          </p:cNvPr>
          <p:cNvSpPr>
            <a:spLocks noGrp="1"/>
          </p:cNvSpPr>
          <p:nvPr>
            <p:ph type="title"/>
          </p:nvPr>
        </p:nvSpPr>
        <p:spPr/>
        <p:txBody>
          <a:bodyPr/>
          <a:lstStyle/>
          <a:p>
            <a:r>
              <a:rPr lang="en-US" dirty="0"/>
              <a:t>Gender-integrated practices</a:t>
            </a:r>
          </a:p>
        </p:txBody>
      </p:sp>
      <p:sp>
        <p:nvSpPr>
          <p:cNvPr id="3" name="Text Placeholder 2">
            <a:extLst>
              <a:ext uri="{FF2B5EF4-FFF2-40B4-BE49-F238E27FC236}">
                <a16:creationId xmlns:a16="http://schemas.microsoft.com/office/drawing/2014/main" id="{C2A43130-CBD9-4B35-A484-2304048B0166}"/>
              </a:ext>
            </a:extLst>
          </p:cNvPr>
          <p:cNvSpPr>
            <a:spLocks noGrp="1"/>
          </p:cNvSpPr>
          <p:nvPr>
            <p:ph type="body" sz="quarter" idx="10"/>
          </p:nvPr>
        </p:nvSpPr>
        <p:spPr>
          <a:xfrm>
            <a:off x="838200" y="1928418"/>
            <a:ext cx="8810755" cy="5691581"/>
          </a:xfrm>
        </p:spPr>
        <p:txBody>
          <a:bodyPr/>
          <a:lstStyle/>
          <a:p>
            <a:pPr>
              <a:spcAft>
                <a:spcPts val="900"/>
              </a:spcAft>
            </a:pPr>
            <a:r>
              <a:rPr lang="en-US" sz="3200" dirty="0">
                <a:latin typeface="Century Gothic" panose="020B0502020202020204" pitchFamily="34" charset="0"/>
              </a:rPr>
              <a:t>Ask yourself:</a:t>
            </a:r>
          </a:p>
          <a:p>
            <a:pPr marL="625475" indent="-396875">
              <a:lnSpc>
                <a:spcPts val="3600"/>
              </a:lnSpc>
              <a:spcAft>
                <a:spcPts val="600"/>
              </a:spcAft>
              <a:buClr>
                <a:srgbClr val="AB2472"/>
              </a:buClr>
              <a:buFont typeface="Wingdings" panose="05000000000000000000" pitchFamily="2" charset="2"/>
              <a:buChar char="§"/>
              <a:tabLst>
                <a:tab pos="122238" algn="l"/>
              </a:tabLst>
            </a:pPr>
            <a:r>
              <a:rPr lang="en-US" sz="3200" dirty="0">
                <a:latin typeface="Century Gothic" panose="020B0502020202020204" pitchFamily="34" charset="0"/>
              </a:rPr>
              <a:t>Are you disaggregating by sex and age during analysis?</a:t>
            </a:r>
          </a:p>
          <a:p>
            <a:pPr marL="625475" indent="-396875">
              <a:lnSpc>
                <a:spcPts val="3600"/>
              </a:lnSpc>
              <a:spcAft>
                <a:spcPts val="600"/>
              </a:spcAft>
              <a:buClr>
                <a:srgbClr val="AB2472"/>
              </a:buClr>
              <a:buFont typeface="Wingdings" panose="05000000000000000000" pitchFamily="2" charset="2"/>
              <a:buChar char="§"/>
              <a:tabLst>
                <a:tab pos="122238" algn="l"/>
              </a:tabLst>
            </a:pPr>
            <a:r>
              <a:rPr lang="en-US" sz="3200" dirty="0">
                <a:latin typeface="Century Gothic" panose="020B0502020202020204" pitchFamily="34" charset="0"/>
              </a:rPr>
              <a:t>Are there underlying differences in how women and men talk about:</a:t>
            </a:r>
          </a:p>
          <a:p>
            <a:pPr marL="1311275" lvl="1" indent="-457200">
              <a:lnSpc>
                <a:spcPts val="3600"/>
              </a:lnSpc>
              <a:spcAft>
                <a:spcPts val="600"/>
              </a:spcAft>
              <a:buClr>
                <a:srgbClr val="AB2472"/>
              </a:buClr>
              <a:buSzPct val="85000"/>
              <a:buFont typeface="Courier New" panose="02070309020205020404" pitchFamily="49" charset="0"/>
              <a:buChar char="o"/>
            </a:pPr>
            <a:r>
              <a:rPr lang="en-US" sz="3000" spc="-50" dirty="0">
                <a:latin typeface="Century Gothic" panose="020B0502020202020204" pitchFamily="34" charset="0"/>
              </a:rPr>
              <a:t>Program benefits?</a:t>
            </a:r>
          </a:p>
          <a:p>
            <a:pPr marL="1311275" lvl="1" indent="-457200">
              <a:lnSpc>
                <a:spcPts val="3600"/>
              </a:lnSpc>
              <a:spcAft>
                <a:spcPts val="600"/>
              </a:spcAft>
              <a:buClr>
                <a:srgbClr val="AB2472"/>
              </a:buClr>
              <a:buSzPct val="85000"/>
              <a:buFont typeface="Courier New" panose="02070309020205020404" pitchFamily="49" charset="0"/>
              <a:buChar char="o"/>
            </a:pPr>
            <a:r>
              <a:rPr lang="en-US" sz="3000" spc="-50" dirty="0">
                <a:latin typeface="Century Gothic" panose="020B0502020202020204" pitchFamily="34" charset="0"/>
              </a:rPr>
              <a:t>Structural environments?</a:t>
            </a:r>
          </a:p>
          <a:p>
            <a:pPr marL="1311275" lvl="1" indent="-457200">
              <a:lnSpc>
                <a:spcPts val="3600"/>
              </a:lnSpc>
              <a:spcAft>
                <a:spcPts val="600"/>
              </a:spcAft>
              <a:buClr>
                <a:srgbClr val="AB2472"/>
              </a:buClr>
              <a:buSzPct val="85000"/>
              <a:buFont typeface="Courier New" panose="02070309020205020404" pitchFamily="49" charset="0"/>
              <a:buChar char="o"/>
            </a:pPr>
            <a:r>
              <a:rPr lang="en-US" sz="3000" spc="-50" dirty="0">
                <a:latin typeface="Century Gothic" panose="020B0502020202020204" pitchFamily="34" charset="0"/>
              </a:rPr>
              <a:t>Community norms that may </a:t>
            </a:r>
            <a:br>
              <a:rPr lang="en-US" sz="3000" spc="-50" dirty="0">
                <a:latin typeface="Century Gothic" panose="020B0502020202020204" pitchFamily="34" charset="0"/>
              </a:rPr>
            </a:br>
            <a:r>
              <a:rPr lang="en-US" sz="3000" spc="-50" dirty="0">
                <a:latin typeface="Century Gothic" panose="020B0502020202020204" pitchFamily="34" charset="0"/>
              </a:rPr>
              <a:t>affect outcomes?</a:t>
            </a:r>
          </a:p>
          <a:p>
            <a:pPr marL="625475" indent="-396875">
              <a:lnSpc>
                <a:spcPts val="3600"/>
              </a:lnSpc>
              <a:spcAft>
                <a:spcPts val="600"/>
              </a:spcAft>
              <a:buClr>
                <a:srgbClr val="AB2472"/>
              </a:buClr>
              <a:buFont typeface="Wingdings" panose="05000000000000000000" pitchFamily="2" charset="2"/>
              <a:buChar char="§"/>
            </a:pPr>
            <a:r>
              <a:rPr lang="en-US" sz="3200" dirty="0">
                <a:latin typeface="Century Gothic" panose="020B0502020202020204" pitchFamily="34" charset="0"/>
              </a:rPr>
              <a:t>Have you inadvertently created bias </a:t>
            </a:r>
            <a:br>
              <a:rPr lang="en-US" sz="3200" dirty="0">
                <a:latin typeface="Century Gothic" panose="020B0502020202020204" pitchFamily="34" charset="0"/>
              </a:rPr>
            </a:br>
            <a:r>
              <a:rPr lang="en-US" sz="3200" dirty="0">
                <a:latin typeface="Century Gothic" panose="020B0502020202020204" pitchFamily="34" charset="0"/>
              </a:rPr>
              <a:t>in the analysis?</a:t>
            </a:r>
          </a:p>
        </p:txBody>
      </p:sp>
      <p:sp>
        <p:nvSpPr>
          <p:cNvPr id="5" name="Text Placeholder 4">
            <a:extLst>
              <a:ext uri="{FF2B5EF4-FFF2-40B4-BE49-F238E27FC236}">
                <a16:creationId xmlns:a16="http://schemas.microsoft.com/office/drawing/2014/main" id="{0F6AFA28-9F48-4901-B629-08A567E39DCC}"/>
              </a:ext>
            </a:extLst>
          </p:cNvPr>
          <p:cNvSpPr>
            <a:spLocks noGrp="1"/>
          </p:cNvSpPr>
          <p:nvPr>
            <p:ph type="body" sz="quarter" idx="11"/>
          </p:nvPr>
        </p:nvSpPr>
        <p:spPr/>
        <p:txBody>
          <a:bodyPr/>
          <a:lstStyle/>
          <a:p>
            <a:r>
              <a:rPr lang="en-US" dirty="0"/>
              <a:t>Data analysis</a:t>
            </a:r>
          </a:p>
        </p:txBody>
      </p:sp>
    </p:spTree>
    <p:extLst>
      <p:ext uri="{BB962C8B-B14F-4D97-AF65-F5344CB8AC3E}">
        <p14:creationId xmlns:p14="http://schemas.microsoft.com/office/powerpoint/2010/main" val="265840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2CEF3A7-E7CB-4612-83A4-B4E02F54E909}"/>
              </a:ext>
            </a:extLst>
          </p:cNvPr>
          <p:cNvSpPr>
            <a:spLocks noGrp="1"/>
          </p:cNvSpPr>
          <p:nvPr>
            <p:ph type="title"/>
          </p:nvPr>
        </p:nvSpPr>
        <p:spPr/>
        <p:txBody>
          <a:bodyPr/>
          <a:lstStyle/>
          <a:p>
            <a:r>
              <a:rPr lang="en-US" dirty="0"/>
              <a:t>Gender-integrated practices</a:t>
            </a:r>
          </a:p>
        </p:txBody>
      </p:sp>
      <p:sp>
        <p:nvSpPr>
          <p:cNvPr id="3" name="Text Placeholder 2">
            <a:extLst>
              <a:ext uri="{FF2B5EF4-FFF2-40B4-BE49-F238E27FC236}">
                <a16:creationId xmlns:a16="http://schemas.microsoft.com/office/drawing/2014/main" id="{C2A43130-CBD9-4B35-A484-2304048B0166}"/>
              </a:ext>
            </a:extLst>
          </p:cNvPr>
          <p:cNvSpPr>
            <a:spLocks noGrp="1"/>
          </p:cNvSpPr>
          <p:nvPr>
            <p:ph type="body" sz="quarter" idx="10"/>
          </p:nvPr>
        </p:nvSpPr>
        <p:spPr>
          <a:xfrm>
            <a:off x="1143000" y="2019793"/>
            <a:ext cx="8429755" cy="5385795"/>
          </a:xfrm>
        </p:spPr>
        <p:txBody>
          <a:bodyPr/>
          <a:lstStyle/>
          <a:p>
            <a:pPr>
              <a:spcAft>
                <a:spcPts val="1800"/>
              </a:spcAft>
            </a:pPr>
            <a:r>
              <a:rPr lang="en-US" sz="3600" dirty="0">
                <a:latin typeface="Century Gothic" panose="020B0502020202020204" pitchFamily="34" charset="0"/>
              </a:rPr>
              <a:t>Ask yourself:</a:t>
            </a:r>
          </a:p>
          <a:p>
            <a:pPr marL="685800" indent="-457200">
              <a:spcAft>
                <a:spcPts val="1800"/>
              </a:spcAft>
              <a:buClr>
                <a:srgbClr val="AB2472"/>
              </a:buClr>
              <a:buFont typeface="Wingdings" panose="05000000000000000000" pitchFamily="2" charset="2"/>
              <a:buChar char="§"/>
              <a:tabLst>
                <a:tab pos="579438" algn="l"/>
              </a:tabLst>
            </a:pPr>
            <a:r>
              <a:rPr lang="en-US" sz="3600" dirty="0">
                <a:latin typeface="Century Gothic" panose="020B0502020202020204" pitchFamily="34" charset="0"/>
              </a:rPr>
              <a:t>Will the dissemination of information favor one gender? </a:t>
            </a:r>
          </a:p>
          <a:p>
            <a:pPr marL="685800" indent="-457200">
              <a:spcAft>
                <a:spcPts val="1800"/>
              </a:spcAft>
              <a:buClr>
                <a:srgbClr val="AB2472"/>
              </a:buClr>
              <a:buFont typeface="Wingdings" panose="05000000000000000000" pitchFamily="2" charset="2"/>
              <a:buChar char="§"/>
              <a:tabLst>
                <a:tab pos="579438" algn="l"/>
              </a:tabLst>
            </a:pPr>
            <a:r>
              <a:rPr lang="en-US" sz="3600" dirty="0">
                <a:latin typeface="Century Gothic" panose="020B0502020202020204" pitchFamily="34" charset="0"/>
              </a:rPr>
              <a:t>How will use of this data impact men and women?</a:t>
            </a:r>
          </a:p>
          <a:p>
            <a:pPr marL="685800" indent="-457200">
              <a:spcAft>
                <a:spcPts val="1200"/>
              </a:spcAft>
              <a:buClr>
                <a:srgbClr val="AB2472"/>
              </a:buClr>
              <a:buFont typeface="Wingdings" panose="05000000000000000000" pitchFamily="2" charset="2"/>
              <a:buChar char="§"/>
              <a:tabLst>
                <a:tab pos="579438" algn="l"/>
              </a:tabLst>
            </a:pPr>
            <a:r>
              <a:rPr lang="en-US" sz="3600" dirty="0">
                <a:latin typeface="Century Gothic" panose="020B0502020202020204" pitchFamily="34" charset="0"/>
              </a:rPr>
              <a:t>Will the information disproportionately benefit </a:t>
            </a:r>
            <a:br>
              <a:rPr lang="en-US" sz="3600" dirty="0">
                <a:latin typeface="Century Gothic" panose="020B0502020202020204" pitchFamily="34" charset="0"/>
              </a:rPr>
            </a:br>
            <a:r>
              <a:rPr lang="en-US" sz="3600" dirty="0">
                <a:latin typeface="Century Gothic" panose="020B0502020202020204" pitchFamily="34" charset="0"/>
              </a:rPr>
              <a:t>one sex over another?</a:t>
            </a:r>
          </a:p>
        </p:txBody>
      </p:sp>
      <p:sp>
        <p:nvSpPr>
          <p:cNvPr id="5" name="Text Placeholder 4">
            <a:extLst>
              <a:ext uri="{FF2B5EF4-FFF2-40B4-BE49-F238E27FC236}">
                <a16:creationId xmlns:a16="http://schemas.microsoft.com/office/drawing/2014/main" id="{0F6AFA28-9F48-4901-B629-08A567E39DCC}"/>
              </a:ext>
            </a:extLst>
          </p:cNvPr>
          <p:cNvSpPr>
            <a:spLocks noGrp="1"/>
          </p:cNvSpPr>
          <p:nvPr>
            <p:ph type="body" sz="quarter" idx="11"/>
          </p:nvPr>
        </p:nvSpPr>
        <p:spPr/>
        <p:txBody>
          <a:bodyPr/>
          <a:lstStyle/>
          <a:p>
            <a:r>
              <a:rPr lang="en-US" dirty="0"/>
              <a:t>Dissemination and use</a:t>
            </a:r>
          </a:p>
        </p:txBody>
      </p:sp>
    </p:spTree>
    <p:extLst>
      <p:ext uri="{BB962C8B-B14F-4D97-AF65-F5344CB8AC3E}">
        <p14:creationId xmlns:p14="http://schemas.microsoft.com/office/powerpoint/2010/main" val="1329693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a:xfrm>
            <a:off x="561844" y="366812"/>
            <a:ext cx="9191755" cy="1143000"/>
          </a:xfrm>
        </p:spPr>
        <p:txBody>
          <a:bodyPr/>
          <a:lstStyle/>
          <a:p>
            <a:r>
              <a:rPr lang="en-US" dirty="0"/>
              <a:t>Questions, ideas, comments?</a:t>
            </a:r>
          </a:p>
        </p:txBody>
      </p:sp>
      <p:pic>
        <p:nvPicPr>
          <p:cNvPr id="7" name="6 Imagen" descr="Image result for question"/>
          <p:cNvPicPr/>
          <p:nvPr/>
        </p:nvPicPr>
        <p:blipFill>
          <a:blip r:embed="rId3" cstate="print">
            <a:duotone>
              <a:schemeClr val="accent4">
                <a:shade val="45000"/>
                <a:satMod val="135000"/>
              </a:schemeClr>
              <a:prstClr val="white"/>
            </a:duotone>
          </a:blip>
          <a:srcRect/>
          <a:stretch>
            <a:fillRect/>
          </a:stretch>
        </p:blipFill>
        <p:spPr bwMode="auto">
          <a:xfrm>
            <a:off x="2432050" y="2209800"/>
            <a:ext cx="4876800" cy="47244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2CEF3A7-E7CB-4612-83A4-B4E02F54E909}"/>
              </a:ext>
            </a:extLst>
          </p:cNvPr>
          <p:cNvSpPr>
            <a:spLocks noGrp="1"/>
          </p:cNvSpPr>
          <p:nvPr>
            <p:ph type="title"/>
          </p:nvPr>
        </p:nvSpPr>
        <p:spPr/>
        <p:txBody>
          <a:bodyPr/>
          <a:lstStyle/>
          <a:p>
            <a:r>
              <a:rPr lang="en-US" dirty="0"/>
              <a:t>Summary</a:t>
            </a:r>
          </a:p>
        </p:txBody>
      </p:sp>
      <p:sp>
        <p:nvSpPr>
          <p:cNvPr id="2" name="Text Placeholder 1">
            <a:extLst>
              <a:ext uri="{FF2B5EF4-FFF2-40B4-BE49-F238E27FC236}">
                <a16:creationId xmlns:a16="http://schemas.microsoft.com/office/drawing/2014/main" id="{435A00A2-E56A-4D18-9334-6D6580390FC2}"/>
              </a:ext>
            </a:extLst>
          </p:cNvPr>
          <p:cNvSpPr>
            <a:spLocks noGrp="1"/>
          </p:cNvSpPr>
          <p:nvPr>
            <p:ph type="body" sz="quarter" idx="10"/>
          </p:nvPr>
        </p:nvSpPr>
        <p:spPr/>
        <p:txBody>
          <a:bodyPr/>
          <a:lstStyle/>
          <a:p>
            <a:endParaRPr lang="en-US"/>
          </a:p>
        </p:txBody>
      </p:sp>
      <p:sp>
        <p:nvSpPr>
          <p:cNvPr id="3" name="Text Placeholder 2">
            <a:extLst>
              <a:ext uri="{FF2B5EF4-FFF2-40B4-BE49-F238E27FC236}">
                <a16:creationId xmlns:a16="http://schemas.microsoft.com/office/drawing/2014/main" id="{7CA63FF3-5BFD-4D85-8BA1-A7FED97CE750}"/>
              </a:ext>
            </a:extLst>
          </p:cNvPr>
          <p:cNvSpPr>
            <a:spLocks noGrp="1"/>
          </p:cNvSpPr>
          <p:nvPr>
            <p:ph type="body" sz="quarter" idx="11"/>
          </p:nvPr>
        </p:nvSpPr>
        <p:spPr/>
        <p:txBody>
          <a:bodyPr/>
          <a:lstStyle/>
          <a:p>
            <a:endParaRPr lang="en-US"/>
          </a:p>
        </p:txBody>
      </p:sp>
      <p:pic>
        <p:nvPicPr>
          <p:cNvPr id="9" name="Picture 8">
            <a:extLst>
              <a:ext uri="{FF2B5EF4-FFF2-40B4-BE49-F238E27FC236}">
                <a16:creationId xmlns:a16="http://schemas.microsoft.com/office/drawing/2014/main" id="{D06A3630-007B-47B9-991E-E00685222152}"/>
              </a:ext>
            </a:extLst>
          </p:cNvPr>
          <p:cNvPicPr>
            <a:picLocks noChangeAspect="1"/>
          </p:cNvPicPr>
          <p:nvPr/>
        </p:nvPicPr>
        <p:blipFill rotWithShape="1">
          <a:blip r:embed="rId3"/>
          <a:srcRect l="8383" r="6441"/>
          <a:stretch/>
        </p:blipFill>
        <p:spPr>
          <a:xfrm>
            <a:off x="0" y="1143000"/>
            <a:ext cx="10058400" cy="6629400"/>
          </a:xfrm>
          <a:prstGeom prst="rect">
            <a:avLst/>
          </a:prstGeom>
        </p:spPr>
      </p:pic>
    </p:spTree>
    <p:extLst>
      <p:ext uri="{BB962C8B-B14F-4D97-AF65-F5344CB8AC3E}">
        <p14:creationId xmlns:p14="http://schemas.microsoft.com/office/powerpoint/2010/main" val="3927064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6FF8525-2052-4DC1-B7AA-3F1D02072486}"/>
              </a:ext>
            </a:extLst>
          </p:cNvPr>
          <p:cNvSpPr>
            <a:spLocks noGrp="1"/>
          </p:cNvSpPr>
          <p:nvPr>
            <p:ph type="title"/>
          </p:nvPr>
        </p:nvSpPr>
        <p:spPr/>
        <p:txBody>
          <a:bodyPr/>
          <a:lstStyle/>
          <a:p>
            <a:r>
              <a:rPr lang="en-US" dirty="0"/>
              <a:t>Summary</a:t>
            </a:r>
          </a:p>
        </p:txBody>
      </p:sp>
      <p:sp>
        <p:nvSpPr>
          <p:cNvPr id="3" name="2 Marcador de contenido"/>
          <p:cNvSpPr>
            <a:spLocks noGrp="1"/>
          </p:cNvSpPr>
          <p:nvPr>
            <p:ph type="body" sz="quarter" idx="10"/>
          </p:nvPr>
        </p:nvSpPr>
        <p:spPr>
          <a:xfrm>
            <a:off x="914400" y="1658093"/>
            <a:ext cx="8513338" cy="6110188"/>
          </a:xfrm>
        </p:spPr>
        <p:txBody>
          <a:bodyPr>
            <a:noAutofit/>
          </a:bodyPr>
          <a:lstStyle/>
          <a:p>
            <a:pPr marL="457200"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Gender cuts across </a:t>
            </a:r>
            <a:r>
              <a:rPr lang="en-US" sz="3000" b="1" kern="1200" dirty="0">
                <a:solidFill>
                  <a:schemeClr val="accent1">
                    <a:lumMod val="75000"/>
                  </a:schemeClr>
                </a:solidFill>
                <a:latin typeface="Century Gothic" panose="020B0502020202020204" pitchFamily="34" charset="0"/>
              </a:rPr>
              <a:t>all stages </a:t>
            </a:r>
            <a:r>
              <a:rPr lang="en-US" sz="3000" kern="1200" dirty="0">
                <a:solidFill>
                  <a:schemeClr val="tx1"/>
                </a:solidFill>
                <a:latin typeface="Century Gothic" panose="020B0502020202020204" pitchFamily="34" charset="0"/>
              </a:rPr>
              <a:t>of </a:t>
            </a:r>
            <a:br>
              <a:rPr lang="en-US" sz="3000" kern="1200" dirty="0">
                <a:solidFill>
                  <a:schemeClr val="tx1"/>
                </a:solidFill>
                <a:latin typeface="Century Gothic" panose="020B0502020202020204" pitchFamily="34" charset="0"/>
              </a:rPr>
            </a:br>
            <a:r>
              <a:rPr lang="en-US" sz="3000" kern="1200" dirty="0">
                <a:solidFill>
                  <a:schemeClr val="tx1"/>
                </a:solidFill>
                <a:latin typeface="Century Gothic" panose="020B0502020202020204" pitchFamily="34" charset="0"/>
              </a:rPr>
              <a:t>the evaluation</a:t>
            </a:r>
          </a:p>
          <a:p>
            <a:pPr marL="457200"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Goes </a:t>
            </a:r>
            <a:r>
              <a:rPr lang="en-US" sz="3000" b="1" kern="1200" dirty="0">
                <a:solidFill>
                  <a:schemeClr val="accent1">
                    <a:lumMod val="75000"/>
                  </a:schemeClr>
                </a:solidFill>
                <a:latin typeface="Century Gothic" panose="020B0502020202020204" pitchFamily="34" charset="0"/>
              </a:rPr>
              <a:t>beyond including women </a:t>
            </a:r>
            <a:r>
              <a:rPr lang="en-US" sz="3000" kern="1200" dirty="0">
                <a:solidFill>
                  <a:schemeClr val="tx1"/>
                </a:solidFill>
                <a:latin typeface="Century Gothic" panose="020B0502020202020204" pitchFamily="34" charset="0"/>
              </a:rPr>
              <a:t>in </a:t>
            </a:r>
            <a:br>
              <a:rPr lang="en-US" sz="3000" kern="1200" dirty="0">
                <a:solidFill>
                  <a:schemeClr val="tx1"/>
                </a:solidFill>
                <a:latin typeface="Century Gothic" panose="020B0502020202020204" pitchFamily="34" charset="0"/>
              </a:rPr>
            </a:br>
            <a:r>
              <a:rPr lang="en-US" sz="3000" kern="1200" dirty="0">
                <a:solidFill>
                  <a:schemeClr val="tx1"/>
                </a:solidFill>
                <a:latin typeface="Century Gothic" panose="020B0502020202020204" pitchFamily="34" charset="0"/>
              </a:rPr>
              <a:t>the evaluation</a:t>
            </a:r>
          </a:p>
          <a:p>
            <a:pPr marL="457200"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Gender goes </a:t>
            </a:r>
            <a:r>
              <a:rPr lang="en-US" sz="3000" b="1" kern="1200" dirty="0">
                <a:solidFill>
                  <a:schemeClr val="accent1">
                    <a:lumMod val="75000"/>
                  </a:schemeClr>
                </a:solidFill>
                <a:latin typeface="Century Gothic" panose="020B0502020202020204" pitchFamily="34" charset="0"/>
              </a:rPr>
              <a:t>beyond sex-differentiated analysis</a:t>
            </a:r>
          </a:p>
          <a:p>
            <a:pPr marL="457200"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Assess the </a:t>
            </a:r>
            <a:r>
              <a:rPr lang="en-US" sz="3000" b="1" kern="1200" dirty="0">
                <a:solidFill>
                  <a:schemeClr val="accent1">
                    <a:lumMod val="75000"/>
                  </a:schemeClr>
                </a:solidFill>
                <a:latin typeface="Century Gothic" panose="020B0502020202020204" pitchFamily="34" charset="0"/>
              </a:rPr>
              <a:t>implications for both women and men</a:t>
            </a:r>
            <a:r>
              <a:rPr lang="en-US" sz="3000" b="1" kern="1200" dirty="0">
                <a:solidFill>
                  <a:srgbClr val="1E1860"/>
                </a:solidFill>
                <a:latin typeface="Century Gothic" panose="020B0502020202020204" pitchFamily="34" charset="0"/>
              </a:rPr>
              <a:t> </a:t>
            </a:r>
            <a:r>
              <a:rPr lang="en-US" sz="3000" kern="1200" dirty="0">
                <a:solidFill>
                  <a:schemeClr val="tx1"/>
                </a:solidFill>
                <a:latin typeface="Century Gothic" panose="020B0502020202020204" pitchFamily="34" charset="0"/>
              </a:rPr>
              <a:t>when designing evaluations</a:t>
            </a:r>
          </a:p>
          <a:p>
            <a:pPr marL="457200" indent="-457200" algn="l" rtl="0">
              <a:spcBef>
                <a:spcPts val="600"/>
              </a:spcBef>
              <a:spcAft>
                <a:spcPts val="600"/>
              </a:spcAft>
              <a:buClr>
                <a:srgbClr val="AB2472"/>
              </a:buClr>
              <a:buSzPct val="100000"/>
              <a:buFont typeface="Wingdings" panose="05000000000000000000" pitchFamily="2" charset="2"/>
              <a:buChar char="§"/>
            </a:pPr>
            <a:r>
              <a:rPr lang="en-US" sz="3000" kern="1200" dirty="0">
                <a:solidFill>
                  <a:schemeClr val="tx1"/>
                </a:solidFill>
                <a:latin typeface="Century Gothic" panose="020B0502020202020204" pitchFamily="34" charset="0"/>
              </a:rPr>
              <a:t>Make </a:t>
            </a:r>
            <a:r>
              <a:rPr lang="en-US" sz="3000" b="1" kern="1200" dirty="0">
                <a:solidFill>
                  <a:schemeClr val="accent1">
                    <a:lumMod val="75000"/>
                  </a:schemeClr>
                </a:solidFill>
                <a:latin typeface="Century Gothic" panose="020B0502020202020204" pitchFamily="34" charset="0"/>
              </a:rPr>
              <a:t>gender an integral dimension </a:t>
            </a:r>
            <a:r>
              <a:rPr lang="en-US" sz="3000" kern="1200" dirty="0">
                <a:solidFill>
                  <a:schemeClr val="tx1"/>
                </a:solidFill>
                <a:latin typeface="Century Gothic" panose="020B0502020202020204" pitchFamily="34" charset="0"/>
              </a:rPr>
              <a:t>in the design, implementation, monitoring, </a:t>
            </a:r>
            <a:br>
              <a:rPr lang="en-US" sz="3000" kern="1200" dirty="0">
                <a:solidFill>
                  <a:schemeClr val="tx1"/>
                </a:solidFill>
                <a:latin typeface="Century Gothic" panose="020B0502020202020204" pitchFamily="34" charset="0"/>
              </a:rPr>
            </a:br>
            <a:r>
              <a:rPr lang="en-US" sz="3000" kern="1200" dirty="0">
                <a:solidFill>
                  <a:schemeClr val="tx1"/>
                </a:solidFill>
                <a:latin typeface="Century Gothic" panose="020B0502020202020204" pitchFamily="34" charset="0"/>
              </a:rPr>
              <a:t>and evaluation</a:t>
            </a:r>
          </a:p>
        </p:txBody>
      </p:sp>
    </p:spTree>
    <p:extLst>
      <p:ext uri="{BB962C8B-B14F-4D97-AF65-F5344CB8AC3E}">
        <p14:creationId xmlns:p14="http://schemas.microsoft.com/office/powerpoint/2010/main" val="1360870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Civil">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río">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old and turquoise_corrected" id="{B9AACE9E-A026-4636-87E0-378D65F518A7}" vid="{2C8C2F70-22F2-4268-850E-17B407141279}"/>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55413D-008E-48A9-86AD-43AF8ED4C365}">
  <ds:schemaRefs>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http://purl.org/dc/dcmitype/"/>
    <ds:schemaRef ds:uri="http://schemas.microsoft.com/office/infopath/2007/PartnerControls"/>
    <ds:schemaRef ds:uri="d8573787-17db-43b5-9af3-2a45e79ab039"/>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D06079-77C9-49AC-A616-0BDE2C83E8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7039</TotalTime>
  <Words>3461</Words>
  <Application>Microsoft Office PowerPoint</Application>
  <PresentationFormat>Custom</PresentationFormat>
  <Paragraphs>405</Paragraphs>
  <Slides>30</Slides>
  <Notes>30</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30</vt:i4>
      </vt:variant>
    </vt:vector>
  </HeadingPairs>
  <TitlesOfParts>
    <vt:vector size="43" baseType="lpstr">
      <vt:lpstr>ＭＳ Ｐゴシック</vt:lpstr>
      <vt:lpstr>Arial</vt:lpstr>
      <vt:lpstr>Calibri</vt:lpstr>
      <vt:lpstr>Century Gothic</vt:lpstr>
      <vt:lpstr>Courier New</vt:lpstr>
      <vt:lpstr>Futura Lt BT</vt:lpstr>
      <vt:lpstr>Futura LT Pro Book</vt:lpstr>
      <vt:lpstr>Gill Sans MT</vt:lpstr>
      <vt:lpstr>Rockwell</vt:lpstr>
      <vt:lpstr>Times New Roman</vt:lpstr>
      <vt:lpstr>Wingdings</vt:lpstr>
      <vt:lpstr>Office Theme</vt:lpstr>
      <vt:lpstr>1_Office Theme</vt:lpstr>
      <vt:lpstr>PowerPoint Presentation</vt:lpstr>
      <vt:lpstr>Learning objectives</vt:lpstr>
      <vt:lpstr>Activity: Vote with your feet</vt:lpstr>
      <vt:lpstr>Our personal gender notions</vt:lpstr>
      <vt:lpstr>Sex vs. gender</vt:lpstr>
      <vt:lpstr>Gender gap</vt:lpstr>
      <vt:lpstr>Gender inequality and health</vt:lpstr>
      <vt:lpstr>What is gender integration?</vt:lpstr>
      <vt:lpstr>The evaluation process</vt:lpstr>
      <vt:lpstr>How to integrate gender</vt:lpstr>
      <vt:lpstr>Sex-disaggregated data</vt:lpstr>
      <vt:lpstr>Gender-sensitive data</vt:lpstr>
      <vt:lpstr>Importance of gender-sensitive data</vt:lpstr>
      <vt:lpstr>Gender-sensitive data</vt:lpstr>
      <vt:lpstr>How to integrate gender</vt:lpstr>
      <vt:lpstr>Activity</vt:lpstr>
      <vt:lpstr>PowerPoint Presentation</vt:lpstr>
      <vt:lpstr>PowerPoint Presentation</vt:lpstr>
      <vt:lpstr>Gender-integrated practices</vt:lpstr>
      <vt:lpstr>Gender-integrated practices</vt:lpstr>
      <vt:lpstr>Gender-integrated practices</vt:lpstr>
      <vt:lpstr>Gender-integrated practices</vt:lpstr>
      <vt:lpstr>Gender-integrated practices</vt:lpstr>
      <vt:lpstr>Gender-integrated practices</vt:lpstr>
      <vt:lpstr>Gender-integrated practices</vt:lpstr>
      <vt:lpstr>Gender-integrated practices</vt:lpstr>
      <vt:lpstr>Questions, ideas, comments?</vt:lpstr>
      <vt:lpstr>Summary</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Fehringer, Jessica</dc:creator>
  <cp:lastModifiedBy>Hoover, Donald Wayne</cp:lastModifiedBy>
  <cp:revision>420</cp:revision>
  <cp:lastPrinted>2017-10-13T15:20:07Z</cp:lastPrinted>
  <dcterms:created xsi:type="dcterms:W3CDTF">2016-10-26T13:09:04Z</dcterms:created>
  <dcterms:modified xsi:type="dcterms:W3CDTF">2018-09-13T22:28:40Z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2015-03-02T00:00:00Z</vt:filetime>
  </property>
  <property fmtid="{D5CDD505-2E9C-101B-9397-08002B2CF9AE}" pid="3" name="LastSaved">
    <vt:filetime>2015-03-02T00:00:00Z</vt:filetime>
  </property>
  <property fmtid="{D5CDD505-2E9C-101B-9397-08002B2CF9AE}" pid="4" name="ContentTypeId">
    <vt:lpwstr>0x0101006E4A79819CA3F3428B644840049B5527</vt:lpwstr>
  </property>
</Properties>
</file>