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notesMasterIdLst>
    <p:notesMasterId r:id="rId68"/>
  </p:notesMasterIdLst>
  <p:handoutMasterIdLst>
    <p:handoutMasterId r:id="rId69"/>
  </p:handoutMasterIdLst>
  <p:sldIdLst>
    <p:sldId id="397" r:id="rId6"/>
    <p:sldId id="356" r:id="rId7"/>
    <p:sldId id="357" r:id="rId8"/>
    <p:sldId id="360" r:id="rId9"/>
    <p:sldId id="278" r:id="rId10"/>
    <p:sldId id="359" r:id="rId11"/>
    <p:sldId id="361" r:id="rId12"/>
    <p:sldId id="281" r:id="rId13"/>
    <p:sldId id="321" r:id="rId14"/>
    <p:sldId id="362" r:id="rId15"/>
    <p:sldId id="283" r:id="rId16"/>
    <p:sldId id="370" r:id="rId17"/>
    <p:sldId id="284" r:id="rId18"/>
    <p:sldId id="285" r:id="rId19"/>
    <p:sldId id="364" r:id="rId20"/>
    <p:sldId id="287" r:id="rId21"/>
    <p:sldId id="371" r:id="rId22"/>
    <p:sldId id="288" r:id="rId23"/>
    <p:sldId id="289" r:id="rId24"/>
    <p:sldId id="290" r:id="rId25"/>
    <p:sldId id="365" r:id="rId26"/>
    <p:sldId id="335" r:id="rId27"/>
    <p:sldId id="330" r:id="rId28"/>
    <p:sldId id="373" r:id="rId29"/>
    <p:sldId id="372" r:id="rId30"/>
    <p:sldId id="336" r:id="rId31"/>
    <p:sldId id="299" r:id="rId32"/>
    <p:sldId id="300" r:id="rId33"/>
    <p:sldId id="301" r:id="rId34"/>
    <p:sldId id="302" r:id="rId35"/>
    <p:sldId id="303" r:id="rId36"/>
    <p:sldId id="368" r:id="rId37"/>
    <p:sldId id="331" r:id="rId38"/>
    <p:sldId id="333" r:id="rId39"/>
    <p:sldId id="304" r:id="rId40"/>
    <p:sldId id="320" r:id="rId41"/>
    <p:sldId id="366" r:id="rId42"/>
    <p:sldId id="341" r:id="rId43"/>
    <p:sldId id="348" r:id="rId44"/>
    <p:sldId id="347" r:id="rId45"/>
    <p:sldId id="343" r:id="rId46"/>
    <p:sldId id="344" r:id="rId47"/>
    <p:sldId id="345" r:id="rId48"/>
    <p:sldId id="346" r:id="rId49"/>
    <p:sldId id="349" r:id="rId50"/>
    <p:sldId id="308" r:id="rId51"/>
    <p:sldId id="310" r:id="rId52"/>
    <p:sldId id="350" r:id="rId53"/>
    <p:sldId id="338" r:id="rId54"/>
    <p:sldId id="352" r:id="rId55"/>
    <p:sldId id="353" r:id="rId56"/>
    <p:sldId id="367" r:id="rId57"/>
    <p:sldId id="340" r:id="rId58"/>
    <p:sldId id="369" r:id="rId59"/>
    <p:sldId id="312" r:id="rId60"/>
    <p:sldId id="374" r:id="rId61"/>
    <p:sldId id="375" r:id="rId62"/>
    <p:sldId id="377" r:id="rId63"/>
    <p:sldId id="351" r:id="rId64"/>
    <p:sldId id="378" r:id="rId65"/>
    <p:sldId id="363" r:id="rId66"/>
    <p:sldId id="396" r:id="rId67"/>
  </p:sldIdLst>
  <p:sldSz cx="10058400" cy="7772400"/>
  <p:notesSz cx="10058400" cy="7772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48" userDrawn="1">
          <p15:clr>
            <a:srgbClr val="A4A3A4"/>
          </p15:clr>
        </p15:guide>
        <p15:guide id="2" pos="3312"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ejia, Carolina" initials="MC" lastIdx="23" clrIdx="0">
    <p:extLst>
      <p:ext uri="{19B8F6BF-5375-455C-9EA6-DF929625EA0E}">
        <p15:presenceInfo xmlns:p15="http://schemas.microsoft.com/office/powerpoint/2012/main" userId="S-1-5-21-344340502-4252695000-2390403120-1399027" providerId="AD"/>
      </p:ext>
    </p:extLst>
  </p:cmAuthor>
  <p:cmAuthor id="2" name="Pilar Torres" initials="PT" lastIdx="24" clrIdx="1"/>
  <p:cmAuthor id="3" name="Millar, Liz" initials="ML" lastIdx="12" clrIdx="2">
    <p:extLst>
      <p:ext uri="{19B8F6BF-5375-455C-9EA6-DF929625EA0E}">
        <p15:presenceInfo xmlns:p15="http://schemas.microsoft.com/office/powerpoint/2012/main" userId="S-1-5-21-344340502-4252695000-2390403120-1487026" providerId="AD"/>
      </p:ext>
    </p:extLst>
  </p:cmAuthor>
  <p:cmAuthor id="4" name="Fehringer, Jessica" initials="FJ" lastIdx="12" clrIdx="3"/>
  <p:cmAuthor id="5" name="Frazier, Will" initials="FW" lastIdx="2" clrIdx="4">
    <p:extLst>
      <p:ext uri="{19B8F6BF-5375-455C-9EA6-DF929625EA0E}">
        <p15:presenceInfo xmlns:p15="http://schemas.microsoft.com/office/powerpoint/2012/main" userId="S-1-5-21-344340502-4252695000-2390403120-1288290" providerId="AD"/>
      </p:ext>
    </p:extLst>
  </p:cmAuthor>
  <p:cmAuthor id="6" name="McGill, Debbie" initials="MD" lastIdx="2" clrIdx="5">
    <p:extLst>
      <p:ext uri="{19B8F6BF-5375-455C-9EA6-DF929625EA0E}">
        <p15:presenceInfo xmlns:p15="http://schemas.microsoft.com/office/powerpoint/2012/main" userId="S-1-5-21-344340502-4252695000-2390403120-132533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2472"/>
    <a:srgbClr val="632523"/>
    <a:srgbClr val="A4C8C1"/>
    <a:srgbClr val="80B2A8"/>
    <a:srgbClr val="003DB8"/>
    <a:srgbClr val="D19F2A"/>
    <a:srgbClr val="DDEBE8"/>
    <a:srgbClr val="5E9A8F"/>
    <a:srgbClr val="2AA9A6"/>
    <a:srgbClr val="F3E4C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502" autoAdjust="0"/>
    <p:restoredTop sz="58406" autoAdjust="0"/>
  </p:normalViewPr>
  <p:slideViewPr>
    <p:cSldViewPr>
      <p:cViewPr varScale="1">
        <p:scale>
          <a:sx n="41" d="100"/>
          <a:sy n="41" d="100"/>
        </p:scale>
        <p:origin x="2693" y="53"/>
      </p:cViewPr>
      <p:guideLst>
        <p:guide orient="horz" pos="2448"/>
        <p:guide pos="3312"/>
      </p:guideLst>
    </p:cSldViewPr>
  </p:slideViewPr>
  <p:notesTextViewPr>
    <p:cViewPr>
      <p:scale>
        <a:sx n="150" d="100"/>
        <a:sy n="150" d="100"/>
      </p:scale>
      <p:origin x="0" y="0"/>
    </p:cViewPr>
  </p:notesTextViewPr>
  <p:notesViewPr>
    <p:cSldViewPr>
      <p:cViewPr varScale="1">
        <p:scale>
          <a:sx n="103" d="100"/>
          <a:sy n="103" d="100"/>
        </p:scale>
        <p:origin x="2478" y="10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notesMaster" Target="notesMasters/notesMaster1.xml"/><Relationship Id="rId7" Type="http://schemas.openxmlformats.org/officeDocument/2006/relationships/slide" Target="slides/slide2.xml"/><Relationship Id="rId71"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encabezado"/>
          <p:cNvSpPr>
            <a:spLocks noGrp="1"/>
          </p:cNvSpPr>
          <p:nvPr>
            <p:ph type="hdr" sz="quarter"/>
          </p:nvPr>
        </p:nvSpPr>
        <p:spPr>
          <a:xfrm>
            <a:off x="0" y="0"/>
            <a:ext cx="4359275" cy="388938"/>
          </a:xfrm>
          <a:prstGeom prst="rect">
            <a:avLst/>
          </a:prstGeom>
        </p:spPr>
        <p:txBody>
          <a:bodyPr vert="horz" lIns="91440" tIns="45720" rIns="91440" bIns="45720" rtlCol="0"/>
          <a:lstStyle>
            <a:lvl1pPr algn="l">
              <a:defRPr sz="1200"/>
            </a:lvl1pPr>
          </a:lstStyle>
          <a:p>
            <a:endParaRPr lang="es-MX" dirty="0">
              <a:latin typeface="Century Gothic" panose="020B0502020202020204" pitchFamily="34" charset="0"/>
            </a:endParaRPr>
          </a:p>
        </p:txBody>
      </p:sp>
      <p:sp>
        <p:nvSpPr>
          <p:cNvPr id="3" name="2 Marcador de fecha"/>
          <p:cNvSpPr>
            <a:spLocks noGrp="1"/>
          </p:cNvSpPr>
          <p:nvPr>
            <p:ph type="dt" sz="quarter" idx="1"/>
          </p:nvPr>
        </p:nvSpPr>
        <p:spPr>
          <a:xfrm>
            <a:off x="5697538" y="0"/>
            <a:ext cx="4359275" cy="388938"/>
          </a:xfrm>
          <a:prstGeom prst="rect">
            <a:avLst/>
          </a:prstGeom>
        </p:spPr>
        <p:txBody>
          <a:bodyPr vert="horz" lIns="91440" tIns="45720" rIns="91440" bIns="45720" rtlCol="0"/>
          <a:lstStyle>
            <a:lvl1pPr algn="r">
              <a:defRPr sz="1200"/>
            </a:lvl1pPr>
          </a:lstStyle>
          <a:p>
            <a:fld id="{3CA2C269-B024-4AD5-982D-19E08D7539AA}" type="datetimeFigureOut">
              <a:rPr lang="es-MX" smtClean="0">
                <a:latin typeface="Century Gothic" panose="020B0502020202020204" pitchFamily="34" charset="0"/>
              </a:rPr>
              <a:pPr/>
              <a:t>13/09/2018</a:t>
            </a:fld>
            <a:endParaRPr lang="es-MX" dirty="0">
              <a:latin typeface="Century Gothic" panose="020B0502020202020204" pitchFamily="34" charset="0"/>
            </a:endParaRPr>
          </a:p>
        </p:txBody>
      </p:sp>
      <p:sp>
        <p:nvSpPr>
          <p:cNvPr id="4" name="3 Marcador de pie de página"/>
          <p:cNvSpPr>
            <a:spLocks noGrp="1"/>
          </p:cNvSpPr>
          <p:nvPr>
            <p:ph type="ftr" sz="quarter" idx="2"/>
          </p:nvPr>
        </p:nvSpPr>
        <p:spPr>
          <a:xfrm>
            <a:off x="0" y="7381875"/>
            <a:ext cx="4359275" cy="388938"/>
          </a:xfrm>
          <a:prstGeom prst="rect">
            <a:avLst/>
          </a:prstGeom>
        </p:spPr>
        <p:txBody>
          <a:bodyPr vert="horz" lIns="91440" tIns="45720" rIns="91440" bIns="45720" rtlCol="0" anchor="b"/>
          <a:lstStyle>
            <a:lvl1pPr algn="l">
              <a:defRPr sz="1200"/>
            </a:lvl1pPr>
          </a:lstStyle>
          <a:p>
            <a:endParaRPr lang="es-MX" dirty="0">
              <a:latin typeface="Century Gothic" panose="020B0502020202020204" pitchFamily="34" charset="0"/>
            </a:endParaRPr>
          </a:p>
        </p:txBody>
      </p:sp>
      <p:sp>
        <p:nvSpPr>
          <p:cNvPr id="5" name="4 Marcador de número de diapositiva"/>
          <p:cNvSpPr>
            <a:spLocks noGrp="1"/>
          </p:cNvSpPr>
          <p:nvPr>
            <p:ph type="sldNum" sz="quarter" idx="3"/>
          </p:nvPr>
        </p:nvSpPr>
        <p:spPr>
          <a:xfrm>
            <a:off x="5697538" y="7381875"/>
            <a:ext cx="4359275" cy="388938"/>
          </a:xfrm>
          <a:prstGeom prst="rect">
            <a:avLst/>
          </a:prstGeom>
        </p:spPr>
        <p:txBody>
          <a:bodyPr vert="horz" lIns="91440" tIns="45720" rIns="91440" bIns="45720" rtlCol="0" anchor="b"/>
          <a:lstStyle>
            <a:lvl1pPr algn="r">
              <a:defRPr sz="1200"/>
            </a:lvl1pPr>
          </a:lstStyle>
          <a:p>
            <a:fld id="{8FA1695E-4198-4033-BE4E-5C5593D4AFD8}" type="slidenum">
              <a:rPr lang="es-MX" smtClean="0">
                <a:latin typeface="Century Gothic" panose="020B0502020202020204" pitchFamily="34" charset="0"/>
              </a:rPr>
              <a:pPr/>
              <a:t>‹#›</a:t>
            </a:fld>
            <a:endParaRPr lang="es-MX" dirty="0">
              <a:latin typeface="Century Gothic" panose="020B0502020202020204" pitchFamily="34" charset="0"/>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lang="en-GB" b="0" baseline="0" dirty="0">
              <a:latin typeface="Century Gothic" panose="020B0502020202020204" pitchFamily="34" charset="0"/>
            </a:endParaRPr>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[This slide helps to show the participants where we are in the evaluation process.]</a:t>
            </a:r>
          </a:p>
          <a:p>
            <a:br>
              <a:rPr lang="en-US" dirty="0">
                <a:latin typeface="Century Gothic" panose="020B0502020202020204" pitchFamily="34" charset="0"/>
              </a:rPr>
            </a:br>
            <a:r>
              <a:rPr lang="en-US" dirty="0">
                <a:latin typeface="Century Gothic" panose="020B0502020202020204" pitchFamily="34" charset="0"/>
              </a:rPr>
              <a:t>This session will be on analysis, but previously in the past sessions we covered all colored boxes.  </a:t>
            </a:r>
          </a:p>
        </p:txBody>
      </p:sp>
    </p:spTree>
    <p:extLst>
      <p:ext uri="{BB962C8B-B14F-4D97-AF65-F5344CB8AC3E}">
        <p14:creationId xmlns:p14="http://schemas.microsoft.com/office/powerpoint/2010/main" val="292963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noProof="0" dirty="0">
                <a:latin typeface="Century Gothic" panose="020B0502020202020204" pitchFamily="34" charset="0"/>
              </a:rPr>
              <a:t>This</a:t>
            </a:r>
            <a:r>
              <a:rPr lang="en-US" sz="1200" baseline="0" noProof="0" dirty="0">
                <a:latin typeface="Century Gothic" panose="020B0502020202020204" pitchFamily="34" charset="0"/>
              </a:rPr>
              <a:t> slide helps to speak about what themes this session will cover.</a:t>
            </a:r>
            <a:br>
              <a:rPr lang="en-US" sz="1200" baseline="0" noProof="0" dirty="0">
                <a:latin typeface="Century Gothic" panose="020B0502020202020204" pitchFamily="34" charset="0"/>
              </a:rPr>
            </a:br>
            <a:endParaRPr lang="en-US" sz="1200" baseline="0" noProof="0" dirty="0">
              <a:latin typeface="Century Gothic" panose="020B0502020202020204" pitchFamily="34" charset="0"/>
            </a:endParaRPr>
          </a:p>
          <a:p>
            <a:r>
              <a:rPr lang="en-US" sz="1200" b="0" kern="1200" noProof="0" dirty="0">
                <a:solidFill>
                  <a:schemeClr val="tx1"/>
                </a:solidFill>
                <a:latin typeface="Century Gothic" panose="020B0502020202020204" pitchFamily="34" charset="0"/>
                <a:ea typeface="+mn-ea"/>
                <a:cs typeface="+mn-cs"/>
              </a:rPr>
              <a:t>First, we will make a plan for our analysis using the selected analytical technique as a road-map.</a:t>
            </a:r>
          </a:p>
          <a:p>
            <a:endParaRPr lang="en-US" sz="1200" b="0" kern="1200" noProof="0" dirty="0">
              <a:solidFill>
                <a:schemeClr val="tx1"/>
              </a:solidFill>
              <a:latin typeface="Century Gothic" panose="020B0502020202020204" pitchFamily="34" charset="0"/>
              <a:ea typeface="+mn-ea"/>
              <a:cs typeface="+mn-cs"/>
            </a:endParaRPr>
          </a:p>
          <a:p>
            <a:r>
              <a:rPr lang="en-US" sz="1200" b="0" kern="1200" noProof="0" dirty="0">
                <a:solidFill>
                  <a:schemeClr val="tx1"/>
                </a:solidFill>
                <a:latin typeface="Century Gothic" panose="020B0502020202020204" pitchFamily="34" charset="0"/>
                <a:ea typeface="+mn-ea"/>
                <a:cs typeface="+mn-cs"/>
              </a:rPr>
              <a:t>Then, we will review some practical steps for analysis.</a:t>
            </a:r>
            <a:br>
              <a:rPr lang="en-US" sz="1200" b="0" kern="1200" noProof="0" dirty="0">
                <a:solidFill>
                  <a:schemeClr val="tx1"/>
                </a:solidFill>
                <a:latin typeface="Century Gothic" panose="020B0502020202020204" pitchFamily="34" charset="0"/>
                <a:ea typeface="+mn-ea"/>
                <a:cs typeface="+mn-cs"/>
              </a:rPr>
            </a:br>
            <a:endParaRPr lang="en-US" sz="1200" b="0" kern="1200" noProof="0" dirty="0">
              <a:solidFill>
                <a:schemeClr val="tx1"/>
              </a:solidFill>
              <a:latin typeface="Century Gothic" panose="020B0502020202020204" pitchFamily="34" charset="0"/>
              <a:ea typeface="+mn-ea"/>
              <a:cs typeface="+mn-cs"/>
            </a:endParaRPr>
          </a:p>
          <a:p>
            <a:r>
              <a:rPr lang="en-US" sz="1200" b="0" kern="1200" noProof="0" dirty="0">
                <a:solidFill>
                  <a:schemeClr val="tx1"/>
                </a:solidFill>
                <a:latin typeface="Century Gothic" panose="020B0502020202020204" pitchFamily="34" charset="0"/>
                <a:ea typeface="+mn-ea"/>
                <a:cs typeface="+mn-cs"/>
              </a:rPr>
              <a:t>Finally, we will have a first demonstration of the use of one, among many, software applications for qualitative analysis. At the end of the session, you will not be trained on how to use the qualitative software I use, as that is not the goal of this course; rather, you will be aware of the types of software that are available and understand the basics of coding with software.</a:t>
            </a:r>
          </a:p>
          <a:p>
            <a:endParaRPr lang="es-MX" sz="1200" b="0" kern="1200" dirty="0">
              <a:solidFill>
                <a:schemeClr val="tx1"/>
              </a:solidFill>
              <a:latin typeface="Century Gothic" panose="020B0502020202020204" pitchFamily="34" charset="0"/>
              <a:ea typeface="+mn-ea"/>
              <a:cs typeface="+mn-cs"/>
            </a:endParaRPr>
          </a:p>
          <a:p>
            <a:r>
              <a:rPr lang="es-MX" sz="1200" b="1" kern="1200" dirty="0">
                <a:solidFill>
                  <a:schemeClr val="tx1"/>
                </a:solidFill>
                <a:latin typeface="Century Gothic" panose="020B0502020202020204" pitchFamily="34" charset="0"/>
                <a:ea typeface="+mn-ea"/>
                <a:cs typeface="+mn-cs"/>
              </a:rPr>
              <a:t>Topics to be covered:</a:t>
            </a:r>
            <a:endParaRPr lang="es-MX" sz="1200" kern="1200" dirty="0">
              <a:solidFill>
                <a:schemeClr val="tx1"/>
              </a:solidFill>
              <a:latin typeface="Century Gothic" panose="020B0502020202020204" pitchFamily="34" charset="0"/>
              <a:ea typeface="+mn-ea"/>
              <a:cs typeface="+mn-cs"/>
            </a:endParaRPr>
          </a:p>
          <a:p>
            <a:pPr lvl="0"/>
            <a:r>
              <a:rPr lang="en-US" sz="1200" kern="1200" dirty="0">
                <a:solidFill>
                  <a:schemeClr val="tx1"/>
                </a:solidFill>
                <a:latin typeface="Century Gothic" panose="020B0502020202020204" pitchFamily="34" charset="0"/>
                <a:ea typeface="+mn-ea"/>
                <a:cs typeface="+mn-cs"/>
              </a:rPr>
              <a:t>In this session, we will have a recapitulation on analysis, including main analytical techniques, main processes, and activities for analysis. We will also discuss planning for the steps of an analysis plan using selected analytical techniques.</a:t>
            </a:r>
            <a:br>
              <a:rPr lang="en-US" sz="1200" kern="1200" dirty="0">
                <a:solidFill>
                  <a:schemeClr val="tx1"/>
                </a:solidFill>
                <a:latin typeface="Century Gothic" panose="020B0502020202020204" pitchFamily="34" charset="0"/>
                <a:ea typeface="+mn-ea"/>
                <a:cs typeface="+mn-cs"/>
              </a:rPr>
            </a:br>
            <a:endParaRPr lang="es-MX" sz="1200" kern="1200" dirty="0">
              <a:solidFill>
                <a:schemeClr val="tx1"/>
              </a:solidFill>
              <a:latin typeface="Century Gothic" panose="020B0502020202020204" pitchFamily="34" charset="0"/>
              <a:ea typeface="+mn-ea"/>
              <a:cs typeface="+mn-cs"/>
            </a:endParaRPr>
          </a:p>
          <a:p>
            <a:pPr lvl="0"/>
            <a:r>
              <a:rPr lang="es-MX" sz="1200" kern="1200" dirty="0">
                <a:solidFill>
                  <a:schemeClr val="tx1"/>
                </a:solidFill>
                <a:latin typeface="Century Gothic" panose="020B0502020202020204" pitchFamily="34" charset="0"/>
                <a:ea typeface="+mn-ea"/>
                <a:cs typeface="+mn-cs"/>
              </a:rPr>
              <a:t>This ses</a:t>
            </a:r>
            <a:r>
              <a:rPr lang="en-US" sz="1200" kern="1200" noProof="0" dirty="0">
                <a:solidFill>
                  <a:schemeClr val="tx1"/>
                </a:solidFill>
                <a:latin typeface="Century Gothic" panose="020B0502020202020204" pitchFamily="34" charset="0"/>
                <a:ea typeface="+mn-ea"/>
                <a:cs typeface="+mn-cs"/>
              </a:rPr>
              <a:t>sion will cover: C</a:t>
            </a:r>
            <a:r>
              <a:rPr lang="en-US" sz="1200" kern="1200" dirty="0">
                <a:solidFill>
                  <a:schemeClr val="tx1"/>
                </a:solidFill>
                <a:latin typeface="Century Gothic" panose="020B0502020202020204" pitchFamily="34" charset="0"/>
                <a:ea typeface="+mn-ea"/>
                <a:cs typeface="+mn-cs"/>
              </a:rPr>
              <a:t>ontent analysis, thematic analysis, discourse analysis, deciding on an analysis plan, and creating an analysis chart. We will also discuss how to organize data, create codes, define concepts, and analyze outputs of software, such as Atlas.ti.</a:t>
            </a:r>
          </a:p>
          <a:p>
            <a:pPr lvl="0"/>
            <a:endParaRPr lang="en-US" sz="1200" kern="1200" dirty="0">
              <a:solidFill>
                <a:schemeClr val="tx1"/>
              </a:solidFill>
              <a:latin typeface="Century Gothic" panose="020B0502020202020204" pitchFamily="34" charset="0"/>
              <a:ea typeface="+mn-ea"/>
              <a:cs typeface="+mn-cs"/>
            </a:endParaRPr>
          </a:p>
          <a:p>
            <a:pPr lvl="0"/>
            <a:r>
              <a:rPr lang="en-US" sz="1200" kern="1200" dirty="0">
                <a:solidFill>
                  <a:schemeClr val="tx1"/>
                </a:solidFill>
                <a:latin typeface="Century Gothic" panose="020B0502020202020204" pitchFamily="34" charset="0"/>
                <a:ea typeface="+mn-ea"/>
                <a:cs typeface="+mn-cs"/>
              </a:rPr>
              <a:t>This session will include coding practice, as well as a hands-on demonstration of Atlas.ti (or other software). It is important to remember that software such as Atlas’ti are valuable tools to assist with qualitative data analysis, but keep in mind that these software applications do not do the analysis for you. For that reason, we will spend more time on practicing the actual coding process, and less time with the software.</a:t>
            </a:r>
            <a:endParaRPr lang="en-US" dirty="0">
              <a:latin typeface="Century Gothic" panose="020B0502020202020204" pitchFamily="34" charset="0"/>
            </a:endParaRPr>
          </a:p>
        </p:txBody>
      </p:sp>
    </p:spTree>
    <p:extLst>
      <p:ext uri="{BB962C8B-B14F-4D97-AF65-F5344CB8AC3E}">
        <p14:creationId xmlns:p14="http://schemas.microsoft.com/office/powerpoint/2010/main" val="2325148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dirty="0">
                <a:latin typeface="Century Gothic" panose="020B0502020202020204" pitchFamily="34" charset="0"/>
              </a:rPr>
              <a:t>In the next slides we will review the steps required for analysis covered in the last session. </a:t>
            </a:r>
          </a:p>
        </p:txBody>
      </p:sp>
    </p:spTree>
    <p:extLst>
      <p:ext uri="{BB962C8B-B14F-4D97-AF65-F5344CB8AC3E}">
        <p14:creationId xmlns:p14="http://schemas.microsoft.com/office/powerpoint/2010/main" val="2225341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92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baseline="0" noProof="0" dirty="0">
                <a:latin typeface="Century Gothic" panose="020B0502020202020204" pitchFamily="34" charset="0"/>
              </a:rPr>
              <a:t>[</a:t>
            </a:r>
            <a:r>
              <a:rPr lang="es-MX" b="1" baseline="0" noProof="0" dirty="0">
                <a:latin typeface="Century Gothic" panose="020B0502020202020204" pitchFamily="34" charset="0"/>
              </a:rPr>
              <a:t>P</a:t>
            </a:r>
            <a:r>
              <a:rPr lang="es-MX" b="1" baseline="0" dirty="0">
                <a:latin typeface="Century Gothic" panose="020B0502020202020204" pitchFamily="34" charset="0"/>
              </a:rPr>
              <a:t>lenary] </a:t>
            </a:r>
          </a:p>
          <a:p>
            <a:pPr marL="0" marR="0" indent="0" algn="l" defTabSz="914400" rtl="0" eaLnBrk="1" fontAlgn="auto" latinLnBrk="0" hangingPunct="1">
              <a:lnSpc>
                <a:spcPct val="100000"/>
              </a:lnSpc>
              <a:spcBef>
                <a:spcPts val="0"/>
              </a:spcBef>
              <a:spcAft>
                <a:spcPts val="0"/>
              </a:spcAft>
              <a:buClrTx/>
              <a:buSzTx/>
              <a:buFontTx/>
              <a:buNone/>
              <a:tabLst/>
              <a:defRPr/>
            </a:pPr>
            <a:endParaRPr lang="es-MX" b="1" baseline="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noProof="0" dirty="0">
                <a:latin typeface="Century Gothic" panose="020B0502020202020204" pitchFamily="34" charset="0"/>
              </a:rPr>
              <a:t>[</a:t>
            </a:r>
            <a:r>
              <a:rPr lang="en-US" b="1" baseline="0" noProof="0" dirty="0">
                <a:latin typeface="Century Gothic" panose="020B0502020202020204" pitchFamily="34" charset="0"/>
              </a:rPr>
              <a:t>Instructions</a:t>
            </a:r>
            <a:r>
              <a:rPr lang="en-US" baseline="0" noProof="0" dirty="0">
                <a:latin typeface="Century Gothic" panose="020B0502020202020204" pitchFamily="34" charset="0"/>
              </a:rPr>
              <a:t>: Pose the first two questions in order to explore what participants </a:t>
            </a:r>
            <a:r>
              <a:rPr lang="en-US" u="none" strike="noStrike" baseline="0" noProof="0" dirty="0">
                <a:latin typeface="Century Gothic" panose="020B0502020202020204" pitchFamily="34" charset="0"/>
              </a:rPr>
              <a:t>learned the </a:t>
            </a:r>
            <a:r>
              <a:rPr lang="en-US" baseline="0" noProof="0" dirty="0">
                <a:latin typeface="Century Gothic" panose="020B0502020202020204" pitchFamily="34" charset="0"/>
              </a:rPr>
              <a:t>previous day. Leave time for any clarification. The second two questions are more general questions.]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noProof="0" dirty="0">
              <a:latin typeface="Century Gothic" panose="020B0502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noProof="0" dirty="0">
                <a:latin typeface="Century Gothic" panose="020B0502020202020204" pitchFamily="34" charset="0"/>
              </a:rPr>
              <a:t>First question answers:</a:t>
            </a:r>
            <a:br>
              <a:rPr lang="en-US" b="1" baseline="0" noProof="0" dirty="0">
                <a:latin typeface="Century Gothic" panose="020B0502020202020204" pitchFamily="34" charset="0"/>
              </a:rPr>
            </a:br>
            <a:endParaRPr lang="en-US" b="1" baseline="0" noProof="0" dirty="0">
              <a:latin typeface="Century Gothic" panose="020B0502020202020204" pitchFamily="34" charset="0"/>
            </a:endParaRP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kern="1200" dirty="0">
                <a:solidFill>
                  <a:schemeClr val="tx1"/>
                </a:solidFill>
                <a:latin typeface="Century Gothic" panose="020B0502020202020204" pitchFamily="34" charset="0"/>
                <a:ea typeface="+mn-ea"/>
                <a:cs typeface="+mn-cs"/>
              </a:rPr>
              <a:t>Stage 1: Develop code manual</a:t>
            </a: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kern="1200" dirty="0">
                <a:solidFill>
                  <a:schemeClr val="tx1"/>
                </a:solidFill>
                <a:latin typeface="Century Gothic" panose="020B0502020202020204" pitchFamily="34" charset="0"/>
                <a:ea typeface="+mn-ea"/>
                <a:cs typeface="+mn-cs"/>
              </a:rPr>
              <a:t>Stage 2: Test the reliability of codes</a:t>
            </a: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kern="1200" dirty="0">
                <a:solidFill>
                  <a:schemeClr val="tx1"/>
                </a:solidFill>
                <a:latin typeface="Century Gothic" panose="020B0502020202020204" pitchFamily="34" charset="0"/>
                <a:ea typeface="+mn-ea"/>
                <a:cs typeface="+mn-cs"/>
              </a:rPr>
              <a:t>Stage 3: Summarize data and identify initial themes</a:t>
            </a: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kern="1200" dirty="0">
                <a:solidFill>
                  <a:schemeClr val="tx1"/>
                </a:solidFill>
                <a:latin typeface="Century Gothic" panose="020B0502020202020204" pitchFamily="34" charset="0"/>
                <a:ea typeface="+mn-ea"/>
                <a:cs typeface="+mn-cs"/>
              </a:rPr>
              <a:t>Stage 4: Apply template of codes and additional coding</a:t>
            </a: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kern="1200" dirty="0">
                <a:solidFill>
                  <a:schemeClr val="tx1"/>
                </a:solidFill>
                <a:latin typeface="Century Gothic" panose="020B0502020202020204" pitchFamily="34" charset="0"/>
                <a:ea typeface="+mn-ea"/>
                <a:cs typeface="+mn-cs"/>
              </a:rPr>
              <a:t>Stage 5: Connect the codes and identifying themes</a:t>
            </a: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200" kern="1200" dirty="0">
                <a:solidFill>
                  <a:schemeClr val="tx1"/>
                </a:solidFill>
                <a:latin typeface="Century Gothic" panose="020B0502020202020204" pitchFamily="34" charset="0"/>
                <a:ea typeface="+mn-ea"/>
                <a:cs typeface="+mn-cs"/>
              </a:rPr>
              <a:t>Stage 6: Corroborate and legitimize themes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noProof="0" dirty="0">
              <a:latin typeface="Century Gothic" panose="020B0502020202020204" pitchFamily="34" charset="0"/>
            </a:endParaRPr>
          </a:p>
          <a:p>
            <a:r>
              <a:rPr lang="en-US" b="1" baseline="0" noProof="0" dirty="0">
                <a:latin typeface="Century Gothic" panose="020B0502020202020204" pitchFamily="34" charset="0"/>
              </a:rPr>
              <a:t>Second question answer: </a:t>
            </a:r>
            <a:br>
              <a:rPr lang="en-US" b="1" baseline="0" noProof="0" dirty="0">
                <a:latin typeface="Century Gothic" panose="020B0502020202020204" pitchFamily="34" charset="0"/>
              </a:rPr>
            </a:br>
            <a:endParaRPr lang="en-US" b="1" baseline="0" noProof="0" dirty="0">
              <a:latin typeface="Century Gothic" panose="020B0502020202020204" pitchFamily="34" charset="0"/>
            </a:endParaRPr>
          </a:p>
          <a:p>
            <a:pPr marL="628650" lvl="1" indent="-171450">
              <a:buFont typeface="Wingdings" panose="05000000000000000000" pitchFamily="2" charset="2"/>
              <a:buChar char="§"/>
            </a:pPr>
            <a:r>
              <a:rPr lang="en-US" baseline="0" noProof="0" dirty="0">
                <a:latin typeface="Century Gothic" panose="020B0502020202020204" pitchFamily="34" charset="0"/>
              </a:rPr>
              <a:t>Read and reread material, review your concepts (if you will develop a thematic analysis) and create your codebook. Codes are used to classify empirical material into categories in order to analyze it. </a:t>
            </a:r>
          </a:p>
          <a:p>
            <a:endParaRPr lang="es-MX" baseline="0" dirty="0">
              <a:latin typeface="Century Gothic" panose="020B0502020202020204" pitchFamily="34" charset="0"/>
            </a:endParaRPr>
          </a:p>
          <a:p>
            <a:r>
              <a:rPr lang="en-US" baseline="0" noProof="0" dirty="0">
                <a:latin typeface="Century Gothic" panose="020B0502020202020204" pitchFamily="34" charset="0"/>
              </a:rPr>
              <a:t>[We will continue with the topic of analysis from the previous session, as it is important to know what the participants h</a:t>
            </a:r>
            <a:r>
              <a:rPr lang="es-MX" baseline="0" dirty="0">
                <a:latin typeface="Century Gothic" panose="020B0502020202020204" pitchFamily="34" charset="0"/>
              </a:rPr>
              <a:t>ave </a:t>
            </a:r>
            <a:r>
              <a:rPr lang="en-US" baseline="0" noProof="0" dirty="0">
                <a:latin typeface="Century Gothic" panose="020B0502020202020204" pitchFamily="34" charset="0"/>
              </a:rPr>
              <a:t>and haven’t understood, and what they expect to learn about analysis today. The goal of this </a:t>
            </a:r>
            <a:r>
              <a:rPr lang="en-US" sz="1200" kern="1200" baseline="0" noProof="0" dirty="0">
                <a:solidFill>
                  <a:schemeClr val="tx1"/>
                </a:solidFill>
                <a:latin typeface="Century Gothic" panose="020B0502020202020204" pitchFamily="34" charset="0"/>
                <a:ea typeface="+mn-ea"/>
                <a:cs typeface="+mn-cs"/>
              </a:rPr>
              <a:t>discussion is to have </a:t>
            </a:r>
            <a:r>
              <a:rPr lang="en-US" baseline="0" noProof="0" dirty="0">
                <a:latin typeface="Century Gothic" panose="020B0502020202020204" pitchFamily="34" charset="0"/>
              </a:rPr>
              <a:t>participants express what they have learned about key topics such as codes, techniques of analysis (inductive, deductive, and abductive), and analysis strategies, such as content and speech analysis.]</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We will try to get to know what participants expect from this session and clarify what the session intends to cover.</a:t>
            </a: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5</a:t>
            </a:fld>
            <a:endParaRPr lang="en-US" dirty="0">
              <a:latin typeface="Century Gothic" panose="020B0502020202020204" pitchFamily="34" charset="0"/>
            </a:endParaRPr>
          </a:p>
        </p:txBody>
      </p:sp>
    </p:spTree>
    <p:extLst>
      <p:ext uri="{BB962C8B-B14F-4D97-AF65-F5344CB8AC3E}">
        <p14:creationId xmlns:p14="http://schemas.microsoft.com/office/powerpoint/2010/main" val="1397655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The goal of the next section is to get to know the practical steps to develop data analysis for its evaluation. </a:t>
            </a:r>
          </a:p>
        </p:txBody>
      </p:sp>
    </p:spTree>
    <p:extLst>
      <p:ext uri="{BB962C8B-B14F-4D97-AF65-F5344CB8AC3E}">
        <p14:creationId xmlns:p14="http://schemas.microsoft.com/office/powerpoint/2010/main" val="842311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Marcador de notas 2"/>
          <p:cNvSpPr>
            <a:spLocks noGrp="1"/>
          </p:cNvSpPr>
          <p:nvPr>
            <p:ph type="body" idx="1"/>
          </p:nvPr>
        </p:nvSpPr>
        <p:spPr>
          <a:xfrm>
            <a:off x="1006475" y="3740150"/>
            <a:ext cx="8045450" cy="3060700"/>
          </a:xfrm>
          <a:prstGeom prst="rect">
            <a:avLst/>
          </a:prstGeom>
        </p:spPr>
        <p:txBody>
          <a:bodyPr/>
          <a:lstStyle/>
          <a:p>
            <a:r>
              <a:rPr lang="en-CA" noProof="0" dirty="0">
                <a:latin typeface="Century Gothic" panose="020B0502020202020204" pitchFamily="34" charset="0"/>
              </a:rPr>
              <a:t>This image shows that, initially, the evaluator must have the “whole” picture of the evaluation’s needs and objectives in order to decide on the analysis plan. </a:t>
            </a:r>
          </a:p>
        </p:txBody>
      </p:sp>
    </p:spTree>
    <p:extLst>
      <p:ext uri="{BB962C8B-B14F-4D97-AF65-F5344CB8AC3E}">
        <p14:creationId xmlns:p14="http://schemas.microsoft.com/office/powerpoint/2010/main" val="654072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92500" lnSpcReduction="20000"/>
          </a:bodyPr>
          <a:lstStyle/>
          <a:p>
            <a:r>
              <a:rPr lang="en-US" sz="1200" b="1" kern="1200" dirty="0">
                <a:solidFill>
                  <a:schemeClr val="tx1"/>
                </a:solidFill>
                <a:latin typeface="Century Gothic" panose="020B0502020202020204" pitchFamily="34" charset="0"/>
                <a:ea typeface="+mn-ea"/>
                <a:cs typeface="+mn-cs"/>
              </a:rPr>
              <a:t>The analysis strategy and technique will guide the design of the analysis plan.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When we talk about strategy, we refer to the theoretical strategy and perspective upon which we will construct the results. If the study is designed under the constructivist/constructionist framework, it means that the analysis of data will be inductive, because the constructionist approach derives from the premise that reality is constructed socially; so, to have pre-established codes would be contradictory to the theoretical design of the study. The same will happen with grounded theory.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opposite will happen with a theory like feminism, in which the construction of gender or violence comes from defined theoretical concepts, which ,whilst these may have local meanings, have originated in a perspective of reality in which the construction of gender defines reality. In this case the analysis could be more deductive and be based on pre-established codes. The same happens in topic analysis where, using codes established before the fieldwork, we try to find patterns that emerge in the data and the way those concepts or codes are experienced by the subjects. These techniques would thereby be more empiricist.</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So, initially, we must start by asking ourselves what kind of study and evaluations we have designed. Once the theoretic perspective of the evaluation is clear, it will be possible to determine if an analysis of the deductive or inductive kind will be carried out. The abductive analysis refers to logical inferences that end up being the best explanation for what is found, as long as what is found doesn’t conform to any predetermined theory.</a:t>
            </a:r>
            <a:br>
              <a:rPr lang="en-US" sz="1200" kern="1200" dirty="0">
                <a:solidFill>
                  <a:schemeClr val="tx1"/>
                </a:solidFill>
                <a:latin typeface="Century Gothic" panose="020B0502020202020204" pitchFamily="34" charset="0"/>
                <a:ea typeface="+mn-ea"/>
                <a:cs typeface="+mn-cs"/>
              </a:rPr>
            </a:br>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Finally, we have to decide which analysis technique will be the best for the analysis, the content, the discursive, the topic, or the descriptive analysis. </a:t>
            </a: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8</a:t>
            </a:fld>
            <a:endParaRPr lang="en-US" dirty="0">
              <a:latin typeface="Century Gothic" panose="020B0502020202020204" pitchFamily="34" charset="0"/>
            </a:endParaRPr>
          </a:p>
        </p:txBody>
      </p:sp>
    </p:spTree>
    <p:extLst>
      <p:ext uri="{BB962C8B-B14F-4D97-AF65-F5344CB8AC3E}">
        <p14:creationId xmlns:p14="http://schemas.microsoft.com/office/powerpoint/2010/main" val="742568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dirty="0">
                <a:latin typeface="Century Gothic" panose="020B0502020202020204" pitchFamily="34" charset="0"/>
              </a:rPr>
              <a:t>This scheme reflects strategy and technique.</a:t>
            </a:r>
          </a:p>
          <a:p>
            <a:endParaRPr lang="en-US" b="1" dirty="0">
              <a:latin typeface="Century Gothic" panose="020B0502020202020204" pitchFamily="34" charset="0"/>
            </a:endParaRPr>
          </a:p>
          <a:p>
            <a:r>
              <a:rPr lang="en-US" dirty="0">
                <a:latin typeface="Century Gothic" panose="020B0502020202020204" pitchFamily="34" charset="0"/>
              </a:rPr>
              <a:t>The strategy is something general and the technique is something specific.</a:t>
            </a:r>
          </a:p>
          <a:p>
            <a:endParaRPr lang="en-US" dirty="0">
              <a:latin typeface="Century Gothic" panose="020B0502020202020204" pitchFamily="34" charset="0"/>
            </a:endParaRPr>
          </a:p>
          <a:p>
            <a:r>
              <a:rPr lang="en-US" dirty="0">
                <a:latin typeface="Century Gothic" panose="020B0502020202020204" pitchFamily="34" charset="0"/>
              </a:rPr>
              <a:t>For example, if the strategy is deductive, I can </a:t>
            </a:r>
            <a:r>
              <a:rPr lang="en-US" u="none" strike="noStrike" dirty="0">
                <a:latin typeface="Century Gothic" panose="020B0502020202020204" pitchFamily="34" charset="0"/>
              </a:rPr>
              <a:t>conduct a </a:t>
            </a:r>
            <a:r>
              <a:rPr lang="en-US" dirty="0">
                <a:latin typeface="Century Gothic" panose="020B0502020202020204" pitchFamily="34" charset="0"/>
              </a:rPr>
              <a:t>thematic analysis: Where the categories of analysis have been defined before starting field work.</a:t>
            </a:r>
            <a:br>
              <a:rPr lang="en-US" dirty="0">
                <a:latin typeface="Century Gothic" panose="020B0502020202020204" pitchFamily="34" charset="0"/>
              </a:rPr>
            </a:br>
            <a:endParaRPr lang="en-US" dirty="0">
              <a:latin typeface="Century Gothic" panose="020B0502020202020204" pitchFamily="34" charset="0"/>
            </a:endParaRPr>
          </a:p>
          <a:p>
            <a:r>
              <a:rPr lang="en-US" dirty="0">
                <a:latin typeface="Century Gothic" panose="020B0502020202020204" pitchFamily="34" charset="0"/>
              </a:rPr>
              <a:t>If, on the other hand, I do a content analysis, this strategy is inductive and I create my categories based on the </a:t>
            </a:r>
            <a:r>
              <a:rPr lang="en-US" u="none" dirty="0">
                <a:latin typeface="Century Gothic" panose="020B0502020202020204" pitchFamily="34" charset="0"/>
              </a:rPr>
              <a:t>found</a:t>
            </a:r>
            <a:r>
              <a:rPr lang="en-US" dirty="0">
                <a:latin typeface="Century Gothic" panose="020B0502020202020204" pitchFamily="34" charset="0"/>
              </a:rPr>
              <a:t> content, so does the grounded theory.</a:t>
            </a:r>
          </a:p>
          <a:p>
            <a:endParaRPr lang="en-US" dirty="0">
              <a:latin typeface="Century Gothic" panose="020B0502020202020204" pitchFamily="34" charset="0"/>
            </a:endParaRPr>
          </a:p>
          <a:p>
            <a:r>
              <a:rPr lang="en-US" dirty="0">
                <a:latin typeface="Century Gothic" panose="020B0502020202020204" pitchFamily="34" charset="0"/>
              </a:rPr>
              <a:t>Thematic analysis is maybe</a:t>
            </a:r>
            <a:r>
              <a:rPr lang="en-US" baseline="0" dirty="0">
                <a:latin typeface="Century Gothic" panose="020B0502020202020204" pitchFamily="34" charset="0"/>
              </a:rPr>
              <a:t> one of the most common types of analysis when the concepts or categories are previously defined, which is the case for most qualitative evaluations. </a:t>
            </a:r>
            <a:endParaRPr lang="es-MX" dirty="0">
              <a:latin typeface="Century Gothic" panose="020B0502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[What the instructor must explain is that the analysis chart may help to completely visualize the work of evaluation analysis.]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It permits us to connect the </a:t>
            </a:r>
            <a:r>
              <a:rPr lang="en-US" sz="1200" b="1" kern="1200" dirty="0">
                <a:solidFill>
                  <a:schemeClr val="tx1"/>
                </a:solidFill>
                <a:latin typeface="Century Gothic" panose="020B0502020202020204" pitchFamily="34" charset="0"/>
                <a:ea typeface="+mn-ea"/>
                <a:cs typeface="+mn-cs"/>
              </a:rPr>
              <a:t>objectives</a:t>
            </a:r>
            <a:r>
              <a:rPr lang="en-US" sz="1200" kern="1200" dirty="0">
                <a:solidFill>
                  <a:schemeClr val="tx1"/>
                </a:solidFill>
                <a:latin typeface="Century Gothic" panose="020B0502020202020204" pitchFamily="34" charset="0"/>
                <a:ea typeface="+mn-ea"/>
                <a:cs typeface="+mn-cs"/>
              </a:rPr>
              <a:t> with the </a:t>
            </a:r>
            <a:r>
              <a:rPr lang="en-US" sz="1200" b="1" kern="1200" dirty="0">
                <a:solidFill>
                  <a:schemeClr val="tx1"/>
                </a:solidFill>
                <a:latin typeface="Century Gothic" panose="020B0502020202020204" pitchFamily="34" charset="0"/>
                <a:ea typeface="+mn-ea"/>
                <a:cs typeface="+mn-cs"/>
              </a:rPr>
              <a:t>voices</a:t>
            </a:r>
            <a:r>
              <a:rPr lang="en-US" sz="1200" kern="1200" dirty="0">
                <a:solidFill>
                  <a:schemeClr val="tx1"/>
                </a:solidFill>
                <a:latin typeface="Century Gothic" panose="020B0502020202020204" pitchFamily="34" charset="0"/>
                <a:ea typeface="+mn-ea"/>
                <a:cs typeface="+mn-cs"/>
              </a:rPr>
              <a:t> or sources of information, and at the same time it will allow us to connect these </a:t>
            </a:r>
            <a:r>
              <a:rPr lang="en-US" sz="1200" b="1" kern="1200" dirty="0">
                <a:solidFill>
                  <a:schemeClr val="tx1"/>
                </a:solidFill>
                <a:latin typeface="Century Gothic" panose="020B0502020202020204" pitchFamily="34" charset="0"/>
                <a:ea typeface="+mn-ea"/>
                <a:cs typeface="+mn-cs"/>
              </a:rPr>
              <a:t>topics</a:t>
            </a:r>
            <a:r>
              <a:rPr lang="en-US" sz="1200" kern="1200" dirty="0">
                <a:solidFill>
                  <a:schemeClr val="tx1"/>
                </a:solidFill>
                <a:latin typeface="Century Gothic" panose="020B0502020202020204" pitchFamily="34" charset="0"/>
                <a:ea typeface="+mn-ea"/>
                <a:cs typeface="+mn-cs"/>
              </a:rPr>
              <a:t> to be explored for each objective and with the </a:t>
            </a:r>
            <a:r>
              <a:rPr lang="en-US" sz="1200" b="1" kern="1200" dirty="0">
                <a:solidFill>
                  <a:schemeClr val="tx1"/>
                </a:solidFill>
                <a:latin typeface="Century Gothic" panose="020B0502020202020204" pitchFamily="34" charset="0"/>
                <a:ea typeface="+mn-ea"/>
                <a:cs typeface="+mn-cs"/>
              </a:rPr>
              <a:t>theory</a:t>
            </a:r>
            <a:r>
              <a:rPr lang="en-US" sz="1200" kern="1200" dirty="0">
                <a:solidFill>
                  <a:schemeClr val="tx1"/>
                </a:solidFill>
                <a:latin typeface="Century Gothic" panose="020B0502020202020204" pitchFamily="34" charset="0"/>
                <a:ea typeface="+mn-ea"/>
                <a:cs typeface="+mn-cs"/>
              </a:rPr>
              <a:t> concepts that underlie the topics that will be examined.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The analysis chart is one tool that can help the evaluator to obtain the big picture of the evaluation goals and collected information and can be very useful in order to structure results and outline the final report.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a:t>
            </a:r>
            <a:r>
              <a:rPr lang="en-US" sz="1200" b="1" kern="1200" dirty="0">
                <a:solidFill>
                  <a:schemeClr val="tx1"/>
                </a:solidFill>
                <a:latin typeface="Century Gothic" panose="020B0502020202020204" pitchFamily="34" charset="0"/>
                <a:ea typeface="+mn-ea"/>
                <a:cs typeface="+mn-cs"/>
              </a:rPr>
              <a:t>Instructions:</a:t>
            </a:r>
            <a:r>
              <a:rPr lang="en-US" sz="1200" kern="1200" dirty="0">
                <a:solidFill>
                  <a:schemeClr val="tx1"/>
                </a:solidFill>
                <a:latin typeface="Century Gothic" panose="020B0502020202020204" pitchFamily="34" charset="0"/>
                <a:ea typeface="+mn-ea"/>
                <a:cs typeface="+mn-cs"/>
              </a:rPr>
              <a:t> At the end of this slide, ask participants to see the analysis chart material included in the Participants’ Guide for Session 7.]</a:t>
            </a:r>
            <a:endParaRPr lang="en-US" dirty="0">
              <a:latin typeface="Century Gothic" panose="020B0502020202020204" pitchFamily="34" charset="0"/>
            </a:endParaRPr>
          </a:p>
        </p:txBody>
      </p:sp>
    </p:spTree>
    <p:extLst>
      <p:ext uri="{BB962C8B-B14F-4D97-AF65-F5344CB8AC3E}">
        <p14:creationId xmlns:p14="http://schemas.microsoft.com/office/powerpoint/2010/main" val="2916153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85000" lnSpcReduction="20000"/>
          </a:bodyPr>
          <a:lstStyle/>
          <a:p>
            <a:r>
              <a:rPr lang="en-US" sz="1200" b="1" kern="1200" dirty="0">
                <a:solidFill>
                  <a:schemeClr val="tx1"/>
                </a:solidFill>
                <a:latin typeface="Century Gothic" panose="020B0502020202020204" pitchFamily="34" charset="0"/>
                <a:ea typeface="+mn-ea"/>
                <a:cs typeface="+mn-cs"/>
              </a:rPr>
              <a:t>[Note: </a:t>
            </a:r>
            <a:r>
              <a:rPr lang="en-US" sz="1200" b="0" kern="1200" dirty="0">
                <a:solidFill>
                  <a:schemeClr val="tx1"/>
                </a:solidFill>
                <a:latin typeface="Century Gothic" panose="020B0502020202020204" pitchFamily="34" charset="0"/>
                <a:ea typeface="+mn-ea"/>
                <a:cs typeface="+mn-cs"/>
              </a:rPr>
              <a:t>each participant</a:t>
            </a:r>
            <a:r>
              <a:rPr lang="en-US" sz="1200" b="0" kern="1200" baseline="0" dirty="0">
                <a:solidFill>
                  <a:schemeClr val="tx1"/>
                </a:solidFill>
                <a:latin typeface="Century Gothic" panose="020B0502020202020204" pitchFamily="34" charset="0"/>
                <a:ea typeface="+mn-ea"/>
                <a:cs typeface="+mn-cs"/>
              </a:rPr>
              <a:t> must have a handout with a printed copy of this analysis chart.] </a:t>
            </a:r>
          </a:p>
          <a:p>
            <a:endParaRPr lang="en-US" sz="1200" b="0" kern="1200" baseline="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This is an example of an analysis chart.</a:t>
            </a:r>
            <a:r>
              <a:rPr lang="en-US" sz="1200" kern="1200" dirty="0">
                <a:solidFill>
                  <a:schemeClr val="tx1"/>
                </a:solidFill>
                <a:latin typeface="Century Gothic" panose="020B0502020202020204" pitchFamily="34" charset="0"/>
                <a:ea typeface="+mn-ea"/>
                <a:cs typeface="+mn-cs"/>
              </a:rPr>
              <a:t> A chart like this can be very useful to design analysis, to answer the evaluation questions that have been made, and to help us not to lose our direction.</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Research objectives</a:t>
            </a:r>
            <a:r>
              <a:rPr lang="en-US" sz="1200" kern="1200" dirty="0">
                <a:solidFill>
                  <a:schemeClr val="tx1"/>
                </a:solidFill>
                <a:latin typeface="Century Gothic" panose="020B0502020202020204" pitchFamily="34" charset="0"/>
                <a:ea typeface="+mn-ea"/>
                <a:cs typeface="+mn-cs"/>
              </a:rPr>
              <a:t>: The objectives that have been determined for the evaluation must be taken into account, because they will guide the results reporting. </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Questions</a:t>
            </a:r>
            <a:r>
              <a:rPr lang="en-US" sz="1200" kern="1200" dirty="0">
                <a:solidFill>
                  <a:schemeClr val="tx1"/>
                </a:solidFill>
                <a:latin typeface="Century Gothic" panose="020B0502020202020204" pitchFamily="34" charset="0"/>
                <a:ea typeface="+mn-ea"/>
                <a:cs typeface="+mn-cs"/>
              </a:rPr>
              <a:t>: The objectives must be translated into questions since once they have been stated as questions, we can know if we have collected enough data to be able to answer them with certainty. The questions require information, which, due to the qualitative nature of the evaluation could be obtained from one or more sources of information (subjects), as well as through one or more inquiry tools (semistructured interviews (SIS), in-depth interviews (IDIs), focal groups, participant observation, etc.), among many other ways of data collection (video, photography, stories, local narratives, etc.).</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Topics</a:t>
            </a:r>
            <a:r>
              <a:rPr lang="en-US" sz="1200" kern="1200" dirty="0">
                <a:solidFill>
                  <a:schemeClr val="tx1"/>
                </a:solidFill>
                <a:latin typeface="Century Gothic" panose="020B0502020202020204" pitchFamily="34" charset="0"/>
                <a:ea typeface="+mn-ea"/>
                <a:cs typeface="+mn-cs"/>
              </a:rPr>
              <a:t>: With each one of these tools specific topics will be investigated, these topics will be part of the exploration guide and will generate data that later will be analyzed and interpreted in the theoretic framework. Because of this, it is important to have a clear understanding of the concepts that are the foundation of the evaluation.</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Concepts and odes</a:t>
            </a:r>
            <a:r>
              <a:rPr lang="en-US" sz="1200" kern="1200" dirty="0">
                <a:solidFill>
                  <a:schemeClr val="tx1"/>
                </a:solidFill>
                <a:latin typeface="Century Gothic" panose="020B0502020202020204" pitchFamily="34" charset="0"/>
                <a:ea typeface="+mn-ea"/>
                <a:cs typeface="+mn-cs"/>
              </a:rPr>
              <a:t>: In case of a deductive analysis, the concepts could have a counterpart in the codes. For example, if a program to fight poverty is based on a design that strives to invest in human capital, the concept of human capital could be reflected in the explored topics (investment in education, health, or creating employment). So, the codes will be elements related to these topics and will appear in my codebook. In the end, the data I collect, will have to help me answer the question. Is the program contributing to increase the human capital of the beneficiaries from their perspective?</a:t>
            </a:r>
            <a:endParaRPr lang="es-MX"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11</a:t>
            </a:fld>
            <a:endParaRPr lang="en-US" dirty="0">
              <a:latin typeface="Century Gothic" panose="020B0502020202020204" pitchFamily="34" charset="0"/>
            </a:endParaRPr>
          </a:p>
        </p:txBody>
      </p:sp>
    </p:spTree>
    <p:extLst>
      <p:ext uri="{BB962C8B-B14F-4D97-AF65-F5344CB8AC3E}">
        <p14:creationId xmlns:p14="http://schemas.microsoft.com/office/powerpoint/2010/main" val="7533130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b="1" noProof="0" dirty="0">
                <a:latin typeface="Century Gothic" panose="020B0502020202020204" pitchFamily="34" charset="0"/>
              </a:rPr>
              <a:t>So for </a:t>
            </a:r>
            <a:r>
              <a:rPr lang="en-US" sz="1200" b="1" u="sng" noProof="0" dirty="0">
                <a:latin typeface="Century Gothic" panose="020B0502020202020204" pitchFamily="34" charset="0"/>
              </a:rPr>
              <a:t>this</a:t>
            </a:r>
            <a:r>
              <a:rPr lang="en-US" sz="1200" b="1" baseline="0" noProof="0" dirty="0">
                <a:latin typeface="Century Gothic" panose="020B0502020202020204" pitchFamily="34" charset="0"/>
              </a:rPr>
              <a:t> example, what kind </a:t>
            </a:r>
            <a:r>
              <a:rPr lang="en-US" sz="1200" b="1" u="none" baseline="0" noProof="0" dirty="0">
                <a:latin typeface="Century Gothic" panose="020B0502020202020204" pitchFamily="34" charset="0"/>
              </a:rPr>
              <a:t>of </a:t>
            </a:r>
            <a:r>
              <a:rPr lang="en-US" sz="1200" b="1" baseline="0" noProof="0" dirty="0">
                <a:latin typeface="Century Gothic" panose="020B0502020202020204" pitchFamily="34" charset="0"/>
              </a:rPr>
              <a:t>data do we have?</a:t>
            </a:r>
          </a:p>
          <a:p>
            <a:endParaRPr lang="en-US" sz="1200" baseline="0" noProof="0" dirty="0">
              <a:latin typeface="Century Gothic" panose="020B0502020202020204" pitchFamily="34" charset="0"/>
            </a:endParaRPr>
          </a:p>
          <a:p>
            <a:r>
              <a:rPr lang="en-US" sz="1200" baseline="0" noProof="0" dirty="0">
                <a:latin typeface="Century Gothic" panose="020B0502020202020204" pitchFamily="34" charset="0"/>
              </a:rPr>
              <a:t>Different types of data may need different types of analyses.</a:t>
            </a:r>
          </a:p>
          <a:p>
            <a:endParaRPr lang="en-US" sz="1200" baseline="0" noProof="0" dirty="0">
              <a:latin typeface="Century Gothic" panose="020B0502020202020204" pitchFamily="34" charset="0"/>
            </a:endParaRPr>
          </a:p>
          <a:p>
            <a:r>
              <a:rPr lang="en-US" sz="1200" baseline="0" noProof="0" dirty="0">
                <a:latin typeface="Century Gothic" panose="020B0502020202020204" pitchFamily="34" charset="0"/>
              </a:rPr>
              <a:t>So, we must plan to organize our analysis by different types of data, and try to find the information that different perspectives can provide.</a:t>
            </a:r>
          </a:p>
          <a:p>
            <a:endParaRPr lang="en-US" sz="1200" baseline="0" noProof="0" dirty="0">
              <a:latin typeface="Century Gothic" panose="020B0502020202020204" pitchFamily="34" charset="0"/>
            </a:endParaRPr>
          </a:p>
          <a:p>
            <a:r>
              <a:rPr lang="en-US" sz="1200" baseline="0" noProof="0" dirty="0">
                <a:latin typeface="Century Gothic" panose="020B0502020202020204" pitchFamily="34" charset="0"/>
              </a:rPr>
              <a:t>Having a variety of data sources also provides triangulation of data. For example, if in your analysis you consider something to be a finding related to your questions, and two or three different sources reveal this finding, then your finding has more value </a:t>
            </a:r>
            <a:r>
              <a:rPr lang="en-US" sz="1200" u="none" baseline="0" noProof="0" dirty="0">
                <a:latin typeface="Century Gothic" panose="020B0502020202020204" pitchFamily="34" charset="0"/>
              </a:rPr>
              <a:t>and </a:t>
            </a:r>
            <a:r>
              <a:rPr lang="en-US" sz="1200" baseline="0" noProof="0" dirty="0">
                <a:latin typeface="Century Gothic" panose="020B0502020202020204" pitchFamily="34" charset="0"/>
              </a:rPr>
              <a:t>is more valid.</a:t>
            </a:r>
            <a:endParaRPr lang="en-US" dirty="0">
              <a:latin typeface="Century Gothic" panose="020B0502020202020204" pitchFamily="34" charset="0"/>
            </a:endParaRPr>
          </a:p>
        </p:txBody>
      </p:sp>
    </p:spTree>
    <p:extLst>
      <p:ext uri="{BB962C8B-B14F-4D97-AF65-F5344CB8AC3E}">
        <p14:creationId xmlns:p14="http://schemas.microsoft.com/office/powerpoint/2010/main" val="15176694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r>
              <a:rPr lang="en-US" sz="1200" b="1" strike="noStrike" kern="1200" dirty="0">
                <a:solidFill>
                  <a:schemeClr val="tx1"/>
                </a:solidFill>
                <a:latin typeface="Century Gothic" panose="020B0502020202020204" pitchFamily="34" charset="0"/>
                <a:ea typeface="+mn-ea"/>
                <a:cs typeface="+mn-cs"/>
              </a:rPr>
              <a:t>N</a:t>
            </a:r>
            <a:r>
              <a:rPr lang="en-US" sz="1200" b="1" kern="1200" baseline="0" dirty="0">
                <a:solidFill>
                  <a:schemeClr val="tx1"/>
                </a:solidFill>
                <a:latin typeface="Century Gothic" panose="020B0502020202020204" pitchFamily="34" charset="0"/>
                <a:ea typeface="+mn-ea"/>
                <a:cs typeface="+mn-cs"/>
              </a:rPr>
              <a:t>ot only this example, but in general projects typically have a variety of data:</a:t>
            </a:r>
          </a:p>
          <a:p>
            <a:endParaRPr lang="en-US" sz="1200" b="1" kern="1200" baseline="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Once the fieldwork is done, I have to get ready for the formal data analysis</a:t>
            </a:r>
            <a:r>
              <a:rPr lang="en-US" sz="1200" kern="1200" dirty="0">
                <a:solidFill>
                  <a:schemeClr val="tx1"/>
                </a:solidFill>
                <a:latin typeface="Century Gothic" panose="020B0502020202020204" pitchFamily="34" charset="0"/>
                <a:ea typeface="+mn-ea"/>
                <a:cs typeface="+mn-cs"/>
              </a:rPr>
              <a:t> (even though the analysis should have started the moment the fieldwork began) through field diaries and analytic notes that result from the team meetings.</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I could have the following types of notes: </a:t>
            </a:r>
            <a:r>
              <a:rPr lang="en-US" sz="1200" b="0" kern="1200" dirty="0">
                <a:solidFill>
                  <a:schemeClr val="tx1"/>
                </a:solidFill>
                <a:latin typeface="Century Gothic" panose="020B0502020202020204" pitchFamily="34" charset="0"/>
                <a:ea typeface="+mn-ea"/>
                <a:cs typeface="+mn-cs"/>
              </a:rPr>
              <a:t>Field</a:t>
            </a:r>
            <a:r>
              <a:rPr lang="en-US" sz="1200" kern="1200" dirty="0">
                <a:solidFill>
                  <a:schemeClr val="tx1"/>
                </a:solidFill>
                <a:latin typeface="Century Gothic" panose="020B0502020202020204" pitchFamily="34" charset="0"/>
                <a:ea typeface="+mn-ea"/>
                <a:cs typeface="+mn-cs"/>
              </a:rPr>
              <a:t> notes, audio transcripts, observation notes; and other types of formats, such as photographs, video, maps, personal diaries, and medical files.</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Organizing the data will help us understand what data we have. </a:t>
            </a:r>
            <a:r>
              <a:rPr lang="en-US" sz="1200" kern="1200" dirty="0">
                <a:solidFill>
                  <a:schemeClr val="tx1"/>
                </a:solidFill>
                <a:latin typeface="Century Gothic" panose="020B0502020202020204" pitchFamily="34" charset="0"/>
                <a:ea typeface="+mn-ea"/>
                <a:cs typeface="+mn-cs"/>
              </a:rPr>
              <a:t>Organize it not only by its nature, but also in relation to the answer we want to </a:t>
            </a:r>
            <a:r>
              <a:rPr lang="en-US" sz="1200" u="none" strike="noStrike" kern="1200" dirty="0">
                <a:solidFill>
                  <a:schemeClr val="tx1"/>
                </a:solidFill>
                <a:latin typeface="Century Gothic" panose="020B0502020202020204" pitchFamily="34" charset="0"/>
                <a:ea typeface="+mn-ea"/>
                <a:cs typeface="+mn-cs"/>
              </a:rPr>
              <a:t>get </a:t>
            </a:r>
            <a:r>
              <a:rPr lang="en-US" sz="1200" kern="1200" dirty="0">
                <a:solidFill>
                  <a:schemeClr val="tx1"/>
                </a:solidFill>
                <a:latin typeface="Century Gothic" panose="020B0502020202020204" pitchFamily="34" charset="0"/>
                <a:ea typeface="+mn-ea"/>
                <a:cs typeface="+mn-cs"/>
              </a:rPr>
              <a:t>for the program through the evaluation.</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If we clearly discern the types of data we have, we will be able to understand the sources of information, as well as </a:t>
            </a:r>
            <a:r>
              <a:rPr lang="en-US" sz="1200" u="none" kern="1200" dirty="0">
                <a:solidFill>
                  <a:schemeClr val="tx1"/>
                </a:solidFill>
                <a:latin typeface="Century Gothic" panose="020B0502020202020204" pitchFamily="34" charset="0"/>
                <a:ea typeface="+mn-ea"/>
                <a:cs typeface="+mn-cs"/>
              </a:rPr>
              <a:t>be able </a:t>
            </a:r>
            <a:r>
              <a:rPr lang="en-US" sz="1200" kern="1200" dirty="0">
                <a:solidFill>
                  <a:schemeClr val="tx1"/>
                </a:solidFill>
                <a:latin typeface="Century Gothic" panose="020B0502020202020204" pitchFamily="34" charset="0"/>
                <a:ea typeface="+mn-ea"/>
                <a:cs typeface="+mn-cs"/>
              </a:rPr>
              <a:t>to interrelate them.</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13</a:t>
            </a:fld>
            <a:endParaRPr lang="en-US" dirty="0">
              <a:latin typeface="Century Gothic" panose="020B0502020202020204" pitchFamily="34" charset="0"/>
            </a:endParaRPr>
          </a:p>
        </p:txBody>
      </p:sp>
    </p:spTree>
    <p:extLst>
      <p:ext uri="{BB962C8B-B14F-4D97-AF65-F5344CB8AC3E}">
        <p14:creationId xmlns:p14="http://schemas.microsoft.com/office/powerpoint/2010/main" val="37437297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70000" lnSpcReduction="20000"/>
          </a:bodyPr>
          <a:lstStyle/>
          <a:p>
            <a:r>
              <a:rPr lang="en-US" sz="1200" b="1" kern="1200" dirty="0">
                <a:solidFill>
                  <a:schemeClr val="tx1"/>
                </a:solidFill>
                <a:latin typeface="Century Gothic" panose="020B0502020202020204" pitchFamily="34" charset="0"/>
                <a:ea typeface="+mn-ea"/>
                <a:cs typeface="+mn-cs"/>
              </a:rPr>
              <a:t>Once you have all the collected data in front of you, you will probably find that what you had planned for the fieldwork did not happen in real life.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Maybe your design included a number of interviews with a certain kind of participant, but you never got around to it, or vice versa, maybe your design didn’t include the interview of a certain actor, but he emerged in your fieldwork and you considered the interview important to be included.</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Looking at the gaps and the emerging results will, firstly, </a:t>
            </a:r>
            <a:r>
              <a:rPr lang="en-US" sz="1200" u="none" strike="noStrike" kern="1200" dirty="0">
                <a:solidFill>
                  <a:schemeClr val="tx1"/>
                </a:solidFill>
                <a:latin typeface="Century Gothic" panose="020B0502020202020204" pitchFamily="34" charset="0"/>
                <a:ea typeface="+mn-ea"/>
                <a:cs typeface="+mn-cs"/>
              </a:rPr>
              <a:t>make you realize </a:t>
            </a:r>
            <a:r>
              <a:rPr lang="en-US" sz="1200" kern="1200" dirty="0">
                <a:solidFill>
                  <a:schemeClr val="tx1"/>
                </a:solidFill>
                <a:latin typeface="Century Gothic" panose="020B0502020202020204" pitchFamily="34" charset="0"/>
                <a:ea typeface="+mn-ea"/>
                <a:cs typeface="+mn-cs"/>
              </a:rPr>
              <a:t>reality is different from what you perceive as an outsider. This should lead to a reflection and be reported in the section on methods.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Maybe you just forgot to collect data from one type of informant. For example, if you realize you missed a whole population, like girls aged 15–17, you could either go back and do more interviews, or acknowledge the limitation in your methods.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If you want to know, for example, what opinion fathers and mothers express in a program for </a:t>
            </a:r>
            <a:r>
              <a:rPr lang="en-US" sz="1200" u="none" kern="1200" dirty="0">
                <a:solidFill>
                  <a:schemeClr val="tx1"/>
                </a:solidFill>
                <a:latin typeface="Century Gothic" panose="020B0502020202020204" pitchFamily="34" charset="0"/>
                <a:ea typeface="+mn-ea"/>
                <a:cs typeface="+mn-cs"/>
              </a:rPr>
              <a:t>physical activity in </a:t>
            </a:r>
            <a:r>
              <a:rPr lang="en-US" sz="1200" kern="1200" dirty="0">
                <a:solidFill>
                  <a:schemeClr val="tx1"/>
                </a:solidFill>
                <a:latin typeface="Century Gothic" panose="020B0502020202020204" pitchFamily="34" charset="0"/>
                <a:ea typeface="+mn-ea"/>
                <a:cs typeface="+mn-cs"/>
              </a:rPr>
              <a:t>school, but the focus groups meet in the morning, it should not </a:t>
            </a:r>
            <a:r>
              <a:rPr lang="en-US" sz="1200" u="none" kern="1200" dirty="0">
                <a:solidFill>
                  <a:schemeClr val="tx1"/>
                </a:solidFill>
                <a:latin typeface="Century Gothic" panose="020B0502020202020204" pitchFamily="34" charset="0"/>
                <a:ea typeface="+mn-ea"/>
                <a:cs typeface="+mn-cs"/>
              </a:rPr>
              <a:t>be</a:t>
            </a:r>
            <a:r>
              <a:rPr lang="en-US" sz="1200" kern="1200" dirty="0">
                <a:solidFill>
                  <a:schemeClr val="tx1"/>
                </a:solidFill>
                <a:latin typeface="Century Gothic" panose="020B0502020202020204" pitchFamily="34" charset="0"/>
                <a:ea typeface="+mn-ea"/>
                <a:cs typeface="+mn-cs"/>
              </a:rPr>
              <a:t> surprising that you weren’t able to collect information from the children’s </a:t>
            </a:r>
            <a:r>
              <a:rPr lang="en-US" sz="1200" u="none" strike="noStrike" kern="1200" dirty="0">
                <a:solidFill>
                  <a:schemeClr val="tx1"/>
                </a:solidFill>
                <a:latin typeface="Century Gothic" panose="020B0502020202020204" pitchFamily="34" charset="0"/>
                <a:ea typeface="+mn-ea"/>
                <a:cs typeface="+mn-cs"/>
              </a:rPr>
              <a:t>parents, because they were working</a:t>
            </a:r>
            <a:r>
              <a:rPr lang="en-US" sz="1200" kern="1200" dirty="0">
                <a:solidFill>
                  <a:schemeClr val="tx1"/>
                </a:solidFill>
                <a:latin typeface="Century Gothic" panose="020B0502020202020204" pitchFamily="34" charset="0"/>
                <a:ea typeface="+mn-ea"/>
                <a:cs typeface="+mn-cs"/>
              </a:rPr>
              <a:t>. In cases like that, one must go back to do the fieldwork again and address issues in how data was collected (e.g., find a different time to conduct focus groups with parents).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On the other hand, if focus groups are formed and only moms attend, it may be due to beliefs and educational views that make people think that males don’t get involved in activities related to raising children. This in itself is data—a finding that has to be taken into account when results are presented and recommendations are made for the program. The data could probably help us answer with more certainty some of the specific objectives, while others can’t be fully answered. Nevertheless, this data could augment an objective that has not been previously contemplated as part of the fieldwork. </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The report should be honest </a:t>
            </a:r>
            <a:r>
              <a:rPr lang="en-US" sz="1200" b="0" kern="1200" dirty="0">
                <a:solidFill>
                  <a:schemeClr val="tx1"/>
                </a:solidFill>
                <a:latin typeface="Century Gothic" panose="020B0502020202020204" pitchFamily="34" charset="0"/>
                <a:ea typeface="+mn-ea"/>
                <a:cs typeface="+mn-cs"/>
              </a:rPr>
              <a:t>i</a:t>
            </a:r>
            <a:r>
              <a:rPr lang="en-US" sz="1200" kern="1200" dirty="0">
                <a:solidFill>
                  <a:schemeClr val="tx1"/>
                </a:solidFill>
                <a:latin typeface="Century Gothic" panose="020B0502020202020204" pitchFamily="34" charset="0"/>
                <a:ea typeface="+mn-ea"/>
                <a:cs typeface="+mn-cs"/>
              </a:rPr>
              <a:t>n respect to what has been traced out initially and what was done, such as what was changed and what was added to the original plan. You have to be clear in the methodology about what the implications of those changes are on the result level. Maybe you will not have much data about a certain type of actor or you will not be able to respond to questions related to that actor with a high level of confidence.</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It could be that an unexpected participant brings up topics that weren’t considered. One example of participants who are usually not considered in fieldwork design are the cultural brokers or gatekeepers that act as bridges between beneficiaries and program operators. They not only act as a bridge, but in many occasions are the ones that decide on a local level who receives the benefits and who does not, or simply translates to the subjects (when the language of the interviewers is different from the one the subjects speak) what the program says or does, and in some instances this gives the program a completely different orientation to what it seeks to transmit. If you did not consider this person in your original sample, you may find it important to include them as an emergent participant. </a:t>
            </a:r>
          </a:p>
          <a:p>
            <a:endParaRPr lang="es-MX" baseline="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14</a:t>
            </a:fld>
            <a:endParaRPr lang="en-US" dirty="0">
              <a:latin typeface="Century Gothic" panose="020B0502020202020204" pitchFamily="34" charset="0"/>
            </a:endParaRPr>
          </a:p>
        </p:txBody>
      </p:sp>
    </p:spTree>
    <p:extLst>
      <p:ext uri="{BB962C8B-B14F-4D97-AF65-F5344CB8AC3E}">
        <p14:creationId xmlns:p14="http://schemas.microsoft.com/office/powerpoint/2010/main" val="33007492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Century Gothic" panose="020B0502020202020204" pitchFamily="34" charset="0"/>
                <a:ea typeface="+mn-ea"/>
                <a:cs typeface="+mn-cs"/>
              </a:rPr>
              <a:t>I will give you an example of how reality is occurring differently than we thought it would be when designing the evaluation, before going out into the field.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I will give you an </a:t>
            </a:r>
            <a:r>
              <a:rPr lang="en-US" sz="1200" kern="1200" baseline="0" dirty="0">
                <a:solidFill>
                  <a:schemeClr val="tx1"/>
                </a:solidFill>
                <a:latin typeface="Century Gothic" panose="020B0502020202020204" pitchFamily="34" charset="0"/>
                <a:ea typeface="+mn-ea"/>
                <a:cs typeface="+mn-cs"/>
              </a:rPr>
              <a:t>example </a:t>
            </a:r>
            <a:r>
              <a:rPr lang="en-US" sz="1200" kern="1200" dirty="0">
                <a:solidFill>
                  <a:schemeClr val="tx1"/>
                </a:solidFill>
                <a:latin typeface="Century Gothic" panose="020B0502020202020204" pitchFamily="34" charset="0"/>
                <a:ea typeface="+mn-ea"/>
                <a:cs typeface="+mn-cs"/>
              </a:rPr>
              <a:t>of the national evaluation of “Oportunidades,” or opportunities, a program that fights poverty through conditional cash transfers in Mexico. Its main theory </a:t>
            </a:r>
            <a:r>
              <a:rPr lang="en-US" sz="1200" u="none" kern="1200" dirty="0">
                <a:solidFill>
                  <a:schemeClr val="tx1"/>
                </a:solidFill>
                <a:latin typeface="Century Gothic" panose="020B0502020202020204" pitchFamily="34" charset="0"/>
                <a:ea typeface="+mn-ea"/>
                <a:cs typeface="+mn-cs"/>
              </a:rPr>
              <a:t>of change </a:t>
            </a:r>
            <a:r>
              <a:rPr lang="en-US" sz="1200" kern="1200" dirty="0">
                <a:solidFill>
                  <a:schemeClr val="tx1"/>
                </a:solidFill>
                <a:latin typeface="Century Gothic" panose="020B0502020202020204" pitchFamily="34" charset="0"/>
                <a:ea typeface="+mn-ea"/>
                <a:cs typeface="+mn-cs"/>
              </a:rPr>
              <a:t>is that investment in human capital is a mechanism of change to address the intergenerational transmission of poverty. This program has been </a:t>
            </a:r>
            <a:r>
              <a:rPr lang="en-US" sz="1200" u="none" strike="noStrike" kern="1200" dirty="0">
                <a:solidFill>
                  <a:schemeClr val="tx1"/>
                </a:solidFill>
                <a:latin typeface="Century Gothic" panose="020B0502020202020204" pitchFamily="34" charset="0"/>
                <a:ea typeface="+mn-ea"/>
                <a:cs typeface="+mn-cs"/>
              </a:rPr>
              <a:t>replicated in </a:t>
            </a:r>
            <a:r>
              <a:rPr lang="en-US" sz="1200" kern="1200" dirty="0">
                <a:solidFill>
                  <a:schemeClr val="tx1"/>
                </a:solidFill>
                <a:latin typeface="Century Gothic" panose="020B0502020202020204" pitchFamily="34" charset="0"/>
                <a:ea typeface="+mn-ea"/>
                <a:cs typeface="+mn-cs"/>
              </a:rPr>
              <a:t>many countries of Latin America and Africa.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To read more on this program, see “</a:t>
            </a:r>
            <a:r>
              <a:rPr lang="es-MX" dirty="0">
                <a:latin typeface="Century Gothic" panose="020B0502020202020204" pitchFamily="34" charset="0"/>
              </a:rPr>
              <a:t>Mexico’s Oportunidades Program” at the World Bank web page at </a:t>
            </a:r>
            <a:r>
              <a:rPr lang="es-MX" u="sng" dirty="0">
                <a:latin typeface="Century Gothic" panose="020B0502020202020204" pitchFamily="34" charset="0"/>
              </a:rPr>
              <a:t>http://www.worldbank.org/en/news/feature/2014/11/19/un-modelo-de-mexico-para-el-mundo</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latin typeface="Century Gothic" panose="020B0502020202020204" pitchFamily="34" charset="0"/>
            </a:endParaRPr>
          </a:p>
        </p:txBody>
      </p:sp>
    </p:spTree>
    <p:extLst>
      <p:ext uri="{BB962C8B-B14F-4D97-AF65-F5344CB8AC3E}">
        <p14:creationId xmlns:p14="http://schemas.microsoft.com/office/powerpoint/2010/main" val="26340045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85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Century Gothic" panose="020B0502020202020204" pitchFamily="34" charset="0"/>
                <a:ea typeface="+mn-ea"/>
                <a:cs typeface="+mn-cs"/>
              </a:rPr>
              <a:t>The Opportunities national evaluation used maximum variation sampling.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Century Gothic" panose="020B0502020202020204" pitchFamily="34" charset="0"/>
                <a:ea typeface="+mn-ea"/>
                <a:cs typeface="+mn-cs"/>
              </a:rPr>
              <a:t>[</a:t>
            </a:r>
            <a:r>
              <a:rPr lang="en-US" sz="1200" b="1" kern="1200" dirty="0" err="1">
                <a:solidFill>
                  <a:schemeClr val="tx1"/>
                </a:solidFill>
                <a:latin typeface="Century Gothic" panose="020B0502020202020204" pitchFamily="34" charset="0"/>
                <a:ea typeface="+mn-ea"/>
                <a:cs typeface="+mn-cs"/>
              </a:rPr>
              <a:t>Instuctions</a:t>
            </a:r>
            <a:r>
              <a:rPr lang="en-US" sz="1200" b="1" kern="1200" dirty="0">
                <a:solidFill>
                  <a:schemeClr val="tx1"/>
                </a:solidFill>
                <a:latin typeface="Century Gothic" panose="020B0502020202020204" pitchFamily="34" charset="0"/>
                <a:ea typeface="+mn-ea"/>
                <a:cs typeface="+mn-cs"/>
              </a:rPr>
              <a:t>: Give the definition of maximum variation sampling.]</a:t>
            </a:r>
            <a:br>
              <a:rPr lang="en-US" sz="1200" b="1" kern="1200" dirty="0">
                <a:solidFill>
                  <a:schemeClr val="tx1"/>
                </a:solidFill>
                <a:latin typeface="Century Gothic" panose="020B0502020202020204" pitchFamily="34" charset="0"/>
                <a:ea typeface="+mn-ea"/>
                <a:cs typeface="+mn-cs"/>
              </a:rPr>
            </a:br>
            <a:endParaRPr lang="en-US" sz="1200" b="1"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latin typeface="Century Gothic" panose="020B0502020202020204" pitchFamily="34" charset="0"/>
                <a:ea typeface="+mn-ea"/>
                <a:cs typeface="+mn-cs"/>
              </a:rPr>
              <a:t>Maximum variation sample is one type of purposively selected sample which seeks to achieve maximum representation of the different subgroups observed or sample units (</a:t>
            </a:r>
            <a:r>
              <a:rPr lang="en-US" dirty="0">
                <a:latin typeface="Century Gothic" panose="020B0502020202020204" pitchFamily="34" charset="0"/>
              </a:rPr>
              <a:t>Teddlie 2007)</a:t>
            </a:r>
            <a:r>
              <a:rPr lang="en-US" sz="1200" b="0" kern="1200" dirty="0">
                <a:solidFill>
                  <a:schemeClr val="tx1"/>
                </a:solidFill>
                <a:latin typeface="Century Gothic" panose="020B0502020202020204" pitchFamily="34" charset="0"/>
                <a:ea typeface="+mn-ea"/>
                <a:cs typeface="+mn-cs"/>
              </a:rPr>
              <a:t>. While no established formula exists for defining the number of cases that should be selected for each minimum sample unit, other large-scale evaluation studies have selected a minimum number of three cases per minimal sample unit, to achieve a so-called theoretical or data saturation (Guest 2006; Patton 2002). </a:t>
            </a:r>
            <a:endParaRPr lang="en-US" sz="1200" b="1"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The relevant evaluation categories listed here were related to the program, to the structural characteristics of the communities, and to the characteristics of the homes; specifically, of the beneficiaries in the moment they were enrolled.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u="none" strike="noStrike" kern="1200" dirty="0">
                <a:solidFill>
                  <a:schemeClr val="tx1"/>
                </a:solidFill>
                <a:latin typeface="Century Gothic" panose="020B0502020202020204" pitchFamily="34" charset="0"/>
                <a:ea typeface="+mn-ea"/>
                <a:cs typeface="+mn-cs"/>
              </a:rPr>
              <a:t>On</a:t>
            </a:r>
            <a:r>
              <a:rPr lang="en-US" sz="1200" kern="1200" dirty="0">
                <a:solidFill>
                  <a:schemeClr val="tx1"/>
                </a:solidFill>
                <a:latin typeface="Century Gothic" panose="020B0502020202020204" pitchFamily="34" charset="0"/>
                <a:ea typeface="+mn-ea"/>
                <a:cs typeface="+mn-cs"/>
              </a:rPr>
              <a:t> the program level, they seek to reach </a:t>
            </a:r>
            <a:r>
              <a:rPr lang="en-US" sz="1200" b="1" kern="1200" dirty="0">
                <a:solidFill>
                  <a:schemeClr val="tx1"/>
                </a:solidFill>
                <a:latin typeface="Century Gothic" panose="020B0502020202020204" pitchFamily="34" charset="0"/>
                <a:ea typeface="+mn-ea"/>
                <a:cs typeface="+mn-cs"/>
              </a:rPr>
              <a:t>interventions and controls;</a:t>
            </a:r>
            <a:r>
              <a:rPr lang="en-US" sz="1200" kern="1200" dirty="0">
                <a:solidFill>
                  <a:schemeClr val="tx1"/>
                </a:solidFill>
                <a:latin typeface="Century Gothic" panose="020B0502020202020204" pitchFamily="34" charset="0"/>
                <a:ea typeface="+mn-ea"/>
                <a:cs typeface="+mn-cs"/>
              </a:rPr>
              <a:t> on the structural level, they want to answer the evaluation program on two levels: </a:t>
            </a:r>
            <a:r>
              <a:rPr lang="en-US" sz="1200" b="1" kern="1200" dirty="0">
                <a:solidFill>
                  <a:schemeClr val="tx1"/>
                </a:solidFill>
                <a:latin typeface="Century Gothic" panose="020B0502020202020204" pitchFamily="34" charset="0"/>
                <a:ea typeface="+mn-ea"/>
                <a:cs typeface="+mn-cs"/>
              </a:rPr>
              <a:t>cultural (by region) and ethnic (being indigenous or a Creole); </a:t>
            </a:r>
            <a:r>
              <a:rPr lang="en-US" sz="1200" kern="1200" dirty="0">
                <a:solidFill>
                  <a:schemeClr val="tx1"/>
                </a:solidFill>
                <a:latin typeface="Century Gothic" panose="020B0502020202020204" pitchFamily="34" charset="0"/>
                <a:ea typeface="+mn-ea"/>
                <a:cs typeface="+mn-cs"/>
              </a:rPr>
              <a:t>and, finally, at the household level they want </a:t>
            </a:r>
            <a:r>
              <a:rPr lang="en-US" sz="1200" u="none" kern="1200" dirty="0">
                <a:solidFill>
                  <a:schemeClr val="tx1"/>
                </a:solidFill>
                <a:latin typeface="Century Gothic" panose="020B0502020202020204" pitchFamily="34" charset="0"/>
                <a:ea typeface="+mn-ea"/>
                <a:cs typeface="+mn-cs"/>
              </a:rPr>
              <a:t>enrolled</a:t>
            </a:r>
            <a:r>
              <a:rPr lang="en-US" sz="1200" kern="1200" dirty="0">
                <a:solidFill>
                  <a:schemeClr val="tx1"/>
                </a:solidFill>
                <a:latin typeface="Century Gothic" panose="020B0502020202020204" pitchFamily="34" charset="0"/>
                <a:ea typeface="+mn-ea"/>
                <a:cs typeface="+mn-cs"/>
              </a:rPr>
              <a:t> beneficiaries to be </a:t>
            </a:r>
            <a:r>
              <a:rPr lang="en-US" sz="1200" b="1" kern="1200" dirty="0">
                <a:solidFill>
                  <a:schemeClr val="tx1"/>
                </a:solidFill>
                <a:latin typeface="Century Gothic" panose="020B0502020202020204" pitchFamily="34" charset="0"/>
                <a:ea typeface="+mn-ea"/>
                <a:cs typeface="+mn-cs"/>
              </a:rPr>
              <a:t>first or </a:t>
            </a:r>
            <a:r>
              <a:rPr lang="en-US" sz="1200" b="1" kern="1200" dirty="0" err="1">
                <a:solidFill>
                  <a:schemeClr val="tx1"/>
                </a:solidFill>
                <a:latin typeface="Century Gothic" panose="020B0502020202020204" pitchFamily="34" charset="0"/>
                <a:ea typeface="+mn-ea"/>
                <a:cs typeface="+mn-cs"/>
              </a:rPr>
              <a:t>lastborns</a:t>
            </a:r>
            <a:r>
              <a:rPr lang="en-US" sz="1200" b="1" kern="1200" dirty="0">
                <a:solidFill>
                  <a:schemeClr val="tx1"/>
                </a:solidFill>
                <a:latin typeface="Century Gothic" panose="020B0502020202020204" pitchFamily="34" charset="0"/>
                <a:ea typeface="+mn-ea"/>
                <a:cs typeface="+mn-cs"/>
              </a:rPr>
              <a:t> in the moment of incorporation</a:t>
            </a:r>
            <a:r>
              <a:rPr lang="en-US" sz="1200" kern="1200" dirty="0">
                <a:solidFill>
                  <a:schemeClr val="tx1"/>
                </a:solidFill>
                <a:latin typeface="Century Gothic" panose="020B0502020202020204" pitchFamily="34" charset="0"/>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This last characteristic is very important, because, as already has been mentioned, the investment in human capital, and specifically, the aim to disrupt intergenerational poverty through the increase of the educational level and health, are at the core of the theory of change of this program. The reason why they will sample first- and </a:t>
            </a:r>
            <a:r>
              <a:rPr lang="en-US" sz="1200" kern="1200" dirty="0" err="1">
                <a:solidFill>
                  <a:schemeClr val="tx1"/>
                </a:solidFill>
                <a:latin typeface="Century Gothic" panose="020B0502020202020204" pitchFamily="34" charset="0"/>
                <a:ea typeface="+mn-ea"/>
                <a:cs typeface="+mn-cs"/>
              </a:rPr>
              <a:t>lastborns</a:t>
            </a:r>
            <a:r>
              <a:rPr lang="en-US" sz="1200" kern="1200" dirty="0">
                <a:solidFill>
                  <a:schemeClr val="tx1"/>
                </a:solidFill>
                <a:latin typeface="Century Gothic" panose="020B0502020202020204" pitchFamily="34" charset="0"/>
                <a:ea typeface="+mn-ea"/>
                <a:cs typeface="+mn-cs"/>
              </a:rPr>
              <a:t> is to know whether the program was working in the way that it was intended to work, by keeping children in school. In Mexico, firstborn children are usually taken out of school to help support the younger sibling, the lastborn.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The purpose of this evaluation is to find out if this program had an effect on keeping children in school. Families should use the benefits for the firstborn, the one they would most likely take out of school and not the youngest of the family, whom they wouldn’t. </a:t>
            </a: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16</a:t>
            </a:fld>
            <a:endParaRPr lang="en-US" dirty="0">
              <a:latin typeface="Century Gothic" panose="020B0502020202020204" pitchFamily="34" charset="0"/>
            </a:endParaRPr>
          </a:p>
        </p:txBody>
      </p:sp>
    </p:spTree>
    <p:extLst>
      <p:ext uri="{BB962C8B-B14F-4D97-AF65-F5344CB8AC3E}">
        <p14:creationId xmlns:p14="http://schemas.microsoft.com/office/powerpoint/2010/main" val="2824122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pPr marL="0" marR="0" indent="0" algn="l" defTabSz="914400" rtl="0" eaLnBrk="1" fontAlgn="auto" latinLnBrk="0" hangingPunct="1">
              <a:lnSpc>
                <a:spcPct val="150000"/>
              </a:lnSpc>
              <a:spcBef>
                <a:spcPts val="600"/>
              </a:spcBef>
              <a:spcAft>
                <a:spcPts val="600"/>
              </a:spcAft>
              <a:buClrTx/>
              <a:buSzTx/>
              <a:buFontTx/>
              <a:buNone/>
              <a:tabLst/>
              <a:defRPr/>
            </a:pPr>
            <a:r>
              <a:rPr lang="en-US" sz="1200" kern="1200" dirty="0">
                <a:solidFill>
                  <a:schemeClr val="tx1"/>
                </a:solidFill>
                <a:latin typeface="Century Gothic" panose="020B0502020202020204" pitchFamily="34" charset="0"/>
                <a:ea typeface="+mn-ea"/>
                <a:cs typeface="+mn-cs"/>
              </a:rPr>
              <a:t>[</a:t>
            </a:r>
            <a:r>
              <a:rPr lang="en-US" sz="1200" b="1" kern="1200" dirty="0">
                <a:solidFill>
                  <a:schemeClr val="tx1"/>
                </a:solidFill>
                <a:latin typeface="Century Gothic" panose="020B0502020202020204" pitchFamily="34" charset="0"/>
                <a:ea typeface="+mn-ea"/>
                <a:cs typeface="+mn-cs"/>
              </a:rPr>
              <a:t>Instructions</a:t>
            </a:r>
            <a:r>
              <a:rPr lang="en-US" sz="1200" kern="1200" dirty="0">
                <a:solidFill>
                  <a:schemeClr val="tx1"/>
                </a:solidFill>
                <a:latin typeface="Century Gothic" panose="020B0502020202020204" pitchFamily="34" charset="0"/>
                <a:ea typeface="+mn-ea"/>
                <a:cs typeface="+mn-cs"/>
              </a:rPr>
              <a:t>: </a:t>
            </a:r>
            <a:r>
              <a:rPr lang="en-US" sz="1200" b="0" u="none" strike="noStrike" kern="1200" baseline="0" dirty="0">
                <a:solidFill>
                  <a:schemeClr val="tx1"/>
                </a:solidFill>
                <a:latin typeface="Century Gothic" panose="020B0502020202020204" pitchFamily="34" charset="0"/>
                <a:ea typeface="+mn-ea"/>
                <a:cs typeface="+mn-cs"/>
              </a:rPr>
              <a:t>Tell participants they have this in their guides.</a:t>
            </a:r>
            <a:r>
              <a:rPr lang="en-US" sz="1200" kern="1200" dirty="0">
                <a:solidFill>
                  <a:schemeClr val="tx1"/>
                </a:solidFill>
                <a:latin typeface="Century Gothic" panose="020B0502020202020204" pitchFamily="34" charset="0"/>
                <a:ea typeface="+mn-ea"/>
                <a:cs typeface="+mn-cs"/>
              </a:rPr>
              <a:t>] Presented here is a table setting out the sample numbers by category.</a:t>
            </a:r>
          </a:p>
          <a:p>
            <a:pPr marL="0" marR="0" indent="0" algn="l" defTabSz="914400" rtl="0" eaLnBrk="1" fontAlgn="auto" latinLnBrk="0" hangingPunct="1">
              <a:lnSpc>
                <a:spcPct val="150000"/>
              </a:lnSpc>
              <a:spcBef>
                <a:spcPts val="600"/>
              </a:spcBef>
              <a:spcAft>
                <a:spcPts val="60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50000"/>
              </a:lnSpc>
              <a:spcBef>
                <a:spcPts val="600"/>
              </a:spcBef>
              <a:spcAft>
                <a:spcPts val="600"/>
              </a:spcAft>
              <a:buClrTx/>
              <a:buSzTx/>
              <a:buFontTx/>
              <a:buNone/>
              <a:tabLst/>
              <a:defRPr/>
            </a:pPr>
            <a:r>
              <a:rPr lang="en-US" sz="1200" kern="1200" dirty="0">
                <a:solidFill>
                  <a:schemeClr val="tx1"/>
                </a:solidFill>
                <a:latin typeface="Century Gothic" panose="020B0502020202020204" pitchFamily="34" charset="0"/>
                <a:ea typeface="+mn-ea"/>
                <a:cs typeface="+mn-cs"/>
              </a:rPr>
              <a:t>Note: Mestizo is a name used in Mexico and much of Latin America for a person who is of both indigenous and European descent. </a:t>
            </a:r>
          </a:p>
          <a:p>
            <a:pPr marL="0" marR="0" indent="0" algn="l" defTabSz="914400" rtl="0" eaLnBrk="1" fontAlgn="auto" latinLnBrk="0" hangingPunct="1">
              <a:lnSpc>
                <a:spcPct val="150000"/>
              </a:lnSpc>
              <a:spcBef>
                <a:spcPts val="600"/>
              </a:spcBef>
              <a:spcAft>
                <a:spcPts val="60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50000"/>
              </a:lnSpc>
              <a:spcBef>
                <a:spcPts val="600"/>
              </a:spcBef>
              <a:spcAft>
                <a:spcPts val="600"/>
              </a:spcAft>
              <a:buClrTx/>
              <a:buSzTx/>
              <a:buFontTx/>
              <a:buNone/>
              <a:tabLst/>
              <a:defRPr/>
            </a:pPr>
            <a:r>
              <a:rPr lang="en-US" sz="1200" kern="1200" dirty="0">
                <a:solidFill>
                  <a:schemeClr val="tx1"/>
                </a:solidFill>
                <a:latin typeface="Century Gothic" panose="020B0502020202020204" pitchFamily="34" charset="0"/>
                <a:ea typeface="+mn-ea"/>
                <a:cs typeface="+mn-cs"/>
              </a:rPr>
              <a:t>In this design, the idea was to recruit</a:t>
            </a:r>
            <a:r>
              <a:rPr lang="en-US" sz="1200" kern="1200" baseline="0" dirty="0">
                <a:solidFill>
                  <a:schemeClr val="tx1"/>
                </a:solidFill>
                <a:latin typeface="Century Gothic" panose="020B0502020202020204" pitchFamily="34" charset="0"/>
                <a:ea typeface="+mn-ea"/>
                <a:cs typeface="+mn-cs"/>
              </a:rPr>
              <a:t> </a:t>
            </a:r>
            <a:r>
              <a:rPr lang="en-US" sz="1200" kern="1200" dirty="0">
                <a:solidFill>
                  <a:schemeClr val="tx1"/>
                </a:solidFill>
                <a:latin typeface="Century Gothic" panose="020B0502020202020204" pitchFamily="34" charset="0"/>
                <a:ea typeface="+mn-ea"/>
                <a:cs typeface="+mn-cs"/>
              </a:rPr>
              <a:t>192 households. It had to be exactly this number to get a balanced sample. </a:t>
            </a: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17</a:t>
            </a:fld>
            <a:endParaRPr lang="en-US" dirty="0">
              <a:latin typeface="Century Gothic" panose="020B0502020202020204" pitchFamily="34" charset="0"/>
            </a:endParaRPr>
          </a:p>
        </p:txBody>
      </p:sp>
    </p:spTree>
    <p:extLst>
      <p:ext uri="{BB962C8B-B14F-4D97-AF65-F5344CB8AC3E}">
        <p14:creationId xmlns:p14="http://schemas.microsoft.com/office/powerpoint/2010/main" val="29624032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77500" lnSpcReduction="20000"/>
          </a:bodyPr>
          <a:lstStyle/>
          <a:p>
            <a:pPr marL="0" marR="0" indent="0" algn="l" defTabSz="914400" rtl="0" eaLnBrk="1" fontAlgn="auto" latinLnBrk="0" hangingPunct="1">
              <a:lnSpc>
                <a:spcPct val="150000"/>
              </a:lnSpc>
              <a:spcBef>
                <a:spcPts val="600"/>
              </a:spcBef>
              <a:spcAft>
                <a:spcPts val="600"/>
              </a:spcAft>
              <a:buClrTx/>
              <a:buSzTx/>
              <a:buFontTx/>
              <a:buNone/>
              <a:tabLst/>
              <a:defRPr/>
            </a:pPr>
            <a:r>
              <a:rPr lang="en-US" sz="1200" kern="1200" dirty="0">
                <a:solidFill>
                  <a:schemeClr val="tx1"/>
                </a:solidFill>
                <a:latin typeface="Century Gothic" panose="020B0502020202020204" pitchFamily="34" charset="0"/>
                <a:ea typeface="+mn-ea"/>
                <a:cs typeface="+mn-cs"/>
              </a:rPr>
              <a:t>[</a:t>
            </a:r>
            <a:r>
              <a:rPr lang="en-US" sz="1200" b="1" kern="1200" dirty="0">
                <a:solidFill>
                  <a:schemeClr val="tx1"/>
                </a:solidFill>
                <a:latin typeface="Century Gothic" panose="020B0502020202020204" pitchFamily="34" charset="0"/>
                <a:ea typeface="+mn-ea"/>
                <a:cs typeface="+mn-cs"/>
              </a:rPr>
              <a:t>Instructions</a:t>
            </a:r>
            <a:r>
              <a:rPr lang="en-US" sz="1200" kern="1200" dirty="0">
                <a:solidFill>
                  <a:schemeClr val="tx1"/>
                </a:solidFill>
                <a:latin typeface="Century Gothic" panose="020B0502020202020204" pitchFamily="34" charset="0"/>
                <a:ea typeface="+mn-ea"/>
                <a:cs typeface="+mn-cs"/>
              </a:rPr>
              <a:t>: </a:t>
            </a:r>
            <a:r>
              <a:rPr lang="en-US" sz="1200" b="0" u="none" strike="noStrike" kern="1200" baseline="0" dirty="0">
                <a:solidFill>
                  <a:schemeClr val="tx1"/>
                </a:solidFill>
                <a:latin typeface="Century Gothic" panose="020B0502020202020204" pitchFamily="34" charset="0"/>
                <a:ea typeface="+mn-ea"/>
                <a:cs typeface="+mn-cs"/>
              </a:rPr>
              <a:t>Tell participants they have a copy of this in their guides as well.</a:t>
            </a:r>
            <a:r>
              <a:rPr lang="en-US" sz="1200" b="0" kern="1200" dirty="0">
                <a:solidFill>
                  <a:schemeClr val="tx1"/>
                </a:solidFill>
                <a:latin typeface="Century Gothic" panose="020B0502020202020204" pitchFamily="34" charset="0"/>
                <a:ea typeface="+mn-ea"/>
                <a:cs typeface="+mn-cs"/>
              </a:rPr>
              <a:t>]</a:t>
            </a:r>
          </a:p>
          <a:p>
            <a:pPr marL="0" marR="0" indent="0" algn="l" defTabSz="914400" rtl="0" eaLnBrk="1" fontAlgn="auto" latinLnBrk="0" hangingPunct="1">
              <a:lnSpc>
                <a:spcPct val="150000"/>
              </a:lnSpc>
              <a:spcBef>
                <a:spcPts val="600"/>
              </a:spcBef>
              <a:spcAft>
                <a:spcPts val="600"/>
              </a:spcAft>
              <a:buClrTx/>
              <a:buSzTx/>
              <a:buFontTx/>
              <a:buNone/>
              <a:tabLst/>
              <a:defRPr/>
            </a:pPr>
            <a:endParaRPr lang="en-US" sz="1200" b="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50000"/>
              </a:lnSpc>
              <a:spcBef>
                <a:spcPts val="600"/>
              </a:spcBef>
              <a:spcAft>
                <a:spcPts val="600"/>
              </a:spcAft>
              <a:buClrTx/>
              <a:buSzTx/>
              <a:buFontTx/>
              <a:buNone/>
              <a:tabLst/>
              <a:defRPr/>
            </a:pPr>
            <a:r>
              <a:rPr lang="en-US" sz="1200" kern="1200" dirty="0">
                <a:solidFill>
                  <a:schemeClr val="tx1"/>
                </a:solidFill>
                <a:latin typeface="Century Gothic" panose="020B0502020202020204" pitchFamily="34" charset="0"/>
                <a:ea typeface="+mn-ea"/>
                <a:cs typeface="+mn-cs"/>
              </a:rPr>
              <a:t>In this chart, the detailed design is shown and it can be seen that the same number of households will be needed per micro region by status before the program, and finally by ethnicity (indigenous people and Creole). Nevertheless, this design could not be carried out.</a:t>
            </a:r>
          </a:p>
          <a:p>
            <a:pPr marL="0" marR="0" indent="0" algn="l" defTabSz="914400" rtl="0" eaLnBrk="1" fontAlgn="auto" latinLnBrk="0" hangingPunct="1">
              <a:lnSpc>
                <a:spcPct val="150000"/>
              </a:lnSpc>
              <a:spcBef>
                <a:spcPts val="600"/>
              </a:spcBef>
              <a:spcAft>
                <a:spcPts val="600"/>
              </a:spcAft>
              <a:buClrTx/>
              <a:buSzTx/>
              <a:buFontTx/>
              <a:buNone/>
              <a:tabLst/>
              <a:defRPr/>
            </a:pPr>
            <a:endParaRPr lang="en-US" sz="1200" kern="120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50000"/>
              </a:lnSpc>
              <a:spcBef>
                <a:spcPts val="600"/>
              </a:spcBef>
              <a:spcAft>
                <a:spcPts val="600"/>
              </a:spcAft>
              <a:buClrTx/>
              <a:buSzTx/>
              <a:buFontTx/>
              <a:buNone/>
              <a:tabLst/>
              <a:defRPr/>
            </a:pPr>
            <a:r>
              <a:rPr lang="en-US" sz="1200" b="1" kern="1200" dirty="0">
                <a:solidFill>
                  <a:schemeClr val="tx1"/>
                </a:solidFill>
                <a:latin typeface="Century Gothic" panose="020B0502020202020204" pitchFamily="34" charset="0"/>
                <a:ea typeface="+mn-ea"/>
                <a:cs typeface="+mn-cs"/>
              </a:rPr>
              <a:t>The importance of this slide is to focus</a:t>
            </a:r>
            <a:r>
              <a:rPr lang="en-US" sz="1200" b="1" kern="1200" baseline="0" dirty="0">
                <a:solidFill>
                  <a:schemeClr val="tx1"/>
                </a:solidFill>
                <a:latin typeface="Century Gothic" panose="020B0502020202020204" pitchFamily="34" charset="0"/>
                <a:ea typeface="+mn-ea"/>
                <a:cs typeface="+mn-cs"/>
              </a:rPr>
              <a:t> on two elements</a:t>
            </a:r>
            <a:r>
              <a:rPr lang="en-US" sz="1200" kern="1200" baseline="0" dirty="0">
                <a:solidFill>
                  <a:schemeClr val="tx1"/>
                </a:solidFill>
                <a:latin typeface="Century Gothic" panose="020B0502020202020204" pitchFamily="34" charset="0"/>
                <a:ea typeface="+mn-ea"/>
                <a:cs typeface="+mn-cs"/>
              </a:rPr>
              <a:t>: </a:t>
            </a:r>
            <a:r>
              <a:rPr lang="en-US" sz="1200" b="1" kern="1200" baseline="0" dirty="0">
                <a:solidFill>
                  <a:schemeClr val="tx1"/>
                </a:solidFill>
                <a:latin typeface="Century Gothic" panose="020B0502020202020204" pitchFamily="34" charset="0"/>
                <a:ea typeface="+mn-ea"/>
                <a:cs typeface="+mn-cs"/>
              </a:rPr>
              <a:t>The first element </a:t>
            </a:r>
            <a:r>
              <a:rPr lang="en-US" sz="1200" kern="1200" baseline="0" dirty="0">
                <a:solidFill>
                  <a:schemeClr val="tx1"/>
                </a:solidFill>
                <a:latin typeface="Century Gothic" panose="020B0502020202020204" pitchFamily="34" charset="0"/>
                <a:ea typeface="+mn-ea"/>
                <a:cs typeface="+mn-cs"/>
              </a:rPr>
              <a:t>is to show that </a:t>
            </a:r>
            <a:r>
              <a:rPr lang="en-US" sz="1200" u="sng" kern="1200" baseline="0" dirty="0">
                <a:solidFill>
                  <a:schemeClr val="tx1"/>
                </a:solidFill>
                <a:latin typeface="Century Gothic" panose="020B0502020202020204" pitchFamily="34" charset="0"/>
                <a:ea typeface="+mn-ea"/>
                <a:cs typeface="+mn-cs"/>
              </a:rPr>
              <a:t>what was planned</a:t>
            </a:r>
            <a:r>
              <a:rPr lang="en-US" sz="1200" kern="1200" baseline="0" dirty="0">
                <a:solidFill>
                  <a:schemeClr val="tx1"/>
                </a:solidFill>
                <a:latin typeface="Century Gothic" panose="020B0502020202020204" pitchFamily="34" charset="0"/>
                <a:ea typeface="+mn-ea"/>
                <a:cs typeface="+mn-cs"/>
              </a:rPr>
              <a:t> was different from what was done, as we will see in then next slide. The numbers are different. </a:t>
            </a:r>
          </a:p>
          <a:p>
            <a:pPr marL="0" marR="0" indent="0" algn="l" defTabSz="914400" rtl="0" eaLnBrk="1" fontAlgn="auto" latinLnBrk="0" hangingPunct="1">
              <a:lnSpc>
                <a:spcPct val="150000"/>
              </a:lnSpc>
              <a:spcBef>
                <a:spcPts val="600"/>
              </a:spcBef>
              <a:spcAft>
                <a:spcPts val="600"/>
              </a:spcAft>
              <a:buClrTx/>
              <a:buSzTx/>
              <a:buFontTx/>
              <a:buNone/>
              <a:tabLst/>
              <a:defRPr/>
            </a:pPr>
            <a:endParaRPr lang="en-US" sz="1200" kern="1200" baseline="0" dirty="0">
              <a:solidFill>
                <a:schemeClr val="tx1"/>
              </a:solidFill>
              <a:latin typeface="Century Gothic" panose="020B0502020202020204" pitchFamily="34" charset="0"/>
              <a:ea typeface="+mn-ea"/>
              <a:cs typeface="+mn-cs"/>
            </a:endParaRPr>
          </a:p>
          <a:p>
            <a:pPr marL="0" marR="0" indent="0" algn="l" defTabSz="914400" rtl="0" eaLnBrk="1" fontAlgn="auto" latinLnBrk="0" hangingPunct="1">
              <a:lnSpc>
                <a:spcPct val="150000"/>
              </a:lnSpc>
              <a:spcBef>
                <a:spcPts val="600"/>
              </a:spcBef>
              <a:spcAft>
                <a:spcPts val="600"/>
              </a:spcAft>
              <a:buClrTx/>
              <a:buSzTx/>
              <a:buFontTx/>
              <a:buNone/>
              <a:tabLst/>
              <a:defRPr/>
            </a:pPr>
            <a:r>
              <a:rPr lang="en-US" sz="1200" b="1" kern="1200" baseline="0" dirty="0">
                <a:solidFill>
                  <a:schemeClr val="tx1"/>
                </a:solidFill>
                <a:latin typeface="Century Gothic" panose="020B0502020202020204" pitchFamily="34" charset="0"/>
                <a:ea typeface="+mn-ea"/>
                <a:cs typeface="+mn-cs"/>
              </a:rPr>
              <a:t>The second element </a:t>
            </a:r>
            <a:r>
              <a:rPr lang="en-US" sz="1200" kern="1200" baseline="0" dirty="0">
                <a:solidFill>
                  <a:schemeClr val="tx1"/>
                </a:solidFill>
                <a:latin typeface="Century Gothic" panose="020B0502020202020204" pitchFamily="34" charset="0"/>
                <a:ea typeface="+mn-ea"/>
                <a:cs typeface="+mn-cs"/>
              </a:rPr>
              <a:t>that is important to show is that different voices are included in the sample, so, you must compare and contrast what beneficiaries said versus what non-beneficiaries said, what indigenous said versus what mestizo said, different micro regions, and finally try to understand if there are differences between firstborn versus lastborn.</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18</a:t>
            </a:fld>
            <a:endParaRPr lang="en-US" dirty="0">
              <a:latin typeface="Century Gothic" panose="020B0502020202020204" pitchFamily="34" charset="0"/>
            </a:endParaRPr>
          </a:p>
        </p:txBody>
      </p:sp>
    </p:spTree>
    <p:extLst>
      <p:ext uri="{BB962C8B-B14F-4D97-AF65-F5344CB8AC3E}">
        <p14:creationId xmlns:p14="http://schemas.microsoft.com/office/powerpoint/2010/main" val="45768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r>
              <a:rPr lang="en-US" sz="1200" kern="1200" dirty="0">
                <a:solidFill>
                  <a:schemeClr val="tx1"/>
                </a:solidFill>
                <a:latin typeface="Century Gothic" panose="020B0502020202020204" pitchFamily="34" charset="0"/>
                <a:ea typeface="+mn-ea"/>
                <a:cs typeface="+mn-cs"/>
              </a:rPr>
              <a:t>As can be seen, </a:t>
            </a:r>
            <a:r>
              <a:rPr lang="en-US" sz="1200" b="1" kern="1200" dirty="0">
                <a:solidFill>
                  <a:schemeClr val="tx1"/>
                </a:solidFill>
                <a:latin typeface="Century Gothic" panose="020B0502020202020204" pitchFamily="34" charset="0"/>
                <a:ea typeface="+mn-ea"/>
                <a:cs typeface="+mn-cs"/>
              </a:rPr>
              <a:t>the number of households listed is less than what was planned as there were not enough available in all the regions. </a:t>
            </a:r>
            <a:r>
              <a:rPr lang="en-US" sz="1200" kern="1200" dirty="0">
                <a:solidFill>
                  <a:schemeClr val="tx1"/>
                </a:solidFill>
                <a:latin typeface="Century Gothic" panose="020B0502020202020204" pitchFamily="34" charset="0"/>
                <a:ea typeface="+mn-ea"/>
                <a:cs typeface="+mn-cs"/>
              </a:rPr>
              <a:t>The number of control households is fewer than those in the intervention, because they are located in poor communities, where more homes need the program and it is more difficult to find households that don’t need it.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In Chiapas, there are less Mestizos than indigenous people because this is the normal distribution of the population, and there are more beneficiaries than non-beneficiaries, because it is a state with a high level of poverty. The only state that could match the complete sample was Chihuahua, but in the other two states the sample did not turn out as it was expected.</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In this case, it is important to know if the unequal distribution of subjects is going to affect the outcome during analysis and pertinent methodological decisions must be made.</a:t>
            </a:r>
          </a:p>
          <a:p>
            <a:endParaRPr lang="en-US" dirty="0">
              <a:latin typeface="Century Gothic" panose="020B0502020202020204" pitchFamily="34" charset="0"/>
            </a:endParaRPr>
          </a:p>
          <a:p>
            <a:r>
              <a:rPr lang="en-US" dirty="0">
                <a:latin typeface="Century Gothic" panose="020B0502020202020204" pitchFamily="34" charset="0"/>
              </a:rPr>
              <a:t>Note: Chiapas, Chihuahua, Oaxaca, and Sonora are different “States” of Mexico.</a:t>
            </a: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19</a:t>
            </a:fld>
            <a:endParaRPr lang="en-US" dirty="0">
              <a:latin typeface="Century Gothic" panose="020B0502020202020204" pitchFamily="34" charset="0"/>
            </a:endParaRPr>
          </a:p>
        </p:txBody>
      </p:sp>
    </p:spTree>
    <p:extLst>
      <p:ext uri="{BB962C8B-B14F-4D97-AF65-F5344CB8AC3E}">
        <p14:creationId xmlns:p14="http://schemas.microsoft.com/office/powerpoint/2010/main" val="42534849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92500" lnSpcReduction="20000"/>
          </a:bodyPr>
          <a:lstStyle/>
          <a:p>
            <a:r>
              <a:rPr lang="en-US" sz="1200" kern="1200" dirty="0">
                <a:solidFill>
                  <a:schemeClr val="tx1"/>
                </a:solidFill>
                <a:latin typeface="Century Gothic" panose="020B0502020202020204" pitchFamily="34" charset="0"/>
                <a:ea typeface="+mn-ea"/>
                <a:cs typeface="+mn-cs"/>
              </a:rPr>
              <a:t>Once you have organized your data, and the final outputs of the data are clear to you (meaning you now know what data you have a lot of, and what data is lacking and why), you need to determine why you have more data of one kind and less data of another kind. Also, be certain to determine that this is not subject to a fieldwork mistake) </a:t>
            </a:r>
            <a:br>
              <a:rPr lang="en-US" sz="1200" kern="1200" dirty="0">
                <a:solidFill>
                  <a:schemeClr val="tx1"/>
                </a:solidFill>
                <a:latin typeface="Century Gothic" panose="020B0502020202020204" pitchFamily="34" charset="0"/>
                <a:ea typeface="+mn-ea"/>
                <a:cs typeface="+mn-cs"/>
              </a:rPr>
            </a:br>
            <a:br>
              <a:rPr lang="en-US" sz="1200" kern="1200" dirty="0">
                <a:solidFill>
                  <a:schemeClr val="tx1"/>
                </a:solidFill>
                <a:latin typeface="Century Gothic" panose="020B0502020202020204" pitchFamily="34" charset="0"/>
                <a:ea typeface="+mn-ea"/>
                <a:cs typeface="+mn-cs"/>
              </a:rPr>
            </a:br>
            <a:r>
              <a:rPr lang="en-US" sz="1200" b="1" kern="1200" dirty="0">
                <a:solidFill>
                  <a:schemeClr val="tx1"/>
                </a:solidFill>
                <a:latin typeface="Century Gothic" panose="020B0502020202020204" pitchFamily="34" charset="0"/>
                <a:ea typeface="+mn-ea"/>
                <a:cs typeface="+mn-cs"/>
              </a:rPr>
              <a:t>You can then understand in what way the data “talks” to you about the phenomenon you are seeing.</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If you wish to understand, for example, the social and structural processes that determine maternal mortality in a certain region, when you try to do verbal autopsies, you might find out that you don’t have enough information from the doctors—you realize that this is because they </a:t>
            </a:r>
            <a:r>
              <a:rPr lang="en-US" sz="1200" u="none" strike="noStrike" kern="1200" dirty="0">
                <a:solidFill>
                  <a:schemeClr val="tx1"/>
                </a:solidFill>
                <a:latin typeface="Century Gothic" panose="020B0502020202020204" pitchFamily="34" charset="0"/>
                <a:ea typeface="+mn-ea"/>
                <a:cs typeface="+mn-cs"/>
              </a:rPr>
              <a:t>refused</a:t>
            </a:r>
            <a:r>
              <a:rPr lang="en-US" sz="1200" kern="1200" dirty="0">
                <a:solidFill>
                  <a:schemeClr val="tx1"/>
                </a:solidFill>
                <a:latin typeface="Century Gothic" panose="020B0502020202020204" pitchFamily="34" charset="0"/>
                <a:ea typeface="+mn-ea"/>
                <a:cs typeface="+mn-cs"/>
              </a:rPr>
              <a:t> to talk about that topic. You can understand that possibly there is a reason for them not wanting to give any interviews.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So, for a program with an aim to fight maternal mortality, your original plan may have been to collect pre- and post-program data. But, then you discover that the program hasn’t even been implemented in clinics, so, you will have to change your analysis plan to be oriented toward the subjects and inquire more about “why the doctors don’t want to talk about maternal mortality.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Thus, the focus of your analysis has shifted to be oriented to the subjects instead of on time. Your analysis will be of content, dissertation, or topic (therefore deductive, inductive, or abductive) depending on the design of your evaluation and the data.</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20</a:t>
            </a:fld>
            <a:endParaRPr lang="en-US" dirty="0">
              <a:latin typeface="Century Gothic" panose="020B0502020202020204" pitchFamily="34" charset="0"/>
            </a:endParaRPr>
          </a:p>
        </p:txBody>
      </p:sp>
    </p:spTree>
    <p:extLst>
      <p:ext uri="{BB962C8B-B14F-4D97-AF65-F5344CB8AC3E}">
        <p14:creationId xmlns:p14="http://schemas.microsoft.com/office/powerpoint/2010/main" val="20585725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Marcador de notas 2"/>
          <p:cNvSpPr>
            <a:spLocks noGrp="1"/>
          </p:cNvSpPr>
          <p:nvPr>
            <p:ph type="body" idx="1"/>
          </p:nvPr>
        </p:nvSpPr>
        <p:spPr>
          <a:xfrm>
            <a:off x="1006475" y="3740150"/>
            <a:ext cx="8045450" cy="3060700"/>
          </a:xfrm>
          <a:prstGeom prst="rect">
            <a:avLst/>
          </a:prstGeom>
        </p:spPr>
        <p:txBody>
          <a:bodyPr/>
          <a:lstStyle/>
          <a:p>
            <a:pPr>
              <a:lnSpc>
                <a:spcPct val="150000"/>
              </a:lnSpc>
            </a:pPr>
            <a:r>
              <a:rPr lang="en-US" b="0" noProof="0" dirty="0">
                <a:latin typeface="Century Gothic" panose="020B0502020202020204" pitchFamily="34" charset="0"/>
              </a:rPr>
              <a:t>The next step is coding. This image shows that coding is a process of “classification.”</a:t>
            </a:r>
          </a:p>
          <a:p>
            <a:pPr>
              <a:lnSpc>
                <a:spcPct val="150000"/>
              </a:lnSpc>
            </a:pPr>
            <a:r>
              <a:rPr lang="en-US" b="1" noProof="0" dirty="0">
                <a:latin typeface="Century Gothic" panose="020B0502020202020204" pitchFamily="34" charset="0"/>
              </a:rPr>
              <a:t> </a:t>
            </a:r>
          </a:p>
          <a:p>
            <a:pPr>
              <a:lnSpc>
                <a:spcPct val="150000"/>
              </a:lnSpc>
            </a:pPr>
            <a:r>
              <a:rPr lang="en-US" noProof="0" dirty="0">
                <a:latin typeface="Century Gothic" panose="020B0502020202020204" pitchFamily="34" charset="0"/>
              </a:rPr>
              <a:t>Evaluations have themes (big topics to search in order to answer the evaluation question) and these topics or themes could have subthemes. </a:t>
            </a:r>
          </a:p>
          <a:p>
            <a:pPr>
              <a:lnSpc>
                <a:spcPct val="150000"/>
              </a:lnSpc>
            </a:pPr>
            <a:endParaRPr lang="en-US" noProof="0" dirty="0">
              <a:latin typeface="Century Gothic" panose="020B0502020202020204" pitchFamily="34" charset="0"/>
            </a:endParaRPr>
          </a:p>
          <a:p>
            <a:pPr>
              <a:lnSpc>
                <a:spcPct val="150000"/>
              </a:lnSpc>
            </a:pPr>
            <a:r>
              <a:rPr lang="en-US" noProof="0" dirty="0">
                <a:latin typeface="Century Gothic" panose="020B0502020202020204" pitchFamily="34" charset="0"/>
              </a:rPr>
              <a:t>These subthemes can be captured using a “code” or “label.” Under those labels information can be classified in order to be analyzed later. </a:t>
            </a:r>
          </a:p>
          <a:p>
            <a:pPr>
              <a:lnSpc>
                <a:spcPct val="150000"/>
              </a:lnSpc>
            </a:pPr>
            <a:endParaRPr lang="en-US" noProof="0" dirty="0">
              <a:latin typeface="Century Gothic" panose="020B0502020202020204" pitchFamily="34" charset="0"/>
            </a:endParaRPr>
          </a:p>
          <a:p>
            <a:pPr>
              <a:lnSpc>
                <a:spcPct val="150000"/>
              </a:lnSpc>
            </a:pPr>
            <a:r>
              <a:rPr lang="en-US" noProof="0" dirty="0">
                <a:latin typeface="Century Gothic" panose="020B0502020202020204" pitchFamily="34" charset="0"/>
              </a:rPr>
              <a:t>Quotations are then fragments of text (verbatim) classified into codes or labels.</a:t>
            </a:r>
            <a:endParaRPr lang="es-MX" dirty="0"/>
          </a:p>
        </p:txBody>
      </p:sp>
    </p:spTree>
    <p:extLst>
      <p:ext uri="{BB962C8B-B14F-4D97-AF65-F5344CB8AC3E}">
        <p14:creationId xmlns:p14="http://schemas.microsoft.com/office/powerpoint/2010/main" val="2229341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noProof="0" dirty="0">
                <a:latin typeface="Century Gothic" panose="020B0502020202020204" pitchFamily="34" charset="0"/>
              </a:rPr>
              <a:t>Before coding you must revisit your codebook</a:t>
            </a:r>
            <a:r>
              <a:rPr lang="en-US" baseline="0" noProof="0" dirty="0">
                <a:latin typeface="Century Gothic" panose="020B0502020202020204" pitchFamily="34" charset="0"/>
              </a:rPr>
              <a:t>. Each code must be part of a theme, and all themes should fit under the “theoretical” in which the program should be working. </a:t>
            </a:r>
          </a:p>
          <a:p>
            <a:endParaRPr lang="en-US" baseline="0" noProof="0" dirty="0">
              <a:latin typeface="Century Gothic" panose="020B0502020202020204" pitchFamily="34" charset="0"/>
            </a:endParaRPr>
          </a:p>
          <a:p>
            <a:r>
              <a:rPr lang="en-US" b="1" baseline="0" noProof="0" dirty="0">
                <a:latin typeface="Century Gothic" panose="020B0502020202020204" pitchFamily="34" charset="0"/>
              </a:rPr>
              <a:t>When you’ve decided on your analysis/coding strategy. </a:t>
            </a:r>
            <a:r>
              <a:rPr lang="en-US" baseline="0" noProof="0" dirty="0">
                <a:latin typeface="Century Gothic" panose="020B0502020202020204" pitchFamily="34" charset="0"/>
              </a:rPr>
              <a:t>It is recommended that once you have determined how you will start your coding (by tool, by subject, by pre- or post-), you should then review all your big themes and codes to ensure they are quite clear theoretically—then, you will not feel “lost in the data” once data is coded and split into parts.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There is no right or wrong number of codes. How many codes is enough? This will depend on the methodology; for example, if you are using grounded theory, you wouldn't have predetermined codes, but when using thematic analysis (deductive strategy), the number of themes will depend on how many themes you are exploring with your interview guides, and codes will depend on how many categories are involved in each theme.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This exercise is possible only when a priori approach (deductive) is used as strategy. It is opposed to grounded theory where no a priori codes are defined, because “the theory must be grounded in data.”</a:t>
            </a:r>
            <a:endParaRPr lang="en-US" noProof="0" dirty="0">
              <a:latin typeface="Century Gothic" panose="020B0502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dirty="0">
                <a:latin typeface="Century Gothic" panose="020B0502020202020204" pitchFamily="34" charset="0"/>
              </a:rPr>
              <a:t>This is a scheme that allows us to see the relationship between codes, themes, and concepts that are part of the theoretical framework.</a:t>
            </a:r>
          </a:p>
          <a:p>
            <a:endParaRPr lang="en-US" dirty="0">
              <a:latin typeface="Century Gothic" panose="020B0502020202020204" pitchFamily="34" charset="0"/>
            </a:endParaRPr>
          </a:p>
          <a:p>
            <a:r>
              <a:rPr lang="en-US" dirty="0">
                <a:latin typeface="Century Gothic" panose="020B0502020202020204" pitchFamily="34" charset="0"/>
              </a:rPr>
              <a:t>This scheme is useful for approaching analysis both when deductive and inductive approaches are used.</a:t>
            </a:r>
          </a:p>
          <a:p>
            <a:endParaRPr lang="en-US" dirty="0">
              <a:latin typeface="Century Gothic" panose="020B0502020202020204" pitchFamily="34" charset="0"/>
            </a:endParaRPr>
          </a:p>
          <a:p>
            <a:r>
              <a:rPr lang="en-US" dirty="0">
                <a:latin typeface="Century Gothic" panose="020B0502020202020204" pitchFamily="34" charset="0"/>
              </a:rPr>
              <a:t>A priori codes are so named because they are based on your evaluation/research guides, and not in data. A priori codes must always be revisited in the analysis process in order to make sure they fit the data. New or emergent codes can be created during the analysis process, as you are reading data and determine the need for new codes. </a:t>
            </a:r>
          </a:p>
          <a:p>
            <a:endParaRPr lang="en-US" dirty="0">
              <a:latin typeface="Century Gothic" panose="020B0502020202020204" pitchFamily="34" charset="0"/>
            </a:endParaRPr>
          </a:p>
          <a:p>
            <a:r>
              <a:rPr lang="en-US" dirty="0">
                <a:latin typeface="Century Gothic" panose="020B0502020202020204" pitchFamily="34" charset="0"/>
              </a:rPr>
              <a:t>A priori codes are used normally in a </a:t>
            </a:r>
            <a:r>
              <a:rPr lang="en-US" b="1" dirty="0">
                <a:latin typeface="Century Gothic" panose="020B0502020202020204" pitchFamily="34" charset="0"/>
              </a:rPr>
              <a:t>deductive</a:t>
            </a:r>
            <a:r>
              <a:rPr lang="en-US" dirty="0">
                <a:latin typeface="Century Gothic" panose="020B0502020202020204" pitchFamily="34" charset="0"/>
              </a:rPr>
              <a:t> analysis, where codes are decided on before going to the field, and those codes are based on existing theories. </a:t>
            </a:r>
          </a:p>
          <a:p>
            <a:endParaRPr lang="en-US" dirty="0">
              <a:latin typeface="Century Gothic" panose="020B0502020202020204" pitchFamily="34" charset="0"/>
            </a:endParaRPr>
          </a:p>
          <a:p>
            <a:r>
              <a:rPr lang="en-US" b="1" dirty="0">
                <a:latin typeface="Century Gothic" panose="020B0502020202020204" pitchFamily="34" charset="0"/>
              </a:rPr>
              <a:t>Inductive</a:t>
            </a:r>
            <a:r>
              <a:rPr lang="en-US" dirty="0">
                <a:latin typeface="Century Gothic" panose="020B0502020202020204" pitchFamily="34" charset="0"/>
              </a:rPr>
              <a:t> analysis implies that codes will emerge from data collected in the field. In that case, a priori codes are not used but created once fieldwork is done and analysis has begun.</a:t>
            </a:r>
            <a:endParaRPr lang="es-MX" dirty="0">
              <a:latin typeface="Century Gothic" panose="020B0502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Marcador de notas 2"/>
          <p:cNvSpPr>
            <a:spLocks noGrp="1"/>
          </p:cNvSpPr>
          <p:nvPr>
            <p:ph type="body" idx="1"/>
          </p:nvPr>
        </p:nvSpPr>
        <p:spPr>
          <a:xfrm>
            <a:off x="1006475" y="3740150"/>
            <a:ext cx="8045450" cy="3060700"/>
          </a:xfrm>
          <a:prstGeom prst="rect">
            <a:avLst/>
          </a:prstGeom>
        </p:spPr>
        <p:txBody>
          <a:bodyPr/>
          <a:lstStyle/>
          <a:p>
            <a:r>
              <a:rPr lang="en-CA" b="1" noProof="0" dirty="0">
                <a:latin typeface="Century Gothic" panose="020B0502020202020204" pitchFamily="34" charset="0"/>
              </a:rPr>
              <a:t>This slide can help us to understand how theories are composed by themes, and themes by subthemes.</a:t>
            </a:r>
          </a:p>
          <a:p>
            <a:endParaRPr lang="en-CA" noProof="0" dirty="0">
              <a:latin typeface="Century Gothic" panose="020B0502020202020204" pitchFamily="34" charset="0"/>
            </a:endParaRPr>
          </a:p>
          <a:p>
            <a:r>
              <a:rPr lang="en-CA" noProof="0" dirty="0">
                <a:latin typeface="Century Gothic" panose="020B0502020202020204" pitchFamily="34" charset="0"/>
              </a:rPr>
              <a:t>This image shows how a theory (in this example, theories on what is required for adolescent-friendly services) can inform themes, and how those themes can inform subthemes and/or codes. </a:t>
            </a:r>
          </a:p>
          <a:p>
            <a:endParaRPr lang="es-MX" dirty="0"/>
          </a:p>
        </p:txBody>
      </p:sp>
    </p:spTree>
    <p:extLst>
      <p:ext uri="{BB962C8B-B14F-4D97-AF65-F5344CB8AC3E}">
        <p14:creationId xmlns:p14="http://schemas.microsoft.com/office/powerpoint/2010/main" val="25356091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Marcador de notas 2"/>
          <p:cNvSpPr>
            <a:spLocks noGrp="1"/>
          </p:cNvSpPr>
          <p:nvPr>
            <p:ph type="body" idx="1"/>
          </p:nvPr>
        </p:nvSpPr>
        <p:spPr>
          <a:xfrm>
            <a:off x="1006475" y="3740150"/>
            <a:ext cx="8045450" cy="3060700"/>
          </a:xfrm>
          <a:prstGeom prst="rect">
            <a:avLst/>
          </a:prstGeom>
        </p:spPr>
        <p:txBody>
          <a:bodyPr/>
          <a:lstStyle/>
          <a:p>
            <a:r>
              <a:rPr lang="en-US" noProof="0" dirty="0">
                <a:latin typeface="Century Gothic" panose="020B0502020202020204" pitchFamily="34" charset="0"/>
              </a:rPr>
              <a:t>Once you have determined the theory, themes, and subthemes of your evaluation based on the theory of change, and you have explored each theme and subtheme during fieldwork, then you can start the coding process. </a:t>
            </a:r>
          </a:p>
          <a:p>
            <a:endParaRPr lang="en-US" noProof="0" dirty="0">
              <a:latin typeface="Century Gothic" panose="020B0502020202020204" pitchFamily="34" charset="0"/>
            </a:endParaRPr>
          </a:p>
          <a:p>
            <a:r>
              <a:rPr lang="en-US" b="1" noProof="0" dirty="0">
                <a:latin typeface="Century Gothic" panose="020B0502020202020204" pitchFamily="34" charset="0"/>
              </a:rPr>
              <a:t>You must be sure of the following:</a:t>
            </a:r>
          </a:p>
          <a:p>
            <a:endParaRPr lang="en-US" noProof="0" dirty="0">
              <a:latin typeface="Century Gothic" panose="020B0502020202020204" pitchFamily="34" charset="0"/>
            </a:endParaRPr>
          </a:p>
          <a:p>
            <a:pPr marL="628650" lvl="1" indent="-171450">
              <a:buFont typeface="Wingdings" panose="05000000000000000000" pitchFamily="2" charset="2"/>
              <a:buChar char="§"/>
            </a:pPr>
            <a:r>
              <a:rPr lang="en-US" noProof="0" dirty="0">
                <a:latin typeface="Century Gothic" panose="020B0502020202020204" pitchFamily="34" charset="0"/>
              </a:rPr>
              <a:t>Your codes correspond with your evaluation design</a:t>
            </a:r>
          </a:p>
          <a:p>
            <a:pPr marL="628650" lvl="1" indent="-171450">
              <a:buFont typeface="Wingdings" panose="05000000000000000000" pitchFamily="2" charset="2"/>
              <a:buChar char="§"/>
            </a:pPr>
            <a:r>
              <a:rPr lang="en-US" noProof="0" dirty="0">
                <a:latin typeface="Century Gothic" panose="020B0502020202020204" pitchFamily="34" charset="0"/>
              </a:rPr>
              <a:t>You collected data that corresponds to each code during fieldwork </a:t>
            </a:r>
          </a:p>
          <a:p>
            <a:pPr marL="628650" lvl="1" indent="-171450">
              <a:buFont typeface="Wingdings" panose="05000000000000000000" pitchFamily="2" charset="2"/>
              <a:buChar char="§"/>
            </a:pPr>
            <a:r>
              <a:rPr lang="en-US" noProof="0" dirty="0">
                <a:latin typeface="Century Gothic" panose="020B0502020202020204" pitchFamily="34" charset="0"/>
              </a:rPr>
              <a:t>For all data collected, you have a code. This last point is mentioned because if you collect data but you have no “label” or code for this data, then these data will be lost and not analyzed. So, make sure you are going to use all data collected during fieldwork. This may mean you need to create new or “emerging codes.”</a:t>
            </a:r>
            <a:endParaRPr lang="es-MX" dirty="0"/>
          </a:p>
        </p:txBody>
      </p:sp>
    </p:spTree>
    <p:extLst>
      <p:ext uri="{BB962C8B-B14F-4D97-AF65-F5344CB8AC3E}">
        <p14:creationId xmlns:p14="http://schemas.microsoft.com/office/powerpoint/2010/main" val="22210003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strike="noStrike" noProof="0" dirty="0">
                <a:latin typeface="Century Gothic" panose="020B0502020202020204" pitchFamily="34" charset="0"/>
              </a:rPr>
              <a:t>R</a:t>
            </a:r>
            <a:r>
              <a:rPr lang="en-US" noProof="0" dirty="0">
                <a:latin typeface="Century Gothic" panose="020B0502020202020204" pitchFamily="34" charset="0"/>
              </a:rPr>
              <a:t>ead some</a:t>
            </a:r>
            <a:r>
              <a:rPr lang="en-US" baseline="0" noProof="0" dirty="0">
                <a:latin typeface="Century Gothic" panose="020B0502020202020204" pitchFamily="34" charset="0"/>
              </a:rPr>
              <a:t> of your transcripts and make sure your actual codes fit well in the data before starting the formal coding process.</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If you are conducting deductive analysis, use actual transcripts to test the codes.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If you are doing inductive analysis, read as much material as you can to create the most comprehensive list of codes.</a:t>
            </a:r>
            <a:endParaRPr lang="es-MX" dirty="0">
              <a:latin typeface="Century Gothic" panose="020B0502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70000" lnSpcReduction="20000"/>
          </a:bodyPr>
          <a:lstStyle/>
          <a:p>
            <a:r>
              <a:rPr lang="en-US" sz="1200" b="1" kern="1200" dirty="0">
                <a:solidFill>
                  <a:schemeClr val="tx1"/>
                </a:solidFill>
                <a:latin typeface="Century Gothic" panose="020B0502020202020204" pitchFamily="34" charset="0"/>
                <a:ea typeface="+mn-ea"/>
                <a:cs typeface="+mn-cs"/>
              </a:rPr>
              <a:t>Memoing </a:t>
            </a:r>
            <a:r>
              <a:rPr lang="en-US" sz="1200" b="0" kern="1200" dirty="0">
                <a:solidFill>
                  <a:schemeClr val="tx1"/>
                </a:solidFill>
                <a:latin typeface="Century Gothic" panose="020B0502020202020204" pitchFamily="34" charset="0"/>
                <a:ea typeface="+mn-ea"/>
                <a:cs typeface="+mn-cs"/>
              </a:rPr>
              <a:t>refers to the act of make memos or critical notes during analysis. When you are analyzing data, interesting insights may come to you. You can create a memo based on these ideas in order to help track your own ideas on how to help with the final analysis and report writing.</a:t>
            </a:r>
          </a:p>
          <a:p>
            <a:endParaRPr lang="en-US" sz="1200" b="1"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Codes</a:t>
            </a:r>
            <a:r>
              <a:rPr lang="en-US" sz="1200" kern="1200" dirty="0">
                <a:solidFill>
                  <a:schemeClr val="tx1"/>
                </a:solidFill>
                <a:latin typeface="Century Gothic" panose="020B0502020202020204" pitchFamily="34" charset="0"/>
                <a:ea typeface="+mn-ea"/>
                <a:cs typeface="+mn-cs"/>
              </a:rPr>
              <a:t> are labels that will help you in the process of analysis to classify your data. Codes can help group together data that addresses a topic. For example, if you want to know how well patients understand the adherence to a prescribed medication, you could read all the responses that have been coded with the code “adherence” to do further analysis on how respondents are talking about, or how they understand, adherence.  </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Before creating codes, </a:t>
            </a:r>
            <a:r>
              <a:rPr lang="en-US" sz="1200" kern="1200" dirty="0">
                <a:solidFill>
                  <a:schemeClr val="tx1"/>
                </a:solidFill>
                <a:latin typeface="Century Gothic" panose="020B0502020202020204" pitchFamily="34" charset="0"/>
                <a:ea typeface="+mn-ea"/>
                <a:cs typeface="+mn-cs"/>
              </a:rPr>
              <a:t>it is recommended to give the data a general reading—which is why we didn’t </a:t>
            </a:r>
            <a:r>
              <a:rPr lang="en-US" sz="1200" u="none" kern="1200" dirty="0">
                <a:solidFill>
                  <a:schemeClr val="tx1"/>
                </a:solidFill>
                <a:latin typeface="Century Gothic" panose="020B0502020202020204" pitchFamily="34" charset="0"/>
                <a:ea typeface="+mn-ea"/>
                <a:cs typeface="+mn-cs"/>
              </a:rPr>
              <a:t>only </a:t>
            </a:r>
            <a:r>
              <a:rPr lang="en-US" sz="1200" kern="1200" dirty="0">
                <a:solidFill>
                  <a:schemeClr val="tx1"/>
                </a:solidFill>
                <a:latin typeface="Century Gothic" panose="020B0502020202020204" pitchFamily="34" charset="0"/>
                <a:ea typeface="+mn-ea"/>
                <a:cs typeface="+mn-cs"/>
              </a:rPr>
              <a:t>refer to the data that resulted from the tools applied in the field, but  also to the field notes or field diaries.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If your analysis is deductive, you have to create the codes a priori (codes based on theory). If your analysis is inductive, the codes must be created while reading the data—they emerge from it (codes based on data or emerging codes).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A third type of code refers to the ethical expressions, or to those that come from subjects who describe unforeseen social constructions—so, “live” codes have to be created.</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An</a:t>
            </a:r>
            <a:r>
              <a:rPr lang="en-US" sz="1200" kern="1200" dirty="0">
                <a:solidFill>
                  <a:schemeClr val="tx1"/>
                </a:solidFill>
                <a:latin typeface="Century Gothic" panose="020B0502020202020204" pitchFamily="34" charset="0"/>
                <a:ea typeface="+mn-ea"/>
                <a:cs typeface="+mn-cs"/>
              </a:rPr>
              <a:t> </a:t>
            </a:r>
            <a:r>
              <a:rPr lang="en-US" sz="1200" b="1" kern="1200" dirty="0">
                <a:solidFill>
                  <a:schemeClr val="tx1"/>
                </a:solidFill>
                <a:latin typeface="Century Gothic" panose="020B0502020202020204" pitchFamily="34" charset="0"/>
                <a:ea typeface="+mn-ea"/>
                <a:cs typeface="+mn-cs"/>
              </a:rPr>
              <a:t>example of this </a:t>
            </a:r>
            <a:r>
              <a:rPr lang="en-US" sz="1200" b="0" kern="1200" dirty="0">
                <a:solidFill>
                  <a:schemeClr val="tx1"/>
                </a:solidFill>
                <a:latin typeface="Century Gothic" panose="020B0502020202020204" pitchFamily="34" charset="0"/>
                <a:ea typeface="+mn-ea"/>
                <a:cs typeface="+mn-cs"/>
              </a:rPr>
              <a:t>is the concept of legitimacy that some migrant communities in Mexico use. In these communities the concept “almost legal crossing” is sustained, this meaning that the person had his papers, fake permissions and visa, or some borrowed from another migrant, something they don’t consider illegal (even though formally, before the law, it is). This type of crossing is very usual and doesn’t implicate a major health risk</a:t>
            </a:r>
            <a:r>
              <a:rPr lang="en-US" sz="1200" b="1" kern="1200" dirty="0">
                <a:solidFill>
                  <a:schemeClr val="tx1"/>
                </a:solidFill>
                <a:latin typeface="Century Gothic" panose="020B0502020202020204" pitchFamily="34" charset="0"/>
                <a:ea typeface="+mn-ea"/>
                <a:cs typeface="+mn-cs"/>
              </a:rPr>
              <a:t>. </a:t>
            </a:r>
            <a:r>
              <a:rPr lang="en-US" sz="1200" b="0" kern="1200" dirty="0">
                <a:solidFill>
                  <a:schemeClr val="tx1"/>
                </a:solidFill>
                <a:latin typeface="Century Gothic" panose="020B0502020202020204" pitchFamily="34" charset="0"/>
                <a:ea typeface="+mn-ea"/>
                <a:cs typeface="+mn-cs"/>
              </a:rPr>
              <a:t>Before going to the fieldwork, the concept ‘legality’ was created as a theme, and codes ‘legal crossing’ and ‘illegal crossing’ were created. Once data was collected, a third code was created ‘almost legal crossing’ in order to codify when migrants talked about this concept embodied in their communities.</a:t>
            </a:r>
            <a:endParaRPr lang="en-US" sz="1200" b="1" kern="1200" dirty="0">
              <a:solidFill>
                <a:schemeClr val="tx1"/>
              </a:solidFill>
              <a:latin typeface="Century Gothic" panose="020B0502020202020204" pitchFamily="34" charset="0"/>
              <a:ea typeface="+mn-ea"/>
              <a:cs typeface="+mn-cs"/>
            </a:endParaRP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codes must be clearly defined, this is especially important when working in a team. Then, the codes can be written in a book of codes where the members of the team can read them and be sure of what type of material will be codified in each one of them.</a:t>
            </a:r>
          </a:p>
          <a:p>
            <a:endParaRPr lang="en-US" sz="1200"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Note</a:t>
            </a:r>
            <a:r>
              <a:rPr lang="en-US" sz="1200" kern="1200" dirty="0">
                <a:solidFill>
                  <a:schemeClr val="tx1"/>
                </a:solidFill>
                <a:latin typeface="Century Gothic" panose="020B0502020202020204" pitchFamily="34" charset="0"/>
                <a:ea typeface="+mn-ea"/>
                <a:cs typeface="+mn-cs"/>
              </a:rPr>
              <a:t>: It is important to be careful when several people are coding—introducing new codes could be problematic. Introducing new codes must be agreed upon among team members. </a:t>
            </a:r>
          </a:p>
          <a:p>
            <a:endParaRPr lang="en-US" sz="1200" kern="1200" dirty="0">
              <a:solidFill>
                <a:schemeClr val="tx1"/>
              </a:solidFill>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Patton, M.Q. (2002). Qualitative Research and Evaluation Methods. 3rd Edition. Pp. 55-63; 429-518. Thousand Oaks, London; New Delhi, India: Sage.</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27</a:t>
            </a:fld>
            <a:endParaRPr lang="en-US" dirty="0">
              <a:latin typeface="Century Gothic" panose="020B0502020202020204" pitchFamily="34" charset="0"/>
            </a:endParaRPr>
          </a:p>
        </p:txBody>
      </p:sp>
    </p:spTree>
    <p:extLst>
      <p:ext uri="{BB962C8B-B14F-4D97-AF65-F5344CB8AC3E}">
        <p14:creationId xmlns:p14="http://schemas.microsoft.com/office/powerpoint/2010/main" val="41711737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r>
              <a:rPr lang="en-US" noProof="0" dirty="0">
                <a:latin typeface="Century Gothic" panose="020B0502020202020204" pitchFamily="34" charset="0"/>
              </a:rPr>
              <a:t>This</a:t>
            </a:r>
            <a:r>
              <a:rPr lang="en-US" baseline="0" noProof="0" dirty="0">
                <a:latin typeface="Century Gothic" panose="020B0502020202020204" pitchFamily="34" charset="0"/>
              </a:rPr>
              <a:t> slide describe</a:t>
            </a:r>
            <a:r>
              <a:rPr lang="en-US" u="none" baseline="0" noProof="0" dirty="0">
                <a:latin typeface="Century Gothic" panose="020B0502020202020204" pitchFamily="34" charset="0"/>
              </a:rPr>
              <a:t>s</a:t>
            </a:r>
            <a:r>
              <a:rPr lang="en-US" baseline="0" noProof="0" dirty="0">
                <a:latin typeface="Century Gothic" panose="020B0502020202020204" pitchFamily="34" charset="0"/>
              </a:rPr>
              <a:t> the practicalities of coding. </a:t>
            </a:r>
          </a:p>
          <a:p>
            <a:endParaRPr lang="en-US" baseline="0" noProof="0" dirty="0">
              <a:latin typeface="Century Gothic" panose="020B0502020202020204" pitchFamily="34" charset="0"/>
            </a:endParaRPr>
          </a:p>
          <a:p>
            <a:r>
              <a:rPr lang="en-US" b="1" baseline="0" noProof="0" dirty="0">
                <a:latin typeface="Century Gothic" panose="020B0502020202020204" pitchFamily="34" charset="0"/>
              </a:rPr>
              <a:t>What? </a:t>
            </a:r>
            <a:r>
              <a:rPr lang="en-US" baseline="0" noProof="0" dirty="0">
                <a:latin typeface="Century Gothic" panose="020B0502020202020204" pitchFamily="34" charset="0"/>
              </a:rPr>
              <a:t>Remember that there </a:t>
            </a:r>
            <a:r>
              <a:rPr lang="en-US" strike="noStrike" baseline="0" noProof="0" dirty="0">
                <a:latin typeface="Century Gothic" panose="020B0502020202020204" pitchFamily="34" charset="0"/>
              </a:rPr>
              <a:t>is</a:t>
            </a:r>
            <a:r>
              <a:rPr lang="en-US" baseline="0" noProof="0" dirty="0">
                <a:latin typeface="Century Gothic" panose="020B0502020202020204" pitchFamily="34" charset="0"/>
              </a:rPr>
              <a:t> usually more material than just transcriptions. All the material you have collected can be coded, including observation notes, photos, drawings, mapping exercises, etc.</a:t>
            </a:r>
          </a:p>
          <a:p>
            <a:endParaRPr lang="en-US" b="1" baseline="0" noProof="0" dirty="0">
              <a:latin typeface="Century Gothic" panose="020B0502020202020204" pitchFamily="34" charset="0"/>
            </a:endParaRPr>
          </a:p>
          <a:p>
            <a:r>
              <a:rPr lang="en-US" b="1" baseline="0" noProof="0" dirty="0">
                <a:latin typeface="Century Gothic" panose="020B0502020202020204" pitchFamily="34" charset="0"/>
              </a:rPr>
              <a:t>Who? </a:t>
            </a:r>
            <a:r>
              <a:rPr lang="en-US" baseline="0" noProof="0" dirty="0">
                <a:latin typeface="Century Gothic" panose="020B0502020202020204" pitchFamily="34" charset="0"/>
              </a:rPr>
              <a:t>It is important to remember that people </a:t>
            </a:r>
            <a:r>
              <a:rPr lang="en-US" u="none" baseline="0" noProof="0" dirty="0">
                <a:latin typeface="Century Gothic" panose="020B0502020202020204" pitchFamily="34" charset="0"/>
              </a:rPr>
              <a:t>who </a:t>
            </a:r>
            <a:r>
              <a:rPr lang="en-US" baseline="0" noProof="0" dirty="0">
                <a:latin typeface="Century Gothic" panose="020B0502020202020204" pitchFamily="34" charset="0"/>
              </a:rPr>
              <a:t>did not participate in </a:t>
            </a:r>
            <a:r>
              <a:rPr lang="en-US" i="0" baseline="0" noProof="0" dirty="0">
                <a:latin typeface="Century Gothic" panose="020B0502020202020204" pitchFamily="34" charset="0"/>
              </a:rPr>
              <a:t>fieldwork</a:t>
            </a:r>
            <a:r>
              <a:rPr lang="en-US" i="1" baseline="0" noProof="0" dirty="0">
                <a:latin typeface="Century Gothic" panose="020B0502020202020204" pitchFamily="34" charset="0"/>
              </a:rPr>
              <a:t> </a:t>
            </a:r>
            <a:r>
              <a:rPr lang="en-US" u="none" strike="noStrike" baseline="0" noProof="0" dirty="0">
                <a:latin typeface="Century Gothic" panose="020B0502020202020204" pitchFamily="34" charset="0"/>
              </a:rPr>
              <a:t>are</a:t>
            </a:r>
            <a:r>
              <a:rPr lang="en-US" u="sng" strike="noStrike" baseline="0" noProof="0" dirty="0">
                <a:latin typeface="Century Gothic" panose="020B0502020202020204" pitchFamily="34" charset="0"/>
              </a:rPr>
              <a:t> </a:t>
            </a:r>
            <a:r>
              <a:rPr lang="en-US" baseline="0" noProof="0" dirty="0">
                <a:latin typeface="Century Gothic" panose="020B0502020202020204" pitchFamily="34" charset="0"/>
              </a:rPr>
              <a:t>not familiar with data and </a:t>
            </a:r>
            <a:r>
              <a:rPr lang="en-US" u="none" strike="noStrike" baseline="0" noProof="0" dirty="0">
                <a:latin typeface="Century Gothic" panose="020B0502020202020204" pitchFamily="34" charset="0"/>
              </a:rPr>
              <a:t>so </a:t>
            </a:r>
            <a:r>
              <a:rPr lang="en-US" baseline="0" noProof="0" dirty="0">
                <a:latin typeface="Century Gothic" panose="020B0502020202020204" pitchFamily="34" charset="0"/>
              </a:rPr>
              <a:t>could miss potentially important information. If you have a field team, it is important that your team is theoretically able to code. Your team must have an understanding of how the topic at hand is culturally understood.</a:t>
            </a:r>
          </a:p>
          <a:p>
            <a:endParaRPr lang="en-US" b="1" baseline="0" noProof="0" dirty="0">
              <a:latin typeface="Century Gothic" panose="020B0502020202020204" pitchFamily="34" charset="0"/>
            </a:endParaRPr>
          </a:p>
          <a:p>
            <a:r>
              <a:rPr lang="en-US" b="1" baseline="0" noProof="0" dirty="0">
                <a:latin typeface="Century Gothic" panose="020B0502020202020204" pitchFamily="34" charset="0"/>
              </a:rPr>
              <a:t>Teams</a:t>
            </a:r>
            <a:r>
              <a:rPr lang="en-US" baseline="0" noProof="0" dirty="0">
                <a:latin typeface="Century Gothic" panose="020B0502020202020204" pitchFamily="34" charset="0"/>
              </a:rPr>
              <a:t>. Teams must be trained to produce standardized information. The data can be coded in segments </a:t>
            </a:r>
            <a:r>
              <a:rPr lang="en-US" u="none" strike="noStrike" baseline="0" noProof="0" dirty="0">
                <a:latin typeface="Century Gothic" panose="020B0502020202020204" pitchFamily="34" charset="0"/>
              </a:rPr>
              <a:t>by</a:t>
            </a:r>
            <a:r>
              <a:rPr lang="en-US" baseline="0" noProof="0" dirty="0">
                <a:latin typeface="Century Gothic" panose="020B0502020202020204" pitchFamily="34" charset="0"/>
              </a:rPr>
              <a:t> the team, a person can code based on the site of data collection, type of data collected, or type of informant.</a:t>
            </a: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28</a:t>
            </a:fld>
            <a:endParaRPr lang="en-US" dirty="0">
              <a:latin typeface="Century Gothic" panose="020B0502020202020204" pitchFamily="34" charset="0"/>
            </a:endParaRPr>
          </a:p>
        </p:txBody>
      </p:sp>
    </p:spTree>
    <p:extLst>
      <p:ext uri="{BB962C8B-B14F-4D97-AF65-F5344CB8AC3E}">
        <p14:creationId xmlns:p14="http://schemas.microsoft.com/office/powerpoint/2010/main" val="18764426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r>
              <a:rPr lang="es-MX" b="1" dirty="0">
                <a:latin typeface="Century Gothic" panose="020B0502020202020204" pitchFamily="34" charset="0"/>
              </a:rPr>
              <a:t>When? </a:t>
            </a:r>
            <a:r>
              <a:rPr lang="en-US" dirty="0">
                <a:latin typeface="Century Gothic" panose="020B0502020202020204" pitchFamily="34" charset="0"/>
              </a:rPr>
              <a:t>Coding should be a process that is formally initiated after one or two rounds of reading the texts or transcripts. It is a normal tendency to want to code immediately </a:t>
            </a:r>
            <a:r>
              <a:rPr lang="en-US" u="none" strike="noStrike" dirty="0">
                <a:latin typeface="Century Gothic" panose="020B0502020202020204" pitchFamily="34" charset="0"/>
              </a:rPr>
              <a:t>after</a:t>
            </a:r>
            <a:r>
              <a:rPr lang="en-US" dirty="0">
                <a:latin typeface="Century Gothic" panose="020B0502020202020204" pitchFamily="34" charset="0"/>
              </a:rPr>
              <a:t> the first reading, however, the codes will be clearer and the coding better </a:t>
            </a:r>
            <a:r>
              <a:rPr lang="en-US" u="none" dirty="0">
                <a:latin typeface="Century Gothic" panose="020B0502020202020204" pitchFamily="34" charset="0"/>
              </a:rPr>
              <a:t>after a second reading</a:t>
            </a:r>
            <a:r>
              <a:rPr lang="en-US" u="sng" dirty="0">
                <a:latin typeface="Century Gothic" panose="020B0502020202020204" pitchFamily="34" charset="0"/>
              </a:rPr>
              <a:t>.</a:t>
            </a:r>
            <a:endParaRPr lang="es-MX" dirty="0">
              <a:latin typeface="Century Gothic" panose="020B0502020202020204" pitchFamily="34" charset="0"/>
            </a:endParaRPr>
          </a:p>
          <a:p>
            <a:endParaRPr lang="es-MX" b="1" dirty="0">
              <a:latin typeface="Century Gothic" panose="020B0502020202020204" pitchFamily="34" charset="0"/>
            </a:endParaRPr>
          </a:p>
          <a:p>
            <a:r>
              <a:rPr lang="es-MX" b="1" dirty="0">
                <a:latin typeface="Century Gothic" panose="020B0502020202020204" pitchFamily="34" charset="0"/>
              </a:rPr>
              <a:t>Ho</a:t>
            </a:r>
            <a:r>
              <a:rPr lang="es-MX" b="1" baseline="0" dirty="0">
                <a:latin typeface="Century Gothic" panose="020B0502020202020204" pitchFamily="34" charset="0"/>
              </a:rPr>
              <a:t>w much time does it take? </a:t>
            </a:r>
            <a:r>
              <a:rPr lang="en-US" baseline="0" dirty="0">
                <a:latin typeface="Century Gothic" panose="020B0502020202020204" pitchFamily="34" charset="0"/>
              </a:rPr>
              <a:t>Coding can take considerable time. An interview may take eight hours to be coded, especially when the information is not derived from semistructured questions (often the case with an in depth interview). A focus group can take up to 1.5 days. Coding a focus group requires being able to distinguish the different voices of subjects. This allows us to understand whether the narrative or opinion stated is coming </a:t>
            </a:r>
            <a:r>
              <a:rPr lang="en-US" u="none" strike="noStrike" baseline="0" dirty="0">
                <a:latin typeface="Century Gothic" panose="020B0502020202020204" pitchFamily="34" charset="0"/>
              </a:rPr>
              <a:t>from </a:t>
            </a:r>
            <a:r>
              <a:rPr lang="en-US" baseline="0" dirty="0">
                <a:latin typeface="Century Gothic" panose="020B0502020202020204" pitchFamily="34" charset="0"/>
              </a:rPr>
              <a:t>a single person or if it is a consensus in the group</a:t>
            </a:r>
            <a:r>
              <a:rPr lang="en-US" u="none" baseline="0" dirty="0">
                <a:latin typeface="Century Gothic" panose="020B0502020202020204" pitchFamily="34" charset="0"/>
              </a:rPr>
              <a:t>.</a:t>
            </a:r>
            <a:br>
              <a:rPr lang="en-US" sz="1200" b="0" i="0" u="none" kern="1200" dirty="0">
                <a:solidFill>
                  <a:schemeClr val="tx1"/>
                </a:solidFill>
                <a:latin typeface="Century Gothic" panose="020B0502020202020204" pitchFamily="34" charset="0"/>
                <a:ea typeface="+mn-ea"/>
                <a:cs typeface="+mn-cs"/>
              </a:rPr>
            </a:br>
            <a:endParaRPr lang="en-US" sz="1200" b="0" i="0" u="none" kern="1200" dirty="0">
              <a:solidFill>
                <a:schemeClr val="tx1"/>
              </a:solidFill>
              <a:latin typeface="Century Gothic" panose="020B0502020202020204" pitchFamily="34" charset="0"/>
              <a:ea typeface="+mn-ea"/>
              <a:cs typeface="+mn-cs"/>
            </a:endParaRPr>
          </a:p>
          <a:p>
            <a:r>
              <a:rPr lang="en-US" sz="1200" b="0" i="0" u="none" kern="1200" dirty="0">
                <a:solidFill>
                  <a:schemeClr val="tx1"/>
                </a:solidFill>
                <a:latin typeface="Century Gothic" panose="020B0502020202020204" pitchFamily="34" charset="0"/>
                <a:ea typeface="+mn-ea"/>
                <a:cs typeface="+mn-cs"/>
              </a:rPr>
              <a:t>Coding</a:t>
            </a:r>
            <a:r>
              <a:rPr lang="en-US" sz="1200" b="0" i="0" kern="1200" dirty="0">
                <a:solidFill>
                  <a:schemeClr val="tx1"/>
                </a:solidFill>
                <a:latin typeface="Century Gothic" panose="020B0502020202020204" pitchFamily="34" charset="0"/>
                <a:ea typeface="+mn-ea"/>
                <a:cs typeface="+mn-cs"/>
              </a:rPr>
              <a:t> can take a significant amount of time, it is important to consider this in the evaluation timeline. A careful </a:t>
            </a:r>
            <a:r>
              <a:rPr lang="en-US" sz="1200" b="0" i="0" u="none" kern="1200" dirty="0">
                <a:solidFill>
                  <a:schemeClr val="tx1"/>
                </a:solidFill>
                <a:latin typeface="Century Gothic" panose="020B0502020202020204" pitchFamily="34" charset="0"/>
                <a:ea typeface="+mn-ea"/>
                <a:cs typeface="+mn-cs"/>
              </a:rPr>
              <a:t>coding process, one that has taken </a:t>
            </a:r>
            <a:r>
              <a:rPr lang="en-US" sz="1200" b="0" i="0" kern="1200" dirty="0">
                <a:solidFill>
                  <a:schemeClr val="tx1"/>
                </a:solidFill>
                <a:latin typeface="Century Gothic" panose="020B0502020202020204" pitchFamily="34" charset="0"/>
                <a:ea typeface="+mn-ea"/>
                <a:cs typeface="+mn-cs"/>
              </a:rPr>
              <a:t>time and has been done without haste, will be better than a coding process done quickly and under pressure.</a:t>
            </a:r>
            <a:endParaRPr lang="es-MX"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29</a:t>
            </a:fld>
            <a:endParaRPr lang="en-US" dirty="0">
              <a:latin typeface="Century Gothic" panose="020B0502020202020204" pitchFamily="34" charset="0"/>
            </a:endParaRPr>
          </a:p>
        </p:txBody>
      </p:sp>
    </p:spTree>
    <p:extLst>
      <p:ext uri="{BB962C8B-B14F-4D97-AF65-F5344CB8AC3E}">
        <p14:creationId xmlns:p14="http://schemas.microsoft.com/office/powerpoint/2010/main" val="33595117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r>
              <a:rPr lang="en-US" b="1" baseline="0" noProof="0" dirty="0">
                <a:latin typeface="Century Gothic" panose="020B0502020202020204" pitchFamily="34" charset="0"/>
              </a:rPr>
              <a:t>Cross-coding</a:t>
            </a:r>
            <a:r>
              <a:rPr lang="en-US" b="1" noProof="0" dirty="0">
                <a:latin typeface="Century Gothic" panose="020B0502020202020204" pitchFamily="34" charset="0"/>
              </a:rPr>
              <a:t>:</a:t>
            </a:r>
            <a:r>
              <a:rPr lang="en-US" b="1" baseline="0" noProof="0" dirty="0">
                <a:latin typeface="Century Gothic" panose="020B0502020202020204" pitchFamily="34" charset="0"/>
              </a:rPr>
              <a:t> </a:t>
            </a:r>
            <a:r>
              <a:rPr lang="en-US" b="0" baseline="0" noProof="0" dirty="0">
                <a:latin typeface="Century Gothic" panose="020B0502020202020204" pitchFamily="34" charset="0"/>
              </a:rPr>
              <a:t>To ensure </a:t>
            </a:r>
            <a:r>
              <a:rPr lang="en-US" baseline="0" noProof="0" dirty="0">
                <a:latin typeface="Century Gothic" panose="020B0502020202020204" pitchFamily="34" charset="0"/>
              </a:rPr>
              <a:t>that the whole team is on the same page, we must do cross-coding. This means that everyone on the team codes the same interview individually and then as a team we compare to see that all team members have used more or less the same codes for the same segments. This process may take a few rounds to establish what is called intercoder reliability. </a:t>
            </a:r>
          </a:p>
          <a:p>
            <a:endParaRPr lang="en-US" b="1" noProof="0" dirty="0">
              <a:latin typeface="Century Gothic" panose="020B0502020202020204" pitchFamily="34" charset="0"/>
            </a:endParaRPr>
          </a:p>
          <a:p>
            <a:r>
              <a:rPr lang="en-US" b="1" noProof="0" dirty="0">
                <a:latin typeface="Century Gothic" panose="020B0502020202020204" pitchFamily="34" charset="0"/>
              </a:rPr>
              <a:t>Regular meetings:</a:t>
            </a:r>
            <a:r>
              <a:rPr lang="en-US" b="1" baseline="0" noProof="0" dirty="0">
                <a:latin typeface="Century Gothic" panose="020B0502020202020204" pitchFamily="34" charset="0"/>
              </a:rPr>
              <a:t> </a:t>
            </a:r>
            <a:r>
              <a:rPr lang="en-US" baseline="0" noProof="0" dirty="0">
                <a:latin typeface="Century Gothic" panose="020B0502020202020204" pitchFamily="34" charset="0"/>
              </a:rPr>
              <a:t>If the material to be coded is </a:t>
            </a:r>
            <a:r>
              <a:rPr lang="en-US" u="none" strike="noStrike" baseline="0" noProof="0" dirty="0">
                <a:latin typeface="Century Gothic" panose="020B0502020202020204" pitchFamily="34" charset="0"/>
              </a:rPr>
              <a:t>extensive, periodic</a:t>
            </a:r>
            <a:r>
              <a:rPr lang="en-US" baseline="0" noProof="0" dirty="0">
                <a:latin typeface="Century Gothic" panose="020B0502020202020204" pitchFamily="34" charset="0"/>
              </a:rPr>
              <a:t> group meetings should be held to make sure everyone has coded in the same way.</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If an evaluation involves mixed-methods, these </a:t>
            </a:r>
            <a:r>
              <a:rPr lang="en-US" b="1" baseline="0" noProof="0" dirty="0">
                <a:latin typeface="Century Gothic" panose="020B0502020202020204" pitchFamily="34" charset="0"/>
              </a:rPr>
              <a:t>periodic meetings </a:t>
            </a:r>
            <a:r>
              <a:rPr lang="en-US" baseline="0" noProof="0" dirty="0">
                <a:latin typeface="Century Gothic" panose="020B0502020202020204" pitchFamily="34" charset="0"/>
              </a:rPr>
              <a:t>should only be </a:t>
            </a:r>
            <a:r>
              <a:rPr lang="en-US" u="none" baseline="0" noProof="0" dirty="0">
                <a:latin typeface="Century Gothic" panose="020B0502020202020204" pitchFamily="34" charset="0"/>
              </a:rPr>
              <a:t>carried out </a:t>
            </a:r>
            <a:r>
              <a:rPr lang="en-US" baseline="0" noProof="0" dirty="0">
                <a:latin typeface="Century Gothic" panose="020B0502020202020204" pitchFamily="34" charset="0"/>
              </a:rPr>
              <a:t>within the qualitative group. It is not recommended to have meetings between methods (quantitative and qualitative teams together) until the end of the coding process. This is due to the fact that when the data is not yet fully analyzed in the quantitative component, results can show trends that will change in the future. These trends can create a significant bias in the way of looking at qualitative data.</a:t>
            </a:r>
            <a:endParaRPr lang="en-US" noProof="0"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30</a:t>
            </a:fld>
            <a:endParaRPr lang="en-US" dirty="0">
              <a:latin typeface="Century Gothic" panose="020B0502020202020204" pitchFamily="34" charset="0"/>
            </a:endParaRPr>
          </a:p>
        </p:txBody>
      </p:sp>
    </p:spTree>
    <p:extLst>
      <p:ext uri="{BB962C8B-B14F-4D97-AF65-F5344CB8AC3E}">
        <p14:creationId xmlns:p14="http://schemas.microsoft.com/office/powerpoint/2010/main" val="6927441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92500" lnSpcReduction="10000"/>
          </a:bodyPr>
          <a:lstStyle/>
          <a:p>
            <a:r>
              <a:rPr lang="es-MX" b="1" dirty="0">
                <a:latin typeface="Century Gothic" panose="020B0502020202020204" pitchFamily="34" charset="0"/>
              </a:rPr>
              <a:t>The codebook</a:t>
            </a:r>
            <a:r>
              <a:rPr lang="es-MX" b="1" baseline="0" dirty="0">
                <a:latin typeface="Century Gothic" panose="020B0502020202020204" pitchFamily="34" charset="0"/>
              </a:rPr>
              <a:t> is key</a:t>
            </a:r>
            <a:r>
              <a:rPr lang="es-MX" baseline="0" dirty="0">
                <a:latin typeface="Century Gothic" panose="020B0502020202020204" pitchFamily="34" charset="0"/>
              </a:rPr>
              <a:t>: </a:t>
            </a:r>
            <a:r>
              <a:rPr lang="en-US" baseline="0" dirty="0">
                <a:latin typeface="Century Gothic" panose="020B0502020202020204" pitchFamily="34" charset="0"/>
              </a:rPr>
              <a:t>The codebook can be revisited at key points during the analysis. The first key point is after the initial interview has been coded by the whole team. The second point should be during the coding process. During coding, we must ask the following questions: </a:t>
            </a:r>
            <a:br>
              <a:rPr lang="en-US" baseline="0" dirty="0">
                <a:latin typeface="Century Gothic" panose="020B0502020202020204" pitchFamily="34" charset="0"/>
              </a:rPr>
            </a:br>
            <a:endParaRPr lang="en-US" baseline="0" dirty="0">
              <a:latin typeface="Century Gothic" panose="020B0502020202020204" pitchFamily="34" charset="0"/>
            </a:endParaRPr>
          </a:p>
          <a:p>
            <a:pPr marL="628650" lvl="1" indent="-171450">
              <a:buFont typeface="Wingdings" panose="05000000000000000000" pitchFamily="2" charset="2"/>
              <a:buChar char="§"/>
            </a:pPr>
            <a:r>
              <a:rPr lang="en-US" baseline="0" dirty="0">
                <a:latin typeface="Century Gothic" panose="020B0502020202020204" pitchFamily="34" charset="0"/>
              </a:rPr>
              <a:t>Is there a code or a number of codes that you are being overused?</a:t>
            </a:r>
          </a:p>
          <a:p>
            <a:pPr marL="628650" lvl="1" indent="-171450">
              <a:buFont typeface="Wingdings" panose="05000000000000000000" pitchFamily="2" charset="2"/>
              <a:buChar char="§"/>
            </a:pPr>
            <a:r>
              <a:rPr lang="en-US" u="none" baseline="0" dirty="0">
                <a:latin typeface="Century Gothic" panose="020B0502020202020204" pitchFamily="34" charset="0"/>
              </a:rPr>
              <a:t>Is</a:t>
            </a:r>
            <a:r>
              <a:rPr lang="en-US" baseline="0" dirty="0">
                <a:latin typeface="Century Gothic" panose="020B0502020202020204" pitchFamily="34" charset="0"/>
              </a:rPr>
              <a:t> there a </a:t>
            </a:r>
            <a:r>
              <a:rPr lang="en-US" u="none" strike="noStrike" baseline="0" dirty="0">
                <a:latin typeface="Century Gothic" panose="020B0502020202020204" pitchFamily="34" charset="0"/>
              </a:rPr>
              <a:t>group</a:t>
            </a:r>
            <a:r>
              <a:rPr lang="en-US" u="none" baseline="0" dirty="0">
                <a:latin typeface="Century Gothic" panose="020B0502020202020204" pitchFamily="34" charset="0"/>
              </a:rPr>
              <a:t> </a:t>
            </a:r>
            <a:r>
              <a:rPr lang="en-US" baseline="0" dirty="0">
                <a:latin typeface="Century Gothic" panose="020B0502020202020204" pitchFamily="34" charset="0"/>
              </a:rPr>
              <a:t>of codes that has no coded segment or data? </a:t>
            </a:r>
          </a:p>
          <a:p>
            <a:pPr marL="0" lvl="0" indent="0">
              <a:buFont typeface="Wingdings" panose="05000000000000000000" pitchFamily="2" charset="2"/>
              <a:buNone/>
            </a:pPr>
            <a:br>
              <a:rPr lang="en-US" baseline="0" dirty="0">
                <a:latin typeface="Century Gothic" panose="020B0502020202020204" pitchFamily="34" charset="0"/>
              </a:rPr>
            </a:br>
            <a:r>
              <a:rPr lang="en-US" baseline="0" dirty="0">
                <a:latin typeface="Century Gothic" panose="020B0502020202020204" pitchFamily="34" charset="0"/>
              </a:rPr>
              <a:t>This can </a:t>
            </a:r>
            <a:r>
              <a:rPr lang="en-US" u="none" strike="noStrike" baseline="0" dirty="0">
                <a:latin typeface="Century Gothic" panose="020B0502020202020204" pitchFamily="34" charset="0"/>
              </a:rPr>
              <a:t>tell us </a:t>
            </a:r>
            <a:r>
              <a:rPr lang="en-US" baseline="0" dirty="0">
                <a:latin typeface="Century Gothic" panose="020B0502020202020204" pitchFamily="34" charset="0"/>
              </a:rPr>
              <a:t>about unnecessary codes that have been created, or codes that might need to be broken into more than one code.</a:t>
            </a:r>
            <a:endParaRPr lang="es-MX" baseline="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u="none" dirty="0">
                <a:latin typeface="Century Gothic" panose="020B0502020202020204" pitchFamily="34" charset="0"/>
              </a:rPr>
              <a:t>Making notes</a:t>
            </a:r>
            <a:r>
              <a:rPr lang="en-US" sz="1200" b="1" dirty="0">
                <a:latin typeface="Century Gothic" panose="020B0502020202020204" pitchFamily="34" charset="0"/>
              </a:rPr>
              <a:t>, memos, and code</a:t>
            </a:r>
            <a:r>
              <a:rPr lang="en-US" sz="1200" b="1" baseline="0" dirty="0">
                <a:latin typeface="Century Gothic" panose="020B0502020202020204" pitchFamily="34" charset="0"/>
              </a:rPr>
              <a:t> relationship:</a:t>
            </a:r>
            <a:r>
              <a:rPr lang="en-US" sz="1200" b="1" dirty="0">
                <a:latin typeface="Century Gothic" panose="020B0502020202020204" pitchFamily="34" charset="0"/>
              </a:rPr>
              <a:t> </a:t>
            </a:r>
            <a:r>
              <a:rPr lang="en-US" sz="1200" dirty="0">
                <a:latin typeface="Century Gothic" panose="020B0502020202020204" pitchFamily="34" charset="0"/>
              </a:rPr>
              <a:t>During coding, it is key to make memos and record reflective notes and key notes for analysis. These memos or reflective notes will serve as a guide for the theoretical analysis of the data, and may guide the response of our evaluation. Generating relationships between codes is </a:t>
            </a:r>
            <a:r>
              <a:rPr lang="en-US" sz="1200" u="none" dirty="0">
                <a:latin typeface="Century Gothic" panose="020B0502020202020204" pitchFamily="34" charset="0"/>
              </a:rPr>
              <a:t>also a</a:t>
            </a:r>
            <a:r>
              <a:rPr lang="en-US" sz="1200" dirty="0">
                <a:latin typeface="Century Gothic" panose="020B0502020202020204" pitchFamily="34" charset="0"/>
              </a:rPr>
              <a:t> key. The relationships between codes are going to indicate topics that are closely related and require theoretical analysis of the data. Some software programs can assist in showing relationships between codes and relationships between topics through concept maps.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rPr>
              <a:t>Here is an example of a relationship between codes: When</a:t>
            </a:r>
            <a:r>
              <a:rPr lang="en-US" sz="1200" baseline="0" dirty="0">
                <a:latin typeface="Century Gothic" panose="020B0502020202020204" pitchFamily="34" charset="0"/>
              </a:rPr>
              <a:t> beneficiaries we have interviewed talk about the </a:t>
            </a:r>
            <a:r>
              <a:rPr lang="en-US" sz="1200" u="none" baseline="0" dirty="0">
                <a:latin typeface="Century Gothic" panose="020B0502020202020204" pitchFamily="34" charset="0"/>
              </a:rPr>
              <a:t>benefit of the </a:t>
            </a:r>
            <a:r>
              <a:rPr lang="en-US" sz="1200" baseline="0" dirty="0">
                <a:latin typeface="Century Gothic" panose="020B0502020202020204" pitchFamily="34" charset="0"/>
              </a:rPr>
              <a:t>program, they</a:t>
            </a:r>
            <a:r>
              <a:rPr lang="en-US" sz="1200" dirty="0">
                <a:latin typeface="Century Gothic" panose="020B0502020202020204" pitchFamily="34" charset="0"/>
              </a:rPr>
              <a:t> immediately speak of the political affiliation of the party to which the </a:t>
            </a:r>
            <a:r>
              <a:rPr lang="en-US" sz="1200" u="none" dirty="0">
                <a:latin typeface="Century Gothic" panose="020B0502020202020204" pitchFamily="34" charset="0"/>
              </a:rPr>
              <a:t>government</a:t>
            </a:r>
            <a:r>
              <a:rPr lang="en-US" sz="1200" dirty="0">
                <a:latin typeface="Century Gothic" panose="020B0502020202020204" pitchFamily="34" charset="0"/>
              </a:rPr>
              <a:t> program</a:t>
            </a:r>
            <a:r>
              <a:rPr lang="en-US" sz="1200" baseline="0" dirty="0">
                <a:latin typeface="Century Gothic" panose="020B0502020202020204" pitchFamily="34" charset="0"/>
              </a:rPr>
              <a:t> </a:t>
            </a:r>
            <a:r>
              <a:rPr lang="en-US" sz="1200" dirty="0">
                <a:latin typeface="Century Gothic" panose="020B0502020202020204" pitchFamily="34" charset="0"/>
              </a:rPr>
              <a:t>belongs. Although this isn’t integral to </a:t>
            </a:r>
            <a:r>
              <a:rPr lang="en-US" sz="1200" baseline="0" dirty="0">
                <a:latin typeface="Century Gothic" panose="020B0502020202020204" pitchFamily="34" charset="0"/>
              </a:rPr>
              <a:t>the </a:t>
            </a:r>
            <a:r>
              <a:rPr lang="en-US" sz="1200" dirty="0">
                <a:latin typeface="Century Gothic" panose="020B0502020202020204" pitchFamily="34" charset="0"/>
              </a:rPr>
              <a:t>design of the program, we may be seeing a valid relationship for the users that must be considered when analyzing the data.</a:t>
            </a:r>
            <a:endParaRPr lang="es-MX"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31</a:t>
            </a:fld>
            <a:endParaRPr lang="en-US" dirty="0">
              <a:latin typeface="Century Gothic" panose="020B0502020202020204" pitchFamily="34" charset="0"/>
            </a:endParaRPr>
          </a:p>
        </p:txBody>
      </p:sp>
    </p:spTree>
    <p:extLst>
      <p:ext uri="{BB962C8B-B14F-4D97-AF65-F5344CB8AC3E}">
        <p14:creationId xmlns:p14="http://schemas.microsoft.com/office/powerpoint/2010/main" val="33788273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200" b="0" kern="1200" dirty="0">
                <a:solidFill>
                  <a:schemeClr val="tx1"/>
                </a:solidFill>
                <a:latin typeface="Century Gothic" panose="020B0502020202020204" pitchFamily="34" charset="0"/>
                <a:ea typeface="+mn-ea"/>
                <a:cs typeface="+mn-cs"/>
              </a:rPr>
              <a:t>[Activity 1. Coding: The participants will perform an individual and paired coding exercise.</a:t>
            </a:r>
          </a:p>
          <a:p>
            <a:endParaRPr lang="en-US" sz="1200" b="0" kern="1200" dirty="0">
              <a:solidFill>
                <a:schemeClr val="tx1"/>
              </a:solidFill>
              <a:latin typeface="Century Gothic" panose="020B0502020202020204" pitchFamily="34" charset="0"/>
              <a:ea typeface="+mn-ea"/>
              <a:cs typeface="+mn-cs"/>
            </a:endParaRPr>
          </a:p>
          <a:p>
            <a:r>
              <a:rPr lang="en-US" sz="1200" b="0" kern="1200" dirty="0">
                <a:solidFill>
                  <a:schemeClr val="tx1"/>
                </a:solidFill>
                <a:latin typeface="Century Gothic" panose="020B0502020202020204" pitchFamily="34" charset="0"/>
                <a:ea typeface="+mn-ea"/>
                <a:cs typeface="+mn-cs"/>
              </a:rPr>
              <a:t>Materials: They have </a:t>
            </a:r>
            <a:r>
              <a:rPr lang="en-US" sz="1200" b="0" kern="1200" baseline="0" dirty="0">
                <a:solidFill>
                  <a:schemeClr val="tx1"/>
                </a:solidFill>
                <a:latin typeface="Century Gothic" panose="020B0502020202020204" pitchFamily="34" charset="0"/>
                <a:ea typeface="+mn-ea"/>
                <a:cs typeface="+mn-cs"/>
              </a:rPr>
              <a:t>the transcript of VAW, included in their guide</a:t>
            </a:r>
          </a:p>
          <a:p>
            <a:endParaRPr lang="en-US" sz="1200" b="0" kern="1200" baseline="0" dirty="0">
              <a:solidFill>
                <a:schemeClr val="tx1"/>
              </a:solidFill>
              <a:latin typeface="Century Gothic" panose="020B0502020202020204" pitchFamily="34" charset="0"/>
              <a:ea typeface="+mn-ea"/>
              <a:cs typeface="+mn-cs"/>
            </a:endParaRPr>
          </a:p>
          <a:p>
            <a:r>
              <a:rPr lang="en-US" sz="1200" b="0" kern="1200" baseline="0" dirty="0">
                <a:solidFill>
                  <a:schemeClr val="tx1"/>
                </a:solidFill>
                <a:latin typeface="Century Gothic" panose="020B0502020202020204" pitchFamily="34" charset="0"/>
                <a:ea typeface="+mn-ea"/>
                <a:cs typeface="+mn-cs"/>
              </a:rPr>
              <a:t>Chips codebook will be given and the instruction to work only with </a:t>
            </a:r>
            <a:r>
              <a:rPr lang="en-US" sz="1200" b="1" kern="1200" baseline="0" dirty="0">
                <a:solidFill>
                  <a:schemeClr val="tx1"/>
                </a:solidFill>
                <a:latin typeface="Century Gothic" panose="020B0502020202020204" pitchFamily="34" charset="0"/>
                <a:ea typeface="+mn-ea"/>
                <a:cs typeface="+mn-cs"/>
              </a:rPr>
              <a:t>gender relations &amp; roles</a:t>
            </a:r>
            <a:r>
              <a:rPr lang="en-US" sz="1200" b="0" kern="1200" baseline="0" dirty="0">
                <a:solidFill>
                  <a:srgbClr val="FF0000"/>
                </a:solidFill>
                <a:latin typeface="Century Gothic" panose="020B0502020202020204" pitchFamily="34" charset="0"/>
                <a:ea typeface="+mn-ea"/>
                <a:cs typeface="+mn-cs"/>
              </a:rPr>
              <a:t>, </a:t>
            </a:r>
            <a:r>
              <a:rPr lang="en-US" sz="1200" b="0" kern="1200" baseline="0" dirty="0">
                <a:solidFill>
                  <a:schemeClr val="tx1"/>
                </a:solidFill>
                <a:latin typeface="Century Gothic" panose="020B0502020202020204" pitchFamily="34" charset="0"/>
                <a:ea typeface="+mn-ea"/>
                <a:cs typeface="+mn-cs"/>
              </a:rPr>
              <a:t>codes will be given. </a:t>
            </a:r>
          </a:p>
          <a:p>
            <a:endParaRPr lang="en-US" sz="1200" b="0" kern="1200" baseline="0" dirty="0">
              <a:solidFill>
                <a:schemeClr val="tx1"/>
              </a:solidFill>
              <a:latin typeface="Century Gothic" panose="020B0502020202020204" pitchFamily="34" charset="0"/>
              <a:ea typeface="+mn-ea"/>
              <a:cs typeface="+mn-cs"/>
            </a:endParaRPr>
          </a:p>
          <a:p>
            <a:r>
              <a:rPr lang="en-US" sz="1200" b="0" kern="1200" baseline="0" dirty="0">
                <a:solidFill>
                  <a:schemeClr val="tx1"/>
                </a:solidFill>
                <a:latin typeface="Century Gothic" panose="020B0502020202020204" pitchFamily="34" charset="0"/>
                <a:ea typeface="+mn-ea"/>
                <a:cs typeface="+mn-cs"/>
              </a:rPr>
              <a:t>Some minutes for reading the codes will be given, then, each participant must codify using the given codes. </a:t>
            </a:r>
          </a:p>
          <a:p>
            <a:endParaRPr lang="en-US" sz="1200" b="0" kern="1200" baseline="0" dirty="0">
              <a:solidFill>
                <a:schemeClr val="tx1"/>
              </a:solidFill>
              <a:latin typeface="Century Gothic" panose="020B0502020202020204" pitchFamily="34" charset="0"/>
              <a:ea typeface="+mn-ea"/>
              <a:cs typeface="+mn-cs"/>
            </a:endParaRPr>
          </a:p>
          <a:p>
            <a:r>
              <a:rPr lang="en-US" sz="1200" b="0" kern="1200" baseline="0" dirty="0">
                <a:solidFill>
                  <a:schemeClr val="tx1"/>
                </a:solidFill>
                <a:latin typeface="Century Gothic" panose="020B0502020202020204" pitchFamily="34" charset="0"/>
                <a:ea typeface="+mn-ea"/>
                <a:cs typeface="+mn-cs"/>
              </a:rPr>
              <a:t>After this, each participant will compare the use of one code with a classmate. </a:t>
            </a:r>
          </a:p>
          <a:p>
            <a:endParaRPr lang="en-US" sz="1200" b="0" kern="1200" baseline="0" dirty="0">
              <a:solidFill>
                <a:schemeClr val="tx1"/>
              </a:solidFill>
              <a:latin typeface="Century Gothic" panose="020B0502020202020204" pitchFamily="34" charset="0"/>
              <a:ea typeface="+mn-ea"/>
              <a:cs typeface="+mn-cs"/>
            </a:endParaRPr>
          </a:p>
          <a:p>
            <a:r>
              <a:rPr lang="en-US" sz="1200" b="0" kern="1200" baseline="0" dirty="0">
                <a:solidFill>
                  <a:schemeClr val="tx1"/>
                </a:solidFill>
                <a:latin typeface="Century Gothic" panose="020B0502020202020204" pitchFamily="34" charset="0"/>
                <a:ea typeface="+mn-ea"/>
                <a:cs typeface="+mn-cs"/>
              </a:rPr>
              <a:t>Plenary discussion will be lead on the convergences, and divergences on the use of codes.]</a:t>
            </a:r>
            <a:endParaRPr lang="en-US" sz="1200" b="0" kern="1200" dirty="0">
              <a:solidFill>
                <a:schemeClr val="tx1"/>
              </a:solidFill>
              <a:latin typeface="Century Gothic" panose="020B0502020202020204" pitchFamily="34" charset="0"/>
              <a:ea typeface="+mn-ea"/>
              <a:cs typeface="+mn-cs"/>
            </a:endParaRPr>
          </a:p>
          <a:p>
            <a:endParaRPr lang="en-US" dirty="0">
              <a:latin typeface="Century Gothic" panose="020B0502020202020204" pitchFamily="34" charset="0"/>
            </a:endParaRPr>
          </a:p>
        </p:txBody>
      </p:sp>
    </p:spTree>
    <p:extLst>
      <p:ext uri="{BB962C8B-B14F-4D97-AF65-F5344CB8AC3E}">
        <p14:creationId xmlns:p14="http://schemas.microsoft.com/office/powerpoint/2010/main" val="16806093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sz="1200" b="0" kern="1200" dirty="0">
                <a:solidFill>
                  <a:schemeClr val="tx1"/>
                </a:solidFill>
                <a:latin typeface="Century Gothic" panose="020B0502020202020204" pitchFamily="34" charset="0"/>
                <a:ea typeface="+mn-ea"/>
                <a:cs typeface="+mn-cs"/>
              </a:rPr>
              <a:t>[The participants will perform an individual and paired coding exercise.]</a:t>
            </a:r>
          </a:p>
          <a:p>
            <a:endParaRPr lang="en-US" sz="1200" kern="1200" dirty="0">
              <a:solidFill>
                <a:schemeClr val="tx1"/>
              </a:solidFill>
              <a:latin typeface="Century Gothic" panose="020B0502020202020204" pitchFamily="34" charset="0"/>
              <a:ea typeface="+mn-ea"/>
              <a:cs typeface="+mn-cs"/>
            </a:endParaRPr>
          </a:p>
          <a:p>
            <a:endParaRPr lang="es-MX" dirty="0">
              <a:latin typeface="Century Gothic" panose="020B0502020202020204" pitchFamily="34" charset="0"/>
            </a:endParaRPr>
          </a:p>
        </p:txBody>
      </p:sp>
    </p:spTree>
    <p:extLst>
      <p:ext uri="{BB962C8B-B14F-4D97-AF65-F5344CB8AC3E}">
        <p14:creationId xmlns:p14="http://schemas.microsoft.com/office/powerpoint/2010/main" val="25571177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dirty="0">
                <a:latin typeface="Century Gothic" panose="020B0502020202020204" pitchFamily="34" charset="0"/>
              </a:rPr>
              <a:t>[Attendees will be asked to comment on their coding experiences. They should be thinking critically about the coding process.]</a:t>
            </a:r>
            <a:endParaRPr lang="es-MX" dirty="0">
              <a:latin typeface="Century Gothic" panose="020B0502020202020204" pitchFamily="34" charset="0"/>
            </a:endParaRPr>
          </a:p>
        </p:txBody>
      </p:sp>
    </p:spTree>
    <p:extLst>
      <p:ext uri="{BB962C8B-B14F-4D97-AF65-F5344CB8AC3E}">
        <p14:creationId xmlns:p14="http://schemas.microsoft.com/office/powerpoint/2010/main" val="16029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92500" lnSpcReduction="20000"/>
          </a:bodyPr>
          <a:lstStyle/>
          <a:p>
            <a:r>
              <a:rPr lang="en-US" sz="1200" b="0" i="0" kern="1200" dirty="0">
                <a:solidFill>
                  <a:schemeClr val="tx1"/>
                </a:solidFill>
                <a:latin typeface="Century Gothic" panose="020B0502020202020204" pitchFamily="34" charset="0"/>
                <a:ea typeface="+mn-ea"/>
                <a:cs typeface="+mn-cs"/>
              </a:rPr>
              <a:t>We are not getting into this in-depth, but we did want to note that there are emerging analyses using data from social media.</a:t>
            </a:r>
          </a:p>
          <a:p>
            <a:endParaRPr lang="en-US" sz="1200" b="0" i="0" kern="1200" dirty="0">
              <a:solidFill>
                <a:schemeClr val="tx1"/>
              </a:solidFill>
              <a:latin typeface="Century Gothic" panose="020B0502020202020204" pitchFamily="34" charset="0"/>
              <a:ea typeface="+mn-ea"/>
              <a:cs typeface="+mn-cs"/>
            </a:endParaRPr>
          </a:p>
          <a:p>
            <a:r>
              <a:rPr lang="en-US" sz="1200" b="0" i="0" kern="1200" dirty="0">
                <a:solidFill>
                  <a:schemeClr val="tx1"/>
                </a:solidFill>
                <a:latin typeface="Century Gothic" panose="020B0502020202020204" pitchFamily="34" charset="0"/>
                <a:ea typeface="+mn-ea"/>
                <a:cs typeface="+mn-cs"/>
              </a:rPr>
              <a:t>As researchers, we may be interested in how a social media program may have helped cancer survivors cope, and decide to conduct interviews with a text or video chat function in a social media platform, because it allows us to select a more geographically disperse sample.</a:t>
            </a:r>
            <a:r>
              <a:rPr lang="en-US" sz="1200" b="1" i="0" kern="1200" dirty="0">
                <a:solidFill>
                  <a:schemeClr val="tx1"/>
                </a:solidFill>
                <a:latin typeface="Century Gothic" panose="020B0502020202020204" pitchFamily="34" charset="0"/>
                <a:ea typeface="+mn-ea"/>
                <a:cs typeface="+mn-cs"/>
              </a:rPr>
              <a:t> </a:t>
            </a:r>
            <a:r>
              <a:rPr lang="en-US" sz="1200" b="0" i="0" kern="1200" dirty="0">
                <a:solidFill>
                  <a:schemeClr val="tx1"/>
                </a:solidFill>
                <a:latin typeface="Century Gothic" panose="020B0502020202020204" pitchFamily="34" charset="0"/>
                <a:ea typeface="+mn-ea"/>
                <a:cs typeface="+mn-cs"/>
              </a:rPr>
              <a:t>Or, we may be interested in how cancer survivors use social media to build networks that help them cope. In this case, to understand participants’ choices, communications, and patterns of usage on that platform, we may use observations of community events, such as a webinar with a guest speaker, analysis of posts, and/or interviews with community members, to collect data. </a:t>
            </a:r>
          </a:p>
          <a:p>
            <a:endParaRPr lang="en-US" sz="1200" b="0" i="0" kern="1200" dirty="0">
              <a:solidFill>
                <a:schemeClr val="tx1"/>
              </a:solidFill>
              <a:latin typeface="Century Gothic" panose="020B0502020202020204" pitchFamily="34" charset="0"/>
              <a:ea typeface="+mn-ea"/>
              <a:cs typeface="+mn-cs"/>
            </a:endParaRPr>
          </a:p>
          <a:p>
            <a:r>
              <a:rPr lang="en-US" sz="1200" b="0" i="0" kern="1200" dirty="0">
                <a:solidFill>
                  <a:schemeClr val="tx1"/>
                </a:solidFill>
                <a:latin typeface="Century Gothic" panose="020B0502020202020204" pitchFamily="34" charset="0"/>
                <a:ea typeface="+mn-ea"/>
                <a:cs typeface="+mn-cs"/>
              </a:rPr>
              <a:t>In the first example, the social media platform is a means for communication that allows us to understand a research phenomenon. In the second example, the social media platform itself is part of the phenomenon being investigated. This fundamental choice about the research purpose, and the researcher’s motivation for using social media, influences the entire research design, sampling, and mode of data collection—what data to collect from whom, how, and by using which synchronous or asynchronous communications (Salmons, 2012). </a:t>
            </a:r>
          </a:p>
          <a:p>
            <a:endParaRPr lang="en-US" sz="1200" b="0" i="0" kern="1200" dirty="0">
              <a:solidFill>
                <a:schemeClr val="tx1"/>
              </a:solidFill>
              <a:latin typeface="Century Gothic" panose="020B0502020202020204" pitchFamily="34" charset="0"/>
              <a:ea typeface="+mn-ea"/>
              <a:cs typeface="+mn-cs"/>
            </a:endParaRPr>
          </a:p>
          <a:p>
            <a:r>
              <a:rPr lang="en-US" sz="1200" b="0" i="0" kern="1200" dirty="0">
                <a:solidFill>
                  <a:schemeClr val="tx1"/>
                </a:solidFill>
                <a:latin typeface="Century Gothic" panose="020B0502020202020204" pitchFamily="34" charset="0"/>
                <a:ea typeface="+mn-ea"/>
                <a:cs typeface="+mn-cs"/>
              </a:rPr>
              <a:t>Clearly, varied combinations of social media tools and qualitative methods offer a wide range of options for social science researchers. There are many opportunities in yet unexplored ways to think about qualitative research and social media</a:t>
            </a:r>
            <a:r>
              <a:rPr lang="en-US" sz="1200" b="0" i="0" kern="1200" baseline="0" dirty="0">
                <a:solidFill>
                  <a:schemeClr val="tx1"/>
                </a:solidFill>
                <a:latin typeface="Century Gothic" panose="020B0502020202020204" pitchFamily="34" charset="0"/>
                <a:ea typeface="+mn-ea"/>
                <a:cs typeface="+mn-cs"/>
              </a:rPr>
              <a:t> </a:t>
            </a:r>
            <a:r>
              <a:rPr lang="en-US" sz="1200" b="0" i="0" u="none" strike="noStrike" kern="1200" dirty="0">
                <a:solidFill>
                  <a:schemeClr val="tx1"/>
                </a:solidFill>
                <a:latin typeface="Century Gothic" panose="020B0502020202020204" pitchFamily="34" charset="0"/>
                <a:ea typeface="+mn-ea"/>
                <a:cs typeface="+mn-cs"/>
              </a:rPr>
              <a:t>equally, and</a:t>
            </a:r>
            <a:r>
              <a:rPr lang="en-US" sz="1200" b="0" i="0" kern="1200" dirty="0">
                <a:solidFill>
                  <a:schemeClr val="tx1"/>
                </a:solidFill>
                <a:latin typeface="Century Gothic" panose="020B0502020202020204" pitchFamily="34" charset="0"/>
                <a:ea typeface="+mn-ea"/>
                <a:cs typeface="+mn-cs"/>
              </a:rPr>
              <a:t> there are many unanswered questions and challenges. A few intriguing areas for consideration are shown on the next slide.</a:t>
            </a: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35</a:t>
            </a:fld>
            <a:endParaRPr lang="en-US" dirty="0">
              <a:latin typeface="Century Gothic" panose="020B0502020202020204" pitchFamily="34" charset="0"/>
            </a:endParaRPr>
          </a:p>
        </p:txBody>
      </p:sp>
    </p:spTree>
    <p:extLst>
      <p:ext uri="{BB962C8B-B14F-4D97-AF65-F5344CB8AC3E}">
        <p14:creationId xmlns:p14="http://schemas.microsoft.com/office/powerpoint/2010/main" val="22872308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sz="1200" b="1" i="0" kern="1200" dirty="0">
                <a:solidFill>
                  <a:schemeClr val="tx1"/>
                </a:solidFill>
                <a:latin typeface="Century Gothic" panose="020B0502020202020204" pitchFamily="34" charset="0"/>
                <a:ea typeface="+mn-ea"/>
                <a:cs typeface="+mn-cs"/>
              </a:rPr>
              <a:t>Ethical dilemmas: </a:t>
            </a:r>
            <a:r>
              <a:rPr lang="en-US" sz="1200" b="0" i="0" kern="1200" dirty="0">
                <a:solidFill>
                  <a:schemeClr val="tx1"/>
                </a:solidFill>
                <a:latin typeface="Century Gothic" panose="020B0502020202020204" pitchFamily="34" charset="0"/>
                <a:ea typeface="+mn-ea"/>
                <a:cs typeface="+mn-cs"/>
              </a:rPr>
              <a:t>Qualitative researchers will always need informed consent for interviews and direct exchanges with research participants. Yet, the situation is fuzzier when the researcher is conducting observations or drawing content from posted materials in online settings, where it may be hard to distinguish public from private. </a:t>
            </a:r>
          </a:p>
          <a:p>
            <a:endParaRPr lang="en-US" sz="1200" b="1" i="0" kern="1200" dirty="0">
              <a:solidFill>
                <a:schemeClr val="tx1"/>
              </a:solidFill>
              <a:latin typeface="Century Gothic" panose="020B0502020202020204" pitchFamily="34" charset="0"/>
              <a:ea typeface="+mn-ea"/>
              <a:cs typeface="+mn-cs"/>
            </a:endParaRPr>
          </a:p>
          <a:p>
            <a:r>
              <a:rPr lang="en-US" sz="1200" b="1" i="0" kern="1200" dirty="0">
                <a:solidFill>
                  <a:schemeClr val="tx1"/>
                </a:solidFill>
                <a:latin typeface="Century Gothic" panose="020B0502020202020204" pitchFamily="34" charset="0"/>
                <a:ea typeface="+mn-ea"/>
                <a:cs typeface="+mn-cs"/>
              </a:rPr>
              <a:t>Diverse data types:</a:t>
            </a:r>
            <a:r>
              <a:rPr lang="en-US" sz="1200" b="0" i="0" kern="1200" dirty="0">
                <a:solidFill>
                  <a:schemeClr val="tx1"/>
                </a:solidFill>
                <a:latin typeface="Century Gothic" panose="020B0502020202020204" pitchFamily="34" charset="0"/>
                <a:ea typeface="+mn-ea"/>
                <a:cs typeface="+mn-cs"/>
              </a:rPr>
              <a:t> Communication in social media settings may involve a mix of visual, verbal, and text-based exchanges. Qualitative researchers need to decide which types to use, and how to analyze them. </a:t>
            </a:r>
            <a:r>
              <a:rPr lang="en-US" sz="1200" b="0" i="0" u="none" strike="noStrike" kern="1200" dirty="0">
                <a:solidFill>
                  <a:schemeClr val="tx1"/>
                </a:solidFill>
                <a:latin typeface="Century Gothic" panose="020B0502020202020204" pitchFamily="34" charset="0"/>
                <a:ea typeface="+mn-ea"/>
                <a:cs typeface="+mn-cs"/>
              </a:rPr>
              <a:t>T</a:t>
            </a:r>
            <a:r>
              <a:rPr lang="en-US" sz="1200" b="0" i="0" u="none" kern="1200" dirty="0">
                <a:solidFill>
                  <a:schemeClr val="tx1"/>
                </a:solidFill>
                <a:latin typeface="Century Gothic" panose="020B0502020202020204" pitchFamily="34" charset="0"/>
                <a:ea typeface="+mn-ea"/>
                <a:cs typeface="+mn-cs"/>
              </a:rPr>
              <a:t>hey also </a:t>
            </a:r>
            <a:r>
              <a:rPr lang="en-US" sz="1200" b="0" i="0" kern="1200" dirty="0">
                <a:solidFill>
                  <a:schemeClr val="tx1"/>
                </a:solidFill>
                <a:latin typeface="Century Gothic" panose="020B0502020202020204" pitchFamily="34" charset="0"/>
                <a:ea typeface="+mn-ea"/>
                <a:cs typeface="+mn-cs"/>
              </a:rPr>
              <a:t>need to consider intellectual property rights of images, or pictures that include other people who have not given permission for their use </a:t>
            </a:r>
            <a:r>
              <a:rPr lang="en-US" sz="1200" b="0" i="0" u="none" strike="noStrike" kern="1200" dirty="0">
                <a:solidFill>
                  <a:schemeClr val="tx1"/>
                </a:solidFill>
                <a:latin typeface="Century Gothic" panose="020B0502020202020204" pitchFamily="34" charset="0"/>
                <a:ea typeface="+mn-ea"/>
                <a:cs typeface="+mn-cs"/>
              </a:rPr>
              <a:t>to</a:t>
            </a:r>
            <a:r>
              <a:rPr lang="en-US" sz="1200" b="0" i="0" u="none" strike="noStrike" kern="1200" baseline="0" dirty="0">
                <a:solidFill>
                  <a:schemeClr val="tx1"/>
                </a:solidFill>
                <a:latin typeface="Century Gothic" panose="020B0502020202020204" pitchFamily="34" charset="0"/>
                <a:ea typeface="+mn-ea"/>
                <a:cs typeface="+mn-cs"/>
              </a:rPr>
              <a:t> </a:t>
            </a:r>
            <a:r>
              <a:rPr lang="en-US" sz="1200" b="0" i="0" u="none" kern="1200" dirty="0">
                <a:solidFill>
                  <a:schemeClr val="tx1"/>
                </a:solidFill>
                <a:latin typeface="Century Gothic" panose="020B0502020202020204" pitchFamily="34" charset="0"/>
                <a:ea typeface="+mn-ea"/>
                <a:cs typeface="+mn-cs"/>
              </a:rPr>
              <a:t>the </a:t>
            </a:r>
            <a:r>
              <a:rPr lang="en-US" sz="1200" b="0" i="0" kern="1200" dirty="0">
                <a:solidFill>
                  <a:schemeClr val="tx1"/>
                </a:solidFill>
                <a:latin typeface="Century Gothic" panose="020B0502020202020204" pitchFamily="34" charset="0"/>
                <a:ea typeface="+mn-ea"/>
                <a:cs typeface="+mn-cs"/>
              </a:rPr>
              <a:t>researcher.</a:t>
            </a:r>
          </a:p>
          <a:p>
            <a:endParaRPr lang="en-US" sz="1200" b="1" i="0" kern="1200" dirty="0">
              <a:solidFill>
                <a:schemeClr val="tx1"/>
              </a:solidFill>
              <a:latin typeface="Century Gothic" panose="020B0502020202020204" pitchFamily="34" charset="0"/>
              <a:ea typeface="+mn-ea"/>
              <a:cs typeface="+mn-cs"/>
            </a:endParaRPr>
          </a:p>
          <a:p>
            <a:r>
              <a:rPr lang="en-US" sz="1200" b="1" i="0" kern="1200" dirty="0">
                <a:solidFill>
                  <a:schemeClr val="tx1"/>
                </a:solidFill>
                <a:latin typeface="Century Gothic" panose="020B0502020202020204" pitchFamily="34" charset="0"/>
                <a:ea typeface="+mn-ea"/>
                <a:cs typeface="+mn-cs"/>
              </a:rPr>
              <a:t>Non-neutral platforms: </a:t>
            </a:r>
            <a:r>
              <a:rPr lang="en-US" sz="1200" b="0" i="0" kern="1200" dirty="0">
                <a:solidFill>
                  <a:schemeClr val="tx1"/>
                </a:solidFill>
                <a:latin typeface="Century Gothic" panose="020B0502020202020204" pitchFamily="34" charset="0"/>
                <a:ea typeface="+mn-ea"/>
                <a:cs typeface="+mn-cs"/>
              </a:rPr>
              <a:t>Most social media sites are commercially owned. They are designed to generate revenue, not simply for a social good. Features are designed to encourage users to navigate and participate in certain ways. This means participants—unless they program their own online sites or interactive spaces—are not functioning online independent of technical and other constraints. </a:t>
            </a:r>
            <a:br>
              <a:rPr lang="en-US" sz="1200" b="0" i="0" kern="1200" dirty="0">
                <a:solidFill>
                  <a:schemeClr val="tx1"/>
                </a:solidFill>
                <a:latin typeface="Century Gothic" panose="020B0502020202020204" pitchFamily="34" charset="0"/>
                <a:ea typeface="+mn-ea"/>
                <a:cs typeface="+mn-cs"/>
              </a:rPr>
            </a:br>
            <a:r>
              <a:rPr lang="en-US" sz="1200" b="0" i="0" kern="1200" dirty="0">
                <a:solidFill>
                  <a:schemeClr val="tx1"/>
                </a:solidFill>
                <a:latin typeface="Century Gothic" panose="020B0502020202020204" pitchFamily="34" charset="0"/>
                <a:ea typeface="+mn-ea"/>
                <a:cs typeface="+mn-cs"/>
              </a:rPr>
              <a:t>(Retrieved from </a:t>
            </a:r>
            <a:r>
              <a:rPr lang="en-US" sz="1200" b="0" i="0" u="sng" kern="1200" dirty="0">
                <a:solidFill>
                  <a:schemeClr val="accent1">
                    <a:lumMod val="75000"/>
                  </a:schemeClr>
                </a:solidFill>
                <a:latin typeface="Century Gothic" panose="020B0502020202020204" pitchFamily="34" charset="0"/>
                <a:ea typeface="+mn-ea"/>
                <a:cs typeface="+mn-cs"/>
              </a:rPr>
              <a:t>http://nsmnss.blogspot.mx/2012/11/deep-data-digging-into-social-media_16.html</a:t>
            </a:r>
            <a:r>
              <a:rPr lang="en-US" sz="1200" b="0" i="0" kern="1200" dirty="0">
                <a:solidFill>
                  <a:schemeClr val="tx1"/>
                </a:solidFill>
                <a:latin typeface="Century Gothic" panose="020B0502020202020204" pitchFamily="34" charset="0"/>
                <a:ea typeface="+mn-ea"/>
                <a:cs typeface="+mn-cs"/>
              </a:rPr>
              <a:t> by </a:t>
            </a:r>
            <a:r>
              <a:rPr lang="es-MX" sz="1200" b="0" i="0" kern="1200" dirty="0">
                <a:solidFill>
                  <a:schemeClr val="tx1"/>
                </a:solidFill>
                <a:latin typeface="Century Gothic" panose="020B0502020202020204" pitchFamily="34" charset="0"/>
                <a:ea typeface="+mn-ea"/>
                <a:cs typeface="+mn-cs"/>
              </a:rPr>
              <a:t>Janet Salmons.)</a:t>
            </a:r>
            <a:endParaRPr lang="en-US" sz="1200" b="0" i="0" kern="1200" dirty="0">
              <a:solidFill>
                <a:schemeClr val="tx1"/>
              </a:solidFill>
              <a:latin typeface="Century Gothic" panose="020B0502020202020204" pitchFamily="34" charset="0"/>
              <a:ea typeface="+mn-ea"/>
              <a:cs typeface="+mn-cs"/>
            </a:endParaRPr>
          </a:p>
          <a:p>
            <a:endParaRPr lang="es-MX" dirty="0">
              <a:latin typeface="Century Gothic" panose="020B0502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latin typeface="Century Gothic" panose="020B0502020202020204" pitchFamily="34" charset="0"/>
                <a:ea typeface="+mn-ea"/>
                <a:cs typeface="+mn-cs"/>
              </a:rPr>
              <a:t>[The facilitator should have the software and a transcript excerpt to code. She/he will work during the exercise with the software on the screen in order to show participants </a:t>
            </a:r>
            <a:r>
              <a:rPr lang="en-US" sz="1200" kern="1200" dirty="0">
                <a:solidFill>
                  <a:schemeClr val="tx1"/>
                </a:solidFill>
                <a:latin typeface="Century Gothic" panose="020B0502020202020204" pitchFamily="34" charset="0"/>
                <a:ea typeface="+mn-ea"/>
                <a:cs typeface="+mn-cs"/>
              </a:rPr>
              <a:t>how it works. ]</a:t>
            </a:r>
            <a:endParaRPr lang="en-US" dirty="0">
              <a:latin typeface="Century Gothic" panose="020B0502020202020204" pitchFamily="34" charset="0"/>
            </a:endParaRPr>
          </a:p>
        </p:txBody>
      </p:sp>
    </p:spTree>
    <p:extLst>
      <p:ext uri="{BB962C8B-B14F-4D97-AF65-F5344CB8AC3E}">
        <p14:creationId xmlns:p14="http://schemas.microsoft.com/office/powerpoint/2010/main" val="13626005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noProof="0" dirty="0">
                <a:latin typeface="Century Gothic" panose="020B0502020202020204" pitchFamily="34" charset="0"/>
              </a:rPr>
              <a:t>There may be more than two main methods, but these are the most common ways to organize your data for the analysis process.</a:t>
            </a:r>
          </a:p>
          <a:p>
            <a:endParaRPr lang="en-US" noProof="0" dirty="0">
              <a:latin typeface="Century Gothic" panose="020B0502020202020204" pitchFamily="34" charset="0"/>
            </a:endParaRPr>
          </a:p>
          <a:p>
            <a:r>
              <a:rPr lang="en-US" noProof="0" dirty="0">
                <a:latin typeface="Century Gothic" panose="020B0502020202020204" pitchFamily="34" charset="0"/>
              </a:rPr>
              <a:t>Using software (such as Atlas.to, Nvivo, or Dedoose) is a good way to store your data, but it has to be transcribed or read into your software. Analysis charts also use software, for example Excel/Word.  </a:t>
            </a:r>
          </a:p>
          <a:p>
            <a:endParaRPr lang="en-US" noProof="0" dirty="0">
              <a:latin typeface="Century Gothic" panose="020B0502020202020204" pitchFamily="34" charset="0"/>
            </a:endParaRPr>
          </a:p>
          <a:p>
            <a:r>
              <a:rPr lang="en-US" noProof="0" dirty="0">
                <a:latin typeface="Century Gothic" panose="020B0502020202020204" pitchFamily="34" charset="0"/>
              </a:rPr>
              <a:t>The old-fashioned way (what everyone used to use) involved cutting and sorting text from transcripts and then grouping them by hand to make codes. But this method can be very time consuming, and you have to be very careful to organize your transcripts and keep track of the sources when you are cutting.</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dirty="0">
                <a:latin typeface="Century Gothic" panose="020B0502020202020204" pitchFamily="34" charset="0"/>
              </a:rPr>
              <a:t>This is an Excel array showing captured data.</a:t>
            </a:r>
          </a:p>
          <a:p>
            <a:endParaRPr lang="en-US" dirty="0">
              <a:latin typeface="Century Gothic" panose="020B0502020202020204" pitchFamily="34" charset="0"/>
            </a:endParaRPr>
          </a:p>
          <a:p>
            <a:r>
              <a:rPr lang="en-US" dirty="0">
                <a:latin typeface="Century Gothic" panose="020B0502020202020204" pitchFamily="34" charset="0"/>
              </a:rPr>
              <a:t>This matrix shows some errors commonly made while coding using Excel matrices, the coders did not transcribe what people said in first person but third person.</a:t>
            </a:r>
          </a:p>
          <a:p>
            <a:endParaRPr lang="en-US" dirty="0">
              <a:latin typeface="Century Gothic" panose="020B0502020202020204" pitchFamily="34" charset="0"/>
            </a:endParaRPr>
          </a:p>
          <a:p>
            <a:r>
              <a:rPr lang="en-US" dirty="0">
                <a:latin typeface="Century Gothic" panose="020B0502020202020204" pitchFamily="34" charset="0"/>
              </a:rPr>
              <a:t>Materials handout: Ask the participants to refer to the analysis chart included in the case study. </a:t>
            </a:r>
          </a:p>
          <a:p>
            <a:endParaRPr lang="en-US" dirty="0">
              <a:latin typeface="Century Gothic" panose="020B0502020202020204" pitchFamily="34" charset="0"/>
            </a:endParaRPr>
          </a:p>
          <a:p>
            <a:r>
              <a:rPr lang="en-US" dirty="0">
                <a:latin typeface="Century Gothic" panose="020B0502020202020204" pitchFamily="34" charset="0"/>
              </a:rPr>
              <a:t>This analysis chart contains examples of two different ways of transferring or tracking transcript excerpts. On the first row testimonials are typed in “third person,” showing one of the most common mistakes. The fieldworkers are not transcribing verbatim what people said, they are capturing it in third person. </a:t>
            </a:r>
          </a:p>
          <a:p>
            <a:endParaRPr lang="en-US" dirty="0">
              <a:latin typeface="Century Gothic" panose="020B0502020202020204" pitchFamily="34" charset="0"/>
            </a:endParaRPr>
          </a:p>
          <a:p>
            <a:r>
              <a:rPr lang="en-US" dirty="0">
                <a:latin typeface="Century Gothic" panose="020B0502020202020204" pitchFamily="34" charset="0"/>
              </a:rPr>
              <a:t>On the second, row quotes or excerpts are captured in first person—this is the correct way to do it.</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noProof="0" dirty="0">
                <a:latin typeface="Century Gothic" panose="020B0502020202020204" pitchFamily="34" charset="0"/>
              </a:rPr>
              <a:t>This slide</a:t>
            </a:r>
            <a:r>
              <a:rPr lang="en-US" b="1" baseline="0" noProof="0" dirty="0">
                <a:latin typeface="Century Gothic" panose="020B0502020202020204" pitchFamily="34" charset="0"/>
              </a:rPr>
              <a:t> shows which kind of data are normally analyzed using analysis charts and which kind of data are not usually analyzed using charts.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The reason </a:t>
            </a:r>
            <a:r>
              <a:rPr lang="en-US" u="none" baseline="0" noProof="0" dirty="0">
                <a:latin typeface="Century Gothic" panose="020B0502020202020204" pitchFamily="34" charset="0"/>
              </a:rPr>
              <a:t>why </a:t>
            </a:r>
            <a:r>
              <a:rPr lang="en-US" baseline="0" noProof="0" dirty="0">
                <a:latin typeface="Century Gothic" panose="020B0502020202020204" pitchFamily="34" charset="0"/>
              </a:rPr>
              <a:t>semistructured interviews, observation, and documents are more commonly analyzed using charts is because they are typically simpler and easier to classify.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The reason why other techniques are not analyzed using charts is because they are more complex and quite difficult to classify in charts.</a:t>
            </a:r>
            <a:endParaRPr lang="en-US" noProof="0" dirty="0">
              <a:latin typeface="Century Gothic" panose="020B0502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noProof="0" dirty="0">
                <a:latin typeface="Century Gothic" panose="020B0502020202020204" pitchFamily="34" charset="0"/>
              </a:rPr>
              <a:t>Who should</a:t>
            </a:r>
            <a:r>
              <a:rPr lang="en-US" b="1" baseline="0" noProof="0" dirty="0">
                <a:latin typeface="Century Gothic" panose="020B0502020202020204" pitchFamily="34" charset="0"/>
              </a:rPr>
              <a:t> do the analysis?</a:t>
            </a:r>
          </a:p>
          <a:p>
            <a:endParaRPr lang="en-US" baseline="0" noProof="0" dirty="0">
              <a:latin typeface="Century Gothic" panose="020B0502020202020204" pitchFamily="34" charset="0"/>
            </a:endParaRPr>
          </a:p>
          <a:p>
            <a:r>
              <a:rPr lang="en-US" noProof="0" dirty="0">
                <a:latin typeface="Century Gothic" panose="020B0502020202020204" pitchFamily="34" charset="0"/>
              </a:rPr>
              <a:t>Analysis</a:t>
            </a:r>
            <a:r>
              <a:rPr lang="en-US" baseline="0" noProof="0" dirty="0">
                <a:latin typeface="Century Gothic" panose="020B0502020202020204" pitchFamily="34" charset="0"/>
              </a:rPr>
              <a:t> must be carried out by someone </a:t>
            </a:r>
            <a:r>
              <a:rPr lang="en-US" u="none" strike="noStrike" baseline="0" noProof="0" dirty="0">
                <a:latin typeface="Century Gothic" panose="020B0502020202020204" pitchFamily="34" charset="0"/>
              </a:rPr>
              <a:t>who</a:t>
            </a:r>
            <a:r>
              <a:rPr lang="en-US" baseline="0" noProof="0" dirty="0">
                <a:latin typeface="Century Gothic" panose="020B0502020202020204" pitchFamily="34" charset="0"/>
              </a:rPr>
              <a:t> has a deep understanding of the topic in the field.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Normally, those who are more familiar with the subject area are fieldworkers and researchers. When I say “normally” it means that there </a:t>
            </a:r>
            <a:r>
              <a:rPr lang="en-US" u="none" baseline="0" noProof="0" dirty="0">
                <a:latin typeface="Century Gothic" panose="020B0502020202020204" pitchFamily="34" charset="0"/>
              </a:rPr>
              <a:t>are</a:t>
            </a:r>
            <a:r>
              <a:rPr lang="en-US" baseline="0" noProof="0" dirty="0">
                <a:latin typeface="Century Gothic" panose="020B0502020202020204" pitchFamily="34" charset="0"/>
              </a:rPr>
              <a:t> no fixed rules, qualitative work is </a:t>
            </a:r>
            <a:r>
              <a:rPr lang="en-US" u="none" baseline="0" noProof="0" dirty="0">
                <a:latin typeface="Century Gothic" panose="020B0502020202020204" pitchFamily="34" charset="0"/>
              </a:rPr>
              <a:t>always</a:t>
            </a:r>
            <a:r>
              <a:rPr lang="en-US" baseline="0" noProof="0" dirty="0">
                <a:latin typeface="Century Gothic" panose="020B0502020202020204" pitchFamily="34" charset="0"/>
              </a:rPr>
              <a:t> flexible, even in the analysis process.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Qualitative analysis requires deep training in social sciences. </a:t>
            </a:r>
            <a:r>
              <a:rPr lang="en-US" u="none" baseline="0" noProof="0" dirty="0">
                <a:latin typeface="Century Gothic" panose="020B0502020202020204" pitchFamily="34" charset="0"/>
              </a:rPr>
              <a:t>Do not </a:t>
            </a:r>
            <a:r>
              <a:rPr lang="en-US" u="none" strike="noStrike" baseline="0" noProof="0" dirty="0">
                <a:latin typeface="Century Gothic" panose="020B0502020202020204" pitchFamily="34" charset="0"/>
              </a:rPr>
              <a:t>leave analysis</a:t>
            </a:r>
            <a:r>
              <a:rPr lang="en-US" u="none" baseline="0" noProof="0" dirty="0">
                <a:latin typeface="Century Gothic" panose="020B0502020202020204" pitchFamily="34" charset="0"/>
              </a:rPr>
              <a:t> </a:t>
            </a:r>
            <a:r>
              <a:rPr lang="en-US" u="none" strike="noStrike" baseline="0" noProof="0" dirty="0">
                <a:latin typeface="Century Gothic" panose="020B0502020202020204" pitchFamily="34" charset="0"/>
              </a:rPr>
              <a:t>in the hands of </a:t>
            </a:r>
            <a:r>
              <a:rPr lang="en-US" u="none" baseline="0" noProof="0" dirty="0">
                <a:latin typeface="Century Gothic" panose="020B0502020202020204" pitchFamily="34" charset="0"/>
              </a:rPr>
              <a:t>amateurs</a:t>
            </a:r>
            <a:r>
              <a:rPr lang="en-US" baseline="0" noProof="0" dirty="0">
                <a:latin typeface="Century Gothic" panose="020B0502020202020204" pitchFamily="34" charset="0"/>
              </a:rPr>
              <a:t>.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Qualitative analysis requires deep understanding of the topic from the </a:t>
            </a:r>
            <a:r>
              <a:rPr lang="en-US" u="none" strike="noStrike" baseline="0" noProof="0" dirty="0">
                <a:latin typeface="Century Gothic" panose="020B0502020202020204" pitchFamily="34" charset="0"/>
              </a:rPr>
              <a:t>theoretical</a:t>
            </a:r>
            <a:r>
              <a:rPr lang="en-US" baseline="0" noProof="0" dirty="0">
                <a:latin typeface="Century Gothic" panose="020B0502020202020204" pitchFamily="34" charset="0"/>
              </a:rPr>
              <a:t> perspective, it is not mechanical, </a:t>
            </a:r>
            <a:r>
              <a:rPr lang="en-US" u="none" strike="noStrike" baseline="0" noProof="0" dirty="0">
                <a:latin typeface="Century Gothic" panose="020B0502020202020204" pitchFamily="34" charset="0"/>
              </a:rPr>
              <a:t>nor</a:t>
            </a:r>
            <a:r>
              <a:rPr lang="en-US" baseline="0" noProof="0" dirty="0">
                <a:latin typeface="Century Gothic" panose="020B0502020202020204" pitchFamily="34" charset="0"/>
              </a:rPr>
              <a:t> a formulae.</a:t>
            </a:r>
            <a:endParaRPr lang="en-US" noProof="0" dirty="0">
              <a:latin typeface="Century Gothic" panose="020B050202020202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noProof="0" dirty="0">
                <a:latin typeface="Century Gothic" panose="020B0502020202020204" pitchFamily="34" charset="0"/>
              </a:rPr>
              <a:t>When </a:t>
            </a:r>
            <a:r>
              <a:rPr lang="en-US" b="1" u="none" noProof="0" dirty="0">
                <a:latin typeface="Century Gothic" panose="020B0502020202020204" pitchFamily="34" charset="0"/>
              </a:rPr>
              <a:t>should</a:t>
            </a:r>
            <a:r>
              <a:rPr lang="en-US" b="1" baseline="0" noProof="0" dirty="0">
                <a:latin typeface="Century Gothic" panose="020B0502020202020204" pitchFamily="34" charset="0"/>
              </a:rPr>
              <a:t> analysis be done?</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Ideally, analysis will be done soon after </a:t>
            </a:r>
            <a:r>
              <a:rPr lang="en-US" u="none" baseline="0" noProof="0" dirty="0">
                <a:latin typeface="Century Gothic" panose="020B0502020202020204" pitchFamily="34" charset="0"/>
              </a:rPr>
              <a:t>the </a:t>
            </a:r>
            <a:r>
              <a:rPr lang="en-US" baseline="0" noProof="0" dirty="0">
                <a:latin typeface="Century Gothic" panose="020B0502020202020204" pitchFamily="34" charset="0"/>
              </a:rPr>
              <a:t>data was generated. It is not necessary to wait until the fieldwork is done, analysis can be initiated while fieldwork is still ongoing. However, this is not the case (starting analysis during fieldwork) when analysis charts are going to be used. </a:t>
            </a:r>
          </a:p>
          <a:p>
            <a:endParaRPr lang="en-US" baseline="0" noProof="0" dirty="0">
              <a:latin typeface="Century Gothic" panose="020B0502020202020204" pitchFamily="34" charset="0"/>
            </a:endParaRPr>
          </a:p>
          <a:p>
            <a:r>
              <a:rPr lang="en-US" u="none" baseline="0" noProof="0" dirty="0">
                <a:latin typeface="Century Gothic" panose="020B0502020202020204" pitchFamily="34" charset="0"/>
              </a:rPr>
              <a:t>Coding and analysis can take a long time: A half-day to a whole day for a semistructured interview and a half-day for an observation</a:t>
            </a:r>
            <a:r>
              <a:rPr lang="en-US" baseline="0" noProof="0" dirty="0">
                <a:latin typeface="Century Gothic" panose="020B0502020202020204" pitchFamily="34" charset="0"/>
              </a:rPr>
              <a:t>. </a:t>
            </a:r>
          </a:p>
          <a:p>
            <a:endParaRPr lang="en-US" baseline="0" noProof="0" dirty="0">
              <a:latin typeface="Century Gothic" panose="020B0502020202020204" pitchFamily="34" charset="0"/>
            </a:endParaRPr>
          </a:p>
          <a:p>
            <a:r>
              <a:rPr lang="en-US" u="none" baseline="0" noProof="0" dirty="0">
                <a:latin typeface="Century Gothic" panose="020B0502020202020204" pitchFamily="34" charset="0"/>
              </a:rPr>
              <a:t>Performing analysis using software is not faster, but it produces a more sophisticated analysis output—</a:t>
            </a:r>
            <a:r>
              <a:rPr lang="en-US" u="none" strike="noStrike" baseline="0" noProof="0" dirty="0">
                <a:latin typeface="Century Gothic" panose="020B0502020202020204" pitchFamily="34" charset="0"/>
              </a:rPr>
              <a:t>this is</a:t>
            </a:r>
            <a:r>
              <a:rPr lang="en-US" u="none" baseline="0" noProof="0" dirty="0">
                <a:latin typeface="Century Gothic" panose="020B0502020202020204" pitchFamily="34" charset="0"/>
              </a:rPr>
              <a:t> not possible with charts. </a:t>
            </a:r>
            <a:endParaRPr lang="es-MX" baseline="0" dirty="0">
              <a:latin typeface="Century Gothic" panose="020B0502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noProof="0" dirty="0">
                <a:latin typeface="Century Gothic" panose="020B0502020202020204" pitchFamily="34" charset="0"/>
              </a:rPr>
              <a:t>Analysis chart how?</a:t>
            </a:r>
          </a:p>
          <a:p>
            <a:endParaRPr lang="en-US" b="1" noProof="0" dirty="0">
              <a:latin typeface="Century Gothic" panose="020B0502020202020204" pitchFamily="34" charset="0"/>
            </a:endParaRPr>
          </a:p>
          <a:p>
            <a:pPr marL="685800" lvl="1" indent="-228600">
              <a:buAutoNum type="arabicPeriod"/>
            </a:pPr>
            <a:r>
              <a:rPr lang="en-US" baseline="0" noProof="0" dirty="0">
                <a:latin typeface="Century Gothic" panose="020B0502020202020204" pitchFamily="34" charset="0"/>
              </a:rPr>
              <a:t>Be sure to record sociodemographic data in order to contextualize data. Remember that qualitative </a:t>
            </a:r>
            <a:r>
              <a:rPr lang="en-US" u="none" baseline="0" noProof="0" dirty="0">
                <a:latin typeface="Century Gothic" panose="020B0502020202020204" pitchFamily="34" charset="0"/>
              </a:rPr>
              <a:t>data </a:t>
            </a:r>
            <a:r>
              <a:rPr lang="en-US" u="none" strike="noStrike" baseline="0" noProof="0" dirty="0">
                <a:latin typeface="Century Gothic" panose="020B0502020202020204" pitchFamily="34" charset="0"/>
              </a:rPr>
              <a:t>is</a:t>
            </a:r>
            <a:r>
              <a:rPr lang="en-US" u="none" baseline="0" noProof="0" dirty="0">
                <a:latin typeface="Century Gothic" panose="020B0502020202020204" pitchFamily="34" charset="0"/>
              </a:rPr>
              <a:t> </a:t>
            </a:r>
            <a:r>
              <a:rPr lang="en-US" baseline="0" noProof="0" dirty="0">
                <a:latin typeface="Century Gothic" panose="020B0502020202020204" pitchFamily="34" charset="0"/>
              </a:rPr>
              <a:t>not good to generalize, so sociodemographic data is needed in order to contextualize data (rural vs. urban, or male vs. female)</a:t>
            </a:r>
          </a:p>
          <a:p>
            <a:pPr marL="685800" lvl="1" indent="-228600">
              <a:buAutoNum type="arabicPeriod"/>
            </a:pPr>
            <a:r>
              <a:rPr lang="en-US" baseline="0" noProof="0" dirty="0">
                <a:latin typeface="Century Gothic" panose="020B0502020202020204" pitchFamily="34" charset="0"/>
              </a:rPr>
              <a:t>Listen </a:t>
            </a:r>
            <a:r>
              <a:rPr lang="en-US" u="none" baseline="0" noProof="0" dirty="0">
                <a:latin typeface="Century Gothic" panose="020B0502020202020204" pitchFamily="34" charset="0"/>
              </a:rPr>
              <a:t>to</a:t>
            </a:r>
            <a:r>
              <a:rPr lang="en-US" baseline="0" noProof="0" dirty="0">
                <a:latin typeface="Century Gothic" panose="020B0502020202020204" pitchFamily="34" charset="0"/>
              </a:rPr>
              <a:t> the audio and then stop the recording when the person is talking about your “code” or “category” </a:t>
            </a:r>
          </a:p>
          <a:p>
            <a:pPr marL="685800" lvl="1" indent="-228600">
              <a:buAutoNum type="arabicPeriod"/>
            </a:pPr>
            <a:r>
              <a:rPr lang="en-US" baseline="0" noProof="0" dirty="0">
                <a:latin typeface="Century Gothic" panose="020B0502020202020204" pitchFamily="34" charset="0"/>
              </a:rPr>
              <a:t>Then, type verbatim the part that is important from the informant’s speech. It’s important to capture the context of the quote as well—not just a few words.</a:t>
            </a:r>
          </a:p>
          <a:p>
            <a:pPr marL="685800" lvl="1" indent="-228600">
              <a:buAutoNum type="arabicPeriod"/>
            </a:pPr>
            <a:r>
              <a:rPr lang="en-US" baseline="0" noProof="0" dirty="0">
                <a:latin typeface="Century Gothic" panose="020B0502020202020204" pitchFamily="34" charset="0"/>
              </a:rPr>
              <a:t>It is very useful to have a personal comment, memo, or previous analysis in those testimonials that you find meaningful</a:t>
            </a:r>
            <a:endParaRPr lang="es-MX" baseline="0" dirty="0">
              <a:latin typeface="Century Gothic" panose="020B0502020202020204"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noProof="0" dirty="0">
                <a:latin typeface="Century Gothic" panose="020B0502020202020204" pitchFamily="34" charset="0"/>
              </a:rPr>
              <a:t>In</a:t>
            </a:r>
            <a:r>
              <a:rPr lang="en-US" b="1" baseline="0" noProof="0" dirty="0">
                <a:latin typeface="Century Gothic" panose="020B0502020202020204" pitchFamily="34" charset="0"/>
              </a:rPr>
              <a:t> this slide, we list common mistakes in creating analysis charts.</a:t>
            </a:r>
          </a:p>
          <a:p>
            <a:endParaRPr lang="en-US" baseline="0" noProof="0" dirty="0">
              <a:latin typeface="Century Gothic" panose="020B0502020202020204" pitchFamily="34" charset="0"/>
            </a:endParaRPr>
          </a:p>
          <a:p>
            <a:r>
              <a:rPr lang="en-US" b="1" baseline="0" noProof="0" dirty="0">
                <a:latin typeface="Century Gothic" panose="020B0502020202020204" pitchFamily="34" charset="0"/>
              </a:rPr>
              <a:t>The first mistake</a:t>
            </a:r>
            <a:r>
              <a:rPr lang="en-US" baseline="0" noProof="0" dirty="0">
                <a:latin typeface="Century Gothic" panose="020B0502020202020204" pitchFamily="34" charset="0"/>
              </a:rPr>
              <a:t>: To type in third person</a:t>
            </a:r>
            <a:r>
              <a:rPr lang="en-US" u="none" baseline="0" noProof="0" dirty="0">
                <a:latin typeface="Century Gothic" panose="020B0502020202020204" pitchFamily="34" charset="0"/>
              </a:rPr>
              <a:t>, that is</a:t>
            </a:r>
            <a:r>
              <a:rPr lang="en-US" baseline="0" noProof="0" dirty="0">
                <a:latin typeface="Century Gothic" panose="020B0502020202020204" pitchFamily="34" charset="0"/>
              </a:rPr>
              <a:t>: instead of typing an informant quote, such as “I was very upset when the doctor told me I was pregnant,” instead typing “she was very upset when she was informed about her pregnancy.” </a:t>
            </a:r>
          </a:p>
          <a:p>
            <a:endParaRPr lang="en-US" baseline="0" noProof="0" dirty="0">
              <a:latin typeface="Century Gothic" panose="020B0502020202020204" pitchFamily="34" charset="0"/>
            </a:endParaRPr>
          </a:p>
          <a:p>
            <a:r>
              <a:rPr lang="en-US" b="1" baseline="0" noProof="0" dirty="0">
                <a:latin typeface="Century Gothic" panose="020B0502020202020204" pitchFamily="34" charset="0"/>
              </a:rPr>
              <a:t>This is the second common mistake:</a:t>
            </a:r>
            <a:r>
              <a:rPr lang="en-US" baseline="0" noProof="0" dirty="0">
                <a:latin typeface="Century Gothic" panose="020B0502020202020204" pitchFamily="34" charset="0"/>
              </a:rPr>
              <a:t> While listening to long recordings and audio, the researcher gets tired, so, in the first minutes of the interview she/he diligently takes notes and fills the chart, but as the audio goes on, she/he tends to make fewer quotations. </a:t>
            </a:r>
          </a:p>
          <a:p>
            <a:endParaRPr lang="en-US" baseline="0" noProof="0" dirty="0">
              <a:latin typeface="Century Gothic" panose="020B0502020202020204" pitchFamily="34" charset="0"/>
            </a:endParaRPr>
          </a:p>
          <a:p>
            <a:r>
              <a:rPr lang="en-US" b="1" u="none" baseline="0" noProof="0" dirty="0">
                <a:latin typeface="Century Gothic" panose="020B0502020202020204" pitchFamily="34" charset="0"/>
              </a:rPr>
              <a:t>Finally: </a:t>
            </a:r>
            <a:r>
              <a:rPr lang="en-US" b="0" u="none" baseline="0" noProof="0" dirty="0">
                <a:latin typeface="Century Gothic" panose="020B0502020202020204" pitchFamily="34" charset="0"/>
              </a:rPr>
              <a:t>S</a:t>
            </a:r>
            <a:r>
              <a:rPr lang="en-US" b="0" u="none" strike="noStrike" baseline="0" noProof="0" dirty="0">
                <a:latin typeface="Century Gothic" panose="020B0502020202020204" pitchFamily="34" charset="0"/>
              </a:rPr>
              <a:t>electing</a:t>
            </a:r>
            <a:r>
              <a:rPr lang="en-US" u="none" strike="noStrike" baseline="0" noProof="0" dirty="0">
                <a:latin typeface="Century Gothic" panose="020B0502020202020204" pitchFamily="34" charset="0"/>
              </a:rPr>
              <a:t> only the </a:t>
            </a:r>
            <a:r>
              <a:rPr lang="en-US" u="none" baseline="0" noProof="0" dirty="0">
                <a:latin typeface="Century Gothic" panose="020B0502020202020204" pitchFamily="34" charset="0"/>
              </a:rPr>
              <a:t>quotes/fragments that ‘support’ your hypothesis or theoretical perspective while overlooking divergent or conflicting data is a concern when using charts.</a:t>
            </a:r>
            <a:endParaRPr lang="es-MX" dirty="0">
              <a:latin typeface="Century Gothic" panose="020B0502020202020204"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lnSpcReduction="10000"/>
          </a:bodyPr>
          <a:lstStyle/>
          <a:p>
            <a:r>
              <a:rPr lang="en-US" sz="1200" b="0" kern="1200" dirty="0">
                <a:solidFill>
                  <a:schemeClr val="tx1"/>
                </a:solidFill>
                <a:latin typeface="Century Gothic" panose="020B0502020202020204" pitchFamily="34" charset="0"/>
                <a:ea typeface="+mn-ea"/>
                <a:cs typeface="+mn-cs"/>
              </a:rPr>
              <a:t>Presented here are the strengths and weaknesses of using analysis charts.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Analysis charts are created using Excel (or Word) and are a way of organizing your data while conducting analysis. These charts should not be used on a regular basis, because they lead to potentially significant bias in the selection of data. Making charts listening to the audio while transcribing “in a selective way” leads to using only the data that seems relevant to answer the pre-established categories in the Excel matrix.</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Yet, experienced researchers can select the texts in a proper way. To carry out this type of analysis, a high level of experience in this type of subject and the double-entering of data is needed.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This kind of analysis is merely deductive, there is no space to create new categories and it’s best used for simple, less complex topic analysis.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There are a number of software programs available to help analyze the information, and software helps the researchers to produce outputs in a simple way, but beware: that software doesn’t code the information by itself. Data always has to be coded by the researcher.</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45</a:t>
            </a:fld>
            <a:endParaRPr lang="en-US" dirty="0">
              <a:latin typeface="Century Gothic" panose="020B0502020202020204" pitchFamily="34" charset="0"/>
            </a:endParaRPr>
          </a:p>
        </p:txBody>
      </p:sp>
    </p:spTree>
    <p:extLst>
      <p:ext uri="{BB962C8B-B14F-4D97-AF65-F5344CB8AC3E}">
        <p14:creationId xmlns:p14="http://schemas.microsoft.com/office/powerpoint/2010/main" val="14516533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noProof="0" dirty="0">
                <a:latin typeface="Century Gothic" panose="020B0502020202020204" pitchFamily="34" charset="0"/>
              </a:rPr>
              <a:t>This slide points out that software is just a way to organize work, but it is not automatized. </a:t>
            </a:r>
          </a:p>
          <a:p>
            <a:endParaRPr lang="en-US" noProof="0" dirty="0">
              <a:latin typeface="Century Gothic" panose="020B0502020202020204" pitchFamily="34" charset="0"/>
            </a:endParaRPr>
          </a:p>
          <a:p>
            <a:r>
              <a:rPr lang="en-US" noProof="0" dirty="0">
                <a:latin typeface="Century Gothic" panose="020B0502020202020204" pitchFamily="34" charset="0"/>
              </a:rPr>
              <a:t>Software</a:t>
            </a:r>
            <a:r>
              <a:rPr lang="en-US" baseline="0" noProof="0" dirty="0">
                <a:latin typeface="Century Gothic" panose="020B0502020202020204" pitchFamily="34" charset="0"/>
              </a:rPr>
              <a:t> helps, but is not automatic—you must still do the coding by hand.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Software is useful when you want to do a deep, detailed and truly qualitative analysis.</a:t>
            </a:r>
            <a:br>
              <a:rPr lang="en-US" baseline="0" noProof="0" dirty="0">
                <a:latin typeface="Century Gothic" panose="020B0502020202020204" pitchFamily="34" charset="0"/>
              </a:rPr>
            </a:br>
            <a:endParaRPr lang="en-US" baseline="0" noProof="0" dirty="0">
              <a:latin typeface="Century Gothic" panose="020B0502020202020204" pitchFamily="34" charset="0"/>
            </a:endParaRPr>
          </a:p>
          <a:p>
            <a:r>
              <a:rPr lang="en-US" baseline="0" noProof="0" dirty="0">
                <a:latin typeface="Century Gothic" panose="020B0502020202020204" pitchFamily="34" charset="0"/>
              </a:rPr>
              <a:t>Software helps in order to be systematic, </a:t>
            </a:r>
            <a:r>
              <a:rPr lang="en-US" u="none" baseline="0" noProof="0" dirty="0">
                <a:latin typeface="Century Gothic" panose="020B0502020202020204" pitchFamily="34" charset="0"/>
              </a:rPr>
              <a:t>compar</a:t>
            </a:r>
            <a:r>
              <a:rPr lang="en-US" u="none" strike="noStrike" baseline="0" noProof="0" dirty="0">
                <a:latin typeface="Century Gothic" panose="020B0502020202020204" pitchFamily="34" charset="0"/>
              </a:rPr>
              <a:t>ing</a:t>
            </a:r>
            <a:r>
              <a:rPr lang="en-US" baseline="0" noProof="0" dirty="0">
                <a:latin typeface="Century Gothic" panose="020B0502020202020204" pitchFamily="34" charset="0"/>
              </a:rPr>
              <a:t> codes and documents.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Software is very important with large data sets because it helps to manage the information better, and on a deeper level.</a:t>
            </a:r>
            <a:endParaRPr lang="en-US" noProof="0" dirty="0">
              <a:latin typeface="Century Gothic" panose="020B0502020202020204" pitchFamily="34"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a:bodyPr>
          <a:lstStyle/>
          <a:p>
            <a:r>
              <a:rPr lang="en-US" b="0" dirty="0">
                <a:latin typeface="Century Gothic" panose="020B0502020202020204" pitchFamily="34" charset="0"/>
              </a:rPr>
              <a:t>There are a large number of software programs for analyzing qualitative data. In the Participants’ Guide, Appendix F, there is a table listing the main options for software and the pros and cons of each.</a:t>
            </a:r>
          </a:p>
          <a:p>
            <a:endParaRPr lang="en-US" dirty="0">
              <a:latin typeface="Century Gothic" panose="020B0502020202020204" pitchFamily="34" charset="0"/>
            </a:endParaRPr>
          </a:p>
          <a:p>
            <a:r>
              <a:rPr lang="en-US" dirty="0">
                <a:latin typeface="Century Gothic" panose="020B0502020202020204" pitchFamily="34" charset="0"/>
              </a:rPr>
              <a:t>Each software program has its own characteristics, there are several programs that are free and the rest are commercial programs. It is important to remember that the program is </a:t>
            </a:r>
            <a:r>
              <a:rPr lang="en-US" u="none" dirty="0">
                <a:latin typeface="Century Gothic" panose="020B0502020202020204" pitchFamily="34" charset="0"/>
              </a:rPr>
              <a:t>only</a:t>
            </a:r>
            <a:r>
              <a:rPr lang="en-US" dirty="0">
                <a:latin typeface="Century Gothic" panose="020B0502020202020204" pitchFamily="34" charset="0"/>
              </a:rPr>
              <a:t> an assistant for the analysis, as the analysis will be done manually by the researchers. Those who have not seen the software before often think that it does the analysis for you, like in Stata or SPSS, but that is definitely </a:t>
            </a:r>
            <a:r>
              <a:rPr lang="en-US" u="sng" dirty="0">
                <a:latin typeface="Century Gothic" panose="020B0502020202020204" pitchFamily="34" charset="0"/>
              </a:rPr>
              <a:t>not</a:t>
            </a:r>
            <a:r>
              <a:rPr lang="en-US" dirty="0">
                <a:latin typeface="Century Gothic" panose="020B0502020202020204" pitchFamily="34" charset="0"/>
              </a:rPr>
              <a:t> the case.</a:t>
            </a:r>
            <a:endParaRPr lang="es-MX"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47</a:t>
            </a:fld>
            <a:endParaRPr lang="en-US" dirty="0">
              <a:latin typeface="Century Gothic" panose="020B0502020202020204" pitchFamily="34" charset="0"/>
            </a:endParaRPr>
          </a:p>
        </p:txBody>
      </p:sp>
    </p:spTree>
    <p:extLst>
      <p:ext uri="{BB962C8B-B14F-4D97-AF65-F5344CB8AC3E}">
        <p14:creationId xmlns:p14="http://schemas.microsoft.com/office/powerpoint/2010/main" val="26368170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noProof="0" dirty="0">
                <a:latin typeface="Century Gothic" panose="020B0502020202020204" pitchFamily="34" charset="0"/>
              </a:rPr>
              <a:t>This slide shows </a:t>
            </a:r>
            <a:r>
              <a:rPr lang="en-US" baseline="0" noProof="0" dirty="0">
                <a:latin typeface="Century Gothic" panose="020B0502020202020204" pitchFamily="34" charset="0"/>
              </a:rPr>
              <a:t>the advantages of using software.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Using software is often far better than doing analysis using analysis charts. </a:t>
            </a:r>
          </a:p>
          <a:p>
            <a:endParaRPr lang="es-MX" dirty="0">
              <a:latin typeface="Century Gothic" panose="020B0502020202020204" pitchFamily="34"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r>
              <a:rPr lang="en-US" b="1" noProof="0" dirty="0">
                <a:latin typeface="Century Gothic" panose="020B0502020202020204" pitchFamily="34" charset="0"/>
              </a:rPr>
              <a:t>What is an output?</a:t>
            </a:r>
            <a:br>
              <a:rPr lang="en-US" b="1" noProof="0" dirty="0">
                <a:latin typeface="Century Gothic" panose="020B0502020202020204" pitchFamily="34" charset="0"/>
              </a:rPr>
            </a:br>
            <a:endParaRPr lang="en-US" noProof="0" dirty="0">
              <a:latin typeface="Century Gothic" panose="020B0502020202020204" pitchFamily="34" charset="0"/>
            </a:endParaRPr>
          </a:p>
          <a:p>
            <a:r>
              <a:rPr lang="en-US" b="1" noProof="0" dirty="0">
                <a:latin typeface="Century Gothic" panose="020B0502020202020204" pitchFamily="34" charset="0"/>
              </a:rPr>
              <a:t>Outputs are equivalent to the “do</a:t>
            </a:r>
            <a:r>
              <a:rPr lang="en-US" b="1" baseline="0" noProof="0" dirty="0">
                <a:latin typeface="Century Gothic" panose="020B0502020202020204" pitchFamily="34" charset="0"/>
              </a:rPr>
              <a:t> file” outputs in quantitative software</a:t>
            </a:r>
            <a:r>
              <a:rPr lang="en-US" baseline="0" noProof="0" dirty="0">
                <a:latin typeface="Century Gothic" panose="020B0502020202020204" pitchFamily="34" charset="0"/>
              </a:rPr>
              <a:t>. What you see in a qualitative output are the different responses, verbatim fragments of discourses, or “data” that different informants expressed.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Once you see these outputs in context (all of them together) it enables the researcher/evaluator to make sense of the outputs and draw conclusions and information.</a:t>
            </a:r>
          </a:p>
          <a:p>
            <a:r>
              <a:rPr lang="en-US" baseline="0" noProof="0" dirty="0">
                <a:latin typeface="Century Gothic" panose="020B0502020202020204" pitchFamily="34" charset="0"/>
              </a:rPr>
              <a:t> </a:t>
            </a:r>
          </a:p>
          <a:p>
            <a:r>
              <a:rPr lang="en-US" baseline="0" noProof="0" dirty="0">
                <a:latin typeface="Century Gothic" panose="020B0502020202020204" pitchFamily="34" charset="0"/>
              </a:rPr>
              <a:t>Outputs can be generated by different categories based on how you have categorized the data when you entered it into the software: by gender, age, sex, sexual orientation, etc. It depends on </a:t>
            </a:r>
            <a:r>
              <a:rPr lang="en-US" u="none" baseline="0" noProof="0" dirty="0">
                <a:latin typeface="Century Gothic" panose="020B0502020202020204" pitchFamily="34" charset="0"/>
              </a:rPr>
              <a:t>which</a:t>
            </a:r>
            <a:r>
              <a:rPr lang="en-US" baseline="0" noProof="0" dirty="0">
                <a:latin typeface="Century Gothic" panose="020B0502020202020204" pitchFamily="34" charset="0"/>
              </a:rPr>
              <a:t> categories are relevant for your evaluation. </a:t>
            </a:r>
          </a:p>
          <a:p>
            <a:endParaRPr lang="en-US" baseline="0" noProof="0" dirty="0">
              <a:latin typeface="Century Gothic" panose="020B0502020202020204" pitchFamily="34" charset="0"/>
            </a:endParaRPr>
          </a:p>
          <a:p>
            <a:r>
              <a:rPr lang="en-US" baseline="0" noProof="0" dirty="0">
                <a:latin typeface="Century Gothic" panose="020B0502020202020204" pitchFamily="34" charset="0"/>
              </a:rPr>
              <a:t>Memos can also be quite helpful in analyzing outputs.</a:t>
            </a:r>
            <a:endParaRPr lang="en-US" noProof="0" dirty="0">
              <a:latin typeface="Century Gothic" panose="020B0502020202020204" pitchFamily="34" charset="0"/>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2 Marcador de notas"/>
          <p:cNvSpPr>
            <a:spLocks noGrp="1"/>
          </p:cNvSpPr>
          <p:nvPr>
            <p:ph type="body" idx="1"/>
          </p:nvPr>
        </p:nvSpPr>
        <p:spPr>
          <a:xfrm>
            <a:off x="1006475" y="3692525"/>
            <a:ext cx="8045450" cy="3497263"/>
          </a:xfrm>
          <a:prstGeom prst="rect">
            <a:avLst/>
          </a:prstGeo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noProof="0" dirty="0">
                <a:latin typeface="Century Gothic" panose="020B0502020202020204" pitchFamily="34" charset="0"/>
              </a:rPr>
              <a:t>[***NOTE: Facilitator may wish to skip if not using a software that generates output, such as Atlas.ti.]</a:t>
            </a:r>
            <a:br>
              <a:rPr lang="en-US" b="1" noProof="0" dirty="0">
                <a:latin typeface="Century Gothic" panose="020B0502020202020204" pitchFamily="34" charset="0"/>
              </a:rPr>
            </a:br>
            <a:endParaRPr lang="en-US" noProof="0" dirty="0">
              <a:latin typeface="Century Gothic" panose="020B0502020202020204" pitchFamily="34" charset="0"/>
            </a:endParaRPr>
          </a:p>
          <a:p>
            <a:r>
              <a:rPr lang="en-US" noProof="0" dirty="0">
                <a:latin typeface="Century Gothic" panose="020B0502020202020204" pitchFamily="34" charset="0"/>
              </a:rPr>
              <a:t>This is what</a:t>
            </a:r>
            <a:r>
              <a:rPr lang="en-US" baseline="0" noProof="0" dirty="0">
                <a:latin typeface="Century Gothic" panose="020B0502020202020204" pitchFamily="34" charset="0"/>
              </a:rPr>
              <a:t> an output looks like.  </a:t>
            </a:r>
            <a:br>
              <a:rPr lang="en-US" baseline="0" noProof="0" dirty="0">
                <a:latin typeface="Century Gothic" panose="020B0502020202020204" pitchFamily="34" charset="0"/>
              </a:rPr>
            </a:br>
            <a:endParaRPr lang="en-US" baseline="0" noProof="0" dirty="0">
              <a:latin typeface="Century Gothic" panose="020B0502020202020204" pitchFamily="34" charset="0"/>
            </a:endParaRPr>
          </a:p>
          <a:p>
            <a:r>
              <a:rPr lang="en-US" baseline="0" noProof="0" dirty="0">
                <a:latin typeface="Century Gothic" panose="020B0502020202020204" pitchFamily="34" charset="0"/>
              </a:rPr>
              <a:t>We see the fragments from different transcripts and the added memos that help when drawing conclusions. </a:t>
            </a:r>
          </a:p>
          <a:p>
            <a:endParaRPr lang="en-US" baseline="0" noProof="0" dirty="0">
              <a:latin typeface="Century Gothic" panose="020B0502020202020204" pitchFamily="34" charset="0"/>
            </a:endParaRPr>
          </a:p>
          <a:p>
            <a:endParaRPr lang="en-US" baseline="0" noProof="0" dirty="0">
              <a:latin typeface="Century Gothic" panose="020B0502020202020204" pitchFamily="34" charset="0"/>
            </a:endParaRPr>
          </a:p>
          <a:p>
            <a:endParaRPr lang="es-MX" dirty="0">
              <a:latin typeface="Century Gothic" panose="020B0502020202020204" pitchFamily="34"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noProof="0" dirty="0">
                <a:latin typeface="Century Gothic" panose="020B0502020202020204" pitchFamily="34" charset="0"/>
              </a:rPr>
              <a:t>[***NOTE: Facilitator may wish to skip if not using a software that generates output, such as Atlas.ti.]</a:t>
            </a:r>
          </a:p>
          <a:p>
            <a:endParaRPr lang="en-US" sz="1200" b="1" kern="1200" dirty="0">
              <a:solidFill>
                <a:schemeClr val="tx1"/>
              </a:solidFill>
              <a:latin typeface="Century Gothic" panose="020B0502020202020204" pitchFamily="34" charset="0"/>
              <a:ea typeface="+mn-ea"/>
              <a:cs typeface="+mn-cs"/>
            </a:endParaRPr>
          </a:p>
          <a:p>
            <a:r>
              <a:rPr lang="en-US" sz="1200" b="1" kern="1200" dirty="0">
                <a:solidFill>
                  <a:schemeClr val="tx1"/>
                </a:solidFill>
                <a:latin typeface="Century Gothic" panose="020B0502020202020204" pitchFamily="34" charset="0"/>
                <a:ea typeface="+mn-ea"/>
                <a:cs typeface="+mn-cs"/>
              </a:rPr>
              <a:t>Once all your material has been coded, you can generate outputs.</a:t>
            </a:r>
          </a:p>
          <a:p>
            <a:r>
              <a:rPr lang="en-US" sz="1200" kern="1200" dirty="0">
                <a:solidFill>
                  <a:schemeClr val="tx1"/>
                </a:solidFill>
                <a:latin typeface="Century Gothic" panose="020B0502020202020204" pitchFamily="34" charset="0"/>
                <a:ea typeface="+mn-ea"/>
                <a:cs typeface="+mn-cs"/>
              </a:rPr>
              <a:t> </a:t>
            </a:r>
          </a:p>
          <a:p>
            <a:r>
              <a:rPr lang="en-US" sz="1200" kern="1200" dirty="0">
                <a:solidFill>
                  <a:schemeClr val="tx1"/>
                </a:solidFill>
                <a:latin typeface="Century Gothic" panose="020B0502020202020204" pitchFamily="34" charset="0"/>
                <a:ea typeface="+mn-ea"/>
                <a:cs typeface="+mn-cs"/>
              </a:rPr>
              <a:t>Outputs will consist of fragments of cut-up text, appropriately labeled with the name of the file from which it came. You should be able to better distinguish patterns and find results when you read them. Outputs you create should be organized by:</a:t>
            </a:r>
          </a:p>
          <a:p>
            <a:endParaRPr lang="en-US" sz="1200" kern="1200" dirty="0">
              <a:solidFill>
                <a:schemeClr val="tx1"/>
              </a:solidFill>
              <a:latin typeface="Century Gothic" panose="020B0502020202020204" pitchFamily="34" charset="0"/>
              <a:ea typeface="+mn-ea"/>
              <a:cs typeface="+mn-cs"/>
            </a:endParaRPr>
          </a:p>
          <a:p>
            <a:pPr marL="685800" lvl="1" indent="-228600">
              <a:buFont typeface="+mj-lt"/>
              <a:buAutoNum type="alphaLcPeriod"/>
            </a:pPr>
            <a:r>
              <a:rPr lang="en-US" sz="1200" kern="1200" dirty="0">
                <a:solidFill>
                  <a:schemeClr val="tx1"/>
                </a:solidFill>
                <a:latin typeface="Century Gothic" panose="020B0502020202020204" pitchFamily="34" charset="0"/>
                <a:ea typeface="+mn-ea"/>
                <a:cs typeface="+mn-cs"/>
              </a:rPr>
              <a:t>Topics and subjects </a:t>
            </a:r>
          </a:p>
          <a:p>
            <a:pPr marL="685800" lvl="1" indent="-228600">
              <a:buFont typeface="+mj-lt"/>
              <a:buAutoNum type="alphaLcPeriod"/>
            </a:pPr>
            <a:r>
              <a:rPr lang="en-US" sz="1200" kern="1200" dirty="0">
                <a:solidFill>
                  <a:schemeClr val="tx1"/>
                </a:solidFill>
                <a:latin typeface="Century Gothic" panose="020B0502020202020204" pitchFamily="34" charset="0"/>
                <a:ea typeface="+mn-ea"/>
                <a:cs typeface="+mn-cs"/>
              </a:rPr>
              <a:t>Topics and tools</a:t>
            </a:r>
          </a:p>
          <a:p>
            <a:pPr marL="685800" lvl="1" indent="-228600">
              <a:buFont typeface="+mj-lt"/>
              <a:buAutoNum type="alphaLcPeriod"/>
            </a:pPr>
            <a:r>
              <a:rPr lang="en-US" sz="1200" kern="1200" dirty="0">
                <a:solidFill>
                  <a:schemeClr val="tx1"/>
                </a:solidFill>
                <a:latin typeface="Century Gothic" panose="020B0502020202020204" pitchFamily="34" charset="0"/>
                <a:ea typeface="+mn-ea"/>
                <a:cs typeface="+mn-cs"/>
              </a:rPr>
              <a:t>Topics and time periods of data collection </a:t>
            </a:r>
          </a:p>
          <a:p>
            <a:pPr marL="685800" lvl="1" indent="-228600">
              <a:buFont typeface="+mj-lt"/>
              <a:buAutoNum type="alphaLcPeriod"/>
            </a:pPr>
            <a:r>
              <a:rPr lang="en-US" sz="1200" kern="1200" dirty="0">
                <a:solidFill>
                  <a:schemeClr val="tx1"/>
                </a:solidFill>
                <a:latin typeface="Century Gothic" panose="020B0502020202020204" pitchFamily="34" charset="0"/>
                <a:ea typeface="+mn-ea"/>
                <a:cs typeface="+mn-cs"/>
              </a:rPr>
              <a:t>Others, like topics and regions, types of programs, etc.</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Qualitative analysis is a way of making connections between important evaluation/program concepts and the reality expressed and lived by the subjects—in which we seek to understand the experience from the subject’s point of view, and in which the main objective is to answer the evaluation question.</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Once you have analyzed all the outputs, you then move to writing the evaluation report and answering the evaluation’s main question.</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51</a:t>
            </a:fld>
            <a:endParaRPr lang="en-US" dirty="0">
              <a:latin typeface="Century Gothic" panose="020B0502020202020204" pitchFamily="34" charset="0"/>
            </a:endParaRPr>
          </a:p>
        </p:txBody>
      </p:sp>
    </p:spTree>
    <p:extLst>
      <p:ext uri="{BB962C8B-B14F-4D97-AF65-F5344CB8AC3E}">
        <p14:creationId xmlns:p14="http://schemas.microsoft.com/office/powerpoint/2010/main" val="48752691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Century Gothic" panose="020B0502020202020204" pitchFamily="34" charset="0"/>
                <a:ea typeface="+mn-ea"/>
                <a:cs typeface="+mn-cs"/>
              </a:rPr>
              <a:t>The facilitator will have the software. </a:t>
            </a:r>
            <a:r>
              <a:rPr lang="en-US" sz="1200" kern="1200" dirty="0">
                <a:solidFill>
                  <a:schemeClr val="tx1"/>
                </a:solidFill>
                <a:latin typeface="Century Gothic" panose="020B0502020202020204" pitchFamily="34" charset="0"/>
                <a:ea typeface="+mn-ea"/>
                <a:cs typeface="+mn-cs"/>
              </a:rPr>
              <a:t>They will work during the exercise with the software on the screen in order to show you how it works. </a:t>
            </a:r>
          </a:p>
          <a:p>
            <a:endParaRPr lang="en-US" dirty="0">
              <a:latin typeface="Century Gothic" panose="020B0502020202020204" pitchFamily="34" charset="0"/>
            </a:endParaRPr>
          </a:p>
        </p:txBody>
      </p:sp>
    </p:spTree>
    <p:extLst>
      <p:ext uri="{BB962C8B-B14F-4D97-AF65-F5344CB8AC3E}">
        <p14:creationId xmlns:p14="http://schemas.microsoft.com/office/powerpoint/2010/main" val="45793097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209675" y="685800"/>
            <a:ext cx="4438650" cy="3429000"/>
          </a:xfrm>
          <a:prstGeom prst="rect">
            <a:avLst/>
          </a:prstGeom>
        </p:spPr>
      </p:sp>
      <p:sp>
        <p:nvSpPr>
          <p:cNvPr id="3" name="2 Marcador de notas"/>
          <p:cNvSpPr>
            <a:spLocks noGrp="1"/>
          </p:cNvSpPr>
          <p:nvPr>
            <p:ph type="body" idx="1"/>
          </p:nvPr>
        </p:nvSpPr>
        <p:spPr>
          <a:xfrm>
            <a:off x="685800" y="4343400"/>
            <a:ext cx="5486400" cy="4114800"/>
          </a:xfrm>
          <a:prstGeom prst="rect">
            <a:avLst/>
          </a:prstGeom>
        </p:spPr>
        <p:txBody>
          <a:bodyPr>
            <a:normAutofit fontScale="77500" lnSpcReduction="20000"/>
          </a:bodyPr>
          <a:lstStyle/>
          <a:p>
            <a:r>
              <a:rPr lang="en-US" sz="1200" b="1" kern="1200" dirty="0">
                <a:solidFill>
                  <a:schemeClr val="tx1"/>
                </a:solidFill>
                <a:latin typeface="Century Gothic" panose="020B0502020202020204" pitchFamily="34" charset="0"/>
                <a:ea typeface="+mn-ea"/>
                <a:cs typeface="+mn-cs"/>
              </a:rPr>
              <a:t>Once you are going through the coding process, it is recommended to code in as systematic a way as possible. </a:t>
            </a:r>
          </a:p>
          <a:p>
            <a:endParaRPr lang="en-US" sz="1200" b="1"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You have to decide if you will start with one group of participants/subject, or with a type of tool. For example, if you conducted in-depth interviews with mothers and with their teenage daughters, you can start coding with the teenagers, then the mothers; </a:t>
            </a:r>
            <a:r>
              <a:rPr lang="en-US" sz="1200" strike="noStrike" kern="1200" dirty="0">
                <a:solidFill>
                  <a:schemeClr val="tx1"/>
                </a:solidFill>
                <a:latin typeface="Century Gothic" panose="020B0502020202020204" pitchFamily="34" charset="0"/>
                <a:ea typeface="+mn-ea"/>
                <a:cs typeface="+mn-cs"/>
              </a:rPr>
              <a:t>after that</a:t>
            </a:r>
            <a:r>
              <a:rPr lang="en-US" sz="1200" kern="1200" dirty="0">
                <a:solidFill>
                  <a:schemeClr val="tx1"/>
                </a:solidFill>
                <a:latin typeface="Century Gothic" panose="020B0502020202020204" pitchFamily="34" charset="0"/>
                <a:ea typeface="+mn-ea"/>
                <a:cs typeface="+mn-cs"/>
              </a:rPr>
              <a:t>, compare what they are saying and also compare what was said in the in-depth interviews (intimate, personal experiences) versus what was said in the focus groups (socially shared experience). </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It is important to remember that the participant or non-participant observations must be captured in a way that can be coded. To do this, usually an observation register is made. Something similar can be done for visual or audio registers.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It is also important for you to code the field diaries or field notes, as they contain very important information, but beware: don’t forget to label the files correctly, so you will be able to distinguish the voices of the researchers/evaluators from the voices of the subjects of the evaluation.</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When you have data in form of images, video, or voice, code them too.</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The process of coding is already part of the analysis process. The moment you start to code, you are already analyzing. While you are coding, you will get insights; also, ideas about the evaluation question will come to your mind. Never dismiss those ideas, this is very important. Always make memos or notes so you can go back to these insights at ideas at a later time. </a:t>
            </a:r>
            <a:br>
              <a:rPr lang="en-US" sz="1200" kern="1200" dirty="0">
                <a:solidFill>
                  <a:schemeClr val="tx1"/>
                </a:solidFill>
                <a:latin typeface="Century Gothic" panose="020B0502020202020204" pitchFamily="34" charset="0"/>
                <a:ea typeface="+mn-ea"/>
                <a:cs typeface="+mn-cs"/>
              </a:rPr>
            </a:br>
            <a:br>
              <a:rPr lang="en-US" sz="1200" kern="1200" dirty="0">
                <a:solidFill>
                  <a:schemeClr val="tx1"/>
                </a:solidFill>
                <a:latin typeface="Century Gothic" panose="020B0502020202020204" pitchFamily="34" charset="0"/>
                <a:ea typeface="+mn-ea"/>
                <a:cs typeface="+mn-cs"/>
              </a:rPr>
            </a:br>
            <a:r>
              <a:rPr lang="en-US" sz="1200" kern="1200" dirty="0">
                <a:solidFill>
                  <a:schemeClr val="tx1"/>
                </a:solidFill>
                <a:latin typeface="Century Gothic" panose="020B0502020202020204" pitchFamily="34" charset="0"/>
                <a:ea typeface="+mn-ea"/>
                <a:cs typeface="+mn-cs"/>
              </a:rPr>
              <a:t>The memos could be done on a computer program, they will be linked to a quote or a text segment. You can also make analytic notes about the data. The codes, as well as the primary document (transcripts of interviews or focus groups, observation notes, video, photographs, etc.), can be grouped into families. This will be very useful during analysis, because you will be able to ask the software to show you what has been recorded related to one specific group for one specific group of codes.</a:t>
            </a:r>
          </a:p>
          <a:p>
            <a:endParaRPr lang="en-US" sz="1200" kern="1200" dirty="0">
              <a:solidFill>
                <a:schemeClr val="tx1"/>
              </a:solidFill>
              <a:latin typeface="Century Gothic" panose="020B0502020202020204" pitchFamily="34" charset="0"/>
              <a:ea typeface="+mn-ea"/>
              <a:cs typeface="+mn-cs"/>
            </a:endParaRPr>
          </a:p>
          <a:p>
            <a:r>
              <a:rPr lang="en-US" sz="1200" kern="1200" dirty="0">
                <a:solidFill>
                  <a:schemeClr val="tx1"/>
                </a:solidFill>
                <a:latin typeface="Century Gothic" panose="020B0502020202020204" pitchFamily="34" charset="0"/>
                <a:ea typeface="+mn-ea"/>
                <a:cs typeface="+mn-cs"/>
              </a:rPr>
              <a:t>When you codify you punctuate between what the theory says and what reality shows. It is very important that this punctuation between reality and theory be registered in your analysis. This can be done through memos and analytic notes.</a:t>
            </a:r>
            <a:endParaRPr lang="en-US" dirty="0">
              <a:latin typeface="Century Gothic" panose="020B0502020202020204" pitchFamily="34" charset="0"/>
            </a:endParaRPr>
          </a:p>
        </p:txBody>
      </p:sp>
      <p:sp>
        <p:nvSpPr>
          <p:cNvPr id="4" name="3 Marcador de número de diapositiva"/>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53</a:t>
            </a:fld>
            <a:endParaRPr lang="en-US" dirty="0">
              <a:latin typeface="Century Gothic" panose="020B0502020202020204" pitchFamily="34" charset="0"/>
            </a:endParaRPr>
          </a:p>
        </p:txBody>
      </p:sp>
    </p:spTree>
    <p:extLst>
      <p:ext uri="{BB962C8B-B14F-4D97-AF65-F5344CB8AC3E}">
        <p14:creationId xmlns:p14="http://schemas.microsoft.com/office/powerpoint/2010/main" val="336334772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Century Gothic" panose="020B0502020202020204" pitchFamily="34" charset="0"/>
                <a:ea typeface="+mn-ea"/>
                <a:cs typeface="+mn-cs"/>
              </a:rPr>
              <a:t>[The facilitator will have the software. They will work with the software on the screen in order to show you how it works.]</a:t>
            </a:r>
          </a:p>
          <a:p>
            <a:endParaRPr lang="en-US" dirty="0">
              <a:latin typeface="Century Gothic" panose="020B0502020202020204" pitchFamily="34" charset="0"/>
            </a:endParaRPr>
          </a:p>
        </p:txBody>
      </p:sp>
    </p:spTree>
    <p:extLst>
      <p:ext uri="{BB962C8B-B14F-4D97-AF65-F5344CB8AC3E}">
        <p14:creationId xmlns:p14="http://schemas.microsoft.com/office/powerpoint/2010/main" val="405466201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9675" y="685800"/>
            <a:ext cx="4438650" cy="3429000"/>
          </a:xfrm>
          <a:prstGeom prst="rect">
            <a:avLst/>
          </a:prstGeom>
        </p:spPr>
      </p:sp>
      <p:sp>
        <p:nvSpPr>
          <p:cNvPr id="3" name="Notes Placeholder 2"/>
          <p:cNvSpPr>
            <a:spLocks noGrp="1"/>
          </p:cNvSpPr>
          <p:nvPr>
            <p:ph type="body" idx="1"/>
          </p:nvPr>
        </p:nvSpPr>
        <p:spPr>
          <a:xfrm>
            <a:off x="685800" y="4343400"/>
            <a:ext cx="5486400" cy="4114800"/>
          </a:xfrm>
          <a:prstGeom prst="rect">
            <a:avLst/>
          </a:prstGeom>
        </p:spPr>
        <p:txBody>
          <a:bodyPr/>
          <a:lstStyle/>
          <a:p>
            <a:r>
              <a:rPr lang="en-US" dirty="0">
                <a:latin typeface="Century Gothic" panose="020B0502020202020204" pitchFamily="34" charset="0"/>
              </a:rPr>
              <a:t>[</a:t>
            </a:r>
            <a:r>
              <a:rPr lang="en-US" b="1" dirty="0">
                <a:latin typeface="Century Gothic" panose="020B0502020202020204" pitchFamily="34" charset="0"/>
              </a:rPr>
              <a:t>Instructions: </a:t>
            </a:r>
            <a:r>
              <a:rPr lang="en-US" dirty="0">
                <a:latin typeface="Century Gothic" panose="020B0502020202020204" pitchFamily="34" charset="0"/>
              </a:rPr>
              <a:t>The facilitator will have the software program on their computer. While demonstrating, the</a:t>
            </a:r>
            <a:r>
              <a:rPr lang="en-US" baseline="0" dirty="0">
                <a:latin typeface="Century Gothic" panose="020B0502020202020204" pitchFamily="34" charset="0"/>
              </a:rPr>
              <a:t> facilitator will </a:t>
            </a:r>
            <a:r>
              <a:rPr lang="en-US" dirty="0">
                <a:latin typeface="Century Gothic" panose="020B0502020202020204" pitchFamily="34" charset="0"/>
              </a:rPr>
              <a:t>teach the participants some of the basic actions of the program.]</a:t>
            </a:r>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E1CB2558-9DC2-4FAB-BE5F-9AB88D96E2D7}" type="slidenum">
              <a:rPr lang="en-US" smtClean="0">
                <a:latin typeface="Century Gothic" panose="020B0502020202020204" pitchFamily="34" charset="0"/>
              </a:rPr>
              <a:pPr/>
              <a:t>55</a:t>
            </a:fld>
            <a:endParaRPr lang="en-US" dirty="0">
              <a:latin typeface="Century Gothic" panose="020B0502020202020204" pitchFamily="34" charset="0"/>
            </a:endParaRPr>
          </a:p>
        </p:txBody>
      </p:sp>
    </p:spTree>
    <p:extLst>
      <p:ext uri="{BB962C8B-B14F-4D97-AF65-F5344CB8AC3E}">
        <p14:creationId xmlns:p14="http://schemas.microsoft.com/office/powerpoint/2010/main" val="313115344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entury Gothic" panose="020B0502020202020204" pitchFamily="34" charset="0"/>
              </a:rPr>
              <a:t>We also want to show you examples of paper-based coding, so we have provided one here.</a:t>
            </a:r>
          </a:p>
          <a:p>
            <a:endParaRPr lang="en-US" dirty="0"/>
          </a:p>
        </p:txBody>
      </p:sp>
      <p:sp>
        <p:nvSpPr>
          <p:cNvPr id="4" name="Slide Number Placeholder 3"/>
          <p:cNvSpPr>
            <a:spLocks noGrp="1"/>
          </p:cNvSpPr>
          <p:nvPr>
            <p:ph type="sldNum" sz="quarter" idx="10"/>
          </p:nvPr>
        </p:nvSpPr>
        <p:spPr/>
        <p:txBody>
          <a:bodyPr/>
          <a:lstStyle/>
          <a:p>
            <a:fld id="{BB27723B-9108-4217-9CAB-E09DF1806884}" type="slidenum">
              <a:rPr lang="en-US" smtClean="0"/>
              <a:pPr/>
              <a:t>57</a:t>
            </a:fld>
            <a:endParaRPr lang="en-US" dirty="0"/>
          </a:p>
        </p:txBody>
      </p:sp>
    </p:spTree>
    <p:extLst>
      <p:ext uri="{BB962C8B-B14F-4D97-AF65-F5344CB8AC3E}">
        <p14:creationId xmlns:p14="http://schemas.microsoft.com/office/powerpoint/2010/main" val="401485461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p:spPr>
        <p:txBody>
          <a:bodyPr/>
          <a:lstStyle/>
          <a:p>
            <a:r>
              <a:rPr lang="en-ZA" dirty="0">
                <a:latin typeface="Century Gothic" panose="020B0502020202020204" pitchFamily="34" charset="0"/>
              </a:rPr>
              <a:t>Before we wrap-up analysis, we also want to review the idea of themes versus codes and how they relate to one another.</a:t>
            </a:r>
          </a:p>
          <a:p>
            <a:endParaRPr lang="en-ZA" dirty="0">
              <a:latin typeface="Century Gothic" panose="020B0502020202020204" pitchFamily="34" charset="0"/>
            </a:endParaRPr>
          </a:p>
          <a:p>
            <a:r>
              <a:rPr lang="en-ZA" dirty="0">
                <a:latin typeface="Century Gothic" panose="020B0502020202020204" pitchFamily="34" charset="0"/>
              </a:rPr>
              <a:t>[</a:t>
            </a:r>
            <a:r>
              <a:rPr lang="en-ZA" b="1" dirty="0">
                <a:latin typeface="Century Gothic" panose="020B0502020202020204" pitchFamily="34" charset="0"/>
              </a:rPr>
              <a:t>Instructions:</a:t>
            </a:r>
            <a:r>
              <a:rPr lang="en-ZA" dirty="0">
                <a:latin typeface="Century Gothic" panose="020B0502020202020204" pitchFamily="34" charset="0"/>
              </a:rPr>
              <a:t> review slide.]</a:t>
            </a:r>
          </a:p>
        </p:txBody>
      </p:sp>
      <p:sp>
        <p:nvSpPr>
          <p:cNvPr id="61444" name="Slide Number Placeholder 3"/>
          <p:cNvSpPr>
            <a:spLocks noGrp="1"/>
          </p:cNvSpPr>
          <p:nvPr>
            <p:ph type="sldNum" sz="quarter" idx="5"/>
          </p:nvPr>
        </p:nvSpPr>
        <p:spPr>
          <a:noFill/>
        </p:spPr>
        <p:txBody>
          <a:bodyPr/>
          <a:lstStyle/>
          <a:p>
            <a:fld id="{5344EB43-859B-49AF-8ACE-0106BA4E6D86}" type="slidenum">
              <a:rPr lang="en-GB" smtClean="0"/>
              <a:pPr/>
              <a:t>58</a:t>
            </a:fld>
            <a:endParaRPr lang="en-GB" dirty="0"/>
          </a:p>
        </p:txBody>
      </p:sp>
    </p:spTree>
    <p:extLst>
      <p:ext uri="{BB962C8B-B14F-4D97-AF65-F5344CB8AC3E}">
        <p14:creationId xmlns:p14="http://schemas.microsoft.com/office/powerpoint/2010/main" val="34692026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p:spPr>
        <p:txBody>
          <a:bodyPr/>
          <a:lstStyle/>
          <a:p>
            <a:r>
              <a:rPr lang="en-ZA" dirty="0">
                <a:latin typeface="Century Gothic" panose="020B0502020202020204" pitchFamily="34" charset="0"/>
              </a:rPr>
              <a:t>Here is an example showing themes (the domain column) and code categories or codes.</a:t>
            </a:r>
          </a:p>
        </p:txBody>
      </p:sp>
      <p:sp>
        <p:nvSpPr>
          <p:cNvPr id="62468" name="Slide Number Placeholder 3"/>
          <p:cNvSpPr>
            <a:spLocks noGrp="1"/>
          </p:cNvSpPr>
          <p:nvPr>
            <p:ph type="sldNum" sz="quarter" idx="5"/>
          </p:nvPr>
        </p:nvSpPr>
        <p:spPr>
          <a:noFill/>
        </p:spPr>
        <p:txBody>
          <a:bodyPr/>
          <a:lstStyle/>
          <a:p>
            <a:fld id="{D63A537F-DFAD-4E52-920E-87CDE13D9869}" type="slidenum">
              <a:rPr lang="en-GB" smtClean="0"/>
              <a:pPr/>
              <a:t>59</a:t>
            </a:fld>
            <a:endParaRPr lang="en-GB" dirty="0"/>
          </a:p>
        </p:txBody>
      </p:sp>
    </p:spTree>
    <p:extLst>
      <p:ext uri="{BB962C8B-B14F-4D97-AF65-F5344CB8AC3E}">
        <p14:creationId xmlns:p14="http://schemas.microsoft.com/office/powerpoint/2010/main" val="120653854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p:spPr>
        <p:txBody>
          <a:bodyPr/>
          <a:lstStyle/>
          <a:p>
            <a:r>
              <a:rPr lang="en-ZA" dirty="0">
                <a:latin typeface="Century Gothic" panose="020B0502020202020204" pitchFamily="34" charset="0"/>
              </a:rPr>
              <a:t>Here are two last examples of themes and codes.</a:t>
            </a:r>
          </a:p>
          <a:p>
            <a:endParaRPr lang="en-ZA" dirty="0">
              <a:latin typeface="Century Gothic" panose="020B0502020202020204" pitchFamily="34" charset="0"/>
            </a:endParaRPr>
          </a:p>
          <a:p>
            <a:r>
              <a:rPr lang="en-ZA" dirty="0">
                <a:latin typeface="Century Gothic" panose="020B0502020202020204" pitchFamily="34" charset="0"/>
              </a:rPr>
              <a:t>Themes are in the grey bubbles in the upper right example.</a:t>
            </a:r>
          </a:p>
          <a:p>
            <a:endParaRPr lang="en-ZA" dirty="0">
              <a:latin typeface="Century Gothic" panose="020B0502020202020204" pitchFamily="34" charset="0"/>
            </a:endParaRPr>
          </a:p>
          <a:p>
            <a:r>
              <a:rPr lang="en-ZA" dirty="0">
                <a:latin typeface="Century Gothic" panose="020B0502020202020204" pitchFamily="34" charset="0"/>
              </a:rPr>
              <a:t>The “focused coding” column in the left example would be the themes.</a:t>
            </a:r>
          </a:p>
        </p:txBody>
      </p:sp>
      <p:sp>
        <p:nvSpPr>
          <p:cNvPr id="62468" name="Slide Number Placeholder 3"/>
          <p:cNvSpPr>
            <a:spLocks noGrp="1"/>
          </p:cNvSpPr>
          <p:nvPr>
            <p:ph type="sldNum" sz="quarter" idx="5"/>
          </p:nvPr>
        </p:nvSpPr>
        <p:spPr>
          <a:noFill/>
        </p:spPr>
        <p:txBody>
          <a:bodyPr/>
          <a:lstStyle/>
          <a:p>
            <a:fld id="{D63A537F-DFAD-4E52-920E-87CDE13D9869}" type="slidenum">
              <a:rPr lang="en-GB" smtClean="0"/>
              <a:pPr/>
              <a:t>60</a:t>
            </a:fld>
            <a:endParaRPr lang="en-GB" dirty="0"/>
          </a:p>
        </p:txBody>
      </p:sp>
    </p:spTree>
    <p:extLst>
      <p:ext uri="{BB962C8B-B14F-4D97-AF65-F5344CB8AC3E}">
        <p14:creationId xmlns:p14="http://schemas.microsoft.com/office/powerpoint/2010/main" val="311269518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Marcador de notas 2"/>
          <p:cNvSpPr>
            <a:spLocks noGrp="1"/>
          </p:cNvSpPr>
          <p:nvPr>
            <p:ph type="body" idx="1"/>
          </p:nvPr>
        </p:nvSpPr>
        <p:spPr>
          <a:xfrm>
            <a:off x="1006475" y="3740150"/>
            <a:ext cx="8045450" cy="3060700"/>
          </a:xfrm>
          <a:prstGeom prst="rect">
            <a:avLst/>
          </a:prstGeom>
        </p:spPr>
        <p:txBody>
          <a:bodyPr/>
          <a:lstStyle/>
          <a:p>
            <a:r>
              <a:rPr lang="en-US" sz="1200" noProof="0" dirty="0">
                <a:latin typeface="Century Gothic" panose="020B0502020202020204" pitchFamily="34" charset="0"/>
              </a:rPr>
              <a:t>These are the references used in the slides, and the suggested references for reading. </a:t>
            </a:r>
          </a:p>
        </p:txBody>
      </p:sp>
    </p:spTree>
    <p:extLst>
      <p:ext uri="{BB962C8B-B14F-4D97-AF65-F5344CB8AC3E}">
        <p14:creationId xmlns:p14="http://schemas.microsoft.com/office/powerpoint/2010/main" val="393330228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dirty="0">
              <a:latin typeface="Century Gothic" panose="020B0502020202020204" pitchFamily="34" charset="0"/>
            </a:endParaRPr>
          </a:p>
        </p:txBody>
      </p:sp>
      <p:sp>
        <p:nvSpPr>
          <p:cNvPr id="11" name="object 8"/>
          <p:cNvSpPr txBox="1"/>
          <p:nvPr userDrawn="1"/>
        </p:nvSpPr>
        <p:spPr>
          <a:xfrm>
            <a:off x="914400" y="379900"/>
            <a:ext cx="7483475" cy="4167808"/>
          </a:xfrm>
          <a:prstGeom prst="rect">
            <a:avLst/>
          </a:prstGeom>
        </p:spPr>
        <p:txBody>
          <a:bodyPr vert="horz" wrap="square" lIns="0" tIns="0" rIns="0" bIns="0" rtlCol="0">
            <a:spAutoFit/>
          </a:bodyPr>
          <a:lstStyle/>
          <a:p>
            <a:pPr marL="12700">
              <a:lnSpc>
                <a:spcPts val="6495"/>
              </a:lnSpc>
            </a:pPr>
            <a:r>
              <a:rPr lang="en-US" sz="5700" b="1" spc="-265" dirty="0">
                <a:solidFill>
                  <a:srgbClr val="662118"/>
                </a:solidFill>
                <a:latin typeface="Futura LT Pro Book" panose="020B0502020204020303" pitchFamily="34" charset="0"/>
                <a:cs typeface="Gill Sans MT"/>
              </a:rPr>
              <a:t>Headline goes here</a:t>
            </a:r>
          </a:p>
          <a:p>
            <a:pPr marL="12700">
              <a:lnSpc>
                <a:spcPts val="6495"/>
              </a:lnSpc>
            </a:pPr>
            <a:r>
              <a:rPr lang="en-US" sz="5700" b="1" spc="-265" dirty="0">
                <a:solidFill>
                  <a:schemeClr val="bg1"/>
                </a:solidFill>
                <a:latin typeface="Futura LT Pro Book" panose="020B0502020204020303" pitchFamily="34" charset="0"/>
                <a:cs typeface="Gill Sans MT"/>
              </a:rPr>
              <a:t>Headline goes here</a:t>
            </a:r>
          </a:p>
          <a:p>
            <a:pPr marL="12700" marR="0" indent="0" algn="l" defTabSz="914400" rtl="0" eaLnBrk="1" fontAlgn="auto" latinLnBrk="0" hangingPunct="1">
              <a:lnSpc>
                <a:spcPts val="6495"/>
              </a:lnSpc>
              <a:spcBef>
                <a:spcPts val="0"/>
              </a:spcBef>
              <a:spcAft>
                <a:spcPts val="0"/>
              </a:spcAft>
              <a:buClrTx/>
              <a:buSzTx/>
              <a:buFontTx/>
              <a:buNone/>
              <a:tabLst/>
              <a:defRPr/>
            </a:pPr>
            <a:r>
              <a:rPr lang="en-US" sz="5700" b="1" spc="-265" dirty="0">
                <a:solidFill>
                  <a:srgbClr val="002060"/>
                </a:solidFill>
                <a:latin typeface="Futura LT Pro Book" panose="020B0502020204020303" pitchFamily="34" charset="0"/>
                <a:cs typeface="Gill Sans MT"/>
              </a:rPr>
              <a:t>Headline goes here</a:t>
            </a:r>
            <a:endParaRPr lang="en-US" sz="5700" dirty="0">
              <a:solidFill>
                <a:srgbClr val="002060"/>
              </a:solidFill>
              <a:latin typeface="Futura LT Pro Book" panose="020B0502020204020303" pitchFamily="34" charset="0"/>
              <a:cs typeface="Gill Sans MT"/>
            </a:endParaRPr>
          </a:p>
          <a:p>
            <a:pPr marL="12700">
              <a:lnSpc>
                <a:spcPts val="6495"/>
              </a:lnSpc>
            </a:pPr>
            <a:endParaRPr lang="en-US" sz="5700" dirty="0">
              <a:solidFill>
                <a:schemeClr val="bg1"/>
              </a:solidFill>
              <a:latin typeface="Futura Lt BT" panose="020B0402020204020303" pitchFamily="34" charset="0"/>
              <a:cs typeface="Gill Sans MT"/>
            </a:endParaRPr>
          </a:p>
          <a:p>
            <a:pPr marL="12700">
              <a:lnSpc>
                <a:spcPts val="6495"/>
              </a:lnSpc>
            </a:pPr>
            <a:endParaRPr sz="5700" dirty="0">
              <a:solidFill>
                <a:srgbClr val="1E185F"/>
              </a:solidFill>
              <a:latin typeface="Futura Lt BT" panose="020B0402020204020303" pitchFamily="34" charset="0"/>
              <a:cs typeface="Gill Sans MT"/>
            </a:endParaRPr>
          </a:p>
        </p:txBody>
      </p:sp>
      <p:sp>
        <p:nvSpPr>
          <p:cNvPr id="12" name="object 9"/>
          <p:cNvSpPr txBox="1"/>
          <p:nvPr userDrawn="1"/>
        </p:nvSpPr>
        <p:spPr>
          <a:xfrm>
            <a:off x="4495800" y="4572000"/>
            <a:ext cx="4493260" cy="1646605"/>
          </a:xfrm>
          <a:prstGeom prst="rect">
            <a:avLst/>
          </a:prstGeom>
        </p:spPr>
        <p:txBody>
          <a:bodyPr vert="horz" wrap="square" lIns="0" tIns="0" rIns="0" bIns="0" rtlCol="0">
            <a:spAutoFit/>
          </a:bodyPr>
          <a:lstStyle/>
          <a:p>
            <a:pPr marL="12700">
              <a:lnSpc>
                <a:spcPts val="2250"/>
              </a:lnSpc>
            </a:pPr>
            <a:r>
              <a:rPr sz="1600" dirty="0">
                <a:solidFill>
                  <a:srgbClr val="002060"/>
                </a:solidFill>
                <a:latin typeface="Futura LT Pro Book"/>
                <a:cs typeface="Futura LT Pro Book"/>
              </a:rPr>
              <a:t>Author Name and Degree Here</a:t>
            </a:r>
          </a:p>
          <a:p>
            <a:pPr marL="12700">
              <a:lnSpc>
                <a:spcPts val="2250"/>
              </a:lnSpc>
            </a:pPr>
            <a:r>
              <a:rPr sz="1600" b="1" dirty="0">
                <a:solidFill>
                  <a:srgbClr val="002060"/>
                </a:solidFill>
                <a:latin typeface="Futura LT Pro Book"/>
                <a:cs typeface="Futura LT Pro Book"/>
              </a:rPr>
              <a:t>MEASURE Evaluation</a:t>
            </a:r>
            <a:endParaRPr sz="1600" dirty="0">
              <a:solidFill>
                <a:srgbClr val="002060"/>
              </a:solidFill>
              <a:latin typeface="Futura LT Pro Book"/>
              <a:cs typeface="Futura LT Pro Book"/>
            </a:endParaRPr>
          </a:p>
          <a:p>
            <a:pPr marL="12700">
              <a:lnSpc>
                <a:spcPct val="100000"/>
              </a:lnSpc>
            </a:pPr>
            <a:r>
              <a:rPr sz="1600" dirty="0">
                <a:solidFill>
                  <a:srgbClr val="002060"/>
                </a:solidFill>
                <a:latin typeface="Futura LT Pro Book"/>
                <a:cs typeface="Futura LT Pro Book"/>
              </a:rPr>
              <a:t>Your organization here</a:t>
            </a:r>
          </a:p>
          <a:p>
            <a:pPr>
              <a:lnSpc>
                <a:spcPct val="100000"/>
              </a:lnSpc>
              <a:spcBef>
                <a:spcPts val="45"/>
              </a:spcBef>
            </a:pPr>
            <a:endParaRPr sz="1600" dirty="0">
              <a:solidFill>
                <a:srgbClr val="002060"/>
              </a:solidFill>
              <a:latin typeface="Times New Roman"/>
              <a:cs typeface="Times New Roman"/>
            </a:endParaRPr>
          </a:p>
          <a:p>
            <a:pPr marL="12700">
              <a:lnSpc>
                <a:spcPts val="2200"/>
              </a:lnSpc>
            </a:pPr>
            <a:r>
              <a:rPr lang="en-US" sz="1600" dirty="0">
                <a:solidFill>
                  <a:srgbClr val="002060"/>
                </a:solidFill>
                <a:latin typeface="Futura LT Pro Book"/>
                <a:cs typeface="Futura LT Pro Book"/>
              </a:rPr>
              <a:t>Date for presentation</a:t>
            </a:r>
            <a:r>
              <a:rPr lang="en-US" sz="1600" baseline="0" dirty="0">
                <a:solidFill>
                  <a:srgbClr val="002060"/>
                </a:solidFill>
                <a:latin typeface="Futura LT Pro Book"/>
                <a:cs typeface="Futura LT Pro Book"/>
              </a:rPr>
              <a:t> if necessary</a:t>
            </a:r>
            <a:endParaRPr sz="1600" dirty="0">
              <a:solidFill>
                <a:srgbClr val="002060"/>
              </a:solidFill>
              <a:latin typeface="Futura LT Pro Book"/>
              <a:cs typeface="Futura LT Pro Book"/>
            </a:endParaRPr>
          </a:p>
          <a:p>
            <a:pPr marL="12700">
              <a:lnSpc>
                <a:spcPts val="2200"/>
              </a:lnSpc>
            </a:pPr>
            <a:r>
              <a:rPr lang="en-US" sz="1600" b="1" dirty="0">
                <a:solidFill>
                  <a:srgbClr val="002060"/>
                </a:solidFill>
                <a:latin typeface="Futura LT Pro Book"/>
                <a:cs typeface="Futura LT Pro Book"/>
              </a:rPr>
              <a:t>Name of meeting</a:t>
            </a:r>
            <a:endParaRPr sz="1600" dirty="0">
              <a:solidFill>
                <a:srgbClr val="002060"/>
              </a:solidFill>
              <a:latin typeface="Futura LT Pro Book"/>
              <a:cs typeface="Futura LT Pro Book"/>
            </a:endParaRPr>
          </a:p>
        </p:txBody>
      </p:sp>
      <p:sp>
        <p:nvSpPr>
          <p:cNvPr id="8" name="Rectangle 7"/>
          <p:cNvSpPr>
            <a:spLocks noChangeArrowheads="1"/>
          </p:cNvSpPr>
          <p:nvPr userDrawn="1"/>
        </p:nvSpPr>
        <p:spPr bwMode="auto">
          <a:xfrm>
            <a:off x="-1087826" y="732736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pic>
        <p:nvPicPr>
          <p:cNvPr id="13" name="Picture 12"/>
          <p:cNvPicPr>
            <a:picLocks noChangeAspect="1"/>
          </p:cNvPicPr>
          <p:nvPr userDrawn="1"/>
        </p:nvPicPr>
        <p:blipFill rotWithShape="1">
          <a:blip r:embed="rId2" cstate="print">
            <a:extLst>
              <a:ext uri="{28A0092B-C50C-407E-A947-70E740481C1C}">
                <a14:useLocalDpi xmlns:a14="http://schemas.microsoft.com/office/drawing/2010/main" val="0"/>
              </a:ext>
            </a:extLst>
          </a:blip>
          <a:srcRect l="40134" b="23721"/>
          <a:stretch/>
        </p:blipFill>
        <p:spPr>
          <a:xfrm>
            <a:off x="5770174" y="6750269"/>
            <a:ext cx="2159599" cy="990600"/>
          </a:xfrm>
          <a:prstGeom prst="rect">
            <a:avLst/>
          </a:prstGeom>
        </p:spPr>
      </p:pic>
      <p:pic>
        <p:nvPicPr>
          <p:cNvPr id="14" name="Picture 1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95800" y="6643295"/>
            <a:ext cx="1274374" cy="108959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3" name="object 3"/>
          <p:cNvSpPr/>
          <p:nvPr userDrawn="1"/>
        </p:nvSpPr>
        <p:spPr>
          <a:xfrm>
            <a:off x="0" y="-1"/>
            <a:ext cx="10058400" cy="1190825"/>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12" name="Title 11"/>
          <p:cNvSpPr>
            <a:spLocks noGrp="1"/>
          </p:cNvSpPr>
          <p:nvPr>
            <p:ph type="title" hasCustomPrompt="1"/>
          </p:nvPr>
        </p:nvSpPr>
        <p:spPr>
          <a:xfrm>
            <a:off x="611769" y="366812"/>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685800" y="2702611"/>
            <a:ext cx="8305800" cy="2590800"/>
          </a:xfrm>
          <a:prstGeom prst="rect">
            <a:avLst/>
          </a:prstGeom>
        </p:spPr>
        <p:txBody>
          <a:bodyPr/>
          <a:lstStyle>
            <a:lvl1pPr>
              <a:defRPr sz="2800">
                <a:solidFill>
                  <a:schemeClr val="tx1"/>
                </a:solidFill>
                <a:latin typeface="Futura LT Pro Book" panose="020B0502020204020303" pitchFamily="34" charset="0"/>
              </a:defRPr>
            </a:lvl1pPr>
            <a:lvl2pPr>
              <a:defRPr sz="2400">
                <a:solidFill>
                  <a:schemeClr val="tx1"/>
                </a:solidFill>
                <a:latin typeface="Futura LT Pro Book" panose="020B0502020204020303" pitchFamily="34" charset="0"/>
              </a:defRPr>
            </a:lvl2pPr>
            <a:lvl3pPr>
              <a:defRPr sz="2000">
                <a:solidFill>
                  <a:schemeClr val="tx1"/>
                </a:solidFill>
                <a:latin typeface="Futura LT Pro Book" panose="020B0502020204020303" pitchFamily="34" charset="0"/>
              </a:defRPr>
            </a:lvl3pPr>
            <a:lvl4pPr>
              <a:defRPr>
                <a:solidFill>
                  <a:schemeClr val="tx1"/>
                </a:solidFill>
                <a:latin typeface="Futura LT Pro Book" panose="020B0502020204020303" pitchFamily="34" charset="0"/>
              </a:defRPr>
            </a:lvl4pPr>
            <a:lvl5pPr>
              <a:defRPr>
                <a:solidFill>
                  <a:schemeClr val="tx1"/>
                </a:solidFill>
                <a:latin typeface="Futura LT Pro Book" panose="020B0502020204020303" pitchFamily="34" charset="0"/>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25" name="Text Placeholder 24"/>
          <p:cNvSpPr>
            <a:spLocks noGrp="1"/>
          </p:cNvSpPr>
          <p:nvPr>
            <p:ph type="body" sz="quarter" idx="11" hasCustomPrompt="1"/>
          </p:nvPr>
        </p:nvSpPr>
        <p:spPr>
          <a:xfrm>
            <a:off x="611769" y="1039411"/>
            <a:ext cx="6629400" cy="1066800"/>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8586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598854" y="4572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598854" y="1069181"/>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5" name="Text Placeholder 4"/>
          <p:cNvSpPr>
            <a:spLocks noGrp="1"/>
          </p:cNvSpPr>
          <p:nvPr>
            <p:ph type="body" sz="quarter" idx="12" hasCustomPrompt="1"/>
          </p:nvPr>
        </p:nvSpPr>
        <p:spPr>
          <a:xfrm>
            <a:off x="598854" y="2819400"/>
            <a:ext cx="6781800" cy="2857500"/>
          </a:xfrm>
          <a:prstGeom prst="rect">
            <a:avLst/>
          </a:prstGeom>
        </p:spPr>
        <p:txBody>
          <a:bodyPr/>
          <a:lstStyle>
            <a:lvl1pPr>
              <a:defRPr sz="2800">
                <a:solidFill>
                  <a:schemeClr val="tx1"/>
                </a:solidFill>
                <a:latin typeface="Futura LT Pro Book" panose="020B0502020204020303" pitchFamily="34" charset="0"/>
              </a:defRPr>
            </a:lvl1pPr>
            <a:lvl2pPr marL="800100" indent="-342900">
              <a:buFont typeface="Arial" panose="020B0604020202020204" pitchFamily="34" charset="0"/>
              <a:buChar char="•"/>
              <a:defRPr sz="2400" baseline="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Tree>
    <p:extLst>
      <p:ext uri="{BB962C8B-B14F-4D97-AF65-F5344CB8AC3E}">
        <p14:creationId xmlns:p14="http://schemas.microsoft.com/office/powerpoint/2010/main" val="380664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680427" y="3429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680427" y="974834"/>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4" name="Picture Placeholder 3"/>
          <p:cNvSpPr>
            <a:spLocks noGrp="1"/>
          </p:cNvSpPr>
          <p:nvPr>
            <p:ph type="pic" sz="quarter" idx="12"/>
          </p:nvPr>
        </p:nvSpPr>
        <p:spPr>
          <a:xfrm>
            <a:off x="685800" y="3276600"/>
            <a:ext cx="40386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
        <p:nvSpPr>
          <p:cNvPr id="7" name="Picture Placeholder 6"/>
          <p:cNvSpPr>
            <a:spLocks noGrp="1"/>
          </p:cNvSpPr>
          <p:nvPr>
            <p:ph type="pic" sz="quarter" idx="13"/>
          </p:nvPr>
        </p:nvSpPr>
        <p:spPr>
          <a:xfrm>
            <a:off x="5017477" y="3276600"/>
            <a:ext cx="41910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Tree>
    <p:extLst>
      <p:ext uri="{BB962C8B-B14F-4D97-AF65-F5344CB8AC3E}">
        <p14:creationId xmlns:p14="http://schemas.microsoft.com/office/powerpoint/2010/main" val="82187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2192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497784" y="1216819"/>
            <a:ext cx="6629400" cy="1147762"/>
          </a:xfrm>
          <a:prstGeom prst="rect">
            <a:avLst/>
          </a:prstGeom>
        </p:spPr>
        <p:txBody>
          <a:bodyPr/>
          <a:lstStyle>
            <a:lvl1pPr>
              <a:defRPr sz="4400" baseline="0">
                <a:solidFill>
                  <a:srgbClr val="1E1860"/>
                </a:solidFill>
                <a:latin typeface="Century Gothic" panose="020B0502020202020204" pitchFamily="34" charset="0"/>
              </a:defRPr>
            </a:lvl1pPr>
          </a:lstStyle>
          <a:p>
            <a:pPr lvl="0"/>
            <a:r>
              <a:rPr lang="en-US" dirty="0"/>
              <a:t>Title for art goes here</a:t>
            </a:r>
          </a:p>
        </p:txBody>
      </p:sp>
      <p:sp>
        <p:nvSpPr>
          <p:cNvPr id="7" name="Picture Placeholder 6"/>
          <p:cNvSpPr>
            <a:spLocks noGrp="1"/>
          </p:cNvSpPr>
          <p:nvPr>
            <p:ph type="pic" sz="quarter" idx="13"/>
          </p:nvPr>
        </p:nvSpPr>
        <p:spPr>
          <a:xfrm>
            <a:off x="5017477" y="2362200"/>
            <a:ext cx="4191000" cy="3962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Futura LT Pro Book" panose="020B0502020204020303" pitchFamily="34" charset="0"/>
              </a:defRPr>
            </a:lvl1pPr>
            <a:lvl2pPr marL="800100" indent="-342900">
              <a:buFont typeface="Arial" panose="020B0604020202020204" pitchFamily="34" charset="0"/>
              <a:buChar char="•"/>
              <a:defRPr sz="200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vl4pPr marL="1657350" indent="-285750">
              <a:buFont typeface="Arial" panose="020B0604020202020204" pitchFamily="34" charset="0"/>
              <a:buChar char="•"/>
              <a:defRPr>
                <a:latin typeface="Futura LT Pro Book" panose="020B0502020204020303" pitchFamily="34" charset="0"/>
              </a:defRPr>
            </a:lvl4pPr>
            <a:lvl5pPr marL="2114550" indent="-285750">
              <a:buFont typeface="Arial" panose="020B0604020202020204" pitchFamily="34" charset="0"/>
              <a:buChar char="•"/>
              <a:defRPr>
                <a:latin typeface="Futura LT Pro Book" panose="020B0502020204020303" pitchFamily="34"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21444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dirty="0">
              <a:latin typeface="Century Gothic" panose="020B0502020202020204" pitchFamily="34" charset="0"/>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533400" y="1143000"/>
            <a:ext cx="7696200" cy="1147762"/>
          </a:xfrm>
          <a:prstGeom prst="rect">
            <a:avLst/>
          </a:prstGeom>
        </p:spPr>
        <p:txBody>
          <a:bodyPr/>
          <a:lstStyle>
            <a:lvl1pPr algn="l">
              <a:defRPr sz="4400" baseline="0">
                <a:solidFill>
                  <a:srgbClr val="1E1860"/>
                </a:solidFill>
                <a:latin typeface="Century Gothic" panose="020B0502020202020204" pitchFamily="34" charset="0"/>
              </a:defRPr>
            </a:lvl1pPr>
          </a:lstStyle>
          <a:p>
            <a:pPr lvl="0"/>
            <a:r>
              <a:rPr lang="en-US" dirty="0"/>
              <a:t>Title for (</a:t>
            </a:r>
            <a:r>
              <a:rPr lang="en-US" dirty="0" err="1"/>
              <a:t>ch</a:t>
            </a:r>
            <a:r>
              <a:rPr lang="en-US" dirty="0"/>
              <a:t>)art goes here</a:t>
            </a:r>
          </a:p>
        </p:txBody>
      </p:sp>
      <p:sp>
        <p:nvSpPr>
          <p:cNvPr id="5" name="Picture Placeholder 4"/>
          <p:cNvSpPr>
            <a:spLocks noGrp="1"/>
          </p:cNvSpPr>
          <p:nvPr>
            <p:ph type="pic" sz="quarter" idx="12"/>
          </p:nvPr>
        </p:nvSpPr>
        <p:spPr>
          <a:xfrm>
            <a:off x="543732" y="2057400"/>
            <a:ext cx="8991600" cy="5486400"/>
          </a:xfrm>
          <a:prstGeom prst="rect">
            <a:avLst/>
          </a:prstGeom>
        </p:spPr>
        <p:txBody>
          <a:bodyPr/>
          <a:lstStyle>
            <a:lvl1pPr>
              <a:defRPr>
                <a:latin typeface="Century Gothic" panose="020B0502020202020204" pitchFamily="34" charset="0"/>
              </a:defRPr>
            </a:lvl1pPr>
          </a:lstStyle>
          <a:p>
            <a:r>
              <a:rPr lang="en-US" dirty="0"/>
              <a:t>Click icon to add picture</a:t>
            </a:r>
          </a:p>
        </p:txBody>
      </p:sp>
    </p:spTree>
    <p:extLst>
      <p:ext uri="{BB962C8B-B14F-4D97-AF65-F5344CB8AC3E}">
        <p14:creationId xmlns:p14="http://schemas.microsoft.com/office/powerpoint/2010/main" val="406947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pPr marL="469900" lvl="1" algn="l">
              <a:lnSpc>
                <a:spcPts val="3400"/>
              </a:lnSpc>
            </a:pPr>
            <a:endParaRPr lang="en-US" sz="1800" dirty="0">
              <a:solidFill>
                <a:schemeClr val="bg1"/>
              </a:solidFill>
              <a:latin typeface="Futura LT Pro Book"/>
              <a:cs typeface="Futura LT Pro Book"/>
            </a:endParaRPr>
          </a:p>
        </p:txBody>
      </p:sp>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endParaRPr dirty="0">
              <a:latin typeface="Century Gothic" panose="020B0502020202020204" pitchFamily="34" charset="0"/>
            </a:endParaRPr>
          </a:p>
        </p:txBody>
      </p:sp>
      <p:sp>
        <p:nvSpPr>
          <p:cNvPr id="10" name="object 5"/>
          <p:cNvSpPr/>
          <p:nvPr userDrawn="1"/>
        </p:nvSpPr>
        <p:spPr>
          <a:xfrm>
            <a:off x="0" y="1219200"/>
            <a:ext cx="10058400" cy="53310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dirty="0">
              <a:solidFill>
                <a:srgbClr val="A7BF39"/>
              </a:solidFill>
              <a:latin typeface="Century Gothic" panose="020B0502020202020204" pitchFamily="34" charset="0"/>
            </a:endParaRPr>
          </a:p>
        </p:txBody>
      </p:sp>
      <p:sp>
        <p:nvSpPr>
          <p:cNvPr id="5" name="Rectangle 4"/>
          <p:cNvSpPr/>
          <p:nvPr userDrawn="1"/>
        </p:nvSpPr>
        <p:spPr>
          <a:xfrm>
            <a:off x="1066800" y="2971800"/>
            <a:ext cx="8077200" cy="2698175"/>
          </a:xfrm>
          <a:prstGeom prst="rect">
            <a:avLst/>
          </a:prstGeom>
        </p:spPr>
        <p:txBody>
          <a:bodyPr wrap="square">
            <a:spAutoFit/>
          </a:bodyPr>
          <a:lstStyle/>
          <a:p>
            <a:r>
              <a:rPr lang="en-US" sz="1800" spc="-100" dirty="0">
                <a:solidFill>
                  <a:schemeClr val="bg1"/>
                </a:solidFill>
                <a:latin typeface="Futura LT Pro Book" panose="020B0502020204020303" pitchFamily="34" charset="0"/>
              </a:rPr>
              <a:t>This presentation was produced with the support of the United States Agency for International Development (USAID) under the terms of MEASURE Evaluation cooperative agreement 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a:lnSpc>
                <a:spcPts val="5200"/>
              </a:lnSpc>
            </a:pPr>
            <a:r>
              <a:rPr lang="en-US" sz="1800" b="1" spc="-100" dirty="0">
                <a:solidFill>
                  <a:srgbClr val="1E1860"/>
                </a:solidFill>
                <a:latin typeface="Futura LT Pro Book" panose="020B0502020204020303" pitchFamily="34" charset="0"/>
                <a:cs typeface="Futura LT Pro Book"/>
              </a:rPr>
              <a:t>www.measureevaluation.org</a:t>
            </a:r>
          </a:p>
        </p:txBody>
      </p:sp>
      <p:sp>
        <p:nvSpPr>
          <p:cNvPr id="7" name="Rectangle 6"/>
          <p:cNvSpPr>
            <a:spLocks noChangeArrowheads="1"/>
          </p:cNvSpPr>
          <p:nvPr userDrawn="1"/>
        </p:nvSpPr>
        <p:spPr bwMode="auto">
          <a:xfrm>
            <a:off x="-173426" y="733232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Century Gothic" panose="020B0502020202020204" pitchFamily="34" charset="0"/>
            </a:endParaRPr>
          </a:p>
        </p:txBody>
      </p:sp>
      <p:pic>
        <p:nvPicPr>
          <p:cNvPr id="9" name="Picture 8"/>
          <p:cNvPicPr>
            <a:picLocks noChangeAspect="1"/>
          </p:cNvPicPr>
          <p:nvPr userDrawn="1"/>
        </p:nvPicPr>
        <p:blipFill rotWithShape="1">
          <a:blip r:embed="rId2" cstate="print">
            <a:extLst>
              <a:ext uri="{28A0092B-C50C-407E-A947-70E740481C1C}">
                <a14:useLocalDpi xmlns:a14="http://schemas.microsoft.com/office/drawing/2010/main" val="0"/>
              </a:ext>
            </a:extLst>
          </a:blip>
          <a:srcRect l="40134" b="23721"/>
          <a:stretch/>
        </p:blipFill>
        <p:spPr>
          <a:xfrm>
            <a:off x="6858000" y="6755238"/>
            <a:ext cx="2159599" cy="990600"/>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10200" y="6648264"/>
            <a:ext cx="1274374" cy="108959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a:xfrm>
            <a:off x="502920" y="172720"/>
            <a:ext cx="9052560" cy="1122680"/>
          </a:xfrm>
          <a:prstGeom prst="rect">
            <a:avLst/>
          </a:prstGeom>
        </p:spPr>
        <p:txBody>
          <a:bodyPr/>
          <a:lstStyle>
            <a:lvl1pPr>
              <a:defRPr>
                <a:latin typeface="Century Gothic" panose="020B0502020202020204" pitchFamily="34" charset="0"/>
              </a:defRPr>
            </a:lvl1pPr>
          </a:lstStyle>
          <a:p>
            <a:r>
              <a:rPr kumimoji="0" lang="es-ES" dirty="0"/>
              <a:t>Haga clic para modificar el estilo de título del patrón</a:t>
            </a:r>
            <a:endParaRPr kumimoji="0" lang="en-US" dirty="0"/>
          </a:p>
        </p:txBody>
      </p:sp>
      <p:sp>
        <p:nvSpPr>
          <p:cNvPr id="4" name="3 Marcador de fecha"/>
          <p:cNvSpPr>
            <a:spLocks noGrp="1"/>
          </p:cNvSpPr>
          <p:nvPr>
            <p:ph type="dt" sz="half" idx="10"/>
          </p:nvPr>
        </p:nvSpPr>
        <p:spPr>
          <a:xfrm>
            <a:off x="7040880" y="7203863"/>
            <a:ext cx="2517953" cy="414528"/>
          </a:xfrm>
          <a:prstGeom prst="rect">
            <a:avLst/>
          </a:prstGeom>
        </p:spPr>
        <p:txBody>
          <a:bodyPr/>
          <a:lstStyle>
            <a:lvl1pPr>
              <a:defRPr>
                <a:latin typeface="Century Gothic" panose="020B0502020202020204" pitchFamily="34" charset="0"/>
              </a:defRPr>
            </a:lvl1pPr>
          </a:lstStyle>
          <a:p>
            <a:fld id="{BE1BD5B2-6DE5-417A-AC55-BA170EE3082B}" type="datetimeFigureOut">
              <a:rPr lang="en-US" smtClean="0"/>
              <a:pPr/>
              <a:t>9/13/2018</a:t>
            </a:fld>
            <a:endParaRPr lang="en-US" dirty="0"/>
          </a:p>
        </p:txBody>
      </p:sp>
      <p:sp>
        <p:nvSpPr>
          <p:cNvPr id="5" name="4 Marcador de pie de página"/>
          <p:cNvSpPr>
            <a:spLocks noGrp="1"/>
          </p:cNvSpPr>
          <p:nvPr>
            <p:ph type="ftr" sz="quarter" idx="11"/>
          </p:nvPr>
        </p:nvSpPr>
        <p:spPr>
          <a:xfrm>
            <a:off x="3188513" y="7203863"/>
            <a:ext cx="3855720" cy="414528"/>
          </a:xfrm>
          <a:prstGeom prst="rect">
            <a:avLst/>
          </a:prstGeom>
        </p:spPr>
        <p:txBody>
          <a:bodyPr/>
          <a:lstStyle>
            <a:lvl1pPr>
              <a:defRPr>
                <a:latin typeface="Century Gothic" panose="020B0502020202020204" pitchFamily="34" charset="0"/>
              </a:defRPr>
            </a:lvl1pPr>
          </a:lstStyle>
          <a:p>
            <a:endParaRPr lang="en-US" dirty="0"/>
          </a:p>
        </p:txBody>
      </p:sp>
      <p:sp>
        <p:nvSpPr>
          <p:cNvPr id="6" name="5 Marcador de número de diapositiva"/>
          <p:cNvSpPr>
            <a:spLocks noGrp="1"/>
          </p:cNvSpPr>
          <p:nvPr>
            <p:ph type="sldNum" sz="quarter" idx="12"/>
          </p:nvPr>
        </p:nvSpPr>
        <p:spPr>
          <a:xfrm>
            <a:off x="673913" y="7203863"/>
            <a:ext cx="2179320" cy="414528"/>
          </a:xfrm>
          <a:prstGeom prst="rect">
            <a:avLst/>
          </a:prstGeom>
        </p:spPr>
        <p:txBody>
          <a:bodyPr/>
          <a:lstStyle>
            <a:lvl1pPr>
              <a:defRPr>
                <a:latin typeface="Century Gothic" panose="020B0502020202020204" pitchFamily="34" charset="0"/>
              </a:defRPr>
            </a:lvl1pPr>
          </a:lstStyle>
          <a:p>
            <a:fld id="{FCFA95E5-5AC5-4FEB-A7DF-78068DC56B08}" type="slidenum">
              <a:rPr lang="en-US" smtClean="0"/>
              <a:pPr/>
              <a:t>‹#›</a:t>
            </a:fld>
            <a:endParaRPr lang="en-US" dirty="0"/>
          </a:p>
        </p:txBody>
      </p:sp>
      <p:sp>
        <p:nvSpPr>
          <p:cNvPr id="8" name="7 Marcador de contenido"/>
          <p:cNvSpPr>
            <a:spLocks noGrp="1"/>
          </p:cNvSpPr>
          <p:nvPr>
            <p:ph sz="quarter" idx="1"/>
          </p:nvPr>
        </p:nvSpPr>
        <p:spPr>
          <a:xfrm>
            <a:off x="502920" y="1381760"/>
            <a:ext cx="9052560" cy="5596128"/>
          </a:xfrm>
          <a:prstGeom prst="rect">
            <a:avLst/>
          </a:prstGeom>
        </p:spPr>
        <p:txBody>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eaLnBrk="1" latinLnBrk="0" hangingPunct="1"/>
            <a:r>
              <a:rPr lang="es-ES" dirty="0"/>
              <a:t>Haga clic para modificar el estilo de texto del patrón</a:t>
            </a:r>
          </a:p>
          <a:p>
            <a:pPr lvl="1" eaLnBrk="1" latinLnBrk="0" hangingPunct="1"/>
            <a:r>
              <a:rPr lang="es-ES" dirty="0"/>
              <a:t>Segundo nivel</a:t>
            </a:r>
          </a:p>
          <a:p>
            <a:pPr lvl="2" eaLnBrk="1" latinLnBrk="0" hangingPunct="1"/>
            <a:r>
              <a:rPr lang="es-ES" dirty="0"/>
              <a:t>Tercer nivel</a:t>
            </a:r>
          </a:p>
          <a:p>
            <a:pPr lvl="3" eaLnBrk="1" latinLnBrk="0" hangingPunct="1"/>
            <a:r>
              <a:rPr lang="es-ES" dirty="0"/>
              <a:t>Cuarto nivel</a:t>
            </a:r>
          </a:p>
          <a:p>
            <a:pPr lvl="4" eaLnBrk="1" latinLnBrk="0" hangingPunct="1"/>
            <a:r>
              <a:rPr lang="es-ES" dirty="0"/>
              <a:t>Quinto nivel</a:t>
            </a:r>
            <a:endParaRPr kumimoji="0" lang="en-US" dirty="0"/>
          </a:p>
        </p:txBody>
      </p:sp>
    </p:spTree>
    <p:extLst>
      <p:ext uri="{BB962C8B-B14F-4D97-AF65-F5344CB8AC3E}">
        <p14:creationId xmlns:p14="http://schemas.microsoft.com/office/powerpoint/2010/main" val="3882065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3365957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1212766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5856844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dirty="0"/>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dirty="0"/>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3119767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dirty="0"/>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881552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dirty="0"/>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640522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4262339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4046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1822090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theme" Target="../theme/theme2.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 id="2147483668" r:id="rId4"/>
    <p:sldLayoutId id="2147483669" r:id="rId5"/>
    <p:sldLayoutId id="2147483670" r:id="rId6"/>
    <p:sldLayoutId id="2147483665" r:id="rId7"/>
    <p:sldLayoutId id="2147483672" r:id="rId8"/>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382757005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1.xml"/><Relationship Id="rId1" Type="http://schemas.openxmlformats.org/officeDocument/2006/relationships/slideLayout" Target="../slideLayouts/slideLayout10.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7.xml"/><Relationship Id="rId1" Type="http://schemas.openxmlformats.org/officeDocument/2006/relationships/slideLayout" Target="../slideLayouts/slideLayout10.xml"/><Relationship Id="rId4" Type="http://schemas.openxmlformats.org/officeDocument/2006/relationships/image" Target="../media/image17.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50.xml"/><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2.xm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4.xml"/><Relationship Id="rId1" Type="http://schemas.openxmlformats.org/officeDocument/2006/relationships/slideLayout" Target="../slideLayouts/slideLayout10.xml"/><Relationship Id="rId5" Type="http://schemas.openxmlformats.org/officeDocument/2006/relationships/image" Target="../media/image23.jpeg"/><Relationship Id="rId4" Type="http://schemas.openxmlformats.org/officeDocument/2006/relationships/image" Target="../media/image22.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6.xml"/><Relationship Id="rId1" Type="http://schemas.openxmlformats.org/officeDocument/2006/relationships/slideLayout" Target="../slideLayouts/slideLayout10.xml"/><Relationship Id="rId4" Type="http://schemas.openxmlformats.org/officeDocument/2006/relationships/image" Target="../media/image25.jpe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58.xml"/><Relationship Id="rId1" Type="http://schemas.openxmlformats.org/officeDocument/2006/relationships/slideLayout" Target="../slideLayouts/slideLayout10.xml"/><Relationship Id="rId4" Type="http://schemas.openxmlformats.org/officeDocument/2006/relationships/image" Target="../media/image27.jpeg"/></Relationships>
</file>

<file path=ppt/slides/_rels/slide60.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59.xml"/><Relationship Id="rId1" Type="http://schemas.openxmlformats.org/officeDocument/2006/relationships/slideLayout" Target="../slideLayouts/slideLayout10.xml"/><Relationship Id="rId4" Type="http://schemas.openxmlformats.org/officeDocument/2006/relationships/image" Target="../media/image29.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7</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358870"/>
            <a:ext cx="85344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400" kern="0" spc="-100" dirty="0">
                <a:solidFill>
                  <a:prstClr val="white">
                    <a:lumMod val="85000"/>
                  </a:prstClr>
                </a:solidFill>
              </a:rPr>
              <a:t>Qualitative Data Analysis</a:t>
            </a:r>
            <a:endParaRPr kumimoji="0" lang="en-US" sz="4400" b="1" i="0" u="none" strike="noStrike" kern="0" cap="none" spc="-100" normalizeH="0" baseline="0" noProof="0" dirty="0">
              <a:ln>
                <a:noFill/>
              </a:ln>
              <a:solidFill>
                <a:prstClr val="white">
                  <a:lumMod val="85000"/>
                </a:prstClr>
              </a:solidFill>
              <a:effectLst/>
              <a:uLnTx/>
              <a:uFillTx/>
              <a:latin typeface="Century Gothic" charset="0"/>
            </a:endParaRPr>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94488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lvl="0"/>
            <a:r>
              <a:rPr lang="en-US" sz="4200" kern="0"/>
              <a:t>Hands-On</a:t>
            </a:r>
            <a:endParaRPr kumimoji="0" lang="en-US" sz="4200" b="0" i="0" u="none" strike="noStrike" kern="0" cap="none" spc="0" normalizeH="0" baseline="0" noProof="0" dirty="0">
              <a:ln>
                <a:noFill/>
              </a:ln>
              <a:solidFill>
                <a:srgbClr val="AB2472"/>
              </a:solidFill>
              <a:effectLst/>
              <a:uLnTx/>
              <a:uFillTx/>
              <a:latin typeface="Century Gothic" charset="0"/>
            </a:endParaRP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E3B7C47-0EF4-45D5-BAF6-A1DCEA76F475}"/>
              </a:ext>
            </a:extLst>
          </p:cNvPr>
          <p:cNvPicPr>
            <a:picLocks noChangeAspect="1"/>
          </p:cNvPicPr>
          <p:nvPr/>
        </p:nvPicPr>
        <p:blipFill>
          <a:blip r:embed="rId3"/>
          <a:stretch>
            <a:fillRect/>
          </a:stretch>
        </p:blipFill>
        <p:spPr>
          <a:xfrm>
            <a:off x="222392" y="1447800"/>
            <a:ext cx="9613616" cy="5943600"/>
          </a:xfrm>
          <a:prstGeom prst="rect">
            <a:avLst/>
          </a:prstGeom>
        </p:spPr>
      </p:pic>
      <p:sp>
        <p:nvSpPr>
          <p:cNvPr id="15" name="Title 14">
            <a:extLst>
              <a:ext uri="{FF2B5EF4-FFF2-40B4-BE49-F238E27FC236}">
                <a16:creationId xmlns:a16="http://schemas.microsoft.com/office/drawing/2014/main" id="{D3828D2E-B3DD-4747-ABF8-2499803D8947}"/>
              </a:ext>
            </a:extLst>
          </p:cNvPr>
          <p:cNvSpPr>
            <a:spLocks noGrp="1"/>
          </p:cNvSpPr>
          <p:nvPr>
            <p:ph type="title"/>
          </p:nvPr>
        </p:nvSpPr>
        <p:spPr/>
        <p:txBody>
          <a:bodyPr/>
          <a:lstStyle/>
          <a:p>
            <a:r>
              <a:rPr lang="en-US" dirty="0"/>
              <a:t>The evaluation process</a:t>
            </a:r>
          </a:p>
        </p:txBody>
      </p:sp>
    </p:spTree>
    <p:extLst>
      <p:ext uri="{BB962C8B-B14F-4D97-AF65-F5344CB8AC3E}">
        <p14:creationId xmlns:p14="http://schemas.microsoft.com/office/powerpoint/2010/main" val="151290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E53E747-DF90-4867-8488-9E5A9D3A426F}"/>
              </a:ext>
            </a:extLst>
          </p:cNvPr>
          <p:cNvSpPr>
            <a:spLocks noGrp="1"/>
          </p:cNvSpPr>
          <p:nvPr>
            <p:ph type="title"/>
          </p:nvPr>
        </p:nvSpPr>
        <p:spPr/>
        <p:txBody>
          <a:bodyPr/>
          <a:lstStyle/>
          <a:p>
            <a:r>
              <a:rPr lang="en-US" dirty="0"/>
              <a:t>Section objectives</a:t>
            </a:r>
          </a:p>
        </p:txBody>
      </p:sp>
      <p:sp>
        <p:nvSpPr>
          <p:cNvPr id="3" name="Text Placeholder 2"/>
          <p:cNvSpPr>
            <a:spLocks noGrp="1"/>
          </p:cNvSpPr>
          <p:nvPr>
            <p:ph type="body" sz="quarter" idx="10"/>
          </p:nvPr>
        </p:nvSpPr>
        <p:spPr>
          <a:xfrm>
            <a:off x="888771" y="1676400"/>
            <a:ext cx="8429755" cy="5576788"/>
          </a:xfrm>
        </p:spPr>
        <p:txBody>
          <a:bodyPr/>
          <a:lstStyle/>
          <a:p>
            <a:pPr>
              <a:spcAft>
                <a:spcPts val="1800"/>
              </a:spcAft>
            </a:pPr>
            <a:r>
              <a:rPr lang="en-US" sz="3200" b="1" dirty="0">
                <a:latin typeface="Century Gothic" panose="020B0502020202020204" pitchFamily="34" charset="0"/>
              </a:rPr>
              <a:t>By the end of the session, participants </a:t>
            </a:r>
            <a:br>
              <a:rPr lang="en-US" sz="3200" b="1" dirty="0">
                <a:latin typeface="Century Gothic" panose="020B0502020202020204" pitchFamily="34" charset="0"/>
              </a:rPr>
            </a:br>
            <a:r>
              <a:rPr lang="en-US" sz="3200" b="1" dirty="0">
                <a:latin typeface="Century Gothic" panose="020B0502020202020204" pitchFamily="34" charset="0"/>
              </a:rPr>
              <a:t>will be able to:</a:t>
            </a:r>
          </a:p>
          <a:p>
            <a:pPr marL="914400" lvl="1" indent="-457200">
              <a:lnSpc>
                <a:spcPts val="3800"/>
              </a:lnSpc>
              <a:spcAft>
                <a:spcPts val="1200"/>
              </a:spcAft>
              <a:buClr>
                <a:srgbClr val="AB2472"/>
              </a:buClr>
              <a:buFont typeface="Wingdings" panose="05000000000000000000" pitchFamily="2" charset="2"/>
              <a:buChar char="§"/>
            </a:pPr>
            <a:r>
              <a:rPr lang="en-US" sz="3000" dirty="0">
                <a:latin typeface="Century Gothic" panose="020B0502020202020204" pitchFamily="34" charset="0"/>
              </a:rPr>
              <a:t>Design an </a:t>
            </a:r>
            <a:r>
              <a:rPr lang="en-US" sz="3000" b="1" i="1" dirty="0">
                <a:solidFill>
                  <a:schemeClr val="accent1">
                    <a:lumMod val="75000"/>
                  </a:schemeClr>
                </a:solidFill>
                <a:latin typeface="Century Gothic" panose="020B0502020202020204" pitchFamily="34" charset="0"/>
              </a:rPr>
              <a:t>analysis plan using a selected analytical technique</a:t>
            </a:r>
          </a:p>
          <a:p>
            <a:pPr marL="914400" lvl="1" indent="-457200">
              <a:lnSpc>
                <a:spcPts val="3800"/>
              </a:lnSpc>
              <a:spcAft>
                <a:spcPts val="1200"/>
              </a:spcAft>
              <a:buClr>
                <a:srgbClr val="AB2472"/>
              </a:buClr>
              <a:buFont typeface="Wingdings" panose="05000000000000000000" pitchFamily="2" charset="2"/>
              <a:buChar char="§"/>
            </a:pPr>
            <a:r>
              <a:rPr lang="en-US" sz="3000" dirty="0">
                <a:latin typeface="Century Gothic" panose="020B0502020202020204" pitchFamily="34" charset="0"/>
              </a:rPr>
              <a:t>Understand main </a:t>
            </a:r>
            <a:r>
              <a:rPr lang="en-US" sz="3000" b="1" i="1" dirty="0">
                <a:solidFill>
                  <a:schemeClr val="accent1">
                    <a:lumMod val="75000"/>
                  </a:schemeClr>
                </a:solidFill>
                <a:latin typeface="Century Gothic" panose="020B0502020202020204" pitchFamily="34" charset="0"/>
              </a:rPr>
              <a:t>practicalities </a:t>
            </a:r>
            <a:br>
              <a:rPr lang="en-US" sz="3000" b="1" i="1" dirty="0">
                <a:solidFill>
                  <a:schemeClr val="accent1">
                    <a:lumMod val="75000"/>
                  </a:schemeClr>
                </a:solidFill>
                <a:latin typeface="Century Gothic" panose="020B0502020202020204" pitchFamily="34" charset="0"/>
              </a:rPr>
            </a:br>
            <a:r>
              <a:rPr lang="en-US" sz="3000" b="1" i="1" dirty="0">
                <a:solidFill>
                  <a:schemeClr val="accent1">
                    <a:lumMod val="75000"/>
                  </a:schemeClr>
                </a:solidFill>
                <a:latin typeface="Century Gothic" panose="020B0502020202020204" pitchFamily="34" charset="0"/>
              </a:rPr>
              <a:t>of analysis </a:t>
            </a:r>
            <a:r>
              <a:rPr lang="en-US" sz="3000" dirty="0">
                <a:latin typeface="Century Gothic" panose="020B0502020202020204" pitchFamily="34" charset="0"/>
              </a:rPr>
              <a:t>for evaluation</a:t>
            </a:r>
          </a:p>
          <a:p>
            <a:pPr marL="914400" lvl="1" indent="-457200">
              <a:lnSpc>
                <a:spcPts val="3800"/>
              </a:lnSpc>
              <a:spcAft>
                <a:spcPts val="1200"/>
              </a:spcAft>
              <a:buClr>
                <a:srgbClr val="AB2472"/>
              </a:buClr>
              <a:buFont typeface="Wingdings" panose="05000000000000000000" pitchFamily="2" charset="2"/>
              <a:buChar char="§"/>
            </a:pPr>
            <a:r>
              <a:rPr lang="en-US" sz="3000" dirty="0">
                <a:latin typeface="Century Gothic" panose="020B0502020202020204" pitchFamily="34" charset="0"/>
              </a:rPr>
              <a:t>Demonstrate use of </a:t>
            </a:r>
            <a:r>
              <a:rPr lang="en-US" sz="3000" b="1" i="1" dirty="0">
                <a:solidFill>
                  <a:schemeClr val="accent1">
                    <a:lumMod val="75000"/>
                  </a:schemeClr>
                </a:solidFill>
                <a:latin typeface="Century Gothic" panose="020B0502020202020204" pitchFamily="34" charset="0"/>
              </a:rPr>
              <a:t>different qualitative analysis software and their applicability </a:t>
            </a:r>
            <a:r>
              <a:rPr lang="en-US" sz="3000" dirty="0">
                <a:latin typeface="Century Gothic" panose="020B0502020202020204" pitchFamily="34" charset="0"/>
              </a:rPr>
              <a:t>to specific analytical steps</a:t>
            </a:r>
          </a:p>
          <a:p>
            <a:endParaRPr lang="en-US" dirty="0"/>
          </a:p>
        </p:txBody>
      </p:sp>
    </p:spTree>
    <p:extLst>
      <p:ext uri="{BB962C8B-B14F-4D97-AF65-F5344CB8AC3E}">
        <p14:creationId xmlns:p14="http://schemas.microsoft.com/office/powerpoint/2010/main" val="2075569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3271" y="564794"/>
            <a:ext cx="8169697" cy="6642811"/>
            <a:chOff x="1155481" y="498348"/>
            <a:chExt cx="9902663" cy="5861304"/>
          </a:xfrm>
        </p:grpSpPr>
        <p:sp>
          <p:nvSpPr>
            <p:cNvPr id="8"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9" name="Oval 8">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0"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2" name="Rectangle 11">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49880"/>
            <a:ext cx="10058400" cy="20726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88A568-C4D3-4AC3-B6A2-7A1BE3F6871A}"/>
              </a:ext>
            </a:extLst>
          </p:cNvPr>
          <p:cNvSpPr>
            <a:spLocks noGrp="1"/>
          </p:cNvSpPr>
          <p:nvPr>
            <p:ph type="title"/>
          </p:nvPr>
        </p:nvSpPr>
        <p:spPr>
          <a:xfrm>
            <a:off x="1257300" y="3146743"/>
            <a:ext cx="7543800" cy="1565346"/>
          </a:xfrm>
        </p:spPr>
        <p:txBody>
          <a:bodyPr vert="horz" lIns="91440" tIns="45720" rIns="91440" bIns="45720" rtlCol="0" anchor="ctr">
            <a:normAutofit/>
          </a:bodyPr>
          <a:lstStyle/>
          <a:p>
            <a:pPr algn="ctr" rtl="0">
              <a:lnSpc>
                <a:spcPct val="90000"/>
              </a:lnSpc>
              <a:spcBef>
                <a:spcPct val="0"/>
              </a:spcBef>
            </a:pPr>
            <a:r>
              <a:rPr lang="en-US" sz="4400" kern="1200" dirty="0">
                <a:solidFill>
                  <a:srgbClr val="AB2472"/>
                </a:solidFill>
                <a:latin typeface="Century Gothic" panose="020B0502020202020204" pitchFamily="34" charset="0"/>
                <a:ea typeface="+mj-ea"/>
                <a:cs typeface="+mj-cs"/>
              </a:rPr>
              <a:t>Review analysis steps</a:t>
            </a:r>
          </a:p>
        </p:txBody>
      </p:sp>
    </p:spTree>
    <p:extLst>
      <p:ext uri="{BB962C8B-B14F-4D97-AF65-F5344CB8AC3E}">
        <p14:creationId xmlns:p14="http://schemas.microsoft.com/office/powerpoint/2010/main" val="39305758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63B947E-570B-444E-A0CD-6180416568FB}"/>
              </a:ext>
            </a:extLst>
          </p:cNvPr>
          <p:cNvSpPr>
            <a:spLocks noGrp="1"/>
          </p:cNvSpPr>
          <p:nvPr>
            <p:ph type="title"/>
          </p:nvPr>
        </p:nvSpPr>
        <p:spPr/>
        <p:txBody>
          <a:bodyPr/>
          <a:lstStyle/>
          <a:p>
            <a:r>
              <a:rPr lang="en-US" dirty="0"/>
              <a:t>The analysis process</a:t>
            </a:r>
          </a:p>
        </p:txBody>
      </p:sp>
      <p:sp>
        <p:nvSpPr>
          <p:cNvPr id="3" name="2 Marcador de contenido"/>
          <p:cNvSpPr>
            <a:spLocks noGrp="1"/>
          </p:cNvSpPr>
          <p:nvPr>
            <p:ph type="body" sz="quarter" idx="10"/>
          </p:nvPr>
        </p:nvSpPr>
        <p:spPr>
          <a:xfrm>
            <a:off x="867000" y="1981200"/>
            <a:ext cx="8429755" cy="2590800"/>
          </a:xfrm>
        </p:spPr>
        <p:txBody>
          <a:bodyPr>
            <a:noAutofit/>
          </a:bodyPr>
          <a:lstStyle/>
          <a:p>
            <a:pPr marL="457200" indent="-457200">
              <a:spcAft>
                <a:spcPts val="2400"/>
              </a:spcAft>
              <a:buClr>
                <a:srgbClr val="AB2472"/>
              </a:buClr>
              <a:buSzPct val="100000"/>
              <a:buFont typeface="Wingdings" panose="05000000000000000000" pitchFamily="2" charset="2"/>
              <a:buChar char="§"/>
            </a:pPr>
            <a:r>
              <a:rPr lang="en-US" sz="3200" dirty="0">
                <a:latin typeface="Century Gothic" panose="020B0502020202020204" pitchFamily="34" charset="0"/>
              </a:rPr>
              <a:t>What are the main stages of analysis </a:t>
            </a:r>
            <a:br>
              <a:rPr lang="en-US" sz="3200" dirty="0">
                <a:latin typeface="Century Gothic" panose="020B0502020202020204" pitchFamily="34" charset="0"/>
              </a:rPr>
            </a:br>
            <a:r>
              <a:rPr lang="en-US" sz="3200" dirty="0">
                <a:latin typeface="Century Gothic" panose="020B0502020202020204" pitchFamily="34" charset="0"/>
              </a:rPr>
              <a:t>in qualitative evaluation?</a:t>
            </a:r>
          </a:p>
          <a:p>
            <a:pPr marL="457200" indent="-457200">
              <a:spcAft>
                <a:spcPts val="2400"/>
              </a:spcAft>
              <a:buClr>
                <a:srgbClr val="AB2472"/>
              </a:buClr>
              <a:buSzPct val="100000"/>
              <a:buFont typeface="Wingdings" panose="05000000000000000000" pitchFamily="2" charset="2"/>
              <a:buChar char="§"/>
            </a:pPr>
            <a:r>
              <a:rPr lang="en-US" sz="3200" dirty="0">
                <a:latin typeface="Century Gothic" panose="020B0502020202020204" pitchFamily="34" charset="0"/>
              </a:rPr>
              <a:t>How do you construct codes </a:t>
            </a:r>
            <a:br>
              <a:rPr lang="en-US" sz="3200" dirty="0">
                <a:latin typeface="Century Gothic" panose="020B0502020202020204" pitchFamily="34" charset="0"/>
              </a:rPr>
            </a:br>
            <a:r>
              <a:rPr lang="en-US" sz="3200" dirty="0">
                <a:latin typeface="Century Gothic" panose="020B0502020202020204" pitchFamily="34" charset="0"/>
              </a:rPr>
              <a:t>and apply them?</a:t>
            </a:r>
          </a:p>
          <a:p>
            <a:pPr marL="457200" indent="-457200">
              <a:spcAft>
                <a:spcPts val="2400"/>
              </a:spcAft>
              <a:buClr>
                <a:srgbClr val="AB2472"/>
              </a:buClr>
              <a:buSzPct val="100000"/>
              <a:buFont typeface="Wingdings" panose="05000000000000000000" pitchFamily="2" charset="2"/>
              <a:buChar char="§"/>
            </a:pPr>
            <a:r>
              <a:rPr lang="en-US" sz="3200" dirty="0">
                <a:latin typeface="Century Gothic" panose="020B0502020202020204" pitchFamily="34" charset="0"/>
              </a:rPr>
              <a:t>Questions from the previous session?</a:t>
            </a:r>
          </a:p>
          <a:p>
            <a:pPr marL="457200" indent="-457200">
              <a:spcAft>
                <a:spcPts val="2400"/>
              </a:spcAft>
              <a:buClr>
                <a:srgbClr val="AB2472"/>
              </a:buClr>
              <a:buSzPct val="100000"/>
              <a:buFont typeface="Wingdings" panose="05000000000000000000" pitchFamily="2" charset="2"/>
              <a:buChar char="§"/>
            </a:pPr>
            <a:r>
              <a:rPr lang="en-US" sz="3200" dirty="0">
                <a:latin typeface="Century Gothic" panose="020B0502020202020204" pitchFamily="34" charset="0"/>
              </a:rPr>
              <a:t>Expectations for this session </a:t>
            </a:r>
            <a:br>
              <a:rPr lang="en-US" sz="3200" dirty="0">
                <a:latin typeface="Century Gothic" panose="020B0502020202020204" pitchFamily="34" charset="0"/>
              </a:rPr>
            </a:br>
            <a:r>
              <a:rPr lang="en-US" sz="3200" dirty="0">
                <a:latin typeface="Century Gothic" panose="020B0502020202020204" pitchFamily="34" charset="0"/>
              </a:rPr>
              <a:t>on analysis?</a:t>
            </a:r>
          </a:p>
        </p:txBody>
      </p:sp>
    </p:spTree>
    <p:extLst>
      <p:ext uri="{BB962C8B-B14F-4D97-AF65-F5344CB8AC3E}">
        <p14:creationId xmlns:p14="http://schemas.microsoft.com/office/powerpoint/2010/main" val="23140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906CFB4-BDD9-4765-ABD6-7D1F8227CD08}"/>
              </a:ext>
            </a:extLst>
          </p:cNvPr>
          <p:cNvSpPr>
            <a:spLocks noGrp="1"/>
          </p:cNvSpPr>
          <p:nvPr>
            <p:ph type="title"/>
          </p:nvPr>
        </p:nvSpPr>
        <p:spPr>
          <a:xfrm>
            <a:off x="540639" y="3027145"/>
            <a:ext cx="4337687" cy="2750736"/>
          </a:xfrm>
        </p:spPr>
        <p:txBody>
          <a:bodyPr vert="horz" lIns="91440" tIns="45720" rIns="91440" bIns="45720" rtlCol="0" anchor="t">
            <a:normAutofit/>
          </a:bodyPr>
          <a:lstStyle/>
          <a:p>
            <a:pPr algn="l" rtl="0">
              <a:lnSpc>
                <a:spcPct val="90000"/>
              </a:lnSpc>
              <a:spcBef>
                <a:spcPct val="0"/>
              </a:spcBef>
            </a:pPr>
            <a:r>
              <a:rPr lang="en-US" sz="4000" kern="1200" dirty="0">
                <a:solidFill>
                  <a:srgbClr val="AB2472"/>
                </a:solidFill>
                <a:latin typeface="Century Gothic" panose="020B0502020202020204" pitchFamily="34" charset="0"/>
                <a:ea typeface="+mj-ea"/>
                <a:cs typeface="+mj-cs"/>
              </a:rPr>
              <a:t>Designing steps for analysis</a:t>
            </a:r>
            <a:br>
              <a:rPr lang="en-US" sz="4700" kern="1200" dirty="0">
                <a:solidFill>
                  <a:schemeClr val="tx1"/>
                </a:solidFill>
                <a:latin typeface="+mj-lt"/>
                <a:ea typeface="+mj-ea"/>
                <a:cs typeface="+mj-cs"/>
              </a:rPr>
            </a:br>
            <a:endParaRPr lang="en-US" sz="4700" kern="1200" dirty="0">
              <a:solidFill>
                <a:schemeClr val="tx1"/>
              </a:solidFill>
              <a:latin typeface="+mj-lt"/>
              <a:ea typeface="+mj-ea"/>
              <a:cs typeface="+mj-cs"/>
            </a:endParaRPr>
          </a:p>
        </p:txBody>
      </p:sp>
      <p:sp>
        <p:nvSpPr>
          <p:cNvPr id="5" name="Text Placeholder 4">
            <a:extLst>
              <a:ext uri="{FF2B5EF4-FFF2-40B4-BE49-F238E27FC236}">
                <a16:creationId xmlns:a16="http://schemas.microsoft.com/office/drawing/2014/main" id="{469B3E28-3461-4673-A881-0899236D1378}"/>
              </a:ext>
            </a:extLst>
          </p:cNvPr>
          <p:cNvSpPr>
            <a:spLocks noGrp="1"/>
          </p:cNvSpPr>
          <p:nvPr>
            <p:ph type="body" sz="quarter" idx="11"/>
          </p:nvPr>
        </p:nvSpPr>
        <p:spPr>
          <a:xfrm>
            <a:off x="540639" y="374406"/>
            <a:ext cx="3926085" cy="1876531"/>
          </a:xfrm>
        </p:spPr>
        <p:txBody>
          <a:bodyPr vert="horz" lIns="91440" tIns="45720" rIns="91440" bIns="45720" rtlCol="0" anchor="b">
            <a:normAutofit/>
          </a:bodyPr>
          <a:lstStyle/>
          <a:p>
            <a:pPr algn="l" rtl="0">
              <a:lnSpc>
                <a:spcPct val="90000"/>
              </a:lnSpc>
              <a:spcBef>
                <a:spcPts val="1000"/>
              </a:spcBef>
            </a:pPr>
            <a:r>
              <a:rPr lang="en-US" sz="2800" kern="1200" dirty="0">
                <a:solidFill>
                  <a:schemeClr val="tx1"/>
                </a:solidFill>
                <a:latin typeface="Century Gothic" panose="020B0502020202020204" pitchFamily="34" charset="0"/>
                <a:ea typeface="+mn-ea"/>
                <a:cs typeface="+mn-cs"/>
              </a:rPr>
              <a:t>Using selected analytical </a:t>
            </a:r>
            <a:br>
              <a:rPr lang="en-US" sz="2800" kern="1200" dirty="0">
                <a:solidFill>
                  <a:schemeClr val="tx1"/>
                </a:solidFill>
                <a:latin typeface="Century Gothic" panose="020B0502020202020204" pitchFamily="34" charset="0"/>
                <a:ea typeface="+mn-ea"/>
                <a:cs typeface="+mn-cs"/>
              </a:rPr>
            </a:br>
            <a:r>
              <a:rPr lang="en-US" sz="2800" kern="1200" dirty="0">
                <a:solidFill>
                  <a:schemeClr val="tx1"/>
                </a:solidFill>
                <a:latin typeface="Century Gothic" panose="020B0502020202020204" pitchFamily="34" charset="0"/>
                <a:ea typeface="+mn-ea"/>
                <a:cs typeface="+mn-cs"/>
              </a:rPr>
              <a:t>techniques</a:t>
            </a:r>
          </a:p>
        </p:txBody>
      </p:sp>
      <p:cxnSp>
        <p:nvCxnSpPr>
          <p:cNvPr id="12" name="Straight Arrow Connector 11">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639" y="2625344"/>
            <a:ext cx="339471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485B541F-07EC-4459-98FA-0DE34B706FA5}"/>
              </a:ext>
            </a:extLst>
          </p:cNvPr>
          <p:cNvPicPr>
            <a:picLocks noChangeAspect="1"/>
          </p:cNvPicPr>
          <p:nvPr/>
        </p:nvPicPr>
        <p:blipFill rotWithShape="1">
          <a:blip r:embed="rId3"/>
          <a:srcRect l="27447" r="23734"/>
          <a:stretch/>
        </p:blipFill>
        <p:spPr>
          <a:xfrm>
            <a:off x="4878327" y="10"/>
            <a:ext cx="5180073" cy="777239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Tree>
    <p:extLst>
      <p:ext uri="{BB962C8B-B14F-4D97-AF65-F5344CB8AC3E}">
        <p14:creationId xmlns:p14="http://schemas.microsoft.com/office/powerpoint/2010/main" val="4219433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37CDF-DE83-4A4C-B576-6E839D15470E}"/>
              </a:ext>
            </a:extLst>
          </p:cNvPr>
          <p:cNvSpPr>
            <a:spLocks noGrp="1"/>
          </p:cNvSpPr>
          <p:nvPr>
            <p:ph type="title"/>
          </p:nvPr>
        </p:nvSpPr>
        <p:spPr>
          <a:xfrm>
            <a:off x="561844" y="366812"/>
            <a:ext cx="9725155" cy="1143000"/>
          </a:xfrm>
        </p:spPr>
        <p:txBody>
          <a:bodyPr/>
          <a:lstStyle/>
          <a:p>
            <a:pPr>
              <a:lnSpc>
                <a:spcPts val="4600"/>
              </a:lnSpc>
            </a:pPr>
            <a:r>
              <a:rPr lang="en-US" sz="4400" dirty="0"/>
              <a:t>Step 1. Review the whole picture</a:t>
            </a:r>
          </a:p>
        </p:txBody>
      </p:sp>
      <p:pic>
        <p:nvPicPr>
          <p:cNvPr id="3" name="Imagen 2" descr="Image result for planeacion">
            <a:extLst>
              <a:ext uri="{FF2B5EF4-FFF2-40B4-BE49-F238E27FC236}">
                <a16:creationId xmlns:a16="http://schemas.microsoft.com/office/drawing/2014/main" id="{10138BA3-AA50-4869-801E-E7ACBEBB359B}"/>
              </a:ext>
            </a:extLst>
          </p:cNvPr>
          <p:cNvPicPr/>
          <p:nvPr/>
        </p:nvPicPr>
        <p:blipFill>
          <a:blip r:embed="rId3" cstate="print">
            <a:extLst>
              <a:ext uri="{BEBA8EAE-BF5A-486C-A8C5-ECC9F3942E4B}">
                <a14:imgProps xmlns:a14="http://schemas.microsoft.com/office/drawing/2010/main">
                  <a14:imgLayer r:embed="rId4">
                    <a14:imgEffect>
                      <a14:sharpenSoften amount="36000"/>
                    </a14:imgEffect>
                    <a14:imgEffect>
                      <a14:brightnessContrast contrast="18000"/>
                    </a14:imgEffect>
                  </a14:imgLayer>
                </a14:imgProps>
              </a:ext>
            </a:extLst>
          </a:blip>
          <a:srcRect/>
          <a:stretch>
            <a:fillRect/>
          </a:stretch>
        </p:blipFill>
        <p:spPr bwMode="auto">
          <a:xfrm>
            <a:off x="1905000" y="1981200"/>
            <a:ext cx="6248400" cy="4572000"/>
          </a:xfrm>
          <a:prstGeom prst="rect">
            <a:avLst/>
          </a:prstGeom>
          <a:noFill/>
          <a:ln w="9525">
            <a:noFill/>
            <a:miter lim="800000"/>
            <a:headEnd/>
            <a:tailEnd/>
          </a:ln>
        </p:spPr>
      </p:pic>
    </p:spTree>
    <p:extLst>
      <p:ext uri="{BB962C8B-B14F-4D97-AF65-F5344CB8AC3E}">
        <p14:creationId xmlns:p14="http://schemas.microsoft.com/office/powerpoint/2010/main" val="89096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2D7001A-95C1-40C0-97C8-93E87DDF6DF3}"/>
              </a:ext>
            </a:extLst>
          </p:cNvPr>
          <p:cNvSpPr>
            <a:spLocks noGrp="1"/>
          </p:cNvSpPr>
          <p:nvPr>
            <p:ph type="title"/>
          </p:nvPr>
        </p:nvSpPr>
        <p:spPr/>
        <p:txBody>
          <a:bodyPr/>
          <a:lstStyle/>
          <a:p>
            <a:r>
              <a:rPr lang="en-US" dirty="0"/>
              <a:t>Designing analysis </a:t>
            </a:r>
          </a:p>
        </p:txBody>
      </p:sp>
      <p:sp>
        <p:nvSpPr>
          <p:cNvPr id="3" name="2 Marcador de contenido"/>
          <p:cNvSpPr>
            <a:spLocks noGrp="1"/>
          </p:cNvSpPr>
          <p:nvPr>
            <p:ph type="body" sz="quarter" idx="10"/>
          </p:nvPr>
        </p:nvSpPr>
        <p:spPr>
          <a:xfrm>
            <a:off x="708979" y="2057400"/>
            <a:ext cx="8429755" cy="2590800"/>
          </a:xfrm>
        </p:spPr>
        <p:txBody>
          <a:bodyPr>
            <a:noAutofit/>
          </a:bodyPr>
          <a:lstStyle/>
          <a:p>
            <a:pPr>
              <a:lnSpc>
                <a:spcPct val="150000"/>
              </a:lnSpc>
            </a:pPr>
            <a:r>
              <a:rPr lang="en-US" sz="3200" b="1" dirty="0">
                <a:latin typeface="Century Gothic" panose="020B0502020202020204" pitchFamily="34" charset="0"/>
              </a:rPr>
              <a:t>Analytic strategy and analysis technique</a:t>
            </a:r>
          </a:p>
          <a:p>
            <a:pPr marL="914400" lvl="1" indent="-457200">
              <a:lnSpc>
                <a:spcPct val="150000"/>
              </a:lnSpc>
              <a:buClr>
                <a:srgbClr val="AB2472"/>
              </a:buClr>
              <a:buFont typeface="Wingdings" panose="05000000000000000000" pitchFamily="2" charset="2"/>
              <a:buChar char="§"/>
            </a:pPr>
            <a:r>
              <a:rPr lang="en-US" sz="3200" dirty="0">
                <a:latin typeface="Century Gothic" panose="020B0502020202020204" pitchFamily="34" charset="0"/>
              </a:rPr>
              <a:t>Strategy:</a:t>
            </a:r>
          </a:p>
          <a:p>
            <a:pPr marL="1371600" lvl="2" indent="-457200">
              <a:lnSpc>
                <a:spcPct val="150000"/>
              </a:lnSpc>
              <a:buClr>
                <a:srgbClr val="AB2472"/>
              </a:buClr>
              <a:buSzPct val="85000"/>
              <a:buFont typeface="Courier New" panose="02070309020205020404" pitchFamily="49" charset="0"/>
              <a:buChar char="o"/>
            </a:pPr>
            <a:r>
              <a:rPr lang="en-US" sz="3000" dirty="0">
                <a:latin typeface="Century Gothic" panose="020B0502020202020204" pitchFamily="34" charset="0"/>
              </a:rPr>
              <a:t>Deductive or inductive (abductive)</a:t>
            </a:r>
          </a:p>
          <a:p>
            <a:pPr marL="1028700" lvl="1" indent="-571500">
              <a:lnSpc>
                <a:spcPct val="150000"/>
              </a:lnSpc>
              <a:spcAft>
                <a:spcPts val="600"/>
              </a:spcAft>
              <a:buClr>
                <a:srgbClr val="AB2472"/>
              </a:buClr>
              <a:buFont typeface="Wingdings" panose="05000000000000000000" pitchFamily="2" charset="2"/>
              <a:buChar char="§"/>
            </a:pPr>
            <a:r>
              <a:rPr lang="en-US" sz="3200" dirty="0">
                <a:latin typeface="Century Gothic" panose="020B0502020202020204" pitchFamily="34" charset="0"/>
              </a:rPr>
              <a:t>Technique:</a:t>
            </a:r>
          </a:p>
          <a:p>
            <a:pPr marL="1371600" lvl="2" indent="-457200">
              <a:lnSpc>
                <a:spcPts val="3500"/>
              </a:lnSpc>
              <a:buClr>
                <a:srgbClr val="AB2472"/>
              </a:buClr>
              <a:buSzPct val="85000"/>
              <a:buFont typeface="Courier New" panose="02070309020205020404" pitchFamily="49" charset="0"/>
              <a:buChar char="o"/>
            </a:pPr>
            <a:r>
              <a:rPr lang="en-US" sz="3000" dirty="0">
                <a:latin typeface="Century Gothic" panose="020B0502020202020204" pitchFamily="34" charset="0"/>
              </a:rPr>
              <a:t>Content, discourse, thematic, grounded theory</a:t>
            </a:r>
          </a:p>
        </p:txBody>
      </p:sp>
      <p:sp>
        <p:nvSpPr>
          <p:cNvPr id="4" name="3 CuadroTexto"/>
          <p:cNvSpPr txBox="1"/>
          <p:nvPr/>
        </p:nvSpPr>
        <p:spPr>
          <a:xfrm>
            <a:off x="4267200" y="6970593"/>
            <a:ext cx="6157225" cy="461665"/>
          </a:xfrm>
          <a:prstGeom prst="rect">
            <a:avLst/>
          </a:prstGeom>
          <a:noFill/>
        </p:spPr>
        <p:txBody>
          <a:bodyPr wrap="square" rtlCol="0">
            <a:spAutoFit/>
          </a:bodyPr>
          <a:lstStyle/>
          <a:p>
            <a:r>
              <a:rPr lang="en-US" sz="2400" i="1" dirty="0">
                <a:latin typeface="Century Gothic" panose="020B0502020202020204" pitchFamily="34" charset="0"/>
              </a:rPr>
              <a:t>Source: Patton, Michael Quinn (2002) </a:t>
            </a:r>
          </a:p>
        </p:txBody>
      </p:sp>
    </p:spTree>
    <p:extLst>
      <p:ext uri="{BB962C8B-B14F-4D97-AF65-F5344CB8AC3E}">
        <p14:creationId xmlns:p14="http://schemas.microsoft.com/office/powerpoint/2010/main" val="3714325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C2BA10-3516-41A5-87F2-50316306F27F}"/>
              </a:ext>
            </a:extLst>
          </p:cNvPr>
          <p:cNvSpPr/>
          <p:nvPr/>
        </p:nvSpPr>
        <p:spPr>
          <a:xfrm>
            <a:off x="2656294" y="2205424"/>
            <a:ext cx="5257800" cy="4080863"/>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4" name="3 Flecha a la derecha con bandas"/>
          <p:cNvSpPr/>
          <p:nvPr/>
        </p:nvSpPr>
        <p:spPr>
          <a:xfrm>
            <a:off x="1170394" y="450173"/>
            <a:ext cx="8229600" cy="2140627"/>
          </a:xfrm>
          <a:prstGeom prst="stripedRightArrow">
            <a:avLst>
              <a:gd name="adj1" fmla="val 50000"/>
              <a:gd name="adj2" fmla="val 50512"/>
            </a:avLst>
          </a:prstGeom>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3200" b="1" dirty="0">
                <a:solidFill>
                  <a:schemeClr val="bg1"/>
                </a:solidFill>
                <a:latin typeface="Century Gothic" panose="020B0502020202020204" pitchFamily="34" charset="0"/>
              </a:rPr>
              <a:t>Thematic analysis</a:t>
            </a:r>
          </a:p>
        </p:txBody>
      </p:sp>
      <p:sp>
        <p:nvSpPr>
          <p:cNvPr id="8" name="7 Flecha arriba y abajo"/>
          <p:cNvSpPr/>
          <p:nvPr/>
        </p:nvSpPr>
        <p:spPr>
          <a:xfrm>
            <a:off x="8157154" y="2205424"/>
            <a:ext cx="1522399" cy="4038600"/>
          </a:xfrm>
          <a:prstGeom prst="upDownArrow">
            <a:avLst/>
          </a:prstGeom>
          <a:ln/>
        </p:spPr>
        <p:style>
          <a:lnRef idx="3">
            <a:schemeClr val="lt1"/>
          </a:lnRef>
          <a:fillRef idx="1">
            <a:schemeClr val="accent1"/>
          </a:fillRef>
          <a:effectRef idx="1">
            <a:schemeClr val="accent1"/>
          </a:effectRef>
          <a:fontRef idx="minor">
            <a:schemeClr val="lt1"/>
          </a:fontRef>
        </p:style>
        <p:txBody>
          <a:bodyPr vert="vert" tIns="0" bIns="0" rtlCol="0" anchor="ctr"/>
          <a:lstStyle/>
          <a:p>
            <a:pPr algn="ctr">
              <a:lnSpc>
                <a:spcPct val="50000"/>
              </a:lnSpc>
            </a:pPr>
            <a:r>
              <a:rPr lang="es-MX" sz="2800" b="1" dirty="0">
                <a:latin typeface="Century Gothic" panose="020B0502020202020204" pitchFamily="34" charset="0"/>
              </a:rPr>
              <a:t>Abductive</a:t>
            </a:r>
          </a:p>
        </p:txBody>
      </p:sp>
      <p:sp>
        <p:nvSpPr>
          <p:cNvPr id="6" name="TextBox 5">
            <a:extLst>
              <a:ext uri="{FF2B5EF4-FFF2-40B4-BE49-F238E27FC236}">
                <a16:creationId xmlns:a16="http://schemas.microsoft.com/office/drawing/2014/main" id="{93277A6F-3638-4898-90FF-147F35296BF6}"/>
              </a:ext>
            </a:extLst>
          </p:cNvPr>
          <p:cNvSpPr txBox="1"/>
          <p:nvPr/>
        </p:nvSpPr>
        <p:spPr>
          <a:xfrm>
            <a:off x="2656292" y="2743200"/>
            <a:ext cx="5257800" cy="707886"/>
          </a:xfrm>
          <a:prstGeom prst="rect">
            <a:avLst/>
          </a:prstGeom>
          <a:noFill/>
        </p:spPr>
        <p:txBody>
          <a:bodyPr wrap="square" rtlCol="0">
            <a:spAutoFit/>
          </a:bodyPr>
          <a:lstStyle/>
          <a:p>
            <a:pPr algn="ctr"/>
            <a:r>
              <a:rPr lang="en-US" sz="2000" b="1" dirty="0">
                <a:latin typeface="Century Gothic" panose="020B0502020202020204" pitchFamily="34" charset="0"/>
              </a:rPr>
              <a:t>Deductive </a:t>
            </a:r>
          </a:p>
          <a:p>
            <a:pPr algn="ctr"/>
            <a:r>
              <a:rPr lang="en-US" sz="2000" b="1" dirty="0">
                <a:latin typeface="Century Gothic" panose="020B0502020202020204" pitchFamily="34" charset="0"/>
              </a:rPr>
              <a:t>reasoning</a:t>
            </a:r>
          </a:p>
        </p:txBody>
      </p:sp>
      <p:sp>
        <p:nvSpPr>
          <p:cNvPr id="11" name="Rectangle: Rounded Corners 10">
            <a:extLst>
              <a:ext uri="{FF2B5EF4-FFF2-40B4-BE49-F238E27FC236}">
                <a16:creationId xmlns:a16="http://schemas.microsoft.com/office/drawing/2014/main" id="{5051B3B1-F816-47B0-9FE4-B88CE621BBBF}"/>
              </a:ext>
            </a:extLst>
          </p:cNvPr>
          <p:cNvSpPr/>
          <p:nvPr/>
        </p:nvSpPr>
        <p:spPr>
          <a:xfrm>
            <a:off x="2971800" y="3866322"/>
            <a:ext cx="2029914" cy="1219200"/>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r>
              <a:rPr lang="en-US" sz="2800" dirty="0">
                <a:latin typeface="Century Gothic" panose="020B0502020202020204" pitchFamily="34" charset="0"/>
              </a:rPr>
              <a:t>General Principle</a:t>
            </a:r>
          </a:p>
        </p:txBody>
      </p:sp>
      <p:sp>
        <p:nvSpPr>
          <p:cNvPr id="13" name="Rectangle: Rounded Corners 12">
            <a:extLst>
              <a:ext uri="{FF2B5EF4-FFF2-40B4-BE49-F238E27FC236}">
                <a16:creationId xmlns:a16="http://schemas.microsoft.com/office/drawing/2014/main" id="{A14501D3-864F-4989-96DC-87F6C831E880}"/>
              </a:ext>
            </a:extLst>
          </p:cNvPr>
          <p:cNvSpPr/>
          <p:nvPr/>
        </p:nvSpPr>
        <p:spPr>
          <a:xfrm>
            <a:off x="5472657" y="3863641"/>
            <a:ext cx="2029914" cy="1219200"/>
          </a:xfrm>
          <a:prstGeom prst="roundRect">
            <a:avLst/>
          </a:prstGeom>
          <a:ln/>
        </p:spPr>
        <p:style>
          <a:lnRef idx="3">
            <a:schemeClr val="lt1"/>
          </a:lnRef>
          <a:fillRef idx="1">
            <a:schemeClr val="accent2"/>
          </a:fillRef>
          <a:effectRef idx="1">
            <a:schemeClr val="accent2"/>
          </a:effectRef>
          <a:fontRef idx="minor">
            <a:schemeClr val="lt1"/>
          </a:fontRef>
        </p:style>
        <p:txBody>
          <a:bodyPr rtlCol="0" anchor="ctr"/>
          <a:lstStyle/>
          <a:p>
            <a:pPr algn="ctr"/>
            <a:r>
              <a:rPr lang="en-US" sz="2800" dirty="0">
                <a:latin typeface="Century Gothic" panose="020B0502020202020204" pitchFamily="34" charset="0"/>
              </a:rPr>
              <a:t>Special Case</a:t>
            </a:r>
          </a:p>
        </p:txBody>
      </p:sp>
      <p:sp>
        <p:nvSpPr>
          <p:cNvPr id="14" name="TextBox 13">
            <a:extLst>
              <a:ext uri="{FF2B5EF4-FFF2-40B4-BE49-F238E27FC236}">
                <a16:creationId xmlns:a16="http://schemas.microsoft.com/office/drawing/2014/main" id="{A2F8E8D6-F3B3-4A46-9A85-22E5A21626FD}"/>
              </a:ext>
            </a:extLst>
          </p:cNvPr>
          <p:cNvSpPr txBox="1"/>
          <p:nvPr/>
        </p:nvSpPr>
        <p:spPr>
          <a:xfrm>
            <a:off x="2656292" y="5562600"/>
            <a:ext cx="5257800" cy="707886"/>
          </a:xfrm>
          <a:prstGeom prst="rect">
            <a:avLst/>
          </a:prstGeom>
          <a:noFill/>
        </p:spPr>
        <p:txBody>
          <a:bodyPr wrap="square" rtlCol="0">
            <a:spAutoFit/>
          </a:bodyPr>
          <a:lstStyle/>
          <a:p>
            <a:pPr algn="ctr"/>
            <a:r>
              <a:rPr lang="en-US" sz="2000" b="1" dirty="0">
                <a:latin typeface="Century Gothic" panose="020B0502020202020204" pitchFamily="34" charset="0"/>
              </a:rPr>
              <a:t>Inductive </a:t>
            </a:r>
          </a:p>
          <a:p>
            <a:pPr algn="ctr"/>
            <a:r>
              <a:rPr lang="en-US" sz="2000" b="1" dirty="0">
                <a:latin typeface="Century Gothic" panose="020B0502020202020204" pitchFamily="34" charset="0"/>
              </a:rPr>
              <a:t>reasoning</a:t>
            </a:r>
          </a:p>
        </p:txBody>
      </p:sp>
      <p:cxnSp>
        <p:nvCxnSpPr>
          <p:cNvPr id="15" name="Straight Arrow Connector 14">
            <a:extLst>
              <a:ext uri="{FF2B5EF4-FFF2-40B4-BE49-F238E27FC236}">
                <a16:creationId xmlns:a16="http://schemas.microsoft.com/office/drawing/2014/main" id="{6BC0360F-9894-459F-9361-1EB4BCBC1D1C}"/>
              </a:ext>
            </a:extLst>
          </p:cNvPr>
          <p:cNvCxnSpPr/>
          <p:nvPr/>
        </p:nvCxnSpPr>
        <p:spPr>
          <a:xfrm>
            <a:off x="3903443" y="3505200"/>
            <a:ext cx="3049847" cy="0"/>
          </a:xfrm>
          <a:prstGeom prst="straightConnector1">
            <a:avLst/>
          </a:prstGeom>
          <a:ln w="3810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7" name="Straight Arrow Connector 16">
            <a:extLst>
              <a:ext uri="{FF2B5EF4-FFF2-40B4-BE49-F238E27FC236}">
                <a16:creationId xmlns:a16="http://schemas.microsoft.com/office/drawing/2014/main" id="{71DD70C4-D152-41BA-91D2-F7F8421AC8D1}"/>
              </a:ext>
            </a:extLst>
          </p:cNvPr>
          <p:cNvCxnSpPr>
            <a:cxnSpLocks/>
          </p:cNvCxnSpPr>
          <p:nvPr/>
        </p:nvCxnSpPr>
        <p:spPr>
          <a:xfrm flipH="1">
            <a:off x="3924631" y="5470168"/>
            <a:ext cx="3028659" cy="0"/>
          </a:xfrm>
          <a:prstGeom prst="straightConnector1">
            <a:avLst/>
          </a:prstGeom>
          <a:ln w="3810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6" name="Callout: Bent Line 15">
            <a:extLst>
              <a:ext uri="{FF2B5EF4-FFF2-40B4-BE49-F238E27FC236}">
                <a16:creationId xmlns:a16="http://schemas.microsoft.com/office/drawing/2014/main" id="{BCB72877-30CD-4094-82C8-517286D7A110}"/>
              </a:ext>
            </a:extLst>
          </p:cNvPr>
          <p:cNvSpPr/>
          <p:nvPr/>
        </p:nvSpPr>
        <p:spPr>
          <a:xfrm flipH="1">
            <a:off x="114508" y="2325325"/>
            <a:ext cx="1814524" cy="1179875"/>
          </a:xfrm>
          <a:prstGeom prst="borderCallout2">
            <a:avLst>
              <a:gd name="adj1" fmla="val 20903"/>
              <a:gd name="adj2" fmla="val -2272"/>
              <a:gd name="adj3" fmla="val 18750"/>
              <a:gd name="adj4" fmla="val -16667"/>
              <a:gd name="adj5" fmla="val 54376"/>
              <a:gd name="adj6" fmla="val -153535"/>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b="1" dirty="0">
                <a:solidFill>
                  <a:schemeClr val="bg1"/>
                </a:solidFill>
                <a:latin typeface="Century Gothic" panose="020B0502020202020204" pitchFamily="34" charset="0"/>
              </a:rPr>
              <a:t>Strategy</a:t>
            </a:r>
            <a:endParaRPr lang="en-US" b="1" dirty="0">
              <a:solidFill>
                <a:schemeClr val="bg1"/>
              </a:solidFill>
              <a:latin typeface="Century Gothic" panose="020B0502020202020204" pitchFamily="34" charset="0"/>
            </a:endParaRPr>
          </a:p>
        </p:txBody>
      </p:sp>
      <p:sp>
        <p:nvSpPr>
          <p:cNvPr id="18" name="3 Flecha a la derecha con bandas">
            <a:extLst>
              <a:ext uri="{FF2B5EF4-FFF2-40B4-BE49-F238E27FC236}">
                <a16:creationId xmlns:a16="http://schemas.microsoft.com/office/drawing/2014/main" id="{37E0F77E-E13F-4D18-AA38-1C8CEB2FE0FE}"/>
              </a:ext>
            </a:extLst>
          </p:cNvPr>
          <p:cNvSpPr/>
          <p:nvPr/>
        </p:nvSpPr>
        <p:spPr>
          <a:xfrm flipH="1">
            <a:off x="762000" y="5997242"/>
            <a:ext cx="8229600" cy="1721045"/>
          </a:xfrm>
          <a:prstGeom prst="stripedRightArrow">
            <a:avLst>
              <a:gd name="adj1" fmla="val 50000"/>
              <a:gd name="adj2" fmla="val 50512"/>
            </a:avLst>
          </a:prstGeom>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lnSpc>
                <a:spcPts val="3000"/>
              </a:lnSpc>
            </a:pPr>
            <a:r>
              <a:rPr lang="en-US" sz="2800" b="1" dirty="0">
                <a:solidFill>
                  <a:schemeClr val="bg1"/>
                </a:solidFill>
                <a:latin typeface="Century Gothic" panose="020B0502020202020204" pitchFamily="34" charset="0"/>
              </a:rPr>
              <a:t>Grounded theory, content, </a:t>
            </a:r>
            <a:br>
              <a:rPr lang="en-US" sz="2800" b="1" dirty="0">
                <a:solidFill>
                  <a:schemeClr val="bg1"/>
                </a:solidFill>
                <a:latin typeface="Century Gothic" panose="020B0502020202020204" pitchFamily="34" charset="0"/>
              </a:rPr>
            </a:br>
            <a:r>
              <a:rPr lang="en-US" sz="2800" b="1" dirty="0">
                <a:solidFill>
                  <a:schemeClr val="bg1"/>
                </a:solidFill>
                <a:latin typeface="Century Gothic" panose="020B0502020202020204" pitchFamily="34" charset="0"/>
              </a:rPr>
              <a:t>and discourse analysis</a:t>
            </a:r>
          </a:p>
        </p:txBody>
      </p:sp>
      <p:sp>
        <p:nvSpPr>
          <p:cNvPr id="19" name="Callout: Bent Line 18">
            <a:extLst>
              <a:ext uri="{FF2B5EF4-FFF2-40B4-BE49-F238E27FC236}">
                <a16:creationId xmlns:a16="http://schemas.microsoft.com/office/drawing/2014/main" id="{0B26ED60-D5A8-4085-933A-1D7BE0B7C3CE}"/>
              </a:ext>
            </a:extLst>
          </p:cNvPr>
          <p:cNvSpPr/>
          <p:nvPr/>
        </p:nvSpPr>
        <p:spPr>
          <a:xfrm flipH="1">
            <a:off x="114509" y="4553830"/>
            <a:ext cx="1814525" cy="1179875"/>
          </a:xfrm>
          <a:prstGeom prst="borderCallout2">
            <a:avLst>
              <a:gd name="adj1" fmla="val 54271"/>
              <a:gd name="adj2" fmla="val 758"/>
              <a:gd name="adj3" fmla="val 63958"/>
              <a:gd name="adj4" fmla="val -23485"/>
              <a:gd name="adj5" fmla="val 156632"/>
              <a:gd name="adj6" fmla="val -81219"/>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b="1" dirty="0">
                <a:solidFill>
                  <a:schemeClr val="bg1"/>
                </a:solidFill>
                <a:latin typeface="Century Gothic" panose="020B0502020202020204" pitchFamily="34" charset="0"/>
              </a:rPr>
              <a:t>Technique</a:t>
            </a:r>
            <a:endParaRPr lang="en-US" b="1" dirty="0">
              <a:solidFill>
                <a:schemeClr val="bg1"/>
              </a:solidFill>
              <a:latin typeface="Century Gothic" panose="020B0502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1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7D5F4-327F-4C14-A35E-EB3F6110ED23}"/>
              </a:ext>
            </a:extLst>
          </p:cNvPr>
          <p:cNvSpPr>
            <a:spLocks noGrp="1"/>
          </p:cNvSpPr>
          <p:nvPr>
            <p:ph type="title"/>
          </p:nvPr>
        </p:nvSpPr>
        <p:spPr/>
        <p:txBody>
          <a:bodyPr/>
          <a:lstStyle/>
          <a:p>
            <a:r>
              <a:rPr lang="en-US" dirty="0"/>
              <a:t>Analysis chart</a:t>
            </a:r>
          </a:p>
        </p:txBody>
      </p:sp>
      <p:sp>
        <p:nvSpPr>
          <p:cNvPr id="3" name="Text Placeholder 2">
            <a:extLst>
              <a:ext uri="{FF2B5EF4-FFF2-40B4-BE49-F238E27FC236}">
                <a16:creationId xmlns:a16="http://schemas.microsoft.com/office/drawing/2014/main" id="{3D98FEFF-BF93-48A6-84CF-8C2BD05A54DE}"/>
              </a:ext>
            </a:extLst>
          </p:cNvPr>
          <p:cNvSpPr>
            <a:spLocks noGrp="1"/>
          </p:cNvSpPr>
          <p:nvPr>
            <p:ph type="body" sz="quarter" idx="10"/>
          </p:nvPr>
        </p:nvSpPr>
        <p:spPr>
          <a:xfrm>
            <a:off x="1066800" y="1981200"/>
            <a:ext cx="8429755" cy="5181600"/>
          </a:xfrm>
        </p:spPr>
        <p:txBody>
          <a:bodyPr/>
          <a:lstStyle/>
          <a:p>
            <a:pPr marL="571500" lvl="2" indent="-571500">
              <a:spcAft>
                <a:spcPts val="2400"/>
              </a:spcAft>
              <a:buClr>
                <a:srgbClr val="AB2472"/>
              </a:buClr>
              <a:buFont typeface="Wingdings" panose="05000000000000000000" pitchFamily="2" charset="2"/>
              <a:buChar char="§"/>
            </a:pPr>
            <a:r>
              <a:rPr lang="en-US" sz="3600" b="1" dirty="0">
                <a:solidFill>
                  <a:schemeClr val="accent1">
                    <a:lumMod val="75000"/>
                  </a:schemeClr>
                </a:solidFill>
                <a:latin typeface="Century Gothic" panose="020B0502020202020204" pitchFamily="34" charset="0"/>
              </a:rPr>
              <a:t>An analysis chart </a:t>
            </a:r>
            <a:r>
              <a:rPr lang="en-US" sz="3600" dirty="0">
                <a:latin typeface="Century Gothic" panose="020B0502020202020204" pitchFamily="34" charset="0"/>
              </a:rPr>
              <a:t>is a tool for connecting specific objectives </a:t>
            </a:r>
            <a:br>
              <a:rPr lang="en-US" sz="3600" dirty="0">
                <a:latin typeface="Century Gothic" panose="020B0502020202020204" pitchFamily="34" charset="0"/>
              </a:rPr>
            </a:br>
            <a:r>
              <a:rPr lang="en-US" sz="3600" dirty="0">
                <a:latin typeface="Century Gothic" panose="020B0502020202020204" pitchFamily="34" charset="0"/>
              </a:rPr>
              <a:t>of the evaluation with questions, research subjects, techniques, concepts/themes/patterns (indicators) and codes</a:t>
            </a:r>
          </a:p>
          <a:p>
            <a:pPr marL="571500" lvl="2" indent="-571500">
              <a:buClr>
                <a:srgbClr val="AB2472"/>
              </a:buClr>
              <a:buFont typeface="Wingdings" panose="05000000000000000000" pitchFamily="2" charset="2"/>
              <a:buChar char="§"/>
            </a:pPr>
            <a:r>
              <a:rPr lang="en-US" sz="3600" dirty="0">
                <a:latin typeface="Century Gothic" panose="020B0502020202020204" pitchFamily="34" charset="0"/>
              </a:rPr>
              <a:t>It prevents getting lost </a:t>
            </a:r>
            <a:br>
              <a:rPr lang="en-US" sz="3600" dirty="0">
                <a:latin typeface="Century Gothic" panose="020B0502020202020204" pitchFamily="34" charset="0"/>
              </a:rPr>
            </a:br>
            <a:r>
              <a:rPr lang="en-US" sz="3600" dirty="0">
                <a:latin typeface="Century Gothic" panose="020B0502020202020204" pitchFamily="34" charset="0"/>
              </a:rPr>
              <a:t>in your analysis</a:t>
            </a:r>
            <a:endParaRPr lang="en-US" sz="3200" dirty="0"/>
          </a:p>
        </p:txBody>
      </p:sp>
    </p:spTree>
    <p:extLst>
      <p:ext uri="{BB962C8B-B14F-4D97-AF65-F5344CB8AC3E}">
        <p14:creationId xmlns:p14="http://schemas.microsoft.com/office/powerpoint/2010/main" val="386437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a 2">
            <a:extLst>
              <a:ext uri="{FF2B5EF4-FFF2-40B4-BE49-F238E27FC236}">
                <a16:creationId xmlns:a16="http://schemas.microsoft.com/office/drawing/2014/main" id="{1BD26F92-D752-43A4-9867-3DCE805EE76C}"/>
              </a:ext>
            </a:extLst>
          </p:cNvPr>
          <p:cNvGraphicFramePr>
            <a:graphicFrameLocks noGrp="1"/>
          </p:cNvGraphicFramePr>
          <p:nvPr>
            <p:extLst>
              <p:ext uri="{D42A27DB-BD31-4B8C-83A1-F6EECF244321}">
                <p14:modId xmlns:p14="http://schemas.microsoft.com/office/powerpoint/2010/main" val="1544708786"/>
              </p:ext>
            </p:extLst>
          </p:nvPr>
        </p:nvGraphicFramePr>
        <p:xfrm>
          <a:off x="76200" y="1371600"/>
          <a:ext cx="9906000" cy="5887183"/>
        </p:xfrm>
        <a:graphic>
          <a:graphicData uri="http://schemas.openxmlformats.org/drawingml/2006/table">
            <a:tbl>
              <a:tblPr firstRow="1" firstCol="1" bandRow="1"/>
              <a:tblGrid>
                <a:gridCol w="1969466">
                  <a:extLst>
                    <a:ext uri="{9D8B030D-6E8A-4147-A177-3AD203B41FA5}">
                      <a16:colId xmlns:a16="http://schemas.microsoft.com/office/drawing/2014/main" val="2260889209"/>
                    </a:ext>
                  </a:extLst>
                </a:gridCol>
                <a:gridCol w="1336726">
                  <a:extLst>
                    <a:ext uri="{9D8B030D-6E8A-4147-A177-3AD203B41FA5}">
                      <a16:colId xmlns:a16="http://schemas.microsoft.com/office/drawing/2014/main" val="2080717860"/>
                    </a:ext>
                  </a:extLst>
                </a:gridCol>
                <a:gridCol w="1284394">
                  <a:extLst>
                    <a:ext uri="{9D8B030D-6E8A-4147-A177-3AD203B41FA5}">
                      <a16:colId xmlns:a16="http://schemas.microsoft.com/office/drawing/2014/main" val="1231412567"/>
                    </a:ext>
                  </a:extLst>
                </a:gridCol>
                <a:gridCol w="2298359">
                  <a:extLst>
                    <a:ext uri="{9D8B030D-6E8A-4147-A177-3AD203B41FA5}">
                      <a16:colId xmlns:a16="http://schemas.microsoft.com/office/drawing/2014/main" val="1707724730"/>
                    </a:ext>
                  </a:extLst>
                </a:gridCol>
                <a:gridCol w="3017055">
                  <a:extLst>
                    <a:ext uri="{9D8B030D-6E8A-4147-A177-3AD203B41FA5}">
                      <a16:colId xmlns:a16="http://schemas.microsoft.com/office/drawing/2014/main" val="3086858710"/>
                    </a:ext>
                  </a:extLst>
                </a:gridCol>
              </a:tblGrid>
              <a:tr h="648414">
                <a:tc gridSpan="5">
                  <a:txBody>
                    <a:bodyPr/>
                    <a:lstStyle/>
                    <a:p>
                      <a:pPr>
                        <a:lnSpc>
                          <a:spcPct val="100000"/>
                        </a:lnSpc>
                        <a:spcAft>
                          <a:spcPts val="30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Main objective/main question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30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Here you must write main objective of the evaluation and ergo, main question to be answered.</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Examples are made for a formative evaluation related to the under consumption of sprinkles by under-nutrition and stunted children.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40000"/>
                        <a:lumOff val="60000"/>
                      </a:schemeClr>
                    </a:solidFill>
                  </a:tcPr>
                </a:tc>
                <a:tc hMerge="1">
                  <a:txBody>
                    <a:bodyPr/>
                    <a:lstStyle/>
                    <a:p>
                      <a:endParaRPr lang="es-MX"/>
                    </a:p>
                  </a:txBody>
                  <a:tcPr/>
                </a:tc>
                <a:tc hMerge="1">
                  <a:txBody>
                    <a:bodyPr/>
                    <a:lstStyle/>
                    <a:p>
                      <a:endParaRPr lang="es-MX"/>
                    </a:p>
                  </a:txBody>
                  <a:tcPr/>
                </a:tc>
                <a:tc hMerge="1">
                  <a:txBody>
                    <a:bodyPr/>
                    <a:lstStyle/>
                    <a:p>
                      <a:endParaRPr lang="es-MX"/>
                    </a:p>
                  </a:txBody>
                  <a:tcPr/>
                </a:tc>
                <a:tc hMerge="1">
                  <a:txBody>
                    <a:bodyPr/>
                    <a:lstStyle/>
                    <a:p>
                      <a:endParaRPr lang="es-MX"/>
                    </a:p>
                  </a:txBody>
                  <a:tcPr/>
                </a:tc>
                <a:extLst>
                  <a:ext uri="{0D108BD9-81ED-4DB2-BD59-A6C34878D82A}">
                    <a16:rowId xmlns:a16="http://schemas.microsoft.com/office/drawing/2014/main" val="534456046"/>
                  </a:ext>
                </a:extLst>
              </a:tr>
              <a:tr h="490940">
                <a:tc>
                  <a:txBody>
                    <a:bodyPr/>
                    <a:lstStyle/>
                    <a:p>
                      <a:pPr>
                        <a:lnSpc>
                          <a:spcPct val="100000"/>
                        </a:lnSpc>
                        <a:spcAft>
                          <a:spcPts val="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Specific </a:t>
                      </a:r>
                      <a:r>
                        <a:rPr lang="en-US" sz="1050" b="1" i="1" noProof="0" dirty="0">
                          <a:effectLst/>
                          <a:latin typeface="Century Gothic" panose="020B0502020202020204" pitchFamily="34" charset="0"/>
                          <a:ea typeface="Calibri" panose="020F0502020204030204" pitchFamily="34" charset="0"/>
                          <a:cs typeface="Times New Roman" panose="02020603050405020304" pitchFamily="18" charset="0"/>
                        </a:rPr>
                        <a:t>objectives</a:t>
                      </a:r>
                      <a:endParaRPr lang="en-US" sz="1050" noProof="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nSpc>
                          <a:spcPct val="100000"/>
                        </a:lnSpc>
                        <a:spcAft>
                          <a:spcPts val="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Question to be answered for </a:t>
                      </a:r>
                      <a:b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this objective</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nSpc>
                          <a:spcPct val="100000"/>
                        </a:lnSpc>
                        <a:spcAft>
                          <a:spcPts val="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Who/when/what </a:t>
                      </a:r>
                      <a:b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is the source of information?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nSpc>
                          <a:spcPct val="100000"/>
                        </a:lnSpc>
                        <a:spcAft>
                          <a:spcPts val="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Tools and topics that each </a:t>
                      </a:r>
                      <a:b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tool covers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nSpc>
                          <a:spcPct val="100000"/>
                        </a:lnSpc>
                        <a:spcAft>
                          <a:spcPts val="30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Concepts: Data will be analyzed in </a:t>
                      </a:r>
                      <a:b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a dialogue with the preexistent concepts</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Preexistent codes</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86897545"/>
                  </a:ext>
                </a:extLst>
              </a:tr>
              <a:tr h="1229855">
                <a:tc>
                  <a:txBody>
                    <a:bodyPr/>
                    <a:lstStyle/>
                    <a:p>
                      <a:pPr>
                        <a:lnSpc>
                          <a:spcPct val="100000"/>
                        </a:lnSpc>
                        <a:spcAft>
                          <a:spcPts val="30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Specific objective 1.</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30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Write each specific objective.</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 understand the strengths and weakness of the program in relation to counseling for sprinkles consumption.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Question 1.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What are the strengths and weakness of the program in relation to counseling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for sprinkles consumption?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s-ES" sz="1050" dirty="0">
                          <a:effectLst/>
                          <a:latin typeface="Century Gothic" panose="020B0502020202020204" pitchFamily="34" charset="0"/>
                          <a:ea typeface="Calibri" panose="020F0502020204030204" pitchFamily="34" charset="0"/>
                          <a:cs typeface="Times New Roman" panose="02020603050405020304" pitchFamily="18" charset="0"/>
                        </a:rPr>
                        <a:t>Program </a:t>
                      </a:r>
                      <a:r>
                        <a:rPr lang="en-US" sz="1050" noProof="0" dirty="0">
                          <a:effectLst/>
                          <a:latin typeface="Century Gothic" panose="020B0502020202020204" pitchFamily="34" charset="0"/>
                          <a:ea typeface="Calibri" panose="020F0502020204030204" pitchFamily="34" charset="0"/>
                          <a:cs typeface="Times New Roman" panose="02020603050405020304" pitchFamily="18" charset="0"/>
                        </a:rPr>
                        <a:t>operators</a:t>
                      </a:r>
                      <a:r>
                        <a:rPr lang="es-ES" sz="1050" dirty="0">
                          <a:effectLst/>
                          <a:latin typeface="Century Gothic" panose="020B0502020202020204" pitchFamily="34" charset="0"/>
                          <a:ea typeface="Calibri" panose="020F0502020204030204" pitchFamily="34" charset="0"/>
                          <a:cs typeface="Times New Roman" panose="02020603050405020304" pitchFamily="18" charset="0"/>
                        </a:rPr>
                        <a:t>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s-ES" sz="1050" dirty="0">
                          <a:effectLst/>
                          <a:latin typeface="Century Gothic" panose="020B0502020202020204" pitchFamily="34" charset="0"/>
                          <a:ea typeface="Calibri" panose="020F0502020204030204" pitchFamily="34" charset="0"/>
                          <a:cs typeface="Times New Roman" panose="02020603050405020304" pitchFamily="18" charset="0"/>
                        </a:rPr>
                        <a:t>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s-ES" sz="1050" dirty="0">
                          <a:effectLst/>
                          <a:latin typeface="Century Gothic" panose="020B0502020202020204" pitchFamily="34" charset="0"/>
                          <a:ea typeface="Calibri" panose="020F0502020204030204" pitchFamily="34" charset="0"/>
                          <a:cs typeface="Times New Roman" panose="02020603050405020304" pitchFamily="18" charset="0"/>
                        </a:rPr>
                        <a:t>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s-ES" sz="1050" dirty="0">
                          <a:effectLst/>
                          <a:latin typeface="Century Gothic" panose="020B0502020202020204" pitchFamily="34" charset="0"/>
                          <a:ea typeface="Calibri" panose="020F0502020204030204" pitchFamily="34" charset="0"/>
                          <a:cs typeface="Times New Roman" panose="02020603050405020304" pitchFamily="18" charset="0"/>
                        </a:rPr>
                        <a:t>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300"/>
                        </a:spcAft>
                      </a:pPr>
                      <a:r>
                        <a:rPr lang="en-US" sz="1050" b="1" dirty="0">
                          <a:effectLst/>
                          <a:latin typeface="Century Gothic" panose="020B0502020202020204" pitchFamily="34" charset="0"/>
                          <a:ea typeface="Calibri" panose="020F0502020204030204" pitchFamily="34" charset="0"/>
                          <a:cs typeface="Times New Roman" panose="02020603050405020304" pitchFamily="18" charset="0"/>
                        </a:rPr>
                        <a:t>Tool</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 Non participant observation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of counseling</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28600" lvl="0" indent="-171450">
                        <a:lnSpc>
                          <a:spcPct val="100000"/>
                        </a:lnSpc>
                        <a:spcAft>
                          <a:spcPts val="0"/>
                        </a:spcAft>
                        <a:buFont typeface="Wingdings" panose="05000000000000000000" pitchFamily="2" charset="2"/>
                        <a:buChar char="§"/>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Topic 1. Counseling information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28600" lvl="0" indent="-171450">
                        <a:lnSpc>
                          <a:spcPct val="100000"/>
                        </a:lnSpc>
                        <a:spcAft>
                          <a:spcPts val="0"/>
                        </a:spcAft>
                        <a:buFont typeface="Wingdings" panose="05000000000000000000" pitchFamily="2" charset="2"/>
                        <a:buChar char="§"/>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Topic 2. Counseling practical session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28600" lvl="0" indent="-171450">
                        <a:lnSpc>
                          <a:spcPct val="100000"/>
                        </a:lnSpc>
                        <a:spcAft>
                          <a:spcPts val="0"/>
                        </a:spcAft>
                        <a:buFont typeface="Wingdings" panose="05000000000000000000" pitchFamily="2" charset="2"/>
                        <a:buChar char="§"/>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Topic 3. Counseling on overcoming barriers to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sprinkles consumption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300"/>
                        </a:spcAft>
                      </a:pPr>
                      <a:r>
                        <a:rPr lang="en-US" sz="1050" b="1" dirty="0">
                          <a:effectLst/>
                          <a:latin typeface="Century Gothic" panose="020B0502020202020204" pitchFamily="34" charset="0"/>
                          <a:ea typeface="Calibri" panose="020F0502020204030204" pitchFamily="34" charset="0"/>
                          <a:cs typeface="Times New Roman" panose="02020603050405020304" pitchFamily="18" charset="0"/>
                        </a:rPr>
                        <a:t>Concepts</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 Counseling, learning strategies,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barriers perception and barriers overcoming</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 Counseling knowledge</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and behavior</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 Counseling Learning by doing</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 Counseling consumptions barriers</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 Counseling Empowering methods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81485371"/>
                  </a:ext>
                </a:extLst>
              </a:tr>
              <a:tr h="2020063">
                <a:tc>
                  <a:txBody>
                    <a:bodyPr/>
                    <a:lstStyle/>
                    <a:p>
                      <a:pPr>
                        <a:lnSpc>
                          <a:spcPct val="100000"/>
                        </a:lnSpc>
                        <a:spcAft>
                          <a:spcPts val="300"/>
                        </a:spcAft>
                      </a:pPr>
                      <a:r>
                        <a:rPr lang="en-AU" sz="1050" b="1" i="1" dirty="0">
                          <a:effectLst/>
                          <a:latin typeface="Century Gothic" panose="020B0502020202020204" pitchFamily="34" charset="0"/>
                          <a:ea typeface="Calibri" panose="020F0502020204030204" pitchFamily="34" charset="0"/>
                          <a:cs typeface="Times New Roman" panose="02020603050405020304" pitchFamily="18" charset="0"/>
                        </a:rPr>
                        <a:t>Specific objective</a:t>
                      </a:r>
                      <a:r>
                        <a:rPr lang="es-MX" sz="1050" b="1" i="1" dirty="0">
                          <a:effectLst/>
                          <a:latin typeface="Century Gothic" panose="020B0502020202020204" pitchFamily="34" charset="0"/>
                          <a:ea typeface="Calibri" panose="020F0502020204030204" pitchFamily="34" charset="0"/>
                          <a:cs typeface="Times New Roman" panose="02020603050405020304" pitchFamily="18" charset="0"/>
                        </a:rPr>
                        <a:t> 2.</a:t>
                      </a:r>
                    </a:p>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 understand the beneficiaries’ perceptions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on sprinkles, as well as the strengths and barriers for consumption.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Question 2.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Which are the perceptions of beneficiaries on sprinkles and which are the strengths and barriers for its consumption?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Beneficiaries</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300"/>
                        </a:spcAft>
                      </a:pPr>
                      <a:r>
                        <a:rPr lang="en-US" sz="1050" b="1" dirty="0">
                          <a:effectLst/>
                          <a:latin typeface="Century Gothic" panose="020B0502020202020204" pitchFamily="34" charset="0"/>
                          <a:ea typeface="Calibri" panose="020F0502020204030204" pitchFamily="34" charset="0"/>
                          <a:cs typeface="Times New Roman" panose="02020603050405020304" pitchFamily="18" charset="0"/>
                        </a:rPr>
                        <a:t>Tool</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 Semistructured Interview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with mothers</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28600" lvl="0" indent="-114300">
                        <a:lnSpc>
                          <a:spcPct val="100000"/>
                        </a:lnSpc>
                        <a:spcAft>
                          <a:spcPts val="0"/>
                        </a:spcAft>
                        <a:buFont typeface="Wingdings" panose="05000000000000000000" pitchFamily="2" charset="2"/>
                        <a:buChar char="§"/>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Topic 1. Perception of under-nutrition and stunted on their own children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28600" lvl="0" indent="-114300">
                        <a:lnSpc>
                          <a:spcPct val="100000"/>
                        </a:lnSpc>
                        <a:spcAft>
                          <a:spcPts val="0"/>
                        </a:spcAft>
                        <a:buFont typeface="Wingdings" panose="05000000000000000000" pitchFamily="2" charset="2"/>
                        <a:buChar char="§"/>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Topic 2. Perceptions on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sprinkles’ effect.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28600" lvl="0" indent="-114300">
                        <a:lnSpc>
                          <a:spcPct val="100000"/>
                        </a:lnSpc>
                        <a:spcAft>
                          <a:spcPts val="0"/>
                        </a:spcAft>
                        <a:buFont typeface="Wingdings" panose="05000000000000000000" pitchFamily="2" charset="2"/>
                        <a:buChar char="§"/>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Topic 3. Strengths for consumption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28600" lvl="0" indent="-114300">
                        <a:lnSpc>
                          <a:spcPct val="100000"/>
                        </a:lnSpc>
                        <a:spcAft>
                          <a:spcPts val="0"/>
                        </a:spcAft>
                        <a:buFont typeface="Wingdings" panose="05000000000000000000" pitchFamily="2" charset="2"/>
                        <a:buChar char="§"/>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Topic 4. Barriers for consumption and forms for overcoming them</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300"/>
                        </a:spcAft>
                      </a:pPr>
                      <a:r>
                        <a:rPr lang="en-US" sz="1050" b="1" dirty="0">
                          <a:effectLst/>
                          <a:latin typeface="Century Gothic" panose="020B0502020202020204" pitchFamily="34" charset="0"/>
                          <a:ea typeface="Calibri" panose="020F0502020204030204" pitchFamily="34" charset="0"/>
                          <a:cs typeface="Times New Roman" panose="02020603050405020304" pitchFamily="18" charset="0"/>
                        </a:rPr>
                        <a:t>Concepts</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 Health behavior related to subjective understanding of health and subjective understanding of nutritional supplements </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and behavior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a:lnSpc>
                          <a:spcPct val="100000"/>
                        </a:lnSpc>
                        <a:spcAft>
                          <a:spcPts val="30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Change behavior related to power strategies derived from vulnerable population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 </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understanding of health, stunted,</a:t>
                      </a:r>
                      <a:br>
                        <a:rPr lang="en-US" sz="1050" dirty="0">
                          <a:effectLst/>
                          <a:latin typeface="Century Gothic" panose="020B0502020202020204" pitchFamily="34" charset="0"/>
                          <a:ea typeface="Calibri" panose="020F0502020204030204" pitchFamily="34" charset="0"/>
                          <a:cs typeface="Times New Roman" panose="02020603050405020304" pitchFamily="18" charset="0"/>
                        </a:rPr>
                      </a:br>
                      <a:r>
                        <a:rPr lang="en-US" sz="1050" dirty="0">
                          <a:effectLst/>
                          <a:latin typeface="Century Gothic" panose="020B0502020202020204" pitchFamily="34" charset="0"/>
                          <a:ea typeface="Calibri" panose="020F0502020204030204" pitchFamily="34" charset="0"/>
                          <a:cs typeface="Times New Roman" panose="02020603050405020304" pitchFamily="18" charset="0"/>
                        </a:rPr>
                        <a:t>and under-nutrition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 </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understanding of nutritional supplements</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 </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Strengths for consumption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 </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Barriers for consumption</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p>
                      <a:pPr marL="284163" lvl="0" indent="-169863">
                        <a:lnSpc>
                          <a:spcPct val="100000"/>
                        </a:lnSpc>
                        <a:spcAft>
                          <a:spcPts val="0"/>
                        </a:spcAft>
                        <a:buFont typeface="Wingdings" panose="05000000000000000000" pitchFamily="2" charset="2"/>
                        <a:buChar char="§"/>
                      </a:pPr>
                      <a:r>
                        <a:rPr lang="en-US" sz="1050" i="1" dirty="0">
                          <a:effectLst/>
                          <a:latin typeface="Century Gothic" panose="020B0502020202020204" pitchFamily="34" charset="0"/>
                          <a:ea typeface="Calibri" panose="020F0502020204030204" pitchFamily="34" charset="0"/>
                          <a:cs typeface="Times New Roman" panose="02020603050405020304" pitchFamily="18" charset="0"/>
                        </a:rPr>
                        <a:t>Code: </a:t>
                      </a:r>
                      <a:r>
                        <a:rPr lang="en-US" sz="1050" dirty="0">
                          <a:effectLst/>
                          <a:latin typeface="Century Gothic" panose="020B0502020202020204" pitchFamily="34" charset="0"/>
                          <a:ea typeface="Calibri" panose="020F0502020204030204" pitchFamily="34" charset="0"/>
                          <a:cs typeface="Times New Roman" panose="02020603050405020304" pitchFamily="18" charset="0"/>
                        </a:rPr>
                        <a:t>Overcoming barriers strategies</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8104575"/>
                  </a:ext>
                </a:extLst>
              </a:tr>
              <a:tr h="614527">
                <a:tc>
                  <a:txBody>
                    <a:bodyPr/>
                    <a:lstStyle/>
                    <a:p>
                      <a:pPr>
                        <a:lnSpc>
                          <a:spcPct val="100000"/>
                        </a:lnSpc>
                        <a:spcAft>
                          <a:spcPts val="0"/>
                        </a:spcAft>
                      </a:pPr>
                      <a:r>
                        <a:rPr lang="en-US" sz="1050" b="1" i="1" dirty="0">
                          <a:effectLst/>
                          <a:latin typeface="Century Gothic" panose="020B0502020202020204" pitchFamily="34" charset="0"/>
                          <a:ea typeface="Calibri" panose="020F0502020204030204" pitchFamily="34" charset="0"/>
                          <a:cs typeface="Times New Roman" panose="02020603050405020304" pitchFamily="18" charset="0"/>
                        </a:rPr>
                        <a:t>…as many lines as specific objectives there are.</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As many questions as the evaluation must answer</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As many persons as you need to talk</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As many tools as you need</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1050" dirty="0">
                          <a:effectLst/>
                          <a:latin typeface="Century Gothic" panose="020B0502020202020204" pitchFamily="34" charset="0"/>
                          <a:ea typeface="Calibri" panose="020F0502020204030204" pitchFamily="34" charset="0"/>
                          <a:cs typeface="Times New Roman" panose="02020603050405020304" pitchFamily="18" charset="0"/>
                        </a:rPr>
                        <a:t>As many concepts as there are involved </a:t>
                      </a:r>
                      <a:endParaRPr lang="es-MX" sz="105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50433" marR="50433" marT="25217" marB="25217">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4710216"/>
                  </a:ext>
                </a:extLst>
              </a:tr>
            </a:tbl>
          </a:graphicData>
        </a:graphic>
      </p:graphicFrame>
      <p:sp>
        <p:nvSpPr>
          <p:cNvPr id="7" name="Title 6">
            <a:extLst>
              <a:ext uri="{FF2B5EF4-FFF2-40B4-BE49-F238E27FC236}">
                <a16:creationId xmlns:a16="http://schemas.microsoft.com/office/drawing/2014/main" id="{6BB875C4-075C-4431-885C-26EBAEA43689}"/>
              </a:ext>
            </a:extLst>
          </p:cNvPr>
          <p:cNvSpPr>
            <a:spLocks noGrp="1"/>
          </p:cNvSpPr>
          <p:nvPr>
            <p:ph type="title"/>
          </p:nvPr>
        </p:nvSpPr>
        <p:spPr/>
        <p:txBody>
          <a:bodyPr/>
          <a:lstStyle/>
          <a:p>
            <a:r>
              <a:rPr lang="en-US" dirty="0"/>
              <a:t>Analysis chart: Example</a:t>
            </a:r>
          </a:p>
        </p:txBody>
      </p:sp>
    </p:spTree>
    <p:extLst>
      <p:ext uri="{BB962C8B-B14F-4D97-AF65-F5344CB8AC3E}">
        <p14:creationId xmlns:p14="http://schemas.microsoft.com/office/powerpoint/2010/main" val="2744427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1 Título">
            <a:extLst>
              <a:ext uri="{FF2B5EF4-FFF2-40B4-BE49-F238E27FC236}">
                <a16:creationId xmlns:a16="http://schemas.microsoft.com/office/drawing/2014/main" id="{97E1D563-E073-4CF3-895F-817F2657955D}"/>
              </a:ext>
            </a:extLst>
          </p:cNvPr>
          <p:cNvSpPr>
            <a:spLocks noGrp="1"/>
          </p:cNvSpPr>
          <p:nvPr>
            <p:ph type="title"/>
          </p:nvPr>
        </p:nvSpPr>
        <p:spPr/>
        <p:txBody>
          <a:bodyPr/>
          <a:lstStyle/>
          <a:p>
            <a:pPr>
              <a:lnSpc>
                <a:spcPts val="4200"/>
              </a:lnSpc>
            </a:pPr>
            <a:r>
              <a:rPr lang="en-US" dirty="0"/>
              <a:t>Examples</a:t>
            </a:r>
            <a:endParaRPr lang="en-US" sz="4400" b="1" dirty="0">
              <a:solidFill>
                <a:srgbClr val="662118"/>
              </a:solidFill>
              <a:latin typeface="Century Gothic" panose="020B0502020202020204" pitchFamily="34" charset="0"/>
            </a:endParaRPr>
          </a:p>
        </p:txBody>
      </p:sp>
      <p:sp>
        <p:nvSpPr>
          <p:cNvPr id="9" name="Text Placeholder 8">
            <a:extLst>
              <a:ext uri="{FF2B5EF4-FFF2-40B4-BE49-F238E27FC236}">
                <a16:creationId xmlns:a16="http://schemas.microsoft.com/office/drawing/2014/main" id="{16B3B4CF-F302-490F-B1C5-1F4CC272B1B2}"/>
              </a:ext>
            </a:extLst>
          </p:cNvPr>
          <p:cNvSpPr>
            <a:spLocks noGrp="1"/>
          </p:cNvSpPr>
          <p:nvPr>
            <p:ph type="body" sz="quarter" idx="10"/>
          </p:nvPr>
        </p:nvSpPr>
        <p:spPr/>
        <p:txBody>
          <a:bodyPr/>
          <a:lstStyle/>
          <a:p>
            <a:endParaRPr lang="en-US" dirty="0"/>
          </a:p>
        </p:txBody>
      </p:sp>
      <p:sp>
        <p:nvSpPr>
          <p:cNvPr id="10" name="Text Placeholder 9">
            <a:extLst>
              <a:ext uri="{FF2B5EF4-FFF2-40B4-BE49-F238E27FC236}">
                <a16:creationId xmlns:a16="http://schemas.microsoft.com/office/drawing/2014/main" id="{5A40C83A-5157-4AAF-BB18-881A3DE94724}"/>
              </a:ext>
            </a:extLst>
          </p:cNvPr>
          <p:cNvSpPr>
            <a:spLocks noGrp="1"/>
          </p:cNvSpPr>
          <p:nvPr>
            <p:ph type="body" sz="quarter" idx="11"/>
          </p:nvPr>
        </p:nvSpPr>
        <p:spPr>
          <a:xfrm>
            <a:off x="561844" y="1220186"/>
            <a:ext cx="8724023" cy="837214"/>
          </a:xfrm>
        </p:spPr>
        <p:txBody>
          <a:bodyPr/>
          <a:lstStyle/>
          <a:p>
            <a:pPr>
              <a:lnSpc>
                <a:spcPts val="4400"/>
              </a:lnSpc>
            </a:pPr>
            <a:r>
              <a:rPr lang="en-US" dirty="0"/>
              <a:t>What type of qualitative data do we have?</a:t>
            </a:r>
          </a:p>
          <a:p>
            <a:endParaRPr lang="en-US" dirty="0"/>
          </a:p>
        </p:txBody>
      </p:sp>
      <p:graphicFrame>
        <p:nvGraphicFramePr>
          <p:cNvPr id="6" name="Table 5">
            <a:extLst>
              <a:ext uri="{FF2B5EF4-FFF2-40B4-BE49-F238E27FC236}">
                <a16:creationId xmlns:a16="http://schemas.microsoft.com/office/drawing/2014/main" id="{0DE4FA45-5477-4CD3-BBFE-0D1684FAA51C}"/>
              </a:ext>
            </a:extLst>
          </p:cNvPr>
          <p:cNvGraphicFramePr>
            <a:graphicFrameLocks noGrp="1"/>
          </p:cNvGraphicFramePr>
          <p:nvPr>
            <p:extLst>
              <p:ext uri="{D42A27DB-BD31-4B8C-83A1-F6EECF244321}">
                <p14:modId xmlns:p14="http://schemas.microsoft.com/office/powerpoint/2010/main" val="2812511242"/>
              </p:ext>
            </p:extLst>
          </p:nvPr>
        </p:nvGraphicFramePr>
        <p:xfrm>
          <a:off x="459369" y="2514600"/>
          <a:ext cx="9139662" cy="4748178"/>
        </p:xfrm>
        <a:graphic>
          <a:graphicData uri="http://schemas.openxmlformats.org/drawingml/2006/table">
            <a:tbl>
              <a:tblPr firstRow="1" bandRow="1">
                <a:tableStyleId>{5C22544A-7EE6-4342-B048-85BDC9FD1C3A}</a:tableStyleId>
              </a:tblPr>
              <a:tblGrid>
                <a:gridCol w="3352800">
                  <a:extLst>
                    <a:ext uri="{9D8B030D-6E8A-4147-A177-3AD203B41FA5}">
                      <a16:colId xmlns:a16="http://schemas.microsoft.com/office/drawing/2014/main" val="3047531924"/>
                    </a:ext>
                  </a:extLst>
                </a:gridCol>
                <a:gridCol w="3026963">
                  <a:extLst>
                    <a:ext uri="{9D8B030D-6E8A-4147-A177-3AD203B41FA5}">
                      <a16:colId xmlns:a16="http://schemas.microsoft.com/office/drawing/2014/main" val="2258574268"/>
                    </a:ext>
                  </a:extLst>
                </a:gridCol>
                <a:gridCol w="2759899">
                  <a:extLst>
                    <a:ext uri="{9D8B030D-6E8A-4147-A177-3AD203B41FA5}">
                      <a16:colId xmlns:a16="http://schemas.microsoft.com/office/drawing/2014/main" val="363683980"/>
                    </a:ext>
                  </a:extLst>
                </a:gridCol>
              </a:tblGrid>
              <a:tr h="638907">
                <a:tc>
                  <a:txBody>
                    <a:bodyPr/>
                    <a:lstStyle/>
                    <a:p>
                      <a:r>
                        <a:rPr lang="en-US" sz="2600" dirty="0">
                          <a:latin typeface="Century Gothic" panose="020B0502020202020204" pitchFamily="34" charset="0"/>
                        </a:rPr>
                        <a:t>Type of data</a:t>
                      </a:r>
                    </a:p>
                  </a:txBody>
                  <a:tcPr>
                    <a:solidFill>
                      <a:srgbClr val="80B2A8"/>
                    </a:solidFill>
                  </a:tcPr>
                </a:tc>
                <a:tc>
                  <a:txBody>
                    <a:bodyPr/>
                    <a:lstStyle/>
                    <a:p>
                      <a:r>
                        <a:rPr lang="en-US" sz="2600" dirty="0">
                          <a:latin typeface="Century Gothic" panose="020B0502020202020204" pitchFamily="34" charset="0"/>
                        </a:rPr>
                        <a:t>Sources of data</a:t>
                      </a:r>
                    </a:p>
                  </a:txBody>
                  <a:tcPr>
                    <a:solidFill>
                      <a:srgbClr val="80B2A8"/>
                    </a:solidFill>
                  </a:tcPr>
                </a:tc>
                <a:tc>
                  <a:txBody>
                    <a:bodyPr/>
                    <a:lstStyle/>
                    <a:p>
                      <a:r>
                        <a:rPr lang="en-US" sz="2600" dirty="0">
                          <a:latin typeface="Century Gothic" panose="020B0502020202020204" pitchFamily="34" charset="0"/>
                        </a:rPr>
                        <a:t>Data collector</a:t>
                      </a:r>
                    </a:p>
                  </a:txBody>
                  <a:tcPr>
                    <a:solidFill>
                      <a:srgbClr val="80B2A8"/>
                    </a:solidFill>
                  </a:tcPr>
                </a:tc>
                <a:extLst>
                  <a:ext uri="{0D108BD9-81ED-4DB2-BD59-A6C34878D82A}">
                    <a16:rowId xmlns:a16="http://schemas.microsoft.com/office/drawing/2014/main" val="2879728860"/>
                  </a:ext>
                </a:extLst>
              </a:tr>
              <a:tr h="973517">
                <a:tc>
                  <a:txBody>
                    <a:bodyPr/>
                    <a:lstStyle/>
                    <a:p>
                      <a:r>
                        <a:rPr lang="en-US" sz="2400" dirty="0">
                          <a:latin typeface="Century Gothic" panose="020B0502020202020204" pitchFamily="34" charset="0"/>
                        </a:rPr>
                        <a:t>Transcripts, notes, summaries</a:t>
                      </a:r>
                    </a:p>
                  </a:txBody>
                  <a:tcPr>
                    <a:solidFill>
                      <a:srgbClr val="A4C8C1"/>
                    </a:solidFill>
                  </a:tcPr>
                </a:tc>
                <a:tc>
                  <a:txBody>
                    <a:bodyPr/>
                    <a:lstStyle/>
                    <a:p>
                      <a:r>
                        <a:rPr lang="en-US" sz="2400" dirty="0">
                          <a:latin typeface="Century Gothic" panose="020B0502020202020204" pitchFamily="34" charset="0"/>
                        </a:rPr>
                        <a:t>Beneficiaries, key informants</a:t>
                      </a:r>
                    </a:p>
                  </a:txBody>
                  <a:tcPr>
                    <a:solidFill>
                      <a:srgbClr val="A4C8C1"/>
                    </a:solidFill>
                  </a:tcPr>
                </a:tc>
                <a:tc>
                  <a:txBody>
                    <a:bodyPr/>
                    <a:lstStyle/>
                    <a:p>
                      <a:r>
                        <a:rPr lang="en-US" sz="2400" dirty="0">
                          <a:latin typeface="Century Gothic" panose="020B0502020202020204" pitchFamily="34" charset="0"/>
                        </a:rPr>
                        <a:t>Program staff</a:t>
                      </a:r>
                    </a:p>
                  </a:txBody>
                  <a:tcPr>
                    <a:solidFill>
                      <a:srgbClr val="A4C8C1"/>
                    </a:solidFill>
                  </a:tcPr>
                </a:tc>
                <a:extLst>
                  <a:ext uri="{0D108BD9-81ED-4DB2-BD59-A6C34878D82A}">
                    <a16:rowId xmlns:a16="http://schemas.microsoft.com/office/drawing/2014/main" val="3319858960"/>
                  </a:ext>
                </a:extLst>
              </a:tr>
              <a:tr h="938258">
                <a:tc>
                  <a:txBody>
                    <a:bodyPr/>
                    <a:lstStyle/>
                    <a:p>
                      <a:r>
                        <a:rPr lang="en-US" sz="2400" dirty="0">
                          <a:latin typeface="Century Gothic" panose="020B0502020202020204" pitchFamily="34" charset="0"/>
                        </a:rPr>
                        <a:t>Audio, video, photographs, art</a:t>
                      </a:r>
                    </a:p>
                  </a:txBody>
                  <a:tcPr>
                    <a:solidFill>
                      <a:srgbClr val="DDEBE8"/>
                    </a:solidFill>
                  </a:tcPr>
                </a:tc>
                <a:tc>
                  <a:txBody>
                    <a:bodyPr/>
                    <a:lstStyle/>
                    <a:p>
                      <a:r>
                        <a:rPr lang="en-US" sz="2400" dirty="0">
                          <a:latin typeface="Century Gothic" panose="020B0502020202020204" pitchFamily="34" charset="0"/>
                        </a:rPr>
                        <a:t>Program operators</a:t>
                      </a:r>
                    </a:p>
                  </a:txBody>
                  <a:tcPr>
                    <a:solidFill>
                      <a:srgbClr val="DDEBE8"/>
                    </a:solidFill>
                  </a:tcPr>
                </a:tc>
                <a:tc>
                  <a:txBody>
                    <a:bodyPr/>
                    <a:lstStyle/>
                    <a:p>
                      <a:r>
                        <a:rPr lang="en-US" sz="2400" dirty="0">
                          <a:latin typeface="Century Gothic" panose="020B0502020202020204" pitchFamily="34" charset="0"/>
                        </a:rPr>
                        <a:t>Evaluators and community members</a:t>
                      </a:r>
                    </a:p>
                  </a:txBody>
                  <a:tcPr>
                    <a:solidFill>
                      <a:srgbClr val="DDEBE8"/>
                    </a:solidFill>
                  </a:tcPr>
                </a:tc>
                <a:extLst>
                  <a:ext uri="{0D108BD9-81ED-4DB2-BD59-A6C34878D82A}">
                    <a16:rowId xmlns:a16="http://schemas.microsoft.com/office/drawing/2014/main" val="3981418735"/>
                  </a:ext>
                </a:extLst>
              </a:tr>
              <a:tr h="973517">
                <a:tc>
                  <a:txBody>
                    <a:bodyPr/>
                    <a:lstStyle/>
                    <a:p>
                      <a:r>
                        <a:rPr lang="en-US" sz="2400" dirty="0">
                          <a:latin typeface="Century Gothic" panose="020B0502020202020204" pitchFamily="34" charset="0"/>
                        </a:rPr>
                        <a:t>Diaries/notes</a:t>
                      </a:r>
                    </a:p>
                  </a:txBody>
                  <a:tcPr>
                    <a:solidFill>
                      <a:srgbClr val="A4C8C1"/>
                    </a:solidFill>
                  </a:tcPr>
                </a:tc>
                <a:tc>
                  <a:txBody>
                    <a:bodyPr/>
                    <a:lstStyle/>
                    <a:p>
                      <a:r>
                        <a:rPr lang="en-US" sz="2400" dirty="0">
                          <a:latin typeface="Century Gothic" panose="020B0502020202020204" pitchFamily="34" charset="0"/>
                        </a:rPr>
                        <a:t>Participants</a:t>
                      </a:r>
                    </a:p>
                  </a:txBody>
                  <a:tcPr>
                    <a:solidFill>
                      <a:srgbClr val="A4C8C1"/>
                    </a:solidFill>
                  </a:tcPr>
                </a:tc>
                <a:tc>
                  <a:txBody>
                    <a:bodyPr/>
                    <a:lstStyle/>
                    <a:p>
                      <a:r>
                        <a:rPr lang="en-US" sz="2400" dirty="0">
                          <a:latin typeface="Century Gothic" panose="020B0502020202020204" pitchFamily="34" charset="0"/>
                        </a:rPr>
                        <a:t>Evaluators</a:t>
                      </a:r>
                    </a:p>
                  </a:txBody>
                  <a:tcPr>
                    <a:solidFill>
                      <a:srgbClr val="A4C8C1"/>
                    </a:solidFill>
                  </a:tcPr>
                </a:tc>
                <a:extLst>
                  <a:ext uri="{0D108BD9-81ED-4DB2-BD59-A6C34878D82A}">
                    <a16:rowId xmlns:a16="http://schemas.microsoft.com/office/drawing/2014/main" val="534688730"/>
                  </a:ext>
                </a:extLst>
              </a:tr>
              <a:tr h="973517">
                <a:tc>
                  <a:txBody>
                    <a:bodyPr/>
                    <a:lstStyle/>
                    <a:p>
                      <a:r>
                        <a:rPr lang="en-US" sz="2400" dirty="0">
                          <a:latin typeface="Century Gothic" panose="020B0502020202020204" pitchFamily="34" charset="0"/>
                        </a:rPr>
                        <a:t>Participatory mapping or timelines</a:t>
                      </a:r>
                    </a:p>
                  </a:txBody>
                  <a:tcPr>
                    <a:solidFill>
                      <a:srgbClr val="DDEBE8"/>
                    </a:solidFill>
                  </a:tcPr>
                </a:tc>
                <a:tc>
                  <a:txBody>
                    <a:bodyPr/>
                    <a:lstStyle/>
                    <a:p>
                      <a:r>
                        <a:rPr lang="en-US" sz="2400" dirty="0">
                          <a:latin typeface="Century Gothic" panose="020B0502020202020204" pitchFamily="34" charset="0"/>
                        </a:rPr>
                        <a:t>Community leaders</a:t>
                      </a:r>
                    </a:p>
                  </a:txBody>
                  <a:tcPr>
                    <a:solidFill>
                      <a:srgbClr val="DDEBE8"/>
                    </a:solidFill>
                  </a:tcPr>
                </a:tc>
                <a:tc>
                  <a:txBody>
                    <a:bodyPr/>
                    <a:lstStyle/>
                    <a:p>
                      <a:r>
                        <a:rPr lang="en-US" sz="2400" dirty="0">
                          <a:latin typeface="Century Gothic" panose="020B0502020202020204" pitchFamily="34" charset="0"/>
                        </a:rPr>
                        <a:t>Evaluators </a:t>
                      </a:r>
                    </a:p>
                  </a:txBody>
                  <a:tcPr>
                    <a:solidFill>
                      <a:srgbClr val="DDEBE8"/>
                    </a:solidFill>
                  </a:tcPr>
                </a:tc>
                <a:extLst>
                  <a:ext uri="{0D108BD9-81ED-4DB2-BD59-A6C34878D82A}">
                    <a16:rowId xmlns:a16="http://schemas.microsoft.com/office/drawing/2014/main" val="2982668001"/>
                  </a:ext>
                </a:extLst>
              </a:tr>
            </a:tbl>
          </a:graphicData>
        </a:graphic>
      </p:graphicFrame>
    </p:spTree>
    <p:extLst>
      <p:ext uri="{BB962C8B-B14F-4D97-AF65-F5344CB8AC3E}">
        <p14:creationId xmlns:p14="http://schemas.microsoft.com/office/powerpoint/2010/main" val="1565110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BBAE45F-77E9-4D8E-B39D-829ECB2A2E16}"/>
              </a:ext>
            </a:extLst>
          </p:cNvPr>
          <p:cNvSpPr>
            <a:spLocks noGrp="1"/>
          </p:cNvSpPr>
          <p:nvPr>
            <p:ph type="title"/>
          </p:nvPr>
        </p:nvSpPr>
        <p:spPr/>
        <p:txBody>
          <a:bodyPr/>
          <a:lstStyle/>
          <a:p>
            <a:r>
              <a:rPr lang="en-US" dirty="0"/>
              <a:t>Organizing data</a:t>
            </a:r>
          </a:p>
        </p:txBody>
      </p:sp>
      <p:sp>
        <p:nvSpPr>
          <p:cNvPr id="3" name="2 Marcador de contenido"/>
          <p:cNvSpPr>
            <a:spLocks noGrp="1"/>
          </p:cNvSpPr>
          <p:nvPr>
            <p:ph type="body" sz="quarter" idx="10"/>
          </p:nvPr>
        </p:nvSpPr>
        <p:spPr>
          <a:xfrm>
            <a:off x="914400" y="1600200"/>
            <a:ext cx="8724024" cy="5729188"/>
          </a:xfrm>
        </p:spPr>
        <p:txBody>
          <a:bodyPr>
            <a:noAutofit/>
          </a:bodyPr>
          <a:lstStyle/>
          <a:p>
            <a:r>
              <a:rPr lang="en-US" sz="2600" b="1" dirty="0">
                <a:latin typeface="Century Gothic" panose="020B0502020202020204" pitchFamily="34" charset="0"/>
              </a:rPr>
              <a:t>Types of data</a:t>
            </a:r>
          </a:p>
          <a:p>
            <a:pPr marL="631825" lvl="1" indent="-403225">
              <a:spcBef>
                <a:spcPts val="600"/>
              </a:spcBef>
              <a:buClr>
                <a:srgbClr val="AB2472"/>
              </a:buClr>
              <a:buFont typeface="Wingdings" panose="05000000000000000000" pitchFamily="2" charset="2"/>
              <a:buChar char="§"/>
            </a:pPr>
            <a:r>
              <a:rPr lang="en-US" dirty="0">
                <a:latin typeface="Century Gothic" panose="020B0502020202020204" pitchFamily="34" charset="0"/>
              </a:rPr>
              <a:t>Field notes</a:t>
            </a:r>
          </a:p>
          <a:p>
            <a:pPr marL="631825" lvl="1" indent="-403225">
              <a:spcBef>
                <a:spcPts val="600"/>
              </a:spcBef>
              <a:buClr>
                <a:srgbClr val="AB2472"/>
              </a:buClr>
              <a:buFont typeface="Wingdings" panose="05000000000000000000" pitchFamily="2" charset="2"/>
              <a:buChar char="§"/>
            </a:pPr>
            <a:r>
              <a:rPr lang="en-US" dirty="0">
                <a:latin typeface="Century Gothic" panose="020B0502020202020204" pitchFamily="34" charset="0"/>
              </a:rPr>
              <a:t>Transcriptions</a:t>
            </a:r>
          </a:p>
          <a:p>
            <a:pPr marL="631825" lvl="1" indent="-403225">
              <a:spcBef>
                <a:spcPts val="600"/>
              </a:spcBef>
              <a:buClr>
                <a:srgbClr val="AB2472"/>
              </a:buClr>
              <a:buFont typeface="Wingdings" panose="05000000000000000000" pitchFamily="2" charset="2"/>
              <a:buChar char="§"/>
            </a:pPr>
            <a:r>
              <a:rPr lang="en-US" dirty="0">
                <a:latin typeface="Century Gothic" panose="020B0502020202020204" pitchFamily="34" charset="0"/>
              </a:rPr>
              <a:t>Observational notes</a:t>
            </a:r>
          </a:p>
          <a:p>
            <a:pPr marL="631825" lvl="1" indent="-403225">
              <a:spcBef>
                <a:spcPts val="600"/>
              </a:spcBef>
              <a:spcAft>
                <a:spcPts val="600"/>
              </a:spcAft>
              <a:buClr>
                <a:srgbClr val="AB2472"/>
              </a:buClr>
              <a:buFont typeface="Wingdings" panose="05000000000000000000" pitchFamily="2" charset="2"/>
              <a:buChar char="§"/>
            </a:pPr>
            <a:r>
              <a:rPr lang="en-US" dirty="0">
                <a:latin typeface="Century Gothic" panose="020B0502020202020204" pitchFamily="34" charset="0"/>
              </a:rPr>
              <a:t>Other data formats (video, photo, maps, art, etc.)</a:t>
            </a:r>
          </a:p>
          <a:p>
            <a:pPr>
              <a:spcBef>
                <a:spcPts val="1200"/>
              </a:spcBef>
            </a:pPr>
            <a:r>
              <a:rPr lang="en-US" sz="2600" b="1" dirty="0">
                <a:latin typeface="Century Gothic" panose="020B0502020202020204" pitchFamily="34" charset="0"/>
              </a:rPr>
              <a:t>Families of data </a:t>
            </a:r>
          </a:p>
          <a:p>
            <a:pPr marL="631825" lvl="1" indent="-403225">
              <a:spcBef>
                <a:spcPts val="600"/>
              </a:spcBef>
              <a:buClr>
                <a:srgbClr val="AB2472"/>
              </a:buClr>
              <a:buFont typeface="Wingdings" panose="05000000000000000000" pitchFamily="2" charset="2"/>
              <a:buChar char="§"/>
            </a:pPr>
            <a:r>
              <a:rPr lang="en-US" dirty="0">
                <a:latin typeface="Century Gothic" panose="020B0502020202020204" pitchFamily="34" charset="0"/>
              </a:rPr>
              <a:t>Pre- and post- data</a:t>
            </a:r>
          </a:p>
          <a:p>
            <a:pPr marL="631825" lvl="1" indent="-403225">
              <a:spcBef>
                <a:spcPts val="600"/>
              </a:spcBef>
              <a:buClr>
                <a:srgbClr val="AB2472"/>
              </a:buClr>
              <a:buFont typeface="Wingdings" panose="05000000000000000000" pitchFamily="2" charset="2"/>
              <a:buChar char="§"/>
            </a:pPr>
            <a:r>
              <a:rPr lang="en-US" dirty="0">
                <a:latin typeface="Century Gothic" panose="020B0502020202020204" pitchFamily="34" charset="0"/>
              </a:rPr>
              <a:t>Subject type (beneficiaries and program operators)</a:t>
            </a:r>
          </a:p>
          <a:p>
            <a:pPr marL="631825" lvl="1" indent="-403225">
              <a:spcBef>
                <a:spcPts val="600"/>
              </a:spcBef>
              <a:buClr>
                <a:srgbClr val="AB2472"/>
              </a:buClr>
              <a:buFont typeface="Wingdings" panose="05000000000000000000" pitchFamily="2" charset="2"/>
              <a:buChar char="§"/>
            </a:pPr>
            <a:r>
              <a:rPr lang="en-US" dirty="0">
                <a:latin typeface="Century Gothic" panose="020B0502020202020204" pitchFamily="34" charset="0"/>
              </a:rPr>
              <a:t>Tool type (focus groups and </a:t>
            </a:r>
            <a:br>
              <a:rPr lang="en-US" dirty="0">
                <a:latin typeface="Century Gothic" panose="020B0502020202020204" pitchFamily="34" charset="0"/>
              </a:rPr>
            </a:br>
            <a:r>
              <a:rPr lang="en-US" dirty="0">
                <a:latin typeface="Century Gothic" panose="020B0502020202020204" pitchFamily="34" charset="0"/>
              </a:rPr>
              <a:t>semistructured interviews)</a:t>
            </a:r>
          </a:p>
          <a:p>
            <a:pPr marL="631825" lvl="1" indent="-403225">
              <a:spcBef>
                <a:spcPts val="600"/>
              </a:spcBef>
              <a:buClr>
                <a:srgbClr val="AB2472"/>
              </a:buClr>
              <a:buFont typeface="Wingdings" panose="05000000000000000000" pitchFamily="2" charset="2"/>
              <a:buChar char="§"/>
            </a:pPr>
            <a:r>
              <a:rPr lang="en-US" dirty="0">
                <a:latin typeface="Century Gothic" panose="020B0502020202020204" pitchFamily="34" charset="0"/>
              </a:rPr>
              <a:t>Other (region, branch of intervention, early </a:t>
            </a:r>
            <a:br>
              <a:rPr lang="en-US" dirty="0">
                <a:latin typeface="Century Gothic" panose="020B0502020202020204" pitchFamily="34" charset="0"/>
              </a:rPr>
            </a:br>
            <a:r>
              <a:rPr lang="en-US" dirty="0">
                <a:latin typeface="Century Gothic" panose="020B0502020202020204" pitchFamily="34" charset="0"/>
              </a:rPr>
              <a:t>versus late users)</a:t>
            </a:r>
          </a:p>
          <a:p>
            <a:pPr>
              <a:lnSpc>
                <a:spcPct val="150000"/>
              </a:lnSpc>
            </a:pPr>
            <a:endParaRPr lang="en-US" sz="900" dirty="0">
              <a:latin typeface="Century Gothic" panose="020B0502020202020204" pitchFamily="34" charset="0"/>
            </a:endParaRPr>
          </a:p>
        </p:txBody>
      </p:sp>
    </p:spTree>
    <p:extLst>
      <p:ext uri="{BB962C8B-B14F-4D97-AF65-F5344CB8AC3E}">
        <p14:creationId xmlns:p14="http://schemas.microsoft.com/office/powerpoint/2010/main" val="1320472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D2B6EE8-65A0-45E7-B578-5A13F36DD358}"/>
              </a:ext>
            </a:extLst>
          </p:cNvPr>
          <p:cNvSpPr>
            <a:spLocks noGrp="1"/>
          </p:cNvSpPr>
          <p:nvPr>
            <p:ph type="title"/>
          </p:nvPr>
        </p:nvSpPr>
        <p:spPr/>
        <p:txBody>
          <a:bodyPr/>
          <a:lstStyle/>
          <a:p>
            <a:r>
              <a:rPr lang="en-US" sz="4400" spc="-100" dirty="0"/>
              <a:t>Finding gaps and emergent data</a:t>
            </a:r>
          </a:p>
        </p:txBody>
      </p:sp>
      <p:sp>
        <p:nvSpPr>
          <p:cNvPr id="3" name="2 Marcador de contenido"/>
          <p:cNvSpPr>
            <a:spLocks noGrp="1"/>
          </p:cNvSpPr>
          <p:nvPr>
            <p:ph type="body" sz="quarter" idx="10"/>
          </p:nvPr>
        </p:nvSpPr>
        <p:spPr>
          <a:xfrm>
            <a:off x="1143000" y="2209800"/>
            <a:ext cx="8429755" cy="2590800"/>
          </a:xfrm>
        </p:spPr>
        <p:txBody>
          <a:bodyPr>
            <a:noAutofit/>
          </a:bodyPr>
          <a:lstStyle/>
          <a:p>
            <a:pPr marL="457200" indent="-457200">
              <a:lnSpc>
                <a:spcPct val="110000"/>
              </a:lnSpc>
              <a:spcAft>
                <a:spcPts val="2400"/>
              </a:spcAft>
              <a:buClr>
                <a:srgbClr val="AB2472"/>
              </a:buClr>
              <a:buFont typeface="Wingdings" panose="05000000000000000000" pitchFamily="2" charset="2"/>
              <a:buChar char="§"/>
            </a:pPr>
            <a:r>
              <a:rPr lang="en-US" sz="3200" b="1" dirty="0">
                <a:latin typeface="Century Gothic" panose="020B0502020202020204" pitchFamily="34" charset="0"/>
              </a:rPr>
              <a:t>Gaps</a:t>
            </a:r>
            <a:r>
              <a:rPr lang="en-US" sz="3200" dirty="0">
                <a:latin typeface="Century Gothic" panose="020B0502020202020204" pitchFamily="34" charset="0"/>
              </a:rPr>
              <a:t>: actual recruitment doesn’t match targets in sampling</a:t>
            </a:r>
          </a:p>
          <a:p>
            <a:pPr marL="457200" indent="-457200">
              <a:spcAft>
                <a:spcPts val="3000"/>
              </a:spcAft>
              <a:buClr>
                <a:srgbClr val="AB2472"/>
              </a:buClr>
              <a:buFont typeface="Wingdings" panose="05000000000000000000" pitchFamily="2" charset="2"/>
              <a:buChar char="§"/>
            </a:pPr>
            <a:r>
              <a:rPr lang="en-US" sz="3200" b="1" dirty="0">
                <a:latin typeface="Century Gothic" panose="020B0502020202020204" pitchFamily="34" charset="0"/>
              </a:rPr>
              <a:t>Emergent</a:t>
            </a:r>
            <a:r>
              <a:rPr lang="en-US" sz="3200" dirty="0">
                <a:latin typeface="Century Gothic" panose="020B0502020202020204" pitchFamily="34" charset="0"/>
              </a:rPr>
              <a:t>: identify the need to include additional participants</a:t>
            </a:r>
          </a:p>
          <a:p>
            <a:pPr>
              <a:spcAft>
                <a:spcPts val="2400"/>
              </a:spcAft>
            </a:pPr>
            <a:r>
              <a:rPr lang="en-US" sz="3200" b="1" dirty="0">
                <a:solidFill>
                  <a:schemeClr val="accent1">
                    <a:lumMod val="75000"/>
                  </a:schemeClr>
                </a:solidFill>
                <a:latin typeface="Century Gothic" panose="020B0502020202020204" pitchFamily="34" charset="0"/>
              </a:rPr>
              <a:t>Revisiting the method</a:t>
            </a:r>
            <a:r>
              <a:rPr lang="en-US" sz="3200" b="1" dirty="0">
                <a:solidFill>
                  <a:srgbClr val="002060"/>
                </a:solidFill>
                <a:latin typeface="Century Gothic" panose="020B0502020202020204" pitchFamily="34" charset="0"/>
              </a:rPr>
              <a:t> </a:t>
            </a:r>
            <a:r>
              <a:rPr lang="en-US" sz="3200" dirty="0">
                <a:latin typeface="Century Gothic" panose="020B0502020202020204" pitchFamily="34" charset="0"/>
              </a:rPr>
              <a:t>and, as a consequence, revisiting evaluation scope/answers</a:t>
            </a:r>
          </a:p>
          <a:p>
            <a:endParaRPr lang="en-US" sz="2800" dirty="0">
              <a:latin typeface="Century Gothic" panose="020B0502020202020204" pitchFamily="34" charset="0"/>
            </a:endParaRPr>
          </a:p>
        </p:txBody>
      </p:sp>
    </p:spTree>
    <p:extLst>
      <p:ext uri="{BB962C8B-B14F-4D97-AF65-F5344CB8AC3E}">
        <p14:creationId xmlns:p14="http://schemas.microsoft.com/office/powerpoint/2010/main" val="2923494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8F87FB-DE5F-400A-AB8A-CD10407BAF65}"/>
              </a:ext>
            </a:extLst>
          </p:cNvPr>
          <p:cNvSpPr>
            <a:spLocks noGrp="1"/>
          </p:cNvSpPr>
          <p:nvPr>
            <p:ph type="title"/>
          </p:nvPr>
        </p:nvSpPr>
        <p:spPr/>
        <p:txBody>
          <a:bodyPr/>
          <a:lstStyle/>
          <a:p>
            <a:r>
              <a:rPr lang="en-US" dirty="0"/>
              <a:t>Example:</a:t>
            </a:r>
          </a:p>
        </p:txBody>
      </p:sp>
      <p:sp>
        <p:nvSpPr>
          <p:cNvPr id="3" name="Text Placeholder 2">
            <a:extLst>
              <a:ext uri="{FF2B5EF4-FFF2-40B4-BE49-F238E27FC236}">
                <a16:creationId xmlns:a16="http://schemas.microsoft.com/office/drawing/2014/main" id="{54CF1BD7-E09C-4CA7-8229-4CCF6736C3DA}"/>
              </a:ext>
            </a:extLst>
          </p:cNvPr>
          <p:cNvSpPr>
            <a:spLocks noGrp="1"/>
          </p:cNvSpPr>
          <p:nvPr>
            <p:ph type="body" sz="quarter" idx="10"/>
          </p:nvPr>
        </p:nvSpPr>
        <p:spPr>
          <a:xfrm>
            <a:off x="762000" y="2362200"/>
            <a:ext cx="8939278" cy="2590800"/>
          </a:xfrm>
        </p:spPr>
        <p:txBody>
          <a:bodyPr/>
          <a:lstStyle/>
          <a:p>
            <a:pPr>
              <a:spcAft>
                <a:spcPts val="1800"/>
              </a:spcAft>
            </a:pPr>
            <a:r>
              <a:rPr lang="en-US" sz="4400" dirty="0">
                <a:latin typeface="Century Gothic" panose="020B0502020202020204" pitchFamily="34" charset="0"/>
                <a:ea typeface="+mj-ea"/>
                <a:cs typeface="+mj-cs"/>
              </a:rPr>
              <a:t>Finding gaps in a multicenter evaluation.</a:t>
            </a:r>
          </a:p>
          <a:p>
            <a:pPr>
              <a:spcAft>
                <a:spcPts val="1800"/>
              </a:spcAft>
            </a:pPr>
            <a:r>
              <a:rPr lang="en-US" sz="4400" dirty="0">
                <a:latin typeface="Century Gothic" panose="020B0502020202020204" pitchFamily="34" charset="0"/>
                <a:ea typeface="+mj-ea"/>
                <a:cs typeface="+mj-cs"/>
              </a:rPr>
              <a:t>Sample from </a:t>
            </a:r>
            <a:r>
              <a:rPr lang="en-US" sz="4400" i="1" dirty="0">
                <a:latin typeface="Century Gothic" panose="020B0502020202020204" pitchFamily="34" charset="0"/>
                <a:ea typeface="+mj-ea"/>
                <a:cs typeface="+mj-cs"/>
              </a:rPr>
              <a:t>“Opportunities Program” </a:t>
            </a:r>
            <a:r>
              <a:rPr lang="en-US" sz="4400" dirty="0">
                <a:latin typeface="Century Gothic" panose="020B0502020202020204" pitchFamily="34" charset="0"/>
                <a:ea typeface="+mj-ea"/>
                <a:cs typeface="+mj-cs"/>
              </a:rPr>
              <a:t>– </a:t>
            </a:r>
            <a:r>
              <a:rPr lang="en-US" sz="4400" i="1" dirty="0">
                <a:latin typeface="Century Gothic" panose="020B0502020202020204" pitchFamily="34" charset="0"/>
                <a:ea typeface="+mj-ea"/>
                <a:cs typeface="+mj-cs"/>
              </a:rPr>
              <a:t>Designed and Real</a:t>
            </a:r>
            <a:endParaRPr lang="en-US" sz="2400" i="1" dirty="0"/>
          </a:p>
        </p:txBody>
      </p:sp>
    </p:spTree>
    <p:extLst>
      <p:ext uri="{BB962C8B-B14F-4D97-AF65-F5344CB8AC3E}">
        <p14:creationId xmlns:p14="http://schemas.microsoft.com/office/powerpoint/2010/main" val="3842449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75184D-C39B-41A5-AF50-79EDF6E6ECD7}"/>
              </a:ext>
            </a:extLst>
          </p:cNvPr>
          <p:cNvSpPr>
            <a:spLocks noGrp="1"/>
          </p:cNvSpPr>
          <p:nvPr>
            <p:ph type="title"/>
          </p:nvPr>
        </p:nvSpPr>
        <p:spPr>
          <a:xfrm>
            <a:off x="561844" y="366812"/>
            <a:ext cx="11096755" cy="1143000"/>
          </a:xfrm>
        </p:spPr>
        <p:txBody>
          <a:bodyPr/>
          <a:lstStyle/>
          <a:p>
            <a:r>
              <a:rPr lang="en-US" sz="4400" spc="-100" dirty="0"/>
              <a:t>“Opportunities” national evaluation</a:t>
            </a:r>
          </a:p>
        </p:txBody>
      </p:sp>
      <p:sp>
        <p:nvSpPr>
          <p:cNvPr id="3" name="2 Marcador de contenido"/>
          <p:cNvSpPr>
            <a:spLocks noGrp="1"/>
          </p:cNvSpPr>
          <p:nvPr>
            <p:ph type="body" sz="quarter" idx="10"/>
          </p:nvPr>
        </p:nvSpPr>
        <p:spPr>
          <a:xfrm>
            <a:off x="990601" y="1928419"/>
            <a:ext cx="8429755" cy="4929581"/>
          </a:xfrm>
        </p:spPr>
        <p:txBody>
          <a:bodyPr>
            <a:noAutofit/>
          </a:bodyPr>
          <a:lstStyle/>
          <a:p>
            <a:pPr>
              <a:lnSpc>
                <a:spcPct val="150000"/>
              </a:lnSpc>
              <a:spcAft>
                <a:spcPts val="600"/>
              </a:spcAft>
              <a:defRPr/>
            </a:pPr>
            <a:r>
              <a:rPr lang="en-US" sz="3000" b="1" dirty="0">
                <a:latin typeface="Century Gothic" panose="020B0502020202020204" pitchFamily="34" charset="0"/>
              </a:rPr>
              <a:t>Relevant categories</a:t>
            </a:r>
          </a:p>
          <a:p>
            <a:pPr marL="631825" lvl="1" indent="-403225">
              <a:spcAft>
                <a:spcPts val="1200"/>
              </a:spcAft>
              <a:buSzPct val="85000"/>
              <a:buFont typeface="+mj-lt"/>
              <a:buAutoNum type="arabicPeriod"/>
              <a:defRPr/>
            </a:pPr>
            <a:r>
              <a:rPr lang="en-US" sz="2800" b="1" dirty="0">
                <a:solidFill>
                  <a:schemeClr val="accent1">
                    <a:lumMod val="75000"/>
                  </a:schemeClr>
                </a:solidFill>
                <a:latin typeface="Century Gothic" panose="020B0502020202020204" pitchFamily="34" charset="0"/>
              </a:rPr>
              <a:t>Program</a:t>
            </a:r>
            <a:r>
              <a:rPr lang="en-US" sz="2800" dirty="0">
                <a:solidFill>
                  <a:schemeClr val="accent1">
                    <a:lumMod val="75000"/>
                  </a:schemeClr>
                </a:solidFill>
                <a:latin typeface="Century Gothic" panose="020B0502020202020204" pitchFamily="34" charset="0"/>
              </a:rPr>
              <a:t>:</a:t>
            </a:r>
            <a:r>
              <a:rPr lang="en-US" sz="2800" dirty="0">
                <a:latin typeface="Century Gothic" panose="020B0502020202020204" pitchFamily="34" charset="0"/>
              </a:rPr>
              <a:t> Intervention/control</a:t>
            </a:r>
            <a:endParaRPr lang="en-US" sz="2800" b="1" dirty="0"/>
          </a:p>
          <a:p>
            <a:pPr marL="631825" lvl="1" indent="-403225">
              <a:spcAft>
                <a:spcPts val="1200"/>
              </a:spcAft>
              <a:buSzPct val="85000"/>
              <a:buFont typeface="+mj-lt"/>
              <a:buAutoNum type="arabicPeriod"/>
              <a:defRPr/>
            </a:pPr>
            <a:r>
              <a:rPr lang="en-US" sz="2800" b="1" dirty="0">
                <a:solidFill>
                  <a:schemeClr val="accent1">
                    <a:lumMod val="75000"/>
                  </a:schemeClr>
                </a:solidFill>
                <a:latin typeface="Century Gothic" panose="020B0502020202020204" pitchFamily="34" charset="0"/>
              </a:rPr>
              <a:t>Structural</a:t>
            </a:r>
            <a:r>
              <a:rPr lang="en-US" sz="2800" dirty="0">
                <a:solidFill>
                  <a:schemeClr val="accent1">
                    <a:lumMod val="75000"/>
                  </a:schemeClr>
                </a:solidFill>
                <a:latin typeface="Century Gothic" panose="020B0502020202020204" pitchFamily="34" charset="0"/>
              </a:rPr>
              <a:t>:</a:t>
            </a:r>
            <a:r>
              <a:rPr lang="en-US" sz="2800" dirty="0">
                <a:latin typeface="Century Gothic" panose="020B0502020202020204" pitchFamily="34" charset="0"/>
              </a:rPr>
              <a:t> Community and culture</a:t>
            </a:r>
          </a:p>
          <a:p>
            <a:pPr marL="1089025" lvl="1" indent="-284163">
              <a:spcAft>
                <a:spcPts val="1200"/>
              </a:spcAft>
              <a:buClr>
                <a:srgbClr val="AB2472"/>
              </a:buClr>
              <a:buFont typeface="Wingdings" panose="05000000000000000000" pitchFamily="2" charset="2"/>
              <a:buChar char="§"/>
              <a:defRPr/>
            </a:pPr>
            <a:r>
              <a:rPr lang="en-US" sz="2600" b="1" dirty="0">
                <a:solidFill>
                  <a:schemeClr val="accent1">
                    <a:lumMod val="75000"/>
                  </a:schemeClr>
                </a:solidFill>
                <a:latin typeface="Century Gothic" panose="020B0502020202020204" pitchFamily="34" charset="0"/>
              </a:rPr>
              <a:t>Country region </a:t>
            </a:r>
            <a:r>
              <a:rPr lang="en-US" sz="2600" dirty="0">
                <a:latin typeface="Century Gothic" panose="020B0502020202020204" pitchFamily="34" charset="0"/>
              </a:rPr>
              <a:t>(northern/southern)</a:t>
            </a:r>
          </a:p>
          <a:p>
            <a:pPr marL="1546225" lvl="2" indent="-284163">
              <a:spcAft>
                <a:spcPts val="1200"/>
              </a:spcAft>
              <a:buClr>
                <a:srgbClr val="AB2472"/>
              </a:buClr>
              <a:buSzPct val="85000"/>
              <a:buFont typeface="Courier New" panose="02070309020205020404" pitchFamily="49" charset="0"/>
              <a:buChar char="o"/>
              <a:defRPr/>
            </a:pPr>
            <a:r>
              <a:rPr lang="en-US" sz="2400" dirty="0">
                <a:latin typeface="Century Gothic" panose="020B0502020202020204" pitchFamily="34" charset="0"/>
              </a:rPr>
              <a:t>Micro-region (cultural diversity)</a:t>
            </a:r>
          </a:p>
          <a:p>
            <a:pPr marL="1089025" lvl="1" indent="-284163">
              <a:spcAft>
                <a:spcPts val="1200"/>
              </a:spcAft>
              <a:buClr>
                <a:srgbClr val="AB2472"/>
              </a:buClr>
              <a:buFont typeface="Wingdings" panose="05000000000000000000" pitchFamily="2" charset="2"/>
              <a:buChar char="§"/>
              <a:defRPr/>
            </a:pPr>
            <a:r>
              <a:rPr lang="en-US" sz="2600" b="1" dirty="0">
                <a:solidFill>
                  <a:schemeClr val="accent1">
                    <a:lumMod val="75000"/>
                  </a:schemeClr>
                </a:solidFill>
                <a:latin typeface="Century Gothic" panose="020B0502020202020204" pitchFamily="34" charset="0"/>
              </a:rPr>
              <a:t>Ethnicity</a:t>
            </a:r>
            <a:r>
              <a:rPr lang="en-US" sz="2600" dirty="0">
                <a:solidFill>
                  <a:schemeClr val="accent1">
                    <a:lumMod val="75000"/>
                  </a:schemeClr>
                </a:solidFill>
                <a:latin typeface="Century Gothic" panose="020B0502020202020204" pitchFamily="34" charset="0"/>
              </a:rPr>
              <a:t> (</a:t>
            </a:r>
            <a:r>
              <a:rPr lang="en-US" sz="2600" dirty="0">
                <a:latin typeface="Century Gothic" panose="020B0502020202020204" pitchFamily="34" charset="0"/>
              </a:rPr>
              <a:t>indigenous/Creole)</a:t>
            </a:r>
          </a:p>
          <a:p>
            <a:pPr marL="1089025" lvl="1" indent="-284163">
              <a:spcAft>
                <a:spcPts val="1200"/>
              </a:spcAft>
              <a:buClr>
                <a:srgbClr val="AB2472"/>
              </a:buClr>
              <a:buFont typeface="Wingdings" panose="05000000000000000000" pitchFamily="2" charset="2"/>
              <a:buChar char="§"/>
              <a:defRPr/>
            </a:pPr>
            <a:r>
              <a:rPr lang="en-US" sz="2600" b="1" dirty="0">
                <a:solidFill>
                  <a:schemeClr val="accent1">
                    <a:lumMod val="75000"/>
                  </a:schemeClr>
                </a:solidFill>
                <a:latin typeface="Century Gothic" panose="020B0502020202020204" pitchFamily="34" charset="0"/>
              </a:rPr>
              <a:t>Household</a:t>
            </a:r>
            <a:r>
              <a:rPr lang="en-US" sz="2600" dirty="0">
                <a:solidFill>
                  <a:schemeClr val="accent1">
                    <a:lumMod val="75000"/>
                  </a:schemeClr>
                </a:solidFill>
                <a:latin typeface="Century Gothic" panose="020B0502020202020204" pitchFamily="34" charset="0"/>
              </a:rPr>
              <a:t>:</a:t>
            </a:r>
            <a:r>
              <a:rPr lang="en-US" sz="2600" dirty="0">
                <a:latin typeface="Century Gothic" panose="020B0502020202020204" pitchFamily="34" charset="0"/>
              </a:rPr>
              <a:t> Birth order</a:t>
            </a:r>
          </a:p>
          <a:p>
            <a:pPr marL="1546225" lvl="2" indent="-284163">
              <a:spcAft>
                <a:spcPts val="1200"/>
              </a:spcAft>
              <a:buClr>
                <a:srgbClr val="AB2472"/>
              </a:buClr>
              <a:buSzPct val="85000"/>
              <a:buFont typeface="Courier New" panose="02070309020205020404" pitchFamily="49" charset="0"/>
              <a:buChar char="o"/>
              <a:defRPr/>
            </a:pPr>
            <a:r>
              <a:rPr lang="en-US" sz="2400" dirty="0"/>
              <a:t>Firstborns (at the moment of enrollment)</a:t>
            </a:r>
          </a:p>
          <a:p>
            <a:pPr marL="1546225" lvl="2" indent="-284163">
              <a:spcAft>
                <a:spcPts val="1200"/>
              </a:spcAft>
              <a:buClr>
                <a:srgbClr val="AB2472"/>
              </a:buClr>
              <a:buSzPct val="85000"/>
              <a:buFont typeface="Courier New" panose="02070309020205020404" pitchFamily="49" charset="0"/>
              <a:buChar char="o"/>
              <a:defRPr/>
            </a:pPr>
            <a:r>
              <a:rPr lang="en-US" sz="2400" dirty="0"/>
              <a:t>Lastborns</a:t>
            </a:r>
            <a:endParaRPr lang="es-MX" sz="2400" dirty="0">
              <a:latin typeface="Century Gothic" panose="020B0502020202020204" pitchFamily="34" charset="0"/>
            </a:endParaRPr>
          </a:p>
        </p:txBody>
      </p:sp>
      <p:sp>
        <p:nvSpPr>
          <p:cNvPr id="6" name="Text Placeholder 5">
            <a:extLst>
              <a:ext uri="{FF2B5EF4-FFF2-40B4-BE49-F238E27FC236}">
                <a16:creationId xmlns:a16="http://schemas.microsoft.com/office/drawing/2014/main" id="{D5DE62E1-798C-486D-B76C-C6192EA80A17}"/>
              </a:ext>
            </a:extLst>
          </p:cNvPr>
          <p:cNvSpPr>
            <a:spLocks noGrp="1"/>
          </p:cNvSpPr>
          <p:nvPr>
            <p:ph type="body" sz="quarter" idx="11"/>
          </p:nvPr>
        </p:nvSpPr>
        <p:spPr>
          <a:xfrm>
            <a:off x="561844" y="1091205"/>
            <a:ext cx="8505955" cy="837214"/>
          </a:xfrm>
        </p:spPr>
        <p:txBody>
          <a:bodyPr/>
          <a:lstStyle/>
          <a:p>
            <a:r>
              <a:rPr lang="en-US" sz="4000" dirty="0"/>
              <a:t>Maximum variation sampling</a:t>
            </a:r>
          </a:p>
        </p:txBody>
      </p:sp>
      <p:sp>
        <p:nvSpPr>
          <p:cNvPr id="7" name="Rectangle 6">
            <a:extLst>
              <a:ext uri="{FF2B5EF4-FFF2-40B4-BE49-F238E27FC236}">
                <a16:creationId xmlns:a16="http://schemas.microsoft.com/office/drawing/2014/main" id="{89507AED-0C4D-4CEC-B8B7-349527F9FCC2}"/>
              </a:ext>
            </a:extLst>
          </p:cNvPr>
          <p:cNvSpPr/>
          <p:nvPr/>
        </p:nvSpPr>
        <p:spPr>
          <a:xfrm>
            <a:off x="5638800" y="6922662"/>
            <a:ext cx="5105402" cy="707886"/>
          </a:xfrm>
          <a:prstGeom prst="rect">
            <a:avLst/>
          </a:prstGeom>
        </p:spPr>
        <p:txBody>
          <a:bodyPr wrap="square">
            <a:spAutoFit/>
          </a:bodyPr>
          <a:lstStyle/>
          <a:p>
            <a:pPr marL="0" lvl="1">
              <a:buNone/>
              <a:defRPr/>
            </a:pPr>
            <a:r>
              <a:rPr lang="en-US" sz="2000" i="1" dirty="0">
                <a:latin typeface="Century Gothic" panose="020B0502020202020204" pitchFamily="34" charset="0"/>
              </a:rPr>
              <a:t>Source: Teddlie (2007); </a:t>
            </a:r>
            <a:r>
              <a:rPr lang="es-MX" sz="2000" i="1" dirty="0">
                <a:latin typeface="Century Gothic" panose="020B0502020202020204" pitchFamily="34" charset="0"/>
              </a:rPr>
              <a:t>González </a:t>
            </a:r>
            <a:br>
              <a:rPr lang="es-MX" sz="2000" i="1" dirty="0">
                <a:latin typeface="Century Gothic" panose="020B0502020202020204" pitchFamily="34" charset="0"/>
              </a:rPr>
            </a:br>
            <a:r>
              <a:rPr lang="es-MX" sz="2000" i="1" dirty="0">
                <a:latin typeface="Century Gothic" panose="020B0502020202020204" pitchFamily="34" charset="0"/>
              </a:rPr>
              <a:t>de la Rocha Mercedes (2008) </a:t>
            </a:r>
            <a:endParaRPr lang="en-US" sz="2000" i="1" dirty="0">
              <a:latin typeface="Century Gothic" panose="020B0502020202020204" pitchFamily="34" charset="0"/>
            </a:endParaRPr>
          </a:p>
        </p:txBody>
      </p:sp>
    </p:spTree>
    <p:extLst>
      <p:ext uri="{BB962C8B-B14F-4D97-AF65-F5344CB8AC3E}">
        <p14:creationId xmlns:p14="http://schemas.microsoft.com/office/powerpoint/2010/main" val="775492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n 8"/>
          <p:cNvPicPr>
            <a:picLocks noChangeAspect="1"/>
          </p:cNvPicPr>
          <p:nvPr/>
        </p:nvPicPr>
        <p:blipFill rotWithShape="1">
          <a:blip r:embed="rId3" cstate="print"/>
          <a:srcRect r="17200" b="20727"/>
          <a:stretch/>
        </p:blipFill>
        <p:spPr>
          <a:xfrm>
            <a:off x="76200" y="3276600"/>
            <a:ext cx="10058400" cy="2087251"/>
          </a:xfrm>
          <a:prstGeom prst="rect">
            <a:avLst/>
          </a:prstGeom>
        </p:spPr>
      </p:pic>
      <p:sp>
        <p:nvSpPr>
          <p:cNvPr id="5" name="4 Llamada con línea 1"/>
          <p:cNvSpPr/>
          <p:nvPr/>
        </p:nvSpPr>
        <p:spPr>
          <a:xfrm>
            <a:off x="5334000" y="2172193"/>
            <a:ext cx="3429000" cy="685800"/>
          </a:xfrm>
          <a:prstGeom prst="borderCallout1">
            <a:avLst>
              <a:gd name="adj1" fmla="val 59491"/>
              <a:gd name="adj2" fmla="val -555"/>
              <a:gd name="adj3" fmla="val 154796"/>
              <a:gd name="adj4" fmla="val -32540"/>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Century Gothic" panose="020B0502020202020204" pitchFamily="34" charset="0"/>
              </a:rPr>
              <a:t>Regions</a:t>
            </a:r>
            <a:endParaRPr lang="en-US" sz="3600" b="1" dirty="0">
              <a:solidFill>
                <a:schemeClr val="tx1"/>
              </a:solidFill>
              <a:latin typeface="Century Gothic" panose="020B0502020202020204" pitchFamily="34" charset="0"/>
            </a:endParaRPr>
          </a:p>
        </p:txBody>
      </p:sp>
      <p:sp>
        <p:nvSpPr>
          <p:cNvPr id="7" name="Title 6">
            <a:extLst>
              <a:ext uri="{FF2B5EF4-FFF2-40B4-BE49-F238E27FC236}">
                <a16:creationId xmlns:a16="http://schemas.microsoft.com/office/drawing/2014/main" id="{597837E1-88B1-45D1-8EAD-65F564C32B6A}"/>
              </a:ext>
            </a:extLst>
          </p:cNvPr>
          <p:cNvSpPr>
            <a:spLocks noGrp="1"/>
          </p:cNvSpPr>
          <p:nvPr>
            <p:ph type="title"/>
          </p:nvPr>
        </p:nvSpPr>
        <p:spPr/>
        <p:txBody>
          <a:bodyPr/>
          <a:lstStyle/>
          <a:p>
            <a:r>
              <a:rPr lang="en-US" dirty="0"/>
              <a:t>“Opportunities”</a:t>
            </a:r>
          </a:p>
        </p:txBody>
      </p:sp>
      <p:sp>
        <p:nvSpPr>
          <p:cNvPr id="10" name="Text Placeholder 9">
            <a:extLst>
              <a:ext uri="{FF2B5EF4-FFF2-40B4-BE49-F238E27FC236}">
                <a16:creationId xmlns:a16="http://schemas.microsoft.com/office/drawing/2014/main" id="{34351233-5447-4144-BBC5-C6D27632421D}"/>
              </a:ext>
            </a:extLst>
          </p:cNvPr>
          <p:cNvSpPr>
            <a:spLocks noGrp="1"/>
          </p:cNvSpPr>
          <p:nvPr>
            <p:ph type="body" sz="quarter" idx="11"/>
          </p:nvPr>
        </p:nvSpPr>
        <p:spPr/>
        <p:txBody>
          <a:bodyPr/>
          <a:lstStyle/>
          <a:p>
            <a:r>
              <a:rPr lang="en-US" dirty="0"/>
              <a:t>General sample</a:t>
            </a:r>
          </a:p>
        </p:txBody>
      </p:sp>
    </p:spTree>
    <p:extLst>
      <p:ext uri="{BB962C8B-B14F-4D97-AF65-F5344CB8AC3E}">
        <p14:creationId xmlns:p14="http://schemas.microsoft.com/office/powerpoint/2010/main" val="2201511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77E0D0-7345-4FB6-916E-717E500A3B3A}"/>
              </a:ext>
            </a:extLst>
          </p:cNvPr>
          <p:cNvSpPr>
            <a:spLocks noGrp="1"/>
          </p:cNvSpPr>
          <p:nvPr>
            <p:ph type="title"/>
          </p:nvPr>
        </p:nvSpPr>
        <p:spPr/>
        <p:txBody>
          <a:bodyPr/>
          <a:lstStyle/>
          <a:p>
            <a:r>
              <a:rPr lang="en-US" dirty="0"/>
              <a:t>“Opportunities”</a:t>
            </a:r>
          </a:p>
        </p:txBody>
      </p:sp>
      <p:sp>
        <p:nvSpPr>
          <p:cNvPr id="7" name="Text Placeholder 6">
            <a:extLst>
              <a:ext uri="{FF2B5EF4-FFF2-40B4-BE49-F238E27FC236}">
                <a16:creationId xmlns:a16="http://schemas.microsoft.com/office/drawing/2014/main" id="{17B518AC-D8E8-48AC-964C-C2066C374394}"/>
              </a:ext>
            </a:extLst>
          </p:cNvPr>
          <p:cNvSpPr>
            <a:spLocks noGrp="1"/>
          </p:cNvSpPr>
          <p:nvPr>
            <p:ph type="body" sz="quarter" idx="11"/>
          </p:nvPr>
        </p:nvSpPr>
        <p:spPr/>
        <p:txBody>
          <a:bodyPr/>
          <a:lstStyle/>
          <a:p>
            <a:r>
              <a:rPr lang="en-US" dirty="0"/>
              <a:t>Sample design in detail</a:t>
            </a:r>
          </a:p>
        </p:txBody>
      </p:sp>
      <p:pic>
        <p:nvPicPr>
          <p:cNvPr id="1026" name="Picture 2"/>
          <p:cNvPicPr>
            <a:picLocks noGrp="1" noChangeAspect="1" noChangeArrowheads="1"/>
          </p:cNvPicPr>
          <p:nvPr>
            <p:ph sz="quarter" idx="4294967295"/>
          </p:nvPr>
        </p:nvPicPr>
        <p:blipFill rotWithShape="1">
          <a:blip r:embed="rId3" cstate="print"/>
          <a:srcRect r="4546"/>
          <a:stretch/>
        </p:blipFill>
        <p:spPr bwMode="auto">
          <a:xfrm>
            <a:off x="-6350" y="3048000"/>
            <a:ext cx="10064750" cy="2819400"/>
          </a:xfrm>
          <a:prstGeom prst="rect">
            <a:avLst/>
          </a:prstGeom>
          <a:noFill/>
          <a:ln w="9525">
            <a:noFill/>
            <a:miter lim="800000"/>
            <a:headEnd/>
            <a:tailEnd/>
          </a:ln>
          <a:effectLst/>
        </p:spPr>
      </p:pic>
    </p:spTree>
    <p:extLst>
      <p:ext uri="{BB962C8B-B14F-4D97-AF65-F5344CB8AC3E}">
        <p14:creationId xmlns:p14="http://schemas.microsoft.com/office/powerpoint/2010/main" val="772807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p:cNvPicPr>
            <a:picLocks noChangeAspect="1"/>
          </p:cNvPicPr>
          <p:nvPr/>
        </p:nvPicPr>
        <p:blipFill rotWithShape="1">
          <a:blip r:embed="rId3" cstate="print"/>
          <a:srcRect r="17200" b="18735"/>
          <a:stretch/>
        </p:blipFill>
        <p:spPr>
          <a:xfrm>
            <a:off x="76200" y="2438400"/>
            <a:ext cx="10140458" cy="2161082"/>
          </a:xfrm>
          <a:prstGeom prst="rect">
            <a:avLst/>
          </a:prstGeom>
        </p:spPr>
      </p:pic>
      <p:sp>
        <p:nvSpPr>
          <p:cNvPr id="8" name="Text Placeholder 7">
            <a:extLst>
              <a:ext uri="{FF2B5EF4-FFF2-40B4-BE49-F238E27FC236}">
                <a16:creationId xmlns:a16="http://schemas.microsoft.com/office/drawing/2014/main" id="{1B4A4142-7483-4F43-9BE9-AA58724CF671}"/>
              </a:ext>
            </a:extLst>
          </p:cNvPr>
          <p:cNvSpPr>
            <a:spLocks noGrp="1"/>
          </p:cNvSpPr>
          <p:nvPr>
            <p:ph type="body" sz="quarter" idx="11"/>
          </p:nvPr>
        </p:nvSpPr>
        <p:spPr/>
        <p:txBody>
          <a:bodyPr/>
          <a:lstStyle/>
          <a:p>
            <a:r>
              <a:rPr lang="en-US" dirty="0"/>
              <a:t>Final sample</a:t>
            </a:r>
          </a:p>
        </p:txBody>
      </p:sp>
      <p:sp>
        <p:nvSpPr>
          <p:cNvPr id="10" name="Title 6">
            <a:extLst>
              <a:ext uri="{FF2B5EF4-FFF2-40B4-BE49-F238E27FC236}">
                <a16:creationId xmlns:a16="http://schemas.microsoft.com/office/drawing/2014/main" id="{15C65782-FA35-4E41-95EA-EF7377C6D659}"/>
              </a:ext>
            </a:extLst>
          </p:cNvPr>
          <p:cNvSpPr>
            <a:spLocks noGrp="1"/>
          </p:cNvSpPr>
          <p:nvPr>
            <p:ph type="title"/>
          </p:nvPr>
        </p:nvSpPr>
        <p:spPr>
          <a:xfrm>
            <a:off x="561845" y="366812"/>
            <a:ext cx="8724024" cy="1143000"/>
          </a:xfrm>
        </p:spPr>
        <p:txBody>
          <a:bodyPr/>
          <a:lstStyle/>
          <a:p>
            <a:r>
              <a:rPr lang="en-US" dirty="0"/>
              <a:t>“Opportunities”</a:t>
            </a:r>
          </a:p>
        </p:txBody>
      </p:sp>
    </p:spTree>
    <p:extLst>
      <p:ext uri="{BB962C8B-B14F-4D97-AF65-F5344CB8AC3E}">
        <p14:creationId xmlns:p14="http://schemas.microsoft.com/office/powerpoint/2010/main" val="248305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C64644B-7572-4448-B020-EDA878856889}"/>
              </a:ext>
            </a:extLst>
          </p:cNvPr>
          <p:cNvSpPr>
            <a:spLocks noGrp="1"/>
          </p:cNvSpPr>
          <p:nvPr>
            <p:ph type="title"/>
          </p:nvPr>
        </p:nvSpPr>
        <p:spPr/>
        <p:txBody>
          <a:bodyPr/>
          <a:lstStyle/>
          <a:p>
            <a:r>
              <a:rPr lang="en-US" dirty="0"/>
              <a:t>Revisiting the analysis plan</a:t>
            </a:r>
          </a:p>
        </p:txBody>
      </p:sp>
      <p:sp>
        <p:nvSpPr>
          <p:cNvPr id="3" name="2 Marcador de contenido"/>
          <p:cNvSpPr>
            <a:spLocks noGrp="1"/>
          </p:cNvSpPr>
          <p:nvPr>
            <p:ph type="body" sz="quarter" idx="10"/>
          </p:nvPr>
        </p:nvSpPr>
        <p:spPr>
          <a:xfrm>
            <a:off x="867000" y="2234204"/>
            <a:ext cx="8429755" cy="4318995"/>
          </a:xfrm>
        </p:spPr>
        <p:txBody>
          <a:bodyPr/>
          <a:lstStyle/>
          <a:p>
            <a:pPr>
              <a:spcAft>
                <a:spcPts val="1800"/>
              </a:spcAft>
            </a:pPr>
            <a:r>
              <a:rPr lang="en-US" sz="3600" dirty="0">
                <a:latin typeface="Century Gothic" panose="020B0502020202020204" pitchFamily="34" charset="0"/>
              </a:rPr>
              <a:t>Revisiting the analysis chart: </a:t>
            </a:r>
          </a:p>
          <a:p>
            <a:pPr marL="631825" lvl="1" indent="-403225">
              <a:spcAft>
                <a:spcPts val="1800"/>
              </a:spcAft>
              <a:buClr>
                <a:srgbClr val="AB2472"/>
              </a:buClr>
              <a:buFont typeface="Wingdings" panose="05000000000000000000" pitchFamily="2" charset="2"/>
              <a:buChar char="§"/>
            </a:pPr>
            <a:r>
              <a:rPr lang="en-US" sz="3200" dirty="0">
                <a:latin typeface="Century Gothic" panose="020B0502020202020204" pitchFamily="34" charset="0"/>
              </a:rPr>
              <a:t>Content, discourse, themes</a:t>
            </a:r>
          </a:p>
          <a:p>
            <a:pPr marL="631825" lvl="1" indent="-403225">
              <a:spcAft>
                <a:spcPts val="1800"/>
              </a:spcAft>
              <a:buClr>
                <a:srgbClr val="AB2472"/>
              </a:buClr>
              <a:buFont typeface="Wingdings" panose="05000000000000000000" pitchFamily="2" charset="2"/>
              <a:buChar char="§"/>
            </a:pPr>
            <a:r>
              <a:rPr lang="en-US" sz="3200" dirty="0">
                <a:latin typeface="Century Gothic" panose="020B0502020202020204" pitchFamily="34" charset="0"/>
              </a:rPr>
              <a:t>Inductive and deductive (abductive)</a:t>
            </a:r>
          </a:p>
          <a:p>
            <a:pPr marL="631825" lvl="1" indent="-403225">
              <a:spcAft>
                <a:spcPts val="1800"/>
              </a:spcAft>
              <a:buClr>
                <a:srgbClr val="AB2472"/>
              </a:buClr>
              <a:buFont typeface="Wingdings" panose="05000000000000000000" pitchFamily="2" charset="2"/>
              <a:buChar char="§"/>
            </a:pPr>
            <a:r>
              <a:rPr lang="en-US" sz="3200" dirty="0">
                <a:latin typeface="Century Gothic" panose="020B0502020202020204" pitchFamily="34" charset="0"/>
              </a:rPr>
              <a:t>Objective-oriented, subject-oriented, time-oriented, or theory-oriented</a:t>
            </a:r>
          </a:p>
          <a:p>
            <a:pPr>
              <a:buNone/>
            </a:pPr>
            <a:endParaRPr lang="en-US" sz="2400" dirty="0">
              <a:latin typeface="Century Gothic" panose="020B0502020202020204" pitchFamily="34" charset="0"/>
            </a:endParaRPr>
          </a:p>
        </p:txBody>
      </p:sp>
      <p:sp>
        <p:nvSpPr>
          <p:cNvPr id="8" name="Text Placeholder 7">
            <a:extLst>
              <a:ext uri="{FF2B5EF4-FFF2-40B4-BE49-F238E27FC236}">
                <a16:creationId xmlns:a16="http://schemas.microsoft.com/office/drawing/2014/main" id="{4B540A02-75AD-4D8A-A4C9-B835ACB5C009}"/>
              </a:ext>
            </a:extLst>
          </p:cNvPr>
          <p:cNvSpPr>
            <a:spLocks noGrp="1"/>
          </p:cNvSpPr>
          <p:nvPr>
            <p:ph type="body" sz="quarter" idx="11"/>
          </p:nvPr>
        </p:nvSpPr>
        <p:spPr/>
        <p:txBody>
          <a:bodyPr/>
          <a:lstStyle/>
          <a:p>
            <a:r>
              <a:rPr lang="en-US" dirty="0"/>
              <a:t>Findings</a:t>
            </a:r>
          </a:p>
        </p:txBody>
      </p:sp>
    </p:spTree>
    <p:extLst>
      <p:ext uri="{BB962C8B-B14F-4D97-AF65-F5344CB8AC3E}">
        <p14:creationId xmlns:p14="http://schemas.microsoft.com/office/powerpoint/2010/main" val="3970799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descr="Related image">
            <a:extLst>
              <a:ext uri="{FF2B5EF4-FFF2-40B4-BE49-F238E27FC236}">
                <a16:creationId xmlns:a16="http://schemas.microsoft.com/office/drawing/2014/main" id="{C2F5F97C-B9FA-4630-A841-5D658D1722A2}"/>
              </a:ext>
            </a:extLst>
          </p:cNvPr>
          <p:cNvPicPr/>
          <p:nvPr/>
        </p:nvPicPr>
        <p:blipFill>
          <a:blip r:embed="rId3" cstate="print"/>
          <a:srcRect/>
          <a:stretch>
            <a:fillRect/>
          </a:stretch>
        </p:blipFill>
        <p:spPr bwMode="auto">
          <a:xfrm>
            <a:off x="1219200" y="1676400"/>
            <a:ext cx="7543800" cy="5334000"/>
          </a:xfrm>
          <a:prstGeom prst="rect">
            <a:avLst/>
          </a:prstGeom>
          <a:noFill/>
          <a:ln w="9525">
            <a:noFill/>
            <a:miter lim="800000"/>
            <a:headEnd/>
            <a:tailEnd/>
          </a:ln>
        </p:spPr>
      </p:pic>
      <p:pic>
        <p:nvPicPr>
          <p:cNvPr id="72706" name="Picture 2" descr="Image result for qualitative coding"/>
          <p:cNvPicPr>
            <a:picLocks noChangeAspect="1" noChangeArrowheads="1"/>
          </p:cNvPicPr>
          <p:nvPr/>
        </p:nvPicPr>
        <p:blipFill rotWithShape="1">
          <a:blip r:embed="rId4" cstate="print"/>
          <a:srcRect l="1117" t="12390" r="1295"/>
          <a:stretch/>
        </p:blipFill>
        <p:spPr bwMode="auto">
          <a:xfrm>
            <a:off x="0" y="1676400"/>
            <a:ext cx="10008524" cy="5364480"/>
          </a:xfrm>
          <a:prstGeom prst="rect">
            <a:avLst/>
          </a:prstGeom>
          <a:noFill/>
        </p:spPr>
      </p:pic>
      <p:sp>
        <p:nvSpPr>
          <p:cNvPr id="6" name="Title 5">
            <a:extLst>
              <a:ext uri="{FF2B5EF4-FFF2-40B4-BE49-F238E27FC236}">
                <a16:creationId xmlns:a16="http://schemas.microsoft.com/office/drawing/2014/main" id="{C9ECDC48-6018-4A38-AF8C-BA41BDA363AC}"/>
              </a:ext>
            </a:extLst>
          </p:cNvPr>
          <p:cNvSpPr>
            <a:spLocks noGrp="1"/>
          </p:cNvSpPr>
          <p:nvPr>
            <p:ph type="title"/>
          </p:nvPr>
        </p:nvSpPr>
        <p:spPr/>
        <p:txBody>
          <a:bodyPr/>
          <a:lstStyle/>
          <a:p>
            <a:r>
              <a:rPr lang="en-US" dirty="0"/>
              <a:t>Step 2. Coding</a:t>
            </a:r>
          </a:p>
        </p:txBody>
      </p:sp>
      <p:sp>
        <p:nvSpPr>
          <p:cNvPr id="8" name="Text Placeholder 7">
            <a:extLst>
              <a:ext uri="{FF2B5EF4-FFF2-40B4-BE49-F238E27FC236}">
                <a16:creationId xmlns:a16="http://schemas.microsoft.com/office/drawing/2014/main" id="{5D62E842-6E5E-4295-A545-C800ABCCCFBF}"/>
              </a:ext>
            </a:extLst>
          </p:cNvPr>
          <p:cNvSpPr>
            <a:spLocks noGrp="1"/>
          </p:cNvSpPr>
          <p:nvPr>
            <p:ph type="body" sz="quarter" idx="11"/>
          </p:nvPr>
        </p:nvSpPr>
        <p:spPr>
          <a:xfrm>
            <a:off x="561844" y="1091205"/>
            <a:ext cx="8277355" cy="837214"/>
          </a:xfrm>
        </p:spPr>
        <p:txBody>
          <a:bodyPr/>
          <a:lstStyle/>
          <a:p>
            <a:r>
              <a:rPr lang="en-US" dirty="0"/>
              <a:t>Figure 2.1 Classification tree</a:t>
            </a:r>
          </a:p>
        </p:txBody>
      </p:sp>
    </p:spTree>
    <p:extLst>
      <p:ext uri="{BB962C8B-B14F-4D97-AF65-F5344CB8AC3E}">
        <p14:creationId xmlns:p14="http://schemas.microsoft.com/office/powerpoint/2010/main" val="1886147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27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CCE00E-9804-4FF7-9BB9-FDAAEC3C9CB5}"/>
              </a:ext>
            </a:extLst>
          </p:cNvPr>
          <p:cNvSpPr>
            <a:spLocks noGrp="1"/>
          </p:cNvSpPr>
          <p:nvPr>
            <p:ph type="title"/>
          </p:nvPr>
        </p:nvSpPr>
        <p:spPr>
          <a:xfrm>
            <a:off x="561844" y="366812"/>
            <a:ext cx="10106155" cy="1143000"/>
          </a:xfrm>
        </p:spPr>
        <p:txBody>
          <a:bodyPr/>
          <a:lstStyle/>
          <a:p>
            <a:r>
              <a:rPr lang="en-US" dirty="0"/>
              <a:t>Before coding, review themes</a:t>
            </a:r>
          </a:p>
        </p:txBody>
      </p:sp>
      <p:sp>
        <p:nvSpPr>
          <p:cNvPr id="6" name="5 Marcador de texto"/>
          <p:cNvSpPr>
            <a:spLocks noGrp="1"/>
          </p:cNvSpPr>
          <p:nvPr>
            <p:ph type="body" sz="quarter" idx="10"/>
          </p:nvPr>
        </p:nvSpPr>
        <p:spPr>
          <a:xfrm>
            <a:off x="594501" y="2286000"/>
            <a:ext cx="8991600" cy="2590800"/>
          </a:xfrm>
        </p:spPr>
        <p:txBody>
          <a:bodyPr/>
          <a:lstStyle/>
          <a:p>
            <a:pPr marL="114300" lvl="1">
              <a:spcAft>
                <a:spcPts val="2400"/>
              </a:spcAft>
            </a:pPr>
            <a:r>
              <a:rPr lang="en-US" sz="3600" dirty="0">
                <a:latin typeface="Century Gothic" panose="020B0502020202020204" pitchFamily="34" charset="0"/>
              </a:rPr>
              <a:t>When deductive strategy is used:</a:t>
            </a:r>
          </a:p>
          <a:p>
            <a:pPr marL="739775" lvl="1" indent="-457200">
              <a:spcAft>
                <a:spcPts val="2400"/>
              </a:spcAft>
              <a:buClr>
                <a:srgbClr val="AB2472"/>
              </a:buClr>
              <a:buFont typeface="Wingdings" panose="05000000000000000000" pitchFamily="2" charset="2"/>
              <a:buChar char="§"/>
            </a:pPr>
            <a:r>
              <a:rPr lang="en-US" sz="3400" dirty="0">
                <a:latin typeface="Century Gothic" panose="020B0502020202020204" pitchFamily="34" charset="0"/>
              </a:rPr>
              <a:t>Themes must align with your theory </a:t>
            </a:r>
            <a:br>
              <a:rPr lang="en-US" sz="3400" dirty="0">
                <a:latin typeface="Century Gothic" panose="020B0502020202020204" pitchFamily="34" charset="0"/>
              </a:rPr>
            </a:br>
            <a:r>
              <a:rPr lang="en-US" sz="3400" dirty="0">
                <a:latin typeface="Century Gothic" panose="020B0502020202020204" pitchFamily="34" charset="0"/>
              </a:rPr>
              <a:t>of change and theoretical framework</a:t>
            </a:r>
          </a:p>
          <a:p>
            <a:pPr marL="739775" lvl="1" indent="-457200">
              <a:spcAft>
                <a:spcPts val="2400"/>
              </a:spcAft>
              <a:buClr>
                <a:srgbClr val="AB2472"/>
              </a:buClr>
              <a:buFont typeface="Wingdings" panose="05000000000000000000" pitchFamily="2" charset="2"/>
              <a:buChar char="§"/>
            </a:pPr>
            <a:r>
              <a:rPr lang="en-US" sz="3400" dirty="0">
                <a:latin typeface="Century Gothic" panose="020B0502020202020204" pitchFamily="34" charset="0"/>
              </a:rPr>
              <a:t>Themes must be reflected in tools</a:t>
            </a:r>
          </a:p>
          <a:p>
            <a:pPr marL="739775" lvl="1" indent="-457200">
              <a:spcAft>
                <a:spcPts val="2400"/>
              </a:spcAft>
              <a:buClr>
                <a:srgbClr val="AB2472"/>
              </a:buClr>
              <a:buFont typeface="Wingdings" panose="05000000000000000000" pitchFamily="2" charset="2"/>
              <a:buChar char="§"/>
            </a:pPr>
            <a:r>
              <a:rPr lang="en-US" sz="3400" dirty="0">
                <a:latin typeface="Century Gothic" panose="020B0502020202020204" pitchFamily="34" charset="0"/>
              </a:rPr>
              <a:t>Each theme must have </a:t>
            </a:r>
            <a:br>
              <a:rPr lang="en-US" sz="3400" dirty="0">
                <a:latin typeface="Century Gothic" panose="020B0502020202020204" pitchFamily="34" charset="0"/>
              </a:rPr>
            </a:br>
            <a:r>
              <a:rPr lang="en-US" sz="3400" dirty="0">
                <a:latin typeface="Century Gothic" panose="020B0502020202020204" pitchFamily="34" charset="0"/>
              </a:rPr>
              <a:t>enough codes</a:t>
            </a:r>
          </a:p>
        </p:txBody>
      </p:sp>
      <p:sp>
        <p:nvSpPr>
          <p:cNvPr id="7" name="6 Marcador de texto"/>
          <p:cNvSpPr>
            <a:spLocks noGrp="1"/>
          </p:cNvSpPr>
          <p:nvPr>
            <p:ph type="body" sz="quarter" idx="11"/>
          </p:nvPr>
        </p:nvSpPr>
        <p:spPr>
          <a:xfrm>
            <a:off x="561844" y="1143000"/>
            <a:ext cx="9725155" cy="837214"/>
          </a:xfrm>
        </p:spPr>
        <p:txBody>
          <a:bodyPr/>
          <a:lstStyle/>
          <a:p>
            <a:pPr>
              <a:lnSpc>
                <a:spcPts val="4600"/>
              </a:lnSpc>
            </a:pPr>
            <a:r>
              <a:rPr lang="en-US" sz="4300" spc="-150" dirty="0"/>
              <a:t>Make sure you are on the right track</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B3D8BA2C-EE11-4DBD-B995-6590F014B2B4}"/>
              </a:ext>
            </a:extLst>
          </p:cNvPr>
          <p:cNvSpPr/>
          <p:nvPr/>
        </p:nvSpPr>
        <p:spPr>
          <a:xfrm>
            <a:off x="589162" y="2426187"/>
            <a:ext cx="1295399" cy="653904"/>
          </a:xfrm>
          <a:prstGeom prst="ellipse">
            <a:avLst/>
          </a:prstGeom>
          <a:solidFill>
            <a:srgbClr val="80B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Century Gothic" panose="020B0502020202020204" pitchFamily="34" charset="0"/>
              </a:rPr>
              <a:t>Code</a:t>
            </a:r>
          </a:p>
        </p:txBody>
      </p:sp>
      <p:sp>
        <p:nvSpPr>
          <p:cNvPr id="17" name="Oval 16">
            <a:extLst>
              <a:ext uri="{FF2B5EF4-FFF2-40B4-BE49-F238E27FC236}">
                <a16:creationId xmlns:a16="http://schemas.microsoft.com/office/drawing/2014/main" id="{5D23AF3A-77E3-4109-9A0C-F90A348D5D08}"/>
              </a:ext>
            </a:extLst>
          </p:cNvPr>
          <p:cNvSpPr/>
          <p:nvPr/>
        </p:nvSpPr>
        <p:spPr>
          <a:xfrm>
            <a:off x="589162" y="3080091"/>
            <a:ext cx="1295399" cy="653904"/>
          </a:xfrm>
          <a:prstGeom prst="ellipse">
            <a:avLst/>
          </a:prstGeom>
          <a:solidFill>
            <a:srgbClr val="80B2A8"/>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Century Gothic" panose="020B0502020202020204" pitchFamily="34" charset="0"/>
              </a:rPr>
              <a:t>Code</a:t>
            </a:r>
          </a:p>
        </p:txBody>
      </p:sp>
      <p:sp>
        <p:nvSpPr>
          <p:cNvPr id="18" name="Oval 17">
            <a:extLst>
              <a:ext uri="{FF2B5EF4-FFF2-40B4-BE49-F238E27FC236}">
                <a16:creationId xmlns:a16="http://schemas.microsoft.com/office/drawing/2014/main" id="{27AE550D-EA44-4148-AA39-21449D261C87}"/>
              </a:ext>
            </a:extLst>
          </p:cNvPr>
          <p:cNvSpPr/>
          <p:nvPr/>
        </p:nvSpPr>
        <p:spPr>
          <a:xfrm>
            <a:off x="589162" y="3735068"/>
            <a:ext cx="1295399" cy="653904"/>
          </a:xfrm>
          <a:prstGeom prst="ellipse">
            <a:avLst/>
          </a:prstGeom>
          <a:solidFill>
            <a:srgbClr val="80B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Century Gothic" panose="020B0502020202020204" pitchFamily="34" charset="0"/>
              </a:rPr>
              <a:t>Code</a:t>
            </a:r>
          </a:p>
        </p:txBody>
      </p:sp>
      <p:sp>
        <p:nvSpPr>
          <p:cNvPr id="19" name="Oval 18">
            <a:extLst>
              <a:ext uri="{FF2B5EF4-FFF2-40B4-BE49-F238E27FC236}">
                <a16:creationId xmlns:a16="http://schemas.microsoft.com/office/drawing/2014/main" id="{B26FD964-332C-44EC-85F8-C975B702FAB0}"/>
              </a:ext>
            </a:extLst>
          </p:cNvPr>
          <p:cNvSpPr/>
          <p:nvPr/>
        </p:nvSpPr>
        <p:spPr>
          <a:xfrm>
            <a:off x="589162" y="4655757"/>
            <a:ext cx="1295399" cy="653904"/>
          </a:xfrm>
          <a:prstGeom prst="ellipse">
            <a:avLst/>
          </a:prstGeom>
          <a:solidFill>
            <a:srgbClr val="80B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Century Gothic" panose="020B0502020202020204" pitchFamily="34" charset="0"/>
              </a:rPr>
              <a:t>Code</a:t>
            </a:r>
          </a:p>
        </p:txBody>
      </p:sp>
      <p:sp>
        <p:nvSpPr>
          <p:cNvPr id="20" name="Oval 19">
            <a:extLst>
              <a:ext uri="{FF2B5EF4-FFF2-40B4-BE49-F238E27FC236}">
                <a16:creationId xmlns:a16="http://schemas.microsoft.com/office/drawing/2014/main" id="{4610CB6D-B4E7-45A0-9171-49D7DAF601EB}"/>
              </a:ext>
            </a:extLst>
          </p:cNvPr>
          <p:cNvSpPr/>
          <p:nvPr/>
        </p:nvSpPr>
        <p:spPr>
          <a:xfrm>
            <a:off x="589161" y="5309661"/>
            <a:ext cx="1295399" cy="653904"/>
          </a:xfrm>
          <a:prstGeom prst="ellipse">
            <a:avLst/>
          </a:prstGeom>
          <a:solidFill>
            <a:srgbClr val="80B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Century Gothic" panose="020B0502020202020204" pitchFamily="34" charset="0"/>
              </a:rPr>
              <a:t>Code</a:t>
            </a:r>
          </a:p>
        </p:txBody>
      </p:sp>
      <p:sp>
        <p:nvSpPr>
          <p:cNvPr id="21" name="Oval 20">
            <a:extLst>
              <a:ext uri="{FF2B5EF4-FFF2-40B4-BE49-F238E27FC236}">
                <a16:creationId xmlns:a16="http://schemas.microsoft.com/office/drawing/2014/main" id="{A2C52F57-1E05-43DA-809F-32FE48301C00}"/>
              </a:ext>
            </a:extLst>
          </p:cNvPr>
          <p:cNvSpPr/>
          <p:nvPr/>
        </p:nvSpPr>
        <p:spPr>
          <a:xfrm>
            <a:off x="589160" y="5963565"/>
            <a:ext cx="1295399" cy="653904"/>
          </a:xfrm>
          <a:prstGeom prst="ellipse">
            <a:avLst/>
          </a:prstGeom>
          <a:solidFill>
            <a:srgbClr val="80B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Century Gothic" panose="020B0502020202020204" pitchFamily="34" charset="0"/>
              </a:rPr>
              <a:t>Code</a:t>
            </a:r>
          </a:p>
        </p:txBody>
      </p:sp>
      <p:cxnSp>
        <p:nvCxnSpPr>
          <p:cNvPr id="23" name="Straight Arrow Connector 22">
            <a:extLst>
              <a:ext uri="{FF2B5EF4-FFF2-40B4-BE49-F238E27FC236}">
                <a16:creationId xmlns:a16="http://schemas.microsoft.com/office/drawing/2014/main" id="{598BF7C5-E995-4C91-AAE5-309FC66328E7}"/>
              </a:ext>
            </a:extLst>
          </p:cNvPr>
          <p:cNvCxnSpPr>
            <a:cxnSpLocks/>
          </p:cNvCxnSpPr>
          <p:nvPr/>
        </p:nvCxnSpPr>
        <p:spPr>
          <a:xfrm>
            <a:off x="1910861" y="2072692"/>
            <a:ext cx="6318739" cy="0"/>
          </a:xfrm>
          <a:prstGeom prst="straightConnector1">
            <a:avLst/>
          </a:prstGeom>
          <a:ln w="57150">
            <a:solidFill>
              <a:srgbClr val="632523"/>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04EA1650-1BC0-44EE-A292-AB4FE136C6F9}"/>
              </a:ext>
            </a:extLst>
          </p:cNvPr>
          <p:cNvCxnSpPr>
            <a:cxnSpLocks/>
          </p:cNvCxnSpPr>
          <p:nvPr/>
        </p:nvCxnSpPr>
        <p:spPr>
          <a:xfrm flipH="1">
            <a:off x="2098766" y="7078637"/>
            <a:ext cx="6034196" cy="738"/>
          </a:xfrm>
          <a:prstGeom prst="straightConnector1">
            <a:avLst/>
          </a:prstGeom>
          <a:ln w="57150">
            <a:solidFill>
              <a:srgbClr val="632523"/>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9E3F10BA-BBCC-41A1-8DFE-DBC1E5B97CC5}"/>
              </a:ext>
            </a:extLst>
          </p:cNvPr>
          <p:cNvSpPr txBox="1"/>
          <p:nvPr/>
        </p:nvSpPr>
        <p:spPr>
          <a:xfrm>
            <a:off x="381000" y="1785476"/>
            <a:ext cx="1641566" cy="461665"/>
          </a:xfrm>
          <a:prstGeom prst="rect">
            <a:avLst/>
          </a:prstGeom>
          <a:noFill/>
        </p:spPr>
        <p:txBody>
          <a:bodyPr wrap="square" rtlCol="0">
            <a:spAutoFit/>
          </a:bodyPr>
          <a:lstStyle/>
          <a:p>
            <a:r>
              <a:rPr lang="en-US" sz="2400" b="1" dirty="0">
                <a:solidFill>
                  <a:srgbClr val="632523"/>
                </a:solidFill>
                <a:latin typeface="Century Gothic" panose="020B0502020202020204" pitchFamily="34" charset="0"/>
              </a:rPr>
              <a:t>Concrete</a:t>
            </a:r>
            <a:endParaRPr lang="en-US" b="1" dirty="0">
              <a:solidFill>
                <a:srgbClr val="632523"/>
              </a:solidFill>
              <a:latin typeface="Century Gothic" panose="020B0502020202020204" pitchFamily="34" charset="0"/>
            </a:endParaRPr>
          </a:p>
        </p:txBody>
      </p:sp>
      <p:sp>
        <p:nvSpPr>
          <p:cNvPr id="28" name="TextBox 27">
            <a:extLst>
              <a:ext uri="{FF2B5EF4-FFF2-40B4-BE49-F238E27FC236}">
                <a16:creationId xmlns:a16="http://schemas.microsoft.com/office/drawing/2014/main" id="{BA4DFB2A-35EB-4ED4-86F1-1D6AC163F606}"/>
              </a:ext>
            </a:extLst>
          </p:cNvPr>
          <p:cNvSpPr txBox="1"/>
          <p:nvPr/>
        </p:nvSpPr>
        <p:spPr>
          <a:xfrm>
            <a:off x="8153400" y="1857211"/>
            <a:ext cx="1655962" cy="461665"/>
          </a:xfrm>
          <a:prstGeom prst="rect">
            <a:avLst/>
          </a:prstGeom>
          <a:noFill/>
        </p:spPr>
        <p:txBody>
          <a:bodyPr wrap="square" rtlCol="0">
            <a:spAutoFit/>
          </a:bodyPr>
          <a:lstStyle/>
          <a:p>
            <a:r>
              <a:rPr lang="en-US" sz="2400" b="1" dirty="0">
                <a:solidFill>
                  <a:srgbClr val="632523"/>
                </a:solidFill>
                <a:latin typeface="Century Gothic" panose="020B0502020202020204" pitchFamily="34" charset="0"/>
              </a:rPr>
              <a:t>Abstract</a:t>
            </a:r>
            <a:endParaRPr lang="en-US" sz="2000" b="1" dirty="0">
              <a:solidFill>
                <a:srgbClr val="632523"/>
              </a:solidFill>
              <a:latin typeface="Century Gothic" panose="020B0502020202020204" pitchFamily="34" charset="0"/>
            </a:endParaRPr>
          </a:p>
        </p:txBody>
      </p:sp>
      <p:sp>
        <p:nvSpPr>
          <p:cNvPr id="29" name="TextBox 28">
            <a:extLst>
              <a:ext uri="{FF2B5EF4-FFF2-40B4-BE49-F238E27FC236}">
                <a16:creationId xmlns:a16="http://schemas.microsoft.com/office/drawing/2014/main" id="{E933EB10-D937-4E7E-865F-FCB3632876B2}"/>
              </a:ext>
            </a:extLst>
          </p:cNvPr>
          <p:cNvSpPr txBox="1"/>
          <p:nvPr/>
        </p:nvSpPr>
        <p:spPr>
          <a:xfrm>
            <a:off x="3695636" y="3299733"/>
            <a:ext cx="1389326" cy="400110"/>
          </a:xfrm>
          <a:prstGeom prst="rect">
            <a:avLst/>
          </a:prstGeom>
          <a:solidFill>
            <a:srgbClr val="80B2A8"/>
          </a:solidFill>
          <a:ln w="28575">
            <a:noFill/>
          </a:ln>
        </p:spPr>
        <p:txBody>
          <a:bodyPr wrap="square" rtlCol="0">
            <a:spAutoFit/>
          </a:bodyPr>
          <a:lstStyle/>
          <a:p>
            <a:r>
              <a:rPr lang="en-US" sz="2000" b="1" dirty="0">
                <a:solidFill>
                  <a:schemeClr val="bg1"/>
                </a:solidFill>
                <a:latin typeface="Century Gothic" panose="020B0502020202020204" pitchFamily="34" charset="0"/>
              </a:rPr>
              <a:t>Category</a:t>
            </a:r>
          </a:p>
        </p:txBody>
      </p:sp>
      <p:cxnSp>
        <p:nvCxnSpPr>
          <p:cNvPr id="30" name="Straight Arrow Connector 29">
            <a:extLst>
              <a:ext uri="{FF2B5EF4-FFF2-40B4-BE49-F238E27FC236}">
                <a16:creationId xmlns:a16="http://schemas.microsoft.com/office/drawing/2014/main" id="{55DABACC-AB04-4CEA-B95D-2F6AF7CB0106}"/>
              </a:ext>
            </a:extLst>
          </p:cNvPr>
          <p:cNvCxnSpPr>
            <a:cxnSpLocks/>
            <a:stCxn id="7" idx="6"/>
            <a:endCxn id="29" idx="1"/>
          </p:cNvCxnSpPr>
          <p:nvPr/>
        </p:nvCxnSpPr>
        <p:spPr>
          <a:xfrm>
            <a:off x="1884561" y="2753139"/>
            <a:ext cx="1811075" cy="746649"/>
          </a:xfrm>
          <a:prstGeom prst="straightConnector1">
            <a:avLst/>
          </a:prstGeom>
          <a:ln w="28575">
            <a:solidFill>
              <a:srgbClr val="632523"/>
            </a:solidFill>
            <a:tailEnd type="triangle"/>
          </a:ln>
        </p:spPr>
        <p:style>
          <a:lnRef idx="1">
            <a:schemeClr val="accent1"/>
          </a:lnRef>
          <a:fillRef idx="0">
            <a:schemeClr val="accent1"/>
          </a:fillRef>
          <a:effectRef idx="0">
            <a:schemeClr val="accent1"/>
          </a:effectRef>
          <a:fontRef idx="minor">
            <a:schemeClr val="tx1"/>
          </a:fontRef>
        </p:style>
      </p:cxnSp>
      <p:cxnSp>
        <p:nvCxnSpPr>
          <p:cNvPr id="1024" name="Straight Arrow Connector 1023">
            <a:extLst>
              <a:ext uri="{FF2B5EF4-FFF2-40B4-BE49-F238E27FC236}">
                <a16:creationId xmlns:a16="http://schemas.microsoft.com/office/drawing/2014/main" id="{96CA8695-3401-40C7-827B-688ACB3C8624}"/>
              </a:ext>
            </a:extLst>
          </p:cNvPr>
          <p:cNvCxnSpPr>
            <a:cxnSpLocks/>
            <a:stCxn id="17" idx="6"/>
            <a:endCxn id="29" idx="1"/>
          </p:cNvCxnSpPr>
          <p:nvPr/>
        </p:nvCxnSpPr>
        <p:spPr>
          <a:xfrm>
            <a:off x="1884561" y="3407043"/>
            <a:ext cx="1811075" cy="92745"/>
          </a:xfrm>
          <a:prstGeom prst="straightConnector1">
            <a:avLst/>
          </a:prstGeom>
          <a:ln w="28575">
            <a:solidFill>
              <a:srgbClr val="632523"/>
            </a:solidFill>
            <a:tailEnd type="triangle"/>
          </a:ln>
        </p:spPr>
        <p:style>
          <a:lnRef idx="1">
            <a:schemeClr val="accent1"/>
          </a:lnRef>
          <a:fillRef idx="0">
            <a:schemeClr val="accent1"/>
          </a:fillRef>
          <a:effectRef idx="0">
            <a:schemeClr val="accent1"/>
          </a:effectRef>
          <a:fontRef idx="minor">
            <a:schemeClr val="tx1"/>
          </a:fontRef>
        </p:style>
      </p:cxnSp>
      <p:cxnSp>
        <p:nvCxnSpPr>
          <p:cNvPr id="1027" name="Straight Arrow Connector 1026">
            <a:extLst>
              <a:ext uri="{FF2B5EF4-FFF2-40B4-BE49-F238E27FC236}">
                <a16:creationId xmlns:a16="http://schemas.microsoft.com/office/drawing/2014/main" id="{4F5B3C6A-C8CD-41D2-8D0C-A05C4FCC793A}"/>
              </a:ext>
            </a:extLst>
          </p:cNvPr>
          <p:cNvCxnSpPr>
            <a:cxnSpLocks/>
            <a:stCxn id="18" idx="6"/>
            <a:endCxn id="29" idx="1"/>
          </p:cNvCxnSpPr>
          <p:nvPr/>
        </p:nvCxnSpPr>
        <p:spPr>
          <a:xfrm flipV="1">
            <a:off x="1884561" y="3499788"/>
            <a:ext cx="1811075" cy="562232"/>
          </a:xfrm>
          <a:prstGeom prst="straightConnector1">
            <a:avLst/>
          </a:prstGeom>
          <a:ln w="28575">
            <a:solidFill>
              <a:srgbClr val="632523"/>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F69450A7-CB1A-4D97-AA8F-FAD3A5A89C57}"/>
              </a:ext>
            </a:extLst>
          </p:cNvPr>
          <p:cNvSpPr txBox="1"/>
          <p:nvPr/>
        </p:nvSpPr>
        <p:spPr>
          <a:xfrm>
            <a:off x="3695636" y="5485891"/>
            <a:ext cx="1389326" cy="400110"/>
          </a:xfrm>
          <a:prstGeom prst="rect">
            <a:avLst/>
          </a:prstGeom>
          <a:solidFill>
            <a:srgbClr val="80B2A8"/>
          </a:solidFill>
          <a:ln w="28575">
            <a:noFill/>
          </a:ln>
        </p:spPr>
        <p:txBody>
          <a:bodyPr wrap="square" rtlCol="0">
            <a:spAutoFit/>
          </a:bodyPr>
          <a:lstStyle/>
          <a:p>
            <a:r>
              <a:rPr lang="en-US" sz="2000" b="1" dirty="0">
                <a:solidFill>
                  <a:schemeClr val="bg1"/>
                </a:solidFill>
                <a:latin typeface="Century Gothic" panose="020B0502020202020204" pitchFamily="34" charset="0"/>
              </a:rPr>
              <a:t>Category</a:t>
            </a:r>
          </a:p>
        </p:txBody>
      </p:sp>
      <p:cxnSp>
        <p:nvCxnSpPr>
          <p:cNvPr id="1029" name="Straight Arrow Connector 1028">
            <a:extLst>
              <a:ext uri="{FF2B5EF4-FFF2-40B4-BE49-F238E27FC236}">
                <a16:creationId xmlns:a16="http://schemas.microsoft.com/office/drawing/2014/main" id="{8E1C26BF-FA75-448C-BAC0-9146C9C1E476}"/>
              </a:ext>
            </a:extLst>
          </p:cNvPr>
          <p:cNvCxnSpPr>
            <a:cxnSpLocks/>
            <a:stCxn id="19" idx="6"/>
            <a:endCxn id="36" idx="1"/>
          </p:cNvCxnSpPr>
          <p:nvPr/>
        </p:nvCxnSpPr>
        <p:spPr>
          <a:xfrm>
            <a:off x="1884561" y="4982709"/>
            <a:ext cx="1811075" cy="703237"/>
          </a:xfrm>
          <a:prstGeom prst="straightConnector1">
            <a:avLst/>
          </a:prstGeom>
          <a:ln w="28575">
            <a:solidFill>
              <a:srgbClr val="632523"/>
            </a:solidFill>
            <a:tailEnd type="triangle"/>
          </a:ln>
        </p:spPr>
        <p:style>
          <a:lnRef idx="1">
            <a:schemeClr val="accent1"/>
          </a:lnRef>
          <a:fillRef idx="0">
            <a:schemeClr val="accent1"/>
          </a:fillRef>
          <a:effectRef idx="0">
            <a:schemeClr val="accent1"/>
          </a:effectRef>
          <a:fontRef idx="minor">
            <a:schemeClr val="tx1"/>
          </a:fontRef>
        </p:style>
      </p:cxnSp>
      <p:cxnSp>
        <p:nvCxnSpPr>
          <p:cNvPr id="1031" name="Straight Arrow Connector 1030">
            <a:extLst>
              <a:ext uri="{FF2B5EF4-FFF2-40B4-BE49-F238E27FC236}">
                <a16:creationId xmlns:a16="http://schemas.microsoft.com/office/drawing/2014/main" id="{6B31E0EF-4E92-43C2-B0CD-2A4DE7A99094}"/>
              </a:ext>
            </a:extLst>
          </p:cNvPr>
          <p:cNvCxnSpPr>
            <a:cxnSpLocks/>
            <a:stCxn id="20" idx="6"/>
            <a:endCxn id="36" idx="1"/>
          </p:cNvCxnSpPr>
          <p:nvPr/>
        </p:nvCxnSpPr>
        <p:spPr>
          <a:xfrm>
            <a:off x="1884560" y="5636613"/>
            <a:ext cx="1811076" cy="49333"/>
          </a:xfrm>
          <a:prstGeom prst="straightConnector1">
            <a:avLst/>
          </a:prstGeom>
          <a:ln w="28575">
            <a:solidFill>
              <a:srgbClr val="632523"/>
            </a:solidFill>
            <a:tailEnd type="triangle"/>
          </a:ln>
        </p:spPr>
        <p:style>
          <a:lnRef idx="1">
            <a:schemeClr val="accent1"/>
          </a:lnRef>
          <a:fillRef idx="0">
            <a:schemeClr val="accent1"/>
          </a:fillRef>
          <a:effectRef idx="0">
            <a:schemeClr val="accent1"/>
          </a:effectRef>
          <a:fontRef idx="minor">
            <a:schemeClr val="tx1"/>
          </a:fontRef>
        </p:style>
      </p:cxnSp>
      <p:cxnSp>
        <p:nvCxnSpPr>
          <p:cNvPr id="1033" name="Straight Arrow Connector 1032">
            <a:extLst>
              <a:ext uri="{FF2B5EF4-FFF2-40B4-BE49-F238E27FC236}">
                <a16:creationId xmlns:a16="http://schemas.microsoft.com/office/drawing/2014/main" id="{F44595C8-DAF7-4CC6-80D8-67D0B5E5A1F4}"/>
              </a:ext>
            </a:extLst>
          </p:cNvPr>
          <p:cNvCxnSpPr>
            <a:cxnSpLocks/>
            <a:stCxn id="21" idx="6"/>
            <a:endCxn id="36" idx="1"/>
          </p:cNvCxnSpPr>
          <p:nvPr/>
        </p:nvCxnSpPr>
        <p:spPr>
          <a:xfrm flipV="1">
            <a:off x="1884559" y="5685946"/>
            <a:ext cx="1811077" cy="604571"/>
          </a:xfrm>
          <a:prstGeom prst="straightConnector1">
            <a:avLst/>
          </a:prstGeom>
          <a:ln w="28575">
            <a:solidFill>
              <a:srgbClr val="632523"/>
            </a:solidFill>
            <a:tailEnd type="triangle"/>
          </a:ln>
        </p:spPr>
        <p:style>
          <a:lnRef idx="1">
            <a:schemeClr val="accent1"/>
          </a:lnRef>
          <a:fillRef idx="0">
            <a:schemeClr val="accent1"/>
          </a:fillRef>
          <a:effectRef idx="0">
            <a:schemeClr val="accent1"/>
          </a:effectRef>
          <a:fontRef idx="minor">
            <a:schemeClr val="tx1"/>
          </a:fontRef>
        </p:style>
      </p:cxnSp>
      <p:cxnSp>
        <p:nvCxnSpPr>
          <p:cNvPr id="1035" name="Straight Arrow Connector 1034">
            <a:extLst>
              <a:ext uri="{FF2B5EF4-FFF2-40B4-BE49-F238E27FC236}">
                <a16:creationId xmlns:a16="http://schemas.microsoft.com/office/drawing/2014/main" id="{527F27F6-35D8-4118-8042-64E24B6BBC7C}"/>
              </a:ext>
            </a:extLst>
          </p:cNvPr>
          <p:cNvCxnSpPr>
            <a:cxnSpLocks/>
            <a:stCxn id="29" idx="2"/>
            <a:endCxn id="36" idx="0"/>
          </p:cNvCxnSpPr>
          <p:nvPr/>
        </p:nvCxnSpPr>
        <p:spPr>
          <a:xfrm>
            <a:off x="4390299" y="3699843"/>
            <a:ext cx="0" cy="1786048"/>
          </a:xfrm>
          <a:prstGeom prst="straightConnector1">
            <a:avLst/>
          </a:prstGeom>
          <a:ln w="28575">
            <a:solidFill>
              <a:srgbClr val="632523"/>
            </a:solidFill>
            <a:prstDash val="lg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Oval 44">
            <a:extLst>
              <a:ext uri="{FF2B5EF4-FFF2-40B4-BE49-F238E27FC236}">
                <a16:creationId xmlns:a16="http://schemas.microsoft.com/office/drawing/2014/main" id="{69EB571F-FBC9-4C97-9CBB-8EF338C8665F}"/>
              </a:ext>
            </a:extLst>
          </p:cNvPr>
          <p:cNvSpPr/>
          <p:nvPr/>
        </p:nvSpPr>
        <p:spPr>
          <a:xfrm>
            <a:off x="5618362" y="4152529"/>
            <a:ext cx="2082119" cy="1148005"/>
          </a:xfrm>
          <a:prstGeom prst="ellipse">
            <a:avLst/>
          </a:prstGeom>
          <a:solidFill>
            <a:srgbClr val="80B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Century Gothic" panose="020B0502020202020204" pitchFamily="34" charset="0"/>
              </a:rPr>
              <a:t>Themes/</a:t>
            </a:r>
          </a:p>
          <a:p>
            <a:pPr algn="ctr"/>
            <a:r>
              <a:rPr lang="en-US" sz="2000" b="1" dirty="0">
                <a:solidFill>
                  <a:schemeClr val="bg1"/>
                </a:solidFill>
                <a:latin typeface="Century Gothic" panose="020B0502020202020204" pitchFamily="34" charset="0"/>
              </a:rPr>
              <a:t>concepts</a:t>
            </a:r>
          </a:p>
        </p:txBody>
      </p:sp>
      <p:sp>
        <p:nvSpPr>
          <p:cNvPr id="46" name="TextBox 45">
            <a:extLst>
              <a:ext uri="{FF2B5EF4-FFF2-40B4-BE49-F238E27FC236}">
                <a16:creationId xmlns:a16="http://schemas.microsoft.com/office/drawing/2014/main" id="{1347531A-D430-4484-9F4C-D28B871616FA}"/>
              </a:ext>
            </a:extLst>
          </p:cNvPr>
          <p:cNvSpPr txBox="1"/>
          <p:nvPr/>
        </p:nvSpPr>
        <p:spPr>
          <a:xfrm>
            <a:off x="8305800" y="6814676"/>
            <a:ext cx="1453488" cy="461665"/>
          </a:xfrm>
          <a:prstGeom prst="rect">
            <a:avLst/>
          </a:prstGeom>
          <a:noFill/>
        </p:spPr>
        <p:txBody>
          <a:bodyPr wrap="square" rtlCol="0">
            <a:spAutoFit/>
          </a:bodyPr>
          <a:lstStyle/>
          <a:p>
            <a:r>
              <a:rPr lang="en-US" sz="2400" b="1" dirty="0">
                <a:solidFill>
                  <a:srgbClr val="632523"/>
                </a:solidFill>
                <a:latin typeface="Century Gothic" panose="020B0502020202020204" pitchFamily="34" charset="0"/>
              </a:rPr>
              <a:t>General</a:t>
            </a:r>
          </a:p>
        </p:txBody>
      </p:sp>
      <p:sp>
        <p:nvSpPr>
          <p:cNvPr id="47" name="TextBox 46">
            <a:extLst>
              <a:ext uri="{FF2B5EF4-FFF2-40B4-BE49-F238E27FC236}">
                <a16:creationId xmlns:a16="http://schemas.microsoft.com/office/drawing/2014/main" id="{F8ECEC51-CB2A-4A6B-AE43-37B626D4C0C5}"/>
              </a:ext>
            </a:extLst>
          </p:cNvPr>
          <p:cNvSpPr txBox="1"/>
          <p:nvPr/>
        </p:nvSpPr>
        <p:spPr>
          <a:xfrm>
            <a:off x="381000" y="6814676"/>
            <a:ext cx="1717766" cy="461665"/>
          </a:xfrm>
          <a:prstGeom prst="rect">
            <a:avLst/>
          </a:prstGeom>
          <a:noFill/>
        </p:spPr>
        <p:txBody>
          <a:bodyPr wrap="square" rtlCol="0">
            <a:spAutoFit/>
          </a:bodyPr>
          <a:lstStyle/>
          <a:p>
            <a:r>
              <a:rPr lang="en-US" sz="2400" b="1" dirty="0">
                <a:solidFill>
                  <a:srgbClr val="632523"/>
                </a:solidFill>
                <a:latin typeface="Century Gothic" panose="020B0502020202020204" pitchFamily="34" charset="0"/>
              </a:rPr>
              <a:t>Particular</a:t>
            </a:r>
          </a:p>
        </p:txBody>
      </p:sp>
      <p:sp>
        <p:nvSpPr>
          <p:cNvPr id="48" name="Oval 47">
            <a:extLst>
              <a:ext uri="{FF2B5EF4-FFF2-40B4-BE49-F238E27FC236}">
                <a16:creationId xmlns:a16="http://schemas.microsoft.com/office/drawing/2014/main" id="{EC238BDE-E7FE-4F17-A14C-D821190E1A82}"/>
              </a:ext>
            </a:extLst>
          </p:cNvPr>
          <p:cNvSpPr/>
          <p:nvPr/>
        </p:nvSpPr>
        <p:spPr>
          <a:xfrm>
            <a:off x="8132962" y="4160475"/>
            <a:ext cx="1608909" cy="1132114"/>
          </a:xfrm>
          <a:prstGeom prst="ellipse">
            <a:avLst/>
          </a:prstGeom>
          <a:solidFill>
            <a:srgbClr val="80B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Century Gothic" panose="020B0502020202020204" pitchFamily="34" charset="0"/>
              </a:rPr>
              <a:t>Theory</a:t>
            </a:r>
          </a:p>
        </p:txBody>
      </p:sp>
      <p:cxnSp>
        <p:nvCxnSpPr>
          <p:cNvPr id="1045" name="Straight Arrow Connector 1044">
            <a:extLst>
              <a:ext uri="{FF2B5EF4-FFF2-40B4-BE49-F238E27FC236}">
                <a16:creationId xmlns:a16="http://schemas.microsoft.com/office/drawing/2014/main" id="{D369D056-B3F3-4E83-9055-B6FB5AFC8A01}"/>
              </a:ext>
            </a:extLst>
          </p:cNvPr>
          <p:cNvCxnSpPr>
            <a:cxnSpLocks/>
            <a:endCxn id="45" idx="2"/>
          </p:cNvCxnSpPr>
          <p:nvPr/>
        </p:nvCxnSpPr>
        <p:spPr>
          <a:xfrm>
            <a:off x="4475362" y="4726532"/>
            <a:ext cx="1143000" cy="0"/>
          </a:xfrm>
          <a:prstGeom prst="straightConnector1">
            <a:avLst/>
          </a:prstGeom>
          <a:ln w="28575">
            <a:solidFill>
              <a:srgbClr val="632523"/>
            </a:solidFill>
            <a:tailEnd type="triangle"/>
          </a:ln>
        </p:spPr>
        <p:style>
          <a:lnRef idx="1">
            <a:schemeClr val="accent1"/>
          </a:lnRef>
          <a:fillRef idx="0">
            <a:schemeClr val="accent1"/>
          </a:fillRef>
          <a:effectRef idx="0">
            <a:schemeClr val="accent1"/>
          </a:effectRef>
          <a:fontRef idx="minor">
            <a:schemeClr val="tx1"/>
          </a:fontRef>
        </p:style>
      </p:cxnSp>
      <p:cxnSp>
        <p:nvCxnSpPr>
          <p:cNvPr id="1047" name="Straight Arrow Connector 1046">
            <a:extLst>
              <a:ext uri="{FF2B5EF4-FFF2-40B4-BE49-F238E27FC236}">
                <a16:creationId xmlns:a16="http://schemas.microsoft.com/office/drawing/2014/main" id="{9F9C20E3-0CE9-4CB6-AF19-BBD228F911C5}"/>
              </a:ext>
            </a:extLst>
          </p:cNvPr>
          <p:cNvCxnSpPr>
            <a:stCxn id="45" idx="6"/>
            <a:endCxn id="48" idx="2"/>
          </p:cNvCxnSpPr>
          <p:nvPr/>
        </p:nvCxnSpPr>
        <p:spPr>
          <a:xfrm>
            <a:off x="7700481" y="4726532"/>
            <a:ext cx="432481" cy="0"/>
          </a:xfrm>
          <a:prstGeom prst="straightConnector1">
            <a:avLst/>
          </a:prstGeom>
          <a:ln w="28575">
            <a:solidFill>
              <a:srgbClr val="632523"/>
            </a:solidFill>
            <a:tailEnd type="triangle"/>
          </a:ln>
        </p:spPr>
        <p:style>
          <a:lnRef idx="1">
            <a:schemeClr val="accent1"/>
          </a:lnRef>
          <a:fillRef idx="0">
            <a:schemeClr val="accent1"/>
          </a:fillRef>
          <a:effectRef idx="0">
            <a:schemeClr val="accent1"/>
          </a:effectRef>
          <a:fontRef idx="minor">
            <a:schemeClr val="tx1"/>
          </a:fontRef>
        </p:style>
      </p:cxnSp>
      <p:sp>
        <p:nvSpPr>
          <p:cNvPr id="10" name="CuadroTexto 9">
            <a:extLst>
              <a:ext uri="{FF2B5EF4-FFF2-40B4-BE49-F238E27FC236}">
                <a16:creationId xmlns:a16="http://schemas.microsoft.com/office/drawing/2014/main" id="{176C7AA7-59DE-46B6-9AC9-A149AD2EF620}"/>
              </a:ext>
            </a:extLst>
          </p:cNvPr>
          <p:cNvSpPr txBox="1"/>
          <p:nvPr/>
        </p:nvSpPr>
        <p:spPr>
          <a:xfrm>
            <a:off x="2762945" y="6510537"/>
            <a:ext cx="4495800" cy="461665"/>
          </a:xfrm>
          <a:prstGeom prst="rect">
            <a:avLst/>
          </a:prstGeom>
          <a:noFill/>
        </p:spPr>
        <p:txBody>
          <a:bodyPr wrap="square" rtlCol="0">
            <a:spAutoFit/>
          </a:bodyPr>
          <a:lstStyle/>
          <a:p>
            <a:pPr algn="ctr"/>
            <a:r>
              <a:rPr lang="en-US" sz="2400" b="1" dirty="0">
                <a:solidFill>
                  <a:schemeClr val="accent1">
                    <a:lumMod val="75000"/>
                  </a:schemeClr>
                </a:solidFill>
                <a:latin typeface="Century Gothic" panose="020B0502020202020204" pitchFamily="34" charset="0"/>
              </a:rPr>
              <a:t>Deductive approach</a:t>
            </a:r>
          </a:p>
        </p:txBody>
      </p:sp>
      <p:sp>
        <p:nvSpPr>
          <p:cNvPr id="35" name="CuadroTexto 34">
            <a:extLst>
              <a:ext uri="{FF2B5EF4-FFF2-40B4-BE49-F238E27FC236}">
                <a16:creationId xmlns:a16="http://schemas.microsoft.com/office/drawing/2014/main" id="{482F95EE-27C8-4D20-BA18-175F00386FE2}"/>
              </a:ext>
            </a:extLst>
          </p:cNvPr>
          <p:cNvSpPr txBox="1"/>
          <p:nvPr/>
        </p:nvSpPr>
        <p:spPr>
          <a:xfrm>
            <a:off x="2552700" y="1447800"/>
            <a:ext cx="4495800" cy="461665"/>
          </a:xfrm>
          <a:prstGeom prst="rect">
            <a:avLst/>
          </a:prstGeom>
          <a:noFill/>
        </p:spPr>
        <p:txBody>
          <a:bodyPr wrap="square" rtlCol="0">
            <a:spAutoFit/>
          </a:bodyPr>
          <a:lstStyle/>
          <a:p>
            <a:pPr algn="ctr"/>
            <a:r>
              <a:rPr lang="en-US" sz="2400" b="1" dirty="0">
                <a:solidFill>
                  <a:schemeClr val="accent1">
                    <a:lumMod val="75000"/>
                  </a:schemeClr>
                </a:solidFill>
                <a:latin typeface="Century Gothic" panose="020B0502020202020204" pitchFamily="34" charset="0"/>
              </a:rPr>
              <a:t>Inductive approach</a:t>
            </a:r>
          </a:p>
        </p:txBody>
      </p:sp>
      <p:sp>
        <p:nvSpPr>
          <p:cNvPr id="5" name="Title 4">
            <a:extLst>
              <a:ext uri="{FF2B5EF4-FFF2-40B4-BE49-F238E27FC236}">
                <a16:creationId xmlns:a16="http://schemas.microsoft.com/office/drawing/2014/main" id="{3EFAF082-205C-42DB-A9CE-DA2A23FF39BF}"/>
              </a:ext>
            </a:extLst>
          </p:cNvPr>
          <p:cNvSpPr>
            <a:spLocks noGrp="1"/>
          </p:cNvSpPr>
          <p:nvPr>
            <p:ph type="title"/>
          </p:nvPr>
        </p:nvSpPr>
        <p:spPr>
          <a:xfrm>
            <a:off x="561844" y="366812"/>
            <a:ext cx="10182355" cy="1143000"/>
          </a:xfrm>
        </p:spPr>
        <p:txBody>
          <a:bodyPr/>
          <a:lstStyle/>
          <a:p>
            <a:r>
              <a:rPr lang="en-US" sz="4400" spc="-100" dirty="0"/>
              <a:t>Once you are clear on themes…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E13EBBB-EA79-4E23-BA52-5F6688E9E4FC}"/>
              </a:ext>
            </a:extLst>
          </p:cNvPr>
          <p:cNvSpPr>
            <a:spLocks noGrp="1"/>
          </p:cNvSpPr>
          <p:nvPr>
            <p:ph type="title"/>
          </p:nvPr>
        </p:nvSpPr>
        <p:spPr/>
        <p:txBody>
          <a:bodyPr/>
          <a:lstStyle/>
          <a:p>
            <a:r>
              <a:rPr lang="en-US" dirty="0"/>
              <a:t>For example</a:t>
            </a:r>
          </a:p>
        </p:txBody>
      </p:sp>
      <p:sp>
        <p:nvSpPr>
          <p:cNvPr id="32" name="Rectangle: Rounded Corners 31">
            <a:extLst>
              <a:ext uri="{FF2B5EF4-FFF2-40B4-BE49-F238E27FC236}">
                <a16:creationId xmlns:a16="http://schemas.microsoft.com/office/drawing/2014/main" id="{EC6CA8D1-C011-40EC-A088-5A56350F6463}"/>
              </a:ext>
            </a:extLst>
          </p:cNvPr>
          <p:cNvSpPr/>
          <p:nvPr/>
        </p:nvSpPr>
        <p:spPr>
          <a:xfrm>
            <a:off x="152400" y="2386112"/>
            <a:ext cx="2590800" cy="966688"/>
          </a:xfrm>
          <a:prstGeom prst="roundRect">
            <a:avLst/>
          </a:prstGeom>
          <a:solidFill>
            <a:schemeClr val="accent1">
              <a:lumMod val="60000"/>
              <a:lumOff val="4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a:solidFill>
                  <a:schemeClr val="tx1"/>
                </a:solidFill>
                <a:latin typeface="Century Gothic" panose="020B0502020202020204" pitchFamily="34" charset="0"/>
              </a:rPr>
              <a:t>Economic accessibility</a:t>
            </a:r>
          </a:p>
        </p:txBody>
      </p:sp>
      <p:sp>
        <p:nvSpPr>
          <p:cNvPr id="33" name="Rectangle: Rounded Corners 32">
            <a:extLst>
              <a:ext uri="{FF2B5EF4-FFF2-40B4-BE49-F238E27FC236}">
                <a16:creationId xmlns:a16="http://schemas.microsoft.com/office/drawing/2014/main" id="{D5035AA4-30CD-45B0-80AF-A05175BA01B1}"/>
              </a:ext>
            </a:extLst>
          </p:cNvPr>
          <p:cNvSpPr/>
          <p:nvPr/>
        </p:nvSpPr>
        <p:spPr>
          <a:xfrm>
            <a:off x="152400" y="3452912"/>
            <a:ext cx="2590800" cy="966688"/>
          </a:xfrm>
          <a:prstGeom prst="roundRect">
            <a:avLst/>
          </a:prstGeom>
          <a:solidFill>
            <a:schemeClr val="accent1">
              <a:lumMod val="60000"/>
              <a:lumOff val="4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a:solidFill>
                  <a:schemeClr val="tx1"/>
                </a:solidFill>
                <a:latin typeface="Century Gothic" panose="020B0502020202020204" pitchFamily="34" charset="0"/>
              </a:rPr>
              <a:t>Acceptability</a:t>
            </a:r>
          </a:p>
        </p:txBody>
      </p:sp>
      <p:sp>
        <p:nvSpPr>
          <p:cNvPr id="38" name="Rectangle: Rounded Corners 37">
            <a:extLst>
              <a:ext uri="{FF2B5EF4-FFF2-40B4-BE49-F238E27FC236}">
                <a16:creationId xmlns:a16="http://schemas.microsoft.com/office/drawing/2014/main" id="{2E5B4156-1190-4604-BE1D-90017BCD4E01}"/>
              </a:ext>
            </a:extLst>
          </p:cNvPr>
          <p:cNvSpPr/>
          <p:nvPr/>
        </p:nvSpPr>
        <p:spPr>
          <a:xfrm>
            <a:off x="177800" y="4519712"/>
            <a:ext cx="2590800" cy="966688"/>
          </a:xfrm>
          <a:prstGeom prst="roundRect">
            <a:avLst/>
          </a:prstGeom>
          <a:solidFill>
            <a:schemeClr val="accent1">
              <a:lumMod val="60000"/>
              <a:lumOff val="4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a:solidFill>
                  <a:schemeClr val="tx1"/>
                </a:solidFill>
                <a:latin typeface="Century Gothic" panose="020B0502020202020204" pitchFamily="34" charset="0"/>
              </a:rPr>
              <a:t>Opportunity</a:t>
            </a:r>
          </a:p>
        </p:txBody>
      </p:sp>
      <p:sp>
        <p:nvSpPr>
          <p:cNvPr id="39" name="Rectangle: Rounded Corners 38">
            <a:extLst>
              <a:ext uri="{FF2B5EF4-FFF2-40B4-BE49-F238E27FC236}">
                <a16:creationId xmlns:a16="http://schemas.microsoft.com/office/drawing/2014/main" id="{9D7D4E52-700E-4C46-8C79-19A42689094E}"/>
              </a:ext>
            </a:extLst>
          </p:cNvPr>
          <p:cNvSpPr/>
          <p:nvPr/>
        </p:nvSpPr>
        <p:spPr>
          <a:xfrm>
            <a:off x="152400" y="5638800"/>
            <a:ext cx="2590800" cy="966688"/>
          </a:xfrm>
          <a:prstGeom prst="roundRect">
            <a:avLst/>
          </a:prstGeom>
          <a:solidFill>
            <a:schemeClr val="accent1">
              <a:lumMod val="60000"/>
              <a:lumOff val="4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a:solidFill>
                  <a:schemeClr val="tx1"/>
                </a:solidFill>
                <a:latin typeface="Century Gothic" panose="020B0502020202020204" pitchFamily="34" charset="0"/>
              </a:rPr>
              <a:t>Follow-up</a:t>
            </a:r>
          </a:p>
        </p:txBody>
      </p:sp>
      <p:sp>
        <p:nvSpPr>
          <p:cNvPr id="40" name="Rectangle: Rounded Corners 39">
            <a:extLst>
              <a:ext uri="{FF2B5EF4-FFF2-40B4-BE49-F238E27FC236}">
                <a16:creationId xmlns:a16="http://schemas.microsoft.com/office/drawing/2014/main" id="{775732A6-9CEF-40D1-BFE5-3E98D21E417F}"/>
              </a:ext>
            </a:extLst>
          </p:cNvPr>
          <p:cNvSpPr/>
          <p:nvPr/>
        </p:nvSpPr>
        <p:spPr>
          <a:xfrm>
            <a:off x="152400" y="6729512"/>
            <a:ext cx="2590800" cy="966688"/>
          </a:xfrm>
          <a:prstGeom prst="roundRect">
            <a:avLst/>
          </a:prstGeom>
          <a:solidFill>
            <a:schemeClr val="accent1">
              <a:lumMod val="60000"/>
              <a:lumOff val="4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a:solidFill>
                  <a:schemeClr val="tx1"/>
                </a:solidFill>
                <a:latin typeface="Century Gothic" panose="020B0502020202020204" pitchFamily="34" charset="0"/>
              </a:rPr>
              <a:t>Etc.</a:t>
            </a:r>
          </a:p>
        </p:txBody>
      </p:sp>
      <p:sp>
        <p:nvSpPr>
          <p:cNvPr id="41" name="Callout: Bent Line 40">
            <a:extLst>
              <a:ext uri="{FF2B5EF4-FFF2-40B4-BE49-F238E27FC236}">
                <a16:creationId xmlns:a16="http://schemas.microsoft.com/office/drawing/2014/main" id="{591FF608-E76C-487E-86DA-66831F641208}"/>
              </a:ext>
            </a:extLst>
          </p:cNvPr>
          <p:cNvSpPr/>
          <p:nvPr/>
        </p:nvSpPr>
        <p:spPr>
          <a:xfrm>
            <a:off x="3165345" y="1244600"/>
            <a:ext cx="1203454" cy="550218"/>
          </a:xfrm>
          <a:prstGeom prst="borderCallout2">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solidFill>
                  <a:schemeClr val="tx1"/>
                </a:solidFill>
                <a:latin typeface="Century Gothic" panose="020B0502020202020204" pitchFamily="34" charset="0"/>
              </a:rPr>
              <a:t>Codes</a:t>
            </a:r>
          </a:p>
        </p:txBody>
      </p:sp>
      <p:sp>
        <p:nvSpPr>
          <p:cNvPr id="42" name="Rectangle: Rounded Corners 41">
            <a:extLst>
              <a:ext uri="{FF2B5EF4-FFF2-40B4-BE49-F238E27FC236}">
                <a16:creationId xmlns:a16="http://schemas.microsoft.com/office/drawing/2014/main" id="{FB7B3BA1-1C58-487D-8AB4-E0846C9E6317}"/>
              </a:ext>
            </a:extLst>
          </p:cNvPr>
          <p:cNvSpPr/>
          <p:nvPr/>
        </p:nvSpPr>
        <p:spPr>
          <a:xfrm>
            <a:off x="152400" y="1295400"/>
            <a:ext cx="2590800" cy="966688"/>
          </a:xfrm>
          <a:prstGeom prst="roundRect">
            <a:avLst/>
          </a:prstGeom>
          <a:solidFill>
            <a:schemeClr val="accent1">
              <a:lumMod val="60000"/>
              <a:lumOff val="4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a:solidFill>
                  <a:schemeClr val="tx1"/>
                </a:solidFill>
                <a:latin typeface="Century Gothic" panose="020B0502020202020204" pitchFamily="34" charset="0"/>
              </a:rPr>
              <a:t>Geographical accessibility</a:t>
            </a:r>
          </a:p>
        </p:txBody>
      </p:sp>
      <p:sp>
        <p:nvSpPr>
          <p:cNvPr id="43" name="Callout: Bent Line 42">
            <a:extLst>
              <a:ext uri="{FF2B5EF4-FFF2-40B4-BE49-F238E27FC236}">
                <a16:creationId xmlns:a16="http://schemas.microsoft.com/office/drawing/2014/main" id="{B19EE19C-994A-457C-95F2-3485F6FC2CE6}"/>
              </a:ext>
            </a:extLst>
          </p:cNvPr>
          <p:cNvSpPr/>
          <p:nvPr/>
        </p:nvSpPr>
        <p:spPr>
          <a:xfrm>
            <a:off x="5954519" y="1447800"/>
            <a:ext cx="1203454" cy="550218"/>
          </a:xfrm>
          <a:prstGeom prst="borderCallout2">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solidFill>
                  <a:schemeClr val="tx1"/>
                </a:solidFill>
                <a:latin typeface="Century Gothic" panose="020B0502020202020204" pitchFamily="34" charset="0"/>
              </a:rPr>
              <a:t>Theme 1</a:t>
            </a:r>
          </a:p>
        </p:txBody>
      </p:sp>
      <p:sp>
        <p:nvSpPr>
          <p:cNvPr id="44" name="Callout: Bent Line 43">
            <a:extLst>
              <a:ext uri="{FF2B5EF4-FFF2-40B4-BE49-F238E27FC236}">
                <a16:creationId xmlns:a16="http://schemas.microsoft.com/office/drawing/2014/main" id="{65CDCADD-F740-474C-BB4D-2ACF22B9B81E}"/>
              </a:ext>
            </a:extLst>
          </p:cNvPr>
          <p:cNvSpPr/>
          <p:nvPr/>
        </p:nvSpPr>
        <p:spPr>
          <a:xfrm>
            <a:off x="8420100" y="2894458"/>
            <a:ext cx="1203454" cy="550218"/>
          </a:xfrm>
          <a:prstGeom prst="borderCallout2">
            <a:avLst>
              <a:gd name="adj1" fmla="val 18750"/>
              <a:gd name="adj2" fmla="val -8333"/>
              <a:gd name="adj3" fmla="val 18750"/>
              <a:gd name="adj4" fmla="val -16667"/>
              <a:gd name="adj5" fmla="val 179437"/>
              <a:gd name="adj6" fmla="val -30838"/>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solidFill>
                  <a:schemeClr val="tx1"/>
                </a:solidFill>
                <a:latin typeface="Century Gothic" panose="020B0502020202020204" pitchFamily="34" charset="0"/>
              </a:rPr>
              <a:t>Theory</a:t>
            </a:r>
          </a:p>
        </p:txBody>
      </p:sp>
      <p:sp>
        <p:nvSpPr>
          <p:cNvPr id="45" name="Callout: Bent Line 44">
            <a:extLst>
              <a:ext uri="{FF2B5EF4-FFF2-40B4-BE49-F238E27FC236}">
                <a16:creationId xmlns:a16="http://schemas.microsoft.com/office/drawing/2014/main" id="{06EAAD57-B4FC-4DE6-8EEC-18EF8CAD8246}"/>
              </a:ext>
            </a:extLst>
          </p:cNvPr>
          <p:cNvSpPr/>
          <p:nvPr/>
        </p:nvSpPr>
        <p:spPr>
          <a:xfrm>
            <a:off x="7170673" y="5646067"/>
            <a:ext cx="1203454" cy="550218"/>
          </a:xfrm>
          <a:prstGeom prst="borderCallout2">
            <a:avLst>
              <a:gd name="adj1" fmla="val 18750"/>
              <a:gd name="adj2" fmla="val -8333"/>
              <a:gd name="adj3" fmla="val 18750"/>
              <a:gd name="adj4" fmla="val -16667"/>
              <a:gd name="adj5" fmla="val -134475"/>
              <a:gd name="adj6" fmla="val -97321"/>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solidFill>
                  <a:schemeClr val="tx1"/>
                </a:solidFill>
                <a:latin typeface="Century Gothic" panose="020B0502020202020204" pitchFamily="34" charset="0"/>
              </a:rPr>
              <a:t>Theme 2</a:t>
            </a:r>
          </a:p>
        </p:txBody>
      </p:sp>
      <p:sp>
        <p:nvSpPr>
          <p:cNvPr id="46" name="Callout: Bent Line 45">
            <a:extLst>
              <a:ext uri="{FF2B5EF4-FFF2-40B4-BE49-F238E27FC236}">
                <a16:creationId xmlns:a16="http://schemas.microsoft.com/office/drawing/2014/main" id="{B91CE984-9D11-4FB8-82DA-67B04EB0C543}"/>
              </a:ext>
            </a:extLst>
          </p:cNvPr>
          <p:cNvSpPr/>
          <p:nvPr/>
        </p:nvSpPr>
        <p:spPr>
          <a:xfrm>
            <a:off x="6568946" y="6963891"/>
            <a:ext cx="1203454" cy="550218"/>
          </a:xfrm>
          <a:prstGeom prst="borderCallout2">
            <a:avLst>
              <a:gd name="adj1" fmla="val 18750"/>
              <a:gd name="adj2" fmla="val -8333"/>
              <a:gd name="adj3" fmla="val 18750"/>
              <a:gd name="adj4" fmla="val -16667"/>
              <a:gd name="adj5" fmla="val -76770"/>
              <a:gd name="adj6" fmla="val -50888"/>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solidFill>
                  <a:schemeClr val="tx1"/>
                </a:solidFill>
                <a:latin typeface="Century Gothic" panose="020B0502020202020204" pitchFamily="34" charset="0"/>
              </a:rPr>
              <a:t>Theme 3</a:t>
            </a:r>
          </a:p>
        </p:txBody>
      </p:sp>
      <p:cxnSp>
        <p:nvCxnSpPr>
          <p:cNvPr id="49" name="Straight Arrow Connector 48">
            <a:extLst>
              <a:ext uri="{FF2B5EF4-FFF2-40B4-BE49-F238E27FC236}">
                <a16:creationId xmlns:a16="http://schemas.microsoft.com/office/drawing/2014/main" id="{3AEB75F1-3305-4C0A-9E26-D5D977D38D63}"/>
              </a:ext>
            </a:extLst>
          </p:cNvPr>
          <p:cNvCxnSpPr>
            <a:cxnSpLocks/>
          </p:cNvCxnSpPr>
          <p:nvPr/>
        </p:nvCxnSpPr>
        <p:spPr>
          <a:xfrm flipH="1" flipV="1">
            <a:off x="2753036" y="1943102"/>
            <a:ext cx="933900" cy="645088"/>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33D66603-47BE-4DD8-93FE-15D727D9AE49}"/>
              </a:ext>
            </a:extLst>
          </p:cNvPr>
          <p:cNvCxnSpPr>
            <a:cxnSpLocks/>
          </p:cNvCxnSpPr>
          <p:nvPr/>
        </p:nvCxnSpPr>
        <p:spPr>
          <a:xfrm flipH="1">
            <a:off x="2743200" y="2821632"/>
            <a:ext cx="822460" cy="0"/>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4097D6DB-E2C9-49D7-8572-B4D0DCEEEF1F}"/>
              </a:ext>
            </a:extLst>
          </p:cNvPr>
          <p:cNvCxnSpPr>
            <a:cxnSpLocks/>
          </p:cNvCxnSpPr>
          <p:nvPr/>
        </p:nvCxnSpPr>
        <p:spPr>
          <a:xfrm flipH="1">
            <a:off x="2743200" y="2850579"/>
            <a:ext cx="841242" cy="1111821"/>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5BE42B4F-B995-4FD8-9E81-2CBFB675E3F7}"/>
              </a:ext>
            </a:extLst>
          </p:cNvPr>
          <p:cNvCxnSpPr>
            <a:cxnSpLocks/>
          </p:cNvCxnSpPr>
          <p:nvPr/>
        </p:nvCxnSpPr>
        <p:spPr>
          <a:xfrm flipH="1">
            <a:off x="2768603" y="2709411"/>
            <a:ext cx="918333" cy="3386589"/>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EFA00A94-1C11-4FD2-8434-60DFAF37730A}"/>
              </a:ext>
            </a:extLst>
          </p:cNvPr>
          <p:cNvCxnSpPr>
            <a:cxnSpLocks/>
          </p:cNvCxnSpPr>
          <p:nvPr/>
        </p:nvCxnSpPr>
        <p:spPr>
          <a:xfrm flipH="1">
            <a:off x="2743200" y="2933854"/>
            <a:ext cx="1219200" cy="4325876"/>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cxnSp>
        <p:nvCxnSpPr>
          <p:cNvPr id="54" name="Straight Arrow Connector 53">
            <a:extLst>
              <a:ext uri="{FF2B5EF4-FFF2-40B4-BE49-F238E27FC236}">
                <a16:creationId xmlns:a16="http://schemas.microsoft.com/office/drawing/2014/main" id="{BCF4CFF7-581F-49C8-A249-8F8239975B4D}"/>
              </a:ext>
            </a:extLst>
          </p:cNvPr>
          <p:cNvCxnSpPr>
            <a:cxnSpLocks/>
          </p:cNvCxnSpPr>
          <p:nvPr/>
        </p:nvCxnSpPr>
        <p:spPr>
          <a:xfrm flipH="1" flipV="1">
            <a:off x="6304389" y="2933854"/>
            <a:ext cx="1152129" cy="895310"/>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55" name="Straight Arrow Connector 54">
            <a:extLst>
              <a:ext uri="{FF2B5EF4-FFF2-40B4-BE49-F238E27FC236}">
                <a16:creationId xmlns:a16="http://schemas.microsoft.com/office/drawing/2014/main" id="{F9057BA2-3AF0-44BF-9008-AE73EEF0824C}"/>
              </a:ext>
            </a:extLst>
          </p:cNvPr>
          <p:cNvCxnSpPr>
            <a:cxnSpLocks/>
          </p:cNvCxnSpPr>
          <p:nvPr/>
        </p:nvCxnSpPr>
        <p:spPr>
          <a:xfrm flipH="1">
            <a:off x="6324600" y="4547203"/>
            <a:ext cx="822960" cy="0"/>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56" name="Straight Arrow Connector 55">
            <a:extLst>
              <a:ext uri="{FF2B5EF4-FFF2-40B4-BE49-F238E27FC236}">
                <a16:creationId xmlns:a16="http://schemas.microsoft.com/office/drawing/2014/main" id="{4DD89D0D-7BC5-4D30-BA7E-CD25E50C151E}"/>
              </a:ext>
            </a:extLst>
          </p:cNvPr>
          <p:cNvCxnSpPr>
            <a:cxnSpLocks/>
          </p:cNvCxnSpPr>
          <p:nvPr/>
        </p:nvCxnSpPr>
        <p:spPr>
          <a:xfrm flipH="1">
            <a:off x="6248400" y="4953000"/>
            <a:ext cx="1087011" cy="1243285"/>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57" name="Hexagon 56">
            <a:extLst>
              <a:ext uri="{FF2B5EF4-FFF2-40B4-BE49-F238E27FC236}">
                <a16:creationId xmlns:a16="http://schemas.microsoft.com/office/drawing/2014/main" id="{AFF88071-616A-45E6-B8EA-5366A8528EA7}"/>
              </a:ext>
            </a:extLst>
          </p:cNvPr>
          <p:cNvSpPr/>
          <p:nvPr/>
        </p:nvSpPr>
        <p:spPr>
          <a:xfrm>
            <a:off x="7086600" y="3810000"/>
            <a:ext cx="2743200" cy="1474405"/>
          </a:xfrm>
          <a:prstGeom prst="hexagon">
            <a:avLst/>
          </a:prstGeom>
          <a:solidFill>
            <a:schemeClr val="accent4">
              <a:lumMod val="60000"/>
              <a:lumOff val="4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latin typeface="Century Gothic" panose="020B0502020202020204" pitchFamily="34" charset="0"/>
              </a:rPr>
              <a:t>Friendly services for adolescents</a:t>
            </a:r>
          </a:p>
        </p:txBody>
      </p:sp>
      <p:sp>
        <p:nvSpPr>
          <p:cNvPr id="58" name="Oval 57">
            <a:extLst>
              <a:ext uri="{FF2B5EF4-FFF2-40B4-BE49-F238E27FC236}">
                <a16:creationId xmlns:a16="http://schemas.microsoft.com/office/drawing/2014/main" id="{1356B86F-7424-4E94-9F49-1C4AE709DCB7}"/>
              </a:ext>
            </a:extLst>
          </p:cNvPr>
          <p:cNvSpPr/>
          <p:nvPr/>
        </p:nvSpPr>
        <p:spPr>
          <a:xfrm>
            <a:off x="3584442" y="3770239"/>
            <a:ext cx="2787023" cy="1634182"/>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lIns="0" tIns="0" rIns="0" bIns="0" rtlCol="0" anchor="ctr"/>
          <a:lstStyle/>
          <a:p>
            <a:pPr algn="ctr"/>
            <a:r>
              <a:rPr lang="en-US" sz="3200" spc="-100" dirty="0">
                <a:solidFill>
                  <a:schemeClr val="tx1"/>
                </a:solidFill>
                <a:latin typeface="Century Gothic" panose="020B0502020202020204" pitchFamily="34" charset="0"/>
              </a:rPr>
              <a:t>Availability</a:t>
            </a:r>
            <a:endParaRPr lang="en-US" spc="-100" dirty="0">
              <a:solidFill>
                <a:schemeClr val="tx1"/>
              </a:solidFill>
              <a:latin typeface="Century Gothic" panose="020B0502020202020204" pitchFamily="34" charset="0"/>
            </a:endParaRPr>
          </a:p>
        </p:txBody>
      </p:sp>
      <p:sp>
        <p:nvSpPr>
          <p:cNvPr id="59" name="Oval 58">
            <a:extLst>
              <a:ext uri="{FF2B5EF4-FFF2-40B4-BE49-F238E27FC236}">
                <a16:creationId xmlns:a16="http://schemas.microsoft.com/office/drawing/2014/main" id="{3CA792BB-F43F-4513-B346-13F8B190D57A}"/>
              </a:ext>
            </a:extLst>
          </p:cNvPr>
          <p:cNvSpPr/>
          <p:nvPr/>
        </p:nvSpPr>
        <p:spPr>
          <a:xfrm>
            <a:off x="3584443" y="5604818"/>
            <a:ext cx="2743200" cy="1634182"/>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lIns="0" tIns="0" rIns="0" bIns="0" rtlCol="0" anchor="ctr"/>
          <a:lstStyle/>
          <a:p>
            <a:pPr algn="ctr"/>
            <a:r>
              <a:rPr lang="en-US" sz="3200" dirty="0">
                <a:solidFill>
                  <a:schemeClr val="tx1"/>
                </a:solidFill>
                <a:latin typeface="Century Gothic" panose="020B0502020202020204" pitchFamily="34" charset="0"/>
              </a:rPr>
              <a:t>Etc.</a:t>
            </a:r>
            <a:endParaRPr lang="en-US" dirty="0">
              <a:solidFill>
                <a:schemeClr val="tx1"/>
              </a:solidFill>
              <a:latin typeface="Century Gothic" panose="020B0502020202020204" pitchFamily="34" charset="0"/>
            </a:endParaRPr>
          </a:p>
        </p:txBody>
      </p:sp>
      <p:sp>
        <p:nvSpPr>
          <p:cNvPr id="60" name="Oval 59">
            <a:extLst>
              <a:ext uri="{FF2B5EF4-FFF2-40B4-BE49-F238E27FC236}">
                <a16:creationId xmlns:a16="http://schemas.microsoft.com/office/drawing/2014/main" id="{52DD7270-9BB6-4B6C-B53C-99A634FF386B}"/>
              </a:ext>
            </a:extLst>
          </p:cNvPr>
          <p:cNvSpPr/>
          <p:nvPr/>
        </p:nvSpPr>
        <p:spPr>
          <a:xfrm>
            <a:off x="3584443" y="1957288"/>
            <a:ext cx="2743200" cy="1634182"/>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lIns="0" tIns="0" rIns="0" bIns="0" rtlCol="0" anchor="ctr"/>
          <a:lstStyle/>
          <a:p>
            <a:pPr algn="ctr"/>
            <a:r>
              <a:rPr lang="en-US" sz="3200" dirty="0">
                <a:solidFill>
                  <a:schemeClr val="tx1"/>
                </a:solidFill>
                <a:latin typeface="Century Gothic" panose="020B0502020202020204" pitchFamily="34" charset="0"/>
              </a:rPr>
              <a:t>Access</a:t>
            </a:r>
            <a:endParaRPr lang="en-US" dirty="0">
              <a:solidFill>
                <a:schemeClr val="tx1"/>
              </a:solidFill>
              <a:latin typeface="Century Gothic" panose="020B0502020202020204" pitchFamily="34" charset="0"/>
            </a:endParaRPr>
          </a:p>
        </p:txBody>
      </p:sp>
    </p:spTree>
    <p:extLst>
      <p:ext uri="{BB962C8B-B14F-4D97-AF65-F5344CB8AC3E}">
        <p14:creationId xmlns:p14="http://schemas.microsoft.com/office/powerpoint/2010/main" val="41909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5 Marcador de texto">
            <a:extLst>
              <a:ext uri="{FF2B5EF4-FFF2-40B4-BE49-F238E27FC236}">
                <a16:creationId xmlns:a16="http://schemas.microsoft.com/office/drawing/2014/main" id="{2F0DFC0B-D5C5-4C5B-B94B-71D04A37B72A}"/>
              </a:ext>
            </a:extLst>
          </p:cNvPr>
          <p:cNvSpPr txBox="1">
            <a:spLocks/>
          </p:cNvSpPr>
          <p:nvPr/>
        </p:nvSpPr>
        <p:spPr>
          <a:xfrm>
            <a:off x="990600" y="2438400"/>
            <a:ext cx="8686800" cy="3124200"/>
          </a:xfrm>
          <a:prstGeom prst="rect">
            <a:avLst/>
          </a:prstGeom>
        </p:spPr>
        <p:txBody>
          <a:bodyPr/>
          <a:lstStyle>
            <a:lvl1pPr marL="0" eaLnBrk="1" hangingPunct="1">
              <a:defRPr sz="2800">
                <a:latin typeface="Futura LT Pro Book" panose="020B0502020204020303" pitchFamily="34" charset="0"/>
                <a:ea typeface="+mn-ea"/>
                <a:cs typeface="+mn-cs"/>
              </a:defRPr>
            </a:lvl1pPr>
            <a:lvl2pPr marL="800100" indent="-342900" eaLnBrk="1" hangingPunct="1">
              <a:buFont typeface="Arial" panose="020B0604020202020204" pitchFamily="34" charset="0"/>
              <a:buChar char="•"/>
              <a:defRPr sz="2000">
                <a:latin typeface="Futura LT Pro Book" panose="020B0502020204020303" pitchFamily="34" charset="0"/>
                <a:ea typeface="+mn-ea"/>
                <a:cs typeface="+mn-cs"/>
              </a:defRPr>
            </a:lvl2pPr>
            <a:lvl3pPr marL="1200150" indent="-285750" eaLnBrk="1" hangingPunct="1">
              <a:buFont typeface="Arial" panose="020B0604020202020204" pitchFamily="34" charset="0"/>
              <a:buChar char="•"/>
              <a:defRPr>
                <a:latin typeface="Futura LT Pro Book" panose="020B0502020204020303" pitchFamily="34" charset="0"/>
                <a:ea typeface="+mn-ea"/>
                <a:cs typeface="+mn-cs"/>
              </a:defRPr>
            </a:lvl3pPr>
            <a:lvl4pPr marL="1657350" indent="-285750" eaLnBrk="1" hangingPunct="1">
              <a:buFont typeface="Arial" panose="020B0604020202020204" pitchFamily="34" charset="0"/>
              <a:buChar char="•"/>
              <a:defRPr>
                <a:latin typeface="Futura LT Pro Book" panose="020B0502020204020303" pitchFamily="34" charset="0"/>
                <a:ea typeface="+mn-ea"/>
                <a:cs typeface="+mn-cs"/>
              </a:defRPr>
            </a:lvl4pPr>
            <a:lvl5pPr marL="2114550" indent="-285750" eaLnBrk="1" hangingPunct="1">
              <a:buFont typeface="Arial" panose="020B0604020202020204" pitchFamily="34" charset="0"/>
              <a:buChar char="•"/>
              <a:defRPr>
                <a:latin typeface="Futura LT Pro Book" panose="020B0502020204020303" pitchFamily="34" charset="0"/>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marL="685800" lvl="1" indent="-571500">
              <a:spcAft>
                <a:spcPts val="3600"/>
              </a:spcAft>
              <a:buClr>
                <a:srgbClr val="AB2472"/>
              </a:buClr>
              <a:buFont typeface="Wingdings" panose="05000000000000000000" pitchFamily="2" charset="2"/>
              <a:buChar char="§"/>
            </a:pPr>
            <a:r>
              <a:rPr lang="en-US" sz="3600" kern="0" dirty="0">
                <a:latin typeface="Century Gothic" panose="020B0502020202020204" pitchFamily="34" charset="0"/>
              </a:rPr>
              <a:t>Create </a:t>
            </a:r>
            <a:r>
              <a:rPr lang="en-US" sz="3600" kern="0" dirty="0">
                <a:latin typeface="Century Gothic" panose="020B0502020202020204" pitchFamily="34" charset="0"/>
                <a:sym typeface="Wingdings" pitchFamily="2" charset="2"/>
              </a:rPr>
              <a:t>codes</a:t>
            </a:r>
          </a:p>
          <a:p>
            <a:pPr marL="685800" lvl="1" indent="-571500">
              <a:spcAft>
                <a:spcPts val="3600"/>
              </a:spcAft>
              <a:buClr>
                <a:srgbClr val="AB2472"/>
              </a:buClr>
              <a:buFont typeface="Wingdings" panose="05000000000000000000" pitchFamily="2" charset="2"/>
              <a:buChar char="§"/>
            </a:pPr>
            <a:r>
              <a:rPr lang="en-US" sz="3600" kern="0" dirty="0">
                <a:latin typeface="Century Gothic" panose="020B0502020202020204" pitchFamily="34" charset="0"/>
                <a:sym typeface="Wingdings" pitchFamily="2" charset="2"/>
              </a:rPr>
              <a:t>For each code, you have data</a:t>
            </a:r>
          </a:p>
          <a:p>
            <a:pPr marL="685800" lvl="1" indent="-571500">
              <a:spcAft>
                <a:spcPts val="3600"/>
              </a:spcAft>
              <a:buClr>
                <a:srgbClr val="AB2472"/>
              </a:buClr>
              <a:buFont typeface="Wingdings" panose="05000000000000000000" pitchFamily="2" charset="2"/>
              <a:buChar char="§"/>
            </a:pPr>
            <a:r>
              <a:rPr lang="en-US" sz="3600" kern="0" dirty="0">
                <a:latin typeface="Century Gothic" panose="020B0502020202020204" pitchFamily="34" charset="0"/>
                <a:sym typeface="Wingdings" pitchFamily="2" charset="2"/>
              </a:rPr>
              <a:t>For all meaningful data, </a:t>
            </a:r>
            <a:br>
              <a:rPr lang="en-US" sz="3600" kern="0" dirty="0">
                <a:latin typeface="Century Gothic" panose="020B0502020202020204" pitchFamily="34" charset="0"/>
                <a:sym typeface="Wingdings" pitchFamily="2" charset="2"/>
              </a:rPr>
            </a:br>
            <a:r>
              <a:rPr lang="en-US" sz="3600" kern="0" dirty="0">
                <a:latin typeface="Century Gothic" panose="020B0502020202020204" pitchFamily="34" charset="0"/>
                <a:sym typeface="Wingdings" pitchFamily="2" charset="2"/>
              </a:rPr>
              <a:t>you have a code</a:t>
            </a:r>
            <a:endParaRPr lang="en-US" sz="3600" kern="0" dirty="0">
              <a:latin typeface="Century Gothic" panose="020B0502020202020204" pitchFamily="34" charset="0"/>
            </a:endParaRPr>
          </a:p>
        </p:txBody>
      </p:sp>
      <p:sp>
        <p:nvSpPr>
          <p:cNvPr id="2" name="Title 1">
            <a:extLst>
              <a:ext uri="{FF2B5EF4-FFF2-40B4-BE49-F238E27FC236}">
                <a16:creationId xmlns:a16="http://schemas.microsoft.com/office/drawing/2014/main" id="{8F384159-ACD6-454C-80F4-DDE419A0DD40}"/>
              </a:ext>
            </a:extLst>
          </p:cNvPr>
          <p:cNvSpPr>
            <a:spLocks noGrp="1"/>
          </p:cNvSpPr>
          <p:nvPr>
            <p:ph type="title"/>
          </p:nvPr>
        </p:nvSpPr>
        <p:spPr/>
        <p:txBody>
          <a:bodyPr/>
          <a:lstStyle/>
          <a:p>
            <a:r>
              <a:rPr lang="en-US" dirty="0"/>
              <a:t>Coding</a:t>
            </a:r>
          </a:p>
        </p:txBody>
      </p:sp>
      <p:sp>
        <p:nvSpPr>
          <p:cNvPr id="3" name="Text Placeholder 2">
            <a:extLst>
              <a:ext uri="{FF2B5EF4-FFF2-40B4-BE49-F238E27FC236}">
                <a16:creationId xmlns:a16="http://schemas.microsoft.com/office/drawing/2014/main" id="{1A5AE323-73D0-4A1F-9E16-D4E215E3ED26}"/>
              </a:ext>
            </a:extLst>
          </p:cNvPr>
          <p:cNvSpPr>
            <a:spLocks noGrp="1"/>
          </p:cNvSpPr>
          <p:nvPr>
            <p:ph type="body" sz="quarter" idx="11"/>
          </p:nvPr>
        </p:nvSpPr>
        <p:spPr>
          <a:xfrm>
            <a:off x="561844" y="1091205"/>
            <a:ext cx="9344155" cy="837214"/>
          </a:xfrm>
        </p:spPr>
        <p:txBody>
          <a:bodyPr/>
          <a:lstStyle/>
          <a:p>
            <a:r>
              <a:rPr lang="en-US" dirty="0"/>
              <a:t>Once you are clear on themes… </a:t>
            </a:r>
          </a:p>
          <a:p>
            <a:endParaRPr lang="en-US" dirty="0"/>
          </a:p>
        </p:txBody>
      </p:sp>
    </p:spTree>
    <p:extLst>
      <p:ext uri="{BB962C8B-B14F-4D97-AF65-F5344CB8AC3E}">
        <p14:creationId xmlns:p14="http://schemas.microsoft.com/office/powerpoint/2010/main" val="1151658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891A502-EF89-4A08-881A-D80BDDFA579A}"/>
              </a:ext>
            </a:extLst>
          </p:cNvPr>
          <p:cNvSpPr>
            <a:spLocks noGrp="1"/>
          </p:cNvSpPr>
          <p:nvPr>
            <p:ph type="title"/>
          </p:nvPr>
        </p:nvSpPr>
        <p:spPr/>
        <p:txBody>
          <a:bodyPr/>
          <a:lstStyle/>
          <a:p>
            <a:r>
              <a:rPr lang="en-US" dirty="0"/>
              <a:t>Coding</a:t>
            </a:r>
          </a:p>
        </p:txBody>
      </p:sp>
      <p:sp>
        <p:nvSpPr>
          <p:cNvPr id="8" name="7 Marcador de texto"/>
          <p:cNvSpPr>
            <a:spLocks noGrp="1"/>
          </p:cNvSpPr>
          <p:nvPr>
            <p:ph type="body" sz="quarter" idx="10"/>
          </p:nvPr>
        </p:nvSpPr>
        <p:spPr>
          <a:xfrm>
            <a:off x="1295400" y="2652812"/>
            <a:ext cx="7906888" cy="2590800"/>
          </a:xfrm>
        </p:spPr>
        <p:txBody>
          <a:bodyPr/>
          <a:lstStyle/>
          <a:p>
            <a:pPr marL="685800" lvl="1" indent="-511175">
              <a:lnSpc>
                <a:spcPts val="5000"/>
              </a:lnSpc>
              <a:spcAft>
                <a:spcPts val="2400"/>
              </a:spcAft>
              <a:buClr>
                <a:srgbClr val="AB2472"/>
              </a:buClr>
              <a:buFont typeface="Wingdings" panose="05000000000000000000" pitchFamily="2" charset="2"/>
              <a:buChar char="§"/>
            </a:pPr>
            <a:r>
              <a:rPr lang="en-US" sz="3600" dirty="0">
                <a:latin typeface="Century Gothic" panose="020B0502020202020204" pitchFamily="34" charset="0"/>
              </a:rPr>
              <a:t>Deductive: Use actual transcripts to test codes</a:t>
            </a:r>
          </a:p>
          <a:p>
            <a:pPr marL="685800" lvl="1" indent="-511175">
              <a:lnSpc>
                <a:spcPts val="5000"/>
              </a:lnSpc>
              <a:buClr>
                <a:srgbClr val="AB2472"/>
              </a:buClr>
              <a:buFont typeface="Wingdings" panose="05000000000000000000" pitchFamily="2" charset="2"/>
              <a:buChar char="§"/>
            </a:pPr>
            <a:r>
              <a:rPr lang="en-US" sz="3600" dirty="0">
                <a:latin typeface="Century Gothic" panose="020B0502020202020204" pitchFamily="34" charset="0"/>
              </a:rPr>
              <a:t>Inductive: Use data to </a:t>
            </a:r>
            <a:br>
              <a:rPr lang="en-US" sz="3600" dirty="0">
                <a:latin typeface="Century Gothic" panose="020B0502020202020204" pitchFamily="34" charset="0"/>
              </a:rPr>
            </a:br>
            <a:r>
              <a:rPr lang="en-US" sz="3600" dirty="0">
                <a:latin typeface="Century Gothic" panose="020B0502020202020204" pitchFamily="34" charset="0"/>
              </a:rPr>
              <a:t>create codes</a:t>
            </a:r>
          </a:p>
        </p:txBody>
      </p:sp>
      <p:sp>
        <p:nvSpPr>
          <p:cNvPr id="6" name="Text Placeholder 5">
            <a:extLst>
              <a:ext uri="{FF2B5EF4-FFF2-40B4-BE49-F238E27FC236}">
                <a16:creationId xmlns:a16="http://schemas.microsoft.com/office/drawing/2014/main" id="{3DFC461F-D0F2-4C9C-BC42-4C6601DE2B85}"/>
              </a:ext>
            </a:extLst>
          </p:cNvPr>
          <p:cNvSpPr>
            <a:spLocks noGrp="1"/>
          </p:cNvSpPr>
          <p:nvPr>
            <p:ph type="body" sz="quarter" idx="11"/>
          </p:nvPr>
        </p:nvSpPr>
        <p:spPr>
          <a:xfrm>
            <a:off x="561844" y="1091205"/>
            <a:ext cx="8724023" cy="837214"/>
          </a:xfrm>
        </p:spPr>
        <p:txBody>
          <a:bodyPr/>
          <a:lstStyle/>
          <a:p>
            <a:r>
              <a:rPr lang="en-US" dirty="0"/>
              <a:t>Read some of your transcripts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14348ED-C499-4A9B-8420-18E48BBF80FE}"/>
              </a:ext>
            </a:extLst>
          </p:cNvPr>
          <p:cNvSpPr>
            <a:spLocks noGrp="1"/>
          </p:cNvSpPr>
          <p:nvPr>
            <p:ph type="title"/>
          </p:nvPr>
        </p:nvSpPr>
        <p:spPr/>
        <p:txBody>
          <a:bodyPr/>
          <a:lstStyle/>
          <a:p>
            <a:r>
              <a:rPr lang="en-US" dirty="0"/>
              <a:t>Coding</a:t>
            </a:r>
          </a:p>
        </p:txBody>
      </p:sp>
      <p:sp>
        <p:nvSpPr>
          <p:cNvPr id="3" name="2 Marcador de contenido"/>
          <p:cNvSpPr>
            <a:spLocks noGrp="1"/>
          </p:cNvSpPr>
          <p:nvPr>
            <p:ph type="body" sz="quarter" idx="10"/>
          </p:nvPr>
        </p:nvSpPr>
        <p:spPr>
          <a:xfrm>
            <a:off x="856114" y="2133343"/>
            <a:ext cx="8429755" cy="2590800"/>
          </a:xfrm>
        </p:spPr>
        <p:txBody>
          <a:bodyPr>
            <a:normAutofit fontScale="25000" lnSpcReduction="20000"/>
          </a:bodyPr>
          <a:lstStyle/>
          <a:p>
            <a:pPr lvl="1">
              <a:lnSpc>
                <a:spcPts val="3500"/>
              </a:lnSpc>
              <a:spcAft>
                <a:spcPts val="1800"/>
              </a:spcAft>
            </a:pPr>
            <a:r>
              <a:rPr lang="en-US" sz="11200" dirty="0">
                <a:solidFill>
                  <a:schemeClr val="tx1"/>
                </a:solidFill>
              </a:rPr>
              <a:t>There's more than one way to </a:t>
            </a:r>
            <a:br>
              <a:rPr lang="en-US" sz="11200" dirty="0">
                <a:solidFill>
                  <a:schemeClr val="tx1"/>
                </a:solidFill>
              </a:rPr>
            </a:br>
            <a:r>
              <a:rPr lang="en-US" sz="11200" dirty="0">
                <a:solidFill>
                  <a:schemeClr val="tx1"/>
                </a:solidFill>
              </a:rPr>
              <a:t>approach coding:</a:t>
            </a:r>
          </a:p>
          <a:p>
            <a:pPr marL="1143000" lvl="1" indent="-511175">
              <a:lnSpc>
                <a:spcPts val="3500"/>
              </a:lnSpc>
              <a:spcAft>
                <a:spcPts val="1200"/>
              </a:spcAft>
              <a:buClr>
                <a:srgbClr val="AB2472"/>
              </a:buClr>
              <a:buFont typeface="Wingdings" panose="05000000000000000000" pitchFamily="2" charset="2"/>
              <a:buChar char="§"/>
            </a:pPr>
            <a:r>
              <a:rPr lang="en-US" sz="11200" dirty="0">
                <a:solidFill>
                  <a:schemeClr val="tx1"/>
                </a:solidFill>
              </a:rPr>
              <a:t>Based </a:t>
            </a:r>
            <a:r>
              <a:rPr lang="en-US" sz="11200" dirty="0">
                <a:solidFill>
                  <a:schemeClr val="tx1"/>
                </a:solidFill>
                <a:latin typeface="Century Gothic" panose="020B0502020202020204" pitchFamily="34" charset="0"/>
              </a:rPr>
              <a:t>on theory (a priori codes; deductive analysis)</a:t>
            </a:r>
          </a:p>
          <a:p>
            <a:pPr marL="1143000" lvl="1" indent="-511175">
              <a:lnSpc>
                <a:spcPts val="3500"/>
              </a:lnSpc>
              <a:spcAft>
                <a:spcPts val="1200"/>
              </a:spcAft>
              <a:buClr>
                <a:srgbClr val="AB2472"/>
              </a:buClr>
              <a:buFont typeface="Wingdings" panose="05000000000000000000" pitchFamily="2" charset="2"/>
              <a:buChar char="§"/>
            </a:pPr>
            <a:r>
              <a:rPr lang="en-US" sz="11200" dirty="0">
                <a:solidFill>
                  <a:schemeClr val="tx1"/>
                </a:solidFill>
                <a:latin typeface="Century Gothic" panose="020B0502020202020204" pitchFamily="34" charset="0"/>
              </a:rPr>
              <a:t>Based on fieldwork (emergent; inductive)</a:t>
            </a:r>
          </a:p>
          <a:p>
            <a:pPr marL="1143000" lvl="1" indent="-511175">
              <a:lnSpc>
                <a:spcPts val="3500"/>
              </a:lnSpc>
              <a:spcAft>
                <a:spcPts val="1200"/>
              </a:spcAft>
              <a:buClr>
                <a:srgbClr val="AB2472"/>
              </a:buClr>
              <a:buFont typeface="Wingdings" panose="05000000000000000000" pitchFamily="2" charset="2"/>
              <a:buChar char="§"/>
            </a:pPr>
            <a:r>
              <a:rPr lang="en-US" sz="11200" dirty="0">
                <a:solidFill>
                  <a:schemeClr val="tx1"/>
                </a:solidFill>
                <a:latin typeface="Century Gothic" panose="020B0502020202020204" pitchFamily="34" charset="0"/>
              </a:rPr>
              <a:t>In vivo (while coding)</a:t>
            </a:r>
          </a:p>
          <a:p>
            <a:pPr marL="1143000" lvl="1" indent="-511175">
              <a:lnSpc>
                <a:spcPts val="3500"/>
              </a:lnSpc>
              <a:spcAft>
                <a:spcPts val="1200"/>
              </a:spcAft>
              <a:buClr>
                <a:srgbClr val="AB2472"/>
              </a:buClr>
              <a:buFont typeface="Wingdings" panose="05000000000000000000" pitchFamily="2" charset="2"/>
              <a:buChar char="§"/>
            </a:pPr>
            <a:r>
              <a:rPr lang="en-US" sz="11200" dirty="0">
                <a:solidFill>
                  <a:schemeClr val="tx1"/>
                </a:solidFill>
                <a:latin typeface="Century Gothic" panose="020B0502020202020204" pitchFamily="34" charset="0"/>
              </a:rPr>
              <a:t>Memoing</a:t>
            </a:r>
          </a:p>
          <a:p>
            <a:pPr>
              <a:lnSpc>
                <a:spcPct val="200000"/>
              </a:lnSpc>
            </a:pPr>
            <a:endParaRPr lang="en-US" sz="3080" dirty="0">
              <a:latin typeface="Century Gothic" panose="020B0502020202020204" pitchFamily="34" charset="0"/>
            </a:endParaRPr>
          </a:p>
        </p:txBody>
      </p:sp>
      <p:sp>
        <p:nvSpPr>
          <p:cNvPr id="9" name="Text Placeholder 8">
            <a:extLst>
              <a:ext uri="{FF2B5EF4-FFF2-40B4-BE49-F238E27FC236}">
                <a16:creationId xmlns:a16="http://schemas.microsoft.com/office/drawing/2014/main" id="{D56FAD5E-0394-4C99-9E6D-B989B9AE7023}"/>
              </a:ext>
            </a:extLst>
          </p:cNvPr>
          <p:cNvSpPr>
            <a:spLocks noGrp="1"/>
          </p:cNvSpPr>
          <p:nvPr>
            <p:ph type="body" sz="quarter" idx="11"/>
          </p:nvPr>
        </p:nvSpPr>
        <p:spPr>
          <a:xfrm>
            <a:off x="561844" y="1091205"/>
            <a:ext cx="8277355" cy="837214"/>
          </a:xfrm>
        </p:spPr>
        <p:txBody>
          <a:bodyPr/>
          <a:lstStyle/>
          <a:p>
            <a:r>
              <a:rPr lang="en-US" dirty="0"/>
              <a:t>Using codes and memos</a:t>
            </a:r>
          </a:p>
        </p:txBody>
      </p:sp>
      <p:sp>
        <p:nvSpPr>
          <p:cNvPr id="4" name="3 CuadroTexto"/>
          <p:cNvSpPr txBox="1"/>
          <p:nvPr/>
        </p:nvSpPr>
        <p:spPr>
          <a:xfrm>
            <a:off x="2133600" y="7045417"/>
            <a:ext cx="5399955" cy="677108"/>
          </a:xfrm>
          <a:prstGeom prst="rect">
            <a:avLst/>
          </a:prstGeom>
          <a:noFill/>
        </p:spPr>
        <p:txBody>
          <a:bodyPr wrap="square" rtlCol="0">
            <a:spAutoFit/>
          </a:bodyPr>
          <a:lstStyle/>
          <a:p>
            <a:r>
              <a:rPr lang="en-US" sz="2000" i="1" dirty="0">
                <a:latin typeface="Century Gothic" panose="020B0502020202020204" pitchFamily="34" charset="0"/>
              </a:rPr>
              <a:t>Source: Patton, Michael Quinn (2002) </a:t>
            </a:r>
          </a:p>
          <a:p>
            <a:endParaRPr lang="es-MX" dirty="0">
              <a:latin typeface="Century Gothic" panose="020B0502020202020204" pitchFamily="34" charset="0"/>
            </a:endParaRPr>
          </a:p>
        </p:txBody>
      </p:sp>
      <p:pic>
        <p:nvPicPr>
          <p:cNvPr id="34819" name="Picture 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6869526" y="4793171"/>
            <a:ext cx="3177988" cy="3177988"/>
          </a:xfrm>
          <a:prstGeom prst="rect">
            <a:avLst/>
          </a:prstGeom>
          <a:noFill/>
          <a:ln w="9525">
            <a:noFill/>
            <a:miter lim="800000"/>
            <a:headEnd/>
            <a:tailEnd/>
          </a:ln>
        </p:spPr>
      </p:pic>
    </p:spTree>
    <p:extLst>
      <p:ext uri="{BB962C8B-B14F-4D97-AF65-F5344CB8AC3E}">
        <p14:creationId xmlns:p14="http://schemas.microsoft.com/office/powerpoint/2010/main" val="2924764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3B80714-B074-4396-9313-0E70468393C2}"/>
              </a:ext>
            </a:extLst>
          </p:cNvPr>
          <p:cNvSpPr>
            <a:spLocks noGrp="1"/>
          </p:cNvSpPr>
          <p:nvPr>
            <p:ph type="title"/>
          </p:nvPr>
        </p:nvSpPr>
        <p:spPr/>
        <p:txBody>
          <a:bodyPr/>
          <a:lstStyle/>
          <a:p>
            <a:r>
              <a:rPr lang="en-US" dirty="0"/>
              <a:t>Coding</a:t>
            </a:r>
          </a:p>
        </p:txBody>
      </p:sp>
      <p:sp>
        <p:nvSpPr>
          <p:cNvPr id="3" name="2 Marcador de contenido"/>
          <p:cNvSpPr>
            <a:spLocks noGrp="1"/>
          </p:cNvSpPr>
          <p:nvPr>
            <p:ph type="body" sz="quarter" idx="10"/>
          </p:nvPr>
        </p:nvSpPr>
        <p:spPr>
          <a:xfrm>
            <a:off x="1037657" y="2234205"/>
            <a:ext cx="7983086" cy="4699995"/>
          </a:xfrm>
        </p:spPr>
        <p:txBody>
          <a:bodyPr>
            <a:noAutofit/>
          </a:bodyPr>
          <a:lstStyle/>
          <a:p>
            <a:pPr>
              <a:spcAft>
                <a:spcPts val="1200"/>
              </a:spcAft>
            </a:pPr>
            <a:r>
              <a:rPr lang="en-US" sz="2600" b="1" dirty="0">
                <a:latin typeface="Century Gothic" panose="020B0502020202020204" pitchFamily="34" charset="0"/>
              </a:rPr>
              <a:t>What to code?</a:t>
            </a:r>
          </a:p>
          <a:p>
            <a:pPr marL="631825" lvl="1" indent="-403225">
              <a:spcAft>
                <a:spcPts val="1200"/>
              </a:spcAft>
              <a:buClr>
                <a:srgbClr val="AB2472"/>
              </a:buClr>
              <a:buFont typeface="Wingdings" panose="05000000000000000000" pitchFamily="2" charset="2"/>
              <a:buChar char="§"/>
            </a:pPr>
            <a:r>
              <a:rPr lang="en-US" dirty="0">
                <a:solidFill>
                  <a:schemeClr val="tx1"/>
                </a:solidFill>
                <a:latin typeface="Century Gothic" panose="020B0502020202020204" pitchFamily="34" charset="0"/>
              </a:rPr>
              <a:t>Field notes, transcriptions, observational notes, images, voice recordings, audio recordings</a:t>
            </a:r>
          </a:p>
          <a:p>
            <a:pPr>
              <a:spcBef>
                <a:spcPts val="600"/>
              </a:spcBef>
              <a:spcAft>
                <a:spcPts val="1200"/>
              </a:spcAft>
            </a:pPr>
            <a:r>
              <a:rPr lang="en-US" sz="2600" b="1" dirty="0">
                <a:latin typeface="Century Gothic" panose="020B0502020202020204" pitchFamily="34" charset="0"/>
              </a:rPr>
              <a:t>Who codes?</a:t>
            </a:r>
          </a:p>
          <a:p>
            <a:pPr marL="631825" lvl="1" indent="-403225">
              <a:spcAft>
                <a:spcPts val="1200"/>
              </a:spcAft>
              <a:buClr>
                <a:srgbClr val="AB2472"/>
              </a:buClr>
              <a:buFont typeface="Wingdings" panose="05000000000000000000" pitchFamily="2" charset="2"/>
              <a:buChar char="§"/>
            </a:pPr>
            <a:r>
              <a:rPr lang="en-US" dirty="0">
                <a:solidFill>
                  <a:schemeClr val="tx1"/>
                </a:solidFill>
                <a:latin typeface="Century Gothic" panose="020B0502020202020204" pitchFamily="34" charset="0"/>
              </a:rPr>
              <a:t>Individuals or teams</a:t>
            </a:r>
          </a:p>
          <a:p>
            <a:pPr marL="631825" lvl="1" indent="-403225">
              <a:spcAft>
                <a:spcPts val="1200"/>
              </a:spcAft>
              <a:buClr>
                <a:srgbClr val="AB2472"/>
              </a:buClr>
              <a:buFont typeface="Wingdings" panose="05000000000000000000" pitchFamily="2" charset="2"/>
              <a:buChar char="§"/>
            </a:pPr>
            <a:r>
              <a:rPr lang="en-US" dirty="0">
                <a:solidFill>
                  <a:schemeClr val="tx1"/>
                </a:solidFill>
                <a:latin typeface="Century Gothic" panose="020B0502020202020204" pitchFamily="34" charset="0"/>
              </a:rPr>
              <a:t>Ideally, coders have participated </a:t>
            </a:r>
            <a:br>
              <a:rPr lang="en-US" dirty="0">
                <a:solidFill>
                  <a:schemeClr val="tx1"/>
                </a:solidFill>
                <a:latin typeface="Century Gothic" panose="020B0502020202020204" pitchFamily="34" charset="0"/>
              </a:rPr>
            </a:br>
            <a:r>
              <a:rPr lang="en-US" dirty="0">
                <a:solidFill>
                  <a:schemeClr val="tx1"/>
                </a:solidFill>
                <a:latin typeface="Century Gothic" panose="020B0502020202020204" pitchFamily="34" charset="0"/>
              </a:rPr>
              <a:t>in the fieldwork</a:t>
            </a:r>
          </a:p>
          <a:p>
            <a:pPr marL="631825" lvl="1" indent="-403225">
              <a:spcAft>
                <a:spcPts val="1200"/>
              </a:spcAft>
              <a:buClr>
                <a:srgbClr val="AB2472"/>
              </a:buClr>
              <a:buFont typeface="Wingdings" panose="05000000000000000000" pitchFamily="2" charset="2"/>
              <a:buChar char="§"/>
            </a:pPr>
            <a:r>
              <a:rPr lang="en-US" dirty="0">
                <a:solidFill>
                  <a:schemeClr val="tx1"/>
                </a:solidFill>
                <a:latin typeface="Century Gothic" panose="020B0502020202020204" pitchFamily="34" charset="0"/>
              </a:rPr>
              <a:t>Somebody who has a deep understanding </a:t>
            </a:r>
            <a:br>
              <a:rPr lang="en-US" dirty="0">
                <a:solidFill>
                  <a:schemeClr val="tx1"/>
                </a:solidFill>
                <a:latin typeface="Century Gothic" panose="020B0502020202020204" pitchFamily="34" charset="0"/>
              </a:rPr>
            </a:br>
            <a:r>
              <a:rPr lang="en-US" dirty="0">
                <a:solidFill>
                  <a:schemeClr val="tx1"/>
                </a:solidFill>
                <a:latin typeface="Century Gothic" panose="020B0502020202020204" pitchFamily="34" charset="0"/>
              </a:rPr>
              <a:t>of the program, evaluation questions, </a:t>
            </a:r>
            <a:br>
              <a:rPr lang="en-US" dirty="0">
                <a:solidFill>
                  <a:schemeClr val="tx1"/>
                </a:solidFill>
                <a:latin typeface="Century Gothic" panose="020B0502020202020204" pitchFamily="34" charset="0"/>
              </a:rPr>
            </a:br>
            <a:r>
              <a:rPr lang="en-US" dirty="0">
                <a:solidFill>
                  <a:schemeClr val="tx1"/>
                </a:solidFill>
                <a:latin typeface="Century Gothic" panose="020B0502020202020204" pitchFamily="34" charset="0"/>
              </a:rPr>
              <a:t>and evaluation theme</a:t>
            </a:r>
            <a:endParaRPr lang="en-US" sz="2000" dirty="0">
              <a:latin typeface="Century Gothic" panose="020B0502020202020204" pitchFamily="34" charset="0"/>
            </a:endParaRPr>
          </a:p>
        </p:txBody>
      </p:sp>
      <p:sp>
        <p:nvSpPr>
          <p:cNvPr id="7" name="Text Placeholder 6">
            <a:extLst>
              <a:ext uri="{FF2B5EF4-FFF2-40B4-BE49-F238E27FC236}">
                <a16:creationId xmlns:a16="http://schemas.microsoft.com/office/drawing/2014/main" id="{90142FB9-8E63-4C29-AB0F-B62E02EE25CD}"/>
              </a:ext>
            </a:extLst>
          </p:cNvPr>
          <p:cNvSpPr>
            <a:spLocks noGrp="1"/>
          </p:cNvSpPr>
          <p:nvPr>
            <p:ph type="body" sz="quarter" idx="11"/>
          </p:nvPr>
        </p:nvSpPr>
        <p:spPr/>
        <p:txBody>
          <a:bodyPr/>
          <a:lstStyle/>
          <a:p>
            <a:r>
              <a:rPr lang="en-US" dirty="0"/>
              <a:t>Hands-on (1)</a:t>
            </a:r>
          </a:p>
        </p:txBody>
      </p:sp>
    </p:spTree>
    <p:extLst>
      <p:ext uri="{BB962C8B-B14F-4D97-AF65-F5344CB8AC3E}">
        <p14:creationId xmlns:p14="http://schemas.microsoft.com/office/powerpoint/2010/main" val="470828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856114" y="2133600"/>
            <a:ext cx="8429755" cy="5271988"/>
          </a:xfrm>
        </p:spPr>
        <p:txBody>
          <a:bodyPr/>
          <a:lstStyle/>
          <a:p>
            <a:pPr>
              <a:lnSpc>
                <a:spcPts val="3400"/>
              </a:lnSpc>
              <a:spcAft>
                <a:spcPts val="1200"/>
              </a:spcAft>
            </a:pPr>
            <a:r>
              <a:rPr lang="en-US" sz="2600" b="1" dirty="0">
                <a:latin typeface="Century Gothic" panose="020B0502020202020204" pitchFamily="34" charset="0"/>
              </a:rPr>
              <a:t>When to begin coding?</a:t>
            </a:r>
          </a:p>
          <a:p>
            <a:pPr marL="576263" lvl="1" indent="-347663">
              <a:lnSpc>
                <a:spcPts val="3400"/>
              </a:lnSpc>
              <a:spcAft>
                <a:spcPts val="1200"/>
              </a:spcAft>
              <a:buClr>
                <a:srgbClr val="AB2472"/>
              </a:buClr>
              <a:buFont typeface="Wingdings" panose="05000000000000000000" pitchFamily="2" charset="2"/>
              <a:buChar char="§"/>
            </a:pPr>
            <a:r>
              <a:rPr lang="en-US" dirty="0">
                <a:solidFill>
                  <a:schemeClr val="tx1"/>
                </a:solidFill>
                <a:latin typeface="Century Gothic" panose="020B0502020202020204" pitchFamily="34" charset="0"/>
              </a:rPr>
              <a:t>Coding must be done after one or two rounds </a:t>
            </a:r>
            <a:br>
              <a:rPr lang="en-US" dirty="0">
                <a:solidFill>
                  <a:schemeClr val="tx1"/>
                </a:solidFill>
                <a:latin typeface="Century Gothic" panose="020B0502020202020204" pitchFamily="34" charset="0"/>
              </a:rPr>
            </a:br>
            <a:r>
              <a:rPr lang="en-US" dirty="0">
                <a:solidFill>
                  <a:schemeClr val="tx1"/>
                </a:solidFill>
                <a:latin typeface="Century Gothic" panose="020B0502020202020204" pitchFamily="34" charset="0"/>
              </a:rPr>
              <a:t>of </a:t>
            </a:r>
            <a:r>
              <a:rPr lang="en-US" dirty="0">
                <a:solidFill>
                  <a:schemeClr val="tx1"/>
                </a:solidFill>
              </a:rPr>
              <a:t>“</a:t>
            </a:r>
            <a:r>
              <a:rPr lang="en-US" dirty="0">
                <a:solidFill>
                  <a:schemeClr val="tx1"/>
                </a:solidFill>
                <a:latin typeface="Century Gothic" panose="020B0502020202020204" pitchFamily="34" charset="0"/>
              </a:rPr>
              <a:t>reading” raw data and making notes</a:t>
            </a:r>
          </a:p>
          <a:p>
            <a:pPr>
              <a:lnSpc>
                <a:spcPts val="3400"/>
              </a:lnSpc>
              <a:spcBef>
                <a:spcPts val="600"/>
              </a:spcBef>
              <a:spcAft>
                <a:spcPts val="1200"/>
              </a:spcAft>
            </a:pPr>
            <a:r>
              <a:rPr lang="en-US" sz="2600" b="1" dirty="0">
                <a:latin typeface="Century Gothic" panose="020B0502020202020204" pitchFamily="34" charset="0"/>
              </a:rPr>
              <a:t>How much time does it take?</a:t>
            </a:r>
          </a:p>
          <a:p>
            <a:pPr marL="576263" lvl="1" indent="-347663">
              <a:lnSpc>
                <a:spcPts val="3400"/>
              </a:lnSpc>
              <a:spcAft>
                <a:spcPts val="1200"/>
              </a:spcAft>
              <a:buClr>
                <a:srgbClr val="AB2472"/>
              </a:buClr>
              <a:buFont typeface="Wingdings" panose="05000000000000000000" pitchFamily="2" charset="2"/>
              <a:buChar char="§"/>
            </a:pPr>
            <a:r>
              <a:rPr lang="en-US" b="1" dirty="0">
                <a:solidFill>
                  <a:schemeClr val="tx1"/>
                </a:solidFill>
                <a:latin typeface="Century Gothic" panose="020B0502020202020204" pitchFamily="34" charset="0"/>
              </a:rPr>
              <a:t>Interview: </a:t>
            </a:r>
            <a:r>
              <a:rPr lang="en-US" dirty="0">
                <a:latin typeface="Century Gothic" panose="020B0502020202020204" pitchFamily="34" charset="0"/>
              </a:rPr>
              <a:t>U</a:t>
            </a:r>
            <a:r>
              <a:rPr lang="en-US" dirty="0">
                <a:solidFill>
                  <a:schemeClr val="tx1"/>
                </a:solidFill>
                <a:latin typeface="Century Gothic" panose="020B0502020202020204" pitchFamily="34" charset="0"/>
              </a:rPr>
              <a:t>p to 8 hours for coding</a:t>
            </a:r>
            <a:r>
              <a:rPr lang="en-US" b="1" dirty="0">
                <a:solidFill>
                  <a:srgbClr val="5E9A8F"/>
                </a:solidFill>
                <a:latin typeface="Century Gothic" panose="020B0502020202020204" pitchFamily="34" charset="0"/>
              </a:rPr>
              <a:t>*</a:t>
            </a:r>
          </a:p>
          <a:p>
            <a:pPr marL="576263" lvl="1" indent="-347663">
              <a:lnSpc>
                <a:spcPts val="3400"/>
              </a:lnSpc>
              <a:spcAft>
                <a:spcPts val="1200"/>
              </a:spcAft>
              <a:buClr>
                <a:srgbClr val="AB2472"/>
              </a:buClr>
              <a:buFont typeface="Wingdings" panose="05000000000000000000" pitchFamily="2" charset="2"/>
              <a:buChar char="§"/>
            </a:pPr>
            <a:r>
              <a:rPr lang="en-US" b="1" dirty="0">
                <a:solidFill>
                  <a:schemeClr val="tx1"/>
                </a:solidFill>
                <a:latin typeface="Century Gothic" panose="020B0502020202020204" pitchFamily="34" charset="0"/>
              </a:rPr>
              <a:t>Focus group discussion</a:t>
            </a:r>
            <a:r>
              <a:rPr lang="en-US" dirty="0">
                <a:solidFill>
                  <a:schemeClr val="tx1"/>
                </a:solidFill>
                <a:latin typeface="Century Gothic" panose="020B0502020202020204" pitchFamily="34" charset="0"/>
              </a:rPr>
              <a:t>: </a:t>
            </a:r>
            <a:r>
              <a:rPr lang="en-US" dirty="0">
                <a:latin typeface="Century Gothic" panose="020B0502020202020204" pitchFamily="34" charset="0"/>
              </a:rPr>
              <a:t>Up </a:t>
            </a:r>
            <a:r>
              <a:rPr lang="en-US" dirty="0">
                <a:solidFill>
                  <a:schemeClr val="tx1"/>
                </a:solidFill>
                <a:latin typeface="Century Gothic" panose="020B0502020202020204" pitchFamily="34" charset="0"/>
              </a:rPr>
              <a:t>to 1.5 days</a:t>
            </a:r>
            <a:r>
              <a:rPr lang="en-US" b="1" dirty="0">
                <a:solidFill>
                  <a:srgbClr val="5E9A8F"/>
                </a:solidFill>
                <a:latin typeface="Century Gothic" panose="020B0502020202020204" pitchFamily="34" charset="0"/>
              </a:rPr>
              <a:t>*</a:t>
            </a:r>
          </a:p>
          <a:p>
            <a:pPr marL="576263" lvl="1" indent="-347663">
              <a:lnSpc>
                <a:spcPts val="3400"/>
              </a:lnSpc>
              <a:spcAft>
                <a:spcPts val="1200"/>
              </a:spcAft>
              <a:buClr>
                <a:srgbClr val="AB2472"/>
              </a:buClr>
              <a:buFont typeface="Wingdings" panose="05000000000000000000" pitchFamily="2" charset="2"/>
              <a:buChar char="§"/>
            </a:pPr>
            <a:r>
              <a:rPr lang="en-US" dirty="0">
                <a:solidFill>
                  <a:schemeClr val="tx1"/>
                </a:solidFill>
                <a:latin typeface="Century Gothic" panose="020B0502020202020204" pitchFamily="34" charset="0"/>
              </a:rPr>
              <a:t>Teams can divide data or transcripts for coding tasks by subject type, by tool, by site, etc. </a:t>
            </a:r>
          </a:p>
          <a:p>
            <a:pPr marL="228600" lvl="1">
              <a:lnSpc>
                <a:spcPts val="3400"/>
              </a:lnSpc>
              <a:spcBef>
                <a:spcPts val="600"/>
              </a:spcBef>
              <a:spcAft>
                <a:spcPts val="1200"/>
              </a:spcAft>
            </a:pPr>
            <a:r>
              <a:rPr lang="en-US" b="1" dirty="0">
                <a:solidFill>
                  <a:srgbClr val="5E9A8F"/>
                </a:solidFill>
                <a:latin typeface="Century Gothic" panose="020B0502020202020204" pitchFamily="34" charset="0"/>
              </a:rPr>
              <a:t>* </a:t>
            </a:r>
            <a:r>
              <a:rPr lang="en-US" dirty="0">
                <a:solidFill>
                  <a:schemeClr val="tx1"/>
                </a:solidFill>
                <a:latin typeface="Century Gothic" panose="020B0502020202020204" pitchFamily="34" charset="0"/>
              </a:rPr>
              <a:t>May vary</a:t>
            </a:r>
            <a:endParaRPr lang="en-US" dirty="0">
              <a:latin typeface="Century Gothic" panose="020B0502020202020204" pitchFamily="34" charset="0"/>
            </a:endParaRPr>
          </a:p>
        </p:txBody>
      </p:sp>
      <p:sp>
        <p:nvSpPr>
          <p:cNvPr id="8" name="Title 5">
            <a:extLst>
              <a:ext uri="{FF2B5EF4-FFF2-40B4-BE49-F238E27FC236}">
                <a16:creationId xmlns:a16="http://schemas.microsoft.com/office/drawing/2014/main" id="{0C07B150-62B2-41FE-8075-57C9EEC4C633}"/>
              </a:ext>
            </a:extLst>
          </p:cNvPr>
          <p:cNvSpPr>
            <a:spLocks noGrp="1"/>
          </p:cNvSpPr>
          <p:nvPr>
            <p:ph type="title"/>
          </p:nvPr>
        </p:nvSpPr>
        <p:spPr>
          <a:xfrm>
            <a:off x="561845" y="366812"/>
            <a:ext cx="8724024" cy="1143000"/>
          </a:xfrm>
        </p:spPr>
        <p:txBody>
          <a:bodyPr/>
          <a:lstStyle/>
          <a:p>
            <a:r>
              <a:rPr lang="en-US" dirty="0"/>
              <a:t>Coding</a:t>
            </a:r>
          </a:p>
        </p:txBody>
      </p:sp>
      <p:sp>
        <p:nvSpPr>
          <p:cNvPr id="9" name="Text Placeholder 6">
            <a:extLst>
              <a:ext uri="{FF2B5EF4-FFF2-40B4-BE49-F238E27FC236}">
                <a16:creationId xmlns:a16="http://schemas.microsoft.com/office/drawing/2014/main" id="{391E76AF-E589-4AF3-ABF1-EC7E86B51361}"/>
              </a:ext>
            </a:extLst>
          </p:cNvPr>
          <p:cNvSpPr>
            <a:spLocks noGrp="1"/>
          </p:cNvSpPr>
          <p:nvPr>
            <p:ph type="body" sz="quarter" idx="11"/>
          </p:nvPr>
        </p:nvSpPr>
        <p:spPr>
          <a:xfrm>
            <a:off x="561845" y="1091205"/>
            <a:ext cx="6629400" cy="837214"/>
          </a:xfrm>
        </p:spPr>
        <p:txBody>
          <a:bodyPr/>
          <a:lstStyle/>
          <a:p>
            <a:r>
              <a:rPr lang="en-US" dirty="0"/>
              <a:t>Hands-on (2)</a:t>
            </a:r>
          </a:p>
        </p:txBody>
      </p:sp>
    </p:spTree>
    <p:extLst>
      <p:ext uri="{BB962C8B-B14F-4D97-AF65-F5344CB8AC3E}">
        <p14:creationId xmlns:p14="http://schemas.microsoft.com/office/powerpoint/2010/main" val="2160225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838200" y="2212434"/>
            <a:ext cx="8447669" cy="4950366"/>
          </a:xfrm>
        </p:spPr>
        <p:txBody>
          <a:bodyPr>
            <a:noAutofit/>
          </a:bodyPr>
          <a:lstStyle/>
          <a:p>
            <a:pPr>
              <a:lnSpc>
                <a:spcPct val="110000"/>
              </a:lnSpc>
            </a:pPr>
            <a:r>
              <a:rPr lang="en-US" sz="3000" b="1" dirty="0">
                <a:latin typeface="Century Gothic" panose="020B0502020202020204" pitchFamily="34" charset="0"/>
              </a:rPr>
              <a:t>Standardization and quality when there </a:t>
            </a:r>
            <a:br>
              <a:rPr lang="en-US" sz="3000" b="1" dirty="0">
                <a:latin typeface="Century Gothic" panose="020B0502020202020204" pitchFamily="34" charset="0"/>
              </a:rPr>
            </a:br>
            <a:r>
              <a:rPr lang="en-US" sz="3000" b="1" dirty="0">
                <a:latin typeface="Century Gothic" panose="020B0502020202020204" pitchFamily="34" charset="0"/>
              </a:rPr>
              <a:t>is a team</a:t>
            </a:r>
            <a:r>
              <a:rPr lang="en-US" sz="3000" dirty="0">
                <a:latin typeface="Century Gothic" panose="020B0502020202020204" pitchFamily="34" charset="0"/>
              </a:rPr>
              <a:t>:</a:t>
            </a:r>
            <a:endParaRPr lang="en-US" dirty="0">
              <a:latin typeface="Century Gothic" panose="020B0502020202020204" pitchFamily="34" charset="0"/>
            </a:endParaRPr>
          </a:p>
          <a:p>
            <a:pPr marL="511175" lvl="1" indent="-336550">
              <a:lnSpc>
                <a:spcPts val="3400"/>
              </a:lnSpc>
              <a:spcBef>
                <a:spcPts val="1800"/>
              </a:spcBef>
              <a:buClr>
                <a:srgbClr val="AB2472"/>
              </a:buClr>
              <a:buFont typeface="Wingdings" panose="05000000000000000000" pitchFamily="2" charset="2"/>
              <a:buChar char="§"/>
            </a:pPr>
            <a:r>
              <a:rPr lang="en-US" sz="2800" b="1" dirty="0">
                <a:solidFill>
                  <a:schemeClr val="tx1"/>
                </a:solidFill>
              </a:rPr>
              <a:t>“</a:t>
            </a:r>
            <a:r>
              <a:rPr lang="en-US" sz="2800" b="1" dirty="0">
                <a:solidFill>
                  <a:schemeClr val="tx1"/>
                </a:solidFill>
                <a:latin typeface="Century Gothic" panose="020B0502020202020204" pitchFamily="34" charset="0"/>
              </a:rPr>
              <a:t>Cross-coding</a:t>
            </a:r>
            <a:r>
              <a:rPr lang="en-US" sz="2800" b="1" dirty="0">
                <a:solidFill>
                  <a:schemeClr val="tx1"/>
                </a:solidFill>
              </a:rPr>
              <a:t>”</a:t>
            </a:r>
            <a:r>
              <a:rPr lang="en-US" sz="2800" dirty="0">
                <a:solidFill>
                  <a:schemeClr val="tx1"/>
                </a:solidFill>
                <a:latin typeface="Century Gothic" panose="020B0502020202020204" pitchFamily="34" charset="0"/>
              </a:rPr>
              <a:t> (All teams code the same interview, and then they check if everybody </a:t>
            </a:r>
            <a:br>
              <a:rPr lang="en-US" sz="2800" dirty="0">
                <a:solidFill>
                  <a:schemeClr val="tx1"/>
                </a:solidFill>
                <a:latin typeface="Century Gothic" panose="020B0502020202020204" pitchFamily="34" charset="0"/>
              </a:rPr>
            </a:br>
            <a:r>
              <a:rPr lang="en-US" sz="2800" dirty="0">
                <a:solidFill>
                  <a:schemeClr val="tx1"/>
                </a:solidFill>
                <a:latin typeface="Century Gothic" panose="020B0502020202020204" pitchFamily="34" charset="0"/>
              </a:rPr>
              <a:t>is coding in the same way)</a:t>
            </a:r>
          </a:p>
          <a:p>
            <a:pPr marL="511175" lvl="1" indent="-336550">
              <a:lnSpc>
                <a:spcPts val="3400"/>
              </a:lnSpc>
              <a:spcBef>
                <a:spcPts val="1800"/>
              </a:spcBef>
              <a:buClr>
                <a:srgbClr val="AB2472"/>
              </a:buClr>
              <a:buFont typeface="Wingdings" panose="05000000000000000000" pitchFamily="2" charset="2"/>
              <a:buChar char="§"/>
            </a:pPr>
            <a:r>
              <a:rPr lang="en-US" sz="2800" b="1" dirty="0">
                <a:solidFill>
                  <a:schemeClr val="tx1"/>
                </a:solidFill>
                <a:latin typeface="Century Gothic" panose="020B0502020202020204" pitchFamily="34" charset="0"/>
              </a:rPr>
              <a:t>Regular meetings </a:t>
            </a:r>
            <a:r>
              <a:rPr lang="en-US" sz="2800" dirty="0">
                <a:solidFill>
                  <a:schemeClr val="tx1"/>
                </a:solidFill>
                <a:latin typeface="Century Gothic" panose="020B0502020202020204" pitchFamily="34" charset="0"/>
              </a:rPr>
              <a:t>with team in order to talk about the direction of the analysis</a:t>
            </a:r>
            <a:endParaRPr lang="en-US" sz="2800" strike="sngStrike" dirty="0">
              <a:solidFill>
                <a:schemeClr val="tx1"/>
              </a:solidFill>
              <a:latin typeface="Century Gothic" panose="020B0502020202020204" pitchFamily="34" charset="0"/>
            </a:endParaRPr>
          </a:p>
          <a:p>
            <a:pPr marL="1143000" lvl="2" indent="-403225">
              <a:lnSpc>
                <a:spcPts val="3400"/>
              </a:lnSpc>
              <a:spcBef>
                <a:spcPts val="1200"/>
              </a:spcBef>
              <a:buClr>
                <a:srgbClr val="AB2472"/>
              </a:buClr>
              <a:buFont typeface="Courier New" panose="02070309020205020404" pitchFamily="49" charset="0"/>
              <a:buChar char="o"/>
            </a:pPr>
            <a:r>
              <a:rPr lang="en-US" sz="2600" dirty="0">
                <a:latin typeface="Century Gothic" panose="020B0502020202020204" pitchFamily="34" charset="0"/>
              </a:rPr>
              <a:t>Not recommended when mixed-methods evaluation is going on</a:t>
            </a:r>
          </a:p>
          <a:p>
            <a:endParaRPr lang="en-US" dirty="0">
              <a:latin typeface="Century Gothic" panose="020B0502020202020204" pitchFamily="34" charset="0"/>
            </a:endParaRPr>
          </a:p>
        </p:txBody>
      </p:sp>
      <p:sp>
        <p:nvSpPr>
          <p:cNvPr id="8" name="Title 5">
            <a:extLst>
              <a:ext uri="{FF2B5EF4-FFF2-40B4-BE49-F238E27FC236}">
                <a16:creationId xmlns:a16="http://schemas.microsoft.com/office/drawing/2014/main" id="{9C1EC1E4-B50B-4799-A700-C1CE46B65101}"/>
              </a:ext>
            </a:extLst>
          </p:cNvPr>
          <p:cNvSpPr>
            <a:spLocks noGrp="1"/>
          </p:cNvSpPr>
          <p:nvPr>
            <p:ph type="title"/>
          </p:nvPr>
        </p:nvSpPr>
        <p:spPr>
          <a:xfrm>
            <a:off x="561845" y="366812"/>
            <a:ext cx="8724024" cy="1143000"/>
          </a:xfrm>
        </p:spPr>
        <p:txBody>
          <a:bodyPr/>
          <a:lstStyle/>
          <a:p>
            <a:r>
              <a:rPr lang="en-US" dirty="0"/>
              <a:t>Coding</a:t>
            </a:r>
          </a:p>
        </p:txBody>
      </p:sp>
      <p:sp>
        <p:nvSpPr>
          <p:cNvPr id="9" name="Text Placeholder 6">
            <a:extLst>
              <a:ext uri="{FF2B5EF4-FFF2-40B4-BE49-F238E27FC236}">
                <a16:creationId xmlns:a16="http://schemas.microsoft.com/office/drawing/2014/main" id="{F733B0B4-67E5-4ED7-B331-34DB93207295}"/>
              </a:ext>
            </a:extLst>
          </p:cNvPr>
          <p:cNvSpPr>
            <a:spLocks noGrp="1"/>
          </p:cNvSpPr>
          <p:nvPr>
            <p:ph type="body" sz="quarter" idx="11"/>
          </p:nvPr>
        </p:nvSpPr>
        <p:spPr>
          <a:xfrm>
            <a:off x="561845" y="1091205"/>
            <a:ext cx="6629400" cy="837214"/>
          </a:xfrm>
        </p:spPr>
        <p:txBody>
          <a:bodyPr/>
          <a:lstStyle/>
          <a:p>
            <a:r>
              <a:rPr lang="en-US" dirty="0"/>
              <a:t>Hands-on (3)</a:t>
            </a:r>
          </a:p>
        </p:txBody>
      </p:sp>
    </p:spTree>
    <p:extLst>
      <p:ext uri="{BB962C8B-B14F-4D97-AF65-F5344CB8AC3E}">
        <p14:creationId xmlns:p14="http://schemas.microsoft.com/office/powerpoint/2010/main" val="618365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685800" y="1928419"/>
            <a:ext cx="8897486" cy="2590800"/>
          </a:xfrm>
        </p:spPr>
        <p:txBody>
          <a:bodyPr/>
          <a:lstStyle/>
          <a:p>
            <a:pPr>
              <a:spcAft>
                <a:spcPts val="600"/>
              </a:spcAft>
            </a:pPr>
            <a:r>
              <a:rPr lang="en-US" sz="3000" b="1" spc="-10" dirty="0">
                <a:latin typeface="Century Gothic" panose="020B0502020202020204" pitchFamily="34" charset="0"/>
              </a:rPr>
              <a:t>Codebook is key</a:t>
            </a:r>
            <a:endParaRPr lang="en-US" sz="3000" b="1" spc="-10" dirty="0"/>
          </a:p>
          <a:p>
            <a:pPr>
              <a:spcAft>
                <a:spcPts val="1200"/>
              </a:spcAft>
            </a:pPr>
            <a:r>
              <a:rPr lang="en-US" spc="-10" dirty="0">
                <a:solidFill>
                  <a:schemeClr val="tx1"/>
                </a:solidFill>
                <a:latin typeface="Century Gothic" panose="020B0502020202020204" pitchFamily="34" charset="0"/>
              </a:rPr>
              <a:t>It must be revisited regularly.</a:t>
            </a:r>
          </a:p>
          <a:p>
            <a:pPr marL="631825" lvl="2" indent="-403225">
              <a:spcAft>
                <a:spcPts val="600"/>
              </a:spcAft>
              <a:buClr>
                <a:srgbClr val="AB2472"/>
              </a:buClr>
              <a:buFont typeface="Wingdings" panose="05000000000000000000" pitchFamily="2" charset="2"/>
              <a:buChar char="§"/>
            </a:pPr>
            <a:r>
              <a:rPr lang="en-US" sz="2800" spc="-10" dirty="0">
                <a:latin typeface="Century Gothic" panose="020B0502020202020204" pitchFamily="34" charset="0"/>
              </a:rPr>
              <a:t>After first transcripts are coded</a:t>
            </a:r>
          </a:p>
          <a:p>
            <a:pPr marL="631825" lvl="2" indent="-403225">
              <a:spcAft>
                <a:spcPts val="600"/>
              </a:spcAft>
              <a:buClr>
                <a:srgbClr val="AB2472"/>
              </a:buClr>
              <a:buFont typeface="Wingdings" panose="05000000000000000000" pitchFamily="2" charset="2"/>
              <a:buChar char="§"/>
            </a:pPr>
            <a:r>
              <a:rPr lang="en-US" sz="2800" spc="-10" dirty="0">
                <a:latin typeface="Century Gothic" panose="020B0502020202020204" pitchFamily="34" charset="0"/>
              </a:rPr>
              <a:t>Is there a code that is overused? </a:t>
            </a:r>
          </a:p>
          <a:p>
            <a:pPr marL="631825" lvl="2" indent="-403225">
              <a:spcAft>
                <a:spcPts val="1200"/>
              </a:spcAft>
              <a:buClr>
                <a:srgbClr val="AB2472"/>
              </a:buClr>
              <a:buFont typeface="Wingdings" panose="05000000000000000000" pitchFamily="2" charset="2"/>
              <a:buChar char="§"/>
            </a:pPr>
            <a:r>
              <a:rPr lang="en-US" sz="2800" spc="-10" dirty="0">
                <a:latin typeface="Century Gothic" panose="020B0502020202020204" pitchFamily="34" charset="0"/>
              </a:rPr>
              <a:t>Is there a code (or a group of codes) </a:t>
            </a:r>
            <a:br>
              <a:rPr lang="en-US" sz="2800" spc="-10" dirty="0">
                <a:latin typeface="Century Gothic" panose="020B0502020202020204" pitchFamily="34" charset="0"/>
              </a:rPr>
            </a:br>
            <a:r>
              <a:rPr lang="en-US" sz="2800" spc="-10" dirty="0">
                <a:latin typeface="Century Gothic" panose="020B0502020202020204" pitchFamily="34" charset="0"/>
              </a:rPr>
              <a:t>with no segments coded?</a:t>
            </a:r>
          </a:p>
          <a:p>
            <a:pPr>
              <a:spcAft>
                <a:spcPts val="1200"/>
              </a:spcAft>
            </a:pPr>
            <a:r>
              <a:rPr lang="en-US" sz="3000" b="1" spc="-10" dirty="0">
                <a:latin typeface="Century Gothic" panose="020B0502020202020204" pitchFamily="34" charset="0"/>
              </a:rPr>
              <a:t>Notes, memos, and code relationships</a:t>
            </a:r>
          </a:p>
          <a:p>
            <a:pPr marL="631825" lvl="2" indent="-403225">
              <a:spcAft>
                <a:spcPts val="600"/>
              </a:spcAft>
              <a:buClr>
                <a:srgbClr val="AB2472"/>
              </a:buClr>
              <a:buFont typeface="Wingdings" panose="05000000000000000000" pitchFamily="2" charset="2"/>
              <a:buChar char="§"/>
            </a:pPr>
            <a:r>
              <a:rPr lang="en-US" sz="2800" spc="-10" dirty="0">
                <a:solidFill>
                  <a:schemeClr val="tx1"/>
                </a:solidFill>
                <a:latin typeface="Century Gothic" panose="020B0502020202020204" pitchFamily="34" charset="0"/>
              </a:rPr>
              <a:t>Taking analytical notes or writing memos or reflexive notes during coding is </a:t>
            </a:r>
            <a:r>
              <a:rPr lang="en-US" sz="2800" spc="-10" dirty="0">
                <a:solidFill>
                  <a:schemeClr val="accent1">
                    <a:lumMod val="75000"/>
                  </a:schemeClr>
                </a:solidFill>
                <a:latin typeface="Century Gothic" panose="020B0502020202020204" pitchFamily="34" charset="0"/>
              </a:rPr>
              <a:t>key</a:t>
            </a:r>
            <a:r>
              <a:rPr lang="en-US" sz="2800" spc="-10" dirty="0">
                <a:solidFill>
                  <a:schemeClr val="tx1"/>
                </a:solidFill>
                <a:latin typeface="Century Gothic" panose="020B0502020202020204" pitchFamily="34" charset="0"/>
              </a:rPr>
              <a:t> for analysis</a:t>
            </a:r>
          </a:p>
          <a:p>
            <a:pPr marL="1196975" lvl="2" indent="-392113">
              <a:spcAft>
                <a:spcPts val="1200"/>
              </a:spcAft>
              <a:buClr>
                <a:srgbClr val="AB2472"/>
              </a:buClr>
              <a:buFont typeface="Courier New" panose="02070309020205020404" pitchFamily="49" charset="0"/>
              <a:buChar char="o"/>
            </a:pPr>
            <a:r>
              <a:rPr lang="en-US" sz="2600" spc="-10" dirty="0">
                <a:solidFill>
                  <a:schemeClr val="tx1"/>
                </a:solidFill>
                <a:latin typeface="Century Gothic" panose="020B0502020202020204" pitchFamily="34" charset="0"/>
              </a:rPr>
              <a:t>Finding relationships between and among codes is key</a:t>
            </a:r>
          </a:p>
          <a:p>
            <a:pPr lvl="1">
              <a:buNone/>
            </a:pPr>
            <a:endParaRPr lang="en-US" dirty="0">
              <a:latin typeface="Century Gothic" panose="020B0502020202020204" pitchFamily="34" charset="0"/>
            </a:endParaRPr>
          </a:p>
        </p:txBody>
      </p:sp>
      <p:sp>
        <p:nvSpPr>
          <p:cNvPr id="8" name="Title 5">
            <a:extLst>
              <a:ext uri="{FF2B5EF4-FFF2-40B4-BE49-F238E27FC236}">
                <a16:creationId xmlns:a16="http://schemas.microsoft.com/office/drawing/2014/main" id="{DDC66C2E-8949-49AB-8923-0162D7EC4FD9}"/>
              </a:ext>
            </a:extLst>
          </p:cNvPr>
          <p:cNvSpPr>
            <a:spLocks noGrp="1"/>
          </p:cNvSpPr>
          <p:nvPr>
            <p:ph type="title"/>
          </p:nvPr>
        </p:nvSpPr>
        <p:spPr>
          <a:xfrm>
            <a:off x="561845" y="366812"/>
            <a:ext cx="8724024" cy="1143000"/>
          </a:xfrm>
        </p:spPr>
        <p:txBody>
          <a:bodyPr/>
          <a:lstStyle/>
          <a:p>
            <a:r>
              <a:rPr lang="en-US" dirty="0"/>
              <a:t>Coding</a:t>
            </a:r>
          </a:p>
        </p:txBody>
      </p:sp>
      <p:sp>
        <p:nvSpPr>
          <p:cNvPr id="9" name="Text Placeholder 6">
            <a:extLst>
              <a:ext uri="{FF2B5EF4-FFF2-40B4-BE49-F238E27FC236}">
                <a16:creationId xmlns:a16="http://schemas.microsoft.com/office/drawing/2014/main" id="{390E8FF8-E953-4144-B24B-84D2D05B1534}"/>
              </a:ext>
            </a:extLst>
          </p:cNvPr>
          <p:cNvSpPr>
            <a:spLocks noGrp="1"/>
          </p:cNvSpPr>
          <p:nvPr>
            <p:ph type="body" sz="quarter" idx="11"/>
          </p:nvPr>
        </p:nvSpPr>
        <p:spPr>
          <a:xfrm>
            <a:off x="561845" y="1091205"/>
            <a:ext cx="6629400" cy="837214"/>
          </a:xfrm>
        </p:spPr>
        <p:txBody>
          <a:bodyPr/>
          <a:lstStyle/>
          <a:p>
            <a:r>
              <a:rPr lang="en-US" dirty="0"/>
              <a:t>Hands-on (4)</a:t>
            </a:r>
          </a:p>
        </p:txBody>
      </p:sp>
    </p:spTree>
    <p:extLst>
      <p:ext uri="{BB962C8B-B14F-4D97-AF65-F5344CB8AC3E}">
        <p14:creationId xmlns:p14="http://schemas.microsoft.com/office/powerpoint/2010/main" val="2120822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37CDF-DE83-4A4C-B576-6E839D15470E}"/>
              </a:ext>
            </a:extLst>
          </p:cNvPr>
          <p:cNvSpPr>
            <a:spLocks noGrp="1"/>
          </p:cNvSpPr>
          <p:nvPr>
            <p:ph type="title"/>
          </p:nvPr>
        </p:nvSpPr>
        <p:spPr/>
        <p:txBody>
          <a:bodyPr/>
          <a:lstStyle/>
          <a:p>
            <a:r>
              <a:rPr lang="en-US" dirty="0"/>
              <a:t>Exercise: Coding</a:t>
            </a:r>
          </a:p>
        </p:txBody>
      </p:sp>
      <p:sp>
        <p:nvSpPr>
          <p:cNvPr id="13314" name="AutoShape 2" descr="Image result for hands 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MX" dirty="0"/>
          </a:p>
        </p:txBody>
      </p:sp>
      <p:pic>
        <p:nvPicPr>
          <p:cNvPr id="13316" name="Picture 4" descr="Image result for hands on"/>
          <p:cNvPicPr>
            <a:picLocks noChangeAspect="1" noChangeArrowheads="1"/>
          </p:cNvPicPr>
          <p:nvPr/>
        </p:nvPicPr>
        <p:blipFill>
          <a:blip r:embed="rId3" cstate="print"/>
          <a:srcRect/>
          <a:stretch>
            <a:fillRect/>
          </a:stretch>
        </p:blipFill>
        <p:spPr bwMode="auto">
          <a:xfrm>
            <a:off x="1219200" y="2133600"/>
            <a:ext cx="7467600" cy="4646506"/>
          </a:xfrm>
          <a:prstGeom prst="rect">
            <a:avLst/>
          </a:prstGeom>
          <a:noFill/>
        </p:spPr>
      </p:pic>
    </p:spTree>
    <p:extLst>
      <p:ext uri="{BB962C8B-B14F-4D97-AF65-F5344CB8AC3E}">
        <p14:creationId xmlns:p14="http://schemas.microsoft.com/office/powerpoint/2010/main" val="184453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B403282-D49B-4318-9B30-4DF837422C2E}"/>
              </a:ext>
            </a:extLst>
          </p:cNvPr>
          <p:cNvSpPr>
            <a:spLocks noGrp="1"/>
          </p:cNvSpPr>
          <p:nvPr>
            <p:ph type="title"/>
          </p:nvPr>
        </p:nvSpPr>
        <p:spPr/>
        <p:txBody>
          <a:bodyPr/>
          <a:lstStyle/>
          <a:p>
            <a:r>
              <a:rPr lang="en-US" dirty="0"/>
              <a:t>Coding exercise</a:t>
            </a:r>
          </a:p>
        </p:txBody>
      </p:sp>
      <p:sp>
        <p:nvSpPr>
          <p:cNvPr id="3" name="2 Marcador de contenido"/>
          <p:cNvSpPr>
            <a:spLocks noGrp="1"/>
          </p:cNvSpPr>
          <p:nvPr>
            <p:ph type="body" sz="quarter" idx="10"/>
          </p:nvPr>
        </p:nvSpPr>
        <p:spPr>
          <a:xfrm>
            <a:off x="772531" y="1509812"/>
            <a:ext cx="8142869" cy="5729188"/>
          </a:xfrm>
        </p:spPr>
        <p:txBody>
          <a:bodyPr/>
          <a:lstStyle/>
          <a:p>
            <a:pPr>
              <a:spcAft>
                <a:spcPts val="900"/>
              </a:spcAft>
            </a:pPr>
            <a:r>
              <a:rPr lang="en-US" sz="3000" b="1" dirty="0">
                <a:latin typeface="Century Gothic" panose="020B0502020202020204" pitchFamily="34" charset="0"/>
              </a:rPr>
              <a:t>Materials</a:t>
            </a:r>
          </a:p>
          <a:p>
            <a:pPr marL="576263" lvl="1" indent="-457200">
              <a:spcAft>
                <a:spcPts val="600"/>
              </a:spcAft>
              <a:buClr>
                <a:srgbClr val="AB2472"/>
              </a:buClr>
              <a:buFont typeface="Wingdings" panose="05000000000000000000" pitchFamily="2" charset="2"/>
              <a:buChar char="§"/>
            </a:pPr>
            <a:r>
              <a:rPr lang="en-US" sz="2800" dirty="0">
                <a:latin typeface="Century Gothic" panose="020B0502020202020204" pitchFamily="34" charset="0"/>
              </a:rPr>
              <a:t>Codebook from Chips</a:t>
            </a:r>
          </a:p>
          <a:p>
            <a:pPr marL="576263" lvl="1" indent="-457200">
              <a:buClr>
                <a:srgbClr val="AB2472"/>
              </a:buClr>
              <a:buFont typeface="Wingdings" panose="05000000000000000000" pitchFamily="2" charset="2"/>
              <a:buChar char="§"/>
            </a:pPr>
            <a:r>
              <a:rPr lang="en-US" sz="2800" dirty="0">
                <a:latin typeface="Century Gothic" panose="020B0502020202020204" pitchFamily="34" charset="0"/>
              </a:rPr>
              <a:t>In-depth interview transcript</a:t>
            </a:r>
          </a:p>
          <a:p>
            <a:pPr>
              <a:spcBef>
                <a:spcPts val="1800"/>
              </a:spcBef>
              <a:spcAft>
                <a:spcPts val="900"/>
              </a:spcAft>
            </a:pPr>
            <a:r>
              <a:rPr lang="en-US" sz="3000" b="1" dirty="0">
                <a:latin typeface="Century Gothic" panose="020B0502020202020204" pitchFamily="34" charset="0"/>
              </a:rPr>
              <a:t>Instructions</a:t>
            </a:r>
          </a:p>
          <a:p>
            <a:pPr marL="576263" lvl="1" indent="-457200">
              <a:spcAft>
                <a:spcPts val="1200"/>
              </a:spcAft>
              <a:buFont typeface="+mj-lt"/>
              <a:buAutoNum type="arabicPeriod"/>
            </a:pPr>
            <a:r>
              <a:rPr lang="en-US" sz="2800" dirty="0">
                <a:latin typeface="Century Gothic" panose="020B0502020202020204" pitchFamily="34" charset="0"/>
              </a:rPr>
              <a:t>Individually, read codes on gender relations and roles</a:t>
            </a:r>
          </a:p>
          <a:p>
            <a:pPr marL="576263" lvl="1" indent="-457200">
              <a:spcAft>
                <a:spcPts val="1200"/>
              </a:spcAft>
              <a:buFont typeface="+mj-lt"/>
              <a:buAutoNum type="arabicPeriod"/>
            </a:pPr>
            <a:r>
              <a:rPr lang="en-US" sz="2800" dirty="0">
                <a:latin typeface="Century Gothic" panose="020B0502020202020204" pitchFamily="34" charset="0"/>
              </a:rPr>
              <a:t>Read transcript from interview #3, </a:t>
            </a:r>
            <a:br>
              <a:rPr lang="en-US" sz="2800" dirty="0">
                <a:latin typeface="Century Gothic" panose="020B0502020202020204" pitchFamily="34" charset="0"/>
              </a:rPr>
            </a:br>
            <a:r>
              <a:rPr lang="en-US" sz="2800" dirty="0">
                <a:latin typeface="Century Gothic" panose="020B0502020202020204" pitchFamily="34" charset="0"/>
              </a:rPr>
              <a:t>lines 9 to 229</a:t>
            </a:r>
          </a:p>
          <a:p>
            <a:pPr marL="576263" lvl="1" indent="-457200">
              <a:buFont typeface="+mj-lt"/>
              <a:buAutoNum type="arabicPeriod"/>
            </a:pPr>
            <a:r>
              <a:rPr lang="en-US" sz="2800" dirty="0">
                <a:latin typeface="Century Gothic" panose="020B0502020202020204" pitchFamily="34" charset="0"/>
              </a:rPr>
              <a:t>Discuss with a partner at least three codes, and from which lines they were applied</a:t>
            </a:r>
          </a:p>
        </p:txBody>
      </p:sp>
    </p:spTree>
    <p:extLst>
      <p:ext uri="{BB962C8B-B14F-4D97-AF65-F5344CB8AC3E}">
        <p14:creationId xmlns:p14="http://schemas.microsoft.com/office/powerpoint/2010/main" val="383933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2F0B3DC-6485-4E8E-8B37-BB67464834E5}"/>
              </a:ext>
            </a:extLst>
          </p:cNvPr>
          <p:cNvSpPr>
            <a:spLocks noGrp="1"/>
          </p:cNvSpPr>
          <p:nvPr>
            <p:ph type="title"/>
          </p:nvPr>
        </p:nvSpPr>
        <p:spPr/>
        <p:txBody>
          <a:bodyPr/>
          <a:lstStyle/>
          <a:p>
            <a:r>
              <a:rPr lang="en-US" dirty="0"/>
              <a:t>Critical thinking on coding </a:t>
            </a:r>
          </a:p>
        </p:txBody>
      </p:sp>
      <p:sp>
        <p:nvSpPr>
          <p:cNvPr id="3" name="2 Marcador de contenido"/>
          <p:cNvSpPr>
            <a:spLocks noGrp="1"/>
          </p:cNvSpPr>
          <p:nvPr>
            <p:ph type="body" sz="quarter" idx="10"/>
          </p:nvPr>
        </p:nvSpPr>
        <p:spPr>
          <a:xfrm>
            <a:off x="978661" y="2234205"/>
            <a:ext cx="8101078" cy="4446990"/>
          </a:xfrm>
        </p:spPr>
        <p:txBody>
          <a:bodyPr/>
          <a:lstStyle/>
          <a:p>
            <a:pPr marL="739775" indent="-457200">
              <a:lnSpc>
                <a:spcPts val="4600"/>
              </a:lnSpc>
              <a:buClr>
                <a:srgbClr val="AB2472"/>
              </a:buClr>
              <a:buFont typeface="Wingdings" panose="05000000000000000000" pitchFamily="2" charset="2"/>
              <a:buChar char="§"/>
            </a:pPr>
            <a:r>
              <a:rPr lang="en-US" sz="3600" dirty="0">
                <a:latin typeface="Century Gothic" panose="020B0502020202020204" pitchFamily="34" charset="0"/>
              </a:rPr>
              <a:t>What coincidences or mismatches did you find </a:t>
            </a:r>
            <a:br>
              <a:rPr lang="en-US" sz="3600" dirty="0">
                <a:latin typeface="Century Gothic" panose="020B0502020202020204" pitchFamily="34" charset="0"/>
              </a:rPr>
            </a:br>
            <a:r>
              <a:rPr lang="en-US" sz="3600" dirty="0">
                <a:latin typeface="Century Gothic" panose="020B0502020202020204" pitchFamily="34" charset="0"/>
              </a:rPr>
              <a:t>in using the codes?</a:t>
            </a:r>
          </a:p>
          <a:p>
            <a:pPr marL="739775" indent="-457200">
              <a:lnSpc>
                <a:spcPts val="4600"/>
              </a:lnSpc>
              <a:spcBef>
                <a:spcPts val="1800"/>
              </a:spcBef>
              <a:spcAft>
                <a:spcPts val="1200"/>
              </a:spcAft>
              <a:buClr>
                <a:srgbClr val="AB2472"/>
              </a:buClr>
              <a:buFont typeface="Wingdings" panose="05000000000000000000" pitchFamily="2" charset="2"/>
              <a:buChar char="§"/>
            </a:pPr>
            <a:r>
              <a:rPr lang="en-US" sz="3600" dirty="0">
                <a:latin typeface="Century Gothic" panose="020B0502020202020204" pitchFamily="34" charset="0"/>
              </a:rPr>
              <a:t>Did you code words, </a:t>
            </a:r>
            <a:br>
              <a:rPr lang="en-US" sz="3600" dirty="0">
                <a:latin typeface="Century Gothic" panose="020B0502020202020204" pitchFamily="34" charset="0"/>
              </a:rPr>
            </a:br>
            <a:r>
              <a:rPr lang="en-US" sz="3600" dirty="0">
                <a:latin typeface="Century Gothic" panose="020B0502020202020204" pitchFamily="34" charset="0"/>
              </a:rPr>
              <a:t>sentences, or paragraphs? </a:t>
            </a:r>
          </a:p>
          <a:p>
            <a:pPr marL="1425575" lvl="3" indent="-457200">
              <a:lnSpc>
                <a:spcPts val="4600"/>
              </a:lnSpc>
              <a:buClr>
                <a:srgbClr val="AB2472"/>
              </a:buClr>
              <a:buSzPct val="85000"/>
              <a:buFont typeface="Courier New" panose="02070309020205020404" pitchFamily="49" charset="0"/>
              <a:buChar char="o"/>
            </a:pPr>
            <a:r>
              <a:rPr lang="en-US" sz="3400" dirty="0">
                <a:latin typeface="Century Gothic" panose="020B0502020202020204" pitchFamily="34" charset="0"/>
              </a:rPr>
              <a:t>Why did they do so?</a:t>
            </a:r>
          </a:p>
        </p:txBody>
      </p:sp>
      <p:sp>
        <p:nvSpPr>
          <p:cNvPr id="4" name="Text Placeholder 3">
            <a:extLst>
              <a:ext uri="{FF2B5EF4-FFF2-40B4-BE49-F238E27FC236}">
                <a16:creationId xmlns:a16="http://schemas.microsoft.com/office/drawing/2014/main" id="{21B237BC-02F4-4DF7-B842-210AB417FE03}"/>
              </a:ext>
            </a:extLst>
          </p:cNvPr>
          <p:cNvSpPr>
            <a:spLocks noGrp="1"/>
          </p:cNvSpPr>
          <p:nvPr>
            <p:ph type="body" sz="quarter" idx="11"/>
          </p:nvPr>
        </p:nvSpPr>
        <p:spPr/>
        <p:txBody>
          <a:bodyPr/>
          <a:lstStyle/>
          <a:p>
            <a:r>
              <a:rPr lang="en-US" dirty="0"/>
              <a:t>Questions</a:t>
            </a:r>
          </a:p>
        </p:txBody>
      </p:sp>
    </p:spTree>
    <p:extLst>
      <p:ext uri="{BB962C8B-B14F-4D97-AF65-F5344CB8AC3E}">
        <p14:creationId xmlns:p14="http://schemas.microsoft.com/office/powerpoint/2010/main" val="168796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C6885DB-95AD-4B56-8418-4A1E68E9033F}"/>
              </a:ext>
            </a:extLst>
          </p:cNvPr>
          <p:cNvSpPr>
            <a:spLocks noGrp="1"/>
          </p:cNvSpPr>
          <p:nvPr>
            <p:ph type="title"/>
          </p:nvPr>
        </p:nvSpPr>
        <p:spPr/>
        <p:txBody>
          <a:bodyPr/>
          <a:lstStyle/>
          <a:p>
            <a:r>
              <a:rPr lang="en-US" sz="4400" spc="-100" dirty="0"/>
              <a:t>From “big data” to in-depth data</a:t>
            </a:r>
          </a:p>
        </p:txBody>
      </p:sp>
      <p:sp>
        <p:nvSpPr>
          <p:cNvPr id="3" name="2 Marcador de contenido"/>
          <p:cNvSpPr>
            <a:spLocks noGrp="1"/>
          </p:cNvSpPr>
          <p:nvPr>
            <p:ph type="body" sz="quarter" idx="10"/>
          </p:nvPr>
        </p:nvSpPr>
        <p:spPr>
          <a:xfrm>
            <a:off x="1028699" y="2895600"/>
            <a:ext cx="8257169" cy="2590800"/>
          </a:xfrm>
        </p:spPr>
        <p:txBody>
          <a:bodyPr>
            <a:noAutofit/>
          </a:bodyPr>
          <a:lstStyle/>
          <a:p>
            <a:pPr marL="403225" indent="-403225">
              <a:lnSpc>
                <a:spcPts val="36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Cancer survivors use social media to build networks that help them cope</a:t>
            </a:r>
          </a:p>
          <a:p>
            <a:pPr marL="914400" indent="-403225">
              <a:lnSpc>
                <a:spcPts val="3600"/>
              </a:lnSpc>
              <a:spcAft>
                <a:spcPts val="1800"/>
              </a:spcAft>
              <a:buClr>
                <a:srgbClr val="AB2472"/>
              </a:buClr>
              <a:buSzPct val="85000"/>
              <a:buFont typeface="Courier New" panose="02070309020205020404" pitchFamily="49" charset="0"/>
              <a:buChar char="o"/>
            </a:pPr>
            <a:r>
              <a:rPr lang="en-US" sz="3000" dirty="0">
                <a:latin typeface="Century Gothic" panose="020B0502020202020204" pitchFamily="34" charset="0"/>
              </a:rPr>
              <a:t>Posts on social media such as Twitter or Facebook support group (if you have access to group data)</a:t>
            </a:r>
          </a:p>
          <a:p>
            <a:pPr marL="914400" indent="-403225">
              <a:lnSpc>
                <a:spcPts val="3600"/>
              </a:lnSpc>
              <a:spcAft>
                <a:spcPts val="1800"/>
              </a:spcAft>
              <a:buClr>
                <a:srgbClr val="AB2472"/>
              </a:buClr>
              <a:buSzPct val="85000"/>
              <a:buFont typeface="Courier New" panose="02070309020205020404" pitchFamily="49" charset="0"/>
              <a:buChar char="o"/>
            </a:pPr>
            <a:r>
              <a:rPr lang="en-US" sz="3000" dirty="0">
                <a:latin typeface="Century Gothic" panose="020B0502020202020204" pitchFamily="34" charset="0"/>
              </a:rPr>
              <a:t>Comments during virtual events, </a:t>
            </a:r>
            <a:br>
              <a:rPr lang="en-US" sz="3000" dirty="0">
                <a:latin typeface="Century Gothic" panose="020B0502020202020204" pitchFamily="34" charset="0"/>
              </a:rPr>
            </a:br>
            <a:r>
              <a:rPr lang="en-US" sz="3000" dirty="0">
                <a:latin typeface="Century Gothic" panose="020B0502020202020204" pitchFamily="34" charset="0"/>
              </a:rPr>
              <a:t>such as </a:t>
            </a:r>
            <a:r>
              <a:rPr lang="en-US" sz="3000" dirty="0"/>
              <a:t>a </a:t>
            </a:r>
            <a:r>
              <a:rPr lang="en-US" sz="3000" dirty="0">
                <a:latin typeface="Century Gothic" panose="020B0502020202020204" pitchFamily="34" charset="0"/>
              </a:rPr>
              <a:t>webinar for cancer survivors</a:t>
            </a:r>
          </a:p>
          <a:p>
            <a:endParaRPr lang="en-US" sz="2400" dirty="0">
              <a:latin typeface="Century Gothic" panose="020B0502020202020204" pitchFamily="34" charset="0"/>
            </a:endParaRPr>
          </a:p>
        </p:txBody>
      </p:sp>
      <p:sp>
        <p:nvSpPr>
          <p:cNvPr id="9" name="Text Placeholder 8">
            <a:extLst>
              <a:ext uri="{FF2B5EF4-FFF2-40B4-BE49-F238E27FC236}">
                <a16:creationId xmlns:a16="http://schemas.microsoft.com/office/drawing/2014/main" id="{6F039961-81B6-4F6C-8918-10C56D59A990}"/>
              </a:ext>
            </a:extLst>
          </p:cNvPr>
          <p:cNvSpPr>
            <a:spLocks noGrp="1"/>
          </p:cNvSpPr>
          <p:nvPr>
            <p:ph type="body" sz="quarter" idx="11"/>
          </p:nvPr>
        </p:nvSpPr>
        <p:spPr>
          <a:xfrm>
            <a:off x="561845" y="1091205"/>
            <a:ext cx="8934710" cy="837214"/>
          </a:xfrm>
        </p:spPr>
        <p:txBody>
          <a:bodyPr/>
          <a:lstStyle/>
          <a:p>
            <a:r>
              <a:rPr lang="en-US" sz="4000" dirty="0"/>
              <a:t>Examples of analyzing social media with qualitative methods</a:t>
            </a:r>
          </a:p>
        </p:txBody>
      </p:sp>
    </p:spTree>
    <p:extLst>
      <p:ext uri="{BB962C8B-B14F-4D97-AF65-F5344CB8AC3E}">
        <p14:creationId xmlns:p14="http://schemas.microsoft.com/office/powerpoint/2010/main" val="544563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blog">
            <a:extLst>
              <a:ext uri="{FF2B5EF4-FFF2-40B4-BE49-F238E27FC236}">
                <a16:creationId xmlns:a16="http://schemas.microsoft.com/office/drawing/2014/main" id="{6473843F-59A6-4792-867F-A1E6D63D747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30287" y="2907138"/>
            <a:ext cx="3751913" cy="3722262"/>
          </a:xfrm>
          <a:prstGeom prst="rect">
            <a:avLst/>
          </a:prstGeom>
          <a:noFill/>
          <a:extLst>
            <a:ext uri="{909E8E84-426E-40DD-AFC4-6F175D3DCCD1}">
              <a14:hiddenFill xmlns:a14="http://schemas.microsoft.com/office/drawing/2010/main">
                <a:solidFill>
                  <a:srgbClr val="FFFFFF"/>
                </a:solidFill>
              </a14:hiddenFill>
            </a:ext>
          </a:extLst>
        </p:spPr>
      </p:pic>
      <p:sp>
        <p:nvSpPr>
          <p:cNvPr id="3" name="2 Marcador de contenido"/>
          <p:cNvSpPr>
            <a:spLocks noGrp="1"/>
          </p:cNvSpPr>
          <p:nvPr>
            <p:ph type="body" sz="quarter" idx="10"/>
          </p:nvPr>
        </p:nvSpPr>
        <p:spPr>
          <a:xfrm>
            <a:off x="561845" y="2173728"/>
            <a:ext cx="8429755" cy="2590800"/>
          </a:xfrm>
        </p:spPr>
        <p:txBody>
          <a:bodyPr/>
          <a:lstStyle/>
          <a:p>
            <a:pPr>
              <a:lnSpc>
                <a:spcPts val="4320"/>
              </a:lnSpc>
            </a:pPr>
            <a:r>
              <a:rPr lang="en-US" sz="3600" dirty="0">
                <a:latin typeface="Century Gothic" panose="020B0502020202020204" pitchFamily="34" charset="0"/>
              </a:rPr>
              <a:t>We can analyze Tweets, Facebook, blogs, or YouTube content,</a:t>
            </a:r>
          </a:p>
          <a:p>
            <a:pPr>
              <a:lnSpc>
                <a:spcPts val="4320"/>
              </a:lnSpc>
              <a:spcAft>
                <a:spcPts val="3000"/>
              </a:spcAft>
            </a:pPr>
            <a:r>
              <a:rPr lang="en-US" sz="3600" dirty="0">
                <a:latin typeface="Century Gothic" panose="020B0502020202020204" pitchFamily="34" charset="0"/>
              </a:rPr>
              <a:t>but we may consider:</a:t>
            </a:r>
          </a:p>
          <a:p>
            <a:pPr marL="739775" lvl="1" indent="-511175">
              <a:lnSpc>
                <a:spcPts val="4400"/>
              </a:lnSpc>
              <a:spcAft>
                <a:spcPts val="1800"/>
              </a:spcAft>
              <a:buClr>
                <a:srgbClr val="AB2472"/>
              </a:buClr>
              <a:buFont typeface="Wingdings" pitchFamily="2" charset="2"/>
              <a:buChar char="ü"/>
            </a:pPr>
            <a:r>
              <a:rPr lang="en-US" sz="3400" dirty="0">
                <a:latin typeface="Century Gothic" panose="020B0502020202020204" pitchFamily="34" charset="0"/>
              </a:rPr>
              <a:t>Ethical dilemmas</a:t>
            </a:r>
          </a:p>
          <a:p>
            <a:pPr marL="739775" lvl="1" indent="-511175">
              <a:lnSpc>
                <a:spcPts val="4400"/>
              </a:lnSpc>
              <a:spcAft>
                <a:spcPts val="1800"/>
              </a:spcAft>
              <a:buClr>
                <a:srgbClr val="AB2472"/>
              </a:buClr>
              <a:buFont typeface="Wingdings" pitchFamily="2" charset="2"/>
              <a:buChar char="ü"/>
            </a:pPr>
            <a:r>
              <a:rPr lang="en-US" sz="3400" dirty="0">
                <a:latin typeface="Century Gothic" panose="020B0502020202020204" pitchFamily="34" charset="0"/>
              </a:rPr>
              <a:t>Variety of data types</a:t>
            </a:r>
          </a:p>
          <a:p>
            <a:pPr marL="739775" lvl="1" indent="-511175">
              <a:lnSpc>
                <a:spcPts val="4400"/>
              </a:lnSpc>
              <a:spcAft>
                <a:spcPts val="1800"/>
              </a:spcAft>
              <a:buClr>
                <a:srgbClr val="AB2472"/>
              </a:buClr>
              <a:buFont typeface="Wingdings" pitchFamily="2" charset="2"/>
              <a:buChar char="ü"/>
            </a:pPr>
            <a:r>
              <a:rPr lang="en-US" sz="3400" dirty="0">
                <a:latin typeface="Century Gothic" panose="020B0502020202020204" pitchFamily="34" charset="0"/>
              </a:rPr>
              <a:t>Biases of each platform</a:t>
            </a:r>
            <a:endParaRPr lang="en-US" sz="3400" dirty="0"/>
          </a:p>
        </p:txBody>
      </p:sp>
      <p:sp>
        <p:nvSpPr>
          <p:cNvPr id="8" name="Title 7">
            <a:extLst>
              <a:ext uri="{FF2B5EF4-FFF2-40B4-BE49-F238E27FC236}">
                <a16:creationId xmlns:a16="http://schemas.microsoft.com/office/drawing/2014/main" id="{92A75B28-5BD5-4E23-B421-7DD0252F06C1}"/>
              </a:ext>
            </a:extLst>
          </p:cNvPr>
          <p:cNvSpPr>
            <a:spLocks noGrp="1"/>
          </p:cNvSpPr>
          <p:nvPr>
            <p:ph type="title"/>
          </p:nvPr>
        </p:nvSpPr>
        <p:spPr>
          <a:xfrm>
            <a:off x="561845" y="366812"/>
            <a:ext cx="8724024" cy="1143000"/>
          </a:xfrm>
        </p:spPr>
        <p:txBody>
          <a:bodyPr/>
          <a:lstStyle/>
          <a:p>
            <a:r>
              <a:rPr lang="en-US" sz="4400" spc="-100" dirty="0"/>
              <a:t>From “big data” to in-depth data</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descr="Image result for tools">
            <a:extLst>
              <a:ext uri="{FF2B5EF4-FFF2-40B4-BE49-F238E27FC236}">
                <a16:creationId xmlns:a16="http://schemas.microsoft.com/office/drawing/2014/main" id="{0453823C-496C-4204-9090-6DC255E1B45D}"/>
              </a:ext>
            </a:extLst>
          </p:cNvPr>
          <p:cNvPicPr/>
          <p:nvPr/>
        </p:nvPicPr>
        <p:blipFill>
          <a:blip r:embed="rId3" cstate="print"/>
          <a:srcRect/>
          <a:stretch>
            <a:fillRect/>
          </a:stretch>
        </p:blipFill>
        <p:spPr bwMode="auto">
          <a:xfrm>
            <a:off x="2223135" y="2509520"/>
            <a:ext cx="5612130" cy="2753360"/>
          </a:xfrm>
          <a:prstGeom prst="rect">
            <a:avLst/>
          </a:prstGeom>
          <a:noFill/>
          <a:ln w="9525">
            <a:noFill/>
            <a:miter lim="800000"/>
            <a:headEnd/>
            <a:tailEnd/>
          </a:ln>
        </p:spPr>
      </p:pic>
      <p:pic>
        <p:nvPicPr>
          <p:cNvPr id="4" name="Imagen 3" descr="Image result for art tools">
            <a:extLst>
              <a:ext uri="{FF2B5EF4-FFF2-40B4-BE49-F238E27FC236}">
                <a16:creationId xmlns:a16="http://schemas.microsoft.com/office/drawing/2014/main" id="{FAB12798-1C23-4718-A8B4-53B15EFA444F}"/>
              </a:ext>
            </a:extLst>
          </p:cNvPr>
          <p:cNvPicPr/>
          <p:nvPr/>
        </p:nvPicPr>
        <p:blipFill>
          <a:blip r:embed="rId4" cstate="print"/>
          <a:srcRect/>
          <a:stretch>
            <a:fillRect/>
          </a:stretch>
        </p:blipFill>
        <p:spPr bwMode="auto">
          <a:xfrm>
            <a:off x="1104900" y="2286000"/>
            <a:ext cx="7848600" cy="4480560"/>
          </a:xfrm>
          <a:prstGeom prst="rect">
            <a:avLst/>
          </a:prstGeom>
          <a:noFill/>
          <a:ln w="9525">
            <a:noFill/>
            <a:miter lim="800000"/>
            <a:headEnd/>
            <a:tailEnd/>
          </a:ln>
        </p:spPr>
      </p:pic>
      <p:sp>
        <p:nvSpPr>
          <p:cNvPr id="7" name="Title 6">
            <a:extLst>
              <a:ext uri="{FF2B5EF4-FFF2-40B4-BE49-F238E27FC236}">
                <a16:creationId xmlns:a16="http://schemas.microsoft.com/office/drawing/2014/main" id="{465E59D5-A37E-4906-8C2B-0327988DB615}"/>
              </a:ext>
            </a:extLst>
          </p:cNvPr>
          <p:cNvSpPr>
            <a:spLocks noGrp="1"/>
          </p:cNvSpPr>
          <p:nvPr>
            <p:ph type="title"/>
          </p:nvPr>
        </p:nvSpPr>
        <p:spPr/>
        <p:txBody>
          <a:bodyPr/>
          <a:lstStyle/>
          <a:p>
            <a:r>
              <a:rPr lang="en-US" dirty="0"/>
              <a:t>Step 3. Analyzing tools</a:t>
            </a:r>
          </a:p>
        </p:txBody>
      </p:sp>
    </p:spTree>
    <p:extLst>
      <p:ext uri="{BB962C8B-B14F-4D97-AF65-F5344CB8AC3E}">
        <p14:creationId xmlns:p14="http://schemas.microsoft.com/office/powerpoint/2010/main" val="3948332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80">
                                          <p:stCondLst>
                                            <p:cond delay="0"/>
                                          </p:stCondLst>
                                        </p:cTn>
                                        <p:tgtEl>
                                          <p:spTgt spid="4"/>
                                        </p:tgtEl>
                                      </p:cBhvr>
                                    </p:animEffect>
                                    <p:anim calcmode="lin" valueType="num">
                                      <p:cBhvr>
                                        <p:cTn id="12"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7" dur="26">
                                          <p:stCondLst>
                                            <p:cond delay="650"/>
                                          </p:stCondLst>
                                        </p:cTn>
                                        <p:tgtEl>
                                          <p:spTgt spid="4"/>
                                        </p:tgtEl>
                                      </p:cBhvr>
                                      <p:to x="100000" y="60000"/>
                                    </p:animScale>
                                    <p:animScale>
                                      <p:cBhvr>
                                        <p:cTn id="18" dur="166" decel="50000">
                                          <p:stCondLst>
                                            <p:cond delay="676"/>
                                          </p:stCondLst>
                                        </p:cTn>
                                        <p:tgtEl>
                                          <p:spTgt spid="4"/>
                                        </p:tgtEl>
                                      </p:cBhvr>
                                      <p:to x="100000" y="100000"/>
                                    </p:animScale>
                                    <p:animScale>
                                      <p:cBhvr>
                                        <p:cTn id="19" dur="26">
                                          <p:stCondLst>
                                            <p:cond delay="1312"/>
                                          </p:stCondLst>
                                        </p:cTn>
                                        <p:tgtEl>
                                          <p:spTgt spid="4"/>
                                        </p:tgtEl>
                                      </p:cBhvr>
                                      <p:to x="100000" y="80000"/>
                                    </p:animScale>
                                    <p:animScale>
                                      <p:cBhvr>
                                        <p:cTn id="20" dur="166" decel="50000">
                                          <p:stCondLst>
                                            <p:cond delay="1338"/>
                                          </p:stCondLst>
                                        </p:cTn>
                                        <p:tgtEl>
                                          <p:spTgt spid="4"/>
                                        </p:tgtEl>
                                      </p:cBhvr>
                                      <p:to x="100000" y="100000"/>
                                    </p:animScale>
                                    <p:animScale>
                                      <p:cBhvr>
                                        <p:cTn id="21" dur="26">
                                          <p:stCondLst>
                                            <p:cond delay="1642"/>
                                          </p:stCondLst>
                                        </p:cTn>
                                        <p:tgtEl>
                                          <p:spTgt spid="4"/>
                                        </p:tgtEl>
                                      </p:cBhvr>
                                      <p:to x="100000" y="90000"/>
                                    </p:animScale>
                                    <p:animScale>
                                      <p:cBhvr>
                                        <p:cTn id="22" dur="166" decel="50000">
                                          <p:stCondLst>
                                            <p:cond delay="1668"/>
                                          </p:stCondLst>
                                        </p:cTn>
                                        <p:tgtEl>
                                          <p:spTgt spid="4"/>
                                        </p:tgtEl>
                                      </p:cBhvr>
                                      <p:to x="100000" y="100000"/>
                                    </p:animScale>
                                    <p:animScale>
                                      <p:cBhvr>
                                        <p:cTn id="23" dur="26">
                                          <p:stCondLst>
                                            <p:cond delay="1808"/>
                                          </p:stCondLst>
                                        </p:cTn>
                                        <p:tgtEl>
                                          <p:spTgt spid="4"/>
                                        </p:tgtEl>
                                      </p:cBhvr>
                                      <p:to x="100000" y="95000"/>
                                    </p:animScale>
                                    <p:animScale>
                                      <p:cBhvr>
                                        <p:cTn id="24"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 Título"/>
          <p:cNvSpPr>
            <a:spLocks noGrp="1"/>
          </p:cNvSpPr>
          <p:nvPr>
            <p:ph type="title"/>
          </p:nvPr>
        </p:nvSpPr>
        <p:spPr/>
        <p:txBody>
          <a:bodyPr/>
          <a:lstStyle/>
          <a:p>
            <a:r>
              <a:rPr lang="en-US" dirty="0"/>
              <a:t>Raw data organization:</a:t>
            </a:r>
          </a:p>
        </p:txBody>
      </p:sp>
      <p:sp>
        <p:nvSpPr>
          <p:cNvPr id="9" name="8 Marcador de texto"/>
          <p:cNvSpPr>
            <a:spLocks noGrp="1"/>
          </p:cNvSpPr>
          <p:nvPr>
            <p:ph type="body" sz="quarter" idx="10"/>
          </p:nvPr>
        </p:nvSpPr>
        <p:spPr>
          <a:xfrm>
            <a:off x="838200" y="2652812"/>
            <a:ext cx="8810755" cy="2590800"/>
          </a:xfrm>
        </p:spPr>
        <p:txBody>
          <a:bodyPr/>
          <a:lstStyle/>
          <a:p>
            <a:pPr lvl="1" indent="-457200">
              <a:spcAft>
                <a:spcPts val="3000"/>
              </a:spcAft>
              <a:buClr>
                <a:srgbClr val="AB2472"/>
              </a:buClr>
              <a:buFont typeface="Wingdings" panose="05000000000000000000" pitchFamily="2" charset="2"/>
              <a:buChar char="§"/>
            </a:pPr>
            <a:r>
              <a:rPr lang="en-US" sz="3600" dirty="0">
                <a:solidFill>
                  <a:schemeClr val="tx1"/>
                </a:solidFill>
                <a:latin typeface="Century Gothic" panose="020B0502020202020204" pitchFamily="34" charset="0"/>
              </a:rPr>
              <a:t>Using qualitative analysis software </a:t>
            </a:r>
          </a:p>
          <a:p>
            <a:pPr lvl="1" indent="-457200">
              <a:buClr>
                <a:srgbClr val="AB2472"/>
              </a:buClr>
              <a:buFont typeface="Wingdings" panose="05000000000000000000" pitchFamily="2" charset="2"/>
              <a:buChar char="§"/>
            </a:pPr>
            <a:r>
              <a:rPr lang="en-US" sz="3600" dirty="0">
                <a:solidFill>
                  <a:schemeClr val="tx1"/>
                </a:solidFill>
                <a:latin typeface="Century Gothic" panose="020B0502020202020204" pitchFamily="34" charset="0"/>
              </a:rPr>
              <a:t>Using analysis </a:t>
            </a:r>
            <a:r>
              <a:rPr lang="en-US" sz="3600">
                <a:solidFill>
                  <a:schemeClr val="tx1"/>
                </a:solidFill>
                <a:latin typeface="Century Gothic" panose="020B0502020202020204" pitchFamily="34" charset="0"/>
              </a:rPr>
              <a:t>charts (Excel or Word</a:t>
            </a:r>
            <a:r>
              <a:rPr lang="en-US" sz="3600" dirty="0">
                <a:solidFill>
                  <a:schemeClr val="tx1"/>
                </a:solidFill>
                <a:latin typeface="Century Gothic" panose="020B0502020202020204" pitchFamily="34" charset="0"/>
              </a:rPr>
              <a:t>)</a:t>
            </a:r>
          </a:p>
        </p:txBody>
      </p:sp>
      <p:sp>
        <p:nvSpPr>
          <p:cNvPr id="4" name="Text Placeholder 3">
            <a:extLst>
              <a:ext uri="{FF2B5EF4-FFF2-40B4-BE49-F238E27FC236}">
                <a16:creationId xmlns:a16="http://schemas.microsoft.com/office/drawing/2014/main" id="{727524E4-7096-45B8-9450-62E081D5E8F9}"/>
              </a:ext>
            </a:extLst>
          </p:cNvPr>
          <p:cNvSpPr>
            <a:spLocks noGrp="1"/>
          </p:cNvSpPr>
          <p:nvPr>
            <p:ph type="body" sz="quarter" idx="11"/>
          </p:nvPr>
        </p:nvSpPr>
        <p:spPr/>
        <p:txBody>
          <a:bodyPr/>
          <a:lstStyle/>
          <a:p>
            <a:r>
              <a:rPr lang="en-US" dirty="0"/>
              <a:t>Main methods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30479" y="1295400"/>
            <a:ext cx="10020301" cy="6324600"/>
          </a:xfrm>
          <a:prstGeom prst="rect">
            <a:avLst/>
          </a:prstGeom>
          <a:noFill/>
          <a:ln w="9525">
            <a:noFill/>
            <a:miter lim="800000"/>
            <a:headEnd/>
            <a:tailEnd/>
          </a:ln>
          <a:effectLst/>
        </p:spPr>
      </p:pic>
      <p:sp>
        <p:nvSpPr>
          <p:cNvPr id="4" name="3 Llamada rectangular"/>
          <p:cNvSpPr/>
          <p:nvPr/>
        </p:nvSpPr>
        <p:spPr>
          <a:xfrm>
            <a:off x="228600" y="1524000"/>
            <a:ext cx="3733800" cy="3200400"/>
          </a:xfrm>
          <a:prstGeom prst="wedgeRectCallout">
            <a:avLst>
              <a:gd name="adj1" fmla="val 151538"/>
              <a:gd name="adj2" fmla="val 15159"/>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3000"/>
              </a:lnSpc>
            </a:pPr>
            <a:r>
              <a:rPr lang="en-US" sz="2600" dirty="0">
                <a:solidFill>
                  <a:schemeClr val="tx1"/>
                </a:solidFill>
                <a:latin typeface="Century Gothic" panose="020B0502020202020204" pitchFamily="34" charset="0"/>
              </a:rPr>
              <a:t>Here, it is possible to see some of the most common mistakes. The coders did not transcribe what people say in first person, but in the third person.</a:t>
            </a:r>
            <a:r>
              <a:rPr lang="es-MX" sz="2600" dirty="0">
                <a:solidFill>
                  <a:schemeClr val="tx1"/>
                </a:solidFill>
                <a:latin typeface="Century Gothic" panose="020B0502020202020204" pitchFamily="34" charset="0"/>
              </a:rPr>
              <a:t> </a:t>
            </a:r>
          </a:p>
        </p:txBody>
      </p:sp>
      <p:sp>
        <p:nvSpPr>
          <p:cNvPr id="5" name="4 Llamada rectangular"/>
          <p:cNvSpPr/>
          <p:nvPr/>
        </p:nvSpPr>
        <p:spPr>
          <a:xfrm>
            <a:off x="304800" y="5638800"/>
            <a:ext cx="3733800" cy="1905000"/>
          </a:xfrm>
          <a:prstGeom prst="wedgeRectCallout">
            <a:avLst>
              <a:gd name="adj1" fmla="val 149654"/>
              <a:gd name="adj2" fmla="val 13802"/>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3000"/>
              </a:lnSpc>
            </a:pPr>
            <a:r>
              <a:rPr lang="en-US" sz="2600" dirty="0">
                <a:solidFill>
                  <a:schemeClr val="tx1"/>
                </a:solidFill>
                <a:latin typeface="Century Gothic" panose="020B0502020202020204" pitchFamily="34" charset="0"/>
              </a:rPr>
              <a:t>This is the correct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way of registering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the data</a:t>
            </a:r>
            <a:r>
              <a:rPr lang="es-MX" sz="2600" dirty="0">
                <a:solidFill>
                  <a:schemeClr val="tx1"/>
                </a:solidFill>
                <a:latin typeface="Century Gothic" panose="020B0502020202020204" pitchFamily="34" charset="0"/>
              </a:rPr>
              <a:t>.</a:t>
            </a:r>
          </a:p>
        </p:txBody>
      </p:sp>
      <p:sp>
        <p:nvSpPr>
          <p:cNvPr id="9" name="Title 8">
            <a:extLst>
              <a:ext uri="{FF2B5EF4-FFF2-40B4-BE49-F238E27FC236}">
                <a16:creationId xmlns:a16="http://schemas.microsoft.com/office/drawing/2014/main" id="{7CDC97C6-06FB-48DF-947F-107D3F0960A8}"/>
              </a:ext>
            </a:extLst>
          </p:cNvPr>
          <p:cNvSpPr>
            <a:spLocks noGrp="1"/>
          </p:cNvSpPr>
          <p:nvPr>
            <p:ph type="title"/>
          </p:nvPr>
        </p:nvSpPr>
        <p:spPr/>
        <p:txBody>
          <a:bodyPr/>
          <a:lstStyle/>
          <a:p>
            <a:r>
              <a:rPr lang="en-US" dirty="0"/>
              <a:t>Analysis chart example</a:t>
            </a:r>
          </a:p>
        </p:txBody>
      </p:sp>
    </p:spTree>
    <p:extLst>
      <p:ext uri="{BB962C8B-B14F-4D97-AF65-F5344CB8AC3E}">
        <p14:creationId xmlns:p14="http://schemas.microsoft.com/office/powerpoint/2010/main" val="1914531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animBg="1"/>
      <p:bldP spid="5" grpId="1"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D0F1DCA-F836-444A-8863-5F6D65CD3200}"/>
              </a:ext>
            </a:extLst>
          </p:cNvPr>
          <p:cNvSpPr>
            <a:spLocks noGrp="1"/>
          </p:cNvSpPr>
          <p:nvPr>
            <p:ph type="title"/>
          </p:nvPr>
        </p:nvSpPr>
        <p:spPr/>
        <p:txBody>
          <a:bodyPr/>
          <a:lstStyle/>
          <a:p>
            <a:r>
              <a:rPr lang="en-US" dirty="0"/>
              <a:t>Analysis chart (1)</a:t>
            </a:r>
          </a:p>
        </p:txBody>
      </p:sp>
      <p:sp>
        <p:nvSpPr>
          <p:cNvPr id="3" name="2 Marcador de texto"/>
          <p:cNvSpPr>
            <a:spLocks noGrp="1"/>
          </p:cNvSpPr>
          <p:nvPr>
            <p:ph type="body" sz="quarter" idx="10"/>
          </p:nvPr>
        </p:nvSpPr>
        <p:spPr>
          <a:xfrm>
            <a:off x="814322" y="2057400"/>
            <a:ext cx="8429755" cy="2590800"/>
          </a:xfrm>
        </p:spPr>
        <p:txBody>
          <a:bodyPr/>
          <a:lstStyle/>
          <a:p>
            <a:pPr lvl="1" indent="-342900">
              <a:lnSpc>
                <a:spcPts val="3600"/>
              </a:lnSpc>
              <a:spcAft>
                <a:spcPts val="600"/>
              </a:spcAft>
            </a:pPr>
            <a:r>
              <a:rPr lang="en-US" sz="3000" b="1" dirty="0">
                <a:latin typeface="Century Gothic" panose="020B0502020202020204" pitchFamily="34" charset="0"/>
              </a:rPr>
              <a:t>Data from:</a:t>
            </a:r>
          </a:p>
          <a:p>
            <a:pPr marL="685800" lvl="2" indent="-403225">
              <a:lnSpc>
                <a:spcPts val="3600"/>
              </a:lnSpc>
              <a:spcAft>
                <a:spcPts val="900"/>
              </a:spcAft>
              <a:buClr>
                <a:srgbClr val="AB2472"/>
              </a:buClr>
              <a:buFont typeface="Wingdings" panose="05000000000000000000" pitchFamily="2" charset="2"/>
              <a:buChar char="§"/>
            </a:pPr>
            <a:r>
              <a:rPr lang="en-US" sz="2800" dirty="0">
                <a:latin typeface="Century Gothic" panose="020B0502020202020204" pitchFamily="34" charset="0"/>
              </a:rPr>
              <a:t>Semistructured interviews</a:t>
            </a:r>
          </a:p>
          <a:p>
            <a:pPr marL="685800" lvl="2" indent="-403225">
              <a:lnSpc>
                <a:spcPts val="3600"/>
              </a:lnSpc>
              <a:spcAft>
                <a:spcPts val="900"/>
              </a:spcAft>
              <a:buClr>
                <a:srgbClr val="AB2472"/>
              </a:buClr>
              <a:buFont typeface="Wingdings" panose="05000000000000000000" pitchFamily="2" charset="2"/>
              <a:buChar char="§"/>
            </a:pPr>
            <a:r>
              <a:rPr lang="en-US" sz="2800" dirty="0">
                <a:latin typeface="Century Gothic" panose="020B0502020202020204" pitchFamily="34" charset="0"/>
              </a:rPr>
              <a:t>Observation</a:t>
            </a:r>
          </a:p>
          <a:p>
            <a:pPr marL="685800" lvl="2" indent="-403225">
              <a:lnSpc>
                <a:spcPts val="3600"/>
              </a:lnSpc>
              <a:spcAft>
                <a:spcPts val="600"/>
              </a:spcAft>
              <a:buClr>
                <a:srgbClr val="AB2472"/>
              </a:buClr>
              <a:buFont typeface="Wingdings" panose="05000000000000000000" pitchFamily="2" charset="2"/>
              <a:buChar char="§"/>
            </a:pPr>
            <a:r>
              <a:rPr lang="en-US" sz="2800" dirty="0">
                <a:latin typeface="Century Gothic" panose="020B0502020202020204" pitchFamily="34" charset="0"/>
              </a:rPr>
              <a:t>Documents</a:t>
            </a:r>
          </a:p>
          <a:p>
            <a:pPr lvl="1" indent="-342900">
              <a:lnSpc>
                <a:spcPts val="3600"/>
              </a:lnSpc>
              <a:spcBef>
                <a:spcPts val="1800"/>
              </a:spcBef>
              <a:spcAft>
                <a:spcPts val="600"/>
              </a:spcAft>
            </a:pPr>
            <a:r>
              <a:rPr lang="en-US" sz="3000" b="1" dirty="0">
                <a:latin typeface="Century Gothic" panose="020B0502020202020204" pitchFamily="34" charset="0"/>
              </a:rPr>
              <a:t>Not from:</a:t>
            </a:r>
          </a:p>
          <a:p>
            <a:pPr marL="685800" lvl="2" indent="-403225">
              <a:lnSpc>
                <a:spcPts val="3600"/>
              </a:lnSpc>
              <a:spcAft>
                <a:spcPts val="600"/>
              </a:spcAft>
              <a:buClr>
                <a:srgbClr val="AB2472"/>
              </a:buClr>
              <a:buFont typeface="Wingdings" panose="05000000000000000000" pitchFamily="2" charset="2"/>
              <a:buChar char="§"/>
            </a:pPr>
            <a:r>
              <a:rPr lang="en-US" sz="2800" dirty="0">
                <a:latin typeface="Century Gothic" panose="020B0502020202020204" pitchFamily="34" charset="0"/>
              </a:rPr>
              <a:t>Focus group discussions</a:t>
            </a:r>
          </a:p>
          <a:p>
            <a:pPr marL="685800" lvl="2" indent="-403225">
              <a:lnSpc>
                <a:spcPts val="3600"/>
              </a:lnSpc>
              <a:spcAft>
                <a:spcPts val="600"/>
              </a:spcAft>
              <a:buClr>
                <a:srgbClr val="AB2472"/>
              </a:buClr>
              <a:buFont typeface="Wingdings" panose="05000000000000000000" pitchFamily="2" charset="2"/>
              <a:buChar char="§"/>
            </a:pPr>
            <a:r>
              <a:rPr lang="en-US" sz="2800" dirty="0">
                <a:latin typeface="Century Gothic" panose="020B0502020202020204" pitchFamily="34" charset="0"/>
              </a:rPr>
              <a:t>In-depth interviews</a:t>
            </a:r>
          </a:p>
          <a:p>
            <a:pPr marL="685800" lvl="2" indent="-403225">
              <a:lnSpc>
                <a:spcPts val="3600"/>
              </a:lnSpc>
              <a:spcAft>
                <a:spcPts val="600"/>
              </a:spcAft>
              <a:buClr>
                <a:srgbClr val="AB2472"/>
              </a:buClr>
              <a:buFont typeface="Wingdings" panose="05000000000000000000" pitchFamily="2" charset="2"/>
              <a:buChar char="§"/>
            </a:pPr>
            <a:r>
              <a:rPr lang="en-US" sz="2800" dirty="0">
                <a:latin typeface="Century Gothic" panose="020B0502020202020204" pitchFamily="34" charset="0"/>
              </a:rPr>
              <a:t>Life histories </a:t>
            </a:r>
          </a:p>
          <a:p>
            <a:pPr marL="685800" lvl="2" indent="-403225">
              <a:lnSpc>
                <a:spcPts val="3600"/>
              </a:lnSpc>
              <a:spcAft>
                <a:spcPts val="600"/>
              </a:spcAft>
              <a:buClr>
                <a:srgbClr val="AB2472"/>
              </a:buClr>
              <a:buFont typeface="Wingdings" panose="05000000000000000000" pitchFamily="2" charset="2"/>
              <a:buChar char="§"/>
            </a:pPr>
            <a:r>
              <a:rPr lang="en-US" sz="2800" dirty="0">
                <a:latin typeface="Century Gothic" panose="020B0502020202020204" pitchFamily="34" charset="0"/>
              </a:rPr>
              <a:t>Other techniques: theater, poetry, etc.</a:t>
            </a:r>
          </a:p>
          <a:p>
            <a:pPr lvl="1" indent="-342900">
              <a:spcBef>
                <a:spcPts val="1200"/>
              </a:spcBef>
              <a:spcAft>
                <a:spcPts val="600"/>
              </a:spcAft>
              <a:buFont typeface="Arial" pitchFamily="34" charset="0"/>
              <a:buChar char="•"/>
            </a:pPr>
            <a:endParaRPr lang="en-US" sz="2800" dirty="0">
              <a:latin typeface="Century Gothic" panose="020B0502020202020204" pitchFamily="34" charset="0"/>
            </a:endParaRPr>
          </a:p>
        </p:txBody>
      </p:sp>
      <p:sp>
        <p:nvSpPr>
          <p:cNvPr id="8" name="Text Placeholder 7">
            <a:extLst>
              <a:ext uri="{FF2B5EF4-FFF2-40B4-BE49-F238E27FC236}">
                <a16:creationId xmlns:a16="http://schemas.microsoft.com/office/drawing/2014/main" id="{53E79088-961A-49B9-B75F-9D4355BC38F2}"/>
              </a:ext>
            </a:extLst>
          </p:cNvPr>
          <p:cNvSpPr>
            <a:spLocks noGrp="1"/>
          </p:cNvSpPr>
          <p:nvPr>
            <p:ph type="body" sz="quarter" idx="11"/>
          </p:nvPr>
        </p:nvSpPr>
        <p:spPr/>
        <p:txBody>
          <a:bodyPr/>
          <a:lstStyle/>
          <a:p>
            <a:r>
              <a:rPr lang="en-US" dirty="0"/>
              <a:t>What?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Marcador de texto"/>
          <p:cNvSpPr>
            <a:spLocks noGrp="1"/>
          </p:cNvSpPr>
          <p:nvPr>
            <p:ph type="body" sz="quarter" idx="10"/>
          </p:nvPr>
        </p:nvSpPr>
        <p:spPr>
          <a:xfrm>
            <a:off x="1151957" y="2362200"/>
            <a:ext cx="7754486" cy="4648200"/>
          </a:xfrm>
        </p:spPr>
        <p:txBody>
          <a:bodyPr/>
          <a:lstStyle/>
          <a:p>
            <a:pPr marL="511175" lvl="1" indent="-396875">
              <a:spcBef>
                <a:spcPts val="1200"/>
              </a:spcBef>
              <a:buClr>
                <a:srgbClr val="AB2472"/>
              </a:buClr>
              <a:buFont typeface="Wingdings" panose="05000000000000000000" pitchFamily="2" charset="2"/>
              <a:buChar char="§"/>
            </a:pPr>
            <a:r>
              <a:rPr lang="en-US" sz="3200" dirty="0">
                <a:latin typeface="Century Gothic" panose="020B0502020202020204" pitchFamily="34" charset="0"/>
              </a:rPr>
              <a:t>Personnel who participated </a:t>
            </a:r>
            <a:br>
              <a:rPr lang="en-US" sz="3200" dirty="0">
                <a:latin typeface="Century Gothic" panose="020B0502020202020204" pitchFamily="34" charset="0"/>
              </a:rPr>
            </a:br>
            <a:r>
              <a:rPr lang="en-US" sz="3200" dirty="0">
                <a:latin typeface="Century Gothic" panose="020B0502020202020204" pitchFamily="34" charset="0"/>
              </a:rPr>
              <a:t>in fieldwork </a:t>
            </a:r>
          </a:p>
          <a:p>
            <a:pPr marL="1028700" lvl="2" indent="-396875">
              <a:spcBef>
                <a:spcPts val="1200"/>
              </a:spcBef>
              <a:spcAft>
                <a:spcPts val="600"/>
              </a:spcAft>
              <a:buClr>
                <a:srgbClr val="AB2472"/>
              </a:buClr>
              <a:buSzPct val="85000"/>
              <a:buFont typeface="Courier New" panose="02070309020205020404" pitchFamily="49" charset="0"/>
              <a:buChar char="o"/>
            </a:pPr>
            <a:r>
              <a:rPr lang="en-US" sz="3000" dirty="0">
                <a:latin typeface="Century Gothic" panose="020B0502020202020204" pitchFamily="34" charset="0"/>
              </a:rPr>
              <a:t>Ideally the interviewer, </a:t>
            </a:r>
            <a:br>
              <a:rPr lang="en-US" sz="3000" dirty="0">
                <a:latin typeface="Century Gothic" panose="020B0502020202020204" pitchFamily="34" charset="0"/>
              </a:rPr>
            </a:br>
            <a:r>
              <a:rPr lang="en-US" sz="3000" dirty="0">
                <a:latin typeface="Century Gothic" panose="020B0502020202020204" pitchFamily="34" charset="0"/>
              </a:rPr>
              <a:t>observer, etc.</a:t>
            </a:r>
          </a:p>
          <a:p>
            <a:pPr marL="511175" lvl="1" indent="-396875">
              <a:spcBef>
                <a:spcPts val="1200"/>
              </a:spcBef>
              <a:spcAft>
                <a:spcPts val="600"/>
              </a:spcAft>
              <a:buClr>
                <a:srgbClr val="AB2472"/>
              </a:buClr>
              <a:buFont typeface="Wingdings" panose="05000000000000000000" pitchFamily="2" charset="2"/>
              <a:buChar char="§"/>
            </a:pPr>
            <a:r>
              <a:rPr lang="en-US" sz="3200" dirty="0">
                <a:latin typeface="Century Gothic" panose="020B0502020202020204" pitchFamily="34" charset="0"/>
              </a:rPr>
              <a:t>Someone who is trained </a:t>
            </a:r>
            <a:br>
              <a:rPr lang="en-US" sz="3200" dirty="0">
                <a:latin typeface="Century Gothic" panose="020B0502020202020204" pitchFamily="34" charset="0"/>
              </a:rPr>
            </a:br>
            <a:r>
              <a:rPr lang="en-US" sz="3200" dirty="0">
                <a:latin typeface="Century Gothic" panose="020B0502020202020204" pitchFamily="34" charset="0"/>
              </a:rPr>
              <a:t>in qualitative methods</a:t>
            </a:r>
          </a:p>
          <a:p>
            <a:pPr marL="511175" lvl="1" indent="-396875">
              <a:spcBef>
                <a:spcPts val="1200"/>
              </a:spcBef>
              <a:spcAft>
                <a:spcPts val="600"/>
              </a:spcAft>
              <a:buClr>
                <a:srgbClr val="AB2472"/>
              </a:buClr>
              <a:buFont typeface="Wingdings" panose="05000000000000000000" pitchFamily="2" charset="2"/>
              <a:buChar char="§"/>
            </a:pPr>
            <a:r>
              <a:rPr lang="en-US" sz="3200" dirty="0">
                <a:latin typeface="Century Gothic" panose="020B0502020202020204" pitchFamily="34" charset="0"/>
              </a:rPr>
              <a:t>Someone who fully understands </a:t>
            </a:r>
            <a:br>
              <a:rPr lang="en-US" sz="3200" dirty="0">
                <a:latin typeface="Century Gothic" panose="020B0502020202020204" pitchFamily="34" charset="0"/>
              </a:rPr>
            </a:br>
            <a:r>
              <a:rPr lang="en-US" sz="3200" dirty="0">
                <a:latin typeface="Century Gothic" panose="020B0502020202020204" pitchFamily="34" charset="0"/>
              </a:rPr>
              <a:t>the objectives of the evaluation</a:t>
            </a:r>
          </a:p>
          <a:p>
            <a:endParaRPr lang="en-US" sz="3200" dirty="0"/>
          </a:p>
        </p:txBody>
      </p:sp>
      <p:sp>
        <p:nvSpPr>
          <p:cNvPr id="11" name="Title 6">
            <a:extLst>
              <a:ext uri="{FF2B5EF4-FFF2-40B4-BE49-F238E27FC236}">
                <a16:creationId xmlns:a16="http://schemas.microsoft.com/office/drawing/2014/main" id="{9458A27E-386B-4082-98CB-EBB2A6924BDB}"/>
              </a:ext>
            </a:extLst>
          </p:cNvPr>
          <p:cNvSpPr>
            <a:spLocks noGrp="1"/>
          </p:cNvSpPr>
          <p:nvPr>
            <p:ph type="title"/>
          </p:nvPr>
        </p:nvSpPr>
        <p:spPr>
          <a:xfrm>
            <a:off x="561845" y="366812"/>
            <a:ext cx="8724024" cy="1143000"/>
          </a:xfrm>
        </p:spPr>
        <p:txBody>
          <a:bodyPr/>
          <a:lstStyle/>
          <a:p>
            <a:r>
              <a:rPr lang="en-US" dirty="0"/>
              <a:t>Analysis chart (2)</a:t>
            </a:r>
          </a:p>
        </p:txBody>
      </p:sp>
      <p:sp>
        <p:nvSpPr>
          <p:cNvPr id="12" name="Text Placeholder 7">
            <a:extLst>
              <a:ext uri="{FF2B5EF4-FFF2-40B4-BE49-F238E27FC236}">
                <a16:creationId xmlns:a16="http://schemas.microsoft.com/office/drawing/2014/main" id="{10AAEE42-F0F6-44DE-8D5E-054CE62F58E5}"/>
              </a:ext>
            </a:extLst>
          </p:cNvPr>
          <p:cNvSpPr>
            <a:spLocks noGrp="1"/>
          </p:cNvSpPr>
          <p:nvPr>
            <p:ph type="body" sz="quarter" idx="11"/>
          </p:nvPr>
        </p:nvSpPr>
        <p:spPr>
          <a:xfrm>
            <a:off x="561845" y="1091205"/>
            <a:ext cx="6629400" cy="837214"/>
          </a:xfrm>
        </p:spPr>
        <p:txBody>
          <a:bodyPr/>
          <a:lstStyle/>
          <a:p>
            <a:r>
              <a:rPr lang="en-US" dirty="0"/>
              <a:t>Who?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texto"/>
          <p:cNvSpPr>
            <a:spLocks noGrp="1"/>
          </p:cNvSpPr>
          <p:nvPr>
            <p:ph type="body" sz="quarter" idx="10"/>
          </p:nvPr>
        </p:nvSpPr>
        <p:spPr>
          <a:xfrm>
            <a:off x="856114" y="2236839"/>
            <a:ext cx="8429755" cy="4699995"/>
          </a:xfrm>
        </p:spPr>
        <p:txBody>
          <a:bodyPr/>
          <a:lstStyle/>
          <a:p>
            <a:pPr marL="511175" lvl="1" indent="-396875">
              <a:spcBef>
                <a:spcPts val="600"/>
              </a:spcBef>
              <a:spcAft>
                <a:spcPts val="600"/>
              </a:spcAft>
              <a:buClr>
                <a:srgbClr val="AB2472"/>
              </a:buClr>
              <a:buFont typeface="Wingdings" panose="05000000000000000000" pitchFamily="2" charset="2"/>
              <a:buChar char="§"/>
            </a:pPr>
            <a:r>
              <a:rPr lang="en-US" sz="3200" dirty="0">
                <a:latin typeface="Century Gothic" panose="020B0502020202020204" pitchFamily="34" charset="0"/>
              </a:rPr>
              <a:t>Wait until finishing data collection </a:t>
            </a:r>
          </a:p>
          <a:p>
            <a:pPr marL="1028700" lvl="2" indent="-396875">
              <a:spcBef>
                <a:spcPts val="600"/>
              </a:spcBef>
              <a:spcAft>
                <a:spcPts val="600"/>
              </a:spcAft>
              <a:buClr>
                <a:srgbClr val="AB2472"/>
              </a:buClr>
              <a:buSzPct val="85000"/>
              <a:buFont typeface="Courier New" panose="02070309020205020404" pitchFamily="49" charset="0"/>
              <a:buChar char="o"/>
            </a:pPr>
            <a:r>
              <a:rPr lang="en-US" sz="3000" dirty="0">
                <a:latin typeface="Century Gothic" panose="020B0502020202020204" pitchFamily="34" charset="0"/>
              </a:rPr>
              <a:t>The evaluator must create codes </a:t>
            </a:r>
            <a:br>
              <a:rPr lang="en-US" sz="3000" dirty="0">
                <a:latin typeface="Century Gothic" panose="020B0502020202020204" pitchFamily="34" charset="0"/>
              </a:rPr>
            </a:br>
            <a:r>
              <a:rPr lang="en-US" sz="3000" dirty="0">
                <a:latin typeface="Century Gothic" panose="020B0502020202020204" pitchFamily="34" charset="0"/>
              </a:rPr>
              <a:t>for data collected</a:t>
            </a:r>
          </a:p>
          <a:p>
            <a:pPr marL="511175" lvl="1" indent="-396875">
              <a:spcBef>
                <a:spcPts val="1800"/>
              </a:spcBef>
              <a:spcAft>
                <a:spcPts val="600"/>
              </a:spcAft>
              <a:buClr>
                <a:srgbClr val="AB2472"/>
              </a:buClr>
              <a:buFont typeface="Wingdings" panose="05000000000000000000" pitchFamily="2" charset="2"/>
              <a:buChar char="§"/>
            </a:pPr>
            <a:r>
              <a:rPr lang="en-US" sz="3200" dirty="0">
                <a:latin typeface="Century Gothic" panose="020B0502020202020204" pitchFamily="34" charset="0"/>
              </a:rPr>
              <a:t>Plan ahead</a:t>
            </a:r>
          </a:p>
          <a:p>
            <a:pPr marL="1028700" lvl="2" indent="-396875">
              <a:spcBef>
                <a:spcPts val="600"/>
              </a:spcBef>
              <a:spcAft>
                <a:spcPts val="600"/>
              </a:spcAft>
              <a:buClr>
                <a:srgbClr val="AB2472"/>
              </a:buClr>
              <a:buSzPct val="85000"/>
              <a:buFont typeface="Courier New" panose="02070309020205020404" pitchFamily="49" charset="0"/>
              <a:buChar char="o"/>
            </a:pPr>
            <a:r>
              <a:rPr lang="en-US" sz="3000" dirty="0">
                <a:latin typeface="Century Gothic" panose="020B0502020202020204" pitchFamily="34" charset="0"/>
              </a:rPr>
              <a:t>Semistructured interview = half day </a:t>
            </a:r>
            <a:br>
              <a:rPr lang="en-US" sz="3000" dirty="0">
                <a:latin typeface="Century Gothic" panose="020B0502020202020204" pitchFamily="34" charset="0"/>
              </a:rPr>
            </a:br>
            <a:r>
              <a:rPr lang="en-US" sz="3000" dirty="0">
                <a:latin typeface="Century Gothic" panose="020B0502020202020204" pitchFamily="34" charset="0"/>
              </a:rPr>
              <a:t>to one day filling the chart</a:t>
            </a:r>
          </a:p>
          <a:p>
            <a:pPr marL="1028700" lvl="2" indent="-396875">
              <a:spcBef>
                <a:spcPts val="600"/>
              </a:spcBef>
              <a:spcAft>
                <a:spcPts val="600"/>
              </a:spcAft>
              <a:buClr>
                <a:srgbClr val="AB2472"/>
              </a:buClr>
              <a:buSzPct val="85000"/>
              <a:buFont typeface="Courier New" panose="02070309020205020404" pitchFamily="49" charset="0"/>
              <a:buChar char="o"/>
            </a:pPr>
            <a:r>
              <a:rPr lang="en-US" sz="3000" dirty="0">
                <a:latin typeface="Century Gothic" panose="020B0502020202020204" pitchFamily="34" charset="0"/>
              </a:rPr>
              <a:t>Observation = half day filling the chart</a:t>
            </a:r>
          </a:p>
          <a:p>
            <a:pPr lvl="1" indent="-342900">
              <a:spcBef>
                <a:spcPts val="600"/>
              </a:spcBef>
              <a:spcAft>
                <a:spcPts val="600"/>
              </a:spcAft>
              <a:buFont typeface="Arial" pitchFamily="34" charset="0"/>
              <a:buChar char="•"/>
            </a:pPr>
            <a:endParaRPr lang="en-US" sz="3200" dirty="0">
              <a:latin typeface="Century Gothic" panose="020B0502020202020204" pitchFamily="34" charset="0"/>
            </a:endParaRPr>
          </a:p>
        </p:txBody>
      </p:sp>
      <p:sp>
        <p:nvSpPr>
          <p:cNvPr id="9" name="Title 6">
            <a:extLst>
              <a:ext uri="{FF2B5EF4-FFF2-40B4-BE49-F238E27FC236}">
                <a16:creationId xmlns:a16="http://schemas.microsoft.com/office/drawing/2014/main" id="{CCA2C5F4-AD91-456C-B043-854C2D48A237}"/>
              </a:ext>
            </a:extLst>
          </p:cNvPr>
          <p:cNvSpPr>
            <a:spLocks noGrp="1"/>
          </p:cNvSpPr>
          <p:nvPr>
            <p:ph type="title"/>
          </p:nvPr>
        </p:nvSpPr>
        <p:spPr>
          <a:xfrm>
            <a:off x="561845" y="366812"/>
            <a:ext cx="8724024" cy="1143000"/>
          </a:xfrm>
        </p:spPr>
        <p:txBody>
          <a:bodyPr/>
          <a:lstStyle/>
          <a:p>
            <a:r>
              <a:rPr lang="en-US" dirty="0"/>
              <a:t>Analysis chart (3)</a:t>
            </a:r>
          </a:p>
        </p:txBody>
      </p:sp>
      <p:sp>
        <p:nvSpPr>
          <p:cNvPr id="10" name="Text Placeholder 7">
            <a:extLst>
              <a:ext uri="{FF2B5EF4-FFF2-40B4-BE49-F238E27FC236}">
                <a16:creationId xmlns:a16="http://schemas.microsoft.com/office/drawing/2014/main" id="{DDFBB550-0672-4088-B5D0-C819AE4E949D}"/>
              </a:ext>
            </a:extLst>
          </p:cNvPr>
          <p:cNvSpPr>
            <a:spLocks noGrp="1"/>
          </p:cNvSpPr>
          <p:nvPr>
            <p:ph type="body" sz="quarter" idx="11"/>
          </p:nvPr>
        </p:nvSpPr>
        <p:spPr>
          <a:xfrm>
            <a:off x="561845" y="1091205"/>
            <a:ext cx="6629400" cy="837214"/>
          </a:xfrm>
        </p:spPr>
        <p:txBody>
          <a:bodyPr/>
          <a:lstStyle/>
          <a:p>
            <a:r>
              <a:rPr lang="en-US" dirty="0"/>
              <a:t>When and how long?</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texto"/>
          <p:cNvSpPr>
            <a:spLocks noGrp="1"/>
          </p:cNvSpPr>
          <p:nvPr>
            <p:ph type="body" sz="quarter" idx="10"/>
          </p:nvPr>
        </p:nvSpPr>
        <p:spPr>
          <a:xfrm>
            <a:off x="949518" y="2095993"/>
            <a:ext cx="8336351" cy="2590800"/>
          </a:xfrm>
        </p:spPr>
        <p:txBody>
          <a:bodyPr/>
          <a:lstStyle/>
          <a:p>
            <a:pPr marL="628650" lvl="1" indent="-514350">
              <a:spcBef>
                <a:spcPts val="1200"/>
              </a:spcBef>
              <a:spcAft>
                <a:spcPts val="900"/>
              </a:spcAft>
              <a:buFont typeface="+mj-lt"/>
              <a:buAutoNum type="arabicPeriod"/>
            </a:pPr>
            <a:r>
              <a:rPr lang="en-US" sz="3200" dirty="0">
                <a:latin typeface="Century Gothic" panose="020B0502020202020204" pitchFamily="34" charset="0"/>
              </a:rPr>
              <a:t>Enter sociodemographic/</a:t>
            </a:r>
            <a:br>
              <a:rPr lang="en-US" sz="3200" dirty="0">
                <a:latin typeface="Century Gothic" panose="020B0502020202020204" pitchFamily="34" charset="0"/>
              </a:rPr>
            </a:br>
            <a:r>
              <a:rPr lang="en-US" sz="3200" dirty="0">
                <a:latin typeface="Century Gothic" panose="020B0502020202020204" pitchFamily="34" charset="0"/>
              </a:rPr>
              <a:t>context data</a:t>
            </a:r>
          </a:p>
          <a:p>
            <a:pPr marL="628650" lvl="1" indent="-514350">
              <a:spcBef>
                <a:spcPts val="1200"/>
              </a:spcBef>
              <a:spcAft>
                <a:spcPts val="900"/>
              </a:spcAft>
              <a:buFont typeface="+mj-lt"/>
              <a:buAutoNum type="arabicPeriod"/>
            </a:pPr>
            <a:r>
              <a:rPr lang="en-US" sz="3200" dirty="0">
                <a:latin typeface="Century Gothic" panose="020B0502020202020204" pitchFamily="34" charset="0"/>
              </a:rPr>
              <a:t>Listen to the audio</a:t>
            </a:r>
          </a:p>
          <a:p>
            <a:pPr marL="628650" lvl="1" indent="-514350">
              <a:spcBef>
                <a:spcPts val="1200"/>
              </a:spcBef>
              <a:spcAft>
                <a:spcPts val="600"/>
              </a:spcAft>
              <a:buFont typeface="+mj-lt"/>
              <a:buAutoNum type="arabicPeriod"/>
            </a:pPr>
            <a:r>
              <a:rPr lang="en-US" sz="3200" dirty="0">
                <a:latin typeface="Century Gothic" panose="020B0502020202020204" pitchFamily="34" charset="0"/>
              </a:rPr>
              <a:t>Stop the audio, </a:t>
            </a:r>
            <a:r>
              <a:rPr lang="en-US" sz="3200" b="1" dirty="0">
                <a:solidFill>
                  <a:schemeClr val="accent1">
                    <a:lumMod val="75000"/>
                  </a:schemeClr>
                </a:solidFill>
                <a:latin typeface="Century Gothic" panose="020B0502020202020204" pitchFamily="34" charset="0"/>
              </a:rPr>
              <a:t>type what is important</a:t>
            </a:r>
          </a:p>
          <a:p>
            <a:pPr marL="1143000" lvl="2" indent="-403225">
              <a:spcBef>
                <a:spcPts val="1200"/>
              </a:spcBef>
              <a:spcAft>
                <a:spcPts val="900"/>
              </a:spcAft>
              <a:buClr>
                <a:srgbClr val="AB2472"/>
              </a:buClr>
              <a:buFont typeface="Wingdings" panose="05000000000000000000" pitchFamily="2" charset="2"/>
              <a:buChar char="§"/>
            </a:pPr>
            <a:r>
              <a:rPr lang="en-US" sz="3000" dirty="0">
                <a:latin typeface="Century Gothic" panose="020B0502020202020204" pitchFamily="34" charset="0"/>
              </a:rPr>
              <a:t>Transcribe verbatim</a:t>
            </a:r>
          </a:p>
          <a:p>
            <a:pPr marL="628650" lvl="1" indent="-514350">
              <a:spcBef>
                <a:spcPts val="1200"/>
              </a:spcBef>
              <a:spcAft>
                <a:spcPts val="600"/>
              </a:spcAft>
              <a:buFont typeface="+mj-lt"/>
              <a:buAutoNum type="arabicPeriod"/>
            </a:pPr>
            <a:r>
              <a:rPr lang="en-US" sz="3200" dirty="0">
                <a:latin typeface="Century Gothic" panose="020B0502020202020204" pitchFamily="34" charset="0"/>
              </a:rPr>
              <a:t>Make a short comment on it—the preanalysis must be related to the question(s) to be answered </a:t>
            </a:r>
          </a:p>
        </p:txBody>
      </p:sp>
      <p:sp>
        <p:nvSpPr>
          <p:cNvPr id="9" name="Title 6">
            <a:extLst>
              <a:ext uri="{FF2B5EF4-FFF2-40B4-BE49-F238E27FC236}">
                <a16:creationId xmlns:a16="http://schemas.microsoft.com/office/drawing/2014/main" id="{93AAA611-5F8D-4464-81B0-94DD06B2DFA6}"/>
              </a:ext>
            </a:extLst>
          </p:cNvPr>
          <p:cNvSpPr>
            <a:spLocks noGrp="1"/>
          </p:cNvSpPr>
          <p:nvPr>
            <p:ph type="title"/>
          </p:nvPr>
        </p:nvSpPr>
        <p:spPr>
          <a:xfrm>
            <a:off x="561845" y="366812"/>
            <a:ext cx="8724024" cy="1004788"/>
          </a:xfrm>
        </p:spPr>
        <p:txBody>
          <a:bodyPr/>
          <a:lstStyle/>
          <a:p>
            <a:r>
              <a:rPr lang="en-US" dirty="0"/>
              <a:t>Analysis chart (4)</a:t>
            </a:r>
          </a:p>
        </p:txBody>
      </p:sp>
      <p:sp>
        <p:nvSpPr>
          <p:cNvPr id="10" name="Text Placeholder 7">
            <a:extLst>
              <a:ext uri="{FF2B5EF4-FFF2-40B4-BE49-F238E27FC236}">
                <a16:creationId xmlns:a16="http://schemas.microsoft.com/office/drawing/2014/main" id="{0D6EC170-6346-4B1F-988A-F0129E2C170E}"/>
              </a:ext>
            </a:extLst>
          </p:cNvPr>
          <p:cNvSpPr>
            <a:spLocks noGrp="1"/>
          </p:cNvSpPr>
          <p:nvPr>
            <p:ph type="body" sz="quarter" idx="11"/>
          </p:nvPr>
        </p:nvSpPr>
        <p:spPr>
          <a:xfrm>
            <a:off x="561845" y="1091205"/>
            <a:ext cx="6629400" cy="837214"/>
          </a:xfrm>
        </p:spPr>
        <p:txBody>
          <a:bodyPr/>
          <a:lstStyle/>
          <a:p>
            <a:r>
              <a:rPr lang="en-US" dirty="0"/>
              <a:t>How?</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texto"/>
          <p:cNvSpPr>
            <a:spLocks noGrp="1"/>
          </p:cNvSpPr>
          <p:nvPr>
            <p:ph type="body" sz="quarter" idx="10"/>
          </p:nvPr>
        </p:nvSpPr>
        <p:spPr>
          <a:xfrm>
            <a:off x="990600" y="2514600"/>
            <a:ext cx="8429755" cy="2590800"/>
          </a:xfrm>
        </p:spPr>
        <p:txBody>
          <a:bodyPr/>
          <a:lstStyle/>
          <a:p>
            <a:pPr marL="576263" lvl="1" indent="-461963">
              <a:lnSpc>
                <a:spcPts val="4600"/>
              </a:lnSpc>
              <a:spcBef>
                <a:spcPts val="1800"/>
              </a:spcBef>
              <a:spcAft>
                <a:spcPts val="600"/>
              </a:spcAft>
              <a:buClr>
                <a:srgbClr val="AB2472"/>
              </a:buClr>
              <a:buFont typeface="Wingdings" panose="05000000000000000000" pitchFamily="2" charset="2"/>
              <a:buChar char="§"/>
            </a:pPr>
            <a:r>
              <a:rPr lang="en-US" sz="3600" dirty="0">
                <a:latin typeface="Century Gothic" panose="020B0502020202020204" pitchFamily="34" charset="0"/>
              </a:rPr>
              <a:t>Typing in third person</a:t>
            </a:r>
          </a:p>
          <a:p>
            <a:pPr marL="576263" lvl="1" indent="-461963">
              <a:lnSpc>
                <a:spcPts val="4600"/>
              </a:lnSpc>
              <a:spcBef>
                <a:spcPts val="1800"/>
              </a:spcBef>
              <a:spcAft>
                <a:spcPts val="600"/>
              </a:spcAft>
              <a:buClr>
                <a:srgbClr val="AB2472"/>
              </a:buClr>
              <a:buFont typeface="Wingdings" panose="05000000000000000000" pitchFamily="2" charset="2"/>
              <a:buChar char="§"/>
            </a:pPr>
            <a:r>
              <a:rPr lang="en-US" sz="3600" dirty="0">
                <a:latin typeface="Century Gothic" panose="020B0502020202020204" pitchFamily="34" charset="0"/>
              </a:rPr>
              <a:t>Capture in detail only the initial minutes of the interview</a:t>
            </a:r>
          </a:p>
          <a:p>
            <a:pPr marL="576263" lvl="1" indent="-461963">
              <a:lnSpc>
                <a:spcPts val="4600"/>
              </a:lnSpc>
              <a:spcBef>
                <a:spcPts val="1800"/>
              </a:spcBef>
              <a:spcAft>
                <a:spcPts val="600"/>
              </a:spcAft>
              <a:buClr>
                <a:srgbClr val="AB2472"/>
              </a:buClr>
              <a:buFont typeface="Wingdings" panose="05000000000000000000" pitchFamily="2" charset="2"/>
              <a:buChar char="§"/>
            </a:pPr>
            <a:r>
              <a:rPr lang="en-US" sz="3600" dirty="0">
                <a:latin typeface="Century Gothic" panose="020B0502020202020204" pitchFamily="34" charset="0"/>
              </a:rPr>
              <a:t>Type only those fragments that support your idea or hypothesis</a:t>
            </a:r>
          </a:p>
        </p:txBody>
      </p:sp>
      <p:sp>
        <p:nvSpPr>
          <p:cNvPr id="9" name="Title 6">
            <a:extLst>
              <a:ext uri="{FF2B5EF4-FFF2-40B4-BE49-F238E27FC236}">
                <a16:creationId xmlns:a16="http://schemas.microsoft.com/office/drawing/2014/main" id="{BB7605E3-14A3-487B-A691-6E316F64F5F2}"/>
              </a:ext>
            </a:extLst>
          </p:cNvPr>
          <p:cNvSpPr>
            <a:spLocks noGrp="1"/>
          </p:cNvSpPr>
          <p:nvPr>
            <p:ph type="title"/>
          </p:nvPr>
        </p:nvSpPr>
        <p:spPr>
          <a:xfrm>
            <a:off x="561845" y="366812"/>
            <a:ext cx="8724024" cy="1004788"/>
          </a:xfrm>
        </p:spPr>
        <p:txBody>
          <a:bodyPr/>
          <a:lstStyle/>
          <a:p>
            <a:r>
              <a:rPr lang="en-US" dirty="0"/>
              <a:t>Analysis chart (5)</a:t>
            </a:r>
          </a:p>
        </p:txBody>
      </p:sp>
      <p:sp>
        <p:nvSpPr>
          <p:cNvPr id="10" name="Text Placeholder 7">
            <a:extLst>
              <a:ext uri="{FF2B5EF4-FFF2-40B4-BE49-F238E27FC236}">
                <a16:creationId xmlns:a16="http://schemas.microsoft.com/office/drawing/2014/main" id="{3D0C6EDE-9592-4D46-BAF5-E96E40AD00B3}"/>
              </a:ext>
            </a:extLst>
          </p:cNvPr>
          <p:cNvSpPr>
            <a:spLocks noGrp="1"/>
          </p:cNvSpPr>
          <p:nvPr>
            <p:ph type="body" sz="quarter" idx="11"/>
          </p:nvPr>
        </p:nvSpPr>
        <p:spPr>
          <a:xfrm>
            <a:off x="561845" y="1091205"/>
            <a:ext cx="6629400" cy="837214"/>
          </a:xfrm>
        </p:spPr>
        <p:txBody>
          <a:bodyPr/>
          <a:lstStyle/>
          <a:p>
            <a:r>
              <a:rPr lang="en-US" dirty="0"/>
              <a:t>Common mistakes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type="body" sz="quarter" idx="10"/>
          </p:nvPr>
        </p:nvSpPr>
        <p:spPr>
          <a:xfrm>
            <a:off x="888771" y="1928419"/>
            <a:ext cx="8429755" cy="5477169"/>
          </a:xfrm>
        </p:spPr>
        <p:txBody>
          <a:bodyPr>
            <a:noAutofit/>
          </a:bodyPr>
          <a:lstStyle/>
          <a:p>
            <a:pPr>
              <a:lnSpc>
                <a:spcPct val="150000"/>
              </a:lnSpc>
              <a:spcAft>
                <a:spcPts val="600"/>
              </a:spcAft>
            </a:pPr>
            <a:r>
              <a:rPr lang="en-US" b="1" dirty="0">
                <a:latin typeface="Century Gothic" panose="020B0502020202020204" pitchFamily="34" charset="0"/>
              </a:rPr>
              <a:t>Strengths </a:t>
            </a:r>
          </a:p>
          <a:p>
            <a:pPr marL="511175" lvl="1" indent="-336550">
              <a:spcAft>
                <a:spcPts val="1200"/>
              </a:spcAft>
              <a:buClr>
                <a:srgbClr val="AB2472"/>
              </a:buClr>
              <a:buFont typeface="Wingdings" panose="05000000000000000000" pitchFamily="2" charset="2"/>
              <a:buChar char="§"/>
            </a:pPr>
            <a:r>
              <a:rPr lang="en-US" sz="2600" dirty="0">
                <a:latin typeface="Century Gothic" panose="020B0502020202020204" pitchFamily="34" charset="0"/>
              </a:rPr>
              <a:t>Save money: Use Excel or Word charts instead of paying for transcriptions and for the software</a:t>
            </a:r>
          </a:p>
          <a:p>
            <a:pPr marL="511175" lvl="1" indent="-336550">
              <a:spcAft>
                <a:spcPts val="1200"/>
              </a:spcAft>
              <a:buClr>
                <a:srgbClr val="AB2472"/>
              </a:buClr>
              <a:buFont typeface="Wingdings" panose="05000000000000000000" pitchFamily="2" charset="2"/>
              <a:buChar char="§"/>
            </a:pPr>
            <a:r>
              <a:rPr lang="en-US" sz="2600" dirty="0">
                <a:latin typeface="Century Gothic" panose="020B0502020202020204" pitchFamily="34" charset="0"/>
              </a:rPr>
              <a:t>Save time: Spend less time to capture data</a:t>
            </a:r>
          </a:p>
          <a:p>
            <a:pPr>
              <a:spcBef>
                <a:spcPts val="600"/>
              </a:spcBef>
              <a:spcAft>
                <a:spcPts val="600"/>
              </a:spcAft>
            </a:pPr>
            <a:r>
              <a:rPr lang="en-US" b="1" dirty="0">
                <a:latin typeface="Century Gothic" panose="020B0502020202020204" pitchFamily="34" charset="0"/>
              </a:rPr>
              <a:t>Weaknesses </a:t>
            </a:r>
          </a:p>
          <a:p>
            <a:pPr marL="511175" lvl="1" indent="-336550">
              <a:spcBef>
                <a:spcPts val="300"/>
              </a:spcBef>
              <a:spcAft>
                <a:spcPts val="1200"/>
              </a:spcAft>
              <a:buClr>
                <a:srgbClr val="AB2472"/>
              </a:buClr>
              <a:buFont typeface="Wingdings" panose="05000000000000000000" pitchFamily="2" charset="2"/>
              <a:buChar char="§"/>
            </a:pPr>
            <a:r>
              <a:rPr lang="en-US" sz="2600" dirty="0">
                <a:latin typeface="Century Gothic" panose="020B0502020202020204" pitchFamily="34" charset="0"/>
              </a:rPr>
              <a:t>Pre-selection leads to loss of richness of data</a:t>
            </a:r>
          </a:p>
          <a:p>
            <a:pPr marL="511175" lvl="1" indent="-336550">
              <a:spcAft>
                <a:spcPts val="1200"/>
              </a:spcAft>
              <a:buClr>
                <a:srgbClr val="AB2472"/>
              </a:buClr>
              <a:buFont typeface="Wingdings" panose="05000000000000000000" pitchFamily="2" charset="2"/>
              <a:buChar char="§"/>
            </a:pPr>
            <a:r>
              <a:rPr lang="en-US" sz="2600" dirty="0">
                <a:latin typeface="Century Gothic" panose="020B0502020202020204" pitchFamily="34" charset="0"/>
              </a:rPr>
              <a:t>Requires high expertise level/knowledge </a:t>
            </a:r>
            <a:br>
              <a:rPr lang="en-US" sz="2600" dirty="0">
                <a:latin typeface="Century Gothic" panose="020B0502020202020204" pitchFamily="34" charset="0"/>
              </a:rPr>
            </a:br>
            <a:r>
              <a:rPr lang="en-US" sz="2600" dirty="0">
                <a:latin typeface="Century Gothic" panose="020B0502020202020204" pitchFamily="34" charset="0"/>
              </a:rPr>
              <a:t>of topic</a:t>
            </a:r>
          </a:p>
          <a:p>
            <a:pPr marL="511175" lvl="1" indent="-336550">
              <a:spcAft>
                <a:spcPts val="900"/>
              </a:spcAft>
              <a:buClr>
                <a:srgbClr val="AB2472"/>
              </a:buClr>
              <a:buFont typeface="Wingdings" panose="05000000000000000000" pitchFamily="2" charset="2"/>
              <a:buChar char="§"/>
            </a:pPr>
            <a:r>
              <a:rPr lang="en-US" sz="2600" dirty="0">
                <a:latin typeface="Century Gothic" panose="020B0502020202020204" pitchFamily="34" charset="0"/>
              </a:rPr>
              <a:t>Not inductive, only deductive</a:t>
            </a:r>
          </a:p>
          <a:p>
            <a:pPr marL="1089025" lvl="2" indent="-403225">
              <a:spcAft>
                <a:spcPts val="1200"/>
              </a:spcAft>
              <a:buClr>
                <a:srgbClr val="AB2472"/>
              </a:buClr>
              <a:buSzPct val="85000"/>
              <a:buFont typeface="Courier New" panose="02070309020205020404" pitchFamily="49" charset="0"/>
              <a:buChar char="o"/>
            </a:pPr>
            <a:r>
              <a:rPr lang="en-US" sz="2600" dirty="0">
                <a:latin typeface="Century Gothic" panose="020B0502020202020204" pitchFamily="34" charset="0"/>
              </a:rPr>
              <a:t>Mainly thematic analysis</a:t>
            </a:r>
          </a:p>
        </p:txBody>
      </p:sp>
      <p:sp>
        <p:nvSpPr>
          <p:cNvPr id="4" name="3 Marcador de texto"/>
          <p:cNvSpPr>
            <a:spLocks noGrp="1"/>
          </p:cNvSpPr>
          <p:nvPr>
            <p:ph type="body" sz="quarter" idx="11"/>
          </p:nvPr>
        </p:nvSpPr>
        <p:spPr>
          <a:xfrm>
            <a:off x="561844" y="1091205"/>
            <a:ext cx="8048755" cy="837214"/>
          </a:xfrm>
        </p:spPr>
        <p:txBody>
          <a:bodyPr/>
          <a:lstStyle/>
          <a:p>
            <a:r>
              <a:rPr lang="en-US" dirty="0"/>
              <a:t>Strengths and weaknesses</a:t>
            </a:r>
            <a:endParaRPr lang="es-MX" dirty="0"/>
          </a:p>
        </p:txBody>
      </p:sp>
      <p:sp>
        <p:nvSpPr>
          <p:cNvPr id="8" name="Title 6">
            <a:extLst>
              <a:ext uri="{FF2B5EF4-FFF2-40B4-BE49-F238E27FC236}">
                <a16:creationId xmlns:a16="http://schemas.microsoft.com/office/drawing/2014/main" id="{5A4DA9DD-3453-4B7C-BB3B-487BCA8549DA}"/>
              </a:ext>
            </a:extLst>
          </p:cNvPr>
          <p:cNvSpPr>
            <a:spLocks noGrp="1"/>
          </p:cNvSpPr>
          <p:nvPr>
            <p:ph type="title"/>
          </p:nvPr>
        </p:nvSpPr>
        <p:spPr>
          <a:xfrm>
            <a:off x="561845" y="366812"/>
            <a:ext cx="8724024" cy="1004788"/>
          </a:xfrm>
        </p:spPr>
        <p:txBody>
          <a:bodyPr/>
          <a:lstStyle/>
          <a:p>
            <a:r>
              <a:rPr lang="en-US" dirty="0"/>
              <a:t>Analysis chart (6)</a:t>
            </a:r>
          </a:p>
        </p:txBody>
      </p:sp>
    </p:spTree>
    <p:extLst>
      <p:ext uri="{BB962C8B-B14F-4D97-AF65-F5344CB8AC3E}">
        <p14:creationId xmlns:p14="http://schemas.microsoft.com/office/powerpoint/2010/main" val="3410453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604ECA-5519-4E49-B941-98DEF92CBCE6}"/>
              </a:ext>
            </a:extLst>
          </p:cNvPr>
          <p:cNvSpPr>
            <a:spLocks noGrp="1"/>
          </p:cNvSpPr>
          <p:nvPr>
            <p:ph type="title"/>
          </p:nvPr>
        </p:nvSpPr>
        <p:spPr/>
        <p:txBody>
          <a:bodyPr/>
          <a:lstStyle/>
          <a:p>
            <a:r>
              <a:rPr lang="en-US" dirty="0"/>
              <a:t>Analysis tools: Software</a:t>
            </a:r>
          </a:p>
        </p:txBody>
      </p:sp>
      <p:sp>
        <p:nvSpPr>
          <p:cNvPr id="3" name="2 Marcador de contenido"/>
          <p:cNvSpPr>
            <a:spLocks noGrp="1"/>
          </p:cNvSpPr>
          <p:nvPr>
            <p:ph type="body" sz="quarter" idx="10"/>
          </p:nvPr>
        </p:nvSpPr>
        <p:spPr>
          <a:xfrm>
            <a:off x="887889" y="1828800"/>
            <a:ext cx="8282621" cy="4724400"/>
          </a:xfrm>
        </p:spPr>
        <p:txBody>
          <a:bodyPr/>
          <a:lstStyle/>
          <a:p>
            <a:pPr marL="511175" indent="-392113">
              <a:spcAft>
                <a:spcPts val="1200"/>
              </a:spcAft>
              <a:buClr>
                <a:srgbClr val="AB2472"/>
              </a:buClr>
              <a:buFont typeface="Wingdings" panose="05000000000000000000" pitchFamily="2" charset="2"/>
              <a:buChar char="§"/>
            </a:pPr>
            <a:r>
              <a:rPr lang="en-US" sz="3200" dirty="0">
                <a:latin typeface="Century Gothic" panose="020B0502020202020204" pitchFamily="34" charset="0"/>
              </a:rPr>
              <a:t>Software assists in analysis, but does not analyze data</a:t>
            </a:r>
          </a:p>
          <a:p>
            <a:pPr marL="511175" indent="-392113">
              <a:spcAft>
                <a:spcPts val="1200"/>
              </a:spcAft>
              <a:buClr>
                <a:srgbClr val="AB2472"/>
              </a:buClr>
              <a:buFont typeface="Wingdings" panose="05000000000000000000" pitchFamily="2" charset="2"/>
              <a:buChar char="§"/>
            </a:pPr>
            <a:r>
              <a:rPr lang="en-US" sz="3200" dirty="0">
                <a:latin typeface="Century Gothic" panose="020B0502020202020204" pitchFamily="34" charset="0"/>
              </a:rPr>
              <a:t>Basic functions</a:t>
            </a:r>
          </a:p>
          <a:p>
            <a:pPr marL="1033463" lvl="2" indent="-401638">
              <a:spcAft>
                <a:spcPts val="1200"/>
              </a:spcAft>
              <a:buClr>
                <a:srgbClr val="AB2472"/>
              </a:buClr>
              <a:buSzPct val="85000"/>
              <a:buFont typeface="Courier New" panose="02070309020205020404" pitchFamily="49" charset="0"/>
              <a:buChar char="o"/>
            </a:pPr>
            <a:r>
              <a:rPr lang="en-US" sz="3000" dirty="0">
                <a:solidFill>
                  <a:schemeClr val="tx1"/>
                </a:solidFill>
                <a:latin typeface="Century Gothic" panose="020B0502020202020204" pitchFamily="34" charset="0"/>
              </a:rPr>
              <a:t>Data storage, systematic coding, creating memos, facilitate comparison, and linking </a:t>
            </a:r>
          </a:p>
          <a:p>
            <a:pPr marL="1033463" lvl="2" indent="-401638">
              <a:buClr>
                <a:srgbClr val="AB2472"/>
              </a:buClr>
              <a:buSzPct val="85000"/>
              <a:buFont typeface="Courier New" panose="02070309020205020404" pitchFamily="49" charset="0"/>
              <a:buChar char="o"/>
            </a:pPr>
            <a:r>
              <a:rPr lang="en-US" sz="3000" dirty="0">
                <a:solidFill>
                  <a:schemeClr val="tx1"/>
                </a:solidFill>
                <a:latin typeface="Century Gothic" panose="020B0502020202020204" pitchFamily="34" charset="0"/>
              </a:rPr>
              <a:t>Useful, especially when there is </a:t>
            </a:r>
            <a:br>
              <a:rPr lang="en-US" sz="3000" dirty="0">
                <a:solidFill>
                  <a:schemeClr val="tx1"/>
                </a:solidFill>
                <a:latin typeface="Century Gothic" panose="020B0502020202020204" pitchFamily="34" charset="0"/>
              </a:rPr>
            </a:br>
            <a:r>
              <a:rPr lang="en-US" sz="3000" dirty="0">
                <a:solidFill>
                  <a:schemeClr val="tx1"/>
                </a:solidFill>
                <a:latin typeface="Century Gothic" panose="020B0502020202020204" pitchFamily="34" charset="0"/>
              </a:rPr>
              <a:t>a large volume of data</a:t>
            </a:r>
            <a:endParaRPr lang="en-US" sz="3000" dirty="0">
              <a:latin typeface="Century Gothic" panose="020B0502020202020204" pitchFamily="34" charset="0"/>
            </a:endParaRPr>
          </a:p>
        </p:txBody>
      </p:sp>
    </p:spTree>
    <p:extLst>
      <p:ext uri="{BB962C8B-B14F-4D97-AF65-F5344CB8AC3E}">
        <p14:creationId xmlns:p14="http://schemas.microsoft.com/office/powerpoint/2010/main" val="3291366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BD8B85C-AA3F-4489-BF33-056DFCD8AF19}"/>
              </a:ext>
            </a:extLst>
          </p:cNvPr>
          <p:cNvSpPr>
            <a:spLocks noGrp="1"/>
          </p:cNvSpPr>
          <p:nvPr>
            <p:ph type="title"/>
          </p:nvPr>
        </p:nvSpPr>
        <p:spPr>
          <a:xfrm>
            <a:off x="561844" y="366812"/>
            <a:ext cx="9496556" cy="1143000"/>
          </a:xfrm>
        </p:spPr>
        <p:txBody>
          <a:bodyPr/>
          <a:lstStyle/>
          <a:p>
            <a:r>
              <a:rPr lang="en-US" spc="-100" dirty="0"/>
              <a:t>Examples of software programs</a:t>
            </a:r>
          </a:p>
        </p:txBody>
      </p:sp>
      <p:sp>
        <p:nvSpPr>
          <p:cNvPr id="3" name="2 Marcador de contenido"/>
          <p:cNvSpPr>
            <a:spLocks noGrp="1"/>
          </p:cNvSpPr>
          <p:nvPr>
            <p:ph type="body" sz="quarter" idx="10"/>
          </p:nvPr>
        </p:nvSpPr>
        <p:spPr>
          <a:xfrm>
            <a:off x="754170" y="1928419"/>
            <a:ext cx="8841026" cy="2590800"/>
          </a:xfrm>
        </p:spPr>
        <p:txBody>
          <a:bodyPr>
            <a:noAutofit/>
          </a:bodyPr>
          <a:lstStyle/>
          <a:p>
            <a:pPr marL="457200" indent="-403225">
              <a:lnSpc>
                <a:spcPct val="150000"/>
              </a:lnSpc>
              <a:buClr>
                <a:srgbClr val="AB2472"/>
              </a:buClr>
              <a:buFont typeface="Wingdings" panose="05000000000000000000" pitchFamily="2" charset="2"/>
              <a:buChar char="§"/>
            </a:pPr>
            <a:r>
              <a:rPr lang="en-US" b="1" dirty="0">
                <a:latin typeface="Century Gothic" panose="020B0502020202020204" pitchFamily="34" charset="0"/>
              </a:rPr>
              <a:t>CDC free software</a:t>
            </a:r>
          </a:p>
          <a:p>
            <a:pPr lvl="1">
              <a:lnSpc>
                <a:spcPts val="2880"/>
              </a:lnSpc>
            </a:pPr>
            <a:r>
              <a:rPr lang="en-US" sz="2600" dirty="0">
                <a:latin typeface="Century Gothic" panose="020B0502020202020204" pitchFamily="34" charset="0"/>
              </a:rPr>
              <a:t>AnSWR (Analysis Software for Word-Based Records) </a:t>
            </a:r>
          </a:p>
          <a:p>
            <a:pPr lvl="1">
              <a:lnSpc>
                <a:spcPts val="2880"/>
              </a:lnSpc>
            </a:pPr>
            <a:r>
              <a:rPr lang="en-US" sz="2600" dirty="0">
                <a:latin typeface="Century Gothic" panose="020B0502020202020204" pitchFamily="34" charset="0"/>
              </a:rPr>
              <a:t>CDC EZ-Text (Freeware from th</a:t>
            </a:r>
            <a:r>
              <a:rPr lang="en-US" sz="2600" dirty="0"/>
              <a:t>e Centers for Disease Control and Prevention</a:t>
            </a:r>
            <a:r>
              <a:rPr lang="en-US" sz="2600" dirty="0">
                <a:latin typeface="Century Gothic" panose="020B0502020202020204" pitchFamily="34" charset="0"/>
              </a:rPr>
              <a:t>)</a:t>
            </a:r>
          </a:p>
          <a:p>
            <a:pPr>
              <a:lnSpc>
                <a:spcPct val="150000"/>
              </a:lnSpc>
            </a:pPr>
            <a:endParaRPr lang="en-US" sz="2000" dirty="0">
              <a:latin typeface="Century Gothic" panose="020B0502020202020204" pitchFamily="34" charset="0"/>
            </a:endParaRPr>
          </a:p>
          <a:p>
            <a:pPr>
              <a:lnSpc>
                <a:spcPct val="150000"/>
              </a:lnSpc>
            </a:pPr>
            <a:endParaRPr lang="en-US" sz="2000" dirty="0">
              <a:latin typeface="Century Gothic" panose="020B0502020202020204" pitchFamily="34" charset="0"/>
            </a:endParaRPr>
          </a:p>
          <a:p>
            <a:pPr>
              <a:lnSpc>
                <a:spcPct val="150000"/>
              </a:lnSpc>
            </a:pPr>
            <a:endParaRPr lang="en-US" sz="2000" dirty="0">
              <a:latin typeface="Century Gothic" panose="020B0502020202020204" pitchFamily="34" charset="0"/>
            </a:endParaRPr>
          </a:p>
          <a:p>
            <a:pPr>
              <a:lnSpc>
                <a:spcPct val="150000"/>
              </a:lnSpc>
            </a:pPr>
            <a:endParaRPr lang="en-US" sz="2000" dirty="0">
              <a:latin typeface="Century Gothic" panose="020B0502020202020204" pitchFamily="34" charset="0"/>
            </a:endParaRPr>
          </a:p>
          <a:p>
            <a:pPr>
              <a:lnSpc>
                <a:spcPct val="150000"/>
              </a:lnSpc>
            </a:pPr>
            <a:endParaRPr lang="en-US" sz="2000" dirty="0">
              <a:latin typeface="Century Gothic" panose="020B0502020202020204" pitchFamily="34" charset="0"/>
            </a:endParaRPr>
          </a:p>
          <a:p>
            <a:pPr>
              <a:lnSpc>
                <a:spcPct val="150000"/>
              </a:lnSpc>
            </a:pPr>
            <a:endParaRPr lang="en-US" sz="2000" dirty="0">
              <a:latin typeface="Century Gothic" panose="020B0502020202020204" pitchFamily="34" charset="0"/>
            </a:endParaRPr>
          </a:p>
          <a:p>
            <a:pPr marL="53975" lvl="1">
              <a:spcBef>
                <a:spcPts val="1200"/>
              </a:spcBef>
            </a:pPr>
            <a:r>
              <a:rPr lang="en-US" b="1" dirty="0">
                <a:latin typeface="Century Gothic" panose="020B0502020202020204" pitchFamily="34" charset="0"/>
              </a:rPr>
              <a:t>Note: </a:t>
            </a:r>
            <a:r>
              <a:rPr lang="en-US" dirty="0">
                <a:latin typeface="Century Gothic" panose="020B0502020202020204" pitchFamily="34" charset="0"/>
              </a:rPr>
              <a:t>There are many online discussion groups for learning how to use the software programs.</a:t>
            </a:r>
          </a:p>
        </p:txBody>
      </p:sp>
      <p:sp>
        <p:nvSpPr>
          <p:cNvPr id="11" name="Text Placeholder 10">
            <a:extLst>
              <a:ext uri="{FF2B5EF4-FFF2-40B4-BE49-F238E27FC236}">
                <a16:creationId xmlns:a16="http://schemas.microsoft.com/office/drawing/2014/main" id="{5F264DD3-CF7B-4552-BD75-E6513131AD80}"/>
              </a:ext>
            </a:extLst>
          </p:cNvPr>
          <p:cNvSpPr>
            <a:spLocks noGrp="1"/>
          </p:cNvSpPr>
          <p:nvPr>
            <p:ph type="body" sz="quarter" idx="11"/>
          </p:nvPr>
        </p:nvSpPr>
        <p:spPr/>
        <p:txBody>
          <a:bodyPr/>
          <a:lstStyle/>
          <a:p>
            <a:r>
              <a:rPr lang="en-US" dirty="0"/>
              <a:t>Qualitative analysis </a:t>
            </a:r>
          </a:p>
        </p:txBody>
      </p:sp>
      <p:graphicFrame>
        <p:nvGraphicFramePr>
          <p:cNvPr id="4" name="3 Tabla"/>
          <p:cNvGraphicFramePr>
            <a:graphicFrameLocks noGrp="1"/>
          </p:cNvGraphicFramePr>
          <p:nvPr>
            <p:extLst>
              <p:ext uri="{D42A27DB-BD31-4B8C-83A1-F6EECF244321}">
                <p14:modId xmlns:p14="http://schemas.microsoft.com/office/powerpoint/2010/main" val="3947423197"/>
              </p:ext>
            </p:extLst>
          </p:nvPr>
        </p:nvGraphicFramePr>
        <p:xfrm>
          <a:off x="754170" y="3954780"/>
          <a:ext cx="8550060" cy="2293620"/>
        </p:xfrm>
        <a:graphic>
          <a:graphicData uri="http://schemas.openxmlformats.org/drawingml/2006/table">
            <a:tbl>
              <a:tblPr firstRow="1" bandRow="1">
                <a:tableStyleId>{5C22544A-7EE6-4342-B048-85BDC9FD1C3A}</a:tableStyleId>
              </a:tblPr>
              <a:tblGrid>
                <a:gridCol w="2932630">
                  <a:extLst>
                    <a:ext uri="{9D8B030D-6E8A-4147-A177-3AD203B41FA5}">
                      <a16:colId xmlns:a16="http://schemas.microsoft.com/office/drawing/2014/main" val="20000"/>
                    </a:ext>
                  </a:extLst>
                </a:gridCol>
                <a:gridCol w="3469589">
                  <a:extLst>
                    <a:ext uri="{9D8B030D-6E8A-4147-A177-3AD203B41FA5}">
                      <a16:colId xmlns:a16="http://schemas.microsoft.com/office/drawing/2014/main" val="20001"/>
                    </a:ext>
                  </a:extLst>
                </a:gridCol>
                <a:gridCol w="2147841">
                  <a:extLst>
                    <a:ext uri="{9D8B030D-6E8A-4147-A177-3AD203B41FA5}">
                      <a16:colId xmlns:a16="http://schemas.microsoft.com/office/drawing/2014/main" val="20002"/>
                    </a:ext>
                  </a:extLst>
                </a:gridCol>
              </a:tblGrid>
              <a:tr h="323850">
                <a:tc gridSpan="3">
                  <a:txBody>
                    <a:bodyPr/>
                    <a:lstStyle/>
                    <a:p>
                      <a:r>
                        <a:rPr lang="en-US" sz="2800" b="1" noProof="0" dirty="0">
                          <a:solidFill>
                            <a:schemeClr val="bg1"/>
                          </a:solidFill>
                          <a:latin typeface="Century Gothic" panose="020B0502020202020204" pitchFamily="34" charset="0"/>
                        </a:rPr>
                        <a:t>Other software</a:t>
                      </a:r>
                    </a:p>
                  </a:txBody>
                  <a:tcPr>
                    <a:solidFill>
                      <a:srgbClr val="80B2A8"/>
                    </a:solidFill>
                  </a:tcPr>
                </a:tc>
                <a:tc hMerge="1">
                  <a:txBody>
                    <a:bodyPr/>
                    <a:lstStyle/>
                    <a:p>
                      <a:endParaRPr lang="es-MX" dirty="0"/>
                    </a:p>
                  </a:txBody>
                  <a:tcPr/>
                </a:tc>
                <a:tc hMerge="1">
                  <a:txBody>
                    <a:bodyPr/>
                    <a:lstStyle/>
                    <a:p>
                      <a:endParaRPr lang="es-MX" dirty="0"/>
                    </a:p>
                  </a:txBody>
                  <a:tcPr/>
                </a:tc>
                <a:extLst>
                  <a:ext uri="{0D108BD9-81ED-4DB2-BD59-A6C34878D82A}">
                    <a16:rowId xmlns:a16="http://schemas.microsoft.com/office/drawing/2014/main" val="10000"/>
                  </a:ext>
                </a:extLst>
              </a:tr>
              <a:tr h="476250">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400" spc="-150" noProof="0" dirty="0">
                          <a:latin typeface="Century Gothic" panose="020B0502020202020204" pitchFamily="34" charset="0"/>
                        </a:rPr>
                        <a:t>Dedoose</a:t>
                      </a:r>
                    </a:p>
                  </a:txBody>
                  <a:tcPr>
                    <a:solidFill>
                      <a:srgbClr val="A4C8C1"/>
                    </a:solidFill>
                  </a:tcPr>
                </a:tc>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400" b="0" spc="-150" noProof="0" dirty="0">
                          <a:latin typeface="Century Gothic" panose="020B0502020202020204" pitchFamily="34" charset="0"/>
                        </a:rPr>
                        <a:t>Atlas.ti </a:t>
                      </a:r>
                    </a:p>
                  </a:txBody>
                  <a:tcPr>
                    <a:solidFill>
                      <a:srgbClr val="A4C8C1"/>
                    </a:solidFill>
                  </a:tcPr>
                </a:tc>
                <a:tc>
                  <a:txBody>
                    <a:bodyPr/>
                    <a:lstStyle/>
                    <a:p>
                      <a:r>
                        <a:rPr lang="en-US" sz="2400" spc="-150" noProof="0" dirty="0">
                          <a:latin typeface="Century Gothic" panose="020B0502020202020204" pitchFamily="34" charset="0"/>
                        </a:rPr>
                        <a:t>Ethnograph</a:t>
                      </a:r>
                    </a:p>
                  </a:txBody>
                  <a:tcPr>
                    <a:solidFill>
                      <a:srgbClr val="A4C8C1"/>
                    </a:solidFill>
                  </a:tcPr>
                </a:tc>
                <a:extLst>
                  <a:ext uri="{0D108BD9-81ED-4DB2-BD59-A6C34878D82A}">
                    <a16:rowId xmlns:a16="http://schemas.microsoft.com/office/drawing/2014/main" val="10001"/>
                  </a:ext>
                </a:extLst>
              </a:tr>
              <a:tr h="476250">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400" spc="-150" noProof="0" dirty="0">
                          <a:latin typeface="Century Gothic" panose="020B0502020202020204" pitchFamily="34" charset="0"/>
                        </a:rPr>
                        <a:t>Hyper RESEARCH</a:t>
                      </a:r>
                    </a:p>
                  </a:txBody>
                  <a:tcPr>
                    <a:solidFill>
                      <a:srgbClr val="DDEBE8"/>
                    </a:solidFill>
                  </a:tcPr>
                </a:tc>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400" spc="-150" noProof="0" dirty="0">
                          <a:solidFill>
                            <a:schemeClr val="tx1"/>
                          </a:solidFill>
                          <a:latin typeface="Century Gothic" panose="020B0502020202020204" pitchFamily="34" charset="0"/>
                        </a:rPr>
                        <a:t>QCA (Qualitative Comparative Analysis)</a:t>
                      </a:r>
                    </a:p>
                  </a:txBody>
                  <a:tcPr>
                    <a:solidFill>
                      <a:srgbClr val="DDEBE8"/>
                    </a:solidFill>
                  </a:tcPr>
                </a:tc>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400" spc="-150" noProof="0" dirty="0">
                          <a:latin typeface="Century Gothic" panose="020B0502020202020204" pitchFamily="34" charset="0"/>
                        </a:rPr>
                        <a:t>QSR Nvivo</a:t>
                      </a:r>
                    </a:p>
                  </a:txBody>
                  <a:tcPr>
                    <a:solidFill>
                      <a:srgbClr val="DDEBE8"/>
                    </a:solidFill>
                  </a:tcPr>
                </a:tc>
                <a:extLst>
                  <a:ext uri="{0D108BD9-81ED-4DB2-BD59-A6C34878D82A}">
                    <a16:rowId xmlns:a16="http://schemas.microsoft.com/office/drawing/2014/main" val="10002"/>
                  </a:ext>
                </a:extLst>
              </a:tr>
              <a:tr h="476250">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400" spc="-150" noProof="0" dirty="0">
                          <a:latin typeface="Century Gothic" panose="020B0502020202020204" pitchFamily="34" charset="0"/>
                        </a:rPr>
                        <a:t>TextSmart</a:t>
                      </a:r>
                    </a:p>
                  </a:txBody>
                  <a:tcPr>
                    <a:solidFill>
                      <a:srgbClr val="A4C8C1"/>
                    </a:solidFill>
                  </a:tcPr>
                </a:tc>
                <a:tc>
                  <a:txBody>
                    <a:bodyPr/>
                    <a:lstStyle/>
                    <a:p>
                      <a:pPr marL="0" marR="0" indent="0" defTabSz="914400" eaLnBrk="1" fontAlgn="auto" latinLnBrk="0" hangingPunct="1">
                        <a:lnSpc>
                          <a:spcPct val="100000"/>
                        </a:lnSpc>
                        <a:spcBef>
                          <a:spcPts val="0"/>
                        </a:spcBef>
                        <a:spcAft>
                          <a:spcPts val="0"/>
                        </a:spcAft>
                        <a:buClrTx/>
                        <a:buSzTx/>
                        <a:buFontTx/>
                        <a:buNone/>
                        <a:tabLst/>
                        <a:defRPr/>
                      </a:pPr>
                      <a:r>
                        <a:rPr lang="en-US" sz="2400" spc="-150" noProof="0" dirty="0">
                          <a:latin typeface="Century Gothic" panose="020B0502020202020204" pitchFamily="34" charset="0"/>
                        </a:rPr>
                        <a:t>winMAX</a:t>
                      </a:r>
                    </a:p>
                  </a:txBody>
                  <a:tcPr>
                    <a:solidFill>
                      <a:srgbClr val="A4C8C1"/>
                    </a:solidFill>
                  </a:tcPr>
                </a:tc>
                <a:tc>
                  <a:txBody>
                    <a:bodyPr/>
                    <a:lstStyle/>
                    <a:p>
                      <a:r>
                        <a:rPr lang="en-US" sz="2400" spc="-150" noProof="0" dirty="0">
                          <a:latin typeface="Century Gothic" panose="020B0502020202020204" pitchFamily="34" charset="0"/>
                        </a:rPr>
                        <a:t>Max QDA</a:t>
                      </a:r>
                    </a:p>
                  </a:txBody>
                  <a:tcPr>
                    <a:solidFill>
                      <a:srgbClr val="A4C8C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171799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4B7C0D7-1911-4CE1-8276-F32ED55B6A07}"/>
              </a:ext>
            </a:extLst>
          </p:cNvPr>
          <p:cNvSpPr>
            <a:spLocks noGrp="1"/>
          </p:cNvSpPr>
          <p:nvPr>
            <p:ph type="title"/>
          </p:nvPr>
        </p:nvSpPr>
        <p:spPr/>
        <p:txBody>
          <a:bodyPr/>
          <a:lstStyle/>
          <a:p>
            <a:r>
              <a:rPr lang="en-US" dirty="0"/>
              <a:t>Advantage of using software </a:t>
            </a:r>
          </a:p>
        </p:txBody>
      </p:sp>
      <p:sp>
        <p:nvSpPr>
          <p:cNvPr id="5" name="4 Marcador de texto"/>
          <p:cNvSpPr>
            <a:spLocks noGrp="1"/>
          </p:cNvSpPr>
          <p:nvPr>
            <p:ph type="body" sz="quarter" idx="10"/>
          </p:nvPr>
        </p:nvSpPr>
        <p:spPr>
          <a:xfrm>
            <a:off x="711961" y="2133600"/>
            <a:ext cx="8634478" cy="2590800"/>
          </a:xfrm>
        </p:spPr>
        <p:txBody>
          <a:bodyPr/>
          <a:lstStyle/>
          <a:p>
            <a:pPr marL="571500" lvl="1" indent="-396875">
              <a:lnSpc>
                <a:spcPts val="3600"/>
              </a:lnSpc>
              <a:spcBef>
                <a:spcPts val="1200"/>
              </a:spcBef>
              <a:spcAft>
                <a:spcPts val="600"/>
              </a:spcAft>
              <a:buClr>
                <a:srgbClr val="AB2472"/>
              </a:buClr>
              <a:buFont typeface="Wingdings" panose="05000000000000000000" pitchFamily="2" charset="2"/>
              <a:buChar char="§"/>
            </a:pPr>
            <a:r>
              <a:rPr lang="en-US" sz="3000" dirty="0">
                <a:latin typeface="Century Gothic" panose="020B0502020202020204" pitchFamily="34" charset="0"/>
              </a:rPr>
              <a:t>It is more flexible; you can code images, text, audio, pdf files</a:t>
            </a:r>
          </a:p>
          <a:p>
            <a:pPr marL="571500" lvl="1" indent="-396875">
              <a:lnSpc>
                <a:spcPts val="3600"/>
              </a:lnSpc>
              <a:spcBef>
                <a:spcPts val="1200"/>
              </a:spcBef>
              <a:spcAft>
                <a:spcPts val="600"/>
              </a:spcAft>
              <a:buClr>
                <a:srgbClr val="AB2472"/>
              </a:buClr>
              <a:buFont typeface="Wingdings" panose="05000000000000000000" pitchFamily="2" charset="2"/>
              <a:buChar char="§"/>
            </a:pPr>
            <a:r>
              <a:rPr lang="en-US" sz="3000" dirty="0">
                <a:latin typeface="Century Gothic" panose="020B0502020202020204" pitchFamily="34" charset="0"/>
              </a:rPr>
              <a:t>It can be modified at any time and can be crosschecked among team members</a:t>
            </a:r>
          </a:p>
          <a:p>
            <a:pPr marL="571500" lvl="1" indent="-396875">
              <a:lnSpc>
                <a:spcPts val="3600"/>
              </a:lnSpc>
              <a:spcBef>
                <a:spcPts val="1200"/>
              </a:spcBef>
              <a:spcAft>
                <a:spcPts val="600"/>
              </a:spcAft>
              <a:buClr>
                <a:srgbClr val="AB2472"/>
              </a:buClr>
              <a:buFont typeface="Wingdings" panose="05000000000000000000" pitchFamily="2" charset="2"/>
              <a:buChar char="§"/>
            </a:pPr>
            <a:r>
              <a:rPr lang="en-US" sz="3000" dirty="0">
                <a:latin typeface="Century Gothic" panose="020B0502020202020204" pitchFamily="34" charset="0"/>
              </a:rPr>
              <a:t>It can start from fieldwork on, and be modified during, analysis time</a:t>
            </a:r>
          </a:p>
          <a:p>
            <a:pPr marL="571500" lvl="1" indent="-396875">
              <a:lnSpc>
                <a:spcPts val="3600"/>
              </a:lnSpc>
              <a:spcBef>
                <a:spcPts val="1200"/>
              </a:spcBef>
              <a:spcAft>
                <a:spcPts val="600"/>
              </a:spcAft>
              <a:buClr>
                <a:srgbClr val="AB2472"/>
              </a:buClr>
              <a:buFont typeface="Wingdings" panose="05000000000000000000" pitchFamily="2" charset="2"/>
              <a:buChar char="§"/>
            </a:pPr>
            <a:r>
              <a:rPr lang="en-US" sz="3000" dirty="0">
                <a:latin typeface="Century Gothic" panose="020B0502020202020204" pitchFamily="34" charset="0"/>
              </a:rPr>
              <a:t>It can be </a:t>
            </a:r>
            <a:r>
              <a:rPr lang="en-US" sz="3000" b="1" dirty="0">
                <a:solidFill>
                  <a:schemeClr val="accent1">
                    <a:lumMod val="75000"/>
                  </a:schemeClr>
                </a:solidFill>
                <a:latin typeface="Century Gothic" panose="020B0502020202020204" pitchFamily="34" charset="0"/>
              </a:rPr>
              <a:t>iterative</a:t>
            </a:r>
          </a:p>
          <a:p>
            <a:pPr marL="571500" lvl="1" indent="-396875">
              <a:lnSpc>
                <a:spcPts val="3600"/>
              </a:lnSpc>
              <a:spcBef>
                <a:spcPts val="1200"/>
              </a:spcBef>
              <a:spcAft>
                <a:spcPts val="300"/>
              </a:spcAft>
              <a:buClr>
                <a:srgbClr val="AB2472"/>
              </a:buClr>
              <a:buFont typeface="Wingdings" panose="05000000000000000000" pitchFamily="2" charset="2"/>
              <a:buChar char="§"/>
            </a:pPr>
            <a:r>
              <a:rPr lang="en-US" sz="3000" dirty="0">
                <a:latin typeface="Century Gothic" panose="020B0502020202020204" pitchFamily="34" charset="0"/>
              </a:rPr>
              <a:t>It can show you visual relationships among codes (mental/theoretical maps)</a:t>
            </a:r>
          </a:p>
          <a:p>
            <a:endParaRPr lang="en-US" sz="2400" dirty="0"/>
          </a:p>
        </p:txBody>
      </p:sp>
      <p:sp>
        <p:nvSpPr>
          <p:cNvPr id="6" name="5 Marcador de texto"/>
          <p:cNvSpPr>
            <a:spLocks noGrp="1"/>
          </p:cNvSpPr>
          <p:nvPr>
            <p:ph type="body" sz="quarter" idx="11"/>
          </p:nvPr>
        </p:nvSpPr>
        <p:spPr>
          <a:xfrm>
            <a:off x="561844" y="1091205"/>
            <a:ext cx="8277355" cy="837214"/>
          </a:xfrm>
        </p:spPr>
        <p:txBody>
          <a:bodyPr/>
          <a:lstStyle/>
          <a:p>
            <a:r>
              <a:rPr lang="en-US" dirty="0"/>
              <a:t>Compared to analysis chart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764003A-C1C4-48F6-8FCB-07F665D0A196}"/>
              </a:ext>
            </a:extLst>
          </p:cNvPr>
          <p:cNvSpPr>
            <a:spLocks noGrp="1"/>
          </p:cNvSpPr>
          <p:nvPr>
            <p:ph type="title"/>
          </p:nvPr>
        </p:nvSpPr>
        <p:spPr/>
        <p:txBody>
          <a:bodyPr/>
          <a:lstStyle/>
          <a:p>
            <a:r>
              <a:rPr lang="en-US" dirty="0"/>
              <a:t>What is an output?</a:t>
            </a:r>
          </a:p>
        </p:txBody>
      </p:sp>
      <p:sp>
        <p:nvSpPr>
          <p:cNvPr id="5" name="4 Marcador de texto"/>
          <p:cNvSpPr>
            <a:spLocks noGrp="1"/>
          </p:cNvSpPr>
          <p:nvPr>
            <p:ph type="body" sz="quarter" idx="10"/>
          </p:nvPr>
        </p:nvSpPr>
        <p:spPr>
          <a:xfrm>
            <a:off x="902461" y="1752600"/>
            <a:ext cx="8253478" cy="2590800"/>
          </a:xfrm>
        </p:spPr>
        <p:txBody>
          <a:bodyPr/>
          <a:lstStyle/>
          <a:p>
            <a:pPr marL="53975" algn="l">
              <a:spcAft>
                <a:spcPts val="1200"/>
              </a:spcAft>
              <a:buClr>
                <a:srgbClr val="AB2472"/>
              </a:buClr>
            </a:pPr>
            <a:r>
              <a:rPr lang="en-US" sz="3000" dirty="0">
                <a:latin typeface="Century Gothic" panose="020B0502020202020204" pitchFamily="34" charset="0"/>
              </a:rPr>
              <a:t>Some types of qualitative software (including Atlas.ti) generate outputs</a:t>
            </a:r>
          </a:p>
          <a:p>
            <a:pPr marL="576263" indent="-401638" algn="l">
              <a:spcAft>
                <a:spcPts val="1200"/>
              </a:spcAft>
              <a:buClr>
                <a:srgbClr val="AB2472"/>
              </a:buClr>
              <a:buFont typeface="Wingdings" panose="05000000000000000000" pitchFamily="2" charset="2"/>
              <a:buChar char="§"/>
            </a:pPr>
            <a:r>
              <a:rPr lang="en-US" dirty="0">
                <a:latin typeface="Century Gothic" panose="020B0502020202020204" pitchFamily="34" charset="0"/>
              </a:rPr>
              <a:t>An output is a Word document that contains a number of verbatim fragments</a:t>
            </a:r>
            <a:endParaRPr lang="en-US" b="1" i="1" dirty="0">
              <a:latin typeface="Century Gothic" panose="020B0502020202020204" pitchFamily="34" charset="0"/>
            </a:endParaRPr>
          </a:p>
          <a:p>
            <a:pPr>
              <a:spcBef>
                <a:spcPts val="600"/>
              </a:spcBef>
              <a:spcAft>
                <a:spcPts val="600"/>
              </a:spcAft>
            </a:pPr>
            <a:r>
              <a:rPr lang="en-US" sz="3000" b="1" dirty="0">
                <a:latin typeface="Century Gothic" panose="020B0502020202020204" pitchFamily="34" charset="0"/>
              </a:rPr>
              <a:t>Ordered by:</a:t>
            </a:r>
          </a:p>
          <a:p>
            <a:pPr marL="576263" indent="-401638">
              <a:spcAft>
                <a:spcPts val="1200"/>
              </a:spcAft>
              <a:buClr>
                <a:srgbClr val="AB2472"/>
              </a:buClr>
              <a:buFont typeface="Wingdings" panose="05000000000000000000" pitchFamily="2" charset="2"/>
              <a:buChar char="§"/>
            </a:pPr>
            <a:r>
              <a:rPr lang="en-US" dirty="0">
                <a:latin typeface="Century Gothic" panose="020B0502020202020204" pitchFamily="34" charset="0"/>
              </a:rPr>
              <a:t>Themes, codes</a:t>
            </a:r>
          </a:p>
          <a:p>
            <a:pPr marL="576263" indent="-401638">
              <a:spcAft>
                <a:spcPts val="600"/>
              </a:spcAft>
              <a:buClr>
                <a:srgbClr val="AB2472"/>
              </a:buClr>
              <a:buFont typeface="Wingdings" panose="05000000000000000000" pitchFamily="2" charset="2"/>
              <a:buChar char="§"/>
            </a:pPr>
            <a:r>
              <a:rPr lang="en-US" dirty="0">
                <a:latin typeface="Century Gothic" panose="020B0502020202020204" pitchFamily="34" charset="0"/>
              </a:rPr>
              <a:t>Families:</a:t>
            </a:r>
          </a:p>
          <a:p>
            <a:pPr marL="1089025" lvl="1" indent="-403225">
              <a:spcAft>
                <a:spcPts val="900"/>
              </a:spcAft>
              <a:buClr>
                <a:srgbClr val="AB2472"/>
              </a:buClr>
              <a:buSzPct val="85000"/>
              <a:buFont typeface="Courier New" panose="02070309020205020404" pitchFamily="49" charset="0"/>
              <a:buChar char="o"/>
            </a:pPr>
            <a:r>
              <a:rPr lang="en-US" sz="2600" dirty="0">
                <a:latin typeface="Century Gothic" panose="020B0502020202020204" pitchFamily="34" charset="0"/>
              </a:rPr>
              <a:t>Gender, age, type of intervention, region, pre- and post-, among other groups</a:t>
            </a:r>
          </a:p>
          <a:p>
            <a:pPr marL="1089025" lvl="1" indent="-403225">
              <a:spcAft>
                <a:spcPts val="600"/>
              </a:spcAft>
              <a:buClr>
                <a:srgbClr val="AB2472"/>
              </a:buClr>
              <a:buSzPct val="85000"/>
              <a:buFont typeface="Courier New" panose="02070309020205020404" pitchFamily="49" charset="0"/>
              <a:buChar char="o"/>
            </a:pPr>
            <a:r>
              <a:rPr lang="en-US" sz="2600" dirty="0">
                <a:latin typeface="Century Gothic" panose="020B0502020202020204" pitchFamily="34" charset="0"/>
              </a:rPr>
              <a:t>Memos can be attached to verbatim fragments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098EC35-E114-4ECB-BC7A-222612849CD9}"/>
              </a:ext>
            </a:extLst>
          </p:cNvPr>
          <p:cNvSpPr/>
          <p:nvPr/>
        </p:nvSpPr>
        <p:spPr>
          <a:xfrm>
            <a:off x="-6542" y="0"/>
            <a:ext cx="10058400" cy="7772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3"/>
          <p:cNvPicPr>
            <a:picLocks noChangeAspect="1"/>
          </p:cNvPicPr>
          <p:nvPr/>
        </p:nvPicPr>
        <p:blipFill>
          <a:blip r:embed="rId3" cstate="print"/>
          <a:srcRect/>
          <a:stretch>
            <a:fillRect/>
          </a:stretch>
        </p:blipFill>
        <p:spPr>
          <a:xfrm>
            <a:off x="2969772" y="214104"/>
            <a:ext cx="6178834" cy="7317206"/>
          </a:xfrm>
          <a:prstGeom prst="rect">
            <a:avLst/>
          </a:prstGeom>
          <a:noFill/>
          <a:ln>
            <a:noFill/>
          </a:ln>
        </p:spPr>
      </p:pic>
      <p:sp>
        <p:nvSpPr>
          <p:cNvPr id="4" name="3 Marcador de número de diapositiva"/>
          <p:cNvSpPr txBox="1"/>
          <p:nvPr/>
        </p:nvSpPr>
        <p:spPr>
          <a:xfrm>
            <a:off x="7519962" y="6885629"/>
            <a:ext cx="2095496" cy="518160"/>
          </a:xfrm>
          <a:prstGeom prst="rect">
            <a:avLst/>
          </a:prstGeom>
          <a:noFill/>
          <a:ln>
            <a:noFill/>
          </a:ln>
        </p:spPr>
        <p:txBody>
          <a:bodyPr vert="horz" wrap="square" lIns="101882" tIns="50941" rIns="101882" bIns="50941" anchor="t" anchorCtr="0" compatLnSpc="1"/>
          <a:lstStyle/>
          <a:p>
            <a:pPr algn="r" defTabSz="1018824">
              <a:defRPr sz="1800" b="0" i="0" u="none" strike="noStrike" kern="0" cap="none" spc="0" baseline="0">
                <a:solidFill>
                  <a:srgbClr val="171717"/>
                </a:solidFill>
                <a:uFillTx/>
              </a:defRPr>
            </a:pPr>
            <a:fld id="{D3ACAAEA-E78C-4D46-912D-32BFA543D489}" type="slidenum">
              <a:rPr lang="es-ES" sz="1100">
                <a:solidFill>
                  <a:srgbClr val="000000"/>
                </a:solidFill>
                <a:latin typeface="Century Gothic" panose="020B0502020202020204" pitchFamily="34" charset="0"/>
                <a:cs typeface="Arial"/>
              </a:rPr>
              <a:pPr algn="r" defTabSz="1018824">
                <a:defRPr sz="1800" b="0" i="0" u="none" strike="noStrike" kern="0" cap="none" spc="0" baseline="0">
                  <a:solidFill>
                    <a:srgbClr val="171717"/>
                  </a:solidFill>
                  <a:uFillTx/>
                </a:defRPr>
              </a:pPr>
              <a:t>50</a:t>
            </a:fld>
            <a:endParaRPr lang="es-ES" sz="1100" dirty="0">
              <a:solidFill>
                <a:srgbClr val="000000"/>
              </a:solidFill>
              <a:latin typeface="Century Gothic" panose="020B0502020202020204" pitchFamily="34" charset="0"/>
              <a:cs typeface="Arial"/>
            </a:endParaRPr>
          </a:p>
        </p:txBody>
      </p:sp>
      <p:sp>
        <p:nvSpPr>
          <p:cNvPr id="5" name="4 Elipse"/>
          <p:cNvSpPr/>
          <p:nvPr/>
        </p:nvSpPr>
        <p:spPr>
          <a:xfrm>
            <a:off x="1940054" y="-381000"/>
            <a:ext cx="6811960" cy="3352800"/>
          </a:xfrm>
          <a:custGeom>
            <a:avLst/>
            <a:gdLst>
              <a:gd name="f0" fmla="val 10800000"/>
              <a:gd name="f1" fmla="val 5400000"/>
              <a:gd name="f2" fmla="val 162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1 0"/>
              <a:gd name="f15" fmla="*/ f9 f0 1"/>
              <a:gd name="f16" fmla="*/ f10 f0 1"/>
              <a:gd name="f17" fmla="?: f11 f4 1"/>
              <a:gd name="f18" fmla="?: f12 f5 1"/>
              <a:gd name="f19" fmla="?: f13 f6 1"/>
              <a:gd name="f20" fmla="+- f14 0 f1"/>
              <a:gd name="f21" fmla="*/ f15 1 f3"/>
              <a:gd name="f22" fmla="*/ f16 1 f3"/>
              <a:gd name="f23" fmla="*/ f17 1 21600"/>
              <a:gd name="f24" fmla="*/ f18 1 21600"/>
              <a:gd name="f25" fmla="*/ 21600 f17 1"/>
              <a:gd name="f26" fmla="*/ 21600 f18 1"/>
              <a:gd name="f27" fmla="+- f20 f1 0"/>
              <a:gd name="f28" fmla="+- f21 0 f1"/>
              <a:gd name="f29" fmla="+- f22 0 f1"/>
              <a:gd name="f30" fmla="min f24 f23"/>
              <a:gd name="f31" fmla="*/ f25 1 f19"/>
              <a:gd name="f32" fmla="*/ f26 1 f19"/>
              <a:gd name="f33" fmla="*/ f27 f8 1"/>
              <a:gd name="f34" fmla="val f31"/>
              <a:gd name="f35" fmla="val f32"/>
              <a:gd name="f36" fmla="*/ f33 1 f0"/>
              <a:gd name="f37" fmla="*/ f7 f30 1"/>
              <a:gd name="f38" fmla="+- f35 0 f7"/>
              <a:gd name="f39" fmla="+- f34 0 f7"/>
              <a:gd name="f40" fmla="+- 0 0 f36"/>
              <a:gd name="f41" fmla="*/ f38 1 2"/>
              <a:gd name="f42" fmla="*/ f39 1 2"/>
              <a:gd name="f43" fmla="+- 0 0 f40"/>
              <a:gd name="f44" fmla="+- f7 f41 0"/>
              <a:gd name="f45" fmla="+- f7 f42 0"/>
              <a:gd name="f46" fmla="*/ f43 f0 1"/>
              <a:gd name="f47" fmla="*/ f42 f30 1"/>
              <a:gd name="f48" fmla="*/ f41 f30 1"/>
              <a:gd name="f49" fmla="*/ f46 1 f8"/>
              <a:gd name="f50" fmla="*/ f44 f30 1"/>
              <a:gd name="f51" fmla="+- f49 0 f1"/>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0" swAng="f1"/>
                <a:arcTo wR="f47" hR="f48" stAng="f2" swAng="f1"/>
                <a:arcTo wR="f47" hR="f48" stAng="f7" swAng="f1"/>
                <a:arcTo wR="f47" hR="f48" stAng="f1" swAng="f1"/>
                <a:close/>
              </a:path>
            </a:pathLst>
          </a:custGeom>
          <a:noFill/>
          <a:ln w="76200">
            <a:solidFill>
              <a:srgbClr val="FF0000"/>
            </a:solidFill>
            <a:prstDash val="solid"/>
          </a:ln>
        </p:spPr>
        <p:txBody>
          <a:bodyPr vert="horz" wrap="square" lIns="101882" tIns="50941" rIns="101882" bIns="50941" anchor="ctr" anchorCtr="1" compatLnSpc="1"/>
          <a:lstStyle/>
          <a:p>
            <a:pPr algn="ctr" defTabSz="1018824">
              <a:defRPr sz="1800" b="0" i="0" u="none" strike="noStrike" kern="0" cap="none" spc="0" baseline="0">
                <a:solidFill>
                  <a:srgbClr val="171717"/>
                </a:solidFill>
                <a:uFillTx/>
              </a:defRPr>
            </a:pPr>
            <a:endParaRPr lang="en-US" sz="2000" dirty="0">
              <a:solidFill>
                <a:srgbClr val="FFFFFF"/>
              </a:solidFill>
              <a:latin typeface="Century Gothic" panose="020B0502020202020204" pitchFamily="34" charset="0"/>
            </a:endParaRPr>
          </a:p>
        </p:txBody>
      </p:sp>
      <p:sp>
        <p:nvSpPr>
          <p:cNvPr id="6" name="5 Elipse"/>
          <p:cNvSpPr/>
          <p:nvPr/>
        </p:nvSpPr>
        <p:spPr>
          <a:xfrm>
            <a:off x="1940054" y="2895600"/>
            <a:ext cx="7524839" cy="3362674"/>
          </a:xfrm>
          <a:custGeom>
            <a:avLst/>
            <a:gdLst>
              <a:gd name="f0" fmla="val 10800000"/>
              <a:gd name="f1" fmla="val 5400000"/>
              <a:gd name="f2" fmla="val 162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1 0"/>
              <a:gd name="f15" fmla="*/ f9 f0 1"/>
              <a:gd name="f16" fmla="*/ f10 f0 1"/>
              <a:gd name="f17" fmla="?: f11 f4 1"/>
              <a:gd name="f18" fmla="?: f12 f5 1"/>
              <a:gd name="f19" fmla="?: f13 f6 1"/>
              <a:gd name="f20" fmla="+- f14 0 f1"/>
              <a:gd name="f21" fmla="*/ f15 1 f3"/>
              <a:gd name="f22" fmla="*/ f16 1 f3"/>
              <a:gd name="f23" fmla="*/ f17 1 21600"/>
              <a:gd name="f24" fmla="*/ f18 1 21600"/>
              <a:gd name="f25" fmla="*/ 21600 f17 1"/>
              <a:gd name="f26" fmla="*/ 21600 f18 1"/>
              <a:gd name="f27" fmla="+- f20 f1 0"/>
              <a:gd name="f28" fmla="+- f21 0 f1"/>
              <a:gd name="f29" fmla="+- f22 0 f1"/>
              <a:gd name="f30" fmla="min f24 f23"/>
              <a:gd name="f31" fmla="*/ f25 1 f19"/>
              <a:gd name="f32" fmla="*/ f26 1 f19"/>
              <a:gd name="f33" fmla="*/ f27 f8 1"/>
              <a:gd name="f34" fmla="val f31"/>
              <a:gd name="f35" fmla="val f32"/>
              <a:gd name="f36" fmla="*/ f33 1 f0"/>
              <a:gd name="f37" fmla="*/ f7 f30 1"/>
              <a:gd name="f38" fmla="+- f35 0 f7"/>
              <a:gd name="f39" fmla="+- f34 0 f7"/>
              <a:gd name="f40" fmla="+- 0 0 f36"/>
              <a:gd name="f41" fmla="*/ f38 1 2"/>
              <a:gd name="f42" fmla="*/ f39 1 2"/>
              <a:gd name="f43" fmla="+- 0 0 f40"/>
              <a:gd name="f44" fmla="+- f7 f41 0"/>
              <a:gd name="f45" fmla="+- f7 f42 0"/>
              <a:gd name="f46" fmla="*/ f43 f0 1"/>
              <a:gd name="f47" fmla="*/ f42 f30 1"/>
              <a:gd name="f48" fmla="*/ f41 f30 1"/>
              <a:gd name="f49" fmla="*/ f46 1 f8"/>
              <a:gd name="f50" fmla="*/ f44 f30 1"/>
              <a:gd name="f51" fmla="+- f49 0 f1"/>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0" swAng="f1"/>
                <a:arcTo wR="f47" hR="f48" stAng="f2" swAng="f1"/>
                <a:arcTo wR="f47" hR="f48" stAng="f7" swAng="f1"/>
                <a:arcTo wR="f47" hR="f48" stAng="f1" swAng="f1"/>
                <a:close/>
              </a:path>
            </a:pathLst>
          </a:custGeom>
          <a:noFill/>
          <a:ln w="76200">
            <a:solidFill>
              <a:srgbClr val="00B050"/>
            </a:solidFill>
            <a:prstDash val="solid"/>
          </a:ln>
        </p:spPr>
        <p:txBody>
          <a:bodyPr vert="horz" wrap="square" lIns="101882" tIns="50941" rIns="101882" bIns="50941" anchor="ctr" anchorCtr="1" compatLnSpc="1"/>
          <a:lstStyle/>
          <a:p>
            <a:pPr algn="ctr" defTabSz="1018824">
              <a:defRPr sz="1800" b="0" i="0" u="none" strike="noStrike" kern="0" cap="none" spc="0" baseline="0">
                <a:solidFill>
                  <a:srgbClr val="171717"/>
                </a:solidFill>
                <a:uFillTx/>
              </a:defRPr>
            </a:pPr>
            <a:endParaRPr lang="en-US" sz="2000" dirty="0">
              <a:solidFill>
                <a:srgbClr val="FFFFFF"/>
              </a:solidFill>
              <a:latin typeface="Century Gothic" panose="020B0502020202020204" pitchFamily="34" charset="0"/>
            </a:endParaRPr>
          </a:p>
        </p:txBody>
      </p:sp>
      <p:sp>
        <p:nvSpPr>
          <p:cNvPr id="7" name="6 Elipse"/>
          <p:cNvSpPr/>
          <p:nvPr/>
        </p:nvSpPr>
        <p:spPr>
          <a:xfrm>
            <a:off x="1940054" y="6018415"/>
            <a:ext cx="7524839" cy="1927586"/>
          </a:xfrm>
          <a:custGeom>
            <a:avLst/>
            <a:gdLst>
              <a:gd name="f0" fmla="val 10800000"/>
              <a:gd name="f1" fmla="val 5400000"/>
              <a:gd name="f2" fmla="val 162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1 0"/>
              <a:gd name="f15" fmla="*/ f9 f0 1"/>
              <a:gd name="f16" fmla="*/ f10 f0 1"/>
              <a:gd name="f17" fmla="?: f11 f4 1"/>
              <a:gd name="f18" fmla="?: f12 f5 1"/>
              <a:gd name="f19" fmla="?: f13 f6 1"/>
              <a:gd name="f20" fmla="+- f14 0 f1"/>
              <a:gd name="f21" fmla="*/ f15 1 f3"/>
              <a:gd name="f22" fmla="*/ f16 1 f3"/>
              <a:gd name="f23" fmla="*/ f17 1 21600"/>
              <a:gd name="f24" fmla="*/ f18 1 21600"/>
              <a:gd name="f25" fmla="*/ 21600 f17 1"/>
              <a:gd name="f26" fmla="*/ 21600 f18 1"/>
              <a:gd name="f27" fmla="+- f20 f1 0"/>
              <a:gd name="f28" fmla="+- f21 0 f1"/>
              <a:gd name="f29" fmla="+- f22 0 f1"/>
              <a:gd name="f30" fmla="min f24 f23"/>
              <a:gd name="f31" fmla="*/ f25 1 f19"/>
              <a:gd name="f32" fmla="*/ f26 1 f19"/>
              <a:gd name="f33" fmla="*/ f27 f8 1"/>
              <a:gd name="f34" fmla="val f31"/>
              <a:gd name="f35" fmla="val f32"/>
              <a:gd name="f36" fmla="*/ f33 1 f0"/>
              <a:gd name="f37" fmla="*/ f7 f30 1"/>
              <a:gd name="f38" fmla="+- f35 0 f7"/>
              <a:gd name="f39" fmla="+- f34 0 f7"/>
              <a:gd name="f40" fmla="+- 0 0 f36"/>
              <a:gd name="f41" fmla="*/ f38 1 2"/>
              <a:gd name="f42" fmla="*/ f39 1 2"/>
              <a:gd name="f43" fmla="+- 0 0 f40"/>
              <a:gd name="f44" fmla="+- f7 f41 0"/>
              <a:gd name="f45" fmla="+- f7 f42 0"/>
              <a:gd name="f46" fmla="*/ f43 f0 1"/>
              <a:gd name="f47" fmla="*/ f42 f30 1"/>
              <a:gd name="f48" fmla="*/ f41 f30 1"/>
              <a:gd name="f49" fmla="*/ f46 1 f8"/>
              <a:gd name="f50" fmla="*/ f44 f30 1"/>
              <a:gd name="f51" fmla="+- f49 0 f1"/>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0" swAng="f1"/>
                <a:arcTo wR="f47" hR="f48" stAng="f2" swAng="f1"/>
                <a:arcTo wR="f47" hR="f48" stAng="f7" swAng="f1"/>
                <a:arcTo wR="f47" hR="f48" stAng="f1" swAng="f1"/>
                <a:close/>
              </a:path>
            </a:pathLst>
          </a:custGeom>
          <a:noFill/>
          <a:ln w="76200">
            <a:solidFill>
              <a:srgbClr val="7030A0"/>
            </a:solidFill>
            <a:prstDash val="solid"/>
          </a:ln>
        </p:spPr>
        <p:txBody>
          <a:bodyPr vert="horz" wrap="square" lIns="101882" tIns="50941" rIns="101882" bIns="50941" anchor="ctr" anchorCtr="1" compatLnSpc="1"/>
          <a:lstStyle/>
          <a:p>
            <a:pPr algn="ctr" defTabSz="1018824">
              <a:defRPr sz="1800" b="0" i="0" u="none" strike="noStrike" kern="0" cap="none" spc="0" baseline="0">
                <a:solidFill>
                  <a:srgbClr val="171717"/>
                </a:solidFill>
                <a:uFillTx/>
              </a:defRPr>
            </a:pPr>
            <a:endParaRPr lang="en-US" sz="2000" dirty="0">
              <a:solidFill>
                <a:srgbClr val="7030A0"/>
              </a:solidFill>
              <a:latin typeface="Century Gothic" panose="020B0502020202020204" pitchFamily="34" charset="0"/>
            </a:endParaRPr>
          </a:p>
        </p:txBody>
      </p:sp>
      <p:sp>
        <p:nvSpPr>
          <p:cNvPr id="8" name="7 Marcador de pie de página"/>
          <p:cNvSpPr txBox="1"/>
          <p:nvPr/>
        </p:nvSpPr>
        <p:spPr>
          <a:xfrm>
            <a:off x="3436624" y="7081515"/>
            <a:ext cx="3185163" cy="518160"/>
          </a:xfrm>
          <a:prstGeom prst="rect">
            <a:avLst/>
          </a:prstGeom>
          <a:noFill/>
          <a:ln>
            <a:noFill/>
          </a:ln>
        </p:spPr>
        <p:txBody>
          <a:bodyPr vert="horz" wrap="square" lIns="101882" tIns="50941" rIns="101882" bIns="50941" anchor="t" anchorCtr="1" compatLnSpc="1"/>
          <a:lstStyle/>
          <a:p>
            <a:pPr algn="ctr" defTabSz="1018824">
              <a:defRPr sz="1800" b="0" i="0" u="none" strike="noStrike" kern="0" cap="none" spc="0" baseline="0">
                <a:solidFill>
                  <a:srgbClr val="171717"/>
                </a:solidFill>
                <a:uFillTx/>
              </a:defRPr>
            </a:pPr>
            <a:r>
              <a:rPr lang="es-ES" sz="1100" dirty="0">
                <a:solidFill>
                  <a:srgbClr val="000000"/>
                </a:solidFill>
                <a:latin typeface="Century Gothic" panose="020B0502020202020204" pitchFamily="34" charset="0"/>
                <a:cs typeface="Arial" pitchFamily="34"/>
              </a:rPr>
              <a:t>Pilar Torres 2016</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DF5ADB3-5E5A-4BED-8AA8-87580AEA162B}"/>
              </a:ext>
            </a:extLst>
          </p:cNvPr>
          <p:cNvSpPr>
            <a:spLocks noGrp="1"/>
          </p:cNvSpPr>
          <p:nvPr>
            <p:ph type="title"/>
          </p:nvPr>
        </p:nvSpPr>
        <p:spPr/>
        <p:txBody>
          <a:bodyPr/>
          <a:lstStyle/>
          <a:p>
            <a:r>
              <a:rPr lang="en-US" dirty="0"/>
              <a:t>Some practicalities on</a:t>
            </a:r>
          </a:p>
        </p:txBody>
      </p:sp>
      <p:sp>
        <p:nvSpPr>
          <p:cNvPr id="3" name="2 Marcador de contenido"/>
          <p:cNvSpPr>
            <a:spLocks noGrp="1"/>
          </p:cNvSpPr>
          <p:nvPr>
            <p:ph type="body" sz="quarter" idx="10"/>
          </p:nvPr>
        </p:nvSpPr>
        <p:spPr>
          <a:xfrm>
            <a:off x="609600" y="1984495"/>
            <a:ext cx="9197021" cy="2590800"/>
          </a:xfrm>
        </p:spPr>
        <p:txBody>
          <a:bodyPr>
            <a:noAutofit/>
          </a:bodyPr>
          <a:lstStyle/>
          <a:p>
            <a:pPr>
              <a:spcAft>
                <a:spcPts val="600"/>
              </a:spcAft>
            </a:pPr>
            <a:r>
              <a:rPr lang="en-US" sz="2800" b="1" dirty="0">
                <a:latin typeface="Century Gothic" panose="020B0502020202020204" pitchFamily="34" charset="0"/>
              </a:rPr>
              <a:t>Comparing and contrasting </a:t>
            </a:r>
          </a:p>
          <a:p>
            <a:pPr marL="576263" lvl="2" indent="-347663">
              <a:spcAft>
                <a:spcPts val="900"/>
              </a:spcAft>
              <a:buClr>
                <a:srgbClr val="AB2472"/>
              </a:buClr>
              <a:buFont typeface="Wingdings" panose="05000000000000000000" pitchFamily="2" charset="2"/>
              <a:buChar char="§"/>
            </a:pPr>
            <a:r>
              <a:rPr lang="en-US" sz="2600" spc="-50" dirty="0">
                <a:latin typeface="Century Gothic" panose="020B0502020202020204" pitchFamily="34" charset="0"/>
              </a:rPr>
              <a:t>Pre- and post-data</a:t>
            </a:r>
          </a:p>
          <a:p>
            <a:pPr marL="576263" lvl="2" indent="-347663">
              <a:spcAft>
                <a:spcPts val="900"/>
              </a:spcAft>
              <a:buClr>
                <a:srgbClr val="AB2472"/>
              </a:buClr>
              <a:buFont typeface="Wingdings" panose="05000000000000000000" pitchFamily="2" charset="2"/>
              <a:buChar char="§"/>
            </a:pPr>
            <a:r>
              <a:rPr lang="en-US" sz="2600" spc="-50" dirty="0">
                <a:latin typeface="Century Gothic" panose="020B0502020202020204" pitchFamily="34" charset="0"/>
              </a:rPr>
              <a:t>Subject type (beneficiaries and program operators)</a:t>
            </a:r>
          </a:p>
          <a:p>
            <a:pPr marL="576263" lvl="2" indent="-347663">
              <a:spcAft>
                <a:spcPts val="900"/>
              </a:spcAft>
              <a:buClr>
                <a:srgbClr val="AB2472"/>
              </a:buClr>
              <a:buFont typeface="Wingdings" panose="05000000000000000000" pitchFamily="2" charset="2"/>
              <a:buChar char="§"/>
            </a:pPr>
            <a:r>
              <a:rPr lang="en-US" sz="2600" spc="-50" dirty="0">
                <a:latin typeface="Century Gothic" panose="020B0502020202020204" pitchFamily="34" charset="0"/>
              </a:rPr>
              <a:t>Tool type (FGD and SSI)</a:t>
            </a:r>
          </a:p>
          <a:p>
            <a:pPr marL="576263" lvl="2" indent="-347663">
              <a:spcAft>
                <a:spcPts val="1200"/>
              </a:spcAft>
              <a:buClr>
                <a:srgbClr val="AB2472"/>
              </a:buClr>
              <a:buFont typeface="Wingdings" panose="05000000000000000000" pitchFamily="2" charset="2"/>
              <a:buChar char="§"/>
            </a:pPr>
            <a:r>
              <a:rPr lang="en-US" sz="2600" spc="-100" dirty="0">
                <a:latin typeface="Century Gothic" panose="020B0502020202020204" pitchFamily="34" charset="0"/>
              </a:rPr>
              <a:t>Other (region, branch of intervention, early vs. late users)</a:t>
            </a:r>
            <a:endParaRPr lang="en-US" sz="2800" spc="-100" dirty="0">
              <a:latin typeface="Century Gothic" panose="020B0502020202020204" pitchFamily="34" charset="0"/>
            </a:endParaRPr>
          </a:p>
          <a:p>
            <a:pPr>
              <a:spcAft>
                <a:spcPts val="600"/>
              </a:spcAft>
            </a:pPr>
            <a:r>
              <a:rPr lang="en-US" sz="2800" b="1" dirty="0">
                <a:latin typeface="Century Gothic" panose="020B0502020202020204" pitchFamily="34" charset="0"/>
              </a:rPr>
              <a:t>Remember the main objective!</a:t>
            </a:r>
            <a:r>
              <a:rPr lang="en-US" sz="2800" dirty="0">
                <a:latin typeface="Century Gothic" panose="020B0502020202020204" pitchFamily="34" charset="0"/>
              </a:rPr>
              <a:t>: </a:t>
            </a:r>
          </a:p>
          <a:p>
            <a:pPr>
              <a:spcAft>
                <a:spcPts val="1200"/>
              </a:spcAft>
            </a:pPr>
            <a:r>
              <a:rPr lang="en-US" sz="2600" dirty="0">
                <a:latin typeface="Century Gothic" panose="020B0502020202020204" pitchFamily="34" charset="0"/>
              </a:rPr>
              <a:t>Answer your evaluation question; then </a:t>
            </a:r>
            <a:r>
              <a:rPr lang="en-US" sz="2600" b="1" dirty="0">
                <a:solidFill>
                  <a:schemeClr val="accent1">
                    <a:lumMod val="75000"/>
                  </a:schemeClr>
                </a:solidFill>
                <a:latin typeface="Century Gothic" panose="020B0502020202020204" pitchFamily="34" charset="0"/>
              </a:rPr>
              <a:t>theory-building</a:t>
            </a:r>
            <a:r>
              <a:rPr lang="en-US" sz="2600" dirty="0">
                <a:latin typeface="Century Gothic" panose="020B0502020202020204" pitchFamily="34" charset="0"/>
              </a:rPr>
              <a:t> takes second place. </a:t>
            </a:r>
            <a:endParaRPr lang="en-US" sz="2800" dirty="0">
              <a:solidFill>
                <a:srgbClr val="002060"/>
              </a:solidFill>
              <a:latin typeface="Century Gothic" panose="020B0502020202020204" pitchFamily="34" charset="0"/>
            </a:endParaRPr>
          </a:p>
          <a:p>
            <a:pPr lvl="1"/>
            <a:r>
              <a:rPr lang="en-US" sz="2600" i="1" dirty="0">
                <a:solidFill>
                  <a:srgbClr val="002060"/>
                </a:solidFill>
                <a:latin typeface="Century Gothic" panose="020B0502020202020204" pitchFamily="34" charset="0"/>
              </a:rPr>
              <a:t>“To understand the program’s theory of action as </a:t>
            </a:r>
            <a:br>
              <a:rPr lang="en-US" sz="2600" i="1" dirty="0">
                <a:solidFill>
                  <a:srgbClr val="002060"/>
                </a:solidFill>
                <a:latin typeface="Century Gothic" panose="020B0502020202020204" pitchFamily="34" charset="0"/>
              </a:rPr>
            </a:br>
            <a:r>
              <a:rPr lang="en-US" sz="2600" i="1" dirty="0">
                <a:solidFill>
                  <a:srgbClr val="002060"/>
                </a:solidFill>
                <a:latin typeface="Century Gothic" panose="020B0502020202020204" pitchFamily="34" charset="0"/>
              </a:rPr>
              <a:t>it is actually practiced and implemented, is a priority” (Patton, 435).</a:t>
            </a:r>
          </a:p>
        </p:txBody>
      </p:sp>
      <p:sp>
        <p:nvSpPr>
          <p:cNvPr id="8" name="Text Placeholder 7">
            <a:extLst>
              <a:ext uri="{FF2B5EF4-FFF2-40B4-BE49-F238E27FC236}">
                <a16:creationId xmlns:a16="http://schemas.microsoft.com/office/drawing/2014/main" id="{E58A1222-E1D0-4CAE-9C6A-48E893B0D910}"/>
              </a:ext>
            </a:extLst>
          </p:cNvPr>
          <p:cNvSpPr>
            <a:spLocks noGrp="1"/>
          </p:cNvSpPr>
          <p:nvPr>
            <p:ph type="body" sz="quarter" idx="11"/>
          </p:nvPr>
        </p:nvSpPr>
        <p:spPr/>
        <p:txBody>
          <a:bodyPr/>
          <a:lstStyle/>
          <a:p>
            <a:r>
              <a:rPr lang="en-US" dirty="0"/>
              <a:t>Output generation</a:t>
            </a:r>
          </a:p>
        </p:txBody>
      </p:sp>
    </p:spTree>
    <p:extLst>
      <p:ext uri="{BB962C8B-B14F-4D97-AF65-F5344CB8AC3E}">
        <p14:creationId xmlns:p14="http://schemas.microsoft.com/office/powerpoint/2010/main" val="496619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n 5">
            <a:extLst>
              <a:ext uri="{FF2B5EF4-FFF2-40B4-BE49-F238E27FC236}">
                <a16:creationId xmlns:a16="http://schemas.microsoft.com/office/drawing/2014/main" id="{7C7E6770-65CA-49E7-8E89-ED0DF30F9C8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95400" y="2362200"/>
            <a:ext cx="7804825" cy="4419600"/>
          </a:xfrm>
          <a:prstGeom prst="rect">
            <a:avLst/>
          </a:prstGeom>
        </p:spPr>
      </p:pic>
      <p:sp>
        <p:nvSpPr>
          <p:cNvPr id="5" name="Title 4">
            <a:extLst>
              <a:ext uri="{FF2B5EF4-FFF2-40B4-BE49-F238E27FC236}">
                <a16:creationId xmlns:a16="http://schemas.microsoft.com/office/drawing/2014/main" id="{BDE4C2D7-9941-43E7-91A7-EE2F06E54260}"/>
              </a:ext>
            </a:extLst>
          </p:cNvPr>
          <p:cNvSpPr>
            <a:spLocks noGrp="1"/>
          </p:cNvSpPr>
          <p:nvPr>
            <p:ph type="title"/>
          </p:nvPr>
        </p:nvSpPr>
        <p:spPr>
          <a:xfrm>
            <a:off x="561845" y="366812"/>
            <a:ext cx="7667756" cy="1143000"/>
          </a:xfrm>
        </p:spPr>
        <p:txBody>
          <a:bodyPr/>
          <a:lstStyle/>
          <a:p>
            <a:r>
              <a:rPr lang="en-US" dirty="0"/>
              <a:t>Step 4. Using software to</a:t>
            </a:r>
          </a:p>
        </p:txBody>
      </p:sp>
      <p:sp>
        <p:nvSpPr>
          <p:cNvPr id="8" name="Text Placeholder 7">
            <a:extLst>
              <a:ext uri="{FF2B5EF4-FFF2-40B4-BE49-F238E27FC236}">
                <a16:creationId xmlns:a16="http://schemas.microsoft.com/office/drawing/2014/main" id="{B1E4E17C-1632-4D5D-B443-396FA6014C04}"/>
              </a:ext>
            </a:extLst>
          </p:cNvPr>
          <p:cNvSpPr>
            <a:spLocks noGrp="1"/>
          </p:cNvSpPr>
          <p:nvPr>
            <p:ph type="body" sz="quarter" idx="11"/>
          </p:nvPr>
        </p:nvSpPr>
        <p:spPr/>
        <p:txBody>
          <a:bodyPr/>
          <a:lstStyle/>
          <a:p>
            <a:r>
              <a:rPr lang="en-US" dirty="0"/>
              <a:t>Generate output</a:t>
            </a:r>
          </a:p>
        </p:txBody>
      </p:sp>
    </p:spTree>
    <p:extLst>
      <p:ext uri="{BB962C8B-B14F-4D97-AF65-F5344CB8AC3E}">
        <p14:creationId xmlns:p14="http://schemas.microsoft.com/office/powerpoint/2010/main" val="393083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10B1A40-AFC5-47AB-B574-E762F2E91145}"/>
              </a:ext>
            </a:extLst>
          </p:cNvPr>
          <p:cNvSpPr>
            <a:spLocks noGrp="1"/>
          </p:cNvSpPr>
          <p:nvPr>
            <p:ph type="title"/>
          </p:nvPr>
        </p:nvSpPr>
        <p:spPr/>
        <p:txBody>
          <a:bodyPr/>
          <a:lstStyle/>
          <a:p>
            <a:r>
              <a:rPr lang="en-US" dirty="0"/>
              <a:t>Analyzing data</a:t>
            </a:r>
          </a:p>
        </p:txBody>
      </p:sp>
      <p:sp>
        <p:nvSpPr>
          <p:cNvPr id="3" name="2 Marcador de contenido"/>
          <p:cNvSpPr>
            <a:spLocks noGrp="1"/>
          </p:cNvSpPr>
          <p:nvPr>
            <p:ph type="body" sz="quarter" idx="10"/>
          </p:nvPr>
        </p:nvSpPr>
        <p:spPr>
          <a:xfrm>
            <a:off x="737424" y="1447800"/>
            <a:ext cx="8787576" cy="2590800"/>
          </a:xfrm>
        </p:spPr>
        <p:txBody>
          <a:bodyPr/>
          <a:lstStyle/>
          <a:p>
            <a:pPr>
              <a:lnSpc>
                <a:spcPts val="3000"/>
              </a:lnSpc>
              <a:spcAft>
                <a:spcPts val="1200"/>
              </a:spcAft>
            </a:pPr>
            <a:r>
              <a:rPr lang="en-US" b="1" dirty="0">
                <a:solidFill>
                  <a:schemeClr val="tx1"/>
                </a:solidFill>
                <a:latin typeface="Century Gothic" panose="020B0502020202020204" pitchFamily="34" charset="0"/>
              </a:rPr>
              <a:t>Grouping information:</a:t>
            </a:r>
          </a:p>
          <a:p>
            <a:pPr marL="576263" lvl="1" indent="-347663">
              <a:lnSpc>
                <a:spcPts val="3000"/>
              </a:lnSpc>
              <a:spcAft>
                <a:spcPts val="1200"/>
              </a:spcAft>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Creating families of documents/codes</a:t>
            </a:r>
          </a:p>
          <a:p>
            <a:pPr marL="576263" lvl="1" indent="-347663">
              <a:lnSpc>
                <a:spcPts val="3000"/>
              </a:lnSpc>
              <a:spcAft>
                <a:spcPts val="1200"/>
              </a:spcAft>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Same logic as coding; team members can answer different evaluation questions/objectives</a:t>
            </a:r>
          </a:p>
          <a:p>
            <a:pPr>
              <a:lnSpc>
                <a:spcPts val="3000"/>
              </a:lnSpc>
              <a:spcBef>
                <a:spcPts val="900"/>
              </a:spcBef>
              <a:spcAft>
                <a:spcPts val="1200"/>
              </a:spcAft>
            </a:pPr>
            <a:r>
              <a:rPr lang="en-US" b="1" dirty="0">
                <a:solidFill>
                  <a:schemeClr val="tx1"/>
                </a:solidFill>
                <a:latin typeface="Century Gothic" panose="020B0502020202020204" pitchFamily="34" charset="0"/>
              </a:rPr>
              <a:t>Thick description:</a:t>
            </a:r>
          </a:p>
          <a:p>
            <a:pPr marL="576263" lvl="1" indent="-347663">
              <a:lnSpc>
                <a:spcPts val="3000"/>
              </a:lnSpc>
              <a:spcAft>
                <a:spcPts val="1200"/>
              </a:spcAft>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Description comes first; interpretation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comes second</a:t>
            </a:r>
          </a:p>
          <a:p>
            <a:pPr marL="576263" lvl="1" indent="-347663">
              <a:lnSpc>
                <a:spcPts val="3000"/>
              </a:lnSpc>
              <a:spcAft>
                <a:spcPts val="1200"/>
              </a:spcAft>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We can understand the phenomenon that is studied and draw our own interpretations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about meanings and significance</a:t>
            </a:r>
          </a:p>
          <a:p>
            <a:endParaRPr lang="en-US" sz="2400" dirty="0">
              <a:latin typeface="Century Gothic" panose="020B0502020202020204" pitchFamily="34" charset="0"/>
            </a:endParaRPr>
          </a:p>
          <a:p>
            <a:pPr lvl="1"/>
            <a:endParaRPr lang="en-US" sz="2400" dirty="0">
              <a:latin typeface="Century Gothic" panose="020B0502020202020204" pitchFamily="34" charset="0"/>
            </a:endParaRPr>
          </a:p>
        </p:txBody>
      </p:sp>
      <p:sp>
        <p:nvSpPr>
          <p:cNvPr id="4" name="3 CuadroTexto"/>
          <p:cNvSpPr txBox="1"/>
          <p:nvPr/>
        </p:nvSpPr>
        <p:spPr>
          <a:xfrm>
            <a:off x="1591243" y="6422648"/>
            <a:ext cx="6943157" cy="892552"/>
          </a:xfrm>
          <a:prstGeom prst="rect">
            <a:avLst/>
          </a:prstGeom>
          <a:solidFill>
            <a:schemeClr val="accent1">
              <a:lumMod val="40000"/>
              <a:lumOff val="60000"/>
            </a:schemeClr>
          </a:solidFill>
        </p:spPr>
        <p:txBody>
          <a:bodyPr wrap="square" rtlCol="0">
            <a:spAutoFit/>
          </a:bodyPr>
          <a:lstStyle/>
          <a:p>
            <a:pPr algn="ctr"/>
            <a:r>
              <a:rPr lang="en-US" sz="2600" dirty="0">
                <a:latin typeface="Century Gothic" panose="020B0502020202020204" pitchFamily="34" charset="0"/>
              </a:rPr>
              <a:t>Analysis must give a detailed response </a:t>
            </a:r>
            <a:br>
              <a:rPr lang="en-US" sz="2600" dirty="0">
                <a:latin typeface="Century Gothic" panose="020B0502020202020204" pitchFamily="34" charset="0"/>
              </a:rPr>
            </a:br>
            <a:r>
              <a:rPr lang="en-US" sz="2600" dirty="0">
                <a:latin typeface="Century Gothic" panose="020B0502020202020204" pitchFamily="34" charset="0"/>
              </a:rPr>
              <a:t>to evaluation questions</a:t>
            </a:r>
            <a:r>
              <a:rPr lang="en-US" sz="2600" dirty="0">
                <a:solidFill>
                  <a:schemeClr val="tx2"/>
                </a:solidFill>
                <a:latin typeface="Century Gothic" panose="020B0502020202020204" pitchFamily="34" charset="0"/>
              </a:rPr>
              <a:t>.</a:t>
            </a:r>
          </a:p>
        </p:txBody>
      </p:sp>
    </p:spTree>
    <p:extLst>
      <p:ext uri="{BB962C8B-B14F-4D97-AF65-F5344CB8AC3E}">
        <p14:creationId xmlns:p14="http://schemas.microsoft.com/office/powerpoint/2010/main" val="647861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descr="Related image">
            <a:extLst>
              <a:ext uri="{FF2B5EF4-FFF2-40B4-BE49-F238E27FC236}">
                <a16:creationId xmlns:a16="http://schemas.microsoft.com/office/drawing/2014/main" id="{6E8F3AD4-232F-41C2-B8A8-AC4F225D2B45}"/>
              </a:ext>
            </a:extLst>
          </p:cNvPr>
          <p:cNvPicPr/>
          <p:nvPr/>
        </p:nvPicPr>
        <p:blipFill>
          <a:blip r:embed="rId3" cstate="print"/>
          <a:srcRect/>
          <a:stretch>
            <a:fillRect/>
          </a:stretch>
        </p:blipFill>
        <p:spPr bwMode="auto">
          <a:xfrm>
            <a:off x="957944" y="1749200"/>
            <a:ext cx="2743200" cy="2667000"/>
          </a:xfrm>
          <a:prstGeom prst="rect">
            <a:avLst/>
          </a:prstGeom>
          <a:noFill/>
          <a:ln w="9525">
            <a:noFill/>
            <a:miter lim="800000"/>
            <a:headEnd/>
            <a:tailEnd/>
          </a:ln>
        </p:spPr>
      </p:pic>
      <p:pic>
        <p:nvPicPr>
          <p:cNvPr id="1026" name="Picture 2" descr="http://www.qsrinternational.com/MediaLibraries/QSR/test-3/NVivo-logo.png?ext=.png">
            <a:extLst>
              <a:ext uri="{FF2B5EF4-FFF2-40B4-BE49-F238E27FC236}">
                <a16:creationId xmlns:a16="http://schemas.microsoft.com/office/drawing/2014/main" id="{AFE0CA43-3362-41FA-91F1-D1BD09AE1B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9105" y="2194493"/>
            <a:ext cx="3933929"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Image result for dedoose">
            <a:extLst>
              <a:ext uri="{FF2B5EF4-FFF2-40B4-BE49-F238E27FC236}">
                <a16:creationId xmlns:a16="http://schemas.microsoft.com/office/drawing/2014/main" id="{F9C389CF-EC4D-490A-976B-95C039CE1439}"/>
              </a:ext>
            </a:extLst>
          </p:cNvPr>
          <p:cNvSpPr>
            <a:spLocks noChangeAspect="1" noChangeArrowheads="1"/>
          </p:cNvSpPr>
          <p:nvPr/>
        </p:nvSpPr>
        <p:spPr bwMode="auto">
          <a:xfrm>
            <a:off x="3733800" y="2590800"/>
            <a:ext cx="1447800" cy="1447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030" name="Picture 6" descr="Image result for dedoose">
            <a:extLst>
              <a:ext uri="{FF2B5EF4-FFF2-40B4-BE49-F238E27FC236}">
                <a16:creationId xmlns:a16="http://schemas.microsoft.com/office/drawing/2014/main" id="{CE66F643-E8DB-4D36-B10C-F3024CBDBE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73017" y="5295900"/>
            <a:ext cx="5512366" cy="14478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034628EA-0FFB-4C7E-83A0-40A8FDA88183}"/>
              </a:ext>
            </a:extLst>
          </p:cNvPr>
          <p:cNvSpPr>
            <a:spLocks noGrp="1"/>
          </p:cNvSpPr>
          <p:nvPr>
            <p:ph type="title"/>
          </p:nvPr>
        </p:nvSpPr>
        <p:spPr/>
        <p:txBody>
          <a:bodyPr/>
          <a:lstStyle/>
          <a:p>
            <a:r>
              <a:rPr lang="en-US" dirty="0"/>
              <a:t>Software demonstration</a:t>
            </a:r>
          </a:p>
        </p:txBody>
      </p:sp>
    </p:spTree>
    <p:extLst>
      <p:ext uri="{BB962C8B-B14F-4D97-AF65-F5344CB8AC3E}">
        <p14:creationId xmlns:p14="http://schemas.microsoft.com/office/powerpoint/2010/main" val="4264320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1030"/>
                                        </p:tgtEl>
                                        <p:attrNameLst>
                                          <p:attrName>style.visibility</p:attrName>
                                        </p:attrNameLst>
                                      </p:cBhvr>
                                      <p:to>
                                        <p:strVal val="visible"/>
                                      </p:to>
                                    </p:set>
                                    <p:animEffect transition="in" filter="fade">
                                      <p:cBhvr>
                                        <p:cTn id="15"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B6EDDAC-9842-4A6A-8676-BED1326613A0}"/>
              </a:ext>
            </a:extLst>
          </p:cNvPr>
          <p:cNvSpPr>
            <a:spLocks noGrp="1"/>
          </p:cNvSpPr>
          <p:nvPr>
            <p:ph type="title"/>
          </p:nvPr>
        </p:nvSpPr>
        <p:spPr/>
        <p:txBody>
          <a:bodyPr/>
          <a:lstStyle/>
          <a:p>
            <a:r>
              <a:rPr lang="en-US" dirty="0"/>
              <a:t>Performing basic tasks</a:t>
            </a:r>
          </a:p>
        </p:txBody>
      </p:sp>
      <p:sp>
        <p:nvSpPr>
          <p:cNvPr id="5" name="4 Marcador de contenido"/>
          <p:cNvSpPr>
            <a:spLocks noGrp="1"/>
          </p:cNvSpPr>
          <p:nvPr>
            <p:ph type="body" sz="quarter" idx="10"/>
          </p:nvPr>
        </p:nvSpPr>
        <p:spPr>
          <a:xfrm>
            <a:off x="1500122" y="2234205"/>
            <a:ext cx="7058155" cy="4800600"/>
          </a:xfrm>
        </p:spPr>
        <p:txBody>
          <a:bodyPr>
            <a:noAutofit/>
          </a:bodyPr>
          <a:lstStyle/>
          <a:p>
            <a:pPr marL="576263" indent="-576263">
              <a:lnSpc>
                <a:spcPts val="4600"/>
              </a:lnSpc>
              <a:spcAft>
                <a:spcPts val="3000"/>
              </a:spcAft>
              <a:buFont typeface="+mj-lt"/>
              <a:buAutoNum type="arabicPeriod"/>
            </a:pPr>
            <a:r>
              <a:rPr lang="en-US" sz="3600" dirty="0">
                <a:latin typeface="Century Gothic" panose="020B0502020202020204" pitchFamily="34" charset="0"/>
              </a:rPr>
              <a:t>Coding following the “group” perspectives </a:t>
            </a:r>
            <a:br>
              <a:rPr lang="en-US" sz="3600" dirty="0">
                <a:latin typeface="Century Gothic" panose="020B0502020202020204" pitchFamily="34" charset="0"/>
              </a:rPr>
            </a:br>
            <a:r>
              <a:rPr lang="en-US" sz="3600" dirty="0">
                <a:latin typeface="Century Gothic" panose="020B0502020202020204" pitchFamily="34" charset="0"/>
              </a:rPr>
              <a:t>from the previous exercise </a:t>
            </a:r>
          </a:p>
          <a:p>
            <a:pPr marL="576263" indent="-576263">
              <a:lnSpc>
                <a:spcPts val="4600"/>
              </a:lnSpc>
              <a:spcAft>
                <a:spcPts val="3000"/>
              </a:spcAft>
              <a:buFont typeface="+mj-lt"/>
              <a:buAutoNum type="arabicPeriod"/>
            </a:pPr>
            <a:r>
              <a:rPr lang="en-US" sz="3600" dirty="0">
                <a:latin typeface="Century Gothic" panose="020B0502020202020204" pitchFamily="34" charset="0"/>
              </a:rPr>
              <a:t>Creating memos</a:t>
            </a:r>
          </a:p>
          <a:p>
            <a:pPr marL="576263" indent="-576263">
              <a:lnSpc>
                <a:spcPts val="4600"/>
              </a:lnSpc>
              <a:spcAft>
                <a:spcPts val="3000"/>
              </a:spcAft>
              <a:buFont typeface="+mj-lt"/>
              <a:buAutoNum type="arabicPeriod"/>
            </a:pPr>
            <a:r>
              <a:rPr lang="en-US" sz="3600" dirty="0">
                <a:latin typeface="Century Gothic" panose="020B0502020202020204" pitchFamily="34" charset="0"/>
              </a:rPr>
              <a:t>Creating outputs </a:t>
            </a:r>
            <a:br>
              <a:rPr lang="en-US" sz="3600" dirty="0">
                <a:latin typeface="Century Gothic" panose="020B0502020202020204" pitchFamily="34" charset="0"/>
              </a:rPr>
            </a:br>
            <a:r>
              <a:rPr lang="en-US" sz="3600" dirty="0">
                <a:latin typeface="Century Gothic" panose="020B0502020202020204" pitchFamily="34" charset="0"/>
              </a:rPr>
              <a:t>for further analysis</a:t>
            </a:r>
          </a:p>
        </p:txBody>
      </p:sp>
      <p:sp>
        <p:nvSpPr>
          <p:cNvPr id="7" name="Text Placeholder 6">
            <a:extLst>
              <a:ext uri="{FF2B5EF4-FFF2-40B4-BE49-F238E27FC236}">
                <a16:creationId xmlns:a16="http://schemas.microsoft.com/office/drawing/2014/main" id="{0E3CF3BF-4113-48F8-B281-8AEB72840AC0}"/>
              </a:ext>
            </a:extLst>
          </p:cNvPr>
          <p:cNvSpPr>
            <a:spLocks noGrp="1"/>
          </p:cNvSpPr>
          <p:nvPr>
            <p:ph type="body" sz="quarter" idx="11"/>
          </p:nvPr>
        </p:nvSpPr>
        <p:spPr/>
        <p:txBody>
          <a:bodyPr/>
          <a:lstStyle/>
          <a:p>
            <a:r>
              <a:rPr lang="en-US" dirty="0"/>
              <a:t>Using software</a:t>
            </a:r>
          </a:p>
        </p:txBody>
      </p:sp>
    </p:spTree>
    <p:extLst>
      <p:ext uri="{BB962C8B-B14F-4D97-AF65-F5344CB8AC3E}">
        <p14:creationId xmlns:p14="http://schemas.microsoft.com/office/powerpoint/2010/main" val="2352916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6864A-7BA1-4B4B-8C85-BADAF3FB7506}"/>
              </a:ext>
            </a:extLst>
          </p:cNvPr>
          <p:cNvSpPr>
            <a:spLocks noGrp="1"/>
          </p:cNvSpPr>
          <p:nvPr>
            <p:ph type="title"/>
          </p:nvPr>
        </p:nvSpPr>
        <p:spPr/>
        <p:txBody>
          <a:bodyPr/>
          <a:lstStyle/>
          <a:p>
            <a:r>
              <a:rPr lang="en-US" dirty="0"/>
              <a:t>Summarizing</a:t>
            </a:r>
          </a:p>
        </p:txBody>
      </p:sp>
      <p:sp>
        <p:nvSpPr>
          <p:cNvPr id="3" name="Text Placeholder 2">
            <a:extLst>
              <a:ext uri="{FF2B5EF4-FFF2-40B4-BE49-F238E27FC236}">
                <a16:creationId xmlns:a16="http://schemas.microsoft.com/office/drawing/2014/main" id="{A3570884-5697-4D14-B808-6B690CB314E9}"/>
              </a:ext>
            </a:extLst>
          </p:cNvPr>
          <p:cNvSpPr>
            <a:spLocks noGrp="1"/>
          </p:cNvSpPr>
          <p:nvPr>
            <p:ph type="body" sz="quarter" idx="10"/>
          </p:nvPr>
        </p:nvSpPr>
        <p:spPr>
          <a:xfrm>
            <a:off x="888771" y="2255976"/>
            <a:ext cx="8429755" cy="4495800"/>
          </a:xfrm>
        </p:spPr>
        <p:txBody>
          <a:bodyPr/>
          <a:lstStyle/>
          <a:p>
            <a:pPr marL="457200" indent="-403225">
              <a:lnSpc>
                <a:spcPts val="3800"/>
              </a:lnSpc>
              <a:spcAft>
                <a:spcPts val="2400"/>
              </a:spcAft>
              <a:buClr>
                <a:srgbClr val="AB2472"/>
              </a:buClr>
              <a:buFont typeface="Wingdings" panose="05000000000000000000" pitchFamily="2" charset="2"/>
              <a:buChar char="§"/>
            </a:pPr>
            <a:r>
              <a:rPr lang="en-US" sz="3000" dirty="0">
                <a:latin typeface="Century Gothic" panose="020B0502020202020204" pitchFamily="34" charset="0"/>
              </a:rPr>
              <a:t>The coding process will vary based on your analysis approach (thematic analysis vs. grounded theory or content analysis)</a:t>
            </a:r>
          </a:p>
          <a:p>
            <a:pPr marL="457200" indent="-403225">
              <a:lnSpc>
                <a:spcPts val="3800"/>
              </a:lnSpc>
              <a:spcAft>
                <a:spcPts val="2400"/>
              </a:spcAft>
              <a:buClr>
                <a:srgbClr val="AB2472"/>
              </a:buClr>
              <a:buFont typeface="Wingdings" panose="05000000000000000000" pitchFamily="2" charset="2"/>
              <a:buChar char="§"/>
            </a:pPr>
            <a:r>
              <a:rPr lang="en-US" sz="3000" dirty="0">
                <a:latin typeface="Century Gothic" panose="020B0502020202020204" pitchFamily="34" charset="0"/>
              </a:rPr>
              <a:t>Analysis charts and software for qualitative analysis are valuable options to aid the analysis process</a:t>
            </a:r>
          </a:p>
          <a:p>
            <a:pPr marL="457200" indent="-403225">
              <a:lnSpc>
                <a:spcPts val="3800"/>
              </a:lnSpc>
              <a:spcAft>
                <a:spcPts val="1800"/>
              </a:spcAft>
              <a:buClr>
                <a:srgbClr val="AB2472"/>
              </a:buClr>
              <a:buFont typeface="Wingdings" panose="05000000000000000000" pitchFamily="2" charset="2"/>
              <a:buChar char="§"/>
            </a:pPr>
            <a:r>
              <a:rPr lang="en-US" sz="3000" dirty="0">
                <a:latin typeface="Century Gothic" panose="020B0502020202020204" pitchFamily="34" charset="0"/>
              </a:rPr>
              <a:t>Coding should be an iterative process</a:t>
            </a:r>
          </a:p>
        </p:txBody>
      </p:sp>
      <p:sp>
        <p:nvSpPr>
          <p:cNvPr id="4" name="Text Placeholder 3">
            <a:extLst>
              <a:ext uri="{FF2B5EF4-FFF2-40B4-BE49-F238E27FC236}">
                <a16:creationId xmlns:a16="http://schemas.microsoft.com/office/drawing/2014/main" id="{88119255-559D-42D3-A959-4ED944B67AFA}"/>
              </a:ext>
            </a:extLst>
          </p:cNvPr>
          <p:cNvSpPr>
            <a:spLocks noGrp="1"/>
          </p:cNvSpPr>
          <p:nvPr>
            <p:ph type="body" sz="quarter" idx="11"/>
          </p:nvPr>
        </p:nvSpPr>
        <p:spPr>
          <a:xfrm>
            <a:off x="561844" y="1091205"/>
            <a:ext cx="8429755" cy="837214"/>
          </a:xfrm>
        </p:spPr>
        <p:txBody>
          <a:bodyPr/>
          <a:lstStyle/>
          <a:p>
            <a:r>
              <a:rPr lang="en-US" dirty="0"/>
              <a:t>Qualitative data analysis</a:t>
            </a:r>
          </a:p>
        </p:txBody>
      </p:sp>
    </p:spTree>
    <p:extLst>
      <p:ext uri="{BB962C8B-B14F-4D97-AF65-F5344CB8AC3E}">
        <p14:creationId xmlns:p14="http://schemas.microsoft.com/office/powerpoint/2010/main" val="112356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eliacoding2_000.jpg"/>
          <p:cNvPicPr>
            <a:picLocks noChangeAspect="1"/>
          </p:cNvPicPr>
          <p:nvPr/>
        </p:nvPicPr>
        <p:blipFill>
          <a:blip r:embed="rId3" cstate="print"/>
          <a:stretch>
            <a:fillRect/>
          </a:stretch>
        </p:blipFill>
        <p:spPr>
          <a:xfrm>
            <a:off x="228600" y="1394983"/>
            <a:ext cx="5349160" cy="34818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File0129.jpg"/>
          <p:cNvPicPr>
            <a:picLocks noChangeAspect="1"/>
          </p:cNvPicPr>
          <p:nvPr/>
        </p:nvPicPr>
        <p:blipFill>
          <a:blip r:embed="rId4" cstate="print"/>
          <a:srcRect l="22980" t="62544"/>
          <a:stretch>
            <a:fillRect/>
          </a:stretch>
        </p:blipFill>
        <p:spPr>
          <a:xfrm>
            <a:off x="4796857" y="3866695"/>
            <a:ext cx="5032943" cy="36782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itle 3">
            <a:extLst>
              <a:ext uri="{FF2B5EF4-FFF2-40B4-BE49-F238E27FC236}">
                <a16:creationId xmlns:a16="http://schemas.microsoft.com/office/drawing/2014/main" id="{59DD9B6F-1ED5-4A63-88F9-BC774E4EAD42}"/>
              </a:ext>
            </a:extLst>
          </p:cNvPr>
          <p:cNvSpPr>
            <a:spLocks noGrp="1"/>
          </p:cNvSpPr>
          <p:nvPr>
            <p:ph type="title"/>
          </p:nvPr>
        </p:nvSpPr>
        <p:spPr>
          <a:xfrm>
            <a:off x="561844" y="366812"/>
            <a:ext cx="9801355" cy="1143000"/>
          </a:xfrm>
        </p:spPr>
        <p:txBody>
          <a:bodyPr/>
          <a:lstStyle/>
          <a:p>
            <a:r>
              <a:rPr lang="en-US" spc="-100" dirty="0"/>
              <a:t>Paper-based coding examples</a:t>
            </a:r>
          </a:p>
        </p:txBody>
      </p:sp>
    </p:spTree>
    <p:extLst>
      <p:ext uri="{BB962C8B-B14F-4D97-AF65-F5344CB8AC3E}">
        <p14:creationId xmlns:p14="http://schemas.microsoft.com/office/powerpoint/2010/main" val="40044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10EFE1A-4FE1-4676-A210-63235C7C7B9A}"/>
              </a:ext>
            </a:extLst>
          </p:cNvPr>
          <p:cNvSpPr>
            <a:spLocks noGrp="1"/>
          </p:cNvSpPr>
          <p:nvPr>
            <p:ph type="title"/>
          </p:nvPr>
        </p:nvSpPr>
        <p:spPr>
          <a:xfrm>
            <a:off x="561844" y="366812"/>
            <a:ext cx="9344155" cy="1143000"/>
          </a:xfrm>
        </p:spPr>
        <p:txBody>
          <a:bodyPr/>
          <a:lstStyle/>
          <a:p>
            <a:r>
              <a:rPr lang="en-US" spc="-100" dirty="0"/>
              <a:t>Generating themes vs. codes</a:t>
            </a:r>
          </a:p>
        </p:txBody>
      </p:sp>
      <p:sp>
        <p:nvSpPr>
          <p:cNvPr id="28675" name="Rectangle 3"/>
          <p:cNvSpPr>
            <a:spLocks noGrp="1" noChangeArrowheads="1"/>
          </p:cNvSpPr>
          <p:nvPr>
            <p:ph type="body" sz="quarter" idx="10"/>
          </p:nvPr>
        </p:nvSpPr>
        <p:spPr>
          <a:xfrm>
            <a:off x="838200" y="1586012"/>
            <a:ext cx="8534400" cy="5805388"/>
          </a:xfrm>
        </p:spPr>
        <p:txBody>
          <a:bodyPr>
            <a:noAutofit/>
          </a:bodyPr>
          <a:lstStyle/>
          <a:p>
            <a:pPr marL="342900" indent="-342900">
              <a:lnSpc>
                <a:spcPts val="3200"/>
              </a:lnSpc>
              <a:spcAft>
                <a:spcPts val="1200"/>
              </a:spcAft>
              <a:buClr>
                <a:srgbClr val="AB2472"/>
              </a:buClr>
              <a:buFont typeface="Wingdings" panose="05000000000000000000" pitchFamily="2" charset="2"/>
              <a:buChar char="§"/>
            </a:pPr>
            <a:r>
              <a:rPr lang="en-US" sz="2600" dirty="0">
                <a:latin typeface="Century Gothic" panose="020B0502020202020204" pitchFamily="34" charset="0"/>
              </a:rPr>
              <a:t>Codes are usually very specific</a:t>
            </a:r>
          </a:p>
          <a:p>
            <a:pPr marL="342900" indent="-342900">
              <a:lnSpc>
                <a:spcPts val="3200"/>
              </a:lnSpc>
              <a:spcAft>
                <a:spcPts val="1200"/>
              </a:spcAft>
              <a:buClr>
                <a:srgbClr val="AB2472"/>
              </a:buClr>
              <a:buFont typeface="Wingdings" panose="05000000000000000000" pitchFamily="2" charset="2"/>
              <a:buChar char="§"/>
            </a:pPr>
            <a:r>
              <a:rPr lang="en-US" sz="2600" dirty="0">
                <a:latin typeface="Century Gothic" panose="020B0502020202020204" pitchFamily="34" charset="0"/>
              </a:rPr>
              <a:t>May have over 100 codes, not possible to write about all</a:t>
            </a:r>
          </a:p>
          <a:p>
            <a:pPr marL="342900" indent="-342900">
              <a:lnSpc>
                <a:spcPts val="3200"/>
              </a:lnSpc>
              <a:spcAft>
                <a:spcPts val="1200"/>
              </a:spcAft>
              <a:buClr>
                <a:srgbClr val="AB2472"/>
              </a:buClr>
              <a:buFont typeface="Wingdings" panose="05000000000000000000" pitchFamily="2" charset="2"/>
              <a:buChar char="§"/>
            </a:pPr>
            <a:r>
              <a:rPr lang="en-US" sz="2600" dirty="0">
                <a:latin typeface="Century Gothic" panose="020B0502020202020204" pitchFamily="34" charset="0"/>
              </a:rPr>
              <a:t>Cluster codes together in meaningful units </a:t>
            </a:r>
            <a:br>
              <a:rPr lang="en-US" sz="2600" dirty="0">
                <a:latin typeface="Century Gothic" panose="020B0502020202020204" pitchFamily="34" charset="0"/>
              </a:rPr>
            </a:br>
            <a:r>
              <a:rPr lang="en-US" sz="2600" dirty="0">
                <a:latin typeface="Century Gothic" panose="020B0502020202020204" pitchFamily="34" charset="0"/>
              </a:rPr>
              <a:t>to create themes</a:t>
            </a:r>
          </a:p>
          <a:p>
            <a:pPr marL="342900" indent="-342900">
              <a:lnSpc>
                <a:spcPts val="3200"/>
              </a:lnSpc>
              <a:spcAft>
                <a:spcPts val="1200"/>
              </a:spcAft>
              <a:buClr>
                <a:srgbClr val="AB2472"/>
              </a:buClr>
              <a:buFont typeface="Wingdings" panose="05000000000000000000" pitchFamily="2" charset="2"/>
              <a:buChar char="§"/>
            </a:pPr>
            <a:r>
              <a:rPr lang="en-US" sz="2600" dirty="0">
                <a:latin typeface="Century Gothic" panose="020B0502020202020204" pitchFamily="34" charset="0"/>
              </a:rPr>
              <a:t>Sometimes also known as code categories</a:t>
            </a:r>
          </a:p>
          <a:p>
            <a:pPr marL="342900" indent="-342900">
              <a:lnSpc>
                <a:spcPts val="3200"/>
              </a:lnSpc>
              <a:spcAft>
                <a:spcPts val="1200"/>
              </a:spcAft>
              <a:buClr>
                <a:srgbClr val="AB2472"/>
              </a:buClr>
              <a:buFont typeface="Wingdings" panose="05000000000000000000" pitchFamily="2" charset="2"/>
              <a:buChar char="§"/>
            </a:pPr>
            <a:r>
              <a:rPr lang="en-US" sz="2600" dirty="0">
                <a:latin typeface="Century Gothic" panose="020B0502020202020204" pitchFamily="34" charset="0"/>
              </a:rPr>
              <a:t>Themes become the subheadings of the final chapter in your thesis or your report—they provide the structure</a:t>
            </a:r>
          </a:p>
          <a:p>
            <a:pPr marL="342900" indent="-342900">
              <a:lnSpc>
                <a:spcPts val="3200"/>
              </a:lnSpc>
              <a:spcAft>
                <a:spcPts val="1800"/>
              </a:spcAft>
              <a:buClr>
                <a:srgbClr val="AB2472"/>
              </a:buClr>
              <a:buFont typeface="Wingdings" panose="05000000000000000000" pitchFamily="2" charset="2"/>
              <a:buChar char="§"/>
            </a:pPr>
            <a:r>
              <a:rPr lang="en-US" sz="2600" dirty="0">
                <a:latin typeface="Century Gothic" panose="020B0502020202020204" pitchFamily="34" charset="0"/>
              </a:rPr>
              <a:t>The codes in each theme give you a road map </a:t>
            </a:r>
            <a:br>
              <a:rPr lang="en-US" sz="2600" dirty="0">
                <a:latin typeface="Century Gothic" panose="020B0502020202020204" pitchFamily="34" charset="0"/>
              </a:rPr>
            </a:br>
            <a:r>
              <a:rPr lang="en-US" sz="2600" dirty="0">
                <a:latin typeface="Century Gothic" panose="020B0502020202020204" pitchFamily="34" charset="0"/>
              </a:rPr>
              <a:t>of the different aspects you need to cover in </a:t>
            </a:r>
            <a:br>
              <a:rPr lang="en-US" sz="2600" dirty="0">
                <a:latin typeface="Century Gothic" panose="020B0502020202020204" pitchFamily="34" charset="0"/>
              </a:rPr>
            </a:br>
            <a:r>
              <a:rPr lang="en-US" sz="2600" dirty="0">
                <a:latin typeface="Century Gothic" panose="020B0502020202020204" pitchFamily="34" charset="0"/>
              </a:rPr>
              <a:t>the discussion of each theme</a:t>
            </a:r>
          </a:p>
        </p:txBody>
      </p:sp>
    </p:spTree>
    <p:extLst>
      <p:ext uri="{BB962C8B-B14F-4D97-AF65-F5344CB8AC3E}">
        <p14:creationId xmlns:p14="http://schemas.microsoft.com/office/powerpoint/2010/main" val="3447212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ou_55_3_308_tbl2a.gif"/>
          <p:cNvPicPr>
            <a:picLocks noChangeAspect="1"/>
          </p:cNvPicPr>
          <p:nvPr/>
        </p:nvPicPr>
        <p:blipFill>
          <a:blip r:embed="rId3" cstate="print"/>
          <a:srcRect t="6899" r="25659" b="7645"/>
          <a:stretch>
            <a:fillRect/>
          </a:stretch>
        </p:blipFill>
        <p:spPr>
          <a:xfrm>
            <a:off x="750760" y="1371600"/>
            <a:ext cx="8564578" cy="6217920"/>
          </a:xfrm>
          <a:prstGeom prst="rect">
            <a:avLst/>
          </a:prstGeom>
        </p:spPr>
      </p:pic>
      <p:pic>
        <p:nvPicPr>
          <p:cNvPr id="8" name="Picture 7" descr="thematic-units-4.jpg"/>
          <p:cNvPicPr>
            <a:picLocks noChangeAspect="1"/>
          </p:cNvPicPr>
          <p:nvPr/>
        </p:nvPicPr>
        <p:blipFill rotWithShape="1">
          <a:blip r:embed="rId4" cstate="print"/>
          <a:srcRect t="24812"/>
          <a:stretch/>
        </p:blipFill>
        <p:spPr>
          <a:xfrm>
            <a:off x="8274711" y="76200"/>
            <a:ext cx="1783689" cy="1101946"/>
          </a:xfrm>
          <a:prstGeom prst="rect">
            <a:avLst/>
          </a:prstGeom>
        </p:spPr>
      </p:pic>
      <p:sp>
        <p:nvSpPr>
          <p:cNvPr id="5" name="Title 4">
            <a:extLst>
              <a:ext uri="{FF2B5EF4-FFF2-40B4-BE49-F238E27FC236}">
                <a16:creationId xmlns:a16="http://schemas.microsoft.com/office/drawing/2014/main" id="{73D152D9-65F3-48F3-988F-C502C5AF6DBC}"/>
              </a:ext>
            </a:extLst>
          </p:cNvPr>
          <p:cNvSpPr>
            <a:spLocks noGrp="1"/>
          </p:cNvSpPr>
          <p:nvPr>
            <p:ph type="title"/>
          </p:nvPr>
        </p:nvSpPr>
        <p:spPr/>
        <p:txBody>
          <a:bodyPr/>
          <a:lstStyle/>
          <a:p>
            <a:r>
              <a:rPr lang="en-US" dirty="0"/>
              <a:t>Themes example (1)</a:t>
            </a:r>
          </a:p>
        </p:txBody>
      </p:sp>
    </p:spTree>
    <p:extLst>
      <p:ext uri="{BB962C8B-B14F-4D97-AF65-F5344CB8AC3E}">
        <p14:creationId xmlns:p14="http://schemas.microsoft.com/office/powerpoint/2010/main" val="2244754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qualCodeTable.gif"/>
          <p:cNvPicPr>
            <a:picLocks noChangeAspect="1"/>
          </p:cNvPicPr>
          <p:nvPr/>
        </p:nvPicPr>
        <p:blipFill>
          <a:blip r:embed="rId3" cstate="print"/>
          <a:stretch>
            <a:fillRect/>
          </a:stretch>
        </p:blipFill>
        <p:spPr>
          <a:xfrm>
            <a:off x="152400" y="1339205"/>
            <a:ext cx="5732789" cy="438912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Themes.bmp"/>
          <p:cNvPicPr>
            <a:picLocks noChangeAspect="1"/>
          </p:cNvPicPr>
          <p:nvPr/>
        </p:nvPicPr>
        <p:blipFill rotWithShape="1">
          <a:blip r:embed="rId4" cstate="print"/>
          <a:srcRect l="8949" r="18529" b="10557"/>
          <a:stretch/>
        </p:blipFill>
        <p:spPr>
          <a:xfrm>
            <a:off x="5660721" y="3533765"/>
            <a:ext cx="4245279" cy="411480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10" name="Title 4">
            <a:extLst>
              <a:ext uri="{FF2B5EF4-FFF2-40B4-BE49-F238E27FC236}">
                <a16:creationId xmlns:a16="http://schemas.microsoft.com/office/drawing/2014/main" id="{FA6FF202-E7CA-45B5-B903-8E9BC8ADC823}"/>
              </a:ext>
            </a:extLst>
          </p:cNvPr>
          <p:cNvSpPr>
            <a:spLocks noGrp="1"/>
          </p:cNvSpPr>
          <p:nvPr>
            <p:ph type="title"/>
          </p:nvPr>
        </p:nvSpPr>
        <p:spPr>
          <a:xfrm>
            <a:off x="561845" y="366812"/>
            <a:ext cx="8724024" cy="1143000"/>
          </a:xfrm>
        </p:spPr>
        <p:txBody>
          <a:bodyPr/>
          <a:lstStyle/>
          <a:p>
            <a:r>
              <a:rPr lang="en-US" dirty="0"/>
              <a:t>Themes example (2)</a:t>
            </a:r>
          </a:p>
        </p:txBody>
      </p:sp>
    </p:spTree>
    <p:extLst>
      <p:ext uri="{BB962C8B-B14F-4D97-AF65-F5344CB8AC3E}">
        <p14:creationId xmlns:p14="http://schemas.microsoft.com/office/powerpoint/2010/main" val="1436334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65ED3EC-EC45-4017-9F28-FFFDFFFFB825}"/>
              </a:ext>
            </a:extLst>
          </p:cNvPr>
          <p:cNvSpPr>
            <a:spLocks noGrp="1"/>
          </p:cNvSpPr>
          <p:nvPr>
            <p:ph type="title"/>
          </p:nvPr>
        </p:nvSpPr>
        <p:spPr/>
        <p:txBody>
          <a:bodyPr/>
          <a:lstStyle/>
          <a:p>
            <a:r>
              <a:rPr lang="en-US" dirty="0"/>
              <a:t>References</a:t>
            </a:r>
          </a:p>
        </p:txBody>
      </p:sp>
      <p:sp>
        <p:nvSpPr>
          <p:cNvPr id="3" name="Text Placeholder 2"/>
          <p:cNvSpPr>
            <a:spLocks noGrp="1"/>
          </p:cNvSpPr>
          <p:nvPr>
            <p:ph type="body" sz="quarter" idx="10"/>
          </p:nvPr>
        </p:nvSpPr>
        <p:spPr>
          <a:xfrm>
            <a:off x="708979" y="1371600"/>
            <a:ext cx="8724024" cy="5943600"/>
          </a:xfrm>
        </p:spPr>
        <p:txBody>
          <a:bodyPr/>
          <a:lstStyle/>
          <a:p>
            <a:pPr>
              <a:spcAft>
                <a:spcPts val="1500"/>
              </a:spcAft>
            </a:pPr>
            <a:r>
              <a:rPr lang="en-US" sz="2000" dirty="0">
                <a:latin typeface="Century Gothic" panose="020B0502020202020204" pitchFamily="34" charset="0"/>
              </a:rPr>
              <a:t>Fereday, J., Muir-Cochrane, E. (2006). Demonstrating Rigor Using Thematic Analysis: A Hybrid Approach of Inductive and Deductive Coding and Theme Development. </a:t>
            </a:r>
            <a:r>
              <a:rPr lang="en-US" sz="2000" i="1" dirty="0">
                <a:latin typeface="Century Gothic" panose="020B0502020202020204" pitchFamily="34" charset="0"/>
              </a:rPr>
              <a:t>International Journal of Qualitative Methods; </a:t>
            </a:r>
            <a:r>
              <a:rPr lang="en-US" sz="2000" dirty="0">
                <a:latin typeface="Century Gothic" panose="020B0502020202020204" pitchFamily="34" charset="0"/>
              </a:rPr>
              <a:t>5(1).</a:t>
            </a:r>
          </a:p>
          <a:p>
            <a:pPr>
              <a:spcAft>
                <a:spcPts val="1500"/>
              </a:spcAft>
            </a:pPr>
            <a:r>
              <a:rPr lang="en-US" sz="2000" dirty="0">
                <a:latin typeface="Century Gothic" panose="020B0502020202020204" pitchFamily="34" charset="0"/>
              </a:rPr>
              <a:t>Miles, M.B., &amp; Huberman, A.M. (1994). Qualitative data analysis: An expanded sourcebook. 2nd Ed. Thousand Oaks, CA, USA: Sage Publications, Ltd.</a:t>
            </a:r>
          </a:p>
          <a:p>
            <a:pPr lvl="0">
              <a:spcAft>
                <a:spcPts val="1500"/>
              </a:spcAft>
            </a:pPr>
            <a:r>
              <a:rPr lang="en-US" sz="2000" dirty="0">
                <a:latin typeface="Century Gothic" panose="020B0502020202020204" pitchFamily="34" charset="0"/>
              </a:rPr>
              <a:t>Patton, M.Q. (2002). Qualitative research and evaluation methods. 3rd Edition. Pp. 55–63; 429–518. Thousand Oaks, CA, USA: Sage Publications, Ltd.</a:t>
            </a:r>
          </a:p>
          <a:p>
            <a:pPr lvl="0">
              <a:spcAft>
                <a:spcPts val="1500"/>
              </a:spcAft>
            </a:pPr>
            <a:r>
              <a:rPr lang="en-US" sz="2000" dirty="0">
                <a:latin typeface="Century Gothic" panose="020B0502020202020204" pitchFamily="34" charset="0"/>
              </a:rPr>
              <a:t>González de la Rocha, M. (2008). La vida después de Oportunidades: Impacto del Programa a diez años de su creación. En: </a:t>
            </a:r>
            <a:r>
              <a:rPr lang="en-US" sz="2000" i="1" dirty="0">
                <a:latin typeface="Century Gothic" panose="020B0502020202020204" pitchFamily="34" charset="0"/>
              </a:rPr>
              <a:t>Evaluación Externa del Programa Oportunidades. SEDESOL, México DF;</a:t>
            </a:r>
            <a:r>
              <a:rPr lang="en-US" sz="2000" dirty="0">
                <a:latin typeface="Century Gothic" panose="020B0502020202020204" pitchFamily="34" charset="0"/>
              </a:rPr>
              <a:t> 1:121–199.</a:t>
            </a:r>
          </a:p>
          <a:p>
            <a:pPr lvl="0">
              <a:spcAft>
                <a:spcPts val="1500"/>
              </a:spcAft>
            </a:pPr>
            <a:r>
              <a:rPr lang="en-US" sz="2000" dirty="0">
                <a:latin typeface="Century Gothic" panose="020B0502020202020204" pitchFamily="34" charset="0"/>
              </a:rPr>
              <a:t>Teddlie, C., &amp; Yu, F. (2007). Mixed methods sampling: A typology with examples. </a:t>
            </a:r>
            <a:r>
              <a:rPr lang="en-US" sz="2000" i="1" dirty="0">
                <a:latin typeface="Century Gothic" panose="020B0502020202020204" pitchFamily="34" charset="0"/>
              </a:rPr>
              <a:t>Journal of Mixed Methods Research; </a:t>
            </a:r>
            <a:r>
              <a:rPr lang="en-US" sz="2000" dirty="0">
                <a:latin typeface="Century Gothic" panose="020B0502020202020204" pitchFamily="34" charset="0"/>
              </a:rPr>
              <a:t>1(1):77–100.</a:t>
            </a:r>
            <a:endParaRPr lang="en-US" dirty="0"/>
          </a:p>
        </p:txBody>
      </p:sp>
    </p:spTree>
    <p:extLst>
      <p:ext uri="{BB962C8B-B14F-4D97-AF65-F5344CB8AC3E}">
        <p14:creationId xmlns:p14="http://schemas.microsoft.com/office/powerpoint/2010/main" val="1522679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old and turquoise_corrected" id="{B9AACE9E-A026-4636-87E0-378D65F518A7}" vid="{2C8C2F70-22F2-4268-850E-17B407141279}"/>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55413D-008E-48A9-86AD-43AF8ED4C365}">
  <ds:schemaRefs>
    <ds:schemaRef ds:uri="http://schemas.openxmlformats.org/package/2006/metadata/core-properties"/>
    <ds:schemaRef ds:uri="http://schemas.microsoft.com/office/2006/documentManagement/types"/>
    <ds:schemaRef ds:uri="http://schemas.microsoft.com/office/infopath/2007/PartnerControls"/>
    <ds:schemaRef ds:uri="d8573787-17db-43b5-9af3-2a45e79ab039"/>
    <ds:schemaRef ds:uri="http://purl.org/dc/elements/1.1/"/>
    <ds:schemaRef ds:uri="http://schemas.microsoft.com/office/2006/metadata/properties"/>
    <ds:schemaRef ds:uri="http://schemas.microsoft.com/sharepoint/v3"/>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D06079-77C9-49AC-A616-0BDE2C83E8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413</TotalTime>
  <Words>8445</Words>
  <Application>Microsoft Office PowerPoint</Application>
  <PresentationFormat>Custom</PresentationFormat>
  <Paragraphs>808</Paragraphs>
  <Slides>62</Slides>
  <Notes>61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62</vt:i4>
      </vt:variant>
    </vt:vector>
  </HeadingPairs>
  <TitlesOfParts>
    <vt:vector size="73" baseType="lpstr">
      <vt:lpstr>Arial</vt:lpstr>
      <vt:lpstr>Calibri</vt:lpstr>
      <vt:lpstr>Century Gothic</vt:lpstr>
      <vt:lpstr>Courier New</vt:lpstr>
      <vt:lpstr>Futura Lt BT</vt:lpstr>
      <vt:lpstr>Futura LT Pro Book</vt:lpstr>
      <vt:lpstr>Gill Sans MT</vt:lpstr>
      <vt:lpstr>Times New Roman</vt:lpstr>
      <vt:lpstr>Wingdings</vt:lpstr>
      <vt:lpstr>Office Theme</vt:lpstr>
      <vt:lpstr>1_Office Theme</vt:lpstr>
      <vt:lpstr>PowerPoint Presentation</vt:lpstr>
      <vt:lpstr>The evaluation process</vt:lpstr>
      <vt:lpstr>Section objectives</vt:lpstr>
      <vt:lpstr>Review analysis steps</vt:lpstr>
      <vt:lpstr>The analysis process</vt:lpstr>
      <vt:lpstr>Designing steps for analysis </vt:lpstr>
      <vt:lpstr>Step 1. Review the whole picture</vt:lpstr>
      <vt:lpstr>Designing analysis </vt:lpstr>
      <vt:lpstr>PowerPoint Presentation</vt:lpstr>
      <vt:lpstr>Analysis chart</vt:lpstr>
      <vt:lpstr>Analysis chart: Example</vt:lpstr>
      <vt:lpstr>Examples</vt:lpstr>
      <vt:lpstr>Organizing data</vt:lpstr>
      <vt:lpstr>Finding gaps and emergent data</vt:lpstr>
      <vt:lpstr>Example:</vt:lpstr>
      <vt:lpstr>“Opportunities” national evaluation</vt:lpstr>
      <vt:lpstr>“Opportunities”</vt:lpstr>
      <vt:lpstr>“Opportunities”</vt:lpstr>
      <vt:lpstr>“Opportunities”</vt:lpstr>
      <vt:lpstr>Revisiting the analysis plan</vt:lpstr>
      <vt:lpstr>Step 2. Coding</vt:lpstr>
      <vt:lpstr>Before coding, review themes</vt:lpstr>
      <vt:lpstr>Once you are clear on themes…</vt:lpstr>
      <vt:lpstr>For example</vt:lpstr>
      <vt:lpstr>Coding</vt:lpstr>
      <vt:lpstr>Coding</vt:lpstr>
      <vt:lpstr>Coding</vt:lpstr>
      <vt:lpstr>Coding</vt:lpstr>
      <vt:lpstr>Coding</vt:lpstr>
      <vt:lpstr>Coding</vt:lpstr>
      <vt:lpstr>Coding</vt:lpstr>
      <vt:lpstr>Exercise: Coding</vt:lpstr>
      <vt:lpstr>Coding exercise</vt:lpstr>
      <vt:lpstr>Critical thinking on coding </vt:lpstr>
      <vt:lpstr>From “big data” to in-depth data</vt:lpstr>
      <vt:lpstr>From “big data” to in-depth data</vt:lpstr>
      <vt:lpstr>Step 3. Analyzing tools</vt:lpstr>
      <vt:lpstr>Raw data organization:</vt:lpstr>
      <vt:lpstr>Analysis chart example</vt:lpstr>
      <vt:lpstr>Analysis chart (1)</vt:lpstr>
      <vt:lpstr>Analysis chart (2)</vt:lpstr>
      <vt:lpstr>Analysis chart (3)</vt:lpstr>
      <vt:lpstr>Analysis chart (4)</vt:lpstr>
      <vt:lpstr>Analysis chart (5)</vt:lpstr>
      <vt:lpstr>Analysis chart (6)</vt:lpstr>
      <vt:lpstr>Analysis tools: Software</vt:lpstr>
      <vt:lpstr>Examples of software programs</vt:lpstr>
      <vt:lpstr>Advantage of using software </vt:lpstr>
      <vt:lpstr>What is an output?</vt:lpstr>
      <vt:lpstr>PowerPoint Presentation</vt:lpstr>
      <vt:lpstr>Some practicalities on</vt:lpstr>
      <vt:lpstr>Step 4. Using software to</vt:lpstr>
      <vt:lpstr>Analyzing data</vt:lpstr>
      <vt:lpstr>Software demonstration</vt:lpstr>
      <vt:lpstr>Performing basic tasks</vt:lpstr>
      <vt:lpstr>Summarizing</vt:lpstr>
      <vt:lpstr>Paper-based coding examples</vt:lpstr>
      <vt:lpstr>Generating themes vs. codes</vt:lpstr>
      <vt:lpstr>Themes example (1)</vt:lpstr>
      <vt:lpstr>Themes example (2)</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Hoover, Donald Wayne</dc:creator>
  <cp:lastModifiedBy>Hoover, Donald Wayne</cp:lastModifiedBy>
  <cp:revision>48</cp:revision>
  <dcterms:created xsi:type="dcterms:W3CDTF">2018-09-07T12:09:31Z</dcterms:created>
  <dcterms:modified xsi:type="dcterms:W3CDTF">2018-09-14T00:21:34Z</dcterms:modified>
</cp:coreProperties>
</file>