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74" r:id="rId5"/>
  </p:sldMasterIdLst>
  <p:notesMasterIdLst>
    <p:notesMasterId r:id="rId44"/>
  </p:notesMasterIdLst>
  <p:sldIdLst>
    <p:sldId id="397" r:id="rId6"/>
    <p:sldId id="379" r:id="rId7"/>
    <p:sldId id="274" r:id="rId8"/>
    <p:sldId id="329" r:id="rId9"/>
    <p:sldId id="330" r:id="rId10"/>
    <p:sldId id="331" r:id="rId11"/>
    <p:sldId id="351" r:id="rId12"/>
    <p:sldId id="332" r:id="rId13"/>
    <p:sldId id="343" r:id="rId14"/>
    <p:sldId id="362" r:id="rId15"/>
    <p:sldId id="363" r:id="rId16"/>
    <p:sldId id="377" r:id="rId17"/>
    <p:sldId id="390" r:id="rId18"/>
    <p:sldId id="393" r:id="rId19"/>
    <p:sldId id="358" r:id="rId20"/>
    <p:sldId id="346" r:id="rId21"/>
    <p:sldId id="386" r:id="rId22"/>
    <p:sldId id="352" r:id="rId23"/>
    <p:sldId id="360" r:id="rId24"/>
    <p:sldId id="315" r:id="rId25"/>
    <p:sldId id="394" r:id="rId26"/>
    <p:sldId id="340" r:id="rId27"/>
    <p:sldId id="344" r:id="rId28"/>
    <p:sldId id="364" r:id="rId29"/>
    <p:sldId id="380" r:id="rId30"/>
    <p:sldId id="388" r:id="rId31"/>
    <p:sldId id="381" r:id="rId32"/>
    <p:sldId id="366" r:id="rId33"/>
    <p:sldId id="384" r:id="rId34"/>
    <p:sldId id="382" r:id="rId35"/>
    <p:sldId id="367" r:id="rId36"/>
    <p:sldId id="395" r:id="rId37"/>
    <p:sldId id="383" r:id="rId38"/>
    <p:sldId id="368" r:id="rId39"/>
    <p:sldId id="392" r:id="rId40"/>
    <p:sldId id="326" r:id="rId41"/>
    <p:sldId id="389" r:id="rId42"/>
    <p:sldId id="396" r:id="rId43"/>
  </p:sldIdLst>
  <p:sldSz cx="10058400" cy="7772400"/>
  <p:notesSz cx="10058400" cy="7772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448" userDrawn="1">
          <p15:clr>
            <a:srgbClr val="A4A3A4"/>
          </p15:clr>
        </p15:guide>
        <p15:guide id="2" pos="3168" userDrawn="1">
          <p15:clr>
            <a:srgbClr val="A4A3A4"/>
          </p15:clr>
        </p15:guide>
      </p15:sldGuideLst>
    </p:ext>
    <p:ext uri="{2D200454-40CA-4A62-9FC3-DE9A4176ACB9}">
      <p15:notesGuideLst xmlns:p15="http://schemas.microsoft.com/office/powerpoint/2012/main">
        <p15:guide id="1" orient="horz" pos="2448">
          <p15:clr>
            <a:srgbClr val="A4A3A4"/>
          </p15:clr>
        </p15:guide>
        <p15:guide id="2" pos="3168">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Fehringer, Jessica" initials="FJ" lastIdx="21" clrIdx="0">
    <p:extLst/>
  </p:cmAuthor>
  <p:cmAuthor id="2" name="Phylli Dako-Gyeke" initials="" lastIdx="1" clrIdx="1"/>
  <p:cmAuthor id="3" name="Mejia, Carolina" initials="MC" lastIdx="11" clrIdx="2">
    <p:extLst/>
  </p:cmAuthor>
  <p:cmAuthor id="4" name="Frazier, Will" initials="FW" lastIdx="4" clrIdx="3">
    <p:extLst/>
  </p:cmAuthor>
  <p:cmAuthor id="5" name="McGill, Debbie" initials="MD" lastIdx="1" clrIdx="4">
    <p:extLst/>
  </p:cmAuthor>
  <p:cmAuthor id="6" name="Millar, Liz" initials="ML" lastIdx="2" clrIdx="5">
    <p:extLst>
      <p:ext uri="{19B8F6BF-5375-455C-9EA6-DF929625EA0E}">
        <p15:presenceInfo xmlns:p15="http://schemas.microsoft.com/office/powerpoint/2012/main" userId="S-1-5-21-344340502-4252695000-2390403120-148702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2472"/>
    <a:srgbClr val="1E1860"/>
    <a:srgbClr val="BED8D3"/>
    <a:srgbClr val="662118"/>
    <a:srgbClr val="80B2A8"/>
    <a:srgbClr val="D2E4E1"/>
    <a:srgbClr val="A4C8C1"/>
    <a:srgbClr val="E6661F"/>
    <a:srgbClr val="C83537"/>
    <a:srgbClr val="F7E7C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741" autoAdjust="0"/>
    <p:restoredTop sz="67746" autoAdjust="0"/>
  </p:normalViewPr>
  <p:slideViewPr>
    <p:cSldViewPr>
      <p:cViewPr varScale="1">
        <p:scale>
          <a:sx n="65" d="100"/>
          <a:sy n="65" d="100"/>
        </p:scale>
        <p:origin x="2778" y="78"/>
      </p:cViewPr>
      <p:guideLst>
        <p:guide orient="horz" pos="2448"/>
        <p:guide pos="3168"/>
      </p:guideLst>
    </p:cSldViewPr>
  </p:slideViewPr>
  <p:notesTextViewPr>
    <p:cViewPr>
      <p:scale>
        <a:sx n="100" d="100"/>
        <a:sy n="100" d="100"/>
      </p:scale>
      <p:origin x="0" y="0"/>
    </p:cViewPr>
  </p:notesTextViewPr>
  <p:notesViewPr>
    <p:cSldViewPr snapToGrid="0" snapToObjects="1">
      <p:cViewPr varScale="1">
        <p:scale>
          <a:sx n="101" d="100"/>
          <a:sy n="101" d="100"/>
        </p:scale>
        <p:origin x="-1856" y="-96"/>
      </p:cViewPr>
      <p:guideLst>
        <p:guide orient="horz" pos="2448"/>
        <p:guide pos="3168"/>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viewProps" Target="view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commentAuthors" Target="commentAuthor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theme" Target="theme/theme1.xml"/><Relationship Id="rId8" Type="http://schemas.openxmlformats.org/officeDocument/2006/relationships/slide" Target="slides/slide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502A17-B759-624F-90BF-80131944815E}" type="doc">
      <dgm:prSet loTypeId="urn:microsoft.com/office/officeart/2005/8/layout/StepDownProcess" loCatId="" qsTypeId="urn:microsoft.com/office/officeart/2005/8/quickstyle/simple2" qsCatId="simple" csTypeId="urn:microsoft.com/office/officeart/2005/8/colors/accent1_2" csCatId="accent1" phldr="1"/>
      <dgm:spPr/>
      <dgm:t>
        <a:bodyPr/>
        <a:lstStyle/>
        <a:p>
          <a:endParaRPr lang="en-US"/>
        </a:p>
      </dgm:t>
    </dgm:pt>
    <dgm:pt modelId="{124B7874-8419-D749-A266-11A35777A162}">
      <dgm:prSet phldrT="[Text]" custT="1"/>
      <dgm:spPr/>
      <dgm:t>
        <a:bodyPr/>
        <a:lstStyle/>
        <a:p>
          <a:pPr>
            <a:lnSpc>
              <a:spcPct val="100000"/>
            </a:lnSpc>
          </a:pPr>
          <a:r>
            <a:rPr lang="en-US" sz="2000" dirty="0">
              <a:latin typeface="Century Gothic" panose="020B0502020202020204" pitchFamily="34" charset="0"/>
            </a:rPr>
            <a:t>Developing code book and testing reliability of codes</a:t>
          </a:r>
        </a:p>
      </dgm:t>
    </dgm:pt>
    <dgm:pt modelId="{DC4B8216-9EDC-6847-A946-1FF667FB54BD}" type="parTrans" cxnId="{A46B9575-DDDE-074B-93DD-21353F110FC0}">
      <dgm:prSet/>
      <dgm:spPr/>
      <dgm:t>
        <a:bodyPr/>
        <a:lstStyle/>
        <a:p>
          <a:endParaRPr lang="en-US"/>
        </a:p>
      </dgm:t>
    </dgm:pt>
    <dgm:pt modelId="{92B4260B-54BD-5B44-9F65-541668331A3F}" type="sibTrans" cxnId="{A46B9575-DDDE-074B-93DD-21353F110FC0}">
      <dgm:prSet/>
      <dgm:spPr/>
      <dgm:t>
        <a:bodyPr/>
        <a:lstStyle/>
        <a:p>
          <a:endParaRPr lang="en-US"/>
        </a:p>
      </dgm:t>
    </dgm:pt>
    <dgm:pt modelId="{BB0B9D00-D2F0-6648-BBB5-AD0BC21152C8}">
      <dgm:prSet phldrT="[Text]" custT="1"/>
      <dgm:spPr/>
      <dgm:t>
        <a:bodyPr/>
        <a:lstStyle/>
        <a:p>
          <a:pPr>
            <a:lnSpc>
              <a:spcPct val="100000"/>
            </a:lnSpc>
          </a:pPr>
          <a:r>
            <a:rPr lang="en-US" sz="2000" dirty="0">
              <a:latin typeface="Century Gothic" panose="020B0502020202020204" pitchFamily="34" charset="0"/>
            </a:rPr>
            <a:t>Connecting the codes </a:t>
          </a:r>
          <a:br>
            <a:rPr lang="en-US" sz="2000" dirty="0">
              <a:latin typeface="Century Gothic" panose="020B0502020202020204" pitchFamily="34" charset="0"/>
            </a:rPr>
          </a:br>
          <a:r>
            <a:rPr lang="en-US" sz="2000" dirty="0">
              <a:latin typeface="Century Gothic" panose="020B0502020202020204" pitchFamily="34" charset="0"/>
            </a:rPr>
            <a:t>and identifying themes</a:t>
          </a:r>
        </a:p>
      </dgm:t>
    </dgm:pt>
    <dgm:pt modelId="{18CF67A8-E6E1-4941-B9F9-2AD7B0D8141F}" type="parTrans" cxnId="{F62BF1E0-41D9-A04E-B2B8-15ECD3CFC198}">
      <dgm:prSet/>
      <dgm:spPr/>
      <dgm:t>
        <a:bodyPr/>
        <a:lstStyle/>
        <a:p>
          <a:endParaRPr lang="en-US"/>
        </a:p>
      </dgm:t>
    </dgm:pt>
    <dgm:pt modelId="{F9715BE1-8305-934C-9605-68E9EEEBD4E4}" type="sibTrans" cxnId="{F62BF1E0-41D9-A04E-B2B8-15ECD3CFC198}">
      <dgm:prSet/>
      <dgm:spPr/>
      <dgm:t>
        <a:bodyPr/>
        <a:lstStyle/>
        <a:p>
          <a:endParaRPr lang="en-US"/>
        </a:p>
      </dgm:t>
    </dgm:pt>
    <dgm:pt modelId="{118F616B-021E-A94C-BF99-66A9AABC6AF6}">
      <dgm:prSet phldrT="[Text]" custT="1"/>
      <dgm:spPr/>
      <dgm:t>
        <a:bodyPr lIns="0" rIns="0"/>
        <a:lstStyle/>
        <a:p>
          <a:pPr>
            <a:lnSpc>
              <a:spcPct val="100000"/>
            </a:lnSpc>
          </a:pPr>
          <a:r>
            <a:rPr lang="en-US" sz="2000" kern="1200" spc="-90" baseline="0" dirty="0">
              <a:latin typeface="Century Gothic" panose="020B0502020202020204" pitchFamily="34" charset="0"/>
            </a:rPr>
            <a:t>Corroborating and legitimizing coded themes</a:t>
          </a:r>
        </a:p>
      </dgm:t>
    </dgm:pt>
    <dgm:pt modelId="{7D6FDEBD-8F23-5F4A-A7D3-8408B559121D}" type="parTrans" cxnId="{63B05E29-6A18-074E-A439-F42874E55351}">
      <dgm:prSet/>
      <dgm:spPr/>
      <dgm:t>
        <a:bodyPr/>
        <a:lstStyle/>
        <a:p>
          <a:endParaRPr lang="en-US"/>
        </a:p>
      </dgm:t>
    </dgm:pt>
    <dgm:pt modelId="{F3469DF7-E078-1E4C-821A-88007C85C300}" type="sibTrans" cxnId="{63B05E29-6A18-074E-A439-F42874E55351}">
      <dgm:prSet/>
      <dgm:spPr/>
      <dgm:t>
        <a:bodyPr/>
        <a:lstStyle/>
        <a:p>
          <a:endParaRPr lang="en-US"/>
        </a:p>
      </dgm:t>
    </dgm:pt>
    <dgm:pt modelId="{F91E9870-E613-F94A-B7D7-83A436F57223}">
      <dgm:prSet custT="1"/>
      <dgm:spPr/>
      <dgm:t>
        <a:bodyPr/>
        <a:lstStyle/>
        <a:p>
          <a:pPr>
            <a:lnSpc>
              <a:spcPct val="100000"/>
            </a:lnSpc>
          </a:pPr>
          <a:r>
            <a:rPr lang="en-US" sz="2000" dirty="0">
              <a:latin typeface="Century Gothic" panose="020B0502020202020204" pitchFamily="34" charset="0"/>
            </a:rPr>
            <a:t>Summarizing data and identifying initial themes</a:t>
          </a:r>
        </a:p>
      </dgm:t>
    </dgm:pt>
    <dgm:pt modelId="{8E4E703B-285C-0142-9231-0B924ED5FB2D}" type="parTrans" cxnId="{8F066D5E-CE15-AD4C-A9C4-81B32035905F}">
      <dgm:prSet/>
      <dgm:spPr/>
      <dgm:t>
        <a:bodyPr/>
        <a:lstStyle/>
        <a:p>
          <a:endParaRPr lang="en-US"/>
        </a:p>
      </dgm:t>
    </dgm:pt>
    <dgm:pt modelId="{CD530A71-9A2D-B040-B564-25502F2B030F}" type="sibTrans" cxnId="{8F066D5E-CE15-AD4C-A9C4-81B32035905F}">
      <dgm:prSet/>
      <dgm:spPr/>
      <dgm:t>
        <a:bodyPr/>
        <a:lstStyle/>
        <a:p>
          <a:endParaRPr lang="en-US"/>
        </a:p>
      </dgm:t>
    </dgm:pt>
    <dgm:pt modelId="{C17B52FA-6823-AB4D-BFE9-FBB6C692EFBE}" type="pres">
      <dgm:prSet presAssocID="{D4502A17-B759-624F-90BF-80131944815E}" presName="rootnode" presStyleCnt="0">
        <dgm:presLayoutVars>
          <dgm:chMax/>
          <dgm:chPref/>
          <dgm:dir/>
          <dgm:animLvl val="lvl"/>
        </dgm:presLayoutVars>
      </dgm:prSet>
      <dgm:spPr/>
    </dgm:pt>
    <dgm:pt modelId="{2C5C9BF5-2B65-DA48-8592-1768F69E0B9F}" type="pres">
      <dgm:prSet presAssocID="{124B7874-8419-D749-A266-11A35777A162}" presName="composite" presStyleCnt="0"/>
      <dgm:spPr/>
    </dgm:pt>
    <dgm:pt modelId="{C1D63D2A-7C5A-0445-9266-4D8E972E73C3}" type="pres">
      <dgm:prSet presAssocID="{124B7874-8419-D749-A266-11A35777A162}" presName="bentUpArrow1" presStyleLbl="alignImgPlace1" presStyleIdx="0" presStyleCnt="3"/>
      <dgm:spPr/>
    </dgm:pt>
    <dgm:pt modelId="{349A5F9B-79D7-4E49-A22A-138671105E4F}" type="pres">
      <dgm:prSet presAssocID="{124B7874-8419-D749-A266-11A35777A162}" presName="ParentText" presStyleLbl="node1" presStyleIdx="0" presStyleCnt="4" custScaleX="281779">
        <dgm:presLayoutVars>
          <dgm:chMax val="1"/>
          <dgm:chPref val="1"/>
          <dgm:bulletEnabled val="1"/>
        </dgm:presLayoutVars>
      </dgm:prSet>
      <dgm:spPr/>
    </dgm:pt>
    <dgm:pt modelId="{CFF0E733-4702-3047-A8A3-F2DC9A42FDFC}" type="pres">
      <dgm:prSet presAssocID="{124B7874-8419-D749-A266-11A35777A162}" presName="ChildText" presStyleLbl="revTx" presStyleIdx="0" presStyleCnt="3">
        <dgm:presLayoutVars>
          <dgm:chMax val="0"/>
          <dgm:chPref val="0"/>
          <dgm:bulletEnabled val="1"/>
        </dgm:presLayoutVars>
      </dgm:prSet>
      <dgm:spPr/>
    </dgm:pt>
    <dgm:pt modelId="{7BDB77DE-7C5D-EE4C-AE0A-62906966C084}" type="pres">
      <dgm:prSet presAssocID="{92B4260B-54BD-5B44-9F65-541668331A3F}" presName="sibTrans" presStyleCnt="0"/>
      <dgm:spPr/>
    </dgm:pt>
    <dgm:pt modelId="{8086EE52-56D2-5240-B6B1-4C2C9EFBC712}" type="pres">
      <dgm:prSet presAssocID="{F91E9870-E613-F94A-B7D7-83A436F57223}" presName="composite" presStyleCnt="0"/>
      <dgm:spPr/>
    </dgm:pt>
    <dgm:pt modelId="{E2C16B77-CB2E-E942-B69A-E4EFB4C39D69}" type="pres">
      <dgm:prSet presAssocID="{F91E9870-E613-F94A-B7D7-83A436F57223}" presName="bentUpArrow1" presStyleLbl="alignImgPlace1" presStyleIdx="1" presStyleCnt="3"/>
      <dgm:spPr/>
    </dgm:pt>
    <dgm:pt modelId="{C92F953A-813F-2349-B58A-50C92C0EEB64}" type="pres">
      <dgm:prSet presAssocID="{F91E9870-E613-F94A-B7D7-83A436F57223}" presName="ParentText" presStyleLbl="node1" presStyleIdx="1" presStyleCnt="4" custScaleX="271217">
        <dgm:presLayoutVars>
          <dgm:chMax val="1"/>
          <dgm:chPref val="1"/>
          <dgm:bulletEnabled val="1"/>
        </dgm:presLayoutVars>
      </dgm:prSet>
      <dgm:spPr/>
    </dgm:pt>
    <dgm:pt modelId="{FAF48397-03AC-864B-B895-CC556FE06647}" type="pres">
      <dgm:prSet presAssocID="{F91E9870-E613-F94A-B7D7-83A436F57223}" presName="ChildText" presStyleLbl="revTx" presStyleIdx="1" presStyleCnt="3">
        <dgm:presLayoutVars>
          <dgm:chMax val="0"/>
          <dgm:chPref val="0"/>
          <dgm:bulletEnabled val="1"/>
        </dgm:presLayoutVars>
      </dgm:prSet>
      <dgm:spPr/>
    </dgm:pt>
    <dgm:pt modelId="{E85D53B1-8CCE-5049-BBC8-D186BC1C09EA}" type="pres">
      <dgm:prSet presAssocID="{CD530A71-9A2D-B040-B564-25502F2B030F}" presName="sibTrans" presStyleCnt="0"/>
      <dgm:spPr/>
    </dgm:pt>
    <dgm:pt modelId="{970C5FBC-898A-A749-8C15-2CA658CE06F9}" type="pres">
      <dgm:prSet presAssocID="{BB0B9D00-D2F0-6648-BBB5-AD0BC21152C8}" presName="composite" presStyleCnt="0"/>
      <dgm:spPr/>
    </dgm:pt>
    <dgm:pt modelId="{5CE4F112-A49F-C64D-9B5C-C95C7F68C04B}" type="pres">
      <dgm:prSet presAssocID="{BB0B9D00-D2F0-6648-BBB5-AD0BC21152C8}" presName="bentUpArrow1" presStyleLbl="alignImgPlace1" presStyleIdx="2" presStyleCnt="3"/>
      <dgm:spPr/>
    </dgm:pt>
    <dgm:pt modelId="{3DEDB3D1-8FF5-9943-B050-6A7C1464CD39}" type="pres">
      <dgm:prSet presAssocID="{BB0B9D00-D2F0-6648-BBB5-AD0BC21152C8}" presName="ParentText" presStyleLbl="node1" presStyleIdx="2" presStyleCnt="4" custScaleX="283484">
        <dgm:presLayoutVars>
          <dgm:chMax val="1"/>
          <dgm:chPref val="1"/>
          <dgm:bulletEnabled val="1"/>
        </dgm:presLayoutVars>
      </dgm:prSet>
      <dgm:spPr/>
    </dgm:pt>
    <dgm:pt modelId="{398099F6-E835-FF45-A461-952F051683DC}" type="pres">
      <dgm:prSet presAssocID="{BB0B9D00-D2F0-6648-BBB5-AD0BC21152C8}" presName="ChildText" presStyleLbl="revTx" presStyleIdx="2" presStyleCnt="3">
        <dgm:presLayoutVars>
          <dgm:chMax val="0"/>
          <dgm:chPref val="0"/>
          <dgm:bulletEnabled val="1"/>
        </dgm:presLayoutVars>
      </dgm:prSet>
      <dgm:spPr/>
    </dgm:pt>
    <dgm:pt modelId="{E6EFAB24-7C7B-ED43-BEE6-7F631C38887E}" type="pres">
      <dgm:prSet presAssocID="{F9715BE1-8305-934C-9605-68E9EEEBD4E4}" presName="sibTrans" presStyleCnt="0"/>
      <dgm:spPr/>
    </dgm:pt>
    <dgm:pt modelId="{7EF71428-A033-2443-8BE7-C89D7D63D839}" type="pres">
      <dgm:prSet presAssocID="{118F616B-021E-A94C-BF99-66A9AABC6AF6}" presName="composite" presStyleCnt="0"/>
      <dgm:spPr/>
    </dgm:pt>
    <dgm:pt modelId="{96EDCD8E-DA3E-2D45-BE4E-6140D151BD00}" type="pres">
      <dgm:prSet presAssocID="{118F616B-021E-A94C-BF99-66A9AABC6AF6}" presName="ParentText" presStyleLbl="node1" presStyleIdx="3" presStyleCnt="4" custScaleX="218482">
        <dgm:presLayoutVars>
          <dgm:chMax val="1"/>
          <dgm:chPref val="1"/>
          <dgm:bulletEnabled val="1"/>
        </dgm:presLayoutVars>
      </dgm:prSet>
      <dgm:spPr/>
    </dgm:pt>
  </dgm:ptLst>
  <dgm:cxnLst>
    <dgm:cxn modelId="{3B2AA221-7158-CC4D-ABF9-DD7B4F187A05}" type="presOf" srcId="{118F616B-021E-A94C-BF99-66A9AABC6AF6}" destId="{96EDCD8E-DA3E-2D45-BE4E-6140D151BD00}" srcOrd="0" destOrd="0" presId="urn:microsoft.com/office/officeart/2005/8/layout/StepDownProcess"/>
    <dgm:cxn modelId="{63B05E29-6A18-074E-A439-F42874E55351}" srcId="{D4502A17-B759-624F-90BF-80131944815E}" destId="{118F616B-021E-A94C-BF99-66A9AABC6AF6}" srcOrd="3" destOrd="0" parTransId="{7D6FDEBD-8F23-5F4A-A7D3-8408B559121D}" sibTransId="{F3469DF7-E078-1E4C-821A-88007C85C300}"/>
    <dgm:cxn modelId="{8F066D5E-CE15-AD4C-A9C4-81B32035905F}" srcId="{D4502A17-B759-624F-90BF-80131944815E}" destId="{F91E9870-E613-F94A-B7D7-83A436F57223}" srcOrd="1" destOrd="0" parTransId="{8E4E703B-285C-0142-9231-0B924ED5FB2D}" sibTransId="{CD530A71-9A2D-B040-B564-25502F2B030F}"/>
    <dgm:cxn modelId="{A46B9575-DDDE-074B-93DD-21353F110FC0}" srcId="{D4502A17-B759-624F-90BF-80131944815E}" destId="{124B7874-8419-D749-A266-11A35777A162}" srcOrd="0" destOrd="0" parTransId="{DC4B8216-9EDC-6847-A946-1FF667FB54BD}" sibTransId="{92B4260B-54BD-5B44-9F65-541668331A3F}"/>
    <dgm:cxn modelId="{F191168E-0D60-5549-953E-8AEC92B6CAB8}" type="presOf" srcId="{BB0B9D00-D2F0-6648-BBB5-AD0BC21152C8}" destId="{3DEDB3D1-8FF5-9943-B050-6A7C1464CD39}" srcOrd="0" destOrd="0" presId="urn:microsoft.com/office/officeart/2005/8/layout/StepDownProcess"/>
    <dgm:cxn modelId="{58D994A6-6D30-C34A-AFDB-471F3B5EB9D2}" type="presOf" srcId="{124B7874-8419-D749-A266-11A35777A162}" destId="{349A5F9B-79D7-4E49-A22A-138671105E4F}" srcOrd="0" destOrd="0" presId="urn:microsoft.com/office/officeart/2005/8/layout/StepDownProcess"/>
    <dgm:cxn modelId="{F9647FB4-39F4-A84C-8414-F289CFA33BE6}" type="presOf" srcId="{D4502A17-B759-624F-90BF-80131944815E}" destId="{C17B52FA-6823-AB4D-BFE9-FBB6C692EFBE}" srcOrd="0" destOrd="0" presId="urn:microsoft.com/office/officeart/2005/8/layout/StepDownProcess"/>
    <dgm:cxn modelId="{D38D5DD3-4E96-F341-9549-2B5213C37088}" type="presOf" srcId="{F91E9870-E613-F94A-B7D7-83A436F57223}" destId="{C92F953A-813F-2349-B58A-50C92C0EEB64}" srcOrd="0" destOrd="0" presId="urn:microsoft.com/office/officeart/2005/8/layout/StepDownProcess"/>
    <dgm:cxn modelId="{F62BF1E0-41D9-A04E-B2B8-15ECD3CFC198}" srcId="{D4502A17-B759-624F-90BF-80131944815E}" destId="{BB0B9D00-D2F0-6648-BBB5-AD0BC21152C8}" srcOrd="2" destOrd="0" parTransId="{18CF67A8-E6E1-4941-B9F9-2AD7B0D8141F}" sibTransId="{F9715BE1-8305-934C-9605-68E9EEEBD4E4}"/>
    <dgm:cxn modelId="{0FE11282-AABD-0D44-9015-B524EE683257}" type="presParOf" srcId="{C17B52FA-6823-AB4D-BFE9-FBB6C692EFBE}" destId="{2C5C9BF5-2B65-DA48-8592-1768F69E0B9F}" srcOrd="0" destOrd="0" presId="urn:microsoft.com/office/officeart/2005/8/layout/StepDownProcess"/>
    <dgm:cxn modelId="{9A5C7AA0-5A43-B24F-90BD-5F42C3DE79F7}" type="presParOf" srcId="{2C5C9BF5-2B65-DA48-8592-1768F69E0B9F}" destId="{C1D63D2A-7C5A-0445-9266-4D8E972E73C3}" srcOrd="0" destOrd="0" presId="urn:microsoft.com/office/officeart/2005/8/layout/StepDownProcess"/>
    <dgm:cxn modelId="{048CFDA7-E839-E843-A75B-2B1F464B542A}" type="presParOf" srcId="{2C5C9BF5-2B65-DA48-8592-1768F69E0B9F}" destId="{349A5F9B-79D7-4E49-A22A-138671105E4F}" srcOrd="1" destOrd="0" presId="urn:microsoft.com/office/officeart/2005/8/layout/StepDownProcess"/>
    <dgm:cxn modelId="{AB41B941-7D97-F344-9B9D-824484580270}" type="presParOf" srcId="{2C5C9BF5-2B65-DA48-8592-1768F69E0B9F}" destId="{CFF0E733-4702-3047-A8A3-F2DC9A42FDFC}" srcOrd="2" destOrd="0" presId="urn:microsoft.com/office/officeart/2005/8/layout/StepDownProcess"/>
    <dgm:cxn modelId="{D18275D4-2535-DD46-9FCB-46B3C965B87F}" type="presParOf" srcId="{C17B52FA-6823-AB4D-BFE9-FBB6C692EFBE}" destId="{7BDB77DE-7C5D-EE4C-AE0A-62906966C084}" srcOrd="1" destOrd="0" presId="urn:microsoft.com/office/officeart/2005/8/layout/StepDownProcess"/>
    <dgm:cxn modelId="{5A1FFD50-1C2F-264C-80C4-08AD4E4A168D}" type="presParOf" srcId="{C17B52FA-6823-AB4D-BFE9-FBB6C692EFBE}" destId="{8086EE52-56D2-5240-B6B1-4C2C9EFBC712}" srcOrd="2" destOrd="0" presId="urn:microsoft.com/office/officeart/2005/8/layout/StepDownProcess"/>
    <dgm:cxn modelId="{9F528AA3-2098-204F-AD20-16B58414A451}" type="presParOf" srcId="{8086EE52-56D2-5240-B6B1-4C2C9EFBC712}" destId="{E2C16B77-CB2E-E942-B69A-E4EFB4C39D69}" srcOrd="0" destOrd="0" presId="urn:microsoft.com/office/officeart/2005/8/layout/StepDownProcess"/>
    <dgm:cxn modelId="{7886C4C8-2252-DD41-B3F6-CF223DCE0761}" type="presParOf" srcId="{8086EE52-56D2-5240-B6B1-4C2C9EFBC712}" destId="{C92F953A-813F-2349-B58A-50C92C0EEB64}" srcOrd="1" destOrd="0" presId="urn:microsoft.com/office/officeart/2005/8/layout/StepDownProcess"/>
    <dgm:cxn modelId="{95E79F28-697B-9D49-93F2-B632A8826330}" type="presParOf" srcId="{8086EE52-56D2-5240-B6B1-4C2C9EFBC712}" destId="{FAF48397-03AC-864B-B895-CC556FE06647}" srcOrd="2" destOrd="0" presId="urn:microsoft.com/office/officeart/2005/8/layout/StepDownProcess"/>
    <dgm:cxn modelId="{4FD95B47-7AF6-5E46-A249-8B0159F1747B}" type="presParOf" srcId="{C17B52FA-6823-AB4D-BFE9-FBB6C692EFBE}" destId="{E85D53B1-8CCE-5049-BBC8-D186BC1C09EA}" srcOrd="3" destOrd="0" presId="urn:microsoft.com/office/officeart/2005/8/layout/StepDownProcess"/>
    <dgm:cxn modelId="{D69EFBDE-C75C-334A-ABE7-E79BBFC51D2E}" type="presParOf" srcId="{C17B52FA-6823-AB4D-BFE9-FBB6C692EFBE}" destId="{970C5FBC-898A-A749-8C15-2CA658CE06F9}" srcOrd="4" destOrd="0" presId="urn:microsoft.com/office/officeart/2005/8/layout/StepDownProcess"/>
    <dgm:cxn modelId="{233E0AC8-E9E8-E74C-B3C9-316F3EFF366F}" type="presParOf" srcId="{970C5FBC-898A-A749-8C15-2CA658CE06F9}" destId="{5CE4F112-A49F-C64D-9B5C-C95C7F68C04B}" srcOrd="0" destOrd="0" presId="urn:microsoft.com/office/officeart/2005/8/layout/StepDownProcess"/>
    <dgm:cxn modelId="{A3CBC591-7ABD-7447-8418-71CE1C3B6B65}" type="presParOf" srcId="{970C5FBC-898A-A749-8C15-2CA658CE06F9}" destId="{3DEDB3D1-8FF5-9943-B050-6A7C1464CD39}" srcOrd="1" destOrd="0" presId="urn:microsoft.com/office/officeart/2005/8/layout/StepDownProcess"/>
    <dgm:cxn modelId="{AB6E509A-2EDC-0340-8886-DFD828603A1A}" type="presParOf" srcId="{970C5FBC-898A-A749-8C15-2CA658CE06F9}" destId="{398099F6-E835-FF45-A461-952F051683DC}" srcOrd="2" destOrd="0" presId="urn:microsoft.com/office/officeart/2005/8/layout/StepDownProcess"/>
    <dgm:cxn modelId="{C930D2A1-85C5-7E40-9729-3913C585E4E4}" type="presParOf" srcId="{C17B52FA-6823-AB4D-BFE9-FBB6C692EFBE}" destId="{E6EFAB24-7C7B-ED43-BEE6-7F631C38887E}" srcOrd="5" destOrd="0" presId="urn:microsoft.com/office/officeart/2005/8/layout/StepDownProcess"/>
    <dgm:cxn modelId="{7E600EB1-B2C3-7C46-B6C0-7CD49BB5A65C}" type="presParOf" srcId="{C17B52FA-6823-AB4D-BFE9-FBB6C692EFBE}" destId="{7EF71428-A033-2443-8BE7-C89D7D63D839}" srcOrd="6" destOrd="0" presId="urn:microsoft.com/office/officeart/2005/8/layout/StepDownProcess"/>
    <dgm:cxn modelId="{63EE397F-BA8E-8648-9A57-BA4B2304F1FD}" type="presParOf" srcId="{7EF71428-A033-2443-8BE7-C89D7D63D839}" destId="{96EDCD8E-DA3E-2D45-BE4E-6140D151BD00}" srcOrd="0" destOrd="0" presId="urn:microsoft.com/office/officeart/2005/8/layout/StepDownProcess"/>
  </dgm:cxnLst>
  <dgm:bg/>
  <dgm:whole>
    <a:ln w="76200" cmpd="sn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439B87F-0D36-664F-A0AF-70F5C41B3334}" type="doc">
      <dgm:prSet loTypeId="urn:microsoft.com/office/officeart/2005/8/layout/hierarchy1" loCatId="" qsTypeId="urn:microsoft.com/office/officeart/2005/8/quickstyle/simple1" qsCatId="simple" csTypeId="urn:microsoft.com/office/officeart/2005/8/colors/accent1_2" csCatId="accent1" phldr="1"/>
      <dgm:spPr/>
      <dgm:t>
        <a:bodyPr/>
        <a:lstStyle/>
        <a:p>
          <a:endParaRPr lang="en-US"/>
        </a:p>
      </dgm:t>
    </dgm:pt>
    <dgm:pt modelId="{9EDB33E1-8E7E-D84B-B3CC-F6149CF9560B}">
      <dgm:prSet phldrT="[Text]" custT="1"/>
      <dgm:spPr/>
      <dgm:t>
        <a:bodyPr/>
        <a:lstStyle/>
        <a:p>
          <a:r>
            <a:rPr lang="en-US" sz="2400" spc="-20" dirty="0">
              <a:latin typeface="Century Gothic" panose="020B0502020202020204" pitchFamily="34" charset="0"/>
            </a:rPr>
            <a:t>Thematic analysis</a:t>
          </a:r>
        </a:p>
      </dgm:t>
    </dgm:pt>
    <dgm:pt modelId="{FACFF7A2-3A4A-5447-A9A9-C1D202C4A67C}" type="parTrans" cxnId="{14F8471B-5552-CF46-B327-63289E46ACD2}">
      <dgm:prSet/>
      <dgm:spPr/>
      <dgm:t>
        <a:bodyPr/>
        <a:lstStyle/>
        <a:p>
          <a:endParaRPr lang="en-US" sz="1800" spc="-20"/>
        </a:p>
      </dgm:t>
    </dgm:pt>
    <dgm:pt modelId="{AF96ECC9-7C01-1846-9BE4-2FFCBB6D4311}" type="sibTrans" cxnId="{14F8471B-5552-CF46-B327-63289E46ACD2}">
      <dgm:prSet/>
      <dgm:spPr/>
      <dgm:t>
        <a:bodyPr/>
        <a:lstStyle/>
        <a:p>
          <a:endParaRPr lang="en-US" sz="1800" spc="-20"/>
        </a:p>
      </dgm:t>
    </dgm:pt>
    <dgm:pt modelId="{1302B0C5-0892-0346-8A36-29E09A13E41A}">
      <dgm:prSet phldrT="[Text]" custT="1"/>
      <dgm:spPr/>
      <dgm:t>
        <a:bodyPr/>
        <a:lstStyle/>
        <a:p>
          <a:pPr>
            <a:buNone/>
          </a:pPr>
          <a:r>
            <a:rPr lang="en-US" sz="2000" spc="-20" dirty="0">
              <a:latin typeface="Century Gothic" panose="020B0502020202020204" pitchFamily="34" charset="0"/>
            </a:rPr>
            <a:t>Inductive   </a:t>
          </a:r>
        </a:p>
        <a:p>
          <a:pPr>
            <a:buFont typeface="Arial" panose="020B0604020202020204" pitchFamily="34" charset="0"/>
            <a:buChar char="•"/>
          </a:pPr>
          <a:r>
            <a:rPr lang="en-US" sz="2000" spc="-20" dirty="0">
              <a:latin typeface="Century Gothic" panose="020B0502020202020204" pitchFamily="34" charset="0"/>
            </a:rPr>
            <a:t>Exploratory</a:t>
          </a:r>
        </a:p>
        <a:p>
          <a:pPr>
            <a:buFont typeface="Arial" panose="020B0604020202020204" pitchFamily="34" charset="0"/>
            <a:buChar char="•"/>
          </a:pPr>
          <a:r>
            <a:rPr lang="en-US" sz="2000" spc="-20" dirty="0">
              <a:latin typeface="Century Gothic" panose="020B0502020202020204" pitchFamily="34" charset="0"/>
            </a:rPr>
            <a:t>Bottom-up</a:t>
          </a:r>
        </a:p>
        <a:p>
          <a:pPr>
            <a:buFont typeface="Arial" panose="020B0604020202020204" pitchFamily="34" charset="0"/>
            <a:buChar char="•"/>
          </a:pPr>
          <a:r>
            <a:rPr lang="en-US" sz="2000" spc="-20" dirty="0">
              <a:latin typeface="Century Gothic" panose="020B0502020202020204" pitchFamily="34" charset="0"/>
            </a:rPr>
            <a:t>Data driven</a:t>
          </a:r>
        </a:p>
      </dgm:t>
    </dgm:pt>
    <dgm:pt modelId="{43430467-EF39-2C43-B51D-C56F55940E5C}" type="parTrans" cxnId="{453CAD5A-34BC-FB45-84FD-4EEAF8969F20}">
      <dgm:prSet/>
      <dgm:spPr/>
      <dgm:t>
        <a:bodyPr/>
        <a:lstStyle/>
        <a:p>
          <a:endParaRPr lang="en-US" sz="1800" spc="-20"/>
        </a:p>
      </dgm:t>
    </dgm:pt>
    <dgm:pt modelId="{3B53D114-A762-1B48-81BC-CC7EF387C9CF}" type="sibTrans" cxnId="{453CAD5A-34BC-FB45-84FD-4EEAF8969F20}">
      <dgm:prSet/>
      <dgm:spPr/>
      <dgm:t>
        <a:bodyPr/>
        <a:lstStyle/>
        <a:p>
          <a:endParaRPr lang="en-US" sz="1800" spc="-20"/>
        </a:p>
      </dgm:t>
    </dgm:pt>
    <dgm:pt modelId="{CC857F23-7232-3943-98A6-41EF8A372327}">
      <dgm:prSet phldrT="[Text]" custT="1"/>
      <dgm:spPr/>
      <dgm:t>
        <a:bodyPr/>
        <a:lstStyle/>
        <a:p>
          <a:r>
            <a:rPr lang="en-US" sz="1600" spc="-20" dirty="0">
              <a:latin typeface="Century Gothic" panose="020B0502020202020204" pitchFamily="34" charset="0"/>
            </a:rPr>
            <a:t>E.g., w</a:t>
          </a:r>
          <a:r>
            <a:rPr lang="en-US" sz="1600" spc="-20" baseline="0" dirty="0">
              <a:latin typeface="Century Gothic" panose="020B0502020202020204" pitchFamily="34" charset="0"/>
            </a:rPr>
            <a:t>hy are  women in District Y not reporting cases of intimate partner violence at the facility?</a:t>
          </a:r>
          <a:r>
            <a:rPr lang="en-US" sz="1600" spc="-20" dirty="0">
              <a:latin typeface="Century Gothic" panose="020B0502020202020204" pitchFamily="34" charset="0"/>
            </a:rPr>
            <a:t> </a:t>
          </a:r>
        </a:p>
      </dgm:t>
    </dgm:pt>
    <dgm:pt modelId="{04552ADE-143F-FE49-A9D9-AB0C926A7F54}" type="parTrans" cxnId="{559A3E48-54B3-9949-AF9E-0D25BE08DB48}">
      <dgm:prSet/>
      <dgm:spPr/>
      <dgm:t>
        <a:bodyPr/>
        <a:lstStyle/>
        <a:p>
          <a:endParaRPr lang="en-US" sz="1800" spc="-20"/>
        </a:p>
      </dgm:t>
    </dgm:pt>
    <dgm:pt modelId="{EF48B628-80F1-6A4C-BDA3-AFC46F606D53}" type="sibTrans" cxnId="{559A3E48-54B3-9949-AF9E-0D25BE08DB48}">
      <dgm:prSet/>
      <dgm:spPr/>
      <dgm:t>
        <a:bodyPr/>
        <a:lstStyle/>
        <a:p>
          <a:endParaRPr lang="en-US" sz="1800" spc="-20"/>
        </a:p>
      </dgm:t>
    </dgm:pt>
    <dgm:pt modelId="{6AB9A3BA-3340-644D-82C4-89768C7EB7FE}">
      <dgm:prSet phldrT="[Text]" custT="1"/>
      <dgm:spPr/>
      <dgm:t>
        <a:bodyPr/>
        <a:lstStyle/>
        <a:p>
          <a:r>
            <a:rPr lang="en-US" sz="1600" spc="-20" dirty="0">
              <a:latin typeface="Century Gothic" panose="020B0502020202020204" pitchFamily="34" charset="0"/>
            </a:rPr>
            <a:t>Hybrid</a:t>
          </a:r>
          <a:endParaRPr lang="en-US" sz="1800" spc="-20" dirty="0">
            <a:latin typeface="Century Gothic" panose="020B0502020202020204" pitchFamily="34" charset="0"/>
          </a:endParaRPr>
        </a:p>
        <a:p>
          <a:r>
            <a:rPr lang="en-US" sz="1800" spc="-20" dirty="0">
              <a:latin typeface="Century Gothic" panose="020B0502020202020204" pitchFamily="34" charset="0"/>
            </a:rPr>
            <a:t>combination </a:t>
          </a:r>
        </a:p>
      </dgm:t>
    </dgm:pt>
    <dgm:pt modelId="{25DC2462-00E7-824B-B163-F1DD2C0F0ADF}" type="parTrans" cxnId="{236DA0FF-964F-FD46-878B-DC5284926AAE}">
      <dgm:prSet/>
      <dgm:spPr/>
      <dgm:t>
        <a:bodyPr/>
        <a:lstStyle/>
        <a:p>
          <a:endParaRPr lang="en-US" sz="1800" spc="-20"/>
        </a:p>
      </dgm:t>
    </dgm:pt>
    <dgm:pt modelId="{AECB61AD-0D8E-C544-845D-B815C4AAB8F2}" type="sibTrans" cxnId="{236DA0FF-964F-FD46-878B-DC5284926AAE}">
      <dgm:prSet/>
      <dgm:spPr/>
      <dgm:t>
        <a:bodyPr/>
        <a:lstStyle/>
        <a:p>
          <a:endParaRPr lang="en-US" sz="1800" spc="-20"/>
        </a:p>
      </dgm:t>
    </dgm:pt>
    <dgm:pt modelId="{FC1B4C86-24F1-5C44-B4F1-D7A142398003}">
      <dgm:prSet phldrT="[Text]" custT="1"/>
      <dgm:spPr/>
      <dgm:t>
        <a:bodyPr/>
        <a:lstStyle/>
        <a:p>
          <a:r>
            <a:rPr lang="en-US" sz="2000" spc="-20" dirty="0">
              <a:latin typeface="Century Gothic" panose="020B0502020202020204" pitchFamily="34" charset="0"/>
            </a:rPr>
            <a:t>Deductive</a:t>
          </a:r>
        </a:p>
        <a:p>
          <a:r>
            <a:rPr lang="en-US" sz="2000" spc="-20" dirty="0">
              <a:latin typeface="Century Gothic" panose="020B0502020202020204" pitchFamily="34" charset="0"/>
            </a:rPr>
            <a:t>Top-down</a:t>
          </a:r>
        </a:p>
        <a:p>
          <a:r>
            <a:rPr lang="en-US" sz="2000" spc="-20" dirty="0">
              <a:latin typeface="Century Gothic" panose="020B0502020202020204" pitchFamily="34" charset="0"/>
            </a:rPr>
            <a:t>Confirmatory</a:t>
          </a:r>
        </a:p>
        <a:p>
          <a:r>
            <a:rPr lang="en-US" sz="2000" spc="-20" dirty="0">
              <a:latin typeface="Century Gothic" panose="020B0502020202020204" pitchFamily="34" charset="0"/>
            </a:rPr>
            <a:t>Theory-based</a:t>
          </a:r>
          <a:endParaRPr lang="en-US" sz="1800" spc="-20" dirty="0">
            <a:latin typeface="Century Gothic" panose="020B0502020202020204" pitchFamily="34" charset="0"/>
          </a:endParaRPr>
        </a:p>
      </dgm:t>
    </dgm:pt>
    <dgm:pt modelId="{D851E50C-D5F2-BF4B-810E-15CE83D4879B}" type="parTrans" cxnId="{AA4F71E7-E9E2-DF4D-AC67-1DCE7ABC0BDE}">
      <dgm:prSet/>
      <dgm:spPr/>
      <dgm:t>
        <a:bodyPr/>
        <a:lstStyle/>
        <a:p>
          <a:endParaRPr lang="en-US" sz="1800" spc="-20"/>
        </a:p>
      </dgm:t>
    </dgm:pt>
    <dgm:pt modelId="{E809235E-CB2A-2645-9AE1-589C97B3E829}" type="sibTrans" cxnId="{AA4F71E7-E9E2-DF4D-AC67-1DCE7ABC0BDE}">
      <dgm:prSet/>
      <dgm:spPr/>
      <dgm:t>
        <a:bodyPr/>
        <a:lstStyle/>
        <a:p>
          <a:endParaRPr lang="en-US" sz="1800" spc="-20"/>
        </a:p>
      </dgm:t>
    </dgm:pt>
    <dgm:pt modelId="{FDFD9B2D-AEFF-7B49-BD6B-2611251E64D1}">
      <dgm:prSet phldrT="[Text]" custT="1"/>
      <dgm:spPr/>
      <dgm:t>
        <a:bodyPr/>
        <a:lstStyle/>
        <a:p>
          <a:r>
            <a:rPr lang="en-US" sz="1600" spc="-20" dirty="0">
              <a:latin typeface="Century Gothic" panose="020B0502020202020204" pitchFamily="34" charset="0"/>
            </a:rPr>
            <a:t>E.g., women</a:t>
          </a:r>
          <a:r>
            <a:rPr lang="en-US" sz="1600" spc="-20" baseline="0" dirty="0">
              <a:latin typeface="Century Gothic" panose="020B0502020202020204" pitchFamily="34" charset="0"/>
            </a:rPr>
            <a:t> reporting intimate partner violence in District Y has declined owing to increased awareness </a:t>
          </a:r>
          <a:br>
            <a:rPr lang="en-US" sz="1600" spc="-20" baseline="0" dirty="0">
              <a:latin typeface="Century Gothic" panose="020B0502020202020204" pitchFamily="34" charset="0"/>
            </a:rPr>
          </a:br>
          <a:r>
            <a:rPr lang="en-US" sz="1600" spc="-20" baseline="0" dirty="0">
              <a:latin typeface="Century Gothic" panose="020B0502020202020204" pitchFamily="34" charset="0"/>
            </a:rPr>
            <a:t>of IPV as a crime</a:t>
          </a:r>
          <a:r>
            <a:rPr lang="en-US" sz="1600" spc="-20" dirty="0">
              <a:latin typeface="Century Gothic" panose="020B0502020202020204" pitchFamily="34" charset="0"/>
            </a:rPr>
            <a:t>. </a:t>
          </a:r>
        </a:p>
      </dgm:t>
    </dgm:pt>
    <dgm:pt modelId="{065CD89E-7E9A-774D-AED3-D4EE68D3A21A}" type="parTrans" cxnId="{1326E80A-E8AA-9A4D-8780-3A3EC39E99D3}">
      <dgm:prSet/>
      <dgm:spPr/>
      <dgm:t>
        <a:bodyPr/>
        <a:lstStyle/>
        <a:p>
          <a:endParaRPr lang="en-US" sz="1800" spc="-20"/>
        </a:p>
      </dgm:t>
    </dgm:pt>
    <dgm:pt modelId="{ECDDE477-A6C8-914E-ABCF-430785463AB4}" type="sibTrans" cxnId="{1326E80A-E8AA-9A4D-8780-3A3EC39E99D3}">
      <dgm:prSet/>
      <dgm:spPr/>
      <dgm:t>
        <a:bodyPr/>
        <a:lstStyle/>
        <a:p>
          <a:endParaRPr lang="en-US" sz="1800" spc="-20"/>
        </a:p>
      </dgm:t>
    </dgm:pt>
    <dgm:pt modelId="{D6112B42-2FE8-FD4B-B1D2-F87F01102375}" type="pres">
      <dgm:prSet presAssocID="{D439B87F-0D36-664F-A0AF-70F5C41B3334}" presName="hierChild1" presStyleCnt="0">
        <dgm:presLayoutVars>
          <dgm:chPref val="1"/>
          <dgm:dir/>
          <dgm:animOne val="branch"/>
          <dgm:animLvl val="lvl"/>
          <dgm:resizeHandles/>
        </dgm:presLayoutVars>
      </dgm:prSet>
      <dgm:spPr/>
    </dgm:pt>
    <dgm:pt modelId="{6B885DBE-A8C1-524E-9A3A-CBEB50C472FE}" type="pres">
      <dgm:prSet presAssocID="{9EDB33E1-8E7E-D84B-B3CC-F6149CF9560B}" presName="hierRoot1" presStyleCnt="0"/>
      <dgm:spPr/>
    </dgm:pt>
    <dgm:pt modelId="{6F36B79A-8829-7044-B89F-8201A26536F5}" type="pres">
      <dgm:prSet presAssocID="{9EDB33E1-8E7E-D84B-B3CC-F6149CF9560B}" presName="composite" presStyleCnt="0"/>
      <dgm:spPr/>
    </dgm:pt>
    <dgm:pt modelId="{C98BD944-F615-E142-A61E-913DD9A8A26F}" type="pres">
      <dgm:prSet presAssocID="{9EDB33E1-8E7E-D84B-B3CC-F6149CF9560B}" presName="background" presStyleLbl="node0" presStyleIdx="0" presStyleCnt="1"/>
      <dgm:spPr/>
    </dgm:pt>
    <dgm:pt modelId="{37FB62C3-9F94-C540-BBC3-3B4914E053F2}" type="pres">
      <dgm:prSet presAssocID="{9EDB33E1-8E7E-D84B-B3CC-F6149CF9560B}" presName="text" presStyleLbl="fgAcc0" presStyleIdx="0" presStyleCnt="1" custScaleX="166473">
        <dgm:presLayoutVars>
          <dgm:chPref val="3"/>
        </dgm:presLayoutVars>
      </dgm:prSet>
      <dgm:spPr/>
    </dgm:pt>
    <dgm:pt modelId="{BDE1C287-5B0D-B94A-91FD-C0960C77FC56}" type="pres">
      <dgm:prSet presAssocID="{9EDB33E1-8E7E-D84B-B3CC-F6149CF9560B}" presName="hierChild2" presStyleCnt="0"/>
      <dgm:spPr/>
    </dgm:pt>
    <dgm:pt modelId="{32D81A6A-DD45-DD48-80E6-37F2D94384D5}" type="pres">
      <dgm:prSet presAssocID="{43430467-EF39-2C43-B51D-C56F55940E5C}" presName="Name10" presStyleLbl="parChTrans1D2" presStyleIdx="0" presStyleCnt="2"/>
      <dgm:spPr/>
    </dgm:pt>
    <dgm:pt modelId="{E6CFCB3C-E59D-1241-A336-1FA62C204584}" type="pres">
      <dgm:prSet presAssocID="{1302B0C5-0892-0346-8A36-29E09A13E41A}" presName="hierRoot2" presStyleCnt="0"/>
      <dgm:spPr/>
    </dgm:pt>
    <dgm:pt modelId="{2034D81F-3227-CB46-8BE1-0D6F8FBD6E31}" type="pres">
      <dgm:prSet presAssocID="{1302B0C5-0892-0346-8A36-29E09A13E41A}" presName="composite2" presStyleCnt="0"/>
      <dgm:spPr/>
    </dgm:pt>
    <dgm:pt modelId="{E1893009-8572-9D4F-9F16-5B1B3971FF8C}" type="pres">
      <dgm:prSet presAssocID="{1302B0C5-0892-0346-8A36-29E09A13E41A}" presName="background2" presStyleLbl="node2" presStyleIdx="0" presStyleCnt="2"/>
      <dgm:spPr/>
    </dgm:pt>
    <dgm:pt modelId="{9746DF7B-8579-E240-846A-3FEB0BD76173}" type="pres">
      <dgm:prSet presAssocID="{1302B0C5-0892-0346-8A36-29E09A13E41A}" presName="text2" presStyleLbl="fgAcc2" presStyleIdx="0" presStyleCnt="2" custScaleX="145265" custScaleY="149347" custLinFactNeighborX="5526" custLinFactNeighborY="3083">
        <dgm:presLayoutVars>
          <dgm:chPref val="3"/>
        </dgm:presLayoutVars>
      </dgm:prSet>
      <dgm:spPr/>
    </dgm:pt>
    <dgm:pt modelId="{B1D8217D-FB1E-404E-AC86-045CBE65F133}" type="pres">
      <dgm:prSet presAssocID="{1302B0C5-0892-0346-8A36-29E09A13E41A}" presName="hierChild3" presStyleCnt="0"/>
      <dgm:spPr/>
    </dgm:pt>
    <dgm:pt modelId="{66DC8ED6-E8A4-3F45-A07C-4C8D78721558}" type="pres">
      <dgm:prSet presAssocID="{04552ADE-143F-FE49-A9D9-AB0C926A7F54}" presName="Name17" presStyleLbl="parChTrans1D3" presStyleIdx="0" presStyleCnt="3"/>
      <dgm:spPr/>
    </dgm:pt>
    <dgm:pt modelId="{7EE704A7-B240-0048-A70D-D100EFD18013}" type="pres">
      <dgm:prSet presAssocID="{CC857F23-7232-3943-98A6-41EF8A372327}" presName="hierRoot3" presStyleCnt="0"/>
      <dgm:spPr/>
    </dgm:pt>
    <dgm:pt modelId="{F70B2DA8-5C26-7A4E-8ECB-1C8DECA8031A}" type="pres">
      <dgm:prSet presAssocID="{CC857F23-7232-3943-98A6-41EF8A372327}" presName="composite3" presStyleCnt="0"/>
      <dgm:spPr/>
    </dgm:pt>
    <dgm:pt modelId="{129CECFB-0168-1D45-B376-AA7B78DCA105}" type="pres">
      <dgm:prSet presAssocID="{CC857F23-7232-3943-98A6-41EF8A372327}" presName="background3" presStyleLbl="node3" presStyleIdx="0" presStyleCnt="3"/>
      <dgm:spPr/>
    </dgm:pt>
    <dgm:pt modelId="{91B61C4F-DA1F-D843-9DF8-297B765234F3}" type="pres">
      <dgm:prSet presAssocID="{CC857F23-7232-3943-98A6-41EF8A372327}" presName="text3" presStyleLbl="fgAcc3" presStyleIdx="0" presStyleCnt="3" custScaleX="142597">
        <dgm:presLayoutVars>
          <dgm:chPref val="3"/>
        </dgm:presLayoutVars>
      </dgm:prSet>
      <dgm:spPr/>
    </dgm:pt>
    <dgm:pt modelId="{D5B27CA5-20EC-5C45-96EA-34D92486FC05}" type="pres">
      <dgm:prSet presAssocID="{CC857F23-7232-3943-98A6-41EF8A372327}" presName="hierChild4" presStyleCnt="0"/>
      <dgm:spPr/>
    </dgm:pt>
    <dgm:pt modelId="{E86F37A5-E444-6343-ACD8-0DE9896EA833}" type="pres">
      <dgm:prSet presAssocID="{25DC2462-00E7-824B-B163-F1DD2C0F0ADF}" presName="Name17" presStyleLbl="parChTrans1D3" presStyleIdx="1" presStyleCnt="3"/>
      <dgm:spPr/>
    </dgm:pt>
    <dgm:pt modelId="{1229CD5C-9181-544D-A5E6-9D814A36A6B6}" type="pres">
      <dgm:prSet presAssocID="{6AB9A3BA-3340-644D-82C4-89768C7EB7FE}" presName="hierRoot3" presStyleCnt="0"/>
      <dgm:spPr/>
    </dgm:pt>
    <dgm:pt modelId="{E603885B-E920-3547-A6D1-A5DD46BEE15D}" type="pres">
      <dgm:prSet presAssocID="{6AB9A3BA-3340-644D-82C4-89768C7EB7FE}" presName="composite3" presStyleCnt="0"/>
      <dgm:spPr/>
    </dgm:pt>
    <dgm:pt modelId="{7D5029E5-8CBC-D64A-91A8-6AA544AE3594}" type="pres">
      <dgm:prSet presAssocID="{6AB9A3BA-3340-644D-82C4-89768C7EB7FE}" presName="background3" presStyleLbl="node3" presStyleIdx="1" presStyleCnt="3"/>
      <dgm:spPr/>
    </dgm:pt>
    <dgm:pt modelId="{152EF62A-FBA8-BB49-BEE9-EA57BFCDDB60}" type="pres">
      <dgm:prSet presAssocID="{6AB9A3BA-3340-644D-82C4-89768C7EB7FE}" presName="text3" presStyleLbl="fgAcc3" presStyleIdx="1" presStyleCnt="3" custLinFactNeighborX="266" custLinFactNeighborY="13529">
        <dgm:presLayoutVars>
          <dgm:chPref val="3"/>
        </dgm:presLayoutVars>
      </dgm:prSet>
      <dgm:spPr/>
    </dgm:pt>
    <dgm:pt modelId="{205393B6-AACA-B447-BA3A-6E3BFAEF4B91}" type="pres">
      <dgm:prSet presAssocID="{6AB9A3BA-3340-644D-82C4-89768C7EB7FE}" presName="hierChild4" presStyleCnt="0"/>
      <dgm:spPr/>
    </dgm:pt>
    <dgm:pt modelId="{F38BAF74-AFA4-E74C-91F2-B35E80C1A548}" type="pres">
      <dgm:prSet presAssocID="{D851E50C-D5F2-BF4B-810E-15CE83D4879B}" presName="Name10" presStyleLbl="parChTrans1D2" presStyleIdx="1" presStyleCnt="2"/>
      <dgm:spPr/>
    </dgm:pt>
    <dgm:pt modelId="{7AB60A45-4B42-C141-8B2B-D49A97DB0A46}" type="pres">
      <dgm:prSet presAssocID="{FC1B4C86-24F1-5C44-B4F1-D7A142398003}" presName="hierRoot2" presStyleCnt="0"/>
      <dgm:spPr/>
    </dgm:pt>
    <dgm:pt modelId="{EA27F8E1-869E-3142-A8DD-B02EBE1EDB33}" type="pres">
      <dgm:prSet presAssocID="{FC1B4C86-24F1-5C44-B4F1-D7A142398003}" presName="composite2" presStyleCnt="0"/>
      <dgm:spPr/>
    </dgm:pt>
    <dgm:pt modelId="{E00217B2-9D7A-E044-8D4C-59E5ADE0481B}" type="pres">
      <dgm:prSet presAssocID="{FC1B4C86-24F1-5C44-B4F1-D7A142398003}" presName="background2" presStyleLbl="node2" presStyleIdx="1" presStyleCnt="2"/>
      <dgm:spPr/>
    </dgm:pt>
    <dgm:pt modelId="{DC01B82A-D063-484E-BA6B-82C64A710E7C}" type="pres">
      <dgm:prSet presAssocID="{FC1B4C86-24F1-5C44-B4F1-D7A142398003}" presName="text2" presStyleLbl="fgAcc2" presStyleIdx="1" presStyleCnt="2" custScaleX="131279" custScaleY="136527" custLinFactNeighborX="189" custLinFactNeighborY="11604">
        <dgm:presLayoutVars>
          <dgm:chPref val="3"/>
        </dgm:presLayoutVars>
      </dgm:prSet>
      <dgm:spPr/>
    </dgm:pt>
    <dgm:pt modelId="{92826E09-4829-EC46-9E69-50164FDC34CF}" type="pres">
      <dgm:prSet presAssocID="{FC1B4C86-24F1-5C44-B4F1-D7A142398003}" presName="hierChild3" presStyleCnt="0"/>
      <dgm:spPr/>
    </dgm:pt>
    <dgm:pt modelId="{C34DD2C1-EC8D-4D4B-8FD3-848F9CA43254}" type="pres">
      <dgm:prSet presAssocID="{065CD89E-7E9A-774D-AED3-D4EE68D3A21A}" presName="Name17" presStyleLbl="parChTrans1D3" presStyleIdx="2" presStyleCnt="3"/>
      <dgm:spPr/>
    </dgm:pt>
    <dgm:pt modelId="{777CA6D2-86E9-2044-A729-ABCF70CA56BF}" type="pres">
      <dgm:prSet presAssocID="{FDFD9B2D-AEFF-7B49-BD6B-2611251E64D1}" presName="hierRoot3" presStyleCnt="0"/>
      <dgm:spPr/>
    </dgm:pt>
    <dgm:pt modelId="{42BC73ED-B474-824B-9F71-67AA567DA15F}" type="pres">
      <dgm:prSet presAssocID="{FDFD9B2D-AEFF-7B49-BD6B-2611251E64D1}" presName="composite3" presStyleCnt="0"/>
      <dgm:spPr/>
    </dgm:pt>
    <dgm:pt modelId="{7D5845AA-EDA2-3948-9659-35777E72C159}" type="pres">
      <dgm:prSet presAssocID="{FDFD9B2D-AEFF-7B49-BD6B-2611251E64D1}" presName="background3" presStyleLbl="node3" presStyleIdx="2" presStyleCnt="3"/>
      <dgm:spPr/>
    </dgm:pt>
    <dgm:pt modelId="{AF11860C-7B30-8A4E-91CB-633869E96891}" type="pres">
      <dgm:prSet presAssocID="{FDFD9B2D-AEFF-7B49-BD6B-2611251E64D1}" presName="text3" presStyleLbl="fgAcc3" presStyleIdx="2" presStyleCnt="3" custScaleX="119201">
        <dgm:presLayoutVars>
          <dgm:chPref val="3"/>
        </dgm:presLayoutVars>
      </dgm:prSet>
      <dgm:spPr/>
    </dgm:pt>
    <dgm:pt modelId="{F118AC48-D9DE-BC41-AFB4-DA5D9B335C3D}" type="pres">
      <dgm:prSet presAssocID="{FDFD9B2D-AEFF-7B49-BD6B-2611251E64D1}" presName="hierChild4" presStyleCnt="0"/>
      <dgm:spPr/>
    </dgm:pt>
  </dgm:ptLst>
  <dgm:cxnLst>
    <dgm:cxn modelId="{A7A67D00-3811-464D-BEB4-9331E08D8874}" type="presOf" srcId="{1302B0C5-0892-0346-8A36-29E09A13E41A}" destId="{9746DF7B-8579-E240-846A-3FEB0BD76173}" srcOrd="0" destOrd="0" presId="urn:microsoft.com/office/officeart/2005/8/layout/hierarchy1"/>
    <dgm:cxn modelId="{1326E80A-E8AA-9A4D-8780-3A3EC39E99D3}" srcId="{FC1B4C86-24F1-5C44-B4F1-D7A142398003}" destId="{FDFD9B2D-AEFF-7B49-BD6B-2611251E64D1}" srcOrd="0" destOrd="0" parTransId="{065CD89E-7E9A-774D-AED3-D4EE68D3A21A}" sibTransId="{ECDDE477-A6C8-914E-ABCF-430785463AB4}"/>
    <dgm:cxn modelId="{1039B10D-8F88-9E41-A123-206D7BC69B9A}" type="presOf" srcId="{065CD89E-7E9A-774D-AED3-D4EE68D3A21A}" destId="{C34DD2C1-EC8D-4D4B-8FD3-848F9CA43254}" srcOrd="0" destOrd="0" presId="urn:microsoft.com/office/officeart/2005/8/layout/hierarchy1"/>
    <dgm:cxn modelId="{14F8471B-5552-CF46-B327-63289E46ACD2}" srcId="{D439B87F-0D36-664F-A0AF-70F5C41B3334}" destId="{9EDB33E1-8E7E-D84B-B3CC-F6149CF9560B}" srcOrd="0" destOrd="0" parTransId="{FACFF7A2-3A4A-5447-A9A9-C1D202C4A67C}" sibTransId="{AF96ECC9-7C01-1846-9BE4-2FFCBB6D4311}"/>
    <dgm:cxn modelId="{5F517C2D-C4C9-F240-9AD7-E6BB3E4B6E08}" type="presOf" srcId="{FDFD9B2D-AEFF-7B49-BD6B-2611251E64D1}" destId="{AF11860C-7B30-8A4E-91CB-633869E96891}" srcOrd="0" destOrd="0" presId="urn:microsoft.com/office/officeart/2005/8/layout/hierarchy1"/>
    <dgm:cxn modelId="{96399130-063D-644C-B483-3FF37085702E}" type="presOf" srcId="{25DC2462-00E7-824B-B163-F1DD2C0F0ADF}" destId="{E86F37A5-E444-6343-ACD8-0DE9896EA833}" srcOrd="0" destOrd="0" presId="urn:microsoft.com/office/officeart/2005/8/layout/hierarchy1"/>
    <dgm:cxn modelId="{559A3E48-54B3-9949-AF9E-0D25BE08DB48}" srcId="{1302B0C5-0892-0346-8A36-29E09A13E41A}" destId="{CC857F23-7232-3943-98A6-41EF8A372327}" srcOrd="0" destOrd="0" parTransId="{04552ADE-143F-FE49-A9D9-AB0C926A7F54}" sibTransId="{EF48B628-80F1-6A4C-BDA3-AFC46F606D53}"/>
    <dgm:cxn modelId="{D01F8F49-D786-EE4D-AE5B-9CA1800F6F2D}" type="presOf" srcId="{43430467-EF39-2C43-B51D-C56F55940E5C}" destId="{32D81A6A-DD45-DD48-80E6-37F2D94384D5}" srcOrd="0" destOrd="0" presId="urn:microsoft.com/office/officeart/2005/8/layout/hierarchy1"/>
    <dgm:cxn modelId="{453CAD5A-34BC-FB45-84FD-4EEAF8969F20}" srcId="{9EDB33E1-8E7E-D84B-B3CC-F6149CF9560B}" destId="{1302B0C5-0892-0346-8A36-29E09A13E41A}" srcOrd="0" destOrd="0" parTransId="{43430467-EF39-2C43-B51D-C56F55940E5C}" sibTransId="{3B53D114-A762-1B48-81BC-CC7EF387C9CF}"/>
    <dgm:cxn modelId="{44E39E88-7068-9D42-9C82-926F4509A0A2}" type="presOf" srcId="{D439B87F-0D36-664F-A0AF-70F5C41B3334}" destId="{D6112B42-2FE8-FD4B-B1D2-F87F01102375}" srcOrd="0" destOrd="0" presId="urn:microsoft.com/office/officeart/2005/8/layout/hierarchy1"/>
    <dgm:cxn modelId="{6C351F92-FAC8-394D-B8EF-1F4D914A8752}" type="presOf" srcId="{D851E50C-D5F2-BF4B-810E-15CE83D4879B}" destId="{F38BAF74-AFA4-E74C-91F2-B35E80C1A548}" srcOrd="0" destOrd="0" presId="urn:microsoft.com/office/officeart/2005/8/layout/hierarchy1"/>
    <dgm:cxn modelId="{C913DFA9-F64B-5144-88AD-8D60A1BC83C1}" type="presOf" srcId="{9EDB33E1-8E7E-D84B-B3CC-F6149CF9560B}" destId="{37FB62C3-9F94-C540-BBC3-3B4914E053F2}" srcOrd="0" destOrd="0" presId="urn:microsoft.com/office/officeart/2005/8/layout/hierarchy1"/>
    <dgm:cxn modelId="{813EC1D8-D5A7-4F41-BA46-33F7A4CE0A27}" type="presOf" srcId="{CC857F23-7232-3943-98A6-41EF8A372327}" destId="{91B61C4F-DA1F-D843-9DF8-297B765234F3}" srcOrd="0" destOrd="0" presId="urn:microsoft.com/office/officeart/2005/8/layout/hierarchy1"/>
    <dgm:cxn modelId="{AA4F71E7-E9E2-DF4D-AC67-1DCE7ABC0BDE}" srcId="{9EDB33E1-8E7E-D84B-B3CC-F6149CF9560B}" destId="{FC1B4C86-24F1-5C44-B4F1-D7A142398003}" srcOrd="1" destOrd="0" parTransId="{D851E50C-D5F2-BF4B-810E-15CE83D4879B}" sibTransId="{E809235E-CB2A-2645-9AE1-589C97B3E829}"/>
    <dgm:cxn modelId="{D2859AEF-CA06-154D-AED3-BD957B38194F}" type="presOf" srcId="{6AB9A3BA-3340-644D-82C4-89768C7EB7FE}" destId="{152EF62A-FBA8-BB49-BEE9-EA57BFCDDB60}" srcOrd="0" destOrd="0" presId="urn:microsoft.com/office/officeart/2005/8/layout/hierarchy1"/>
    <dgm:cxn modelId="{4604CAF5-91D0-0344-80E0-D0A01E3457D6}" type="presOf" srcId="{04552ADE-143F-FE49-A9D9-AB0C926A7F54}" destId="{66DC8ED6-E8A4-3F45-A07C-4C8D78721558}" srcOrd="0" destOrd="0" presId="urn:microsoft.com/office/officeart/2005/8/layout/hierarchy1"/>
    <dgm:cxn modelId="{E88B39FD-B8E8-814C-A7A1-F3CE006ADCB8}" type="presOf" srcId="{FC1B4C86-24F1-5C44-B4F1-D7A142398003}" destId="{DC01B82A-D063-484E-BA6B-82C64A710E7C}" srcOrd="0" destOrd="0" presId="urn:microsoft.com/office/officeart/2005/8/layout/hierarchy1"/>
    <dgm:cxn modelId="{236DA0FF-964F-FD46-878B-DC5284926AAE}" srcId="{1302B0C5-0892-0346-8A36-29E09A13E41A}" destId="{6AB9A3BA-3340-644D-82C4-89768C7EB7FE}" srcOrd="1" destOrd="0" parTransId="{25DC2462-00E7-824B-B163-F1DD2C0F0ADF}" sibTransId="{AECB61AD-0D8E-C544-845D-B815C4AAB8F2}"/>
    <dgm:cxn modelId="{CB9F55E2-4CFB-A14C-9684-15C006B89C51}" type="presParOf" srcId="{D6112B42-2FE8-FD4B-B1D2-F87F01102375}" destId="{6B885DBE-A8C1-524E-9A3A-CBEB50C472FE}" srcOrd="0" destOrd="0" presId="urn:microsoft.com/office/officeart/2005/8/layout/hierarchy1"/>
    <dgm:cxn modelId="{D67BF366-FB02-2249-8200-1C6BB493BC87}" type="presParOf" srcId="{6B885DBE-A8C1-524E-9A3A-CBEB50C472FE}" destId="{6F36B79A-8829-7044-B89F-8201A26536F5}" srcOrd="0" destOrd="0" presId="urn:microsoft.com/office/officeart/2005/8/layout/hierarchy1"/>
    <dgm:cxn modelId="{768D725E-49FC-DC42-B6AB-FADD7BC18068}" type="presParOf" srcId="{6F36B79A-8829-7044-B89F-8201A26536F5}" destId="{C98BD944-F615-E142-A61E-913DD9A8A26F}" srcOrd="0" destOrd="0" presId="urn:microsoft.com/office/officeart/2005/8/layout/hierarchy1"/>
    <dgm:cxn modelId="{AE678F9D-1377-DD41-B0F2-3AB9AF4772C8}" type="presParOf" srcId="{6F36B79A-8829-7044-B89F-8201A26536F5}" destId="{37FB62C3-9F94-C540-BBC3-3B4914E053F2}" srcOrd="1" destOrd="0" presId="urn:microsoft.com/office/officeart/2005/8/layout/hierarchy1"/>
    <dgm:cxn modelId="{9F538EC6-FD1D-3543-9A4C-0E60C5735865}" type="presParOf" srcId="{6B885DBE-A8C1-524E-9A3A-CBEB50C472FE}" destId="{BDE1C287-5B0D-B94A-91FD-C0960C77FC56}" srcOrd="1" destOrd="0" presId="urn:microsoft.com/office/officeart/2005/8/layout/hierarchy1"/>
    <dgm:cxn modelId="{C92E2A64-1E13-B444-A374-885E948BB7AD}" type="presParOf" srcId="{BDE1C287-5B0D-B94A-91FD-C0960C77FC56}" destId="{32D81A6A-DD45-DD48-80E6-37F2D94384D5}" srcOrd="0" destOrd="0" presId="urn:microsoft.com/office/officeart/2005/8/layout/hierarchy1"/>
    <dgm:cxn modelId="{DED3F1AF-1992-4647-8AB0-94B81849E5D8}" type="presParOf" srcId="{BDE1C287-5B0D-B94A-91FD-C0960C77FC56}" destId="{E6CFCB3C-E59D-1241-A336-1FA62C204584}" srcOrd="1" destOrd="0" presId="urn:microsoft.com/office/officeart/2005/8/layout/hierarchy1"/>
    <dgm:cxn modelId="{EA234EB8-231D-1E4D-8FC1-C6EB9B29E465}" type="presParOf" srcId="{E6CFCB3C-E59D-1241-A336-1FA62C204584}" destId="{2034D81F-3227-CB46-8BE1-0D6F8FBD6E31}" srcOrd="0" destOrd="0" presId="urn:microsoft.com/office/officeart/2005/8/layout/hierarchy1"/>
    <dgm:cxn modelId="{978DA871-E29D-A04F-A637-2694A169019D}" type="presParOf" srcId="{2034D81F-3227-CB46-8BE1-0D6F8FBD6E31}" destId="{E1893009-8572-9D4F-9F16-5B1B3971FF8C}" srcOrd="0" destOrd="0" presId="urn:microsoft.com/office/officeart/2005/8/layout/hierarchy1"/>
    <dgm:cxn modelId="{B92F4E88-0FAD-3644-A3EE-DDA5C4DAC540}" type="presParOf" srcId="{2034D81F-3227-CB46-8BE1-0D6F8FBD6E31}" destId="{9746DF7B-8579-E240-846A-3FEB0BD76173}" srcOrd="1" destOrd="0" presId="urn:microsoft.com/office/officeart/2005/8/layout/hierarchy1"/>
    <dgm:cxn modelId="{DB9A4078-0C51-4A44-A881-8FE020EEC064}" type="presParOf" srcId="{E6CFCB3C-E59D-1241-A336-1FA62C204584}" destId="{B1D8217D-FB1E-404E-AC86-045CBE65F133}" srcOrd="1" destOrd="0" presId="urn:microsoft.com/office/officeart/2005/8/layout/hierarchy1"/>
    <dgm:cxn modelId="{DBF83DB8-E419-F94D-AABF-0F878EB625B8}" type="presParOf" srcId="{B1D8217D-FB1E-404E-AC86-045CBE65F133}" destId="{66DC8ED6-E8A4-3F45-A07C-4C8D78721558}" srcOrd="0" destOrd="0" presId="urn:microsoft.com/office/officeart/2005/8/layout/hierarchy1"/>
    <dgm:cxn modelId="{E8CB666F-8191-354A-A2F9-94C0523C08D3}" type="presParOf" srcId="{B1D8217D-FB1E-404E-AC86-045CBE65F133}" destId="{7EE704A7-B240-0048-A70D-D100EFD18013}" srcOrd="1" destOrd="0" presId="urn:microsoft.com/office/officeart/2005/8/layout/hierarchy1"/>
    <dgm:cxn modelId="{3A6E1928-3149-4A45-9AAB-C11205C6DAD6}" type="presParOf" srcId="{7EE704A7-B240-0048-A70D-D100EFD18013}" destId="{F70B2DA8-5C26-7A4E-8ECB-1C8DECA8031A}" srcOrd="0" destOrd="0" presId="urn:microsoft.com/office/officeart/2005/8/layout/hierarchy1"/>
    <dgm:cxn modelId="{44BB798F-52A9-B947-95EC-04F6289345B5}" type="presParOf" srcId="{F70B2DA8-5C26-7A4E-8ECB-1C8DECA8031A}" destId="{129CECFB-0168-1D45-B376-AA7B78DCA105}" srcOrd="0" destOrd="0" presId="urn:microsoft.com/office/officeart/2005/8/layout/hierarchy1"/>
    <dgm:cxn modelId="{BB8DEE5F-7D6C-144A-9EBD-852FF4129C9B}" type="presParOf" srcId="{F70B2DA8-5C26-7A4E-8ECB-1C8DECA8031A}" destId="{91B61C4F-DA1F-D843-9DF8-297B765234F3}" srcOrd="1" destOrd="0" presId="urn:microsoft.com/office/officeart/2005/8/layout/hierarchy1"/>
    <dgm:cxn modelId="{F41FCE4A-B76C-4F4A-879A-6B2733275F84}" type="presParOf" srcId="{7EE704A7-B240-0048-A70D-D100EFD18013}" destId="{D5B27CA5-20EC-5C45-96EA-34D92486FC05}" srcOrd="1" destOrd="0" presId="urn:microsoft.com/office/officeart/2005/8/layout/hierarchy1"/>
    <dgm:cxn modelId="{C0407649-1023-614D-9D41-AF10D60D9C35}" type="presParOf" srcId="{B1D8217D-FB1E-404E-AC86-045CBE65F133}" destId="{E86F37A5-E444-6343-ACD8-0DE9896EA833}" srcOrd="2" destOrd="0" presId="urn:microsoft.com/office/officeart/2005/8/layout/hierarchy1"/>
    <dgm:cxn modelId="{6F9B1861-555F-D34E-9D94-0A6F8B3CCAED}" type="presParOf" srcId="{B1D8217D-FB1E-404E-AC86-045CBE65F133}" destId="{1229CD5C-9181-544D-A5E6-9D814A36A6B6}" srcOrd="3" destOrd="0" presId="urn:microsoft.com/office/officeart/2005/8/layout/hierarchy1"/>
    <dgm:cxn modelId="{82997C1F-DB6D-DC42-B874-8844AB6FB344}" type="presParOf" srcId="{1229CD5C-9181-544D-A5E6-9D814A36A6B6}" destId="{E603885B-E920-3547-A6D1-A5DD46BEE15D}" srcOrd="0" destOrd="0" presId="urn:microsoft.com/office/officeart/2005/8/layout/hierarchy1"/>
    <dgm:cxn modelId="{0E362451-926C-E24C-A85D-7ABE53E11BDB}" type="presParOf" srcId="{E603885B-E920-3547-A6D1-A5DD46BEE15D}" destId="{7D5029E5-8CBC-D64A-91A8-6AA544AE3594}" srcOrd="0" destOrd="0" presId="urn:microsoft.com/office/officeart/2005/8/layout/hierarchy1"/>
    <dgm:cxn modelId="{5BF08A29-218C-9743-9AB9-8FC63AE96D8A}" type="presParOf" srcId="{E603885B-E920-3547-A6D1-A5DD46BEE15D}" destId="{152EF62A-FBA8-BB49-BEE9-EA57BFCDDB60}" srcOrd="1" destOrd="0" presId="urn:microsoft.com/office/officeart/2005/8/layout/hierarchy1"/>
    <dgm:cxn modelId="{FD25FE6B-54B7-B24C-A9B9-71655F7E069D}" type="presParOf" srcId="{1229CD5C-9181-544D-A5E6-9D814A36A6B6}" destId="{205393B6-AACA-B447-BA3A-6E3BFAEF4B91}" srcOrd="1" destOrd="0" presId="urn:microsoft.com/office/officeart/2005/8/layout/hierarchy1"/>
    <dgm:cxn modelId="{5E834966-59A4-5A49-A2DF-B272A7F7C3CA}" type="presParOf" srcId="{BDE1C287-5B0D-B94A-91FD-C0960C77FC56}" destId="{F38BAF74-AFA4-E74C-91F2-B35E80C1A548}" srcOrd="2" destOrd="0" presId="urn:microsoft.com/office/officeart/2005/8/layout/hierarchy1"/>
    <dgm:cxn modelId="{A1C7ADE0-F363-1A4E-82C5-2F0AD7B23762}" type="presParOf" srcId="{BDE1C287-5B0D-B94A-91FD-C0960C77FC56}" destId="{7AB60A45-4B42-C141-8B2B-D49A97DB0A46}" srcOrd="3" destOrd="0" presId="urn:microsoft.com/office/officeart/2005/8/layout/hierarchy1"/>
    <dgm:cxn modelId="{249BB8C8-22F2-0A4F-9D83-8A55F56EBEDB}" type="presParOf" srcId="{7AB60A45-4B42-C141-8B2B-D49A97DB0A46}" destId="{EA27F8E1-869E-3142-A8DD-B02EBE1EDB33}" srcOrd="0" destOrd="0" presId="urn:microsoft.com/office/officeart/2005/8/layout/hierarchy1"/>
    <dgm:cxn modelId="{6F1BF2D4-F51F-B141-8B34-1F27FFDC4D49}" type="presParOf" srcId="{EA27F8E1-869E-3142-A8DD-B02EBE1EDB33}" destId="{E00217B2-9D7A-E044-8D4C-59E5ADE0481B}" srcOrd="0" destOrd="0" presId="urn:microsoft.com/office/officeart/2005/8/layout/hierarchy1"/>
    <dgm:cxn modelId="{683DBC30-D555-6D48-8226-010DA77AE87B}" type="presParOf" srcId="{EA27F8E1-869E-3142-A8DD-B02EBE1EDB33}" destId="{DC01B82A-D063-484E-BA6B-82C64A710E7C}" srcOrd="1" destOrd="0" presId="urn:microsoft.com/office/officeart/2005/8/layout/hierarchy1"/>
    <dgm:cxn modelId="{716629E3-AC66-8742-BE40-DFC531F35C18}" type="presParOf" srcId="{7AB60A45-4B42-C141-8B2B-D49A97DB0A46}" destId="{92826E09-4829-EC46-9E69-50164FDC34CF}" srcOrd="1" destOrd="0" presId="urn:microsoft.com/office/officeart/2005/8/layout/hierarchy1"/>
    <dgm:cxn modelId="{D212CA46-FC43-BA4E-B207-4AE7AC77287F}" type="presParOf" srcId="{92826E09-4829-EC46-9E69-50164FDC34CF}" destId="{C34DD2C1-EC8D-4D4B-8FD3-848F9CA43254}" srcOrd="0" destOrd="0" presId="urn:microsoft.com/office/officeart/2005/8/layout/hierarchy1"/>
    <dgm:cxn modelId="{50A934EB-B9F2-DE46-A936-19019E62D707}" type="presParOf" srcId="{92826E09-4829-EC46-9E69-50164FDC34CF}" destId="{777CA6D2-86E9-2044-A729-ABCF70CA56BF}" srcOrd="1" destOrd="0" presId="urn:microsoft.com/office/officeart/2005/8/layout/hierarchy1"/>
    <dgm:cxn modelId="{8E295A3C-3593-824F-897A-296EF0A97BA7}" type="presParOf" srcId="{777CA6D2-86E9-2044-A729-ABCF70CA56BF}" destId="{42BC73ED-B474-824B-9F71-67AA567DA15F}" srcOrd="0" destOrd="0" presId="urn:microsoft.com/office/officeart/2005/8/layout/hierarchy1"/>
    <dgm:cxn modelId="{C2701F8E-5A37-7145-99A2-EF87FAB38BB8}" type="presParOf" srcId="{42BC73ED-B474-824B-9F71-67AA567DA15F}" destId="{7D5845AA-EDA2-3948-9659-35777E72C159}" srcOrd="0" destOrd="0" presId="urn:microsoft.com/office/officeart/2005/8/layout/hierarchy1"/>
    <dgm:cxn modelId="{DA87A54F-B98D-A44E-8FED-00DDAF960F89}" type="presParOf" srcId="{42BC73ED-B474-824B-9F71-67AA567DA15F}" destId="{AF11860C-7B30-8A4E-91CB-633869E96891}" srcOrd="1" destOrd="0" presId="urn:microsoft.com/office/officeart/2005/8/layout/hierarchy1"/>
    <dgm:cxn modelId="{8FED325B-5EE6-EF4A-8A0D-ED8A1E105B3D}" type="presParOf" srcId="{777CA6D2-86E9-2044-A729-ABCF70CA56BF}" destId="{F118AC48-D9DE-BC41-AFB4-DA5D9B335C3D}"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2CAC3C1-A10B-0542-895E-EA8013F2DD28}" type="doc">
      <dgm:prSet loTypeId="urn:microsoft.com/office/officeart/2005/8/layout/hierarchy5" loCatId="" qsTypeId="urn:microsoft.com/office/officeart/2005/8/quickstyle/simple1" qsCatId="simple" csTypeId="urn:microsoft.com/office/officeart/2005/8/colors/accent1_2" csCatId="accent1" phldr="1"/>
      <dgm:spPr/>
      <dgm:t>
        <a:bodyPr/>
        <a:lstStyle/>
        <a:p>
          <a:endParaRPr lang="en-US"/>
        </a:p>
      </dgm:t>
    </dgm:pt>
    <dgm:pt modelId="{18941AA6-2F8C-C040-9E2B-80BFAF869327}">
      <dgm:prSet phldrT="[Text]" custT="1"/>
      <dgm:spPr/>
      <dgm:t>
        <a:bodyPr/>
        <a:lstStyle/>
        <a:p>
          <a:r>
            <a:rPr lang="en-US" sz="6000" dirty="0">
              <a:latin typeface="Arial" panose="020B0604020202020204" pitchFamily="34" charset="0"/>
              <a:cs typeface="Arial" panose="020B0604020202020204" pitchFamily="34" charset="0"/>
            </a:rPr>
            <a:t>????</a:t>
          </a:r>
        </a:p>
      </dgm:t>
    </dgm:pt>
    <dgm:pt modelId="{5BDA5C7C-B519-1D47-BD05-DA8A00BBC1BF}" type="parTrans" cxnId="{C53CA0A1-B566-504D-8739-139E3CFEEE87}">
      <dgm:prSet/>
      <dgm:spPr/>
      <dgm:t>
        <a:bodyPr/>
        <a:lstStyle/>
        <a:p>
          <a:endParaRPr lang="en-US">
            <a:latin typeface="Century Gothic" panose="020B0502020202020204" pitchFamily="34" charset="0"/>
          </a:endParaRPr>
        </a:p>
      </dgm:t>
    </dgm:pt>
    <dgm:pt modelId="{F8B72BBB-8B7A-D74B-9241-5B64EEB25434}" type="sibTrans" cxnId="{C53CA0A1-B566-504D-8739-139E3CFEEE87}">
      <dgm:prSet/>
      <dgm:spPr/>
      <dgm:t>
        <a:bodyPr/>
        <a:lstStyle/>
        <a:p>
          <a:endParaRPr lang="en-US">
            <a:latin typeface="Century Gothic" panose="020B0502020202020204" pitchFamily="34" charset="0"/>
          </a:endParaRPr>
        </a:p>
      </dgm:t>
    </dgm:pt>
    <dgm:pt modelId="{ECA5A2B6-2C66-C24A-849A-1929C29995B9}">
      <dgm:prSet phldrT="[Text]"/>
      <dgm:spPr/>
      <dgm:t>
        <a:bodyPr/>
        <a:lstStyle/>
        <a:p>
          <a:r>
            <a:rPr lang="en-US" dirty="0">
              <a:latin typeface="Arial" panose="020B0604020202020204" pitchFamily="34" charset="0"/>
              <a:cs typeface="Arial" panose="020B0604020202020204" pitchFamily="34" charset="0"/>
            </a:rPr>
            <a:t>?</a:t>
          </a:r>
        </a:p>
      </dgm:t>
    </dgm:pt>
    <dgm:pt modelId="{9A38CC2D-A077-2B4B-A419-6E25631E44C3}" type="parTrans" cxnId="{F78FD665-4C1D-6F44-B1F0-BFDE04B8C3CD}">
      <dgm:prSet/>
      <dgm:spPr/>
      <dgm:t>
        <a:bodyPr/>
        <a:lstStyle/>
        <a:p>
          <a:endParaRPr lang="en-US">
            <a:latin typeface="Century Gothic" panose="020B0502020202020204" pitchFamily="34" charset="0"/>
          </a:endParaRPr>
        </a:p>
      </dgm:t>
    </dgm:pt>
    <dgm:pt modelId="{16243A1F-AE25-9140-AF11-E98B2125B6A8}" type="sibTrans" cxnId="{F78FD665-4C1D-6F44-B1F0-BFDE04B8C3CD}">
      <dgm:prSet/>
      <dgm:spPr/>
      <dgm:t>
        <a:bodyPr/>
        <a:lstStyle/>
        <a:p>
          <a:endParaRPr lang="en-US">
            <a:latin typeface="Century Gothic" panose="020B0502020202020204" pitchFamily="34" charset="0"/>
          </a:endParaRPr>
        </a:p>
      </dgm:t>
    </dgm:pt>
    <dgm:pt modelId="{0D212370-1826-E24B-B277-816E8338FEF5}">
      <dgm:prSet phldrT="[Text]"/>
      <dgm:spPr/>
      <dgm:t>
        <a:bodyPr/>
        <a:lstStyle/>
        <a:p>
          <a:r>
            <a:rPr lang="en-US" dirty="0">
              <a:latin typeface="Arial" panose="020B0604020202020204" pitchFamily="34" charset="0"/>
              <a:cs typeface="Arial" panose="020B0604020202020204" pitchFamily="34" charset="0"/>
            </a:rPr>
            <a:t>?</a:t>
          </a:r>
        </a:p>
      </dgm:t>
    </dgm:pt>
    <dgm:pt modelId="{98CD071C-67DD-884A-AF92-550D115A616A}" type="parTrans" cxnId="{729BD2D3-84FF-FD4C-8BF6-BB7D48E20057}">
      <dgm:prSet/>
      <dgm:spPr/>
      <dgm:t>
        <a:bodyPr/>
        <a:lstStyle/>
        <a:p>
          <a:endParaRPr lang="en-US">
            <a:latin typeface="Century Gothic" panose="020B0502020202020204" pitchFamily="34" charset="0"/>
          </a:endParaRPr>
        </a:p>
      </dgm:t>
    </dgm:pt>
    <dgm:pt modelId="{0EBC2433-9464-0149-9027-D77BCF2CA5ED}" type="sibTrans" cxnId="{729BD2D3-84FF-FD4C-8BF6-BB7D48E20057}">
      <dgm:prSet/>
      <dgm:spPr/>
      <dgm:t>
        <a:bodyPr/>
        <a:lstStyle/>
        <a:p>
          <a:endParaRPr lang="en-US">
            <a:latin typeface="Century Gothic" panose="020B0502020202020204" pitchFamily="34" charset="0"/>
          </a:endParaRPr>
        </a:p>
      </dgm:t>
    </dgm:pt>
    <dgm:pt modelId="{7B5986E4-695E-6C4B-9E5E-3C0AEEA36299}">
      <dgm:prSet phldrT="[Text]"/>
      <dgm:spPr/>
      <dgm:t>
        <a:bodyPr/>
        <a:lstStyle/>
        <a:p>
          <a:r>
            <a:rPr lang="en-US" dirty="0">
              <a:latin typeface="Arial" panose="020B0604020202020204" pitchFamily="34" charset="0"/>
              <a:cs typeface="Arial" panose="020B0604020202020204" pitchFamily="34" charset="0"/>
            </a:rPr>
            <a:t>?</a:t>
          </a:r>
        </a:p>
      </dgm:t>
    </dgm:pt>
    <dgm:pt modelId="{820CBCF4-4513-634F-883D-35A01C45DA5E}" type="parTrans" cxnId="{A55FAD7D-44F5-AF44-9737-8CFF3574015F}">
      <dgm:prSet/>
      <dgm:spPr/>
      <dgm:t>
        <a:bodyPr/>
        <a:lstStyle/>
        <a:p>
          <a:endParaRPr lang="en-US">
            <a:latin typeface="Century Gothic" panose="020B0502020202020204" pitchFamily="34" charset="0"/>
          </a:endParaRPr>
        </a:p>
      </dgm:t>
    </dgm:pt>
    <dgm:pt modelId="{05DDF1F0-0C29-2E46-B8AF-B31C7B65EABB}" type="sibTrans" cxnId="{A55FAD7D-44F5-AF44-9737-8CFF3574015F}">
      <dgm:prSet/>
      <dgm:spPr/>
      <dgm:t>
        <a:bodyPr/>
        <a:lstStyle/>
        <a:p>
          <a:endParaRPr lang="en-US">
            <a:latin typeface="Century Gothic" panose="020B0502020202020204" pitchFamily="34" charset="0"/>
          </a:endParaRPr>
        </a:p>
      </dgm:t>
    </dgm:pt>
    <dgm:pt modelId="{C59FBBE1-6FCD-C347-BA67-24535D3A1C95}">
      <dgm:prSet phldrT="[Text]"/>
      <dgm:spPr/>
      <dgm:t>
        <a:bodyPr/>
        <a:lstStyle/>
        <a:p>
          <a:r>
            <a:rPr lang="en-US" dirty="0">
              <a:latin typeface="Arial" panose="020B0604020202020204" pitchFamily="34" charset="0"/>
              <a:cs typeface="Arial" panose="020B0604020202020204" pitchFamily="34" charset="0"/>
            </a:rPr>
            <a:t>?</a:t>
          </a:r>
        </a:p>
      </dgm:t>
    </dgm:pt>
    <dgm:pt modelId="{CB188CEF-A4F9-4F42-A6C9-1DB2C817F63E}" type="parTrans" cxnId="{7A2A8BE4-1C40-D84B-B0D1-17712707B1CF}">
      <dgm:prSet/>
      <dgm:spPr/>
      <dgm:t>
        <a:bodyPr/>
        <a:lstStyle/>
        <a:p>
          <a:endParaRPr lang="en-US">
            <a:latin typeface="Century Gothic" panose="020B0502020202020204" pitchFamily="34" charset="0"/>
          </a:endParaRPr>
        </a:p>
      </dgm:t>
    </dgm:pt>
    <dgm:pt modelId="{DC0C9648-BFD7-2E4D-B77E-F71A5E1359C9}" type="sibTrans" cxnId="{7A2A8BE4-1C40-D84B-B0D1-17712707B1CF}">
      <dgm:prSet/>
      <dgm:spPr/>
      <dgm:t>
        <a:bodyPr/>
        <a:lstStyle/>
        <a:p>
          <a:endParaRPr lang="en-US">
            <a:latin typeface="Century Gothic" panose="020B0502020202020204" pitchFamily="34" charset="0"/>
          </a:endParaRPr>
        </a:p>
      </dgm:t>
    </dgm:pt>
    <dgm:pt modelId="{3C414606-D6CB-764A-9369-96DBD0C46E0E}">
      <dgm:prSet phldrT="[Text]"/>
      <dgm:spPr/>
      <dgm:t>
        <a:bodyPr/>
        <a:lstStyle/>
        <a:p>
          <a:r>
            <a:rPr lang="en-US" dirty="0">
              <a:latin typeface="Arial" panose="020B0604020202020204" pitchFamily="34" charset="0"/>
              <a:cs typeface="Arial" panose="020B0604020202020204" pitchFamily="34" charset="0"/>
            </a:rPr>
            <a:t>?</a:t>
          </a:r>
        </a:p>
      </dgm:t>
    </dgm:pt>
    <dgm:pt modelId="{211D4920-6ECC-4D44-87AA-D60E4B39B809}" type="parTrans" cxnId="{BC945CFA-63F9-8A4B-985E-FA3FFB714683}">
      <dgm:prSet/>
      <dgm:spPr/>
      <dgm:t>
        <a:bodyPr/>
        <a:lstStyle/>
        <a:p>
          <a:endParaRPr lang="en-US">
            <a:latin typeface="Century Gothic" panose="020B0502020202020204" pitchFamily="34" charset="0"/>
          </a:endParaRPr>
        </a:p>
      </dgm:t>
    </dgm:pt>
    <dgm:pt modelId="{C3648C46-4102-4742-AD66-3DDECBD6702E}" type="sibTrans" cxnId="{BC945CFA-63F9-8A4B-985E-FA3FFB714683}">
      <dgm:prSet/>
      <dgm:spPr/>
      <dgm:t>
        <a:bodyPr/>
        <a:lstStyle/>
        <a:p>
          <a:endParaRPr lang="en-US">
            <a:latin typeface="Century Gothic" panose="020B0502020202020204" pitchFamily="34" charset="0"/>
          </a:endParaRPr>
        </a:p>
      </dgm:t>
    </dgm:pt>
    <dgm:pt modelId="{D8206D28-957F-D24E-BCCA-CB7A17C6022D}">
      <dgm:prSet phldrT="[Text]"/>
      <dgm:spPr/>
      <dgm:t>
        <a:bodyPr/>
        <a:lstStyle/>
        <a:p>
          <a:r>
            <a:rPr lang="en-US" b="1" dirty="0">
              <a:latin typeface="Century Gothic" panose="020B0502020202020204" pitchFamily="34" charset="0"/>
            </a:rPr>
            <a:t>Theme</a:t>
          </a:r>
        </a:p>
      </dgm:t>
    </dgm:pt>
    <dgm:pt modelId="{B86568B3-21D9-8340-B240-7075BA588030}" type="parTrans" cxnId="{B0926484-13D6-504C-BA6C-E758ABB8364A}">
      <dgm:prSet/>
      <dgm:spPr/>
      <dgm:t>
        <a:bodyPr/>
        <a:lstStyle/>
        <a:p>
          <a:endParaRPr lang="en-US">
            <a:latin typeface="Century Gothic" panose="020B0502020202020204" pitchFamily="34" charset="0"/>
          </a:endParaRPr>
        </a:p>
      </dgm:t>
    </dgm:pt>
    <dgm:pt modelId="{5C1D5AB6-736A-8F40-A36B-0D03839B608E}" type="sibTrans" cxnId="{B0926484-13D6-504C-BA6C-E758ABB8364A}">
      <dgm:prSet/>
      <dgm:spPr/>
      <dgm:t>
        <a:bodyPr/>
        <a:lstStyle/>
        <a:p>
          <a:endParaRPr lang="en-US">
            <a:latin typeface="Century Gothic" panose="020B0502020202020204" pitchFamily="34" charset="0"/>
          </a:endParaRPr>
        </a:p>
      </dgm:t>
    </dgm:pt>
    <dgm:pt modelId="{0C3CA854-0564-574F-8E16-859E0DF1E676}">
      <dgm:prSet phldrT="[Text]"/>
      <dgm:spPr/>
      <dgm:t>
        <a:bodyPr/>
        <a:lstStyle/>
        <a:p>
          <a:r>
            <a:rPr lang="en-US" b="1" dirty="0">
              <a:latin typeface="Century Gothic" panose="020B0502020202020204" pitchFamily="34" charset="0"/>
            </a:rPr>
            <a:t>Codes</a:t>
          </a:r>
        </a:p>
      </dgm:t>
    </dgm:pt>
    <dgm:pt modelId="{9FAE7325-D58A-C74F-96D4-ECAE8FCABD20}" type="parTrans" cxnId="{AFC07091-4E44-BC46-AAEF-629ACC5C21CB}">
      <dgm:prSet/>
      <dgm:spPr/>
      <dgm:t>
        <a:bodyPr/>
        <a:lstStyle/>
        <a:p>
          <a:endParaRPr lang="en-US">
            <a:latin typeface="Century Gothic" panose="020B0502020202020204" pitchFamily="34" charset="0"/>
          </a:endParaRPr>
        </a:p>
      </dgm:t>
    </dgm:pt>
    <dgm:pt modelId="{721B3012-C49A-7B46-9FFC-60462181125E}" type="sibTrans" cxnId="{AFC07091-4E44-BC46-AAEF-629ACC5C21CB}">
      <dgm:prSet/>
      <dgm:spPr/>
      <dgm:t>
        <a:bodyPr/>
        <a:lstStyle/>
        <a:p>
          <a:endParaRPr lang="en-US">
            <a:latin typeface="Century Gothic" panose="020B0502020202020204" pitchFamily="34" charset="0"/>
          </a:endParaRPr>
        </a:p>
      </dgm:t>
    </dgm:pt>
    <dgm:pt modelId="{F2F1229C-D885-0D4C-9945-F2873D20DEF9}">
      <dgm:prSet phldrT="[Text]"/>
      <dgm:spPr/>
      <dgm:t>
        <a:bodyPr/>
        <a:lstStyle/>
        <a:p>
          <a:r>
            <a:rPr lang="en-US" b="1" dirty="0">
              <a:latin typeface="Century Gothic" panose="020B0502020202020204" pitchFamily="34" charset="0"/>
            </a:rPr>
            <a:t>Data extract/ quotes</a:t>
          </a:r>
        </a:p>
      </dgm:t>
    </dgm:pt>
    <dgm:pt modelId="{6BA3629F-A2CA-A94B-A8D0-A2D60DD43751}" type="parTrans" cxnId="{3BEEF4B3-5D6B-8243-84C6-CA3F1451C50F}">
      <dgm:prSet/>
      <dgm:spPr/>
      <dgm:t>
        <a:bodyPr/>
        <a:lstStyle/>
        <a:p>
          <a:endParaRPr lang="en-US">
            <a:latin typeface="Century Gothic" panose="020B0502020202020204" pitchFamily="34" charset="0"/>
          </a:endParaRPr>
        </a:p>
      </dgm:t>
    </dgm:pt>
    <dgm:pt modelId="{C7EC4179-B14F-474D-91C9-CF79BBFA14BA}" type="sibTrans" cxnId="{3BEEF4B3-5D6B-8243-84C6-CA3F1451C50F}">
      <dgm:prSet/>
      <dgm:spPr/>
      <dgm:t>
        <a:bodyPr/>
        <a:lstStyle/>
        <a:p>
          <a:endParaRPr lang="en-US">
            <a:latin typeface="Century Gothic" panose="020B0502020202020204" pitchFamily="34" charset="0"/>
          </a:endParaRPr>
        </a:p>
      </dgm:t>
    </dgm:pt>
    <dgm:pt modelId="{BB88E32C-5598-D44C-9DBD-25135C65E824}" type="pres">
      <dgm:prSet presAssocID="{32CAC3C1-A10B-0542-895E-EA8013F2DD28}" presName="mainComposite" presStyleCnt="0">
        <dgm:presLayoutVars>
          <dgm:chPref val="1"/>
          <dgm:dir/>
          <dgm:animOne val="branch"/>
          <dgm:animLvl val="lvl"/>
          <dgm:resizeHandles val="exact"/>
        </dgm:presLayoutVars>
      </dgm:prSet>
      <dgm:spPr/>
    </dgm:pt>
    <dgm:pt modelId="{CE459CF6-00E0-CB44-B346-7B7E94B2F14E}" type="pres">
      <dgm:prSet presAssocID="{32CAC3C1-A10B-0542-895E-EA8013F2DD28}" presName="hierFlow" presStyleCnt="0"/>
      <dgm:spPr/>
    </dgm:pt>
    <dgm:pt modelId="{20490B7B-B53D-C549-8837-90E19D9856A9}" type="pres">
      <dgm:prSet presAssocID="{32CAC3C1-A10B-0542-895E-EA8013F2DD28}" presName="firstBuf" presStyleCnt="0"/>
      <dgm:spPr/>
    </dgm:pt>
    <dgm:pt modelId="{B8D2C5AF-66EF-4049-9CFF-B5E364952CED}" type="pres">
      <dgm:prSet presAssocID="{32CAC3C1-A10B-0542-895E-EA8013F2DD28}" presName="hierChild1" presStyleCnt="0">
        <dgm:presLayoutVars>
          <dgm:chPref val="1"/>
          <dgm:animOne val="branch"/>
          <dgm:animLvl val="lvl"/>
        </dgm:presLayoutVars>
      </dgm:prSet>
      <dgm:spPr/>
    </dgm:pt>
    <dgm:pt modelId="{3089E826-F5AF-5642-A077-06260A2962A7}" type="pres">
      <dgm:prSet presAssocID="{18941AA6-2F8C-C040-9E2B-80BFAF869327}" presName="Name17" presStyleCnt="0"/>
      <dgm:spPr/>
    </dgm:pt>
    <dgm:pt modelId="{A1CA7761-DD5F-B644-BEC3-CBD9BD14A0C6}" type="pres">
      <dgm:prSet presAssocID="{18941AA6-2F8C-C040-9E2B-80BFAF869327}" presName="level1Shape" presStyleLbl="node0" presStyleIdx="0" presStyleCnt="1">
        <dgm:presLayoutVars>
          <dgm:chPref val="3"/>
        </dgm:presLayoutVars>
      </dgm:prSet>
      <dgm:spPr/>
    </dgm:pt>
    <dgm:pt modelId="{B7314C6D-490E-644F-9BAB-F375901A1E73}" type="pres">
      <dgm:prSet presAssocID="{18941AA6-2F8C-C040-9E2B-80BFAF869327}" presName="hierChild2" presStyleCnt="0"/>
      <dgm:spPr/>
    </dgm:pt>
    <dgm:pt modelId="{FF536C61-4E94-9642-AB2A-053B6CFEDFCE}" type="pres">
      <dgm:prSet presAssocID="{9A38CC2D-A077-2B4B-A419-6E25631E44C3}" presName="Name25" presStyleLbl="parChTrans1D2" presStyleIdx="0" presStyleCnt="2"/>
      <dgm:spPr/>
    </dgm:pt>
    <dgm:pt modelId="{182F85EB-B28F-574B-857E-7215393B1723}" type="pres">
      <dgm:prSet presAssocID="{9A38CC2D-A077-2B4B-A419-6E25631E44C3}" presName="connTx" presStyleLbl="parChTrans1D2" presStyleIdx="0" presStyleCnt="2"/>
      <dgm:spPr/>
    </dgm:pt>
    <dgm:pt modelId="{455DADFC-7841-2647-A34A-2877A272C523}" type="pres">
      <dgm:prSet presAssocID="{ECA5A2B6-2C66-C24A-849A-1929C29995B9}" presName="Name30" presStyleCnt="0"/>
      <dgm:spPr/>
    </dgm:pt>
    <dgm:pt modelId="{8AE1FFA6-5561-FD44-8DF1-AE34281878C9}" type="pres">
      <dgm:prSet presAssocID="{ECA5A2B6-2C66-C24A-849A-1929C29995B9}" presName="level2Shape" presStyleLbl="node2" presStyleIdx="0" presStyleCnt="2"/>
      <dgm:spPr/>
    </dgm:pt>
    <dgm:pt modelId="{8FF2E0B4-2F20-FD4A-A20C-700F28E302FF}" type="pres">
      <dgm:prSet presAssocID="{ECA5A2B6-2C66-C24A-849A-1929C29995B9}" presName="hierChild3" presStyleCnt="0"/>
      <dgm:spPr/>
    </dgm:pt>
    <dgm:pt modelId="{C83D58B2-E565-8C4B-AA72-CC72848D6A8D}" type="pres">
      <dgm:prSet presAssocID="{98CD071C-67DD-884A-AF92-550D115A616A}" presName="Name25" presStyleLbl="parChTrans1D3" presStyleIdx="0" presStyleCnt="3"/>
      <dgm:spPr/>
    </dgm:pt>
    <dgm:pt modelId="{52CCF7DF-53E1-7B41-A062-E043D14F245C}" type="pres">
      <dgm:prSet presAssocID="{98CD071C-67DD-884A-AF92-550D115A616A}" presName="connTx" presStyleLbl="parChTrans1D3" presStyleIdx="0" presStyleCnt="3"/>
      <dgm:spPr/>
    </dgm:pt>
    <dgm:pt modelId="{8811184E-BF43-8045-8026-01A59123C686}" type="pres">
      <dgm:prSet presAssocID="{0D212370-1826-E24B-B277-816E8338FEF5}" presName="Name30" presStyleCnt="0"/>
      <dgm:spPr/>
    </dgm:pt>
    <dgm:pt modelId="{F7A98DFE-4C81-2444-BFFD-E3329E51D191}" type="pres">
      <dgm:prSet presAssocID="{0D212370-1826-E24B-B277-816E8338FEF5}" presName="level2Shape" presStyleLbl="node3" presStyleIdx="0" presStyleCnt="3"/>
      <dgm:spPr/>
    </dgm:pt>
    <dgm:pt modelId="{92D43491-42F7-8C48-9709-3BAECB00F77F}" type="pres">
      <dgm:prSet presAssocID="{0D212370-1826-E24B-B277-816E8338FEF5}" presName="hierChild3" presStyleCnt="0"/>
      <dgm:spPr/>
    </dgm:pt>
    <dgm:pt modelId="{E0F1645C-9246-8B4F-8034-31A3C453D05C}" type="pres">
      <dgm:prSet presAssocID="{820CBCF4-4513-634F-883D-35A01C45DA5E}" presName="Name25" presStyleLbl="parChTrans1D3" presStyleIdx="1" presStyleCnt="3"/>
      <dgm:spPr/>
    </dgm:pt>
    <dgm:pt modelId="{BB7BF2E2-1487-3E49-AF15-C0B198D6749F}" type="pres">
      <dgm:prSet presAssocID="{820CBCF4-4513-634F-883D-35A01C45DA5E}" presName="connTx" presStyleLbl="parChTrans1D3" presStyleIdx="1" presStyleCnt="3"/>
      <dgm:spPr/>
    </dgm:pt>
    <dgm:pt modelId="{E66AE85F-DADD-C14D-BC5B-B6B45DDBB66F}" type="pres">
      <dgm:prSet presAssocID="{7B5986E4-695E-6C4B-9E5E-3C0AEEA36299}" presName="Name30" presStyleCnt="0"/>
      <dgm:spPr/>
    </dgm:pt>
    <dgm:pt modelId="{BF4B8AE1-B6EC-164C-8C06-311DB56C6520}" type="pres">
      <dgm:prSet presAssocID="{7B5986E4-695E-6C4B-9E5E-3C0AEEA36299}" presName="level2Shape" presStyleLbl="node3" presStyleIdx="1" presStyleCnt="3"/>
      <dgm:spPr/>
    </dgm:pt>
    <dgm:pt modelId="{B91A44AB-56EC-CC49-B948-A1D21E6E6231}" type="pres">
      <dgm:prSet presAssocID="{7B5986E4-695E-6C4B-9E5E-3C0AEEA36299}" presName="hierChild3" presStyleCnt="0"/>
      <dgm:spPr/>
    </dgm:pt>
    <dgm:pt modelId="{41A66180-1EB9-F547-B499-0461433D2AFE}" type="pres">
      <dgm:prSet presAssocID="{CB188CEF-A4F9-4F42-A6C9-1DB2C817F63E}" presName="Name25" presStyleLbl="parChTrans1D2" presStyleIdx="1" presStyleCnt="2"/>
      <dgm:spPr/>
    </dgm:pt>
    <dgm:pt modelId="{7737E223-3F09-634E-B2A4-B9A7EACF881F}" type="pres">
      <dgm:prSet presAssocID="{CB188CEF-A4F9-4F42-A6C9-1DB2C817F63E}" presName="connTx" presStyleLbl="parChTrans1D2" presStyleIdx="1" presStyleCnt="2"/>
      <dgm:spPr/>
    </dgm:pt>
    <dgm:pt modelId="{3B95BC16-0642-5A4D-9B92-7D36AA9190F4}" type="pres">
      <dgm:prSet presAssocID="{C59FBBE1-6FCD-C347-BA67-24535D3A1C95}" presName="Name30" presStyleCnt="0"/>
      <dgm:spPr/>
    </dgm:pt>
    <dgm:pt modelId="{40D108C1-6196-8149-8036-C5E5799F551D}" type="pres">
      <dgm:prSet presAssocID="{C59FBBE1-6FCD-C347-BA67-24535D3A1C95}" presName="level2Shape" presStyleLbl="node2" presStyleIdx="1" presStyleCnt="2"/>
      <dgm:spPr/>
    </dgm:pt>
    <dgm:pt modelId="{CB63216D-A11F-9D40-9AD1-DE99BBA1A85B}" type="pres">
      <dgm:prSet presAssocID="{C59FBBE1-6FCD-C347-BA67-24535D3A1C95}" presName="hierChild3" presStyleCnt="0"/>
      <dgm:spPr/>
    </dgm:pt>
    <dgm:pt modelId="{66621FF0-E80B-2E48-B324-3A03B45F0500}" type="pres">
      <dgm:prSet presAssocID="{211D4920-6ECC-4D44-87AA-D60E4B39B809}" presName="Name25" presStyleLbl="parChTrans1D3" presStyleIdx="2" presStyleCnt="3"/>
      <dgm:spPr/>
    </dgm:pt>
    <dgm:pt modelId="{51BE6DE8-712B-0C40-AC22-E17DBB45D1E9}" type="pres">
      <dgm:prSet presAssocID="{211D4920-6ECC-4D44-87AA-D60E4B39B809}" presName="connTx" presStyleLbl="parChTrans1D3" presStyleIdx="2" presStyleCnt="3"/>
      <dgm:spPr/>
    </dgm:pt>
    <dgm:pt modelId="{0A5C4DAE-16E1-0F46-9AF5-1FA2381E38FC}" type="pres">
      <dgm:prSet presAssocID="{3C414606-D6CB-764A-9369-96DBD0C46E0E}" presName="Name30" presStyleCnt="0"/>
      <dgm:spPr/>
    </dgm:pt>
    <dgm:pt modelId="{2DF1ECF4-61C3-C54B-87A4-725B3784C72E}" type="pres">
      <dgm:prSet presAssocID="{3C414606-D6CB-764A-9369-96DBD0C46E0E}" presName="level2Shape" presStyleLbl="node3" presStyleIdx="2" presStyleCnt="3"/>
      <dgm:spPr/>
    </dgm:pt>
    <dgm:pt modelId="{7BA35E47-2F02-D341-A8CA-8F2829127442}" type="pres">
      <dgm:prSet presAssocID="{3C414606-D6CB-764A-9369-96DBD0C46E0E}" presName="hierChild3" presStyleCnt="0"/>
      <dgm:spPr/>
    </dgm:pt>
    <dgm:pt modelId="{3020F77F-9CCA-464A-AF17-9B8D79FE9807}" type="pres">
      <dgm:prSet presAssocID="{32CAC3C1-A10B-0542-895E-EA8013F2DD28}" presName="bgShapesFlow" presStyleCnt="0"/>
      <dgm:spPr/>
    </dgm:pt>
    <dgm:pt modelId="{A486B215-67A8-0049-82E0-F72AFE76F1F9}" type="pres">
      <dgm:prSet presAssocID="{D8206D28-957F-D24E-BCCA-CB7A17C6022D}" presName="rectComp" presStyleCnt="0"/>
      <dgm:spPr/>
    </dgm:pt>
    <dgm:pt modelId="{8108D06C-A236-054E-8237-087EF948F2CD}" type="pres">
      <dgm:prSet presAssocID="{D8206D28-957F-D24E-BCCA-CB7A17C6022D}" presName="bgRect" presStyleLbl="bgShp" presStyleIdx="0" presStyleCnt="3"/>
      <dgm:spPr/>
    </dgm:pt>
    <dgm:pt modelId="{2B67BC53-1507-BB41-A0FA-C9343D6C6BEB}" type="pres">
      <dgm:prSet presAssocID="{D8206D28-957F-D24E-BCCA-CB7A17C6022D}" presName="bgRectTx" presStyleLbl="bgShp" presStyleIdx="0" presStyleCnt="3">
        <dgm:presLayoutVars>
          <dgm:bulletEnabled val="1"/>
        </dgm:presLayoutVars>
      </dgm:prSet>
      <dgm:spPr/>
    </dgm:pt>
    <dgm:pt modelId="{F51B58F0-A014-4040-B55B-0FF1296208C7}" type="pres">
      <dgm:prSet presAssocID="{D8206D28-957F-D24E-BCCA-CB7A17C6022D}" presName="spComp" presStyleCnt="0"/>
      <dgm:spPr/>
    </dgm:pt>
    <dgm:pt modelId="{5D313413-18C3-5248-984C-674721790879}" type="pres">
      <dgm:prSet presAssocID="{D8206D28-957F-D24E-BCCA-CB7A17C6022D}" presName="hSp" presStyleCnt="0"/>
      <dgm:spPr/>
    </dgm:pt>
    <dgm:pt modelId="{2C837959-57AF-8143-AD19-31DDE7009407}" type="pres">
      <dgm:prSet presAssocID="{0C3CA854-0564-574F-8E16-859E0DF1E676}" presName="rectComp" presStyleCnt="0"/>
      <dgm:spPr/>
    </dgm:pt>
    <dgm:pt modelId="{9C407CC4-F62D-0B41-9D75-CEE367353778}" type="pres">
      <dgm:prSet presAssocID="{0C3CA854-0564-574F-8E16-859E0DF1E676}" presName="bgRect" presStyleLbl="bgShp" presStyleIdx="1" presStyleCnt="3"/>
      <dgm:spPr/>
    </dgm:pt>
    <dgm:pt modelId="{EBC6B268-CCA8-EB41-B3EB-04281B52681B}" type="pres">
      <dgm:prSet presAssocID="{0C3CA854-0564-574F-8E16-859E0DF1E676}" presName="bgRectTx" presStyleLbl="bgShp" presStyleIdx="1" presStyleCnt="3">
        <dgm:presLayoutVars>
          <dgm:bulletEnabled val="1"/>
        </dgm:presLayoutVars>
      </dgm:prSet>
      <dgm:spPr/>
    </dgm:pt>
    <dgm:pt modelId="{FF4723DD-D611-C549-A33F-E9F35E8A672E}" type="pres">
      <dgm:prSet presAssocID="{0C3CA854-0564-574F-8E16-859E0DF1E676}" presName="spComp" presStyleCnt="0"/>
      <dgm:spPr/>
    </dgm:pt>
    <dgm:pt modelId="{96B710B5-52C8-E144-BECB-B83076F16BE5}" type="pres">
      <dgm:prSet presAssocID="{0C3CA854-0564-574F-8E16-859E0DF1E676}" presName="hSp" presStyleCnt="0"/>
      <dgm:spPr/>
    </dgm:pt>
    <dgm:pt modelId="{FBEE3173-AD94-A540-9E80-43E35AF5D0BE}" type="pres">
      <dgm:prSet presAssocID="{F2F1229C-D885-0D4C-9945-F2873D20DEF9}" presName="rectComp" presStyleCnt="0"/>
      <dgm:spPr/>
    </dgm:pt>
    <dgm:pt modelId="{8C86A2D3-EAFF-E547-B81C-820928921370}" type="pres">
      <dgm:prSet presAssocID="{F2F1229C-D885-0D4C-9945-F2873D20DEF9}" presName="bgRect" presStyleLbl="bgShp" presStyleIdx="2" presStyleCnt="3"/>
      <dgm:spPr/>
    </dgm:pt>
    <dgm:pt modelId="{DDE55B47-DC50-0549-AB0F-25145B566FF0}" type="pres">
      <dgm:prSet presAssocID="{F2F1229C-D885-0D4C-9945-F2873D20DEF9}" presName="bgRectTx" presStyleLbl="bgShp" presStyleIdx="2" presStyleCnt="3">
        <dgm:presLayoutVars>
          <dgm:bulletEnabled val="1"/>
        </dgm:presLayoutVars>
      </dgm:prSet>
      <dgm:spPr/>
    </dgm:pt>
  </dgm:ptLst>
  <dgm:cxnLst>
    <dgm:cxn modelId="{EB5C3909-0541-9C4E-9FB1-4A2612E3E707}" type="presOf" srcId="{0C3CA854-0564-574F-8E16-859E0DF1E676}" destId="{9C407CC4-F62D-0B41-9D75-CEE367353778}" srcOrd="0" destOrd="0" presId="urn:microsoft.com/office/officeart/2005/8/layout/hierarchy5"/>
    <dgm:cxn modelId="{D7A35D0F-1A51-7E4E-A7A2-F2B29ED2F43D}" type="presOf" srcId="{D8206D28-957F-D24E-BCCA-CB7A17C6022D}" destId="{8108D06C-A236-054E-8237-087EF948F2CD}" srcOrd="0" destOrd="0" presId="urn:microsoft.com/office/officeart/2005/8/layout/hierarchy5"/>
    <dgm:cxn modelId="{3ADE0410-4A43-8D4C-AC5F-8F7C6280E661}" type="presOf" srcId="{820CBCF4-4513-634F-883D-35A01C45DA5E}" destId="{E0F1645C-9246-8B4F-8034-31A3C453D05C}" srcOrd="0" destOrd="0" presId="urn:microsoft.com/office/officeart/2005/8/layout/hierarchy5"/>
    <dgm:cxn modelId="{7A52B718-04C9-7842-B0A3-5B25C7563661}" type="presOf" srcId="{3C414606-D6CB-764A-9369-96DBD0C46E0E}" destId="{2DF1ECF4-61C3-C54B-87A4-725B3784C72E}" srcOrd="0" destOrd="0" presId="urn:microsoft.com/office/officeart/2005/8/layout/hierarchy5"/>
    <dgm:cxn modelId="{D32A101E-EF73-9840-8142-367A9A0B3588}" type="presOf" srcId="{9A38CC2D-A077-2B4B-A419-6E25631E44C3}" destId="{FF536C61-4E94-9642-AB2A-053B6CFEDFCE}" srcOrd="0" destOrd="0" presId="urn:microsoft.com/office/officeart/2005/8/layout/hierarchy5"/>
    <dgm:cxn modelId="{6BBC0920-5A74-D946-BCAA-7BE9FAB163E0}" type="presOf" srcId="{18941AA6-2F8C-C040-9E2B-80BFAF869327}" destId="{A1CA7761-DD5F-B644-BEC3-CBD9BD14A0C6}" srcOrd="0" destOrd="0" presId="urn:microsoft.com/office/officeart/2005/8/layout/hierarchy5"/>
    <dgm:cxn modelId="{FD020521-79E5-BC48-8B51-DB3D81542800}" type="presOf" srcId="{D8206D28-957F-D24E-BCCA-CB7A17C6022D}" destId="{2B67BC53-1507-BB41-A0FA-C9343D6C6BEB}" srcOrd="1" destOrd="0" presId="urn:microsoft.com/office/officeart/2005/8/layout/hierarchy5"/>
    <dgm:cxn modelId="{238FE430-A806-974A-B442-8D8F9EC964DD}" type="presOf" srcId="{0D212370-1826-E24B-B277-816E8338FEF5}" destId="{F7A98DFE-4C81-2444-BFFD-E3329E51D191}" srcOrd="0" destOrd="0" presId="urn:microsoft.com/office/officeart/2005/8/layout/hierarchy5"/>
    <dgm:cxn modelId="{6566E435-17DC-B540-877E-4010BE59C568}" type="presOf" srcId="{98CD071C-67DD-884A-AF92-550D115A616A}" destId="{52CCF7DF-53E1-7B41-A062-E043D14F245C}" srcOrd="1" destOrd="0" presId="urn:microsoft.com/office/officeart/2005/8/layout/hierarchy5"/>
    <dgm:cxn modelId="{B18AE540-AEA5-6A40-B260-573395866B65}" type="presOf" srcId="{F2F1229C-D885-0D4C-9945-F2873D20DEF9}" destId="{8C86A2D3-EAFF-E547-B81C-820928921370}" srcOrd="0" destOrd="0" presId="urn:microsoft.com/office/officeart/2005/8/layout/hierarchy5"/>
    <dgm:cxn modelId="{6E8F365E-FBEC-874B-888E-F0919700DAA8}" type="presOf" srcId="{820CBCF4-4513-634F-883D-35A01C45DA5E}" destId="{BB7BF2E2-1487-3E49-AF15-C0B198D6749F}" srcOrd="1" destOrd="0" presId="urn:microsoft.com/office/officeart/2005/8/layout/hierarchy5"/>
    <dgm:cxn modelId="{F78FD665-4C1D-6F44-B1F0-BFDE04B8C3CD}" srcId="{18941AA6-2F8C-C040-9E2B-80BFAF869327}" destId="{ECA5A2B6-2C66-C24A-849A-1929C29995B9}" srcOrd="0" destOrd="0" parTransId="{9A38CC2D-A077-2B4B-A419-6E25631E44C3}" sibTransId="{16243A1F-AE25-9140-AF11-E98B2125B6A8}"/>
    <dgm:cxn modelId="{98CD4C47-C5AB-D94F-9BE4-56E06EFFCB88}" type="presOf" srcId="{9A38CC2D-A077-2B4B-A419-6E25631E44C3}" destId="{182F85EB-B28F-574B-857E-7215393B1723}" srcOrd="1" destOrd="0" presId="urn:microsoft.com/office/officeart/2005/8/layout/hierarchy5"/>
    <dgm:cxn modelId="{A902BC67-E87C-BD44-A6D7-77665077A20D}" type="presOf" srcId="{98CD071C-67DD-884A-AF92-550D115A616A}" destId="{C83D58B2-E565-8C4B-AA72-CC72848D6A8D}" srcOrd="0" destOrd="0" presId="urn:microsoft.com/office/officeart/2005/8/layout/hierarchy5"/>
    <dgm:cxn modelId="{823CBC4E-E0CC-1A44-85F0-75687519E063}" type="presOf" srcId="{CB188CEF-A4F9-4F42-A6C9-1DB2C817F63E}" destId="{7737E223-3F09-634E-B2A4-B9A7EACF881F}" srcOrd="1" destOrd="0" presId="urn:microsoft.com/office/officeart/2005/8/layout/hierarchy5"/>
    <dgm:cxn modelId="{F8021959-06E9-4E40-B60B-38ABB6B119B9}" type="presOf" srcId="{C59FBBE1-6FCD-C347-BA67-24535D3A1C95}" destId="{40D108C1-6196-8149-8036-C5E5799F551D}" srcOrd="0" destOrd="0" presId="urn:microsoft.com/office/officeart/2005/8/layout/hierarchy5"/>
    <dgm:cxn modelId="{8A7BE77A-655F-0E4E-837D-332695DE5FA0}" type="presOf" srcId="{211D4920-6ECC-4D44-87AA-D60E4B39B809}" destId="{66621FF0-E80B-2E48-B324-3A03B45F0500}" srcOrd="0" destOrd="0" presId="urn:microsoft.com/office/officeart/2005/8/layout/hierarchy5"/>
    <dgm:cxn modelId="{A55FAD7D-44F5-AF44-9737-8CFF3574015F}" srcId="{ECA5A2B6-2C66-C24A-849A-1929C29995B9}" destId="{7B5986E4-695E-6C4B-9E5E-3C0AEEA36299}" srcOrd="1" destOrd="0" parTransId="{820CBCF4-4513-634F-883D-35A01C45DA5E}" sibTransId="{05DDF1F0-0C29-2E46-B8AF-B31C7B65EABB}"/>
    <dgm:cxn modelId="{B0926484-13D6-504C-BA6C-E758ABB8364A}" srcId="{32CAC3C1-A10B-0542-895E-EA8013F2DD28}" destId="{D8206D28-957F-D24E-BCCA-CB7A17C6022D}" srcOrd="1" destOrd="0" parTransId="{B86568B3-21D9-8340-B240-7075BA588030}" sibTransId="{5C1D5AB6-736A-8F40-A36B-0D03839B608E}"/>
    <dgm:cxn modelId="{AFC07091-4E44-BC46-AAEF-629ACC5C21CB}" srcId="{32CAC3C1-A10B-0542-895E-EA8013F2DD28}" destId="{0C3CA854-0564-574F-8E16-859E0DF1E676}" srcOrd="2" destOrd="0" parTransId="{9FAE7325-D58A-C74F-96D4-ECAE8FCABD20}" sibTransId="{721B3012-C49A-7B46-9FFC-60462181125E}"/>
    <dgm:cxn modelId="{C53CA0A1-B566-504D-8739-139E3CFEEE87}" srcId="{32CAC3C1-A10B-0542-895E-EA8013F2DD28}" destId="{18941AA6-2F8C-C040-9E2B-80BFAF869327}" srcOrd="0" destOrd="0" parTransId="{5BDA5C7C-B519-1D47-BD05-DA8A00BBC1BF}" sibTransId="{F8B72BBB-8B7A-D74B-9241-5B64EEB25434}"/>
    <dgm:cxn modelId="{3BEEF4B3-5D6B-8243-84C6-CA3F1451C50F}" srcId="{32CAC3C1-A10B-0542-895E-EA8013F2DD28}" destId="{F2F1229C-D885-0D4C-9945-F2873D20DEF9}" srcOrd="3" destOrd="0" parTransId="{6BA3629F-A2CA-A94B-A8D0-A2D60DD43751}" sibTransId="{C7EC4179-B14F-474D-91C9-CF79BBFA14BA}"/>
    <dgm:cxn modelId="{4F6A2EB4-4550-774A-AE4F-34AD529BDF4A}" type="presOf" srcId="{211D4920-6ECC-4D44-87AA-D60E4B39B809}" destId="{51BE6DE8-712B-0C40-AC22-E17DBB45D1E9}" srcOrd="1" destOrd="0" presId="urn:microsoft.com/office/officeart/2005/8/layout/hierarchy5"/>
    <dgm:cxn modelId="{7FD411B9-529E-5F43-AA18-F051680D8E0B}" type="presOf" srcId="{32CAC3C1-A10B-0542-895E-EA8013F2DD28}" destId="{BB88E32C-5598-D44C-9DBD-25135C65E824}" srcOrd="0" destOrd="0" presId="urn:microsoft.com/office/officeart/2005/8/layout/hierarchy5"/>
    <dgm:cxn modelId="{857A45D0-F08C-2A46-8E8E-55563318EEB9}" type="presOf" srcId="{F2F1229C-D885-0D4C-9945-F2873D20DEF9}" destId="{DDE55B47-DC50-0549-AB0F-25145B566FF0}" srcOrd="1" destOrd="0" presId="urn:microsoft.com/office/officeart/2005/8/layout/hierarchy5"/>
    <dgm:cxn modelId="{FD83A4D2-85ED-794C-80BB-05385BE2EA01}" type="presOf" srcId="{0C3CA854-0564-574F-8E16-859E0DF1E676}" destId="{EBC6B268-CCA8-EB41-B3EB-04281B52681B}" srcOrd="1" destOrd="0" presId="urn:microsoft.com/office/officeart/2005/8/layout/hierarchy5"/>
    <dgm:cxn modelId="{729BD2D3-84FF-FD4C-8BF6-BB7D48E20057}" srcId="{ECA5A2B6-2C66-C24A-849A-1929C29995B9}" destId="{0D212370-1826-E24B-B277-816E8338FEF5}" srcOrd="0" destOrd="0" parTransId="{98CD071C-67DD-884A-AF92-550D115A616A}" sibTransId="{0EBC2433-9464-0149-9027-D77BCF2CA5ED}"/>
    <dgm:cxn modelId="{7A2A8BE4-1C40-D84B-B0D1-17712707B1CF}" srcId="{18941AA6-2F8C-C040-9E2B-80BFAF869327}" destId="{C59FBBE1-6FCD-C347-BA67-24535D3A1C95}" srcOrd="1" destOrd="0" parTransId="{CB188CEF-A4F9-4F42-A6C9-1DB2C817F63E}" sibTransId="{DC0C9648-BFD7-2E4D-B77E-F71A5E1359C9}"/>
    <dgm:cxn modelId="{7687A0EA-A2AA-7E47-B56C-61B1D0A5A6AB}" type="presOf" srcId="{CB188CEF-A4F9-4F42-A6C9-1DB2C817F63E}" destId="{41A66180-1EB9-F547-B499-0461433D2AFE}" srcOrd="0" destOrd="0" presId="urn:microsoft.com/office/officeart/2005/8/layout/hierarchy5"/>
    <dgm:cxn modelId="{063DF7EC-552E-3740-8022-6046323F0ADC}" type="presOf" srcId="{7B5986E4-695E-6C4B-9E5E-3C0AEEA36299}" destId="{BF4B8AE1-B6EC-164C-8C06-311DB56C6520}" srcOrd="0" destOrd="0" presId="urn:microsoft.com/office/officeart/2005/8/layout/hierarchy5"/>
    <dgm:cxn modelId="{B46BFFF3-1B5B-3841-9E78-210EA716D3DB}" type="presOf" srcId="{ECA5A2B6-2C66-C24A-849A-1929C29995B9}" destId="{8AE1FFA6-5561-FD44-8DF1-AE34281878C9}" srcOrd="0" destOrd="0" presId="urn:microsoft.com/office/officeart/2005/8/layout/hierarchy5"/>
    <dgm:cxn modelId="{BC945CFA-63F9-8A4B-985E-FA3FFB714683}" srcId="{C59FBBE1-6FCD-C347-BA67-24535D3A1C95}" destId="{3C414606-D6CB-764A-9369-96DBD0C46E0E}" srcOrd="0" destOrd="0" parTransId="{211D4920-6ECC-4D44-87AA-D60E4B39B809}" sibTransId="{C3648C46-4102-4742-AD66-3DDECBD6702E}"/>
    <dgm:cxn modelId="{9FC8B778-2E53-7B43-ADD0-B6F2F87E7170}" type="presParOf" srcId="{BB88E32C-5598-D44C-9DBD-25135C65E824}" destId="{CE459CF6-00E0-CB44-B346-7B7E94B2F14E}" srcOrd="0" destOrd="0" presId="urn:microsoft.com/office/officeart/2005/8/layout/hierarchy5"/>
    <dgm:cxn modelId="{EEA5F316-378F-BC4D-825A-02E85714C01D}" type="presParOf" srcId="{CE459CF6-00E0-CB44-B346-7B7E94B2F14E}" destId="{20490B7B-B53D-C549-8837-90E19D9856A9}" srcOrd="0" destOrd="0" presId="urn:microsoft.com/office/officeart/2005/8/layout/hierarchy5"/>
    <dgm:cxn modelId="{C39E56BF-3A25-F24F-B560-AF98D0C93D33}" type="presParOf" srcId="{CE459CF6-00E0-CB44-B346-7B7E94B2F14E}" destId="{B8D2C5AF-66EF-4049-9CFF-B5E364952CED}" srcOrd="1" destOrd="0" presId="urn:microsoft.com/office/officeart/2005/8/layout/hierarchy5"/>
    <dgm:cxn modelId="{FEF04D09-FDC9-FE4F-855D-94D2AD381E23}" type="presParOf" srcId="{B8D2C5AF-66EF-4049-9CFF-B5E364952CED}" destId="{3089E826-F5AF-5642-A077-06260A2962A7}" srcOrd="0" destOrd="0" presId="urn:microsoft.com/office/officeart/2005/8/layout/hierarchy5"/>
    <dgm:cxn modelId="{8CD4806E-39E5-2D41-9A1E-AE4BF5D6A133}" type="presParOf" srcId="{3089E826-F5AF-5642-A077-06260A2962A7}" destId="{A1CA7761-DD5F-B644-BEC3-CBD9BD14A0C6}" srcOrd="0" destOrd="0" presId="urn:microsoft.com/office/officeart/2005/8/layout/hierarchy5"/>
    <dgm:cxn modelId="{AEF13680-F72A-7240-94AE-1F2A21F31866}" type="presParOf" srcId="{3089E826-F5AF-5642-A077-06260A2962A7}" destId="{B7314C6D-490E-644F-9BAB-F375901A1E73}" srcOrd="1" destOrd="0" presId="urn:microsoft.com/office/officeart/2005/8/layout/hierarchy5"/>
    <dgm:cxn modelId="{8AF3DF4B-3D7C-E242-94F7-CA15DB2A8D9B}" type="presParOf" srcId="{B7314C6D-490E-644F-9BAB-F375901A1E73}" destId="{FF536C61-4E94-9642-AB2A-053B6CFEDFCE}" srcOrd="0" destOrd="0" presId="urn:microsoft.com/office/officeart/2005/8/layout/hierarchy5"/>
    <dgm:cxn modelId="{93325E39-7AEB-334C-A8E4-F79A5E04EC29}" type="presParOf" srcId="{FF536C61-4E94-9642-AB2A-053B6CFEDFCE}" destId="{182F85EB-B28F-574B-857E-7215393B1723}" srcOrd="0" destOrd="0" presId="urn:microsoft.com/office/officeart/2005/8/layout/hierarchy5"/>
    <dgm:cxn modelId="{0F2EAA42-F1FE-A648-A0AA-229365627741}" type="presParOf" srcId="{B7314C6D-490E-644F-9BAB-F375901A1E73}" destId="{455DADFC-7841-2647-A34A-2877A272C523}" srcOrd="1" destOrd="0" presId="urn:microsoft.com/office/officeart/2005/8/layout/hierarchy5"/>
    <dgm:cxn modelId="{5B35BEB7-BCA1-614B-881D-B8B5C2EFEDEC}" type="presParOf" srcId="{455DADFC-7841-2647-A34A-2877A272C523}" destId="{8AE1FFA6-5561-FD44-8DF1-AE34281878C9}" srcOrd="0" destOrd="0" presId="urn:microsoft.com/office/officeart/2005/8/layout/hierarchy5"/>
    <dgm:cxn modelId="{1E6254F6-9F66-5B4C-A500-0F42066C87B6}" type="presParOf" srcId="{455DADFC-7841-2647-A34A-2877A272C523}" destId="{8FF2E0B4-2F20-FD4A-A20C-700F28E302FF}" srcOrd="1" destOrd="0" presId="urn:microsoft.com/office/officeart/2005/8/layout/hierarchy5"/>
    <dgm:cxn modelId="{1AAAD76F-1A7D-A041-8C9A-36BABFE2AC25}" type="presParOf" srcId="{8FF2E0B4-2F20-FD4A-A20C-700F28E302FF}" destId="{C83D58B2-E565-8C4B-AA72-CC72848D6A8D}" srcOrd="0" destOrd="0" presId="urn:microsoft.com/office/officeart/2005/8/layout/hierarchy5"/>
    <dgm:cxn modelId="{5023A9B2-4926-504A-9FA3-BF06ACDD14B4}" type="presParOf" srcId="{C83D58B2-E565-8C4B-AA72-CC72848D6A8D}" destId="{52CCF7DF-53E1-7B41-A062-E043D14F245C}" srcOrd="0" destOrd="0" presId="urn:microsoft.com/office/officeart/2005/8/layout/hierarchy5"/>
    <dgm:cxn modelId="{7503C93A-CF9E-FE45-973F-209B0EEED187}" type="presParOf" srcId="{8FF2E0B4-2F20-FD4A-A20C-700F28E302FF}" destId="{8811184E-BF43-8045-8026-01A59123C686}" srcOrd="1" destOrd="0" presId="urn:microsoft.com/office/officeart/2005/8/layout/hierarchy5"/>
    <dgm:cxn modelId="{DDA24F3B-D9F1-6349-A2FA-B75385FBD609}" type="presParOf" srcId="{8811184E-BF43-8045-8026-01A59123C686}" destId="{F7A98DFE-4C81-2444-BFFD-E3329E51D191}" srcOrd="0" destOrd="0" presId="urn:microsoft.com/office/officeart/2005/8/layout/hierarchy5"/>
    <dgm:cxn modelId="{9A5760B6-2C8C-FC4F-9EBE-73B40FDEBD2D}" type="presParOf" srcId="{8811184E-BF43-8045-8026-01A59123C686}" destId="{92D43491-42F7-8C48-9709-3BAECB00F77F}" srcOrd="1" destOrd="0" presId="urn:microsoft.com/office/officeart/2005/8/layout/hierarchy5"/>
    <dgm:cxn modelId="{E1B6500F-9F04-204B-A955-8D4D37A13A26}" type="presParOf" srcId="{8FF2E0B4-2F20-FD4A-A20C-700F28E302FF}" destId="{E0F1645C-9246-8B4F-8034-31A3C453D05C}" srcOrd="2" destOrd="0" presId="urn:microsoft.com/office/officeart/2005/8/layout/hierarchy5"/>
    <dgm:cxn modelId="{3B7A822B-CE27-A74C-9AE0-40C61B7F670B}" type="presParOf" srcId="{E0F1645C-9246-8B4F-8034-31A3C453D05C}" destId="{BB7BF2E2-1487-3E49-AF15-C0B198D6749F}" srcOrd="0" destOrd="0" presId="urn:microsoft.com/office/officeart/2005/8/layout/hierarchy5"/>
    <dgm:cxn modelId="{9FF59225-93DB-C449-B785-FB410DEEE768}" type="presParOf" srcId="{8FF2E0B4-2F20-FD4A-A20C-700F28E302FF}" destId="{E66AE85F-DADD-C14D-BC5B-B6B45DDBB66F}" srcOrd="3" destOrd="0" presId="urn:microsoft.com/office/officeart/2005/8/layout/hierarchy5"/>
    <dgm:cxn modelId="{10C8132D-9981-FF41-AB99-43147FFAD25F}" type="presParOf" srcId="{E66AE85F-DADD-C14D-BC5B-B6B45DDBB66F}" destId="{BF4B8AE1-B6EC-164C-8C06-311DB56C6520}" srcOrd="0" destOrd="0" presId="urn:microsoft.com/office/officeart/2005/8/layout/hierarchy5"/>
    <dgm:cxn modelId="{091B7D20-A527-A144-B8B3-45DC150B6D93}" type="presParOf" srcId="{E66AE85F-DADD-C14D-BC5B-B6B45DDBB66F}" destId="{B91A44AB-56EC-CC49-B948-A1D21E6E6231}" srcOrd="1" destOrd="0" presId="urn:microsoft.com/office/officeart/2005/8/layout/hierarchy5"/>
    <dgm:cxn modelId="{F57EB637-982D-E54B-93BF-4EE4EFDBE07F}" type="presParOf" srcId="{B7314C6D-490E-644F-9BAB-F375901A1E73}" destId="{41A66180-1EB9-F547-B499-0461433D2AFE}" srcOrd="2" destOrd="0" presId="urn:microsoft.com/office/officeart/2005/8/layout/hierarchy5"/>
    <dgm:cxn modelId="{A128131B-A2D4-5147-98BE-B35C13BB8B14}" type="presParOf" srcId="{41A66180-1EB9-F547-B499-0461433D2AFE}" destId="{7737E223-3F09-634E-B2A4-B9A7EACF881F}" srcOrd="0" destOrd="0" presId="urn:microsoft.com/office/officeart/2005/8/layout/hierarchy5"/>
    <dgm:cxn modelId="{65FBB120-D16B-044E-89A8-FC124A0C4212}" type="presParOf" srcId="{B7314C6D-490E-644F-9BAB-F375901A1E73}" destId="{3B95BC16-0642-5A4D-9B92-7D36AA9190F4}" srcOrd="3" destOrd="0" presId="urn:microsoft.com/office/officeart/2005/8/layout/hierarchy5"/>
    <dgm:cxn modelId="{CFC6C326-9ED6-284A-9E60-475E5FAFF3E0}" type="presParOf" srcId="{3B95BC16-0642-5A4D-9B92-7D36AA9190F4}" destId="{40D108C1-6196-8149-8036-C5E5799F551D}" srcOrd="0" destOrd="0" presId="urn:microsoft.com/office/officeart/2005/8/layout/hierarchy5"/>
    <dgm:cxn modelId="{DE2E692F-3FED-2741-AB55-CBA8D12D270D}" type="presParOf" srcId="{3B95BC16-0642-5A4D-9B92-7D36AA9190F4}" destId="{CB63216D-A11F-9D40-9AD1-DE99BBA1A85B}" srcOrd="1" destOrd="0" presId="urn:microsoft.com/office/officeart/2005/8/layout/hierarchy5"/>
    <dgm:cxn modelId="{82ED37F4-BECD-0A43-B02B-71E0DF4D1821}" type="presParOf" srcId="{CB63216D-A11F-9D40-9AD1-DE99BBA1A85B}" destId="{66621FF0-E80B-2E48-B324-3A03B45F0500}" srcOrd="0" destOrd="0" presId="urn:microsoft.com/office/officeart/2005/8/layout/hierarchy5"/>
    <dgm:cxn modelId="{F183B51D-2F21-A44B-AD26-F3204C78DF26}" type="presParOf" srcId="{66621FF0-E80B-2E48-B324-3A03B45F0500}" destId="{51BE6DE8-712B-0C40-AC22-E17DBB45D1E9}" srcOrd="0" destOrd="0" presId="urn:microsoft.com/office/officeart/2005/8/layout/hierarchy5"/>
    <dgm:cxn modelId="{31835576-5F74-1149-B94F-65AA0EC4DD39}" type="presParOf" srcId="{CB63216D-A11F-9D40-9AD1-DE99BBA1A85B}" destId="{0A5C4DAE-16E1-0F46-9AF5-1FA2381E38FC}" srcOrd="1" destOrd="0" presId="urn:microsoft.com/office/officeart/2005/8/layout/hierarchy5"/>
    <dgm:cxn modelId="{C2EDB09F-B485-9543-8456-771605A02947}" type="presParOf" srcId="{0A5C4DAE-16E1-0F46-9AF5-1FA2381E38FC}" destId="{2DF1ECF4-61C3-C54B-87A4-725B3784C72E}" srcOrd="0" destOrd="0" presId="urn:microsoft.com/office/officeart/2005/8/layout/hierarchy5"/>
    <dgm:cxn modelId="{A889F73D-1A00-3E4C-A6C8-7DED2C69245C}" type="presParOf" srcId="{0A5C4DAE-16E1-0F46-9AF5-1FA2381E38FC}" destId="{7BA35E47-2F02-D341-A8CA-8F2829127442}" srcOrd="1" destOrd="0" presId="urn:microsoft.com/office/officeart/2005/8/layout/hierarchy5"/>
    <dgm:cxn modelId="{4D771B05-0F45-4448-8269-C4E16251D6F2}" type="presParOf" srcId="{BB88E32C-5598-D44C-9DBD-25135C65E824}" destId="{3020F77F-9CCA-464A-AF17-9B8D79FE9807}" srcOrd="1" destOrd="0" presId="urn:microsoft.com/office/officeart/2005/8/layout/hierarchy5"/>
    <dgm:cxn modelId="{B646980C-5718-3749-8BCE-AB859F654B96}" type="presParOf" srcId="{3020F77F-9CCA-464A-AF17-9B8D79FE9807}" destId="{A486B215-67A8-0049-82E0-F72AFE76F1F9}" srcOrd="0" destOrd="0" presId="urn:microsoft.com/office/officeart/2005/8/layout/hierarchy5"/>
    <dgm:cxn modelId="{376F9D1F-35BC-D242-8EB5-0969A05B8732}" type="presParOf" srcId="{A486B215-67A8-0049-82E0-F72AFE76F1F9}" destId="{8108D06C-A236-054E-8237-087EF948F2CD}" srcOrd="0" destOrd="0" presId="urn:microsoft.com/office/officeart/2005/8/layout/hierarchy5"/>
    <dgm:cxn modelId="{129BC89C-957E-CF48-9B29-B3BD3748DEF4}" type="presParOf" srcId="{A486B215-67A8-0049-82E0-F72AFE76F1F9}" destId="{2B67BC53-1507-BB41-A0FA-C9343D6C6BEB}" srcOrd="1" destOrd="0" presId="urn:microsoft.com/office/officeart/2005/8/layout/hierarchy5"/>
    <dgm:cxn modelId="{DB2B4912-6859-1443-8CC6-4C542E0B1D83}" type="presParOf" srcId="{3020F77F-9CCA-464A-AF17-9B8D79FE9807}" destId="{F51B58F0-A014-4040-B55B-0FF1296208C7}" srcOrd="1" destOrd="0" presId="urn:microsoft.com/office/officeart/2005/8/layout/hierarchy5"/>
    <dgm:cxn modelId="{7A167FFA-34A2-0943-A7D8-22D4BC38123F}" type="presParOf" srcId="{F51B58F0-A014-4040-B55B-0FF1296208C7}" destId="{5D313413-18C3-5248-984C-674721790879}" srcOrd="0" destOrd="0" presId="urn:microsoft.com/office/officeart/2005/8/layout/hierarchy5"/>
    <dgm:cxn modelId="{CD89332E-4A87-2749-A6C0-0AC4D74CA294}" type="presParOf" srcId="{3020F77F-9CCA-464A-AF17-9B8D79FE9807}" destId="{2C837959-57AF-8143-AD19-31DDE7009407}" srcOrd="2" destOrd="0" presId="urn:microsoft.com/office/officeart/2005/8/layout/hierarchy5"/>
    <dgm:cxn modelId="{E10714E4-F20A-2C4E-957A-FA661EBD8F9E}" type="presParOf" srcId="{2C837959-57AF-8143-AD19-31DDE7009407}" destId="{9C407CC4-F62D-0B41-9D75-CEE367353778}" srcOrd="0" destOrd="0" presId="urn:microsoft.com/office/officeart/2005/8/layout/hierarchy5"/>
    <dgm:cxn modelId="{6224067E-2E7C-2C48-9A69-6F0D12DC80C2}" type="presParOf" srcId="{2C837959-57AF-8143-AD19-31DDE7009407}" destId="{EBC6B268-CCA8-EB41-B3EB-04281B52681B}" srcOrd="1" destOrd="0" presId="urn:microsoft.com/office/officeart/2005/8/layout/hierarchy5"/>
    <dgm:cxn modelId="{018A5F7B-C90B-2444-AEB5-96EDA148131E}" type="presParOf" srcId="{3020F77F-9CCA-464A-AF17-9B8D79FE9807}" destId="{FF4723DD-D611-C549-A33F-E9F35E8A672E}" srcOrd="3" destOrd="0" presId="urn:microsoft.com/office/officeart/2005/8/layout/hierarchy5"/>
    <dgm:cxn modelId="{2F6C2BB0-0FA2-3C4A-A621-5D3CEEB407CF}" type="presParOf" srcId="{FF4723DD-D611-C549-A33F-E9F35E8A672E}" destId="{96B710B5-52C8-E144-BECB-B83076F16BE5}" srcOrd="0" destOrd="0" presId="urn:microsoft.com/office/officeart/2005/8/layout/hierarchy5"/>
    <dgm:cxn modelId="{A1C2E419-6D80-9C4F-A96B-869704EF72BA}" type="presParOf" srcId="{3020F77F-9CCA-464A-AF17-9B8D79FE9807}" destId="{FBEE3173-AD94-A540-9E80-43E35AF5D0BE}" srcOrd="4" destOrd="0" presId="urn:microsoft.com/office/officeart/2005/8/layout/hierarchy5"/>
    <dgm:cxn modelId="{CA143863-FB5D-4B47-AC40-8F087FA6DE1C}" type="presParOf" srcId="{FBEE3173-AD94-A540-9E80-43E35AF5D0BE}" destId="{8C86A2D3-EAFF-E547-B81C-820928921370}" srcOrd="0" destOrd="0" presId="urn:microsoft.com/office/officeart/2005/8/layout/hierarchy5"/>
    <dgm:cxn modelId="{F98F2D17-9247-B04D-9A50-79FD66E111C0}" type="presParOf" srcId="{FBEE3173-AD94-A540-9E80-43E35AF5D0BE}" destId="{DDE55B47-DC50-0549-AB0F-25145B566FF0}" srcOrd="1" destOrd="0" presId="urn:microsoft.com/office/officeart/2005/8/layout/hierarchy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D63D2A-7C5A-0445-9266-4D8E972E73C3}">
      <dsp:nvSpPr>
        <dsp:cNvPr id="0" name=""/>
        <dsp:cNvSpPr/>
      </dsp:nvSpPr>
      <dsp:spPr>
        <a:xfrm rot="5400000">
          <a:off x="1542740" y="1463133"/>
          <a:ext cx="858473" cy="977341"/>
        </a:xfrm>
        <a:prstGeom prst="bentUpArrow">
          <a:avLst>
            <a:gd name="adj1" fmla="val 32840"/>
            <a:gd name="adj2" fmla="val 25000"/>
            <a:gd name="adj3" fmla="val 35780"/>
          </a:avLst>
        </a:prstGeom>
        <a:solidFill>
          <a:schemeClr val="accent1">
            <a:tint val="50000"/>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dsp:style>
    </dsp:sp>
    <dsp:sp modelId="{349A5F9B-79D7-4E49-A22A-138671105E4F}">
      <dsp:nvSpPr>
        <dsp:cNvPr id="0" name=""/>
        <dsp:cNvSpPr/>
      </dsp:nvSpPr>
      <dsp:spPr>
        <a:xfrm>
          <a:off x="1794" y="511497"/>
          <a:ext cx="4072169" cy="1011568"/>
        </a:xfrm>
        <a:prstGeom prst="roundRect">
          <a:avLst>
            <a:gd name="adj" fmla="val 16670"/>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00000"/>
            </a:lnSpc>
            <a:spcBef>
              <a:spcPct val="0"/>
            </a:spcBef>
            <a:spcAft>
              <a:spcPct val="35000"/>
            </a:spcAft>
            <a:buNone/>
          </a:pPr>
          <a:r>
            <a:rPr lang="en-US" sz="2000" kern="1200" dirty="0">
              <a:latin typeface="Century Gothic" panose="020B0502020202020204" pitchFamily="34" charset="0"/>
            </a:rPr>
            <a:t>Developing code book and testing reliability of codes</a:t>
          </a:r>
        </a:p>
      </dsp:txBody>
      <dsp:txXfrm>
        <a:off x="51184" y="560887"/>
        <a:ext cx="3973389" cy="912788"/>
      </dsp:txXfrm>
    </dsp:sp>
    <dsp:sp modelId="{CFF0E733-4702-3047-A8A3-F2DC9A42FDFC}">
      <dsp:nvSpPr>
        <dsp:cNvPr id="0" name=""/>
        <dsp:cNvSpPr/>
      </dsp:nvSpPr>
      <dsp:spPr>
        <a:xfrm>
          <a:off x="2760461" y="607974"/>
          <a:ext cx="1051074" cy="817593"/>
        </a:xfrm>
        <a:prstGeom prst="rect">
          <a:avLst/>
        </a:prstGeom>
        <a:noFill/>
        <a:ln>
          <a:noFill/>
        </a:ln>
        <a:effectLst/>
      </dsp:spPr>
      <dsp:style>
        <a:lnRef idx="0">
          <a:scrgbClr r="0" g="0" b="0"/>
        </a:lnRef>
        <a:fillRef idx="0">
          <a:scrgbClr r="0" g="0" b="0"/>
        </a:fillRef>
        <a:effectRef idx="0">
          <a:scrgbClr r="0" g="0" b="0"/>
        </a:effectRef>
        <a:fontRef idx="minor"/>
      </dsp:style>
    </dsp:sp>
    <dsp:sp modelId="{E2C16B77-CB2E-E942-B69A-E4EFB4C39D69}">
      <dsp:nvSpPr>
        <dsp:cNvPr id="0" name=""/>
        <dsp:cNvSpPr/>
      </dsp:nvSpPr>
      <dsp:spPr>
        <a:xfrm rot="5400000">
          <a:off x="3421062" y="2599457"/>
          <a:ext cx="858473" cy="977341"/>
        </a:xfrm>
        <a:prstGeom prst="bentUpArrow">
          <a:avLst>
            <a:gd name="adj1" fmla="val 32840"/>
            <a:gd name="adj2" fmla="val 25000"/>
            <a:gd name="adj3" fmla="val 35780"/>
          </a:avLst>
        </a:prstGeom>
        <a:solidFill>
          <a:schemeClr val="accent1">
            <a:tint val="50000"/>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dsp:style>
    </dsp:sp>
    <dsp:sp modelId="{C92F953A-813F-2349-B58A-50C92C0EEB64}">
      <dsp:nvSpPr>
        <dsp:cNvPr id="0" name=""/>
        <dsp:cNvSpPr/>
      </dsp:nvSpPr>
      <dsp:spPr>
        <a:xfrm>
          <a:off x="1956436" y="1647822"/>
          <a:ext cx="3919530" cy="1011568"/>
        </a:xfrm>
        <a:prstGeom prst="roundRect">
          <a:avLst>
            <a:gd name="adj" fmla="val 16670"/>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00000"/>
            </a:lnSpc>
            <a:spcBef>
              <a:spcPct val="0"/>
            </a:spcBef>
            <a:spcAft>
              <a:spcPct val="35000"/>
            </a:spcAft>
            <a:buNone/>
          </a:pPr>
          <a:r>
            <a:rPr lang="en-US" sz="2000" kern="1200" dirty="0">
              <a:latin typeface="Century Gothic" panose="020B0502020202020204" pitchFamily="34" charset="0"/>
            </a:rPr>
            <a:t>Summarizing data and identifying initial themes</a:t>
          </a:r>
        </a:p>
      </dsp:txBody>
      <dsp:txXfrm>
        <a:off x="2005826" y="1697212"/>
        <a:ext cx="3820750" cy="912788"/>
      </dsp:txXfrm>
    </dsp:sp>
    <dsp:sp modelId="{FAF48397-03AC-864B-B895-CC556FE06647}">
      <dsp:nvSpPr>
        <dsp:cNvPr id="0" name=""/>
        <dsp:cNvSpPr/>
      </dsp:nvSpPr>
      <dsp:spPr>
        <a:xfrm>
          <a:off x="4638783" y="1744298"/>
          <a:ext cx="1051074" cy="817593"/>
        </a:xfrm>
        <a:prstGeom prst="rect">
          <a:avLst/>
        </a:prstGeom>
        <a:noFill/>
        <a:ln>
          <a:noFill/>
        </a:ln>
        <a:effectLst/>
      </dsp:spPr>
      <dsp:style>
        <a:lnRef idx="0">
          <a:scrgbClr r="0" g="0" b="0"/>
        </a:lnRef>
        <a:fillRef idx="0">
          <a:scrgbClr r="0" g="0" b="0"/>
        </a:fillRef>
        <a:effectRef idx="0">
          <a:scrgbClr r="0" g="0" b="0"/>
        </a:effectRef>
        <a:fontRef idx="minor"/>
      </dsp:style>
    </dsp:sp>
    <dsp:sp modelId="{5CE4F112-A49F-C64D-9B5C-C95C7F68C04B}">
      <dsp:nvSpPr>
        <dsp:cNvPr id="0" name=""/>
        <dsp:cNvSpPr/>
      </dsp:nvSpPr>
      <dsp:spPr>
        <a:xfrm rot="5400000">
          <a:off x="5464343" y="3735782"/>
          <a:ext cx="858473" cy="977341"/>
        </a:xfrm>
        <a:prstGeom prst="bentUpArrow">
          <a:avLst>
            <a:gd name="adj1" fmla="val 32840"/>
            <a:gd name="adj2" fmla="val 25000"/>
            <a:gd name="adj3" fmla="val 35780"/>
          </a:avLst>
        </a:prstGeom>
        <a:solidFill>
          <a:schemeClr val="accent1">
            <a:tint val="50000"/>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dsp:style>
    </dsp:sp>
    <dsp:sp modelId="{3DEDB3D1-8FF5-9943-B050-6A7C1464CD39}">
      <dsp:nvSpPr>
        <dsp:cNvPr id="0" name=""/>
        <dsp:cNvSpPr/>
      </dsp:nvSpPr>
      <dsp:spPr>
        <a:xfrm>
          <a:off x="3911077" y="2784147"/>
          <a:ext cx="4096809" cy="1011568"/>
        </a:xfrm>
        <a:prstGeom prst="roundRect">
          <a:avLst>
            <a:gd name="adj" fmla="val 16670"/>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00000"/>
            </a:lnSpc>
            <a:spcBef>
              <a:spcPct val="0"/>
            </a:spcBef>
            <a:spcAft>
              <a:spcPct val="35000"/>
            </a:spcAft>
            <a:buNone/>
          </a:pPr>
          <a:r>
            <a:rPr lang="en-US" sz="2000" kern="1200" dirty="0">
              <a:latin typeface="Century Gothic" panose="020B0502020202020204" pitchFamily="34" charset="0"/>
            </a:rPr>
            <a:t>Connecting the codes </a:t>
          </a:r>
          <a:br>
            <a:rPr lang="en-US" sz="2000" kern="1200" dirty="0">
              <a:latin typeface="Century Gothic" panose="020B0502020202020204" pitchFamily="34" charset="0"/>
            </a:rPr>
          </a:br>
          <a:r>
            <a:rPr lang="en-US" sz="2000" kern="1200" dirty="0">
              <a:latin typeface="Century Gothic" panose="020B0502020202020204" pitchFamily="34" charset="0"/>
            </a:rPr>
            <a:t>and identifying themes</a:t>
          </a:r>
        </a:p>
      </dsp:txBody>
      <dsp:txXfrm>
        <a:off x="3960467" y="2833537"/>
        <a:ext cx="3998029" cy="912788"/>
      </dsp:txXfrm>
    </dsp:sp>
    <dsp:sp modelId="{398099F6-E835-FF45-A461-952F051683DC}">
      <dsp:nvSpPr>
        <dsp:cNvPr id="0" name=""/>
        <dsp:cNvSpPr/>
      </dsp:nvSpPr>
      <dsp:spPr>
        <a:xfrm>
          <a:off x="6682063" y="2880623"/>
          <a:ext cx="1051074" cy="817593"/>
        </a:xfrm>
        <a:prstGeom prst="rect">
          <a:avLst/>
        </a:prstGeom>
        <a:noFill/>
        <a:ln>
          <a:noFill/>
        </a:ln>
        <a:effectLst/>
      </dsp:spPr>
      <dsp:style>
        <a:lnRef idx="0">
          <a:scrgbClr r="0" g="0" b="0"/>
        </a:lnRef>
        <a:fillRef idx="0">
          <a:scrgbClr r="0" g="0" b="0"/>
        </a:fillRef>
        <a:effectRef idx="0">
          <a:scrgbClr r="0" g="0" b="0"/>
        </a:effectRef>
        <a:fontRef idx="minor"/>
      </dsp:style>
    </dsp:sp>
    <dsp:sp modelId="{96EDCD8E-DA3E-2D45-BE4E-6140D151BD00}">
      <dsp:nvSpPr>
        <dsp:cNvPr id="0" name=""/>
        <dsp:cNvSpPr/>
      </dsp:nvSpPr>
      <dsp:spPr>
        <a:xfrm>
          <a:off x="5865718" y="3920472"/>
          <a:ext cx="3157423" cy="1011568"/>
        </a:xfrm>
        <a:prstGeom prst="roundRect">
          <a:avLst>
            <a:gd name="adj" fmla="val 16670"/>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0" tIns="76200" rIns="0" bIns="76200" numCol="1" spcCol="1270" anchor="ctr" anchorCtr="0">
          <a:noAutofit/>
        </a:bodyPr>
        <a:lstStyle/>
        <a:p>
          <a:pPr marL="0" lvl="0" indent="0" algn="ctr" defTabSz="889000">
            <a:lnSpc>
              <a:spcPct val="100000"/>
            </a:lnSpc>
            <a:spcBef>
              <a:spcPct val="0"/>
            </a:spcBef>
            <a:spcAft>
              <a:spcPct val="35000"/>
            </a:spcAft>
            <a:buNone/>
          </a:pPr>
          <a:r>
            <a:rPr lang="en-US" sz="2000" kern="1200" spc="-90" baseline="0" dirty="0">
              <a:latin typeface="Century Gothic" panose="020B0502020202020204" pitchFamily="34" charset="0"/>
            </a:rPr>
            <a:t>Corroborating and legitimizing coded themes</a:t>
          </a:r>
        </a:p>
      </dsp:txBody>
      <dsp:txXfrm>
        <a:off x="5915108" y="3969862"/>
        <a:ext cx="3058643" cy="9127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4DD2C1-EC8D-4D4B-8FD3-848F9CA43254}">
      <dsp:nvSpPr>
        <dsp:cNvPr id="0" name=""/>
        <dsp:cNvSpPr/>
      </dsp:nvSpPr>
      <dsp:spPr>
        <a:xfrm>
          <a:off x="7463715" y="3963214"/>
          <a:ext cx="91440" cy="460416"/>
        </a:xfrm>
        <a:custGeom>
          <a:avLst/>
          <a:gdLst/>
          <a:ahLst/>
          <a:cxnLst/>
          <a:rect l="0" t="0" r="0" b="0"/>
          <a:pathLst>
            <a:path>
              <a:moveTo>
                <a:pt x="49727" y="0"/>
              </a:moveTo>
              <a:lnTo>
                <a:pt x="49727" y="263994"/>
              </a:lnTo>
              <a:lnTo>
                <a:pt x="45720" y="263994"/>
              </a:lnTo>
              <a:lnTo>
                <a:pt x="45720" y="460416"/>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38BAF74-AFA4-E74C-91F2-B35E80C1A548}">
      <dsp:nvSpPr>
        <dsp:cNvPr id="0" name=""/>
        <dsp:cNvSpPr/>
      </dsp:nvSpPr>
      <dsp:spPr>
        <a:xfrm>
          <a:off x="5164129" y="1352154"/>
          <a:ext cx="2349313" cy="772884"/>
        </a:xfrm>
        <a:custGeom>
          <a:avLst/>
          <a:gdLst/>
          <a:ahLst/>
          <a:cxnLst/>
          <a:rect l="0" t="0" r="0" b="0"/>
          <a:pathLst>
            <a:path>
              <a:moveTo>
                <a:pt x="0" y="0"/>
              </a:moveTo>
              <a:lnTo>
                <a:pt x="0" y="576463"/>
              </a:lnTo>
              <a:lnTo>
                <a:pt x="2349313" y="576463"/>
              </a:lnTo>
              <a:lnTo>
                <a:pt x="2349313" y="77288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86F37A5-E444-6343-ACD8-0DE9896EA833}">
      <dsp:nvSpPr>
        <dsp:cNvPr id="0" name=""/>
        <dsp:cNvSpPr/>
      </dsp:nvSpPr>
      <dsp:spPr>
        <a:xfrm>
          <a:off x="3084261" y="4021095"/>
          <a:ext cx="1635793" cy="580913"/>
        </a:xfrm>
        <a:custGeom>
          <a:avLst/>
          <a:gdLst/>
          <a:ahLst/>
          <a:cxnLst/>
          <a:rect l="0" t="0" r="0" b="0"/>
          <a:pathLst>
            <a:path>
              <a:moveTo>
                <a:pt x="0" y="0"/>
              </a:moveTo>
              <a:lnTo>
                <a:pt x="0" y="384492"/>
              </a:lnTo>
              <a:lnTo>
                <a:pt x="1635793" y="384492"/>
              </a:lnTo>
              <a:lnTo>
                <a:pt x="1635793" y="58091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6DC8ED6-E8A4-3F45-A07C-4C8D78721558}">
      <dsp:nvSpPr>
        <dsp:cNvPr id="0" name=""/>
        <dsp:cNvSpPr/>
      </dsp:nvSpPr>
      <dsp:spPr>
        <a:xfrm>
          <a:off x="1671363" y="4021095"/>
          <a:ext cx="1412898" cy="575141"/>
        </a:xfrm>
        <a:custGeom>
          <a:avLst/>
          <a:gdLst/>
          <a:ahLst/>
          <a:cxnLst/>
          <a:rect l="0" t="0" r="0" b="0"/>
          <a:pathLst>
            <a:path>
              <a:moveTo>
                <a:pt x="1412898" y="0"/>
              </a:moveTo>
              <a:lnTo>
                <a:pt x="1412898" y="378720"/>
              </a:lnTo>
              <a:lnTo>
                <a:pt x="0" y="378720"/>
              </a:lnTo>
              <a:lnTo>
                <a:pt x="0" y="575141"/>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2D81A6A-DD45-DD48-80E6-37F2D94384D5}">
      <dsp:nvSpPr>
        <dsp:cNvPr id="0" name=""/>
        <dsp:cNvSpPr/>
      </dsp:nvSpPr>
      <dsp:spPr>
        <a:xfrm>
          <a:off x="3084261" y="1352154"/>
          <a:ext cx="2079867" cy="658159"/>
        </a:xfrm>
        <a:custGeom>
          <a:avLst/>
          <a:gdLst/>
          <a:ahLst/>
          <a:cxnLst/>
          <a:rect l="0" t="0" r="0" b="0"/>
          <a:pathLst>
            <a:path>
              <a:moveTo>
                <a:pt x="2079867" y="0"/>
              </a:moveTo>
              <a:lnTo>
                <a:pt x="2079867" y="461738"/>
              </a:lnTo>
              <a:lnTo>
                <a:pt x="0" y="461738"/>
              </a:lnTo>
              <a:lnTo>
                <a:pt x="0" y="65815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98BD944-F615-E142-A61E-913DD9A8A26F}">
      <dsp:nvSpPr>
        <dsp:cNvPr id="0" name=""/>
        <dsp:cNvSpPr/>
      </dsp:nvSpPr>
      <dsp:spPr>
        <a:xfrm>
          <a:off x="3399276" y="5772"/>
          <a:ext cx="3529705" cy="134638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7FB62C3-9F94-C540-BBC3-3B4914E053F2}">
      <dsp:nvSpPr>
        <dsp:cNvPr id="0" name=""/>
        <dsp:cNvSpPr/>
      </dsp:nvSpPr>
      <dsp:spPr>
        <a:xfrm>
          <a:off x="3634864" y="229580"/>
          <a:ext cx="3529705" cy="1346382"/>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spc="-20" dirty="0">
              <a:latin typeface="Century Gothic" panose="020B0502020202020204" pitchFamily="34" charset="0"/>
            </a:rPr>
            <a:t>Thematic analysis</a:t>
          </a:r>
        </a:p>
      </dsp:txBody>
      <dsp:txXfrm>
        <a:off x="3674298" y="269014"/>
        <a:ext cx="3450837" cy="1267514"/>
      </dsp:txXfrm>
    </dsp:sp>
    <dsp:sp modelId="{E1893009-8572-9D4F-9F16-5B1B3971FF8C}">
      <dsp:nvSpPr>
        <dsp:cNvPr id="0" name=""/>
        <dsp:cNvSpPr/>
      </dsp:nvSpPr>
      <dsp:spPr>
        <a:xfrm>
          <a:off x="1544244" y="2010314"/>
          <a:ext cx="3080035" cy="201078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46DF7B-8579-E240-846A-3FEB0BD76173}">
      <dsp:nvSpPr>
        <dsp:cNvPr id="0" name=""/>
        <dsp:cNvSpPr/>
      </dsp:nvSpPr>
      <dsp:spPr>
        <a:xfrm>
          <a:off x="1779831" y="2234122"/>
          <a:ext cx="3080035" cy="2010781"/>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spc="-20" dirty="0">
              <a:latin typeface="Century Gothic" panose="020B0502020202020204" pitchFamily="34" charset="0"/>
            </a:rPr>
            <a:t>Inductive   </a:t>
          </a:r>
        </a:p>
        <a:p>
          <a:pPr marL="0" lvl="0" indent="0" algn="ctr" defTabSz="889000">
            <a:lnSpc>
              <a:spcPct val="90000"/>
            </a:lnSpc>
            <a:spcBef>
              <a:spcPct val="0"/>
            </a:spcBef>
            <a:spcAft>
              <a:spcPct val="35000"/>
            </a:spcAft>
            <a:buFont typeface="Arial" panose="020B0604020202020204" pitchFamily="34" charset="0"/>
            <a:buNone/>
          </a:pPr>
          <a:r>
            <a:rPr lang="en-US" sz="2000" kern="1200" spc="-20" dirty="0">
              <a:latin typeface="Century Gothic" panose="020B0502020202020204" pitchFamily="34" charset="0"/>
            </a:rPr>
            <a:t>Exploratory</a:t>
          </a:r>
        </a:p>
        <a:p>
          <a:pPr marL="0" lvl="0" indent="0" algn="ctr" defTabSz="889000">
            <a:lnSpc>
              <a:spcPct val="90000"/>
            </a:lnSpc>
            <a:spcBef>
              <a:spcPct val="0"/>
            </a:spcBef>
            <a:spcAft>
              <a:spcPct val="35000"/>
            </a:spcAft>
            <a:buFont typeface="Arial" panose="020B0604020202020204" pitchFamily="34" charset="0"/>
            <a:buNone/>
          </a:pPr>
          <a:r>
            <a:rPr lang="en-US" sz="2000" kern="1200" spc="-20" dirty="0">
              <a:latin typeface="Century Gothic" panose="020B0502020202020204" pitchFamily="34" charset="0"/>
            </a:rPr>
            <a:t>Bottom-up</a:t>
          </a:r>
        </a:p>
        <a:p>
          <a:pPr marL="0" lvl="0" indent="0" algn="ctr" defTabSz="889000">
            <a:lnSpc>
              <a:spcPct val="90000"/>
            </a:lnSpc>
            <a:spcBef>
              <a:spcPct val="0"/>
            </a:spcBef>
            <a:spcAft>
              <a:spcPct val="35000"/>
            </a:spcAft>
            <a:buFont typeface="Arial" panose="020B0604020202020204" pitchFamily="34" charset="0"/>
            <a:buNone/>
          </a:pPr>
          <a:r>
            <a:rPr lang="en-US" sz="2000" kern="1200" spc="-20" dirty="0">
              <a:latin typeface="Century Gothic" panose="020B0502020202020204" pitchFamily="34" charset="0"/>
            </a:rPr>
            <a:t>Data driven</a:t>
          </a:r>
        </a:p>
      </dsp:txBody>
      <dsp:txXfrm>
        <a:off x="1838725" y="2293016"/>
        <a:ext cx="2962247" cy="1892993"/>
      </dsp:txXfrm>
    </dsp:sp>
    <dsp:sp modelId="{129CECFB-0168-1D45-B376-AA7B78DCA105}">
      <dsp:nvSpPr>
        <dsp:cNvPr id="0" name=""/>
        <dsp:cNvSpPr/>
      </dsp:nvSpPr>
      <dsp:spPr>
        <a:xfrm>
          <a:off x="159630" y="4596237"/>
          <a:ext cx="3023466" cy="134638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B61C4F-DA1F-D843-9DF8-297B765234F3}">
      <dsp:nvSpPr>
        <dsp:cNvPr id="0" name=""/>
        <dsp:cNvSpPr/>
      </dsp:nvSpPr>
      <dsp:spPr>
        <a:xfrm>
          <a:off x="395218" y="4820045"/>
          <a:ext cx="3023466" cy="1346382"/>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spc="-20" dirty="0">
              <a:latin typeface="Century Gothic" panose="020B0502020202020204" pitchFamily="34" charset="0"/>
            </a:rPr>
            <a:t>E.g., w</a:t>
          </a:r>
          <a:r>
            <a:rPr lang="en-US" sz="1600" kern="1200" spc="-20" baseline="0" dirty="0">
              <a:latin typeface="Century Gothic" panose="020B0502020202020204" pitchFamily="34" charset="0"/>
            </a:rPr>
            <a:t>hy are  women in District Y not reporting cases of intimate partner violence at the facility?</a:t>
          </a:r>
          <a:r>
            <a:rPr lang="en-US" sz="1600" kern="1200" spc="-20" dirty="0">
              <a:latin typeface="Century Gothic" panose="020B0502020202020204" pitchFamily="34" charset="0"/>
            </a:rPr>
            <a:t> </a:t>
          </a:r>
        </a:p>
      </dsp:txBody>
      <dsp:txXfrm>
        <a:off x="434652" y="4859479"/>
        <a:ext cx="2944598" cy="1267514"/>
      </dsp:txXfrm>
    </dsp:sp>
    <dsp:sp modelId="{7D5029E5-8CBC-D64A-91A8-6AA544AE3594}">
      <dsp:nvSpPr>
        <dsp:cNvPr id="0" name=""/>
        <dsp:cNvSpPr/>
      </dsp:nvSpPr>
      <dsp:spPr>
        <a:xfrm>
          <a:off x="3659911" y="4602009"/>
          <a:ext cx="2120287" cy="134638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2EF62A-FBA8-BB49-BEE9-EA57BFCDDB60}">
      <dsp:nvSpPr>
        <dsp:cNvPr id="0" name=""/>
        <dsp:cNvSpPr/>
      </dsp:nvSpPr>
      <dsp:spPr>
        <a:xfrm>
          <a:off x="3895499" y="4825817"/>
          <a:ext cx="2120287" cy="1346382"/>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spc="-20" dirty="0">
              <a:latin typeface="Century Gothic" panose="020B0502020202020204" pitchFamily="34" charset="0"/>
            </a:rPr>
            <a:t>Hybrid</a:t>
          </a:r>
          <a:endParaRPr lang="en-US" sz="1800" kern="1200" spc="-20" dirty="0">
            <a:latin typeface="Century Gothic" panose="020B0502020202020204" pitchFamily="34" charset="0"/>
          </a:endParaRPr>
        </a:p>
        <a:p>
          <a:pPr marL="0" lvl="0" indent="0" algn="ctr" defTabSz="711200">
            <a:lnSpc>
              <a:spcPct val="90000"/>
            </a:lnSpc>
            <a:spcBef>
              <a:spcPct val="0"/>
            </a:spcBef>
            <a:spcAft>
              <a:spcPct val="35000"/>
            </a:spcAft>
            <a:buNone/>
          </a:pPr>
          <a:r>
            <a:rPr lang="en-US" sz="1800" kern="1200" spc="-20" dirty="0">
              <a:latin typeface="Century Gothic" panose="020B0502020202020204" pitchFamily="34" charset="0"/>
            </a:rPr>
            <a:t>combination </a:t>
          </a:r>
        </a:p>
      </dsp:txBody>
      <dsp:txXfrm>
        <a:off x="3934933" y="4865251"/>
        <a:ext cx="2041419" cy="1267514"/>
      </dsp:txXfrm>
    </dsp:sp>
    <dsp:sp modelId="{E00217B2-9D7A-E044-8D4C-59E5ADE0481B}">
      <dsp:nvSpPr>
        <dsp:cNvPr id="0" name=""/>
        <dsp:cNvSpPr/>
      </dsp:nvSpPr>
      <dsp:spPr>
        <a:xfrm>
          <a:off x="6121697" y="2125039"/>
          <a:ext cx="2783491" cy="183817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01B82A-D063-484E-BA6B-82C64A710E7C}">
      <dsp:nvSpPr>
        <dsp:cNvPr id="0" name=""/>
        <dsp:cNvSpPr/>
      </dsp:nvSpPr>
      <dsp:spPr>
        <a:xfrm>
          <a:off x="6357284" y="2348847"/>
          <a:ext cx="2783491" cy="1838175"/>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spc="-20" dirty="0">
              <a:latin typeface="Century Gothic" panose="020B0502020202020204" pitchFamily="34" charset="0"/>
            </a:rPr>
            <a:t>Deductive</a:t>
          </a:r>
        </a:p>
        <a:p>
          <a:pPr marL="0" lvl="0" indent="0" algn="ctr" defTabSz="889000">
            <a:lnSpc>
              <a:spcPct val="90000"/>
            </a:lnSpc>
            <a:spcBef>
              <a:spcPct val="0"/>
            </a:spcBef>
            <a:spcAft>
              <a:spcPct val="35000"/>
            </a:spcAft>
            <a:buNone/>
          </a:pPr>
          <a:r>
            <a:rPr lang="en-US" sz="2000" kern="1200" spc="-20" dirty="0">
              <a:latin typeface="Century Gothic" panose="020B0502020202020204" pitchFamily="34" charset="0"/>
            </a:rPr>
            <a:t>Top-down</a:t>
          </a:r>
        </a:p>
        <a:p>
          <a:pPr marL="0" lvl="0" indent="0" algn="ctr" defTabSz="889000">
            <a:lnSpc>
              <a:spcPct val="90000"/>
            </a:lnSpc>
            <a:spcBef>
              <a:spcPct val="0"/>
            </a:spcBef>
            <a:spcAft>
              <a:spcPct val="35000"/>
            </a:spcAft>
            <a:buNone/>
          </a:pPr>
          <a:r>
            <a:rPr lang="en-US" sz="2000" kern="1200" spc="-20" dirty="0">
              <a:latin typeface="Century Gothic" panose="020B0502020202020204" pitchFamily="34" charset="0"/>
            </a:rPr>
            <a:t>Confirmatory</a:t>
          </a:r>
        </a:p>
        <a:p>
          <a:pPr marL="0" lvl="0" indent="0" algn="ctr" defTabSz="889000">
            <a:lnSpc>
              <a:spcPct val="90000"/>
            </a:lnSpc>
            <a:spcBef>
              <a:spcPct val="0"/>
            </a:spcBef>
            <a:spcAft>
              <a:spcPct val="35000"/>
            </a:spcAft>
            <a:buNone/>
          </a:pPr>
          <a:r>
            <a:rPr lang="en-US" sz="2000" kern="1200" spc="-20" dirty="0">
              <a:latin typeface="Century Gothic" panose="020B0502020202020204" pitchFamily="34" charset="0"/>
            </a:rPr>
            <a:t>Theory-based</a:t>
          </a:r>
          <a:endParaRPr lang="en-US" sz="1800" kern="1200" spc="-20" dirty="0">
            <a:latin typeface="Century Gothic" panose="020B0502020202020204" pitchFamily="34" charset="0"/>
          </a:endParaRPr>
        </a:p>
      </dsp:txBody>
      <dsp:txXfrm>
        <a:off x="6411122" y="2402685"/>
        <a:ext cx="2675815" cy="1730499"/>
      </dsp:txXfrm>
    </dsp:sp>
    <dsp:sp modelId="{7D5845AA-EDA2-3948-9659-35777E72C159}">
      <dsp:nvSpPr>
        <dsp:cNvPr id="0" name=""/>
        <dsp:cNvSpPr/>
      </dsp:nvSpPr>
      <dsp:spPr>
        <a:xfrm>
          <a:off x="6245734" y="4423630"/>
          <a:ext cx="2527403" cy="134638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11860C-7B30-8A4E-91CB-633869E96891}">
      <dsp:nvSpPr>
        <dsp:cNvPr id="0" name=""/>
        <dsp:cNvSpPr/>
      </dsp:nvSpPr>
      <dsp:spPr>
        <a:xfrm>
          <a:off x="6481321" y="4647438"/>
          <a:ext cx="2527403" cy="1346382"/>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spc="-20" dirty="0">
              <a:latin typeface="Century Gothic" panose="020B0502020202020204" pitchFamily="34" charset="0"/>
            </a:rPr>
            <a:t>E.g., women</a:t>
          </a:r>
          <a:r>
            <a:rPr lang="en-US" sz="1600" kern="1200" spc="-20" baseline="0" dirty="0">
              <a:latin typeface="Century Gothic" panose="020B0502020202020204" pitchFamily="34" charset="0"/>
            </a:rPr>
            <a:t> reporting intimate partner violence in District Y has declined owing to increased awareness </a:t>
          </a:r>
          <a:br>
            <a:rPr lang="en-US" sz="1600" kern="1200" spc="-20" baseline="0" dirty="0">
              <a:latin typeface="Century Gothic" panose="020B0502020202020204" pitchFamily="34" charset="0"/>
            </a:rPr>
          </a:br>
          <a:r>
            <a:rPr lang="en-US" sz="1600" kern="1200" spc="-20" baseline="0" dirty="0">
              <a:latin typeface="Century Gothic" panose="020B0502020202020204" pitchFamily="34" charset="0"/>
            </a:rPr>
            <a:t>of IPV as a crime</a:t>
          </a:r>
          <a:r>
            <a:rPr lang="en-US" sz="1600" kern="1200" spc="-20" dirty="0">
              <a:latin typeface="Century Gothic" panose="020B0502020202020204" pitchFamily="34" charset="0"/>
            </a:rPr>
            <a:t>. </a:t>
          </a:r>
        </a:p>
      </dsp:txBody>
      <dsp:txXfrm>
        <a:off x="6520755" y="4686872"/>
        <a:ext cx="2448535" cy="12675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86A2D3-EAFF-E547-B81C-820928921370}">
      <dsp:nvSpPr>
        <dsp:cNvPr id="0" name=""/>
        <dsp:cNvSpPr/>
      </dsp:nvSpPr>
      <dsp:spPr>
        <a:xfrm>
          <a:off x="6028053" y="0"/>
          <a:ext cx="2580963" cy="563880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213360" tIns="213360" rIns="213360" bIns="213360" numCol="1" spcCol="1270" anchor="ctr" anchorCtr="0">
          <a:noAutofit/>
        </a:bodyPr>
        <a:lstStyle/>
        <a:p>
          <a:pPr marL="0" lvl="0" indent="0" algn="ctr" defTabSz="1333500">
            <a:lnSpc>
              <a:spcPct val="90000"/>
            </a:lnSpc>
            <a:spcBef>
              <a:spcPct val="0"/>
            </a:spcBef>
            <a:spcAft>
              <a:spcPct val="35000"/>
            </a:spcAft>
            <a:buNone/>
          </a:pPr>
          <a:r>
            <a:rPr lang="en-US" sz="3000" b="1" kern="1200" dirty="0">
              <a:latin typeface="Century Gothic" panose="020B0502020202020204" pitchFamily="34" charset="0"/>
            </a:rPr>
            <a:t>Data extract/ quotes</a:t>
          </a:r>
        </a:p>
      </dsp:txBody>
      <dsp:txXfrm>
        <a:off x="6028053" y="0"/>
        <a:ext cx="2580963" cy="1691640"/>
      </dsp:txXfrm>
    </dsp:sp>
    <dsp:sp modelId="{9C407CC4-F62D-0B41-9D75-CEE367353778}">
      <dsp:nvSpPr>
        <dsp:cNvPr id="0" name=""/>
        <dsp:cNvSpPr/>
      </dsp:nvSpPr>
      <dsp:spPr>
        <a:xfrm>
          <a:off x="3014818" y="0"/>
          <a:ext cx="2580963" cy="563880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213360" tIns="213360" rIns="213360" bIns="213360" numCol="1" spcCol="1270" anchor="ctr" anchorCtr="0">
          <a:noAutofit/>
        </a:bodyPr>
        <a:lstStyle/>
        <a:p>
          <a:pPr marL="0" lvl="0" indent="0" algn="ctr" defTabSz="1333500">
            <a:lnSpc>
              <a:spcPct val="90000"/>
            </a:lnSpc>
            <a:spcBef>
              <a:spcPct val="0"/>
            </a:spcBef>
            <a:spcAft>
              <a:spcPct val="35000"/>
            </a:spcAft>
            <a:buNone/>
          </a:pPr>
          <a:r>
            <a:rPr lang="en-US" sz="3000" b="1" kern="1200" dirty="0">
              <a:latin typeface="Century Gothic" panose="020B0502020202020204" pitchFamily="34" charset="0"/>
            </a:rPr>
            <a:t>Codes</a:t>
          </a:r>
        </a:p>
      </dsp:txBody>
      <dsp:txXfrm>
        <a:off x="3014818" y="0"/>
        <a:ext cx="2580963" cy="1691640"/>
      </dsp:txXfrm>
    </dsp:sp>
    <dsp:sp modelId="{8108D06C-A236-054E-8237-087EF948F2CD}">
      <dsp:nvSpPr>
        <dsp:cNvPr id="0" name=""/>
        <dsp:cNvSpPr/>
      </dsp:nvSpPr>
      <dsp:spPr>
        <a:xfrm>
          <a:off x="1583" y="0"/>
          <a:ext cx="2580963" cy="563880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213360" tIns="213360" rIns="213360" bIns="213360" numCol="1" spcCol="1270" anchor="ctr" anchorCtr="0">
          <a:noAutofit/>
        </a:bodyPr>
        <a:lstStyle/>
        <a:p>
          <a:pPr marL="0" lvl="0" indent="0" algn="ctr" defTabSz="1333500">
            <a:lnSpc>
              <a:spcPct val="90000"/>
            </a:lnSpc>
            <a:spcBef>
              <a:spcPct val="0"/>
            </a:spcBef>
            <a:spcAft>
              <a:spcPct val="35000"/>
            </a:spcAft>
            <a:buNone/>
          </a:pPr>
          <a:r>
            <a:rPr lang="en-US" sz="3000" b="1" kern="1200" dirty="0">
              <a:latin typeface="Century Gothic" panose="020B0502020202020204" pitchFamily="34" charset="0"/>
            </a:rPr>
            <a:t>Theme</a:t>
          </a:r>
        </a:p>
      </dsp:txBody>
      <dsp:txXfrm>
        <a:off x="1583" y="0"/>
        <a:ext cx="2580963" cy="1691640"/>
      </dsp:txXfrm>
    </dsp:sp>
    <dsp:sp modelId="{A1CA7761-DD5F-B644-BEC3-CBD9BD14A0C6}">
      <dsp:nvSpPr>
        <dsp:cNvPr id="0" name=""/>
        <dsp:cNvSpPr/>
      </dsp:nvSpPr>
      <dsp:spPr>
        <a:xfrm>
          <a:off x="217719" y="3322799"/>
          <a:ext cx="2161356" cy="108067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2667000">
            <a:lnSpc>
              <a:spcPct val="90000"/>
            </a:lnSpc>
            <a:spcBef>
              <a:spcPct val="0"/>
            </a:spcBef>
            <a:spcAft>
              <a:spcPct val="35000"/>
            </a:spcAft>
            <a:buNone/>
          </a:pPr>
          <a:r>
            <a:rPr lang="en-US" sz="6000" kern="1200" dirty="0">
              <a:latin typeface="Arial" panose="020B0604020202020204" pitchFamily="34" charset="0"/>
              <a:cs typeface="Arial" panose="020B0604020202020204" pitchFamily="34" charset="0"/>
            </a:rPr>
            <a:t>????</a:t>
          </a:r>
        </a:p>
      </dsp:txBody>
      <dsp:txXfrm>
        <a:off x="249371" y="3354451"/>
        <a:ext cx="2098052" cy="1017374"/>
      </dsp:txXfrm>
    </dsp:sp>
    <dsp:sp modelId="{FF536C61-4E94-9642-AB2A-053B6CFEDFCE}">
      <dsp:nvSpPr>
        <dsp:cNvPr id="0" name=""/>
        <dsp:cNvSpPr/>
      </dsp:nvSpPr>
      <dsp:spPr>
        <a:xfrm rot="18770822">
          <a:off x="2175694" y="3379847"/>
          <a:ext cx="1271304" cy="34497"/>
        </a:xfrm>
        <a:custGeom>
          <a:avLst/>
          <a:gdLst/>
          <a:ahLst/>
          <a:cxnLst/>
          <a:rect l="0" t="0" r="0" b="0"/>
          <a:pathLst>
            <a:path>
              <a:moveTo>
                <a:pt x="0" y="17248"/>
              </a:moveTo>
              <a:lnTo>
                <a:pt x="1271304" y="17248"/>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latin typeface="Century Gothic" panose="020B0502020202020204" pitchFamily="34" charset="0"/>
          </a:endParaRPr>
        </a:p>
      </dsp:txBody>
      <dsp:txXfrm>
        <a:off x="2779564" y="3365313"/>
        <a:ext cx="63565" cy="63565"/>
      </dsp:txXfrm>
    </dsp:sp>
    <dsp:sp modelId="{8AE1FFA6-5561-FD44-8DF1-AE34281878C9}">
      <dsp:nvSpPr>
        <dsp:cNvPr id="0" name=""/>
        <dsp:cNvSpPr/>
      </dsp:nvSpPr>
      <dsp:spPr>
        <a:xfrm>
          <a:off x="3243618" y="2390714"/>
          <a:ext cx="2161356" cy="108067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marL="0" lvl="0" indent="0" algn="ctr" defTabSz="2889250">
            <a:lnSpc>
              <a:spcPct val="90000"/>
            </a:lnSpc>
            <a:spcBef>
              <a:spcPct val="0"/>
            </a:spcBef>
            <a:spcAft>
              <a:spcPct val="35000"/>
            </a:spcAft>
            <a:buNone/>
          </a:pPr>
          <a:r>
            <a:rPr lang="en-US" sz="6500" kern="1200" dirty="0">
              <a:latin typeface="Arial" panose="020B0604020202020204" pitchFamily="34" charset="0"/>
              <a:cs typeface="Arial" panose="020B0604020202020204" pitchFamily="34" charset="0"/>
            </a:rPr>
            <a:t>?</a:t>
          </a:r>
        </a:p>
      </dsp:txBody>
      <dsp:txXfrm>
        <a:off x="3275270" y="2422366"/>
        <a:ext cx="2098052" cy="1017374"/>
      </dsp:txXfrm>
    </dsp:sp>
    <dsp:sp modelId="{C83D58B2-E565-8C4B-AA72-CC72848D6A8D}">
      <dsp:nvSpPr>
        <dsp:cNvPr id="0" name=""/>
        <dsp:cNvSpPr/>
      </dsp:nvSpPr>
      <dsp:spPr>
        <a:xfrm rot="19457599">
          <a:off x="5304902" y="2603110"/>
          <a:ext cx="1064687" cy="34497"/>
        </a:xfrm>
        <a:custGeom>
          <a:avLst/>
          <a:gdLst/>
          <a:ahLst/>
          <a:cxnLst/>
          <a:rect l="0" t="0" r="0" b="0"/>
          <a:pathLst>
            <a:path>
              <a:moveTo>
                <a:pt x="0" y="17248"/>
              </a:moveTo>
              <a:lnTo>
                <a:pt x="1064687" y="17248"/>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latin typeface="Century Gothic" panose="020B0502020202020204" pitchFamily="34" charset="0"/>
          </a:endParaRPr>
        </a:p>
      </dsp:txBody>
      <dsp:txXfrm>
        <a:off x="5810628" y="2593741"/>
        <a:ext cx="53234" cy="53234"/>
      </dsp:txXfrm>
    </dsp:sp>
    <dsp:sp modelId="{F7A98DFE-4C81-2444-BFFD-E3329E51D191}">
      <dsp:nvSpPr>
        <dsp:cNvPr id="0" name=""/>
        <dsp:cNvSpPr/>
      </dsp:nvSpPr>
      <dsp:spPr>
        <a:xfrm>
          <a:off x="6269517" y="1769324"/>
          <a:ext cx="2161356" cy="108067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marL="0" lvl="0" indent="0" algn="ctr" defTabSz="2889250">
            <a:lnSpc>
              <a:spcPct val="90000"/>
            </a:lnSpc>
            <a:spcBef>
              <a:spcPct val="0"/>
            </a:spcBef>
            <a:spcAft>
              <a:spcPct val="35000"/>
            </a:spcAft>
            <a:buNone/>
          </a:pPr>
          <a:r>
            <a:rPr lang="en-US" sz="6500" kern="1200" dirty="0">
              <a:latin typeface="Arial" panose="020B0604020202020204" pitchFamily="34" charset="0"/>
              <a:cs typeface="Arial" panose="020B0604020202020204" pitchFamily="34" charset="0"/>
            </a:rPr>
            <a:t>?</a:t>
          </a:r>
        </a:p>
      </dsp:txBody>
      <dsp:txXfrm>
        <a:off x="6301169" y="1800976"/>
        <a:ext cx="2098052" cy="1017374"/>
      </dsp:txXfrm>
    </dsp:sp>
    <dsp:sp modelId="{E0F1645C-9246-8B4F-8034-31A3C453D05C}">
      <dsp:nvSpPr>
        <dsp:cNvPr id="0" name=""/>
        <dsp:cNvSpPr/>
      </dsp:nvSpPr>
      <dsp:spPr>
        <a:xfrm rot="2142401">
          <a:off x="5304902" y="3224500"/>
          <a:ext cx="1064687" cy="34497"/>
        </a:xfrm>
        <a:custGeom>
          <a:avLst/>
          <a:gdLst/>
          <a:ahLst/>
          <a:cxnLst/>
          <a:rect l="0" t="0" r="0" b="0"/>
          <a:pathLst>
            <a:path>
              <a:moveTo>
                <a:pt x="0" y="17248"/>
              </a:moveTo>
              <a:lnTo>
                <a:pt x="1064687" y="17248"/>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latin typeface="Century Gothic" panose="020B0502020202020204" pitchFamily="34" charset="0"/>
          </a:endParaRPr>
        </a:p>
      </dsp:txBody>
      <dsp:txXfrm>
        <a:off x="5810628" y="3215131"/>
        <a:ext cx="53234" cy="53234"/>
      </dsp:txXfrm>
    </dsp:sp>
    <dsp:sp modelId="{BF4B8AE1-B6EC-164C-8C06-311DB56C6520}">
      <dsp:nvSpPr>
        <dsp:cNvPr id="0" name=""/>
        <dsp:cNvSpPr/>
      </dsp:nvSpPr>
      <dsp:spPr>
        <a:xfrm>
          <a:off x="6269517" y="3012104"/>
          <a:ext cx="2161356" cy="108067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marL="0" lvl="0" indent="0" algn="ctr" defTabSz="2889250">
            <a:lnSpc>
              <a:spcPct val="90000"/>
            </a:lnSpc>
            <a:spcBef>
              <a:spcPct val="0"/>
            </a:spcBef>
            <a:spcAft>
              <a:spcPct val="35000"/>
            </a:spcAft>
            <a:buNone/>
          </a:pPr>
          <a:r>
            <a:rPr lang="en-US" sz="6500" kern="1200" dirty="0">
              <a:latin typeface="Arial" panose="020B0604020202020204" pitchFamily="34" charset="0"/>
              <a:cs typeface="Arial" panose="020B0604020202020204" pitchFamily="34" charset="0"/>
            </a:rPr>
            <a:t>?</a:t>
          </a:r>
        </a:p>
      </dsp:txBody>
      <dsp:txXfrm>
        <a:off x="6301169" y="3043756"/>
        <a:ext cx="2098052" cy="1017374"/>
      </dsp:txXfrm>
    </dsp:sp>
    <dsp:sp modelId="{41A66180-1EB9-F547-B499-0461433D2AFE}">
      <dsp:nvSpPr>
        <dsp:cNvPr id="0" name=""/>
        <dsp:cNvSpPr/>
      </dsp:nvSpPr>
      <dsp:spPr>
        <a:xfrm rot="2829178">
          <a:off x="2175694" y="4311932"/>
          <a:ext cx="1271304" cy="34497"/>
        </a:xfrm>
        <a:custGeom>
          <a:avLst/>
          <a:gdLst/>
          <a:ahLst/>
          <a:cxnLst/>
          <a:rect l="0" t="0" r="0" b="0"/>
          <a:pathLst>
            <a:path>
              <a:moveTo>
                <a:pt x="0" y="17248"/>
              </a:moveTo>
              <a:lnTo>
                <a:pt x="1271304" y="17248"/>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latin typeface="Century Gothic" panose="020B0502020202020204" pitchFamily="34" charset="0"/>
          </a:endParaRPr>
        </a:p>
      </dsp:txBody>
      <dsp:txXfrm>
        <a:off x="2779564" y="4297398"/>
        <a:ext cx="63565" cy="63565"/>
      </dsp:txXfrm>
    </dsp:sp>
    <dsp:sp modelId="{40D108C1-6196-8149-8036-C5E5799F551D}">
      <dsp:nvSpPr>
        <dsp:cNvPr id="0" name=""/>
        <dsp:cNvSpPr/>
      </dsp:nvSpPr>
      <dsp:spPr>
        <a:xfrm>
          <a:off x="3243618" y="4254884"/>
          <a:ext cx="2161356" cy="108067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marL="0" lvl="0" indent="0" algn="ctr" defTabSz="2889250">
            <a:lnSpc>
              <a:spcPct val="90000"/>
            </a:lnSpc>
            <a:spcBef>
              <a:spcPct val="0"/>
            </a:spcBef>
            <a:spcAft>
              <a:spcPct val="35000"/>
            </a:spcAft>
            <a:buNone/>
          </a:pPr>
          <a:r>
            <a:rPr lang="en-US" sz="6500" kern="1200" dirty="0">
              <a:latin typeface="Arial" panose="020B0604020202020204" pitchFamily="34" charset="0"/>
              <a:cs typeface="Arial" panose="020B0604020202020204" pitchFamily="34" charset="0"/>
            </a:rPr>
            <a:t>?</a:t>
          </a:r>
        </a:p>
      </dsp:txBody>
      <dsp:txXfrm>
        <a:off x="3275270" y="4286536"/>
        <a:ext cx="2098052" cy="1017374"/>
      </dsp:txXfrm>
    </dsp:sp>
    <dsp:sp modelId="{66621FF0-E80B-2E48-B324-3A03B45F0500}">
      <dsp:nvSpPr>
        <dsp:cNvPr id="0" name=""/>
        <dsp:cNvSpPr/>
      </dsp:nvSpPr>
      <dsp:spPr>
        <a:xfrm>
          <a:off x="5404974" y="4777975"/>
          <a:ext cx="864542" cy="34497"/>
        </a:xfrm>
        <a:custGeom>
          <a:avLst/>
          <a:gdLst/>
          <a:ahLst/>
          <a:cxnLst/>
          <a:rect l="0" t="0" r="0" b="0"/>
          <a:pathLst>
            <a:path>
              <a:moveTo>
                <a:pt x="0" y="17248"/>
              </a:moveTo>
              <a:lnTo>
                <a:pt x="864542" y="17248"/>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latin typeface="Century Gothic" panose="020B0502020202020204" pitchFamily="34" charset="0"/>
          </a:endParaRPr>
        </a:p>
      </dsp:txBody>
      <dsp:txXfrm>
        <a:off x="5815632" y="4773610"/>
        <a:ext cx="43227" cy="43227"/>
      </dsp:txXfrm>
    </dsp:sp>
    <dsp:sp modelId="{2DF1ECF4-61C3-C54B-87A4-725B3784C72E}">
      <dsp:nvSpPr>
        <dsp:cNvPr id="0" name=""/>
        <dsp:cNvSpPr/>
      </dsp:nvSpPr>
      <dsp:spPr>
        <a:xfrm>
          <a:off x="6269517" y="4254884"/>
          <a:ext cx="2161356" cy="108067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marL="0" lvl="0" indent="0" algn="ctr" defTabSz="2889250">
            <a:lnSpc>
              <a:spcPct val="90000"/>
            </a:lnSpc>
            <a:spcBef>
              <a:spcPct val="0"/>
            </a:spcBef>
            <a:spcAft>
              <a:spcPct val="35000"/>
            </a:spcAft>
            <a:buNone/>
          </a:pPr>
          <a:r>
            <a:rPr lang="en-US" sz="6500" kern="1200" dirty="0">
              <a:latin typeface="Arial" panose="020B0604020202020204" pitchFamily="34" charset="0"/>
              <a:cs typeface="Arial" panose="020B0604020202020204" pitchFamily="34" charset="0"/>
            </a:rPr>
            <a:t>?</a:t>
          </a:r>
        </a:p>
      </dsp:txBody>
      <dsp:txXfrm>
        <a:off x="6301169" y="4286536"/>
        <a:ext cx="2098052" cy="1017374"/>
      </dsp:txXfrm>
    </dsp:sp>
  </dsp:spTree>
</dsp:drawing>
</file>

<file path=ppt/diagrams/layout1.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5">
  <dgm:title val=""/>
  <dgm:desc val=""/>
  <dgm:catLst>
    <dgm:cat type="hierarchy" pri="6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resOf/>
    <dgm:shape xmlns:r="http://schemas.openxmlformats.org/officeDocument/2006/relationships" r:blip="">
      <dgm:adjLst/>
    </dgm:shape>
    <dgm:choose name="Name0">
      <dgm:if name="Name1" axis="ch" ptType="node" func="cnt" op="gte" val="2">
        <dgm:choose name="Name2">
          <dgm:if name="Name3" func="var" arg="dir" op="equ" val="norm">
            <dgm:constrLst>
              <dgm:constr type="l" for="ch" forName="hierFlow"/>
              <dgm:constr type="t" for="ch" forName="hierFlow" refType="h" fact="0.3"/>
              <dgm:constr type="r" for="ch" forName="hierFlow" refType="w" fact="0.98"/>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if>
          <dgm:else name="Name4">
            <dgm:constrLst>
              <dgm:constr type="l" for="ch" forName="hierFlow" refType="w" fact="0.02"/>
              <dgm:constr type="t" for="ch" forName="hierFlow" refType="h" fact="0.3"/>
              <dgm:constr type="r" for="ch" forName="hierFlow" refType="w"/>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ruleLst/>
    <dgm:layoutNode name="hierFlow">
      <dgm:choose name="Name6">
        <dgm:if name="Name7" func="var" arg="dir" op="equ" val="norm">
          <dgm:alg type="lin">
            <dgm:param type="linDir" val="fromL"/>
            <dgm:param type="nodeVertAlign" val="mid"/>
            <dgm:param type="vertAlign" val="mid"/>
            <dgm:param type="nodeHorzAlign" val="l"/>
            <dgm:param type="horzAlign" val="l"/>
            <dgm:param type="fallback" val="2D"/>
          </dgm:alg>
        </dgm:if>
        <dgm:else name="Name8">
          <dgm:alg type="lin">
            <dgm:param type="linDir" val="fromR"/>
            <dgm:param type="nodeVertAlign" val="mid"/>
            <dgm:param type="vertAlign" val="mid"/>
            <dgm:param type="nodeHorzAlign" val="r"/>
            <dgm:param type="horzAlign" val="r"/>
            <dgm:param type="fallback" val="2D"/>
          </dgm:alg>
        </dgm:else>
      </dgm:choose>
      <dgm:shape xmlns:r="http://schemas.openxmlformats.org/officeDocument/2006/relationships" r:blip="">
        <dgm:adjLst/>
      </dgm:shape>
      <dgm:presOf/>
      <dgm:constrLst>
        <dgm:constr type="primFontSz" for="des" ptType="node" op="equ" val="65"/>
        <dgm:constr type="primFontSz" for="des" forName="connTx" op="equ" val="55"/>
        <dgm:constr type="primFontSz" for="des" forName="connTx" refType="primFontSz" refFor="des" refPtType="node" op="lte" fact="0.8"/>
      </dgm:constrLst>
      <dgm:ruleLst/>
      <dgm:choose name="Name9">
        <dgm:if name="Name10" axis="ch" ptType="node" func="cnt" op="gte" val="2">
          <dgm:layoutNode name="firstBuf">
            <dgm:alg type="sp"/>
            <dgm:shape xmlns:r="http://schemas.openxmlformats.org/officeDocument/2006/relationships" r:blip="">
              <dgm:adjLst/>
            </dgm:shape>
            <dgm:presOf/>
            <dgm:constrLst/>
            <dgm:ruleLst/>
          </dgm:layoutNode>
        </dgm:if>
        <dgm:else name="Name11"/>
      </dgm:choose>
      <dgm:layoutNode name="hierChild1">
        <dgm:varLst>
          <dgm:chPref val="1"/>
          <dgm:animOne val="branch"/>
          <dgm:animLvl val="lvl"/>
        </dgm:varLst>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constrLst/>
        <dgm:ruleLst/>
        <dgm:forEach name="Name15" axis="ch" cnt="3">
          <dgm:forEach name="Name16" axis="self" ptType="node">
            <dgm:layoutNode name="Name17">
              <dgm:choose name="Name18">
                <dgm:if name="Name19" func="var" arg="dir" op="equ" val="norm">
                  <dgm:alg type="hierRoot">
                    <dgm:param type="hierAlign" val="lCtrCh"/>
                  </dgm:alg>
                </dgm:if>
                <dgm:else name="Name20">
                  <dgm:alg type="hierRoot">
                    <dgm:param type="hierAlign" val="rCtrCh"/>
                  </dgm:alg>
                </dgm:else>
              </dgm:choose>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2">
                <dgm:choose name="Name21">
                  <dgm:if name="Name22" func="var" arg="dir" op="equ" val="norm">
                    <dgm:alg type="hierChild">
                      <dgm:param type="linDir" val="fromT"/>
                      <dgm:param type="chAlign" val="l"/>
                    </dgm:alg>
                  </dgm:if>
                  <dgm:else name="Name23">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24" axis="self" ptType="parTrans" cnt="1">
                    <dgm:layoutNode name="Name25">
                      <dgm:choose name="Name26">
                        <dgm:if name="Name27" func="var" arg="dir" op="equ" val="norm">
                          <dgm:alg type="conn">
                            <dgm:param type="dim" val="1D"/>
                            <dgm:param type="begPts" val="midR"/>
                            <dgm:param type="endPts" val="midL"/>
                            <dgm:param type="endSty" val="noArr"/>
                          </dgm:alg>
                        </dgm:if>
                        <dgm:else name="Name28">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29" axis="self" ptType="node">
                    <dgm:layoutNode name="Name30">
                      <dgm:choose name="Name31">
                        <dgm:if name="Name32" func="var" arg="dir" op="equ" val="norm">
                          <dgm:alg type="hierRoot">
                            <dgm:param type="hierAlign" val="lCtrCh"/>
                          </dgm:alg>
                        </dgm:if>
                        <dgm:else name="Name33">
                          <dgm:alg type="hierRoot">
                            <dgm:param type="hierAlign" val="rCtrCh"/>
                          </dgm:alg>
                        </dgm:else>
                      </dgm:choose>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3">
                        <dgm:choose name="Name34">
                          <dgm:if name="Name35" func="var" arg="dir" op="equ" val="norm">
                            <dgm:alg type="hierChild">
                              <dgm:param type="linDir" val="fromT"/>
                              <dgm:param type="chAlign" val="l"/>
                            </dgm:alg>
                          </dgm:if>
                          <dgm:else name="Name36">
                            <dgm:alg type="hierChild">
                              <dgm:param type="linDir" val="fromT"/>
                              <dgm:param type="chAlign" val="r"/>
                            </dgm:alg>
                          </dgm:else>
                        </dgm:choose>
                        <dgm:shape xmlns:r="http://schemas.openxmlformats.org/officeDocument/2006/relationships" r:blip="">
                          <dgm:adjLst/>
                        </dgm:shape>
                        <dgm:presOf/>
                        <dgm:constrLst/>
                        <dgm:ruleLst/>
                        <dgm:forEach name="Name37" ref="repeat"/>
                      </dgm:layoutNode>
                    </dgm:layoutNode>
                  </dgm:forEach>
                </dgm:forEach>
              </dgm:layoutNode>
            </dgm:layoutNode>
          </dgm:forEach>
        </dgm:forEach>
      </dgm:layoutNode>
    </dgm:layoutNode>
    <dgm:layoutNode name="bgShapesFlow">
      <dgm:choose name="Name38">
        <dgm:if name="Name39" func="var" arg="dir" op="equ" val="norm">
          <dgm:alg type="lin">
            <dgm:param type="linDir" val="fromL"/>
            <dgm:param type="nodeVertAlign" val="mid"/>
            <dgm:param type="vertAlign" val="mid"/>
            <dgm:param type="nodeHorzAlign" val="l"/>
            <dgm:param type="horzAlign" val="l"/>
          </dgm:alg>
        </dgm:if>
        <dgm:else name="Name40">
          <dgm:alg type="lin">
            <dgm:param type="linDir" val="fromR"/>
            <dgm:param type="nodeVertAlign" val="mid"/>
            <dgm:param type="vertAlign" val="mid"/>
            <dgm:param type="nodeHorzAlign" val="r"/>
            <dgm:param type="horzAlign" val="r"/>
          </dgm:alg>
        </dgm:else>
      </dgm:choose>
      <dgm:shape xmlns:r="http://schemas.openxmlformats.org/officeDocument/2006/relationships" r:blip="">
        <dgm:adjLst/>
      </dgm:shape>
      <dgm:presOf/>
      <dgm:constrLst>
        <dgm:constr type="w" for="ch" forName="rectComp" refType="w"/>
        <dgm:constr type="h" for="ch" forName="rectComp" refType="h"/>
        <dgm:constr type="h" for="des" forName="bgRect" refType="h"/>
        <dgm:constr type="primFontSz" for="des" forName="bgRectTx" op="equ" val="65"/>
      </dgm:constrLst>
      <dgm:ruleLst/>
      <dgm:forEach name="Name41" axis="ch" ptType="node" st="2">
        <dgm:layoutNode name="rectComp">
          <dgm:alg type="composite"/>
          <dgm:shape xmlns:r="http://schemas.openxmlformats.org/officeDocument/2006/relationships" r:blip="">
            <dgm:adjLst/>
          </dgm:shape>
          <dgm:presOf/>
          <dgm:constrLst>
            <dgm:constr type="userA"/>
            <dgm:constr type="l" for="ch" forName="bgRect"/>
            <dgm:constr type="t" for="ch" forName="bgRect"/>
            <dgm:constr type="w" for="ch" forName="bgRect" refType="userA" fact="1.2"/>
            <dgm:constr type="l" for="ch" forName="bgRectTx"/>
            <dgm:constr type="t" for="ch" forName="bgRectTx"/>
            <dgm:constr type="h" for="ch" forName="bgRectTx" refType="h" refFor="ch" refForName="bgRect" fact="0.3"/>
            <dgm:constr type="w" for="ch" forName="bgRectTx" refType="w" refFor="ch" refForName="bgRect" op="equ"/>
          </dgm:constrLst>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shape xmlns:r="http://schemas.openxmlformats.org/officeDocument/2006/relationships" type="rect" r:blip="" zOrderOff="-999" hideGeom="1">
              <dgm:adjLst/>
            </dgm:shape>
            <dgm:presOf axis="desOrSelf" ptType="node"/>
            <dgm:constrLst/>
            <dgm:ruleLst>
              <dgm:rule type="primFontSz" val="5" fact="NaN" max="NaN"/>
            </dgm:ruleLst>
          </dgm:layoutNode>
        </dgm:layoutNode>
        <dgm:choose name="Name42">
          <dgm:if name="Name43" axis="self" ptType="node" func="revPos" op="gte" val="2">
            <dgm:layoutNode name="spComp">
              <dgm:alg type="composite"/>
              <dgm:shape xmlns:r="http://schemas.openxmlformats.org/officeDocument/2006/relationships" r:blip="">
                <dgm:adjLst/>
              </dgm:shape>
              <dgm:presOf/>
              <dgm:constrLst>
                <dgm:constr type="userA"/>
                <dgm:constr type="userB"/>
                <dgm:constr type="l" for="ch" forName="hSp"/>
                <dgm:constr type="t" for="ch" forName="hSp"/>
                <dgm:constr type="w" for="ch" forName="hSp" refType="userB"/>
                <dgm:constr type="wOff" for="ch" forName="hSp" refType="userA" fact="-0.2"/>
              </dgm:constrLst>
              <dgm:ruleLst/>
              <dgm:layoutNode name="hSp">
                <dgm:alg type="sp"/>
                <dgm:shape xmlns:r="http://schemas.openxmlformats.org/officeDocument/2006/relationships" r:blip="">
                  <dgm:adjLst/>
                </dgm:shape>
                <dgm:presOf/>
                <dgm:constrLst/>
                <dgm:ruleLst/>
              </dgm:layoutNode>
            </dgm:layoutNode>
          </dgm:if>
          <dgm:else name="Name44"/>
        </dgm:choos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0652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endParaRPr lang="en-GB" b="0" baseline="0" dirty="0">
              <a:latin typeface="Century Gothic" panose="020B0502020202020204" pitchFamily="34" charset="0"/>
            </a:endParaRPr>
          </a:p>
        </p:txBody>
      </p:sp>
    </p:spTree>
    <p:extLst>
      <p:ext uri="{BB962C8B-B14F-4D97-AF65-F5344CB8AC3E}">
        <p14:creationId xmlns:p14="http://schemas.microsoft.com/office/powerpoint/2010/main" val="38421387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r>
              <a:rPr lang="en-US" sz="1400" dirty="0">
                <a:latin typeface="Century Gothic" panose="020B0502020202020204" pitchFamily="34" charset="0"/>
              </a:rPr>
              <a:t>Once the</a:t>
            </a:r>
            <a:r>
              <a:rPr lang="en-US" sz="1400" baseline="0" dirty="0">
                <a:latin typeface="Century Gothic" panose="020B0502020202020204" pitchFamily="34" charset="0"/>
              </a:rPr>
              <a:t> data is collected we have the daunting task of </a:t>
            </a:r>
            <a:r>
              <a:rPr lang="en-US" sz="1400" baseline="0" dirty="0" err="1">
                <a:latin typeface="Century Gothic" panose="020B0502020202020204" pitchFamily="34" charset="0"/>
              </a:rPr>
              <a:t>analysing</a:t>
            </a:r>
            <a:r>
              <a:rPr lang="en-US" sz="1400" baseline="0" dirty="0">
                <a:latin typeface="Century Gothic" panose="020B0502020202020204" pitchFamily="34" charset="0"/>
              </a:rPr>
              <a:t> it. This session will look at some of the approaches for qualitative data analysis and also stages in the data analysis process.</a:t>
            </a:r>
            <a:endParaRPr lang="en-US" sz="1400" dirty="0">
              <a:latin typeface="Century Gothic" panose="020B0502020202020204" pitchFamily="34" charset="0"/>
            </a:endParaRPr>
          </a:p>
        </p:txBody>
      </p:sp>
    </p:spTree>
    <p:extLst>
      <p:ext uri="{BB962C8B-B14F-4D97-AF65-F5344CB8AC3E}">
        <p14:creationId xmlns:p14="http://schemas.microsoft.com/office/powerpoint/2010/main" val="23147341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sz="1400" dirty="0">
                <a:latin typeface="Century Gothic" panose="020B0502020202020204" pitchFamily="34" charset="0"/>
              </a:rPr>
              <a:t>[</a:t>
            </a:r>
            <a:r>
              <a:rPr lang="en-US" sz="1400" b="1" dirty="0">
                <a:latin typeface="Century Gothic" panose="020B0502020202020204" pitchFamily="34" charset="0"/>
              </a:rPr>
              <a:t>Instructions:</a:t>
            </a:r>
            <a:r>
              <a:rPr lang="en-US" sz="1400" dirty="0">
                <a:latin typeface="Century Gothic" panose="020B0502020202020204" pitchFamily="34" charset="0"/>
              </a:rPr>
              <a:t> Read</a:t>
            </a:r>
            <a:r>
              <a:rPr lang="en-US" sz="1400" baseline="0" dirty="0">
                <a:latin typeface="Century Gothic" panose="020B0502020202020204" pitchFamily="34" charset="0"/>
              </a:rPr>
              <a:t> learning objectives from the slide.]</a:t>
            </a:r>
            <a:endParaRPr lang="en-US" sz="1400" dirty="0">
              <a:latin typeface="Century Gothic" panose="020B0502020202020204" pitchFamily="34" charset="0"/>
            </a:endParaRPr>
          </a:p>
        </p:txBody>
      </p:sp>
    </p:spTree>
    <p:extLst>
      <p:ext uri="{BB962C8B-B14F-4D97-AF65-F5344CB8AC3E}">
        <p14:creationId xmlns:p14="http://schemas.microsoft.com/office/powerpoint/2010/main" val="40028394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dirty="0">
                <a:latin typeface="Century Gothic"/>
                <a:cs typeface="Century Gothic"/>
              </a:rPr>
              <a:t>Qualitative</a:t>
            </a:r>
            <a:r>
              <a:rPr lang="en-US" sz="1400" baseline="0" dirty="0">
                <a:latin typeface="Century Gothic"/>
                <a:cs typeface="Century Gothic"/>
              </a:rPr>
              <a:t> analysis is a s</a:t>
            </a:r>
            <a:r>
              <a:rPr lang="en-US" sz="1400" dirty="0">
                <a:latin typeface="Century Gothic"/>
                <a:cs typeface="Century Gothic"/>
              </a:rPr>
              <a:t>ystematic search for meaning in data that have been collected</a:t>
            </a:r>
            <a:r>
              <a:rPr lang="en-US" sz="1400" i="1" dirty="0">
                <a:latin typeface="Century Gothic"/>
                <a:cs typeface="Century Gothic"/>
              </a:rPr>
              <a:t>. </a:t>
            </a:r>
            <a:r>
              <a:rPr lang="en-US" sz="1400" i="0" dirty="0">
                <a:latin typeface="Century Gothic"/>
                <a:cs typeface="Century Gothic"/>
              </a:rPr>
              <a:t>Systematic</a:t>
            </a:r>
            <a:r>
              <a:rPr lang="en-US" sz="1400" i="0" baseline="0" dirty="0">
                <a:latin typeface="Century Gothic"/>
                <a:cs typeface="Century Gothic"/>
              </a:rPr>
              <a:t> means employing a structured way for analyzing the huge volumes of qualitative data. It’s also an active process that requires the researcher to engage with the data to construct the themes through the identification of patterns.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400" i="1" dirty="0">
              <a:latin typeface="Century Gothic"/>
              <a:cs typeface="Century Gothic"/>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400" b="1" i="0" dirty="0">
                <a:latin typeface="Century Gothic"/>
                <a:cs typeface="Century Gothic"/>
              </a:rPr>
              <a:t>[Instructions:</a:t>
            </a:r>
            <a:r>
              <a:rPr lang="en-US" sz="1400" b="1" i="0" baseline="0" dirty="0">
                <a:latin typeface="Century Gothic"/>
                <a:cs typeface="Century Gothic"/>
              </a:rPr>
              <a:t> </a:t>
            </a:r>
            <a:r>
              <a:rPr lang="en-US" sz="1400" i="0" dirty="0">
                <a:latin typeface="Century Gothic"/>
                <a:cs typeface="Century Gothic"/>
              </a:rPr>
              <a:t>Presenter</a:t>
            </a:r>
            <a:r>
              <a:rPr lang="en-US" sz="1400" i="0" baseline="0" dirty="0">
                <a:latin typeface="Century Gothic"/>
                <a:cs typeface="Century Gothic"/>
              </a:rPr>
              <a:t> to lead a discussion on qualitative data analysis. Also, let participants mention forms of qualitative data once they are used in other projects. Ask participants about their experiences in analyzing qualitative data, methods used, team approaches, etc. </a:t>
            </a:r>
            <a:br>
              <a:rPr lang="en-US" sz="1400" i="0" baseline="0" dirty="0">
                <a:latin typeface="Century Gothic"/>
                <a:cs typeface="Century Gothic"/>
              </a:rPr>
            </a:br>
            <a:r>
              <a:rPr lang="en-US" sz="1400" i="0" baseline="0" dirty="0">
                <a:latin typeface="Century Gothic"/>
                <a:cs typeface="Century Gothic"/>
              </a:rPr>
              <a:t>[5–10 mins.] </a:t>
            </a:r>
            <a:endParaRPr lang="en-US" sz="1400" i="0" dirty="0">
              <a:latin typeface="Century Gothic"/>
              <a:cs typeface="Century Gothic"/>
            </a:endParaRPr>
          </a:p>
          <a:p>
            <a:endParaRPr lang="en-US" sz="1200" i="1" dirty="0">
              <a:latin typeface="Century Gothic"/>
              <a:cs typeface="Century Gothic"/>
            </a:endParaRPr>
          </a:p>
          <a:p>
            <a:endParaRPr lang="en-US" dirty="0"/>
          </a:p>
        </p:txBody>
      </p:sp>
    </p:spTree>
    <p:extLst>
      <p:ext uri="{BB962C8B-B14F-4D97-AF65-F5344CB8AC3E}">
        <p14:creationId xmlns:p14="http://schemas.microsoft.com/office/powerpoint/2010/main" val="30692020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sz="1400" b="1" i="0" dirty="0">
                <a:latin typeface="Century Gothic"/>
                <a:cs typeface="Century Gothic"/>
              </a:rPr>
              <a:t>[Instructions:</a:t>
            </a:r>
            <a:r>
              <a:rPr lang="en-US" sz="1400" b="1" i="0" baseline="0" dirty="0">
                <a:latin typeface="Century Gothic"/>
                <a:cs typeface="Century Gothic"/>
              </a:rPr>
              <a:t> </a:t>
            </a:r>
            <a:r>
              <a:rPr lang="en-US" sz="1400" i="0" dirty="0">
                <a:latin typeface="Century Gothic"/>
                <a:cs typeface="Century Gothic"/>
              </a:rPr>
              <a:t>Presenter</a:t>
            </a:r>
            <a:r>
              <a:rPr lang="en-US" sz="1400" i="0" baseline="0" dirty="0">
                <a:latin typeface="Century Gothic"/>
                <a:cs typeface="Century Gothic"/>
              </a:rPr>
              <a:t> should use this slide to emphasize the large data sets for qualitative studies. Also, explain that the qualitative data can be in different forms. For example, text, image, and sounds can all be analyzed.]</a:t>
            </a:r>
            <a:endParaRPr lang="en-US" sz="1400" i="0" dirty="0">
              <a:latin typeface="Century Gothic"/>
              <a:cs typeface="Century Gothic"/>
            </a:endParaRPr>
          </a:p>
          <a:p>
            <a:endParaRPr lang="en-US" sz="1200" i="0" dirty="0">
              <a:latin typeface="Century Gothic"/>
              <a:cs typeface="Century Gothic"/>
            </a:endParaRPr>
          </a:p>
          <a:p>
            <a:endParaRPr lang="en-US" baseline="0" dirty="0"/>
          </a:p>
        </p:txBody>
      </p:sp>
    </p:spTree>
    <p:extLst>
      <p:ext uri="{BB962C8B-B14F-4D97-AF65-F5344CB8AC3E}">
        <p14:creationId xmlns:p14="http://schemas.microsoft.com/office/powerpoint/2010/main" val="39090811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sz="1400" b="0" dirty="0">
                <a:latin typeface="Century Gothic" panose="020B0502020202020204" pitchFamily="34" charset="0"/>
              </a:rPr>
              <a:t>There is more than one way to approach qualitative data analysis. We will spend some time talking about some different options, but we will focus on thematic analysis, as it is the most common.</a:t>
            </a:r>
          </a:p>
          <a:p>
            <a:endParaRPr lang="en-US" sz="1400" b="1" dirty="0">
              <a:latin typeface="Century Gothic" panose="020B0502020202020204" pitchFamily="34" charset="0"/>
            </a:endParaRPr>
          </a:p>
          <a:p>
            <a:r>
              <a:rPr lang="en-US" sz="1400" b="1" dirty="0">
                <a:latin typeface="Century Gothic" panose="020B0502020202020204" pitchFamily="34" charset="0"/>
              </a:rPr>
              <a:t>[Instructions:</a:t>
            </a:r>
            <a:r>
              <a:rPr lang="en-US" sz="1400" b="1" baseline="0" dirty="0">
                <a:latin typeface="Century Gothic" panose="020B0502020202020204" pitchFamily="34" charset="0"/>
              </a:rPr>
              <a:t> Brainstorming exercise</a:t>
            </a:r>
          </a:p>
          <a:p>
            <a:r>
              <a:rPr lang="en-US" sz="1400" dirty="0">
                <a:latin typeface="Century Gothic" panose="020B0502020202020204" pitchFamily="34" charset="0"/>
              </a:rPr>
              <a:t>Ask participants</a:t>
            </a:r>
            <a:r>
              <a:rPr lang="en-US" sz="1400" baseline="0" dirty="0">
                <a:latin typeface="Century Gothic" panose="020B0502020202020204" pitchFamily="34" charset="0"/>
              </a:rPr>
              <a:t> to explain and provide examples of different approaches and methods for qualitative analysis. Also, make a note that the next session will allow them to do a hands on. However, in this session we will only look at the various practical stages that are relevant for a thematic analysis.</a:t>
            </a:r>
            <a:r>
              <a:rPr lang="en-US" sz="1400" b="1" baseline="0" dirty="0">
                <a:latin typeface="Century Gothic" panose="020B0502020202020204" pitchFamily="34" charset="0"/>
              </a:rPr>
              <a:t>]</a:t>
            </a:r>
            <a:endParaRPr lang="en-US" sz="1400" dirty="0">
              <a:latin typeface="Century Gothic" panose="020B0502020202020204" pitchFamily="34" charset="0"/>
            </a:endParaRPr>
          </a:p>
        </p:txBody>
      </p:sp>
    </p:spTree>
    <p:extLst>
      <p:ext uri="{BB962C8B-B14F-4D97-AF65-F5344CB8AC3E}">
        <p14:creationId xmlns:p14="http://schemas.microsoft.com/office/powerpoint/2010/main" val="20114803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sz="1400" b="1" dirty="0">
                <a:latin typeface="Century Gothic" panose="020B0502020202020204" pitchFamily="34" charset="0"/>
              </a:rPr>
              <a:t>Grounded</a:t>
            </a:r>
            <a:r>
              <a:rPr lang="en-US" sz="1400" b="1" baseline="0" dirty="0">
                <a:latin typeface="Century Gothic" panose="020B0502020202020204" pitchFamily="34" charset="0"/>
              </a:rPr>
              <a:t> theory </a:t>
            </a:r>
            <a:r>
              <a:rPr lang="en-US" sz="1400" baseline="0" dirty="0">
                <a:latin typeface="Century Gothic" panose="020B0502020202020204" pitchFamily="34" charset="0"/>
              </a:rPr>
              <a:t>comes from sociology, suggesting that there isn’t one “truth,” but that different people or communities experience the world differently. It may begin with a question or even just a collection of qualitative data, and that data is analyzed and conceptualized to construct meaning and theory. </a:t>
            </a:r>
            <a:r>
              <a:rPr lang="en-US" sz="1400" dirty="0">
                <a:latin typeface="Century Gothic" panose="020B0502020202020204" pitchFamily="34" charset="0"/>
              </a:rPr>
              <a:t>Theory</a:t>
            </a:r>
            <a:r>
              <a:rPr lang="en-US" sz="1400" baseline="0" dirty="0">
                <a:latin typeface="Century Gothic" panose="020B0502020202020204" pitchFamily="34" charset="0"/>
              </a:rPr>
              <a:t> construction is one of the key features of grounded theory.  Grounded theory requires skills which come with years of practice and experience. </a:t>
            </a:r>
          </a:p>
          <a:p>
            <a:endParaRPr lang="en-US" sz="1400" b="1" baseline="0" dirty="0">
              <a:latin typeface="Century Gothic" panose="020B0502020202020204" pitchFamily="34" charset="0"/>
            </a:endParaRPr>
          </a:p>
          <a:p>
            <a:r>
              <a:rPr lang="en-US" sz="1400" b="1" baseline="0" dirty="0">
                <a:latin typeface="Century Gothic" panose="020B0502020202020204" pitchFamily="34" charset="0"/>
              </a:rPr>
              <a:t>Framework analysis:</a:t>
            </a:r>
            <a:br>
              <a:rPr lang="en-US" sz="1400" b="1" baseline="0" dirty="0">
                <a:latin typeface="Century Gothic" panose="020B0502020202020204" pitchFamily="34" charset="0"/>
              </a:rPr>
            </a:br>
            <a:endParaRPr lang="en-US" sz="1400" baseline="0" dirty="0">
              <a:latin typeface="Century Gothic" panose="020B0502020202020204" pitchFamily="34" charset="0"/>
            </a:endParaRPr>
          </a:p>
          <a:p>
            <a:pPr marL="628650" lvl="1" indent="-171450">
              <a:buFont typeface="Wingdings" panose="05000000000000000000" pitchFamily="2" charset="2"/>
              <a:buChar char="§"/>
            </a:pPr>
            <a:r>
              <a:rPr lang="en-US" sz="1400" dirty="0">
                <a:latin typeface="Century Gothic" panose="020B0502020202020204" pitchFamily="34" charset="0"/>
                <a:cs typeface="Century Gothic"/>
              </a:rPr>
              <a:t>Is dynamic</a:t>
            </a:r>
          </a:p>
          <a:p>
            <a:pPr marL="628650" lvl="1" indent="-171450">
              <a:buFont typeface="Wingdings" panose="05000000000000000000" pitchFamily="2" charset="2"/>
              <a:buChar char="§"/>
            </a:pPr>
            <a:r>
              <a:rPr lang="en-US" sz="1400" dirty="0">
                <a:latin typeface="Century Gothic" panose="020B0502020202020204" pitchFamily="34" charset="0"/>
                <a:cs typeface="Century Gothic"/>
              </a:rPr>
              <a:t>Is systematic</a:t>
            </a:r>
          </a:p>
          <a:p>
            <a:pPr marL="628650" lvl="1" indent="-171450">
              <a:buFont typeface="Wingdings" panose="05000000000000000000" pitchFamily="2" charset="2"/>
              <a:buChar char="§"/>
            </a:pPr>
            <a:r>
              <a:rPr lang="en-US" sz="1400" dirty="0">
                <a:latin typeface="Century Gothic" panose="020B0502020202020204" pitchFamily="34" charset="0"/>
                <a:cs typeface="Century Gothic"/>
              </a:rPr>
              <a:t>Is comprehensive</a:t>
            </a:r>
          </a:p>
          <a:p>
            <a:pPr marL="628650" lvl="1" indent="-171450">
              <a:buFont typeface="Wingdings" panose="05000000000000000000" pitchFamily="2" charset="2"/>
              <a:buChar char="§"/>
            </a:pPr>
            <a:r>
              <a:rPr lang="en-US" sz="1400" dirty="0">
                <a:latin typeface="Century Gothic" panose="020B0502020202020204" pitchFamily="34" charset="0"/>
                <a:cs typeface="Century Gothic"/>
              </a:rPr>
              <a:t>Allows within-case and between-case analysis</a:t>
            </a:r>
          </a:p>
          <a:p>
            <a:pPr marL="628650" lvl="1" indent="-171450">
              <a:buFont typeface="Wingdings" panose="05000000000000000000" pitchFamily="2" charset="2"/>
              <a:buChar char="§"/>
            </a:pPr>
            <a:r>
              <a:rPr lang="en-US" sz="1400" dirty="0">
                <a:latin typeface="Century Gothic" panose="020B0502020202020204" pitchFamily="34" charset="0"/>
                <a:cs typeface="Century Gothic"/>
              </a:rPr>
              <a:t>Is accessible</a:t>
            </a:r>
          </a:p>
          <a:p>
            <a:endParaRPr lang="en-US" sz="1400" dirty="0">
              <a:latin typeface="Century Gothic" panose="020B0502020202020204" pitchFamily="34" charset="0"/>
            </a:endParaRPr>
          </a:p>
          <a:p>
            <a:r>
              <a:rPr lang="en-US" sz="1400" b="1" dirty="0">
                <a:latin typeface="Century Gothic" panose="020B0502020202020204" pitchFamily="34" charset="0"/>
              </a:rPr>
              <a:t>Discourse analysis (DA)</a:t>
            </a:r>
            <a:r>
              <a:rPr lang="en-US" sz="1400" b="1" baseline="0" dirty="0">
                <a:latin typeface="Century Gothic" panose="020B0502020202020204" pitchFamily="34" charset="0"/>
              </a:rPr>
              <a:t> </a:t>
            </a:r>
            <a:r>
              <a:rPr lang="en-US" sz="1400" baseline="0" dirty="0">
                <a:latin typeface="Century Gothic" panose="020B0502020202020204" pitchFamily="34" charset="0"/>
              </a:rPr>
              <a:t>evolved from linguistic studies, and argues that language and words, as a system of signs, are in themselves essentially meaningless; it is through the shared, mutually agreed-on use of language that meaning is created. Language both facilitates and constructs an individual’s perceptions of reality. Language also contributes to the social roles filled by people and how they understand their role.</a:t>
            </a:r>
          </a:p>
          <a:p>
            <a:endParaRPr lang="en-US" sz="1400" baseline="0" dirty="0">
              <a:latin typeface="Century Gothic" panose="020B0502020202020204" pitchFamily="34" charset="0"/>
            </a:endParaRPr>
          </a:p>
          <a:p>
            <a:r>
              <a:rPr lang="en-US" sz="1400" baseline="0" dirty="0">
                <a:latin typeface="Century Gothic" panose="020B0502020202020204" pitchFamily="34" charset="0"/>
              </a:rPr>
              <a:t>The objective of DA is to understand what people are doing with their language in a given situation.</a:t>
            </a:r>
            <a:endParaRPr lang="en-US" sz="1400" dirty="0"/>
          </a:p>
        </p:txBody>
      </p:sp>
    </p:spTree>
    <p:extLst>
      <p:ext uri="{BB962C8B-B14F-4D97-AF65-F5344CB8AC3E}">
        <p14:creationId xmlns:p14="http://schemas.microsoft.com/office/powerpoint/2010/main" val="31741565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sz="1400" b="1" dirty="0">
                <a:latin typeface="Century Gothic" panose="020B0502020202020204" pitchFamily="34" charset="0"/>
              </a:rPr>
              <a:t>Thematic</a:t>
            </a:r>
            <a:r>
              <a:rPr lang="en-US" sz="1400" b="1" baseline="0" dirty="0">
                <a:latin typeface="Century Gothic" panose="020B0502020202020204" pitchFamily="34" charset="0"/>
              </a:rPr>
              <a:t> analysis (TA) </a:t>
            </a:r>
            <a:r>
              <a:rPr lang="en-US" sz="1400" baseline="0" dirty="0">
                <a:latin typeface="Century Gothic" panose="020B0502020202020204" pitchFamily="34" charset="0"/>
              </a:rPr>
              <a:t>is a search for themes that emerge as being important to the description of the phenomenon being evaluated. The process involves the identification of themes through careful reading and rereading of data.</a:t>
            </a:r>
          </a:p>
          <a:p>
            <a:endParaRPr lang="en-US" sz="1400" dirty="0">
              <a:latin typeface="Century Gothic" panose="020B0502020202020204" pitchFamily="34" charset="0"/>
            </a:endParaRPr>
          </a:p>
          <a:p>
            <a:r>
              <a:rPr lang="en-US" sz="1400" dirty="0">
                <a:latin typeface="Century Gothic" panose="020B0502020202020204" pitchFamily="34" charset="0"/>
              </a:rPr>
              <a:t>Thematic analysis</a:t>
            </a:r>
            <a:r>
              <a:rPr lang="en-US" sz="1400" baseline="0" dirty="0">
                <a:latin typeface="Century Gothic" panose="020B0502020202020204" pitchFamily="34" charset="0"/>
              </a:rPr>
              <a:t> is an accessible, flexible, and increasingly popular method of qualitative data analysis. Learning to do it provides the researcher with a foundation in the basic skills needed to engage with other approaches to qualitative data analysis. For this reason, this session on data analysis will focus specifically on thematic analysis.</a:t>
            </a:r>
          </a:p>
          <a:p>
            <a:endParaRPr lang="en-US" sz="1400" baseline="0" dirty="0">
              <a:latin typeface="Century Gothic" panose="020B0502020202020204" pitchFamily="34" charset="0"/>
            </a:endParaRPr>
          </a:p>
          <a:p>
            <a:r>
              <a:rPr lang="en-US" sz="1400" baseline="0" dirty="0">
                <a:latin typeface="Century Gothic" panose="020B0502020202020204" pitchFamily="34" charset="0"/>
              </a:rPr>
              <a:t>This method is a way of identifying what is common to the way a topic or an issue is talked about, and of making sense of those commonalities (Braun &amp; Clarke, 2012). What is common, however, is not necessarily in and of itself meaningful or important. These patterns of meaning that TA allows the researcher to identify need to be important in relation to the particular evaluation research question being explored. Note, the analysis must produce an answer to a question—even if as in some qualitative evaluation the specific question becomes apparent through the analysis. </a:t>
            </a:r>
            <a:endParaRPr lang="en-US" sz="1400" dirty="0">
              <a:latin typeface="Century Gothic" panose="020B0502020202020204" pitchFamily="34" charset="0"/>
            </a:endParaRPr>
          </a:p>
        </p:txBody>
      </p:sp>
    </p:spTree>
    <p:extLst>
      <p:ext uri="{BB962C8B-B14F-4D97-AF65-F5344CB8AC3E}">
        <p14:creationId xmlns:p14="http://schemas.microsoft.com/office/powerpoint/2010/main" val="22252889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dirty="0">
                <a:latin typeface="Century Gothic"/>
                <a:cs typeface="Century Gothic"/>
              </a:rPr>
              <a:t>The data analysis process is a continuum of activities that allows the researcher</a:t>
            </a:r>
            <a:r>
              <a:rPr lang="en-US" sz="1400" u="none" baseline="0" dirty="0">
                <a:latin typeface="Century Gothic"/>
                <a:cs typeface="Century Gothic"/>
              </a:rPr>
              <a:t> to generate meaning from a pile of data. Note, what the researcher is faced with is a pile of text that needs to be transformed into thematic patterns. This hierarchy, as shown in the diagram, demonstrates that the text (which are data) goes through a process of codes/coding in order to generate the patterns or the theme.</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400" u="none" dirty="0">
              <a:latin typeface="Century Gothic"/>
              <a:cs typeface="Century Gothic"/>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400" b="1" u="none" dirty="0">
                <a:latin typeface="Century Gothic"/>
                <a:cs typeface="Century Gothic"/>
              </a:rPr>
              <a:t>[Instructions: </a:t>
            </a:r>
            <a:r>
              <a:rPr lang="en-US" sz="1400" u="none" dirty="0">
                <a:latin typeface="Century Gothic"/>
                <a:cs typeface="Century Gothic"/>
              </a:rPr>
              <a:t>Explain that codes are typically developed to represent</a:t>
            </a:r>
            <a:r>
              <a:rPr lang="en-US" sz="1400" u="none" baseline="0" dirty="0">
                <a:latin typeface="Century Gothic"/>
                <a:cs typeface="Century Gothic"/>
              </a:rPr>
              <a:t> </a:t>
            </a:r>
            <a:r>
              <a:rPr lang="en-US" sz="1400" u="none" dirty="0">
                <a:latin typeface="Century Gothic"/>
                <a:cs typeface="Century Gothic"/>
              </a:rPr>
              <a:t>identified themes and applied or linked to raw data as summary markers for analysis.</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400" u="none" dirty="0">
              <a:latin typeface="Century Gothic"/>
              <a:cs typeface="Century Gothic"/>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400" u="none" dirty="0">
                <a:latin typeface="Century Gothic"/>
                <a:cs typeface="Century Gothic"/>
              </a:rPr>
              <a:t>The</a:t>
            </a:r>
            <a:r>
              <a:rPr lang="en-US" sz="1400" u="none" baseline="0" dirty="0">
                <a:latin typeface="Century Gothic"/>
                <a:cs typeface="Century Gothic"/>
              </a:rPr>
              <a:t> question that many ask is how to create codes and apply codes to raw data. Also, researchers wonder how themes can be identified using the codes and the entire data set. We we look at these processes in the next few slides.</a:t>
            </a:r>
            <a:r>
              <a:rPr lang="en-US" sz="1400" b="1" u="none" baseline="0" dirty="0">
                <a:latin typeface="Century Gothic"/>
                <a:cs typeface="Century Gothic"/>
              </a:rPr>
              <a:t>]</a:t>
            </a:r>
            <a:endParaRPr lang="en-US" sz="1400" b="1" u="none" dirty="0">
              <a:latin typeface="Century Gothic"/>
              <a:cs typeface="Century Gothic"/>
            </a:endParaRPr>
          </a:p>
          <a:p>
            <a:endParaRPr lang="en-US" dirty="0"/>
          </a:p>
        </p:txBody>
      </p:sp>
    </p:spTree>
    <p:extLst>
      <p:ext uri="{BB962C8B-B14F-4D97-AF65-F5344CB8AC3E}">
        <p14:creationId xmlns:p14="http://schemas.microsoft.com/office/powerpoint/2010/main" val="4377905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sz="1400" dirty="0">
                <a:latin typeface="Century Gothic" panose="020B0502020202020204" pitchFamily="34" charset="0"/>
              </a:rPr>
              <a:t>Irrespective of the approach selected, you must go through a number</a:t>
            </a:r>
            <a:r>
              <a:rPr lang="en-US" sz="1400" baseline="0" dirty="0">
                <a:latin typeface="Century Gothic" panose="020B0502020202020204" pitchFamily="34" charset="0"/>
              </a:rPr>
              <a:t> of stages. We will be looking at these stages now.</a:t>
            </a:r>
            <a:endParaRPr lang="en-US" sz="1400" dirty="0">
              <a:latin typeface="Century Gothic" panose="020B0502020202020204" pitchFamily="34" charset="0"/>
            </a:endParaRPr>
          </a:p>
        </p:txBody>
      </p:sp>
    </p:spTree>
    <p:extLst>
      <p:ext uri="{BB962C8B-B14F-4D97-AF65-F5344CB8AC3E}">
        <p14:creationId xmlns:p14="http://schemas.microsoft.com/office/powerpoint/2010/main" val="641298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sz="1400" baseline="0" dirty="0">
                <a:latin typeface="Century Gothic" panose="020B0502020202020204" pitchFamily="34" charset="0"/>
              </a:rPr>
              <a:t>Analysis happens as a multistep process, but it is not always a linear process. As qualitative researchers, we often spend a lot of time going back to the data. This slide shows the basic processes involved in coding and analysis once data is collected. Note, you may see these stages named differently in other resources but for rigor each will emphasize coding and the identification of themes.</a:t>
            </a:r>
          </a:p>
          <a:p>
            <a:r>
              <a:rPr lang="en-US" sz="1400" baseline="0" dirty="0">
                <a:latin typeface="Century Gothic" panose="020B0502020202020204" pitchFamily="34" charset="0"/>
              </a:rPr>
              <a:t> </a:t>
            </a:r>
          </a:p>
          <a:p>
            <a:r>
              <a:rPr lang="en-US" sz="1400" baseline="0" dirty="0">
                <a:latin typeface="Century Gothic" panose="020B0502020202020204" pitchFamily="34" charset="0"/>
              </a:rPr>
              <a:t>Coding and analysis is an iterative process. Part of what distinguishes qualitative data analysis is a loop-like pattern of multiple rounds of revisiting the data as additional questions emerge, new connections are unearthed, and more complex formations develop along with a deepening understanding of material. This process is often referred to as iterative. For instance, if during the stage of testing the reliability of codes you realize it is not expansive enough you go back to the data to generate more relevant codes. Revisiting the data can happen at all the stages. </a:t>
            </a:r>
          </a:p>
          <a:p>
            <a:endParaRPr lang="en-US" sz="1400" baseline="0" dirty="0">
              <a:latin typeface="Century Gothic" panose="020B0502020202020204" pitchFamily="34" charset="0"/>
            </a:endParaRPr>
          </a:p>
          <a:p>
            <a:r>
              <a:rPr lang="en-US" sz="1400" baseline="0" dirty="0">
                <a:latin typeface="Century Gothic" panose="020B0502020202020204" pitchFamily="34" charset="0"/>
              </a:rPr>
              <a:t>Although presented as a linear, step-by-step procedure, the analysis is iterative and reflexive. The stages are interactive. It is an iterative coding process which continues until all text has been satisfactorily coded.</a:t>
            </a:r>
            <a:endParaRPr lang="en-US" sz="1400" dirty="0">
              <a:latin typeface="Century Gothic" panose="020B0502020202020204" pitchFamily="34" charset="0"/>
            </a:endParaRPr>
          </a:p>
        </p:txBody>
      </p:sp>
    </p:spTree>
    <p:extLst>
      <p:ext uri="{BB962C8B-B14F-4D97-AF65-F5344CB8AC3E}">
        <p14:creationId xmlns:p14="http://schemas.microsoft.com/office/powerpoint/2010/main" val="33706831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sz="1400" b="1" baseline="0" noProof="0" dirty="0">
                <a:latin typeface="Century Gothic" panose="020B0502020202020204" pitchFamily="34" charset="0"/>
              </a:rPr>
              <a:t>What? </a:t>
            </a:r>
            <a:r>
              <a:rPr lang="en-US" sz="1400" baseline="0" noProof="0" dirty="0">
                <a:latin typeface="Century Gothic" panose="020B0502020202020204" pitchFamily="34" charset="0"/>
              </a:rPr>
              <a:t>Remember that there is much more material rather than only a verbatim transcript. All the material identified on this slide can be coded. </a:t>
            </a:r>
          </a:p>
          <a:p>
            <a:endParaRPr lang="en-US" sz="1400" b="1" baseline="0" noProof="0" dirty="0">
              <a:latin typeface="Century Gothic" panose="020B0502020202020204" pitchFamily="34" charset="0"/>
            </a:endParaRPr>
          </a:p>
          <a:p>
            <a:r>
              <a:rPr lang="en-US" sz="1400" b="1" baseline="0" noProof="0" dirty="0">
                <a:latin typeface="Century Gothic" panose="020B0502020202020204" pitchFamily="34" charset="0"/>
              </a:rPr>
              <a:t>Who? </a:t>
            </a:r>
            <a:r>
              <a:rPr lang="en-US" sz="1400" baseline="0" noProof="0" dirty="0">
                <a:latin typeface="Century Gothic" panose="020B0502020202020204" pitchFamily="34" charset="0"/>
              </a:rPr>
              <a:t>It is important to remember that people that did not participate in fieldwork would not be familiar with data, and they can then be blind to important information. If you have a field team, it is important that your team is theoretically able to code. Your team must know the topic you are researching.</a:t>
            </a:r>
          </a:p>
          <a:p>
            <a:endParaRPr lang="en-US" sz="1400" baseline="0" noProof="0" dirty="0">
              <a:latin typeface="Century Gothic" panose="020B0502020202020204" pitchFamily="34" charset="0"/>
            </a:endParaRPr>
          </a:p>
          <a:p>
            <a:r>
              <a:rPr lang="en-US" sz="1400" b="1" baseline="0" noProof="0" dirty="0">
                <a:latin typeface="Century Gothic" panose="020B0502020202020204" pitchFamily="34" charset="0"/>
              </a:rPr>
              <a:t>Teams</a:t>
            </a:r>
            <a:r>
              <a:rPr lang="en-US" sz="1400" baseline="0" noProof="0" dirty="0">
                <a:latin typeface="Century Gothic" panose="020B0502020202020204" pitchFamily="34" charset="0"/>
              </a:rPr>
              <a:t>. Teams must be trained so that information is standardized. The data can be encoded by segments within the team, a person will encode a tool, a site, or a type of informant.</a:t>
            </a:r>
          </a:p>
          <a:p>
            <a:endParaRPr lang="en-US" dirty="0"/>
          </a:p>
        </p:txBody>
      </p:sp>
    </p:spTree>
    <p:extLst>
      <p:ext uri="{BB962C8B-B14F-4D97-AF65-F5344CB8AC3E}">
        <p14:creationId xmlns:p14="http://schemas.microsoft.com/office/powerpoint/2010/main" val="8307391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4" y="3692525"/>
            <a:ext cx="8663673" cy="3497263"/>
          </a:xfrm>
          <a:prstGeom prst="rect">
            <a:avLst/>
          </a:prstGeom>
        </p:spPr>
        <p:txBody>
          <a:bodyPr/>
          <a:lstStyle/>
          <a:p>
            <a:r>
              <a:rPr lang="en-US" sz="1400" dirty="0">
                <a:latin typeface="Century Gothic" panose="020B0502020202020204" pitchFamily="34" charset="0"/>
                <a:cs typeface="Century Gothic"/>
              </a:rPr>
              <a:t>T</a:t>
            </a:r>
            <a:r>
              <a:rPr lang="en-US" sz="1400" baseline="0" dirty="0">
                <a:latin typeface="Century Gothic" panose="020B0502020202020204" pitchFamily="34" charset="0"/>
                <a:cs typeface="Century Gothic"/>
              </a:rPr>
              <a:t>here are two main approaches used for the code identification process: Inductive and deductive. Inductive is </a:t>
            </a:r>
            <a:r>
              <a:rPr lang="en-US" sz="1400" baseline="0" dirty="0">
                <a:latin typeface="Century Gothic" panose="020B0502020202020204" pitchFamily="34" charset="0"/>
                <a:cs typeface="+mn-cs"/>
              </a:rPr>
              <a:t>d</a:t>
            </a:r>
            <a:r>
              <a:rPr lang="en-US" sz="1400" dirty="0">
                <a:latin typeface="Century Gothic" panose="020B0502020202020204" pitchFamily="34" charset="0"/>
              </a:rPr>
              <a:t>riven by what is in data or the content of the data itself; so this is mapped by the researcher</a:t>
            </a:r>
            <a:r>
              <a:rPr lang="en-US" sz="1400" baseline="0" dirty="0">
                <a:latin typeface="Century Gothic" panose="020B0502020202020204" pitchFamily="34" charset="0"/>
              </a:rPr>
              <a:t>s’ analysis. The use of an inductive approach signals a participant or data-based meaning orientation. For this reason, inductive is seen as being experiential in its orientation, that is, coming from the experiences of the participants.</a:t>
            </a:r>
            <a:br>
              <a:rPr lang="en-US" sz="1400" baseline="0" dirty="0">
                <a:latin typeface="Century Gothic" panose="020B0502020202020204" pitchFamily="34" charset="0"/>
              </a:rPr>
            </a:br>
            <a:endParaRPr lang="en-US" sz="1400" baseline="0" dirty="0">
              <a:latin typeface="Century Gothic" panose="020B0502020202020204" pitchFamily="34" charset="0"/>
            </a:endParaRPr>
          </a:p>
          <a:p>
            <a:r>
              <a:rPr lang="en-US" sz="1400" baseline="0" dirty="0">
                <a:latin typeface="Century Gothic" panose="020B0502020202020204" pitchFamily="34" charset="0"/>
              </a:rPr>
              <a:t>It assumes a knowable world and “giving voice” to experiences and meanings of that world as reported in the data. </a:t>
            </a:r>
          </a:p>
          <a:p>
            <a:endParaRPr lang="en-US" sz="1400" baseline="0" dirty="0">
              <a:latin typeface="Century Gothic" panose="020B0502020202020204" pitchFamily="34" charset="0"/>
            </a:endParaRPr>
          </a:p>
          <a:p>
            <a:r>
              <a:rPr lang="en-US" sz="1400" b="1" baseline="0" dirty="0">
                <a:latin typeface="Century Gothic" panose="020B0502020202020204" pitchFamily="34" charset="0"/>
              </a:rPr>
              <a:t>[Instructions: </a:t>
            </a:r>
            <a:r>
              <a:rPr lang="en-US" sz="1400" baseline="0" dirty="0">
                <a:latin typeface="Century Gothic" panose="020B0502020202020204" pitchFamily="34" charset="0"/>
              </a:rPr>
              <a:t>Use the following characteristics to describe the inductive approach.</a:t>
            </a:r>
            <a:br>
              <a:rPr lang="en-US" sz="1400" baseline="0" dirty="0">
                <a:latin typeface="Century Gothic" panose="020B0502020202020204" pitchFamily="34" charset="0"/>
              </a:rPr>
            </a:br>
            <a:endParaRPr lang="en-US" sz="1400" dirty="0">
              <a:latin typeface="Century Gothic" panose="020B0502020202020204" pitchFamily="34" charset="0"/>
            </a:endParaRPr>
          </a:p>
          <a:p>
            <a:pPr marL="742950" lvl="1" indent="-285750">
              <a:lnSpc>
                <a:spcPct val="130000"/>
              </a:lnSpc>
              <a:buFont typeface="Wingdings" panose="05000000000000000000" pitchFamily="2" charset="2"/>
              <a:buChar char="§"/>
            </a:pPr>
            <a:r>
              <a:rPr lang="en-US" sz="1400" dirty="0">
                <a:latin typeface="Century Gothic" panose="020B0502020202020204" pitchFamily="34" charset="0"/>
                <a:cs typeface="Century Gothic"/>
              </a:rPr>
              <a:t>Bottom-up </a:t>
            </a:r>
          </a:p>
          <a:p>
            <a:pPr marL="742950" lvl="1" indent="-285750">
              <a:lnSpc>
                <a:spcPct val="130000"/>
              </a:lnSpc>
              <a:buFont typeface="Wingdings" panose="05000000000000000000" pitchFamily="2" charset="2"/>
              <a:buChar char="§"/>
            </a:pPr>
            <a:r>
              <a:rPr lang="en-US" sz="1400" dirty="0">
                <a:latin typeface="Century Gothic" panose="020B0502020202020204" pitchFamily="34" charset="0"/>
                <a:cs typeface="Century Gothic"/>
              </a:rPr>
              <a:t>Exploratory</a:t>
            </a:r>
          </a:p>
          <a:p>
            <a:pPr marL="742950" lvl="1" indent="-285750">
              <a:lnSpc>
                <a:spcPct val="130000"/>
              </a:lnSpc>
              <a:buFont typeface="Wingdings" panose="05000000000000000000" pitchFamily="2" charset="2"/>
              <a:buChar char="§"/>
            </a:pPr>
            <a:r>
              <a:rPr lang="en-US" sz="1400" dirty="0">
                <a:latin typeface="Century Gothic" panose="020B0502020202020204" pitchFamily="34" charset="0"/>
                <a:cs typeface="Century Gothic"/>
              </a:rPr>
              <a:t>Driven by what is found in data</a:t>
            </a:r>
          </a:p>
          <a:p>
            <a:pPr marL="742950" lvl="1" indent="-285750">
              <a:lnSpc>
                <a:spcPct val="130000"/>
              </a:lnSpc>
              <a:buFont typeface="Wingdings" panose="05000000000000000000" pitchFamily="2" charset="2"/>
              <a:buChar char="§"/>
            </a:pPr>
            <a:r>
              <a:rPr lang="en-US" sz="1400" dirty="0">
                <a:latin typeface="Century Gothic" panose="020B0502020202020204" pitchFamily="34" charset="0"/>
                <a:cs typeface="Century Gothic"/>
              </a:rPr>
              <a:t>Codes and themes derived from context</a:t>
            </a:r>
          </a:p>
          <a:p>
            <a:pPr marL="742950" lvl="1" indent="-285750">
              <a:lnSpc>
                <a:spcPct val="130000"/>
              </a:lnSpc>
              <a:buFont typeface="Wingdings" panose="05000000000000000000" pitchFamily="2" charset="2"/>
              <a:buChar char="§"/>
            </a:pPr>
            <a:r>
              <a:rPr lang="en-US" sz="1400" dirty="0">
                <a:latin typeface="Century Gothic" panose="020B0502020202020204" pitchFamily="34" charset="0"/>
                <a:cs typeface="Century Gothic"/>
              </a:rPr>
              <a:t>What is matched by researcher closely reflects what is in data</a:t>
            </a:r>
          </a:p>
          <a:p>
            <a:pPr marL="742950" lvl="1" indent="-285750">
              <a:lnSpc>
                <a:spcPct val="130000"/>
              </a:lnSpc>
              <a:buFont typeface="Wingdings" panose="05000000000000000000" pitchFamily="2" charset="2"/>
              <a:buChar char="§"/>
            </a:pPr>
            <a:r>
              <a:rPr lang="en-US" sz="1400" dirty="0">
                <a:latin typeface="Century Gothic" panose="020B0502020202020204" pitchFamily="34" charset="0"/>
                <a:cs typeface="Century Gothic"/>
              </a:rPr>
              <a:t>Sometimes described as experiential in orientation</a:t>
            </a:r>
            <a:r>
              <a:rPr lang="en-US" sz="1400" b="1" dirty="0">
                <a:latin typeface="Century Gothic" panose="020B0502020202020204" pitchFamily="34" charset="0"/>
                <a:cs typeface="Century Gothic"/>
              </a:rPr>
              <a:t>]</a:t>
            </a:r>
          </a:p>
          <a:p>
            <a:endParaRPr lang="en-US" sz="1400" dirty="0">
              <a:latin typeface="Century Gothic" panose="020B0502020202020204" pitchFamily="34" charset="0"/>
            </a:endParaRPr>
          </a:p>
          <a:p>
            <a:r>
              <a:rPr lang="en-US" sz="1400" dirty="0">
                <a:latin typeface="Century Gothic" panose="020B0502020202020204" pitchFamily="34" charset="0"/>
              </a:rPr>
              <a:t>A deductive approach is theory-based</a:t>
            </a:r>
            <a:r>
              <a:rPr lang="en-US" sz="1400" baseline="0" dirty="0">
                <a:latin typeface="Century Gothic" panose="020B0502020202020204" pitchFamily="34" charset="0"/>
              </a:rPr>
              <a:t> and has an evaluation orientation. It is often critical in its orientation and constructionist in its</a:t>
            </a:r>
          </a:p>
          <a:p>
            <a:r>
              <a:rPr lang="en-US" sz="1400" baseline="0" dirty="0">
                <a:latin typeface="Century Gothic" panose="020B0502020202020204" pitchFamily="34" charset="0"/>
              </a:rPr>
              <a:t>theoretical framework, examining how the world is put together (i.e., constructed) and the ideas and assumptions that inform</a:t>
            </a:r>
          </a:p>
          <a:p>
            <a:r>
              <a:rPr lang="en-US" sz="1400" baseline="0" dirty="0">
                <a:latin typeface="Century Gothic" panose="020B0502020202020204" pitchFamily="34" charset="0"/>
              </a:rPr>
              <a:t>the data gathered (Braun &amp; Clarke, 2012).</a:t>
            </a:r>
          </a:p>
          <a:p>
            <a:endParaRPr lang="en-US" sz="1400" baseline="0" dirty="0">
              <a:latin typeface="Century Gothic" panose="020B0502020202020204" pitchFamily="34" charset="0"/>
            </a:endParaRPr>
          </a:p>
          <a:p>
            <a:r>
              <a:rPr lang="en-US" sz="1400" dirty="0">
                <a:latin typeface="Century Gothic" panose="020B0502020202020204" pitchFamily="34" charset="0"/>
              </a:rPr>
              <a:t>[Use these</a:t>
            </a:r>
            <a:r>
              <a:rPr lang="en-US" sz="1400" baseline="0" dirty="0">
                <a:latin typeface="Century Gothic" panose="020B0502020202020204" pitchFamily="34" charset="0"/>
              </a:rPr>
              <a:t> </a:t>
            </a:r>
            <a:r>
              <a:rPr lang="en-US" sz="1400" dirty="0">
                <a:latin typeface="Century Gothic" panose="020B0502020202020204" pitchFamily="34" charset="0"/>
              </a:rPr>
              <a:t>examples</a:t>
            </a:r>
            <a:r>
              <a:rPr lang="en-US" sz="1400" baseline="0" dirty="0">
                <a:latin typeface="Century Gothic" panose="020B0502020202020204" pitchFamily="34" charset="0"/>
              </a:rPr>
              <a:t> to make it more practical. Discuss the usefulness of each by using examples on the slide; e.g., when it is deductive you already have some heads-up since part of the story is already known. However, with inductive you only explore. </a:t>
            </a:r>
          </a:p>
          <a:p>
            <a:endParaRPr lang="en-US" sz="1400" baseline="0" dirty="0">
              <a:latin typeface="Century Gothic" panose="020B0502020202020204" pitchFamily="34" charset="0"/>
            </a:endParaRPr>
          </a:p>
          <a:p>
            <a:r>
              <a:rPr lang="en-US" sz="1400" baseline="0" dirty="0">
                <a:latin typeface="Century Gothic" panose="020B0502020202020204" pitchFamily="34" charset="0"/>
              </a:rPr>
              <a:t>Also, note that with deductive you can work on your codes earlier than with inductive. With inductive you need to start data collection first. The usefulness is that inductive can be very flexible.]</a:t>
            </a:r>
            <a:endParaRPr lang="en-US" dirty="0"/>
          </a:p>
        </p:txBody>
      </p:sp>
    </p:spTree>
    <p:extLst>
      <p:ext uri="{BB962C8B-B14F-4D97-AF65-F5344CB8AC3E}">
        <p14:creationId xmlns:p14="http://schemas.microsoft.com/office/powerpoint/2010/main" val="15127337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endParaRPr lang="en-US" dirty="0"/>
          </a:p>
        </p:txBody>
      </p:sp>
    </p:spTree>
    <p:extLst>
      <p:ext uri="{BB962C8B-B14F-4D97-AF65-F5344CB8AC3E}">
        <p14:creationId xmlns:p14="http://schemas.microsoft.com/office/powerpoint/2010/main" val="30741647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sz="1400" dirty="0">
                <a:latin typeface="Century Gothic" panose="020B0502020202020204" pitchFamily="34" charset="0"/>
                <a:cs typeface="Arial" panose="020B0604020202020204" pitchFamily="34" charset="0"/>
              </a:rPr>
              <a:t>[Explain that the combination or</a:t>
            </a:r>
            <a:r>
              <a:rPr lang="en-US" sz="1400" baseline="0" dirty="0">
                <a:latin typeface="Century Gothic" panose="020B0502020202020204" pitchFamily="34" charset="0"/>
                <a:cs typeface="Arial" panose="020B0604020202020204" pitchFamily="34" charset="0"/>
              </a:rPr>
              <a:t> hybrid is commonly used to draw on the advantages of each.</a:t>
            </a:r>
            <a:br>
              <a:rPr lang="en-US" sz="1400" baseline="0" dirty="0">
                <a:latin typeface="Century Gothic" panose="020B0502020202020204" pitchFamily="34" charset="0"/>
                <a:cs typeface="Arial" panose="020B0604020202020204" pitchFamily="34" charset="0"/>
              </a:rPr>
            </a:br>
            <a:endParaRPr lang="en-US" sz="1400" baseline="0" dirty="0">
              <a:latin typeface="Century Gothic" panose="020B0502020202020204" pitchFamily="34" charset="0"/>
              <a:cs typeface="Arial" panose="020B0604020202020204" pitchFamily="34" charset="0"/>
            </a:endParaRPr>
          </a:p>
          <a:p>
            <a:r>
              <a:rPr lang="en-US" sz="1400" baseline="0" dirty="0">
                <a:latin typeface="Century Gothic" panose="020B0502020202020204" pitchFamily="34" charset="0"/>
                <a:cs typeface="Arial" panose="020B0604020202020204" pitchFamily="34" charset="0"/>
              </a:rPr>
              <a:t>For instance, some believe that it is impossible to be purely inductive since we always bring something to the data when we analyze and we rarely completely ignore the content of the data when we code for a particular theoretical construct.]</a:t>
            </a:r>
            <a:endParaRPr lang="en-US" sz="1400" dirty="0">
              <a:latin typeface="Century Gothic" panose="020B0502020202020204" pitchFamily="34" charset="0"/>
              <a:cs typeface="Arial" panose="020B0604020202020204" pitchFamily="34" charset="0"/>
            </a:endParaRPr>
          </a:p>
        </p:txBody>
      </p:sp>
    </p:spTree>
    <p:extLst>
      <p:ext uri="{BB962C8B-B14F-4D97-AF65-F5344CB8AC3E}">
        <p14:creationId xmlns:p14="http://schemas.microsoft.com/office/powerpoint/2010/main" val="35846369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pPr marL="0" lvl="0" indent="0">
              <a:buFont typeface="Arial"/>
              <a:buNone/>
            </a:pPr>
            <a:r>
              <a:rPr lang="en-US" sz="1400" baseline="0" dirty="0">
                <a:latin typeface="Century Gothic" panose="020B0502020202020204" pitchFamily="34" charset="0"/>
              </a:rPr>
              <a:t>Note, the codes that are identified, either inductively or deductively, should be driven by the research questions. For qualitative evaluation these questions could be concerned either about the processes for executing an intervention, the outcomes of the intervention or its impact that is being evaluated. The codes are the qualitative themes that will give some direction about the phenomenon being investigated. </a:t>
            </a:r>
            <a:endParaRPr lang="en-US" sz="1400" dirty="0">
              <a:latin typeface="Century Gothic" panose="020B0502020202020204" pitchFamily="34" charset="0"/>
            </a:endParaRPr>
          </a:p>
        </p:txBody>
      </p:sp>
    </p:spTree>
    <p:extLst>
      <p:ext uri="{BB962C8B-B14F-4D97-AF65-F5344CB8AC3E}">
        <p14:creationId xmlns:p14="http://schemas.microsoft.com/office/powerpoint/2010/main" val="23570392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sz="1400" dirty="0">
                <a:latin typeface="Century Gothic" panose="020B0502020202020204" pitchFamily="34" charset="0"/>
              </a:rPr>
              <a:t>Once</a:t>
            </a:r>
            <a:r>
              <a:rPr lang="en-US" sz="1400" baseline="0" dirty="0">
                <a:latin typeface="Century Gothic" panose="020B0502020202020204" pitchFamily="34" charset="0"/>
              </a:rPr>
              <a:t> there is agreement on the scope and level of detail for items in the list, the team leaders begin to develop the codebook. The codebook serves as evidence for credibility.</a:t>
            </a:r>
          </a:p>
          <a:p>
            <a:endParaRPr lang="en-US" sz="1400" baseline="0" dirty="0">
              <a:latin typeface="Century Gothic" panose="020B0502020202020204" pitchFamily="34" charset="0"/>
            </a:endParaRPr>
          </a:p>
          <a:p>
            <a:r>
              <a:rPr lang="en-US" sz="1400" b="1" baseline="0" dirty="0">
                <a:latin typeface="Century Gothic" panose="020B0502020202020204" pitchFamily="34" charset="0"/>
              </a:rPr>
              <a:t>[Question for brainstorming with the group:</a:t>
            </a:r>
            <a:r>
              <a:rPr lang="en-US" sz="1400" baseline="0" dirty="0">
                <a:latin typeface="Century Gothic" panose="020B0502020202020204" pitchFamily="34" charset="0"/>
              </a:rPr>
              <a:t> Share your experience or describe how a typical codebook you develop will look?</a:t>
            </a:r>
            <a:r>
              <a:rPr lang="en-US" sz="1400" b="1" baseline="0" dirty="0">
                <a:latin typeface="Century Gothic" panose="020B0502020202020204" pitchFamily="34" charset="0"/>
              </a:rPr>
              <a:t>]</a:t>
            </a:r>
          </a:p>
          <a:p>
            <a:endParaRPr lang="en-US" sz="1400" baseline="0" dirty="0">
              <a:latin typeface="Century Gothic" panose="020B0502020202020204" pitchFamily="34" charset="0"/>
            </a:endParaRPr>
          </a:p>
          <a:p>
            <a:r>
              <a:rPr lang="en-US" sz="1400" baseline="0" dirty="0">
                <a:latin typeface="Century Gothic" panose="020B0502020202020204" pitchFamily="34" charset="0"/>
              </a:rPr>
              <a:t>For qualitative evaluation, when creating codes it is key that you focus on the evaluation questions and identify elements that will help you answer them. Depending on the kind of evaluation, you may be interested in either the process, outcomes or impact, or using the qualitative themes.</a:t>
            </a:r>
            <a:endParaRPr lang="en-US" sz="3600" dirty="0"/>
          </a:p>
        </p:txBody>
      </p:sp>
    </p:spTree>
    <p:extLst>
      <p:ext uri="{BB962C8B-B14F-4D97-AF65-F5344CB8AC3E}">
        <p14:creationId xmlns:p14="http://schemas.microsoft.com/office/powerpoint/2010/main" val="23570392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sz="1400" dirty="0">
                <a:latin typeface="Century Gothic" panose="020B0502020202020204" pitchFamily="34" charset="0"/>
              </a:rPr>
              <a:t>The codebook structure has evolved to include</a:t>
            </a:r>
            <a:r>
              <a:rPr lang="en-US" sz="1400" baseline="0" dirty="0">
                <a:latin typeface="Century Gothic" panose="020B0502020202020204" pitchFamily="34" charset="0"/>
              </a:rPr>
              <a:t> six basic components, which are: the code, a brief definition, a full definition,</a:t>
            </a:r>
          </a:p>
          <a:p>
            <a:r>
              <a:rPr lang="en-US" sz="1400" baseline="0" dirty="0">
                <a:latin typeface="Century Gothic" panose="020B0502020202020204" pitchFamily="34" charset="0"/>
              </a:rPr>
              <a:t>guidelines for when to use the code, guidelines for when not to use the code, and examples from the text. However, it is key to</a:t>
            </a:r>
          </a:p>
          <a:p>
            <a:r>
              <a:rPr lang="en-US" sz="1400" baseline="0" dirty="0">
                <a:latin typeface="Century Gothic" panose="020B0502020202020204" pitchFamily="34" charset="0"/>
              </a:rPr>
              <a:t>note that some codebooks may have only the first four components and that can work very well for the coding process. </a:t>
            </a:r>
          </a:p>
          <a:p>
            <a:pPr marL="0" indent="0">
              <a:lnSpc>
                <a:spcPct val="90000"/>
              </a:lnSpc>
              <a:buFont typeface="Arial"/>
              <a:buNone/>
            </a:pPr>
            <a:endParaRPr lang="en-US" sz="1400" b="0" dirty="0">
              <a:latin typeface="Century Gothic" panose="020B0502020202020204" pitchFamily="34" charset="0"/>
              <a:cs typeface="Century Gothic"/>
            </a:endParaRPr>
          </a:p>
          <a:p>
            <a:pPr marL="0" indent="0">
              <a:lnSpc>
                <a:spcPct val="90000"/>
              </a:lnSpc>
              <a:buFont typeface="Arial"/>
              <a:buNone/>
            </a:pPr>
            <a:r>
              <a:rPr lang="en-US" sz="1400" b="1" dirty="0">
                <a:latin typeface="Century Gothic" panose="020B0502020202020204" pitchFamily="34" charset="0"/>
              </a:rPr>
              <a:t>[Instructions</a:t>
            </a:r>
            <a:r>
              <a:rPr lang="en-US" sz="1400" dirty="0">
                <a:latin typeface="Century Gothic" panose="020B0502020202020204" pitchFamily="34" charset="0"/>
              </a:rPr>
              <a:t>:</a:t>
            </a:r>
            <a:r>
              <a:rPr lang="en-US" sz="1400" baseline="0" dirty="0">
                <a:latin typeface="Century Gothic" panose="020B0502020202020204" pitchFamily="34" charset="0"/>
              </a:rPr>
              <a:t> </a:t>
            </a:r>
            <a:r>
              <a:rPr lang="en-US" sz="1400" dirty="0">
                <a:latin typeface="Century Gothic" panose="020B0502020202020204" pitchFamily="34" charset="0"/>
              </a:rPr>
              <a:t>Explain that</a:t>
            </a:r>
            <a:r>
              <a:rPr lang="en-US" sz="1400" baseline="0" dirty="0">
                <a:latin typeface="Century Gothic" panose="020B0502020202020204" pitchFamily="34" charset="0"/>
              </a:rPr>
              <a:t> a</a:t>
            </a:r>
            <a:r>
              <a:rPr lang="en-US" sz="1400" dirty="0">
                <a:latin typeface="Century Gothic" panose="020B0502020202020204" pitchFamily="34" charset="0"/>
              </a:rPr>
              <a:t> codebook</a:t>
            </a:r>
            <a:r>
              <a:rPr lang="en-US" sz="1400" baseline="0" dirty="0">
                <a:latin typeface="Century Gothic" panose="020B0502020202020204" pitchFamily="34" charset="0"/>
              </a:rPr>
              <a:t> usually has the following components:</a:t>
            </a:r>
            <a:br>
              <a:rPr lang="en-US" sz="1400" baseline="0" dirty="0">
                <a:latin typeface="Century Gothic" panose="020B0502020202020204" pitchFamily="34" charset="0"/>
              </a:rPr>
            </a:br>
            <a:endParaRPr lang="en-US" sz="1400" baseline="0" dirty="0">
              <a:latin typeface="Century Gothic" panose="020B0502020202020204" pitchFamily="34" charset="0"/>
            </a:endParaRPr>
          </a:p>
          <a:p>
            <a:pPr marL="742950" lvl="1" indent="-285750">
              <a:lnSpc>
                <a:spcPct val="90000"/>
              </a:lnSpc>
              <a:buFont typeface="Wingdings" panose="05000000000000000000" pitchFamily="2" charset="2"/>
              <a:buChar char="§"/>
            </a:pPr>
            <a:r>
              <a:rPr lang="en-US" sz="1400" dirty="0">
                <a:latin typeface="Century Gothic" panose="020B0502020202020204" pitchFamily="34" charset="0"/>
              </a:rPr>
              <a:t>The code label or name (showing the exact</a:t>
            </a:r>
            <a:r>
              <a:rPr lang="en-US" sz="1400" baseline="0" dirty="0">
                <a:latin typeface="Century Gothic" panose="020B0502020202020204" pitchFamily="34" charset="0"/>
              </a:rPr>
              <a:t> name given to a particular code)</a:t>
            </a:r>
          </a:p>
          <a:p>
            <a:pPr marL="742950" lvl="1" indent="-285750">
              <a:lnSpc>
                <a:spcPct val="90000"/>
              </a:lnSpc>
              <a:buFont typeface="Wingdings" panose="05000000000000000000" pitchFamily="2" charset="2"/>
              <a:buChar char="§"/>
            </a:pPr>
            <a:r>
              <a:rPr lang="en-US" sz="1400" dirty="0">
                <a:latin typeface="Century Gothic" panose="020B0502020202020204" pitchFamily="34" charset="0"/>
              </a:rPr>
              <a:t>The definition of what the label stands for (definition</a:t>
            </a:r>
            <a:r>
              <a:rPr lang="en-US" sz="1400" baseline="0" dirty="0">
                <a:latin typeface="Century Gothic" panose="020B0502020202020204" pitchFamily="34" charset="0"/>
              </a:rPr>
              <a:t> or explanation of all codes)</a:t>
            </a:r>
          </a:p>
          <a:p>
            <a:pPr marL="742950" lvl="1" indent="-285750">
              <a:lnSpc>
                <a:spcPct val="90000"/>
              </a:lnSpc>
              <a:buFont typeface="Wingdings" panose="05000000000000000000" pitchFamily="2" charset="2"/>
              <a:buChar char="§"/>
            </a:pPr>
            <a:r>
              <a:rPr lang="en-US" sz="1400" dirty="0">
                <a:latin typeface="Century Gothic" panose="020B0502020202020204" pitchFamily="34" charset="0"/>
              </a:rPr>
              <a:t>Description of how to know when they occur (This is useful since</a:t>
            </a:r>
            <a:r>
              <a:rPr lang="en-US" sz="1400" baseline="0" dirty="0">
                <a:latin typeface="Century Gothic" panose="020B0502020202020204" pitchFamily="34" charset="0"/>
              </a:rPr>
              <a:t> codebooks are usually used by people analyzing the data)]</a:t>
            </a:r>
          </a:p>
        </p:txBody>
      </p:sp>
    </p:spTree>
    <p:extLst>
      <p:ext uri="{BB962C8B-B14F-4D97-AF65-F5344CB8AC3E}">
        <p14:creationId xmlns:p14="http://schemas.microsoft.com/office/powerpoint/2010/main" val="16506949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pPr marL="0" marR="0" lvl="1" indent="0" algn="l" defTabSz="914400" rtl="0" eaLnBrk="1" fontAlgn="auto" latinLnBrk="0" hangingPunct="1">
              <a:lnSpc>
                <a:spcPct val="120000"/>
              </a:lnSpc>
              <a:spcBef>
                <a:spcPts val="0"/>
              </a:spcBef>
              <a:spcAft>
                <a:spcPts val="0"/>
              </a:spcAft>
              <a:buClrTx/>
              <a:buSzTx/>
              <a:buFont typeface="Arial"/>
              <a:buNone/>
              <a:tabLst/>
              <a:defRPr/>
            </a:pPr>
            <a:r>
              <a:rPr lang="en-US" sz="1400" b="1" dirty="0">
                <a:latin typeface="Century Gothic"/>
                <a:cs typeface="Century Gothic"/>
              </a:rPr>
              <a:t>[Instructions</a:t>
            </a:r>
            <a:r>
              <a:rPr lang="en-US" sz="1400" dirty="0">
                <a:latin typeface="Century Gothic"/>
                <a:cs typeface="Century Gothic"/>
              </a:rPr>
              <a:t>:</a:t>
            </a:r>
            <a:r>
              <a:rPr lang="en-US" sz="1400" baseline="0" dirty="0">
                <a:latin typeface="Century Gothic"/>
                <a:cs typeface="Century Gothic"/>
              </a:rPr>
              <a:t> </a:t>
            </a:r>
            <a:r>
              <a:rPr lang="en-US" sz="1400" dirty="0">
                <a:latin typeface="Century Gothic"/>
                <a:cs typeface="Century Gothic"/>
              </a:rPr>
              <a:t>Review and discuss the sample code manual on the slide. Questions to ask are below.</a:t>
            </a:r>
            <a:r>
              <a:rPr lang="en-US" sz="1400" b="1" dirty="0">
                <a:latin typeface="Century Gothic"/>
                <a:cs typeface="Century Gothic"/>
              </a:rPr>
              <a:t>]</a:t>
            </a:r>
          </a:p>
          <a:p>
            <a:pPr lvl="1" indent="-457200">
              <a:lnSpc>
                <a:spcPct val="120000"/>
              </a:lnSpc>
              <a:buFont typeface="Arial"/>
              <a:buChar char="•"/>
            </a:pPr>
            <a:endParaRPr lang="en-US" sz="1400" dirty="0">
              <a:latin typeface="Century Gothic"/>
              <a:cs typeface="Century Gothic"/>
            </a:endParaRPr>
          </a:p>
          <a:p>
            <a:pPr marL="285750" lvl="1" indent="-285750">
              <a:lnSpc>
                <a:spcPct val="120000"/>
              </a:lnSpc>
              <a:buFont typeface="Wingdings" panose="05000000000000000000" pitchFamily="2" charset="2"/>
              <a:buChar char="§"/>
            </a:pPr>
            <a:r>
              <a:rPr lang="en-US" sz="1400" dirty="0">
                <a:latin typeface="Century Gothic"/>
                <a:cs typeface="Century Gothic"/>
              </a:rPr>
              <a:t>In</a:t>
            </a:r>
            <a:r>
              <a:rPr lang="en-US" sz="1400" baseline="0" dirty="0">
                <a:latin typeface="Century Gothic"/>
                <a:cs typeface="Century Gothic"/>
              </a:rPr>
              <a:t> this sample</a:t>
            </a:r>
            <a:r>
              <a:rPr lang="en-US" sz="1400" dirty="0">
                <a:latin typeface="Century Gothic"/>
                <a:cs typeface="Century Gothic"/>
              </a:rPr>
              <a:t>, how can a researcher create relevant and applicable codes for this topic</a:t>
            </a:r>
            <a:r>
              <a:rPr lang="en-US" sz="1400" baseline="0" dirty="0">
                <a:latin typeface="Century Gothic"/>
                <a:cs typeface="Century Gothic"/>
              </a:rPr>
              <a:t> “marginalization</a:t>
            </a:r>
            <a:r>
              <a:rPr lang="en-US" sz="1400" dirty="0">
                <a:latin typeface="Century Gothic"/>
                <a:cs typeface="Century Gothic"/>
              </a:rPr>
              <a:t>?”</a:t>
            </a:r>
            <a:br>
              <a:rPr lang="en-US" sz="1400" dirty="0">
                <a:latin typeface="Century Gothic"/>
                <a:cs typeface="Century Gothic"/>
              </a:rPr>
            </a:br>
            <a:r>
              <a:rPr lang="en-US" sz="1400" dirty="0">
                <a:latin typeface="Century Gothic"/>
                <a:cs typeface="Century Gothic"/>
              </a:rPr>
              <a:t>[Possible answers: Pre-set codes/a priori; emergent codes.]</a:t>
            </a:r>
            <a:br>
              <a:rPr lang="en-US" sz="1400" dirty="0">
                <a:latin typeface="Century Gothic"/>
                <a:cs typeface="Century Gothic"/>
              </a:rPr>
            </a:br>
            <a:endParaRPr lang="en-US" sz="1400" dirty="0">
              <a:latin typeface="Century Gothic"/>
              <a:cs typeface="Century Gothic"/>
            </a:endParaRPr>
          </a:p>
          <a:p>
            <a:pPr marL="285750" lvl="1" indent="-285750">
              <a:lnSpc>
                <a:spcPct val="120000"/>
              </a:lnSpc>
              <a:buFont typeface="Wingdings" panose="05000000000000000000" pitchFamily="2" charset="2"/>
              <a:buChar char="§"/>
            </a:pPr>
            <a:r>
              <a:rPr lang="en-US" sz="1400" dirty="0">
                <a:latin typeface="Century Gothic"/>
                <a:cs typeface="Century Gothic"/>
              </a:rPr>
              <a:t>Which approach will lead to developing appropriate codes?</a:t>
            </a:r>
            <a:br>
              <a:rPr lang="en-US" sz="1400" dirty="0">
                <a:latin typeface="Century Gothic"/>
                <a:cs typeface="Century Gothic"/>
              </a:rPr>
            </a:br>
            <a:r>
              <a:rPr lang="en-US" sz="1400" dirty="0">
                <a:latin typeface="Century Gothic"/>
                <a:cs typeface="Century Gothic"/>
              </a:rPr>
              <a:t>[Answer: Likely a hybrid; consider that there may be terms that the evaluator is not familiar with ahead of time so everything cannot be set for codes in advance.]</a:t>
            </a:r>
            <a:endParaRPr lang="en-US" sz="800" dirty="0"/>
          </a:p>
        </p:txBody>
      </p:sp>
    </p:spTree>
    <p:extLst>
      <p:ext uri="{BB962C8B-B14F-4D97-AF65-F5344CB8AC3E}">
        <p14:creationId xmlns:p14="http://schemas.microsoft.com/office/powerpoint/2010/main" val="197794286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sz="1400" dirty="0">
                <a:latin typeface="Century Gothic" panose="020B0502020202020204" pitchFamily="34" charset="0"/>
              </a:rPr>
              <a:t>An essential step in the developing</a:t>
            </a:r>
            <a:r>
              <a:rPr lang="en-US" sz="1400" baseline="0" dirty="0">
                <a:latin typeface="Century Gothic" panose="020B0502020202020204" pitchFamily="34" charset="0"/>
              </a:rPr>
              <a:t> an analysis framework is to determine the applicability of the code to raw information. It is very useful to do this in a team or with somebody else.</a:t>
            </a:r>
          </a:p>
          <a:p>
            <a:endParaRPr lang="en-US" sz="1400" baseline="0" dirty="0">
              <a:latin typeface="Century Gothic" panose="020B0502020202020204" pitchFamily="34" charset="0"/>
            </a:endParaRPr>
          </a:p>
          <a:p>
            <a:r>
              <a:rPr lang="en-US" sz="1400" baseline="0" dirty="0">
                <a:latin typeface="Century Gothic" panose="020B0502020202020204" pitchFamily="34" charset="0"/>
              </a:rPr>
              <a:t>Before coding an entire data set, we systematically evaluate the utility of the codes and coder’s ability to apply the codes in a consistent manner. Usually, one or two team members take a lead role in developing the list, which is then reviewed by the full research team. The results of their coding are then compared for consistency of text segmentation and code application. If the results are consistent, the coding continues with periodic checks of inter-coder agreement. If the results are inconsistent, the inconsistencies are reviewed by the coders and team leaders and resolved immediately.</a:t>
            </a:r>
            <a:endParaRPr lang="en-US" sz="1400" dirty="0">
              <a:latin typeface="Century Gothic" panose="020B0502020202020204" pitchFamily="34" charset="0"/>
            </a:endParaRPr>
          </a:p>
        </p:txBody>
      </p:sp>
    </p:spTree>
    <p:extLst>
      <p:ext uri="{BB962C8B-B14F-4D97-AF65-F5344CB8AC3E}">
        <p14:creationId xmlns:p14="http://schemas.microsoft.com/office/powerpoint/2010/main" val="178713667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pPr marL="0" lvl="1" indent="0">
              <a:lnSpc>
                <a:spcPct val="120000"/>
              </a:lnSpc>
              <a:buFont typeface="Arial"/>
              <a:buNone/>
            </a:pPr>
            <a:r>
              <a:rPr lang="en-US" sz="1400" dirty="0">
                <a:latin typeface="Century Gothic" panose="020B0502020202020204" pitchFamily="34" charset="0"/>
                <a:cs typeface="+mn-cs"/>
              </a:rPr>
              <a:t>This purpose of this</a:t>
            </a:r>
            <a:r>
              <a:rPr lang="en-US" sz="1400" baseline="0" dirty="0">
                <a:latin typeface="Century Gothic" panose="020B0502020202020204" pitchFamily="34" charset="0"/>
                <a:cs typeface="+mn-cs"/>
              </a:rPr>
              <a:t> activity is to practice coding directly using a transcript</a:t>
            </a:r>
            <a:r>
              <a:rPr lang="en-US" sz="1400" dirty="0">
                <a:latin typeface="Century Gothic" panose="020B0502020202020204" pitchFamily="34" charset="0"/>
                <a:cs typeface="+mn-cs"/>
              </a:rPr>
              <a:t>. It should be a quick activity, since there wil</a:t>
            </a:r>
            <a:r>
              <a:rPr lang="en-US" sz="1400" dirty="0">
                <a:latin typeface="Century Gothic" panose="020B0502020202020204" pitchFamily="34" charset="0"/>
              </a:rPr>
              <a:t>l be more practical coding during the next session. </a:t>
            </a:r>
            <a:r>
              <a:rPr lang="en-US" sz="1400" baseline="0" dirty="0">
                <a:latin typeface="Century Gothic" panose="020B0502020202020204" pitchFamily="34" charset="0"/>
                <a:cs typeface="+mn-cs"/>
              </a:rPr>
              <a:t>We will use the codebook and the transcript excerpt from the case study example. All participants should locate the codebook and transcript in their case study. We will practice using relevant codes from the codebook. </a:t>
            </a:r>
          </a:p>
          <a:p>
            <a:pPr marL="0" lvl="1" indent="0">
              <a:lnSpc>
                <a:spcPct val="120000"/>
              </a:lnSpc>
              <a:buFont typeface="Arial"/>
              <a:buNone/>
            </a:pPr>
            <a:endParaRPr lang="en-US" sz="1400" baseline="0" dirty="0">
              <a:latin typeface="Century Gothic" panose="020B0502020202020204" pitchFamily="34" charset="0"/>
              <a:cs typeface="+mn-cs"/>
            </a:endParaRPr>
          </a:p>
          <a:p>
            <a:pPr marL="0" lvl="1" indent="0">
              <a:lnSpc>
                <a:spcPct val="120000"/>
              </a:lnSpc>
              <a:buFont typeface="Arial"/>
              <a:buNone/>
            </a:pPr>
            <a:r>
              <a:rPr lang="en-US" sz="1400" baseline="0" dirty="0">
                <a:latin typeface="Century Gothic" panose="020B0502020202020204" pitchFamily="34" charset="0"/>
                <a:cs typeface="+mn-cs"/>
              </a:rPr>
              <a:t>[After the exercise, facilitator should discuss with participants and guide them to answer the following questions:</a:t>
            </a:r>
            <a:br>
              <a:rPr lang="en-US" sz="1400" baseline="0" dirty="0">
                <a:latin typeface="Century Gothic" panose="020B0502020202020204" pitchFamily="34" charset="0"/>
                <a:cs typeface="+mn-cs"/>
              </a:rPr>
            </a:br>
            <a:endParaRPr lang="en-US" sz="1400" baseline="0" dirty="0">
              <a:latin typeface="Century Gothic" panose="020B0502020202020204" pitchFamily="34" charset="0"/>
              <a:cs typeface="+mn-cs"/>
            </a:endParaRPr>
          </a:p>
          <a:p>
            <a:pPr marL="742950" lvl="2" indent="-285750">
              <a:lnSpc>
                <a:spcPct val="120000"/>
              </a:lnSpc>
              <a:buFont typeface="Wingdings" panose="05000000000000000000" pitchFamily="2" charset="2"/>
              <a:buChar char="§"/>
            </a:pPr>
            <a:r>
              <a:rPr lang="en-US" sz="1400" baseline="0" dirty="0">
                <a:latin typeface="Century Gothic" panose="020B0502020202020204" pitchFamily="34" charset="0"/>
                <a:cs typeface="+mn-cs"/>
              </a:rPr>
              <a:t>Which codes did they Identify as being relevant? </a:t>
            </a:r>
          </a:p>
          <a:p>
            <a:pPr marL="742950" lvl="2" indent="-285750">
              <a:lnSpc>
                <a:spcPct val="120000"/>
              </a:lnSpc>
              <a:buFont typeface="Wingdings" panose="05000000000000000000" pitchFamily="2" charset="2"/>
              <a:buChar char="§"/>
            </a:pPr>
            <a:r>
              <a:rPr lang="en-US" sz="1400" baseline="0" dirty="0">
                <a:latin typeface="Century Gothic" panose="020B0502020202020204" pitchFamily="34" charset="0"/>
                <a:cs typeface="+mn-cs"/>
              </a:rPr>
              <a:t>Which areas had no codes?]</a:t>
            </a:r>
            <a:endParaRPr lang="en-US" sz="800" dirty="0"/>
          </a:p>
        </p:txBody>
      </p:sp>
    </p:spTree>
    <p:extLst>
      <p:ext uri="{BB962C8B-B14F-4D97-AF65-F5344CB8AC3E}">
        <p14:creationId xmlns:p14="http://schemas.microsoft.com/office/powerpoint/2010/main" val="247770977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sz="1400" dirty="0">
                <a:latin typeface="Century Gothic" panose="020B0502020202020204" pitchFamily="34" charset="0"/>
              </a:rPr>
              <a:t>[Use outcome</a:t>
            </a:r>
            <a:r>
              <a:rPr lang="en-US" sz="1400" baseline="0" dirty="0">
                <a:latin typeface="Century Gothic" panose="020B0502020202020204" pitchFamily="34" charset="0"/>
              </a:rPr>
              <a:t> of exercise to emphasize that testing the codes is very helpful for identifying meaningful units in the data. Also, mention that a practical session using the software will be done in the next session.]</a:t>
            </a:r>
            <a:endParaRPr lang="en-US" sz="1400" dirty="0">
              <a:latin typeface="Century Gothic" panose="020B0502020202020204" pitchFamily="34" charset="0"/>
            </a:endParaRPr>
          </a:p>
        </p:txBody>
      </p:sp>
    </p:spTree>
    <p:extLst>
      <p:ext uri="{BB962C8B-B14F-4D97-AF65-F5344CB8AC3E}">
        <p14:creationId xmlns:p14="http://schemas.microsoft.com/office/powerpoint/2010/main" val="409250907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sz="1400" dirty="0">
                <a:latin typeface="Century Gothic" panose="020B0502020202020204" pitchFamily="34" charset="0"/>
              </a:rPr>
              <a:t>[Conclude</a:t>
            </a:r>
            <a:r>
              <a:rPr lang="en-US" sz="1400" baseline="0" dirty="0">
                <a:latin typeface="Century Gothic" panose="020B0502020202020204" pitchFamily="34" charset="0"/>
              </a:rPr>
              <a:t> this session on coding by explaining that coding is a systematic and reflective process. These questions should guide the evaluator to know what the data is saying on the whole and be able to tease it out.]</a:t>
            </a:r>
            <a:endParaRPr lang="en-US" sz="1400" dirty="0">
              <a:latin typeface="Century Gothic" panose="020B0502020202020204" pitchFamily="34" charset="0"/>
            </a:endParaRPr>
          </a:p>
        </p:txBody>
      </p:sp>
    </p:spTree>
    <p:extLst>
      <p:ext uri="{BB962C8B-B14F-4D97-AF65-F5344CB8AC3E}">
        <p14:creationId xmlns:p14="http://schemas.microsoft.com/office/powerpoint/2010/main" val="211167969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sz="1400" dirty="0">
                <a:latin typeface="Century Gothic" panose="020B0502020202020204" pitchFamily="34" charset="0"/>
              </a:rPr>
              <a:t>[As</a:t>
            </a:r>
            <a:r>
              <a:rPr lang="en-US" sz="1400" baseline="0" dirty="0">
                <a:latin typeface="Century Gothic" panose="020B0502020202020204" pitchFamily="34" charset="0"/>
              </a:rPr>
              <a:t>k participants their understanding of a theme. How do they identify themes using their codes?]</a:t>
            </a:r>
            <a:endParaRPr lang="en-US" sz="1400" dirty="0">
              <a:latin typeface="Century Gothic" panose="020B0502020202020204" pitchFamily="34" charset="0"/>
            </a:endParaRPr>
          </a:p>
          <a:p>
            <a:endParaRPr lang="en-US" dirty="0"/>
          </a:p>
        </p:txBody>
      </p:sp>
    </p:spTree>
    <p:extLst>
      <p:ext uri="{BB962C8B-B14F-4D97-AF65-F5344CB8AC3E}">
        <p14:creationId xmlns:p14="http://schemas.microsoft.com/office/powerpoint/2010/main" val="173620626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dirty="0">
                <a:latin typeface="Century Gothic" panose="020B0502020202020204" pitchFamily="34" charset="0"/>
              </a:rPr>
              <a:t>A theme captures something important about the data in relation to the evaluation research question, and represents some level of patterned response or meaning within the data set. </a:t>
            </a:r>
          </a:p>
          <a:p>
            <a:endParaRPr lang="en-US" sz="1400" dirty="0">
              <a:latin typeface="Century Gothic" panose="020B0502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Century Gothic" panose="020B0502020202020204" pitchFamily="34" charset="0"/>
                <a:ea typeface="+mn-ea"/>
                <a:cs typeface="+mn-cs"/>
              </a:rPr>
              <a:t>An important question to address in terms of coding is: What counts as a pattern/theme, or what ‘size’ does a theme need to be? This is a question of prevalence, in terms both of space within each data item and of prevalence across the entire data set. Ideally, there will be a number of instances of the theme across the data set, but more instances do not necessarily mean the theme itself is more crucial. As this is qualitative analysis, there is no hard-and- fast answer to the question of what proportion of your data set needs to display evidence of the theme for it to be considered a theme. It is not the case that if it was present in 50% of one’s data items, it would be a theme, but if it was present only in 47%, then it would not be a theme (Braun &amp; Clarke,</a:t>
            </a:r>
            <a:r>
              <a:rPr lang="en-US" sz="1400" kern="1200" baseline="0" dirty="0">
                <a:solidFill>
                  <a:schemeClr val="tx1"/>
                </a:solidFill>
                <a:effectLst/>
                <a:latin typeface="Century Gothic" panose="020B0502020202020204" pitchFamily="34" charset="0"/>
                <a:ea typeface="+mn-ea"/>
                <a:cs typeface="+mn-cs"/>
              </a:rPr>
              <a:t> 2006</a:t>
            </a:r>
            <a:r>
              <a:rPr lang="en-US" sz="1400" kern="1200" dirty="0">
                <a:solidFill>
                  <a:schemeClr val="tx1"/>
                </a:solidFill>
                <a:effectLst/>
                <a:latin typeface="Century Gothic" panose="020B0502020202020204" pitchFamily="34" charset="0"/>
                <a:ea typeface="+mn-ea"/>
                <a:cs typeface="+mn-cs"/>
              </a:rPr>
              <a:t>).</a:t>
            </a:r>
            <a:endParaRPr lang="en-US" dirty="0"/>
          </a:p>
        </p:txBody>
      </p:sp>
    </p:spTree>
    <p:extLst>
      <p:ext uri="{BB962C8B-B14F-4D97-AF65-F5344CB8AC3E}">
        <p14:creationId xmlns:p14="http://schemas.microsoft.com/office/powerpoint/2010/main" val="87167915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sz="1400" dirty="0">
                <a:latin typeface="Century Gothic" panose="020B0502020202020204" pitchFamily="34" charset="0"/>
              </a:rPr>
              <a:t>Explain</a:t>
            </a:r>
            <a:r>
              <a:rPr lang="en-US" sz="1400" baseline="0" dirty="0">
                <a:latin typeface="Century Gothic" panose="020B0502020202020204" pitchFamily="34" charset="0"/>
              </a:rPr>
              <a:t> that the theme will be based on patterns that the data is suggesting about the intervention being evaluated. For example, what are an individual’s attitudes towards a nutrition intervention that seeks to provide food for children at school? What are school children’s experiences with the school feeding program? Are you gathering positive experiences or negative experiences?</a:t>
            </a:r>
            <a:endParaRPr lang="en-US" sz="1400" dirty="0">
              <a:latin typeface="Century Gothic" panose="020B0502020202020204" pitchFamily="34" charset="0"/>
            </a:endParaRPr>
          </a:p>
        </p:txBody>
      </p:sp>
    </p:spTree>
    <p:extLst>
      <p:ext uri="{BB962C8B-B14F-4D97-AF65-F5344CB8AC3E}">
        <p14:creationId xmlns:p14="http://schemas.microsoft.com/office/powerpoint/2010/main" val="219975443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Century Gothic" panose="020B0502020202020204" pitchFamily="34" charset="0"/>
                <a:ea typeface="+mn-ea"/>
                <a:cs typeface="+mn-cs"/>
              </a:rPr>
              <a:t>This phase begins when all data have been initially coded and collated, and you have a long list of the different codes that have been identified across the data set. This phase, which refocuses the analysis at the broader level of themes, rather than codes, involves sorting the different codes into potential themes, and collating all the relevant coded data extracts within the identified themes. Essentially, you are starting to </a:t>
            </a:r>
            <a:r>
              <a:rPr lang="en-US" sz="1400" kern="1200" dirty="0" err="1">
                <a:solidFill>
                  <a:schemeClr val="tx1"/>
                </a:solidFill>
                <a:effectLst/>
                <a:latin typeface="Century Gothic" panose="020B0502020202020204" pitchFamily="34" charset="0"/>
                <a:ea typeface="+mn-ea"/>
                <a:cs typeface="+mn-cs"/>
              </a:rPr>
              <a:t>analyse</a:t>
            </a:r>
            <a:r>
              <a:rPr lang="en-US" sz="1400" kern="1200" dirty="0">
                <a:solidFill>
                  <a:schemeClr val="tx1"/>
                </a:solidFill>
                <a:effectLst/>
                <a:latin typeface="Century Gothic" panose="020B0502020202020204" pitchFamily="34" charset="0"/>
                <a:ea typeface="+mn-ea"/>
                <a:cs typeface="+mn-cs"/>
              </a:rPr>
              <a:t> your codes and consider how different codes may combine to form an overarching theme. Because this process is very engaging, the</a:t>
            </a:r>
            <a:r>
              <a:rPr lang="en-US" sz="1400" kern="1200" baseline="0" dirty="0">
                <a:solidFill>
                  <a:schemeClr val="tx1"/>
                </a:solidFill>
                <a:effectLst/>
                <a:latin typeface="Century Gothic" panose="020B0502020202020204" pitchFamily="34" charset="0"/>
                <a:ea typeface="+mn-ea"/>
                <a:cs typeface="+mn-cs"/>
              </a:rPr>
              <a:t> data analysis process is referred to as an active process.</a:t>
            </a:r>
            <a:endParaRPr lang="en-US" dirty="0"/>
          </a:p>
        </p:txBody>
      </p:sp>
    </p:spTree>
    <p:extLst>
      <p:ext uri="{BB962C8B-B14F-4D97-AF65-F5344CB8AC3E}">
        <p14:creationId xmlns:p14="http://schemas.microsoft.com/office/powerpoint/2010/main" val="73375116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sz="1400" kern="1200" dirty="0">
                <a:solidFill>
                  <a:schemeClr val="tx1"/>
                </a:solidFill>
                <a:effectLst/>
                <a:latin typeface="Century Gothic" panose="020B0502020202020204" pitchFamily="34" charset="0"/>
                <a:ea typeface="+mn-ea"/>
                <a:cs typeface="+mn-cs"/>
              </a:rPr>
              <a:t>Patton suggests that for dual criteria judging categories, internal homogeneity and external heterogeneity are worth considering here. Data within themes should cohere together meaningfully, while there should be clear and identifiable distinctions between themes (Patton, 1990).</a:t>
            </a:r>
            <a:endParaRPr lang="en-US" sz="1400" dirty="0">
              <a:latin typeface="Century Gothic" panose="020B0502020202020204" pitchFamily="34" charset="0"/>
            </a:endParaRPr>
          </a:p>
        </p:txBody>
      </p:sp>
    </p:spTree>
    <p:extLst>
      <p:ext uri="{BB962C8B-B14F-4D97-AF65-F5344CB8AC3E}">
        <p14:creationId xmlns:p14="http://schemas.microsoft.com/office/powerpoint/2010/main" val="82311430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Century Gothic" panose="020B0502020202020204" pitchFamily="34" charset="0"/>
                <a:ea typeface="+mn-ea"/>
                <a:cs typeface="+mn-cs"/>
              </a:rPr>
              <a:t>However, in this phase you re-read your entire data set for two purposes. The first is, as discussed, to ascertain whether the themes ‘work’ in relation to the data set. The second is to code any additional data within themes that has been missed in earlier coding stages. </a:t>
            </a:r>
            <a:endParaRPr lang="en-US" dirty="0"/>
          </a:p>
        </p:txBody>
      </p:sp>
    </p:spTree>
    <p:extLst>
      <p:ext uri="{BB962C8B-B14F-4D97-AF65-F5344CB8AC3E}">
        <p14:creationId xmlns:p14="http://schemas.microsoft.com/office/powerpoint/2010/main" val="64964396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sz="1400" baseline="0" dirty="0">
                <a:latin typeface="Century Gothic" panose="020B0502020202020204" pitchFamily="34" charset="0"/>
              </a:rPr>
              <a:t>Maps, charts, and tables are helpful for illustrating the patterns within the data set and can help us visualize relationships. </a:t>
            </a:r>
            <a:endParaRPr lang="en-US" sz="1400" dirty="0">
              <a:latin typeface="Century Gothic" panose="020B0502020202020204" pitchFamily="34" charset="0"/>
            </a:endParaRPr>
          </a:p>
        </p:txBody>
      </p:sp>
    </p:spTree>
    <p:extLst>
      <p:ext uri="{BB962C8B-B14F-4D97-AF65-F5344CB8AC3E}">
        <p14:creationId xmlns:p14="http://schemas.microsoft.com/office/powerpoint/2010/main" val="141914727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sz="1400" dirty="0">
                <a:latin typeface="Century Gothic" panose="020B0502020202020204" pitchFamily="34" charset="0"/>
              </a:rPr>
              <a:t>This is a</a:t>
            </a:r>
            <a:r>
              <a:rPr lang="en-US" sz="1400" baseline="0" dirty="0">
                <a:latin typeface="Century Gothic" panose="020B0502020202020204" pitchFamily="34" charset="0"/>
              </a:rPr>
              <a:t> example of a blank thematic map that could be based on the case study. </a:t>
            </a:r>
            <a:r>
              <a:rPr lang="en-US" sz="1400" dirty="0">
                <a:latin typeface="Century Gothic" panose="020B0502020202020204" pitchFamily="34" charset="0"/>
              </a:rPr>
              <a:t>The theme, for example, could be cultural/social interpretations for violence against women (VAW) practices in the community, or acceptability or non-acceptability of the act of VAW and responses to VAW.  </a:t>
            </a:r>
          </a:p>
          <a:p>
            <a:endParaRPr lang="en-US" sz="1400" dirty="0">
              <a:latin typeface="Century Gothic" panose="020B0502020202020204" pitchFamily="34" charset="0"/>
            </a:endParaRPr>
          </a:p>
          <a:p>
            <a:r>
              <a:rPr lang="en-US" sz="1400" dirty="0">
                <a:latin typeface="Century Gothic" panose="020B0502020202020204" pitchFamily="34" charset="0"/>
              </a:rPr>
              <a:t>Then, you have one or more codes under each theme, and one or more quotes representing each code.</a:t>
            </a:r>
            <a:endParaRPr lang="en-US" dirty="0"/>
          </a:p>
        </p:txBody>
      </p:sp>
    </p:spTree>
    <p:extLst>
      <p:ext uri="{BB962C8B-B14F-4D97-AF65-F5344CB8AC3E}">
        <p14:creationId xmlns:p14="http://schemas.microsoft.com/office/powerpoint/2010/main" val="74004795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sz="1400" dirty="0">
                <a:latin typeface="Century Gothic" panose="020B0502020202020204" pitchFamily="34" charset="0"/>
              </a:rPr>
              <a:t>This is an example of using</a:t>
            </a:r>
            <a:r>
              <a:rPr lang="en-US" sz="1400" baseline="0" dirty="0">
                <a:latin typeface="Century Gothic" panose="020B0502020202020204" pitchFamily="34" charset="0"/>
              </a:rPr>
              <a:t> perspectives or behaviors to show acceptability. </a:t>
            </a:r>
            <a:r>
              <a:rPr lang="en-US" sz="1400" dirty="0">
                <a:latin typeface="Century Gothic" panose="020B0502020202020204" pitchFamily="34" charset="0"/>
              </a:rPr>
              <a:t>This is a typical example of how quotes, together with codes, can be used to draw themes. A set of quotes that are sitting under specific codes can be pulled together to draw a meaningful theme.</a:t>
            </a:r>
            <a:r>
              <a:rPr lang="en-US" sz="1400" baseline="0" dirty="0">
                <a:latin typeface="Century Gothic" panose="020B0502020202020204" pitchFamily="34" charset="0"/>
              </a:rPr>
              <a:t> </a:t>
            </a:r>
            <a:endParaRPr lang="en-US" sz="1400" dirty="0">
              <a:latin typeface="Century Gothic" panose="020B0502020202020204" pitchFamily="34" charset="0"/>
            </a:endParaRPr>
          </a:p>
        </p:txBody>
      </p:sp>
    </p:spTree>
    <p:extLst>
      <p:ext uri="{BB962C8B-B14F-4D97-AF65-F5344CB8AC3E}">
        <p14:creationId xmlns:p14="http://schemas.microsoft.com/office/powerpoint/2010/main" val="213172555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Century Gothic" panose="020B0502020202020204" pitchFamily="34" charset="0"/>
                <a:ea typeface="+mn-ea"/>
                <a:cs typeface="+mn-cs"/>
              </a:rPr>
              <a:t>[Put participants into pairs or smaller groups </a:t>
            </a:r>
            <a:r>
              <a:rPr lang="en-US" sz="1400" kern="1200" baseline="0" dirty="0">
                <a:solidFill>
                  <a:schemeClr val="tx1"/>
                </a:solidFill>
                <a:effectLst/>
                <a:latin typeface="Century Gothic" panose="020B0502020202020204" pitchFamily="34" charset="0"/>
                <a:ea typeface="+mn-ea"/>
                <a:cs typeface="+mn-cs"/>
              </a:rPr>
              <a:t>and give each pair an envelop containing several codes from a data set/code book. Ask participants to work in groups to create </a:t>
            </a:r>
            <a:r>
              <a:rPr lang="en-US" sz="1400" dirty="0">
                <a:latin typeface="Century Gothic" panose="020B0502020202020204" pitchFamily="34" charset="0"/>
              </a:rPr>
              <a:t>code</a:t>
            </a:r>
            <a:r>
              <a:rPr lang="en-US" sz="1400" kern="1200" baseline="0" dirty="0">
                <a:solidFill>
                  <a:schemeClr val="tx1"/>
                </a:solidFill>
                <a:effectLst/>
                <a:latin typeface="Century Gothic" panose="020B0502020202020204" pitchFamily="34" charset="0"/>
                <a:ea typeface="+mn-ea"/>
                <a:cs typeface="+mn-cs"/>
              </a:rPr>
              <a:t> piles using the various codes in the envelop. Piles should be related or may have some overlap. After piles are created, a theme, which may be a name or phrase, should be given to each pile. </a:t>
            </a:r>
            <a:r>
              <a:rPr lang="en-US" sz="1400" kern="1200" dirty="0">
                <a:solidFill>
                  <a:schemeClr val="tx1"/>
                </a:solidFill>
                <a:effectLst/>
                <a:latin typeface="Century Gothic" panose="020B0502020202020204" pitchFamily="34" charset="0"/>
                <a:ea typeface="+mn-ea"/>
                <a:cs typeface="+mn-cs"/>
              </a:rPr>
              <a:t>At this point, you will start to have a sense of the significance of individual themes.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400" dirty="0">
              <a:latin typeface="Century Gothic" panose="020B0502020202020204" pitchFamily="34" charset="0"/>
            </a:endParaRPr>
          </a:p>
          <a:p>
            <a:r>
              <a:rPr lang="en-US" sz="1400" dirty="0">
                <a:latin typeface="Century Gothic" panose="020B0502020202020204" pitchFamily="34" charset="0"/>
              </a:rPr>
              <a:t>This</a:t>
            </a:r>
            <a:r>
              <a:rPr lang="en-US" sz="1400" baseline="0" dirty="0">
                <a:latin typeface="Century Gothic" panose="020B0502020202020204" pitchFamily="34" charset="0"/>
              </a:rPr>
              <a:t> activity can be 20 minutes in duration, with another </a:t>
            </a:r>
            <a:r>
              <a:rPr lang="en-US" sz="1400" dirty="0">
                <a:latin typeface="Century Gothic" panose="020B0502020202020204" pitchFamily="34" charset="0"/>
              </a:rPr>
              <a:t>20</a:t>
            </a:r>
            <a:r>
              <a:rPr lang="en-US" sz="1400" baseline="0" dirty="0">
                <a:latin typeface="Century Gothic" panose="020B0502020202020204" pitchFamily="34" charset="0"/>
              </a:rPr>
              <a:t> minutes provided for discussion, and then five minutes for facilitator wrap-up. Time given will depend on the number of codes given to participants for the theme piles.]</a:t>
            </a:r>
            <a:endParaRPr lang="en-US" dirty="0"/>
          </a:p>
        </p:txBody>
      </p:sp>
    </p:spTree>
    <p:extLst>
      <p:ext uri="{BB962C8B-B14F-4D97-AF65-F5344CB8AC3E}">
        <p14:creationId xmlns:p14="http://schemas.microsoft.com/office/powerpoint/2010/main" val="356412985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sz="1400" dirty="0">
                <a:latin typeface="Century Gothic" panose="020B0502020202020204" pitchFamily="34" charset="0"/>
              </a:rPr>
              <a:t>In developing/creating</a:t>
            </a:r>
            <a:r>
              <a:rPr lang="en-US" sz="1400" baseline="0" dirty="0">
                <a:latin typeface="Century Gothic" panose="020B0502020202020204" pitchFamily="34" charset="0"/>
              </a:rPr>
              <a:t> the themes it is key to keep asking yourself a set of questions. </a:t>
            </a:r>
          </a:p>
          <a:p>
            <a:endParaRPr lang="en-US" sz="1400" baseline="0" dirty="0">
              <a:latin typeface="Century Gothic" panose="020B0502020202020204" pitchFamily="34" charset="0"/>
            </a:endParaRPr>
          </a:p>
          <a:p>
            <a:r>
              <a:rPr lang="en-US" sz="1400" baseline="0" dirty="0">
                <a:latin typeface="Century Gothic" panose="020B0502020202020204" pitchFamily="34" charset="0"/>
              </a:rPr>
              <a:t>[Read questions on the  slide and refer to some examples from the previous activity to evaluate codes that participants listed.]  </a:t>
            </a:r>
            <a:endParaRPr lang="en-US" sz="1400" dirty="0">
              <a:latin typeface="Century Gothic" panose="020B0502020202020204" pitchFamily="34" charset="0"/>
            </a:endParaRPr>
          </a:p>
        </p:txBody>
      </p:sp>
    </p:spTree>
    <p:extLst>
      <p:ext uri="{BB962C8B-B14F-4D97-AF65-F5344CB8AC3E}">
        <p14:creationId xmlns:p14="http://schemas.microsoft.com/office/powerpoint/2010/main" val="340589824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2163" y="971550"/>
            <a:ext cx="3394075" cy="2622550"/>
          </a:xfrm>
          <a:prstGeom prst="rect">
            <a:avLst/>
          </a:prstGeom>
          <a:noFill/>
          <a:ln w="12700">
            <a:solidFill>
              <a:prstClr val="black"/>
            </a:solidFill>
          </a:ln>
        </p:spPr>
      </p:sp>
      <p:sp>
        <p:nvSpPr>
          <p:cNvPr id="3" name="Notes Placeholder 2"/>
          <p:cNvSpPr>
            <a:spLocks noGrp="1"/>
          </p:cNvSpPr>
          <p:nvPr>
            <p:ph type="body" idx="1"/>
          </p:nvPr>
        </p:nvSpPr>
        <p:spPr>
          <a:xfrm>
            <a:off x="1006475" y="3740150"/>
            <a:ext cx="8045450" cy="3060700"/>
          </a:xfrm>
          <a:prstGeom prst="rect">
            <a:avLst/>
          </a:prstGeom>
        </p:spPr>
        <p:txBody>
          <a:bodyPr/>
          <a:lstStyle/>
          <a:p>
            <a:r>
              <a:rPr lang="en-US" sz="1400" dirty="0">
                <a:latin typeface="Century Gothic" panose="020B0502020202020204" pitchFamily="34" charset="0"/>
                <a:cs typeface="Arial" panose="020B0604020202020204" pitchFamily="34" charset="0"/>
              </a:rPr>
              <a:t>Corroborating</a:t>
            </a:r>
            <a:r>
              <a:rPr lang="en-US" sz="1400" baseline="0" dirty="0">
                <a:latin typeface="Century Gothic" panose="020B0502020202020204" pitchFamily="34" charset="0"/>
                <a:cs typeface="Arial" panose="020B0604020202020204" pitchFamily="34" charset="0"/>
              </a:rPr>
              <a:t> themes in the qualitative data analysis is the stage where the researchers who are actively identifying themes work with each other to confirm various themes. This is useful since there may be a high possibility for qualitative researchers to introduce individual bias, leading them to the identification of themes that are not present within the data set. The team effort should also be used to refine themes to answer specific evaluation questions and also avoid overlap.</a:t>
            </a:r>
          </a:p>
          <a:p>
            <a:endParaRPr lang="en-US" sz="1400" baseline="0" dirty="0">
              <a:latin typeface="Century Gothic" panose="020B0502020202020204" pitchFamily="34" charset="0"/>
              <a:cs typeface="Arial" panose="020B0604020202020204" pitchFamily="34" charset="0"/>
            </a:endParaRPr>
          </a:p>
          <a:p>
            <a:r>
              <a:rPr lang="en-US" sz="1400" baseline="0" dirty="0">
                <a:latin typeface="Century Gothic" panose="020B0502020202020204" pitchFamily="34" charset="0"/>
                <a:cs typeface="Arial" panose="020B0604020202020204" pitchFamily="34" charset="0"/>
              </a:rPr>
              <a:t>It is ideal to have two or more coders so that you are less subject to such biases.</a:t>
            </a:r>
            <a:endParaRPr lang="en-US" sz="1400" dirty="0">
              <a:latin typeface="Century Gothic" panose="020B0502020202020204" pitchFamily="34" charset="0"/>
              <a:cs typeface="Arial" panose="020B0604020202020204" pitchFamily="34" charset="0"/>
            </a:endParaRPr>
          </a:p>
        </p:txBody>
      </p:sp>
    </p:spTree>
    <p:extLst>
      <p:ext uri="{BB962C8B-B14F-4D97-AF65-F5344CB8AC3E}">
        <p14:creationId xmlns:p14="http://schemas.microsoft.com/office/powerpoint/2010/main" val="214701899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r>
              <a:rPr lang="en-US" sz="1400" dirty="0">
                <a:latin typeface="Century Gothic" panose="020B0502020202020204" pitchFamily="34" charset="0"/>
              </a:rPr>
              <a:t>With qualitative</a:t>
            </a:r>
            <a:r>
              <a:rPr lang="en-US" sz="1400" baseline="0" dirty="0">
                <a:latin typeface="Century Gothic" panose="020B0502020202020204" pitchFamily="34" charset="0"/>
              </a:rPr>
              <a:t> methods, also note that the data collection and analysis stages should be conducted at the same time if possible. When you are able to analyze while data collection is still ongoing, you can potentially add questions to future data collection to help clarify themes coming out of your analysis. We talk about the emergent nature of qualitative methods and this is one good example of this. The data collection tools can change over time and that is okay.</a:t>
            </a:r>
          </a:p>
          <a:p>
            <a:endParaRPr lang="en-US" sz="1400" baseline="0" dirty="0">
              <a:latin typeface="Century Gothic" panose="020B0502020202020204" pitchFamily="34" charset="0"/>
            </a:endParaRPr>
          </a:p>
          <a:p>
            <a:r>
              <a:rPr lang="en-US" sz="1400" baseline="0" dirty="0">
                <a:latin typeface="Century Gothic" panose="020B0502020202020204" pitchFamily="34" charset="0"/>
              </a:rPr>
              <a:t>Analysis in qualitative research is a loop-like pattern of multiple rounds of revisiting the data, or even during data collection.</a:t>
            </a:r>
            <a:endParaRPr lang="en-US" sz="1400" dirty="0">
              <a:latin typeface="Century Gothic" panose="020B0502020202020204" pitchFamily="34" charset="0"/>
            </a:endParaRPr>
          </a:p>
        </p:txBody>
      </p:sp>
    </p:spTree>
    <p:extLst>
      <p:ext uri="{BB962C8B-B14F-4D97-AF65-F5344CB8AC3E}">
        <p14:creationId xmlns:p14="http://schemas.microsoft.com/office/powerpoint/2010/main" val="334555083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43250" y="582613"/>
            <a:ext cx="3771900" cy="2914650"/>
          </a:xfrm>
          <a:prstGeom prst="rect">
            <a:avLst/>
          </a:prstGeom>
          <a:noFill/>
          <a:ln w="12700">
            <a:solidFill>
              <a:prstClr val="black"/>
            </a:solidFill>
          </a:ln>
        </p:spPr>
      </p:sp>
      <p:sp>
        <p:nvSpPr>
          <p:cNvPr id="3" name="Notes Placeholder 2"/>
          <p:cNvSpPr>
            <a:spLocks noGrp="1"/>
          </p:cNvSpPr>
          <p:nvPr>
            <p:ph type="body" idx="1"/>
          </p:nvPr>
        </p:nvSpPr>
        <p:spPr>
          <a:xfrm>
            <a:off x="1006475" y="3692525"/>
            <a:ext cx="8045450" cy="3497263"/>
          </a:xfrm>
          <a:prstGeom prst="rect">
            <a:avLst/>
          </a:prstGeom>
        </p:spPr>
        <p:txBody>
          <a:bodyPr/>
          <a:lstStyle/>
          <a:p>
            <a:endParaRPr lang="en-US"/>
          </a:p>
        </p:txBody>
      </p:sp>
    </p:spTree>
    <p:extLst>
      <p:ext uri="{BB962C8B-B14F-4D97-AF65-F5344CB8AC3E}">
        <p14:creationId xmlns:p14="http://schemas.microsoft.com/office/powerpoint/2010/main" val="136220921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endParaRPr dirty="0">
              <a:latin typeface="Century Gothic" panose="020B0502020202020204" pitchFamily="34" charset="0"/>
            </a:endParaRPr>
          </a:p>
        </p:txBody>
      </p:sp>
    </p:spTree>
    <p:extLst>
      <p:ext uri="{BB962C8B-B14F-4D97-AF65-F5344CB8AC3E}">
        <p14:creationId xmlns:p14="http://schemas.microsoft.com/office/powerpoint/2010/main" val="150531204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Master" Target="../slideMasters/slideMaster2.xml"/><Relationship Id="rId4" Type="http://schemas.openxmlformats.org/officeDocument/2006/relationships/image" Target="../media/image3.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Master" Target="../slideMasters/slideMaster2.xml"/><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endParaRPr dirty="0">
              <a:latin typeface="Futura Lt BT" panose="020B0402020204020303" pitchFamily="34" charset="0"/>
            </a:endParaRPr>
          </a:p>
        </p:txBody>
      </p:sp>
      <p:sp>
        <p:nvSpPr>
          <p:cNvPr id="9" name="object 5"/>
          <p:cNvSpPr/>
          <p:nvPr userDrawn="1"/>
        </p:nvSpPr>
        <p:spPr>
          <a:xfrm>
            <a:off x="0" y="1143000"/>
            <a:ext cx="10058400" cy="5442455"/>
          </a:xfrm>
          <a:custGeom>
            <a:avLst/>
            <a:gdLst/>
            <a:ahLst/>
            <a:cxnLst/>
            <a:rect l="l" t="t" r="r" b="b"/>
            <a:pathLst>
              <a:path w="10058400" h="5274945">
                <a:moveTo>
                  <a:pt x="0" y="5274564"/>
                </a:moveTo>
                <a:lnTo>
                  <a:pt x="10058400" y="5274564"/>
                </a:lnTo>
                <a:lnTo>
                  <a:pt x="10058400" y="0"/>
                </a:lnTo>
                <a:lnTo>
                  <a:pt x="0" y="0"/>
                </a:lnTo>
                <a:lnTo>
                  <a:pt x="0" y="5274564"/>
                </a:lnTo>
                <a:close/>
              </a:path>
            </a:pathLst>
          </a:custGeom>
          <a:solidFill>
            <a:srgbClr val="5E9A8F"/>
          </a:solidFill>
        </p:spPr>
        <p:txBody>
          <a:bodyPr wrap="square" lIns="0" tIns="0" rIns="0" bIns="0" rtlCol="0"/>
          <a:lstStyle/>
          <a:p>
            <a:endParaRPr/>
          </a:p>
        </p:txBody>
      </p:sp>
      <p:sp>
        <p:nvSpPr>
          <p:cNvPr id="11" name="object 8"/>
          <p:cNvSpPr txBox="1"/>
          <p:nvPr userDrawn="1"/>
        </p:nvSpPr>
        <p:spPr>
          <a:xfrm>
            <a:off x="914400" y="379900"/>
            <a:ext cx="7483475" cy="4167808"/>
          </a:xfrm>
          <a:prstGeom prst="rect">
            <a:avLst/>
          </a:prstGeom>
        </p:spPr>
        <p:txBody>
          <a:bodyPr vert="horz" wrap="square" lIns="0" tIns="0" rIns="0" bIns="0" rtlCol="0">
            <a:spAutoFit/>
          </a:bodyPr>
          <a:lstStyle/>
          <a:p>
            <a:pPr marL="12700">
              <a:lnSpc>
                <a:spcPts val="6495"/>
              </a:lnSpc>
            </a:pPr>
            <a:r>
              <a:rPr lang="en-US" sz="5700" b="1" spc="-265" dirty="0">
                <a:solidFill>
                  <a:srgbClr val="662118"/>
                </a:solidFill>
                <a:latin typeface="Futura LT Pro Book" panose="020B0502020204020303" pitchFamily="34" charset="0"/>
                <a:cs typeface="Gill Sans MT"/>
              </a:rPr>
              <a:t>Headline goes here</a:t>
            </a:r>
          </a:p>
          <a:p>
            <a:pPr marL="12700">
              <a:lnSpc>
                <a:spcPts val="6495"/>
              </a:lnSpc>
            </a:pPr>
            <a:r>
              <a:rPr lang="en-US" sz="5700" b="1" spc="-265" dirty="0">
                <a:solidFill>
                  <a:schemeClr val="bg1"/>
                </a:solidFill>
                <a:latin typeface="Futura LT Pro Book" panose="020B0502020204020303" pitchFamily="34" charset="0"/>
                <a:cs typeface="Gill Sans MT"/>
              </a:rPr>
              <a:t>Headline goes here</a:t>
            </a:r>
          </a:p>
          <a:p>
            <a:pPr marL="12700" marR="0" indent="0" algn="l" defTabSz="914400" rtl="0" eaLnBrk="1" fontAlgn="auto" latinLnBrk="0" hangingPunct="1">
              <a:lnSpc>
                <a:spcPts val="6495"/>
              </a:lnSpc>
              <a:spcBef>
                <a:spcPts val="0"/>
              </a:spcBef>
              <a:spcAft>
                <a:spcPts val="0"/>
              </a:spcAft>
              <a:buClrTx/>
              <a:buSzTx/>
              <a:buFontTx/>
              <a:buNone/>
              <a:tabLst/>
              <a:defRPr/>
            </a:pPr>
            <a:r>
              <a:rPr lang="en-US" sz="5700" b="1" spc="-265" dirty="0">
                <a:solidFill>
                  <a:srgbClr val="002060"/>
                </a:solidFill>
                <a:latin typeface="Futura LT Pro Book" panose="020B0502020204020303" pitchFamily="34" charset="0"/>
                <a:cs typeface="Gill Sans MT"/>
              </a:rPr>
              <a:t>Headline goes here</a:t>
            </a:r>
            <a:endParaRPr lang="en-US" sz="5700" dirty="0">
              <a:solidFill>
                <a:srgbClr val="002060"/>
              </a:solidFill>
              <a:latin typeface="Futura LT Pro Book" panose="020B0502020204020303" pitchFamily="34" charset="0"/>
              <a:cs typeface="Gill Sans MT"/>
            </a:endParaRPr>
          </a:p>
          <a:p>
            <a:pPr marL="12700">
              <a:lnSpc>
                <a:spcPts val="6495"/>
              </a:lnSpc>
            </a:pPr>
            <a:endParaRPr lang="en-US" sz="5700" dirty="0">
              <a:solidFill>
                <a:schemeClr val="bg1"/>
              </a:solidFill>
              <a:latin typeface="Futura Lt BT" panose="020B0402020204020303" pitchFamily="34" charset="0"/>
              <a:cs typeface="Gill Sans MT"/>
            </a:endParaRPr>
          </a:p>
          <a:p>
            <a:pPr marL="12700">
              <a:lnSpc>
                <a:spcPts val="6495"/>
              </a:lnSpc>
            </a:pPr>
            <a:endParaRPr sz="5700" dirty="0">
              <a:solidFill>
                <a:srgbClr val="1E185F"/>
              </a:solidFill>
              <a:latin typeface="Futura Lt BT" panose="020B0402020204020303" pitchFamily="34" charset="0"/>
              <a:cs typeface="Gill Sans MT"/>
            </a:endParaRPr>
          </a:p>
        </p:txBody>
      </p:sp>
      <p:sp>
        <p:nvSpPr>
          <p:cNvPr id="12" name="object 9"/>
          <p:cNvSpPr txBox="1"/>
          <p:nvPr userDrawn="1"/>
        </p:nvSpPr>
        <p:spPr>
          <a:xfrm>
            <a:off x="4495800" y="4572000"/>
            <a:ext cx="4493260" cy="1646605"/>
          </a:xfrm>
          <a:prstGeom prst="rect">
            <a:avLst/>
          </a:prstGeom>
        </p:spPr>
        <p:txBody>
          <a:bodyPr vert="horz" wrap="square" lIns="0" tIns="0" rIns="0" bIns="0" rtlCol="0">
            <a:spAutoFit/>
          </a:bodyPr>
          <a:lstStyle/>
          <a:p>
            <a:pPr marL="12700">
              <a:lnSpc>
                <a:spcPts val="2250"/>
              </a:lnSpc>
            </a:pPr>
            <a:r>
              <a:rPr sz="1600" dirty="0">
                <a:solidFill>
                  <a:srgbClr val="002060"/>
                </a:solidFill>
                <a:latin typeface="Futura LT Pro Book"/>
                <a:cs typeface="Futura LT Pro Book"/>
              </a:rPr>
              <a:t>Author Name and Degree Here</a:t>
            </a:r>
          </a:p>
          <a:p>
            <a:pPr marL="12700">
              <a:lnSpc>
                <a:spcPts val="2250"/>
              </a:lnSpc>
            </a:pPr>
            <a:r>
              <a:rPr sz="1600" b="1" dirty="0">
                <a:solidFill>
                  <a:srgbClr val="002060"/>
                </a:solidFill>
                <a:latin typeface="Futura LT Pro Book"/>
                <a:cs typeface="Futura LT Pro Book"/>
              </a:rPr>
              <a:t>MEASURE Evaluation</a:t>
            </a:r>
            <a:endParaRPr sz="1600" dirty="0">
              <a:solidFill>
                <a:srgbClr val="002060"/>
              </a:solidFill>
              <a:latin typeface="Futura LT Pro Book"/>
              <a:cs typeface="Futura LT Pro Book"/>
            </a:endParaRPr>
          </a:p>
          <a:p>
            <a:pPr marL="12700">
              <a:lnSpc>
                <a:spcPct val="100000"/>
              </a:lnSpc>
            </a:pPr>
            <a:r>
              <a:rPr sz="1600" dirty="0">
                <a:solidFill>
                  <a:srgbClr val="002060"/>
                </a:solidFill>
                <a:latin typeface="Futura LT Pro Book"/>
                <a:cs typeface="Futura LT Pro Book"/>
              </a:rPr>
              <a:t>Your organization here</a:t>
            </a:r>
          </a:p>
          <a:p>
            <a:pPr>
              <a:lnSpc>
                <a:spcPct val="100000"/>
              </a:lnSpc>
              <a:spcBef>
                <a:spcPts val="45"/>
              </a:spcBef>
            </a:pPr>
            <a:endParaRPr sz="1600" dirty="0">
              <a:solidFill>
                <a:srgbClr val="002060"/>
              </a:solidFill>
              <a:latin typeface="Times New Roman"/>
              <a:cs typeface="Times New Roman"/>
            </a:endParaRPr>
          </a:p>
          <a:p>
            <a:pPr marL="12700">
              <a:lnSpc>
                <a:spcPts val="2200"/>
              </a:lnSpc>
            </a:pPr>
            <a:r>
              <a:rPr lang="en-US" sz="1600" dirty="0">
                <a:solidFill>
                  <a:srgbClr val="002060"/>
                </a:solidFill>
                <a:latin typeface="Futura LT Pro Book"/>
                <a:cs typeface="Futura LT Pro Book"/>
              </a:rPr>
              <a:t>Date for presentation</a:t>
            </a:r>
            <a:r>
              <a:rPr lang="en-US" sz="1600" baseline="0" dirty="0">
                <a:solidFill>
                  <a:srgbClr val="002060"/>
                </a:solidFill>
                <a:latin typeface="Futura LT Pro Book"/>
                <a:cs typeface="Futura LT Pro Book"/>
              </a:rPr>
              <a:t> if necessary</a:t>
            </a:r>
            <a:endParaRPr sz="1600" dirty="0">
              <a:solidFill>
                <a:srgbClr val="002060"/>
              </a:solidFill>
              <a:latin typeface="Futura LT Pro Book"/>
              <a:cs typeface="Futura LT Pro Book"/>
            </a:endParaRPr>
          </a:p>
          <a:p>
            <a:pPr marL="12700">
              <a:lnSpc>
                <a:spcPts val="2200"/>
              </a:lnSpc>
            </a:pPr>
            <a:r>
              <a:rPr lang="en-US" sz="1600" b="1" dirty="0">
                <a:solidFill>
                  <a:srgbClr val="002060"/>
                </a:solidFill>
                <a:latin typeface="Futura LT Pro Book"/>
                <a:cs typeface="Futura LT Pro Book"/>
              </a:rPr>
              <a:t>Name of meeting</a:t>
            </a:r>
            <a:endParaRPr sz="1600" dirty="0">
              <a:solidFill>
                <a:srgbClr val="002060"/>
              </a:solidFill>
              <a:latin typeface="Futura LT Pro Book"/>
              <a:cs typeface="Futura LT Pro Book"/>
            </a:endParaRPr>
          </a:p>
        </p:txBody>
      </p:sp>
      <p:sp>
        <p:nvSpPr>
          <p:cNvPr id="8" name="Rectangle 7"/>
          <p:cNvSpPr>
            <a:spLocks noChangeArrowheads="1"/>
          </p:cNvSpPr>
          <p:nvPr userDrawn="1"/>
        </p:nvSpPr>
        <p:spPr bwMode="auto">
          <a:xfrm>
            <a:off x="-1087826" y="7327360"/>
            <a:ext cx="65" cy="276999"/>
          </a:xfrm>
          <a:prstGeom prst="rect">
            <a:avLst/>
          </a:prstGeom>
          <a:solidFill>
            <a:srgbClr val="FFFFFF"/>
          </a:solidFill>
          <a:ln>
            <a:noFill/>
          </a:ln>
          <a:effectLst/>
          <a:extLs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fr-FR" altLang="en-US" sz="1800" b="0" i="0" u="none" strike="noStrike" cap="none" normalizeH="0" baseline="0" dirty="0">
              <a:ln>
                <a:noFill/>
              </a:ln>
              <a:solidFill>
                <a:schemeClr val="tx1"/>
              </a:solidFill>
              <a:effectLst/>
              <a:latin typeface="Arial" panose="020B0604020202020204" pitchFamily="34" charset="0"/>
            </a:endParaRPr>
          </a:p>
        </p:txBody>
      </p:sp>
      <p:pic>
        <p:nvPicPr>
          <p:cNvPr id="13" name="Picture 12"/>
          <p:cNvPicPr>
            <a:picLocks noChangeAspect="1"/>
          </p:cNvPicPr>
          <p:nvPr userDrawn="1"/>
        </p:nvPicPr>
        <p:blipFill rotWithShape="1">
          <a:blip r:embed="rId2">
            <a:extLst>
              <a:ext uri="{28A0092B-C50C-407E-A947-70E740481C1C}">
                <a14:useLocalDpi xmlns:a14="http://schemas.microsoft.com/office/drawing/2010/main" val="0"/>
              </a:ext>
            </a:extLst>
          </a:blip>
          <a:srcRect l="40134" b="23721"/>
          <a:stretch/>
        </p:blipFill>
        <p:spPr>
          <a:xfrm>
            <a:off x="5770174" y="6750269"/>
            <a:ext cx="2159599" cy="990600"/>
          </a:xfrm>
          <a:prstGeom prst="rect">
            <a:avLst/>
          </a:prstGeom>
        </p:spPr>
      </p:pic>
      <p:pic>
        <p:nvPicPr>
          <p:cNvPr id="14" name="Picture 13"/>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4495800" y="6643295"/>
            <a:ext cx="1274374" cy="1089590"/>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bg>
      <p:bgPr>
        <a:solidFill>
          <a:schemeClr val="bg1"/>
        </a:solidFill>
        <a:effectLst/>
      </p:bgPr>
    </p:bg>
    <p:spTree>
      <p:nvGrpSpPr>
        <p:cNvPr id="1" name=""/>
        <p:cNvGrpSpPr/>
        <p:nvPr/>
      </p:nvGrpSpPr>
      <p:grpSpPr>
        <a:xfrm>
          <a:off x="0" y="0"/>
          <a:ext cx="0" cy="0"/>
          <a:chOff x="0" y="0"/>
          <a:chExt cx="0" cy="0"/>
        </a:xfrm>
      </p:grpSpPr>
      <p:sp>
        <p:nvSpPr>
          <p:cNvPr id="13" name="object 3"/>
          <p:cNvSpPr/>
          <p:nvPr userDrawn="1"/>
        </p:nvSpPr>
        <p:spPr>
          <a:xfrm>
            <a:off x="0" y="-1"/>
            <a:ext cx="10058400" cy="1190825"/>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endParaRPr dirty="0">
              <a:latin typeface="Futura Lt BT" panose="020B0402020204020303" pitchFamily="34" charset="0"/>
            </a:endParaRPr>
          </a:p>
        </p:txBody>
      </p:sp>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endParaRPr/>
          </a:p>
        </p:txBody>
      </p:sp>
      <p:sp>
        <p:nvSpPr>
          <p:cNvPr id="12" name="Title 11"/>
          <p:cNvSpPr>
            <a:spLocks noGrp="1"/>
          </p:cNvSpPr>
          <p:nvPr>
            <p:ph type="title" hasCustomPrompt="1"/>
          </p:nvPr>
        </p:nvSpPr>
        <p:spPr>
          <a:xfrm>
            <a:off x="611769" y="366812"/>
            <a:ext cx="8674100" cy="1143000"/>
          </a:xfrm>
          <a:prstGeom prst="rect">
            <a:avLst/>
          </a:prstGeom>
        </p:spPr>
        <p:txBody>
          <a:bodyPr/>
          <a:lstStyle>
            <a:lvl1pPr>
              <a:defRPr sz="4800" b="1">
                <a:solidFill>
                  <a:srgbClr val="662118"/>
                </a:solidFill>
                <a:latin typeface="Century Gothic" panose="020B0502020202020204" pitchFamily="34" charset="0"/>
              </a:defRPr>
            </a:lvl1pPr>
          </a:lstStyle>
          <a:p>
            <a:r>
              <a:rPr lang="en-US" dirty="0"/>
              <a:t>Headline goes here</a:t>
            </a:r>
            <a:br>
              <a:rPr lang="en-US" dirty="0"/>
            </a:br>
            <a:endParaRPr lang="en-US" dirty="0"/>
          </a:p>
        </p:txBody>
      </p:sp>
      <p:sp>
        <p:nvSpPr>
          <p:cNvPr id="23" name="Text Placeholder 22"/>
          <p:cNvSpPr>
            <a:spLocks noGrp="1"/>
          </p:cNvSpPr>
          <p:nvPr>
            <p:ph type="body" sz="quarter" idx="10"/>
          </p:nvPr>
        </p:nvSpPr>
        <p:spPr>
          <a:xfrm>
            <a:off x="685800" y="2702611"/>
            <a:ext cx="8305800" cy="2590800"/>
          </a:xfrm>
          <a:prstGeom prst="rect">
            <a:avLst/>
          </a:prstGeom>
        </p:spPr>
        <p:txBody>
          <a:bodyPr/>
          <a:lstStyle>
            <a:lvl1pPr>
              <a:defRPr sz="2800">
                <a:solidFill>
                  <a:schemeClr val="tx1"/>
                </a:solidFill>
                <a:latin typeface="Futura LT Pro Book" panose="020B0502020204020303" pitchFamily="34" charset="0"/>
              </a:defRPr>
            </a:lvl1pPr>
            <a:lvl2pPr>
              <a:defRPr sz="2400">
                <a:solidFill>
                  <a:schemeClr val="tx1"/>
                </a:solidFill>
                <a:latin typeface="Futura LT Pro Book" panose="020B0502020204020303" pitchFamily="34" charset="0"/>
              </a:defRPr>
            </a:lvl2pPr>
            <a:lvl3pPr>
              <a:defRPr sz="2000">
                <a:solidFill>
                  <a:schemeClr val="tx1"/>
                </a:solidFill>
                <a:latin typeface="Futura LT Pro Book" panose="020B0502020204020303" pitchFamily="34" charset="0"/>
              </a:defRPr>
            </a:lvl3pPr>
            <a:lvl4pPr>
              <a:defRPr>
                <a:solidFill>
                  <a:schemeClr val="tx1"/>
                </a:solidFill>
                <a:latin typeface="Futura LT Pro Book" panose="020B0502020204020303" pitchFamily="34" charset="0"/>
              </a:defRPr>
            </a:lvl4pPr>
            <a:lvl5pPr>
              <a:defRPr>
                <a:solidFill>
                  <a:schemeClr val="tx1"/>
                </a:solidFill>
                <a:latin typeface="Futura LT Pro Book" panose="020B0502020204020303" pitchFamily="34" charset="0"/>
              </a:defRPr>
            </a:lvl5pPr>
          </a:lstStyle>
          <a:p>
            <a:pPr lvl="0"/>
            <a:r>
              <a:rPr lang="en-US"/>
              <a:t>Edit Master text styles</a:t>
            </a:r>
          </a:p>
          <a:p>
            <a:pPr lvl="1"/>
            <a:r>
              <a:rPr lang="en-US"/>
              <a:t>Second level</a:t>
            </a:r>
          </a:p>
          <a:p>
            <a:pPr lvl="2"/>
            <a:r>
              <a:rPr lang="en-US"/>
              <a:t>Third level</a:t>
            </a:r>
          </a:p>
          <a:p>
            <a:pPr lvl="3"/>
            <a:r>
              <a:rPr lang="en-US"/>
              <a:t>Fourth level</a:t>
            </a:r>
          </a:p>
        </p:txBody>
      </p:sp>
      <p:sp>
        <p:nvSpPr>
          <p:cNvPr id="25" name="Text Placeholder 24"/>
          <p:cNvSpPr>
            <a:spLocks noGrp="1"/>
          </p:cNvSpPr>
          <p:nvPr>
            <p:ph type="body" sz="quarter" idx="11" hasCustomPrompt="1"/>
          </p:nvPr>
        </p:nvSpPr>
        <p:spPr>
          <a:xfrm>
            <a:off x="611769" y="1039411"/>
            <a:ext cx="6629400" cy="1066800"/>
          </a:xfrm>
          <a:prstGeom prst="rect">
            <a:avLst/>
          </a:prstGeom>
        </p:spPr>
        <p:txBody>
          <a:bodyPr/>
          <a:lstStyle>
            <a:lvl1pPr>
              <a:defRPr sz="4400">
                <a:solidFill>
                  <a:srgbClr val="1E1860"/>
                </a:solidFill>
                <a:latin typeface="Century Gothic" panose="020B0502020202020204" pitchFamily="34" charset="0"/>
              </a:defRPr>
            </a:lvl1pPr>
          </a:lstStyle>
          <a:p>
            <a:pPr lvl="0"/>
            <a:r>
              <a:rPr lang="en-US" dirty="0"/>
              <a:t>Subtitle goes here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2_Title and Content">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endParaRPr/>
          </a:p>
        </p:txBody>
      </p:sp>
      <p:sp>
        <p:nvSpPr>
          <p:cNvPr id="9" name="object 3"/>
          <p:cNvSpPr/>
          <p:nvPr userDrawn="1"/>
        </p:nvSpPr>
        <p:spPr>
          <a:xfrm>
            <a:off x="-11723" y="0"/>
            <a:ext cx="10058400" cy="118586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endParaRPr dirty="0">
              <a:latin typeface="Futura Lt BT" panose="020B0402020204020303" pitchFamily="34" charset="0"/>
            </a:endParaRPr>
          </a:p>
        </p:txBody>
      </p:sp>
      <p:sp>
        <p:nvSpPr>
          <p:cNvPr id="12" name="Title 11"/>
          <p:cNvSpPr>
            <a:spLocks noGrp="1"/>
          </p:cNvSpPr>
          <p:nvPr>
            <p:ph type="title" hasCustomPrompt="1"/>
          </p:nvPr>
        </p:nvSpPr>
        <p:spPr>
          <a:xfrm>
            <a:off x="598854" y="457200"/>
            <a:ext cx="8674100" cy="1143000"/>
          </a:xfrm>
          <a:prstGeom prst="rect">
            <a:avLst/>
          </a:prstGeom>
        </p:spPr>
        <p:txBody>
          <a:bodyPr/>
          <a:lstStyle>
            <a:lvl1pPr>
              <a:defRPr sz="4800" b="1">
                <a:solidFill>
                  <a:srgbClr val="662118"/>
                </a:solidFill>
                <a:latin typeface="Century Gothic" panose="020B0502020202020204" pitchFamily="34" charset="0"/>
              </a:defRPr>
            </a:lvl1pPr>
          </a:lstStyle>
          <a:p>
            <a:r>
              <a:rPr lang="en-US" dirty="0"/>
              <a:t>Headline goes here</a:t>
            </a:r>
            <a:br>
              <a:rPr lang="en-US" dirty="0"/>
            </a:br>
            <a:endParaRPr lang="en-US" dirty="0"/>
          </a:p>
        </p:txBody>
      </p:sp>
      <p:sp>
        <p:nvSpPr>
          <p:cNvPr id="3" name="Text Placeholder 2"/>
          <p:cNvSpPr>
            <a:spLocks noGrp="1"/>
          </p:cNvSpPr>
          <p:nvPr>
            <p:ph type="body" sz="quarter" idx="11" hasCustomPrompt="1"/>
          </p:nvPr>
        </p:nvSpPr>
        <p:spPr>
          <a:xfrm>
            <a:off x="598854" y="1069181"/>
            <a:ext cx="6629400" cy="1147762"/>
          </a:xfrm>
          <a:prstGeom prst="rect">
            <a:avLst/>
          </a:prstGeom>
        </p:spPr>
        <p:txBody>
          <a:bodyPr/>
          <a:lstStyle>
            <a:lvl1pPr>
              <a:defRPr sz="4400">
                <a:solidFill>
                  <a:srgbClr val="1E1860"/>
                </a:solidFill>
                <a:latin typeface="Century Gothic" panose="020B0502020202020204" pitchFamily="34" charset="0"/>
              </a:defRPr>
            </a:lvl1pPr>
          </a:lstStyle>
          <a:p>
            <a:pPr lvl="0"/>
            <a:r>
              <a:rPr lang="en-US" dirty="0"/>
              <a:t>Subtitle goes here</a:t>
            </a:r>
          </a:p>
        </p:txBody>
      </p:sp>
      <p:sp>
        <p:nvSpPr>
          <p:cNvPr id="5" name="Text Placeholder 4"/>
          <p:cNvSpPr>
            <a:spLocks noGrp="1"/>
          </p:cNvSpPr>
          <p:nvPr>
            <p:ph type="body" sz="quarter" idx="12" hasCustomPrompt="1"/>
          </p:nvPr>
        </p:nvSpPr>
        <p:spPr>
          <a:xfrm>
            <a:off x="598854" y="2819400"/>
            <a:ext cx="6781800" cy="2857500"/>
          </a:xfrm>
          <a:prstGeom prst="rect">
            <a:avLst/>
          </a:prstGeom>
        </p:spPr>
        <p:txBody>
          <a:bodyPr/>
          <a:lstStyle>
            <a:lvl1pPr>
              <a:defRPr sz="2800">
                <a:solidFill>
                  <a:schemeClr val="tx1"/>
                </a:solidFill>
                <a:latin typeface="Futura LT Pro Book" panose="020B0502020204020303" pitchFamily="34" charset="0"/>
              </a:defRPr>
            </a:lvl1pPr>
            <a:lvl2pPr marL="800100" indent="-342900">
              <a:buFont typeface="Arial" panose="020B0604020202020204" pitchFamily="34" charset="0"/>
              <a:buChar char="•"/>
              <a:defRPr sz="2400" baseline="0">
                <a:latin typeface="Futura LT Pro Book" panose="020B0502020204020303" pitchFamily="34" charset="0"/>
              </a:defRPr>
            </a:lvl2pPr>
            <a:lvl3pPr marL="1200150" indent="-285750">
              <a:buFont typeface="Arial" panose="020B0604020202020204" pitchFamily="34" charset="0"/>
              <a:buChar char="•"/>
              <a:defRPr>
                <a:latin typeface="Futura LT Pro Book" panose="020B0502020204020303" pitchFamily="34" charset="0"/>
              </a:defRPr>
            </a:lvl3pPr>
          </a:lstStyle>
          <a:p>
            <a:pPr lvl="0"/>
            <a:r>
              <a:rPr lang="en-US" dirty="0"/>
              <a:t>Point number 1</a:t>
            </a:r>
          </a:p>
          <a:p>
            <a:pPr lvl="1"/>
            <a:r>
              <a:rPr lang="en-US" dirty="0"/>
              <a:t>Information about point number 1</a:t>
            </a:r>
          </a:p>
          <a:p>
            <a:pPr lvl="2"/>
            <a:r>
              <a:rPr lang="en-US" dirty="0"/>
              <a:t>Information about point number 1</a:t>
            </a:r>
            <a:br>
              <a:rPr lang="en-US" dirty="0"/>
            </a:br>
            <a:endParaRPr lang="en-US" dirty="0"/>
          </a:p>
          <a:p>
            <a:pPr lvl="0"/>
            <a:r>
              <a:rPr lang="en-US" dirty="0"/>
              <a:t>Point number 2</a:t>
            </a:r>
          </a:p>
          <a:p>
            <a:pPr lvl="1"/>
            <a:r>
              <a:rPr lang="en-US" dirty="0"/>
              <a:t>Information about point number 2</a:t>
            </a:r>
          </a:p>
          <a:p>
            <a:pPr lvl="2"/>
            <a:r>
              <a:rPr lang="en-US" dirty="0"/>
              <a:t>Information about point number 2</a:t>
            </a:r>
          </a:p>
          <a:p>
            <a:pPr lvl="2"/>
            <a:endParaRPr lang="en-US" dirty="0"/>
          </a:p>
        </p:txBody>
      </p:sp>
    </p:spTree>
    <p:extLst>
      <p:ext uri="{BB962C8B-B14F-4D97-AF65-F5344CB8AC3E}">
        <p14:creationId xmlns:p14="http://schemas.microsoft.com/office/powerpoint/2010/main" val="3806649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3_Title and Content">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endParaRPr/>
          </a:p>
        </p:txBody>
      </p:sp>
      <p:sp>
        <p:nvSpPr>
          <p:cNvPr id="9" name="object 3"/>
          <p:cNvSpPr/>
          <p:nvPr userDrawn="1"/>
        </p:nvSpPr>
        <p:spPr>
          <a:xfrm>
            <a:off x="-11723" y="0"/>
            <a:ext cx="10058400" cy="1143000"/>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endParaRPr dirty="0">
              <a:latin typeface="Futura Lt BT" panose="020B0402020204020303" pitchFamily="34" charset="0"/>
            </a:endParaRPr>
          </a:p>
        </p:txBody>
      </p:sp>
      <p:sp>
        <p:nvSpPr>
          <p:cNvPr id="12" name="Title 11"/>
          <p:cNvSpPr>
            <a:spLocks noGrp="1"/>
          </p:cNvSpPr>
          <p:nvPr>
            <p:ph type="title" hasCustomPrompt="1"/>
          </p:nvPr>
        </p:nvSpPr>
        <p:spPr>
          <a:xfrm>
            <a:off x="680427" y="342900"/>
            <a:ext cx="8674100" cy="1143000"/>
          </a:xfrm>
          <a:prstGeom prst="rect">
            <a:avLst/>
          </a:prstGeom>
        </p:spPr>
        <p:txBody>
          <a:bodyPr/>
          <a:lstStyle>
            <a:lvl1pPr>
              <a:defRPr sz="4800" b="1">
                <a:solidFill>
                  <a:srgbClr val="662118"/>
                </a:solidFill>
                <a:latin typeface="Century Gothic" panose="020B0502020202020204" pitchFamily="34" charset="0"/>
              </a:defRPr>
            </a:lvl1pPr>
          </a:lstStyle>
          <a:p>
            <a:r>
              <a:rPr lang="en-US" dirty="0"/>
              <a:t>Headline goes here</a:t>
            </a:r>
            <a:br>
              <a:rPr lang="en-US" dirty="0"/>
            </a:br>
            <a:endParaRPr lang="en-US" dirty="0"/>
          </a:p>
        </p:txBody>
      </p:sp>
      <p:sp>
        <p:nvSpPr>
          <p:cNvPr id="3" name="Text Placeholder 2"/>
          <p:cNvSpPr>
            <a:spLocks noGrp="1"/>
          </p:cNvSpPr>
          <p:nvPr>
            <p:ph type="body" sz="quarter" idx="11" hasCustomPrompt="1"/>
          </p:nvPr>
        </p:nvSpPr>
        <p:spPr>
          <a:xfrm>
            <a:off x="680427" y="974834"/>
            <a:ext cx="6629400" cy="1147762"/>
          </a:xfrm>
          <a:prstGeom prst="rect">
            <a:avLst/>
          </a:prstGeom>
        </p:spPr>
        <p:txBody>
          <a:bodyPr/>
          <a:lstStyle>
            <a:lvl1pPr>
              <a:defRPr sz="4400">
                <a:solidFill>
                  <a:srgbClr val="1E1860"/>
                </a:solidFill>
                <a:latin typeface="Century Gothic" panose="020B0502020202020204" pitchFamily="34" charset="0"/>
              </a:defRPr>
            </a:lvl1pPr>
          </a:lstStyle>
          <a:p>
            <a:pPr lvl="0"/>
            <a:r>
              <a:rPr lang="en-US" dirty="0"/>
              <a:t>Subtitle goes here</a:t>
            </a:r>
          </a:p>
        </p:txBody>
      </p:sp>
      <p:sp>
        <p:nvSpPr>
          <p:cNvPr id="4" name="Picture Placeholder 3"/>
          <p:cNvSpPr>
            <a:spLocks noGrp="1"/>
          </p:cNvSpPr>
          <p:nvPr>
            <p:ph type="pic" sz="quarter" idx="12"/>
          </p:nvPr>
        </p:nvSpPr>
        <p:spPr>
          <a:xfrm>
            <a:off x="685800" y="3276600"/>
            <a:ext cx="4038600" cy="3962400"/>
          </a:xfrm>
          <a:prstGeom prst="rect">
            <a:avLst/>
          </a:prstGeom>
        </p:spPr>
        <p:txBody>
          <a:bodyPr/>
          <a:lstStyle/>
          <a:p>
            <a:r>
              <a:rPr lang="en-US"/>
              <a:t>Click icon to add picture</a:t>
            </a:r>
          </a:p>
        </p:txBody>
      </p:sp>
      <p:sp>
        <p:nvSpPr>
          <p:cNvPr id="7" name="Picture Placeholder 6"/>
          <p:cNvSpPr>
            <a:spLocks noGrp="1"/>
          </p:cNvSpPr>
          <p:nvPr>
            <p:ph type="pic" sz="quarter" idx="13"/>
          </p:nvPr>
        </p:nvSpPr>
        <p:spPr>
          <a:xfrm>
            <a:off x="5017477" y="3276600"/>
            <a:ext cx="4191000" cy="3962400"/>
          </a:xfrm>
          <a:prstGeom prst="rect">
            <a:avLst/>
          </a:prstGeom>
        </p:spPr>
        <p:txBody>
          <a:bodyPr/>
          <a:lstStyle/>
          <a:p>
            <a:r>
              <a:rPr lang="en-US"/>
              <a:t>Click icon to add picture</a:t>
            </a:r>
          </a:p>
        </p:txBody>
      </p:sp>
    </p:spTree>
    <p:extLst>
      <p:ext uri="{BB962C8B-B14F-4D97-AF65-F5344CB8AC3E}">
        <p14:creationId xmlns:p14="http://schemas.microsoft.com/office/powerpoint/2010/main" val="8218720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4_Title and Content">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endParaRPr/>
          </a:p>
        </p:txBody>
      </p:sp>
      <p:sp>
        <p:nvSpPr>
          <p:cNvPr id="9" name="object 3"/>
          <p:cNvSpPr/>
          <p:nvPr userDrawn="1"/>
        </p:nvSpPr>
        <p:spPr>
          <a:xfrm>
            <a:off x="-11723" y="0"/>
            <a:ext cx="10058400" cy="1219200"/>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endParaRPr dirty="0">
              <a:latin typeface="Futura Lt BT" panose="020B0402020204020303" pitchFamily="34" charset="0"/>
            </a:endParaRPr>
          </a:p>
        </p:txBody>
      </p:sp>
      <p:sp>
        <p:nvSpPr>
          <p:cNvPr id="3" name="Text Placeholder 2"/>
          <p:cNvSpPr>
            <a:spLocks noGrp="1"/>
          </p:cNvSpPr>
          <p:nvPr>
            <p:ph type="body" sz="quarter" idx="11" hasCustomPrompt="1"/>
          </p:nvPr>
        </p:nvSpPr>
        <p:spPr>
          <a:xfrm>
            <a:off x="497784" y="1216819"/>
            <a:ext cx="6629400" cy="1147762"/>
          </a:xfrm>
          <a:prstGeom prst="rect">
            <a:avLst/>
          </a:prstGeom>
        </p:spPr>
        <p:txBody>
          <a:bodyPr/>
          <a:lstStyle>
            <a:lvl1pPr>
              <a:defRPr sz="4400" baseline="0">
                <a:solidFill>
                  <a:srgbClr val="1E1860"/>
                </a:solidFill>
                <a:latin typeface="Century Gothic" panose="020B0502020202020204" pitchFamily="34" charset="0"/>
              </a:defRPr>
            </a:lvl1pPr>
          </a:lstStyle>
          <a:p>
            <a:pPr lvl="0"/>
            <a:r>
              <a:rPr lang="en-US" dirty="0"/>
              <a:t>Title for art goes here</a:t>
            </a:r>
          </a:p>
        </p:txBody>
      </p:sp>
      <p:sp>
        <p:nvSpPr>
          <p:cNvPr id="7" name="Picture Placeholder 6"/>
          <p:cNvSpPr>
            <a:spLocks noGrp="1"/>
          </p:cNvSpPr>
          <p:nvPr>
            <p:ph type="pic" sz="quarter" idx="13"/>
          </p:nvPr>
        </p:nvSpPr>
        <p:spPr>
          <a:xfrm>
            <a:off x="5017477" y="2362200"/>
            <a:ext cx="4191000" cy="3962400"/>
          </a:xfrm>
          <a:prstGeom prst="rect">
            <a:avLst/>
          </a:prstGeom>
        </p:spPr>
        <p:txBody>
          <a:bodyPr/>
          <a:lstStyle/>
          <a:p>
            <a:r>
              <a:rPr lang="en-US"/>
              <a:t>Click icon to add picture</a:t>
            </a:r>
          </a:p>
        </p:txBody>
      </p:sp>
      <p:sp>
        <p:nvSpPr>
          <p:cNvPr id="5" name="Text Placeholder 4"/>
          <p:cNvSpPr>
            <a:spLocks noGrp="1"/>
          </p:cNvSpPr>
          <p:nvPr>
            <p:ph type="body" sz="quarter" idx="14" hasCustomPrompt="1"/>
          </p:nvPr>
        </p:nvSpPr>
        <p:spPr>
          <a:xfrm>
            <a:off x="533400" y="2362200"/>
            <a:ext cx="4267200" cy="4648200"/>
          </a:xfrm>
          <a:prstGeom prst="rect">
            <a:avLst/>
          </a:prstGeom>
        </p:spPr>
        <p:txBody>
          <a:bodyPr/>
          <a:lstStyle>
            <a:lvl1pPr>
              <a:defRPr sz="2800">
                <a:latin typeface="Futura LT Pro Book" panose="020B0502020204020303" pitchFamily="34" charset="0"/>
              </a:defRPr>
            </a:lvl1pPr>
            <a:lvl2pPr marL="800100" indent="-342900">
              <a:buFont typeface="Arial" panose="020B0604020202020204" pitchFamily="34" charset="0"/>
              <a:buChar char="•"/>
              <a:defRPr sz="2000">
                <a:latin typeface="Futura LT Pro Book" panose="020B0502020204020303" pitchFamily="34" charset="0"/>
              </a:defRPr>
            </a:lvl2pPr>
            <a:lvl3pPr marL="1200150" indent="-285750">
              <a:buFont typeface="Arial" panose="020B0604020202020204" pitchFamily="34" charset="0"/>
              <a:buChar char="•"/>
              <a:defRPr>
                <a:latin typeface="Futura LT Pro Book" panose="020B0502020204020303" pitchFamily="34" charset="0"/>
              </a:defRPr>
            </a:lvl3pPr>
            <a:lvl4pPr marL="1657350" indent="-285750">
              <a:buFont typeface="Arial" panose="020B0604020202020204" pitchFamily="34" charset="0"/>
              <a:buChar char="•"/>
              <a:defRPr>
                <a:latin typeface="Futura LT Pro Book" panose="020B0502020204020303" pitchFamily="34" charset="0"/>
              </a:defRPr>
            </a:lvl4pPr>
            <a:lvl5pPr marL="2114550" indent="-285750">
              <a:buFont typeface="Arial" panose="020B0604020202020204" pitchFamily="34" charset="0"/>
              <a:buChar char="•"/>
              <a:defRPr>
                <a:latin typeface="Futura LT Pro Book" panose="020B0502020204020303" pitchFamily="34" charset="0"/>
              </a:defRPr>
            </a:lvl5pPr>
          </a:lstStyle>
          <a:p>
            <a:pPr lvl="0"/>
            <a:r>
              <a:rPr lang="en-US" dirty="0"/>
              <a:t>Type text here</a:t>
            </a:r>
          </a:p>
          <a:p>
            <a:pPr lvl="1"/>
            <a:r>
              <a:rPr lang="en-US" dirty="0"/>
              <a:t>Type text here</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0214447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5_Title and Content">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endParaRPr/>
          </a:p>
        </p:txBody>
      </p:sp>
      <p:sp>
        <p:nvSpPr>
          <p:cNvPr id="9" name="object 3"/>
          <p:cNvSpPr/>
          <p:nvPr userDrawn="1"/>
        </p:nvSpPr>
        <p:spPr>
          <a:xfrm>
            <a:off x="-11723" y="0"/>
            <a:ext cx="10058400" cy="1143000"/>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endParaRPr dirty="0">
              <a:latin typeface="Futura Lt BT" panose="020B0402020204020303" pitchFamily="34" charset="0"/>
            </a:endParaRPr>
          </a:p>
        </p:txBody>
      </p:sp>
      <p:sp>
        <p:nvSpPr>
          <p:cNvPr id="3" name="Text Placeholder 2"/>
          <p:cNvSpPr>
            <a:spLocks noGrp="1"/>
          </p:cNvSpPr>
          <p:nvPr>
            <p:ph type="body" sz="quarter" idx="11" hasCustomPrompt="1"/>
          </p:nvPr>
        </p:nvSpPr>
        <p:spPr>
          <a:xfrm>
            <a:off x="533400" y="1143000"/>
            <a:ext cx="7696200" cy="1147762"/>
          </a:xfrm>
          <a:prstGeom prst="rect">
            <a:avLst/>
          </a:prstGeom>
        </p:spPr>
        <p:txBody>
          <a:bodyPr/>
          <a:lstStyle>
            <a:lvl1pPr algn="l">
              <a:defRPr sz="4400" baseline="0">
                <a:solidFill>
                  <a:srgbClr val="1E1860"/>
                </a:solidFill>
                <a:latin typeface="Century Gothic" panose="020B0502020202020204" pitchFamily="34" charset="0"/>
              </a:defRPr>
            </a:lvl1pPr>
          </a:lstStyle>
          <a:p>
            <a:pPr lvl="0"/>
            <a:r>
              <a:rPr lang="en-US" dirty="0"/>
              <a:t>Title for (</a:t>
            </a:r>
            <a:r>
              <a:rPr lang="en-US" dirty="0" err="1"/>
              <a:t>ch</a:t>
            </a:r>
            <a:r>
              <a:rPr lang="en-US" dirty="0"/>
              <a:t>)art goes here</a:t>
            </a:r>
          </a:p>
        </p:txBody>
      </p:sp>
      <p:sp>
        <p:nvSpPr>
          <p:cNvPr id="5" name="Picture Placeholder 4"/>
          <p:cNvSpPr>
            <a:spLocks noGrp="1"/>
          </p:cNvSpPr>
          <p:nvPr>
            <p:ph type="pic" sz="quarter" idx="12"/>
          </p:nvPr>
        </p:nvSpPr>
        <p:spPr>
          <a:xfrm>
            <a:off x="543732" y="2057400"/>
            <a:ext cx="8991600" cy="5486400"/>
          </a:xfrm>
          <a:prstGeom prst="rect">
            <a:avLst/>
          </a:prstGeom>
        </p:spPr>
        <p:txBody>
          <a:bodyPr/>
          <a:lstStyle/>
          <a:p>
            <a:r>
              <a:rPr lang="en-US"/>
              <a:t>Click icon to add picture</a:t>
            </a:r>
          </a:p>
        </p:txBody>
      </p:sp>
    </p:spTree>
    <p:extLst>
      <p:ext uri="{BB962C8B-B14F-4D97-AF65-F5344CB8AC3E}">
        <p14:creationId xmlns:p14="http://schemas.microsoft.com/office/powerpoint/2010/main" val="40694773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sp>
        <p:nvSpPr>
          <p:cNvPr id="8" name="object 3"/>
          <p:cNvSpPr/>
          <p:nvPr userDrawn="1"/>
        </p:nvSpPr>
        <p:spPr>
          <a:xfrm>
            <a:off x="0" y="-1"/>
            <a:ext cx="10058400" cy="1219201"/>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pPr marL="469900" lvl="1" algn="l">
              <a:lnSpc>
                <a:spcPts val="3400"/>
              </a:lnSpc>
            </a:pPr>
            <a:endParaRPr lang="en-US" sz="1800" dirty="0">
              <a:solidFill>
                <a:schemeClr val="bg1"/>
              </a:solidFill>
              <a:latin typeface="Futura LT Pro Book"/>
              <a:cs typeface="Futura LT Pro Book"/>
            </a:endParaRPr>
          </a:p>
        </p:txBody>
      </p:sp>
      <p:sp>
        <p:nvSpPr>
          <p:cNvPr id="17" name="bk object 17"/>
          <p:cNvSpPr/>
          <p:nvPr/>
        </p:nvSpPr>
        <p:spPr>
          <a:xfrm>
            <a:off x="1523" y="0"/>
            <a:ext cx="0" cy="1386840"/>
          </a:xfrm>
          <a:custGeom>
            <a:avLst/>
            <a:gdLst/>
            <a:ahLst/>
            <a:cxnLst/>
            <a:rect l="l" t="t" r="r" b="b"/>
            <a:pathLst>
              <a:path h="1386840">
                <a:moveTo>
                  <a:pt x="0" y="0"/>
                </a:moveTo>
                <a:lnTo>
                  <a:pt x="0" y="1386839"/>
                </a:lnTo>
              </a:path>
            </a:pathLst>
          </a:custGeom>
          <a:ln w="4318">
            <a:solidFill>
              <a:srgbClr val="1E185F"/>
            </a:solidFill>
          </a:ln>
        </p:spPr>
        <p:txBody>
          <a:bodyPr wrap="square" lIns="0" tIns="0" rIns="0" bIns="0" rtlCol="0"/>
          <a:lstStyle/>
          <a:p>
            <a:endParaRPr/>
          </a:p>
        </p:txBody>
      </p:sp>
      <p:sp>
        <p:nvSpPr>
          <p:cNvPr id="10" name="object 5"/>
          <p:cNvSpPr/>
          <p:nvPr userDrawn="1"/>
        </p:nvSpPr>
        <p:spPr>
          <a:xfrm>
            <a:off x="0" y="1219200"/>
            <a:ext cx="10058400" cy="5331086"/>
          </a:xfrm>
          <a:custGeom>
            <a:avLst/>
            <a:gdLst/>
            <a:ahLst/>
            <a:cxnLst/>
            <a:rect l="l" t="t" r="r" b="b"/>
            <a:pathLst>
              <a:path w="10058400" h="5274945">
                <a:moveTo>
                  <a:pt x="0" y="5274564"/>
                </a:moveTo>
                <a:lnTo>
                  <a:pt x="10058400" y="5274564"/>
                </a:lnTo>
                <a:lnTo>
                  <a:pt x="10058400" y="0"/>
                </a:lnTo>
                <a:lnTo>
                  <a:pt x="0" y="0"/>
                </a:lnTo>
                <a:lnTo>
                  <a:pt x="0" y="5274564"/>
                </a:lnTo>
                <a:close/>
              </a:path>
            </a:pathLst>
          </a:custGeom>
          <a:solidFill>
            <a:srgbClr val="5E9A8F"/>
          </a:solidFill>
        </p:spPr>
        <p:txBody>
          <a:bodyPr wrap="square" lIns="0" tIns="0" rIns="0" bIns="0" rtlCol="0"/>
          <a:lstStyle/>
          <a:p>
            <a:endParaRPr>
              <a:solidFill>
                <a:srgbClr val="A7BF39"/>
              </a:solidFill>
            </a:endParaRPr>
          </a:p>
        </p:txBody>
      </p:sp>
      <p:sp>
        <p:nvSpPr>
          <p:cNvPr id="5" name="Rectangle 4"/>
          <p:cNvSpPr/>
          <p:nvPr userDrawn="1"/>
        </p:nvSpPr>
        <p:spPr>
          <a:xfrm>
            <a:off x="1066800" y="2971800"/>
            <a:ext cx="8077200" cy="2698175"/>
          </a:xfrm>
          <a:prstGeom prst="rect">
            <a:avLst/>
          </a:prstGeom>
        </p:spPr>
        <p:txBody>
          <a:bodyPr wrap="square">
            <a:spAutoFit/>
          </a:bodyPr>
          <a:lstStyle/>
          <a:p>
            <a:r>
              <a:rPr lang="en-US" sz="1800" spc="-100" dirty="0">
                <a:solidFill>
                  <a:schemeClr val="bg1"/>
                </a:solidFill>
                <a:latin typeface="Futura LT Pro Book" panose="020B0502020204020303" pitchFamily="34" charset="0"/>
              </a:rPr>
              <a:t>This presentation was produced with the support of the United States Agency for International Development (USAID) under the terms of MEASURE Evaluation cooperative agreement AID-OAA-L-14-00004. MEASURE Evaluation is implemented by the Carolina Population Center, University of North Carolina at Chapel Hill in partnership with ICF International; John Snow, Inc.; Management Sciences for Health; Palladium; and Tulane University. Views expressed are not necessarily those of USAID or the United States government. </a:t>
            </a:r>
          </a:p>
          <a:p>
            <a:pPr marL="12700" marR="819150">
              <a:lnSpc>
                <a:spcPts val="5200"/>
              </a:lnSpc>
            </a:pPr>
            <a:r>
              <a:rPr lang="en-US" sz="1800" b="1" spc="-100" dirty="0">
                <a:solidFill>
                  <a:srgbClr val="1E1860"/>
                </a:solidFill>
                <a:latin typeface="Futura LT Pro Book" panose="020B0502020204020303" pitchFamily="34" charset="0"/>
                <a:cs typeface="Futura LT Pro Book"/>
              </a:rPr>
              <a:t>www.measureevaluation.org</a:t>
            </a:r>
          </a:p>
        </p:txBody>
      </p:sp>
      <p:sp>
        <p:nvSpPr>
          <p:cNvPr id="7" name="Rectangle 6"/>
          <p:cNvSpPr>
            <a:spLocks noChangeArrowheads="1"/>
          </p:cNvSpPr>
          <p:nvPr userDrawn="1"/>
        </p:nvSpPr>
        <p:spPr bwMode="auto">
          <a:xfrm>
            <a:off x="-173426" y="7332329"/>
            <a:ext cx="65" cy="276999"/>
          </a:xfrm>
          <a:prstGeom prst="rect">
            <a:avLst/>
          </a:prstGeom>
          <a:solidFill>
            <a:srgbClr val="FFFFFF"/>
          </a:solidFill>
          <a:ln>
            <a:noFill/>
          </a:ln>
          <a:effectLst/>
          <a:extLs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fr-FR" altLang="en-US" sz="1800" b="0" i="0" u="none" strike="noStrike" cap="none" normalizeH="0" baseline="0" dirty="0">
              <a:ln>
                <a:noFill/>
              </a:ln>
              <a:solidFill>
                <a:schemeClr val="tx1"/>
              </a:solidFill>
              <a:effectLst/>
              <a:latin typeface="Arial" panose="020B0604020202020204" pitchFamily="34" charset="0"/>
            </a:endParaRPr>
          </a:p>
        </p:txBody>
      </p:sp>
      <p:pic>
        <p:nvPicPr>
          <p:cNvPr id="9" name="Picture 8"/>
          <p:cNvPicPr>
            <a:picLocks noChangeAspect="1"/>
          </p:cNvPicPr>
          <p:nvPr userDrawn="1"/>
        </p:nvPicPr>
        <p:blipFill rotWithShape="1">
          <a:blip r:embed="rId2">
            <a:extLst>
              <a:ext uri="{28A0092B-C50C-407E-A947-70E740481C1C}">
                <a14:useLocalDpi xmlns:a14="http://schemas.microsoft.com/office/drawing/2010/main" val="0"/>
              </a:ext>
            </a:extLst>
          </a:blip>
          <a:srcRect l="40134" b="23721"/>
          <a:stretch/>
        </p:blipFill>
        <p:spPr>
          <a:xfrm>
            <a:off x="6858000" y="6755238"/>
            <a:ext cx="2159599" cy="990600"/>
          </a:xfrm>
          <a:prstGeom prst="rect">
            <a:avLst/>
          </a:prstGeom>
        </p:spPr>
      </p:pic>
      <p:pic>
        <p:nvPicPr>
          <p:cNvPr id="11" name="Picture 10"/>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410200" y="6648264"/>
            <a:ext cx="1274374" cy="1089590"/>
          </a:xfrm>
          <a:prstGeom prst="rect">
            <a:avLst/>
          </a:prstGeom>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94544" y="4994487"/>
            <a:ext cx="8549640" cy="1543685"/>
          </a:xfrm>
          <a:prstGeom prst="rect">
            <a:avLst/>
          </a:prstGeom>
        </p:spPr>
        <p:txBody>
          <a:bodyPr lIns="101882" tIns="50941" rIns="101882" bIns="50941" anchor="t"/>
          <a:lstStyle>
            <a:lvl1pPr algn="l">
              <a:defRPr sz="4500" b="1" cap="all"/>
            </a:lvl1pPr>
          </a:lstStyle>
          <a:p>
            <a:r>
              <a:rPr lang="en-US"/>
              <a:t>Click to edit Master title style</a:t>
            </a:r>
          </a:p>
        </p:txBody>
      </p:sp>
      <p:sp>
        <p:nvSpPr>
          <p:cNvPr id="3" name="Text Placeholder 2"/>
          <p:cNvSpPr>
            <a:spLocks noGrp="1"/>
          </p:cNvSpPr>
          <p:nvPr>
            <p:ph type="body" idx="1"/>
          </p:nvPr>
        </p:nvSpPr>
        <p:spPr>
          <a:xfrm>
            <a:off x="794544" y="3294275"/>
            <a:ext cx="8549640" cy="1700212"/>
          </a:xfrm>
          <a:prstGeom prst="rect">
            <a:avLst/>
          </a:prstGeom>
        </p:spPr>
        <p:txBody>
          <a:bodyPr lIns="101882" tIns="50941" rIns="101882" bIns="50941" anchor="b"/>
          <a:lstStyle>
            <a:lvl1pPr marL="0" indent="0">
              <a:buNone/>
              <a:defRPr sz="2200">
                <a:solidFill>
                  <a:schemeClr val="tx1">
                    <a:tint val="75000"/>
                  </a:schemeClr>
                </a:solidFill>
              </a:defRPr>
            </a:lvl1pPr>
            <a:lvl2pPr marL="509412" indent="0">
              <a:buNone/>
              <a:defRPr sz="2000">
                <a:solidFill>
                  <a:schemeClr val="tx1">
                    <a:tint val="75000"/>
                  </a:schemeClr>
                </a:solidFill>
              </a:defRPr>
            </a:lvl2pPr>
            <a:lvl3pPr marL="1018824" indent="0">
              <a:buNone/>
              <a:defRPr sz="1800">
                <a:solidFill>
                  <a:schemeClr val="tx1">
                    <a:tint val="75000"/>
                  </a:schemeClr>
                </a:solidFill>
              </a:defRPr>
            </a:lvl3pPr>
            <a:lvl4pPr marL="1528237" indent="0">
              <a:buNone/>
              <a:defRPr sz="1600">
                <a:solidFill>
                  <a:schemeClr val="tx1">
                    <a:tint val="75000"/>
                  </a:schemeClr>
                </a:solidFill>
              </a:defRPr>
            </a:lvl4pPr>
            <a:lvl5pPr marL="2037649" indent="0">
              <a:buNone/>
              <a:defRPr sz="1600">
                <a:solidFill>
                  <a:schemeClr val="tx1">
                    <a:tint val="75000"/>
                  </a:schemeClr>
                </a:solidFill>
              </a:defRPr>
            </a:lvl5pPr>
            <a:lvl6pPr marL="2547061" indent="0">
              <a:buNone/>
              <a:defRPr sz="1600">
                <a:solidFill>
                  <a:schemeClr val="tx1">
                    <a:tint val="75000"/>
                  </a:schemeClr>
                </a:solidFill>
              </a:defRPr>
            </a:lvl6pPr>
            <a:lvl7pPr marL="3056473" indent="0">
              <a:buNone/>
              <a:defRPr sz="1600">
                <a:solidFill>
                  <a:schemeClr val="tx1">
                    <a:tint val="75000"/>
                  </a:schemeClr>
                </a:solidFill>
              </a:defRPr>
            </a:lvl7pPr>
            <a:lvl8pPr marL="3565886" indent="0">
              <a:buNone/>
              <a:defRPr sz="1600">
                <a:solidFill>
                  <a:schemeClr val="tx1">
                    <a:tint val="75000"/>
                  </a:schemeClr>
                </a:solidFill>
              </a:defRPr>
            </a:lvl8pPr>
            <a:lvl9pPr marL="4075298"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02920" y="7203864"/>
            <a:ext cx="2346960" cy="413808"/>
          </a:xfrm>
          <a:prstGeom prst="rect">
            <a:avLst/>
          </a:prstGeom>
        </p:spPr>
        <p:txBody>
          <a:bodyPr lIns="101882" tIns="50941" rIns="101882" bIns="50941"/>
          <a:lstStyle>
            <a:lvl1pPr>
              <a:defRPr/>
            </a:lvl1pPr>
          </a:lstStyle>
          <a:p>
            <a:pPr>
              <a:defRPr/>
            </a:pPr>
            <a:endParaRPr lang="en-US"/>
          </a:p>
        </p:txBody>
      </p:sp>
      <p:sp>
        <p:nvSpPr>
          <p:cNvPr id="5" name="Footer Placeholder 4"/>
          <p:cNvSpPr>
            <a:spLocks noGrp="1"/>
          </p:cNvSpPr>
          <p:nvPr>
            <p:ph type="ftr" sz="quarter" idx="11"/>
          </p:nvPr>
        </p:nvSpPr>
        <p:spPr>
          <a:xfrm>
            <a:off x="3436620" y="7203864"/>
            <a:ext cx="3185160" cy="413808"/>
          </a:xfrm>
          <a:prstGeom prst="rect">
            <a:avLst/>
          </a:prstGeom>
        </p:spPr>
        <p:txBody>
          <a:bodyPr lIns="101882" tIns="50941" rIns="101882" bIns="50941"/>
          <a:lstStyle>
            <a:lvl1pPr>
              <a:defRPr/>
            </a:lvl1pPr>
          </a:lstStyle>
          <a:p>
            <a:pPr>
              <a:defRPr/>
            </a:pPr>
            <a:endParaRPr lang="en-US"/>
          </a:p>
        </p:txBody>
      </p:sp>
      <p:sp>
        <p:nvSpPr>
          <p:cNvPr id="6" name="Slide Number Placeholder 5"/>
          <p:cNvSpPr>
            <a:spLocks noGrp="1"/>
          </p:cNvSpPr>
          <p:nvPr>
            <p:ph type="sldNum" sz="quarter" idx="12"/>
          </p:nvPr>
        </p:nvSpPr>
        <p:spPr>
          <a:xfrm>
            <a:off x="7208520" y="7203864"/>
            <a:ext cx="2346960" cy="413808"/>
          </a:xfrm>
          <a:prstGeom prst="rect">
            <a:avLst/>
          </a:prstGeom>
        </p:spPr>
        <p:txBody>
          <a:bodyPr lIns="101882" tIns="50941" rIns="101882" bIns="50941"/>
          <a:lstStyle>
            <a:lvl1pPr>
              <a:defRPr/>
            </a:lvl1pPr>
          </a:lstStyle>
          <a:p>
            <a:pPr>
              <a:defRPr/>
            </a:pPr>
            <a:fld id="{84C95180-60BB-0E49-8964-4481F8979D97}" type="slidenum">
              <a:rPr lang="en-US"/>
              <a:pPr>
                <a:defRPr/>
              </a:pPr>
              <a:t>‹#›</a:t>
            </a:fld>
            <a:endParaRPr lang="en-US"/>
          </a:p>
        </p:txBody>
      </p:sp>
    </p:spTree>
    <p:extLst>
      <p:ext uri="{BB962C8B-B14F-4D97-AF65-F5344CB8AC3E}">
        <p14:creationId xmlns:p14="http://schemas.microsoft.com/office/powerpoint/2010/main" val="21605410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53212" y="5647944"/>
            <a:ext cx="9002268" cy="1191768"/>
          </a:xfrm>
          <a:prstGeom prst="rect">
            <a:avLst/>
          </a:prstGeom>
        </p:spPr>
        <p:txBody>
          <a:bodyPr lIns="101882" tIns="50941" rIns="101882" bIns="50941"/>
          <a:lstStyle/>
          <a:p>
            <a:r>
              <a:rPr kumimoji="0" lang="en-US"/>
              <a:t>Click to edit Master title style</a:t>
            </a:r>
          </a:p>
        </p:txBody>
      </p:sp>
      <p:sp>
        <p:nvSpPr>
          <p:cNvPr id="3" name="Content Placeholder 2"/>
          <p:cNvSpPr>
            <a:spLocks noGrp="1"/>
          </p:cNvSpPr>
          <p:nvPr>
            <p:ph idx="1"/>
          </p:nvPr>
        </p:nvSpPr>
        <p:spPr>
          <a:xfrm>
            <a:off x="553212" y="601065"/>
            <a:ext cx="9002268" cy="4746346"/>
          </a:xfrm>
          <a:prstGeom prst="rect">
            <a:avLst/>
          </a:prstGeom>
        </p:spPr>
        <p:txBody>
          <a:bodyPr lIns="101882" tIns="50941" rIns="101882" bIns="50941"/>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153961" y="6926792"/>
            <a:ext cx="2514600" cy="413808"/>
          </a:xfrm>
          <a:prstGeom prst="rect">
            <a:avLst/>
          </a:prstGeom>
        </p:spPr>
        <p:txBody>
          <a:bodyPr lIns="101882" tIns="50941" rIns="101882" bIns="50941"/>
          <a:lstStyle/>
          <a:p>
            <a:fld id="{00A0AAC4-384A-4023-A08D-BBA1B384E5F6}" type="datetimeFigureOut">
              <a:rPr lang="en-US" smtClean="0"/>
              <a:pPr/>
              <a:t>9/11/2018</a:t>
            </a:fld>
            <a:endParaRPr lang="en-US"/>
          </a:p>
        </p:txBody>
      </p:sp>
      <p:sp>
        <p:nvSpPr>
          <p:cNvPr id="5" name="Footer Placeholder 4"/>
          <p:cNvSpPr>
            <a:spLocks noGrp="1"/>
          </p:cNvSpPr>
          <p:nvPr>
            <p:ph type="ftr" sz="quarter" idx="11"/>
          </p:nvPr>
        </p:nvSpPr>
        <p:spPr>
          <a:xfrm>
            <a:off x="6668561" y="6926792"/>
            <a:ext cx="2514600" cy="413808"/>
          </a:xfrm>
          <a:prstGeom prst="rect">
            <a:avLst/>
          </a:prstGeom>
        </p:spPr>
        <p:txBody>
          <a:bodyPr lIns="101882" tIns="50941" rIns="101882" bIns="50941"/>
          <a:lstStyle/>
          <a:p>
            <a:endParaRPr lang="en-US"/>
          </a:p>
        </p:txBody>
      </p:sp>
      <p:sp>
        <p:nvSpPr>
          <p:cNvPr id="6" name="Slide Number Placeholder 5"/>
          <p:cNvSpPr>
            <a:spLocks noGrp="1"/>
          </p:cNvSpPr>
          <p:nvPr>
            <p:ph type="sldNum" sz="quarter" idx="12"/>
          </p:nvPr>
        </p:nvSpPr>
        <p:spPr>
          <a:xfrm>
            <a:off x="9183161" y="6926792"/>
            <a:ext cx="502920" cy="413808"/>
          </a:xfrm>
          <a:prstGeom prst="rect">
            <a:avLst/>
          </a:prstGeom>
        </p:spPr>
        <p:txBody>
          <a:bodyPr lIns="101882" tIns="50941" rIns="101882" bIns="50941"/>
          <a:lstStyle/>
          <a:p>
            <a:fld id="{AFE05C1B-5CB5-42EB-ADDF-56E034678666}" type="slidenum">
              <a:rPr lang="en-US" smtClean="0"/>
              <a:pPr/>
              <a:t>‹#›</a:t>
            </a:fld>
            <a:endParaRPr lang="en-US"/>
          </a:p>
        </p:txBody>
      </p:sp>
    </p:spTree>
    <p:extLst>
      <p:ext uri="{BB962C8B-B14F-4D97-AF65-F5344CB8AC3E}">
        <p14:creationId xmlns:p14="http://schemas.microsoft.com/office/powerpoint/2010/main" val="27520743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
        <p:nvSpPr>
          <p:cNvPr id="9" name="object 5"/>
          <p:cNvSpPr/>
          <p:nvPr userDrawn="1"/>
        </p:nvSpPr>
        <p:spPr>
          <a:xfrm>
            <a:off x="0" y="1143000"/>
            <a:ext cx="10058400" cy="5442455"/>
          </a:xfrm>
          <a:custGeom>
            <a:avLst/>
            <a:gdLst/>
            <a:ahLst/>
            <a:cxnLst/>
            <a:rect l="l" t="t" r="r" b="b"/>
            <a:pathLst>
              <a:path w="10058400" h="5274945">
                <a:moveTo>
                  <a:pt x="0" y="5274564"/>
                </a:moveTo>
                <a:lnTo>
                  <a:pt x="10058400" y="5274564"/>
                </a:lnTo>
                <a:lnTo>
                  <a:pt x="10058400" y="0"/>
                </a:lnTo>
                <a:lnTo>
                  <a:pt x="0" y="0"/>
                </a:lnTo>
                <a:lnTo>
                  <a:pt x="0" y="5274564"/>
                </a:lnTo>
                <a:close/>
              </a:path>
            </a:pathLst>
          </a:custGeom>
          <a:solidFill>
            <a:srgbClr val="9DB4BE"/>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8" name="Rectangle 1"/>
          <p:cNvSpPr>
            <a:spLocks noChangeArrowheads="1"/>
          </p:cNvSpPr>
          <p:nvPr userDrawn="1"/>
        </p:nvSpPr>
        <p:spPr bwMode="auto">
          <a:xfrm>
            <a:off x="-1087826" y="729054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grpSp>
        <p:nvGrpSpPr>
          <p:cNvPr id="10" name="Group 9">
            <a:extLst>
              <a:ext uri="{FF2B5EF4-FFF2-40B4-BE49-F238E27FC236}">
                <a16:creationId xmlns:a16="http://schemas.microsoft.com/office/drawing/2014/main" id="{34E47872-FFA0-4139-8358-C0A0BE2FF4DD}"/>
              </a:ext>
            </a:extLst>
          </p:cNvPr>
          <p:cNvGrpSpPr/>
          <p:nvPr userDrawn="1"/>
        </p:nvGrpSpPr>
        <p:grpSpPr>
          <a:xfrm>
            <a:off x="2818311" y="6599284"/>
            <a:ext cx="4421777" cy="1135016"/>
            <a:chOff x="4800600" y="6553200"/>
            <a:chExt cx="4421777" cy="1135016"/>
          </a:xfrm>
        </p:grpSpPr>
        <p:pic>
          <p:nvPicPr>
            <p:cNvPr id="11" name="Picture 10">
              <a:extLst>
                <a:ext uri="{FF2B5EF4-FFF2-40B4-BE49-F238E27FC236}">
                  <a16:creationId xmlns:a16="http://schemas.microsoft.com/office/drawing/2014/main" id="{AF486B52-750B-469C-B63F-C5E11D29A72B}"/>
                </a:ext>
              </a:extLst>
            </p:cNvPr>
            <p:cNvPicPr>
              <a:picLocks noChangeAspect="1"/>
            </p:cNvPicPr>
            <p:nvPr/>
          </p:nvPicPr>
          <p:blipFill rotWithShape="1">
            <a:blip r:embed="rId2">
              <a:extLst>
                <a:ext uri="{28A0092B-C50C-407E-A947-70E740481C1C}">
                  <a14:useLocalDpi xmlns:a14="http://schemas.microsoft.com/office/drawing/2010/main" val="0"/>
                </a:ext>
              </a:extLst>
            </a:blip>
            <a:srcRect l="40134" r="30233" b="23721"/>
            <a:stretch/>
          </p:blipFill>
          <p:spPr>
            <a:xfrm>
              <a:off x="8153400" y="6592712"/>
              <a:ext cx="1068977" cy="990600"/>
            </a:xfrm>
            <a:prstGeom prst="rect">
              <a:avLst/>
            </a:prstGeom>
          </p:spPr>
        </p:pic>
        <p:pic>
          <p:nvPicPr>
            <p:cNvPr id="12" name="Picture 11">
              <a:extLst>
                <a:ext uri="{FF2B5EF4-FFF2-40B4-BE49-F238E27FC236}">
                  <a16:creationId xmlns:a16="http://schemas.microsoft.com/office/drawing/2014/main" id="{9EB7544E-B2F4-4C49-AB75-F7C849E2908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800600" y="6553200"/>
              <a:ext cx="1327504" cy="1135016"/>
            </a:xfrm>
            <a:prstGeom prst="rect">
              <a:avLst/>
            </a:prstGeom>
          </p:spPr>
        </p:pic>
        <p:pic>
          <p:nvPicPr>
            <p:cNvPr id="14" name="Picture 13">
              <a:extLst>
                <a:ext uri="{FF2B5EF4-FFF2-40B4-BE49-F238E27FC236}">
                  <a16:creationId xmlns:a16="http://schemas.microsoft.com/office/drawing/2014/main" id="{C56CD482-DFC2-47FC-8190-9B4063C4D89B}"/>
                </a:ext>
              </a:extLst>
            </p:cNvPr>
            <p:cNvPicPr>
              <a:picLocks noChangeAspect="1"/>
            </p:cNvPicPr>
            <p:nvPr/>
          </p:nvPicPr>
          <p:blipFill>
            <a:blip r:embed="rId4"/>
            <a:stretch>
              <a:fillRect/>
            </a:stretch>
          </p:blipFill>
          <p:spPr>
            <a:xfrm>
              <a:off x="6329913" y="6688689"/>
              <a:ext cx="1329043" cy="798645"/>
            </a:xfrm>
            <a:prstGeom prst="rect">
              <a:avLst/>
            </a:prstGeom>
          </p:spPr>
        </p:pic>
      </p:grpSp>
    </p:spTree>
    <p:extLst>
      <p:ext uri="{BB962C8B-B14F-4D97-AF65-F5344CB8AC3E}">
        <p14:creationId xmlns:p14="http://schemas.microsoft.com/office/powerpoint/2010/main" val="7547715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tle and Text 1">
    <p:bg>
      <p:bgPr>
        <a:solidFill>
          <a:schemeClr val="bg1"/>
        </a:solidFill>
        <a:effectLst/>
      </p:bgPr>
    </p:bg>
    <p:spTree>
      <p:nvGrpSpPr>
        <p:cNvPr id="1" name=""/>
        <p:cNvGrpSpPr/>
        <p:nvPr/>
      </p:nvGrpSpPr>
      <p:grpSpPr>
        <a:xfrm>
          <a:off x="0" y="0"/>
          <a:ext cx="0" cy="0"/>
          <a:chOff x="0" y="0"/>
          <a:chExt cx="0" cy="0"/>
        </a:xfrm>
      </p:grpSpPr>
      <p:sp>
        <p:nvSpPr>
          <p:cNvPr id="7"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12" name="Title 11"/>
          <p:cNvSpPr>
            <a:spLocks noGrp="1"/>
          </p:cNvSpPr>
          <p:nvPr>
            <p:ph type="title" hasCustomPrompt="1"/>
          </p:nvPr>
        </p:nvSpPr>
        <p:spPr>
          <a:xfrm>
            <a:off x="561845" y="366812"/>
            <a:ext cx="8724024" cy="1143000"/>
          </a:xfrm>
          <a:prstGeom prst="rect">
            <a:avLst/>
          </a:prstGeom>
        </p:spPr>
        <p:txBody>
          <a:bodyPr/>
          <a:lstStyle>
            <a:lvl1pPr>
              <a:defRPr sz="4800" b="1">
                <a:solidFill>
                  <a:schemeClr val="bg1">
                    <a:lumMod val="85000"/>
                  </a:schemeClr>
                </a:solidFill>
                <a:latin typeface="Century Gothic" charset="0"/>
                <a:ea typeface="Century Gothic" charset="0"/>
                <a:cs typeface="Century Gothic" charset="0"/>
              </a:defRPr>
            </a:lvl1pPr>
          </a:lstStyle>
          <a:p>
            <a:r>
              <a:rPr lang="en-US" dirty="0"/>
              <a:t>Headline goes here</a:t>
            </a:r>
            <a:br>
              <a:rPr lang="en-US" dirty="0"/>
            </a:br>
            <a:endParaRPr lang="en-US" dirty="0"/>
          </a:p>
        </p:txBody>
      </p:sp>
      <p:sp>
        <p:nvSpPr>
          <p:cNvPr id="23" name="Text Placeholder 22"/>
          <p:cNvSpPr>
            <a:spLocks noGrp="1"/>
          </p:cNvSpPr>
          <p:nvPr>
            <p:ph type="body" sz="quarter" idx="10"/>
          </p:nvPr>
        </p:nvSpPr>
        <p:spPr>
          <a:xfrm>
            <a:off x="561845" y="2702611"/>
            <a:ext cx="8429755" cy="2590800"/>
          </a:xfrm>
          <a:prstGeom prst="rect">
            <a:avLst/>
          </a:prstGeom>
        </p:spPr>
        <p:txBody>
          <a:bodyPr/>
          <a:lstStyle>
            <a:lvl1pPr>
              <a:defRPr sz="2800">
                <a:solidFill>
                  <a:schemeClr val="tx1"/>
                </a:solidFill>
                <a:latin typeface="Century Gothic" charset="0"/>
                <a:ea typeface="Century Gothic" charset="0"/>
                <a:cs typeface="Century Gothic" charset="0"/>
              </a:defRPr>
            </a:lvl1pPr>
            <a:lvl2pPr>
              <a:defRPr sz="2400">
                <a:solidFill>
                  <a:schemeClr val="tx1"/>
                </a:solidFill>
                <a:latin typeface="Century Gothic" charset="0"/>
                <a:ea typeface="Century Gothic" charset="0"/>
                <a:cs typeface="Century Gothic" charset="0"/>
              </a:defRPr>
            </a:lvl2pPr>
            <a:lvl3pPr>
              <a:defRPr sz="2000">
                <a:solidFill>
                  <a:schemeClr val="tx1"/>
                </a:solidFill>
                <a:latin typeface="Century Gothic" charset="0"/>
                <a:ea typeface="Century Gothic" charset="0"/>
                <a:cs typeface="Century Gothic" charset="0"/>
              </a:defRPr>
            </a:lvl3pPr>
            <a:lvl4pPr>
              <a:defRPr>
                <a:solidFill>
                  <a:schemeClr val="tx1"/>
                </a:solidFill>
                <a:latin typeface="Century Gothic" charset="0"/>
                <a:ea typeface="Century Gothic" charset="0"/>
                <a:cs typeface="Century Gothic" charset="0"/>
              </a:defRPr>
            </a:lvl4pPr>
            <a:lvl5pPr>
              <a:defRPr>
                <a:solidFill>
                  <a:schemeClr val="tx1"/>
                </a:solidFill>
                <a:latin typeface="Futura LT Pro Book" panose="020B0502020204020303"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25" name="Text Placeholder 24"/>
          <p:cNvSpPr>
            <a:spLocks noGrp="1"/>
          </p:cNvSpPr>
          <p:nvPr>
            <p:ph type="body" sz="quarter" idx="11" hasCustomPrompt="1"/>
          </p:nvPr>
        </p:nvSpPr>
        <p:spPr>
          <a:xfrm>
            <a:off x="561845" y="1091205"/>
            <a:ext cx="6629400" cy="837214"/>
          </a:xfrm>
          <a:prstGeom prst="rect">
            <a:avLst/>
          </a:prstGeom>
        </p:spPr>
        <p:txBody>
          <a:bodyPr/>
          <a:lstStyle>
            <a:lvl1pPr>
              <a:defRPr sz="4400">
                <a:solidFill>
                  <a:srgbClr val="AB2472"/>
                </a:solidFill>
                <a:latin typeface="Century Gothic" charset="0"/>
                <a:ea typeface="Century Gothic" charset="0"/>
                <a:cs typeface="Century Gothic" charset="0"/>
              </a:defRPr>
            </a:lvl1pPr>
          </a:lstStyle>
          <a:p>
            <a:pPr lvl="0"/>
            <a:r>
              <a:rPr lang="en-US" dirty="0"/>
              <a:t>Subtitle goes here</a:t>
            </a:r>
          </a:p>
        </p:txBody>
      </p:sp>
    </p:spTree>
    <p:extLst>
      <p:ext uri="{BB962C8B-B14F-4D97-AF65-F5344CB8AC3E}">
        <p14:creationId xmlns:p14="http://schemas.microsoft.com/office/powerpoint/2010/main" val="27865127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Title and Text 2">
    <p:bg>
      <p:bgPr>
        <a:solidFill>
          <a:schemeClr val="bg1"/>
        </a:solidFill>
        <a:effectLst/>
      </p:bgPr>
    </p:bg>
    <p:spTree>
      <p:nvGrpSpPr>
        <p:cNvPr id="1" name=""/>
        <p:cNvGrpSpPr/>
        <p:nvPr/>
      </p:nvGrpSpPr>
      <p:grpSpPr>
        <a:xfrm>
          <a:off x="0" y="0"/>
          <a:ext cx="0" cy="0"/>
          <a:chOff x="0" y="0"/>
          <a:chExt cx="0" cy="0"/>
        </a:xfrm>
      </p:grpSpPr>
      <p:sp>
        <p:nvSpPr>
          <p:cNvPr id="7"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5" name="Text Placeholder 4"/>
          <p:cNvSpPr>
            <a:spLocks noGrp="1"/>
          </p:cNvSpPr>
          <p:nvPr>
            <p:ph type="body" sz="quarter" idx="12" hasCustomPrompt="1"/>
          </p:nvPr>
        </p:nvSpPr>
        <p:spPr>
          <a:xfrm>
            <a:off x="561845" y="2819400"/>
            <a:ext cx="6818809" cy="2857500"/>
          </a:xfrm>
          <a:prstGeom prst="rect">
            <a:avLst/>
          </a:prstGeom>
        </p:spPr>
        <p:txBody>
          <a:bodyPr/>
          <a:lstStyle>
            <a:lvl1pPr>
              <a:defRPr sz="2800">
                <a:solidFill>
                  <a:schemeClr val="tx1"/>
                </a:solidFill>
                <a:latin typeface="Century Gothic" charset="0"/>
                <a:ea typeface="Century Gothic" charset="0"/>
                <a:cs typeface="Century Gothic" charset="0"/>
              </a:defRPr>
            </a:lvl1pPr>
            <a:lvl2pPr marL="800100" indent="-342900">
              <a:buFont typeface="Arial" panose="020B0604020202020204" pitchFamily="34" charset="0"/>
              <a:buChar char="•"/>
              <a:defRPr sz="2400" baseline="0">
                <a:latin typeface="Century Gothic" charset="0"/>
                <a:ea typeface="Century Gothic" charset="0"/>
                <a:cs typeface="Century Gothic" charset="0"/>
              </a:defRPr>
            </a:lvl2pPr>
            <a:lvl3pPr marL="1200150" indent="-285750">
              <a:buFont typeface="Arial" panose="020B0604020202020204" pitchFamily="34" charset="0"/>
              <a:buChar char="•"/>
              <a:defRPr>
                <a:latin typeface="Century Gothic" charset="0"/>
                <a:ea typeface="Century Gothic" charset="0"/>
                <a:cs typeface="Century Gothic" charset="0"/>
              </a:defRPr>
            </a:lvl3pPr>
          </a:lstStyle>
          <a:p>
            <a:pPr lvl="0"/>
            <a:r>
              <a:rPr lang="en-US" dirty="0"/>
              <a:t>Point number 1</a:t>
            </a:r>
          </a:p>
          <a:p>
            <a:pPr lvl="1"/>
            <a:r>
              <a:rPr lang="en-US" dirty="0"/>
              <a:t>Information about point number 1</a:t>
            </a:r>
          </a:p>
          <a:p>
            <a:pPr lvl="2"/>
            <a:r>
              <a:rPr lang="en-US" dirty="0"/>
              <a:t>Information about point number 1</a:t>
            </a:r>
            <a:br>
              <a:rPr lang="en-US" dirty="0"/>
            </a:br>
            <a:endParaRPr lang="en-US" dirty="0"/>
          </a:p>
          <a:p>
            <a:pPr lvl="0"/>
            <a:r>
              <a:rPr lang="en-US" dirty="0"/>
              <a:t>Point number 2</a:t>
            </a:r>
          </a:p>
          <a:p>
            <a:pPr lvl="1"/>
            <a:r>
              <a:rPr lang="en-US" dirty="0"/>
              <a:t>Information about point number 2</a:t>
            </a:r>
          </a:p>
          <a:p>
            <a:pPr lvl="2"/>
            <a:r>
              <a:rPr lang="en-US" dirty="0"/>
              <a:t>Information about point number 2</a:t>
            </a:r>
          </a:p>
          <a:p>
            <a:pPr lvl="2"/>
            <a:endParaRPr lang="en-US" dirty="0"/>
          </a:p>
        </p:txBody>
      </p:sp>
      <p:sp>
        <p:nvSpPr>
          <p:cNvPr id="8" name="Title 11"/>
          <p:cNvSpPr>
            <a:spLocks noGrp="1"/>
          </p:cNvSpPr>
          <p:nvPr>
            <p:ph type="title" hasCustomPrompt="1"/>
          </p:nvPr>
        </p:nvSpPr>
        <p:spPr>
          <a:xfrm>
            <a:off x="561845" y="366812"/>
            <a:ext cx="8724024" cy="1143000"/>
          </a:xfrm>
          <a:prstGeom prst="rect">
            <a:avLst/>
          </a:prstGeom>
        </p:spPr>
        <p:txBody>
          <a:bodyPr/>
          <a:lstStyle>
            <a:lvl1pPr>
              <a:defRPr sz="4800" b="1">
                <a:solidFill>
                  <a:schemeClr val="bg1">
                    <a:lumMod val="85000"/>
                  </a:schemeClr>
                </a:solidFill>
                <a:latin typeface="Century Gothic" charset="0"/>
                <a:ea typeface="Century Gothic" charset="0"/>
                <a:cs typeface="Century Gothic" charset="0"/>
              </a:defRPr>
            </a:lvl1pPr>
          </a:lstStyle>
          <a:p>
            <a:r>
              <a:rPr lang="en-US" dirty="0"/>
              <a:t>Headline goes here</a:t>
            </a:r>
            <a:br>
              <a:rPr lang="en-US" dirty="0"/>
            </a:br>
            <a:endParaRPr lang="en-US" dirty="0"/>
          </a:p>
        </p:txBody>
      </p:sp>
      <p:sp>
        <p:nvSpPr>
          <p:cNvPr id="10" name="Text Placeholder 24"/>
          <p:cNvSpPr>
            <a:spLocks noGrp="1"/>
          </p:cNvSpPr>
          <p:nvPr>
            <p:ph type="body" sz="quarter" idx="11" hasCustomPrompt="1"/>
          </p:nvPr>
        </p:nvSpPr>
        <p:spPr>
          <a:xfrm>
            <a:off x="561845" y="1091205"/>
            <a:ext cx="6629400" cy="837214"/>
          </a:xfrm>
          <a:prstGeom prst="rect">
            <a:avLst/>
          </a:prstGeom>
        </p:spPr>
        <p:txBody>
          <a:bodyPr/>
          <a:lstStyle>
            <a:lvl1pPr>
              <a:defRPr sz="4400">
                <a:solidFill>
                  <a:srgbClr val="AB2472"/>
                </a:solidFill>
                <a:latin typeface="Century Gothic" charset="0"/>
                <a:ea typeface="Century Gothic" charset="0"/>
                <a:cs typeface="Century Gothic" charset="0"/>
              </a:defRPr>
            </a:lvl1pPr>
          </a:lstStyle>
          <a:p>
            <a:pPr lvl="0"/>
            <a:r>
              <a:rPr lang="en-US" dirty="0"/>
              <a:t>Subtitle goes here</a:t>
            </a:r>
          </a:p>
        </p:txBody>
      </p:sp>
    </p:spTree>
    <p:extLst>
      <p:ext uri="{BB962C8B-B14F-4D97-AF65-F5344CB8AC3E}">
        <p14:creationId xmlns:p14="http://schemas.microsoft.com/office/powerpoint/2010/main" val="11509368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itle and 2 Graphics">
    <p:bg>
      <p:bgPr>
        <a:solidFill>
          <a:schemeClr val="bg1"/>
        </a:solidFill>
        <a:effectLst/>
      </p:bgPr>
    </p:bg>
    <p:spTree>
      <p:nvGrpSpPr>
        <p:cNvPr id="1" name=""/>
        <p:cNvGrpSpPr/>
        <p:nvPr/>
      </p:nvGrpSpPr>
      <p:grpSpPr>
        <a:xfrm>
          <a:off x="0" y="0"/>
          <a:ext cx="0" cy="0"/>
          <a:chOff x="0" y="0"/>
          <a:chExt cx="0" cy="0"/>
        </a:xfrm>
      </p:grpSpPr>
      <p:sp>
        <p:nvSpPr>
          <p:cNvPr id="8"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4" name="Picture Placeholder 3"/>
          <p:cNvSpPr>
            <a:spLocks noGrp="1"/>
          </p:cNvSpPr>
          <p:nvPr>
            <p:ph type="pic" sz="quarter" idx="12"/>
          </p:nvPr>
        </p:nvSpPr>
        <p:spPr>
          <a:xfrm>
            <a:off x="685800" y="2971800"/>
            <a:ext cx="4038600" cy="3962400"/>
          </a:xfrm>
          <a:prstGeom prst="rect">
            <a:avLst/>
          </a:prstGeom>
        </p:spPr>
        <p:txBody>
          <a:bodyPr/>
          <a:lstStyle/>
          <a:p>
            <a:r>
              <a:rPr lang="en-US"/>
              <a:t>Drag picture to placeholder or click icon to add</a:t>
            </a:r>
          </a:p>
        </p:txBody>
      </p:sp>
      <p:sp>
        <p:nvSpPr>
          <p:cNvPr id="7" name="Picture Placeholder 6"/>
          <p:cNvSpPr>
            <a:spLocks noGrp="1"/>
          </p:cNvSpPr>
          <p:nvPr>
            <p:ph type="pic" sz="quarter" idx="13"/>
          </p:nvPr>
        </p:nvSpPr>
        <p:spPr>
          <a:xfrm>
            <a:off x="5017477" y="2971800"/>
            <a:ext cx="4191000" cy="3962400"/>
          </a:xfrm>
          <a:prstGeom prst="rect">
            <a:avLst/>
          </a:prstGeom>
        </p:spPr>
        <p:txBody>
          <a:bodyPr/>
          <a:lstStyle/>
          <a:p>
            <a:r>
              <a:rPr lang="en-US"/>
              <a:t>Drag picture to placeholder or click icon to add</a:t>
            </a:r>
          </a:p>
        </p:txBody>
      </p:sp>
      <p:sp>
        <p:nvSpPr>
          <p:cNvPr id="10" name="Title 11"/>
          <p:cNvSpPr>
            <a:spLocks noGrp="1"/>
          </p:cNvSpPr>
          <p:nvPr>
            <p:ph type="title" hasCustomPrompt="1"/>
          </p:nvPr>
        </p:nvSpPr>
        <p:spPr>
          <a:xfrm>
            <a:off x="561845" y="366812"/>
            <a:ext cx="8724024" cy="1143000"/>
          </a:xfrm>
          <a:prstGeom prst="rect">
            <a:avLst/>
          </a:prstGeom>
        </p:spPr>
        <p:txBody>
          <a:bodyPr/>
          <a:lstStyle>
            <a:lvl1pPr>
              <a:defRPr sz="4800" b="1">
                <a:solidFill>
                  <a:schemeClr val="bg1">
                    <a:lumMod val="85000"/>
                  </a:schemeClr>
                </a:solidFill>
                <a:latin typeface="Century Gothic" charset="0"/>
                <a:ea typeface="Century Gothic" charset="0"/>
                <a:cs typeface="Century Gothic" charset="0"/>
              </a:defRPr>
            </a:lvl1pPr>
          </a:lstStyle>
          <a:p>
            <a:r>
              <a:rPr lang="en-US" dirty="0"/>
              <a:t>Headline goes here</a:t>
            </a:r>
            <a:br>
              <a:rPr lang="en-US" dirty="0"/>
            </a:br>
            <a:endParaRPr lang="en-US" dirty="0"/>
          </a:p>
        </p:txBody>
      </p:sp>
      <p:sp>
        <p:nvSpPr>
          <p:cNvPr id="11" name="Text Placeholder 24"/>
          <p:cNvSpPr>
            <a:spLocks noGrp="1"/>
          </p:cNvSpPr>
          <p:nvPr>
            <p:ph type="body" sz="quarter" idx="11" hasCustomPrompt="1"/>
          </p:nvPr>
        </p:nvSpPr>
        <p:spPr>
          <a:xfrm>
            <a:off x="561845" y="1091205"/>
            <a:ext cx="6629400" cy="837214"/>
          </a:xfrm>
          <a:prstGeom prst="rect">
            <a:avLst/>
          </a:prstGeom>
        </p:spPr>
        <p:txBody>
          <a:bodyPr/>
          <a:lstStyle>
            <a:lvl1pPr>
              <a:defRPr sz="4400">
                <a:solidFill>
                  <a:srgbClr val="AB2472"/>
                </a:solidFill>
                <a:latin typeface="Century Gothic" charset="0"/>
                <a:ea typeface="Century Gothic" charset="0"/>
                <a:cs typeface="Century Gothic" charset="0"/>
              </a:defRPr>
            </a:lvl1pPr>
          </a:lstStyle>
          <a:p>
            <a:pPr lvl="0"/>
            <a:r>
              <a:rPr lang="en-US" dirty="0"/>
              <a:t>Subtitle goes here</a:t>
            </a:r>
          </a:p>
        </p:txBody>
      </p:sp>
    </p:spTree>
    <p:extLst>
      <p:ext uri="{BB962C8B-B14F-4D97-AF65-F5344CB8AC3E}">
        <p14:creationId xmlns:p14="http://schemas.microsoft.com/office/powerpoint/2010/main" val="42279870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Text and Graphic">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3" name="Text Placeholder 2"/>
          <p:cNvSpPr>
            <a:spLocks noGrp="1"/>
          </p:cNvSpPr>
          <p:nvPr>
            <p:ph type="body" sz="quarter" idx="11" hasCustomPrompt="1"/>
          </p:nvPr>
        </p:nvSpPr>
        <p:spPr>
          <a:xfrm>
            <a:off x="533400" y="1143000"/>
            <a:ext cx="6593784" cy="868229"/>
          </a:xfrm>
          <a:prstGeom prst="rect">
            <a:avLst/>
          </a:prstGeom>
        </p:spPr>
        <p:txBody>
          <a:bodyPr/>
          <a:lstStyle>
            <a:lvl1pPr>
              <a:defRPr sz="4400" baseline="0">
                <a:solidFill>
                  <a:srgbClr val="AB2472"/>
                </a:solidFill>
                <a:latin typeface="Century Gothic" charset="0"/>
                <a:ea typeface="Century Gothic" charset="0"/>
                <a:cs typeface="Century Gothic" charset="0"/>
              </a:defRPr>
            </a:lvl1pPr>
          </a:lstStyle>
          <a:p>
            <a:pPr lvl="0"/>
            <a:r>
              <a:rPr lang="en-US" dirty="0"/>
              <a:t>Title for art goes here</a:t>
            </a:r>
          </a:p>
        </p:txBody>
      </p:sp>
      <p:sp>
        <p:nvSpPr>
          <p:cNvPr id="7" name="Picture Placeholder 6"/>
          <p:cNvSpPr>
            <a:spLocks noGrp="1"/>
          </p:cNvSpPr>
          <p:nvPr>
            <p:ph type="pic" sz="quarter" idx="13"/>
          </p:nvPr>
        </p:nvSpPr>
        <p:spPr>
          <a:xfrm>
            <a:off x="5181600" y="2362200"/>
            <a:ext cx="4191000" cy="3962400"/>
          </a:xfrm>
          <a:prstGeom prst="rect">
            <a:avLst/>
          </a:prstGeom>
        </p:spPr>
        <p:txBody>
          <a:bodyPr/>
          <a:lstStyle/>
          <a:p>
            <a:r>
              <a:rPr lang="en-US"/>
              <a:t>Drag picture to placeholder or click icon to add</a:t>
            </a:r>
          </a:p>
        </p:txBody>
      </p:sp>
      <p:sp>
        <p:nvSpPr>
          <p:cNvPr id="5" name="Text Placeholder 4"/>
          <p:cNvSpPr>
            <a:spLocks noGrp="1"/>
          </p:cNvSpPr>
          <p:nvPr>
            <p:ph type="body" sz="quarter" idx="14" hasCustomPrompt="1"/>
          </p:nvPr>
        </p:nvSpPr>
        <p:spPr>
          <a:xfrm>
            <a:off x="533400" y="2362200"/>
            <a:ext cx="4267200" cy="4648200"/>
          </a:xfrm>
          <a:prstGeom prst="rect">
            <a:avLst/>
          </a:prstGeom>
        </p:spPr>
        <p:txBody>
          <a:bodyPr/>
          <a:lstStyle>
            <a:lvl1pPr>
              <a:defRPr sz="2800">
                <a:latin typeface="Century Gothic" charset="0"/>
                <a:ea typeface="Century Gothic" charset="0"/>
                <a:cs typeface="Century Gothic" charset="0"/>
              </a:defRPr>
            </a:lvl1pPr>
            <a:lvl2pPr marL="800100" indent="-342900">
              <a:buFont typeface="Arial" panose="020B0604020202020204" pitchFamily="34" charset="0"/>
              <a:buChar char="•"/>
              <a:defRPr sz="2000">
                <a:latin typeface="Century Gothic" charset="0"/>
                <a:ea typeface="Century Gothic" charset="0"/>
                <a:cs typeface="Century Gothic" charset="0"/>
              </a:defRPr>
            </a:lvl2pPr>
            <a:lvl3pPr marL="1200150" indent="-285750">
              <a:buFont typeface="Arial" panose="020B0604020202020204" pitchFamily="34" charset="0"/>
              <a:buChar char="•"/>
              <a:defRPr>
                <a:latin typeface="Century Gothic" charset="0"/>
                <a:ea typeface="Century Gothic" charset="0"/>
                <a:cs typeface="Century Gothic" charset="0"/>
              </a:defRPr>
            </a:lvl3pPr>
            <a:lvl4pPr marL="1657350" indent="-285750">
              <a:buFont typeface="Arial" panose="020B0604020202020204" pitchFamily="34" charset="0"/>
              <a:buChar char="•"/>
              <a:defRPr>
                <a:latin typeface="Century Gothic" charset="0"/>
                <a:ea typeface="Century Gothic" charset="0"/>
                <a:cs typeface="Century Gothic" charset="0"/>
              </a:defRPr>
            </a:lvl4pPr>
            <a:lvl5pPr marL="2114550" indent="-285750">
              <a:buFont typeface="Arial" panose="020B0604020202020204" pitchFamily="34" charset="0"/>
              <a:buChar char="•"/>
              <a:defRPr>
                <a:latin typeface="Century Gothic" charset="0"/>
                <a:ea typeface="Century Gothic" charset="0"/>
                <a:cs typeface="Century Gothic" charset="0"/>
              </a:defRPr>
            </a:lvl5pPr>
          </a:lstStyle>
          <a:p>
            <a:pPr lvl="0"/>
            <a:r>
              <a:rPr lang="en-US" dirty="0"/>
              <a:t>Type text here</a:t>
            </a:r>
          </a:p>
          <a:p>
            <a:pPr lvl="1"/>
            <a:r>
              <a:rPr lang="en-US" dirty="0"/>
              <a:t>Type text here</a:t>
            </a:r>
          </a:p>
          <a:p>
            <a:pPr lvl="2"/>
            <a:r>
              <a:rPr lang="en-US" dirty="0"/>
              <a:t>Third level</a:t>
            </a:r>
          </a:p>
          <a:p>
            <a:pPr lvl="3"/>
            <a:r>
              <a:rPr lang="en-US" dirty="0"/>
              <a:t>Fourth level</a:t>
            </a:r>
          </a:p>
          <a:p>
            <a:pPr lvl="4"/>
            <a:r>
              <a:rPr lang="en-US" dirty="0"/>
              <a:t>Fifth level</a:t>
            </a:r>
          </a:p>
        </p:txBody>
      </p:sp>
      <p:sp>
        <p:nvSpPr>
          <p:cNvPr id="8"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Tree>
    <p:extLst>
      <p:ext uri="{BB962C8B-B14F-4D97-AF65-F5344CB8AC3E}">
        <p14:creationId xmlns:p14="http://schemas.microsoft.com/office/powerpoint/2010/main" val="42201363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Large Graphic">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0058400" y="1352550"/>
            <a:ext cx="0" cy="5067300"/>
          </a:xfrm>
          <a:custGeom>
            <a:avLst/>
            <a:gdLst/>
            <a:ahLst/>
            <a:cxnLst/>
            <a:rect l="l" t="t" r="r" b="b"/>
            <a:pathLst>
              <a:path h="5067300">
                <a:moveTo>
                  <a:pt x="0" y="0"/>
                </a:moveTo>
                <a:lnTo>
                  <a:pt x="0" y="5067300"/>
                </a:lnTo>
              </a:path>
            </a:pathLst>
          </a:custGeom>
          <a:ln w="3175">
            <a:solidFill>
              <a:srgbClr val="A7BF3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3" name="Text Placeholder 2"/>
          <p:cNvSpPr>
            <a:spLocks noGrp="1"/>
          </p:cNvSpPr>
          <p:nvPr>
            <p:ph type="body" sz="quarter" idx="11" hasCustomPrompt="1"/>
          </p:nvPr>
        </p:nvSpPr>
        <p:spPr>
          <a:xfrm>
            <a:off x="533400" y="1189171"/>
            <a:ext cx="6629400" cy="868229"/>
          </a:xfrm>
          <a:prstGeom prst="rect">
            <a:avLst/>
          </a:prstGeom>
        </p:spPr>
        <p:txBody>
          <a:bodyPr/>
          <a:lstStyle>
            <a:lvl1pPr>
              <a:defRPr sz="4400" baseline="0">
                <a:solidFill>
                  <a:srgbClr val="AB2472"/>
                </a:solidFill>
                <a:latin typeface="Century Gothic" charset="0"/>
                <a:ea typeface="Century Gothic" charset="0"/>
                <a:cs typeface="Century Gothic" charset="0"/>
              </a:defRPr>
            </a:lvl1pPr>
          </a:lstStyle>
          <a:p>
            <a:pPr lvl="0"/>
            <a:r>
              <a:rPr lang="en-US" dirty="0"/>
              <a:t>Title for chart goes here</a:t>
            </a:r>
          </a:p>
        </p:txBody>
      </p:sp>
      <p:sp>
        <p:nvSpPr>
          <p:cNvPr id="5" name="Picture Placeholder 4"/>
          <p:cNvSpPr>
            <a:spLocks noGrp="1"/>
          </p:cNvSpPr>
          <p:nvPr>
            <p:ph type="pic" sz="quarter" idx="12"/>
          </p:nvPr>
        </p:nvSpPr>
        <p:spPr>
          <a:xfrm>
            <a:off x="543732" y="2354394"/>
            <a:ext cx="8991600" cy="4800600"/>
          </a:xfrm>
          <a:prstGeom prst="rect">
            <a:avLst/>
          </a:prstGeom>
        </p:spPr>
        <p:txBody>
          <a:bodyPr/>
          <a:lstStyle/>
          <a:p>
            <a:r>
              <a:rPr lang="en-US"/>
              <a:t>Drag picture to placeholder or click icon to add</a:t>
            </a:r>
          </a:p>
        </p:txBody>
      </p:sp>
      <p:sp>
        <p:nvSpPr>
          <p:cNvPr id="6"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Tree>
    <p:extLst>
      <p:ext uri="{BB962C8B-B14F-4D97-AF65-F5344CB8AC3E}">
        <p14:creationId xmlns:p14="http://schemas.microsoft.com/office/powerpoint/2010/main" val="41140889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obj" preserve="1">
  <p:cSld name="Final Slide">
    <p:bg>
      <p:bgPr>
        <a:solidFill>
          <a:schemeClr val="bg1"/>
        </a:solidFill>
        <a:effectLst/>
      </p:bgPr>
    </p:bg>
    <p:spTree>
      <p:nvGrpSpPr>
        <p:cNvPr id="1" name=""/>
        <p:cNvGrpSpPr/>
        <p:nvPr/>
      </p:nvGrpSpPr>
      <p:grpSpPr>
        <a:xfrm>
          <a:off x="0" y="0"/>
          <a:ext cx="0" cy="0"/>
          <a:chOff x="0" y="0"/>
          <a:chExt cx="0" cy="0"/>
        </a:xfrm>
      </p:grpSpPr>
      <p:sp>
        <p:nvSpPr>
          <p:cNvPr id="17" name="bk object 17"/>
          <p:cNvSpPr/>
          <p:nvPr/>
        </p:nvSpPr>
        <p:spPr>
          <a:xfrm>
            <a:off x="1523" y="0"/>
            <a:ext cx="0" cy="1386840"/>
          </a:xfrm>
          <a:custGeom>
            <a:avLst/>
            <a:gdLst/>
            <a:ahLst/>
            <a:cxnLst/>
            <a:rect l="l" t="t" r="r" b="b"/>
            <a:pathLst>
              <a:path h="1386840">
                <a:moveTo>
                  <a:pt x="0" y="0"/>
                </a:moveTo>
                <a:lnTo>
                  <a:pt x="0" y="1386839"/>
                </a:lnTo>
              </a:path>
            </a:pathLst>
          </a:custGeom>
          <a:ln w="4318">
            <a:solidFill>
              <a:srgbClr val="1E185F"/>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10" name="object 5"/>
          <p:cNvSpPr/>
          <p:nvPr userDrawn="1"/>
        </p:nvSpPr>
        <p:spPr>
          <a:xfrm>
            <a:off x="0" y="0"/>
            <a:ext cx="10058400" cy="6550286"/>
          </a:xfrm>
          <a:custGeom>
            <a:avLst/>
            <a:gdLst/>
            <a:ahLst/>
            <a:cxnLst/>
            <a:rect l="l" t="t" r="r" b="b"/>
            <a:pathLst>
              <a:path w="10058400" h="5274945">
                <a:moveTo>
                  <a:pt x="0" y="5274564"/>
                </a:moveTo>
                <a:lnTo>
                  <a:pt x="10058400" y="5274564"/>
                </a:lnTo>
                <a:lnTo>
                  <a:pt x="10058400" y="0"/>
                </a:lnTo>
                <a:lnTo>
                  <a:pt x="0" y="0"/>
                </a:lnTo>
                <a:lnTo>
                  <a:pt x="0" y="5274564"/>
                </a:lnTo>
                <a:close/>
              </a:path>
            </a:pathLst>
          </a:custGeom>
          <a:solidFill>
            <a:srgbClr val="9DB4BE"/>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A7BF39"/>
              </a:solidFill>
              <a:effectLst/>
              <a:uLnTx/>
              <a:uFillTx/>
              <a:latin typeface="Calibri"/>
              <a:ea typeface="+mn-ea"/>
              <a:cs typeface="+mn-cs"/>
            </a:endParaRPr>
          </a:p>
        </p:txBody>
      </p:sp>
      <p:sp>
        <p:nvSpPr>
          <p:cNvPr id="5" name="Rectangle 4"/>
          <p:cNvSpPr/>
          <p:nvPr userDrawn="1"/>
        </p:nvSpPr>
        <p:spPr>
          <a:xfrm>
            <a:off x="478245" y="1877965"/>
            <a:ext cx="9067800" cy="3983526"/>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50" normalizeH="0" baseline="0" noProof="0" dirty="0">
                <a:ln>
                  <a:noFill/>
                </a:ln>
                <a:solidFill>
                  <a:prstClr val="white"/>
                </a:solidFill>
                <a:effectLst/>
                <a:uLnTx/>
                <a:uFillTx/>
                <a:latin typeface="Century Gothic" charset="0"/>
                <a:ea typeface="Century Gothic" charset="0"/>
                <a:cs typeface="Century Gothic" charset="0"/>
              </a:rPr>
              <a:t>This presentation was produced with the support of the United States Agency for International Development (USAID) under the terms of MEASURE Evaluation cooperative agreement </a:t>
            </a:r>
            <a:br>
              <a:rPr kumimoji="0" lang="en-US" sz="2400" b="0" i="0" u="none" strike="noStrike" kern="1200" cap="none" spc="-50" normalizeH="0" baseline="0" noProof="0" dirty="0">
                <a:ln>
                  <a:noFill/>
                </a:ln>
                <a:solidFill>
                  <a:prstClr val="white"/>
                </a:solidFill>
                <a:effectLst/>
                <a:uLnTx/>
                <a:uFillTx/>
                <a:latin typeface="Century Gothic" charset="0"/>
                <a:ea typeface="Century Gothic" charset="0"/>
                <a:cs typeface="Century Gothic" charset="0"/>
              </a:rPr>
            </a:br>
            <a:r>
              <a:rPr kumimoji="0" lang="en-US" sz="2400" b="0" i="0" u="none" strike="noStrike" kern="1200" cap="none" spc="-50" normalizeH="0" baseline="0" noProof="0" dirty="0">
                <a:ln>
                  <a:noFill/>
                </a:ln>
                <a:solidFill>
                  <a:prstClr val="white"/>
                </a:solidFill>
                <a:effectLst/>
                <a:uLnTx/>
                <a:uFillTx/>
                <a:latin typeface="Century Gothic" charset="0"/>
                <a:ea typeface="Century Gothic" charset="0"/>
                <a:cs typeface="Century Gothic" charset="0"/>
              </a:rPr>
              <a:t>AID-OAA-L-14-00004. MEASURE Evaluation is implemented by the Carolina Population Center, University of North Carolina at Chapel Hill in partnership with ICF International; John Snow, Inc.; Management Sciences for Health; Palladium; and Tulane University. Views expressed are not necessarily those of USAID or the United States government. </a:t>
            </a:r>
          </a:p>
          <a:p>
            <a:pPr marL="12700" marR="819150" lvl="0" indent="0" algn="l" defTabSz="914400" rtl="0" eaLnBrk="1" fontAlgn="auto" latinLnBrk="0" hangingPunct="1">
              <a:lnSpc>
                <a:spcPts val="52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2B1533"/>
                </a:solidFill>
                <a:effectLst/>
                <a:uLnTx/>
                <a:uFillTx/>
                <a:latin typeface="Century Gothic" charset="0"/>
                <a:ea typeface="Century Gothic" charset="0"/>
                <a:cs typeface="Century Gothic" charset="0"/>
              </a:rPr>
              <a:t>www.measureevaluation.org</a:t>
            </a:r>
          </a:p>
        </p:txBody>
      </p:sp>
      <p:sp>
        <p:nvSpPr>
          <p:cNvPr id="7" name="Rectangle 1"/>
          <p:cNvSpPr>
            <a:spLocks noChangeArrowheads="1"/>
          </p:cNvSpPr>
          <p:nvPr userDrawn="1"/>
        </p:nvSpPr>
        <p:spPr bwMode="auto">
          <a:xfrm>
            <a:off x="-762000" y="728269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
        <p:nvSpPr>
          <p:cNvPr id="15" name="object 3"/>
          <p:cNvSpPr/>
          <p:nvPr userDrawn="1"/>
        </p:nvSpPr>
        <p:spPr>
          <a:xfrm>
            <a:off x="0" y="-1"/>
            <a:ext cx="10058400" cy="1189172"/>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grpSp>
        <p:nvGrpSpPr>
          <p:cNvPr id="9" name="Group 8">
            <a:extLst>
              <a:ext uri="{FF2B5EF4-FFF2-40B4-BE49-F238E27FC236}">
                <a16:creationId xmlns:a16="http://schemas.microsoft.com/office/drawing/2014/main" id="{BECF8B2E-0BB5-4EE2-9646-38F97A0AB7A8}"/>
              </a:ext>
            </a:extLst>
          </p:cNvPr>
          <p:cNvGrpSpPr/>
          <p:nvPr userDrawn="1"/>
        </p:nvGrpSpPr>
        <p:grpSpPr>
          <a:xfrm>
            <a:off x="2818311" y="6609675"/>
            <a:ext cx="4421777" cy="1135016"/>
            <a:chOff x="4800600" y="6553200"/>
            <a:chExt cx="4421777" cy="1135016"/>
          </a:xfrm>
        </p:grpSpPr>
        <p:pic>
          <p:nvPicPr>
            <p:cNvPr id="12" name="Picture 11">
              <a:extLst>
                <a:ext uri="{FF2B5EF4-FFF2-40B4-BE49-F238E27FC236}">
                  <a16:creationId xmlns:a16="http://schemas.microsoft.com/office/drawing/2014/main" id="{3AC1B034-320D-42BE-90A7-1BB594FC4184}"/>
                </a:ext>
              </a:extLst>
            </p:cNvPr>
            <p:cNvPicPr>
              <a:picLocks noChangeAspect="1"/>
            </p:cNvPicPr>
            <p:nvPr/>
          </p:nvPicPr>
          <p:blipFill rotWithShape="1">
            <a:blip r:embed="rId2">
              <a:extLst>
                <a:ext uri="{28A0092B-C50C-407E-A947-70E740481C1C}">
                  <a14:useLocalDpi xmlns:a14="http://schemas.microsoft.com/office/drawing/2010/main" val="0"/>
                </a:ext>
              </a:extLst>
            </a:blip>
            <a:srcRect l="40134" r="30233" b="23721"/>
            <a:stretch/>
          </p:blipFill>
          <p:spPr>
            <a:xfrm>
              <a:off x="8153400" y="6592712"/>
              <a:ext cx="1068977" cy="990600"/>
            </a:xfrm>
            <a:prstGeom prst="rect">
              <a:avLst/>
            </a:prstGeom>
          </p:spPr>
        </p:pic>
        <p:pic>
          <p:nvPicPr>
            <p:cNvPr id="13" name="Picture 12">
              <a:extLst>
                <a:ext uri="{FF2B5EF4-FFF2-40B4-BE49-F238E27FC236}">
                  <a16:creationId xmlns:a16="http://schemas.microsoft.com/office/drawing/2014/main" id="{4F31EFFB-DB15-4E55-A1C9-9B88951545C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800600" y="6553200"/>
              <a:ext cx="1327504" cy="1135016"/>
            </a:xfrm>
            <a:prstGeom prst="rect">
              <a:avLst/>
            </a:prstGeom>
          </p:spPr>
        </p:pic>
        <p:pic>
          <p:nvPicPr>
            <p:cNvPr id="14" name="Picture 13">
              <a:extLst>
                <a:ext uri="{FF2B5EF4-FFF2-40B4-BE49-F238E27FC236}">
                  <a16:creationId xmlns:a16="http://schemas.microsoft.com/office/drawing/2014/main" id="{4B6B91B8-276D-4BBE-B13B-AF6900E42BF5}"/>
                </a:ext>
              </a:extLst>
            </p:cNvPr>
            <p:cNvPicPr>
              <a:picLocks noChangeAspect="1"/>
            </p:cNvPicPr>
            <p:nvPr/>
          </p:nvPicPr>
          <p:blipFill>
            <a:blip r:embed="rId4"/>
            <a:stretch>
              <a:fillRect/>
            </a:stretch>
          </p:blipFill>
          <p:spPr>
            <a:xfrm>
              <a:off x="6329913" y="6688689"/>
              <a:ext cx="1329043" cy="798645"/>
            </a:xfrm>
            <a:prstGeom prst="rect">
              <a:avLst/>
            </a:prstGeom>
          </p:spPr>
        </p:pic>
      </p:grpSp>
    </p:spTree>
    <p:extLst>
      <p:ext uri="{BB962C8B-B14F-4D97-AF65-F5344CB8AC3E}">
        <p14:creationId xmlns:p14="http://schemas.microsoft.com/office/powerpoint/2010/main" val="30535248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4636251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1_Blank Slide">
    <p:spTree>
      <p:nvGrpSpPr>
        <p:cNvPr id="1" name=""/>
        <p:cNvGrpSpPr/>
        <p:nvPr/>
      </p:nvGrpSpPr>
      <p:grpSpPr>
        <a:xfrm>
          <a:off x="0" y="0"/>
          <a:ext cx="0" cy="0"/>
          <a:chOff x="0" y="0"/>
          <a:chExt cx="0" cy="0"/>
        </a:xfrm>
      </p:grpSpPr>
      <p:sp>
        <p:nvSpPr>
          <p:cNvPr id="2" name="object 5">
            <a:extLst>
              <a:ext uri="{FF2B5EF4-FFF2-40B4-BE49-F238E27FC236}">
                <a16:creationId xmlns:a16="http://schemas.microsoft.com/office/drawing/2014/main" id="{AD5230C5-C258-42B5-BB55-1BE00245572C}"/>
              </a:ext>
            </a:extLst>
          </p:cNvPr>
          <p:cNvSpPr/>
          <p:nvPr userDrawn="1"/>
        </p:nvSpPr>
        <p:spPr>
          <a:xfrm>
            <a:off x="0" y="0"/>
            <a:ext cx="10058400" cy="7772400"/>
          </a:xfrm>
          <a:custGeom>
            <a:avLst/>
            <a:gdLst/>
            <a:ahLst/>
            <a:cxnLst/>
            <a:rect l="l" t="t" r="r" b="b"/>
            <a:pathLst>
              <a:path w="10058400" h="5274945">
                <a:moveTo>
                  <a:pt x="0" y="5274564"/>
                </a:moveTo>
                <a:lnTo>
                  <a:pt x="10058400" y="5274564"/>
                </a:lnTo>
                <a:lnTo>
                  <a:pt x="10058400" y="0"/>
                </a:lnTo>
                <a:lnTo>
                  <a:pt x="0" y="0"/>
                </a:lnTo>
                <a:lnTo>
                  <a:pt x="0" y="5274564"/>
                </a:lnTo>
                <a:close/>
              </a:path>
            </a:pathLst>
          </a:custGeom>
          <a:solidFill>
            <a:srgbClr val="9DB4BE"/>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A7BF39"/>
              </a:solidFill>
              <a:effectLst/>
              <a:uLnTx/>
              <a:uFillTx/>
              <a:latin typeface="Calibri"/>
              <a:ea typeface="+mn-ea"/>
              <a:cs typeface="+mn-cs"/>
            </a:endParaRPr>
          </a:p>
        </p:txBody>
      </p:sp>
    </p:spTree>
    <p:extLst>
      <p:ext uri="{BB962C8B-B14F-4D97-AF65-F5344CB8AC3E}">
        <p14:creationId xmlns:p14="http://schemas.microsoft.com/office/powerpoint/2010/main" val="15753879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7.xml"/><Relationship Id="rId3" Type="http://schemas.openxmlformats.org/officeDocument/2006/relationships/slideLayout" Target="../slideLayouts/slideLayout12.xml"/><Relationship Id="rId7" Type="http://schemas.openxmlformats.org/officeDocument/2006/relationships/slideLayout" Target="../slideLayouts/slideLayout1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5" Type="http://schemas.openxmlformats.org/officeDocument/2006/relationships/slideLayout" Target="../slideLayouts/slideLayout14.xml"/><Relationship Id="rId10" Type="http://schemas.openxmlformats.org/officeDocument/2006/relationships/theme" Target="../theme/theme2.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object 3"/>
          <p:cNvSpPr/>
          <p:nvPr userDrawn="1"/>
        </p:nvSpPr>
        <p:spPr>
          <a:xfrm>
            <a:off x="0" y="-1"/>
            <a:ext cx="10058400" cy="1219201"/>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D19F2A"/>
          </a:solidFill>
        </p:spPr>
        <p:txBody>
          <a:bodyPr wrap="square" lIns="0" tIns="0" rIns="0" bIns="0" rtlCol="0"/>
          <a:lstStyle/>
          <a:p>
            <a:endParaRPr dirty="0">
              <a:latin typeface="Futura Lt BT" panose="020B0402020204020303" pitchFamily="34" charset="0"/>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7" r:id="rId3"/>
    <p:sldLayoutId id="2147483668" r:id="rId4"/>
    <p:sldLayoutId id="2147483669" r:id="rId5"/>
    <p:sldLayoutId id="2147483670" r:id="rId6"/>
    <p:sldLayoutId id="2147483665" r:id="rId7"/>
    <p:sldLayoutId id="2147483672" r:id="rId8"/>
    <p:sldLayoutId id="2147483673" r:id="rId9"/>
  </p:sldLayoutIdLst>
  <p:txStyles>
    <p:titleStyle>
      <a:lvl1pPr eaLnBrk="1" hangingPunct="1">
        <a:defRPr>
          <a:latin typeface="+mj-lt"/>
          <a:ea typeface="+mj-ea"/>
          <a:cs typeface="+mj-cs"/>
        </a:defRPr>
      </a:lvl1pPr>
    </p:titleStyle>
    <p:body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bodyStyle>
    <p:other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7" name="object 3"/>
          <p:cNvSpPr/>
          <p:nvPr userDrawn="1"/>
        </p:nvSpPr>
        <p:spPr>
          <a:xfrm>
            <a:off x="0" y="-1"/>
            <a:ext cx="10058400" cy="1219201"/>
          </a:xfrm>
          <a:custGeom>
            <a:avLst/>
            <a:gdLst/>
            <a:ahLst/>
            <a:cxnLst/>
            <a:rect l="l" t="t" r="r" b="b"/>
            <a:pathLst>
              <a:path w="10058400" h="1313180">
                <a:moveTo>
                  <a:pt x="0" y="1312926"/>
                </a:moveTo>
                <a:lnTo>
                  <a:pt x="10058400" y="1312926"/>
                </a:lnTo>
                <a:lnTo>
                  <a:pt x="10058400" y="0"/>
                </a:lnTo>
                <a:lnTo>
                  <a:pt x="0" y="0"/>
                </a:lnTo>
                <a:lnTo>
                  <a:pt x="0" y="1312926"/>
                </a:lnTo>
                <a:close/>
              </a:path>
            </a:pathLst>
          </a:custGeom>
          <a:solidFill>
            <a:srgbClr val="2B15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Futura Lt BT" panose="020B0402020204020303" pitchFamily="34" charset="0"/>
              <a:ea typeface="+mn-ea"/>
              <a:cs typeface="+mn-cs"/>
            </a:endParaRPr>
          </a:p>
        </p:txBody>
      </p:sp>
    </p:spTree>
    <p:extLst>
      <p:ext uri="{BB962C8B-B14F-4D97-AF65-F5344CB8AC3E}">
        <p14:creationId xmlns:p14="http://schemas.microsoft.com/office/powerpoint/2010/main" val="2122662461"/>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Lst>
  <p:txStyles>
    <p:titleStyle>
      <a:lvl1pPr eaLnBrk="1" hangingPunct="1">
        <a:defRPr>
          <a:latin typeface="+mj-lt"/>
          <a:ea typeface="+mj-ea"/>
          <a:cs typeface="+mj-cs"/>
        </a:defRPr>
      </a:lvl1pPr>
    </p:titleStyle>
    <p:body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bodyStyle>
    <p:other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1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1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9.xml"/><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1.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1.xml"/><Relationship Id="rId1" Type="http://schemas.openxmlformats.org/officeDocument/2006/relationships/slideLayout" Target="../slideLayouts/slideLayout11.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2.xml"/><Relationship Id="rId1" Type="http://schemas.openxmlformats.org/officeDocument/2006/relationships/slideLayout" Target="../slideLayouts/slideLayout11.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1.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1.xml"/></Relationships>
</file>

<file path=ppt/slides/_rels/slide3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5.xml"/><Relationship Id="rId1" Type="http://schemas.openxmlformats.org/officeDocument/2006/relationships/slideLayout" Target="../slideLayouts/slideLayout1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1.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1.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
          <p:cNvSpPr>
            <a:spLocks noChangeArrowheads="1"/>
          </p:cNvSpPr>
          <p:nvPr/>
        </p:nvSpPr>
        <p:spPr bwMode="auto">
          <a:xfrm>
            <a:off x="-762000" y="728269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
        <p:nvSpPr>
          <p:cNvPr id="7" name="Rectangle 2"/>
          <p:cNvSpPr>
            <a:spLocks noChangeArrowheads="1"/>
          </p:cNvSpPr>
          <p:nvPr/>
        </p:nvSpPr>
        <p:spPr bwMode="auto">
          <a:xfrm>
            <a:off x="-3620356" y="698506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
        <p:nvSpPr>
          <p:cNvPr id="14" name="object 9"/>
          <p:cNvSpPr txBox="1"/>
          <p:nvPr/>
        </p:nvSpPr>
        <p:spPr>
          <a:xfrm>
            <a:off x="5943600" y="3569972"/>
            <a:ext cx="3657600" cy="2632708"/>
          </a:xfrm>
          <a:prstGeom prst="rect">
            <a:avLst/>
          </a:prstGeom>
        </p:spPr>
        <p:txBody>
          <a:bodyPr vert="horz" wrap="square" lIns="0" tIns="0" rIns="0" bIns="0" rtlCol="0">
            <a:spAutoFit/>
          </a:bodyPr>
          <a:lstStyle/>
          <a:p>
            <a:pPr marL="0" marR="0" lvl="0" indent="0" algn="l" defTabSz="914400" rtl="0" eaLnBrk="1" fontAlgn="auto" latinLnBrk="0" hangingPunct="1">
              <a:lnSpc>
                <a:spcPct val="100000"/>
              </a:lnSpc>
              <a:spcBef>
                <a:spcPts val="45"/>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endParaRPr>
          </a:p>
          <a:p>
            <a:pPr marL="0" marR="0" lvl="0" indent="0" algn="l" defTabSz="914400" rtl="0" eaLnBrk="1" fontAlgn="auto" latinLnBrk="0" hangingPunct="1">
              <a:lnSpc>
                <a:spcPct val="100000"/>
              </a:lnSpc>
              <a:spcBef>
                <a:spcPts val="45"/>
              </a:spcBef>
              <a:spcAft>
                <a:spcPts val="6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rPr>
              <a:t>[insert date]</a:t>
            </a:r>
          </a:p>
          <a:p>
            <a:pPr marL="0" marR="0" lvl="0" indent="0" algn="l" defTabSz="914400" rtl="0" eaLnBrk="1" fontAlgn="auto" latinLnBrk="0" hangingPunct="1">
              <a:lnSpc>
                <a:spcPct val="100000"/>
              </a:lnSpc>
              <a:spcBef>
                <a:spcPts val="45"/>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rPr>
              <a:t>Qualitative Methods </a:t>
            </a:r>
            <a:br>
              <a:rPr kumimoji="0" lang="en-US" sz="24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rPr>
            </a:br>
            <a:r>
              <a:rPr kumimoji="0" lang="en-US" sz="24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rPr>
              <a:t>in Evaluation of Public Health Programs</a:t>
            </a:r>
          </a:p>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Times New Roman"/>
              </a:rPr>
              <a:t>Session 6</a:t>
            </a:r>
            <a:endParaRPr kumimoji="0" lang="en-US" sz="2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Futura LT Pro Book"/>
            </a:endParaRPr>
          </a:p>
          <a:p>
            <a:pPr marL="12700" marR="0" lvl="0" indent="0" algn="l" defTabSz="914400" rtl="0" eaLnBrk="1" fontAlgn="auto" latinLnBrk="0" hangingPunct="1">
              <a:lnSpc>
                <a:spcPts val="22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1E1860"/>
              </a:solidFill>
              <a:effectLst/>
              <a:uLnTx/>
              <a:uFillTx/>
              <a:latin typeface="Century Gothic" panose="020B0502020202020204" pitchFamily="34" charset="0"/>
              <a:ea typeface="+mn-ea"/>
              <a:cs typeface="Futura LT Pro Book"/>
            </a:endParaRPr>
          </a:p>
        </p:txBody>
      </p:sp>
      <p:sp>
        <p:nvSpPr>
          <p:cNvPr id="10" name="Rectangle 9"/>
          <p:cNvSpPr>
            <a:spLocks noChangeArrowheads="1"/>
          </p:cNvSpPr>
          <p:nvPr/>
        </p:nvSpPr>
        <p:spPr bwMode="auto">
          <a:xfrm>
            <a:off x="-549928" y="734385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
        <p:nvSpPr>
          <p:cNvPr id="15" name="Title 11">
            <a:extLst>
              <a:ext uri="{FF2B5EF4-FFF2-40B4-BE49-F238E27FC236}">
                <a16:creationId xmlns:a16="http://schemas.microsoft.com/office/drawing/2014/main" id="{47167F6F-8B1A-4E5F-B5B7-52BF4FE73BA6}"/>
              </a:ext>
            </a:extLst>
          </p:cNvPr>
          <p:cNvSpPr txBox="1">
            <a:spLocks/>
          </p:cNvSpPr>
          <p:nvPr/>
        </p:nvSpPr>
        <p:spPr>
          <a:xfrm>
            <a:off x="304800" y="458186"/>
            <a:ext cx="11125200" cy="837214"/>
          </a:xfrm>
          <a:prstGeom prst="rect">
            <a:avLst/>
          </a:prstGeom>
        </p:spPr>
        <p:txBody>
          <a:bodyPr/>
          <a:lstStyle>
            <a:lvl1pPr eaLnBrk="1" hangingPunct="1">
              <a:defRPr sz="4800" b="1">
                <a:solidFill>
                  <a:schemeClr val="bg1">
                    <a:lumMod val="85000"/>
                  </a:schemeClr>
                </a:solidFill>
                <a:latin typeface="Century Gothic" charset="0"/>
                <a:ea typeface="Century Gothic" charset="0"/>
                <a:cs typeface="Century Gothic" charset="0"/>
              </a:defRPr>
            </a:lvl1pPr>
          </a:lstStyle>
          <a:p>
            <a:pPr lvl="0"/>
            <a:r>
              <a:rPr lang="en-US" sz="4200" kern="0" spc="-100" dirty="0">
                <a:solidFill>
                  <a:prstClr val="white">
                    <a:lumMod val="85000"/>
                  </a:prstClr>
                </a:solidFill>
              </a:rPr>
              <a:t>Qualitative Data Analysis Techniques </a:t>
            </a:r>
          </a:p>
        </p:txBody>
      </p:sp>
      <p:sp>
        <p:nvSpPr>
          <p:cNvPr id="16" name="Text Placeholder 24">
            <a:extLst>
              <a:ext uri="{FF2B5EF4-FFF2-40B4-BE49-F238E27FC236}">
                <a16:creationId xmlns:a16="http://schemas.microsoft.com/office/drawing/2014/main" id="{A3997288-7BF1-41B6-90F1-4397734280D9}"/>
              </a:ext>
            </a:extLst>
          </p:cNvPr>
          <p:cNvSpPr txBox="1">
            <a:spLocks/>
          </p:cNvSpPr>
          <p:nvPr/>
        </p:nvSpPr>
        <p:spPr>
          <a:xfrm>
            <a:off x="304800" y="1143986"/>
            <a:ext cx="9448800" cy="837214"/>
          </a:xfrm>
          <a:prstGeom prst="rect">
            <a:avLst/>
          </a:prstGeom>
        </p:spPr>
        <p:txBody>
          <a:bodyPr/>
          <a:lstStyle>
            <a:lvl1pPr marL="0" eaLnBrk="1" hangingPunct="1">
              <a:defRPr sz="4400">
                <a:solidFill>
                  <a:srgbClr val="AB2472"/>
                </a:solidFill>
                <a:latin typeface="Century Gothic" charset="0"/>
                <a:ea typeface="Century Gothic" charset="0"/>
                <a:cs typeface="Century Gothic" charset="0"/>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a:lstStyle>
          <a:p>
            <a:pPr lvl="0"/>
            <a:r>
              <a:rPr lang="en-US" sz="4000" kern="0" dirty="0"/>
              <a:t>for Drawing Themes</a:t>
            </a:r>
          </a:p>
        </p:txBody>
      </p:sp>
      <p:pic>
        <p:nvPicPr>
          <p:cNvPr id="9" name="Picture 8">
            <a:extLst>
              <a:ext uri="{FF2B5EF4-FFF2-40B4-BE49-F238E27FC236}">
                <a16:creationId xmlns:a16="http://schemas.microsoft.com/office/drawing/2014/main" id="{227BB407-086C-466B-892D-E7C5D17C77B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7200" y="1981200"/>
            <a:ext cx="4967376" cy="4206240"/>
          </a:xfrm>
          <a:prstGeom prst="rect">
            <a:avLst/>
          </a:prstGeom>
          <a:solidFill>
            <a:srgbClr val="FFFFFF">
              <a:shade val="85000"/>
            </a:srgbClr>
          </a:solidFill>
          <a:ln w="38100" cap="sq">
            <a:solidFill>
              <a:srgbClr val="FFFFFF"/>
            </a:solidFill>
            <a:miter lim="800000"/>
          </a:ln>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5750836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1845" y="366812"/>
            <a:ext cx="8724024" cy="1143000"/>
          </a:xfrm>
        </p:spPr>
        <p:txBody>
          <a:bodyPr/>
          <a:lstStyle/>
          <a:p>
            <a:r>
              <a:rPr lang="en-US" dirty="0"/>
              <a:t>The evaluation process</a:t>
            </a:r>
          </a:p>
        </p:txBody>
      </p:sp>
      <p:pic>
        <p:nvPicPr>
          <p:cNvPr id="15" name="Picture 14">
            <a:extLst>
              <a:ext uri="{FF2B5EF4-FFF2-40B4-BE49-F238E27FC236}">
                <a16:creationId xmlns:a16="http://schemas.microsoft.com/office/drawing/2014/main" id="{A0CF4BB2-C93F-4E65-83C1-90FB6CE46DF5}"/>
              </a:ext>
            </a:extLst>
          </p:cNvPr>
          <p:cNvPicPr>
            <a:picLocks noChangeAspect="1"/>
          </p:cNvPicPr>
          <p:nvPr/>
        </p:nvPicPr>
        <p:blipFill>
          <a:blip r:embed="rId3"/>
          <a:stretch>
            <a:fillRect/>
          </a:stretch>
        </p:blipFill>
        <p:spPr>
          <a:xfrm>
            <a:off x="351569" y="1509812"/>
            <a:ext cx="9355262" cy="5852160"/>
          </a:xfrm>
          <a:prstGeom prst="rect">
            <a:avLst/>
          </a:prstGeom>
        </p:spPr>
      </p:pic>
    </p:spTree>
    <p:extLst>
      <p:ext uri="{BB962C8B-B14F-4D97-AF65-F5344CB8AC3E}">
        <p14:creationId xmlns:p14="http://schemas.microsoft.com/office/powerpoint/2010/main" val="2541110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400" dirty="0"/>
              <a:t>Learning objectives</a:t>
            </a:r>
          </a:p>
        </p:txBody>
      </p:sp>
      <p:sp>
        <p:nvSpPr>
          <p:cNvPr id="3" name="Text Placeholder 2"/>
          <p:cNvSpPr>
            <a:spLocks noGrp="1"/>
          </p:cNvSpPr>
          <p:nvPr>
            <p:ph type="body" sz="quarter" idx="10"/>
          </p:nvPr>
        </p:nvSpPr>
        <p:spPr>
          <a:xfrm>
            <a:off x="975571" y="1600200"/>
            <a:ext cx="8310298" cy="5486400"/>
          </a:xfrm>
        </p:spPr>
        <p:txBody>
          <a:bodyPr/>
          <a:lstStyle/>
          <a:p>
            <a:pPr lvl="0">
              <a:lnSpc>
                <a:spcPts val="4000"/>
              </a:lnSpc>
              <a:spcAft>
                <a:spcPts val="1800"/>
              </a:spcAft>
            </a:pPr>
            <a:r>
              <a:rPr lang="en-US" sz="3600" dirty="0">
                <a:latin typeface="Century Gothic" panose="020B0502020202020204" pitchFamily="34" charset="0"/>
              </a:rPr>
              <a:t>By the end of this session, participants will be able to:</a:t>
            </a:r>
          </a:p>
          <a:p>
            <a:pPr marL="742950" lvl="1" indent="-457200">
              <a:lnSpc>
                <a:spcPts val="3800"/>
              </a:lnSpc>
              <a:spcAft>
                <a:spcPts val="1800"/>
              </a:spcAft>
              <a:buClr>
                <a:srgbClr val="AB2472"/>
              </a:buClr>
              <a:buFont typeface="Wingdings" panose="05000000000000000000" pitchFamily="2" charset="2"/>
              <a:buChar char="§"/>
            </a:pPr>
            <a:r>
              <a:rPr lang="en-US" sz="3200" dirty="0">
                <a:latin typeface="Century Gothic" panose="020B0502020202020204" pitchFamily="34" charset="0"/>
              </a:rPr>
              <a:t>Explain qualitative data analysis </a:t>
            </a:r>
            <a:br>
              <a:rPr lang="en-US" sz="3200" dirty="0">
                <a:latin typeface="Century Gothic" panose="020B0502020202020204" pitchFamily="34" charset="0"/>
              </a:rPr>
            </a:br>
            <a:r>
              <a:rPr lang="en-US" sz="3200" dirty="0">
                <a:latin typeface="Century Gothic" panose="020B0502020202020204" pitchFamily="34" charset="0"/>
              </a:rPr>
              <a:t>and its approaches </a:t>
            </a:r>
          </a:p>
          <a:p>
            <a:pPr marL="742950" lvl="1" indent="-457200">
              <a:lnSpc>
                <a:spcPts val="3800"/>
              </a:lnSpc>
              <a:spcAft>
                <a:spcPts val="1800"/>
              </a:spcAft>
              <a:buClr>
                <a:srgbClr val="AB2472"/>
              </a:buClr>
              <a:buFont typeface="Wingdings" panose="05000000000000000000" pitchFamily="2" charset="2"/>
              <a:buChar char="§"/>
            </a:pPr>
            <a:r>
              <a:rPr lang="en-US" sz="3200" dirty="0">
                <a:latin typeface="Century Gothic" panose="020B0502020202020204" pitchFamily="34" charset="0"/>
              </a:rPr>
              <a:t>Describe stages in conducting qualitative analysis</a:t>
            </a:r>
          </a:p>
          <a:p>
            <a:pPr marL="742950" lvl="1" indent="-457200">
              <a:lnSpc>
                <a:spcPts val="3800"/>
              </a:lnSpc>
              <a:spcAft>
                <a:spcPts val="1800"/>
              </a:spcAft>
              <a:buClr>
                <a:srgbClr val="AB2472"/>
              </a:buClr>
              <a:buFont typeface="Wingdings" panose="05000000000000000000" pitchFamily="2" charset="2"/>
              <a:buChar char="§"/>
            </a:pPr>
            <a:r>
              <a:rPr lang="en-US" sz="3200" dirty="0">
                <a:latin typeface="Century Gothic" panose="020B0502020202020204" pitchFamily="34" charset="0"/>
              </a:rPr>
              <a:t>Develop a coding structure </a:t>
            </a:r>
            <a:br>
              <a:rPr lang="en-US" sz="3200" dirty="0">
                <a:latin typeface="Century Gothic" panose="020B0502020202020204" pitchFamily="34" charset="0"/>
              </a:rPr>
            </a:br>
            <a:r>
              <a:rPr lang="en-US" sz="3200" dirty="0">
                <a:latin typeface="Century Gothic" panose="020B0502020202020204" pitchFamily="34" charset="0"/>
              </a:rPr>
              <a:t>for categorizing data</a:t>
            </a:r>
          </a:p>
          <a:p>
            <a:pPr marL="742950" lvl="1" indent="-457200">
              <a:lnSpc>
                <a:spcPts val="3800"/>
              </a:lnSpc>
              <a:spcAft>
                <a:spcPts val="1200"/>
              </a:spcAft>
              <a:buClr>
                <a:srgbClr val="AB2472"/>
              </a:buClr>
              <a:buFont typeface="Wingdings" panose="05000000000000000000" pitchFamily="2" charset="2"/>
              <a:buChar char="§"/>
            </a:pPr>
            <a:r>
              <a:rPr lang="en-US" sz="3200" dirty="0">
                <a:latin typeface="Century Gothic" panose="020B0502020202020204" pitchFamily="34" charset="0"/>
              </a:rPr>
              <a:t>Apply the analytical method </a:t>
            </a:r>
            <a:br>
              <a:rPr lang="en-US" sz="3200" dirty="0">
                <a:latin typeface="Century Gothic" panose="020B0502020202020204" pitchFamily="34" charset="0"/>
              </a:rPr>
            </a:br>
            <a:r>
              <a:rPr lang="en-US" sz="3200" dirty="0">
                <a:latin typeface="Century Gothic" panose="020B0502020202020204" pitchFamily="34" charset="0"/>
              </a:rPr>
              <a:t>for drawing themes</a:t>
            </a:r>
          </a:p>
        </p:txBody>
      </p:sp>
    </p:spTree>
    <p:extLst>
      <p:ext uri="{BB962C8B-B14F-4D97-AF65-F5344CB8AC3E}">
        <p14:creationId xmlns:p14="http://schemas.microsoft.com/office/powerpoint/2010/main" val="20755696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1845" y="366812"/>
            <a:ext cx="9267956" cy="1143000"/>
          </a:xfrm>
        </p:spPr>
        <p:txBody>
          <a:bodyPr/>
          <a:lstStyle/>
          <a:p>
            <a:r>
              <a:rPr lang="en-US" spc="-100" dirty="0"/>
              <a:t>Overview of qualitative analysis</a:t>
            </a:r>
          </a:p>
        </p:txBody>
      </p:sp>
      <p:sp>
        <p:nvSpPr>
          <p:cNvPr id="4" name="Text Placeholder 3"/>
          <p:cNvSpPr>
            <a:spLocks noGrp="1"/>
          </p:cNvSpPr>
          <p:nvPr>
            <p:ph type="body" sz="quarter" idx="10"/>
          </p:nvPr>
        </p:nvSpPr>
        <p:spPr>
          <a:xfrm>
            <a:off x="914400" y="1752600"/>
            <a:ext cx="8429755" cy="5486400"/>
          </a:xfrm>
        </p:spPr>
        <p:txBody>
          <a:bodyPr/>
          <a:lstStyle/>
          <a:p>
            <a:pPr marL="514350" indent="-514350">
              <a:spcAft>
                <a:spcPts val="1800"/>
              </a:spcAft>
              <a:buClr>
                <a:srgbClr val="AB2472"/>
              </a:buClr>
              <a:buFont typeface="Wingdings" panose="05000000000000000000" pitchFamily="2" charset="2"/>
              <a:buChar char="§"/>
            </a:pPr>
            <a:r>
              <a:rPr lang="en-US" sz="3600" dirty="0">
                <a:solidFill>
                  <a:schemeClr val="tx1"/>
                </a:solidFill>
                <a:latin typeface="Century Gothic"/>
                <a:cs typeface="Century Gothic"/>
              </a:rPr>
              <a:t>Organizing and interrogating </a:t>
            </a:r>
            <a:br>
              <a:rPr lang="en-US" sz="3600" dirty="0">
                <a:solidFill>
                  <a:schemeClr val="tx1"/>
                </a:solidFill>
                <a:latin typeface="Century Gothic"/>
                <a:cs typeface="Century Gothic"/>
              </a:rPr>
            </a:br>
            <a:r>
              <a:rPr lang="en-US" sz="3600" dirty="0">
                <a:solidFill>
                  <a:schemeClr val="tx1"/>
                </a:solidFill>
                <a:latin typeface="Century Gothic"/>
                <a:cs typeface="Century Gothic"/>
              </a:rPr>
              <a:t>data in ways that allow evaluators to </a:t>
            </a:r>
            <a:r>
              <a:rPr lang="en-US" sz="3600" u="sng" dirty="0">
                <a:solidFill>
                  <a:schemeClr val="tx1"/>
                </a:solidFill>
                <a:latin typeface="Century Gothic"/>
                <a:cs typeface="Century Gothic"/>
              </a:rPr>
              <a:t>see patterns, identify themes, discover relationships, develop explanations, and make interpretations</a:t>
            </a:r>
            <a:r>
              <a:rPr lang="en-US" sz="3600" dirty="0">
                <a:solidFill>
                  <a:schemeClr val="tx1"/>
                </a:solidFill>
                <a:latin typeface="Century Gothic"/>
                <a:cs typeface="Century Gothic"/>
              </a:rPr>
              <a:t> (Leech &amp; Onwuegbuzie, 2007)</a:t>
            </a:r>
          </a:p>
          <a:p>
            <a:pPr marL="514350" indent="-514350">
              <a:spcAft>
                <a:spcPts val="1800"/>
              </a:spcAft>
              <a:buClr>
                <a:srgbClr val="AB2472"/>
              </a:buClr>
              <a:buFont typeface="Wingdings" panose="05000000000000000000" pitchFamily="2" charset="2"/>
              <a:buChar char="§"/>
            </a:pPr>
            <a:r>
              <a:rPr lang="en-US" sz="3600" dirty="0">
                <a:solidFill>
                  <a:schemeClr val="tx1"/>
                </a:solidFill>
                <a:latin typeface="Century Gothic"/>
                <a:cs typeface="Century Gothic"/>
              </a:rPr>
              <a:t>Systematic search for meaning </a:t>
            </a:r>
            <a:br>
              <a:rPr lang="en-US" sz="3600" dirty="0">
                <a:solidFill>
                  <a:schemeClr val="tx1"/>
                </a:solidFill>
                <a:latin typeface="Century Gothic"/>
                <a:cs typeface="Century Gothic"/>
              </a:rPr>
            </a:br>
            <a:r>
              <a:rPr lang="en-US" sz="3600" dirty="0">
                <a:solidFill>
                  <a:schemeClr val="tx1"/>
                </a:solidFill>
                <a:latin typeface="Century Gothic"/>
                <a:cs typeface="Century Gothic"/>
              </a:rPr>
              <a:t>in data</a:t>
            </a:r>
            <a:endParaRPr lang="en-US" sz="3600" i="1" dirty="0">
              <a:solidFill>
                <a:schemeClr val="tx1"/>
              </a:solidFill>
              <a:latin typeface="Century Gothic"/>
              <a:cs typeface="Century Gothic"/>
            </a:endParaRPr>
          </a:p>
          <a:p>
            <a:pPr marL="457200" indent="-457200">
              <a:buFont typeface="Arial"/>
              <a:buChar char="•"/>
            </a:pPr>
            <a:endParaRPr lang="en-US" sz="3600" dirty="0">
              <a:latin typeface="Century Gothic"/>
              <a:cs typeface="Century Gothic"/>
            </a:endParaRPr>
          </a:p>
          <a:p>
            <a:endParaRPr lang="en-US" sz="3200" dirty="0"/>
          </a:p>
        </p:txBody>
      </p:sp>
    </p:spTree>
    <p:extLst>
      <p:ext uri="{BB962C8B-B14F-4D97-AF65-F5344CB8AC3E}">
        <p14:creationId xmlns:p14="http://schemas.microsoft.com/office/powerpoint/2010/main" val="7401933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Qualitative data</a:t>
            </a:r>
          </a:p>
        </p:txBody>
      </p:sp>
      <p:sp>
        <p:nvSpPr>
          <p:cNvPr id="3" name="Text Placeholder 2"/>
          <p:cNvSpPr>
            <a:spLocks noGrp="1"/>
          </p:cNvSpPr>
          <p:nvPr>
            <p:ph type="body" sz="quarter" idx="10"/>
          </p:nvPr>
        </p:nvSpPr>
        <p:spPr>
          <a:xfrm>
            <a:off x="882390" y="1676400"/>
            <a:ext cx="8429755" cy="5562600"/>
          </a:xfrm>
        </p:spPr>
        <p:txBody>
          <a:bodyPr/>
          <a:lstStyle/>
          <a:p>
            <a:pPr>
              <a:spcAft>
                <a:spcPts val="1200"/>
              </a:spcAft>
            </a:pPr>
            <a:r>
              <a:rPr lang="en-US" sz="3400" dirty="0">
                <a:latin typeface="Century Gothic"/>
                <a:cs typeface="Century Gothic"/>
              </a:rPr>
              <a:t>Large volumes of data </a:t>
            </a:r>
            <a:r>
              <a:rPr lang="en-US" sz="3400" u="sng" dirty="0">
                <a:latin typeface="Century Gothic"/>
                <a:cs typeface="Century Gothic"/>
              </a:rPr>
              <a:t>are reduced </a:t>
            </a:r>
            <a:br>
              <a:rPr lang="en-US" sz="3400" u="sng" dirty="0">
                <a:latin typeface="Century Gothic"/>
                <a:cs typeface="Century Gothic"/>
              </a:rPr>
            </a:br>
            <a:r>
              <a:rPr lang="en-US" sz="3400" u="sng" dirty="0">
                <a:latin typeface="Century Gothic"/>
                <a:cs typeface="Century Gothic"/>
              </a:rPr>
              <a:t>or configured.</a:t>
            </a:r>
            <a:endParaRPr lang="en-US" sz="3400" dirty="0">
              <a:latin typeface="Century Gothic"/>
              <a:cs typeface="Century Gothic"/>
            </a:endParaRPr>
          </a:p>
          <a:p>
            <a:pPr marL="693738" lvl="2" indent="-409575">
              <a:buClr>
                <a:srgbClr val="AB2472"/>
              </a:buClr>
              <a:buFont typeface="Wingdings" panose="05000000000000000000" pitchFamily="2" charset="2"/>
              <a:buChar char="§"/>
            </a:pPr>
            <a:r>
              <a:rPr lang="en-US" sz="3200" dirty="0">
                <a:latin typeface="Century Gothic"/>
                <a:cs typeface="Century Gothic"/>
              </a:rPr>
              <a:t>A process of selecting, focusing, simplifying, abstracting, and transforming data </a:t>
            </a:r>
          </a:p>
          <a:p>
            <a:pPr>
              <a:spcBef>
                <a:spcPts val="1800"/>
              </a:spcBef>
              <a:spcAft>
                <a:spcPts val="1200"/>
              </a:spcAft>
            </a:pPr>
            <a:r>
              <a:rPr lang="en-US" sz="3400" dirty="0">
                <a:latin typeface="Century Gothic"/>
                <a:cs typeface="Century Gothic"/>
              </a:rPr>
              <a:t>Forms of qualitative data:</a:t>
            </a:r>
          </a:p>
          <a:p>
            <a:pPr marL="693738" lvl="2" indent="-409575">
              <a:buClr>
                <a:srgbClr val="AB2472"/>
              </a:buClr>
              <a:buFont typeface="Wingdings" panose="05000000000000000000" pitchFamily="2" charset="2"/>
              <a:buChar char="§"/>
            </a:pPr>
            <a:r>
              <a:rPr lang="en-US" sz="3200" dirty="0">
                <a:latin typeface="Century Gothic"/>
                <a:cs typeface="Century Gothic"/>
              </a:rPr>
              <a:t>Text (written field notes or transcripts)</a:t>
            </a:r>
          </a:p>
          <a:p>
            <a:pPr marL="693738" lvl="2" indent="-409575">
              <a:buClr>
                <a:srgbClr val="AB2472"/>
              </a:buClr>
              <a:buFont typeface="Wingdings" panose="05000000000000000000" pitchFamily="2" charset="2"/>
              <a:buChar char="§"/>
            </a:pPr>
            <a:r>
              <a:rPr lang="en-US" sz="3200" dirty="0">
                <a:latin typeface="Century Gothic"/>
                <a:cs typeface="Century Gothic"/>
              </a:rPr>
              <a:t>Image (video/pictures) </a:t>
            </a:r>
          </a:p>
          <a:p>
            <a:pPr marL="693738" lvl="2" indent="-409575">
              <a:buClr>
                <a:srgbClr val="AB2472"/>
              </a:buClr>
              <a:buFont typeface="Wingdings" panose="05000000000000000000" pitchFamily="2" charset="2"/>
              <a:buChar char="§"/>
            </a:pPr>
            <a:r>
              <a:rPr lang="en-US" sz="3200" dirty="0">
                <a:latin typeface="Century Gothic"/>
                <a:cs typeface="Century Gothic"/>
              </a:rPr>
              <a:t>Sound (audio recordings) </a:t>
            </a:r>
          </a:p>
          <a:p>
            <a:pPr marL="457200" indent="-457200">
              <a:lnSpc>
                <a:spcPct val="150000"/>
              </a:lnSpc>
              <a:buFont typeface="Arial"/>
              <a:buChar char="•"/>
            </a:pPr>
            <a:endParaRPr lang="en-US" sz="3200" dirty="0">
              <a:latin typeface="Century Gothic"/>
              <a:cs typeface="Century Gothic"/>
            </a:endParaRPr>
          </a:p>
        </p:txBody>
      </p:sp>
    </p:spTree>
    <p:extLst>
      <p:ext uri="{BB962C8B-B14F-4D97-AF65-F5344CB8AC3E}">
        <p14:creationId xmlns:p14="http://schemas.microsoft.com/office/powerpoint/2010/main" val="1019621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1844" y="366812"/>
            <a:ext cx="10106155" cy="1143000"/>
          </a:xfrm>
        </p:spPr>
        <p:txBody>
          <a:bodyPr/>
          <a:lstStyle/>
          <a:p>
            <a:pPr algn="l"/>
            <a:r>
              <a:rPr lang="en-US" sz="4000" dirty="0"/>
              <a:t>Approaches for qualitative analysis</a:t>
            </a:r>
          </a:p>
        </p:txBody>
      </p:sp>
      <p:sp>
        <p:nvSpPr>
          <p:cNvPr id="3" name="Text Placeholder 2"/>
          <p:cNvSpPr>
            <a:spLocks noGrp="1"/>
          </p:cNvSpPr>
          <p:nvPr>
            <p:ph type="body" sz="quarter" idx="10"/>
          </p:nvPr>
        </p:nvSpPr>
        <p:spPr>
          <a:xfrm>
            <a:off x="1066800" y="1905000"/>
            <a:ext cx="8429755" cy="4800600"/>
          </a:xfrm>
        </p:spPr>
        <p:txBody>
          <a:bodyPr/>
          <a:lstStyle/>
          <a:p>
            <a:pPr marL="571500" indent="-571500">
              <a:spcAft>
                <a:spcPts val="3000"/>
              </a:spcAft>
              <a:buClr>
                <a:srgbClr val="AB2472"/>
              </a:buClr>
              <a:buFont typeface="Wingdings" panose="05000000000000000000" pitchFamily="2" charset="2"/>
              <a:buChar char="§"/>
            </a:pPr>
            <a:r>
              <a:rPr lang="en-US" sz="3600" dirty="0">
                <a:latin typeface="Century Gothic" panose="020B0502020202020204" pitchFamily="34" charset="0"/>
              </a:rPr>
              <a:t>Grounded theory</a:t>
            </a:r>
          </a:p>
          <a:p>
            <a:pPr marL="571500" indent="-571500">
              <a:spcAft>
                <a:spcPts val="3000"/>
              </a:spcAft>
              <a:buClr>
                <a:srgbClr val="AB2472"/>
              </a:buClr>
              <a:buFont typeface="Wingdings" panose="05000000000000000000" pitchFamily="2" charset="2"/>
              <a:buChar char="§"/>
            </a:pPr>
            <a:r>
              <a:rPr lang="en-US" sz="3600" dirty="0">
                <a:latin typeface="Century Gothic" panose="020B0502020202020204" pitchFamily="34" charset="0"/>
              </a:rPr>
              <a:t>Framework analysis </a:t>
            </a:r>
          </a:p>
          <a:p>
            <a:pPr marL="571500" indent="-571500">
              <a:spcAft>
                <a:spcPts val="3000"/>
              </a:spcAft>
              <a:buClr>
                <a:srgbClr val="AB2472"/>
              </a:buClr>
              <a:buFont typeface="Wingdings" panose="05000000000000000000" pitchFamily="2" charset="2"/>
              <a:buChar char="§"/>
            </a:pPr>
            <a:r>
              <a:rPr lang="en-US" sz="3600" dirty="0">
                <a:latin typeface="Century Gothic" panose="020B0502020202020204" pitchFamily="34" charset="0"/>
              </a:rPr>
              <a:t>Discourse analysis</a:t>
            </a:r>
          </a:p>
          <a:p>
            <a:pPr marL="571500" indent="-571500">
              <a:spcAft>
                <a:spcPts val="3000"/>
              </a:spcAft>
              <a:buClr>
                <a:srgbClr val="AB2472"/>
              </a:buClr>
              <a:buFont typeface="Wingdings" panose="05000000000000000000" pitchFamily="2" charset="2"/>
              <a:buChar char="§"/>
            </a:pPr>
            <a:r>
              <a:rPr lang="en-US" sz="3600" b="1" dirty="0">
                <a:latin typeface="Century Gothic" panose="020B0502020202020204" pitchFamily="34" charset="0"/>
              </a:rPr>
              <a:t>Thematic analysis***</a:t>
            </a:r>
          </a:p>
          <a:p>
            <a:pPr marL="571500" indent="-571500">
              <a:spcAft>
                <a:spcPts val="3000"/>
              </a:spcAft>
              <a:buClr>
                <a:srgbClr val="AB2472"/>
              </a:buClr>
              <a:buFont typeface="Wingdings" panose="05000000000000000000" pitchFamily="2" charset="2"/>
              <a:buChar char="§"/>
            </a:pPr>
            <a:r>
              <a:rPr lang="en-US" sz="3600" dirty="0">
                <a:latin typeface="Century Gothic" panose="020B0502020202020204" pitchFamily="34" charset="0"/>
              </a:rPr>
              <a:t>Others</a:t>
            </a:r>
            <a:r>
              <a:rPr lang="mr-IN" sz="3600" dirty="0">
                <a:latin typeface="Century Gothic" panose="020B0502020202020204" pitchFamily="34" charset="0"/>
              </a:rPr>
              <a:t>…</a:t>
            </a:r>
            <a:endParaRPr lang="en-US" sz="3600" dirty="0">
              <a:latin typeface="Century Gothic" panose="020B0502020202020204" pitchFamily="34" charset="0"/>
            </a:endParaRPr>
          </a:p>
        </p:txBody>
      </p:sp>
    </p:spTree>
    <p:extLst>
      <p:ext uri="{BB962C8B-B14F-4D97-AF65-F5344CB8AC3E}">
        <p14:creationId xmlns:p14="http://schemas.microsoft.com/office/powerpoint/2010/main" val="184202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Analysis techniques</a:t>
            </a:r>
          </a:p>
        </p:txBody>
      </p:sp>
      <p:sp>
        <p:nvSpPr>
          <p:cNvPr id="4" name="Text Placeholder 3"/>
          <p:cNvSpPr>
            <a:spLocks noGrp="1"/>
          </p:cNvSpPr>
          <p:nvPr>
            <p:ph type="body" sz="quarter" idx="10"/>
          </p:nvPr>
        </p:nvSpPr>
        <p:spPr>
          <a:xfrm>
            <a:off x="856114" y="1509812"/>
            <a:ext cx="8429755" cy="5715000"/>
          </a:xfrm>
        </p:spPr>
        <p:txBody>
          <a:bodyPr/>
          <a:lstStyle/>
          <a:p>
            <a:pPr marL="571500" indent="-463550">
              <a:lnSpc>
                <a:spcPts val="3400"/>
              </a:lnSpc>
              <a:spcAft>
                <a:spcPts val="1800"/>
              </a:spcAft>
              <a:buClr>
                <a:srgbClr val="AB2472"/>
              </a:buClr>
              <a:buFont typeface="Wingdings" panose="05000000000000000000" pitchFamily="2" charset="2"/>
              <a:buChar char="§"/>
            </a:pPr>
            <a:r>
              <a:rPr lang="en-US" sz="3000" b="1" dirty="0">
                <a:solidFill>
                  <a:schemeClr val="accent1">
                    <a:lumMod val="75000"/>
                  </a:schemeClr>
                </a:solidFill>
              </a:rPr>
              <a:t>Grounded theory:</a:t>
            </a:r>
            <a:r>
              <a:rPr lang="en-US" sz="3000" dirty="0">
                <a:solidFill>
                  <a:schemeClr val="accent1">
                    <a:lumMod val="75000"/>
                  </a:schemeClr>
                </a:solidFill>
              </a:rPr>
              <a:t> </a:t>
            </a:r>
            <a:r>
              <a:rPr lang="en-US" sz="3000" dirty="0"/>
              <a:t>D</a:t>
            </a:r>
            <a:r>
              <a:rPr lang="en-US" sz="3000" dirty="0">
                <a:solidFill>
                  <a:schemeClr val="tx1"/>
                </a:solidFill>
              </a:rPr>
              <a:t>ata are analyzed and conceptualized to construct an explanatory theory of basic social processes</a:t>
            </a:r>
          </a:p>
          <a:p>
            <a:pPr marL="571500" indent="-463550">
              <a:lnSpc>
                <a:spcPts val="3400"/>
              </a:lnSpc>
              <a:spcAft>
                <a:spcPts val="1800"/>
              </a:spcAft>
              <a:buClr>
                <a:srgbClr val="AB2472"/>
              </a:buClr>
              <a:buFont typeface="Wingdings" panose="05000000000000000000" pitchFamily="2" charset="2"/>
              <a:buChar char="§"/>
            </a:pPr>
            <a:r>
              <a:rPr lang="en-US" sz="3000" b="1" dirty="0">
                <a:solidFill>
                  <a:schemeClr val="accent1">
                    <a:lumMod val="75000"/>
                  </a:schemeClr>
                </a:solidFill>
              </a:rPr>
              <a:t>Framework analysis</a:t>
            </a:r>
            <a:r>
              <a:rPr lang="en-US" sz="3000" dirty="0">
                <a:solidFill>
                  <a:schemeClr val="accent1">
                    <a:lumMod val="75000"/>
                  </a:schemeClr>
                </a:solidFill>
              </a:rPr>
              <a:t>:</a:t>
            </a:r>
            <a:r>
              <a:rPr lang="en-US" sz="3000" dirty="0">
                <a:solidFill>
                  <a:schemeClr val="tx1"/>
                </a:solidFill>
              </a:rPr>
              <a:t> Adapts to evaluation that has specific questions, </a:t>
            </a:r>
            <a:br>
              <a:rPr lang="en-US" sz="3000" dirty="0">
                <a:solidFill>
                  <a:schemeClr val="tx1"/>
                </a:solidFill>
              </a:rPr>
            </a:br>
            <a:r>
              <a:rPr lang="en-US" sz="3000" dirty="0">
                <a:solidFill>
                  <a:schemeClr val="tx1"/>
                </a:solidFill>
              </a:rPr>
              <a:t>a limited time frame, a predesigned sample, and a priori issues</a:t>
            </a:r>
          </a:p>
          <a:p>
            <a:pPr marL="571500" indent="-463550" algn="l">
              <a:lnSpc>
                <a:spcPts val="3400"/>
              </a:lnSpc>
              <a:spcAft>
                <a:spcPts val="1200"/>
              </a:spcAft>
              <a:buClr>
                <a:srgbClr val="AB2472"/>
              </a:buClr>
              <a:buFont typeface="Wingdings" panose="05000000000000000000" pitchFamily="2" charset="2"/>
              <a:buChar char="§"/>
            </a:pPr>
            <a:r>
              <a:rPr lang="en-US" sz="3000" b="1" dirty="0">
                <a:solidFill>
                  <a:schemeClr val="accent1">
                    <a:lumMod val="75000"/>
                  </a:schemeClr>
                </a:solidFill>
              </a:rPr>
              <a:t>Discourse analysis</a:t>
            </a:r>
            <a:r>
              <a:rPr lang="en-US" sz="3000" dirty="0">
                <a:solidFill>
                  <a:schemeClr val="accent1">
                    <a:lumMod val="75000"/>
                  </a:schemeClr>
                </a:solidFill>
              </a:rPr>
              <a:t>: </a:t>
            </a:r>
            <a:r>
              <a:rPr lang="en-US" sz="3000" dirty="0"/>
              <a:t>C</a:t>
            </a:r>
            <a:r>
              <a:rPr lang="en-US" sz="3000" dirty="0">
                <a:solidFill>
                  <a:schemeClr val="tx1"/>
                </a:solidFill>
              </a:rPr>
              <a:t>oncerned with language use and how individuals  accomplish personal, social, and political projects through language</a:t>
            </a:r>
            <a:endParaRPr lang="en-US" sz="3200" dirty="0"/>
          </a:p>
        </p:txBody>
      </p:sp>
    </p:spTree>
    <p:extLst>
      <p:ext uri="{BB962C8B-B14F-4D97-AF65-F5344CB8AC3E}">
        <p14:creationId xmlns:p14="http://schemas.microsoft.com/office/powerpoint/2010/main" val="17731890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Thematic analysis</a:t>
            </a:r>
          </a:p>
        </p:txBody>
      </p:sp>
      <p:sp>
        <p:nvSpPr>
          <p:cNvPr id="4" name="Text Placeholder 3"/>
          <p:cNvSpPr>
            <a:spLocks noGrp="1"/>
          </p:cNvSpPr>
          <p:nvPr>
            <p:ph type="body" sz="quarter" idx="10"/>
          </p:nvPr>
        </p:nvSpPr>
        <p:spPr>
          <a:xfrm>
            <a:off x="856114" y="2057400"/>
            <a:ext cx="8429755" cy="5029200"/>
          </a:xfrm>
        </p:spPr>
        <p:txBody>
          <a:bodyPr/>
          <a:lstStyle/>
          <a:p>
            <a:pPr marL="457200" indent="-457200">
              <a:spcAft>
                <a:spcPts val="2400"/>
              </a:spcAft>
              <a:buClr>
                <a:srgbClr val="AB2472"/>
              </a:buClr>
              <a:buFont typeface="Wingdings" panose="05000000000000000000" pitchFamily="2" charset="2"/>
              <a:buChar char="§"/>
            </a:pPr>
            <a:r>
              <a:rPr lang="en-US" sz="3200" dirty="0">
                <a:solidFill>
                  <a:schemeClr val="tx1"/>
                </a:solidFill>
                <a:latin typeface="Century Gothic"/>
                <a:cs typeface="Century Gothic"/>
              </a:rPr>
              <a:t>A method for </a:t>
            </a:r>
            <a:r>
              <a:rPr lang="en-US" sz="3200" u="sng" dirty="0">
                <a:solidFill>
                  <a:schemeClr val="tx1"/>
                </a:solidFill>
                <a:latin typeface="Century Gothic"/>
                <a:cs typeface="Century Gothic"/>
              </a:rPr>
              <a:t>systematically identifying, organizing, and offering insight into patterns of meaning (themes) </a:t>
            </a:r>
            <a:r>
              <a:rPr lang="en-US" sz="3200" dirty="0">
                <a:solidFill>
                  <a:schemeClr val="tx1"/>
                </a:solidFill>
                <a:latin typeface="Century Gothic"/>
                <a:cs typeface="Century Gothic"/>
              </a:rPr>
              <a:t>across </a:t>
            </a:r>
            <a:br>
              <a:rPr lang="en-US" sz="3200" dirty="0">
                <a:solidFill>
                  <a:schemeClr val="tx1"/>
                </a:solidFill>
                <a:latin typeface="Century Gothic"/>
                <a:cs typeface="Century Gothic"/>
              </a:rPr>
            </a:br>
            <a:r>
              <a:rPr lang="en-US" sz="3200" dirty="0">
                <a:solidFill>
                  <a:schemeClr val="tx1"/>
                </a:solidFill>
                <a:latin typeface="Century Gothic"/>
                <a:cs typeface="Century Gothic"/>
              </a:rPr>
              <a:t>a dataset (Braun &amp; Clarke, 2012)</a:t>
            </a:r>
          </a:p>
          <a:p>
            <a:pPr marL="457200" indent="-457200">
              <a:spcAft>
                <a:spcPts val="2400"/>
              </a:spcAft>
              <a:buClr>
                <a:srgbClr val="AB2472"/>
              </a:buClr>
              <a:buFont typeface="Wingdings" panose="05000000000000000000" pitchFamily="2" charset="2"/>
              <a:buChar char="§"/>
            </a:pPr>
            <a:r>
              <a:rPr lang="en-US" sz="3200" dirty="0">
                <a:solidFill>
                  <a:schemeClr val="tx1"/>
                </a:solidFill>
                <a:latin typeface="Century Gothic"/>
                <a:cs typeface="Century Gothic"/>
              </a:rPr>
              <a:t>Entails careful reading and rereading of data (Guest &amp; Macqueen, 2011) </a:t>
            </a:r>
          </a:p>
          <a:p>
            <a:pPr marL="457200" indent="-457200">
              <a:buClr>
                <a:srgbClr val="AB2472"/>
              </a:buClr>
              <a:buFont typeface="Wingdings" panose="05000000000000000000" pitchFamily="2" charset="2"/>
              <a:buChar char="§"/>
            </a:pPr>
            <a:r>
              <a:rPr lang="en-US" sz="3200" dirty="0">
                <a:solidFill>
                  <a:schemeClr val="tx1"/>
                </a:solidFill>
                <a:latin typeface="Century Gothic"/>
                <a:cs typeface="Century Gothic"/>
              </a:rPr>
              <a:t>Themes are identified and used to answer a specific evaluation question </a:t>
            </a:r>
            <a:endParaRPr lang="en-US" sz="3200" dirty="0">
              <a:latin typeface="Century Gothic"/>
              <a:cs typeface="Century Gothic"/>
            </a:endParaRPr>
          </a:p>
          <a:p>
            <a:endParaRPr lang="en-US" sz="2800" dirty="0">
              <a:latin typeface="Century Gothic"/>
              <a:cs typeface="Century Gothic"/>
            </a:endParaRPr>
          </a:p>
        </p:txBody>
      </p:sp>
    </p:spTree>
    <p:extLst>
      <p:ext uri="{BB962C8B-B14F-4D97-AF65-F5344CB8AC3E}">
        <p14:creationId xmlns:p14="http://schemas.microsoft.com/office/powerpoint/2010/main" val="2831651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1845" y="366812"/>
            <a:ext cx="8724024" cy="1143000"/>
          </a:xfrm>
        </p:spPr>
        <p:txBody>
          <a:bodyPr/>
          <a:lstStyle/>
          <a:p>
            <a:pPr algn="l"/>
            <a:r>
              <a:rPr lang="en-US" dirty="0">
                <a:latin typeface="Century Gothic" panose="020B0502020202020204" pitchFamily="34" charset="0"/>
              </a:rPr>
              <a:t>Drawing themes</a:t>
            </a:r>
          </a:p>
        </p:txBody>
      </p:sp>
      <p:pic>
        <p:nvPicPr>
          <p:cNvPr id="19" name="Picture 18">
            <a:extLst>
              <a:ext uri="{FF2B5EF4-FFF2-40B4-BE49-F238E27FC236}">
                <a16:creationId xmlns:a16="http://schemas.microsoft.com/office/drawing/2014/main" id="{7B8DDB91-A232-4C7C-A522-053094124803}"/>
              </a:ext>
            </a:extLst>
          </p:cNvPr>
          <p:cNvPicPr>
            <a:picLocks noChangeAspect="1"/>
          </p:cNvPicPr>
          <p:nvPr/>
        </p:nvPicPr>
        <p:blipFill>
          <a:blip r:embed="rId3"/>
          <a:stretch>
            <a:fillRect/>
          </a:stretch>
        </p:blipFill>
        <p:spPr>
          <a:xfrm>
            <a:off x="1109929" y="1417320"/>
            <a:ext cx="7881671" cy="6126480"/>
          </a:xfrm>
          <a:prstGeom prst="rect">
            <a:avLst/>
          </a:prstGeom>
        </p:spPr>
      </p:pic>
    </p:spTree>
    <p:extLst>
      <p:ext uri="{BB962C8B-B14F-4D97-AF65-F5344CB8AC3E}">
        <p14:creationId xmlns:p14="http://schemas.microsoft.com/office/powerpoint/2010/main" val="34167919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57300" y="2545250"/>
            <a:ext cx="7543800" cy="1773345"/>
          </a:xfrm>
        </p:spPr>
        <p:txBody>
          <a:bodyPr vert="horz" lIns="91440" tIns="45720" rIns="91440" bIns="45720" rtlCol="0" anchor="b">
            <a:normAutofit/>
          </a:bodyPr>
          <a:lstStyle/>
          <a:p>
            <a:pPr rtl="0">
              <a:lnSpc>
                <a:spcPct val="90000"/>
              </a:lnSpc>
              <a:spcBef>
                <a:spcPct val="0"/>
              </a:spcBef>
            </a:pPr>
            <a:r>
              <a:rPr lang="en-US" sz="5400" kern="1200" cap="none" dirty="0">
                <a:solidFill>
                  <a:srgbClr val="AB2472"/>
                </a:solidFill>
                <a:latin typeface="Century Gothic" panose="020B0502020202020204" pitchFamily="34" charset="0"/>
              </a:rPr>
              <a:t>Stages of analysis</a:t>
            </a:r>
          </a:p>
        </p:txBody>
      </p:sp>
      <p:sp>
        <p:nvSpPr>
          <p:cNvPr id="7" name="Freeform 14">
            <a:extLst>
              <a:ext uri="{FF2B5EF4-FFF2-40B4-BE49-F238E27FC236}">
                <a16:creationId xmlns:a16="http://schemas.microsoft.com/office/drawing/2014/main" id="{C66F2F30-5DC0-44A0-BFA6-E12F46ED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884510" cy="2415077"/>
          </a:xfrm>
          <a:custGeom>
            <a:avLst/>
            <a:gdLst>
              <a:gd name="connsiteX0" fmla="*/ 0 w 5920619"/>
              <a:gd name="connsiteY0" fmla="*/ 0 h 2130951"/>
              <a:gd name="connsiteX1" fmla="*/ 3191370 w 5920619"/>
              <a:gd name="connsiteY1" fmla="*/ 0 h 2130951"/>
              <a:gd name="connsiteX2" fmla="*/ 3346315 w 5920619"/>
              <a:gd name="connsiteY2" fmla="*/ 0 h 2130951"/>
              <a:gd name="connsiteX3" fmla="*/ 5920619 w 5920619"/>
              <a:gd name="connsiteY3" fmla="*/ 0 h 2130951"/>
              <a:gd name="connsiteX4" fmla="*/ 4936971 w 5920619"/>
              <a:gd name="connsiteY4" fmla="*/ 2130951 h 2130951"/>
              <a:gd name="connsiteX5" fmla="*/ 0 w 5920619"/>
              <a:gd name="connsiteY5" fmla="*/ 2130951 h 2130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20619" h="2130951">
                <a:moveTo>
                  <a:pt x="0" y="0"/>
                </a:moveTo>
                <a:lnTo>
                  <a:pt x="3191370" y="0"/>
                </a:lnTo>
                <a:lnTo>
                  <a:pt x="3346315" y="0"/>
                </a:lnTo>
                <a:lnTo>
                  <a:pt x="5920619" y="0"/>
                </a:lnTo>
                <a:lnTo>
                  <a:pt x="4936971" y="2130951"/>
                </a:lnTo>
                <a:lnTo>
                  <a:pt x="0" y="2130951"/>
                </a:ln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21">
            <a:extLst>
              <a:ext uri="{FF2B5EF4-FFF2-40B4-BE49-F238E27FC236}">
                <a16:creationId xmlns:a16="http://schemas.microsoft.com/office/drawing/2014/main" id="{85872F57-7F42-4F97-8391-DDC8D0054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05717" y="0"/>
            <a:ext cx="5852682" cy="2415078"/>
          </a:xfrm>
          <a:custGeom>
            <a:avLst/>
            <a:gdLst>
              <a:gd name="connsiteX0" fmla="*/ 4417853 w 7094160"/>
              <a:gd name="connsiteY0" fmla="*/ 0 h 2130952"/>
              <a:gd name="connsiteX1" fmla="*/ 7094160 w 7094160"/>
              <a:gd name="connsiteY1" fmla="*/ 0 h 2130952"/>
              <a:gd name="connsiteX2" fmla="*/ 7094160 w 7094160"/>
              <a:gd name="connsiteY2" fmla="*/ 2130552 h 2130952"/>
              <a:gd name="connsiteX3" fmla="*/ 5920619 w 7094160"/>
              <a:gd name="connsiteY3" fmla="*/ 2130552 h 2130952"/>
              <a:gd name="connsiteX4" fmla="*/ 5920619 w 7094160"/>
              <a:gd name="connsiteY4" fmla="*/ 2130952 h 2130952"/>
              <a:gd name="connsiteX5" fmla="*/ 2729249 w 7094160"/>
              <a:gd name="connsiteY5" fmla="*/ 2130952 h 2130952"/>
              <a:gd name="connsiteX6" fmla="*/ 2574304 w 7094160"/>
              <a:gd name="connsiteY6" fmla="*/ 2130952 h 2130952"/>
              <a:gd name="connsiteX7" fmla="*/ 0 w 7094160"/>
              <a:gd name="connsiteY7" fmla="*/ 2130952 h 2130952"/>
              <a:gd name="connsiteX8" fmla="*/ 983648 w 7094160"/>
              <a:gd name="connsiteY8" fmla="*/ 1 h 2130952"/>
              <a:gd name="connsiteX9" fmla="*/ 4417853 w 7094160"/>
              <a:gd name="connsiteY9" fmla="*/ 1 h 2130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94160" h="2130952">
                <a:moveTo>
                  <a:pt x="4417853" y="0"/>
                </a:moveTo>
                <a:lnTo>
                  <a:pt x="7094160" y="0"/>
                </a:lnTo>
                <a:lnTo>
                  <a:pt x="7094160" y="2130552"/>
                </a:lnTo>
                <a:lnTo>
                  <a:pt x="5920619" y="2130552"/>
                </a:lnTo>
                <a:lnTo>
                  <a:pt x="5920619" y="2130952"/>
                </a:lnTo>
                <a:lnTo>
                  <a:pt x="2729249" y="2130952"/>
                </a:lnTo>
                <a:lnTo>
                  <a:pt x="2574304" y="2130952"/>
                </a:lnTo>
                <a:lnTo>
                  <a:pt x="0" y="2130952"/>
                </a:lnTo>
                <a:lnTo>
                  <a:pt x="983648" y="1"/>
                </a:lnTo>
                <a:lnTo>
                  <a:pt x="4417853" y="1"/>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04DC2037-48A0-4F22-B9D4-8EAEBC780A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73519" y="5307309"/>
            <a:ext cx="3731307" cy="2465091"/>
          </a:xfrm>
          <a:custGeom>
            <a:avLst/>
            <a:gdLst>
              <a:gd name="connsiteX0" fmla="*/ 3515449 w 4522796"/>
              <a:gd name="connsiteY0" fmla="*/ 0 h 2175080"/>
              <a:gd name="connsiteX1" fmla="*/ 0 w 4522796"/>
              <a:gd name="connsiteY1" fmla="*/ 0 h 2175080"/>
              <a:gd name="connsiteX2" fmla="*/ 0 w 4522796"/>
              <a:gd name="connsiteY2" fmla="*/ 2175080 h 2175080"/>
              <a:gd name="connsiteX3" fmla="*/ 4522796 w 4522796"/>
              <a:gd name="connsiteY3" fmla="*/ 2175080 h 2175080"/>
            </a:gdLst>
            <a:ahLst/>
            <a:cxnLst>
              <a:cxn ang="0">
                <a:pos x="connsiteX0" y="connsiteY0"/>
              </a:cxn>
              <a:cxn ang="0">
                <a:pos x="connsiteX1" y="connsiteY1"/>
              </a:cxn>
              <a:cxn ang="0">
                <a:pos x="connsiteX2" y="connsiteY2"/>
              </a:cxn>
              <a:cxn ang="0">
                <a:pos x="connsiteX3" y="connsiteY3"/>
              </a:cxn>
            </a:cxnLst>
            <a:rect l="l" t="t" r="r" b="b"/>
            <a:pathLst>
              <a:path w="4522796" h="2175080">
                <a:moveTo>
                  <a:pt x="3515449" y="0"/>
                </a:moveTo>
                <a:lnTo>
                  <a:pt x="0" y="0"/>
                </a:lnTo>
                <a:lnTo>
                  <a:pt x="0" y="2175080"/>
                </a:lnTo>
                <a:lnTo>
                  <a:pt x="4522796" y="217508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b="1"/>
          </a:p>
        </p:txBody>
      </p:sp>
      <p:sp>
        <p:nvSpPr>
          <p:cNvPr id="13" name="Freeform 22">
            <a:extLst>
              <a:ext uri="{FF2B5EF4-FFF2-40B4-BE49-F238E27FC236}">
                <a16:creationId xmlns:a16="http://schemas.microsoft.com/office/drawing/2014/main" id="{0006CBFD-ADA0-43D1-9332-9C34CA1C76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0118" y="5307309"/>
            <a:ext cx="4888282" cy="2465091"/>
          </a:xfrm>
          <a:custGeom>
            <a:avLst/>
            <a:gdLst>
              <a:gd name="connsiteX0" fmla="*/ 1007347 w 5925190"/>
              <a:gd name="connsiteY0" fmla="*/ 0 h 2175080"/>
              <a:gd name="connsiteX1" fmla="*/ 5925190 w 5925190"/>
              <a:gd name="connsiteY1" fmla="*/ 0 h 2175080"/>
              <a:gd name="connsiteX2" fmla="*/ 5925190 w 5925190"/>
              <a:gd name="connsiteY2" fmla="*/ 2175080 h 2175080"/>
              <a:gd name="connsiteX3" fmla="*/ 0 w 5925190"/>
              <a:gd name="connsiteY3" fmla="*/ 2175080 h 2175080"/>
            </a:gdLst>
            <a:ahLst/>
            <a:cxnLst>
              <a:cxn ang="0">
                <a:pos x="connsiteX0" y="connsiteY0"/>
              </a:cxn>
              <a:cxn ang="0">
                <a:pos x="connsiteX1" y="connsiteY1"/>
              </a:cxn>
              <a:cxn ang="0">
                <a:pos x="connsiteX2" y="connsiteY2"/>
              </a:cxn>
              <a:cxn ang="0">
                <a:pos x="connsiteX3" y="connsiteY3"/>
              </a:cxn>
            </a:cxnLst>
            <a:rect l="l" t="t" r="r" b="b"/>
            <a:pathLst>
              <a:path w="5925190" h="2175080">
                <a:moveTo>
                  <a:pt x="1007347" y="0"/>
                </a:moveTo>
                <a:lnTo>
                  <a:pt x="5925190" y="0"/>
                </a:lnTo>
                <a:lnTo>
                  <a:pt x="5925190" y="2175080"/>
                </a:lnTo>
                <a:lnTo>
                  <a:pt x="0" y="2175080"/>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25">
            <a:extLst>
              <a:ext uri="{FF2B5EF4-FFF2-40B4-BE49-F238E27FC236}">
                <a16:creationId xmlns:a16="http://schemas.microsoft.com/office/drawing/2014/main" id="{2B931666-F28F-45F3-A074-66D2272D58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07309"/>
            <a:ext cx="5869491" cy="2465091"/>
          </a:xfrm>
          <a:custGeom>
            <a:avLst/>
            <a:gdLst>
              <a:gd name="connsiteX0" fmla="*/ 0 w 7114535"/>
              <a:gd name="connsiteY0" fmla="*/ 0 h 2175080"/>
              <a:gd name="connsiteX1" fmla="*/ 1189345 w 7114535"/>
              <a:gd name="connsiteY1" fmla="*/ 0 h 2175080"/>
              <a:gd name="connsiteX2" fmla="*/ 7114535 w 7114535"/>
              <a:gd name="connsiteY2" fmla="*/ 0 h 2175080"/>
              <a:gd name="connsiteX3" fmla="*/ 6107188 w 7114535"/>
              <a:gd name="connsiteY3" fmla="*/ 2175080 h 2175080"/>
              <a:gd name="connsiteX4" fmla="*/ 1189345 w 7114535"/>
              <a:gd name="connsiteY4" fmla="*/ 2175080 h 2175080"/>
              <a:gd name="connsiteX5" fmla="*/ 0 w 7114535"/>
              <a:gd name="connsiteY5" fmla="*/ 2175080 h 2175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4535" h="2175080">
                <a:moveTo>
                  <a:pt x="0" y="0"/>
                </a:moveTo>
                <a:lnTo>
                  <a:pt x="1189345" y="0"/>
                </a:lnTo>
                <a:lnTo>
                  <a:pt x="7114535" y="0"/>
                </a:lnTo>
                <a:lnTo>
                  <a:pt x="6107188" y="2175080"/>
                </a:lnTo>
                <a:lnTo>
                  <a:pt x="1189345" y="2175080"/>
                </a:lnTo>
                <a:lnTo>
                  <a:pt x="0" y="2175080"/>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744098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1845" y="366812"/>
            <a:ext cx="9267956" cy="887999"/>
          </a:xfrm>
        </p:spPr>
        <p:txBody>
          <a:bodyPr/>
          <a:lstStyle/>
          <a:p>
            <a:r>
              <a:rPr lang="en-US" spc="-100" dirty="0">
                <a:latin typeface="Century Gothic" panose="020B0502020202020204" pitchFamily="34" charset="0"/>
              </a:rPr>
              <a:t>Stages of data coding/analysis</a:t>
            </a:r>
          </a:p>
        </p:txBody>
      </p:sp>
      <p:graphicFrame>
        <p:nvGraphicFramePr>
          <p:cNvPr id="5" name="Content Placeholder 3"/>
          <p:cNvGraphicFramePr>
            <a:graphicFrameLocks noGrp="1"/>
          </p:cNvGraphicFramePr>
          <p:nvPr>
            <p:ph idx="4294967295"/>
            <p:extLst>
              <p:ext uri="{D42A27DB-BD31-4B8C-83A1-F6EECF244321}">
                <p14:modId xmlns:p14="http://schemas.microsoft.com/office/powerpoint/2010/main" val="1907091613"/>
              </p:ext>
            </p:extLst>
          </p:nvPr>
        </p:nvGraphicFramePr>
        <p:xfrm>
          <a:off x="652463" y="1566862"/>
          <a:ext cx="9024937" cy="54435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4"/>
          <p:cNvSpPr txBox="1">
            <a:spLocks noChangeArrowheads="1"/>
          </p:cNvSpPr>
          <p:nvPr/>
        </p:nvSpPr>
        <p:spPr bwMode="auto">
          <a:xfrm>
            <a:off x="838200" y="6592062"/>
            <a:ext cx="3534942"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US" sz="2000" b="1" dirty="0">
                <a:latin typeface="Century Gothic" panose="020B0502020202020204" pitchFamily="34" charset="0"/>
              </a:rPr>
              <a:t>Iterative process, not linear</a:t>
            </a:r>
          </a:p>
        </p:txBody>
      </p:sp>
      <p:sp>
        <p:nvSpPr>
          <p:cNvPr id="4" name="TextBox 3"/>
          <p:cNvSpPr txBox="1"/>
          <p:nvPr/>
        </p:nvSpPr>
        <p:spPr>
          <a:xfrm>
            <a:off x="7391400" y="2736919"/>
            <a:ext cx="1426994" cy="707886"/>
          </a:xfrm>
          <a:prstGeom prst="rect">
            <a:avLst/>
          </a:prstGeom>
          <a:noFill/>
        </p:spPr>
        <p:txBody>
          <a:bodyPr wrap="none" rtlCol="0">
            <a:spAutoFit/>
          </a:bodyPr>
          <a:lstStyle/>
          <a:p>
            <a:pPr algn="ctr"/>
            <a:r>
              <a:rPr lang="en-US" sz="2000" b="1" dirty="0">
                <a:latin typeface="Century Gothic" panose="020B0502020202020204" pitchFamily="34" charset="0"/>
              </a:rPr>
              <a:t>Coding </a:t>
            </a:r>
            <a:br>
              <a:rPr lang="en-US" sz="2000" b="1" dirty="0">
                <a:latin typeface="Century Gothic" panose="020B0502020202020204" pitchFamily="34" charset="0"/>
              </a:rPr>
            </a:br>
            <a:r>
              <a:rPr lang="en-US" sz="2000" b="1" dirty="0">
                <a:latin typeface="Century Gothic" panose="020B0502020202020204" pitchFamily="34" charset="0"/>
              </a:rPr>
              <a:t>processes</a:t>
            </a:r>
          </a:p>
        </p:txBody>
      </p:sp>
      <p:sp>
        <p:nvSpPr>
          <p:cNvPr id="7" name="Right Brace 6"/>
          <p:cNvSpPr/>
          <p:nvPr/>
        </p:nvSpPr>
        <p:spPr>
          <a:xfrm>
            <a:off x="6876552" y="2252662"/>
            <a:ext cx="381000" cy="1676400"/>
          </a:xfrm>
          <a:prstGeom prst="rightBrace">
            <a:avLst/>
          </a:prstGeom>
          <a:ln w="76200" cmpd="sng">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2000">
              <a:latin typeface="Century Gothic" panose="020B0502020202020204" pitchFamily="34" charset="0"/>
            </a:endParaRPr>
          </a:p>
        </p:txBody>
      </p:sp>
      <p:sp>
        <p:nvSpPr>
          <p:cNvPr id="8" name="Left Brace 7"/>
          <p:cNvSpPr/>
          <p:nvPr/>
        </p:nvSpPr>
        <p:spPr>
          <a:xfrm>
            <a:off x="1981200" y="4386262"/>
            <a:ext cx="228600" cy="1981200"/>
          </a:xfrm>
          <a:prstGeom prst="leftBrace">
            <a:avLst/>
          </a:prstGeom>
          <a:ln w="76200" cmpd="sng">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2000">
              <a:latin typeface="Century Gothic" panose="020B0502020202020204" pitchFamily="34" charset="0"/>
            </a:endParaRPr>
          </a:p>
        </p:txBody>
      </p:sp>
      <p:sp>
        <p:nvSpPr>
          <p:cNvPr id="9" name="TextBox 8"/>
          <p:cNvSpPr txBox="1"/>
          <p:nvPr/>
        </p:nvSpPr>
        <p:spPr>
          <a:xfrm>
            <a:off x="369896" y="5022919"/>
            <a:ext cx="2297104" cy="707886"/>
          </a:xfrm>
          <a:prstGeom prst="rect">
            <a:avLst/>
          </a:prstGeom>
          <a:noFill/>
        </p:spPr>
        <p:txBody>
          <a:bodyPr wrap="square" rtlCol="0">
            <a:spAutoFit/>
          </a:bodyPr>
          <a:lstStyle/>
          <a:p>
            <a:r>
              <a:rPr lang="en-US" sz="2000" b="1" dirty="0">
                <a:latin typeface="Century Gothic" panose="020B0502020202020204" pitchFamily="34" charset="0"/>
              </a:rPr>
              <a:t>Identifying themes</a:t>
            </a:r>
          </a:p>
        </p:txBody>
      </p:sp>
    </p:spTree>
    <p:extLst>
      <p:ext uri="{BB962C8B-B14F-4D97-AF65-F5344CB8AC3E}">
        <p14:creationId xmlns:p14="http://schemas.microsoft.com/office/powerpoint/2010/main" val="7862632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t>Coding</a:t>
            </a:r>
          </a:p>
        </p:txBody>
      </p:sp>
      <p:sp>
        <p:nvSpPr>
          <p:cNvPr id="3" name="Text Placeholder 2"/>
          <p:cNvSpPr>
            <a:spLocks noGrp="1"/>
          </p:cNvSpPr>
          <p:nvPr>
            <p:ph type="body" sz="quarter" idx="10"/>
          </p:nvPr>
        </p:nvSpPr>
        <p:spPr>
          <a:xfrm>
            <a:off x="748718" y="1295400"/>
            <a:ext cx="9057269" cy="6262588"/>
          </a:xfrm>
        </p:spPr>
        <p:txBody>
          <a:bodyPr/>
          <a:lstStyle/>
          <a:p>
            <a:r>
              <a:rPr lang="en-US" b="1" dirty="0"/>
              <a:t>What is a code?</a:t>
            </a:r>
          </a:p>
          <a:p>
            <a:pPr marL="628650" lvl="1" indent="-400050" algn="l">
              <a:buClr>
                <a:srgbClr val="AB2472"/>
              </a:buClr>
              <a:buFont typeface="Wingdings" panose="05000000000000000000" pitchFamily="2" charset="2"/>
              <a:buChar char="§"/>
            </a:pPr>
            <a:r>
              <a:rPr lang="en-US" sz="2600" dirty="0">
                <a:solidFill>
                  <a:schemeClr val="tx1"/>
                </a:solidFill>
                <a:latin typeface="Century Gothic" panose="020B0502020202020204" pitchFamily="34" charset="0"/>
              </a:rPr>
              <a:t>Label for a feature of the data (e.g., qualitative indicators) that is potentially relevant to the research question—a segment of information that gives a sense of direction</a:t>
            </a:r>
          </a:p>
          <a:p>
            <a:pPr>
              <a:spcBef>
                <a:spcPts val="600"/>
              </a:spcBef>
            </a:pPr>
            <a:r>
              <a:rPr lang="en-US" b="1" dirty="0"/>
              <a:t>What to code?</a:t>
            </a:r>
          </a:p>
          <a:p>
            <a:pPr marL="628650" lvl="1" indent="-400050" algn="l">
              <a:buClr>
                <a:srgbClr val="AB2472"/>
              </a:buClr>
              <a:buFont typeface="Wingdings" panose="05000000000000000000" pitchFamily="2" charset="2"/>
              <a:buChar char="§"/>
            </a:pPr>
            <a:r>
              <a:rPr lang="en-US" sz="2600" dirty="0">
                <a:solidFill>
                  <a:schemeClr val="tx1"/>
                </a:solidFill>
                <a:latin typeface="Century Gothic" panose="020B0502020202020204" pitchFamily="34" charset="0"/>
              </a:rPr>
              <a:t>Field notes, transcripts, observational notes, images, voice recordings, sound, etc.</a:t>
            </a:r>
          </a:p>
          <a:p>
            <a:pPr>
              <a:spcBef>
                <a:spcPts val="600"/>
              </a:spcBef>
            </a:pPr>
            <a:r>
              <a:rPr lang="en-US" b="1" dirty="0"/>
              <a:t>Who?</a:t>
            </a:r>
          </a:p>
          <a:p>
            <a:pPr marL="628650" lvl="1" indent="-400050" algn="l">
              <a:buClr>
                <a:srgbClr val="AB2472"/>
              </a:buClr>
              <a:buFont typeface="Wingdings" panose="05000000000000000000" pitchFamily="2" charset="2"/>
              <a:buChar char="§"/>
            </a:pPr>
            <a:r>
              <a:rPr lang="en-US" sz="2600" dirty="0">
                <a:solidFill>
                  <a:schemeClr val="tx1"/>
                </a:solidFill>
                <a:latin typeface="Century Gothic" panose="020B0502020202020204" pitchFamily="34" charset="0"/>
              </a:rPr>
              <a:t>Somebody who participates in the fieldwork</a:t>
            </a:r>
          </a:p>
          <a:p>
            <a:pPr marL="628650" lvl="1" indent="-400050" algn="l">
              <a:buClr>
                <a:srgbClr val="AB2472"/>
              </a:buClr>
              <a:buFont typeface="Wingdings" panose="05000000000000000000" pitchFamily="2" charset="2"/>
              <a:buChar char="§"/>
            </a:pPr>
            <a:r>
              <a:rPr lang="en-US" sz="2600" dirty="0">
                <a:solidFill>
                  <a:schemeClr val="tx1"/>
                </a:solidFill>
                <a:latin typeface="Century Gothic" panose="020B0502020202020204" pitchFamily="34" charset="0"/>
              </a:rPr>
              <a:t>Somebody who has a deep understanding </a:t>
            </a:r>
            <a:br>
              <a:rPr lang="en-US" sz="2600" dirty="0">
                <a:solidFill>
                  <a:schemeClr val="tx1"/>
                </a:solidFill>
                <a:latin typeface="Century Gothic" panose="020B0502020202020204" pitchFamily="34" charset="0"/>
              </a:rPr>
            </a:br>
            <a:r>
              <a:rPr lang="en-US" sz="2600" dirty="0">
                <a:solidFill>
                  <a:schemeClr val="tx1"/>
                </a:solidFill>
                <a:latin typeface="Century Gothic" panose="020B0502020202020204" pitchFamily="34" charset="0"/>
              </a:rPr>
              <a:t>of the program and evaluation questions </a:t>
            </a:r>
          </a:p>
          <a:p>
            <a:pPr>
              <a:spcBef>
                <a:spcPts val="600"/>
              </a:spcBef>
            </a:pPr>
            <a:r>
              <a:rPr lang="en-US" b="1" dirty="0"/>
              <a:t>When?</a:t>
            </a:r>
          </a:p>
          <a:p>
            <a:pPr marL="628650" lvl="1" indent="-400050" algn="l">
              <a:buClr>
                <a:srgbClr val="AB2472"/>
              </a:buClr>
              <a:buFont typeface="Wingdings" panose="05000000000000000000" pitchFamily="2" charset="2"/>
              <a:buChar char="§"/>
            </a:pPr>
            <a:r>
              <a:rPr lang="en-US" sz="2600" dirty="0">
                <a:solidFill>
                  <a:schemeClr val="tx1"/>
                </a:solidFill>
                <a:latin typeface="Century Gothic" panose="020B0502020202020204" pitchFamily="34" charset="0"/>
              </a:rPr>
              <a:t>Coding must be done after one or two rounds </a:t>
            </a:r>
            <a:br>
              <a:rPr lang="en-US" sz="2600" dirty="0">
                <a:solidFill>
                  <a:schemeClr val="tx1"/>
                </a:solidFill>
                <a:latin typeface="Century Gothic" panose="020B0502020202020204" pitchFamily="34" charset="0"/>
              </a:rPr>
            </a:br>
            <a:r>
              <a:rPr lang="en-US" sz="2600" dirty="0">
                <a:solidFill>
                  <a:schemeClr val="tx1"/>
                </a:solidFill>
                <a:latin typeface="Century Gothic" panose="020B0502020202020204" pitchFamily="34" charset="0"/>
              </a:rPr>
              <a:t>of “reading” raw data</a:t>
            </a:r>
          </a:p>
          <a:p>
            <a:pPr lvl="1">
              <a:lnSpc>
                <a:spcPct val="120000"/>
              </a:lnSpc>
            </a:pPr>
            <a:endParaRPr lang="en-US" sz="2400" dirty="0">
              <a:solidFill>
                <a:schemeClr val="tx1"/>
              </a:solidFill>
              <a:latin typeface="Century Gothic" panose="020B0502020202020204" pitchFamily="34" charset="0"/>
            </a:endParaRPr>
          </a:p>
          <a:p>
            <a:endParaRPr lang="en-US" sz="3200" b="1" dirty="0"/>
          </a:p>
        </p:txBody>
      </p:sp>
    </p:spTree>
    <p:extLst>
      <p:ext uri="{BB962C8B-B14F-4D97-AF65-F5344CB8AC3E}">
        <p14:creationId xmlns:p14="http://schemas.microsoft.com/office/powerpoint/2010/main" val="16249751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Code identification</a:t>
            </a:r>
          </a:p>
        </p:txBody>
      </p:sp>
      <p:graphicFrame>
        <p:nvGraphicFramePr>
          <p:cNvPr id="7" name="Diagram 6"/>
          <p:cNvGraphicFramePr/>
          <p:nvPr>
            <p:extLst>
              <p:ext uri="{D42A27DB-BD31-4B8C-83A1-F6EECF244321}">
                <p14:modId xmlns:p14="http://schemas.microsoft.com/office/powerpoint/2010/main" val="4289350933"/>
              </p:ext>
            </p:extLst>
          </p:nvPr>
        </p:nvGraphicFramePr>
        <p:xfrm>
          <a:off x="304800" y="1419424"/>
          <a:ext cx="9296400" cy="6172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10" name="Straight Connector 9"/>
          <p:cNvCxnSpPr>
            <a:cxnSpLocks/>
          </p:cNvCxnSpPr>
          <p:nvPr/>
        </p:nvCxnSpPr>
        <p:spPr>
          <a:xfrm>
            <a:off x="3733800" y="6705600"/>
            <a:ext cx="457200" cy="0"/>
          </a:xfrm>
          <a:prstGeom prst="line">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a:cxnSpLocks/>
          </p:cNvCxnSpPr>
          <p:nvPr/>
        </p:nvCxnSpPr>
        <p:spPr>
          <a:xfrm>
            <a:off x="6324600" y="6705600"/>
            <a:ext cx="457200" cy="0"/>
          </a:xfrm>
          <a:prstGeom prst="line">
            <a:avLst/>
          </a:prstGeom>
          <a:ln>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407767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347DEFB-8133-46C3-BA9F-21F1226DC925}"/>
              </a:ext>
            </a:extLst>
          </p:cNvPr>
          <p:cNvSpPr txBox="1"/>
          <p:nvPr/>
        </p:nvSpPr>
        <p:spPr>
          <a:xfrm>
            <a:off x="838200" y="2045471"/>
            <a:ext cx="8991600" cy="3681457"/>
          </a:xfrm>
          <a:prstGeom prst="rect">
            <a:avLst/>
          </a:prstGeom>
          <a:noFill/>
        </p:spPr>
        <p:txBody>
          <a:bodyPr wrap="square" rtlCol="0">
            <a:spAutoFit/>
          </a:bodyPr>
          <a:lstStyle/>
          <a:p>
            <a:pPr>
              <a:lnSpc>
                <a:spcPts val="5200"/>
              </a:lnSpc>
              <a:spcAft>
                <a:spcPts val="2400"/>
              </a:spcAft>
            </a:pPr>
            <a:r>
              <a:rPr lang="en-US" sz="4000" dirty="0">
                <a:latin typeface="Century Gothic" panose="020B0502020202020204" pitchFamily="34" charset="0"/>
              </a:rPr>
              <a:t>Code identification and listing </a:t>
            </a:r>
            <a:br>
              <a:rPr lang="en-US" sz="4000" dirty="0">
                <a:latin typeface="Century Gothic" panose="020B0502020202020204" pitchFamily="34" charset="0"/>
              </a:rPr>
            </a:br>
            <a:r>
              <a:rPr lang="en-US" sz="4000" dirty="0">
                <a:latin typeface="Century Gothic" panose="020B0502020202020204" pitchFamily="34" charset="0"/>
              </a:rPr>
              <a:t>can entail different approaches. </a:t>
            </a:r>
          </a:p>
          <a:p>
            <a:pPr>
              <a:lnSpc>
                <a:spcPts val="5200"/>
              </a:lnSpc>
              <a:spcAft>
                <a:spcPts val="2400"/>
              </a:spcAft>
            </a:pPr>
            <a:r>
              <a:rPr lang="en-US" sz="4000" dirty="0">
                <a:latin typeface="Century Gothic" panose="020B0502020202020204" pitchFamily="34" charset="0"/>
              </a:rPr>
              <a:t>A combination, or hybrid, is appropriate for qualitative evaluation.</a:t>
            </a:r>
          </a:p>
        </p:txBody>
      </p:sp>
      <p:sp>
        <p:nvSpPr>
          <p:cNvPr id="6" name="Title 1">
            <a:extLst>
              <a:ext uri="{FF2B5EF4-FFF2-40B4-BE49-F238E27FC236}">
                <a16:creationId xmlns:a16="http://schemas.microsoft.com/office/drawing/2014/main" id="{841C5C5E-4FF8-4F79-B10B-A55B90FCA8BC}"/>
              </a:ext>
            </a:extLst>
          </p:cNvPr>
          <p:cNvSpPr>
            <a:spLocks noGrp="1"/>
          </p:cNvSpPr>
          <p:nvPr>
            <p:ph type="title"/>
          </p:nvPr>
        </p:nvSpPr>
        <p:spPr/>
        <p:txBody>
          <a:bodyPr/>
          <a:lstStyle/>
          <a:p>
            <a:r>
              <a:rPr lang="en-US" dirty="0"/>
              <a:t>Code identification</a:t>
            </a:r>
          </a:p>
        </p:txBody>
      </p:sp>
      <p:sp>
        <p:nvSpPr>
          <p:cNvPr id="7" name="Graphic 3" descr="Magnifying glass">
            <a:extLst>
              <a:ext uri="{FF2B5EF4-FFF2-40B4-BE49-F238E27FC236}">
                <a16:creationId xmlns:a16="http://schemas.microsoft.com/office/drawing/2014/main" id="{B5168A4E-C9D3-4300-B943-A39D7A2B74CE}"/>
              </a:ext>
            </a:extLst>
          </p:cNvPr>
          <p:cNvSpPr/>
          <p:nvPr/>
        </p:nvSpPr>
        <p:spPr>
          <a:xfrm>
            <a:off x="7362168" y="5429315"/>
            <a:ext cx="1952625" cy="1952625"/>
          </a:xfrm>
          <a:custGeom>
            <a:avLst/>
            <a:gdLst>
              <a:gd name="connsiteX0" fmla="*/ 1875830 w 1952625"/>
              <a:gd name="connsiteY0" fmla="*/ 1640086 h 1952625"/>
              <a:gd name="connsiteX1" fmla="*/ 1578173 w 1952625"/>
              <a:gd name="connsiteY1" fmla="*/ 1342430 h 1952625"/>
              <a:gd name="connsiteX2" fmla="*/ 1430536 w 1952625"/>
              <a:gd name="connsiteY2" fmla="*/ 1297186 h 1952625"/>
              <a:gd name="connsiteX3" fmla="*/ 1325761 w 1952625"/>
              <a:gd name="connsiteY3" fmla="*/ 1192411 h 1952625"/>
              <a:gd name="connsiteX4" fmla="*/ 1473398 w 1952625"/>
              <a:gd name="connsiteY4" fmla="*/ 759023 h 1952625"/>
              <a:gd name="connsiteX5" fmla="*/ 759023 w 1952625"/>
              <a:gd name="connsiteY5" fmla="*/ 44648 h 1952625"/>
              <a:gd name="connsiteX6" fmla="*/ 44648 w 1952625"/>
              <a:gd name="connsiteY6" fmla="*/ 759023 h 1952625"/>
              <a:gd name="connsiteX7" fmla="*/ 759023 w 1952625"/>
              <a:gd name="connsiteY7" fmla="*/ 1473398 h 1952625"/>
              <a:gd name="connsiteX8" fmla="*/ 1192411 w 1952625"/>
              <a:gd name="connsiteY8" fmla="*/ 1325761 h 1952625"/>
              <a:gd name="connsiteX9" fmla="*/ 1297186 w 1952625"/>
              <a:gd name="connsiteY9" fmla="*/ 1430536 h 1952625"/>
              <a:gd name="connsiteX10" fmla="*/ 1342430 w 1952625"/>
              <a:gd name="connsiteY10" fmla="*/ 1578173 h 1952625"/>
              <a:gd name="connsiteX11" fmla="*/ 1640086 w 1952625"/>
              <a:gd name="connsiteY11" fmla="*/ 1875830 h 1952625"/>
              <a:gd name="connsiteX12" fmla="*/ 1759148 w 1952625"/>
              <a:gd name="connsiteY12" fmla="*/ 1925836 h 1952625"/>
              <a:gd name="connsiteX13" fmla="*/ 1878211 w 1952625"/>
              <a:gd name="connsiteY13" fmla="*/ 1875830 h 1952625"/>
              <a:gd name="connsiteX14" fmla="*/ 1875830 w 1952625"/>
              <a:gd name="connsiteY14" fmla="*/ 1640086 h 1952625"/>
              <a:gd name="connsiteX15" fmla="*/ 756642 w 1952625"/>
              <a:gd name="connsiteY15" fmla="*/ 1328142 h 1952625"/>
              <a:gd name="connsiteX16" fmla="*/ 185142 w 1952625"/>
              <a:gd name="connsiteY16" fmla="*/ 756642 h 1952625"/>
              <a:gd name="connsiteX17" fmla="*/ 756642 w 1952625"/>
              <a:gd name="connsiteY17" fmla="*/ 185142 h 1952625"/>
              <a:gd name="connsiteX18" fmla="*/ 1328142 w 1952625"/>
              <a:gd name="connsiteY18" fmla="*/ 756642 h 1952625"/>
              <a:gd name="connsiteX19" fmla="*/ 756642 w 1952625"/>
              <a:gd name="connsiteY19" fmla="*/ 1328142 h 1952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952625" h="1952625">
                <a:moveTo>
                  <a:pt x="1875830" y="1640086"/>
                </a:moveTo>
                <a:lnTo>
                  <a:pt x="1578173" y="1342430"/>
                </a:lnTo>
                <a:cubicBezTo>
                  <a:pt x="1537692" y="1301949"/>
                  <a:pt x="1482923" y="1287661"/>
                  <a:pt x="1430536" y="1297186"/>
                </a:cubicBezTo>
                <a:lnTo>
                  <a:pt x="1325761" y="1192411"/>
                </a:lnTo>
                <a:cubicBezTo>
                  <a:pt x="1418630" y="1073348"/>
                  <a:pt x="1473398" y="920948"/>
                  <a:pt x="1473398" y="759023"/>
                </a:cubicBezTo>
                <a:cubicBezTo>
                  <a:pt x="1473398" y="366117"/>
                  <a:pt x="1151930" y="44648"/>
                  <a:pt x="759023" y="44648"/>
                </a:cubicBezTo>
                <a:cubicBezTo>
                  <a:pt x="366117" y="44648"/>
                  <a:pt x="44648" y="366117"/>
                  <a:pt x="44648" y="759023"/>
                </a:cubicBezTo>
                <a:cubicBezTo>
                  <a:pt x="44648" y="1151930"/>
                  <a:pt x="366117" y="1473398"/>
                  <a:pt x="759023" y="1473398"/>
                </a:cubicBezTo>
                <a:cubicBezTo>
                  <a:pt x="920948" y="1473398"/>
                  <a:pt x="1070967" y="1418630"/>
                  <a:pt x="1192411" y="1325761"/>
                </a:cubicBezTo>
                <a:lnTo>
                  <a:pt x="1297186" y="1430536"/>
                </a:lnTo>
                <a:cubicBezTo>
                  <a:pt x="1287661" y="1482923"/>
                  <a:pt x="1301949" y="1537692"/>
                  <a:pt x="1342430" y="1578173"/>
                </a:cubicBezTo>
                <a:lnTo>
                  <a:pt x="1640086" y="1875830"/>
                </a:lnTo>
                <a:cubicBezTo>
                  <a:pt x="1673423" y="1909167"/>
                  <a:pt x="1716286" y="1925836"/>
                  <a:pt x="1759148" y="1925836"/>
                </a:cubicBezTo>
                <a:cubicBezTo>
                  <a:pt x="1802011" y="1925836"/>
                  <a:pt x="1844873" y="1909167"/>
                  <a:pt x="1878211" y="1875830"/>
                </a:cubicBezTo>
                <a:cubicBezTo>
                  <a:pt x="1940123" y="1809155"/>
                  <a:pt x="1940123" y="1704380"/>
                  <a:pt x="1875830" y="1640086"/>
                </a:cubicBezTo>
                <a:close/>
                <a:moveTo>
                  <a:pt x="756642" y="1328142"/>
                </a:moveTo>
                <a:cubicBezTo>
                  <a:pt x="442317" y="1328142"/>
                  <a:pt x="185142" y="1070967"/>
                  <a:pt x="185142" y="756642"/>
                </a:cubicBezTo>
                <a:cubicBezTo>
                  <a:pt x="185142" y="442317"/>
                  <a:pt x="442317" y="185142"/>
                  <a:pt x="756642" y="185142"/>
                </a:cubicBezTo>
                <a:cubicBezTo>
                  <a:pt x="1070967" y="185142"/>
                  <a:pt x="1328142" y="442317"/>
                  <a:pt x="1328142" y="756642"/>
                </a:cubicBezTo>
                <a:cubicBezTo>
                  <a:pt x="1328142" y="1070967"/>
                  <a:pt x="1070967" y="1328142"/>
                  <a:pt x="756642" y="1328142"/>
                </a:cubicBezTo>
                <a:close/>
              </a:path>
            </a:pathLst>
          </a:custGeom>
          <a:solidFill>
            <a:srgbClr val="7030A0"/>
          </a:solidFill>
          <a:ln w="23813" cap="flat">
            <a:noFill/>
            <a:prstDash val="solid"/>
            <a:miter/>
          </a:ln>
        </p:spPr>
        <p:txBody>
          <a:bodyPr rtlCol="0" anchor="ctr"/>
          <a:lstStyle/>
          <a:p>
            <a:endParaRPr lang="en-US"/>
          </a:p>
        </p:txBody>
      </p:sp>
    </p:spTree>
    <p:extLst>
      <p:ext uri="{BB962C8B-B14F-4D97-AF65-F5344CB8AC3E}">
        <p14:creationId xmlns:p14="http://schemas.microsoft.com/office/powerpoint/2010/main" val="34858107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1845" y="494807"/>
            <a:ext cx="8724024" cy="724393"/>
          </a:xfrm>
        </p:spPr>
        <p:txBody>
          <a:bodyPr/>
          <a:lstStyle/>
          <a:p>
            <a:pPr>
              <a:lnSpc>
                <a:spcPts val="4200"/>
              </a:lnSpc>
            </a:pPr>
            <a:r>
              <a:rPr lang="en-US" dirty="0"/>
              <a:t>Hybrid approach for</a:t>
            </a:r>
          </a:p>
        </p:txBody>
      </p:sp>
      <p:sp>
        <p:nvSpPr>
          <p:cNvPr id="4" name="Text Placeholder 3"/>
          <p:cNvSpPr>
            <a:spLocks noGrp="1"/>
          </p:cNvSpPr>
          <p:nvPr>
            <p:ph type="body" sz="quarter" idx="10"/>
          </p:nvPr>
        </p:nvSpPr>
        <p:spPr>
          <a:xfrm>
            <a:off x="827669" y="2057400"/>
            <a:ext cx="8429755" cy="2590800"/>
          </a:xfrm>
        </p:spPr>
        <p:txBody>
          <a:bodyPr/>
          <a:lstStyle/>
          <a:p>
            <a:pPr>
              <a:spcAft>
                <a:spcPts val="1800"/>
              </a:spcAft>
            </a:pPr>
            <a:r>
              <a:rPr lang="en-US" sz="3600" dirty="0">
                <a:solidFill>
                  <a:schemeClr val="tx1"/>
                </a:solidFill>
              </a:rPr>
              <a:t>Combining inductive and deductive approaches:</a:t>
            </a:r>
            <a:endParaRPr lang="en-US" sz="3200" dirty="0">
              <a:solidFill>
                <a:schemeClr val="tx1"/>
              </a:solidFill>
            </a:endParaRPr>
          </a:p>
          <a:p>
            <a:pPr marL="914400" lvl="1" indent="-457200">
              <a:spcAft>
                <a:spcPts val="1200"/>
              </a:spcAft>
              <a:buClr>
                <a:srgbClr val="AB2472"/>
              </a:buClr>
              <a:buFont typeface="Wingdings" panose="05000000000000000000" pitchFamily="2" charset="2"/>
              <a:buChar char="§"/>
            </a:pPr>
            <a:r>
              <a:rPr lang="en-US" sz="3200" dirty="0">
                <a:latin typeface="Century Gothic"/>
                <a:cs typeface="Century Gothic"/>
              </a:rPr>
              <a:t>Commonly used</a:t>
            </a:r>
          </a:p>
          <a:p>
            <a:pPr marL="914400" lvl="1" indent="-457200">
              <a:spcAft>
                <a:spcPts val="1800"/>
              </a:spcAft>
              <a:buClr>
                <a:srgbClr val="AB2472"/>
              </a:buClr>
              <a:buFont typeface="Wingdings" panose="05000000000000000000" pitchFamily="2" charset="2"/>
              <a:buChar char="§"/>
            </a:pPr>
            <a:r>
              <a:rPr lang="en-US" sz="3200" dirty="0">
                <a:latin typeface="Century Gothic"/>
                <a:cs typeface="Century Gothic"/>
              </a:rPr>
              <a:t>Highly practical for qualitative evaluation purposes</a:t>
            </a:r>
          </a:p>
          <a:p>
            <a:endParaRPr lang="en-US" dirty="0"/>
          </a:p>
        </p:txBody>
      </p:sp>
      <p:sp>
        <p:nvSpPr>
          <p:cNvPr id="7" name="Text Placeholder 6">
            <a:extLst>
              <a:ext uri="{FF2B5EF4-FFF2-40B4-BE49-F238E27FC236}">
                <a16:creationId xmlns:a16="http://schemas.microsoft.com/office/drawing/2014/main" id="{1273B871-61E4-4DD4-81BA-EE6A2ED50C1A}"/>
              </a:ext>
            </a:extLst>
          </p:cNvPr>
          <p:cNvSpPr>
            <a:spLocks noGrp="1"/>
          </p:cNvSpPr>
          <p:nvPr>
            <p:ph type="body" sz="quarter" idx="11"/>
          </p:nvPr>
        </p:nvSpPr>
        <p:spPr>
          <a:xfrm>
            <a:off x="561844" y="1091205"/>
            <a:ext cx="7591555" cy="837214"/>
          </a:xfrm>
        </p:spPr>
        <p:txBody>
          <a:bodyPr/>
          <a:lstStyle/>
          <a:p>
            <a:r>
              <a:rPr lang="en-US" dirty="0"/>
              <a:t>Qualitative evaluation</a:t>
            </a:r>
          </a:p>
          <a:p>
            <a:endParaRPr lang="en-US" dirty="0"/>
          </a:p>
        </p:txBody>
      </p:sp>
      <p:sp>
        <p:nvSpPr>
          <p:cNvPr id="5" name="TextBox 4"/>
          <p:cNvSpPr txBox="1"/>
          <p:nvPr/>
        </p:nvSpPr>
        <p:spPr>
          <a:xfrm>
            <a:off x="827669" y="5334000"/>
            <a:ext cx="8458200" cy="2141292"/>
          </a:xfrm>
          <a:prstGeom prst="rect">
            <a:avLst/>
          </a:prstGeom>
          <a:solidFill>
            <a:schemeClr val="tx2">
              <a:lumMod val="20000"/>
              <a:lumOff val="80000"/>
            </a:schemeClr>
          </a:solidFill>
          <a:ln>
            <a:solidFill>
              <a:srgbClr val="A4C8C1"/>
            </a:solidFill>
          </a:ln>
        </p:spPr>
        <p:style>
          <a:lnRef idx="2">
            <a:schemeClr val="accent3">
              <a:shade val="50000"/>
            </a:schemeClr>
          </a:lnRef>
          <a:fillRef idx="1">
            <a:schemeClr val="accent3"/>
          </a:fillRef>
          <a:effectRef idx="0">
            <a:schemeClr val="accent3"/>
          </a:effectRef>
          <a:fontRef idx="minor">
            <a:schemeClr val="lt1"/>
          </a:fontRef>
        </p:style>
        <p:txBody>
          <a:bodyPr wrap="square" lIns="182880" tIns="91440" rIns="182880" bIns="91440" rtlCol="0">
            <a:spAutoFit/>
          </a:bodyPr>
          <a:lstStyle/>
          <a:p>
            <a:pPr>
              <a:lnSpc>
                <a:spcPts val="3100"/>
              </a:lnSpc>
            </a:pPr>
            <a:r>
              <a:rPr lang="en-US" sz="2400" dirty="0">
                <a:solidFill>
                  <a:schemeClr val="tx1"/>
                </a:solidFill>
                <a:latin typeface="Century Gothic" panose="020B0502020202020204" pitchFamily="34" charset="0"/>
              </a:rPr>
              <a:t>For example, once patterns and themes have been established through inductive analysis, the final confirmatory stage may be deductive and affirming the authenticity and appropriateness of the inductive (Patton, 2003).</a:t>
            </a:r>
          </a:p>
        </p:txBody>
      </p:sp>
    </p:spTree>
    <p:extLst>
      <p:ext uri="{BB962C8B-B14F-4D97-AF65-F5344CB8AC3E}">
        <p14:creationId xmlns:p14="http://schemas.microsoft.com/office/powerpoint/2010/main" val="4376439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1844" y="366812"/>
            <a:ext cx="9344155" cy="1143000"/>
          </a:xfrm>
        </p:spPr>
        <p:txBody>
          <a:bodyPr/>
          <a:lstStyle/>
          <a:p>
            <a:pPr>
              <a:lnSpc>
                <a:spcPts val="4400"/>
              </a:lnSpc>
            </a:pPr>
            <a:r>
              <a:rPr lang="en-US" sz="3600" spc="-100" dirty="0"/>
              <a:t>Identifying codes for qualitative evaluation </a:t>
            </a:r>
          </a:p>
        </p:txBody>
      </p:sp>
      <p:sp>
        <p:nvSpPr>
          <p:cNvPr id="3" name="Text Placeholder 2"/>
          <p:cNvSpPr>
            <a:spLocks noGrp="1"/>
          </p:cNvSpPr>
          <p:nvPr>
            <p:ph type="body" sz="quarter" idx="10"/>
          </p:nvPr>
        </p:nvSpPr>
        <p:spPr>
          <a:xfrm>
            <a:off x="864361" y="1752600"/>
            <a:ext cx="8329678" cy="4876800"/>
          </a:xfrm>
        </p:spPr>
        <p:txBody>
          <a:bodyPr/>
          <a:lstStyle/>
          <a:p>
            <a:pPr marL="571500" indent="-571500">
              <a:lnSpc>
                <a:spcPts val="4200"/>
              </a:lnSpc>
              <a:spcAft>
                <a:spcPts val="2400"/>
              </a:spcAft>
              <a:buClr>
                <a:srgbClr val="AB2472"/>
              </a:buClr>
              <a:buFont typeface="Wingdings" panose="05000000000000000000" pitchFamily="2" charset="2"/>
              <a:buChar char="§"/>
            </a:pPr>
            <a:r>
              <a:rPr lang="en-US" sz="3400" dirty="0">
                <a:latin typeface="Century Gothic"/>
                <a:cs typeface="Century Gothic"/>
              </a:rPr>
              <a:t>Codes are driven by the </a:t>
            </a:r>
            <a:br>
              <a:rPr lang="en-US" sz="3400" dirty="0">
                <a:latin typeface="Century Gothic"/>
                <a:cs typeface="Century Gothic"/>
              </a:rPr>
            </a:br>
            <a:r>
              <a:rPr lang="en-US" sz="3400" dirty="0">
                <a:latin typeface="Century Gothic"/>
                <a:cs typeface="Century Gothic"/>
              </a:rPr>
              <a:t>evaluation questions</a:t>
            </a:r>
          </a:p>
          <a:p>
            <a:pPr marL="571500" indent="-571500">
              <a:lnSpc>
                <a:spcPts val="4200"/>
              </a:lnSpc>
              <a:spcAft>
                <a:spcPts val="2400"/>
              </a:spcAft>
              <a:buClr>
                <a:srgbClr val="AB2472"/>
              </a:buClr>
              <a:buFont typeface="Wingdings" panose="05000000000000000000" pitchFamily="2" charset="2"/>
              <a:buChar char="§"/>
            </a:pPr>
            <a:r>
              <a:rPr lang="en-US" sz="3400" dirty="0">
                <a:latin typeface="Century Gothic"/>
                <a:cs typeface="Century Gothic"/>
              </a:rPr>
              <a:t>Stay focused on primary and specific evaluation questions/issues (program processes, outcomes, and impact)</a:t>
            </a:r>
          </a:p>
          <a:p>
            <a:pPr marL="571500" indent="-571500">
              <a:lnSpc>
                <a:spcPts val="4200"/>
              </a:lnSpc>
              <a:spcAft>
                <a:spcPts val="2400"/>
              </a:spcAft>
              <a:buClr>
                <a:srgbClr val="AB2472"/>
              </a:buClr>
              <a:buFont typeface="Wingdings" panose="05000000000000000000" pitchFamily="2" charset="2"/>
              <a:buChar char="§"/>
            </a:pPr>
            <a:r>
              <a:rPr lang="en-US" sz="3400" dirty="0">
                <a:latin typeface="Century Gothic"/>
                <a:cs typeface="Century Gothic"/>
              </a:rPr>
              <a:t>Qualitative themes: e.g., processes leading to the outcomes, evolving relationships/ involvement, etc.</a:t>
            </a:r>
          </a:p>
          <a:p>
            <a:pPr marL="457200" indent="-457200">
              <a:lnSpc>
                <a:spcPct val="90000"/>
              </a:lnSpc>
              <a:buFont typeface="Arial"/>
              <a:buChar char="•"/>
            </a:pPr>
            <a:endParaRPr lang="en-US" sz="4000" dirty="0">
              <a:latin typeface="Century Gothic"/>
              <a:cs typeface="Century Gothic"/>
            </a:endParaRPr>
          </a:p>
        </p:txBody>
      </p:sp>
    </p:spTree>
    <p:extLst>
      <p:ext uri="{BB962C8B-B14F-4D97-AF65-F5344CB8AC3E}">
        <p14:creationId xmlns:p14="http://schemas.microsoft.com/office/powerpoint/2010/main" val="8426966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Developing a codebook</a:t>
            </a:r>
          </a:p>
        </p:txBody>
      </p:sp>
      <p:sp>
        <p:nvSpPr>
          <p:cNvPr id="3" name="Text Placeholder 2"/>
          <p:cNvSpPr>
            <a:spLocks noGrp="1"/>
          </p:cNvSpPr>
          <p:nvPr>
            <p:ph type="body" sz="quarter" idx="10"/>
          </p:nvPr>
        </p:nvSpPr>
        <p:spPr>
          <a:xfrm>
            <a:off x="856114" y="1752600"/>
            <a:ext cx="8724024" cy="5314852"/>
          </a:xfrm>
        </p:spPr>
        <p:txBody>
          <a:bodyPr/>
          <a:lstStyle/>
          <a:p>
            <a:pPr marL="457200" indent="-457200">
              <a:lnSpc>
                <a:spcPct val="90000"/>
              </a:lnSpc>
              <a:spcAft>
                <a:spcPts val="3000"/>
              </a:spcAft>
              <a:buClr>
                <a:srgbClr val="AB2472"/>
              </a:buClr>
              <a:buFont typeface="Wingdings" panose="05000000000000000000" pitchFamily="2" charset="2"/>
              <a:buChar char="§"/>
            </a:pPr>
            <a:r>
              <a:rPr lang="en-US" sz="3400" dirty="0">
                <a:latin typeface="Century Gothic"/>
                <a:cs typeface="Century Gothic"/>
              </a:rPr>
              <a:t>Begin codebook development </a:t>
            </a:r>
            <a:br>
              <a:rPr lang="en-US" sz="3400" dirty="0">
                <a:latin typeface="Century Gothic"/>
                <a:cs typeface="Century Gothic"/>
              </a:rPr>
            </a:br>
            <a:r>
              <a:rPr lang="en-US" sz="3400" dirty="0">
                <a:latin typeface="Century Gothic"/>
                <a:cs typeface="Century Gothic"/>
              </a:rPr>
              <a:t>once there is agreement on codes— </a:t>
            </a:r>
            <a:br>
              <a:rPr lang="en-US" sz="3400" dirty="0">
                <a:latin typeface="Century Gothic"/>
                <a:cs typeface="Century Gothic"/>
              </a:rPr>
            </a:br>
            <a:r>
              <a:rPr lang="en-US" sz="3400" dirty="0">
                <a:latin typeface="Century Gothic"/>
                <a:cs typeface="Century Gothic"/>
              </a:rPr>
              <a:t>however, definitions are still proposed </a:t>
            </a:r>
            <a:br>
              <a:rPr lang="en-US" sz="3400" dirty="0">
                <a:latin typeface="Century Gothic"/>
                <a:cs typeface="Century Gothic"/>
              </a:rPr>
            </a:br>
            <a:r>
              <a:rPr lang="en-US" sz="3400" dirty="0">
                <a:latin typeface="Century Gothic"/>
                <a:cs typeface="Century Gothic"/>
              </a:rPr>
              <a:t>and reviewed</a:t>
            </a:r>
          </a:p>
          <a:p>
            <a:pPr marL="457200" indent="-457200">
              <a:lnSpc>
                <a:spcPct val="90000"/>
              </a:lnSpc>
              <a:spcAft>
                <a:spcPts val="3000"/>
              </a:spcAft>
              <a:buClr>
                <a:srgbClr val="AB2472"/>
              </a:buClr>
              <a:buFont typeface="Wingdings" panose="05000000000000000000" pitchFamily="2" charset="2"/>
              <a:buChar char="§"/>
            </a:pPr>
            <a:r>
              <a:rPr lang="en-US" sz="3400" dirty="0">
                <a:latin typeface="Century Gothic"/>
                <a:cs typeface="Century Gothic"/>
              </a:rPr>
              <a:t>Serves as data management tool for organizing segments of similar or related texts to assist in interpretation</a:t>
            </a:r>
          </a:p>
          <a:p>
            <a:pPr marL="457200" indent="-457200">
              <a:lnSpc>
                <a:spcPct val="90000"/>
              </a:lnSpc>
              <a:spcAft>
                <a:spcPts val="3000"/>
              </a:spcAft>
              <a:buClr>
                <a:srgbClr val="AB2472"/>
              </a:buClr>
              <a:buFont typeface="Wingdings" panose="05000000000000000000" pitchFamily="2" charset="2"/>
              <a:buChar char="§"/>
            </a:pPr>
            <a:r>
              <a:rPr lang="en-US" sz="3400" dirty="0">
                <a:latin typeface="Century Gothic"/>
                <a:cs typeface="Century Gothic"/>
              </a:rPr>
              <a:t>It provides a clear trail of evidence </a:t>
            </a:r>
            <a:br>
              <a:rPr lang="en-US" sz="3400" dirty="0">
                <a:latin typeface="Century Gothic"/>
                <a:cs typeface="Century Gothic"/>
              </a:rPr>
            </a:br>
            <a:r>
              <a:rPr lang="en-US" sz="3400" dirty="0">
                <a:latin typeface="Century Gothic"/>
                <a:cs typeface="Century Gothic"/>
              </a:rPr>
              <a:t>for credibility of study</a:t>
            </a:r>
          </a:p>
          <a:p>
            <a:pPr marL="457200" indent="-457200">
              <a:lnSpc>
                <a:spcPct val="90000"/>
              </a:lnSpc>
              <a:buFont typeface="Arial"/>
              <a:buChar char="•"/>
            </a:pPr>
            <a:endParaRPr lang="en-US" sz="3200" dirty="0">
              <a:latin typeface="Century Gothic"/>
              <a:cs typeface="Century Gothic"/>
            </a:endParaRPr>
          </a:p>
          <a:p>
            <a:pPr marL="457200" indent="-457200">
              <a:lnSpc>
                <a:spcPct val="90000"/>
              </a:lnSpc>
              <a:buFont typeface="Arial"/>
              <a:buChar char="•"/>
            </a:pPr>
            <a:endParaRPr lang="en-US" sz="3200" dirty="0">
              <a:latin typeface="Century Gothic"/>
              <a:cs typeface="Century Gothic"/>
            </a:endParaRPr>
          </a:p>
          <a:p>
            <a:pPr marL="457200" indent="-457200">
              <a:lnSpc>
                <a:spcPct val="90000"/>
              </a:lnSpc>
              <a:buFont typeface="Arial"/>
              <a:buChar char="•"/>
            </a:pPr>
            <a:endParaRPr lang="en-US" sz="3200" dirty="0">
              <a:latin typeface="Century Gothic"/>
              <a:cs typeface="Century Gothic"/>
            </a:endParaRPr>
          </a:p>
        </p:txBody>
      </p:sp>
    </p:spTree>
    <p:extLst>
      <p:ext uri="{BB962C8B-B14F-4D97-AF65-F5344CB8AC3E}">
        <p14:creationId xmlns:p14="http://schemas.microsoft.com/office/powerpoint/2010/main" val="31633359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t>Codebook structure</a:t>
            </a:r>
          </a:p>
        </p:txBody>
      </p:sp>
      <p:sp>
        <p:nvSpPr>
          <p:cNvPr id="3" name="Text Placeholder 2"/>
          <p:cNvSpPr>
            <a:spLocks noGrp="1"/>
          </p:cNvSpPr>
          <p:nvPr>
            <p:ph type="body" sz="quarter" idx="10"/>
          </p:nvPr>
        </p:nvSpPr>
        <p:spPr>
          <a:xfrm>
            <a:off x="842963" y="1752600"/>
            <a:ext cx="8442906" cy="5652988"/>
          </a:xfrm>
        </p:spPr>
        <p:txBody>
          <a:bodyPr/>
          <a:lstStyle/>
          <a:p>
            <a:pPr>
              <a:lnSpc>
                <a:spcPts val="4000"/>
              </a:lnSpc>
              <a:spcAft>
                <a:spcPts val="1200"/>
              </a:spcAft>
            </a:pPr>
            <a:r>
              <a:rPr lang="en-US" sz="3600" dirty="0"/>
              <a:t>Codebook may include the following components:</a:t>
            </a:r>
          </a:p>
          <a:p>
            <a:pPr marL="914400" lvl="1" indent="-628650">
              <a:lnSpc>
                <a:spcPts val="3700"/>
              </a:lnSpc>
              <a:spcAft>
                <a:spcPts val="1200"/>
              </a:spcAft>
              <a:buFont typeface="+mj-lt"/>
              <a:buAutoNum type="arabicPeriod"/>
            </a:pPr>
            <a:r>
              <a:rPr lang="en-US" sz="3200" dirty="0">
                <a:latin typeface="Century Gothic"/>
                <a:cs typeface="Century Gothic"/>
              </a:rPr>
              <a:t>A code </a:t>
            </a:r>
          </a:p>
          <a:p>
            <a:pPr marL="914400" lvl="1" indent="-628650">
              <a:lnSpc>
                <a:spcPts val="3700"/>
              </a:lnSpc>
              <a:spcAft>
                <a:spcPts val="1200"/>
              </a:spcAft>
              <a:buFont typeface="+mj-lt"/>
              <a:buAutoNum type="arabicPeriod"/>
            </a:pPr>
            <a:r>
              <a:rPr lang="en-US" sz="3200" dirty="0">
                <a:latin typeface="Century Gothic"/>
                <a:cs typeface="Century Gothic"/>
              </a:rPr>
              <a:t>A brief definition</a:t>
            </a:r>
          </a:p>
          <a:p>
            <a:pPr marL="914400" lvl="1" indent="-628650">
              <a:lnSpc>
                <a:spcPts val="3700"/>
              </a:lnSpc>
              <a:spcAft>
                <a:spcPts val="1200"/>
              </a:spcAft>
              <a:buFont typeface="+mj-lt"/>
              <a:buAutoNum type="arabicPeriod"/>
            </a:pPr>
            <a:r>
              <a:rPr lang="en-US" sz="3200" dirty="0">
                <a:latin typeface="Century Gothic"/>
                <a:cs typeface="Century Gothic"/>
              </a:rPr>
              <a:t>A full definition</a:t>
            </a:r>
          </a:p>
          <a:p>
            <a:pPr marL="914400" lvl="1" indent="-628650">
              <a:lnSpc>
                <a:spcPts val="3700"/>
              </a:lnSpc>
              <a:spcAft>
                <a:spcPts val="1200"/>
              </a:spcAft>
              <a:buFont typeface="+mj-lt"/>
              <a:buAutoNum type="arabicPeriod"/>
            </a:pPr>
            <a:r>
              <a:rPr lang="en-US" sz="3200" dirty="0">
                <a:latin typeface="Century Gothic"/>
                <a:cs typeface="Century Gothic"/>
              </a:rPr>
              <a:t>Guidelines for when to use the code</a:t>
            </a:r>
          </a:p>
          <a:p>
            <a:pPr marL="914400" lvl="1" indent="-628650">
              <a:lnSpc>
                <a:spcPts val="3700"/>
              </a:lnSpc>
              <a:spcAft>
                <a:spcPts val="1200"/>
              </a:spcAft>
              <a:buFont typeface="+mj-lt"/>
              <a:buAutoNum type="arabicPeriod"/>
            </a:pPr>
            <a:r>
              <a:rPr lang="en-US" sz="3200" dirty="0">
                <a:latin typeface="Century Gothic"/>
                <a:cs typeface="Century Gothic"/>
              </a:rPr>
              <a:t>Guidelines for when not to use </a:t>
            </a:r>
            <a:br>
              <a:rPr lang="en-US" sz="3200" dirty="0">
                <a:latin typeface="Century Gothic"/>
                <a:cs typeface="Century Gothic"/>
              </a:rPr>
            </a:br>
            <a:r>
              <a:rPr lang="en-US" sz="3200" dirty="0">
                <a:latin typeface="Century Gothic"/>
                <a:cs typeface="Century Gothic"/>
              </a:rPr>
              <a:t>the code</a:t>
            </a:r>
          </a:p>
          <a:p>
            <a:pPr marL="914400" lvl="1" indent="-628650">
              <a:lnSpc>
                <a:spcPts val="3700"/>
              </a:lnSpc>
              <a:spcAft>
                <a:spcPts val="600"/>
              </a:spcAft>
              <a:buFont typeface="+mj-lt"/>
              <a:buAutoNum type="arabicPeriod"/>
            </a:pPr>
            <a:r>
              <a:rPr lang="en-US" sz="3200" dirty="0">
                <a:latin typeface="Century Gothic"/>
                <a:cs typeface="Century Gothic"/>
              </a:rPr>
              <a:t>Examples from the text</a:t>
            </a:r>
          </a:p>
        </p:txBody>
      </p:sp>
    </p:spTree>
    <p:extLst>
      <p:ext uri="{BB962C8B-B14F-4D97-AF65-F5344CB8AC3E}">
        <p14:creationId xmlns:p14="http://schemas.microsoft.com/office/powerpoint/2010/main" val="34733467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Codebook</a:t>
            </a:r>
          </a:p>
        </p:txBody>
      </p:sp>
      <p:sp>
        <p:nvSpPr>
          <p:cNvPr id="9" name="Text Placeholder 8">
            <a:extLst>
              <a:ext uri="{FF2B5EF4-FFF2-40B4-BE49-F238E27FC236}">
                <a16:creationId xmlns:a16="http://schemas.microsoft.com/office/drawing/2014/main" id="{87B1391D-983A-4DF6-B5EC-2C3E20528B63}"/>
              </a:ext>
            </a:extLst>
          </p:cNvPr>
          <p:cNvSpPr>
            <a:spLocks noGrp="1"/>
          </p:cNvSpPr>
          <p:nvPr>
            <p:ph type="body" sz="quarter" idx="10"/>
          </p:nvPr>
        </p:nvSpPr>
        <p:spPr/>
        <p:txBody>
          <a:bodyPr/>
          <a:lstStyle/>
          <a:p>
            <a:endParaRPr lang="en-US"/>
          </a:p>
        </p:txBody>
      </p:sp>
      <p:sp>
        <p:nvSpPr>
          <p:cNvPr id="10" name="Text Placeholder 9">
            <a:extLst>
              <a:ext uri="{FF2B5EF4-FFF2-40B4-BE49-F238E27FC236}">
                <a16:creationId xmlns:a16="http://schemas.microsoft.com/office/drawing/2014/main" id="{DE415420-FEF9-48C4-958F-2D9CBE85C397}"/>
              </a:ext>
            </a:extLst>
          </p:cNvPr>
          <p:cNvSpPr>
            <a:spLocks noGrp="1"/>
          </p:cNvSpPr>
          <p:nvPr>
            <p:ph type="body" sz="quarter" idx="11"/>
          </p:nvPr>
        </p:nvSpPr>
        <p:spPr>
          <a:xfrm>
            <a:off x="561844" y="1091205"/>
            <a:ext cx="8582155" cy="837214"/>
          </a:xfrm>
        </p:spPr>
        <p:txBody>
          <a:bodyPr/>
          <a:lstStyle/>
          <a:p>
            <a:r>
              <a:rPr lang="en-US" dirty="0"/>
              <a:t>Example of a codebook entry</a:t>
            </a:r>
          </a:p>
          <a:p>
            <a:endParaRPr lang="en-US" dirty="0"/>
          </a:p>
        </p:txBody>
      </p:sp>
      <p:pic>
        <p:nvPicPr>
          <p:cNvPr id="5" name="Picture 4"/>
          <p:cNvPicPr>
            <a:picLocks noChangeAspect="1"/>
          </p:cNvPicPr>
          <p:nvPr/>
        </p:nvPicPr>
        <p:blipFill rotWithShape="1">
          <a:blip r:embed="rId3"/>
          <a:srcRect t="7616" b="6649"/>
          <a:stretch/>
        </p:blipFill>
        <p:spPr>
          <a:xfrm>
            <a:off x="304800" y="2152277"/>
            <a:ext cx="9448800" cy="5095755"/>
          </a:xfrm>
          <a:prstGeom prst="rect">
            <a:avLst/>
          </a:prstGeom>
        </p:spPr>
      </p:pic>
    </p:spTree>
    <p:extLst>
      <p:ext uri="{BB962C8B-B14F-4D97-AF65-F5344CB8AC3E}">
        <p14:creationId xmlns:p14="http://schemas.microsoft.com/office/powerpoint/2010/main" val="22764490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t>Testing reliability of codes</a:t>
            </a:r>
          </a:p>
        </p:txBody>
      </p:sp>
      <p:sp>
        <p:nvSpPr>
          <p:cNvPr id="4" name="Text Placeholder 3"/>
          <p:cNvSpPr>
            <a:spLocks noGrp="1"/>
          </p:cNvSpPr>
          <p:nvPr>
            <p:ph type="body" sz="quarter" idx="10"/>
          </p:nvPr>
        </p:nvSpPr>
        <p:spPr>
          <a:xfrm>
            <a:off x="856114" y="2133600"/>
            <a:ext cx="8429755" cy="4702977"/>
          </a:xfrm>
        </p:spPr>
        <p:txBody>
          <a:bodyPr/>
          <a:lstStyle/>
          <a:p>
            <a:pPr marL="571500" indent="-571500">
              <a:spcAft>
                <a:spcPts val="3000"/>
              </a:spcAft>
              <a:buClr>
                <a:srgbClr val="AB2472"/>
              </a:buClr>
              <a:buFont typeface="Wingdings" panose="05000000000000000000" pitchFamily="2" charset="2"/>
              <a:buChar char="§"/>
            </a:pPr>
            <a:r>
              <a:rPr lang="en-US" sz="3400" dirty="0">
                <a:solidFill>
                  <a:srgbClr val="000000"/>
                </a:solidFill>
                <a:latin typeface="Century Gothic"/>
                <a:cs typeface="Century Gothic"/>
              </a:rPr>
              <a:t>Determine the applicability of codes to raw information</a:t>
            </a:r>
          </a:p>
          <a:p>
            <a:pPr marL="571500" indent="-571500">
              <a:spcAft>
                <a:spcPts val="3000"/>
              </a:spcAft>
              <a:buClr>
                <a:srgbClr val="AB2472"/>
              </a:buClr>
              <a:buFont typeface="Wingdings" panose="05000000000000000000" pitchFamily="2" charset="2"/>
              <a:buChar char="§"/>
            </a:pPr>
            <a:r>
              <a:rPr lang="en-US" sz="3400" dirty="0">
                <a:solidFill>
                  <a:srgbClr val="000000"/>
                </a:solidFill>
                <a:latin typeface="Century Gothic"/>
                <a:cs typeface="Century Gothic"/>
              </a:rPr>
              <a:t>Key to select some of the raw documents as test pieces</a:t>
            </a:r>
          </a:p>
          <a:p>
            <a:pPr marL="571500" indent="-571500">
              <a:spcAft>
                <a:spcPts val="3000"/>
              </a:spcAft>
              <a:buClr>
                <a:srgbClr val="AB2472"/>
              </a:buClr>
              <a:buFont typeface="Wingdings" panose="05000000000000000000" pitchFamily="2" charset="2"/>
              <a:buChar char="§"/>
            </a:pPr>
            <a:r>
              <a:rPr lang="en-US" sz="3400" dirty="0">
                <a:solidFill>
                  <a:srgbClr val="000000"/>
                </a:solidFill>
                <a:latin typeface="Century Gothic"/>
                <a:cs typeface="Century Gothic"/>
              </a:rPr>
              <a:t>This should follow the coding process of the documents using the defined codes</a:t>
            </a:r>
          </a:p>
          <a:p>
            <a:pPr marL="571500" indent="-571500">
              <a:buFont typeface="Arial"/>
              <a:buChar char="•"/>
            </a:pPr>
            <a:endParaRPr lang="en-US" sz="3600" dirty="0">
              <a:latin typeface="Century Gothic"/>
              <a:cs typeface="Century Gothic"/>
            </a:endParaRPr>
          </a:p>
        </p:txBody>
      </p:sp>
    </p:spTree>
    <p:extLst>
      <p:ext uri="{BB962C8B-B14F-4D97-AF65-F5344CB8AC3E}">
        <p14:creationId xmlns:p14="http://schemas.microsoft.com/office/powerpoint/2010/main" val="42735640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856114" y="1676400"/>
            <a:ext cx="8429755" cy="5043388"/>
          </a:xfrm>
        </p:spPr>
        <p:txBody>
          <a:bodyPr/>
          <a:lstStyle/>
          <a:p>
            <a:pPr algn="l">
              <a:spcAft>
                <a:spcPts val="1200"/>
              </a:spcAft>
            </a:pPr>
            <a:r>
              <a:rPr lang="en-US" sz="3200" b="1" dirty="0">
                <a:solidFill>
                  <a:schemeClr val="tx1"/>
                </a:solidFill>
              </a:rPr>
              <a:t>Individual exercise:</a:t>
            </a:r>
          </a:p>
          <a:p>
            <a:pPr algn="l"/>
            <a:r>
              <a:rPr lang="en-US" sz="3200" dirty="0">
                <a:solidFill>
                  <a:schemeClr val="tx1"/>
                </a:solidFill>
              </a:rPr>
              <a:t>Using the codebook in the case study, practice applying codes </a:t>
            </a:r>
            <a:r>
              <a:rPr lang="en-US" sz="3200" dirty="0">
                <a:solidFill>
                  <a:schemeClr val="accent1">
                    <a:lumMod val="75000"/>
                  </a:schemeClr>
                </a:solidFill>
              </a:rPr>
              <a:t>A.04, A.05, </a:t>
            </a:r>
            <a:r>
              <a:rPr lang="en-US" sz="3200" dirty="0">
                <a:solidFill>
                  <a:schemeClr val="tx1"/>
                </a:solidFill>
              </a:rPr>
              <a:t>and/or </a:t>
            </a:r>
            <a:r>
              <a:rPr lang="en-US" sz="3200" dirty="0">
                <a:solidFill>
                  <a:schemeClr val="accent1">
                    <a:lumMod val="75000"/>
                  </a:schemeClr>
                </a:solidFill>
              </a:rPr>
              <a:t>A.06. </a:t>
            </a:r>
            <a:r>
              <a:rPr lang="en-US" sz="3200" dirty="0">
                <a:solidFill>
                  <a:schemeClr val="tx1"/>
                </a:solidFill>
              </a:rPr>
              <a:t>to the transcript. (10 mins.)</a:t>
            </a:r>
          </a:p>
          <a:p>
            <a:pPr algn="ctr"/>
            <a:endParaRPr lang="en-US" sz="3200" dirty="0">
              <a:solidFill>
                <a:schemeClr val="tx1"/>
              </a:solidFill>
            </a:endParaRPr>
          </a:p>
          <a:p>
            <a:pPr algn="l">
              <a:spcAft>
                <a:spcPts val="1200"/>
              </a:spcAft>
            </a:pPr>
            <a:r>
              <a:rPr lang="en-US" sz="3200" b="1" dirty="0">
                <a:solidFill>
                  <a:schemeClr val="tx1"/>
                </a:solidFill>
              </a:rPr>
              <a:t>Group discussion </a:t>
            </a:r>
            <a:r>
              <a:rPr lang="en-US" sz="3200" dirty="0">
                <a:solidFill>
                  <a:schemeClr val="tx1"/>
                </a:solidFill>
              </a:rPr>
              <a:t>(10 mins.):</a:t>
            </a:r>
          </a:p>
          <a:p>
            <a:pPr marL="914400" indent="-571500" algn="l">
              <a:spcAft>
                <a:spcPts val="1200"/>
              </a:spcAft>
              <a:buFont typeface="+mj-lt"/>
              <a:buAutoNum type="arabicPeriod"/>
            </a:pPr>
            <a:r>
              <a:rPr lang="en-US" sz="3200" dirty="0">
                <a:solidFill>
                  <a:schemeClr val="tx1"/>
                </a:solidFill>
              </a:rPr>
              <a:t>Which codes are relevant?</a:t>
            </a:r>
          </a:p>
          <a:p>
            <a:pPr marL="914400" indent="-571500" algn="l">
              <a:buFont typeface="+mj-lt"/>
              <a:buAutoNum type="arabicPeriod"/>
            </a:pPr>
            <a:r>
              <a:rPr lang="en-US" sz="3200" dirty="0">
                <a:solidFill>
                  <a:schemeClr val="tx1"/>
                </a:solidFill>
              </a:rPr>
              <a:t>Which areas had no codes?</a:t>
            </a:r>
          </a:p>
          <a:p>
            <a:pPr algn="ctr"/>
            <a:endParaRPr lang="en-US" sz="3200" dirty="0">
              <a:solidFill>
                <a:schemeClr val="tx1"/>
              </a:solidFill>
            </a:endParaRPr>
          </a:p>
          <a:p>
            <a:pPr algn="ctr"/>
            <a:endParaRPr lang="en-US" sz="3200" dirty="0">
              <a:solidFill>
                <a:schemeClr val="tx1"/>
              </a:solidFill>
            </a:endParaRPr>
          </a:p>
          <a:p>
            <a:pPr algn="ctr"/>
            <a:endParaRPr lang="en-US" sz="3200" dirty="0">
              <a:solidFill>
                <a:schemeClr val="tx1"/>
              </a:solidFill>
            </a:endParaRPr>
          </a:p>
        </p:txBody>
      </p:sp>
      <p:sp>
        <p:nvSpPr>
          <p:cNvPr id="6" name="Title 1">
            <a:extLst>
              <a:ext uri="{FF2B5EF4-FFF2-40B4-BE49-F238E27FC236}">
                <a16:creationId xmlns:a16="http://schemas.microsoft.com/office/drawing/2014/main" id="{57AF1B1D-BC99-4DA0-A068-2BC3A97036AD}"/>
              </a:ext>
            </a:extLst>
          </p:cNvPr>
          <p:cNvSpPr txBox="1">
            <a:spLocks/>
          </p:cNvSpPr>
          <p:nvPr/>
        </p:nvSpPr>
        <p:spPr>
          <a:xfrm>
            <a:off x="561845" y="366812"/>
            <a:ext cx="8724024" cy="1143000"/>
          </a:xfrm>
          <a:prstGeom prst="rect">
            <a:avLst/>
          </a:prstGeom>
        </p:spPr>
        <p:txBody>
          <a:bodyPr/>
          <a:lstStyle>
            <a:lvl1pPr eaLnBrk="1" hangingPunct="1">
              <a:defRPr sz="4800" b="1">
                <a:solidFill>
                  <a:schemeClr val="bg1">
                    <a:lumMod val="85000"/>
                  </a:schemeClr>
                </a:solidFill>
                <a:latin typeface="Century Gothic" charset="0"/>
                <a:ea typeface="Century Gothic" charset="0"/>
                <a:cs typeface="Century Gothic" charset="0"/>
              </a:defRPr>
            </a:lvl1pPr>
          </a:lstStyle>
          <a:p>
            <a:r>
              <a:rPr lang="en-US" kern="0" dirty="0">
                <a:latin typeface="Century Gothic"/>
                <a:cs typeface="Century Gothic"/>
              </a:rPr>
              <a:t>Testing the codebook</a:t>
            </a:r>
          </a:p>
        </p:txBody>
      </p:sp>
    </p:spTree>
    <p:extLst>
      <p:ext uri="{BB962C8B-B14F-4D97-AF65-F5344CB8AC3E}">
        <p14:creationId xmlns:p14="http://schemas.microsoft.com/office/powerpoint/2010/main" val="29520909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latin typeface="Century Gothic"/>
                <a:cs typeface="Century Gothic"/>
              </a:rPr>
              <a:t>Applying codes</a:t>
            </a:r>
          </a:p>
        </p:txBody>
      </p:sp>
      <p:sp>
        <p:nvSpPr>
          <p:cNvPr id="4" name="Text Placeholder 3"/>
          <p:cNvSpPr>
            <a:spLocks noGrp="1"/>
          </p:cNvSpPr>
          <p:nvPr>
            <p:ph type="body" sz="quarter" idx="10"/>
          </p:nvPr>
        </p:nvSpPr>
        <p:spPr>
          <a:xfrm>
            <a:off x="356051" y="2438400"/>
            <a:ext cx="9702349" cy="2590800"/>
          </a:xfrm>
        </p:spPr>
        <p:txBody>
          <a:bodyPr/>
          <a:lstStyle/>
          <a:p>
            <a:pPr marL="571500" indent="-457200">
              <a:spcAft>
                <a:spcPts val="3000"/>
              </a:spcAft>
              <a:buClr>
                <a:srgbClr val="AB2472"/>
              </a:buClr>
              <a:buFont typeface="Wingdings" panose="05000000000000000000" pitchFamily="2" charset="2"/>
              <a:buChar char="§"/>
            </a:pPr>
            <a:r>
              <a:rPr lang="en-US" sz="3600" dirty="0">
                <a:latin typeface="Century Gothic"/>
                <a:cs typeface="Century Gothic"/>
              </a:rPr>
              <a:t>Apply codes in the codebook to text</a:t>
            </a:r>
            <a:endParaRPr lang="en-US" sz="3600" dirty="0">
              <a:solidFill>
                <a:schemeClr val="tx1"/>
              </a:solidFill>
              <a:latin typeface="Century Gothic"/>
              <a:cs typeface="Century Gothic"/>
            </a:endParaRPr>
          </a:p>
          <a:p>
            <a:pPr marL="571500" indent="-457200">
              <a:spcAft>
                <a:spcPts val="3000"/>
              </a:spcAft>
              <a:buClr>
                <a:srgbClr val="AB2472"/>
              </a:buClr>
              <a:buFont typeface="Wingdings" panose="05000000000000000000" pitchFamily="2" charset="2"/>
              <a:buChar char="§"/>
            </a:pPr>
            <a:r>
              <a:rPr lang="en-US" sz="3600" dirty="0">
                <a:solidFill>
                  <a:schemeClr val="tx1"/>
                </a:solidFill>
                <a:latin typeface="Century Gothic"/>
                <a:cs typeface="Century Gothic"/>
              </a:rPr>
              <a:t>Use to identify meaningful units of text</a:t>
            </a:r>
          </a:p>
          <a:p>
            <a:pPr marL="571500" indent="-457200">
              <a:spcAft>
                <a:spcPts val="2400"/>
              </a:spcAft>
              <a:buClr>
                <a:srgbClr val="AB2472"/>
              </a:buClr>
              <a:buFont typeface="Wingdings" panose="05000000000000000000" pitchFamily="2" charset="2"/>
              <a:buChar char="§"/>
            </a:pPr>
            <a:r>
              <a:rPr lang="en-US" sz="3600" dirty="0">
                <a:solidFill>
                  <a:schemeClr val="tx1"/>
                </a:solidFill>
                <a:latin typeface="Century Gothic"/>
                <a:cs typeface="Century Gothic"/>
              </a:rPr>
              <a:t>Can be software assisted </a:t>
            </a:r>
            <a:br>
              <a:rPr lang="en-US" sz="3600" dirty="0">
                <a:solidFill>
                  <a:schemeClr val="tx1"/>
                </a:solidFill>
                <a:latin typeface="Century Gothic"/>
                <a:cs typeface="Century Gothic"/>
              </a:rPr>
            </a:br>
            <a:r>
              <a:rPr lang="en-US" sz="3600" dirty="0">
                <a:solidFill>
                  <a:schemeClr val="tx1"/>
                </a:solidFill>
                <a:latin typeface="Century Gothic"/>
                <a:cs typeface="Century Gothic"/>
              </a:rPr>
              <a:t>(practical session is next)</a:t>
            </a:r>
          </a:p>
        </p:txBody>
      </p:sp>
    </p:spTree>
    <p:extLst>
      <p:ext uri="{BB962C8B-B14F-4D97-AF65-F5344CB8AC3E}">
        <p14:creationId xmlns:p14="http://schemas.microsoft.com/office/powerpoint/2010/main" val="31376753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Coding systematically</a:t>
            </a:r>
          </a:p>
        </p:txBody>
      </p:sp>
      <p:sp>
        <p:nvSpPr>
          <p:cNvPr id="3" name="Text Placeholder 2"/>
          <p:cNvSpPr>
            <a:spLocks noGrp="1"/>
          </p:cNvSpPr>
          <p:nvPr>
            <p:ph type="body" sz="quarter" idx="10"/>
          </p:nvPr>
        </p:nvSpPr>
        <p:spPr>
          <a:xfrm>
            <a:off x="856114" y="1676400"/>
            <a:ext cx="8429755" cy="5652988"/>
          </a:xfrm>
        </p:spPr>
        <p:txBody>
          <a:bodyPr/>
          <a:lstStyle/>
          <a:p>
            <a:pPr lvl="0">
              <a:spcAft>
                <a:spcPts val="1800"/>
              </a:spcAft>
            </a:pPr>
            <a:r>
              <a:rPr lang="en-US" sz="3200" dirty="0"/>
              <a:t>Ask yourself the following questions:</a:t>
            </a:r>
          </a:p>
          <a:p>
            <a:pPr marL="685800" indent="-457200">
              <a:spcAft>
                <a:spcPts val="1800"/>
              </a:spcAft>
              <a:buClr>
                <a:srgbClr val="AB2472"/>
              </a:buClr>
              <a:buFont typeface="Wingdings" panose="05000000000000000000" pitchFamily="2" charset="2"/>
              <a:buChar char="§"/>
            </a:pPr>
            <a:r>
              <a:rPr lang="en-US" sz="3200" dirty="0">
                <a:latin typeface="Century Gothic"/>
                <a:cs typeface="Century Gothic"/>
              </a:rPr>
              <a:t>What is this saying?</a:t>
            </a:r>
          </a:p>
          <a:p>
            <a:pPr marL="685800" indent="-457200">
              <a:spcAft>
                <a:spcPts val="1800"/>
              </a:spcAft>
              <a:buClr>
                <a:srgbClr val="AB2472"/>
              </a:buClr>
              <a:buFont typeface="Wingdings" panose="05000000000000000000" pitchFamily="2" charset="2"/>
              <a:buChar char="§"/>
            </a:pPr>
            <a:r>
              <a:rPr lang="en-US" sz="3200" dirty="0">
                <a:latin typeface="Century Gothic"/>
                <a:cs typeface="Century Gothic"/>
              </a:rPr>
              <a:t>What does it represent?</a:t>
            </a:r>
          </a:p>
          <a:p>
            <a:pPr marL="685800" indent="-457200">
              <a:spcAft>
                <a:spcPts val="1800"/>
              </a:spcAft>
              <a:buClr>
                <a:srgbClr val="AB2472"/>
              </a:buClr>
              <a:buFont typeface="Wingdings" panose="05000000000000000000" pitchFamily="2" charset="2"/>
              <a:buChar char="§"/>
            </a:pPr>
            <a:r>
              <a:rPr lang="en-US" sz="3200" dirty="0">
                <a:latin typeface="Century Gothic"/>
                <a:cs typeface="Century Gothic"/>
              </a:rPr>
              <a:t>What is this an example of?</a:t>
            </a:r>
          </a:p>
          <a:p>
            <a:pPr marL="685800" indent="-457200">
              <a:spcAft>
                <a:spcPts val="1800"/>
              </a:spcAft>
              <a:buClr>
                <a:srgbClr val="AB2472"/>
              </a:buClr>
              <a:buFont typeface="Wingdings" panose="05000000000000000000" pitchFamily="2" charset="2"/>
              <a:buChar char="§"/>
            </a:pPr>
            <a:r>
              <a:rPr lang="en-US" sz="3200" dirty="0">
                <a:latin typeface="Century Gothic"/>
                <a:cs typeface="Century Gothic"/>
              </a:rPr>
              <a:t>What do I see is going on here?</a:t>
            </a:r>
          </a:p>
          <a:p>
            <a:pPr marL="685800" indent="-457200">
              <a:spcAft>
                <a:spcPts val="1800"/>
              </a:spcAft>
              <a:buClr>
                <a:srgbClr val="AB2472"/>
              </a:buClr>
              <a:buFont typeface="Wingdings" panose="05000000000000000000" pitchFamily="2" charset="2"/>
              <a:buChar char="§"/>
            </a:pPr>
            <a:r>
              <a:rPr lang="en-US" sz="3200" dirty="0">
                <a:latin typeface="Century Gothic"/>
                <a:cs typeface="Century Gothic"/>
              </a:rPr>
              <a:t>What is happening?</a:t>
            </a:r>
          </a:p>
          <a:p>
            <a:pPr marL="685800" indent="-457200">
              <a:spcAft>
                <a:spcPts val="1800"/>
              </a:spcAft>
              <a:buClr>
                <a:srgbClr val="AB2472"/>
              </a:buClr>
              <a:buFont typeface="Wingdings" panose="05000000000000000000" pitchFamily="2" charset="2"/>
              <a:buChar char="§"/>
            </a:pPr>
            <a:r>
              <a:rPr lang="en-US" sz="3200" dirty="0">
                <a:latin typeface="Century Gothic"/>
                <a:cs typeface="Century Gothic"/>
              </a:rPr>
              <a:t>What kind of events are at issue here?</a:t>
            </a:r>
          </a:p>
          <a:p>
            <a:pPr marL="685800" indent="-457200">
              <a:spcAft>
                <a:spcPts val="1800"/>
              </a:spcAft>
              <a:buClr>
                <a:srgbClr val="AB2472"/>
              </a:buClr>
              <a:buFont typeface="Wingdings" panose="05000000000000000000" pitchFamily="2" charset="2"/>
              <a:buChar char="§"/>
            </a:pPr>
            <a:r>
              <a:rPr lang="en-US" sz="3200" dirty="0">
                <a:latin typeface="Century Gothic"/>
                <a:cs typeface="Century Gothic"/>
              </a:rPr>
              <a:t>What is this trying to convey?</a:t>
            </a:r>
          </a:p>
        </p:txBody>
      </p:sp>
    </p:spTree>
    <p:extLst>
      <p:ext uri="{BB962C8B-B14F-4D97-AF65-F5344CB8AC3E}">
        <p14:creationId xmlns:p14="http://schemas.microsoft.com/office/powerpoint/2010/main" val="42826463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495F8E3-5243-4F02-AC53-F05721B353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058400" cy="7772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9" name="Group 8">
            <a:extLst>
              <a:ext uri="{FF2B5EF4-FFF2-40B4-BE49-F238E27FC236}">
                <a16:creationId xmlns:a16="http://schemas.microsoft.com/office/drawing/2014/main" id="{45280F9F-2129-4B35-86B4-8A4267DFA3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1981" y="-67292"/>
            <a:ext cx="10325578" cy="7846970"/>
            <a:chOff x="-329674" y="-51881"/>
            <a:chExt cx="12515851" cy="6923798"/>
          </a:xfrm>
        </p:grpSpPr>
        <p:sp>
          <p:nvSpPr>
            <p:cNvPr id="10" name="Freeform 5">
              <a:extLst>
                <a:ext uri="{FF2B5EF4-FFF2-40B4-BE49-F238E27FC236}">
                  <a16:creationId xmlns:a16="http://schemas.microsoft.com/office/drawing/2014/main" id="{079E950F-26FD-49A5-8CFB-664703BE51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 name="Freeform 6">
              <a:extLst>
                <a:ext uri="{FF2B5EF4-FFF2-40B4-BE49-F238E27FC236}">
                  <a16:creationId xmlns:a16="http://schemas.microsoft.com/office/drawing/2014/main" id="{A957C5C2-2E01-464B-97B4-1981AF0523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7">
              <a:extLst>
                <a:ext uri="{FF2B5EF4-FFF2-40B4-BE49-F238E27FC236}">
                  <a16:creationId xmlns:a16="http://schemas.microsoft.com/office/drawing/2014/main" id="{53B7BE02-9D75-4EBB-879B-D7B75937FC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3" name="Freeform 8">
              <a:extLst>
                <a:ext uri="{FF2B5EF4-FFF2-40B4-BE49-F238E27FC236}">
                  <a16:creationId xmlns:a16="http://schemas.microsoft.com/office/drawing/2014/main" id="{0D9536D6-02B7-4110-BF2B-17B08DDFE7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9">
              <a:extLst>
                <a:ext uri="{FF2B5EF4-FFF2-40B4-BE49-F238E27FC236}">
                  <a16:creationId xmlns:a16="http://schemas.microsoft.com/office/drawing/2014/main" id="{ADA6B83F-32F5-4D8C-AA2F-53A4FA1252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10">
              <a:extLst>
                <a:ext uri="{FF2B5EF4-FFF2-40B4-BE49-F238E27FC236}">
                  <a16:creationId xmlns:a16="http://schemas.microsoft.com/office/drawing/2014/main" id="{AE2FF24D-C357-4073-8093-410279D42F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1">
              <a:extLst>
                <a:ext uri="{FF2B5EF4-FFF2-40B4-BE49-F238E27FC236}">
                  <a16:creationId xmlns:a16="http://schemas.microsoft.com/office/drawing/2014/main" id="{7A7D5D9E-853D-4831-B45D-ED773133B8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2">
              <a:extLst>
                <a:ext uri="{FF2B5EF4-FFF2-40B4-BE49-F238E27FC236}">
                  <a16:creationId xmlns:a16="http://schemas.microsoft.com/office/drawing/2014/main" id="{5D185781-4FC4-4AF1-B231-942FDE963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3">
              <a:extLst>
                <a:ext uri="{FF2B5EF4-FFF2-40B4-BE49-F238E27FC236}">
                  <a16:creationId xmlns:a16="http://schemas.microsoft.com/office/drawing/2014/main" id="{CC270413-B0D3-4A07-BD1B-E9254A9892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9" name="Freeform 14">
              <a:extLst>
                <a:ext uri="{FF2B5EF4-FFF2-40B4-BE49-F238E27FC236}">
                  <a16:creationId xmlns:a16="http://schemas.microsoft.com/office/drawing/2014/main" id="{2C47358D-4669-406F-AC20-6D169951BE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5">
              <a:extLst>
                <a:ext uri="{FF2B5EF4-FFF2-40B4-BE49-F238E27FC236}">
                  <a16:creationId xmlns:a16="http://schemas.microsoft.com/office/drawing/2014/main" id="{328C9057-3C8A-45CB-A084-4AD4535CDC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1" name="Freeform 16">
              <a:extLst>
                <a:ext uri="{FF2B5EF4-FFF2-40B4-BE49-F238E27FC236}">
                  <a16:creationId xmlns:a16="http://schemas.microsoft.com/office/drawing/2014/main" id="{D204A0F9-30D5-4D9E-9019-95DEDCFFE8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7">
              <a:extLst>
                <a:ext uri="{FF2B5EF4-FFF2-40B4-BE49-F238E27FC236}">
                  <a16:creationId xmlns:a16="http://schemas.microsoft.com/office/drawing/2014/main" id="{F9CC2C27-C82D-467C-836F-F166E7059B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8">
              <a:extLst>
                <a:ext uri="{FF2B5EF4-FFF2-40B4-BE49-F238E27FC236}">
                  <a16:creationId xmlns:a16="http://schemas.microsoft.com/office/drawing/2014/main" id="{F680CD9A-5DEE-446A-A951-936A1B2D1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9">
              <a:extLst>
                <a:ext uri="{FF2B5EF4-FFF2-40B4-BE49-F238E27FC236}">
                  <a16:creationId xmlns:a16="http://schemas.microsoft.com/office/drawing/2014/main" id="{90F745C0-6118-47A3-85AB-A412FE581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20">
              <a:extLst>
                <a:ext uri="{FF2B5EF4-FFF2-40B4-BE49-F238E27FC236}">
                  <a16:creationId xmlns:a16="http://schemas.microsoft.com/office/drawing/2014/main" id="{3CEC5B1E-7348-4ACE-B1DD-E53926EB76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1">
              <a:extLst>
                <a:ext uri="{FF2B5EF4-FFF2-40B4-BE49-F238E27FC236}">
                  <a16:creationId xmlns:a16="http://schemas.microsoft.com/office/drawing/2014/main" id="{F96B7951-47C0-4555-9A22-86491610F4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2">
              <a:extLst>
                <a:ext uri="{FF2B5EF4-FFF2-40B4-BE49-F238E27FC236}">
                  <a16:creationId xmlns:a16="http://schemas.microsoft.com/office/drawing/2014/main" id="{ACD5C04A-A4EA-432A-A9B5-F84F41D745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8" name="Freeform 23">
              <a:extLst>
                <a:ext uri="{FF2B5EF4-FFF2-40B4-BE49-F238E27FC236}">
                  <a16:creationId xmlns:a16="http://schemas.microsoft.com/office/drawing/2014/main" id="{B33C957B-D207-438D-9823-4FF59328F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0" name="Group 29">
            <a:extLst>
              <a:ext uri="{FF2B5EF4-FFF2-40B4-BE49-F238E27FC236}">
                <a16:creationId xmlns:a16="http://schemas.microsoft.com/office/drawing/2014/main" id="{EF79D782-A9ED-4AEE-B67D-DDD6F1CB526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77166" y="1344680"/>
            <a:ext cx="7299885" cy="5074989"/>
            <a:chOff x="1669293" y="1186483"/>
            <a:chExt cx="8848345" cy="4477933"/>
          </a:xfrm>
        </p:grpSpPr>
        <p:sp>
          <p:nvSpPr>
            <p:cNvPr id="31" name="Rectangle 30">
              <a:extLst>
                <a:ext uri="{FF2B5EF4-FFF2-40B4-BE49-F238E27FC236}">
                  <a16:creationId xmlns:a16="http://schemas.microsoft.com/office/drawing/2014/main" id="{E6C9F140-6D17-42C4-96E2-F124090D4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31">
              <a:extLst>
                <a:ext uri="{FF2B5EF4-FFF2-40B4-BE49-F238E27FC236}">
                  <a16:creationId xmlns:a16="http://schemas.microsoft.com/office/drawing/2014/main" id="{EE0A3AEC-72D0-4759-A596-564927A0CF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a:extLst>
                <a:ext uri="{FF2B5EF4-FFF2-40B4-BE49-F238E27FC236}">
                  <a16:creationId xmlns:a16="http://schemas.microsoft.com/office/drawing/2014/main" id="{1A027B02-EC1B-499B-B4F5-7221EC8D84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1448409" y="2352446"/>
            <a:ext cx="7159066" cy="1979371"/>
          </a:xfrm>
        </p:spPr>
        <p:txBody>
          <a:bodyPr vert="horz" lIns="91440" tIns="45720" rIns="91440" bIns="45720" rtlCol="0" anchor="b">
            <a:normAutofit/>
          </a:bodyPr>
          <a:lstStyle/>
          <a:p>
            <a:pPr algn="ctr" rtl="0">
              <a:lnSpc>
                <a:spcPct val="90000"/>
              </a:lnSpc>
              <a:spcBef>
                <a:spcPct val="0"/>
              </a:spcBef>
            </a:pPr>
            <a:r>
              <a:rPr lang="en-US" sz="5200" kern="1200" cap="none" dirty="0">
                <a:solidFill>
                  <a:srgbClr val="FFFFFF"/>
                </a:solidFill>
                <a:latin typeface="Century Gothic" panose="020B0502020202020204" pitchFamily="34" charset="0"/>
              </a:rPr>
              <a:t>Identifying and reviewing themes</a:t>
            </a:r>
          </a:p>
        </p:txBody>
      </p:sp>
    </p:spTree>
    <p:extLst>
      <p:ext uri="{BB962C8B-B14F-4D97-AF65-F5344CB8AC3E}">
        <p14:creationId xmlns:p14="http://schemas.microsoft.com/office/powerpoint/2010/main" val="34463260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is a theme?</a:t>
            </a:r>
          </a:p>
        </p:txBody>
      </p:sp>
      <p:sp>
        <p:nvSpPr>
          <p:cNvPr id="4" name="Text Placeholder 3"/>
          <p:cNvSpPr>
            <a:spLocks noGrp="1"/>
          </p:cNvSpPr>
          <p:nvPr>
            <p:ph type="body" sz="quarter" idx="10"/>
          </p:nvPr>
        </p:nvSpPr>
        <p:spPr>
          <a:xfrm>
            <a:off x="814322" y="1828800"/>
            <a:ext cx="8429755" cy="5486400"/>
          </a:xfrm>
        </p:spPr>
        <p:txBody>
          <a:bodyPr/>
          <a:lstStyle/>
          <a:p>
            <a:pPr marL="571500" indent="-457200">
              <a:spcAft>
                <a:spcPts val="2400"/>
              </a:spcAft>
              <a:buClr>
                <a:srgbClr val="AB2472"/>
              </a:buClr>
              <a:buFont typeface="Wingdings" panose="05000000000000000000" pitchFamily="2" charset="2"/>
              <a:buChar char="§"/>
            </a:pPr>
            <a:r>
              <a:rPr lang="en-US" sz="3200" dirty="0">
                <a:solidFill>
                  <a:schemeClr val="tx1"/>
                </a:solidFill>
              </a:rPr>
              <a:t>Shows patterns within the data</a:t>
            </a:r>
          </a:p>
          <a:p>
            <a:pPr marL="571500" indent="-457200">
              <a:spcAft>
                <a:spcPts val="2400"/>
              </a:spcAft>
              <a:buClr>
                <a:srgbClr val="AB2472"/>
              </a:buClr>
              <a:buFont typeface="Wingdings" panose="05000000000000000000" pitchFamily="2" charset="2"/>
              <a:buChar char="§"/>
            </a:pPr>
            <a:r>
              <a:rPr lang="en-US" sz="3200" dirty="0">
                <a:solidFill>
                  <a:schemeClr val="tx1"/>
                </a:solidFill>
              </a:rPr>
              <a:t>Broader than codes</a:t>
            </a:r>
          </a:p>
          <a:p>
            <a:pPr marL="571500" indent="-457200">
              <a:spcAft>
                <a:spcPts val="2400"/>
              </a:spcAft>
              <a:buClr>
                <a:srgbClr val="AB2472"/>
              </a:buClr>
              <a:buFont typeface="Wingdings" panose="05000000000000000000" pitchFamily="2" charset="2"/>
              <a:buChar char="§"/>
            </a:pPr>
            <a:r>
              <a:rPr lang="en-US" sz="3200" dirty="0">
                <a:solidFill>
                  <a:schemeClr val="tx1"/>
                </a:solidFill>
              </a:rPr>
              <a:t>Connects codes across and </a:t>
            </a:r>
            <a:br>
              <a:rPr lang="en-US" sz="3200" dirty="0">
                <a:solidFill>
                  <a:schemeClr val="tx1"/>
                </a:solidFill>
              </a:rPr>
            </a:br>
            <a:r>
              <a:rPr lang="en-US" sz="3200" dirty="0">
                <a:solidFill>
                  <a:schemeClr val="tx1"/>
                </a:solidFill>
              </a:rPr>
              <a:t>between data</a:t>
            </a:r>
          </a:p>
          <a:p>
            <a:pPr marL="571500" indent="-457200">
              <a:spcAft>
                <a:spcPts val="2400"/>
              </a:spcAft>
              <a:buClr>
                <a:srgbClr val="AB2472"/>
              </a:buClr>
              <a:buFont typeface="Wingdings" panose="05000000000000000000" pitchFamily="2" charset="2"/>
              <a:buChar char="§"/>
            </a:pPr>
            <a:r>
              <a:rPr lang="en-US" sz="3200" dirty="0">
                <a:solidFill>
                  <a:schemeClr val="tx1"/>
                </a:solidFill>
              </a:rPr>
              <a:t>Captures something about the data </a:t>
            </a:r>
            <a:br>
              <a:rPr lang="en-US" sz="3200" dirty="0">
                <a:solidFill>
                  <a:schemeClr val="tx1"/>
                </a:solidFill>
              </a:rPr>
            </a:br>
            <a:r>
              <a:rPr lang="en-US" sz="3200" dirty="0">
                <a:solidFill>
                  <a:schemeClr val="tx1"/>
                </a:solidFill>
              </a:rPr>
              <a:t>in relation to the evaluation question</a:t>
            </a:r>
          </a:p>
          <a:p>
            <a:pPr marL="571500" indent="-457200">
              <a:spcAft>
                <a:spcPts val="2400"/>
              </a:spcAft>
              <a:buClr>
                <a:srgbClr val="AB2472"/>
              </a:buClr>
              <a:buFont typeface="Wingdings" panose="05000000000000000000" pitchFamily="2" charset="2"/>
              <a:buChar char="§"/>
            </a:pPr>
            <a:r>
              <a:rPr lang="en-US" sz="3200" dirty="0">
                <a:solidFill>
                  <a:schemeClr val="tx1"/>
                </a:solidFill>
              </a:rPr>
              <a:t>Tells a “story” from a group of codes</a:t>
            </a:r>
            <a:endParaRPr lang="en-US" sz="3200" dirty="0"/>
          </a:p>
        </p:txBody>
      </p:sp>
    </p:spTree>
    <p:extLst>
      <p:ext uri="{BB962C8B-B14F-4D97-AF65-F5344CB8AC3E}">
        <p14:creationId xmlns:p14="http://schemas.microsoft.com/office/powerpoint/2010/main" val="42625018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sz="4400" dirty="0"/>
              <a:t>Examples of themes or patterns</a:t>
            </a:r>
          </a:p>
        </p:txBody>
      </p:sp>
      <p:sp>
        <p:nvSpPr>
          <p:cNvPr id="4" name="Text Placeholder 3"/>
          <p:cNvSpPr>
            <a:spLocks noGrp="1"/>
          </p:cNvSpPr>
          <p:nvPr>
            <p:ph type="body" sz="quarter" idx="10"/>
          </p:nvPr>
        </p:nvSpPr>
        <p:spPr>
          <a:xfrm>
            <a:off x="814322" y="2057400"/>
            <a:ext cx="8429755" cy="2590800"/>
          </a:xfrm>
        </p:spPr>
        <p:txBody>
          <a:bodyPr/>
          <a:lstStyle/>
          <a:p>
            <a:pPr>
              <a:lnSpc>
                <a:spcPts val="4400"/>
              </a:lnSpc>
              <a:spcAft>
                <a:spcPts val="2400"/>
              </a:spcAft>
            </a:pPr>
            <a:r>
              <a:rPr lang="en-US" sz="3200" dirty="0">
                <a:latin typeface="Century Gothic" panose="020B0502020202020204" pitchFamily="34" charset="0"/>
              </a:rPr>
              <a:t>Patterns in behaviors, experiences, views, knowledge, or emotions in  relation to the intervention/program being evaluated.</a:t>
            </a:r>
          </a:p>
          <a:p>
            <a:pPr marL="571500" indent="-457200">
              <a:lnSpc>
                <a:spcPts val="4400"/>
              </a:lnSpc>
              <a:buClr>
                <a:srgbClr val="AB2472"/>
              </a:buClr>
              <a:buFont typeface="Wingdings" panose="05000000000000000000" pitchFamily="2" charset="2"/>
              <a:buChar char="§"/>
            </a:pPr>
            <a:r>
              <a:rPr lang="en-US" sz="3200" dirty="0">
                <a:latin typeface="Century Gothic" panose="020B0502020202020204" pitchFamily="34" charset="0"/>
              </a:rPr>
              <a:t>E.g., what are women saying about spousal abuse after completing an intimate partner violence educational program?</a:t>
            </a:r>
          </a:p>
          <a:p>
            <a:pPr marL="571500" indent="-571500">
              <a:buFont typeface="Arial"/>
              <a:buChar char="•"/>
            </a:pPr>
            <a:endParaRPr lang="en-US" sz="3600" dirty="0">
              <a:latin typeface="Century Gothic" panose="020B0502020202020204" pitchFamily="34" charset="0"/>
            </a:endParaRPr>
          </a:p>
        </p:txBody>
      </p:sp>
    </p:spTree>
    <p:extLst>
      <p:ext uri="{BB962C8B-B14F-4D97-AF65-F5344CB8AC3E}">
        <p14:creationId xmlns:p14="http://schemas.microsoft.com/office/powerpoint/2010/main" val="484937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Theme search</a:t>
            </a:r>
          </a:p>
        </p:txBody>
      </p:sp>
      <p:sp>
        <p:nvSpPr>
          <p:cNvPr id="3" name="Text Placeholder 2"/>
          <p:cNvSpPr>
            <a:spLocks noGrp="1"/>
          </p:cNvSpPr>
          <p:nvPr>
            <p:ph type="body" sz="quarter" idx="10"/>
          </p:nvPr>
        </p:nvSpPr>
        <p:spPr>
          <a:xfrm>
            <a:off x="914400" y="2057400"/>
            <a:ext cx="8582156" cy="5348188"/>
          </a:xfrm>
        </p:spPr>
        <p:txBody>
          <a:bodyPr/>
          <a:lstStyle/>
          <a:p>
            <a:pPr marL="457200" indent="-457200">
              <a:spcAft>
                <a:spcPts val="1800"/>
              </a:spcAft>
              <a:buClr>
                <a:srgbClr val="AB2472"/>
              </a:buClr>
              <a:buFont typeface="Wingdings" panose="05000000000000000000" pitchFamily="2" charset="2"/>
              <a:buChar char="§"/>
            </a:pPr>
            <a:r>
              <a:rPr lang="en-US" sz="3200" dirty="0">
                <a:latin typeface="Century Gothic" panose="020B0502020202020204" pitchFamily="34" charset="0"/>
              </a:rPr>
              <a:t>Evaluator generates or constructs themes rather than discovers them</a:t>
            </a:r>
          </a:p>
          <a:p>
            <a:pPr marL="457200" indent="-457200">
              <a:spcAft>
                <a:spcPts val="1800"/>
              </a:spcAft>
              <a:buClr>
                <a:srgbClr val="AB2472"/>
              </a:buClr>
              <a:buFont typeface="Wingdings" panose="05000000000000000000" pitchFamily="2" charset="2"/>
              <a:buChar char="§"/>
            </a:pPr>
            <a:r>
              <a:rPr lang="en-US" sz="3200" dirty="0">
                <a:latin typeface="Century Gothic" panose="020B0502020202020204" pitchFamily="34" charset="0"/>
              </a:rPr>
              <a:t>Refocus the analysis at the broader level of themes, rather than codes</a:t>
            </a:r>
          </a:p>
          <a:p>
            <a:pPr marL="457200" indent="-457200">
              <a:spcAft>
                <a:spcPts val="1800"/>
              </a:spcAft>
              <a:buClr>
                <a:srgbClr val="AB2472"/>
              </a:buClr>
              <a:buFont typeface="Wingdings" panose="05000000000000000000" pitchFamily="2" charset="2"/>
              <a:buChar char="§"/>
            </a:pPr>
            <a:r>
              <a:rPr lang="en-US" sz="3200" dirty="0">
                <a:latin typeface="Century Gothic" panose="020B0502020202020204" pitchFamily="34" charset="0"/>
              </a:rPr>
              <a:t>Entails sorting the different codes into potential themes, and collating all the relevant coded data extracts within </a:t>
            </a:r>
            <a:br>
              <a:rPr lang="en-US" sz="3200" dirty="0">
                <a:latin typeface="Century Gothic" panose="020B0502020202020204" pitchFamily="34" charset="0"/>
              </a:rPr>
            </a:br>
            <a:r>
              <a:rPr lang="en-US" sz="3200" dirty="0">
                <a:latin typeface="Century Gothic" panose="020B0502020202020204" pitchFamily="34" charset="0"/>
              </a:rPr>
              <a:t>the identified themes</a:t>
            </a:r>
          </a:p>
          <a:p>
            <a:pPr marL="457200" indent="-457200">
              <a:spcAft>
                <a:spcPts val="1800"/>
              </a:spcAft>
              <a:buClr>
                <a:srgbClr val="AB2472"/>
              </a:buClr>
              <a:buFont typeface="Wingdings" panose="05000000000000000000" pitchFamily="2" charset="2"/>
              <a:buChar char="§"/>
            </a:pPr>
            <a:r>
              <a:rPr lang="en-US" sz="3200" dirty="0">
                <a:latin typeface="Century Gothic" panose="020B0502020202020204" pitchFamily="34" charset="0"/>
              </a:rPr>
              <a:t>Analysis of codes </a:t>
            </a:r>
          </a:p>
          <a:p>
            <a:pPr marL="457200" indent="-457200">
              <a:buFont typeface="Arial"/>
              <a:buChar char="•"/>
            </a:pPr>
            <a:endParaRPr lang="en-US" dirty="0">
              <a:latin typeface="Century Gothic" panose="020B0502020202020204" pitchFamily="34" charset="0"/>
            </a:endParaRPr>
          </a:p>
          <a:p>
            <a:pPr marL="457200" indent="-457200">
              <a:buFont typeface="Arial"/>
              <a:buChar char="•"/>
            </a:pPr>
            <a:endParaRPr lang="en-US" dirty="0">
              <a:latin typeface="Century Gothic" panose="020B0502020202020204" pitchFamily="34" charset="0"/>
            </a:endParaRPr>
          </a:p>
        </p:txBody>
      </p:sp>
      <p:sp>
        <p:nvSpPr>
          <p:cNvPr id="4" name="Text Placeholder 3"/>
          <p:cNvSpPr>
            <a:spLocks noGrp="1"/>
          </p:cNvSpPr>
          <p:nvPr>
            <p:ph type="body" sz="quarter" idx="11"/>
          </p:nvPr>
        </p:nvSpPr>
        <p:spPr>
          <a:xfrm>
            <a:off x="561844" y="1091205"/>
            <a:ext cx="9496556" cy="837214"/>
          </a:xfrm>
        </p:spPr>
        <p:txBody>
          <a:bodyPr/>
          <a:lstStyle/>
          <a:p>
            <a:r>
              <a:rPr lang="en-US" sz="3800" spc="-140" dirty="0"/>
              <a:t>Searching for themes is an active process</a:t>
            </a:r>
          </a:p>
        </p:txBody>
      </p:sp>
    </p:spTree>
    <p:extLst>
      <p:ext uri="{BB962C8B-B14F-4D97-AF65-F5344CB8AC3E}">
        <p14:creationId xmlns:p14="http://schemas.microsoft.com/office/powerpoint/2010/main" val="9347136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1845" y="366812"/>
            <a:ext cx="9191756" cy="1143000"/>
          </a:xfrm>
        </p:spPr>
        <p:txBody>
          <a:bodyPr/>
          <a:lstStyle/>
          <a:p>
            <a:pPr>
              <a:lnSpc>
                <a:spcPts val="4700"/>
              </a:lnSpc>
            </a:pPr>
            <a:r>
              <a:rPr lang="en-US" sz="3600" spc="-100" dirty="0"/>
              <a:t>Connecting codes and identifying themes</a:t>
            </a:r>
          </a:p>
        </p:txBody>
      </p:sp>
      <p:sp>
        <p:nvSpPr>
          <p:cNvPr id="4" name="Text Placeholder 3"/>
          <p:cNvSpPr>
            <a:spLocks noGrp="1"/>
          </p:cNvSpPr>
          <p:nvPr>
            <p:ph type="body" sz="quarter" idx="10"/>
          </p:nvPr>
        </p:nvSpPr>
        <p:spPr>
          <a:xfrm>
            <a:off x="914400" y="2057400"/>
            <a:ext cx="8710678" cy="4800600"/>
          </a:xfrm>
        </p:spPr>
        <p:txBody>
          <a:bodyPr/>
          <a:lstStyle/>
          <a:p>
            <a:pPr marL="571500" indent="-571500">
              <a:spcAft>
                <a:spcPts val="3000"/>
              </a:spcAft>
              <a:buClr>
                <a:srgbClr val="AB2472"/>
              </a:buClr>
              <a:buFont typeface="Wingdings" panose="05000000000000000000" pitchFamily="2" charset="2"/>
              <a:buChar char="§"/>
            </a:pPr>
            <a:r>
              <a:rPr lang="en-US" sz="3600" dirty="0">
                <a:solidFill>
                  <a:schemeClr val="tx1"/>
                </a:solidFill>
                <a:latin typeface="Century Gothic"/>
                <a:cs typeface="Century Gothic"/>
              </a:rPr>
              <a:t>Review coded data to identify areas of similarity and overlap between codes, and across all </a:t>
            </a:r>
            <a:br>
              <a:rPr lang="en-US" sz="3600" dirty="0">
                <a:solidFill>
                  <a:schemeClr val="tx1"/>
                </a:solidFill>
                <a:latin typeface="Century Gothic"/>
                <a:cs typeface="Century Gothic"/>
              </a:rPr>
            </a:br>
            <a:r>
              <a:rPr lang="en-US" sz="3600" dirty="0">
                <a:solidFill>
                  <a:schemeClr val="tx1"/>
                </a:solidFill>
                <a:latin typeface="Century Gothic"/>
                <a:cs typeface="Century Gothic"/>
              </a:rPr>
              <a:t>sets of data</a:t>
            </a:r>
          </a:p>
          <a:p>
            <a:pPr marL="571500" indent="-571500">
              <a:buClr>
                <a:srgbClr val="AB2472"/>
              </a:buClr>
              <a:buFont typeface="Wingdings" panose="05000000000000000000" pitchFamily="2" charset="2"/>
              <a:buChar char="§"/>
            </a:pPr>
            <a:r>
              <a:rPr lang="en-US" sz="3600" dirty="0">
                <a:solidFill>
                  <a:schemeClr val="tx1"/>
                </a:solidFill>
                <a:latin typeface="Century Gothic"/>
                <a:cs typeface="Century Gothic"/>
              </a:rPr>
              <a:t>Identify differences between separate groups</a:t>
            </a:r>
          </a:p>
          <a:p>
            <a:endParaRPr lang="en-US" sz="3200" dirty="0">
              <a:latin typeface="Century Gothic"/>
              <a:cs typeface="Century Gothic"/>
            </a:endParaRPr>
          </a:p>
        </p:txBody>
      </p:sp>
    </p:spTree>
    <p:extLst>
      <p:ext uri="{BB962C8B-B14F-4D97-AF65-F5344CB8AC3E}">
        <p14:creationId xmlns:p14="http://schemas.microsoft.com/office/powerpoint/2010/main" val="6515498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400" dirty="0"/>
              <a:t>Reviewing themes</a:t>
            </a:r>
          </a:p>
        </p:txBody>
      </p:sp>
      <p:sp>
        <p:nvSpPr>
          <p:cNvPr id="3" name="Text Placeholder 2"/>
          <p:cNvSpPr>
            <a:spLocks noGrp="1"/>
          </p:cNvSpPr>
          <p:nvPr>
            <p:ph type="body" sz="quarter" idx="10"/>
          </p:nvPr>
        </p:nvSpPr>
        <p:spPr>
          <a:xfrm>
            <a:off x="814322" y="2057400"/>
            <a:ext cx="8682233" cy="5538195"/>
          </a:xfrm>
        </p:spPr>
        <p:txBody>
          <a:bodyPr/>
          <a:lstStyle/>
          <a:p>
            <a:pPr marL="514350" indent="-514350">
              <a:spcAft>
                <a:spcPts val="600"/>
              </a:spcAft>
              <a:buFont typeface="+mj-lt"/>
              <a:buAutoNum type="arabicPeriod"/>
            </a:pPr>
            <a:r>
              <a:rPr lang="en-US" sz="3200" dirty="0">
                <a:latin typeface="Century Gothic" panose="020B0502020202020204" pitchFamily="34" charset="0"/>
              </a:rPr>
              <a:t>Reviewing at the level of coded </a:t>
            </a:r>
            <a:br>
              <a:rPr lang="en-US" sz="3200" dirty="0">
                <a:latin typeface="Century Gothic" panose="020B0502020202020204" pitchFamily="34" charset="0"/>
              </a:rPr>
            </a:br>
            <a:r>
              <a:rPr lang="en-US" sz="3200" dirty="0">
                <a:latin typeface="Century Gothic" panose="020B0502020202020204" pitchFamily="34" charset="0"/>
              </a:rPr>
              <a:t>data extracts</a:t>
            </a:r>
            <a:endParaRPr lang="en-US" sz="2800" dirty="0">
              <a:latin typeface="Century Gothic" panose="020B0502020202020204" pitchFamily="34" charset="0"/>
            </a:endParaRPr>
          </a:p>
          <a:p>
            <a:pPr marL="1200150" lvl="2" indent="-400050">
              <a:buClr>
                <a:srgbClr val="AB2472"/>
              </a:buClr>
              <a:buFont typeface="Wingdings" panose="05000000000000000000" pitchFamily="2" charset="2"/>
              <a:buChar char="§"/>
            </a:pPr>
            <a:r>
              <a:rPr lang="en-US" sz="3000" dirty="0">
                <a:latin typeface="Century Gothic" panose="020B0502020202020204" pitchFamily="34" charset="0"/>
              </a:rPr>
              <a:t>Read all the collated extracts for each theme, and consider whether they appear to form a coherent pattern</a:t>
            </a:r>
          </a:p>
          <a:p>
            <a:pPr lvl="2"/>
            <a:endParaRPr lang="en-US" sz="2400" dirty="0">
              <a:latin typeface="Century Gothic" panose="020B0502020202020204" pitchFamily="34" charset="0"/>
            </a:endParaRPr>
          </a:p>
          <a:p>
            <a:pPr marL="514350" indent="-514350">
              <a:spcAft>
                <a:spcPts val="600"/>
              </a:spcAft>
              <a:buFont typeface="+mj-lt"/>
              <a:buAutoNum type="arabicPeriod"/>
            </a:pPr>
            <a:r>
              <a:rPr lang="en-US" sz="3200" dirty="0">
                <a:latin typeface="Century Gothic" panose="020B0502020202020204" pitchFamily="34" charset="0"/>
              </a:rPr>
              <a:t>Consider the validity of individual themes in relation to the data set </a:t>
            </a:r>
            <a:endParaRPr lang="en-US" sz="2400" dirty="0">
              <a:latin typeface="Century Gothic" panose="020B0502020202020204" pitchFamily="34" charset="0"/>
            </a:endParaRPr>
          </a:p>
          <a:p>
            <a:pPr marL="1200150" lvl="2" indent="-400050">
              <a:buClr>
                <a:srgbClr val="AB2472"/>
              </a:buClr>
              <a:buFont typeface="Wingdings" panose="05000000000000000000" pitchFamily="2" charset="2"/>
              <a:buChar char="§"/>
            </a:pPr>
            <a:r>
              <a:rPr lang="en-US" sz="3000" dirty="0">
                <a:latin typeface="Century Gothic" panose="020B0502020202020204" pitchFamily="34" charset="0"/>
              </a:rPr>
              <a:t>Ensure your thematic map “accurately” reflects the meanings evident in the data set as a whole </a:t>
            </a:r>
          </a:p>
          <a:p>
            <a:r>
              <a:rPr lang="en-US" sz="3200" dirty="0">
                <a:latin typeface="Century Gothic" panose="020B0502020202020204" pitchFamily="34" charset="0"/>
              </a:rPr>
              <a:t> </a:t>
            </a:r>
          </a:p>
          <a:p>
            <a:pPr marL="514350" indent="-514350">
              <a:buFont typeface="+mj-lt"/>
              <a:buAutoNum type="arabicPeriod"/>
            </a:pPr>
            <a:endParaRPr lang="en-US" sz="3200" dirty="0">
              <a:latin typeface="Century Gothic" panose="020B0502020202020204" pitchFamily="34" charset="0"/>
            </a:endParaRPr>
          </a:p>
          <a:p>
            <a:pPr marL="971550" lvl="1" indent="-514350">
              <a:buFont typeface="+mj-lt"/>
              <a:buAutoNum type="arabicPeriod"/>
            </a:pPr>
            <a:endParaRPr lang="en-US" sz="2800" dirty="0">
              <a:latin typeface="Century Gothic" panose="020B0502020202020204" pitchFamily="34" charset="0"/>
            </a:endParaRPr>
          </a:p>
        </p:txBody>
      </p:sp>
      <p:sp>
        <p:nvSpPr>
          <p:cNvPr id="4" name="Text Placeholder 3"/>
          <p:cNvSpPr>
            <a:spLocks noGrp="1"/>
          </p:cNvSpPr>
          <p:nvPr>
            <p:ph type="body" sz="quarter" idx="11"/>
          </p:nvPr>
        </p:nvSpPr>
        <p:spPr>
          <a:xfrm>
            <a:off x="561845" y="1091205"/>
            <a:ext cx="8934710" cy="837214"/>
          </a:xfrm>
        </p:spPr>
        <p:txBody>
          <a:bodyPr/>
          <a:lstStyle/>
          <a:p>
            <a:r>
              <a:rPr lang="en-US" sz="4000" dirty="0"/>
              <a:t>Two levels of reviewing and refining</a:t>
            </a:r>
          </a:p>
        </p:txBody>
      </p:sp>
    </p:spTree>
    <p:extLst>
      <p:ext uri="{BB962C8B-B14F-4D97-AF65-F5344CB8AC3E}">
        <p14:creationId xmlns:p14="http://schemas.microsoft.com/office/powerpoint/2010/main" val="41506478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Thematic maps</a:t>
            </a:r>
          </a:p>
        </p:txBody>
      </p:sp>
      <p:sp>
        <p:nvSpPr>
          <p:cNvPr id="4" name="Text Placeholder 3"/>
          <p:cNvSpPr>
            <a:spLocks noGrp="1"/>
          </p:cNvSpPr>
          <p:nvPr>
            <p:ph type="body" sz="quarter" idx="10"/>
          </p:nvPr>
        </p:nvSpPr>
        <p:spPr>
          <a:xfrm>
            <a:off x="866645" y="1676400"/>
            <a:ext cx="8429755" cy="3581400"/>
          </a:xfrm>
        </p:spPr>
        <p:txBody>
          <a:bodyPr/>
          <a:lstStyle/>
          <a:p>
            <a:pPr>
              <a:lnSpc>
                <a:spcPts val="4100"/>
              </a:lnSpc>
              <a:spcAft>
                <a:spcPts val="1200"/>
              </a:spcAft>
            </a:pPr>
            <a:r>
              <a:rPr lang="en-US" sz="3600" dirty="0">
                <a:solidFill>
                  <a:schemeClr val="tx1"/>
                </a:solidFill>
              </a:rPr>
              <a:t>Using visual representation of themes and relationships between codes.</a:t>
            </a:r>
          </a:p>
          <a:p>
            <a:pPr>
              <a:lnSpc>
                <a:spcPts val="4100"/>
              </a:lnSpc>
              <a:spcAft>
                <a:spcPts val="600"/>
              </a:spcAft>
            </a:pPr>
            <a:r>
              <a:rPr lang="en-US" sz="3600" dirty="0">
                <a:solidFill>
                  <a:schemeClr val="tx1"/>
                </a:solidFill>
              </a:rPr>
              <a:t>These could be: </a:t>
            </a:r>
          </a:p>
          <a:p>
            <a:pPr marL="1028700" lvl="1" indent="-571500">
              <a:buClr>
                <a:srgbClr val="AB2472"/>
              </a:buClr>
              <a:buFont typeface="Wingdings" panose="05000000000000000000" pitchFamily="2" charset="2"/>
              <a:buChar char="§"/>
            </a:pPr>
            <a:r>
              <a:rPr lang="en-US" sz="3600" dirty="0">
                <a:latin typeface="Century Gothic" panose="020B0502020202020204" pitchFamily="34" charset="0"/>
              </a:rPr>
              <a:t>M</a:t>
            </a:r>
            <a:r>
              <a:rPr lang="en-US" sz="3600" dirty="0">
                <a:solidFill>
                  <a:schemeClr val="tx1"/>
                </a:solidFill>
                <a:latin typeface="Century Gothic" panose="020B0502020202020204" pitchFamily="34" charset="0"/>
              </a:rPr>
              <a:t>ind maps </a:t>
            </a:r>
          </a:p>
          <a:p>
            <a:pPr marL="1028700" lvl="1" indent="-571500">
              <a:buClr>
                <a:srgbClr val="AB2472"/>
              </a:buClr>
              <a:buFont typeface="Wingdings" panose="05000000000000000000" pitchFamily="2" charset="2"/>
              <a:buChar char="§"/>
            </a:pPr>
            <a:r>
              <a:rPr lang="en-US" sz="3600" dirty="0">
                <a:latin typeface="Century Gothic" panose="020B0502020202020204" pitchFamily="34" charset="0"/>
              </a:rPr>
              <a:t>C</a:t>
            </a:r>
            <a:r>
              <a:rPr lang="en-US" sz="3600" dirty="0">
                <a:solidFill>
                  <a:schemeClr val="tx1"/>
                </a:solidFill>
                <a:latin typeface="Century Gothic" panose="020B0502020202020204" pitchFamily="34" charset="0"/>
              </a:rPr>
              <a:t>harts </a:t>
            </a:r>
          </a:p>
          <a:p>
            <a:pPr marL="1028700" lvl="1" indent="-571500">
              <a:buClr>
                <a:srgbClr val="AB2472"/>
              </a:buClr>
              <a:buFont typeface="Wingdings" panose="05000000000000000000" pitchFamily="2" charset="2"/>
              <a:buChar char="§"/>
            </a:pPr>
            <a:r>
              <a:rPr lang="en-US" sz="3600" dirty="0">
                <a:solidFill>
                  <a:schemeClr val="tx1"/>
                </a:solidFill>
                <a:latin typeface="Century Gothic" panose="020B0502020202020204" pitchFamily="34" charset="0"/>
              </a:rPr>
              <a:t>Tables</a:t>
            </a:r>
          </a:p>
        </p:txBody>
      </p:sp>
      <p:sp>
        <p:nvSpPr>
          <p:cNvPr id="3" name="TextBox 2"/>
          <p:cNvSpPr txBox="1"/>
          <p:nvPr/>
        </p:nvSpPr>
        <p:spPr>
          <a:xfrm>
            <a:off x="952500" y="5638800"/>
            <a:ext cx="8153400" cy="1477328"/>
          </a:xfrm>
          <a:prstGeom prst="rect">
            <a:avLst/>
          </a:prstGeom>
          <a:solidFill>
            <a:srgbClr val="BED8D3"/>
          </a:solidFill>
          <a:ln>
            <a:solidFill>
              <a:srgbClr val="A4C8C1"/>
            </a:solidFill>
          </a:ln>
          <a:effectLst/>
        </p:spPr>
        <p:txBody>
          <a:bodyPr wrap="square" lIns="182880" tIns="91440" bIns="91440" rtlCol="0">
            <a:spAutoFit/>
          </a:bodyPr>
          <a:lstStyle/>
          <a:p>
            <a:r>
              <a:rPr lang="en-US" sz="2800" dirty="0">
                <a:latin typeface="Century Gothic" panose="020B0502020202020204" pitchFamily="34" charset="0"/>
              </a:rPr>
              <a:t>Maps, charts, and tables are used to construct a process-outcome matrix for the program (Patton, 2003).  </a:t>
            </a:r>
          </a:p>
        </p:txBody>
      </p:sp>
    </p:spTree>
    <p:extLst>
      <p:ext uri="{BB962C8B-B14F-4D97-AF65-F5344CB8AC3E}">
        <p14:creationId xmlns:p14="http://schemas.microsoft.com/office/powerpoint/2010/main" val="2659243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1845" y="366812"/>
            <a:ext cx="8724024" cy="1143000"/>
          </a:xfrm>
        </p:spPr>
        <p:txBody>
          <a:bodyPr/>
          <a:lstStyle/>
          <a:p>
            <a:r>
              <a:rPr lang="en-US" dirty="0"/>
              <a:t>Drawing thematic maps</a:t>
            </a:r>
          </a:p>
        </p:txBody>
      </p:sp>
      <p:graphicFrame>
        <p:nvGraphicFramePr>
          <p:cNvPr id="6" name="Diagram 5"/>
          <p:cNvGraphicFramePr/>
          <p:nvPr>
            <p:extLst>
              <p:ext uri="{D42A27DB-BD31-4B8C-83A1-F6EECF244321}">
                <p14:modId xmlns:p14="http://schemas.microsoft.com/office/powerpoint/2010/main" val="1945469452"/>
              </p:ext>
            </p:extLst>
          </p:nvPr>
        </p:nvGraphicFramePr>
        <p:xfrm>
          <a:off x="762000" y="1676400"/>
          <a:ext cx="8610600" cy="5638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4" name="Straight Arrow Connector 3"/>
          <p:cNvCxnSpPr>
            <a:cxnSpLocks/>
          </p:cNvCxnSpPr>
          <p:nvPr/>
        </p:nvCxnSpPr>
        <p:spPr>
          <a:xfrm>
            <a:off x="5067300" y="5105400"/>
            <a:ext cx="0" cy="838200"/>
          </a:xfrm>
          <a:prstGeom prst="straightConnector1">
            <a:avLst/>
          </a:prstGeom>
          <a:ln>
            <a:solidFill>
              <a:schemeClr val="tx1"/>
            </a:solidFill>
            <a:headEnd type="arrow"/>
            <a:tailEnd type="arrow"/>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651110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752114A-512C-4E5A-8366-F60B6B726E5A}"/>
              </a:ext>
            </a:extLst>
          </p:cNvPr>
          <p:cNvSpPr>
            <a:spLocks noGrp="1"/>
          </p:cNvSpPr>
          <p:nvPr>
            <p:ph type="title"/>
          </p:nvPr>
        </p:nvSpPr>
        <p:spPr>
          <a:xfrm>
            <a:off x="561845" y="366812"/>
            <a:ext cx="8724024" cy="837214"/>
          </a:xfrm>
        </p:spPr>
        <p:txBody>
          <a:bodyPr/>
          <a:lstStyle/>
          <a:p>
            <a:r>
              <a:rPr lang="en-US" dirty="0"/>
              <a:t>Evaluation question</a:t>
            </a:r>
          </a:p>
        </p:txBody>
      </p:sp>
      <p:sp>
        <p:nvSpPr>
          <p:cNvPr id="12" name="Text Placeholder 11">
            <a:extLst>
              <a:ext uri="{FF2B5EF4-FFF2-40B4-BE49-F238E27FC236}">
                <a16:creationId xmlns:a16="http://schemas.microsoft.com/office/drawing/2014/main" id="{FCED1C7A-E848-4B25-9458-865878D40A9F}"/>
              </a:ext>
            </a:extLst>
          </p:cNvPr>
          <p:cNvSpPr>
            <a:spLocks noGrp="1"/>
          </p:cNvSpPr>
          <p:nvPr>
            <p:ph type="body" sz="quarter" idx="11"/>
          </p:nvPr>
        </p:nvSpPr>
        <p:spPr>
          <a:xfrm>
            <a:off x="561844" y="1220186"/>
            <a:ext cx="8724023" cy="837214"/>
          </a:xfrm>
        </p:spPr>
        <p:txBody>
          <a:bodyPr/>
          <a:lstStyle/>
          <a:p>
            <a:pPr>
              <a:lnSpc>
                <a:spcPts val="4800"/>
              </a:lnSpc>
            </a:pPr>
            <a:r>
              <a:rPr lang="en-US" dirty="0"/>
              <a:t>How acceptable is VAW among community members?</a:t>
            </a:r>
          </a:p>
        </p:txBody>
      </p:sp>
      <p:pic>
        <p:nvPicPr>
          <p:cNvPr id="14" name="Picture 13">
            <a:extLst>
              <a:ext uri="{FF2B5EF4-FFF2-40B4-BE49-F238E27FC236}">
                <a16:creationId xmlns:a16="http://schemas.microsoft.com/office/drawing/2014/main" id="{FD00C04F-2960-4C42-8607-D67905560B8A}"/>
              </a:ext>
            </a:extLst>
          </p:cNvPr>
          <p:cNvPicPr>
            <a:picLocks noChangeAspect="1"/>
          </p:cNvPicPr>
          <p:nvPr/>
        </p:nvPicPr>
        <p:blipFill>
          <a:blip r:embed="rId3"/>
          <a:stretch>
            <a:fillRect/>
          </a:stretch>
        </p:blipFill>
        <p:spPr>
          <a:xfrm>
            <a:off x="990600" y="2590800"/>
            <a:ext cx="7505536" cy="5029200"/>
          </a:xfrm>
          <a:prstGeom prst="rect">
            <a:avLst/>
          </a:prstGeom>
        </p:spPr>
      </p:pic>
    </p:spTree>
    <p:extLst>
      <p:ext uri="{BB962C8B-B14F-4D97-AF65-F5344CB8AC3E}">
        <p14:creationId xmlns:p14="http://schemas.microsoft.com/office/powerpoint/2010/main" val="1365575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Small group activity</a:t>
            </a:r>
          </a:p>
        </p:txBody>
      </p:sp>
      <p:sp>
        <p:nvSpPr>
          <p:cNvPr id="3" name="Text Placeholder 2"/>
          <p:cNvSpPr>
            <a:spLocks noGrp="1"/>
          </p:cNvSpPr>
          <p:nvPr>
            <p:ph type="body" sz="quarter" idx="10"/>
          </p:nvPr>
        </p:nvSpPr>
        <p:spPr>
          <a:xfrm>
            <a:off x="1066800" y="2691011"/>
            <a:ext cx="8429755" cy="4862413"/>
          </a:xfrm>
        </p:spPr>
        <p:txBody>
          <a:bodyPr/>
          <a:lstStyle/>
          <a:p>
            <a:pPr marL="457200" indent="-457200">
              <a:lnSpc>
                <a:spcPts val="3600"/>
              </a:lnSpc>
              <a:spcAft>
                <a:spcPts val="2400"/>
              </a:spcAft>
              <a:buClr>
                <a:srgbClr val="AB2472"/>
              </a:buClr>
              <a:buFont typeface="Wingdings" panose="05000000000000000000" pitchFamily="2" charset="2"/>
              <a:buChar char="§"/>
            </a:pPr>
            <a:r>
              <a:rPr lang="en-US" sz="3200" dirty="0">
                <a:latin typeface="Century Gothic" panose="020B0502020202020204" pitchFamily="34" charset="0"/>
              </a:rPr>
              <a:t>Split into groups of 3–4</a:t>
            </a:r>
          </a:p>
          <a:p>
            <a:pPr marL="457200" indent="-457200">
              <a:lnSpc>
                <a:spcPts val="3600"/>
              </a:lnSpc>
              <a:spcAft>
                <a:spcPts val="2400"/>
              </a:spcAft>
              <a:buClr>
                <a:srgbClr val="AB2472"/>
              </a:buClr>
              <a:buFont typeface="Wingdings" panose="05000000000000000000" pitchFamily="2" charset="2"/>
              <a:buChar char="§"/>
            </a:pPr>
            <a:r>
              <a:rPr lang="en-US" sz="3200" dirty="0">
                <a:latin typeface="Century Gothic" panose="020B0502020202020204" pitchFamily="34" charset="0"/>
              </a:rPr>
              <a:t>Create various piles of the codes/quotes related to each other</a:t>
            </a:r>
          </a:p>
          <a:p>
            <a:pPr marL="457200" indent="-457200">
              <a:lnSpc>
                <a:spcPts val="3600"/>
              </a:lnSpc>
              <a:spcAft>
                <a:spcPts val="2400"/>
              </a:spcAft>
              <a:buClr>
                <a:srgbClr val="AB2472"/>
              </a:buClr>
              <a:buFont typeface="Wingdings" panose="05000000000000000000" pitchFamily="2" charset="2"/>
              <a:buChar char="§"/>
            </a:pPr>
            <a:r>
              <a:rPr lang="en-US" sz="3200" dirty="0">
                <a:latin typeface="Century Gothic" panose="020B0502020202020204" pitchFamily="34" charset="0"/>
              </a:rPr>
              <a:t>Label piles with theme(s); a word </a:t>
            </a:r>
            <a:br>
              <a:rPr lang="en-US" sz="3200" dirty="0">
                <a:latin typeface="Century Gothic" panose="020B0502020202020204" pitchFamily="34" charset="0"/>
              </a:rPr>
            </a:br>
            <a:r>
              <a:rPr lang="en-US" sz="3200" dirty="0">
                <a:latin typeface="Century Gothic" panose="020B0502020202020204" pitchFamily="34" charset="0"/>
              </a:rPr>
              <a:t>or phrase (20 mins.)</a:t>
            </a:r>
          </a:p>
          <a:p>
            <a:pPr marL="457200" indent="-457200">
              <a:lnSpc>
                <a:spcPts val="3600"/>
              </a:lnSpc>
              <a:spcAft>
                <a:spcPts val="2400"/>
              </a:spcAft>
              <a:buClr>
                <a:srgbClr val="AB2472"/>
              </a:buClr>
              <a:buFont typeface="Wingdings" panose="05000000000000000000" pitchFamily="2" charset="2"/>
              <a:buChar char="§"/>
            </a:pPr>
            <a:r>
              <a:rPr lang="en-US" sz="3200" dirty="0">
                <a:latin typeface="Century Gothic" panose="020B0502020202020204" pitchFamily="34" charset="0"/>
              </a:rPr>
              <a:t>Give a rationale for that theme </a:t>
            </a:r>
            <a:br>
              <a:rPr lang="en-US" sz="3200" dirty="0">
                <a:latin typeface="Century Gothic" panose="020B0502020202020204" pitchFamily="34" charset="0"/>
              </a:rPr>
            </a:br>
            <a:r>
              <a:rPr lang="en-US" sz="3200" dirty="0">
                <a:latin typeface="Century Gothic" panose="020B0502020202020204" pitchFamily="34" charset="0"/>
              </a:rPr>
              <a:t>and discuss in plenary (20 mins.)</a:t>
            </a:r>
          </a:p>
          <a:p>
            <a:pPr>
              <a:lnSpc>
                <a:spcPts val="3600"/>
              </a:lnSpc>
              <a:spcAft>
                <a:spcPts val="2400"/>
              </a:spcAft>
            </a:pPr>
            <a:endParaRPr lang="en-US" sz="3200" dirty="0">
              <a:latin typeface="Century Gothic" panose="020B0502020202020204" pitchFamily="34" charset="0"/>
            </a:endParaRPr>
          </a:p>
          <a:p>
            <a:pPr>
              <a:lnSpc>
                <a:spcPct val="120000"/>
              </a:lnSpc>
            </a:pPr>
            <a:endParaRPr lang="en-US" sz="3200" dirty="0">
              <a:latin typeface="Century Gothic" panose="020B0502020202020204" pitchFamily="34" charset="0"/>
            </a:endParaRPr>
          </a:p>
        </p:txBody>
      </p:sp>
      <p:sp>
        <p:nvSpPr>
          <p:cNvPr id="4" name="Text Placeholder 3"/>
          <p:cNvSpPr>
            <a:spLocks noGrp="1"/>
          </p:cNvSpPr>
          <p:nvPr>
            <p:ph type="body" sz="quarter" idx="11"/>
          </p:nvPr>
        </p:nvSpPr>
        <p:spPr>
          <a:xfrm>
            <a:off x="561844" y="1091205"/>
            <a:ext cx="8201155" cy="837214"/>
          </a:xfrm>
        </p:spPr>
        <p:txBody>
          <a:bodyPr/>
          <a:lstStyle/>
          <a:p>
            <a:r>
              <a:rPr lang="en-US" sz="4000" dirty="0"/>
              <a:t>Connecting codes/extracts </a:t>
            </a:r>
            <a:br>
              <a:rPr lang="en-US" sz="4000" dirty="0"/>
            </a:br>
            <a:r>
              <a:rPr lang="en-US" sz="4000" dirty="0"/>
              <a:t>to create themes</a:t>
            </a:r>
          </a:p>
        </p:txBody>
      </p:sp>
    </p:spTree>
    <p:extLst>
      <p:ext uri="{BB962C8B-B14F-4D97-AF65-F5344CB8AC3E}">
        <p14:creationId xmlns:p14="http://schemas.microsoft.com/office/powerpoint/2010/main" val="41059735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Key questions to ask</a:t>
            </a:r>
          </a:p>
        </p:txBody>
      </p:sp>
      <p:sp>
        <p:nvSpPr>
          <p:cNvPr id="4" name="Text Placeholder 3"/>
          <p:cNvSpPr>
            <a:spLocks noGrp="1"/>
          </p:cNvSpPr>
          <p:nvPr>
            <p:ph type="body" sz="quarter" idx="10"/>
          </p:nvPr>
        </p:nvSpPr>
        <p:spPr>
          <a:xfrm>
            <a:off x="1066800" y="1676400"/>
            <a:ext cx="8429755" cy="2590800"/>
          </a:xfrm>
        </p:spPr>
        <p:txBody>
          <a:bodyPr/>
          <a:lstStyle/>
          <a:p>
            <a:pPr marL="457200" indent="-457200">
              <a:spcAft>
                <a:spcPts val="1800"/>
              </a:spcAft>
              <a:buClr>
                <a:srgbClr val="AB2472"/>
              </a:buClr>
              <a:buFont typeface="Wingdings" panose="05000000000000000000" pitchFamily="2" charset="2"/>
              <a:buChar char="§"/>
            </a:pPr>
            <a:r>
              <a:rPr lang="en-US" sz="3000" dirty="0">
                <a:solidFill>
                  <a:schemeClr val="tx1"/>
                </a:solidFill>
              </a:rPr>
              <a:t>Is this a theme?</a:t>
            </a:r>
          </a:p>
          <a:p>
            <a:pPr marL="457200" indent="-457200">
              <a:spcAft>
                <a:spcPts val="1800"/>
              </a:spcAft>
              <a:buClr>
                <a:srgbClr val="AB2472"/>
              </a:buClr>
              <a:buFont typeface="Wingdings" panose="05000000000000000000" pitchFamily="2" charset="2"/>
              <a:buChar char="§"/>
            </a:pPr>
            <a:r>
              <a:rPr lang="en-US" sz="3000" dirty="0">
                <a:solidFill>
                  <a:schemeClr val="tx1"/>
                </a:solidFill>
              </a:rPr>
              <a:t>What is the quality of this theme?</a:t>
            </a:r>
          </a:p>
          <a:p>
            <a:pPr marL="457200" indent="-457200">
              <a:spcAft>
                <a:spcPts val="1800"/>
              </a:spcAft>
              <a:buClr>
                <a:srgbClr val="AB2472"/>
              </a:buClr>
              <a:buFont typeface="Wingdings" panose="05000000000000000000" pitchFamily="2" charset="2"/>
              <a:buChar char="§"/>
            </a:pPr>
            <a:r>
              <a:rPr lang="en-US" sz="3000" dirty="0">
                <a:solidFill>
                  <a:schemeClr val="tx1"/>
                </a:solidFill>
              </a:rPr>
              <a:t>What are the boundaries of this theme?</a:t>
            </a:r>
          </a:p>
          <a:p>
            <a:pPr marL="457200" indent="-457200">
              <a:spcAft>
                <a:spcPts val="1800"/>
              </a:spcAft>
              <a:buClr>
                <a:srgbClr val="AB2472"/>
              </a:buClr>
              <a:buFont typeface="Wingdings" panose="05000000000000000000" pitchFamily="2" charset="2"/>
              <a:buChar char="§"/>
            </a:pPr>
            <a:r>
              <a:rPr lang="en-US" sz="3000" dirty="0">
                <a:solidFill>
                  <a:schemeClr val="tx1"/>
                </a:solidFill>
              </a:rPr>
              <a:t>Are there enough data to support </a:t>
            </a:r>
            <a:br>
              <a:rPr lang="en-US" sz="3000" dirty="0">
                <a:solidFill>
                  <a:schemeClr val="tx1"/>
                </a:solidFill>
              </a:rPr>
            </a:br>
            <a:r>
              <a:rPr lang="en-US" sz="3000" dirty="0">
                <a:solidFill>
                  <a:schemeClr val="tx1"/>
                </a:solidFill>
              </a:rPr>
              <a:t>this theme?</a:t>
            </a:r>
          </a:p>
          <a:p>
            <a:pPr marL="457200" indent="-457200">
              <a:spcAft>
                <a:spcPts val="1800"/>
              </a:spcAft>
              <a:buClr>
                <a:srgbClr val="AB2472"/>
              </a:buClr>
              <a:buFont typeface="Wingdings" panose="05000000000000000000" pitchFamily="2" charset="2"/>
              <a:buChar char="§"/>
            </a:pPr>
            <a:r>
              <a:rPr lang="en-US" sz="3000" dirty="0">
                <a:solidFill>
                  <a:schemeClr val="tx1"/>
                </a:solidFill>
              </a:rPr>
              <a:t>Are the data too diverse or wide ranging?</a:t>
            </a:r>
          </a:p>
          <a:p>
            <a:pPr marL="457200" indent="-457200">
              <a:spcAft>
                <a:spcPts val="1800"/>
              </a:spcAft>
              <a:buClr>
                <a:srgbClr val="AB2472"/>
              </a:buClr>
              <a:buFont typeface="Wingdings" panose="05000000000000000000" pitchFamily="2" charset="2"/>
              <a:buChar char="§"/>
            </a:pPr>
            <a:r>
              <a:rPr lang="en-US" sz="3000" dirty="0">
                <a:solidFill>
                  <a:schemeClr val="tx1"/>
                </a:solidFill>
              </a:rPr>
              <a:t>Do themes connect with one another </a:t>
            </a:r>
            <a:br>
              <a:rPr lang="en-US" sz="3000" dirty="0">
                <a:solidFill>
                  <a:schemeClr val="tx1"/>
                </a:solidFill>
              </a:rPr>
            </a:br>
            <a:r>
              <a:rPr lang="en-US" sz="3000" dirty="0">
                <a:solidFill>
                  <a:schemeClr val="tx1"/>
                </a:solidFill>
              </a:rPr>
              <a:t>to enable the construction of process-outcome matrix for the program?</a:t>
            </a:r>
            <a:endParaRPr lang="en-US" sz="3000" dirty="0"/>
          </a:p>
        </p:txBody>
      </p:sp>
    </p:spTree>
    <p:extLst>
      <p:ext uri="{BB962C8B-B14F-4D97-AF65-F5344CB8AC3E}">
        <p14:creationId xmlns:p14="http://schemas.microsoft.com/office/powerpoint/2010/main" val="31478434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07934-8022-422C-B1D7-53EF8F468791}"/>
              </a:ext>
            </a:extLst>
          </p:cNvPr>
          <p:cNvSpPr>
            <a:spLocks noGrp="1"/>
          </p:cNvSpPr>
          <p:nvPr>
            <p:ph type="title"/>
          </p:nvPr>
        </p:nvSpPr>
        <p:spPr>
          <a:xfrm>
            <a:off x="561845" y="366812"/>
            <a:ext cx="9115556" cy="837214"/>
          </a:xfrm>
        </p:spPr>
        <p:txBody>
          <a:bodyPr/>
          <a:lstStyle/>
          <a:p>
            <a:pPr>
              <a:lnSpc>
                <a:spcPts val="4700"/>
              </a:lnSpc>
            </a:pPr>
            <a:r>
              <a:rPr lang="en-US" sz="4400" dirty="0"/>
              <a:t>Corroborating and legitimatizing</a:t>
            </a:r>
          </a:p>
        </p:txBody>
      </p:sp>
      <p:sp>
        <p:nvSpPr>
          <p:cNvPr id="3" name="Text Placeholder 2">
            <a:extLst>
              <a:ext uri="{FF2B5EF4-FFF2-40B4-BE49-F238E27FC236}">
                <a16:creationId xmlns:a16="http://schemas.microsoft.com/office/drawing/2014/main" id="{85D23ED9-2104-4885-A4A3-AC652CE04B58}"/>
              </a:ext>
            </a:extLst>
          </p:cNvPr>
          <p:cNvSpPr>
            <a:spLocks noGrp="1"/>
          </p:cNvSpPr>
          <p:nvPr>
            <p:ph type="body" sz="quarter" idx="10"/>
          </p:nvPr>
        </p:nvSpPr>
        <p:spPr>
          <a:xfrm>
            <a:off x="904745" y="2209800"/>
            <a:ext cx="8429755" cy="2590800"/>
          </a:xfrm>
        </p:spPr>
        <p:txBody>
          <a:bodyPr/>
          <a:lstStyle/>
          <a:p>
            <a:pPr marL="457200" indent="-457200">
              <a:spcAft>
                <a:spcPts val="2400"/>
              </a:spcAft>
              <a:buClr>
                <a:srgbClr val="AB2472"/>
              </a:buClr>
              <a:buFont typeface="Wingdings" panose="05000000000000000000" pitchFamily="2" charset="2"/>
              <a:buChar char="§"/>
            </a:pPr>
            <a:r>
              <a:rPr lang="en-US" sz="3400" dirty="0">
                <a:latin typeface="Century Gothic"/>
                <a:cs typeface="Century Gothic"/>
              </a:rPr>
              <a:t>Process of confirming results</a:t>
            </a:r>
          </a:p>
          <a:p>
            <a:pPr marL="457200" indent="-457200">
              <a:spcAft>
                <a:spcPts val="2400"/>
              </a:spcAft>
              <a:buClr>
                <a:srgbClr val="AB2472"/>
              </a:buClr>
              <a:buFont typeface="Wingdings" panose="05000000000000000000" pitchFamily="2" charset="2"/>
              <a:buChar char="§"/>
            </a:pPr>
            <a:r>
              <a:rPr lang="en-US" sz="3400" dirty="0">
                <a:latin typeface="Century Gothic"/>
                <a:cs typeface="Century Gothic"/>
              </a:rPr>
              <a:t>Selected themes must be related, but not overlap, and directly address an evaluation question</a:t>
            </a:r>
          </a:p>
          <a:p>
            <a:pPr marL="457200" indent="-457200">
              <a:spcAft>
                <a:spcPts val="2400"/>
              </a:spcAft>
              <a:buClr>
                <a:srgbClr val="AB2472"/>
              </a:buClr>
              <a:buFont typeface="Wingdings" panose="05000000000000000000" pitchFamily="2" charset="2"/>
              <a:buChar char="§"/>
            </a:pPr>
            <a:r>
              <a:rPr lang="en-US" sz="3400" dirty="0">
                <a:latin typeface="Century Gothic"/>
                <a:cs typeface="Century Gothic"/>
              </a:rPr>
              <a:t>Corroborate to avoid fabrication </a:t>
            </a:r>
            <a:br>
              <a:rPr lang="en-US" sz="3400" dirty="0">
                <a:latin typeface="Century Gothic"/>
                <a:cs typeface="Century Gothic"/>
              </a:rPr>
            </a:br>
            <a:r>
              <a:rPr lang="en-US" sz="3400" dirty="0">
                <a:latin typeface="Century Gothic"/>
                <a:cs typeface="Century Gothic"/>
              </a:rPr>
              <a:t>of evidence</a:t>
            </a:r>
          </a:p>
          <a:p>
            <a:pPr marL="457200" indent="-457200">
              <a:spcAft>
                <a:spcPts val="1800"/>
              </a:spcAft>
              <a:buClr>
                <a:srgbClr val="AB2472"/>
              </a:buClr>
              <a:buFont typeface="Wingdings" panose="05000000000000000000" pitchFamily="2" charset="2"/>
              <a:buChar char="§"/>
            </a:pPr>
            <a:r>
              <a:rPr lang="en-US" sz="3400" dirty="0">
                <a:latin typeface="Century Gothic"/>
                <a:cs typeface="Century Gothic"/>
              </a:rPr>
              <a:t>This is an iterative process</a:t>
            </a:r>
          </a:p>
          <a:p>
            <a:endParaRPr lang="en-US" dirty="0"/>
          </a:p>
        </p:txBody>
      </p:sp>
      <p:sp>
        <p:nvSpPr>
          <p:cNvPr id="6" name="Text Placeholder 5">
            <a:extLst>
              <a:ext uri="{FF2B5EF4-FFF2-40B4-BE49-F238E27FC236}">
                <a16:creationId xmlns:a16="http://schemas.microsoft.com/office/drawing/2014/main" id="{B019C29D-A674-4DEE-8A59-37B4C52CE3DE}"/>
              </a:ext>
            </a:extLst>
          </p:cNvPr>
          <p:cNvSpPr>
            <a:spLocks noGrp="1"/>
          </p:cNvSpPr>
          <p:nvPr>
            <p:ph type="body" sz="quarter" idx="11"/>
          </p:nvPr>
        </p:nvSpPr>
        <p:spPr/>
        <p:txBody>
          <a:bodyPr/>
          <a:lstStyle/>
          <a:p>
            <a:r>
              <a:rPr lang="en-US" dirty="0"/>
              <a:t>Coded themes</a:t>
            </a:r>
          </a:p>
        </p:txBody>
      </p:sp>
      <p:pic>
        <p:nvPicPr>
          <p:cNvPr id="4" name="Picture 3">
            <a:extLst>
              <a:ext uri="{FF2B5EF4-FFF2-40B4-BE49-F238E27FC236}">
                <a16:creationId xmlns:a16="http://schemas.microsoft.com/office/drawing/2014/main" id="{B9B77FFB-710A-4581-B052-7B3C83A61AEE}"/>
              </a:ext>
            </a:extLst>
          </p:cNvPr>
          <p:cNvPicPr>
            <a:picLocks noChangeAspect="1"/>
          </p:cNvPicPr>
          <p:nvPr/>
        </p:nvPicPr>
        <p:blipFill>
          <a:blip r:embed="rId3"/>
          <a:stretch>
            <a:fillRect/>
          </a:stretch>
        </p:blipFill>
        <p:spPr>
          <a:xfrm>
            <a:off x="7840437" y="5715000"/>
            <a:ext cx="1836964" cy="1828800"/>
          </a:xfrm>
          <a:prstGeom prst="rect">
            <a:avLst/>
          </a:prstGeom>
        </p:spPr>
      </p:pic>
    </p:spTree>
    <p:extLst>
      <p:ext uri="{BB962C8B-B14F-4D97-AF65-F5344CB8AC3E}">
        <p14:creationId xmlns:p14="http://schemas.microsoft.com/office/powerpoint/2010/main" val="28702533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prstGeom prst="rect">
            <a:avLst/>
          </a:prstGeom>
        </p:spPr>
        <p:txBody>
          <a:bodyPr/>
          <a:lstStyle/>
          <a:p>
            <a:pPr algn="l"/>
            <a:r>
              <a:rPr lang="en-US" dirty="0"/>
              <a:t>Tips for conducting analysis</a:t>
            </a:r>
          </a:p>
        </p:txBody>
      </p:sp>
      <p:sp>
        <p:nvSpPr>
          <p:cNvPr id="4" name="Text Placeholder 3"/>
          <p:cNvSpPr>
            <a:spLocks noGrp="1"/>
          </p:cNvSpPr>
          <p:nvPr>
            <p:ph type="body" sz="quarter" idx="10"/>
          </p:nvPr>
        </p:nvSpPr>
        <p:spPr>
          <a:xfrm>
            <a:off x="865639" y="1981200"/>
            <a:ext cx="8429755" cy="2590800"/>
          </a:xfrm>
        </p:spPr>
        <p:txBody>
          <a:bodyPr/>
          <a:lstStyle/>
          <a:p>
            <a:pPr marL="685800" indent="-685800">
              <a:spcAft>
                <a:spcPts val="3000"/>
              </a:spcAft>
              <a:buFont typeface="+mj-lt"/>
              <a:buAutoNum type="arabicPeriod"/>
            </a:pPr>
            <a:r>
              <a:rPr lang="en-US" sz="4000" dirty="0">
                <a:solidFill>
                  <a:schemeClr val="tx1"/>
                </a:solidFill>
                <a:latin typeface="Century Gothic" panose="020B0502020202020204" pitchFamily="34" charset="0"/>
              </a:rPr>
              <a:t>Start analysis immediately</a:t>
            </a:r>
          </a:p>
          <a:p>
            <a:pPr marL="685800" indent="-685800">
              <a:spcAft>
                <a:spcPts val="3000"/>
              </a:spcAft>
              <a:buFont typeface="+mj-lt"/>
              <a:buAutoNum type="arabicPeriod"/>
            </a:pPr>
            <a:r>
              <a:rPr lang="en-US" sz="4000" dirty="0">
                <a:solidFill>
                  <a:schemeClr val="tx1"/>
                </a:solidFill>
                <a:latin typeface="Century Gothic" panose="020B0502020202020204" pitchFamily="34" charset="0"/>
              </a:rPr>
              <a:t>Involve more than one person </a:t>
            </a:r>
          </a:p>
          <a:p>
            <a:pPr marL="685800" indent="-685800">
              <a:spcAft>
                <a:spcPts val="1800"/>
              </a:spcAft>
              <a:buFont typeface="+mj-lt"/>
              <a:buAutoNum type="arabicPeriod"/>
            </a:pPr>
            <a:r>
              <a:rPr lang="en-US" sz="4000" dirty="0">
                <a:solidFill>
                  <a:schemeClr val="tx1"/>
                </a:solidFill>
                <a:latin typeface="Century Gothic" panose="020B0502020202020204" pitchFamily="34" charset="0"/>
              </a:rPr>
              <a:t>Leave enough time and funds for analysis and writing</a:t>
            </a:r>
          </a:p>
          <a:p>
            <a:pPr marL="1371600" lvl="1" indent="-457200">
              <a:spcAft>
                <a:spcPts val="3000"/>
              </a:spcAft>
              <a:buClr>
                <a:srgbClr val="AB2472"/>
              </a:buClr>
              <a:buFont typeface="Wingdings" panose="05000000000000000000" pitchFamily="2" charset="2"/>
              <a:buChar char="§"/>
            </a:pPr>
            <a:r>
              <a:rPr lang="en-US" sz="3600" dirty="0">
                <a:latin typeface="Century Gothic" panose="020B0502020202020204" pitchFamily="34" charset="0"/>
              </a:rPr>
              <a:t>To be discussed further </a:t>
            </a:r>
            <a:br>
              <a:rPr lang="en-US" sz="3600" dirty="0">
                <a:latin typeface="Century Gothic" panose="020B0502020202020204" pitchFamily="34" charset="0"/>
              </a:rPr>
            </a:br>
            <a:r>
              <a:rPr lang="en-US" sz="3600" dirty="0">
                <a:latin typeface="Century Gothic" panose="020B0502020202020204" pitchFamily="34" charset="0"/>
              </a:rPr>
              <a:t>in upcoming sessions</a:t>
            </a:r>
            <a:endParaRPr lang="en-US" sz="3600" dirty="0">
              <a:solidFill>
                <a:schemeClr val="tx1"/>
              </a:solidFill>
              <a:latin typeface="Century Gothic" panose="020B0502020202020204" pitchFamily="34" charset="0"/>
            </a:endParaRPr>
          </a:p>
        </p:txBody>
      </p:sp>
    </p:spTree>
    <p:extLst>
      <p:ext uri="{BB962C8B-B14F-4D97-AF65-F5344CB8AC3E}">
        <p14:creationId xmlns:p14="http://schemas.microsoft.com/office/powerpoint/2010/main" val="3857112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Text Placeholder 2"/>
          <p:cNvSpPr>
            <a:spLocks noGrp="1"/>
          </p:cNvSpPr>
          <p:nvPr>
            <p:ph type="body" sz="quarter" idx="10"/>
          </p:nvPr>
        </p:nvSpPr>
        <p:spPr>
          <a:xfrm>
            <a:off x="856114" y="1509812"/>
            <a:ext cx="8429755" cy="5482660"/>
          </a:xfrm>
        </p:spPr>
        <p:txBody>
          <a:bodyPr/>
          <a:lstStyle/>
          <a:p>
            <a:pPr>
              <a:spcAft>
                <a:spcPts val="1200"/>
              </a:spcAft>
            </a:pPr>
            <a:r>
              <a:rPr lang="en-US" sz="2400" dirty="0">
                <a:latin typeface="Century Gothic"/>
                <a:cs typeface="Century Gothic"/>
              </a:rPr>
              <a:t>Leech, </a:t>
            </a:r>
            <a:r>
              <a:rPr lang="en-US" sz="2400" dirty="0" err="1">
                <a:latin typeface="Century Gothic"/>
                <a:cs typeface="Century Gothic"/>
              </a:rPr>
              <a:t>N.l.</a:t>
            </a:r>
            <a:r>
              <a:rPr lang="en-US" sz="2400" dirty="0">
                <a:latin typeface="Century Gothic"/>
                <a:cs typeface="Century Gothic"/>
              </a:rPr>
              <a:t>, &amp; Onwuegbuzie, A.J. (2007). An array of qualitative data analysis tools: A call for data analysis triangulation. </a:t>
            </a:r>
            <a:r>
              <a:rPr lang="en-US" sz="2400" i="1" dirty="0">
                <a:latin typeface="Century Gothic"/>
                <a:cs typeface="Century Gothic"/>
              </a:rPr>
              <a:t>School Psychology Quarterly;</a:t>
            </a:r>
            <a:r>
              <a:rPr lang="en-US" sz="2400" dirty="0">
                <a:latin typeface="Century Gothic"/>
                <a:cs typeface="Century Gothic"/>
              </a:rPr>
              <a:t> </a:t>
            </a:r>
            <a:r>
              <a:rPr lang="en-US" sz="2400" i="1" dirty="0">
                <a:latin typeface="Century Gothic"/>
                <a:cs typeface="Century Gothic"/>
              </a:rPr>
              <a:t>22</a:t>
            </a:r>
            <a:r>
              <a:rPr lang="en-US" sz="2400" dirty="0">
                <a:latin typeface="Century Gothic"/>
                <a:cs typeface="Century Gothic"/>
              </a:rPr>
              <a:t>(4).</a:t>
            </a:r>
          </a:p>
          <a:p>
            <a:pPr>
              <a:spcAft>
                <a:spcPts val="1200"/>
              </a:spcAft>
            </a:pPr>
            <a:r>
              <a:rPr lang="en-US" sz="2400" dirty="0">
                <a:latin typeface="Century Gothic"/>
                <a:cs typeface="Century Gothic"/>
              </a:rPr>
              <a:t>Braun, V., &amp; Clarke, V. (2014). What can “thematic analysis” offer health and wellbeing researchers? </a:t>
            </a:r>
            <a:r>
              <a:rPr lang="en-US" sz="2400" i="1" dirty="0">
                <a:latin typeface="Century Gothic"/>
                <a:cs typeface="Century Gothic"/>
              </a:rPr>
              <a:t>International Journal of Qualitative Studies on Health and Wellbeing;</a:t>
            </a:r>
            <a:r>
              <a:rPr lang="en-US" sz="2400" dirty="0">
                <a:latin typeface="Century Gothic"/>
                <a:cs typeface="Century Gothic"/>
              </a:rPr>
              <a:t> 9(26).</a:t>
            </a:r>
          </a:p>
          <a:p>
            <a:pPr>
              <a:spcAft>
                <a:spcPts val="1200"/>
              </a:spcAft>
            </a:pPr>
            <a:r>
              <a:rPr lang="en-US" sz="2400" dirty="0">
                <a:latin typeface="Century Gothic"/>
                <a:cs typeface="Century Gothic"/>
              </a:rPr>
              <a:t>Braun, V., &amp; Clarke, V. (2006). Using thematic analysis </a:t>
            </a:r>
            <a:br>
              <a:rPr lang="en-US" sz="2400" dirty="0">
                <a:latin typeface="Century Gothic"/>
                <a:cs typeface="Century Gothic"/>
              </a:rPr>
            </a:br>
            <a:r>
              <a:rPr lang="en-US" sz="2400" dirty="0">
                <a:latin typeface="Century Gothic"/>
                <a:cs typeface="Century Gothic"/>
              </a:rPr>
              <a:t>in psychology. </a:t>
            </a:r>
            <a:r>
              <a:rPr lang="en-US" sz="2400" i="1" dirty="0">
                <a:latin typeface="Century Gothic" panose="020B0502020202020204" pitchFamily="34" charset="0"/>
              </a:rPr>
              <a:t>Qualitative Research in Psychology;</a:t>
            </a:r>
            <a:r>
              <a:rPr lang="en-US" sz="2400" dirty="0">
                <a:latin typeface="Century Gothic"/>
                <a:cs typeface="Century Gothic"/>
              </a:rPr>
              <a:t> </a:t>
            </a:r>
            <a:r>
              <a:rPr lang="en-US" sz="2400" i="1" dirty="0">
                <a:latin typeface="Century Gothic"/>
                <a:cs typeface="Century Gothic"/>
              </a:rPr>
              <a:t>3</a:t>
            </a:r>
            <a:r>
              <a:rPr lang="en-US" sz="2400" dirty="0">
                <a:latin typeface="Century Gothic"/>
                <a:cs typeface="Century Gothic"/>
              </a:rPr>
              <a:t>(2):77–101.</a:t>
            </a:r>
          </a:p>
          <a:p>
            <a:pPr>
              <a:spcAft>
                <a:spcPts val="1200"/>
              </a:spcAft>
            </a:pPr>
            <a:r>
              <a:rPr lang="en-US" sz="2400" dirty="0">
                <a:latin typeface="Century Gothic"/>
                <a:cs typeface="Century Gothic"/>
              </a:rPr>
              <a:t>Guest, G., Macqueen, K.M., &amp; </a:t>
            </a:r>
            <a:r>
              <a:rPr lang="en-US" sz="2400" dirty="0" err="1">
                <a:latin typeface="Century Gothic"/>
                <a:cs typeface="Century Gothic"/>
              </a:rPr>
              <a:t>Namey</a:t>
            </a:r>
            <a:r>
              <a:rPr lang="en-US" sz="2400" dirty="0">
                <a:latin typeface="Century Gothic"/>
                <a:cs typeface="Century Gothic"/>
              </a:rPr>
              <a:t>, E.E. (2012). </a:t>
            </a:r>
            <a:r>
              <a:rPr lang="en-US" sz="2400" i="1" dirty="0">
                <a:latin typeface="Century Gothic"/>
                <a:cs typeface="Century Gothic"/>
              </a:rPr>
              <a:t>Applied Thematic Analysis</a:t>
            </a:r>
            <a:r>
              <a:rPr lang="en-US" sz="2400" dirty="0">
                <a:latin typeface="Century Gothic"/>
                <a:cs typeface="Century Gothic"/>
              </a:rPr>
              <a:t>. Thousand Oaks, CA, USA: SAGE Publications, Ltd. </a:t>
            </a:r>
          </a:p>
          <a:p>
            <a:pPr algn="l">
              <a:spcAft>
                <a:spcPts val="1200"/>
              </a:spcAft>
            </a:pPr>
            <a:r>
              <a:rPr lang="en-US" sz="2400" dirty="0">
                <a:latin typeface="Century Gothic"/>
                <a:cs typeface="Century Gothic"/>
              </a:rPr>
              <a:t>Patton, M.Q. (2003). Qualitative evaluation checklist.</a:t>
            </a:r>
          </a:p>
          <a:p>
            <a:endParaRPr lang="en-US" sz="2400" dirty="0">
              <a:latin typeface="Century Gothic"/>
              <a:cs typeface="Century Gothic"/>
            </a:endParaRPr>
          </a:p>
          <a:p>
            <a:endParaRPr lang="en-US" sz="2400" dirty="0"/>
          </a:p>
        </p:txBody>
      </p:sp>
    </p:spTree>
    <p:extLst>
      <p:ext uri="{BB962C8B-B14F-4D97-AF65-F5344CB8AC3E}">
        <p14:creationId xmlns:p14="http://schemas.microsoft.com/office/powerpoint/2010/main" val="42066171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228600" y="729235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fr-FR" altLang="en-US"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Tree>
    <p:extLst>
      <p:ext uri="{BB962C8B-B14F-4D97-AF65-F5344CB8AC3E}">
        <p14:creationId xmlns:p14="http://schemas.microsoft.com/office/powerpoint/2010/main" val="1168902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1E185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old and turquoise_corrected" id="{B9AACE9E-A026-4636-87E0-378D65F518A7}" vid="{2C8C2F70-22F2-4268-850E-17B407141279}"/>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1E185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Charteuse and blue_corrected" id="{24BB43F7-A238-40E1-A388-AA30B486D4FC}" vid="{C3D0504A-8D89-47AB-96BA-D5EE0E8259D0}"/>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E4A79819CA3F3428B644840049B5527" ma:contentTypeVersion="3" ma:contentTypeDescription="Create a new document." ma:contentTypeScope="" ma:versionID="e802c12fce4af27327074414c3d1bce2">
  <xsd:schema xmlns:xsd="http://www.w3.org/2001/XMLSchema" xmlns:xs="http://www.w3.org/2001/XMLSchema" xmlns:p="http://schemas.microsoft.com/office/2006/metadata/properties" xmlns:ns1="http://schemas.microsoft.com/sharepoint/v3" xmlns:ns2="d8573787-17db-43b5-9af3-2a45e79ab039" targetNamespace="http://schemas.microsoft.com/office/2006/metadata/properties" ma:root="true" ma:fieldsID="de3be56df68e78b098a568f754a457d5" ns1:_="" ns2:_="">
    <xsd:import namespace="http://schemas.microsoft.com/sharepoint/v3"/>
    <xsd:import namespace="d8573787-17db-43b5-9af3-2a45e79ab039"/>
    <xsd:element name="properties">
      <xsd:complexType>
        <xsd:sequence>
          <xsd:element name="documentManagement">
            <xsd:complexType>
              <xsd:all>
                <xsd:element ref="ns1:PublishingStartDate" minOccurs="0"/>
                <xsd:element ref="ns1:PublishingExpirationDate" minOccurs="0"/>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8573787-17db-43b5-9af3-2a45e79ab039" elementFormDefault="qualified">
    <xsd:import namespace="http://schemas.microsoft.com/office/2006/documentManagement/types"/>
    <xsd:import namespace="http://schemas.microsoft.com/office/infopath/2007/PartnerControls"/>
    <xsd:element name="SharedWithUsers" ma:index="10"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FECEE2F-3644-42E8-8F4A-EB2988D8CB0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d8573787-17db-43b5-9af3-2a45e79ab03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D55413D-008E-48A9-86AD-43AF8ED4C365}">
  <ds:schemaRefs>
    <ds:schemaRef ds:uri="http://purl.org/dc/terms/"/>
    <ds:schemaRef ds:uri="http://schemas.microsoft.com/office/2006/documentManagement/types"/>
    <ds:schemaRef ds:uri="http://schemas.openxmlformats.org/package/2006/metadata/core-properties"/>
    <ds:schemaRef ds:uri="http://purl.org/dc/elements/1.1/"/>
    <ds:schemaRef ds:uri="http://www.w3.org/XML/1998/namespace"/>
    <ds:schemaRef ds:uri="http://schemas.microsoft.com/office/infopath/2007/PartnerControls"/>
    <ds:schemaRef ds:uri="d8573787-17db-43b5-9af3-2a45e79ab039"/>
    <ds:schemaRef ds:uri="http://schemas.microsoft.com/office/2006/metadata/properties"/>
    <ds:schemaRef ds:uri="http://schemas.microsoft.com/sharepoint/v3"/>
    <ds:schemaRef ds:uri="http://purl.org/dc/dcmitype/"/>
  </ds:schemaRefs>
</ds:datastoreItem>
</file>

<file path=customXml/itemProps3.xml><?xml version="1.0" encoding="utf-8"?>
<ds:datastoreItem xmlns:ds="http://schemas.openxmlformats.org/officeDocument/2006/customXml" ds:itemID="{FED06079-77C9-49AC-A616-0BDE2C83E8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Gold and turquoise USAID (2)</Template>
  <TotalTime>6092</TotalTime>
  <Words>3829</Words>
  <Application>Microsoft Office PowerPoint</Application>
  <PresentationFormat>Custom</PresentationFormat>
  <Paragraphs>316</Paragraphs>
  <Slides>38</Slides>
  <Notes>38</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38</vt:i4>
      </vt:variant>
    </vt:vector>
  </HeadingPairs>
  <TitlesOfParts>
    <vt:vector size="49" baseType="lpstr">
      <vt:lpstr>ＭＳ Ｐゴシック</vt:lpstr>
      <vt:lpstr>Arial</vt:lpstr>
      <vt:lpstr>Calibri</vt:lpstr>
      <vt:lpstr>Century Gothic</vt:lpstr>
      <vt:lpstr>Futura Lt BT</vt:lpstr>
      <vt:lpstr>Futura LT Pro Book</vt:lpstr>
      <vt:lpstr>Gill Sans MT</vt:lpstr>
      <vt:lpstr>Times New Roman</vt:lpstr>
      <vt:lpstr>Wingdings</vt:lpstr>
      <vt:lpstr>Office Theme</vt:lpstr>
      <vt:lpstr>1_Office Theme</vt:lpstr>
      <vt:lpstr>PowerPoint Presentation</vt:lpstr>
      <vt:lpstr>The evaluation process</vt:lpstr>
      <vt:lpstr>Learning objectives</vt:lpstr>
      <vt:lpstr>Overview of qualitative analysis</vt:lpstr>
      <vt:lpstr>Qualitative data</vt:lpstr>
      <vt:lpstr>Approaches for qualitative analysis</vt:lpstr>
      <vt:lpstr>Analysis techniques</vt:lpstr>
      <vt:lpstr>Thematic analysis</vt:lpstr>
      <vt:lpstr>Drawing themes</vt:lpstr>
      <vt:lpstr>Stages of analysis</vt:lpstr>
      <vt:lpstr>Stages of data coding/analysis</vt:lpstr>
      <vt:lpstr>Coding</vt:lpstr>
      <vt:lpstr>Code identification</vt:lpstr>
      <vt:lpstr>Code identification</vt:lpstr>
      <vt:lpstr>Hybrid approach for</vt:lpstr>
      <vt:lpstr>Identifying codes for qualitative evaluation </vt:lpstr>
      <vt:lpstr>Developing a codebook</vt:lpstr>
      <vt:lpstr>Codebook structure</vt:lpstr>
      <vt:lpstr>Codebook</vt:lpstr>
      <vt:lpstr>Testing reliability of codes</vt:lpstr>
      <vt:lpstr>PowerPoint Presentation</vt:lpstr>
      <vt:lpstr>Applying codes</vt:lpstr>
      <vt:lpstr>Coding systematically</vt:lpstr>
      <vt:lpstr>Identifying and reviewing themes</vt:lpstr>
      <vt:lpstr>What is a theme?</vt:lpstr>
      <vt:lpstr>Examples of themes or patterns</vt:lpstr>
      <vt:lpstr>Theme search</vt:lpstr>
      <vt:lpstr>Connecting codes and identifying themes</vt:lpstr>
      <vt:lpstr>Reviewing themes</vt:lpstr>
      <vt:lpstr>Thematic maps</vt:lpstr>
      <vt:lpstr>Drawing thematic maps</vt:lpstr>
      <vt:lpstr>Evaluation question</vt:lpstr>
      <vt:lpstr>Small group activity</vt:lpstr>
      <vt:lpstr>Key questions to ask</vt:lpstr>
      <vt:lpstr>Corroborating and legitimatizing</vt:lpstr>
      <vt:lpstr>Tips for conducting analysis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Fehringer, Jessica</dc:creator>
  <cp:lastModifiedBy>Hoover, Donald Wayne</cp:lastModifiedBy>
  <cp:revision>366</cp:revision>
  <dcterms:created xsi:type="dcterms:W3CDTF">2016-10-26T13:09:04Z</dcterms:created>
  <dcterms:modified xsi:type="dcterms:W3CDTF">2018-09-11T16:03:48Z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2015-03-02T00:00:00Z</vt:filetime>
  </property>
  <property fmtid="{D5CDD505-2E9C-101B-9397-08002B2CF9AE}" pid="3" name="LastSaved">
    <vt:filetime>2015-03-02T00:00:00Z</vt:filetime>
  </property>
  <property fmtid="{D5CDD505-2E9C-101B-9397-08002B2CF9AE}" pid="4" name="ContentTypeId">
    <vt:lpwstr>0x0101006E4A79819CA3F3428B644840049B5527</vt:lpwstr>
  </property>
</Properties>
</file>