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33"/>
  </p:notesMasterIdLst>
  <p:sldIdLst>
    <p:sldId id="273" r:id="rId5"/>
    <p:sldId id="315" r:id="rId6"/>
    <p:sldId id="316" r:id="rId7"/>
    <p:sldId id="314" r:id="rId8"/>
    <p:sldId id="330" r:id="rId9"/>
    <p:sldId id="337" r:id="rId10"/>
    <p:sldId id="340" r:id="rId11"/>
    <p:sldId id="298" r:id="rId12"/>
    <p:sldId id="341" r:id="rId13"/>
    <p:sldId id="344" r:id="rId14"/>
    <p:sldId id="299" r:id="rId15"/>
    <p:sldId id="332" r:id="rId16"/>
    <p:sldId id="300" r:id="rId17"/>
    <p:sldId id="333" r:id="rId18"/>
    <p:sldId id="301" r:id="rId19"/>
    <p:sldId id="334" r:id="rId20"/>
    <p:sldId id="329" r:id="rId21"/>
    <p:sldId id="345" r:id="rId22"/>
    <p:sldId id="304" r:id="rId23"/>
    <p:sldId id="302" r:id="rId24"/>
    <p:sldId id="343" r:id="rId25"/>
    <p:sldId id="312" r:id="rId26"/>
    <p:sldId id="342" r:id="rId27"/>
    <p:sldId id="338" r:id="rId28"/>
    <p:sldId id="339" r:id="rId29"/>
    <p:sldId id="308" r:id="rId30"/>
    <p:sldId id="327" r:id="rId31"/>
    <p:sldId id="271" r:id="rId32"/>
  </p:sldIdLst>
  <p:sldSz cx="10058400" cy="7772400"/>
  <p:notesSz cx="10058400" cy="7772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48" userDrawn="1">
          <p15:clr>
            <a:srgbClr val="A4A3A4"/>
          </p15:clr>
        </p15:guide>
        <p15:guide id="2" pos="3168"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ehringer, Jessica" initials="FJ" lastIdx="25" clrIdx="0">
    <p:extLst>
      <p:ext uri="{19B8F6BF-5375-455C-9EA6-DF929625EA0E}">
        <p15:presenceInfo xmlns:p15="http://schemas.microsoft.com/office/powerpoint/2012/main" userId="S-1-5-21-344340502-4252695000-2390403120-1391493" providerId="AD"/>
      </p:ext>
    </p:extLst>
  </p:cmAuthor>
  <p:cmAuthor id="2" name="Bobrow, Emily A" initials="BEA" lastIdx="9" clrIdx="1">
    <p:extLst>
      <p:ext uri="{19B8F6BF-5375-455C-9EA6-DF929625EA0E}">
        <p15:presenceInfo xmlns:p15="http://schemas.microsoft.com/office/powerpoint/2012/main" userId="S-1-5-21-344340502-4252695000-2390403120-1198526" providerId="AD"/>
      </p:ext>
    </p:extLst>
  </p:cmAuthor>
  <p:cmAuthor id="3" name="Archer, Elizabeth" initials="AE" lastIdx="11" clrIdx="2">
    <p:extLst>
      <p:ext uri="{19B8F6BF-5375-455C-9EA6-DF929625EA0E}">
        <p15:presenceInfo xmlns:p15="http://schemas.microsoft.com/office/powerpoint/2012/main" userId="S-1-5-21-3734899812-892285277-4025539032-49736" providerId="AD"/>
      </p:ext>
    </p:extLst>
  </p:cmAuthor>
  <p:cmAuthor id="4" name="McGill, Debbie" initials="MD" lastIdx="1" clrIdx="3">
    <p:extLst>
      <p:ext uri="{19B8F6BF-5375-455C-9EA6-DF929625EA0E}">
        <p15:presenceInfo xmlns:p15="http://schemas.microsoft.com/office/powerpoint/2012/main" userId="S-1-5-21-344340502-4252695000-2390403120-1325334" providerId="AD"/>
      </p:ext>
    </p:extLst>
  </p:cmAuthor>
  <p:cmAuthor id="5" name="Frazier, Will" initials="FW" lastIdx="1" clrIdx="4">
    <p:extLst>
      <p:ext uri="{19B8F6BF-5375-455C-9EA6-DF929625EA0E}">
        <p15:presenceInfo xmlns:p15="http://schemas.microsoft.com/office/powerpoint/2012/main" userId="S-1-5-21-344340502-4252695000-2390403120-128829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84A85"/>
    <a:srgbClr val="1E1860"/>
    <a:srgbClr val="5E9A8F"/>
    <a:srgbClr val="DBE9E6"/>
    <a:srgbClr val="99C1B9"/>
    <a:srgbClr val="D6E6E3"/>
    <a:srgbClr val="A4C8C1"/>
    <a:srgbClr val="C8DEDA"/>
    <a:srgbClr val="E6E6E6"/>
    <a:srgbClr val="C8353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08" autoAdjust="0"/>
    <p:restoredTop sz="70032" autoAdjust="0"/>
  </p:normalViewPr>
  <p:slideViewPr>
    <p:cSldViewPr>
      <p:cViewPr varScale="1">
        <p:scale>
          <a:sx n="50" d="100"/>
          <a:sy n="50" d="100"/>
        </p:scale>
        <p:origin x="2184" y="53"/>
      </p:cViewPr>
      <p:guideLst>
        <p:guide orient="horz" pos="2448"/>
        <p:guide pos="3168"/>
      </p:guideLst>
    </p:cSldViewPr>
  </p:slideViewPr>
  <p:notesTextViewPr>
    <p:cViewPr>
      <p:scale>
        <a:sx n="100" d="100"/>
        <a:sy n="100" d="100"/>
      </p:scale>
      <p:origin x="0" y="0"/>
    </p:cViewPr>
  </p:notesTextViewPr>
  <p:sorterViewPr>
    <p:cViewPr>
      <p:scale>
        <a:sx n="100" d="100"/>
        <a:sy n="100" d="100"/>
      </p:scale>
      <p:origin x="0" y="-7616"/>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65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pPr rtl="0"/>
            <a:r>
              <a:rPr lang="en-US" dirty="0">
                <a:latin typeface="Century Gothic" panose="020B0502020202020204" pitchFamily="34" charset="0"/>
              </a:rPr>
              <a:t>In this session, we will talk about research paradigms in the context of conducting evaluations within health systems </a:t>
            </a:r>
            <a:r>
              <a:rPr lang="en-US" b="1" dirty="0">
                <a:latin typeface="Century Gothic" panose="020B0502020202020204" pitchFamily="34" charset="0"/>
              </a:rPr>
              <a:t>and programs.</a:t>
            </a:r>
            <a:endParaRPr dirty="0">
              <a:latin typeface="Century Gothic" panose="020B0502020202020204" pitchFamily="34" charset="0"/>
            </a:endParaRPr>
          </a:p>
        </p:txBody>
      </p:sp>
    </p:spTree>
    <p:extLst>
      <p:ext uri="{BB962C8B-B14F-4D97-AF65-F5344CB8AC3E}">
        <p14:creationId xmlns:p14="http://schemas.microsoft.com/office/powerpoint/2010/main" val="3842138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We will be using this framework throughout the training to orient everyone to where we are in the process of evaluation.  </a:t>
            </a:r>
          </a:p>
        </p:txBody>
      </p:sp>
    </p:spTree>
    <p:extLst>
      <p:ext uri="{BB962C8B-B14F-4D97-AF65-F5344CB8AC3E}">
        <p14:creationId xmlns:p14="http://schemas.microsoft.com/office/powerpoint/2010/main" val="3140448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This presentation introduces the two first steps in the evaluation research process. In Step 1, we will explore research paradigms, which is a way to talk about how you see the world, and through which lens you see it. In Step 2, we will talk through methodology assumptions and the assumptions specifically related to qualitative and quantitative methods.</a:t>
            </a:r>
          </a:p>
        </p:txBody>
      </p:sp>
    </p:spTree>
    <p:extLst>
      <p:ext uri="{BB962C8B-B14F-4D97-AF65-F5344CB8AC3E}">
        <p14:creationId xmlns:p14="http://schemas.microsoft.com/office/powerpoint/2010/main" val="751573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Century Gothic" panose="020B0502020202020204" pitchFamily="34" charset="0"/>
                <a:ea typeface="+mn-ea"/>
                <a:cs typeface="+mn-cs"/>
              </a:rPr>
              <a:t>Characterization: Discuss major concepts, approaches, and types of qualitative methods in evaluation, including the purpose of using qualitative methods </a:t>
            </a:r>
            <a:br>
              <a:rPr lang="en-US" sz="1200" kern="1200" dirty="0">
                <a:solidFill>
                  <a:schemeClr val="tx1"/>
                </a:solidFill>
                <a:effectLst/>
                <a:latin typeface="Century Gothic" panose="020B0502020202020204" pitchFamily="34" charset="0"/>
                <a:ea typeface="+mn-ea"/>
                <a:cs typeface="+mn-cs"/>
              </a:rPr>
            </a:br>
            <a:r>
              <a:rPr lang="en-US" sz="1200" kern="1200" dirty="0">
                <a:solidFill>
                  <a:schemeClr val="tx1"/>
                </a:solidFill>
                <a:effectLst/>
                <a:latin typeface="Century Gothic" panose="020B0502020202020204" pitchFamily="34" charset="0"/>
                <a:ea typeface="+mn-ea"/>
                <a:cs typeface="+mn-cs"/>
              </a:rPr>
              <a:t>in evaluation, as well as discussing the use of mixed-methods.</a:t>
            </a:r>
            <a:br>
              <a:rPr lang="en-US" sz="1200" kern="1200" dirty="0">
                <a:solidFill>
                  <a:schemeClr val="tx1"/>
                </a:solidFill>
                <a:effectLst/>
                <a:latin typeface="Century Gothic" panose="020B0502020202020204" pitchFamily="34" charset="0"/>
                <a:ea typeface="+mn-ea"/>
                <a:cs typeface="+mn-cs"/>
              </a:rPr>
            </a:br>
            <a:endParaRPr lang="en-US" sz="1200" kern="1200" dirty="0">
              <a:solidFill>
                <a:schemeClr val="tx1"/>
              </a:solidFill>
              <a:effectLst/>
              <a:latin typeface="Century Gothic" panose="020B0502020202020204" pitchFamily="34" charset="0"/>
              <a:ea typeface="+mn-ea"/>
              <a:cs typeface="+mn-cs"/>
            </a:endParaRPr>
          </a:p>
          <a:p>
            <a:pPr marL="628650" lvl="1" indent="-171450">
              <a:buFont typeface="Wingdings" panose="05000000000000000000" pitchFamily="2" charset="2"/>
              <a:buChar char="§"/>
            </a:pPr>
            <a:r>
              <a:rPr lang="en-US" sz="1200" kern="1200" dirty="0">
                <a:solidFill>
                  <a:schemeClr val="tx1"/>
                </a:solidFill>
                <a:effectLst/>
                <a:latin typeface="Century Gothic" panose="020B0502020202020204" pitchFamily="34" charset="0"/>
                <a:ea typeface="+mn-ea"/>
                <a:cs typeface="+mn-cs"/>
              </a:rPr>
              <a:t>Learning objective: Understand and compare the four most common paradigms—positivism, constructivism/interpretivism, pragmaticism, and critical/emancipatory</a:t>
            </a:r>
          </a:p>
          <a:p>
            <a:pPr marL="1085850" lvl="2" indent="-171450">
              <a:buFont typeface="Courier New" panose="02070309020205020404" pitchFamily="49" charset="0"/>
              <a:buChar char="o"/>
            </a:pPr>
            <a:r>
              <a:rPr lang="en-US" sz="1200" kern="1200" dirty="0">
                <a:solidFill>
                  <a:schemeClr val="tx1"/>
                </a:solidFill>
                <a:effectLst/>
                <a:latin typeface="Century Gothic" panose="020B0502020202020204" pitchFamily="34" charset="0"/>
                <a:ea typeface="+mn-ea"/>
                <a:cs typeface="+mn-cs"/>
              </a:rPr>
              <a:t>Describe implications of paradigm choice on study design and research methods</a:t>
            </a:r>
            <a:br>
              <a:rPr lang="en-US" sz="1200" kern="1200" dirty="0">
                <a:solidFill>
                  <a:schemeClr val="tx1"/>
                </a:solidFill>
                <a:effectLst/>
                <a:latin typeface="Century Gothic" panose="020B0502020202020204" pitchFamily="34" charset="0"/>
                <a:ea typeface="+mn-ea"/>
                <a:cs typeface="+mn-cs"/>
              </a:rPr>
            </a:br>
            <a:endParaRPr lang="en-US" sz="1200" kern="1200" dirty="0">
              <a:solidFill>
                <a:schemeClr val="tx1"/>
              </a:solidFill>
              <a:effectLst/>
              <a:latin typeface="Century Gothic" panose="020B0502020202020204" pitchFamily="34" charset="0"/>
              <a:ea typeface="+mn-ea"/>
              <a:cs typeface="+mn-cs"/>
            </a:endParaRPr>
          </a:p>
          <a:p>
            <a:pPr marL="628650" lvl="1" indent="-171450">
              <a:buFont typeface="Wingdings" panose="05000000000000000000" pitchFamily="2" charset="2"/>
              <a:buChar char="§"/>
            </a:pPr>
            <a:r>
              <a:rPr lang="en-US" sz="1200" kern="1200" dirty="0">
                <a:solidFill>
                  <a:schemeClr val="tx1"/>
                </a:solidFill>
                <a:effectLst/>
                <a:latin typeface="Century Gothic" panose="020B0502020202020204" pitchFamily="34" charset="0"/>
                <a:ea typeface="+mn-ea"/>
                <a:cs typeface="+mn-cs"/>
              </a:rPr>
              <a:t>Learning objective: Compare and contrast the use of qualitative methods for evaluation, as compared to other approaches</a:t>
            </a:r>
          </a:p>
          <a:p>
            <a:pPr marL="1085850" lvl="2" indent="-171450">
              <a:buFont typeface="Courier New" panose="02070309020205020404" pitchFamily="49" charset="0"/>
              <a:buChar char="o"/>
            </a:pPr>
            <a:r>
              <a:rPr lang="en-US" sz="1200" kern="1200" dirty="0">
                <a:solidFill>
                  <a:schemeClr val="tx1"/>
                </a:solidFill>
                <a:effectLst/>
                <a:latin typeface="Century Gothic" panose="020B0502020202020204" pitchFamily="34" charset="0"/>
                <a:ea typeface="+mn-ea"/>
                <a:cs typeface="+mn-cs"/>
              </a:rPr>
              <a:t>Illustrate the use of major paradigms in existing evaluations</a:t>
            </a:r>
          </a:p>
          <a:p>
            <a:pPr marL="1085850" lvl="2" indent="-171450">
              <a:buFont typeface="Courier New" panose="02070309020205020404" pitchFamily="49" charset="0"/>
              <a:buChar char="o"/>
            </a:pPr>
            <a:r>
              <a:rPr lang="en-US" sz="1200" kern="1200" dirty="0">
                <a:solidFill>
                  <a:schemeClr val="tx1"/>
                </a:solidFill>
                <a:effectLst/>
                <a:latin typeface="Century Gothic" panose="020B0502020202020204" pitchFamily="34" charset="0"/>
                <a:ea typeface="+mn-ea"/>
                <a:cs typeface="+mn-cs"/>
              </a:rPr>
              <a:t>Compare and contrast the use of qualitative methods for evaluation by examining and distinguishing the benefits offered by the qualitative assessment in contrast to the quantitative assessment for proper justification on their use</a:t>
            </a:r>
            <a:br>
              <a:rPr lang="en-US" sz="1200" kern="1200" dirty="0">
                <a:solidFill>
                  <a:schemeClr val="tx1"/>
                </a:solidFill>
                <a:effectLst/>
                <a:latin typeface="Century Gothic" panose="020B0502020202020204" pitchFamily="34" charset="0"/>
                <a:ea typeface="+mn-ea"/>
                <a:cs typeface="+mn-cs"/>
              </a:rPr>
            </a:br>
            <a:endParaRPr lang="en-US" sz="1200" kern="1200" dirty="0">
              <a:solidFill>
                <a:schemeClr val="tx1"/>
              </a:solidFill>
              <a:effectLst/>
              <a:latin typeface="Century Gothic" panose="020B0502020202020204" pitchFamily="34" charset="0"/>
              <a:ea typeface="+mn-ea"/>
              <a:cs typeface="+mn-cs"/>
            </a:endParaRPr>
          </a:p>
          <a:p>
            <a:pPr marL="628650" lvl="1" indent="-171450">
              <a:buFont typeface="Wingdings" panose="05000000000000000000" pitchFamily="2" charset="2"/>
              <a:buChar char="§"/>
            </a:pPr>
            <a:r>
              <a:rPr lang="en-US" sz="1200" kern="1200" dirty="0">
                <a:solidFill>
                  <a:schemeClr val="tx1"/>
                </a:solidFill>
                <a:effectLst/>
                <a:latin typeface="Century Gothic" panose="020B0502020202020204" pitchFamily="34" charset="0"/>
                <a:ea typeface="+mn-ea"/>
                <a:cs typeface="+mn-cs"/>
              </a:rPr>
              <a:t>Learning objective: Identify the benefits and challenges of evaluation using mixed-methods (combination of qualitative and quantitative methods) </a:t>
            </a:r>
          </a:p>
          <a:p>
            <a:pPr marL="1085850" lvl="2" indent="-171450">
              <a:buFont typeface="Courier New" panose="02070309020205020404" pitchFamily="49" charset="0"/>
              <a:buChar char="o"/>
            </a:pPr>
            <a:r>
              <a:rPr lang="en-US" sz="1200" kern="1200" dirty="0">
                <a:solidFill>
                  <a:schemeClr val="tx1"/>
                </a:solidFill>
                <a:effectLst/>
                <a:latin typeface="Century Gothic" panose="020B0502020202020204" pitchFamily="34" charset="0"/>
                <a:ea typeface="+mn-ea"/>
                <a:cs typeface="+mn-cs"/>
              </a:rPr>
              <a:t>Explain the different designs and ways qualitative and quantitative methods complement one another</a:t>
            </a:r>
          </a:p>
          <a:p>
            <a:endParaRPr lang="en-US" dirty="0">
              <a:latin typeface="Century Gothic" panose="020B0502020202020204" pitchFamily="34" charset="0"/>
            </a:endParaRPr>
          </a:p>
        </p:txBody>
      </p:sp>
    </p:spTree>
    <p:extLst>
      <p:ext uri="{BB962C8B-B14F-4D97-AF65-F5344CB8AC3E}">
        <p14:creationId xmlns:p14="http://schemas.microsoft.com/office/powerpoint/2010/main" val="249034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1006475" y="3692525"/>
            <a:ext cx="8045450" cy="3497263"/>
          </a:xfrm>
          <a:prstGeom prst="rect">
            <a:avLst/>
          </a:prstGeom>
        </p:spPr>
        <p:txBody>
          <a:bodyPr>
            <a:normAutofit fontScale="85000" lnSpcReduction="20000"/>
          </a:bodyPr>
          <a:lstStyle/>
          <a:p>
            <a:pPr rtl="0"/>
            <a:r>
              <a:rPr lang="en-ZA" sz="1200" kern="1200" dirty="0">
                <a:solidFill>
                  <a:schemeClr val="tx1"/>
                </a:solidFill>
                <a:effectLst/>
                <a:latin typeface="Century Gothic" panose="020B0502020202020204" pitchFamily="34" charset="0"/>
                <a:ea typeface="+mn-ea"/>
                <a:cs typeface="+mn-cs"/>
              </a:rPr>
              <a:t>What is the point</a:t>
            </a:r>
            <a:r>
              <a:rPr lang="en-ZA" sz="1200" kern="1200" baseline="0" dirty="0">
                <a:solidFill>
                  <a:schemeClr val="tx1"/>
                </a:solidFill>
                <a:effectLst/>
                <a:latin typeface="Century Gothic" panose="020B0502020202020204" pitchFamily="34" charset="0"/>
                <a:ea typeface="+mn-ea"/>
                <a:cs typeface="+mn-cs"/>
              </a:rPr>
              <a:t>/aim of research? </a:t>
            </a:r>
          </a:p>
          <a:p>
            <a:pPr rtl="0"/>
            <a:endParaRPr lang="en-ZA" sz="1200" kern="1200" dirty="0">
              <a:solidFill>
                <a:schemeClr val="tx1"/>
              </a:solidFill>
              <a:effectLst/>
              <a:latin typeface="Century Gothic" panose="020B0502020202020204" pitchFamily="34" charset="0"/>
              <a:ea typeface="+mn-ea"/>
              <a:cs typeface="+mn-cs"/>
            </a:endParaRPr>
          </a:p>
          <a:p>
            <a:pPr rtl="0"/>
            <a:r>
              <a:rPr lang="en-ZA" sz="1200" kern="1200" dirty="0">
                <a:solidFill>
                  <a:schemeClr val="tx1"/>
                </a:solidFill>
                <a:effectLst/>
                <a:latin typeface="Century Gothic" panose="020B0502020202020204" pitchFamily="34" charset="0"/>
                <a:ea typeface="+mn-ea"/>
                <a:cs typeface="+mn-cs"/>
              </a:rPr>
              <a:t>[Allow time for participant response and discussion—5–10 minutes]</a:t>
            </a:r>
          </a:p>
          <a:p>
            <a:pPr rtl="0"/>
            <a:endParaRPr lang="en-ZA" sz="1200" kern="1200" dirty="0">
              <a:solidFill>
                <a:schemeClr val="tx1"/>
              </a:solidFill>
              <a:effectLst/>
              <a:latin typeface="Century Gothic" panose="020B0502020202020204" pitchFamily="34" charset="0"/>
              <a:ea typeface="+mn-ea"/>
              <a:cs typeface="+mn-cs"/>
            </a:endParaRPr>
          </a:p>
          <a:p>
            <a:pPr rtl="0"/>
            <a:r>
              <a:rPr lang="en-ZA" sz="1200" kern="1200" dirty="0">
                <a:solidFill>
                  <a:schemeClr val="tx1"/>
                </a:solidFill>
                <a:effectLst/>
                <a:latin typeface="Century Gothic" panose="020B0502020202020204" pitchFamily="34" charset="0"/>
                <a:ea typeface="+mn-ea"/>
                <a:cs typeface="+mn-cs"/>
              </a:rPr>
              <a:t>Fundamentally, both qualitative and quantitative data analysis revolve around summarising, describing, and analysing masses of data (Lacey &amp; Luff, 2007; </a:t>
            </a:r>
            <a:r>
              <a:rPr lang="en-ZA" sz="1200" kern="1200" dirty="0" err="1">
                <a:solidFill>
                  <a:schemeClr val="tx1"/>
                </a:solidFill>
                <a:effectLst/>
                <a:latin typeface="Century Gothic" panose="020B0502020202020204" pitchFamily="34" charset="0"/>
                <a:ea typeface="+mn-ea"/>
                <a:cs typeface="+mn-cs"/>
              </a:rPr>
              <a:t>Schurink</a:t>
            </a:r>
            <a:r>
              <a:rPr lang="en-ZA" sz="1200" kern="1200" dirty="0">
                <a:solidFill>
                  <a:schemeClr val="tx1"/>
                </a:solidFill>
                <a:effectLst/>
                <a:latin typeface="Century Gothic" panose="020B0502020202020204" pitchFamily="34" charset="0"/>
                <a:ea typeface="+mn-ea"/>
                <a:cs typeface="+mn-cs"/>
              </a:rPr>
              <a:t>, Fouche, &amp; De Vos, 2013). In the case of quantitative research the data are numerical with various statistical techniques employed to examine patterns and seek relationships. Qualitative research also demands the same summation, description, and analysis, with the main aim of seeking relationships and examining themes or patterns, discrepancies, and links (Flick, 2014b; </a:t>
            </a:r>
            <a:r>
              <a:rPr lang="en-ZA" sz="1200" kern="1200" dirty="0" err="1">
                <a:solidFill>
                  <a:schemeClr val="tx1"/>
                </a:solidFill>
                <a:effectLst/>
                <a:latin typeface="Century Gothic" panose="020B0502020202020204" pitchFamily="34" charset="0"/>
                <a:ea typeface="+mn-ea"/>
                <a:cs typeface="+mn-cs"/>
              </a:rPr>
              <a:t>Schurink</a:t>
            </a:r>
            <a:r>
              <a:rPr lang="en-ZA" sz="1200" kern="1200" dirty="0">
                <a:solidFill>
                  <a:schemeClr val="tx1"/>
                </a:solidFill>
                <a:effectLst/>
                <a:latin typeface="Century Gothic" panose="020B0502020202020204" pitchFamily="34" charset="0"/>
                <a:ea typeface="+mn-ea"/>
                <a:cs typeface="+mn-cs"/>
              </a:rPr>
              <a:t> et al., 2013). In the case of qualitative research, the data are mainly textual, graphic, audio, or other non-numerical data (Flick, 2014b; </a:t>
            </a:r>
            <a:r>
              <a:rPr lang="en-ZA" sz="1200" kern="1200" dirty="0" err="1">
                <a:solidFill>
                  <a:schemeClr val="tx1"/>
                </a:solidFill>
                <a:effectLst/>
                <a:latin typeface="Century Gothic" panose="020B0502020202020204" pitchFamily="34" charset="0"/>
                <a:ea typeface="+mn-ea"/>
                <a:cs typeface="+mn-cs"/>
              </a:rPr>
              <a:t>Schurink</a:t>
            </a:r>
            <a:r>
              <a:rPr lang="en-ZA" sz="1200" kern="1200" dirty="0">
                <a:solidFill>
                  <a:schemeClr val="tx1"/>
                </a:solidFill>
                <a:effectLst/>
                <a:latin typeface="Century Gothic" panose="020B0502020202020204" pitchFamily="34" charset="0"/>
                <a:ea typeface="+mn-ea"/>
                <a:cs typeface="+mn-cs"/>
              </a:rPr>
              <a:t> et al., 2013). The tools used are also not statistics but various qualitative data analyses techniques (Lacey &amp; Luff, 2007). Both qualitative and quantitative data analysis thus recognise that humans struggle to relate to vast amounts of unstructured data, as well as the need to bring some order to the chaos of data (</a:t>
            </a:r>
            <a:r>
              <a:rPr lang="en-ZA" sz="1200" kern="1200" dirty="0" err="1">
                <a:solidFill>
                  <a:schemeClr val="tx1"/>
                </a:solidFill>
                <a:effectLst/>
                <a:latin typeface="Century Gothic" panose="020B0502020202020204" pitchFamily="34" charset="0"/>
                <a:ea typeface="+mn-ea"/>
                <a:cs typeface="+mn-cs"/>
              </a:rPr>
              <a:t>Bazeley</a:t>
            </a:r>
            <a:r>
              <a:rPr lang="en-ZA" sz="1200" kern="1200" dirty="0">
                <a:solidFill>
                  <a:schemeClr val="tx1"/>
                </a:solidFill>
                <a:effectLst/>
                <a:latin typeface="Century Gothic" panose="020B0502020202020204" pitchFamily="34" charset="0"/>
                <a:ea typeface="+mn-ea"/>
                <a:cs typeface="+mn-cs"/>
              </a:rPr>
              <a:t>, 2013; Evers, 2016; </a:t>
            </a:r>
            <a:r>
              <a:rPr lang="en-ZA" sz="1200" kern="1200" dirty="0" err="1">
                <a:solidFill>
                  <a:schemeClr val="tx1"/>
                </a:solidFill>
                <a:effectLst/>
                <a:latin typeface="Century Gothic" panose="020B0502020202020204" pitchFamily="34" charset="0"/>
                <a:ea typeface="+mn-ea"/>
                <a:cs typeface="+mn-cs"/>
              </a:rPr>
              <a:t>Reichertz</a:t>
            </a:r>
            <a:r>
              <a:rPr lang="en-ZA" sz="1200" kern="1200" dirty="0">
                <a:solidFill>
                  <a:schemeClr val="tx1"/>
                </a:solidFill>
                <a:effectLst/>
                <a:latin typeface="Century Gothic" panose="020B0502020202020204" pitchFamily="34" charset="0"/>
                <a:ea typeface="+mn-ea"/>
                <a:cs typeface="+mn-cs"/>
              </a:rPr>
              <a:t>, 2015; Saldana, 2015). The researcher</a:t>
            </a:r>
            <a:r>
              <a:rPr lang="en-ZA" sz="1200" kern="1200" baseline="0" dirty="0">
                <a:solidFill>
                  <a:schemeClr val="tx1"/>
                </a:solidFill>
                <a:effectLst/>
                <a:latin typeface="Century Gothic" panose="020B0502020202020204" pitchFamily="34" charset="0"/>
                <a:ea typeface="+mn-ea"/>
                <a:cs typeface="+mn-cs"/>
              </a:rPr>
              <a:t> also then needs </a:t>
            </a:r>
            <a:br>
              <a:rPr lang="en-ZA" sz="1200" kern="1200" baseline="0" dirty="0">
                <a:solidFill>
                  <a:schemeClr val="tx1"/>
                </a:solidFill>
                <a:effectLst/>
                <a:latin typeface="Century Gothic" panose="020B0502020202020204" pitchFamily="34" charset="0"/>
                <a:ea typeface="+mn-ea"/>
                <a:cs typeface="+mn-cs"/>
              </a:rPr>
            </a:br>
            <a:r>
              <a:rPr lang="en-ZA" sz="1200" kern="1200" baseline="0" dirty="0">
                <a:solidFill>
                  <a:schemeClr val="tx1"/>
                </a:solidFill>
                <a:effectLst/>
                <a:latin typeface="Century Gothic" panose="020B0502020202020204" pitchFamily="34" charset="0"/>
                <a:ea typeface="+mn-ea"/>
                <a:cs typeface="+mn-cs"/>
              </a:rPr>
              <a:t>to further add value through contextually appropriate interpretation to change it from meaningless data to actionable information. </a:t>
            </a:r>
          </a:p>
          <a:p>
            <a:pPr rtl="0"/>
            <a:endParaRPr lang="en-ZA" sz="1200" kern="1200" baseline="0" dirty="0">
              <a:solidFill>
                <a:schemeClr val="tx1"/>
              </a:solidFill>
              <a:effectLst/>
              <a:latin typeface="Century Gothic" panose="020B0502020202020204" pitchFamily="34" charset="0"/>
              <a:ea typeface="+mn-ea"/>
              <a:cs typeface="+mn-cs"/>
            </a:endParaRPr>
          </a:p>
          <a:p>
            <a:pPr rtl="0"/>
            <a:r>
              <a:rPr lang="en-ZA" sz="1200" kern="1200" baseline="0" dirty="0">
                <a:solidFill>
                  <a:schemeClr val="tx1"/>
                </a:solidFill>
                <a:effectLst/>
                <a:latin typeface="Century Gothic" panose="020B0502020202020204" pitchFamily="34" charset="0"/>
                <a:ea typeface="+mn-ea"/>
                <a:cs typeface="+mn-cs"/>
              </a:rPr>
              <a:t>E</a:t>
            </a:r>
            <a:r>
              <a:rPr lang="en-ZA" sz="1200" kern="1200" dirty="0">
                <a:solidFill>
                  <a:schemeClr val="tx1"/>
                </a:solidFill>
                <a:effectLst/>
                <a:latin typeface="Century Gothic" panose="020B0502020202020204" pitchFamily="34" charset="0"/>
                <a:ea typeface="+mn-ea"/>
                <a:cs typeface="+mn-cs"/>
              </a:rPr>
              <a:t>valuation adds the component of value judgement to research,</a:t>
            </a:r>
            <a:r>
              <a:rPr lang="en-ZA" sz="1200" kern="1200" baseline="0" dirty="0">
                <a:solidFill>
                  <a:schemeClr val="tx1"/>
                </a:solidFill>
                <a:effectLst/>
                <a:latin typeface="Century Gothic" panose="020B0502020202020204" pitchFamily="34" charset="0"/>
                <a:ea typeface="+mn-ea"/>
                <a:cs typeface="+mn-cs"/>
              </a:rPr>
              <a:t> while monitoring is process orientated to examine activities and serve as an early warning as to whether a project, intervention, or task is on </a:t>
            </a:r>
            <a:r>
              <a:rPr lang="en-ZA" sz="1200" b="0" kern="1200" baseline="0" dirty="0">
                <a:solidFill>
                  <a:schemeClr val="tx1"/>
                </a:solidFill>
                <a:effectLst/>
                <a:latin typeface="Century Gothic" panose="020B0502020202020204" pitchFamily="34" charset="0"/>
                <a:ea typeface="+mn-ea"/>
                <a:cs typeface="+mn-cs"/>
              </a:rPr>
              <a:t>track. </a:t>
            </a:r>
            <a:r>
              <a:rPr lang="en-US" sz="1200" b="0" i="0" kern="1200" dirty="0">
                <a:solidFill>
                  <a:schemeClr val="tx1"/>
                </a:solidFill>
                <a:effectLst/>
                <a:latin typeface="Century Gothic" panose="020B0502020202020204" pitchFamily="34" charset="0"/>
                <a:ea typeface="+mn-ea"/>
                <a:cs typeface="+mn-cs"/>
              </a:rPr>
              <a:t>Monitoring and evaluation (M&amp;E) is a process that helps improve performance and achieve results. Its goal is to improve current and future management of outputs, outcomes, and impact. </a:t>
            </a:r>
          </a:p>
          <a:p>
            <a:pPr rtl="0"/>
            <a:endParaRPr lang="en-US" sz="1200" b="0" i="0" kern="1200" dirty="0">
              <a:solidFill>
                <a:schemeClr val="tx1"/>
              </a:solidFill>
              <a:effectLst/>
              <a:latin typeface="Century Gothic" panose="020B0502020202020204" pitchFamily="34" charset="0"/>
              <a:ea typeface="+mn-ea"/>
              <a:cs typeface="+mn-cs"/>
            </a:endParaRPr>
          </a:p>
          <a:p>
            <a:pPr rtl="0"/>
            <a:r>
              <a:rPr lang="en-US" sz="1200" b="0" i="0" kern="1200" dirty="0">
                <a:solidFill>
                  <a:schemeClr val="tx1"/>
                </a:solidFill>
                <a:effectLst/>
                <a:latin typeface="Century Gothic" panose="020B0502020202020204" pitchFamily="34" charset="0"/>
                <a:ea typeface="+mn-ea"/>
                <a:cs typeface="+mn-cs"/>
              </a:rPr>
              <a:t>In</a:t>
            </a:r>
            <a:r>
              <a:rPr lang="en-US" sz="1200" b="0" i="0" kern="1200" baseline="0" dirty="0">
                <a:solidFill>
                  <a:schemeClr val="tx1"/>
                </a:solidFill>
                <a:effectLst/>
                <a:latin typeface="Century Gothic" panose="020B0502020202020204" pitchFamily="34" charset="0"/>
                <a:ea typeface="+mn-ea"/>
                <a:cs typeface="+mn-cs"/>
              </a:rPr>
              <a:t> all cases, research and M&amp;E of the activities are conducted for a particular audience of funders, academics, clients, communities, etc. All products are aimed at consumption by an audience and have to contribute value by answering the key question of, “so what?” There must be implications and recommendations from your research, otherwise it has no value. A litmus test would be to ask yourself: “How would I sell this research?” or “What value proposition does it contribute?”</a:t>
            </a:r>
            <a:endParaRPr dirty="0">
              <a:latin typeface="Century Gothic" panose="020B0502020202020204" pitchFamily="34" charset="0"/>
            </a:endParaRPr>
          </a:p>
        </p:txBody>
      </p:sp>
    </p:spTree>
    <p:extLst>
      <p:ext uri="{BB962C8B-B14F-4D97-AF65-F5344CB8AC3E}">
        <p14:creationId xmlns:p14="http://schemas.microsoft.com/office/powerpoint/2010/main" val="23078449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Often, the language we use in research/evaluation can be confusing.</a:t>
            </a:r>
          </a:p>
          <a:p>
            <a:endParaRPr lang="en-US" dirty="0">
              <a:latin typeface="Century Gothic" panose="020B0502020202020204" pitchFamily="34" charset="0"/>
            </a:endParaRPr>
          </a:p>
          <a:p>
            <a:r>
              <a:rPr lang="en-US" dirty="0">
                <a:latin typeface="Century Gothic" panose="020B0502020202020204" pitchFamily="34" charset="0"/>
              </a:rPr>
              <a:t>[This is a humorous example of someone using the word photosynthesis incorrectly.]</a:t>
            </a:r>
          </a:p>
        </p:txBody>
      </p:sp>
    </p:spTree>
    <p:extLst>
      <p:ext uri="{BB962C8B-B14F-4D97-AF65-F5344CB8AC3E}">
        <p14:creationId xmlns:p14="http://schemas.microsoft.com/office/powerpoint/2010/main" val="4914513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dirty="0">
                <a:latin typeface="Century Gothic" panose="020B0502020202020204" pitchFamily="34" charset="0"/>
              </a:rPr>
              <a:t>Evaluation terminology</a:t>
            </a:r>
            <a:r>
              <a:rPr lang="en-US" baseline="0" dirty="0">
                <a:latin typeface="Century Gothic" panose="020B0502020202020204" pitchFamily="34" charset="0"/>
              </a:rPr>
              <a:t> is often used to confuse and obfuscate and provide evaluators with protection from critique as a shared understanding of the terminology is assumed. There is no area where this is more true than when it comes to the philosophy of scientific method, or paradigms. </a:t>
            </a:r>
          </a:p>
          <a:p>
            <a:endParaRPr lang="en-US" baseline="0"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latin typeface="Century Gothic" panose="020B0502020202020204" pitchFamily="34" charset="0"/>
              </a:rPr>
              <a:t>What are paradigms? Well, as you can see on the slide, what most people know is that it is about your view of the world, philosophy, and the lenses you apply. What is more important, though, is that it provides the key to the city in terms of M&amp;E. Once you have equipped yourself with an understanding of paradigms, </a:t>
            </a:r>
            <a:br>
              <a:rPr lang="en-US" baseline="0" dirty="0">
                <a:latin typeface="Century Gothic" panose="020B0502020202020204" pitchFamily="34" charset="0"/>
              </a:rPr>
            </a:br>
            <a:r>
              <a:rPr lang="en-US" baseline="0" dirty="0">
                <a:latin typeface="Century Gothic" panose="020B0502020202020204" pitchFamily="34" charset="0"/>
              </a:rPr>
              <a:t>it enables you to be able to place any evaluation, regardless of any new or different terminology used by a funder, client, or participant, in the </a:t>
            </a:r>
            <a:br>
              <a:rPr lang="en-US" baseline="0" dirty="0">
                <a:latin typeface="Century Gothic" panose="020B0502020202020204" pitchFamily="34" charset="0"/>
              </a:rPr>
            </a:br>
            <a:r>
              <a:rPr lang="en-US" baseline="0" dirty="0">
                <a:latin typeface="Century Gothic" panose="020B0502020202020204" pitchFamily="34" charset="0"/>
              </a:rPr>
              <a:t>appropriate paradigm. </a:t>
            </a:r>
            <a:endParaRPr lang="en-US" dirty="0">
              <a:latin typeface="Century Gothic" panose="020B0502020202020204" pitchFamily="34" charset="0"/>
            </a:endParaRPr>
          </a:p>
        </p:txBody>
      </p:sp>
    </p:spTree>
    <p:extLst>
      <p:ext uri="{BB962C8B-B14F-4D97-AF65-F5344CB8AC3E}">
        <p14:creationId xmlns:p14="http://schemas.microsoft.com/office/powerpoint/2010/main" val="26558892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baseline="0" dirty="0">
                <a:latin typeface="Century Gothic" panose="020B0502020202020204" pitchFamily="34" charset="0"/>
              </a:rPr>
              <a:t>In essence, paradigms thus represent a classification system and every research project and design can be mapped to somewhere in the classification system. If you know in what classification (paradigm) the evaluation falls, you will immediately know what the underlying view of reality, the knowledge type which is sought and valued, as well as probable methods that will be applied. </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latin typeface="Century Gothic" panose="020B0502020202020204" pitchFamily="34" charset="0"/>
              </a:rPr>
              <a:t>Each paradigm has certain characteristics or dimensions through which it is differentiated from other paradigms. These are:</a:t>
            </a:r>
            <a:br>
              <a:rPr lang="en-US" baseline="0" dirty="0">
                <a:latin typeface="Century Gothic" panose="020B0502020202020204" pitchFamily="34" charset="0"/>
              </a:rPr>
            </a:br>
            <a:endParaRPr lang="en-US" baseline="0" dirty="0">
              <a:latin typeface="Century Gothic" panose="020B0502020202020204" pitchFamily="34" charset="0"/>
            </a:endParaRP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baseline="0" dirty="0">
                <a:latin typeface="Century Gothic" panose="020B0502020202020204" pitchFamily="34" charset="0"/>
              </a:rPr>
              <a:t>Ontology, or view of reality or theory of existence</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baseline="0" dirty="0">
                <a:latin typeface="Century Gothic" panose="020B0502020202020204" pitchFamily="34" charset="0"/>
              </a:rPr>
              <a:t>What type of knowledge is sought and valued—what do we view as the nature of truth? </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baseline="0" dirty="0">
                <a:latin typeface="Century Gothic" panose="020B0502020202020204" pitchFamily="34" charset="0"/>
              </a:rPr>
              <a:t>Methodology—how do we gain the knowledge above? Which methods would allow us to gain the knowledge we are seeking?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baseline="0"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baseline="0" dirty="0">
                <a:latin typeface="Century Gothic" panose="020B0502020202020204" pitchFamily="34" charset="0"/>
              </a:rPr>
              <a:t>Some of the confusion that people have about paradigms is that there is no consensus on how many paradigms there are. Some say there are two, qualitative and quantitative. This is too general to be of much use to us as evaluators. Others say there are 19 or 20. We will discuss an approach used by authors such as Teddlie &amp;</a:t>
            </a:r>
            <a:r>
              <a:rPr lang="en-US" baseline="0" dirty="0" err="1">
                <a:latin typeface="Century Gothic" panose="020B0502020202020204" pitchFamily="34" charset="0"/>
              </a:rPr>
              <a:t>Tashakkori</a:t>
            </a:r>
            <a:r>
              <a:rPr lang="en-US" baseline="0" dirty="0">
                <a:latin typeface="Century Gothic" panose="020B0502020202020204" pitchFamily="34" charset="0"/>
              </a:rPr>
              <a:t>, as well as Creswell, amongst others. This approach consists of three distinct paradigms and an overarching fourth paradigm. You will see that even the three paradigms presented here could be broken into smaller more nuanced paradigms, but such nuance is rarely necessary.</a:t>
            </a:r>
            <a:endParaRPr lang="en-US" dirty="0">
              <a:latin typeface="Century Gothic" panose="020B0502020202020204" pitchFamily="34" charset="0"/>
            </a:endParaRPr>
          </a:p>
        </p:txBody>
      </p:sp>
    </p:spTree>
    <p:extLst>
      <p:ext uri="{BB962C8B-B14F-4D97-AF65-F5344CB8AC3E}">
        <p14:creationId xmlns:p14="http://schemas.microsoft.com/office/powerpoint/2010/main" val="596993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latin typeface="Century Gothic" panose="020B0502020202020204" pitchFamily="34" charset="0"/>
              </a:rPr>
              <a:t>Each paradigm has certain characteristics or dimensions through which it is differentiated from other paradigms. These are:</a:t>
            </a:r>
            <a:br>
              <a:rPr lang="en-US" baseline="0" dirty="0">
                <a:latin typeface="Century Gothic" panose="020B0502020202020204" pitchFamily="34" charset="0"/>
              </a:rPr>
            </a:br>
            <a:endParaRPr lang="en-US" baseline="0" dirty="0">
              <a:latin typeface="Century Gothic" panose="020B0502020202020204" pitchFamily="34" charset="0"/>
            </a:endParaRP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baseline="0" dirty="0">
                <a:latin typeface="Century Gothic" panose="020B0502020202020204" pitchFamily="34" charset="0"/>
              </a:rPr>
              <a:t>Ontology, or view of reality or theory of existence</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baseline="0" dirty="0">
                <a:latin typeface="Century Gothic" panose="020B0502020202020204" pitchFamily="34" charset="0"/>
              </a:rPr>
              <a:t>What type of knowledge is sought and valued—what do we view as the nature of truth? </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baseline="0" dirty="0">
                <a:latin typeface="Century Gothic" panose="020B0502020202020204" pitchFamily="34" charset="0"/>
              </a:rPr>
              <a:t>Methodology, or how do we gain the knowledge above? Which methods would allow us to gain the knowledge we are seeking?</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baseline="0" dirty="0">
              <a:latin typeface="Century Gothic" panose="020B0502020202020204" pitchFamily="34" charset="0"/>
            </a:endParaRPr>
          </a:p>
        </p:txBody>
      </p:sp>
    </p:spTree>
    <p:extLst>
      <p:ext uri="{BB962C8B-B14F-4D97-AF65-F5344CB8AC3E}">
        <p14:creationId xmlns:p14="http://schemas.microsoft.com/office/powerpoint/2010/main" val="4034654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latin typeface="Century Gothic" panose="020B0502020202020204" pitchFamily="34" charset="0"/>
              </a:rPr>
              <a:t>By understanding paradigms and demystifying the terminology, we thus enable ourselves not only to understand other researchers, funders, and clients, but also gain the ability to employ the terminology to express ourselves. </a:t>
            </a:r>
            <a:endParaRPr lang="en-US" dirty="0">
              <a:latin typeface="Century Gothic" panose="020B0502020202020204" pitchFamily="34" charset="0"/>
            </a:endParaRPr>
          </a:p>
        </p:txBody>
      </p:sp>
    </p:spTree>
    <p:extLst>
      <p:ext uri="{BB962C8B-B14F-4D97-AF65-F5344CB8AC3E}">
        <p14:creationId xmlns:p14="http://schemas.microsoft.com/office/powerpoint/2010/main" val="2010476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dirty="0">
                <a:latin typeface="Century Gothic" panose="020B0502020202020204" pitchFamily="34" charset="0"/>
              </a:rPr>
              <a:t>Firstly,</a:t>
            </a:r>
            <a:r>
              <a:rPr lang="en-US" baseline="0" dirty="0">
                <a:latin typeface="Century Gothic" panose="020B0502020202020204" pitchFamily="34" charset="0"/>
              </a:rPr>
              <a:t> there are the positivists. These are the quantitative researchers. You may imagine a white coat lab scientist, possibly smelling a bit of formaldehyde. These positivists are not concerned with the mouse's mood or personal problems, but in how quickly it completes a run through a maze. </a:t>
            </a:r>
          </a:p>
          <a:p>
            <a:endParaRPr lang="en-US" baseline="0" dirty="0">
              <a:latin typeface="Century Gothic" panose="020B0502020202020204" pitchFamily="34" charset="0"/>
            </a:endParaRPr>
          </a:p>
          <a:p>
            <a:r>
              <a:rPr lang="en-US" baseline="0" dirty="0">
                <a:latin typeface="Century Gothic" panose="020B0502020202020204" pitchFamily="34" charset="0"/>
              </a:rPr>
              <a:t>Ontologically, positivists believe in one scientific reality that exists outside, objectively and independently, of the researcher.</a:t>
            </a:r>
          </a:p>
          <a:p>
            <a:endParaRPr lang="en-US" baseline="0" dirty="0">
              <a:latin typeface="Century Gothic" panose="020B0502020202020204" pitchFamily="34" charset="0"/>
            </a:endParaRPr>
          </a:p>
          <a:p>
            <a:r>
              <a:rPr lang="en-US" baseline="0" dirty="0">
                <a:latin typeface="Century Gothic" panose="020B0502020202020204" pitchFamily="34" charset="0"/>
              </a:rPr>
              <a:t>The type of knowledge sought is thus similar to the tagline from the television show the X-Files: “The Truth is out there!” Absolute knowledge that explains, shows cause and effect and relationships are sought. In fact, the original positives sought one rule to explain all of reality and this is still the ultimate positivist ideal. “One ring to rule them all!” (From Lord of the Rings, written by South African author J.R.R. Tolkien.)</a:t>
            </a:r>
          </a:p>
          <a:p>
            <a:endParaRPr lang="en-US" baseline="0" dirty="0">
              <a:latin typeface="Century Gothic" panose="020B0502020202020204" pitchFamily="34" charset="0"/>
            </a:endParaRPr>
          </a:p>
          <a:p>
            <a:r>
              <a:rPr lang="en-US" baseline="0" dirty="0">
                <a:latin typeface="Century Gothic" panose="020B0502020202020204" pitchFamily="34" charset="0"/>
              </a:rPr>
              <a:t>If such types of knowledge are sought, we must employ quantitative approaches, experimental designs, testing and prediction with control of variables and the ability to generalize from the sample. The language employed in this approach will include terms such as variables, causality, correlations, factors, descriptive, and inferential statistics, etc.</a:t>
            </a:r>
            <a:endParaRPr lang="en-US" dirty="0">
              <a:latin typeface="Century Gothic" panose="020B0502020202020204" pitchFamily="34" charset="0"/>
            </a:endParaRPr>
          </a:p>
        </p:txBody>
      </p:sp>
    </p:spTree>
    <p:extLst>
      <p:ext uri="{BB962C8B-B14F-4D97-AF65-F5344CB8AC3E}">
        <p14:creationId xmlns:p14="http://schemas.microsoft.com/office/powerpoint/2010/main" val="5599939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In order to understand each paradigm, we will use one example of a study on school attendance and absenteeism.</a:t>
            </a:r>
          </a:p>
          <a:p>
            <a:endParaRPr lang="en-US" dirty="0">
              <a:latin typeface="Century Gothic" panose="020B0502020202020204" pitchFamily="34" charset="0"/>
            </a:endParaRPr>
          </a:p>
          <a:p>
            <a:r>
              <a:rPr lang="en-US" dirty="0">
                <a:latin typeface="Century Gothic" panose="020B0502020202020204" pitchFamily="34" charset="0"/>
              </a:rPr>
              <a:t>How would someone conduct a study on this topic using a positivist perspective?</a:t>
            </a:r>
          </a:p>
          <a:p>
            <a:endParaRPr lang="en-US" dirty="0">
              <a:latin typeface="Century Gothic" panose="020B0502020202020204" pitchFamily="34" charset="0"/>
            </a:endParaRPr>
          </a:p>
          <a:p>
            <a:r>
              <a:rPr lang="en-US" dirty="0">
                <a:latin typeface="Century Gothic" panose="020B0502020202020204" pitchFamily="34" charset="0"/>
              </a:rPr>
              <a:t>[See if you can generate some responses. Then, click to see the answer on the slide.]</a:t>
            </a:r>
          </a:p>
        </p:txBody>
      </p:sp>
    </p:spTree>
    <p:extLst>
      <p:ext uri="{BB962C8B-B14F-4D97-AF65-F5344CB8AC3E}">
        <p14:creationId xmlns:p14="http://schemas.microsoft.com/office/powerpoint/2010/main" val="16750544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dirty="0">
                <a:latin typeface="Century Gothic" panose="020B0502020202020204" pitchFamily="34" charset="0"/>
              </a:rPr>
              <a:t>As</a:t>
            </a:r>
            <a:r>
              <a:rPr lang="en-US" baseline="0" dirty="0">
                <a:latin typeface="Century Gothic" panose="020B0502020202020204" pitchFamily="34" charset="0"/>
              </a:rPr>
              <a:t> you can see, the constructivist and interpretivist paradigms can be subdivided further. You even get constructionism and constructivism. Such detail and nuance are, however, rarely necessary. In terms of reality (ontology), interpretivists and constructivist both believe that each person, or groups of persons, has their own subjective realities. There are thus multiple realities all constructed through human interaction. No reality is more valid than another. For instance, the soccer World Cup taking place in South Africa was a dream come true for certain sports enthusiasts—a once in a life time opportunity for fans who would not otherwise ever have the chance. However, for the partially deaf grandmother whose house borders the sport stadium the same period was one of disruption, terrible traffic, increased prices, and increased background noise. Both realities are seen as equally valid, but constructed differently. </a:t>
            </a:r>
          </a:p>
          <a:p>
            <a:endParaRPr lang="en-US" baseline="0" dirty="0">
              <a:latin typeface="Century Gothic" panose="020B0502020202020204" pitchFamily="34" charset="0"/>
            </a:endParaRPr>
          </a:p>
          <a:p>
            <a:r>
              <a:rPr lang="en-US" baseline="0" dirty="0">
                <a:latin typeface="Century Gothic" panose="020B0502020202020204" pitchFamily="34" charset="0"/>
              </a:rPr>
              <a:t>The difference between constructivism and Interpretivism lies in how much value is placed on your role as researcher in constructing and influencing the data. You will read in many qualitative method textbooks that you as the researcher are the instrument. They sometimes use the term tool, too, but I prefer not to refer to myself in that way </a:t>
            </a:r>
            <a:r>
              <a:rPr lang="en-US" baseline="0" dirty="0">
                <a:latin typeface="Century Gothic" panose="020B0502020202020204" pitchFamily="34" charset="0"/>
                <a:sym typeface="Wingdings" panose="05000000000000000000" pitchFamily="2" charset="2"/>
              </a:rPr>
              <a:t>. </a:t>
            </a:r>
          </a:p>
          <a:p>
            <a:endParaRPr lang="en-US" baseline="0" dirty="0">
              <a:latin typeface="Century Gothic" panose="020B0502020202020204" pitchFamily="34" charset="0"/>
              <a:sym typeface="Wingdings" panose="05000000000000000000" pitchFamily="2" charset="2"/>
            </a:endParaRPr>
          </a:p>
          <a:p>
            <a:r>
              <a:rPr lang="en-US" baseline="0" dirty="0">
                <a:latin typeface="Century Gothic" panose="020B0502020202020204" pitchFamily="34" charset="0"/>
                <a:sym typeface="Wingdings" panose="05000000000000000000" pitchFamily="2" charset="2"/>
              </a:rPr>
              <a:t>Interpretivism places emphasis on how you as the researcher impacted the data generation, while constructivists are more externally focused on the societal construction and contribution to construction. </a:t>
            </a:r>
          </a:p>
          <a:p>
            <a:endParaRPr lang="en-US" baseline="0" dirty="0">
              <a:latin typeface="Century Gothic" panose="020B0502020202020204" pitchFamily="34" charset="0"/>
              <a:sym typeface="Wingdings" panose="05000000000000000000" pitchFamily="2" charset="2"/>
            </a:endParaRPr>
          </a:p>
          <a:p>
            <a:r>
              <a:rPr lang="en-US" baseline="0" dirty="0">
                <a:latin typeface="Century Gothic" panose="020B0502020202020204" pitchFamily="34" charset="0"/>
                <a:sym typeface="Wingdings" panose="05000000000000000000" pitchFamily="2" charset="2"/>
              </a:rPr>
              <a:t>The type of knowledge that is thus sought and valued (epistemology) are peoples’ realities. The purpose is to understand interactions and how society has created those realities.</a:t>
            </a:r>
          </a:p>
          <a:p>
            <a:endParaRPr lang="en-US" baseline="0" dirty="0">
              <a:latin typeface="Century Gothic" panose="020B0502020202020204" pitchFamily="34" charset="0"/>
              <a:sym typeface="Wingdings" panose="05000000000000000000" pitchFamily="2" charset="2"/>
            </a:endParaRPr>
          </a:p>
          <a:p>
            <a:r>
              <a:rPr lang="en-US" baseline="0" dirty="0">
                <a:latin typeface="Century Gothic" panose="020B0502020202020204" pitchFamily="34" charset="0"/>
                <a:sym typeface="Wingdings" panose="05000000000000000000" pitchFamily="2" charset="2"/>
              </a:rPr>
              <a:t>Therefore, if we wish to understand someone else's reality we have to ask their input or observe them. Methods thus include qualitative case studies, observations, interviews, research diaries, etc.</a:t>
            </a:r>
            <a:r>
              <a:rPr lang="en-US" baseline="0" dirty="0">
                <a:latin typeface="Century Gothic" panose="020B0502020202020204" pitchFamily="34" charset="0"/>
              </a:rPr>
              <a:t>—</a:t>
            </a:r>
            <a:r>
              <a:rPr lang="en-US" baseline="0" dirty="0">
                <a:latin typeface="Century Gothic" panose="020B0502020202020204" pitchFamily="34" charset="0"/>
                <a:sym typeface="Wingdings" panose="05000000000000000000" pitchFamily="2" charset="2"/>
              </a:rPr>
              <a:t>all of which need to be interpreted as imbedded in </a:t>
            </a:r>
            <a:br>
              <a:rPr lang="en-US" baseline="0" dirty="0">
                <a:latin typeface="Century Gothic" panose="020B0502020202020204" pitchFamily="34" charset="0"/>
                <a:sym typeface="Wingdings" panose="05000000000000000000" pitchFamily="2" charset="2"/>
              </a:rPr>
            </a:br>
            <a:r>
              <a:rPr lang="en-US" baseline="0" dirty="0">
                <a:latin typeface="Century Gothic" panose="020B0502020202020204" pitchFamily="34" charset="0"/>
                <a:sym typeface="Wingdings" panose="05000000000000000000" pitchFamily="2" charset="2"/>
              </a:rPr>
              <a:t>the context.</a:t>
            </a:r>
            <a:endParaRPr lang="en-US" dirty="0">
              <a:latin typeface="Century Gothic" panose="020B0502020202020204" pitchFamily="34" charset="0"/>
            </a:endParaRPr>
          </a:p>
        </p:txBody>
      </p:sp>
    </p:spTree>
    <p:extLst>
      <p:ext uri="{BB962C8B-B14F-4D97-AF65-F5344CB8AC3E}">
        <p14:creationId xmlns:p14="http://schemas.microsoft.com/office/powerpoint/2010/main" val="6862177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Same examples of a study on school attendance and absenteeism that have been asked to you.</a:t>
            </a:r>
          </a:p>
          <a:p>
            <a:endParaRPr lang="en-US" dirty="0">
              <a:latin typeface="Century Gothic" panose="020B0502020202020204" pitchFamily="34" charset="0"/>
            </a:endParaRPr>
          </a:p>
          <a:p>
            <a:r>
              <a:rPr lang="en-US" dirty="0">
                <a:latin typeface="Century Gothic" panose="020B0502020202020204" pitchFamily="34" charset="0"/>
              </a:rPr>
              <a:t>How would someone conduct a study on this topic using a constructivist/interpretivist perspective?</a:t>
            </a:r>
          </a:p>
          <a:p>
            <a:endParaRPr lang="en-US" dirty="0">
              <a:latin typeface="Century Gothic" panose="020B0502020202020204" pitchFamily="34" charset="0"/>
            </a:endParaRPr>
          </a:p>
          <a:p>
            <a:r>
              <a:rPr lang="en-US" dirty="0">
                <a:latin typeface="Century Gothic" panose="020B0502020202020204" pitchFamily="34" charset="0"/>
              </a:rPr>
              <a:t>[See if you can generate some responses. Then, click to see the answer on the slide.]</a:t>
            </a:r>
          </a:p>
          <a:p>
            <a:endParaRPr lang="en-US" dirty="0">
              <a:latin typeface="Century Gothic" panose="020B0502020202020204" pitchFamily="34" charset="0"/>
            </a:endParaRPr>
          </a:p>
        </p:txBody>
      </p:sp>
    </p:spTree>
    <p:extLst>
      <p:ext uri="{BB962C8B-B14F-4D97-AF65-F5344CB8AC3E}">
        <p14:creationId xmlns:p14="http://schemas.microsoft.com/office/powerpoint/2010/main" val="27069364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dirty="0">
                <a:latin typeface="Century Gothic" panose="020B0502020202020204" pitchFamily="34" charset="0"/>
              </a:rPr>
              <a:t>The critical/emancipatory paradigm</a:t>
            </a:r>
            <a:r>
              <a:rPr lang="en-US" baseline="0" dirty="0">
                <a:latin typeface="Century Gothic" panose="020B0502020202020204" pitchFamily="34" charset="0"/>
              </a:rPr>
              <a:t> views reality as being multiple and constructed, too. However, as is the case with politics, it focuses on the powers, be they historical, social, political, or economic, and how they shape these realities. The knowledge sought and valued (epistemology) thus inform the social, economic, and historic context. It focuses on ideological critique and praxis. Critique criticizes the current regime while praxis means that it strives towards evidence-based changes. This paradigm moves beyond mere interpretation to argumentation, often being controversial, aiming for social justice and emancipation.  </a:t>
            </a:r>
          </a:p>
          <a:p>
            <a:endParaRPr lang="en-US" baseline="0" dirty="0">
              <a:latin typeface="Century Gothic" panose="020B0502020202020204" pitchFamily="34" charset="0"/>
            </a:endParaRPr>
          </a:p>
          <a:p>
            <a:r>
              <a:rPr lang="en-US" baseline="0" dirty="0">
                <a:latin typeface="Century Gothic" panose="020B0502020202020204" pitchFamily="34" charset="0"/>
              </a:rPr>
              <a:t>The difference between critical and emancipatory approaches lies in that critique only lays open power relations and distortions and arguing for the injustice brought about. Emancipatory approaches move toward uplift and change of any oppression, mostly with the community or people as collaborators in uplifting themselves. </a:t>
            </a:r>
          </a:p>
          <a:p>
            <a:endParaRPr lang="en-US" baseline="0" dirty="0">
              <a:latin typeface="Century Gothic" panose="020B0502020202020204" pitchFamily="34" charset="0"/>
            </a:endParaRPr>
          </a:p>
          <a:p>
            <a:r>
              <a:rPr lang="en-US" baseline="0" dirty="0">
                <a:latin typeface="Century Gothic" panose="020B0502020202020204" pitchFamily="34" charset="0"/>
              </a:rPr>
              <a:t>This paradigm is associated with feminism, masculinity studies, critical discourse analysis, and participatory action research. Both qualitative and quantitative methods may be employed, although it is often qualitative. The argumentative, controversial nature, as well as aims for social justice and emancipation, are, however, core to the philosophy. </a:t>
            </a:r>
          </a:p>
        </p:txBody>
      </p:sp>
    </p:spTree>
    <p:extLst>
      <p:ext uri="{BB962C8B-B14F-4D97-AF65-F5344CB8AC3E}">
        <p14:creationId xmlns:p14="http://schemas.microsoft.com/office/powerpoint/2010/main" val="22221288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Same examples of a study on school attendance and absenteeism that have been asked to you.</a:t>
            </a:r>
          </a:p>
          <a:p>
            <a:endParaRPr lang="en-US" dirty="0">
              <a:latin typeface="Century Gothic" panose="020B0502020202020204" pitchFamily="34" charset="0"/>
            </a:endParaRPr>
          </a:p>
          <a:p>
            <a:r>
              <a:rPr lang="en-US" dirty="0">
                <a:latin typeface="Century Gothic" panose="020B0502020202020204" pitchFamily="34" charset="0"/>
              </a:rPr>
              <a:t>How would someone conduct a study on this topic using a critical/emancipatory perspective?</a:t>
            </a:r>
          </a:p>
          <a:p>
            <a:endParaRPr lang="en-US" dirty="0">
              <a:latin typeface="Century Gothic" panose="020B0502020202020204" pitchFamily="34" charset="0"/>
            </a:endParaRPr>
          </a:p>
          <a:p>
            <a:r>
              <a:rPr lang="en-US" dirty="0">
                <a:latin typeface="Century Gothic" panose="020B0502020202020204" pitchFamily="34" charset="0"/>
              </a:rPr>
              <a:t>[See if you can generate some responses. Then, click to see the answer on the slide.]</a:t>
            </a:r>
          </a:p>
          <a:p>
            <a:endParaRPr lang="en-US" dirty="0">
              <a:latin typeface="Century Gothic" panose="020B0502020202020204" pitchFamily="34" charset="0"/>
            </a:endParaRPr>
          </a:p>
          <a:p>
            <a:endParaRPr lang="en-US" dirty="0">
              <a:latin typeface="Century Gothic" panose="020B0502020202020204" pitchFamily="34" charset="0"/>
            </a:endParaRPr>
          </a:p>
        </p:txBody>
      </p:sp>
    </p:spTree>
    <p:extLst>
      <p:ext uri="{BB962C8B-B14F-4D97-AF65-F5344CB8AC3E}">
        <p14:creationId xmlns:p14="http://schemas.microsoft.com/office/powerpoint/2010/main" val="6702980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baseline="0" dirty="0">
                <a:latin typeface="Century Gothic" panose="020B0502020202020204" pitchFamily="34" charset="0"/>
              </a:rPr>
              <a:t>To recap, the positivists are quantitative researchers which we can associate with a white-coated laboratory researcher. They seek to </a:t>
            </a:r>
            <a:r>
              <a:rPr lang="en-US" b="1" i="1" baseline="0" dirty="0">
                <a:latin typeface="Century Gothic" panose="020B0502020202020204" pitchFamily="34" charset="0"/>
              </a:rPr>
              <a:t>explain</a:t>
            </a:r>
            <a:r>
              <a:rPr lang="en-US" baseline="0" dirty="0">
                <a:latin typeface="Century Gothic" panose="020B0502020202020204" pitchFamily="34" charset="0"/>
              </a:rPr>
              <a:t> reality. </a:t>
            </a:r>
          </a:p>
          <a:p>
            <a:endParaRPr lang="en-US" baseline="0" dirty="0">
              <a:latin typeface="Century Gothic" panose="020B0502020202020204" pitchFamily="34" charset="0"/>
            </a:endParaRPr>
          </a:p>
          <a:p>
            <a:r>
              <a:rPr lang="en-US" baseline="0" dirty="0">
                <a:latin typeface="Century Gothic" panose="020B0502020202020204" pitchFamily="34" charset="0"/>
              </a:rPr>
              <a:t>Constructivists/interpretivists may be associated with psychologists trying to </a:t>
            </a:r>
            <a:r>
              <a:rPr lang="en-US" b="1" i="1" baseline="0" dirty="0">
                <a:latin typeface="Century Gothic" panose="020B0502020202020204" pitchFamily="34" charset="0"/>
              </a:rPr>
              <a:t>understand</a:t>
            </a:r>
            <a:r>
              <a:rPr lang="en-US" baseline="0" dirty="0">
                <a:latin typeface="Century Gothic" panose="020B0502020202020204" pitchFamily="34" charset="0"/>
              </a:rPr>
              <a:t> the multiple constructed realities. </a:t>
            </a:r>
          </a:p>
          <a:p>
            <a:endParaRPr lang="en-US" baseline="0" dirty="0">
              <a:latin typeface="Century Gothic" panose="020B0502020202020204" pitchFamily="34" charset="0"/>
            </a:endParaRPr>
          </a:p>
          <a:p>
            <a:r>
              <a:rPr lang="en-US" baseline="0" dirty="0">
                <a:latin typeface="Century Gothic" panose="020B0502020202020204" pitchFamily="34" charset="0"/>
              </a:rPr>
              <a:t>Critical/emancipatory researchers are the politicians, they wish to </a:t>
            </a:r>
            <a:r>
              <a:rPr lang="en-US" b="1" i="1" baseline="0" dirty="0">
                <a:latin typeface="Century Gothic" panose="020B0502020202020204" pitchFamily="34" charset="0"/>
              </a:rPr>
              <a:t>argue</a:t>
            </a:r>
            <a:r>
              <a:rPr lang="en-US" baseline="0" dirty="0">
                <a:latin typeface="Century Gothic" panose="020B0502020202020204" pitchFamily="34" charset="0"/>
              </a:rPr>
              <a:t> for changes in power relationships, and in some cases move towards emancipation. </a:t>
            </a:r>
          </a:p>
          <a:p>
            <a:endParaRPr lang="en-US" dirty="0">
              <a:latin typeface="Century Gothic" panose="020B0502020202020204" pitchFamily="34" charset="0"/>
            </a:endParaRPr>
          </a:p>
        </p:txBody>
      </p:sp>
    </p:spTree>
    <p:extLst>
      <p:ext uri="{BB962C8B-B14F-4D97-AF65-F5344CB8AC3E}">
        <p14:creationId xmlns:p14="http://schemas.microsoft.com/office/powerpoint/2010/main" val="5239135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1006475" y="3692525"/>
            <a:ext cx="8045450" cy="3497263"/>
          </a:xfrm>
          <a:prstGeom prst="rect">
            <a:avLst/>
          </a:prstGeom>
        </p:spPr>
        <p:txBody>
          <a:bodyPr>
            <a:normAutofit/>
          </a:bodyPr>
          <a:lstStyle/>
          <a:p>
            <a:r>
              <a:rPr lang="en-US" dirty="0">
                <a:latin typeface="Century Gothic" panose="020B0502020202020204" pitchFamily="34" charset="0"/>
              </a:rPr>
              <a:t>The objective of this activity is to generate a list of pros and cons of each paradigm.</a:t>
            </a:r>
          </a:p>
          <a:p>
            <a:endParaRPr lang="en-US" dirty="0">
              <a:latin typeface="Century Gothic" panose="020B0502020202020204" pitchFamily="34" charset="0"/>
            </a:endParaRPr>
          </a:p>
          <a:p>
            <a:r>
              <a:rPr lang="en-US" dirty="0">
                <a:latin typeface="Century Gothic" panose="020B0502020202020204" pitchFamily="34" charset="0"/>
              </a:rPr>
              <a:t>[</a:t>
            </a:r>
            <a:r>
              <a:rPr lang="en-US" b="1" dirty="0">
                <a:latin typeface="Century Gothic" panose="020B0502020202020204" pitchFamily="34" charset="0"/>
              </a:rPr>
              <a:t>Notes: </a:t>
            </a:r>
            <a:r>
              <a:rPr lang="en-US" dirty="0">
                <a:latin typeface="Century Gothic" panose="020B0502020202020204" pitchFamily="34" charset="0"/>
              </a:rPr>
              <a:t>Perhaps keep individuals in groups where they are sitting in different areas of the room. Give each group a sheet of flip chart paper and a marker. Have them set up a grid for pros for their assigned paradigm at the top and cons for the other two paradigms at the bottom of the paper.]  </a:t>
            </a:r>
          </a:p>
          <a:p>
            <a:endParaRPr lang="en-US" dirty="0">
              <a:latin typeface="Century Gothic" panose="020B0502020202020204" pitchFamily="34" charset="0"/>
            </a:endParaRPr>
          </a:p>
          <a:p>
            <a:r>
              <a:rPr lang="en-US" dirty="0">
                <a:latin typeface="Century Gothic" panose="020B0502020202020204" pitchFamily="34" charset="0"/>
              </a:rPr>
              <a:t>[Cheat sheet is included as session handout—give out pros/cons cheat sheet to participants </a:t>
            </a:r>
            <a:r>
              <a:rPr lang="en-US" b="1" u="sng" dirty="0">
                <a:latin typeface="Century Gothic" panose="020B0502020202020204" pitchFamily="34" charset="0"/>
              </a:rPr>
              <a:t>after</a:t>
            </a:r>
            <a:r>
              <a:rPr lang="en-US" b="1" u="none" dirty="0">
                <a:latin typeface="Century Gothic" panose="020B0502020202020204" pitchFamily="34" charset="0"/>
              </a:rPr>
              <a:t> </a:t>
            </a:r>
            <a:r>
              <a:rPr lang="en-US" dirty="0">
                <a:latin typeface="Century Gothic" panose="020B0502020202020204" pitchFamily="34" charset="0"/>
              </a:rPr>
              <a:t>the activity.]</a:t>
            </a:r>
          </a:p>
        </p:txBody>
      </p:sp>
    </p:spTree>
    <p:extLst>
      <p:ext uri="{BB962C8B-B14F-4D97-AF65-F5344CB8AC3E}">
        <p14:creationId xmlns:p14="http://schemas.microsoft.com/office/powerpoint/2010/main" val="35521913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1006475" y="3692525"/>
            <a:ext cx="8045450" cy="3497263"/>
          </a:xfrm>
          <a:prstGeom prst="rect">
            <a:avLst/>
          </a:prstGeom>
        </p:spPr>
        <p:txBody>
          <a:bodyPr>
            <a:normAutofit/>
          </a:bodyPr>
          <a:lstStyle/>
          <a:p>
            <a:r>
              <a:rPr lang="en-US" dirty="0">
                <a:latin typeface="Century Gothic" panose="020B0502020202020204" pitchFamily="34" charset="0"/>
              </a:rPr>
              <a:t>[SLIDE TO SHOW DURING THE DEBATE]</a:t>
            </a:r>
          </a:p>
          <a:p>
            <a:endParaRPr lang="en-US" dirty="0">
              <a:latin typeface="Century Gothic" panose="020B0502020202020204" pitchFamily="34" charset="0"/>
            </a:endParaRPr>
          </a:p>
          <a:p>
            <a:r>
              <a:rPr lang="en-US" dirty="0">
                <a:latin typeface="Century Gothic" panose="020B0502020202020204" pitchFamily="34" charset="0"/>
              </a:rPr>
              <a:t>Each group is allocated a paradigm</a:t>
            </a:r>
            <a:r>
              <a:rPr lang="en-US" baseline="0" dirty="0">
                <a:latin typeface="Century Gothic" panose="020B0502020202020204" pitchFamily="34" charset="0"/>
              </a:rPr>
              <a:t> to defend in the debate and deconstruct the premises of the other paradigms:</a:t>
            </a:r>
            <a:br>
              <a:rPr lang="en-US" baseline="0" dirty="0">
                <a:latin typeface="Century Gothic" panose="020B0502020202020204" pitchFamily="34" charset="0"/>
              </a:rPr>
            </a:br>
            <a:endParaRPr lang="en-US" baseline="0" dirty="0">
              <a:latin typeface="Century Gothic" panose="020B0502020202020204" pitchFamily="34" charset="0"/>
            </a:endParaRPr>
          </a:p>
          <a:p>
            <a:pPr marL="685800" lvl="1" indent="-228600">
              <a:buFont typeface="+mj-lt"/>
              <a:buAutoNum type="arabicPeriod"/>
            </a:pPr>
            <a:r>
              <a:rPr lang="en-US" baseline="0" dirty="0">
                <a:latin typeface="Century Gothic" panose="020B0502020202020204" pitchFamily="34" charset="0"/>
              </a:rPr>
              <a:t>Positivist</a:t>
            </a:r>
          </a:p>
          <a:p>
            <a:pPr marL="685800" lvl="1" indent="-228600">
              <a:buFont typeface="+mj-lt"/>
              <a:buAutoNum type="arabicPeriod"/>
            </a:pPr>
            <a:r>
              <a:rPr lang="en-US" baseline="0" dirty="0">
                <a:latin typeface="Century Gothic" panose="020B0502020202020204" pitchFamily="34" charset="0"/>
              </a:rPr>
              <a:t>Constructivist/interpretivist</a:t>
            </a:r>
          </a:p>
          <a:p>
            <a:pPr marL="685800" lvl="1" indent="-228600">
              <a:buFont typeface="+mj-lt"/>
              <a:buAutoNum type="arabicPeriod"/>
            </a:pPr>
            <a:r>
              <a:rPr lang="en-US" baseline="0" dirty="0">
                <a:latin typeface="Century Gothic" panose="020B0502020202020204" pitchFamily="34" charset="0"/>
              </a:rPr>
              <a:t>Critical/emancipatory</a:t>
            </a:r>
          </a:p>
          <a:p>
            <a:pPr marL="228600" indent="-228600">
              <a:buFont typeface="+mj-lt"/>
              <a:buAutoNum type="arabicPeriod"/>
            </a:pPr>
            <a:endParaRPr lang="en-US" baseline="0" dirty="0">
              <a:latin typeface="Century Gothic" panose="020B0502020202020204" pitchFamily="34" charset="0"/>
            </a:endParaRPr>
          </a:p>
        </p:txBody>
      </p:sp>
    </p:spTree>
    <p:extLst>
      <p:ext uri="{BB962C8B-B14F-4D97-AF65-F5344CB8AC3E}">
        <p14:creationId xmlns:p14="http://schemas.microsoft.com/office/powerpoint/2010/main" val="32472765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dirty="0">
                <a:latin typeface="Century Gothic" panose="020B0502020202020204" pitchFamily="34" charset="0"/>
              </a:rPr>
              <a:t>The</a:t>
            </a:r>
            <a:r>
              <a:rPr lang="en-US" baseline="0" dirty="0">
                <a:latin typeface="Century Gothic" panose="020B0502020202020204" pitchFamily="34" charset="0"/>
              </a:rPr>
              <a:t> philosophical battles between various researchers about which paradigm had the most value was known as the paradigm wars. As Teddlie and </a:t>
            </a:r>
            <a:r>
              <a:rPr lang="en-US" baseline="0" dirty="0" err="1">
                <a:latin typeface="Century Gothic" panose="020B0502020202020204" pitchFamily="34" charset="0"/>
              </a:rPr>
              <a:t>Tashakkori</a:t>
            </a:r>
            <a:r>
              <a:rPr lang="en-US" baseline="0" dirty="0">
                <a:latin typeface="Century Gothic" panose="020B0502020202020204" pitchFamily="34" charset="0"/>
              </a:rPr>
              <a:t> stated, “Too many bodies have been left on the battlefields of the Paradigm Wars.” Researchers started to say that surely the research question, appropriateness, and usefulness of the paradigm in this context should be the most important consideration. The blind paradigmatic loyalty was in some cases leading to poor evaluation and research.</a:t>
            </a:r>
          </a:p>
          <a:p>
            <a:endParaRPr lang="en-US" baseline="0" dirty="0">
              <a:latin typeface="Century Gothic" panose="020B0502020202020204" pitchFamily="34" charset="0"/>
            </a:endParaRPr>
          </a:p>
          <a:p>
            <a:r>
              <a:rPr lang="en-US" baseline="0" dirty="0">
                <a:latin typeface="Century Gothic" panose="020B0502020202020204" pitchFamily="34" charset="0"/>
              </a:rPr>
              <a:t>Quantitative approaches are not better than qualitative approaches, </a:t>
            </a:r>
            <a:r>
              <a:rPr lang="en-US" b="1" baseline="0" dirty="0">
                <a:latin typeface="Century Gothic" panose="020B0502020202020204" pitchFamily="34" charset="0"/>
              </a:rPr>
              <a:t>each paradigm has its own strength and weaknesses. If we were to combine different methods, we can supplement the weaknesses of the one with the strength of another. </a:t>
            </a:r>
            <a:r>
              <a:rPr lang="en-US" baseline="0" dirty="0">
                <a:latin typeface="Century Gothic" panose="020B0502020202020204" pitchFamily="34" charset="0"/>
              </a:rPr>
              <a:t>Therefore, we can strengthen the approach employed in the evaluation to harness the strength of various paradigms. </a:t>
            </a:r>
            <a:r>
              <a:rPr lang="en-US" b="1" baseline="0" dirty="0">
                <a:latin typeface="Century Gothic" panose="020B0502020202020204" pitchFamily="34" charset="0"/>
              </a:rPr>
              <a:t>This is known as the Third Wave. Most mixed-method evaluations fall within this paradigm. </a:t>
            </a:r>
            <a:endParaRPr lang="en-US" b="1" dirty="0">
              <a:latin typeface="Century Gothic" panose="020B0502020202020204" pitchFamily="34" charset="0"/>
            </a:endParaRPr>
          </a:p>
        </p:txBody>
      </p:sp>
    </p:spTree>
    <p:extLst>
      <p:ext uri="{BB962C8B-B14F-4D97-AF65-F5344CB8AC3E}">
        <p14:creationId xmlns:p14="http://schemas.microsoft.com/office/powerpoint/2010/main" val="19885188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1006475" y="3692525"/>
            <a:ext cx="8045450" cy="3497263"/>
          </a:xfrm>
          <a:prstGeom prst="rect">
            <a:avLst/>
          </a:prstGeom>
        </p:spPr>
        <p:txBody>
          <a:bodyPr>
            <a:normAutofit/>
          </a:bodyPr>
          <a:lstStyle/>
          <a:p>
            <a:r>
              <a:rPr lang="en-US" dirty="0">
                <a:latin typeface="Century Gothic" panose="020B0502020202020204" pitchFamily="34" charset="0"/>
              </a:rPr>
              <a:t>[</a:t>
            </a:r>
            <a:r>
              <a:rPr lang="en-US" b="1" dirty="0">
                <a:latin typeface="Century Gothic" panose="020B0502020202020204" pitchFamily="34" charset="0"/>
              </a:rPr>
              <a:t>Notes for the activity: </a:t>
            </a:r>
            <a:r>
              <a:rPr lang="en-US" dirty="0">
                <a:latin typeface="Century Gothic" panose="020B0502020202020204" pitchFamily="34" charset="0"/>
              </a:rPr>
              <a:t>Divide the participants into </a:t>
            </a:r>
            <a:r>
              <a:rPr lang="en-US" sz="1200" kern="1200" dirty="0">
                <a:solidFill>
                  <a:schemeClr val="tx1"/>
                </a:solidFill>
                <a:effectLst/>
                <a:latin typeface="Century Gothic" panose="020B0502020202020204" pitchFamily="34" charset="0"/>
                <a:ea typeface="+mn-ea"/>
                <a:cs typeface="+mn-cs"/>
              </a:rPr>
              <a:t>four different groups by counting off by “1, 2, 3, 4.”  Each group will be assigned a focus of one of the four paradigms. Use the next few slides to set up the activity and give out the handout with the table on it.]</a:t>
            </a:r>
            <a:endParaRPr dirty="0">
              <a:latin typeface="Century Gothic" panose="020B0502020202020204" pitchFamily="34" charset="0"/>
            </a:endParaRPr>
          </a:p>
        </p:txBody>
      </p:sp>
    </p:spTree>
    <p:extLst>
      <p:ext uri="{BB962C8B-B14F-4D97-AF65-F5344CB8AC3E}">
        <p14:creationId xmlns:p14="http://schemas.microsoft.com/office/powerpoint/2010/main" val="30848135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1006475" y="3692525"/>
            <a:ext cx="8045450" cy="3497263"/>
          </a:xfrm>
          <a:prstGeom prst="rect">
            <a:avLst/>
          </a:prstGeom>
        </p:spPr>
        <p:txBody>
          <a:bodyPr>
            <a:normAutofit/>
          </a:bodyPr>
          <a:lstStyle/>
          <a:p>
            <a:pPr>
              <a:spcBef>
                <a:spcPts val="600"/>
              </a:spcBef>
            </a:pPr>
            <a:r>
              <a:rPr lang="en-US" dirty="0">
                <a:latin typeface="Century Gothic" panose="020B0502020202020204" pitchFamily="34" charset="0"/>
              </a:rPr>
              <a:t>Each of the four groups will represent</a:t>
            </a:r>
            <a:r>
              <a:rPr lang="en-US" baseline="0" dirty="0">
                <a:latin typeface="Century Gothic" panose="020B0502020202020204" pitchFamily="34" charset="0"/>
              </a:rPr>
              <a:t> one of the paradigms:</a:t>
            </a:r>
            <a:br>
              <a:rPr lang="en-US" baseline="0" dirty="0">
                <a:latin typeface="Century Gothic" panose="020B0502020202020204" pitchFamily="34" charset="0"/>
              </a:rPr>
            </a:br>
            <a:endParaRPr lang="en-US" baseline="0" dirty="0">
              <a:latin typeface="Century Gothic" panose="020B0502020202020204" pitchFamily="34" charset="0"/>
            </a:endParaRPr>
          </a:p>
          <a:p>
            <a:pPr marL="685800" lvl="1" indent="-228600">
              <a:buFont typeface="+mj-lt"/>
              <a:buAutoNum type="arabicPeriod"/>
            </a:pPr>
            <a:r>
              <a:rPr lang="en-US" baseline="0" dirty="0">
                <a:latin typeface="Century Gothic" panose="020B0502020202020204" pitchFamily="34" charset="0"/>
              </a:rPr>
              <a:t>Positivist</a:t>
            </a:r>
          </a:p>
          <a:p>
            <a:pPr marL="685800" lvl="1" indent="-228600">
              <a:buFont typeface="+mj-lt"/>
              <a:buAutoNum type="arabicPeriod"/>
            </a:pPr>
            <a:r>
              <a:rPr lang="en-US" baseline="0" dirty="0">
                <a:latin typeface="Century Gothic" panose="020B0502020202020204" pitchFamily="34" charset="0"/>
              </a:rPr>
              <a:t>Constructivist/interpretivist</a:t>
            </a:r>
          </a:p>
          <a:p>
            <a:pPr marL="685800" lvl="1" indent="-228600">
              <a:buFont typeface="+mj-lt"/>
              <a:buAutoNum type="arabicPeriod"/>
            </a:pPr>
            <a:r>
              <a:rPr lang="en-US" baseline="0" dirty="0">
                <a:latin typeface="Century Gothic" panose="020B0502020202020204" pitchFamily="34" charset="0"/>
              </a:rPr>
              <a:t>Critical/emancipatory</a:t>
            </a:r>
          </a:p>
          <a:p>
            <a:pPr marL="685800" lvl="1" indent="-228600">
              <a:buFont typeface="+mj-lt"/>
              <a:buAutoNum type="arabicPeriod"/>
            </a:pPr>
            <a:r>
              <a:rPr lang="en-US" baseline="0" dirty="0">
                <a:latin typeface="Century Gothic" panose="020B0502020202020204" pitchFamily="34" charset="0"/>
              </a:rPr>
              <a:t>Pragmatist</a:t>
            </a:r>
          </a:p>
          <a:p>
            <a:pPr marL="228600" indent="-228600">
              <a:buFont typeface="+mj-lt"/>
              <a:buAutoNum type="arabicPeriod"/>
            </a:pPr>
            <a:endParaRPr lang="en-US" baseline="0" dirty="0">
              <a:latin typeface="Century Gothic" panose="020B0502020202020204" pitchFamily="34" charset="0"/>
            </a:endParaRPr>
          </a:p>
        </p:txBody>
      </p:sp>
    </p:spTree>
    <p:extLst>
      <p:ext uri="{BB962C8B-B14F-4D97-AF65-F5344CB8AC3E}">
        <p14:creationId xmlns:p14="http://schemas.microsoft.com/office/powerpoint/2010/main" val="32472765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1006475" y="3692525"/>
            <a:ext cx="8045450" cy="3497263"/>
          </a:xfrm>
          <a:prstGeom prst="rect">
            <a:avLst/>
          </a:prstGeom>
        </p:spPr>
        <p:txBody>
          <a:bodyPr>
            <a:normAutofit/>
          </a:bodyPr>
          <a:lstStyle/>
          <a:p>
            <a:r>
              <a:rPr lang="en-US" sz="1200" kern="1200" dirty="0">
                <a:solidFill>
                  <a:schemeClr val="tx1"/>
                </a:solidFill>
                <a:effectLst/>
                <a:latin typeface="Century Gothic" panose="020B0502020202020204" pitchFamily="34" charset="0"/>
                <a:ea typeface="+mn-ea"/>
                <a:cs typeface="+mn-cs"/>
              </a:rPr>
              <a:t>[Use this slide to introduce the case study, if it has not been introduced already. There is additional background information on the case study document, but the presenter should use the next two slides to go over pertinent details provided in the notes sections.]</a:t>
            </a:r>
          </a:p>
        </p:txBody>
      </p:sp>
    </p:spTree>
    <p:extLst>
      <p:ext uri="{BB962C8B-B14F-4D97-AF65-F5344CB8AC3E}">
        <p14:creationId xmlns:p14="http://schemas.microsoft.com/office/powerpoint/2010/main" val="32599706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1006475" y="3692525"/>
            <a:ext cx="8045450" cy="3497263"/>
          </a:xfrm>
          <a:prstGeom prst="rect">
            <a:avLst/>
          </a:prstGeom>
        </p:spPr>
        <p:txBody>
          <a:bodyPr>
            <a:normAutofit/>
          </a:bodyPr>
          <a:lstStyle/>
          <a:p>
            <a:r>
              <a:rPr lang="en-US" sz="1200" kern="1200" dirty="0">
                <a:solidFill>
                  <a:schemeClr val="tx1"/>
                </a:solidFill>
                <a:effectLst/>
                <a:latin typeface="Century Gothic" panose="020B0502020202020204" pitchFamily="34" charset="0"/>
                <a:ea typeface="+mn-ea"/>
                <a:cs typeface="+mn-cs"/>
              </a:rPr>
              <a:t>Tanzania lies on the east coast of Africa, just south of the equator. It shares borders with Kenya, Uganda, the Democratic Republic of the Congo, Rwanda, Burundi, Zambia, Malawi, Mozambique, and the Indian Ocean. Within the borders of Tanzania coexist approximately 120 ethnic groups speaking languages representing all four major African language groups. While each ethnic group speaks its own local language, almost all Tanzanians are also fluent in the national language, Swahili (Kiswahili in Swahili), a coastal Bantu language strongly influenced by Arabic. The second official language is English, a vestige of the British colonial period. In general, traditional marriage customs vary by ethnic group.</a:t>
            </a:r>
          </a:p>
          <a:p>
            <a:endParaRPr lang="en-US" sz="1200" kern="1200" dirty="0">
              <a:solidFill>
                <a:schemeClr val="tx1"/>
              </a:solidFill>
              <a:effectLst/>
              <a:latin typeface="Century Gothic" panose="020B0502020202020204" pitchFamily="34" charset="0"/>
              <a:ea typeface="+mn-ea"/>
              <a:cs typeface="+mn-cs"/>
            </a:endParaRPr>
          </a:p>
          <a:p>
            <a:r>
              <a:rPr lang="en-US" sz="1200" kern="1200" dirty="0">
                <a:solidFill>
                  <a:schemeClr val="tx1"/>
                </a:solidFill>
                <a:effectLst/>
                <a:latin typeface="Century Gothic" panose="020B0502020202020204" pitchFamily="34" charset="0"/>
                <a:ea typeface="+mn-ea"/>
                <a:cs typeface="+mn-cs"/>
              </a:rPr>
              <a:t>[Additional background notes are available in the case study document.]</a:t>
            </a:r>
          </a:p>
          <a:p>
            <a:endParaRPr lang="en-US" sz="1200" kern="1200" dirty="0">
              <a:solidFill>
                <a:schemeClr val="tx1"/>
              </a:solidFill>
              <a:effectLst/>
              <a:latin typeface="Century Gothic" panose="020B0502020202020204" pitchFamily="34" charset="0"/>
              <a:ea typeface="+mn-ea"/>
              <a:cs typeface="+mn-cs"/>
            </a:endParaRPr>
          </a:p>
        </p:txBody>
      </p:sp>
    </p:spTree>
    <p:extLst>
      <p:ext uri="{BB962C8B-B14F-4D97-AF65-F5344CB8AC3E}">
        <p14:creationId xmlns:p14="http://schemas.microsoft.com/office/powerpoint/2010/main" val="16610312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1006475" y="3692525"/>
            <a:ext cx="8045450" cy="3497263"/>
          </a:xfrm>
          <a:prstGeom prst="rect">
            <a:avLst/>
          </a:prstGeom>
        </p:spPr>
        <p:txBody>
          <a:bodyPr>
            <a:normAutofit/>
          </a:bodyPr>
          <a:lstStyle/>
          <a:p>
            <a:r>
              <a:rPr lang="en-US" sz="1200" kern="1200" dirty="0">
                <a:solidFill>
                  <a:schemeClr val="tx1"/>
                </a:solidFill>
                <a:effectLst/>
                <a:latin typeface="Century Gothic" panose="020B0502020202020204" pitchFamily="34" charset="0"/>
                <a:ea typeface="+mn-ea"/>
                <a:cs typeface="+mn-cs"/>
              </a:rPr>
              <a:t>Similarly, where conditions of extreme poverty obligate male heads of households to migrate in search of work, women in these communities have taken over some of the hard, physical labor. In many modern households in Tanzania, wives and husbands are challenging and questioning one another's changing roles. The disruptive effects of alcohol abuse, HIV/AIDS, and poverty have also placed great strains on relationships within and among families. Violence, especially within a marriage, is commonly accepted at a cultural level and many Tanzanians state a belief that violence against women is an acceptable practice. According to Tanzania’s 2015–2016 DHS Survey, 39.5% of all women ages 15–49 had experienced violence after the age of 15, while 41.7% of ever-married women had experienced violence committed by a husband or partner.</a:t>
            </a:r>
          </a:p>
          <a:p>
            <a:endParaRPr lang="en-US" sz="1200" kern="1200" dirty="0">
              <a:solidFill>
                <a:schemeClr val="tx1"/>
              </a:solidFill>
              <a:effectLst/>
              <a:latin typeface="Century Gothic" panose="020B0502020202020204" pitchFamily="34" charset="0"/>
              <a:ea typeface="+mn-ea"/>
              <a:cs typeface="+mn-cs"/>
            </a:endParaRPr>
          </a:p>
          <a:p>
            <a:r>
              <a:rPr lang="en-US" sz="1200" kern="1200" dirty="0">
                <a:solidFill>
                  <a:schemeClr val="tx1"/>
                </a:solidFill>
                <a:effectLst/>
                <a:latin typeface="Century Gothic" panose="020B0502020202020204" pitchFamily="34" charset="0"/>
                <a:ea typeface="+mn-ea"/>
                <a:cs typeface="+mn-cs"/>
              </a:rPr>
              <a:t>[Additional background notes are available in the case study document.]</a:t>
            </a:r>
          </a:p>
        </p:txBody>
      </p:sp>
    </p:spTree>
    <p:extLst>
      <p:ext uri="{BB962C8B-B14F-4D97-AF65-F5344CB8AC3E}">
        <p14:creationId xmlns:p14="http://schemas.microsoft.com/office/powerpoint/2010/main" val="24314043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1006475" y="3692525"/>
            <a:ext cx="8045450" cy="3497263"/>
          </a:xfrm>
          <a:prstGeom prst="rect">
            <a:avLst/>
          </a:prstGeom>
        </p:spPr>
        <p:txBody>
          <a:bodyPr>
            <a:normAutofit/>
          </a:bodyPr>
          <a:lstStyle/>
          <a:p>
            <a:r>
              <a:rPr lang="en-US" dirty="0">
                <a:latin typeface="Century Gothic" panose="020B0502020202020204" pitchFamily="34" charset="0"/>
              </a:rPr>
              <a:t>[Each group (4) will receive a </a:t>
            </a:r>
            <a:r>
              <a:rPr lang="en-US" baseline="0" dirty="0">
                <a:latin typeface="Century Gothic" panose="020B0502020202020204" pitchFamily="34" charset="0"/>
              </a:rPr>
              <a:t>handout similar to this. They are to employ it to complete the Third Wave evaluation activity based on the case study in their participants’ guide. Sample responses are included in the case study.]</a:t>
            </a:r>
          </a:p>
          <a:p>
            <a:endParaRPr lang="en-US" dirty="0">
              <a:latin typeface="Century Gothic" panose="020B0502020202020204" pitchFamily="34" charset="0"/>
            </a:endParaRPr>
          </a:p>
          <a:p>
            <a:r>
              <a:rPr lang="en-US" dirty="0">
                <a:latin typeface="Century Gothic" panose="020B0502020202020204" pitchFamily="34" charset="0"/>
              </a:rPr>
              <a:t>They have 30 minutes to design an evaluation around the case study. Then, each group has 10 minutes to present to the class, followed by a 15-minute </a:t>
            </a:r>
            <a:br>
              <a:rPr lang="en-US" dirty="0">
                <a:latin typeface="Century Gothic" panose="020B0502020202020204" pitchFamily="34" charset="0"/>
              </a:rPr>
            </a:br>
            <a:r>
              <a:rPr lang="en-US" dirty="0">
                <a:latin typeface="Century Gothic" panose="020B0502020202020204" pitchFamily="34" charset="0"/>
              </a:rPr>
              <a:t>plenary discussion.</a:t>
            </a:r>
            <a:endParaRPr dirty="0">
              <a:latin typeface="Century Gothic" panose="020B0502020202020204" pitchFamily="34" charset="0"/>
            </a:endParaRPr>
          </a:p>
        </p:txBody>
      </p:sp>
    </p:spTree>
    <p:extLst>
      <p:ext uri="{BB962C8B-B14F-4D97-AF65-F5344CB8AC3E}">
        <p14:creationId xmlns:p14="http://schemas.microsoft.com/office/powerpoint/2010/main" val="32472765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We advocate for mixed-methods approaches in evaluations.</a:t>
            </a:r>
          </a:p>
        </p:txBody>
      </p:sp>
    </p:spTree>
    <p:extLst>
      <p:ext uri="{BB962C8B-B14F-4D97-AF65-F5344CB8AC3E}">
        <p14:creationId xmlns:p14="http://schemas.microsoft.com/office/powerpoint/2010/main" val="5575045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dirty="0">
              <a:latin typeface="Century Gothic" panose="020B0502020202020204" pitchFamily="34" charset="0"/>
            </a:endParaRPr>
          </a:p>
        </p:txBody>
      </p:sp>
    </p:spTree>
    <p:extLst>
      <p:ext uri="{BB962C8B-B14F-4D97-AF65-F5344CB8AC3E}">
        <p14:creationId xmlns:p14="http://schemas.microsoft.com/office/powerpoint/2010/main" val="150531204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8" name="Rectangle 1"/>
          <p:cNvSpPr>
            <a:spLocks noChangeArrowheads="1"/>
          </p:cNvSpPr>
          <p:nvPr userDrawn="1"/>
        </p:nvSpPr>
        <p:spPr bwMode="auto">
          <a:xfrm>
            <a:off x="-1087826" y="729054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grpSp>
        <p:nvGrpSpPr>
          <p:cNvPr id="10" name="Group 9">
            <a:extLst>
              <a:ext uri="{FF2B5EF4-FFF2-40B4-BE49-F238E27FC236}">
                <a16:creationId xmlns:a16="http://schemas.microsoft.com/office/drawing/2014/main" id="{34E47872-FFA0-4139-8358-C0A0BE2FF4DD}"/>
              </a:ext>
            </a:extLst>
          </p:cNvPr>
          <p:cNvGrpSpPr/>
          <p:nvPr userDrawn="1"/>
        </p:nvGrpSpPr>
        <p:grpSpPr>
          <a:xfrm>
            <a:off x="2818311" y="6599284"/>
            <a:ext cx="4421777" cy="1135016"/>
            <a:chOff x="4800600" y="6553200"/>
            <a:chExt cx="4421777" cy="1135016"/>
          </a:xfrm>
        </p:grpSpPr>
        <p:pic>
          <p:nvPicPr>
            <p:cNvPr id="11" name="Picture 10">
              <a:extLst>
                <a:ext uri="{FF2B5EF4-FFF2-40B4-BE49-F238E27FC236}">
                  <a16:creationId xmlns:a16="http://schemas.microsoft.com/office/drawing/2014/main" id="{AF486B52-750B-469C-B63F-C5E11D29A72B}"/>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2" name="Picture 11">
              <a:extLst>
                <a:ext uri="{FF2B5EF4-FFF2-40B4-BE49-F238E27FC236}">
                  <a16:creationId xmlns:a16="http://schemas.microsoft.com/office/drawing/2014/main" id="{9EB7544E-B2F4-4C49-AB75-F7C849E290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C56CD482-DFC2-47FC-8190-9B4063C4D89B}"/>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285196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Text 1">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2"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561845" y="2702611"/>
            <a:ext cx="8429755" cy="2590800"/>
          </a:xfrm>
          <a:prstGeom prst="rect">
            <a:avLst/>
          </a:prstGeom>
        </p:spPr>
        <p:txBody>
          <a:bodyPr/>
          <a:lstStyle>
            <a:lvl1pPr>
              <a:defRPr sz="2800">
                <a:solidFill>
                  <a:schemeClr val="tx1"/>
                </a:solidFill>
                <a:latin typeface="Century Gothic" charset="0"/>
                <a:ea typeface="Century Gothic" charset="0"/>
                <a:cs typeface="Century Gothic" charset="0"/>
              </a:defRPr>
            </a:lvl1pPr>
            <a:lvl2pPr>
              <a:defRPr sz="2400">
                <a:solidFill>
                  <a:schemeClr val="tx1"/>
                </a:solidFill>
                <a:latin typeface="Century Gothic" charset="0"/>
                <a:ea typeface="Century Gothic" charset="0"/>
                <a:cs typeface="Century Gothic" charset="0"/>
              </a:defRPr>
            </a:lvl2pPr>
            <a:lvl3pPr>
              <a:defRPr sz="2000">
                <a:solidFill>
                  <a:schemeClr val="tx1"/>
                </a:solidFill>
                <a:latin typeface="Century Gothic" charset="0"/>
                <a:ea typeface="Century Gothic" charset="0"/>
                <a:cs typeface="Century Gothic" charset="0"/>
              </a:defRPr>
            </a:lvl3pPr>
            <a:lvl4pPr>
              <a:defRPr>
                <a:solidFill>
                  <a:schemeClr val="tx1"/>
                </a:solidFill>
                <a:latin typeface="Century Gothic" charset="0"/>
                <a:ea typeface="Century Gothic" charset="0"/>
                <a:cs typeface="Century Gothic" charset="0"/>
              </a:defRPr>
            </a:lvl4pPr>
            <a:lvl5pPr>
              <a:defRPr>
                <a:solidFill>
                  <a:schemeClr val="tx1"/>
                </a:solidFill>
                <a:latin typeface="Futura LT Pro Book" panose="020B0502020204020303"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5"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3001552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and Text 2">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Text Placeholder 4"/>
          <p:cNvSpPr>
            <a:spLocks noGrp="1"/>
          </p:cNvSpPr>
          <p:nvPr>
            <p:ph type="body" sz="quarter" idx="12" hasCustomPrompt="1"/>
          </p:nvPr>
        </p:nvSpPr>
        <p:spPr>
          <a:xfrm>
            <a:off x="561845" y="2819400"/>
            <a:ext cx="6818809" cy="2857500"/>
          </a:xfrm>
          <a:prstGeom prst="rect">
            <a:avLst/>
          </a:prstGeom>
        </p:spPr>
        <p:txBody>
          <a:bodyPr/>
          <a:lstStyle>
            <a:lvl1pPr>
              <a:defRPr sz="2800">
                <a:solidFill>
                  <a:schemeClr val="tx1"/>
                </a:solidFill>
                <a:latin typeface="Century Gothic" charset="0"/>
                <a:ea typeface="Century Gothic" charset="0"/>
                <a:cs typeface="Century Gothic" charset="0"/>
              </a:defRPr>
            </a:lvl1pPr>
            <a:lvl2pPr marL="800100" indent="-342900">
              <a:buFont typeface="Arial" panose="020B0604020202020204" pitchFamily="34" charset="0"/>
              <a:buChar char="•"/>
              <a:defRPr sz="2400" baseline="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
        <p:nvSpPr>
          <p:cNvPr id="8"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0"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12479984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and 2 Graphics">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Picture Placeholder 3"/>
          <p:cNvSpPr>
            <a:spLocks noGrp="1"/>
          </p:cNvSpPr>
          <p:nvPr>
            <p:ph type="pic" sz="quarter" idx="12"/>
          </p:nvPr>
        </p:nvSpPr>
        <p:spPr>
          <a:xfrm>
            <a:off x="685800" y="2971800"/>
            <a:ext cx="4038600" cy="3962400"/>
          </a:xfrm>
          <a:prstGeom prst="rect">
            <a:avLst/>
          </a:prstGeom>
        </p:spPr>
        <p:txBody>
          <a:bodyPr/>
          <a:lstStyle/>
          <a:p>
            <a:r>
              <a:rPr lang="en-US"/>
              <a:t>Drag picture to placeholder or click icon to add</a:t>
            </a:r>
          </a:p>
        </p:txBody>
      </p:sp>
      <p:sp>
        <p:nvSpPr>
          <p:cNvPr id="7" name="Picture Placeholder 6"/>
          <p:cNvSpPr>
            <a:spLocks noGrp="1"/>
          </p:cNvSpPr>
          <p:nvPr>
            <p:ph type="pic" sz="quarter" idx="13"/>
          </p:nvPr>
        </p:nvSpPr>
        <p:spPr>
          <a:xfrm>
            <a:off x="5017477" y="2971800"/>
            <a:ext cx="4191000" cy="3962400"/>
          </a:xfrm>
          <a:prstGeom prst="rect">
            <a:avLst/>
          </a:prstGeom>
        </p:spPr>
        <p:txBody>
          <a:bodyPr/>
          <a:lstStyle/>
          <a:p>
            <a:r>
              <a:rPr lang="en-US"/>
              <a:t>Drag picture to placeholder or click icon to add</a:t>
            </a:r>
          </a:p>
        </p:txBody>
      </p:sp>
      <p:sp>
        <p:nvSpPr>
          <p:cNvPr id="10"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1"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1031313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ext and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43000"/>
            <a:ext cx="6593784"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art goes here</a:t>
            </a:r>
          </a:p>
        </p:txBody>
      </p:sp>
      <p:sp>
        <p:nvSpPr>
          <p:cNvPr id="7" name="Picture Placeholder 6"/>
          <p:cNvSpPr>
            <a:spLocks noGrp="1"/>
          </p:cNvSpPr>
          <p:nvPr>
            <p:ph type="pic" sz="quarter" idx="13"/>
          </p:nvPr>
        </p:nvSpPr>
        <p:spPr>
          <a:xfrm>
            <a:off x="5181600" y="2362200"/>
            <a:ext cx="4191000" cy="3962400"/>
          </a:xfrm>
          <a:prstGeom prst="rect">
            <a:avLst/>
          </a:prstGeom>
        </p:spPr>
        <p:txBody>
          <a:bodyPr/>
          <a:lstStyle/>
          <a:p>
            <a:r>
              <a:rPr lang="en-US"/>
              <a:t>Drag picture to placeholder or click icon to add</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Century Gothic" charset="0"/>
                <a:ea typeface="Century Gothic" charset="0"/>
                <a:cs typeface="Century Gothic" charset="0"/>
              </a:defRPr>
            </a:lvl1pPr>
            <a:lvl2pPr marL="800100" indent="-342900">
              <a:buFont typeface="Arial" panose="020B0604020202020204" pitchFamily="34" charset="0"/>
              <a:buChar char="•"/>
              <a:defRPr sz="200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vl4pPr marL="1657350" indent="-285750">
              <a:buFont typeface="Arial" panose="020B0604020202020204" pitchFamily="34" charset="0"/>
              <a:buChar char="•"/>
              <a:defRPr>
                <a:latin typeface="Century Gothic" charset="0"/>
                <a:ea typeface="Century Gothic" charset="0"/>
                <a:cs typeface="Century Gothic" charset="0"/>
              </a:defRPr>
            </a:lvl4pPr>
            <a:lvl5pPr marL="2114550" indent="-285750">
              <a:buFont typeface="Arial" panose="020B0604020202020204" pitchFamily="34" charset="0"/>
              <a:buChar char="•"/>
              <a:defRPr>
                <a:latin typeface="Century Gothic" charset="0"/>
                <a:ea typeface="Century Gothic" charset="0"/>
                <a:cs typeface="Century Gothic"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2734456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Large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89171"/>
            <a:ext cx="6629400"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chart goes here</a:t>
            </a:r>
          </a:p>
        </p:txBody>
      </p:sp>
      <p:sp>
        <p:nvSpPr>
          <p:cNvPr id="5" name="Picture Placeholder 4"/>
          <p:cNvSpPr>
            <a:spLocks noGrp="1"/>
          </p:cNvSpPr>
          <p:nvPr>
            <p:ph type="pic" sz="quarter" idx="12"/>
          </p:nvPr>
        </p:nvSpPr>
        <p:spPr>
          <a:xfrm>
            <a:off x="543732" y="2354394"/>
            <a:ext cx="8991600" cy="4800600"/>
          </a:xfrm>
          <a:prstGeom prst="rect">
            <a:avLst/>
          </a:prstGeom>
        </p:spPr>
        <p:txBody>
          <a:bodyPr/>
          <a:lstStyle/>
          <a:p>
            <a:r>
              <a:rPr lang="en-US"/>
              <a:t>Drag picture to placeholder or click icon to add</a:t>
            </a:r>
          </a:p>
        </p:txBody>
      </p:sp>
      <p:sp>
        <p:nvSpPr>
          <p:cNvPr id="6"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2615708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reserve="1">
  <p:cSld name="Final Slide">
    <p:bg>
      <p:bgPr>
        <a:solidFill>
          <a:schemeClr val="bg1"/>
        </a:solidFill>
        <a:effectLst/>
      </p:bgPr>
    </p:bg>
    <p:spTree>
      <p:nvGrpSpPr>
        <p:cNvPr id="1" name=""/>
        <p:cNvGrpSpPr/>
        <p:nvPr/>
      </p:nvGrpSpPr>
      <p:grpSpPr>
        <a:xfrm>
          <a:off x="0" y="0"/>
          <a:ext cx="0" cy="0"/>
          <a:chOff x="0" y="0"/>
          <a:chExt cx="0" cy="0"/>
        </a:xfrm>
      </p:grpSpPr>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object 5"/>
          <p:cNvSpPr/>
          <p:nvPr userDrawn="1"/>
        </p:nvSpPr>
        <p:spPr>
          <a:xfrm>
            <a:off x="0" y="0"/>
            <a:ext cx="10058400" cy="65502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A7BF39"/>
              </a:solidFill>
              <a:effectLst/>
              <a:uLnTx/>
              <a:uFillTx/>
              <a:latin typeface="Calibri"/>
              <a:ea typeface="+mn-ea"/>
              <a:cs typeface="+mn-cs"/>
            </a:endParaRPr>
          </a:p>
        </p:txBody>
      </p:sp>
      <p:sp>
        <p:nvSpPr>
          <p:cNvPr id="5" name="Rectangle 4"/>
          <p:cNvSpPr/>
          <p:nvPr userDrawn="1"/>
        </p:nvSpPr>
        <p:spPr>
          <a:xfrm>
            <a:off x="478245" y="1877965"/>
            <a:ext cx="9067800" cy="39835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This presentation was produced with the support of the United States Agency for International Development (USAID) under the terms of MEASURE Evaluation cooperative agreement </a:t>
            </a:r>
            <a:b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b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lvl="0" indent="0" algn="l" defTabSz="914400" rtl="0" eaLnBrk="1" fontAlgn="auto" latinLnBrk="0" hangingPunct="1">
              <a:lnSpc>
                <a:spcPts val="52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B1533"/>
                </a:solidFill>
                <a:effectLst/>
                <a:uLnTx/>
                <a:uFillTx/>
                <a:latin typeface="Century Gothic" charset="0"/>
                <a:ea typeface="Century Gothic" charset="0"/>
                <a:cs typeface="Century Gothic" charset="0"/>
              </a:rPr>
              <a:t>www.measureevaluation.org</a:t>
            </a:r>
          </a:p>
        </p:txBody>
      </p:sp>
      <p:sp>
        <p:nvSpPr>
          <p:cNvPr id="7" name="Rectangle 1"/>
          <p:cNvSpPr>
            <a:spLocks noChangeArrowheads="1"/>
          </p:cNvSpPr>
          <p:nvPr userDrawn="1"/>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5"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grpSp>
        <p:nvGrpSpPr>
          <p:cNvPr id="9" name="Group 8">
            <a:extLst>
              <a:ext uri="{FF2B5EF4-FFF2-40B4-BE49-F238E27FC236}">
                <a16:creationId xmlns:a16="http://schemas.microsoft.com/office/drawing/2014/main" id="{BECF8B2E-0BB5-4EE2-9646-38F97A0AB7A8}"/>
              </a:ext>
            </a:extLst>
          </p:cNvPr>
          <p:cNvGrpSpPr/>
          <p:nvPr userDrawn="1"/>
        </p:nvGrpSpPr>
        <p:grpSpPr>
          <a:xfrm>
            <a:off x="2818311" y="6609675"/>
            <a:ext cx="4421777" cy="1135016"/>
            <a:chOff x="4800600" y="6553200"/>
            <a:chExt cx="4421777" cy="1135016"/>
          </a:xfrm>
        </p:grpSpPr>
        <p:pic>
          <p:nvPicPr>
            <p:cNvPr id="12" name="Picture 11">
              <a:extLst>
                <a:ext uri="{FF2B5EF4-FFF2-40B4-BE49-F238E27FC236}">
                  <a16:creationId xmlns:a16="http://schemas.microsoft.com/office/drawing/2014/main" id="{3AC1B034-320D-42BE-90A7-1BB594FC4184}"/>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3" name="Picture 12">
              <a:extLst>
                <a:ext uri="{FF2B5EF4-FFF2-40B4-BE49-F238E27FC236}">
                  <a16:creationId xmlns:a16="http://schemas.microsoft.com/office/drawing/2014/main" id="{4F31EFFB-DB15-4E55-A1C9-9B88951545C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4B6B91B8-276D-4BBE-B13B-AF6900E42BF5}"/>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3621901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1822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1_Blank Slide">
    <p:spTree>
      <p:nvGrpSpPr>
        <p:cNvPr id="1" name=""/>
        <p:cNvGrpSpPr/>
        <p:nvPr/>
      </p:nvGrpSpPr>
      <p:grpSpPr>
        <a:xfrm>
          <a:off x="0" y="0"/>
          <a:ext cx="0" cy="0"/>
          <a:chOff x="0" y="0"/>
          <a:chExt cx="0" cy="0"/>
        </a:xfrm>
      </p:grpSpPr>
      <p:sp>
        <p:nvSpPr>
          <p:cNvPr id="2" name="object 5">
            <a:extLst>
              <a:ext uri="{FF2B5EF4-FFF2-40B4-BE49-F238E27FC236}">
                <a16:creationId xmlns:a16="http://schemas.microsoft.com/office/drawing/2014/main" id="{AD5230C5-C258-42B5-BB55-1BE00245572C}"/>
              </a:ext>
            </a:extLst>
          </p:cNvPr>
          <p:cNvSpPr/>
          <p:nvPr userDrawn="1"/>
        </p:nvSpPr>
        <p:spPr>
          <a:xfrm>
            <a:off x="0" y="0"/>
            <a:ext cx="10058400" cy="7772400"/>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A7BF39"/>
              </a:solidFill>
              <a:effectLst/>
              <a:uLnTx/>
              <a:uFillTx/>
              <a:latin typeface="Calibri"/>
              <a:ea typeface="+mn-ea"/>
              <a:cs typeface="+mn-cs"/>
            </a:endParaRPr>
          </a:p>
        </p:txBody>
      </p:sp>
    </p:spTree>
    <p:extLst>
      <p:ext uri="{BB962C8B-B14F-4D97-AF65-F5344CB8AC3E}">
        <p14:creationId xmlns:p14="http://schemas.microsoft.com/office/powerpoint/2010/main" val="4208324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357166422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microsoft.com/office/2007/relationships/hdphoto" Target="../media/hdphoto3.wdp"/><Relationship Id="rId5" Type="http://schemas.openxmlformats.org/officeDocument/2006/relationships/image" Target="../media/image15.png"/><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p:cNvSpPr>
            <a:spLocks noChangeArrowheads="1"/>
          </p:cNvSpPr>
          <p:nvPr/>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Century Gothic" panose="020B0502020202020204" pitchFamily="34" charset="0"/>
            </a:endParaRPr>
          </a:p>
        </p:txBody>
      </p:sp>
      <p:sp>
        <p:nvSpPr>
          <p:cNvPr id="7" name="Rectangle 2"/>
          <p:cNvSpPr>
            <a:spLocks noChangeArrowheads="1"/>
          </p:cNvSpPr>
          <p:nvPr/>
        </p:nvSpPr>
        <p:spPr bwMode="auto">
          <a:xfrm>
            <a:off x="-3620356" y="698506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Century Gothic" panose="020B0502020202020204" pitchFamily="34" charset="0"/>
            </a:endParaRPr>
          </a:p>
        </p:txBody>
      </p:sp>
      <p:sp>
        <p:nvSpPr>
          <p:cNvPr id="14" name="object 9"/>
          <p:cNvSpPr txBox="1"/>
          <p:nvPr/>
        </p:nvSpPr>
        <p:spPr>
          <a:xfrm>
            <a:off x="5943600" y="3569972"/>
            <a:ext cx="3657600" cy="2632708"/>
          </a:xfrm>
          <a:prstGeom prst="rect">
            <a:avLst/>
          </a:prstGeom>
        </p:spPr>
        <p:txBody>
          <a:bodyPr vert="horz" wrap="square" lIns="0" tIns="0" rIns="0" bIns="0" rtlCol="0">
            <a:spAutoFit/>
          </a:bodyPr>
          <a:lstStyle/>
          <a:p>
            <a:pPr>
              <a:lnSpc>
                <a:spcPct val="100000"/>
              </a:lnSpc>
              <a:spcBef>
                <a:spcPts val="45"/>
              </a:spcBef>
            </a:pPr>
            <a:endParaRPr lang="en-US" sz="2400" dirty="0">
              <a:latin typeface="Century Gothic" panose="020B0502020202020204" pitchFamily="34" charset="0"/>
              <a:cs typeface="Times New Roman"/>
            </a:endParaRPr>
          </a:p>
          <a:p>
            <a:pPr>
              <a:lnSpc>
                <a:spcPct val="100000"/>
              </a:lnSpc>
              <a:spcBef>
                <a:spcPts val="45"/>
              </a:spcBef>
              <a:spcAft>
                <a:spcPts val="600"/>
              </a:spcAft>
            </a:pPr>
            <a:r>
              <a:rPr lang="en-US" sz="2400" dirty="0">
                <a:latin typeface="Century Gothic" panose="020B0502020202020204" pitchFamily="34" charset="0"/>
                <a:cs typeface="Times New Roman"/>
              </a:rPr>
              <a:t>[insert date]</a:t>
            </a:r>
          </a:p>
          <a:p>
            <a:pPr>
              <a:lnSpc>
                <a:spcPct val="100000"/>
              </a:lnSpc>
              <a:spcBef>
                <a:spcPts val="45"/>
              </a:spcBef>
            </a:pPr>
            <a:r>
              <a:rPr lang="en-US" sz="2400" b="1" dirty="0">
                <a:latin typeface="Century Gothic" panose="020B0502020202020204" pitchFamily="34" charset="0"/>
                <a:cs typeface="Times New Roman"/>
              </a:rPr>
              <a:t>Qualitative Methods </a:t>
            </a:r>
            <a:br>
              <a:rPr lang="en-US" sz="2400" b="1" dirty="0">
                <a:latin typeface="Century Gothic" panose="020B0502020202020204" pitchFamily="34" charset="0"/>
                <a:cs typeface="Times New Roman"/>
              </a:rPr>
            </a:br>
            <a:r>
              <a:rPr lang="en-US" sz="2400" b="1" dirty="0">
                <a:latin typeface="Century Gothic" panose="020B0502020202020204" pitchFamily="34" charset="0"/>
                <a:cs typeface="Times New Roman"/>
              </a:rPr>
              <a:t>in Evaluation of Public Health Programs</a:t>
            </a:r>
          </a:p>
          <a:p>
            <a:pPr>
              <a:lnSpc>
                <a:spcPct val="100000"/>
              </a:lnSpc>
              <a:spcBef>
                <a:spcPts val="600"/>
              </a:spcBef>
            </a:pPr>
            <a:r>
              <a:rPr lang="en-US" sz="2400" dirty="0">
                <a:latin typeface="Century Gothic" panose="020B0502020202020204" pitchFamily="34" charset="0"/>
                <a:cs typeface="Times New Roman"/>
              </a:rPr>
              <a:t>Session 1</a:t>
            </a:r>
            <a:endParaRPr lang="en-US" sz="2400" dirty="0">
              <a:latin typeface="Century Gothic" panose="020B0502020202020204" pitchFamily="34" charset="0"/>
              <a:cs typeface="Futura LT Pro Book"/>
            </a:endParaRPr>
          </a:p>
          <a:p>
            <a:pPr marL="12700">
              <a:lnSpc>
                <a:spcPts val="2200"/>
              </a:lnSpc>
            </a:pPr>
            <a:endParaRPr lang="en-US" dirty="0">
              <a:solidFill>
                <a:srgbClr val="1E1860"/>
              </a:solidFill>
              <a:latin typeface="Century Gothic" panose="020B0502020202020204" pitchFamily="34" charset="0"/>
              <a:cs typeface="Futura LT Pro Book"/>
            </a:endParaRPr>
          </a:p>
        </p:txBody>
      </p:sp>
      <p:sp>
        <p:nvSpPr>
          <p:cNvPr id="10" name="Rectangle 9"/>
          <p:cNvSpPr>
            <a:spLocks noChangeArrowheads="1"/>
          </p:cNvSpPr>
          <p:nvPr/>
        </p:nvSpPr>
        <p:spPr bwMode="auto">
          <a:xfrm>
            <a:off x="-549928" y="73438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Century Gothic" panose="020B0502020202020204" pitchFamily="34" charset="0"/>
            </a:endParaRPr>
          </a:p>
        </p:txBody>
      </p:sp>
      <p:sp>
        <p:nvSpPr>
          <p:cNvPr id="15" name="Title 11">
            <a:extLst>
              <a:ext uri="{FF2B5EF4-FFF2-40B4-BE49-F238E27FC236}">
                <a16:creationId xmlns:a16="http://schemas.microsoft.com/office/drawing/2014/main" id="{47167F6F-8B1A-4E5F-B5B7-52BF4FE73BA6}"/>
              </a:ext>
            </a:extLst>
          </p:cNvPr>
          <p:cNvSpPr txBox="1">
            <a:spLocks/>
          </p:cNvSpPr>
          <p:nvPr/>
        </p:nvSpPr>
        <p:spPr>
          <a:xfrm>
            <a:off x="304800" y="358870"/>
            <a:ext cx="9625015" cy="837214"/>
          </a:xfrm>
          <a:prstGeom prst="rect">
            <a:avLst/>
          </a:prstGeom>
        </p:spPr>
        <p:txBody>
          <a:bodyPr/>
          <a:lstStyle>
            <a:lvl1pPr eaLnBrk="1" hangingPunct="1">
              <a:defRPr sz="4800" b="1">
                <a:solidFill>
                  <a:schemeClr val="bg1">
                    <a:lumMod val="85000"/>
                  </a:schemeClr>
                </a:solidFill>
                <a:latin typeface="Century Gothic" charset="0"/>
                <a:ea typeface="Century Gothic" charset="0"/>
                <a:cs typeface="Century Gothic" charset="0"/>
              </a:defRPr>
            </a:lvl1pPr>
          </a:lstStyle>
          <a:p>
            <a:r>
              <a:rPr lang="en-US" sz="4400" kern="0" spc="-100" dirty="0"/>
              <a:t>Introduction to Paradigms </a:t>
            </a:r>
            <a:br>
              <a:rPr lang="en-US" sz="4400" kern="0" spc="-100" dirty="0"/>
            </a:br>
            <a:endParaRPr lang="en-US" sz="4400" kern="0" spc="-100" dirty="0"/>
          </a:p>
        </p:txBody>
      </p:sp>
      <p:sp>
        <p:nvSpPr>
          <p:cNvPr id="16" name="Text Placeholder 24">
            <a:extLst>
              <a:ext uri="{FF2B5EF4-FFF2-40B4-BE49-F238E27FC236}">
                <a16:creationId xmlns:a16="http://schemas.microsoft.com/office/drawing/2014/main" id="{A3997288-7BF1-41B6-90F1-4397734280D9}"/>
              </a:ext>
            </a:extLst>
          </p:cNvPr>
          <p:cNvSpPr txBox="1">
            <a:spLocks/>
          </p:cNvSpPr>
          <p:nvPr/>
        </p:nvSpPr>
        <p:spPr>
          <a:xfrm>
            <a:off x="304800" y="1143986"/>
            <a:ext cx="7548920" cy="837214"/>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r>
              <a:rPr lang="en-US" sz="4200" kern="0" dirty="0"/>
              <a:t>and Qualitative Evaluation</a:t>
            </a:r>
          </a:p>
        </p:txBody>
      </p:sp>
      <p:pic>
        <p:nvPicPr>
          <p:cNvPr id="9" name="Picture 8">
            <a:extLst>
              <a:ext uri="{FF2B5EF4-FFF2-40B4-BE49-F238E27FC236}">
                <a16:creationId xmlns:a16="http://schemas.microsoft.com/office/drawing/2014/main" id="{227BB407-086C-466B-892D-E7C5D17C77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 y="1981200"/>
            <a:ext cx="4967376" cy="4206240"/>
          </a:xfrm>
          <a:prstGeom prst="rect">
            <a:avLst/>
          </a:prstGeom>
          <a:solidFill>
            <a:srgbClr val="FFFFFF">
              <a:shade val="85000"/>
            </a:srgbClr>
          </a:solidFill>
          <a:ln w="38100" cap="sq">
            <a:solidFill>
              <a:srgbClr val="FFFFFF"/>
            </a:solidFill>
            <a:miter lim="800000"/>
          </a:ln>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650286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t>The evaluation process</a:t>
            </a:r>
          </a:p>
        </p:txBody>
      </p:sp>
      <p:sp>
        <p:nvSpPr>
          <p:cNvPr id="6" name="Rectangle 5">
            <a:extLst>
              <a:ext uri="{FF2B5EF4-FFF2-40B4-BE49-F238E27FC236}">
                <a16:creationId xmlns:a16="http://schemas.microsoft.com/office/drawing/2014/main" id="{D7EDDE69-98DB-4E1C-A992-336382B52952}"/>
              </a:ext>
            </a:extLst>
          </p:cNvPr>
          <p:cNvSpPr/>
          <p:nvPr/>
        </p:nvSpPr>
        <p:spPr>
          <a:xfrm>
            <a:off x="914400" y="1905001"/>
            <a:ext cx="8229600" cy="4813300"/>
          </a:xfrm>
          <a:prstGeom prst="rect">
            <a:avLst/>
          </a:prstGeom>
          <a:solidFill>
            <a:schemeClr val="bg1"/>
          </a:solidFill>
          <a:ln>
            <a:noFill/>
          </a:ln>
        </p:spPr>
      </p:sp>
      <p:sp>
        <p:nvSpPr>
          <p:cNvPr id="7" name="Freeform: Shape 6">
            <a:extLst>
              <a:ext uri="{FF2B5EF4-FFF2-40B4-BE49-F238E27FC236}">
                <a16:creationId xmlns:a16="http://schemas.microsoft.com/office/drawing/2014/main" id="{346F7663-10A3-40D2-BB9A-65DB51C33CF2}"/>
              </a:ext>
            </a:extLst>
          </p:cNvPr>
          <p:cNvSpPr/>
          <p:nvPr/>
        </p:nvSpPr>
        <p:spPr>
          <a:xfrm>
            <a:off x="914400" y="6376019"/>
            <a:ext cx="8229600" cy="558182"/>
          </a:xfrm>
          <a:custGeom>
            <a:avLst/>
            <a:gdLst>
              <a:gd name="connsiteX0" fmla="*/ 0 w 8229600"/>
              <a:gd name="connsiteY0" fmla="*/ 0 h 558182"/>
              <a:gd name="connsiteX1" fmla="*/ 8229600 w 8229600"/>
              <a:gd name="connsiteY1" fmla="*/ 0 h 558182"/>
              <a:gd name="connsiteX2" fmla="*/ 8229600 w 8229600"/>
              <a:gd name="connsiteY2" fmla="*/ 558182 h 558182"/>
              <a:gd name="connsiteX3" fmla="*/ 0 w 8229600"/>
              <a:gd name="connsiteY3" fmla="*/ 558182 h 558182"/>
              <a:gd name="connsiteX4" fmla="*/ 0 w 8229600"/>
              <a:gd name="connsiteY4" fmla="*/ 0 h 558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29600" h="558182">
                <a:moveTo>
                  <a:pt x="0" y="0"/>
                </a:moveTo>
                <a:lnTo>
                  <a:pt x="8229600" y="0"/>
                </a:lnTo>
                <a:lnTo>
                  <a:pt x="8229600" y="558182"/>
                </a:lnTo>
                <a:lnTo>
                  <a:pt x="0" y="558182"/>
                </a:lnTo>
                <a:lnTo>
                  <a:pt x="0" y="0"/>
                </a:lnTo>
                <a:close/>
              </a:path>
            </a:pathLst>
          </a:custGeom>
          <a:solidFill>
            <a:schemeClr val="bg1"/>
          </a:solidFill>
          <a:ln>
            <a:solidFill>
              <a:srgbClr val="5E9A8F"/>
            </a:solidFill>
          </a:ln>
        </p:spPr>
        <p:style>
          <a:lnRef idx="3">
            <a:scrgbClr r="0" g="0" b="0"/>
          </a:lnRef>
          <a:fillRef idx="1">
            <a:scrgbClr r="0" g="0" b="0"/>
          </a:fillRef>
          <a:effectRef idx="1">
            <a:schemeClr val="lt1">
              <a:hueOff val="0"/>
              <a:satOff val="0"/>
              <a:lumOff val="0"/>
              <a:alphaOff val="0"/>
            </a:schemeClr>
          </a:effectRef>
          <a:fontRef idx="minor">
            <a:schemeClr val="dk2">
              <a:hueOff val="0"/>
              <a:satOff val="0"/>
              <a:lumOff val="0"/>
              <a:alphaOff val="0"/>
            </a:schemeClr>
          </a:fontRef>
        </p:style>
        <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ZA" sz="1900" b="0" kern="1200" dirty="0">
                <a:solidFill>
                  <a:schemeClr val="tx1"/>
                </a:solidFill>
                <a:latin typeface="Century Gothic" panose="020B0502020202020204" pitchFamily="34" charset="0"/>
              </a:rPr>
              <a:t>Dissemination and use</a:t>
            </a:r>
          </a:p>
        </p:txBody>
      </p:sp>
      <p:sp>
        <p:nvSpPr>
          <p:cNvPr id="9" name="Freeform: Shape 8">
            <a:extLst>
              <a:ext uri="{FF2B5EF4-FFF2-40B4-BE49-F238E27FC236}">
                <a16:creationId xmlns:a16="http://schemas.microsoft.com/office/drawing/2014/main" id="{05E80F51-470D-4A12-8893-82FF59C2CAA8}"/>
              </a:ext>
            </a:extLst>
          </p:cNvPr>
          <p:cNvSpPr/>
          <p:nvPr/>
        </p:nvSpPr>
        <p:spPr>
          <a:xfrm>
            <a:off x="914400" y="5461617"/>
            <a:ext cx="8229601" cy="858486"/>
          </a:xfrm>
          <a:custGeom>
            <a:avLst/>
            <a:gdLst>
              <a:gd name="connsiteX0" fmla="*/ 0 w 8229600"/>
              <a:gd name="connsiteY0" fmla="*/ 300667 h 858485"/>
              <a:gd name="connsiteX1" fmla="*/ 4007489 w 8229600"/>
              <a:gd name="connsiteY1" fmla="*/ 300667 h 858485"/>
              <a:gd name="connsiteX2" fmla="*/ 4007489 w 8229600"/>
              <a:gd name="connsiteY2" fmla="*/ 214621 h 858485"/>
              <a:gd name="connsiteX3" fmla="*/ 3900179 w 8229600"/>
              <a:gd name="connsiteY3" fmla="*/ 214621 h 858485"/>
              <a:gd name="connsiteX4" fmla="*/ 4114800 w 8229600"/>
              <a:gd name="connsiteY4" fmla="*/ 0 h 858485"/>
              <a:gd name="connsiteX5" fmla="*/ 4329421 w 8229600"/>
              <a:gd name="connsiteY5" fmla="*/ 214621 h 858485"/>
              <a:gd name="connsiteX6" fmla="*/ 4222111 w 8229600"/>
              <a:gd name="connsiteY6" fmla="*/ 214621 h 858485"/>
              <a:gd name="connsiteX7" fmla="*/ 4222111 w 8229600"/>
              <a:gd name="connsiteY7" fmla="*/ 300667 h 858485"/>
              <a:gd name="connsiteX8" fmla="*/ 8229600 w 8229600"/>
              <a:gd name="connsiteY8" fmla="*/ 300667 h 858485"/>
              <a:gd name="connsiteX9" fmla="*/ 8229600 w 8229600"/>
              <a:gd name="connsiteY9" fmla="*/ 858485 h 858485"/>
              <a:gd name="connsiteX10" fmla="*/ 0 w 8229600"/>
              <a:gd name="connsiteY10" fmla="*/ 858485 h 858485"/>
              <a:gd name="connsiteX11" fmla="*/ 0 w 8229600"/>
              <a:gd name="connsiteY11" fmla="*/ 300667 h 85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9600" h="858485">
                <a:moveTo>
                  <a:pt x="8229600" y="557818"/>
                </a:moveTo>
                <a:lnTo>
                  <a:pt x="4222111" y="557818"/>
                </a:lnTo>
                <a:lnTo>
                  <a:pt x="4222111" y="643864"/>
                </a:lnTo>
                <a:lnTo>
                  <a:pt x="4329421" y="643864"/>
                </a:lnTo>
                <a:lnTo>
                  <a:pt x="4114800" y="858484"/>
                </a:lnTo>
                <a:lnTo>
                  <a:pt x="3900179" y="643864"/>
                </a:lnTo>
                <a:lnTo>
                  <a:pt x="4007489" y="643864"/>
                </a:lnTo>
                <a:lnTo>
                  <a:pt x="4007489" y="557818"/>
                </a:lnTo>
                <a:lnTo>
                  <a:pt x="0" y="557818"/>
                </a:lnTo>
                <a:lnTo>
                  <a:pt x="0" y="1"/>
                </a:lnTo>
                <a:lnTo>
                  <a:pt x="8229600" y="1"/>
                </a:lnTo>
                <a:lnTo>
                  <a:pt x="8229600" y="557818"/>
                </a:lnTo>
                <a:close/>
              </a:path>
            </a:pathLst>
          </a:custGeom>
          <a:ln>
            <a:solidFill>
              <a:srgbClr val="5E9A8F"/>
            </a:solidFill>
          </a:ln>
        </p:spPr>
        <p:style>
          <a:lnRef idx="3">
            <a:scrgbClr r="0" g="0" b="0"/>
          </a:lnRef>
          <a:fillRef idx="1">
            <a:schemeClr val="lt1">
              <a:hueOff val="0"/>
              <a:satOff val="0"/>
              <a:lumOff val="0"/>
              <a:alphaOff val="0"/>
            </a:schemeClr>
          </a:fillRef>
          <a:effectRef idx="1">
            <a:schemeClr val="lt1">
              <a:hueOff val="0"/>
              <a:satOff val="0"/>
              <a:lumOff val="0"/>
              <a:alphaOff val="0"/>
            </a:schemeClr>
          </a:effectRef>
          <a:fontRef idx="minor">
            <a:schemeClr val="dk2">
              <a:hueOff val="0"/>
              <a:satOff val="0"/>
              <a:lumOff val="0"/>
              <a:alphaOff val="0"/>
            </a:schemeClr>
          </a:fontRef>
        </p:style>
        <p:txBody>
          <a:bodyPr spcFirstLastPara="0" vert="horz" wrap="square" lIns="135127" tIns="135129" rIns="135129" bIns="435795" numCol="1" spcCol="1270" anchor="ctr" anchorCtr="0">
            <a:noAutofit/>
          </a:bodyPr>
          <a:lstStyle/>
          <a:p>
            <a:pPr marL="0" lvl="0" indent="0" algn="ctr" defTabSz="844550">
              <a:lnSpc>
                <a:spcPct val="90000"/>
              </a:lnSpc>
              <a:spcBef>
                <a:spcPct val="0"/>
              </a:spcBef>
              <a:spcAft>
                <a:spcPct val="35000"/>
              </a:spcAft>
              <a:buNone/>
            </a:pPr>
            <a:r>
              <a:rPr lang="en-ZA" sz="1900" b="0" kern="1200" dirty="0">
                <a:solidFill>
                  <a:schemeClr val="tx1"/>
                </a:solidFill>
                <a:latin typeface="Century Gothic" panose="020B0502020202020204" pitchFamily="34" charset="0"/>
              </a:rPr>
              <a:t>Methodological norms/standards of quality </a:t>
            </a:r>
          </a:p>
        </p:txBody>
      </p:sp>
      <p:sp>
        <p:nvSpPr>
          <p:cNvPr id="10" name="Freeform: Shape 9">
            <a:extLst>
              <a:ext uri="{FF2B5EF4-FFF2-40B4-BE49-F238E27FC236}">
                <a16:creationId xmlns:a16="http://schemas.microsoft.com/office/drawing/2014/main" id="{15150805-DE85-4C2E-BE8D-BCF209352030}"/>
              </a:ext>
            </a:extLst>
          </p:cNvPr>
          <p:cNvSpPr/>
          <p:nvPr/>
        </p:nvSpPr>
        <p:spPr>
          <a:xfrm>
            <a:off x="914400" y="4558615"/>
            <a:ext cx="8229600" cy="858486"/>
          </a:xfrm>
          <a:custGeom>
            <a:avLst/>
            <a:gdLst>
              <a:gd name="connsiteX0" fmla="*/ 0 w 8229600"/>
              <a:gd name="connsiteY0" fmla="*/ 300667 h 858485"/>
              <a:gd name="connsiteX1" fmla="*/ 4007489 w 8229600"/>
              <a:gd name="connsiteY1" fmla="*/ 300667 h 858485"/>
              <a:gd name="connsiteX2" fmla="*/ 4007489 w 8229600"/>
              <a:gd name="connsiteY2" fmla="*/ 214621 h 858485"/>
              <a:gd name="connsiteX3" fmla="*/ 3900179 w 8229600"/>
              <a:gd name="connsiteY3" fmla="*/ 214621 h 858485"/>
              <a:gd name="connsiteX4" fmla="*/ 4114800 w 8229600"/>
              <a:gd name="connsiteY4" fmla="*/ 0 h 858485"/>
              <a:gd name="connsiteX5" fmla="*/ 4329421 w 8229600"/>
              <a:gd name="connsiteY5" fmla="*/ 214621 h 858485"/>
              <a:gd name="connsiteX6" fmla="*/ 4222111 w 8229600"/>
              <a:gd name="connsiteY6" fmla="*/ 214621 h 858485"/>
              <a:gd name="connsiteX7" fmla="*/ 4222111 w 8229600"/>
              <a:gd name="connsiteY7" fmla="*/ 300667 h 858485"/>
              <a:gd name="connsiteX8" fmla="*/ 8229600 w 8229600"/>
              <a:gd name="connsiteY8" fmla="*/ 300667 h 858485"/>
              <a:gd name="connsiteX9" fmla="*/ 8229600 w 8229600"/>
              <a:gd name="connsiteY9" fmla="*/ 858485 h 858485"/>
              <a:gd name="connsiteX10" fmla="*/ 0 w 8229600"/>
              <a:gd name="connsiteY10" fmla="*/ 858485 h 858485"/>
              <a:gd name="connsiteX11" fmla="*/ 0 w 8229600"/>
              <a:gd name="connsiteY11" fmla="*/ 300667 h 85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9600" h="858485">
                <a:moveTo>
                  <a:pt x="8229600" y="557818"/>
                </a:moveTo>
                <a:lnTo>
                  <a:pt x="4222111" y="557818"/>
                </a:lnTo>
                <a:lnTo>
                  <a:pt x="4222111" y="643864"/>
                </a:lnTo>
                <a:lnTo>
                  <a:pt x="4329421" y="643864"/>
                </a:lnTo>
                <a:lnTo>
                  <a:pt x="4114800" y="858484"/>
                </a:lnTo>
                <a:lnTo>
                  <a:pt x="3900179" y="643864"/>
                </a:lnTo>
                <a:lnTo>
                  <a:pt x="4007489" y="643864"/>
                </a:lnTo>
                <a:lnTo>
                  <a:pt x="4007489" y="557818"/>
                </a:lnTo>
                <a:lnTo>
                  <a:pt x="0" y="557818"/>
                </a:lnTo>
                <a:lnTo>
                  <a:pt x="0" y="1"/>
                </a:lnTo>
                <a:lnTo>
                  <a:pt x="8229600" y="1"/>
                </a:lnTo>
                <a:lnTo>
                  <a:pt x="8229600" y="557818"/>
                </a:lnTo>
                <a:close/>
              </a:path>
            </a:pathLst>
          </a:custGeom>
          <a:noFill/>
          <a:ln>
            <a:solidFill>
              <a:srgbClr val="5E9A8F"/>
            </a:solidFill>
          </a:ln>
          <a:effectLst/>
        </p:spPr>
        <p:style>
          <a:lnRef idx="3">
            <a:scrgbClr r="0" g="0" b="0"/>
          </a:lnRef>
          <a:fillRef idx="1">
            <a:scrgbClr r="0" g="0" b="0"/>
          </a:fillRef>
          <a:effectRef idx="1">
            <a:scrgbClr r="0" g="0" b="0"/>
          </a:effectRef>
          <a:fontRef idx="minor">
            <a:schemeClr val="dk2">
              <a:hueOff val="0"/>
              <a:satOff val="0"/>
              <a:lumOff val="0"/>
              <a:alphaOff val="0"/>
            </a:schemeClr>
          </a:fontRef>
        </p:style>
        <p:txBody>
          <a:bodyPr spcFirstLastPara="0" vert="horz" wrap="square" lIns="135128" tIns="135129" rIns="135128" bIns="435795" numCol="1" spcCol="1270" anchor="ctr" anchorCtr="0">
            <a:noAutofit/>
          </a:bodyPr>
          <a:lstStyle/>
          <a:p>
            <a:pPr marL="0" lvl="0" indent="0" algn="ctr" defTabSz="844550">
              <a:lnSpc>
                <a:spcPct val="90000"/>
              </a:lnSpc>
              <a:spcBef>
                <a:spcPct val="0"/>
              </a:spcBef>
              <a:spcAft>
                <a:spcPct val="35000"/>
              </a:spcAft>
              <a:buNone/>
            </a:pPr>
            <a:r>
              <a:rPr lang="en-ZA" sz="1900" b="0" kern="1200" dirty="0">
                <a:solidFill>
                  <a:schemeClr val="tx1"/>
                </a:solidFill>
                <a:effectLst/>
                <a:latin typeface="Century Gothic" panose="020B0502020202020204" pitchFamily="34" charset="0"/>
              </a:rPr>
              <a:t>Data collection and analysis</a:t>
            </a:r>
          </a:p>
        </p:txBody>
      </p:sp>
      <p:sp>
        <p:nvSpPr>
          <p:cNvPr id="11" name="Freeform: Shape 10">
            <a:extLst>
              <a:ext uri="{FF2B5EF4-FFF2-40B4-BE49-F238E27FC236}">
                <a16:creationId xmlns:a16="http://schemas.microsoft.com/office/drawing/2014/main" id="{D1571862-4471-4915-89C0-496D4F1A53CE}"/>
              </a:ext>
            </a:extLst>
          </p:cNvPr>
          <p:cNvSpPr/>
          <p:nvPr/>
        </p:nvSpPr>
        <p:spPr>
          <a:xfrm>
            <a:off x="914400" y="3668996"/>
            <a:ext cx="8229600" cy="858487"/>
          </a:xfrm>
          <a:custGeom>
            <a:avLst/>
            <a:gdLst>
              <a:gd name="connsiteX0" fmla="*/ 0 w 8229600"/>
              <a:gd name="connsiteY0" fmla="*/ 300667 h 858485"/>
              <a:gd name="connsiteX1" fmla="*/ 4007489 w 8229600"/>
              <a:gd name="connsiteY1" fmla="*/ 300667 h 858485"/>
              <a:gd name="connsiteX2" fmla="*/ 4007489 w 8229600"/>
              <a:gd name="connsiteY2" fmla="*/ 214621 h 858485"/>
              <a:gd name="connsiteX3" fmla="*/ 3900179 w 8229600"/>
              <a:gd name="connsiteY3" fmla="*/ 214621 h 858485"/>
              <a:gd name="connsiteX4" fmla="*/ 4114800 w 8229600"/>
              <a:gd name="connsiteY4" fmla="*/ 0 h 858485"/>
              <a:gd name="connsiteX5" fmla="*/ 4329421 w 8229600"/>
              <a:gd name="connsiteY5" fmla="*/ 214621 h 858485"/>
              <a:gd name="connsiteX6" fmla="*/ 4222111 w 8229600"/>
              <a:gd name="connsiteY6" fmla="*/ 214621 h 858485"/>
              <a:gd name="connsiteX7" fmla="*/ 4222111 w 8229600"/>
              <a:gd name="connsiteY7" fmla="*/ 300667 h 858485"/>
              <a:gd name="connsiteX8" fmla="*/ 8229600 w 8229600"/>
              <a:gd name="connsiteY8" fmla="*/ 300667 h 858485"/>
              <a:gd name="connsiteX9" fmla="*/ 8229600 w 8229600"/>
              <a:gd name="connsiteY9" fmla="*/ 858485 h 858485"/>
              <a:gd name="connsiteX10" fmla="*/ 0 w 8229600"/>
              <a:gd name="connsiteY10" fmla="*/ 858485 h 858485"/>
              <a:gd name="connsiteX11" fmla="*/ 0 w 8229600"/>
              <a:gd name="connsiteY11" fmla="*/ 300667 h 85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9600" h="858485">
                <a:moveTo>
                  <a:pt x="8229600" y="557818"/>
                </a:moveTo>
                <a:lnTo>
                  <a:pt x="4222111" y="557818"/>
                </a:lnTo>
                <a:lnTo>
                  <a:pt x="4222111" y="643864"/>
                </a:lnTo>
                <a:lnTo>
                  <a:pt x="4329421" y="643864"/>
                </a:lnTo>
                <a:lnTo>
                  <a:pt x="4114800" y="858484"/>
                </a:lnTo>
                <a:lnTo>
                  <a:pt x="3900179" y="643864"/>
                </a:lnTo>
                <a:lnTo>
                  <a:pt x="4007489" y="643864"/>
                </a:lnTo>
                <a:lnTo>
                  <a:pt x="4007489" y="557818"/>
                </a:lnTo>
                <a:lnTo>
                  <a:pt x="0" y="557818"/>
                </a:lnTo>
                <a:lnTo>
                  <a:pt x="0" y="1"/>
                </a:lnTo>
                <a:lnTo>
                  <a:pt x="8229600" y="1"/>
                </a:lnTo>
                <a:lnTo>
                  <a:pt x="8229600" y="557818"/>
                </a:lnTo>
                <a:close/>
              </a:path>
            </a:pathLst>
          </a:custGeom>
          <a:noFill/>
          <a:ln>
            <a:solidFill>
              <a:srgbClr val="5E9A8F"/>
            </a:solidFill>
          </a:ln>
          <a:effectLst/>
        </p:spPr>
        <p:style>
          <a:lnRef idx="3">
            <a:scrgbClr r="0" g="0" b="0"/>
          </a:lnRef>
          <a:fillRef idx="1">
            <a:scrgbClr r="0" g="0" b="0"/>
          </a:fillRef>
          <a:effectRef idx="1">
            <a:scrgbClr r="0" g="0" b="0"/>
          </a:effectRef>
          <a:fontRef idx="minor">
            <a:schemeClr val="dk2">
              <a:hueOff val="0"/>
              <a:satOff val="0"/>
              <a:lumOff val="0"/>
              <a:alphaOff val="0"/>
            </a:schemeClr>
          </a:fontRef>
        </p:style>
        <p:txBody>
          <a:bodyPr spcFirstLastPara="0" vert="horz" wrap="square" lIns="135127" tIns="135129" rIns="135128" bIns="435796" numCol="1" spcCol="1270" anchor="ctr" anchorCtr="0">
            <a:noAutofit/>
          </a:bodyPr>
          <a:lstStyle/>
          <a:p>
            <a:pPr marL="0" lvl="0" indent="0" algn="ctr" defTabSz="844550">
              <a:lnSpc>
                <a:spcPct val="90000"/>
              </a:lnSpc>
              <a:spcBef>
                <a:spcPct val="0"/>
              </a:spcBef>
              <a:spcAft>
                <a:spcPct val="35000"/>
              </a:spcAft>
              <a:buNone/>
            </a:pPr>
            <a:r>
              <a:rPr lang="en-ZA" sz="1900" b="0" kern="1200" dirty="0">
                <a:solidFill>
                  <a:schemeClr val="tx1"/>
                </a:solidFill>
                <a:latin typeface="Century Gothic" panose="020B0502020202020204" pitchFamily="34" charset="0"/>
              </a:rPr>
              <a:t>Evaluation design</a:t>
            </a:r>
          </a:p>
        </p:txBody>
      </p:sp>
      <p:sp>
        <p:nvSpPr>
          <p:cNvPr id="12" name="Freeform: Shape 11">
            <a:extLst>
              <a:ext uri="{FF2B5EF4-FFF2-40B4-BE49-F238E27FC236}">
                <a16:creationId xmlns:a16="http://schemas.microsoft.com/office/drawing/2014/main" id="{E2AA12F6-C2AD-4355-986E-0FED128B0440}"/>
              </a:ext>
            </a:extLst>
          </p:cNvPr>
          <p:cNvSpPr/>
          <p:nvPr/>
        </p:nvSpPr>
        <p:spPr>
          <a:xfrm>
            <a:off x="914400" y="2794618"/>
            <a:ext cx="8229600" cy="858487"/>
          </a:xfrm>
          <a:custGeom>
            <a:avLst/>
            <a:gdLst>
              <a:gd name="connsiteX0" fmla="*/ 0 w 8229600"/>
              <a:gd name="connsiteY0" fmla="*/ 300667 h 858485"/>
              <a:gd name="connsiteX1" fmla="*/ 4007489 w 8229600"/>
              <a:gd name="connsiteY1" fmla="*/ 300667 h 858485"/>
              <a:gd name="connsiteX2" fmla="*/ 4007489 w 8229600"/>
              <a:gd name="connsiteY2" fmla="*/ 214621 h 858485"/>
              <a:gd name="connsiteX3" fmla="*/ 3900179 w 8229600"/>
              <a:gd name="connsiteY3" fmla="*/ 214621 h 858485"/>
              <a:gd name="connsiteX4" fmla="*/ 4114800 w 8229600"/>
              <a:gd name="connsiteY4" fmla="*/ 0 h 858485"/>
              <a:gd name="connsiteX5" fmla="*/ 4329421 w 8229600"/>
              <a:gd name="connsiteY5" fmla="*/ 214621 h 858485"/>
              <a:gd name="connsiteX6" fmla="*/ 4222111 w 8229600"/>
              <a:gd name="connsiteY6" fmla="*/ 214621 h 858485"/>
              <a:gd name="connsiteX7" fmla="*/ 4222111 w 8229600"/>
              <a:gd name="connsiteY7" fmla="*/ 300667 h 858485"/>
              <a:gd name="connsiteX8" fmla="*/ 8229600 w 8229600"/>
              <a:gd name="connsiteY8" fmla="*/ 300667 h 858485"/>
              <a:gd name="connsiteX9" fmla="*/ 8229600 w 8229600"/>
              <a:gd name="connsiteY9" fmla="*/ 858485 h 858485"/>
              <a:gd name="connsiteX10" fmla="*/ 0 w 8229600"/>
              <a:gd name="connsiteY10" fmla="*/ 858485 h 858485"/>
              <a:gd name="connsiteX11" fmla="*/ 0 w 8229600"/>
              <a:gd name="connsiteY11" fmla="*/ 300667 h 85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9600" h="858485">
                <a:moveTo>
                  <a:pt x="8229600" y="557818"/>
                </a:moveTo>
                <a:lnTo>
                  <a:pt x="4222111" y="557818"/>
                </a:lnTo>
                <a:lnTo>
                  <a:pt x="4222111" y="643864"/>
                </a:lnTo>
                <a:lnTo>
                  <a:pt x="4329421" y="643864"/>
                </a:lnTo>
                <a:lnTo>
                  <a:pt x="4114800" y="858484"/>
                </a:lnTo>
                <a:lnTo>
                  <a:pt x="3900179" y="643864"/>
                </a:lnTo>
                <a:lnTo>
                  <a:pt x="4007489" y="643864"/>
                </a:lnTo>
                <a:lnTo>
                  <a:pt x="4007489" y="557818"/>
                </a:lnTo>
                <a:lnTo>
                  <a:pt x="0" y="557818"/>
                </a:lnTo>
                <a:lnTo>
                  <a:pt x="0" y="1"/>
                </a:lnTo>
                <a:lnTo>
                  <a:pt x="8229600" y="1"/>
                </a:lnTo>
                <a:lnTo>
                  <a:pt x="8229600" y="557818"/>
                </a:lnTo>
                <a:close/>
              </a:path>
            </a:pathLst>
          </a:custGeom>
          <a:noFill/>
          <a:ln>
            <a:solidFill>
              <a:srgbClr val="5E9A8F"/>
            </a:solidFill>
          </a:ln>
          <a:effectLst/>
        </p:spPr>
        <p:style>
          <a:lnRef idx="3">
            <a:scrgbClr r="0" g="0" b="0"/>
          </a:lnRef>
          <a:fillRef idx="1">
            <a:scrgbClr r="0" g="0" b="0"/>
          </a:fillRef>
          <a:effectRef idx="1">
            <a:scrgbClr r="0" g="0" b="0"/>
          </a:effectRef>
          <a:fontRef idx="minor">
            <a:schemeClr val="dk2">
              <a:hueOff val="0"/>
              <a:satOff val="0"/>
              <a:lumOff val="0"/>
              <a:alphaOff val="0"/>
            </a:schemeClr>
          </a:fontRef>
        </p:style>
        <p:txBody>
          <a:bodyPr spcFirstLastPara="0" vert="horz" wrap="square" lIns="135127" tIns="135129" rIns="135128" bIns="435795" numCol="1" spcCol="1270" anchor="ctr" anchorCtr="0">
            <a:noAutofit/>
          </a:bodyPr>
          <a:lstStyle/>
          <a:p>
            <a:pPr marL="0" lvl="0" indent="0" algn="ctr" defTabSz="844550">
              <a:lnSpc>
                <a:spcPct val="90000"/>
              </a:lnSpc>
              <a:spcBef>
                <a:spcPct val="0"/>
              </a:spcBef>
              <a:spcAft>
                <a:spcPct val="35000"/>
              </a:spcAft>
              <a:buNone/>
            </a:pPr>
            <a:r>
              <a:rPr lang="en-ZA" sz="1900" kern="1200" dirty="0">
                <a:solidFill>
                  <a:schemeClr val="tx1"/>
                </a:solidFill>
                <a:latin typeface="Century Gothic" panose="020B0502020202020204" pitchFamily="34" charset="0"/>
              </a:rPr>
              <a:t>Methodological assumptions (Qualitative? Quantitative?)</a:t>
            </a:r>
          </a:p>
        </p:txBody>
      </p:sp>
      <p:sp>
        <p:nvSpPr>
          <p:cNvPr id="13" name="Freeform: Shape 12">
            <a:extLst>
              <a:ext uri="{FF2B5EF4-FFF2-40B4-BE49-F238E27FC236}">
                <a16:creationId xmlns:a16="http://schemas.microsoft.com/office/drawing/2014/main" id="{9348FBC5-991E-4BE9-938F-A71ED44557E5}"/>
              </a:ext>
            </a:extLst>
          </p:cNvPr>
          <p:cNvSpPr/>
          <p:nvPr/>
        </p:nvSpPr>
        <p:spPr>
          <a:xfrm>
            <a:off x="914400" y="1905000"/>
            <a:ext cx="8229600" cy="858487"/>
          </a:xfrm>
          <a:custGeom>
            <a:avLst/>
            <a:gdLst>
              <a:gd name="connsiteX0" fmla="*/ 0 w 8229600"/>
              <a:gd name="connsiteY0" fmla="*/ 300667 h 858485"/>
              <a:gd name="connsiteX1" fmla="*/ 4007489 w 8229600"/>
              <a:gd name="connsiteY1" fmla="*/ 300667 h 858485"/>
              <a:gd name="connsiteX2" fmla="*/ 4007489 w 8229600"/>
              <a:gd name="connsiteY2" fmla="*/ 214621 h 858485"/>
              <a:gd name="connsiteX3" fmla="*/ 3900179 w 8229600"/>
              <a:gd name="connsiteY3" fmla="*/ 214621 h 858485"/>
              <a:gd name="connsiteX4" fmla="*/ 4114800 w 8229600"/>
              <a:gd name="connsiteY4" fmla="*/ 0 h 858485"/>
              <a:gd name="connsiteX5" fmla="*/ 4329421 w 8229600"/>
              <a:gd name="connsiteY5" fmla="*/ 214621 h 858485"/>
              <a:gd name="connsiteX6" fmla="*/ 4222111 w 8229600"/>
              <a:gd name="connsiteY6" fmla="*/ 214621 h 858485"/>
              <a:gd name="connsiteX7" fmla="*/ 4222111 w 8229600"/>
              <a:gd name="connsiteY7" fmla="*/ 300667 h 858485"/>
              <a:gd name="connsiteX8" fmla="*/ 8229600 w 8229600"/>
              <a:gd name="connsiteY8" fmla="*/ 300667 h 858485"/>
              <a:gd name="connsiteX9" fmla="*/ 8229600 w 8229600"/>
              <a:gd name="connsiteY9" fmla="*/ 858485 h 858485"/>
              <a:gd name="connsiteX10" fmla="*/ 0 w 8229600"/>
              <a:gd name="connsiteY10" fmla="*/ 858485 h 858485"/>
              <a:gd name="connsiteX11" fmla="*/ 0 w 8229600"/>
              <a:gd name="connsiteY11" fmla="*/ 300667 h 85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9600" h="858485">
                <a:moveTo>
                  <a:pt x="8229600" y="557818"/>
                </a:moveTo>
                <a:lnTo>
                  <a:pt x="4222111" y="557818"/>
                </a:lnTo>
                <a:lnTo>
                  <a:pt x="4222111" y="643864"/>
                </a:lnTo>
                <a:lnTo>
                  <a:pt x="4329421" y="643864"/>
                </a:lnTo>
                <a:lnTo>
                  <a:pt x="4114800" y="858484"/>
                </a:lnTo>
                <a:lnTo>
                  <a:pt x="3900179" y="643864"/>
                </a:lnTo>
                <a:lnTo>
                  <a:pt x="4007489" y="643864"/>
                </a:lnTo>
                <a:lnTo>
                  <a:pt x="4007489" y="557818"/>
                </a:lnTo>
                <a:lnTo>
                  <a:pt x="0" y="557818"/>
                </a:lnTo>
                <a:lnTo>
                  <a:pt x="0" y="1"/>
                </a:lnTo>
                <a:lnTo>
                  <a:pt x="8229600" y="1"/>
                </a:lnTo>
                <a:lnTo>
                  <a:pt x="8229600" y="557818"/>
                </a:lnTo>
                <a:close/>
              </a:path>
            </a:pathLst>
          </a:custGeom>
          <a:noFill/>
          <a:ln>
            <a:solidFill>
              <a:srgbClr val="5E9A8F"/>
            </a:solidFill>
          </a:ln>
          <a:effectLst/>
        </p:spPr>
        <p:style>
          <a:lnRef idx="3">
            <a:scrgbClr r="0" g="0" b="0"/>
          </a:lnRef>
          <a:fillRef idx="1">
            <a:scrgbClr r="0" g="0" b="0"/>
          </a:fillRef>
          <a:effectRef idx="1">
            <a:scrgbClr r="0" g="0" b="0"/>
          </a:effectRef>
          <a:fontRef idx="minor">
            <a:schemeClr val="dk2">
              <a:hueOff val="0"/>
              <a:satOff val="0"/>
              <a:lumOff val="0"/>
              <a:alphaOff val="0"/>
            </a:schemeClr>
          </a:fontRef>
        </p:style>
        <p:txBody>
          <a:bodyPr spcFirstLastPara="0" vert="horz" wrap="square" lIns="128015" tIns="128017" rIns="128016" bIns="428684" numCol="1" spcCol="1270" anchor="ctr" anchorCtr="0">
            <a:noAutofit/>
          </a:bodyPr>
          <a:lstStyle/>
          <a:p>
            <a:pPr marL="0" lvl="0" indent="0" algn="ctr" defTabSz="800100">
              <a:lnSpc>
                <a:spcPct val="90000"/>
              </a:lnSpc>
              <a:spcBef>
                <a:spcPct val="0"/>
              </a:spcBef>
              <a:spcAft>
                <a:spcPct val="35000"/>
              </a:spcAft>
              <a:buNone/>
            </a:pPr>
            <a:r>
              <a:rPr lang="en-ZA" sz="1800" b="0" kern="1200" dirty="0">
                <a:solidFill>
                  <a:schemeClr val="tx1"/>
                </a:solidFill>
                <a:effectLst/>
                <a:latin typeface="Century Gothic" panose="020B0502020202020204" pitchFamily="34" charset="0"/>
              </a:rPr>
              <a:t>Evaluation paradigm (how you/client view the world; your “lens”)</a:t>
            </a:r>
          </a:p>
        </p:txBody>
      </p:sp>
    </p:spTree>
    <p:extLst>
      <p:ext uri="{BB962C8B-B14F-4D97-AF65-F5344CB8AC3E}">
        <p14:creationId xmlns:p14="http://schemas.microsoft.com/office/powerpoint/2010/main" val="3377481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t>The evaluation process</a:t>
            </a:r>
          </a:p>
        </p:txBody>
      </p:sp>
      <p:sp>
        <p:nvSpPr>
          <p:cNvPr id="6" name="Rectangle 5">
            <a:extLst>
              <a:ext uri="{FF2B5EF4-FFF2-40B4-BE49-F238E27FC236}">
                <a16:creationId xmlns:a16="http://schemas.microsoft.com/office/drawing/2014/main" id="{2ED6EFA2-8AF2-43DD-B777-D4C72DCB21BC}"/>
              </a:ext>
            </a:extLst>
          </p:cNvPr>
          <p:cNvSpPr/>
          <p:nvPr/>
        </p:nvSpPr>
        <p:spPr>
          <a:xfrm>
            <a:off x="914400" y="1905001"/>
            <a:ext cx="8229600" cy="4813300"/>
          </a:xfrm>
          <a:prstGeom prst="rect">
            <a:avLst/>
          </a:prstGeom>
          <a:solidFill>
            <a:schemeClr val="bg1"/>
          </a:solidFill>
          <a:ln>
            <a:noFill/>
          </a:ln>
        </p:spPr>
      </p:sp>
      <p:sp>
        <p:nvSpPr>
          <p:cNvPr id="7" name="Freeform: Shape 6">
            <a:extLst>
              <a:ext uri="{FF2B5EF4-FFF2-40B4-BE49-F238E27FC236}">
                <a16:creationId xmlns:a16="http://schemas.microsoft.com/office/drawing/2014/main" id="{51164B4F-A77F-48BA-921B-A5B1E6F7EBE5}"/>
              </a:ext>
            </a:extLst>
          </p:cNvPr>
          <p:cNvSpPr/>
          <p:nvPr/>
        </p:nvSpPr>
        <p:spPr>
          <a:xfrm>
            <a:off x="914400" y="6399877"/>
            <a:ext cx="8229600" cy="558182"/>
          </a:xfrm>
          <a:custGeom>
            <a:avLst/>
            <a:gdLst>
              <a:gd name="connsiteX0" fmla="*/ 0 w 8229600"/>
              <a:gd name="connsiteY0" fmla="*/ 0 h 558182"/>
              <a:gd name="connsiteX1" fmla="*/ 8229600 w 8229600"/>
              <a:gd name="connsiteY1" fmla="*/ 0 h 558182"/>
              <a:gd name="connsiteX2" fmla="*/ 8229600 w 8229600"/>
              <a:gd name="connsiteY2" fmla="*/ 558182 h 558182"/>
              <a:gd name="connsiteX3" fmla="*/ 0 w 8229600"/>
              <a:gd name="connsiteY3" fmla="*/ 558182 h 558182"/>
              <a:gd name="connsiteX4" fmla="*/ 0 w 8229600"/>
              <a:gd name="connsiteY4" fmla="*/ 0 h 558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29600" h="558182">
                <a:moveTo>
                  <a:pt x="0" y="0"/>
                </a:moveTo>
                <a:lnTo>
                  <a:pt x="8229600" y="0"/>
                </a:lnTo>
                <a:lnTo>
                  <a:pt x="8229600" y="558182"/>
                </a:lnTo>
                <a:lnTo>
                  <a:pt x="0" y="558182"/>
                </a:lnTo>
                <a:lnTo>
                  <a:pt x="0" y="0"/>
                </a:lnTo>
                <a:close/>
              </a:path>
            </a:pathLst>
          </a:custGeom>
          <a:solidFill>
            <a:schemeClr val="bg1"/>
          </a:solidFill>
          <a:ln>
            <a:solidFill>
              <a:srgbClr val="5E9A8F"/>
            </a:solidFill>
          </a:ln>
        </p:spPr>
        <p:style>
          <a:lnRef idx="3">
            <a:scrgbClr r="0" g="0" b="0"/>
          </a:lnRef>
          <a:fillRef idx="1">
            <a:scrgbClr r="0" g="0" b="0"/>
          </a:fillRef>
          <a:effectRef idx="1">
            <a:schemeClr val="lt1">
              <a:hueOff val="0"/>
              <a:satOff val="0"/>
              <a:lumOff val="0"/>
              <a:alphaOff val="0"/>
            </a:schemeClr>
          </a:effectRef>
          <a:fontRef idx="minor">
            <a:schemeClr val="dk2">
              <a:hueOff val="0"/>
              <a:satOff val="0"/>
              <a:lumOff val="0"/>
              <a:alphaOff val="0"/>
            </a:schemeClr>
          </a:fontRef>
        </p:style>
        <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ZA" sz="1900" b="0" kern="1200" dirty="0">
                <a:solidFill>
                  <a:schemeClr val="tx1"/>
                </a:solidFill>
                <a:latin typeface="Century Gothic" panose="020B0502020202020204" pitchFamily="34" charset="0"/>
              </a:rPr>
              <a:t>Dissemination and use</a:t>
            </a:r>
          </a:p>
        </p:txBody>
      </p:sp>
      <p:sp>
        <p:nvSpPr>
          <p:cNvPr id="8" name="Freeform: Shape 7">
            <a:extLst>
              <a:ext uri="{FF2B5EF4-FFF2-40B4-BE49-F238E27FC236}">
                <a16:creationId xmlns:a16="http://schemas.microsoft.com/office/drawing/2014/main" id="{70016AB3-ED3C-40F6-95B5-A06783E02832}"/>
              </a:ext>
            </a:extLst>
          </p:cNvPr>
          <p:cNvSpPr/>
          <p:nvPr/>
        </p:nvSpPr>
        <p:spPr>
          <a:xfrm>
            <a:off x="914400" y="5510259"/>
            <a:ext cx="8229601" cy="858486"/>
          </a:xfrm>
          <a:custGeom>
            <a:avLst/>
            <a:gdLst>
              <a:gd name="connsiteX0" fmla="*/ 0 w 8229600"/>
              <a:gd name="connsiteY0" fmla="*/ 300667 h 858485"/>
              <a:gd name="connsiteX1" fmla="*/ 4007489 w 8229600"/>
              <a:gd name="connsiteY1" fmla="*/ 300667 h 858485"/>
              <a:gd name="connsiteX2" fmla="*/ 4007489 w 8229600"/>
              <a:gd name="connsiteY2" fmla="*/ 214621 h 858485"/>
              <a:gd name="connsiteX3" fmla="*/ 3900179 w 8229600"/>
              <a:gd name="connsiteY3" fmla="*/ 214621 h 858485"/>
              <a:gd name="connsiteX4" fmla="*/ 4114800 w 8229600"/>
              <a:gd name="connsiteY4" fmla="*/ 0 h 858485"/>
              <a:gd name="connsiteX5" fmla="*/ 4329421 w 8229600"/>
              <a:gd name="connsiteY5" fmla="*/ 214621 h 858485"/>
              <a:gd name="connsiteX6" fmla="*/ 4222111 w 8229600"/>
              <a:gd name="connsiteY6" fmla="*/ 214621 h 858485"/>
              <a:gd name="connsiteX7" fmla="*/ 4222111 w 8229600"/>
              <a:gd name="connsiteY7" fmla="*/ 300667 h 858485"/>
              <a:gd name="connsiteX8" fmla="*/ 8229600 w 8229600"/>
              <a:gd name="connsiteY8" fmla="*/ 300667 h 858485"/>
              <a:gd name="connsiteX9" fmla="*/ 8229600 w 8229600"/>
              <a:gd name="connsiteY9" fmla="*/ 858485 h 858485"/>
              <a:gd name="connsiteX10" fmla="*/ 0 w 8229600"/>
              <a:gd name="connsiteY10" fmla="*/ 858485 h 858485"/>
              <a:gd name="connsiteX11" fmla="*/ 0 w 8229600"/>
              <a:gd name="connsiteY11" fmla="*/ 300667 h 85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9600" h="858485">
                <a:moveTo>
                  <a:pt x="8229600" y="557818"/>
                </a:moveTo>
                <a:lnTo>
                  <a:pt x="4222111" y="557818"/>
                </a:lnTo>
                <a:lnTo>
                  <a:pt x="4222111" y="643864"/>
                </a:lnTo>
                <a:lnTo>
                  <a:pt x="4329421" y="643864"/>
                </a:lnTo>
                <a:lnTo>
                  <a:pt x="4114800" y="858484"/>
                </a:lnTo>
                <a:lnTo>
                  <a:pt x="3900179" y="643864"/>
                </a:lnTo>
                <a:lnTo>
                  <a:pt x="4007489" y="643864"/>
                </a:lnTo>
                <a:lnTo>
                  <a:pt x="4007489" y="557818"/>
                </a:lnTo>
                <a:lnTo>
                  <a:pt x="0" y="557818"/>
                </a:lnTo>
                <a:lnTo>
                  <a:pt x="0" y="1"/>
                </a:lnTo>
                <a:lnTo>
                  <a:pt x="8229600" y="1"/>
                </a:lnTo>
                <a:lnTo>
                  <a:pt x="8229600" y="557818"/>
                </a:lnTo>
                <a:close/>
              </a:path>
            </a:pathLst>
          </a:custGeom>
          <a:ln>
            <a:solidFill>
              <a:srgbClr val="5E9A8F"/>
            </a:solidFill>
          </a:ln>
        </p:spPr>
        <p:style>
          <a:lnRef idx="3">
            <a:scrgbClr r="0" g="0" b="0"/>
          </a:lnRef>
          <a:fillRef idx="1">
            <a:schemeClr val="lt1">
              <a:hueOff val="0"/>
              <a:satOff val="0"/>
              <a:lumOff val="0"/>
              <a:alphaOff val="0"/>
            </a:schemeClr>
          </a:fillRef>
          <a:effectRef idx="1">
            <a:schemeClr val="lt1">
              <a:hueOff val="0"/>
              <a:satOff val="0"/>
              <a:lumOff val="0"/>
              <a:alphaOff val="0"/>
            </a:schemeClr>
          </a:effectRef>
          <a:fontRef idx="minor">
            <a:schemeClr val="dk2">
              <a:hueOff val="0"/>
              <a:satOff val="0"/>
              <a:lumOff val="0"/>
              <a:alphaOff val="0"/>
            </a:schemeClr>
          </a:fontRef>
        </p:style>
        <p:txBody>
          <a:bodyPr spcFirstLastPara="0" vert="horz" wrap="square" lIns="135127" tIns="135129" rIns="135129" bIns="435795" numCol="1" spcCol="1270" anchor="ctr" anchorCtr="0">
            <a:noAutofit/>
          </a:bodyPr>
          <a:lstStyle/>
          <a:p>
            <a:pPr marL="0" lvl="0" indent="0" algn="ctr" defTabSz="844550">
              <a:lnSpc>
                <a:spcPct val="90000"/>
              </a:lnSpc>
              <a:spcBef>
                <a:spcPct val="0"/>
              </a:spcBef>
              <a:spcAft>
                <a:spcPct val="35000"/>
              </a:spcAft>
              <a:buNone/>
            </a:pPr>
            <a:r>
              <a:rPr lang="en-ZA" sz="1900" b="0" kern="1200" dirty="0">
                <a:solidFill>
                  <a:schemeClr val="tx1"/>
                </a:solidFill>
                <a:latin typeface="Century Gothic" panose="020B0502020202020204" pitchFamily="34" charset="0"/>
              </a:rPr>
              <a:t>Methodological norms/standards of quality </a:t>
            </a:r>
          </a:p>
        </p:txBody>
      </p:sp>
      <p:sp>
        <p:nvSpPr>
          <p:cNvPr id="10" name="Freeform: Shape 9">
            <a:extLst>
              <a:ext uri="{FF2B5EF4-FFF2-40B4-BE49-F238E27FC236}">
                <a16:creationId xmlns:a16="http://schemas.microsoft.com/office/drawing/2014/main" id="{297FA79B-D227-4750-AE2A-7F524688A0E2}"/>
              </a:ext>
            </a:extLst>
          </p:cNvPr>
          <p:cNvSpPr/>
          <p:nvPr/>
        </p:nvSpPr>
        <p:spPr>
          <a:xfrm>
            <a:off x="914400" y="4603673"/>
            <a:ext cx="8229600" cy="858486"/>
          </a:xfrm>
          <a:custGeom>
            <a:avLst/>
            <a:gdLst>
              <a:gd name="connsiteX0" fmla="*/ 0 w 8229600"/>
              <a:gd name="connsiteY0" fmla="*/ 300667 h 858485"/>
              <a:gd name="connsiteX1" fmla="*/ 4007489 w 8229600"/>
              <a:gd name="connsiteY1" fmla="*/ 300667 h 858485"/>
              <a:gd name="connsiteX2" fmla="*/ 4007489 w 8229600"/>
              <a:gd name="connsiteY2" fmla="*/ 214621 h 858485"/>
              <a:gd name="connsiteX3" fmla="*/ 3900179 w 8229600"/>
              <a:gd name="connsiteY3" fmla="*/ 214621 h 858485"/>
              <a:gd name="connsiteX4" fmla="*/ 4114800 w 8229600"/>
              <a:gd name="connsiteY4" fmla="*/ 0 h 858485"/>
              <a:gd name="connsiteX5" fmla="*/ 4329421 w 8229600"/>
              <a:gd name="connsiteY5" fmla="*/ 214621 h 858485"/>
              <a:gd name="connsiteX6" fmla="*/ 4222111 w 8229600"/>
              <a:gd name="connsiteY6" fmla="*/ 214621 h 858485"/>
              <a:gd name="connsiteX7" fmla="*/ 4222111 w 8229600"/>
              <a:gd name="connsiteY7" fmla="*/ 300667 h 858485"/>
              <a:gd name="connsiteX8" fmla="*/ 8229600 w 8229600"/>
              <a:gd name="connsiteY8" fmla="*/ 300667 h 858485"/>
              <a:gd name="connsiteX9" fmla="*/ 8229600 w 8229600"/>
              <a:gd name="connsiteY9" fmla="*/ 858485 h 858485"/>
              <a:gd name="connsiteX10" fmla="*/ 0 w 8229600"/>
              <a:gd name="connsiteY10" fmla="*/ 858485 h 858485"/>
              <a:gd name="connsiteX11" fmla="*/ 0 w 8229600"/>
              <a:gd name="connsiteY11" fmla="*/ 300667 h 85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9600" h="858485">
                <a:moveTo>
                  <a:pt x="8229600" y="557818"/>
                </a:moveTo>
                <a:lnTo>
                  <a:pt x="4222111" y="557818"/>
                </a:lnTo>
                <a:lnTo>
                  <a:pt x="4222111" y="643864"/>
                </a:lnTo>
                <a:lnTo>
                  <a:pt x="4329421" y="643864"/>
                </a:lnTo>
                <a:lnTo>
                  <a:pt x="4114800" y="858484"/>
                </a:lnTo>
                <a:lnTo>
                  <a:pt x="3900179" y="643864"/>
                </a:lnTo>
                <a:lnTo>
                  <a:pt x="4007489" y="643864"/>
                </a:lnTo>
                <a:lnTo>
                  <a:pt x="4007489" y="557818"/>
                </a:lnTo>
                <a:lnTo>
                  <a:pt x="0" y="557818"/>
                </a:lnTo>
                <a:lnTo>
                  <a:pt x="0" y="1"/>
                </a:lnTo>
                <a:lnTo>
                  <a:pt x="8229600" y="1"/>
                </a:lnTo>
                <a:lnTo>
                  <a:pt x="8229600" y="557818"/>
                </a:lnTo>
                <a:close/>
              </a:path>
            </a:pathLst>
          </a:custGeom>
          <a:solidFill>
            <a:schemeClr val="bg1"/>
          </a:solidFill>
          <a:ln>
            <a:solidFill>
              <a:srgbClr val="5E9A8F"/>
            </a:solidFill>
          </a:ln>
        </p:spPr>
        <p:style>
          <a:lnRef idx="3">
            <a:scrgbClr r="0" g="0" b="0"/>
          </a:lnRef>
          <a:fillRef idx="1">
            <a:scrgbClr r="0" g="0" b="0"/>
          </a:fillRef>
          <a:effectRef idx="1">
            <a:schemeClr val="lt1">
              <a:hueOff val="0"/>
              <a:satOff val="0"/>
              <a:lumOff val="0"/>
              <a:alphaOff val="0"/>
            </a:schemeClr>
          </a:effectRef>
          <a:fontRef idx="minor">
            <a:schemeClr val="dk2">
              <a:hueOff val="0"/>
              <a:satOff val="0"/>
              <a:lumOff val="0"/>
              <a:alphaOff val="0"/>
            </a:schemeClr>
          </a:fontRef>
        </p:style>
        <p:txBody>
          <a:bodyPr spcFirstLastPara="0" vert="horz" wrap="square" lIns="135128" tIns="135129" rIns="135128" bIns="435795" numCol="1" spcCol="1270" anchor="ctr" anchorCtr="0">
            <a:noAutofit/>
          </a:bodyPr>
          <a:lstStyle/>
          <a:p>
            <a:pPr marL="0" lvl="0" indent="0" algn="ctr" defTabSz="844550">
              <a:lnSpc>
                <a:spcPct val="90000"/>
              </a:lnSpc>
              <a:spcBef>
                <a:spcPct val="0"/>
              </a:spcBef>
              <a:spcAft>
                <a:spcPct val="35000"/>
              </a:spcAft>
              <a:buNone/>
            </a:pPr>
            <a:r>
              <a:rPr lang="en-ZA" sz="1900" b="0" kern="1200" dirty="0">
                <a:solidFill>
                  <a:schemeClr val="tx1"/>
                </a:solidFill>
                <a:effectLst/>
                <a:latin typeface="Century Gothic" panose="020B0502020202020204" pitchFamily="34" charset="0"/>
              </a:rPr>
              <a:t>Data collection and analysis</a:t>
            </a:r>
          </a:p>
        </p:txBody>
      </p:sp>
      <p:sp>
        <p:nvSpPr>
          <p:cNvPr id="11" name="Freeform: Shape 10">
            <a:extLst>
              <a:ext uri="{FF2B5EF4-FFF2-40B4-BE49-F238E27FC236}">
                <a16:creationId xmlns:a16="http://schemas.microsoft.com/office/drawing/2014/main" id="{6807F6ED-A220-44C0-82FF-DC59286CDC9E}"/>
              </a:ext>
            </a:extLst>
          </p:cNvPr>
          <p:cNvSpPr/>
          <p:nvPr/>
        </p:nvSpPr>
        <p:spPr>
          <a:xfrm>
            <a:off x="914400" y="3709015"/>
            <a:ext cx="8229600" cy="858487"/>
          </a:xfrm>
          <a:custGeom>
            <a:avLst/>
            <a:gdLst>
              <a:gd name="connsiteX0" fmla="*/ 0 w 8229600"/>
              <a:gd name="connsiteY0" fmla="*/ 300667 h 858485"/>
              <a:gd name="connsiteX1" fmla="*/ 4007489 w 8229600"/>
              <a:gd name="connsiteY1" fmla="*/ 300667 h 858485"/>
              <a:gd name="connsiteX2" fmla="*/ 4007489 w 8229600"/>
              <a:gd name="connsiteY2" fmla="*/ 214621 h 858485"/>
              <a:gd name="connsiteX3" fmla="*/ 3900179 w 8229600"/>
              <a:gd name="connsiteY3" fmla="*/ 214621 h 858485"/>
              <a:gd name="connsiteX4" fmla="*/ 4114800 w 8229600"/>
              <a:gd name="connsiteY4" fmla="*/ 0 h 858485"/>
              <a:gd name="connsiteX5" fmla="*/ 4329421 w 8229600"/>
              <a:gd name="connsiteY5" fmla="*/ 214621 h 858485"/>
              <a:gd name="connsiteX6" fmla="*/ 4222111 w 8229600"/>
              <a:gd name="connsiteY6" fmla="*/ 214621 h 858485"/>
              <a:gd name="connsiteX7" fmla="*/ 4222111 w 8229600"/>
              <a:gd name="connsiteY7" fmla="*/ 300667 h 858485"/>
              <a:gd name="connsiteX8" fmla="*/ 8229600 w 8229600"/>
              <a:gd name="connsiteY8" fmla="*/ 300667 h 858485"/>
              <a:gd name="connsiteX9" fmla="*/ 8229600 w 8229600"/>
              <a:gd name="connsiteY9" fmla="*/ 858485 h 858485"/>
              <a:gd name="connsiteX10" fmla="*/ 0 w 8229600"/>
              <a:gd name="connsiteY10" fmla="*/ 858485 h 858485"/>
              <a:gd name="connsiteX11" fmla="*/ 0 w 8229600"/>
              <a:gd name="connsiteY11" fmla="*/ 300667 h 85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9600" h="858485">
                <a:moveTo>
                  <a:pt x="8229600" y="557818"/>
                </a:moveTo>
                <a:lnTo>
                  <a:pt x="4222111" y="557818"/>
                </a:lnTo>
                <a:lnTo>
                  <a:pt x="4222111" y="643864"/>
                </a:lnTo>
                <a:lnTo>
                  <a:pt x="4329421" y="643864"/>
                </a:lnTo>
                <a:lnTo>
                  <a:pt x="4114800" y="858484"/>
                </a:lnTo>
                <a:lnTo>
                  <a:pt x="3900179" y="643864"/>
                </a:lnTo>
                <a:lnTo>
                  <a:pt x="4007489" y="643864"/>
                </a:lnTo>
                <a:lnTo>
                  <a:pt x="4007489" y="557818"/>
                </a:lnTo>
                <a:lnTo>
                  <a:pt x="0" y="557818"/>
                </a:lnTo>
                <a:lnTo>
                  <a:pt x="0" y="1"/>
                </a:lnTo>
                <a:lnTo>
                  <a:pt x="8229600" y="1"/>
                </a:lnTo>
                <a:lnTo>
                  <a:pt x="8229600" y="557818"/>
                </a:lnTo>
                <a:close/>
              </a:path>
            </a:pathLst>
          </a:custGeom>
          <a:noFill/>
          <a:ln>
            <a:solidFill>
              <a:srgbClr val="5E9A8F"/>
            </a:solidFill>
          </a:ln>
          <a:effectLst/>
        </p:spPr>
        <p:style>
          <a:lnRef idx="3">
            <a:scrgbClr r="0" g="0" b="0"/>
          </a:lnRef>
          <a:fillRef idx="1">
            <a:scrgbClr r="0" g="0" b="0"/>
          </a:fillRef>
          <a:effectRef idx="1">
            <a:scrgbClr r="0" g="0" b="0"/>
          </a:effectRef>
          <a:fontRef idx="minor">
            <a:schemeClr val="dk2">
              <a:hueOff val="0"/>
              <a:satOff val="0"/>
              <a:lumOff val="0"/>
              <a:alphaOff val="0"/>
            </a:schemeClr>
          </a:fontRef>
        </p:style>
        <p:txBody>
          <a:bodyPr spcFirstLastPara="0" vert="horz" wrap="square" lIns="135127" tIns="135129" rIns="135128" bIns="435796" numCol="1" spcCol="1270" anchor="ctr" anchorCtr="0">
            <a:noAutofit/>
          </a:bodyPr>
          <a:lstStyle/>
          <a:p>
            <a:pPr marL="0" lvl="0" indent="0" algn="ctr" defTabSz="844550">
              <a:lnSpc>
                <a:spcPct val="90000"/>
              </a:lnSpc>
              <a:spcBef>
                <a:spcPct val="0"/>
              </a:spcBef>
              <a:spcAft>
                <a:spcPct val="35000"/>
              </a:spcAft>
              <a:buNone/>
            </a:pPr>
            <a:r>
              <a:rPr lang="en-ZA" sz="1900" b="0" kern="1200" dirty="0">
                <a:solidFill>
                  <a:schemeClr val="tx1"/>
                </a:solidFill>
                <a:latin typeface="Century Gothic" panose="020B0502020202020204" pitchFamily="34" charset="0"/>
              </a:rPr>
              <a:t>Evaluation design</a:t>
            </a:r>
          </a:p>
        </p:txBody>
      </p:sp>
      <p:sp>
        <p:nvSpPr>
          <p:cNvPr id="12" name="Freeform: Shape 11">
            <a:extLst>
              <a:ext uri="{FF2B5EF4-FFF2-40B4-BE49-F238E27FC236}">
                <a16:creationId xmlns:a16="http://schemas.microsoft.com/office/drawing/2014/main" id="{F4668A81-F647-4EF7-8329-C7EF0BA3BC66}"/>
              </a:ext>
            </a:extLst>
          </p:cNvPr>
          <p:cNvSpPr/>
          <p:nvPr/>
        </p:nvSpPr>
        <p:spPr>
          <a:xfrm>
            <a:off x="914400" y="2794618"/>
            <a:ext cx="8229600" cy="858487"/>
          </a:xfrm>
          <a:custGeom>
            <a:avLst/>
            <a:gdLst>
              <a:gd name="connsiteX0" fmla="*/ 0 w 8229600"/>
              <a:gd name="connsiteY0" fmla="*/ 300667 h 858485"/>
              <a:gd name="connsiteX1" fmla="*/ 4007489 w 8229600"/>
              <a:gd name="connsiteY1" fmla="*/ 300667 h 858485"/>
              <a:gd name="connsiteX2" fmla="*/ 4007489 w 8229600"/>
              <a:gd name="connsiteY2" fmla="*/ 214621 h 858485"/>
              <a:gd name="connsiteX3" fmla="*/ 3900179 w 8229600"/>
              <a:gd name="connsiteY3" fmla="*/ 214621 h 858485"/>
              <a:gd name="connsiteX4" fmla="*/ 4114800 w 8229600"/>
              <a:gd name="connsiteY4" fmla="*/ 0 h 858485"/>
              <a:gd name="connsiteX5" fmla="*/ 4329421 w 8229600"/>
              <a:gd name="connsiteY5" fmla="*/ 214621 h 858485"/>
              <a:gd name="connsiteX6" fmla="*/ 4222111 w 8229600"/>
              <a:gd name="connsiteY6" fmla="*/ 214621 h 858485"/>
              <a:gd name="connsiteX7" fmla="*/ 4222111 w 8229600"/>
              <a:gd name="connsiteY7" fmla="*/ 300667 h 858485"/>
              <a:gd name="connsiteX8" fmla="*/ 8229600 w 8229600"/>
              <a:gd name="connsiteY8" fmla="*/ 300667 h 858485"/>
              <a:gd name="connsiteX9" fmla="*/ 8229600 w 8229600"/>
              <a:gd name="connsiteY9" fmla="*/ 858485 h 858485"/>
              <a:gd name="connsiteX10" fmla="*/ 0 w 8229600"/>
              <a:gd name="connsiteY10" fmla="*/ 858485 h 858485"/>
              <a:gd name="connsiteX11" fmla="*/ 0 w 8229600"/>
              <a:gd name="connsiteY11" fmla="*/ 300667 h 85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9600" h="858485">
                <a:moveTo>
                  <a:pt x="8229600" y="557818"/>
                </a:moveTo>
                <a:lnTo>
                  <a:pt x="4222111" y="557818"/>
                </a:lnTo>
                <a:lnTo>
                  <a:pt x="4222111" y="643864"/>
                </a:lnTo>
                <a:lnTo>
                  <a:pt x="4329421" y="643864"/>
                </a:lnTo>
                <a:lnTo>
                  <a:pt x="4114800" y="858484"/>
                </a:lnTo>
                <a:lnTo>
                  <a:pt x="3900179" y="643864"/>
                </a:lnTo>
                <a:lnTo>
                  <a:pt x="4007489" y="643864"/>
                </a:lnTo>
                <a:lnTo>
                  <a:pt x="4007489" y="557818"/>
                </a:lnTo>
                <a:lnTo>
                  <a:pt x="0" y="557818"/>
                </a:lnTo>
                <a:lnTo>
                  <a:pt x="0" y="1"/>
                </a:lnTo>
                <a:lnTo>
                  <a:pt x="8229600" y="1"/>
                </a:lnTo>
                <a:lnTo>
                  <a:pt x="8229600" y="557818"/>
                </a:lnTo>
                <a:close/>
              </a:path>
            </a:pathLst>
          </a:custGeom>
          <a:solidFill>
            <a:srgbClr val="A4C8C1"/>
          </a:solidFill>
          <a:ln>
            <a:solidFill>
              <a:srgbClr val="5E9A8F"/>
            </a:solidFill>
          </a:ln>
        </p:spPr>
        <p:style>
          <a:lnRef idx="3">
            <a:scrgbClr r="0" g="0" b="0"/>
          </a:lnRef>
          <a:fillRef idx="1">
            <a:scrgbClr r="0" g="0" b="0"/>
          </a:fillRef>
          <a:effectRef idx="1">
            <a:schemeClr val="lt1">
              <a:hueOff val="0"/>
              <a:satOff val="0"/>
              <a:lumOff val="0"/>
              <a:alphaOff val="0"/>
            </a:schemeClr>
          </a:effectRef>
          <a:fontRef idx="minor">
            <a:schemeClr val="dk2">
              <a:hueOff val="0"/>
              <a:satOff val="0"/>
              <a:lumOff val="0"/>
              <a:alphaOff val="0"/>
            </a:schemeClr>
          </a:fontRef>
        </p:style>
        <p:txBody>
          <a:bodyPr spcFirstLastPara="0" vert="horz" wrap="square" lIns="135127" tIns="135129" rIns="135128" bIns="435795" numCol="1" spcCol="1270" anchor="ctr" anchorCtr="0">
            <a:noAutofit/>
          </a:bodyPr>
          <a:lstStyle/>
          <a:p>
            <a:pPr marL="0" lvl="0" indent="0" algn="ctr" defTabSz="844550">
              <a:lnSpc>
                <a:spcPct val="90000"/>
              </a:lnSpc>
              <a:spcBef>
                <a:spcPct val="0"/>
              </a:spcBef>
              <a:spcAft>
                <a:spcPct val="35000"/>
              </a:spcAft>
              <a:buNone/>
            </a:pPr>
            <a:r>
              <a:rPr lang="en-ZA" sz="1900" b="0" kern="1200" dirty="0">
                <a:solidFill>
                  <a:schemeClr val="tx1"/>
                </a:solidFill>
                <a:latin typeface="Century Gothic" panose="020B0502020202020204" pitchFamily="34" charset="0"/>
              </a:rPr>
              <a:t>Methodological assumptions (Qualitative? Quantitative?)</a:t>
            </a:r>
          </a:p>
        </p:txBody>
      </p:sp>
      <p:sp>
        <p:nvSpPr>
          <p:cNvPr id="13" name="Freeform: Shape 12">
            <a:extLst>
              <a:ext uri="{FF2B5EF4-FFF2-40B4-BE49-F238E27FC236}">
                <a16:creationId xmlns:a16="http://schemas.microsoft.com/office/drawing/2014/main" id="{504E744D-500B-412D-9ECC-B3E5238AE9FA}"/>
              </a:ext>
            </a:extLst>
          </p:cNvPr>
          <p:cNvSpPr/>
          <p:nvPr/>
        </p:nvSpPr>
        <p:spPr>
          <a:xfrm>
            <a:off x="914400" y="1905000"/>
            <a:ext cx="8229600" cy="858487"/>
          </a:xfrm>
          <a:custGeom>
            <a:avLst/>
            <a:gdLst>
              <a:gd name="connsiteX0" fmla="*/ 0 w 8229600"/>
              <a:gd name="connsiteY0" fmla="*/ 300667 h 858485"/>
              <a:gd name="connsiteX1" fmla="*/ 4007489 w 8229600"/>
              <a:gd name="connsiteY1" fmla="*/ 300667 h 858485"/>
              <a:gd name="connsiteX2" fmla="*/ 4007489 w 8229600"/>
              <a:gd name="connsiteY2" fmla="*/ 214621 h 858485"/>
              <a:gd name="connsiteX3" fmla="*/ 3900179 w 8229600"/>
              <a:gd name="connsiteY3" fmla="*/ 214621 h 858485"/>
              <a:gd name="connsiteX4" fmla="*/ 4114800 w 8229600"/>
              <a:gd name="connsiteY4" fmla="*/ 0 h 858485"/>
              <a:gd name="connsiteX5" fmla="*/ 4329421 w 8229600"/>
              <a:gd name="connsiteY5" fmla="*/ 214621 h 858485"/>
              <a:gd name="connsiteX6" fmla="*/ 4222111 w 8229600"/>
              <a:gd name="connsiteY6" fmla="*/ 214621 h 858485"/>
              <a:gd name="connsiteX7" fmla="*/ 4222111 w 8229600"/>
              <a:gd name="connsiteY7" fmla="*/ 300667 h 858485"/>
              <a:gd name="connsiteX8" fmla="*/ 8229600 w 8229600"/>
              <a:gd name="connsiteY8" fmla="*/ 300667 h 858485"/>
              <a:gd name="connsiteX9" fmla="*/ 8229600 w 8229600"/>
              <a:gd name="connsiteY9" fmla="*/ 858485 h 858485"/>
              <a:gd name="connsiteX10" fmla="*/ 0 w 8229600"/>
              <a:gd name="connsiteY10" fmla="*/ 858485 h 858485"/>
              <a:gd name="connsiteX11" fmla="*/ 0 w 8229600"/>
              <a:gd name="connsiteY11" fmla="*/ 300667 h 85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9600" h="858485">
                <a:moveTo>
                  <a:pt x="8229600" y="557818"/>
                </a:moveTo>
                <a:lnTo>
                  <a:pt x="4222111" y="557818"/>
                </a:lnTo>
                <a:lnTo>
                  <a:pt x="4222111" y="643864"/>
                </a:lnTo>
                <a:lnTo>
                  <a:pt x="4329421" y="643864"/>
                </a:lnTo>
                <a:lnTo>
                  <a:pt x="4114800" y="858484"/>
                </a:lnTo>
                <a:lnTo>
                  <a:pt x="3900179" y="643864"/>
                </a:lnTo>
                <a:lnTo>
                  <a:pt x="4007489" y="643864"/>
                </a:lnTo>
                <a:lnTo>
                  <a:pt x="4007489" y="557818"/>
                </a:lnTo>
                <a:lnTo>
                  <a:pt x="0" y="557818"/>
                </a:lnTo>
                <a:lnTo>
                  <a:pt x="0" y="1"/>
                </a:lnTo>
                <a:lnTo>
                  <a:pt x="8229600" y="1"/>
                </a:lnTo>
                <a:lnTo>
                  <a:pt x="8229600" y="557818"/>
                </a:lnTo>
                <a:close/>
              </a:path>
            </a:pathLst>
          </a:custGeom>
          <a:solidFill>
            <a:srgbClr val="A4C8C1"/>
          </a:solidFill>
          <a:ln>
            <a:solidFill>
              <a:srgbClr val="5E9A8F"/>
            </a:solidFill>
          </a:ln>
        </p:spPr>
        <p:style>
          <a:lnRef idx="3">
            <a:scrgbClr r="0" g="0" b="0"/>
          </a:lnRef>
          <a:fillRef idx="1">
            <a:scrgbClr r="0" g="0" b="0"/>
          </a:fillRef>
          <a:effectRef idx="1">
            <a:schemeClr val="lt1">
              <a:hueOff val="0"/>
              <a:satOff val="0"/>
              <a:lumOff val="0"/>
              <a:alphaOff val="0"/>
            </a:schemeClr>
          </a:effectRef>
          <a:fontRef idx="minor">
            <a:schemeClr val="dk2">
              <a:hueOff val="0"/>
              <a:satOff val="0"/>
              <a:lumOff val="0"/>
              <a:alphaOff val="0"/>
            </a:schemeClr>
          </a:fontRef>
        </p:style>
        <p:txBody>
          <a:bodyPr spcFirstLastPara="0" vert="horz" wrap="square" lIns="128015" tIns="128017" rIns="128016" bIns="428684" numCol="1" spcCol="1270" anchor="ctr" anchorCtr="0">
            <a:noAutofit/>
          </a:bodyPr>
          <a:lstStyle/>
          <a:p>
            <a:pPr marL="0" lvl="0" indent="0" algn="ctr" defTabSz="800100">
              <a:lnSpc>
                <a:spcPct val="90000"/>
              </a:lnSpc>
              <a:spcBef>
                <a:spcPct val="0"/>
              </a:spcBef>
              <a:spcAft>
                <a:spcPct val="35000"/>
              </a:spcAft>
              <a:buNone/>
            </a:pPr>
            <a:r>
              <a:rPr lang="en-ZA" sz="1800" b="0" kern="1200" dirty="0">
                <a:solidFill>
                  <a:schemeClr val="tx1"/>
                </a:solidFill>
                <a:latin typeface="Century Gothic" panose="020B0502020202020204" pitchFamily="34" charset="0"/>
              </a:rPr>
              <a:t>Evaluation paradigm (how you/client view the world; your “lens”)</a:t>
            </a:r>
          </a:p>
        </p:txBody>
      </p:sp>
    </p:spTree>
    <p:extLst>
      <p:ext uri="{BB962C8B-B14F-4D97-AF65-F5344CB8AC3E}">
        <p14:creationId xmlns:p14="http://schemas.microsoft.com/office/powerpoint/2010/main" val="3363505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Text Placeholder 2"/>
          <p:cNvSpPr>
            <a:spLocks noGrp="1"/>
          </p:cNvSpPr>
          <p:nvPr>
            <p:ph type="body" sz="quarter" idx="10"/>
          </p:nvPr>
        </p:nvSpPr>
        <p:spPr>
          <a:xfrm>
            <a:off x="814322" y="1905000"/>
            <a:ext cx="8429755" cy="5257800"/>
          </a:xfrm>
        </p:spPr>
        <p:txBody>
          <a:bodyPr/>
          <a:lstStyle/>
          <a:p>
            <a:pPr marL="457200" lvl="0" indent="-457200" algn="l" rtl="0">
              <a:spcAft>
                <a:spcPts val="2400"/>
              </a:spcAft>
              <a:buClr>
                <a:srgbClr val="A84A85"/>
              </a:buClr>
              <a:buFont typeface="Wingdings" panose="05000000000000000000" pitchFamily="2" charset="2"/>
              <a:buChar char="§"/>
            </a:pPr>
            <a:r>
              <a:rPr lang="en-US" sz="3400" kern="1200" spc="-140" dirty="0">
                <a:solidFill>
                  <a:srgbClr val="231F20"/>
                </a:solidFill>
                <a:latin typeface="Century Gothic" panose="020B0502020202020204" pitchFamily="34" charset="0"/>
                <a:cs typeface="Futura LT Pro Book"/>
              </a:rPr>
              <a:t>Understand and compare the four major paradigms of evaluation </a:t>
            </a:r>
          </a:p>
          <a:p>
            <a:pPr marL="457200" lvl="0" indent="-457200" algn="l" rtl="0">
              <a:spcAft>
                <a:spcPts val="2400"/>
              </a:spcAft>
              <a:buClr>
                <a:srgbClr val="A84A85"/>
              </a:buClr>
              <a:buFont typeface="Wingdings" panose="05000000000000000000" pitchFamily="2" charset="2"/>
              <a:buChar char="§"/>
            </a:pPr>
            <a:r>
              <a:rPr lang="en-US" sz="3400" kern="1200" spc="-140" dirty="0">
                <a:solidFill>
                  <a:srgbClr val="231F20"/>
                </a:solidFill>
                <a:latin typeface="Century Gothic" panose="020B0502020202020204" pitchFamily="34" charset="0"/>
                <a:cs typeface="Futura LT Pro Book"/>
              </a:rPr>
              <a:t>Compare and contrast the use of qualitative methods for evaluation </a:t>
            </a:r>
            <a:br>
              <a:rPr lang="en-US" sz="3400" kern="1200" spc="-140" dirty="0">
                <a:solidFill>
                  <a:srgbClr val="231F20"/>
                </a:solidFill>
                <a:latin typeface="Century Gothic" panose="020B0502020202020204" pitchFamily="34" charset="0"/>
                <a:cs typeface="Futura LT Pro Book"/>
              </a:rPr>
            </a:br>
            <a:r>
              <a:rPr lang="en-US" sz="3400" kern="1200" spc="-140" dirty="0">
                <a:solidFill>
                  <a:srgbClr val="231F20"/>
                </a:solidFill>
                <a:latin typeface="Century Gothic" panose="020B0502020202020204" pitchFamily="34" charset="0"/>
                <a:cs typeface="Futura LT Pro Book"/>
              </a:rPr>
              <a:t>as opposed to other approaches </a:t>
            </a:r>
          </a:p>
          <a:p>
            <a:pPr marL="457200" lvl="0" indent="-457200" algn="l" rtl="0">
              <a:buClr>
                <a:srgbClr val="A84A85"/>
              </a:buClr>
              <a:buFont typeface="Wingdings" panose="05000000000000000000" pitchFamily="2" charset="2"/>
              <a:buChar char="§"/>
            </a:pPr>
            <a:r>
              <a:rPr lang="en-US" sz="3400" kern="1200" spc="-140" dirty="0">
                <a:solidFill>
                  <a:srgbClr val="231F20"/>
                </a:solidFill>
                <a:latin typeface="Century Gothic" panose="020B0502020202020204" pitchFamily="34" charset="0"/>
                <a:cs typeface="Futura LT Pro Book"/>
              </a:rPr>
              <a:t>Establish the appropriateness of the use of mixed-methods of evaluation</a:t>
            </a:r>
          </a:p>
        </p:txBody>
      </p:sp>
    </p:spTree>
    <p:extLst>
      <p:ext uri="{BB962C8B-B14F-4D97-AF65-F5344CB8AC3E}">
        <p14:creationId xmlns:p14="http://schemas.microsoft.com/office/powerpoint/2010/main" val="1276313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bject 5"/>
          <p:cNvSpPr txBox="1"/>
          <p:nvPr/>
        </p:nvSpPr>
        <p:spPr>
          <a:xfrm>
            <a:off x="914400" y="2133600"/>
            <a:ext cx="7162800" cy="4551182"/>
          </a:xfrm>
          <a:prstGeom prst="rect">
            <a:avLst/>
          </a:prstGeom>
        </p:spPr>
        <p:txBody>
          <a:bodyPr vert="horz" wrap="square" lIns="0" tIns="0" rIns="0" bIns="0" rtlCol="0">
            <a:spAutoFit/>
          </a:bodyPr>
          <a:lstStyle/>
          <a:p>
            <a:pPr marL="12700">
              <a:lnSpc>
                <a:spcPct val="100000"/>
              </a:lnSpc>
              <a:spcAft>
                <a:spcPts val="1800"/>
              </a:spcAft>
            </a:pPr>
            <a:r>
              <a:rPr lang="en-US" sz="3400" spc="-140" dirty="0">
                <a:solidFill>
                  <a:srgbClr val="231F20"/>
                </a:solidFill>
                <a:latin typeface="Century Gothic" panose="020B0502020202020204" pitchFamily="34" charset="0"/>
                <a:cs typeface="Futura LT Pro Book"/>
              </a:rPr>
              <a:t>Class discussion—why bother?</a:t>
            </a:r>
          </a:p>
          <a:p>
            <a:pPr marL="927100" lvl="1" indent="-457200">
              <a:lnSpc>
                <a:spcPts val="4400"/>
              </a:lnSpc>
              <a:spcAft>
                <a:spcPts val="1800"/>
              </a:spcAft>
              <a:buClr>
                <a:srgbClr val="A84A85"/>
              </a:buClr>
              <a:buFont typeface="Wingdings" panose="05000000000000000000" pitchFamily="2" charset="2"/>
              <a:buChar char="§"/>
            </a:pPr>
            <a:r>
              <a:rPr lang="en-US" sz="3200" spc="-100" dirty="0">
                <a:solidFill>
                  <a:srgbClr val="231F20"/>
                </a:solidFill>
                <a:latin typeface="Century Gothic" panose="020B0502020202020204" pitchFamily="34" charset="0"/>
                <a:cs typeface="Futura LT Pro Book"/>
              </a:rPr>
              <a:t>Why do we conduct monitoring and evaluation?</a:t>
            </a:r>
          </a:p>
          <a:p>
            <a:pPr marL="927101" indent="-457200">
              <a:lnSpc>
                <a:spcPts val="4400"/>
              </a:lnSpc>
              <a:spcAft>
                <a:spcPts val="1800"/>
              </a:spcAft>
              <a:buClr>
                <a:srgbClr val="A84A85"/>
              </a:buClr>
              <a:buFont typeface="Wingdings" panose="05000000000000000000" pitchFamily="2" charset="2"/>
              <a:buChar char="§"/>
              <a:tabLst>
                <a:tab pos="720090" algn="l"/>
              </a:tabLst>
            </a:pPr>
            <a:r>
              <a:rPr lang="en-US" sz="3200" spc="-100" dirty="0">
                <a:solidFill>
                  <a:srgbClr val="231F20"/>
                </a:solidFill>
                <a:latin typeface="Century Gothic" panose="020B0502020202020204" pitchFamily="34" charset="0"/>
                <a:cs typeface="Futura LT Pro Book"/>
              </a:rPr>
              <a:t>What is the point </a:t>
            </a:r>
            <a:br>
              <a:rPr lang="en-US" sz="3200" spc="-100" dirty="0">
                <a:solidFill>
                  <a:srgbClr val="231F20"/>
                </a:solidFill>
                <a:latin typeface="Century Gothic" panose="020B0502020202020204" pitchFamily="34" charset="0"/>
                <a:cs typeface="Futura LT Pro Book"/>
              </a:rPr>
            </a:br>
            <a:r>
              <a:rPr lang="en-US" sz="3200" spc="-100" dirty="0">
                <a:solidFill>
                  <a:srgbClr val="231F20"/>
                </a:solidFill>
                <a:latin typeface="Century Gothic" panose="020B0502020202020204" pitchFamily="34" charset="0"/>
                <a:cs typeface="Futura LT Pro Book"/>
              </a:rPr>
              <a:t>of these activities?</a:t>
            </a:r>
          </a:p>
          <a:p>
            <a:pPr marL="927101" indent="-457200">
              <a:lnSpc>
                <a:spcPts val="4400"/>
              </a:lnSpc>
              <a:buClr>
                <a:srgbClr val="A84A85"/>
              </a:buClr>
              <a:buFont typeface="Wingdings" panose="05000000000000000000" pitchFamily="2" charset="2"/>
              <a:buChar char="§"/>
              <a:tabLst>
                <a:tab pos="720090" algn="l"/>
              </a:tabLst>
            </a:pPr>
            <a:r>
              <a:rPr lang="en-US" sz="3200" spc="-100" dirty="0">
                <a:solidFill>
                  <a:srgbClr val="231F20"/>
                </a:solidFill>
                <a:latin typeface="Century Gothic" panose="020B0502020202020204" pitchFamily="34" charset="0"/>
                <a:cs typeface="Futura LT Pro Book"/>
              </a:rPr>
              <a:t>What makes these </a:t>
            </a:r>
            <a:br>
              <a:rPr lang="en-US" sz="3200" spc="-100" dirty="0">
                <a:solidFill>
                  <a:srgbClr val="231F20"/>
                </a:solidFill>
                <a:latin typeface="Century Gothic" panose="020B0502020202020204" pitchFamily="34" charset="0"/>
                <a:cs typeface="Futura LT Pro Book"/>
              </a:rPr>
            </a:br>
            <a:r>
              <a:rPr lang="en-US" sz="3200" spc="-100" dirty="0">
                <a:solidFill>
                  <a:srgbClr val="231F20"/>
                </a:solidFill>
                <a:latin typeface="Century Gothic" panose="020B0502020202020204" pitchFamily="34" charset="0"/>
                <a:cs typeface="Futura LT Pro Book"/>
              </a:rPr>
              <a:t>activities worthwhile?</a:t>
            </a:r>
          </a:p>
        </p:txBody>
      </p:sp>
      <p:pic>
        <p:nvPicPr>
          <p:cNvPr id="1026" name="Picture 2" descr="https://www.vitalsignsdirect.co.uk/media/catalog/product/cache/1/image/9df78eab33525d08d6e5fb8d27136e95/h/u/hu030_caution_this_sign_has_sharp_edges_do_not_touch_humorous_sign.gif">
            <a:extLst>
              <a:ext uri="{FF2B5EF4-FFF2-40B4-BE49-F238E27FC236}">
                <a16:creationId xmlns:a16="http://schemas.microsoft.com/office/drawing/2014/main" id="{5445284C-291F-48DE-9647-D449F50270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7208" y="4780601"/>
            <a:ext cx="3499983" cy="2624987"/>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a:extLst>
              <a:ext uri="{FF2B5EF4-FFF2-40B4-BE49-F238E27FC236}">
                <a16:creationId xmlns:a16="http://schemas.microsoft.com/office/drawing/2014/main" id="{0D271AB0-6FA1-47C6-B7D6-93CCB952658F}"/>
              </a:ext>
            </a:extLst>
          </p:cNvPr>
          <p:cNvSpPr>
            <a:spLocks noGrp="1"/>
          </p:cNvSpPr>
          <p:nvPr>
            <p:ph type="title"/>
          </p:nvPr>
        </p:nvSpPr>
        <p:spPr/>
        <p:txBody>
          <a:bodyPr/>
          <a:lstStyle/>
          <a:p>
            <a:r>
              <a:rPr lang="en-US" dirty="0"/>
              <a:t>What is the point?</a:t>
            </a:r>
          </a:p>
        </p:txBody>
      </p:sp>
      <p:sp>
        <p:nvSpPr>
          <p:cNvPr id="8" name="Text Placeholder 7">
            <a:extLst>
              <a:ext uri="{FF2B5EF4-FFF2-40B4-BE49-F238E27FC236}">
                <a16:creationId xmlns:a16="http://schemas.microsoft.com/office/drawing/2014/main" id="{96E02202-AD4F-4327-B5F2-EDE71ADDE854}"/>
              </a:ext>
            </a:extLst>
          </p:cNvPr>
          <p:cNvSpPr>
            <a:spLocks noGrp="1"/>
          </p:cNvSpPr>
          <p:nvPr>
            <p:ph type="body" sz="quarter" idx="11"/>
          </p:nvPr>
        </p:nvSpPr>
        <p:spPr>
          <a:xfrm>
            <a:off x="561844" y="1091205"/>
            <a:ext cx="7667755" cy="837214"/>
          </a:xfrm>
        </p:spPr>
        <p:txBody>
          <a:bodyPr/>
          <a:lstStyle/>
          <a:p>
            <a:r>
              <a:rPr lang="en-US" dirty="0"/>
              <a:t>Monitoring and evaluation</a:t>
            </a:r>
          </a:p>
          <a:p>
            <a:endParaRPr lang="en-US" dirty="0"/>
          </a:p>
        </p:txBody>
      </p:sp>
    </p:spTree>
    <p:extLst>
      <p:ext uri="{BB962C8B-B14F-4D97-AF65-F5344CB8AC3E}">
        <p14:creationId xmlns:p14="http://schemas.microsoft.com/office/powerpoint/2010/main" val="1874759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photosynthesis smarter me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200" y="152400"/>
            <a:ext cx="5029200" cy="738663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2663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CEFB641-1A82-43FD-B0C1-5F7D26E7C61B}"/>
              </a:ext>
            </a:extLst>
          </p:cNvPr>
          <p:cNvSpPr>
            <a:spLocks noGrp="1"/>
          </p:cNvSpPr>
          <p:nvPr>
            <p:ph type="title"/>
          </p:nvPr>
        </p:nvSpPr>
        <p:spPr>
          <a:xfrm>
            <a:off x="561844" y="366812"/>
            <a:ext cx="9115555" cy="1143000"/>
          </a:xfrm>
        </p:spPr>
        <p:txBody>
          <a:bodyPr/>
          <a:lstStyle/>
          <a:p>
            <a:r>
              <a:rPr lang="en-US" sz="3700" spc="-100" dirty="0"/>
              <a:t>Breaking the code/sorting out the glasses</a:t>
            </a:r>
          </a:p>
        </p:txBody>
      </p:sp>
      <p:sp>
        <p:nvSpPr>
          <p:cNvPr id="39939" name="Rectangle 52"/>
          <p:cNvSpPr>
            <a:spLocks noGrp="1" noChangeArrowheads="1"/>
          </p:cNvSpPr>
          <p:nvPr>
            <p:ph type="body" sz="quarter" idx="10"/>
          </p:nvPr>
        </p:nvSpPr>
        <p:spPr>
          <a:xfrm>
            <a:off x="1321561" y="4648200"/>
            <a:ext cx="7415278" cy="2590800"/>
          </a:xfrm>
        </p:spPr>
        <p:txBody>
          <a:bodyPr/>
          <a:lstStyle/>
          <a:p>
            <a:pPr marL="12700" algn="l" rtl="0">
              <a:spcAft>
                <a:spcPts val="1200"/>
              </a:spcAft>
            </a:pPr>
            <a:r>
              <a:rPr lang="en-ZA" sz="3400" b="1" kern="1200" spc="-140" dirty="0">
                <a:solidFill>
                  <a:srgbClr val="5E9A8F"/>
                </a:solidFill>
                <a:latin typeface="Century Gothic" panose="020B0502020202020204" pitchFamily="34" charset="0"/>
                <a:cs typeface="Futura LT Pro Book"/>
              </a:rPr>
              <a:t>Paradigm </a:t>
            </a:r>
            <a:r>
              <a:rPr lang="en-ZA" sz="3400" kern="1200" spc="-140" dirty="0">
                <a:solidFill>
                  <a:srgbClr val="231F20"/>
                </a:solidFill>
                <a:latin typeface="Century Gothic" panose="020B0502020202020204" pitchFamily="34" charset="0"/>
                <a:cs typeface="Futura LT Pro Book"/>
              </a:rPr>
              <a:t>= </a:t>
            </a:r>
            <a:r>
              <a:rPr lang="en-ZA" sz="3400" u="sng" kern="1200" spc="-140" dirty="0">
                <a:solidFill>
                  <a:srgbClr val="231F20"/>
                </a:solidFill>
                <a:uFill>
                  <a:solidFill>
                    <a:srgbClr val="1E1860"/>
                  </a:solidFill>
                </a:uFill>
                <a:latin typeface="Century Gothic" panose="020B0502020202020204" pitchFamily="34" charset="0"/>
                <a:cs typeface="Futura LT Pro Book"/>
              </a:rPr>
              <a:t>view of the world</a:t>
            </a:r>
          </a:p>
          <a:p>
            <a:pPr marL="625475" indent="-396875" algn="l" rtl="0">
              <a:lnSpc>
                <a:spcPct val="150000"/>
              </a:lnSpc>
              <a:buClr>
                <a:srgbClr val="A84A85"/>
              </a:buClr>
              <a:buFont typeface="Wingdings" panose="05000000000000000000" pitchFamily="2" charset="2"/>
              <a:buChar char="§"/>
              <a:tabLst>
                <a:tab pos="579438" algn="l"/>
              </a:tabLst>
            </a:pPr>
            <a:r>
              <a:rPr lang="en-ZA" kern="1200" spc="-100" dirty="0">
                <a:solidFill>
                  <a:srgbClr val="231F20"/>
                </a:solidFill>
                <a:latin typeface="Century Gothic" panose="020B0502020202020204" pitchFamily="34" charset="0"/>
                <a:cs typeface="Futura LT Pro Book"/>
              </a:rPr>
              <a:t>What do you view as reality?</a:t>
            </a:r>
          </a:p>
          <a:p>
            <a:pPr marL="625475" indent="-396875" algn="l" rtl="0">
              <a:lnSpc>
                <a:spcPct val="150000"/>
              </a:lnSpc>
              <a:buClr>
                <a:srgbClr val="A84A85"/>
              </a:buClr>
              <a:buFont typeface="Wingdings" panose="05000000000000000000" pitchFamily="2" charset="2"/>
              <a:buChar char="§"/>
              <a:tabLst>
                <a:tab pos="579438" algn="l"/>
              </a:tabLst>
            </a:pPr>
            <a:r>
              <a:rPr lang="en-ZA" kern="1200" spc="-100" dirty="0">
                <a:solidFill>
                  <a:srgbClr val="231F20"/>
                </a:solidFill>
                <a:latin typeface="Century Gothic" panose="020B0502020202020204" pitchFamily="34" charset="0"/>
                <a:cs typeface="Futura LT Pro Book"/>
              </a:rPr>
              <a:t>What is viewed as knowledge and truth?</a:t>
            </a:r>
          </a:p>
          <a:p>
            <a:pPr marL="625475" indent="-396875" algn="l" rtl="0">
              <a:lnSpc>
                <a:spcPct val="150000"/>
              </a:lnSpc>
              <a:buClr>
                <a:srgbClr val="A84A85"/>
              </a:buClr>
              <a:buFont typeface="Wingdings" panose="05000000000000000000" pitchFamily="2" charset="2"/>
              <a:buChar char="§"/>
              <a:tabLst>
                <a:tab pos="579438" algn="l"/>
              </a:tabLst>
            </a:pPr>
            <a:r>
              <a:rPr lang="en-ZA" kern="1200" spc="-100" dirty="0">
                <a:solidFill>
                  <a:srgbClr val="231F20"/>
                </a:solidFill>
                <a:latin typeface="Century Gothic" panose="020B0502020202020204" pitchFamily="34" charset="0"/>
                <a:cs typeface="Futura LT Pro Book"/>
              </a:rPr>
              <a:t>Guides choice of method and design</a:t>
            </a:r>
            <a:endParaRPr lang="en-GB" kern="1200" spc="-100" dirty="0">
              <a:solidFill>
                <a:srgbClr val="231F20"/>
              </a:solidFill>
              <a:latin typeface="Century Gothic" panose="020B0502020202020204" pitchFamily="34" charset="0"/>
              <a:cs typeface="Futura LT Pro Book"/>
            </a:endParaRPr>
          </a:p>
        </p:txBody>
      </p:sp>
      <p:sp>
        <p:nvSpPr>
          <p:cNvPr id="3" name="Content Placeholder 2">
            <a:extLst>
              <a:ext uri="{FF2B5EF4-FFF2-40B4-BE49-F238E27FC236}">
                <a16:creationId xmlns:a16="http://schemas.microsoft.com/office/drawing/2014/main" id="{253CD324-9E40-484C-9E0B-DADEA9E10898}"/>
              </a:ext>
            </a:extLst>
          </p:cNvPr>
          <p:cNvSpPr>
            <a:spLocks noGrp="1"/>
          </p:cNvSpPr>
          <p:nvPr>
            <p:ph type="body" sz="quarter" idx="11"/>
          </p:nvPr>
        </p:nvSpPr>
        <p:spPr>
          <a:xfrm>
            <a:off x="3733800" y="1396005"/>
            <a:ext cx="6115049" cy="2871195"/>
          </a:xfrm>
        </p:spPr>
        <p:txBody>
          <a:bodyPr/>
          <a:lstStyle/>
          <a:p>
            <a:pPr marL="457200" indent="-457200">
              <a:spcAft>
                <a:spcPts val="600"/>
              </a:spcAft>
              <a:buClr>
                <a:srgbClr val="A84A85"/>
              </a:buClr>
              <a:buFont typeface="Wingdings" panose="05000000000000000000" pitchFamily="2" charset="2"/>
              <a:buChar char="§"/>
            </a:pPr>
            <a:r>
              <a:rPr lang="en-US" sz="2600" dirty="0">
                <a:solidFill>
                  <a:schemeClr val="tx1"/>
                </a:solidFill>
              </a:rPr>
              <a:t>Evaluation terminology can be used to confuse and as a way </a:t>
            </a:r>
            <a:br>
              <a:rPr lang="en-US" sz="2600" dirty="0">
                <a:solidFill>
                  <a:schemeClr val="tx1"/>
                </a:solidFill>
              </a:rPr>
            </a:br>
            <a:r>
              <a:rPr lang="en-US" sz="2600" dirty="0">
                <a:solidFill>
                  <a:schemeClr val="tx1"/>
                </a:solidFill>
              </a:rPr>
              <a:t>for evaluators to hide behind complicated words</a:t>
            </a:r>
          </a:p>
          <a:p>
            <a:pPr marL="457200" indent="-457200">
              <a:buClr>
                <a:srgbClr val="A84A85"/>
              </a:buClr>
              <a:buFont typeface="Wingdings" panose="05000000000000000000" pitchFamily="2" charset="2"/>
              <a:buChar char="§"/>
            </a:pPr>
            <a:r>
              <a:rPr lang="en-US" sz="2600" dirty="0">
                <a:solidFill>
                  <a:schemeClr val="tx1"/>
                </a:solidFill>
              </a:rPr>
              <a:t>There is no area where this is more true than the philosophy of the scientific method, or paradigms</a:t>
            </a:r>
          </a:p>
        </p:txBody>
      </p:sp>
      <p:pic>
        <p:nvPicPr>
          <p:cNvPr id="2050" name="Picture 2" descr="Image result for how you see the world">
            <a:extLst>
              <a:ext uri="{FF2B5EF4-FFF2-40B4-BE49-F238E27FC236}">
                <a16:creationId xmlns:a16="http://schemas.microsoft.com/office/drawing/2014/main" id="{8AFCFB77-8D11-47C0-9E3A-13CEA21975D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9550" y="1472205"/>
            <a:ext cx="3371850" cy="2528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6290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993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993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99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52"/>
          <p:cNvSpPr>
            <a:spLocks noGrp="1" noChangeArrowheads="1"/>
          </p:cNvSpPr>
          <p:nvPr>
            <p:ph type="body" sz="quarter" idx="10"/>
          </p:nvPr>
        </p:nvSpPr>
        <p:spPr>
          <a:xfrm>
            <a:off x="802382" y="1828800"/>
            <a:ext cx="8634478" cy="5576788"/>
          </a:xfrm>
        </p:spPr>
        <p:txBody>
          <a:bodyPr/>
          <a:lstStyle/>
          <a:p>
            <a:pPr marL="527050" indent="-514350" algn="l" rtl="0">
              <a:lnSpc>
                <a:spcPts val="4000"/>
              </a:lnSpc>
              <a:spcAft>
                <a:spcPts val="1800"/>
              </a:spcAft>
              <a:buClr>
                <a:srgbClr val="A84A85"/>
              </a:buClr>
              <a:buFont typeface="Wingdings" panose="05000000000000000000" pitchFamily="2" charset="2"/>
              <a:buChar char="§"/>
            </a:pPr>
            <a:r>
              <a:rPr lang="en-GB" sz="3200" kern="1200" spc="-100" dirty="0">
                <a:solidFill>
                  <a:srgbClr val="231F20"/>
                </a:solidFill>
                <a:latin typeface="Century Gothic" panose="020B0502020202020204" pitchFamily="34" charset="0"/>
                <a:cs typeface="Futura LT Pro Book"/>
              </a:rPr>
              <a:t>Paradigms are, in essence, a classification system</a:t>
            </a:r>
          </a:p>
          <a:p>
            <a:pPr marL="527050" indent="-514350" algn="l" rtl="0">
              <a:lnSpc>
                <a:spcPts val="4000"/>
              </a:lnSpc>
              <a:spcAft>
                <a:spcPts val="1800"/>
              </a:spcAft>
              <a:buClr>
                <a:srgbClr val="A84A85"/>
              </a:buClr>
              <a:buFont typeface="Wingdings" panose="05000000000000000000" pitchFamily="2" charset="2"/>
              <a:buChar char="§"/>
            </a:pPr>
            <a:r>
              <a:rPr lang="en-GB" sz="3200" kern="1200" spc="-100" dirty="0">
                <a:solidFill>
                  <a:srgbClr val="231F20"/>
                </a:solidFill>
                <a:latin typeface="Century Gothic" panose="020B0502020202020204" pitchFamily="34" charset="0"/>
                <a:cs typeface="Futura LT Pro Book"/>
              </a:rPr>
              <a:t>Every evaluation design can be mapped to this classification system or paradigm</a:t>
            </a:r>
          </a:p>
          <a:p>
            <a:pPr marL="527050" indent="-514350" algn="l" rtl="0">
              <a:lnSpc>
                <a:spcPts val="4000"/>
              </a:lnSpc>
              <a:spcAft>
                <a:spcPts val="1800"/>
              </a:spcAft>
              <a:buClr>
                <a:srgbClr val="A84A85"/>
              </a:buClr>
              <a:buFont typeface="Wingdings" panose="05000000000000000000" pitchFamily="2" charset="2"/>
              <a:buChar char="§"/>
            </a:pPr>
            <a:r>
              <a:rPr lang="en-GB" sz="3200" kern="1200" spc="-100" dirty="0">
                <a:solidFill>
                  <a:srgbClr val="231F20"/>
                </a:solidFill>
                <a:latin typeface="Century Gothic" panose="020B0502020202020204" pitchFamily="34" charset="0"/>
                <a:cs typeface="Futura LT Pro Book"/>
              </a:rPr>
              <a:t>Once you know which paradigm your evaluation uses, you will understand the underlying view of reality, the knowledge type that is sought, and the probable methods applied</a:t>
            </a:r>
          </a:p>
        </p:txBody>
      </p:sp>
      <p:sp>
        <p:nvSpPr>
          <p:cNvPr id="9" name="Title 4">
            <a:extLst>
              <a:ext uri="{FF2B5EF4-FFF2-40B4-BE49-F238E27FC236}">
                <a16:creationId xmlns:a16="http://schemas.microsoft.com/office/drawing/2014/main" id="{3BC50513-C9AF-4E6F-9112-8C24123886C2}"/>
              </a:ext>
            </a:extLst>
          </p:cNvPr>
          <p:cNvSpPr>
            <a:spLocks noGrp="1"/>
          </p:cNvSpPr>
          <p:nvPr>
            <p:ph type="title"/>
          </p:nvPr>
        </p:nvSpPr>
        <p:spPr>
          <a:xfrm>
            <a:off x="561844" y="366812"/>
            <a:ext cx="9115555" cy="1143000"/>
          </a:xfrm>
        </p:spPr>
        <p:txBody>
          <a:bodyPr/>
          <a:lstStyle/>
          <a:p>
            <a:r>
              <a:rPr lang="en-US" sz="3700" spc="-100" dirty="0"/>
              <a:t>Breaking the code/sorting out the glasses</a:t>
            </a:r>
          </a:p>
        </p:txBody>
      </p:sp>
    </p:spTree>
    <p:extLst>
      <p:ext uri="{BB962C8B-B14F-4D97-AF65-F5344CB8AC3E}">
        <p14:creationId xmlns:p14="http://schemas.microsoft.com/office/powerpoint/2010/main" val="1816158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E3F9B503-6CE9-4D01-85A7-CB9749434FE7}"/>
              </a:ext>
            </a:extLst>
          </p:cNvPr>
          <p:cNvSpPr>
            <a:spLocks noGrp="1"/>
          </p:cNvSpPr>
          <p:nvPr>
            <p:ph type="body" sz="quarter" idx="11"/>
          </p:nvPr>
        </p:nvSpPr>
        <p:spPr>
          <a:xfrm>
            <a:off x="561844" y="1143986"/>
            <a:ext cx="8429755" cy="837214"/>
          </a:xfrm>
        </p:spPr>
        <p:txBody>
          <a:bodyPr/>
          <a:lstStyle/>
          <a:p>
            <a:r>
              <a:rPr lang="en-US" sz="3600" dirty="0"/>
              <a:t>Characteristics of paradigms</a:t>
            </a:r>
          </a:p>
          <a:p>
            <a:endParaRPr lang="en-US" dirty="0"/>
          </a:p>
        </p:txBody>
      </p:sp>
      <p:graphicFrame>
        <p:nvGraphicFramePr>
          <p:cNvPr id="47155" name="Group 51"/>
          <p:cNvGraphicFramePr>
            <a:graphicFrameLocks noGrp="1"/>
          </p:cNvGraphicFramePr>
          <p:nvPr>
            <p:ph sz="half" idx="4294967295"/>
            <p:extLst>
              <p:ext uri="{D42A27DB-BD31-4B8C-83A1-F6EECF244321}">
                <p14:modId xmlns:p14="http://schemas.microsoft.com/office/powerpoint/2010/main" val="1513303905"/>
              </p:ext>
            </p:extLst>
          </p:nvPr>
        </p:nvGraphicFramePr>
        <p:xfrm>
          <a:off x="661922" y="2758374"/>
          <a:ext cx="8734556" cy="3307017"/>
        </p:xfrm>
        <a:graphic>
          <a:graphicData uri="http://schemas.openxmlformats.org/drawingml/2006/table">
            <a:tbl>
              <a:tblPr firstCol="1" bandRow="1">
                <a:tableStyleId>{BDBED569-4797-4DF1-A0F4-6AAB3CD982D8}</a:tableStyleId>
              </a:tblPr>
              <a:tblGrid>
                <a:gridCol w="2538478">
                  <a:extLst>
                    <a:ext uri="{9D8B030D-6E8A-4147-A177-3AD203B41FA5}">
                      <a16:colId xmlns:a16="http://schemas.microsoft.com/office/drawing/2014/main" val="20000"/>
                    </a:ext>
                  </a:extLst>
                </a:gridCol>
                <a:gridCol w="6196078">
                  <a:extLst>
                    <a:ext uri="{9D8B030D-6E8A-4147-A177-3AD203B41FA5}">
                      <a16:colId xmlns:a16="http://schemas.microsoft.com/office/drawing/2014/main" val="20001"/>
                    </a:ext>
                  </a:extLst>
                </a:gridCol>
              </a:tblGrid>
              <a:tr h="545148">
                <a:tc>
                  <a:txBody>
                    <a:bodyPr/>
                    <a:lstStyle/>
                    <a:p>
                      <a:pPr marL="0" marR="0" lvl="0" indent="0" algn="l" defTabSz="914400" rtl="0" eaLnBrk="1" fontAlgn="base" latinLnBrk="0" hangingPunct="1">
                        <a:lnSpc>
                          <a:spcPct val="100000"/>
                        </a:lnSpc>
                        <a:spcBef>
                          <a:spcPts val="1520"/>
                        </a:spcBef>
                        <a:spcAft>
                          <a:spcPct val="0"/>
                        </a:spcAft>
                        <a:buClr>
                          <a:srgbClr val="231F20"/>
                        </a:buClr>
                        <a:buSzTx/>
                        <a:buFontTx/>
                        <a:buNone/>
                        <a:tabLst>
                          <a:tab pos="720090" algn="l"/>
                        </a:tabLst>
                      </a:pPr>
                      <a:r>
                        <a:rPr lang="en-ZA" sz="2800" kern="1200" spc="-100" dirty="0">
                          <a:latin typeface="Century Gothic" panose="020B0502020202020204" pitchFamily="34" charset="0"/>
                        </a:rPr>
                        <a:t>Ontology: </a:t>
                      </a:r>
                      <a:endParaRPr lang="en-ZA" sz="2800" kern="1200" spc="-100" dirty="0">
                        <a:solidFill>
                          <a:schemeClr val="tx1"/>
                        </a:solidFill>
                        <a:latin typeface="Century Gothic" panose="020B0502020202020204" pitchFamily="34" charset="0"/>
                        <a:ea typeface="+mn-ea"/>
                        <a:cs typeface="+mn-cs"/>
                      </a:endParaRPr>
                    </a:p>
                  </a:txBody>
                  <a:tcPr marL="100584" marR="100584" marT="51816" marB="51816"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lnTlToBr w="12700" cmpd="sng">
                      <a:noFill/>
                      <a:prstDash val="solid"/>
                    </a:lnTlToBr>
                    <a:lnBlToTr w="12700" cmpd="sng">
                      <a:noFill/>
                      <a:prstDash val="solid"/>
                    </a:lnBlToTr>
                    <a:solidFill>
                      <a:srgbClr val="A4C8C1">
                        <a:alpha val="20000"/>
                      </a:srgbClr>
                    </a:solidFill>
                  </a:tcPr>
                </a:tc>
                <a:tc>
                  <a:txBody>
                    <a:bodyPr/>
                    <a:lstStyle/>
                    <a:p>
                      <a:pPr marL="0" marR="0" lvl="0" indent="0" algn="l" defTabSz="914400" rtl="0" eaLnBrk="1" fontAlgn="base" latinLnBrk="0" hangingPunct="1">
                        <a:lnSpc>
                          <a:spcPct val="100000"/>
                        </a:lnSpc>
                        <a:spcBef>
                          <a:spcPts val="1520"/>
                        </a:spcBef>
                        <a:spcAft>
                          <a:spcPct val="0"/>
                        </a:spcAft>
                        <a:buClr>
                          <a:srgbClr val="231F20"/>
                        </a:buClr>
                        <a:buSzTx/>
                        <a:buFontTx/>
                        <a:buNone/>
                        <a:tabLst>
                          <a:tab pos="720090" algn="l"/>
                        </a:tabLst>
                      </a:pPr>
                      <a:r>
                        <a:rPr lang="en-ZA" sz="2800" kern="1200" spc="-100" dirty="0">
                          <a:latin typeface="Century Gothic" panose="020B0502020202020204" pitchFamily="34" charset="0"/>
                        </a:rPr>
                        <a:t>Nature of reality or theory </a:t>
                      </a:r>
                      <a:br>
                        <a:rPr lang="en-ZA" sz="2800" kern="1200" spc="-100" dirty="0">
                          <a:latin typeface="Century Gothic" panose="020B0502020202020204" pitchFamily="34" charset="0"/>
                        </a:rPr>
                      </a:br>
                      <a:r>
                        <a:rPr lang="en-ZA" sz="2800" kern="1200" spc="-100" dirty="0">
                          <a:latin typeface="Century Gothic" panose="020B0502020202020204" pitchFamily="34" charset="0"/>
                        </a:rPr>
                        <a:t>of  existence</a:t>
                      </a:r>
                      <a:endParaRPr lang="en-ZA" sz="2800" kern="1200" spc="-100" dirty="0">
                        <a:solidFill>
                          <a:schemeClr val="tx1"/>
                        </a:solidFill>
                        <a:latin typeface="Century Gothic" panose="020B0502020202020204" pitchFamily="34" charset="0"/>
                        <a:ea typeface="+mn-ea"/>
                        <a:cs typeface="+mn-cs"/>
                      </a:endParaRPr>
                    </a:p>
                  </a:txBody>
                  <a:tcPr marL="100584" marR="100584" marT="51816" marB="51816" anchor="ctr"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lnTlToBr w="12700" cmpd="sng">
                      <a:noFill/>
                      <a:prstDash val="solid"/>
                    </a:lnTlToBr>
                    <a:lnBlToTr w="12700" cmpd="sng">
                      <a:noFill/>
                      <a:prstDash val="solid"/>
                    </a:lnBlToTr>
                    <a:solidFill>
                      <a:srgbClr val="A4C8C1">
                        <a:alpha val="20000"/>
                      </a:srgbClr>
                    </a:solidFill>
                  </a:tcPr>
                </a:tc>
                <a:extLst>
                  <a:ext uri="{0D108BD9-81ED-4DB2-BD59-A6C34878D82A}">
                    <a16:rowId xmlns:a16="http://schemas.microsoft.com/office/drawing/2014/main" val="10000"/>
                  </a:ext>
                </a:extLst>
              </a:tr>
              <a:tr h="967952">
                <a:tc>
                  <a:txBody>
                    <a:bodyPr/>
                    <a:lstStyle/>
                    <a:p>
                      <a:pPr marL="0" marR="0" lvl="0" indent="0" algn="l" defTabSz="914400" rtl="0" eaLnBrk="1" fontAlgn="base" latinLnBrk="0" hangingPunct="1">
                        <a:lnSpc>
                          <a:spcPct val="100000"/>
                        </a:lnSpc>
                        <a:spcBef>
                          <a:spcPts val="1520"/>
                        </a:spcBef>
                        <a:spcAft>
                          <a:spcPct val="0"/>
                        </a:spcAft>
                        <a:buClr>
                          <a:srgbClr val="231F20"/>
                        </a:buClr>
                        <a:buSzTx/>
                        <a:buFontTx/>
                        <a:buNone/>
                        <a:tabLst>
                          <a:tab pos="720090" algn="l"/>
                        </a:tabLst>
                      </a:pPr>
                      <a:r>
                        <a:rPr lang="en-ZA" sz="2800" kern="1200" spc="-100" dirty="0">
                          <a:latin typeface="Century Gothic" panose="020B0502020202020204" pitchFamily="34" charset="0"/>
                        </a:rPr>
                        <a:t>Epistemology: </a:t>
                      </a:r>
                      <a:endParaRPr lang="en-ZA" sz="2800" kern="1200" spc="-100" dirty="0">
                        <a:solidFill>
                          <a:schemeClr val="tx1"/>
                        </a:solidFill>
                        <a:latin typeface="Century Gothic" panose="020B0502020202020204" pitchFamily="34" charset="0"/>
                        <a:ea typeface="+mn-ea"/>
                        <a:cs typeface="+mn-cs"/>
                      </a:endParaRPr>
                    </a:p>
                  </a:txBody>
                  <a:tcPr marL="100584" marR="100584" marT="51816" marB="51816"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base" latinLnBrk="0" hangingPunct="1">
                        <a:lnSpc>
                          <a:spcPct val="100000"/>
                        </a:lnSpc>
                        <a:spcBef>
                          <a:spcPts val="1520"/>
                        </a:spcBef>
                        <a:spcAft>
                          <a:spcPct val="0"/>
                        </a:spcAft>
                        <a:buClr>
                          <a:srgbClr val="231F20"/>
                        </a:buClr>
                        <a:buSzTx/>
                        <a:buFontTx/>
                        <a:buNone/>
                        <a:tabLst>
                          <a:tab pos="720090" algn="l"/>
                        </a:tabLst>
                      </a:pPr>
                      <a:r>
                        <a:rPr lang="en-ZA" sz="2800" kern="1200" spc="-100" dirty="0">
                          <a:latin typeface="Century Gothic" panose="020B0502020202020204" pitchFamily="34" charset="0"/>
                        </a:rPr>
                        <a:t>How do we know the world? </a:t>
                      </a:r>
                      <a:br>
                        <a:rPr lang="en-ZA" sz="2800" kern="1200" spc="-100" dirty="0">
                          <a:latin typeface="Century Gothic" panose="020B0502020202020204" pitchFamily="34" charset="0"/>
                        </a:rPr>
                      </a:br>
                      <a:r>
                        <a:rPr lang="en-ZA" sz="2800" kern="1200" spc="-100" dirty="0">
                          <a:latin typeface="Century Gothic" panose="020B0502020202020204" pitchFamily="34" charset="0"/>
                        </a:rPr>
                        <a:t>Theory of knowledge, learning, </a:t>
                      </a:r>
                      <a:br>
                        <a:rPr lang="en-ZA" sz="2800" kern="1200" spc="-100" dirty="0">
                          <a:latin typeface="Century Gothic" panose="020B0502020202020204" pitchFamily="34" charset="0"/>
                        </a:rPr>
                      </a:br>
                      <a:r>
                        <a:rPr lang="en-ZA" sz="2800" kern="1200" spc="-100" dirty="0">
                          <a:latin typeface="Century Gothic" panose="020B0502020202020204" pitchFamily="34" charset="0"/>
                        </a:rPr>
                        <a:t>and the nature of truth</a:t>
                      </a:r>
                      <a:endParaRPr lang="en-ZA" sz="2800" kern="1200" spc="-100" dirty="0">
                        <a:solidFill>
                          <a:schemeClr val="tx1"/>
                        </a:solidFill>
                        <a:latin typeface="Century Gothic" panose="020B0502020202020204" pitchFamily="34" charset="0"/>
                        <a:ea typeface="+mn-ea"/>
                        <a:cs typeface="+mn-cs"/>
                      </a:endParaRPr>
                    </a:p>
                  </a:txBody>
                  <a:tcPr marL="100584" marR="100584" marT="51816" marB="51816" anchor="ctr"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966153">
                <a:tc>
                  <a:txBody>
                    <a:bodyPr/>
                    <a:lstStyle/>
                    <a:p>
                      <a:pPr marL="0" marR="0" lvl="0" indent="0" algn="l" defTabSz="914400" rtl="0" eaLnBrk="1" fontAlgn="base" latinLnBrk="0" hangingPunct="1">
                        <a:lnSpc>
                          <a:spcPct val="100000"/>
                        </a:lnSpc>
                        <a:spcBef>
                          <a:spcPts val="1520"/>
                        </a:spcBef>
                        <a:spcAft>
                          <a:spcPct val="0"/>
                        </a:spcAft>
                        <a:buClr>
                          <a:srgbClr val="231F20"/>
                        </a:buClr>
                        <a:buSzTx/>
                        <a:buFontTx/>
                        <a:buNone/>
                        <a:tabLst>
                          <a:tab pos="720090" algn="l"/>
                        </a:tabLst>
                      </a:pPr>
                      <a:r>
                        <a:rPr lang="en-ZA" sz="2800" kern="1200" spc="-100" dirty="0">
                          <a:latin typeface="Century Gothic" panose="020B0502020202020204" pitchFamily="34" charset="0"/>
                        </a:rPr>
                        <a:t>Methodology: </a:t>
                      </a:r>
                      <a:endParaRPr lang="en-ZA" sz="2800" kern="1200" spc="-100" dirty="0">
                        <a:solidFill>
                          <a:schemeClr val="tx1"/>
                        </a:solidFill>
                        <a:latin typeface="Century Gothic" panose="020B0502020202020204" pitchFamily="34" charset="0"/>
                        <a:ea typeface="+mn-ea"/>
                        <a:cs typeface="+mn-cs"/>
                      </a:endParaRPr>
                    </a:p>
                  </a:txBody>
                  <a:tcPr marL="100584" marR="100584" marT="51816" marB="51816"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lnTlToBr w="12700" cmpd="sng">
                      <a:noFill/>
                      <a:prstDash val="solid"/>
                    </a:lnTlToBr>
                    <a:lnBlToTr w="12700" cmpd="sng">
                      <a:noFill/>
                      <a:prstDash val="solid"/>
                    </a:lnBlToTr>
                    <a:solidFill>
                      <a:srgbClr val="A4C8C1">
                        <a:alpha val="20000"/>
                      </a:srgbClr>
                    </a:solidFill>
                  </a:tcPr>
                </a:tc>
                <a:tc>
                  <a:txBody>
                    <a:bodyPr/>
                    <a:lstStyle/>
                    <a:p>
                      <a:pPr marL="0" marR="0" lvl="0" indent="0" algn="l" defTabSz="914400" rtl="0" eaLnBrk="1" fontAlgn="base" latinLnBrk="0" hangingPunct="1">
                        <a:lnSpc>
                          <a:spcPct val="100000"/>
                        </a:lnSpc>
                        <a:spcBef>
                          <a:spcPts val="1520"/>
                        </a:spcBef>
                        <a:spcAft>
                          <a:spcPct val="0"/>
                        </a:spcAft>
                        <a:buClr>
                          <a:srgbClr val="231F20"/>
                        </a:buClr>
                        <a:buSzTx/>
                        <a:buFontTx/>
                        <a:buNone/>
                        <a:tabLst>
                          <a:tab pos="720090" algn="l"/>
                        </a:tabLst>
                      </a:pPr>
                      <a:r>
                        <a:rPr lang="en-ZA" sz="2800" kern="1200" spc="-100" dirty="0">
                          <a:latin typeface="Century Gothic" panose="020B0502020202020204" pitchFamily="34" charset="0"/>
                        </a:rPr>
                        <a:t>How do we gain knowledge about the world? Theory of method?</a:t>
                      </a:r>
                      <a:endParaRPr lang="en-ZA" sz="2800" kern="1200" spc="-100" dirty="0">
                        <a:solidFill>
                          <a:schemeClr val="tx1"/>
                        </a:solidFill>
                        <a:latin typeface="Century Gothic" panose="020B0502020202020204" pitchFamily="34" charset="0"/>
                        <a:ea typeface="+mn-ea"/>
                        <a:cs typeface="+mn-cs"/>
                      </a:endParaRPr>
                    </a:p>
                  </a:txBody>
                  <a:tcPr marL="100584" marR="100584" marT="51816" marB="51816" anchor="ctr"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lnTlToBr w="12700" cmpd="sng">
                      <a:noFill/>
                      <a:prstDash val="solid"/>
                    </a:lnTlToBr>
                    <a:lnBlToTr w="12700" cmpd="sng">
                      <a:noFill/>
                      <a:prstDash val="solid"/>
                    </a:lnBlToTr>
                    <a:solidFill>
                      <a:srgbClr val="A4C8C1">
                        <a:alpha val="20000"/>
                      </a:srgbClr>
                    </a:solidFill>
                  </a:tcPr>
                </a:tc>
                <a:extLst>
                  <a:ext uri="{0D108BD9-81ED-4DB2-BD59-A6C34878D82A}">
                    <a16:rowId xmlns:a16="http://schemas.microsoft.com/office/drawing/2014/main" val="10002"/>
                  </a:ext>
                </a:extLst>
              </a:tr>
            </a:tbl>
          </a:graphicData>
        </a:graphic>
      </p:graphicFrame>
      <p:sp>
        <p:nvSpPr>
          <p:cNvPr id="13" name="Title 4">
            <a:extLst>
              <a:ext uri="{FF2B5EF4-FFF2-40B4-BE49-F238E27FC236}">
                <a16:creationId xmlns:a16="http://schemas.microsoft.com/office/drawing/2014/main" id="{CD7DEE71-1415-4135-AD64-A1FD64FCBB96}"/>
              </a:ext>
            </a:extLst>
          </p:cNvPr>
          <p:cNvSpPr>
            <a:spLocks noGrp="1"/>
          </p:cNvSpPr>
          <p:nvPr>
            <p:ph type="title"/>
          </p:nvPr>
        </p:nvSpPr>
        <p:spPr>
          <a:xfrm>
            <a:off x="561844" y="366812"/>
            <a:ext cx="9115555" cy="837214"/>
          </a:xfrm>
        </p:spPr>
        <p:txBody>
          <a:bodyPr/>
          <a:lstStyle/>
          <a:p>
            <a:r>
              <a:rPr lang="en-US" sz="3700" spc="-100" dirty="0"/>
              <a:t>Breaking the code/sorting out the glasses</a:t>
            </a:r>
          </a:p>
        </p:txBody>
      </p:sp>
    </p:spTree>
    <p:extLst>
      <p:ext uri="{BB962C8B-B14F-4D97-AF65-F5344CB8AC3E}">
        <p14:creationId xmlns:p14="http://schemas.microsoft.com/office/powerpoint/2010/main" val="3536602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4B0FDDD-C536-4756-B61E-E2C7D6083C64}"/>
              </a:ext>
            </a:extLst>
          </p:cNvPr>
          <p:cNvSpPr>
            <a:spLocks noGrp="1"/>
          </p:cNvSpPr>
          <p:nvPr>
            <p:ph type="title"/>
          </p:nvPr>
        </p:nvSpPr>
        <p:spPr/>
        <p:txBody>
          <a:bodyPr/>
          <a:lstStyle/>
          <a:p>
            <a:r>
              <a:rPr lang="en-US" dirty="0"/>
              <a:t>Breaking the code</a:t>
            </a:r>
          </a:p>
        </p:txBody>
      </p:sp>
      <p:sp>
        <p:nvSpPr>
          <p:cNvPr id="3" name="Text Placeholder 2"/>
          <p:cNvSpPr>
            <a:spLocks noGrp="1"/>
          </p:cNvSpPr>
          <p:nvPr>
            <p:ph type="body" sz="quarter" idx="10"/>
          </p:nvPr>
        </p:nvSpPr>
        <p:spPr>
          <a:xfrm>
            <a:off x="667188" y="2057400"/>
            <a:ext cx="8724024" cy="5385795"/>
          </a:xfrm>
        </p:spPr>
        <p:txBody>
          <a:bodyPr/>
          <a:lstStyle/>
          <a:p>
            <a:pPr>
              <a:spcAft>
                <a:spcPts val="900"/>
              </a:spcAft>
            </a:pPr>
            <a:r>
              <a:rPr lang="en-US" sz="3200" dirty="0">
                <a:latin typeface="Century Gothic" panose="020B0502020202020204" pitchFamily="34" charset="0"/>
              </a:rPr>
              <a:t>Helps you to understand where others are coming from:</a:t>
            </a:r>
          </a:p>
          <a:p>
            <a:pPr marL="914400" lvl="1" indent="-457200">
              <a:spcAft>
                <a:spcPts val="600"/>
              </a:spcAft>
              <a:buClr>
                <a:srgbClr val="A84A85"/>
              </a:buClr>
              <a:buFont typeface="Wingdings" panose="05000000000000000000" pitchFamily="2" charset="2"/>
              <a:buChar char="§"/>
            </a:pPr>
            <a:r>
              <a:rPr lang="en-US" sz="3000" dirty="0">
                <a:latin typeface="Century Gothic" panose="020B0502020202020204" pitchFamily="34" charset="0"/>
              </a:rPr>
              <a:t>Other evaluators</a:t>
            </a:r>
          </a:p>
          <a:p>
            <a:pPr marL="914400" lvl="1" indent="-457200">
              <a:spcAft>
                <a:spcPts val="600"/>
              </a:spcAft>
              <a:buClr>
                <a:srgbClr val="A84A85"/>
              </a:buClr>
              <a:buFont typeface="Wingdings" panose="05000000000000000000" pitchFamily="2" charset="2"/>
              <a:buChar char="§"/>
            </a:pPr>
            <a:r>
              <a:rPr lang="en-US" sz="3000" dirty="0">
                <a:latin typeface="Century Gothic" panose="020B0502020202020204" pitchFamily="34" charset="0"/>
              </a:rPr>
              <a:t>Funders</a:t>
            </a:r>
          </a:p>
          <a:p>
            <a:pPr marL="914400" lvl="1" indent="-457200">
              <a:spcAft>
                <a:spcPts val="600"/>
              </a:spcAft>
              <a:buClr>
                <a:srgbClr val="A84A85"/>
              </a:buClr>
              <a:buFont typeface="Wingdings" panose="05000000000000000000" pitchFamily="2" charset="2"/>
              <a:buChar char="§"/>
            </a:pPr>
            <a:r>
              <a:rPr lang="en-US" sz="3000" dirty="0">
                <a:latin typeface="Century Gothic" panose="020B0502020202020204" pitchFamily="34" charset="0"/>
              </a:rPr>
              <a:t>Clients</a:t>
            </a:r>
          </a:p>
          <a:p>
            <a:pPr marL="914400" lvl="1" indent="-457200">
              <a:spcAft>
                <a:spcPts val="600"/>
              </a:spcAft>
              <a:buClr>
                <a:srgbClr val="A84A85"/>
              </a:buClr>
              <a:buFont typeface="Wingdings" panose="05000000000000000000" pitchFamily="2" charset="2"/>
              <a:buChar char="§"/>
            </a:pPr>
            <a:r>
              <a:rPr lang="en-US" sz="3000" dirty="0">
                <a:latin typeface="Century Gothic" panose="020B0502020202020204" pitchFamily="34" charset="0"/>
              </a:rPr>
              <a:t>Other stakeholders</a:t>
            </a:r>
          </a:p>
          <a:p>
            <a:pPr>
              <a:spcBef>
                <a:spcPts val="600"/>
              </a:spcBef>
            </a:pPr>
            <a:r>
              <a:rPr lang="en-US" sz="3200" dirty="0">
                <a:latin typeface="Century Gothic" panose="020B0502020202020204" pitchFamily="34" charset="0"/>
              </a:rPr>
              <a:t>You need to be able to communicate </a:t>
            </a:r>
            <a:br>
              <a:rPr lang="en-US" sz="3200" dirty="0">
                <a:latin typeface="Century Gothic" panose="020B0502020202020204" pitchFamily="34" charset="0"/>
              </a:rPr>
            </a:br>
            <a:r>
              <a:rPr lang="en-US" sz="3200" dirty="0">
                <a:latin typeface="Century Gothic" panose="020B0502020202020204" pitchFamily="34" charset="0"/>
              </a:rPr>
              <a:t>your work, and understanding the paradigms give you terminology </a:t>
            </a:r>
            <a:br>
              <a:rPr lang="en-US" sz="3200" dirty="0">
                <a:latin typeface="Century Gothic" panose="020B0502020202020204" pitchFamily="34" charset="0"/>
              </a:rPr>
            </a:br>
            <a:r>
              <a:rPr lang="en-US" sz="3200" dirty="0">
                <a:latin typeface="Century Gothic" panose="020B0502020202020204" pitchFamily="34" charset="0"/>
              </a:rPr>
              <a:t>to express yourself</a:t>
            </a:r>
          </a:p>
          <a:p>
            <a:endParaRPr lang="en-US" sz="3200" dirty="0"/>
          </a:p>
        </p:txBody>
      </p:sp>
      <p:sp>
        <p:nvSpPr>
          <p:cNvPr id="10" name="Text Placeholder 9">
            <a:extLst>
              <a:ext uri="{FF2B5EF4-FFF2-40B4-BE49-F238E27FC236}">
                <a16:creationId xmlns:a16="http://schemas.microsoft.com/office/drawing/2014/main" id="{F7B5B881-2FAF-4635-BB8C-8E5BCF2D6225}"/>
              </a:ext>
            </a:extLst>
          </p:cNvPr>
          <p:cNvSpPr>
            <a:spLocks noGrp="1"/>
          </p:cNvSpPr>
          <p:nvPr>
            <p:ph type="body" sz="quarter" idx="11"/>
          </p:nvPr>
        </p:nvSpPr>
        <p:spPr/>
        <p:txBody>
          <a:bodyPr/>
          <a:lstStyle/>
          <a:p>
            <a:r>
              <a:rPr lang="en-US" dirty="0"/>
              <a:t>Why do we care?</a:t>
            </a:r>
          </a:p>
        </p:txBody>
      </p:sp>
    </p:spTree>
    <p:extLst>
      <p:ext uri="{BB962C8B-B14F-4D97-AF65-F5344CB8AC3E}">
        <p14:creationId xmlns:p14="http://schemas.microsoft.com/office/powerpoint/2010/main" val="455533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8A5CB97-33E4-451C-A0A5-3091D1E460AE}"/>
              </a:ext>
            </a:extLst>
          </p:cNvPr>
          <p:cNvSpPr>
            <a:spLocks noGrp="1"/>
          </p:cNvSpPr>
          <p:nvPr>
            <p:ph type="title"/>
          </p:nvPr>
        </p:nvSpPr>
        <p:spPr/>
        <p:txBody>
          <a:bodyPr/>
          <a:lstStyle/>
          <a:p>
            <a:r>
              <a:rPr lang="en-US" dirty="0"/>
              <a:t>Positivist</a:t>
            </a:r>
          </a:p>
        </p:txBody>
      </p:sp>
      <p:graphicFrame>
        <p:nvGraphicFramePr>
          <p:cNvPr id="52334" name="Group 110"/>
          <p:cNvGraphicFramePr>
            <a:graphicFrameLocks noGrp="1"/>
          </p:cNvGraphicFramePr>
          <p:nvPr>
            <p:ph type="tbl" idx="4294967295"/>
            <p:extLst>
              <p:ext uri="{D42A27DB-BD31-4B8C-83A1-F6EECF244321}">
                <p14:modId xmlns:p14="http://schemas.microsoft.com/office/powerpoint/2010/main" val="3243697285"/>
              </p:ext>
            </p:extLst>
          </p:nvPr>
        </p:nvGraphicFramePr>
        <p:xfrm>
          <a:off x="460375" y="1701539"/>
          <a:ext cx="8724023" cy="5790411"/>
        </p:xfrm>
        <a:graphic>
          <a:graphicData uri="http://schemas.openxmlformats.org/drawingml/2006/table">
            <a:tbl>
              <a:tblPr firstCol="1" bandRow="1">
                <a:tableStyleId>{E8B1032C-EA38-4F05-BA0D-38AFFFC7BED3}</a:tableStyleId>
              </a:tblPr>
              <a:tblGrid>
                <a:gridCol w="2849259">
                  <a:extLst>
                    <a:ext uri="{9D8B030D-6E8A-4147-A177-3AD203B41FA5}">
                      <a16:colId xmlns:a16="http://schemas.microsoft.com/office/drawing/2014/main" val="20000"/>
                    </a:ext>
                  </a:extLst>
                </a:gridCol>
                <a:gridCol w="5874764">
                  <a:extLst>
                    <a:ext uri="{9D8B030D-6E8A-4147-A177-3AD203B41FA5}">
                      <a16:colId xmlns:a16="http://schemas.microsoft.com/office/drawing/2014/main" val="20001"/>
                    </a:ext>
                  </a:extLst>
                </a:gridCol>
              </a:tblGrid>
              <a:tr h="997939">
                <a:tc>
                  <a:txBody>
                    <a:bodyPr/>
                    <a:lstStyle/>
                    <a:p>
                      <a:pPr marL="0" marR="0" lvl="0" indent="0" algn="l" defTabSz="914400" rtl="0" eaLnBrk="1" fontAlgn="base" latinLnBrk="0" hangingPunct="1">
                        <a:lnSpc>
                          <a:spcPct val="100000"/>
                        </a:lnSpc>
                        <a:spcBef>
                          <a:spcPts val="0"/>
                        </a:spcBef>
                        <a:spcAft>
                          <a:spcPct val="0"/>
                        </a:spcAft>
                        <a:buClr>
                          <a:srgbClr val="231F20"/>
                        </a:buClr>
                        <a:buSzTx/>
                        <a:buFontTx/>
                        <a:buNone/>
                        <a:tabLst>
                          <a:tab pos="720090" algn="l"/>
                        </a:tabLst>
                      </a:pPr>
                      <a:r>
                        <a:rPr lang="en-ZA" sz="2400" kern="1200" spc="-100" dirty="0">
                          <a:solidFill>
                            <a:schemeClr val="tx1"/>
                          </a:solidFill>
                          <a:latin typeface="Century Gothic" panose="020B0502020202020204" pitchFamily="34" charset="0"/>
                          <a:ea typeface="+mn-ea"/>
                          <a:cs typeface="+mn-cs"/>
                        </a:rPr>
                        <a:t>Ontology: </a:t>
                      </a:r>
                      <a:endParaRPr lang="en-GB" sz="2400" kern="1200" spc="-100" dirty="0">
                        <a:solidFill>
                          <a:schemeClr val="tx1"/>
                        </a:solidFill>
                        <a:latin typeface="Century Gothic" panose="020B0502020202020204" pitchFamily="34" charset="0"/>
                        <a:ea typeface="+mn-ea"/>
                        <a:cs typeface="+mn-cs"/>
                      </a:endParaRPr>
                    </a:p>
                    <a:p>
                      <a:pPr marL="0" marR="0" lvl="0" indent="0" algn="l" defTabSz="914400" rtl="0" eaLnBrk="1" fontAlgn="base" latinLnBrk="0" hangingPunct="1">
                        <a:lnSpc>
                          <a:spcPct val="100000"/>
                        </a:lnSpc>
                        <a:spcBef>
                          <a:spcPts val="0"/>
                        </a:spcBef>
                        <a:spcAft>
                          <a:spcPct val="0"/>
                        </a:spcAft>
                        <a:buClr>
                          <a:srgbClr val="231F20"/>
                        </a:buClr>
                        <a:buSzTx/>
                        <a:buFontTx/>
                        <a:buNone/>
                        <a:tabLst>
                          <a:tab pos="720090" algn="l"/>
                        </a:tabLst>
                      </a:pPr>
                      <a:r>
                        <a:rPr lang="en-ZA" sz="2400" b="0" kern="1200" spc="-100" dirty="0">
                          <a:solidFill>
                            <a:srgbClr val="5E9A8F"/>
                          </a:solidFill>
                          <a:latin typeface="Century Gothic" panose="020B0502020202020204" pitchFamily="34" charset="0"/>
                          <a:ea typeface="+mn-ea"/>
                          <a:cs typeface="+mn-cs"/>
                        </a:rPr>
                        <a:t>Reality</a:t>
                      </a:r>
                    </a:p>
                  </a:txBody>
                  <a:tcPr marL="100584" marR="100584" marT="51816" marB="51816"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A4C8C1">
                        <a:alpha val="20000"/>
                      </a:srgbClr>
                    </a:solidFill>
                  </a:tcPr>
                </a:tc>
                <a:tc>
                  <a:txBody>
                    <a:bodyPr/>
                    <a:lstStyle/>
                    <a:p>
                      <a:pPr marL="342900" marR="0" lvl="0" indent="-342900" algn="l" defTabSz="914400" rtl="0" eaLnBrk="1" fontAlgn="base" latinLnBrk="0" hangingPunct="1">
                        <a:lnSpc>
                          <a:spcPct val="100000"/>
                        </a:lnSpc>
                        <a:spcBef>
                          <a:spcPts val="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One “scientific,” “real” reality</a:t>
                      </a:r>
                    </a:p>
                    <a:p>
                      <a:pPr marL="342900" marR="0" lvl="0" indent="-342900" algn="l" defTabSz="914400" rtl="0" eaLnBrk="1" fontAlgn="base" latinLnBrk="0" hangingPunct="1">
                        <a:lnSpc>
                          <a:spcPct val="100000"/>
                        </a:lnSpc>
                        <a:spcBef>
                          <a:spcPts val="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Search for certainty</a:t>
                      </a:r>
                    </a:p>
                  </a:txBody>
                  <a:tcPr marL="100584" marR="100584" marT="51816" marB="51816" anchor="ctr"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A4C8C1">
                        <a:alpha val="20000"/>
                      </a:srgbClr>
                    </a:solidFill>
                  </a:tcPr>
                </a:tc>
                <a:extLst>
                  <a:ext uri="{0D108BD9-81ED-4DB2-BD59-A6C34878D82A}">
                    <a16:rowId xmlns:a16="http://schemas.microsoft.com/office/drawing/2014/main" val="10000"/>
                  </a:ext>
                </a:extLst>
              </a:tr>
              <a:tr h="2396236">
                <a:tc>
                  <a:txBody>
                    <a:bodyPr/>
                    <a:lstStyle/>
                    <a:p>
                      <a:pPr marL="0" marR="0" lvl="0" indent="0" algn="l" defTabSz="914400" rtl="0" eaLnBrk="1" fontAlgn="base" latinLnBrk="0" hangingPunct="1">
                        <a:lnSpc>
                          <a:spcPct val="100000"/>
                        </a:lnSpc>
                        <a:spcBef>
                          <a:spcPts val="0"/>
                        </a:spcBef>
                        <a:spcAft>
                          <a:spcPct val="0"/>
                        </a:spcAft>
                        <a:buClr>
                          <a:srgbClr val="231F20"/>
                        </a:buClr>
                        <a:buSzTx/>
                        <a:buFontTx/>
                        <a:buNone/>
                        <a:tabLst>
                          <a:tab pos="720090" algn="l"/>
                        </a:tabLst>
                      </a:pPr>
                      <a:r>
                        <a:rPr lang="en-ZA" sz="2400" kern="1200" spc="-100" dirty="0">
                          <a:solidFill>
                            <a:schemeClr val="tx1"/>
                          </a:solidFill>
                          <a:latin typeface="Century Gothic" panose="020B0502020202020204" pitchFamily="34" charset="0"/>
                          <a:ea typeface="+mn-ea"/>
                          <a:cs typeface="+mn-cs"/>
                        </a:rPr>
                        <a:t>Epistemology: </a:t>
                      </a:r>
                    </a:p>
                    <a:p>
                      <a:pPr marL="0" marR="0" lvl="0" indent="0" algn="l" defTabSz="914400" rtl="0" eaLnBrk="1" fontAlgn="base" latinLnBrk="0" hangingPunct="1">
                        <a:lnSpc>
                          <a:spcPct val="100000"/>
                        </a:lnSpc>
                        <a:spcBef>
                          <a:spcPts val="0"/>
                        </a:spcBef>
                        <a:spcAft>
                          <a:spcPct val="0"/>
                        </a:spcAft>
                        <a:buClr>
                          <a:srgbClr val="231F20"/>
                        </a:buClr>
                        <a:buSzTx/>
                        <a:buFontTx/>
                        <a:buNone/>
                        <a:tabLst>
                          <a:tab pos="720090" algn="l"/>
                        </a:tabLst>
                      </a:pPr>
                      <a:r>
                        <a:rPr lang="en-ZA" sz="2400" b="0" kern="1200" spc="-100" dirty="0">
                          <a:solidFill>
                            <a:srgbClr val="5E9A8F"/>
                          </a:solidFill>
                          <a:latin typeface="Century Gothic" panose="020B0502020202020204" pitchFamily="34" charset="0"/>
                          <a:ea typeface="+mn-ea"/>
                          <a:cs typeface="+mn-cs"/>
                        </a:rPr>
                        <a:t>Knowledge, reality, and truth</a:t>
                      </a:r>
                    </a:p>
                  </a:txBody>
                  <a:tcPr marL="100584" marR="100584" marT="51816" marB="51816"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tcPr>
                </a:tc>
                <a:tc>
                  <a:txBody>
                    <a:bodyPr/>
                    <a:lstStyle/>
                    <a:p>
                      <a:pPr marL="342900" marR="0" lvl="0" indent="-342900" algn="l" defTabSz="914400" rtl="0" eaLnBrk="1" fontAlgn="base" latinLnBrk="0" hangingPunct="1">
                        <a:lnSpc>
                          <a:spcPct val="100000"/>
                        </a:lnSpc>
                        <a:spcBef>
                          <a:spcPts val="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Explain events through knowable </a:t>
                      </a:r>
                      <a:br>
                        <a:rPr lang="en-ZA" sz="2400" kern="1200" spc="-100" dirty="0">
                          <a:solidFill>
                            <a:schemeClr val="tx1"/>
                          </a:solidFill>
                          <a:latin typeface="Century Gothic" panose="020B0502020202020204" pitchFamily="34" charset="0"/>
                          <a:ea typeface="+mn-ea"/>
                          <a:cs typeface="+mn-cs"/>
                        </a:rPr>
                      </a:br>
                      <a:r>
                        <a:rPr lang="en-ZA" sz="2400" kern="1200" spc="-100" dirty="0">
                          <a:solidFill>
                            <a:schemeClr val="tx1"/>
                          </a:solidFill>
                          <a:latin typeface="Century Gothic" panose="020B0502020202020204" pitchFamily="34" charset="0"/>
                          <a:ea typeface="+mn-ea"/>
                          <a:cs typeface="+mn-cs"/>
                        </a:rPr>
                        <a:t>facts, causes, and effects, law-like underlying regularities</a:t>
                      </a:r>
                      <a:endParaRPr lang="en-GB" sz="2400" kern="1200" spc="-100" dirty="0">
                        <a:solidFill>
                          <a:schemeClr val="tx1"/>
                        </a:solidFill>
                        <a:latin typeface="Century Gothic" panose="020B0502020202020204" pitchFamily="34" charset="0"/>
                        <a:ea typeface="+mn-ea"/>
                        <a:cs typeface="+mn-cs"/>
                      </a:endParaRPr>
                    </a:p>
                    <a:p>
                      <a:pPr marL="342900" marR="0" lvl="0" indent="-342900" algn="l" defTabSz="914400" rtl="0" eaLnBrk="1" fontAlgn="base" latinLnBrk="0" hangingPunct="1">
                        <a:lnSpc>
                          <a:spcPct val="100000"/>
                        </a:lnSpc>
                        <a:spcBef>
                          <a:spcPts val="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“True” findings</a:t>
                      </a:r>
                      <a:endParaRPr lang="en-GB" sz="2400" kern="1200" spc="-100" dirty="0">
                        <a:solidFill>
                          <a:schemeClr val="tx1"/>
                        </a:solidFill>
                        <a:latin typeface="Century Gothic" panose="020B0502020202020204" pitchFamily="34" charset="0"/>
                        <a:ea typeface="+mn-ea"/>
                        <a:cs typeface="+mn-cs"/>
                      </a:endParaRPr>
                    </a:p>
                    <a:p>
                      <a:pPr marL="342900" marR="0" lvl="0" indent="-342900" algn="l" defTabSz="914400" rtl="0" eaLnBrk="1" fontAlgn="base" latinLnBrk="0" hangingPunct="1">
                        <a:lnSpc>
                          <a:spcPct val="100000"/>
                        </a:lnSpc>
                        <a:spcBef>
                          <a:spcPts val="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“Objective” observation</a:t>
                      </a:r>
                      <a:endParaRPr lang="en-GB" sz="2400" kern="1200" spc="-100" dirty="0">
                        <a:solidFill>
                          <a:schemeClr val="tx1"/>
                        </a:solidFill>
                        <a:latin typeface="Century Gothic" panose="020B0502020202020204" pitchFamily="34" charset="0"/>
                        <a:ea typeface="+mn-ea"/>
                        <a:cs typeface="+mn-cs"/>
                      </a:endParaRPr>
                    </a:p>
                    <a:p>
                      <a:pPr marL="342900" marR="0" lvl="0" indent="-342900" algn="l" defTabSz="914400" rtl="0" eaLnBrk="1" fontAlgn="base" latinLnBrk="0" hangingPunct="1">
                        <a:lnSpc>
                          <a:spcPct val="100000"/>
                        </a:lnSpc>
                        <a:spcBef>
                          <a:spcPts val="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Absolute knowledge</a:t>
                      </a:r>
                    </a:p>
                  </a:txBody>
                  <a:tcPr marL="100584" marR="100584" marT="51816" marB="51816" anchor="ctr"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tcPr>
                </a:tc>
                <a:extLst>
                  <a:ext uri="{0D108BD9-81ED-4DB2-BD59-A6C34878D82A}">
                    <a16:rowId xmlns:a16="http://schemas.microsoft.com/office/drawing/2014/main" val="10001"/>
                  </a:ext>
                </a:extLst>
              </a:tr>
              <a:tr h="2396236">
                <a:tc>
                  <a:txBody>
                    <a:bodyPr/>
                    <a:lstStyle/>
                    <a:p>
                      <a:pPr marL="0" marR="0" lvl="0" indent="0" algn="l" defTabSz="914400" rtl="0" eaLnBrk="1" fontAlgn="base" latinLnBrk="0" hangingPunct="1">
                        <a:lnSpc>
                          <a:spcPct val="100000"/>
                        </a:lnSpc>
                        <a:spcBef>
                          <a:spcPts val="1520"/>
                        </a:spcBef>
                        <a:spcAft>
                          <a:spcPct val="0"/>
                        </a:spcAft>
                        <a:buClr>
                          <a:srgbClr val="231F20"/>
                        </a:buClr>
                        <a:buSzTx/>
                        <a:buFontTx/>
                        <a:buNone/>
                        <a:tabLst>
                          <a:tab pos="720090" algn="l"/>
                        </a:tabLst>
                      </a:pPr>
                      <a:r>
                        <a:rPr lang="en-ZA" sz="2400" kern="1200" spc="-100" dirty="0">
                          <a:solidFill>
                            <a:schemeClr val="tx1"/>
                          </a:solidFill>
                          <a:latin typeface="Century Gothic" panose="020B0502020202020204" pitchFamily="34" charset="0"/>
                          <a:ea typeface="+mn-ea"/>
                          <a:cs typeface="+mn-cs"/>
                        </a:rPr>
                        <a:t>Methodology: </a:t>
                      </a:r>
                    </a:p>
                  </a:txBody>
                  <a:tcPr marL="100584" marR="100584" marT="51816" marB="51816"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A4C8C1">
                        <a:alpha val="20000"/>
                      </a:srgbClr>
                    </a:solidFill>
                  </a:tcPr>
                </a:tc>
                <a:tc>
                  <a:txBody>
                    <a:bodyPr/>
                    <a:lstStyle/>
                    <a:p>
                      <a:pPr marL="342900" marR="0" lvl="0" indent="-342900" algn="l" defTabSz="914400" rtl="0" eaLnBrk="1" fontAlgn="base" latinLnBrk="0" hangingPunct="1">
                        <a:lnSpc>
                          <a:spcPct val="100000"/>
                        </a:lnSpc>
                        <a:spcBef>
                          <a:spcPts val="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Quantitative </a:t>
                      </a:r>
                    </a:p>
                    <a:p>
                      <a:pPr marL="342900" marR="0" lvl="0" indent="-342900" algn="l" defTabSz="914400" rtl="0" eaLnBrk="1" fontAlgn="base" latinLnBrk="0" hangingPunct="1">
                        <a:lnSpc>
                          <a:spcPct val="100000"/>
                        </a:lnSpc>
                        <a:spcBef>
                          <a:spcPts val="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Experimental</a:t>
                      </a:r>
                      <a:endParaRPr lang="en-GB" sz="2400" kern="1200" spc="-100" dirty="0">
                        <a:solidFill>
                          <a:schemeClr val="tx1"/>
                        </a:solidFill>
                        <a:latin typeface="Century Gothic" panose="020B0502020202020204" pitchFamily="34" charset="0"/>
                        <a:ea typeface="+mn-ea"/>
                        <a:cs typeface="+mn-cs"/>
                      </a:endParaRPr>
                    </a:p>
                    <a:p>
                      <a:pPr marL="342900" marR="0" lvl="0" indent="-342900" algn="l" defTabSz="914400" rtl="0" eaLnBrk="1" fontAlgn="base" latinLnBrk="0" hangingPunct="1">
                        <a:lnSpc>
                          <a:spcPct val="100000"/>
                        </a:lnSpc>
                        <a:spcBef>
                          <a:spcPts val="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Testing </a:t>
                      </a:r>
                      <a:endParaRPr lang="en-GB" sz="2400" kern="1200" spc="-100" dirty="0">
                        <a:solidFill>
                          <a:schemeClr val="tx1"/>
                        </a:solidFill>
                        <a:latin typeface="Century Gothic" panose="020B0502020202020204" pitchFamily="34" charset="0"/>
                        <a:ea typeface="+mn-ea"/>
                        <a:cs typeface="+mn-cs"/>
                      </a:endParaRPr>
                    </a:p>
                    <a:p>
                      <a:pPr marL="342900" marR="0" lvl="0" indent="-342900" algn="l" defTabSz="914400" rtl="0" eaLnBrk="1" fontAlgn="base" latinLnBrk="0" hangingPunct="1">
                        <a:lnSpc>
                          <a:spcPct val="100000"/>
                        </a:lnSpc>
                        <a:spcBef>
                          <a:spcPts val="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Predicting</a:t>
                      </a:r>
                      <a:endParaRPr lang="en-GB" sz="2400" kern="1200" spc="-100" dirty="0">
                        <a:solidFill>
                          <a:schemeClr val="tx1"/>
                        </a:solidFill>
                        <a:latin typeface="Century Gothic" panose="020B0502020202020204" pitchFamily="34" charset="0"/>
                        <a:ea typeface="+mn-ea"/>
                        <a:cs typeface="+mn-cs"/>
                      </a:endParaRPr>
                    </a:p>
                    <a:p>
                      <a:pPr marL="342900" marR="0" lvl="0" indent="-342900" algn="l" defTabSz="914400" rtl="0" eaLnBrk="1" fontAlgn="base" latinLnBrk="0" hangingPunct="1">
                        <a:lnSpc>
                          <a:spcPct val="100000"/>
                        </a:lnSpc>
                        <a:spcBef>
                          <a:spcPts val="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Control </a:t>
                      </a:r>
                      <a:endParaRPr lang="en-GB" sz="2400" kern="1200" spc="-100" dirty="0">
                        <a:solidFill>
                          <a:schemeClr val="tx1"/>
                        </a:solidFill>
                        <a:latin typeface="Century Gothic" panose="020B0502020202020204" pitchFamily="34" charset="0"/>
                        <a:ea typeface="+mn-ea"/>
                        <a:cs typeface="+mn-cs"/>
                      </a:endParaRPr>
                    </a:p>
                    <a:p>
                      <a:pPr marL="342900" marR="0" lvl="0" indent="-342900" algn="l" defTabSz="914400" rtl="0" eaLnBrk="1" fontAlgn="base" latinLnBrk="0" hangingPunct="1">
                        <a:lnSpc>
                          <a:spcPct val="100000"/>
                        </a:lnSpc>
                        <a:spcBef>
                          <a:spcPts val="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Generalization</a:t>
                      </a:r>
                    </a:p>
                  </a:txBody>
                  <a:tcPr marL="100584" marR="100584" marT="51816" marB="51816" anchor="ctr"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A4C8C1">
                        <a:alpha val="20000"/>
                      </a:srgbClr>
                    </a:solidFill>
                  </a:tcPr>
                </a:tc>
                <a:extLst>
                  <a:ext uri="{0D108BD9-81ED-4DB2-BD59-A6C34878D82A}">
                    <a16:rowId xmlns:a16="http://schemas.microsoft.com/office/drawing/2014/main" val="10002"/>
                  </a:ext>
                </a:extLst>
              </a:tr>
            </a:tbl>
          </a:graphicData>
        </a:graphic>
      </p:graphicFrame>
      <p:sp>
        <p:nvSpPr>
          <p:cNvPr id="2" name="AutoShape 2" descr="Image result for research laborator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latin typeface="Century Gothic" panose="020B0502020202020204" pitchFamily="34" charset="0"/>
            </a:endParaRPr>
          </a:p>
        </p:txBody>
      </p:sp>
      <p:sp>
        <p:nvSpPr>
          <p:cNvPr id="3" name="AutoShape 4" descr="Image result for research laboratory"/>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latin typeface="Century Gothic" panose="020B0502020202020204" pitchFamily="34" charset="0"/>
            </a:endParaRPr>
          </a:p>
        </p:txBody>
      </p:sp>
      <p:pic>
        <p:nvPicPr>
          <p:cNvPr id="6" name="Picture 6" descr="C:\Users\archee\Desktop\Collage\images (1).jpg"/>
          <p:cNvPicPr>
            <a:picLocks noChangeAspect="1" noChangeArrowheads="1"/>
          </p:cNvPicPr>
          <p:nvPr/>
        </p:nvPicPr>
        <p:blipFill rotWithShape="1">
          <a:blip r:embed="rId3">
            <a:extLst>
              <a:ext uri="{28A0092B-C50C-407E-A947-70E740481C1C}">
                <a14:useLocalDpi xmlns:a14="http://schemas.microsoft.com/office/drawing/2010/main" val="0"/>
              </a:ext>
            </a:extLst>
          </a:blip>
          <a:srcRect l="31817"/>
          <a:stretch/>
        </p:blipFill>
        <p:spPr bwMode="auto">
          <a:xfrm>
            <a:off x="8001000" y="280450"/>
            <a:ext cx="1725927" cy="173736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6424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7FD7118-00D3-47CB-95FD-8BE5C248D0B3}"/>
              </a:ext>
            </a:extLst>
          </p:cNvPr>
          <p:cNvSpPr>
            <a:spLocks noGrp="1"/>
          </p:cNvSpPr>
          <p:nvPr>
            <p:ph type="title"/>
          </p:nvPr>
        </p:nvSpPr>
        <p:spPr/>
        <p:txBody>
          <a:bodyPr/>
          <a:lstStyle/>
          <a:p>
            <a:r>
              <a:rPr lang="en-US" dirty="0"/>
              <a:t>Example: Positivist paradigm </a:t>
            </a:r>
          </a:p>
        </p:txBody>
      </p:sp>
      <p:sp>
        <p:nvSpPr>
          <p:cNvPr id="6" name="Text Placeholder 5">
            <a:extLst>
              <a:ext uri="{FF2B5EF4-FFF2-40B4-BE49-F238E27FC236}">
                <a16:creationId xmlns:a16="http://schemas.microsoft.com/office/drawing/2014/main" id="{3AC36173-0963-45F2-8F04-31945221E845}"/>
              </a:ext>
            </a:extLst>
          </p:cNvPr>
          <p:cNvSpPr>
            <a:spLocks noGrp="1"/>
          </p:cNvSpPr>
          <p:nvPr>
            <p:ph type="body" sz="quarter" idx="10"/>
          </p:nvPr>
        </p:nvSpPr>
        <p:spPr>
          <a:xfrm>
            <a:off x="685800" y="1828800"/>
            <a:ext cx="8839200" cy="4702977"/>
          </a:xfrm>
        </p:spPr>
        <p:txBody>
          <a:bodyPr/>
          <a:lstStyle/>
          <a:p>
            <a:pPr>
              <a:lnSpc>
                <a:spcPts val="3600"/>
              </a:lnSpc>
            </a:pPr>
            <a:r>
              <a:rPr lang="en-US" dirty="0">
                <a:latin typeface="Century Gothic" panose="020B0502020202020204" pitchFamily="34" charset="0"/>
              </a:rPr>
              <a:t>You are designing a study on school attendance and absenteeism.</a:t>
            </a:r>
          </a:p>
          <a:p>
            <a:pPr>
              <a:lnSpc>
                <a:spcPts val="3600"/>
              </a:lnSpc>
            </a:pPr>
            <a:endParaRPr lang="en-US" dirty="0">
              <a:latin typeface="Century Gothic" panose="020B0502020202020204" pitchFamily="34" charset="0"/>
            </a:endParaRPr>
          </a:p>
          <a:p>
            <a:pPr>
              <a:lnSpc>
                <a:spcPts val="3600"/>
              </a:lnSpc>
            </a:pPr>
            <a:r>
              <a:rPr lang="en-US" b="1" u="sng" dirty="0">
                <a:latin typeface="Century Gothic" panose="020B0502020202020204" pitchFamily="34" charset="0"/>
              </a:rPr>
              <a:t>Question:</a:t>
            </a:r>
            <a:r>
              <a:rPr lang="en-US" dirty="0">
                <a:latin typeface="Century Gothic" panose="020B0502020202020204" pitchFamily="34" charset="0"/>
              </a:rPr>
              <a:t> What would be the </a:t>
            </a:r>
            <a:r>
              <a:rPr lang="en-ZA" b="1" kern="1200" dirty="0">
                <a:solidFill>
                  <a:srgbClr val="5E9A8F"/>
                </a:solidFill>
                <a:latin typeface="Century Gothic" panose="020B0502020202020204" pitchFamily="34" charset="0"/>
              </a:rPr>
              <a:t>positivist </a:t>
            </a:r>
            <a:r>
              <a:rPr lang="en-US" dirty="0">
                <a:latin typeface="Century Gothic" panose="020B0502020202020204" pitchFamily="34" charset="0"/>
              </a:rPr>
              <a:t>way </a:t>
            </a:r>
            <a:br>
              <a:rPr lang="en-US" dirty="0">
                <a:latin typeface="Century Gothic" panose="020B0502020202020204" pitchFamily="34" charset="0"/>
              </a:rPr>
            </a:br>
            <a:r>
              <a:rPr lang="en-US" dirty="0">
                <a:latin typeface="Century Gothic" panose="020B0502020202020204" pitchFamily="34" charset="0"/>
              </a:rPr>
              <a:t>to evaluate this topic?</a:t>
            </a:r>
            <a:r>
              <a:rPr lang="en-US" b="1" u="sng" dirty="0">
                <a:latin typeface="Century Gothic" panose="020B0502020202020204" pitchFamily="34" charset="0"/>
              </a:rPr>
              <a:t> </a:t>
            </a:r>
          </a:p>
          <a:p>
            <a:pPr>
              <a:lnSpc>
                <a:spcPts val="3600"/>
              </a:lnSpc>
            </a:pPr>
            <a:endParaRPr lang="en-US" b="1" u="sng" dirty="0">
              <a:latin typeface="Century Gothic" panose="020B0502020202020204" pitchFamily="34" charset="0"/>
            </a:endParaRPr>
          </a:p>
          <a:p>
            <a:pPr>
              <a:lnSpc>
                <a:spcPts val="3600"/>
              </a:lnSpc>
            </a:pPr>
            <a:r>
              <a:rPr lang="en-US" b="1" u="sng" dirty="0">
                <a:latin typeface="Century Gothic" panose="020B0502020202020204" pitchFamily="34" charset="0"/>
              </a:rPr>
              <a:t>Answer:</a:t>
            </a:r>
            <a:r>
              <a:rPr lang="en-US" dirty="0">
                <a:latin typeface="Century Gothic" panose="020B0502020202020204" pitchFamily="34" charset="0"/>
              </a:rPr>
              <a:t> Collect quantitative data—possibly monitoring data over time to look at trends, maybe disaggregated by sex and age.</a:t>
            </a:r>
          </a:p>
          <a:p>
            <a:endParaRPr lang="en-US" dirty="0"/>
          </a:p>
        </p:txBody>
      </p:sp>
    </p:spTree>
    <p:extLst>
      <p:ext uri="{BB962C8B-B14F-4D97-AF65-F5344CB8AC3E}">
        <p14:creationId xmlns:p14="http://schemas.microsoft.com/office/powerpoint/2010/main" val="2671077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5D591A8-F91D-4DAB-B119-4867751E1BF7}"/>
              </a:ext>
            </a:extLst>
          </p:cNvPr>
          <p:cNvSpPr>
            <a:spLocks noGrp="1"/>
          </p:cNvSpPr>
          <p:nvPr>
            <p:ph type="title"/>
          </p:nvPr>
        </p:nvSpPr>
        <p:spPr/>
        <p:txBody>
          <a:bodyPr/>
          <a:lstStyle/>
          <a:p>
            <a:r>
              <a:rPr lang="en-US" sz="4400" spc="-70" dirty="0"/>
              <a:t>Constructivist/interpretivist </a:t>
            </a:r>
          </a:p>
        </p:txBody>
      </p:sp>
      <p:graphicFrame>
        <p:nvGraphicFramePr>
          <p:cNvPr id="57390" name="Group 46"/>
          <p:cNvGraphicFramePr>
            <a:graphicFrameLocks noGrp="1"/>
          </p:cNvGraphicFramePr>
          <p:nvPr>
            <p:ph type="tbl" idx="4294967295"/>
            <p:extLst>
              <p:ext uri="{D42A27DB-BD31-4B8C-83A1-F6EECF244321}">
                <p14:modId xmlns:p14="http://schemas.microsoft.com/office/powerpoint/2010/main" val="2392340981"/>
              </p:ext>
            </p:extLst>
          </p:nvPr>
        </p:nvGraphicFramePr>
        <p:xfrm>
          <a:off x="3282462" y="1447800"/>
          <a:ext cx="6623538" cy="6089045"/>
        </p:xfrm>
        <a:graphic>
          <a:graphicData uri="http://schemas.openxmlformats.org/drawingml/2006/table">
            <a:tbl>
              <a:tblPr firstCol="1" bandRow="1">
                <a:tableStyleId>{E8B1032C-EA38-4F05-BA0D-38AFFFC7BED3}</a:tableStyleId>
              </a:tblPr>
              <a:tblGrid>
                <a:gridCol w="2356338">
                  <a:extLst>
                    <a:ext uri="{9D8B030D-6E8A-4147-A177-3AD203B41FA5}">
                      <a16:colId xmlns:a16="http://schemas.microsoft.com/office/drawing/2014/main" val="20000"/>
                    </a:ext>
                  </a:extLst>
                </a:gridCol>
                <a:gridCol w="4267200">
                  <a:extLst>
                    <a:ext uri="{9D8B030D-6E8A-4147-A177-3AD203B41FA5}">
                      <a16:colId xmlns:a16="http://schemas.microsoft.com/office/drawing/2014/main" val="20001"/>
                    </a:ext>
                  </a:extLst>
                </a:gridCol>
              </a:tblGrid>
              <a:tr h="2093276">
                <a:tc>
                  <a:txBody>
                    <a:bodyPr/>
                    <a:lstStyle/>
                    <a:p>
                      <a:pPr marL="0" marR="0" lvl="0" indent="0" algn="l" defTabSz="914400" rtl="0" eaLnBrk="1" fontAlgn="base" latinLnBrk="0" hangingPunct="1">
                        <a:lnSpc>
                          <a:spcPct val="100000"/>
                        </a:lnSpc>
                        <a:spcBef>
                          <a:spcPts val="0"/>
                        </a:spcBef>
                        <a:spcAft>
                          <a:spcPct val="0"/>
                        </a:spcAft>
                        <a:buClr>
                          <a:srgbClr val="231F20"/>
                        </a:buClr>
                        <a:buSzTx/>
                        <a:buFontTx/>
                        <a:buNone/>
                        <a:tabLst>
                          <a:tab pos="720090" algn="l"/>
                        </a:tabLst>
                      </a:pPr>
                      <a:r>
                        <a:rPr lang="en-ZA" sz="2400" kern="1200" spc="-100" dirty="0">
                          <a:solidFill>
                            <a:schemeClr val="tx1"/>
                          </a:solidFill>
                          <a:latin typeface="Century Gothic" panose="020B0502020202020204" pitchFamily="34" charset="0"/>
                          <a:ea typeface="+mn-ea"/>
                          <a:cs typeface="+mn-cs"/>
                        </a:rPr>
                        <a:t>Ontology: </a:t>
                      </a:r>
                      <a:endParaRPr lang="en-GB" sz="2400" kern="1200" spc="-100" dirty="0">
                        <a:solidFill>
                          <a:schemeClr val="tx1"/>
                        </a:solidFill>
                        <a:latin typeface="Century Gothic" panose="020B0502020202020204" pitchFamily="34" charset="0"/>
                        <a:ea typeface="+mn-ea"/>
                        <a:cs typeface="+mn-cs"/>
                      </a:endParaRPr>
                    </a:p>
                    <a:p>
                      <a:pPr marL="0" marR="0" lvl="0" indent="0" algn="l" defTabSz="914400" rtl="0" eaLnBrk="1" fontAlgn="base" latinLnBrk="0" hangingPunct="1">
                        <a:lnSpc>
                          <a:spcPct val="100000"/>
                        </a:lnSpc>
                        <a:spcBef>
                          <a:spcPts val="0"/>
                        </a:spcBef>
                        <a:spcAft>
                          <a:spcPct val="0"/>
                        </a:spcAft>
                        <a:buClr>
                          <a:srgbClr val="231F20"/>
                        </a:buClr>
                        <a:buSzTx/>
                        <a:buFontTx/>
                        <a:buNone/>
                        <a:tabLst>
                          <a:tab pos="720090" algn="l"/>
                        </a:tabLst>
                      </a:pPr>
                      <a:r>
                        <a:rPr lang="en-ZA" sz="2400" b="0" kern="1200" spc="-100" dirty="0">
                          <a:solidFill>
                            <a:srgbClr val="5E9A8F"/>
                          </a:solidFill>
                          <a:latin typeface="Century Gothic" panose="020B0502020202020204" pitchFamily="34" charset="0"/>
                          <a:ea typeface="+mn-ea"/>
                          <a:cs typeface="+mn-cs"/>
                        </a:rPr>
                        <a:t>Reality</a:t>
                      </a:r>
                    </a:p>
                  </a:txBody>
                  <a:tcPr marL="100584" marR="100584" marT="51816" marB="51816"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A4C8C1">
                        <a:alpha val="20000"/>
                      </a:srgbClr>
                    </a:solidFill>
                  </a:tcPr>
                </a:tc>
                <a:tc>
                  <a:txBody>
                    <a:bodyPr/>
                    <a:lstStyle/>
                    <a:p>
                      <a:pPr marL="342900" marR="0" lvl="0" indent="-342900" algn="l" defTabSz="914400" rtl="0" eaLnBrk="1" fontAlgn="base" latinLnBrk="0" hangingPunct="1">
                        <a:lnSpc>
                          <a:spcPct val="100000"/>
                        </a:lnSpc>
                        <a:spcBef>
                          <a:spcPts val="0"/>
                        </a:spcBef>
                        <a:spcAft>
                          <a:spcPts val="600"/>
                        </a:spcAft>
                        <a:buClr>
                          <a:srgbClr val="1E1860"/>
                        </a:buClr>
                        <a:buSzTx/>
                        <a:buFont typeface="Wingdings" panose="05000000000000000000" pitchFamily="2" charset="2"/>
                        <a:buChar char="§"/>
                        <a:tabLst>
                          <a:tab pos="720090" algn="l"/>
                        </a:tabLst>
                      </a:pPr>
                      <a:r>
                        <a:rPr lang="en-ZA" sz="2400" kern="1200" spc="-70" baseline="0" dirty="0">
                          <a:solidFill>
                            <a:schemeClr val="tx1"/>
                          </a:solidFill>
                          <a:latin typeface="Century Gothic" panose="020B0502020202020204" pitchFamily="34" charset="0"/>
                          <a:ea typeface="+mn-ea"/>
                          <a:cs typeface="+mn-cs"/>
                        </a:rPr>
                        <a:t>Multiple subjective realities, which are constructed and interpreted</a:t>
                      </a:r>
                      <a:endParaRPr lang="en-GB" sz="2400" kern="1200" spc="-70" baseline="0" dirty="0">
                        <a:solidFill>
                          <a:schemeClr val="tx1"/>
                        </a:solidFill>
                        <a:latin typeface="Century Gothic" panose="020B0502020202020204" pitchFamily="34" charset="0"/>
                        <a:ea typeface="+mn-ea"/>
                        <a:cs typeface="+mn-cs"/>
                      </a:endParaRPr>
                    </a:p>
                    <a:p>
                      <a:pPr marL="342900" marR="0" lvl="0" indent="-342900" algn="l" defTabSz="914400" rtl="0" eaLnBrk="1" fontAlgn="base" latinLnBrk="0" hangingPunct="1">
                        <a:lnSpc>
                          <a:spcPct val="100000"/>
                        </a:lnSpc>
                        <a:spcBef>
                          <a:spcPts val="0"/>
                        </a:spcBef>
                        <a:spcAft>
                          <a:spcPct val="0"/>
                        </a:spcAft>
                        <a:buClr>
                          <a:srgbClr val="1E1860"/>
                        </a:buClr>
                        <a:buSzTx/>
                        <a:buFont typeface="Wingdings" panose="05000000000000000000" pitchFamily="2" charset="2"/>
                        <a:buChar char="§"/>
                        <a:tabLst>
                          <a:tab pos="720090" algn="l"/>
                        </a:tabLst>
                      </a:pPr>
                      <a:r>
                        <a:rPr lang="en-ZA" sz="2400" kern="1200" spc="-70" baseline="0" dirty="0">
                          <a:solidFill>
                            <a:schemeClr val="tx1"/>
                          </a:solidFill>
                          <a:latin typeface="Century Gothic" panose="020B0502020202020204" pitchFamily="34" charset="0"/>
                          <a:ea typeface="+mn-ea"/>
                          <a:cs typeface="+mn-cs"/>
                        </a:rPr>
                        <a:t>Constructed through human interactions</a:t>
                      </a:r>
                    </a:p>
                  </a:txBody>
                  <a:tcPr marL="100584" marR="100584" marT="51816" marB="51816" anchor="ctr"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A4C8C1">
                        <a:alpha val="20000"/>
                      </a:srgbClr>
                    </a:solidFill>
                  </a:tcPr>
                </a:tc>
                <a:extLst>
                  <a:ext uri="{0D108BD9-81ED-4DB2-BD59-A6C34878D82A}">
                    <a16:rowId xmlns:a16="http://schemas.microsoft.com/office/drawing/2014/main" val="10000"/>
                  </a:ext>
                </a:extLst>
              </a:tr>
              <a:tr h="1629821">
                <a:tc>
                  <a:txBody>
                    <a:bodyPr/>
                    <a:lstStyle/>
                    <a:p>
                      <a:pPr marL="0" marR="0" lvl="0" indent="0" algn="l" defTabSz="914400" rtl="0" eaLnBrk="1" fontAlgn="base" latinLnBrk="0" hangingPunct="1">
                        <a:lnSpc>
                          <a:spcPct val="100000"/>
                        </a:lnSpc>
                        <a:spcBef>
                          <a:spcPts val="1520"/>
                        </a:spcBef>
                        <a:spcAft>
                          <a:spcPct val="0"/>
                        </a:spcAft>
                        <a:buClr>
                          <a:srgbClr val="231F20"/>
                        </a:buClr>
                        <a:buSzTx/>
                        <a:buFontTx/>
                        <a:buNone/>
                        <a:tabLst>
                          <a:tab pos="720090" algn="l"/>
                        </a:tabLst>
                      </a:pPr>
                      <a:r>
                        <a:rPr lang="en-ZA" sz="2400" kern="1200" spc="-120" baseline="0" dirty="0">
                          <a:solidFill>
                            <a:schemeClr val="tx1"/>
                          </a:solidFill>
                          <a:latin typeface="Century Gothic" panose="020B0502020202020204" pitchFamily="34" charset="0"/>
                          <a:ea typeface="+mn-ea"/>
                          <a:cs typeface="+mn-cs"/>
                        </a:rPr>
                        <a:t>Epistemology: </a:t>
                      </a:r>
                      <a:r>
                        <a:rPr lang="en-ZA" sz="2400" b="0" kern="1200" spc="-120" baseline="0" dirty="0">
                          <a:solidFill>
                            <a:srgbClr val="5E9A8F"/>
                          </a:solidFill>
                          <a:latin typeface="Century Gothic" panose="020B0502020202020204" pitchFamily="34" charset="0"/>
                          <a:ea typeface="+mn-ea"/>
                          <a:cs typeface="+mn-cs"/>
                        </a:rPr>
                        <a:t>Knowledge, reality, and truth</a:t>
                      </a:r>
                    </a:p>
                  </a:txBody>
                  <a:tcPr marL="100584" marR="100584" marT="51816" marB="51816"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tcPr>
                </a:tc>
                <a:tc>
                  <a:txBody>
                    <a:bodyPr/>
                    <a:lstStyle/>
                    <a:p>
                      <a:pPr marL="342900" marR="0" lvl="0" indent="-342900" algn="l" defTabSz="914400" rtl="0" eaLnBrk="1" fontAlgn="base" latinLnBrk="0" hangingPunct="1">
                        <a:lnSpc>
                          <a:spcPct val="100000"/>
                        </a:lnSpc>
                        <a:spcBef>
                          <a:spcPts val="1520"/>
                        </a:spcBef>
                        <a:spcAft>
                          <a:spcPct val="0"/>
                        </a:spcAft>
                        <a:buClr>
                          <a:srgbClr val="1E1860"/>
                        </a:buClr>
                        <a:buSzTx/>
                        <a:buFont typeface="Wingdings" panose="05000000000000000000" pitchFamily="2" charset="2"/>
                        <a:buChar char="§"/>
                        <a:tabLst>
                          <a:tab pos="720090" algn="l"/>
                        </a:tabLst>
                      </a:pPr>
                      <a:r>
                        <a:rPr lang="en-ZA" sz="2400" kern="1200" spc="-70" baseline="0" dirty="0">
                          <a:solidFill>
                            <a:schemeClr val="tx1"/>
                          </a:solidFill>
                          <a:latin typeface="Century Gothic" panose="020B0502020202020204" pitchFamily="34" charset="0"/>
                          <a:ea typeface="+mn-ea"/>
                          <a:cs typeface="+mn-cs"/>
                        </a:rPr>
                        <a:t>Events understood through interpretation and influenced by interactions with social context </a:t>
                      </a:r>
                    </a:p>
                  </a:txBody>
                  <a:tcPr marL="100584" marR="100584" marT="51816" marB="51816" anchor="ctr"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tcPr>
                </a:tc>
                <a:extLst>
                  <a:ext uri="{0D108BD9-81ED-4DB2-BD59-A6C34878D82A}">
                    <a16:rowId xmlns:a16="http://schemas.microsoft.com/office/drawing/2014/main" val="10001"/>
                  </a:ext>
                </a:extLst>
              </a:tr>
              <a:tr h="1969756">
                <a:tc>
                  <a:txBody>
                    <a:bodyPr/>
                    <a:lstStyle/>
                    <a:p>
                      <a:pPr marL="0" marR="0" lvl="0" indent="0" algn="l" defTabSz="914400" rtl="0" eaLnBrk="1" fontAlgn="base" latinLnBrk="0" hangingPunct="1">
                        <a:lnSpc>
                          <a:spcPct val="100000"/>
                        </a:lnSpc>
                        <a:spcBef>
                          <a:spcPts val="1520"/>
                        </a:spcBef>
                        <a:spcAft>
                          <a:spcPct val="0"/>
                        </a:spcAft>
                        <a:buClr>
                          <a:srgbClr val="231F20"/>
                        </a:buClr>
                        <a:buSzTx/>
                        <a:buFontTx/>
                        <a:buNone/>
                        <a:tabLst>
                          <a:tab pos="720090" algn="l"/>
                        </a:tabLst>
                      </a:pPr>
                      <a:r>
                        <a:rPr lang="en-ZA" sz="2400" kern="1200" spc="-100" dirty="0">
                          <a:solidFill>
                            <a:schemeClr val="tx1"/>
                          </a:solidFill>
                          <a:latin typeface="Century Gothic" panose="020B0502020202020204" pitchFamily="34" charset="0"/>
                          <a:ea typeface="+mn-ea"/>
                          <a:cs typeface="+mn-cs"/>
                        </a:rPr>
                        <a:t>Methods: </a:t>
                      </a:r>
                    </a:p>
                  </a:txBody>
                  <a:tcPr marL="100584" marR="100584" marT="51816" marB="51816"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A4C8C1">
                        <a:alpha val="20000"/>
                      </a:srgbClr>
                    </a:solidFill>
                  </a:tcPr>
                </a:tc>
                <a:tc>
                  <a:txBody>
                    <a:bodyPr/>
                    <a:lstStyle/>
                    <a:p>
                      <a:pPr marL="342900" marR="0" lvl="0" indent="-342900" algn="l" defTabSz="914400" rtl="0" eaLnBrk="1" fontAlgn="base" latinLnBrk="0" hangingPunct="1">
                        <a:lnSpc>
                          <a:spcPct val="100000"/>
                        </a:lnSpc>
                        <a:spcBef>
                          <a:spcPts val="0"/>
                        </a:spcBef>
                        <a:spcAft>
                          <a:spcPts val="600"/>
                        </a:spcAft>
                        <a:buClr>
                          <a:srgbClr val="1E1860"/>
                        </a:buClr>
                        <a:buSzTx/>
                        <a:buFont typeface="Wingdings" panose="05000000000000000000" pitchFamily="2" charset="2"/>
                        <a:buChar char="§"/>
                        <a:tabLst>
                          <a:tab pos="720090" algn="l"/>
                        </a:tabLst>
                      </a:pPr>
                      <a:r>
                        <a:rPr lang="en-ZA" sz="2400" kern="1200" spc="-70" baseline="0" dirty="0">
                          <a:solidFill>
                            <a:schemeClr val="tx1"/>
                          </a:solidFill>
                          <a:latin typeface="Century Gothic" panose="020B0502020202020204" pitchFamily="34" charset="0"/>
                          <a:ea typeface="+mn-ea"/>
                          <a:cs typeface="+mn-cs"/>
                        </a:rPr>
                        <a:t>Qualitative </a:t>
                      </a:r>
                      <a:endParaRPr lang="en-GB" sz="2400" kern="1200" spc="-70" baseline="0" dirty="0">
                        <a:solidFill>
                          <a:schemeClr val="tx1"/>
                        </a:solidFill>
                        <a:latin typeface="Century Gothic" panose="020B0502020202020204" pitchFamily="34" charset="0"/>
                        <a:ea typeface="+mn-ea"/>
                        <a:cs typeface="+mn-cs"/>
                      </a:endParaRPr>
                    </a:p>
                    <a:p>
                      <a:pPr marL="342900" marR="0" lvl="0" indent="-342900" algn="l" defTabSz="914400" rtl="0" eaLnBrk="1" fontAlgn="base" latinLnBrk="0" hangingPunct="1">
                        <a:lnSpc>
                          <a:spcPct val="100000"/>
                        </a:lnSpc>
                        <a:spcBef>
                          <a:spcPts val="0"/>
                        </a:spcBef>
                        <a:spcAft>
                          <a:spcPts val="600"/>
                        </a:spcAft>
                        <a:buClr>
                          <a:srgbClr val="1E1860"/>
                        </a:buClr>
                        <a:buSzTx/>
                        <a:buFont typeface="Wingdings" panose="05000000000000000000" pitchFamily="2" charset="2"/>
                        <a:buChar char="§"/>
                        <a:tabLst>
                          <a:tab pos="720090" algn="l"/>
                        </a:tabLst>
                      </a:pPr>
                      <a:r>
                        <a:rPr lang="en-ZA" sz="2400" kern="1200" spc="-70" baseline="0" dirty="0">
                          <a:solidFill>
                            <a:schemeClr val="tx1"/>
                          </a:solidFill>
                          <a:latin typeface="Century Gothic" panose="020B0502020202020204" pitchFamily="34" charset="0"/>
                          <a:ea typeface="+mn-ea"/>
                          <a:cs typeface="+mn-cs"/>
                        </a:rPr>
                        <a:t>Case studies</a:t>
                      </a:r>
                      <a:endParaRPr lang="en-GB" sz="2400" kern="1200" spc="-70" baseline="0" dirty="0">
                        <a:solidFill>
                          <a:schemeClr val="tx1"/>
                        </a:solidFill>
                        <a:latin typeface="Century Gothic" panose="020B0502020202020204" pitchFamily="34" charset="0"/>
                        <a:ea typeface="+mn-ea"/>
                        <a:cs typeface="+mn-cs"/>
                      </a:endParaRPr>
                    </a:p>
                    <a:p>
                      <a:pPr marL="342900" marR="0" lvl="0" indent="-342900" algn="l" defTabSz="914400" rtl="0" eaLnBrk="1" fontAlgn="base" latinLnBrk="0" hangingPunct="1">
                        <a:lnSpc>
                          <a:spcPct val="100000"/>
                        </a:lnSpc>
                        <a:spcBef>
                          <a:spcPts val="0"/>
                        </a:spcBef>
                        <a:spcAft>
                          <a:spcPct val="0"/>
                        </a:spcAft>
                        <a:buClr>
                          <a:srgbClr val="1E1860"/>
                        </a:buClr>
                        <a:buSzTx/>
                        <a:buFont typeface="Wingdings" panose="05000000000000000000" pitchFamily="2" charset="2"/>
                        <a:buChar char="§"/>
                        <a:tabLst>
                          <a:tab pos="720090" algn="l"/>
                        </a:tabLst>
                      </a:pPr>
                      <a:r>
                        <a:rPr lang="en-ZA" sz="2400" kern="1200" spc="-70" baseline="0" dirty="0">
                          <a:solidFill>
                            <a:schemeClr val="tx1"/>
                          </a:solidFill>
                          <a:latin typeface="Century Gothic" panose="020B0502020202020204" pitchFamily="34" charset="0"/>
                          <a:ea typeface="+mn-ea"/>
                          <a:cs typeface="+mn-cs"/>
                        </a:rPr>
                        <a:t>Understanding and interpretation of </a:t>
                      </a:r>
                      <a:br>
                        <a:rPr lang="en-ZA" sz="2400" kern="1200" spc="-70" baseline="0" dirty="0">
                          <a:solidFill>
                            <a:schemeClr val="tx1"/>
                          </a:solidFill>
                          <a:latin typeface="Century Gothic" panose="020B0502020202020204" pitchFamily="34" charset="0"/>
                          <a:ea typeface="+mn-ea"/>
                          <a:cs typeface="+mn-cs"/>
                        </a:rPr>
                      </a:br>
                      <a:r>
                        <a:rPr lang="en-ZA" sz="2400" kern="1200" spc="-70" baseline="0" dirty="0">
                          <a:solidFill>
                            <a:schemeClr val="tx1"/>
                          </a:solidFill>
                          <a:latin typeface="Century Gothic" panose="020B0502020202020204" pitchFamily="34" charset="0"/>
                          <a:ea typeface="+mn-ea"/>
                          <a:cs typeface="+mn-cs"/>
                        </a:rPr>
                        <a:t>particular contexts</a:t>
                      </a:r>
                    </a:p>
                  </a:txBody>
                  <a:tcPr marL="100584" marR="100584" marT="51816" marB="51816" anchor="ctr"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A4C8C1">
                        <a:alpha val="20000"/>
                      </a:srgbClr>
                    </a:solidFill>
                  </a:tcPr>
                </a:tc>
                <a:extLst>
                  <a:ext uri="{0D108BD9-81ED-4DB2-BD59-A6C34878D82A}">
                    <a16:rowId xmlns:a16="http://schemas.microsoft.com/office/drawing/2014/main" val="10002"/>
                  </a:ext>
                </a:extLst>
              </a:tr>
            </a:tbl>
          </a:graphicData>
        </a:graphic>
      </p:graphicFrame>
      <p:pic>
        <p:nvPicPr>
          <p:cNvPr id="13" name="Picture 12">
            <a:extLst>
              <a:ext uri="{FF2B5EF4-FFF2-40B4-BE49-F238E27FC236}">
                <a16:creationId xmlns:a16="http://schemas.microsoft.com/office/drawing/2014/main" id="{D3EC5E32-1881-432F-930B-2510AE0ACE1E}"/>
              </a:ext>
            </a:extLst>
          </p:cNvPr>
          <p:cNvPicPr>
            <a:picLocks noChangeAspect="1"/>
          </p:cNvPicPr>
          <p:nvPr/>
        </p:nvPicPr>
        <p:blipFill rotWithShape="1">
          <a:blip r:embed="rId3"/>
          <a:srcRect l="2424" r="2601"/>
          <a:stretch/>
        </p:blipFill>
        <p:spPr>
          <a:xfrm>
            <a:off x="76200" y="2481262"/>
            <a:ext cx="3130062" cy="2809875"/>
          </a:xfrm>
          <a:prstGeom prst="rect">
            <a:avLst/>
          </a:prstGeom>
        </p:spPr>
      </p:pic>
      <p:pic>
        <p:nvPicPr>
          <p:cNvPr id="19" name="Picture 6" descr="Image result for Group Work Icon">
            <a:extLst>
              <a:ext uri="{FF2B5EF4-FFF2-40B4-BE49-F238E27FC236}">
                <a16:creationId xmlns:a16="http://schemas.microsoft.com/office/drawing/2014/main" id="{6DFCFA61-1AFF-4DEE-AD6B-7785C9DD05A4}"/>
              </a:ext>
            </a:extLst>
          </p:cNvPr>
          <p:cNvPicPr>
            <a:picLocks noChangeAspect="1" noChangeArrowheads="1"/>
          </p:cNvPicPr>
          <p:nvPr/>
        </p:nvPicPr>
        <p:blipFill>
          <a:blip r:embed="rId4"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01000" y="-76200"/>
            <a:ext cx="1431964" cy="14319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278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D21984A-54CB-4B98-8EC0-C02C43FB1567}"/>
              </a:ext>
            </a:extLst>
          </p:cNvPr>
          <p:cNvSpPr>
            <a:spLocks noGrp="1"/>
          </p:cNvSpPr>
          <p:nvPr>
            <p:ph type="title"/>
          </p:nvPr>
        </p:nvSpPr>
        <p:spPr>
          <a:xfrm>
            <a:off x="561844" y="366812"/>
            <a:ext cx="9496555" cy="1143000"/>
          </a:xfrm>
        </p:spPr>
        <p:txBody>
          <a:bodyPr/>
          <a:lstStyle/>
          <a:p>
            <a:r>
              <a:rPr lang="en-US" sz="4000" spc="-50" dirty="0"/>
              <a:t>Constructivist/interpretivist example</a:t>
            </a:r>
          </a:p>
        </p:txBody>
      </p:sp>
      <p:sp>
        <p:nvSpPr>
          <p:cNvPr id="6" name="Text Placeholder 5">
            <a:extLst>
              <a:ext uri="{FF2B5EF4-FFF2-40B4-BE49-F238E27FC236}">
                <a16:creationId xmlns:a16="http://schemas.microsoft.com/office/drawing/2014/main" id="{3AC36173-0963-45F2-8F04-31945221E845}"/>
              </a:ext>
            </a:extLst>
          </p:cNvPr>
          <p:cNvSpPr>
            <a:spLocks noGrp="1"/>
          </p:cNvSpPr>
          <p:nvPr>
            <p:ph type="body" sz="quarter" idx="10"/>
          </p:nvPr>
        </p:nvSpPr>
        <p:spPr>
          <a:xfrm>
            <a:off x="592324" y="1509812"/>
            <a:ext cx="9067800" cy="5867400"/>
          </a:xfrm>
        </p:spPr>
        <p:txBody>
          <a:bodyPr/>
          <a:lstStyle/>
          <a:p>
            <a:pPr>
              <a:spcAft>
                <a:spcPts val="1200"/>
              </a:spcAft>
            </a:pPr>
            <a:r>
              <a:rPr lang="en-US" b="1" spc="-30" dirty="0">
                <a:latin typeface="Century Gothic" panose="020B0502020202020204" pitchFamily="34" charset="0"/>
              </a:rPr>
              <a:t>Same topic: </a:t>
            </a:r>
            <a:r>
              <a:rPr lang="en-US" spc="-30" dirty="0">
                <a:latin typeface="Century Gothic" panose="020B0502020202020204" pitchFamily="34" charset="0"/>
              </a:rPr>
              <a:t>Study on school attendance </a:t>
            </a:r>
            <a:br>
              <a:rPr lang="en-US" spc="-30" dirty="0">
                <a:latin typeface="Century Gothic" panose="020B0502020202020204" pitchFamily="34" charset="0"/>
              </a:rPr>
            </a:br>
            <a:r>
              <a:rPr lang="en-US" spc="-30" dirty="0">
                <a:latin typeface="Century Gothic" panose="020B0502020202020204" pitchFamily="34" charset="0"/>
              </a:rPr>
              <a:t>and absenteeism</a:t>
            </a:r>
          </a:p>
          <a:p>
            <a:pPr>
              <a:spcBef>
                <a:spcPts val="600"/>
              </a:spcBef>
              <a:spcAft>
                <a:spcPts val="1800"/>
              </a:spcAft>
            </a:pPr>
            <a:r>
              <a:rPr lang="en-US" b="1" u="sng" spc="-30" dirty="0">
                <a:latin typeface="Century Gothic" panose="020B0502020202020204" pitchFamily="34" charset="0"/>
              </a:rPr>
              <a:t>Question:</a:t>
            </a:r>
            <a:r>
              <a:rPr lang="en-US" spc="-30" dirty="0">
                <a:latin typeface="Century Gothic" panose="020B0502020202020204" pitchFamily="34" charset="0"/>
              </a:rPr>
              <a:t> What would be the </a:t>
            </a:r>
            <a:r>
              <a:rPr lang="en-ZA" b="1" kern="1200" spc="-30" dirty="0">
                <a:solidFill>
                  <a:srgbClr val="5E9A8F"/>
                </a:solidFill>
                <a:latin typeface="Century Gothic" panose="020B0502020202020204" pitchFamily="34" charset="0"/>
              </a:rPr>
              <a:t>c</a:t>
            </a:r>
            <a:r>
              <a:rPr lang="en-ZA" b="1" kern="1200" spc="-30" dirty="0">
                <a:solidFill>
                  <a:srgbClr val="5E9A8F"/>
                </a:solidFill>
                <a:latin typeface="Century Gothic" panose="020B0502020202020204" pitchFamily="34" charset="0"/>
                <a:cs typeface="Gill Sans MT"/>
              </a:rPr>
              <a:t>onstructivist/</a:t>
            </a:r>
            <a:br>
              <a:rPr lang="en-ZA" b="1" kern="1200" spc="-30" dirty="0">
                <a:solidFill>
                  <a:srgbClr val="5E9A8F"/>
                </a:solidFill>
                <a:latin typeface="Century Gothic" panose="020B0502020202020204" pitchFamily="34" charset="0"/>
                <a:cs typeface="Gill Sans MT"/>
              </a:rPr>
            </a:br>
            <a:r>
              <a:rPr lang="en-ZA" b="1" kern="1200" spc="-30" dirty="0">
                <a:solidFill>
                  <a:srgbClr val="5E9A8F"/>
                </a:solidFill>
                <a:latin typeface="Century Gothic" panose="020B0502020202020204" pitchFamily="34" charset="0"/>
                <a:cs typeface="Gill Sans MT"/>
              </a:rPr>
              <a:t>interpretivist</a:t>
            </a:r>
            <a:r>
              <a:rPr lang="en-US" spc="-30" dirty="0">
                <a:solidFill>
                  <a:srgbClr val="5E9A8F"/>
                </a:solidFill>
                <a:latin typeface="Century Gothic" panose="020B0502020202020204" pitchFamily="34" charset="0"/>
              </a:rPr>
              <a:t> </a:t>
            </a:r>
            <a:r>
              <a:rPr lang="en-US" spc="-30" dirty="0">
                <a:latin typeface="Century Gothic" panose="020B0502020202020204" pitchFamily="34" charset="0"/>
              </a:rPr>
              <a:t>way to evaluate this topic?</a:t>
            </a:r>
          </a:p>
          <a:p>
            <a:pPr>
              <a:spcAft>
                <a:spcPts val="1200"/>
              </a:spcAft>
            </a:pPr>
            <a:r>
              <a:rPr lang="en-US" b="1" u="sng" spc="-30" dirty="0">
                <a:latin typeface="Century Gothic" panose="020B0502020202020204" pitchFamily="34" charset="0"/>
              </a:rPr>
              <a:t>Answer:</a:t>
            </a:r>
            <a:r>
              <a:rPr lang="en-US" spc="-30" dirty="0">
                <a:latin typeface="Century Gothic" panose="020B0502020202020204" pitchFamily="34" charset="0"/>
              </a:rPr>
              <a:t> Look at existing quantitative data for trends.</a:t>
            </a:r>
          </a:p>
          <a:p>
            <a:pPr>
              <a:spcAft>
                <a:spcPts val="1200"/>
              </a:spcAft>
            </a:pPr>
            <a:r>
              <a:rPr lang="en-US" spc="-30" dirty="0">
                <a:latin typeface="Century Gothic" panose="020B0502020202020204" pitchFamily="34" charset="0"/>
              </a:rPr>
              <a:t>Discover that adolescent girls are more likely </a:t>
            </a:r>
            <a:br>
              <a:rPr lang="en-US" spc="-30" dirty="0">
                <a:latin typeface="Century Gothic" panose="020B0502020202020204" pitchFamily="34" charset="0"/>
              </a:rPr>
            </a:br>
            <a:r>
              <a:rPr lang="en-US" spc="-30" dirty="0">
                <a:latin typeface="Century Gothic" panose="020B0502020202020204" pitchFamily="34" charset="0"/>
              </a:rPr>
              <a:t>to miss school.</a:t>
            </a:r>
          </a:p>
          <a:p>
            <a:pPr>
              <a:spcAft>
                <a:spcPts val="1200"/>
              </a:spcAft>
            </a:pPr>
            <a:r>
              <a:rPr lang="en-US" spc="-30" dirty="0">
                <a:latin typeface="Century Gothic" panose="020B0502020202020204" pitchFamily="34" charset="0"/>
              </a:rPr>
              <a:t>Do in-depth interviews with adolescent girls to find out why they are missing school. It could be that girls stay home for four days a week when they have their period.</a:t>
            </a:r>
          </a:p>
          <a:p>
            <a:endParaRPr lang="en-US" dirty="0">
              <a:latin typeface="Century Gothic" panose="020B0502020202020204" pitchFamily="34" charset="0"/>
            </a:endParaRPr>
          </a:p>
        </p:txBody>
      </p:sp>
    </p:spTree>
    <p:extLst>
      <p:ext uri="{BB962C8B-B14F-4D97-AF65-F5344CB8AC3E}">
        <p14:creationId xmlns:p14="http://schemas.microsoft.com/office/powerpoint/2010/main" val="184542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FF105BD-CFCC-43F4-A281-A3FD5842E491}"/>
              </a:ext>
            </a:extLst>
          </p:cNvPr>
          <p:cNvSpPr>
            <a:spLocks noGrp="1"/>
          </p:cNvSpPr>
          <p:nvPr>
            <p:ph type="title"/>
          </p:nvPr>
        </p:nvSpPr>
        <p:spPr>
          <a:xfrm>
            <a:off x="561845" y="366812"/>
            <a:ext cx="8724024" cy="988952"/>
          </a:xfrm>
        </p:spPr>
        <p:txBody>
          <a:bodyPr/>
          <a:lstStyle/>
          <a:p>
            <a:r>
              <a:rPr lang="en-US" dirty="0"/>
              <a:t>Critical/emancipatory</a:t>
            </a:r>
          </a:p>
        </p:txBody>
      </p:sp>
      <p:graphicFrame>
        <p:nvGraphicFramePr>
          <p:cNvPr id="59438" name="Group 46"/>
          <p:cNvGraphicFramePr>
            <a:graphicFrameLocks noGrp="1"/>
          </p:cNvGraphicFramePr>
          <p:nvPr>
            <p:ph type="tbl" idx="4294967295"/>
            <p:extLst>
              <p:ext uri="{D42A27DB-BD31-4B8C-83A1-F6EECF244321}">
                <p14:modId xmlns:p14="http://schemas.microsoft.com/office/powerpoint/2010/main" val="900672056"/>
              </p:ext>
            </p:extLst>
          </p:nvPr>
        </p:nvGraphicFramePr>
        <p:xfrm>
          <a:off x="533400" y="1524000"/>
          <a:ext cx="7772400" cy="5926836"/>
        </p:xfrm>
        <a:graphic>
          <a:graphicData uri="http://schemas.openxmlformats.org/drawingml/2006/table">
            <a:tbl>
              <a:tblPr firstCol="1" bandRow="1">
                <a:tableStyleId>{E8B1032C-EA38-4F05-BA0D-38AFFFC7BED3}</a:tableStyleId>
              </a:tblPr>
              <a:tblGrid>
                <a:gridCol w="2133600">
                  <a:extLst>
                    <a:ext uri="{9D8B030D-6E8A-4147-A177-3AD203B41FA5}">
                      <a16:colId xmlns:a16="http://schemas.microsoft.com/office/drawing/2014/main" val="20000"/>
                    </a:ext>
                  </a:extLst>
                </a:gridCol>
                <a:gridCol w="5638800">
                  <a:extLst>
                    <a:ext uri="{9D8B030D-6E8A-4147-A177-3AD203B41FA5}">
                      <a16:colId xmlns:a16="http://schemas.microsoft.com/office/drawing/2014/main" val="20001"/>
                    </a:ext>
                  </a:extLst>
                </a:gridCol>
              </a:tblGrid>
              <a:tr h="1184391">
                <a:tc>
                  <a:txBody>
                    <a:bodyPr/>
                    <a:lstStyle/>
                    <a:p>
                      <a:pPr marL="0" marR="0" lvl="0" indent="0" algn="l" defTabSz="914400" rtl="0" eaLnBrk="1" fontAlgn="base" latinLnBrk="0" hangingPunct="1">
                        <a:lnSpc>
                          <a:spcPct val="100000"/>
                        </a:lnSpc>
                        <a:spcBef>
                          <a:spcPts val="1520"/>
                        </a:spcBef>
                        <a:spcAft>
                          <a:spcPct val="0"/>
                        </a:spcAft>
                        <a:buClr>
                          <a:srgbClr val="231F20"/>
                        </a:buClr>
                        <a:buSzTx/>
                        <a:buFontTx/>
                        <a:buNone/>
                        <a:tabLst>
                          <a:tab pos="720090" algn="l"/>
                        </a:tabLst>
                      </a:pPr>
                      <a:r>
                        <a:rPr lang="en-ZA" sz="2400" kern="1200" spc="-100" dirty="0">
                          <a:solidFill>
                            <a:schemeClr val="tx1"/>
                          </a:solidFill>
                          <a:latin typeface="Century Gothic" panose="020B0502020202020204" pitchFamily="34" charset="0"/>
                          <a:ea typeface="+mn-ea"/>
                          <a:cs typeface="+mn-cs"/>
                        </a:rPr>
                        <a:t>Ontology: </a:t>
                      </a:r>
                      <a:r>
                        <a:rPr lang="en-ZA" sz="2400" b="0" kern="1200" spc="-100" dirty="0">
                          <a:solidFill>
                            <a:srgbClr val="5E9A8F"/>
                          </a:solidFill>
                          <a:latin typeface="Century Gothic" panose="020B0502020202020204" pitchFamily="34" charset="0"/>
                          <a:ea typeface="+mn-ea"/>
                          <a:cs typeface="+mn-cs"/>
                        </a:rPr>
                        <a:t>Reality</a:t>
                      </a:r>
                    </a:p>
                  </a:txBody>
                  <a:tcPr marL="100584" marR="100584" marT="51816" marB="51816"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A4C8C1">
                        <a:alpha val="20000"/>
                      </a:srgbClr>
                    </a:solidFill>
                  </a:tcPr>
                </a:tc>
                <a:tc>
                  <a:txBody>
                    <a:bodyPr/>
                    <a:lstStyle/>
                    <a:p>
                      <a:pPr marL="342900" marR="0" lvl="0" indent="-342900" algn="l" defTabSz="914400" rtl="0" eaLnBrk="1" fontAlgn="base" latinLnBrk="0" hangingPunct="1">
                        <a:lnSpc>
                          <a:spcPct val="100000"/>
                        </a:lnSpc>
                        <a:spcBef>
                          <a:spcPts val="152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Reality shaped by historical, social, political, economic values, people </a:t>
                      </a:r>
                      <a:br>
                        <a:rPr lang="en-ZA" sz="2400" kern="1200" spc="-100" dirty="0">
                          <a:solidFill>
                            <a:schemeClr val="tx1"/>
                          </a:solidFill>
                          <a:latin typeface="Century Gothic" panose="020B0502020202020204" pitchFamily="34" charset="0"/>
                          <a:ea typeface="+mn-ea"/>
                          <a:cs typeface="+mn-cs"/>
                        </a:rPr>
                      </a:br>
                      <a:r>
                        <a:rPr lang="en-ZA" sz="2400" kern="1200" spc="-100" dirty="0">
                          <a:solidFill>
                            <a:schemeClr val="tx1"/>
                          </a:solidFill>
                          <a:latin typeface="Century Gothic" panose="020B0502020202020204" pitchFamily="34" charset="0"/>
                          <a:ea typeface="+mn-ea"/>
                          <a:cs typeface="+mn-cs"/>
                        </a:rPr>
                        <a:t>in society, power</a:t>
                      </a:r>
                    </a:p>
                  </a:txBody>
                  <a:tcPr marL="100584" marR="100584" marT="51816" marB="51816"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A4C8C1">
                        <a:alpha val="20000"/>
                      </a:srgbClr>
                    </a:solidFill>
                  </a:tcPr>
                </a:tc>
                <a:extLst>
                  <a:ext uri="{0D108BD9-81ED-4DB2-BD59-A6C34878D82A}">
                    <a16:rowId xmlns:a16="http://schemas.microsoft.com/office/drawing/2014/main" val="10000"/>
                  </a:ext>
                </a:extLst>
              </a:tr>
              <a:tr h="2099523">
                <a:tc>
                  <a:txBody>
                    <a:bodyPr/>
                    <a:lstStyle/>
                    <a:p>
                      <a:pPr marL="0" marR="0" lvl="0" indent="0" algn="l" defTabSz="914400" rtl="0" eaLnBrk="1" fontAlgn="base" latinLnBrk="0" hangingPunct="1">
                        <a:lnSpc>
                          <a:spcPct val="100000"/>
                        </a:lnSpc>
                        <a:spcBef>
                          <a:spcPts val="1520"/>
                        </a:spcBef>
                        <a:spcAft>
                          <a:spcPct val="0"/>
                        </a:spcAft>
                        <a:buClr>
                          <a:srgbClr val="231F20"/>
                        </a:buClr>
                        <a:buSzTx/>
                        <a:buFontTx/>
                        <a:buNone/>
                        <a:tabLst>
                          <a:tab pos="720090" algn="l"/>
                        </a:tabLst>
                      </a:pPr>
                      <a:r>
                        <a:rPr lang="en-ZA" sz="2400" kern="1200" spc="-100" dirty="0">
                          <a:solidFill>
                            <a:schemeClr val="tx1"/>
                          </a:solidFill>
                          <a:latin typeface="Century Gothic" panose="020B0502020202020204" pitchFamily="34" charset="0"/>
                          <a:ea typeface="+mn-ea"/>
                          <a:cs typeface="+mn-cs"/>
                        </a:rPr>
                        <a:t>Epistemology: </a:t>
                      </a:r>
                      <a:r>
                        <a:rPr lang="en-ZA" sz="2400" b="0" kern="1200" spc="-100" dirty="0">
                          <a:solidFill>
                            <a:srgbClr val="5E9A8F"/>
                          </a:solidFill>
                          <a:latin typeface="Century Gothic" panose="020B0502020202020204" pitchFamily="34" charset="0"/>
                          <a:ea typeface="+mn-ea"/>
                          <a:cs typeface="+mn-cs"/>
                        </a:rPr>
                        <a:t>Knowledge, reality, </a:t>
                      </a:r>
                      <a:br>
                        <a:rPr lang="en-ZA" sz="2400" b="0" kern="1200" spc="-100" dirty="0">
                          <a:solidFill>
                            <a:srgbClr val="5E9A8F"/>
                          </a:solidFill>
                          <a:latin typeface="Century Gothic" panose="020B0502020202020204" pitchFamily="34" charset="0"/>
                          <a:ea typeface="+mn-ea"/>
                          <a:cs typeface="+mn-cs"/>
                        </a:rPr>
                      </a:br>
                      <a:r>
                        <a:rPr lang="en-ZA" sz="2400" b="0" kern="1200" spc="-100" dirty="0">
                          <a:solidFill>
                            <a:srgbClr val="5E9A8F"/>
                          </a:solidFill>
                          <a:latin typeface="Century Gothic" panose="020B0502020202020204" pitchFamily="34" charset="0"/>
                          <a:ea typeface="+mn-ea"/>
                          <a:cs typeface="+mn-cs"/>
                        </a:rPr>
                        <a:t>and truth</a:t>
                      </a:r>
                    </a:p>
                  </a:txBody>
                  <a:tcPr marL="100584" marR="100584" marT="51816" marB="51816"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tcPr>
                </a:tc>
                <a:tc>
                  <a:txBody>
                    <a:bodyPr/>
                    <a:lstStyle/>
                    <a:p>
                      <a:pPr marL="342900" marR="0" lvl="0" indent="-342900" algn="l" defTabSz="914400" rtl="0" eaLnBrk="1" fontAlgn="base" latinLnBrk="0" hangingPunct="1">
                        <a:lnSpc>
                          <a:spcPct val="100000"/>
                        </a:lnSpc>
                        <a:spcBef>
                          <a:spcPts val="152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Understand events in the social </a:t>
                      </a:r>
                      <a:br>
                        <a:rPr lang="en-ZA" sz="2400" kern="1200" spc="-100" dirty="0">
                          <a:solidFill>
                            <a:schemeClr val="tx1"/>
                          </a:solidFill>
                          <a:latin typeface="Century Gothic" panose="020B0502020202020204" pitchFamily="34" charset="0"/>
                          <a:ea typeface="+mn-ea"/>
                          <a:cs typeface="+mn-cs"/>
                        </a:rPr>
                      </a:br>
                      <a:r>
                        <a:rPr lang="en-ZA" sz="2400" kern="1200" spc="-100" dirty="0">
                          <a:solidFill>
                            <a:schemeClr val="tx1"/>
                          </a:solidFill>
                          <a:latin typeface="Century Gothic" panose="020B0502020202020204" pitchFamily="34" charset="0"/>
                          <a:ea typeface="+mn-ea"/>
                          <a:cs typeface="+mn-cs"/>
                        </a:rPr>
                        <a:t>and economic context; emphasis </a:t>
                      </a:r>
                      <a:br>
                        <a:rPr lang="en-ZA" sz="2400" kern="1200" spc="-100" dirty="0">
                          <a:solidFill>
                            <a:schemeClr val="tx1"/>
                          </a:solidFill>
                          <a:latin typeface="Century Gothic" panose="020B0502020202020204" pitchFamily="34" charset="0"/>
                          <a:ea typeface="+mn-ea"/>
                          <a:cs typeface="+mn-cs"/>
                        </a:rPr>
                      </a:br>
                      <a:r>
                        <a:rPr lang="en-ZA" sz="2400" kern="1200" spc="-100" dirty="0">
                          <a:solidFill>
                            <a:schemeClr val="tx1"/>
                          </a:solidFill>
                          <a:latin typeface="Century Gothic" panose="020B0502020202020204" pitchFamily="34" charset="0"/>
                          <a:ea typeface="+mn-ea"/>
                          <a:cs typeface="+mn-cs"/>
                        </a:rPr>
                        <a:t>on ideological critique and praxis</a:t>
                      </a:r>
                      <a:endParaRPr lang="en-GB" sz="2400" kern="1200" spc="-100" dirty="0">
                        <a:solidFill>
                          <a:schemeClr val="tx1"/>
                        </a:solidFill>
                        <a:latin typeface="Century Gothic" panose="020B0502020202020204" pitchFamily="34" charset="0"/>
                        <a:ea typeface="+mn-ea"/>
                        <a:cs typeface="+mn-cs"/>
                      </a:endParaRPr>
                    </a:p>
                    <a:p>
                      <a:pPr marL="342900" marR="0" lvl="0" indent="-342900" algn="l" defTabSz="914400" rtl="0" eaLnBrk="1" fontAlgn="base" latinLnBrk="0" hangingPunct="1">
                        <a:lnSpc>
                          <a:spcPct val="100000"/>
                        </a:lnSpc>
                        <a:spcBef>
                          <a:spcPts val="152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Findings are value mediated </a:t>
                      </a:r>
                      <a:br>
                        <a:rPr lang="en-ZA" sz="2400" kern="1200" spc="-100" dirty="0">
                          <a:solidFill>
                            <a:schemeClr val="tx1"/>
                          </a:solidFill>
                          <a:latin typeface="Century Gothic" panose="020B0502020202020204" pitchFamily="34" charset="0"/>
                          <a:ea typeface="+mn-ea"/>
                          <a:cs typeface="+mn-cs"/>
                        </a:rPr>
                      </a:br>
                      <a:r>
                        <a:rPr lang="en-ZA" sz="2400" kern="1200" spc="-100" dirty="0">
                          <a:solidFill>
                            <a:schemeClr val="tx1"/>
                          </a:solidFill>
                          <a:latin typeface="Century Gothic" panose="020B0502020202020204" pitchFamily="34" charset="0"/>
                          <a:ea typeface="+mn-ea"/>
                          <a:cs typeface="+mn-cs"/>
                        </a:rPr>
                        <a:t>and socially constructed</a:t>
                      </a:r>
                    </a:p>
                  </a:txBody>
                  <a:tcPr marL="100584" marR="100584" marT="51816" marB="51816"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tcPr>
                </a:tc>
                <a:extLst>
                  <a:ext uri="{0D108BD9-81ED-4DB2-BD59-A6C34878D82A}">
                    <a16:rowId xmlns:a16="http://schemas.microsoft.com/office/drawing/2014/main" val="10001"/>
                  </a:ext>
                </a:extLst>
              </a:tr>
              <a:tr h="2583486">
                <a:tc>
                  <a:txBody>
                    <a:bodyPr/>
                    <a:lstStyle/>
                    <a:p>
                      <a:pPr marL="0" marR="0" lvl="0" indent="0" algn="l" defTabSz="914400" rtl="0" eaLnBrk="1" fontAlgn="base" latinLnBrk="0" hangingPunct="1">
                        <a:lnSpc>
                          <a:spcPct val="100000"/>
                        </a:lnSpc>
                        <a:spcBef>
                          <a:spcPts val="1520"/>
                        </a:spcBef>
                        <a:spcAft>
                          <a:spcPct val="0"/>
                        </a:spcAft>
                        <a:buClr>
                          <a:srgbClr val="231F20"/>
                        </a:buClr>
                        <a:buSzTx/>
                        <a:buFontTx/>
                        <a:buNone/>
                        <a:tabLst>
                          <a:tab pos="720090" algn="l"/>
                        </a:tabLst>
                      </a:pPr>
                      <a:r>
                        <a:rPr lang="en-ZA" sz="2400" kern="1200" spc="-100" dirty="0">
                          <a:solidFill>
                            <a:schemeClr val="tx1"/>
                          </a:solidFill>
                          <a:latin typeface="Century Gothic" panose="020B0502020202020204" pitchFamily="34" charset="0"/>
                          <a:ea typeface="+mn-ea"/>
                          <a:cs typeface="+mn-cs"/>
                        </a:rPr>
                        <a:t>Methods: </a:t>
                      </a:r>
                    </a:p>
                  </a:txBody>
                  <a:tcPr marL="100584" marR="100584" marT="51816" marB="51816"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A4C8C1">
                        <a:alpha val="20000"/>
                      </a:srgbClr>
                    </a:solidFill>
                  </a:tcPr>
                </a:tc>
                <a:tc>
                  <a:txBody>
                    <a:bodyPr/>
                    <a:lstStyle/>
                    <a:p>
                      <a:pPr marL="342900" marR="0" lvl="0" indent="-342900" algn="l" defTabSz="914400" rtl="0" eaLnBrk="1" fontAlgn="base" latinLnBrk="0" hangingPunct="1">
                        <a:lnSpc>
                          <a:spcPct val="100000"/>
                        </a:lnSpc>
                        <a:spcBef>
                          <a:spcPts val="60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Argumentative and controversial </a:t>
                      </a:r>
                      <a:endParaRPr lang="en-GB" sz="2400" kern="1200" spc="-100" dirty="0">
                        <a:solidFill>
                          <a:schemeClr val="tx1"/>
                        </a:solidFill>
                        <a:latin typeface="Century Gothic" panose="020B0502020202020204" pitchFamily="34" charset="0"/>
                        <a:ea typeface="+mn-ea"/>
                        <a:cs typeface="+mn-cs"/>
                      </a:endParaRPr>
                    </a:p>
                    <a:p>
                      <a:pPr marL="342900" marR="0" lvl="0" indent="-342900" algn="l" defTabSz="914400" rtl="0" eaLnBrk="1" fontAlgn="base" latinLnBrk="0" hangingPunct="1">
                        <a:lnSpc>
                          <a:spcPct val="100000"/>
                        </a:lnSpc>
                        <a:spcBef>
                          <a:spcPts val="60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Aims for social justice </a:t>
                      </a:r>
                      <a:br>
                        <a:rPr lang="en-ZA" sz="2400" kern="1200" spc="-100" dirty="0">
                          <a:solidFill>
                            <a:schemeClr val="tx1"/>
                          </a:solidFill>
                          <a:latin typeface="Century Gothic" panose="020B0502020202020204" pitchFamily="34" charset="0"/>
                          <a:ea typeface="+mn-ea"/>
                          <a:cs typeface="+mn-cs"/>
                        </a:rPr>
                      </a:br>
                      <a:r>
                        <a:rPr lang="en-ZA" sz="2400" kern="1200" spc="-100" dirty="0">
                          <a:solidFill>
                            <a:schemeClr val="tx1"/>
                          </a:solidFill>
                          <a:latin typeface="Century Gothic" panose="020B0502020202020204" pitchFamily="34" charset="0"/>
                          <a:ea typeface="+mn-ea"/>
                          <a:cs typeface="+mn-cs"/>
                        </a:rPr>
                        <a:t>and emancipation</a:t>
                      </a:r>
                      <a:endParaRPr lang="en-GB" sz="2400" kern="1200" spc="-100" dirty="0">
                        <a:solidFill>
                          <a:schemeClr val="tx1"/>
                        </a:solidFill>
                        <a:latin typeface="Century Gothic" panose="020B0502020202020204" pitchFamily="34" charset="0"/>
                        <a:ea typeface="+mn-ea"/>
                        <a:cs typeface="+mn-cs"/>
                      </a:endParaRPr>
                    </a:p>
                    <a:p>
                      <a:pPr marL="342900" marR="0" lvl="0" indent="-342900" algn="l" defTabSz="914400" rtl="0" eaLnBrk="1" fontAlgn="base" latinLnBrk="0" hangingPunct="1">
                        <a:lnSpc>
                          <a:spcPct val="100000"/>
                        </a:lnSpc>
                        <a:spcBef>
                          <a:spcPts val="60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Critical discourse analysis</a:t>
                      </a:r>
                      <a:endParaRPr lang="en-GB" sz="2400" kern="1200" spc="-100" dirty="0">
                        <a:solidFill>
                          <a:schemeClr val="tx1"/>
                        </a:solidFill>
                        <a:latin typeface="Century Gothic" panose="020B0502020202020204" pitchFamily="34" charset="0"/>
                        <a:ea typeface="+mn-ea"/>
                        <a:cs typeface="+mn-cs"/>
                      </a:endParaRPr>
                    </a:p>
                    <a:p>
                      <a:pPr marL="342900" marR="0" lvl="0" indent="-342900" algn="l" defTabSz="914400" rtl="0" eaLnBrk="1" fontAlgn="base" latinLnBrk="0" hangingPunct="1">
                        <a:lnSpc>
                          <a:spcPct val="100000"/>
                        </a:lnSpc>
                        <a:spcBef>
                          <a:spcPts val="60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Critical action research</a:t>
                      </a:r>
                      <a:endParaRPr lang="en-GB" sz="2400" kern="1200" spc="-100" dirty="0">
                        <a:solidFill>
                          <a:schemeClr val="tx1"/>
                        </a:solidFill>
                        <a:latin typeface="Century Gothic" panose="020B0502020202020204" pitchFamily="34" charset="0"/>
                        <a:ea typeface="+mn-ea"/>
                        <a:cs typeface="+mn-cs"/>
                      </a:endParaRPr>
                    </a:p>
                    <a:p>
                      <a:pPr marL="342900" marR="0" lvl="0" indent="-342900" algn="l" defTabSz="914400" rtl="0" eaLnBrk="1" fontAlgn="base" latinLnBrk="0" hangingPunct="1">
                        <a:lnSpc>
                          <a:spcPct val="100000"/>
                        </a:lnSpc>
                        <a:spcBef>
                          <a:spcPts val="600"/>
                        </a:spcBef>
                        <a:spcAft>
                          <a:spcPct val="0"/>
                        </a:spcAft>
                        <a:buClr>
                          <a:srgbClr val="1E1860"/>
                        </a:buClr>
                        <a:buSzTx/>
                        <a:buFont typeface="Wingdings" panose="05000000000000000000" pitchFamily="2" charset="2"/>
                        <a:buChar char="§"/>
                        <a:tabLst>
                          <a:tab pos="720090" algn="l"/>
                        </a:tabLst>
                      </a:pPr>
                      <a:r>
                        <a:rPr lang="en-ZA" sz="2400" kern="1200" spc="-100" dirty="0">
                          <a:solidFill>
                            <a:schemeClr val="tx1"/>
                          </a:solidFill>
                          <a:latin typeface="Century Gothic" panose="020B0502020202020204" pitchFamily="34" charset="0"/>
                          <a:ea typeface="+mn-ea"/>
                          <a:cs typeface="+mn-cs"/>
                        </a:rPr>
                        <a:t>Feminism</a:t>
                      </a:r>
                      <a:endParaRPr lang="en-GB" sz="2400" kern="1200" spc="-100" dirty="0">
                        <a:solidFill>
                          <a:schemeClr val="tx1"/>
                        </a:solidFill>
                        <a:latin typeface="Century Gothic" panose="020B0502020202020204" pitchFamily="34" charset="0"/>
                        <a:ea typeface="+mn-ea"/>
                        <a:cs typeface="+mn-cs"/>
                      </a:endParaRPr>
                    </a:p>
                  </a:txBody>
                  <a:tcPr marL="100584" marR="100584" marT="51816" marB="51816" horzOverflow="overflow">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A4C8C1">
                        <a:alpha val="20000"/>
                      </a:srgbClr>
                    </a:solidFill>
                  </a:tcPr>
                </a:tc>
                <a:extLst>
                  <a:ext uri="{0D108BD9-81ED-4DB2-BD59-A6C34878D82A}">
                    <a16:rowId xmlns:a16="http://schemas.microsoft.com/office/drawing/2014/main" val="10002"/>
                  </a:ext>
                </a:extLst>
              </a:tr>
            </a:tbl>
          </a:graphicData>
        </a:graphic>
      </p:graphicFrame>
      <p:pic>
        <p:nvPicPr>
          <p:cNvPr id="5" name="Picture 6" descr="Image result for Group Work Icon">
            <a:extLst>
              <a:ext uri="{FF2B5EF4-FFF2-40B4-BE49-F238E27FC236}">
                <a16:creationId xmlns:a16="http://schemas.microsoft.com/office/drawing/2014/main" id="{69190479-2E18-438E-9BD5-53C6EDD8B04D}"/>
              </a:ext>
            </a:extLst>
          </p:cNvPr>
          <p:cNvPicPr>
            <a:picLocks noChangeAspect="1" noChangeArrowheads="1"/>
          </p:cNvPicPr>
          <p:nvPr/>
        </p:nvPicPr>
        <p:blipFill>
          <a:blip r:embed="rId3"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01000" y="-76200"/>
            <a:ext cx="1431964" cy="143196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00D2B94-7F2A-482B-B29F-ADB16788CF69}"/>
              </a:ext>
            </a:extLst>
          </p:cNvPr>
          <p:cNvPicPr>
            <a:picLocks noChangeAspect="1"/>
          </p:cNvPicPr>
          <p:nvPr/>
        </p:nvPicPr>
        <p:blipFill>
          <a:blip r:embed="rId4">
            <a:duotone>
              <a:prstClr val="black"/>
              <a:schemeClr val="accent5">
                <a:tint val="45000"/>
                <a:satMod val="400000"/>
              </a:schemeClr>
            </a:duotone>
            <a:extLst>
              <a:ext uri="{BEBA8EAE-BF5A-486C-A8C5-ECC9F3942E4B}">
                <a14:imgProps xmlns:a14="http://schemas.microsoft.com/office/drawing/2010/main">
                  <a14:imgLayer r:embed="rId5">
                    <a14:imgEffect>
                      <a14:backgroundRemoval t="10000" b="90000" l="10000" r="90000">
                        <a14:foregroundMark x1="76144" y1="36111" x2="77124" y2="52941"/>
                        <a14:foregroundMark x1="77124" y1="52941" x2="76797" y2="45752"/>
                        <a14:foregroundMark x1="53268" y1="45098" x2="19935" y2="45588"/>
                        <a14:foregroundMark x1="19935" y1="45588" x2="12745" y2="49510"/>
                        <a14:foregroundMark x1="12745" y1="49510" x2="16503" y2="62582"/>
                        <a14:foregroundMark x1="16503" y1="62582" x2="17484" y2="84150"/>
                        <a14:foregroundMark x1="17484" y1="84150" x2="52614" y2="88235"/>
                        <a14:foregroundMark x1="52614" y1="88235" x2="54412" y2="80065"/>
                        <a14:foregroundMark x1="54412" y1="80065" x2="40850" y2="45752"/>
                        <a14:foregroundMark x1="22222" y1="42647" x2="13889" y2="44444"/>
                        <a14:foregroundMark x1="45752" y1="54248" x2="17974" y2="54902"/>
                        <a14:foregroundMark x1="40033" y1="49183" x2="25327" y2="50817"/>
                        <a14:foregroundMark x1="33007" y1="33007" x2="33007" y2="11111"/>
                        <a14:foregroundMark x1="51961" y1="75654" x2="35784" y2="77614"/>
                        <a14:foregroundMark x1="35784" y1="77614" x2="14379" y2="75490"/>
                        <a14:foregroundMark x1="14379" y1="75490" x2="13889" y2="75817"/>
                        <a14:foregroundMark x1="51961" y1="89216" x2="13235" y2="88725"/>
                        <a14:foregroundMark x1="13235" y1="88725" x2="11765" y2="87908"/>
                        <a14:foregroundMark x1="48856" y1="85621" x2="14379" y2="84314"/>
                        <a14:foregroundMark x1="84150" y1="40523" x2="81863" y2="41176"/>
                        <a14:foregroundMark x1="84641" y1="41176" x2="75490" y2="39706"/>
                        <a14:foregroundMark x1="75490" y1="39706" x2="72386" y2="31209"/>
                        <a14:foregroundMark x1="72386" y1="31209" x2="72222" y2="33987"/>
                      </a14:backgroundRemoval>
                    </a14:imgEffect>
                  </a14:imgLayer>
                </a14:imgProps>
              </a:ext>
              <a:ext uri="{28A0092B-C50C-407E-A947-70E740481C1C}">
                <a14:useLocalDpi xmlns:a14="http://schemas.microsoft.com/office/drawing/2010/main" val="0"/>
              </a:ext>
            </a:extLst>
          </a:blip>
          <a:stretch>
            <a:fillRect/>
          </a:stretch>
        </p:blipFill>
        <p:spPr>
          <a:xfrm flipH="1">
            <a:off x="6903720" y="4389120"/>
            <a:ext cx="3383280" cy="3383280"/>
          </a:xfrm>
          <a:prstGeom prst="rect">
            <a:avLst/>
          </a:prstGeom>
        </p:spPr>
      </p:pic>
    </p:spTree>
    <p:extLst>
      <p:ext uri="{BB962C8B-B14F-4D97-AF65-F5344CB8AC3E}">
        <p14:creationId xmlns:p14="http://schemas.microsoft.com/office/powerpoint/2010/main" val="2071099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CE81BAA-C44A-49D4-A028-59CCE78241AE}"/>
              </a:ext>
            </a:extLst>
          </p:cNvPr>
          <p:cNvSpPr>
            <a:spLocks noGrp="1"/>
          </p:cNvSpPr>
          <p:nvPr>
            <p:ph type="title"/>
          </p:nvPr>
        </p:nvSpPr>
        <p:spPr>
          <a:xfrm>
            <a:off x="561844" y="366812"/>
            <a:ext cx="9496555" cy="1143000"/>
          </a:xfrm>
        </p:spPr>
        <p:txBody>
          <a:bodyPr/>
          <a:lstStyle/>
          <a:p>
            <a:r>
              <a:rPr lang="en-US" sz="4400" dirty="0"/>
              <a:t>Critical/emancipatory example</a:t>
            </a:r>
          </a:p>
        </p:txBody>
      </p:sp>
      <p:sp>
        <p:nvSpPr>
          <p:cNvPr id="6" name="Text Placeholder 5">
            <a:extLst>
              <a:ext uri="{FF2B5EF4-FFF2-40B4-BE49-F238E27FC236}">
                <a16:creationId xmlns:a16="http://schemas.microsoft.com/office/drawing/2014/main" id="{3AC36173-0963-45F2-8F04-31945221E845}"/>
              </a:ext>
            </a:extLst>
          </p:cNvPr>
          <p:cNvSpPr>
            <a:spLocks noGrp="1"/>
          </p:cNvSpPr>
          <p:nvPr>
            <p:ph type="body" sz="quarter" idx="10"/>
          </p:nvPr>
        </p:nvSpPr>
        <p:spPr>
          <a:xfrm>
            <a:off x="561845" y="1509812"/>
            <a:ext cx="8934711" cy="5895776"/>
          </a:xfrm>
        </p:spPr>
        <p:txBody>
          <a:bodyPr/>
          <a:lstStyle/>
          <a:p>
            <a:pPr>
              <a:spcAft>
                <a:spcPts val="1800"/>
              </a:spcAft>
            </a:pPr>
            <a:r>
              <a:rPr lang="en-US" b="1" dirty="0">
                <a:latin typeface="Century Gothic" panose="020B0502020202020204" pitchFamily="34" charset="0"/>
              </a:rPr>
              <a:t>Same topic:</a:t>
            </a:r>
            <a:r>
              <a:rPr lang="en-US" dirty="0">
                <a:latin typeface="Century Gothic" panose="020B0502020202020204" pitchFamily="34" charset="0"/>
              </a:rPr>
              <a:t> Study on school attendance </a:t>
            </a:r>
            <a:br>
              <a:rPr lang="en-US" dirty="0">
                <a:latin typeface="Century Gothic" panose="020B0502020202020204" pitchFamily="34" charset="0"/>
              </a:rPr>
            </a:br>
            <a:r>
              <a:rPr lang="en-US" dirty="0">
                <a:latin typeface="Century Gothic" panose="020B0502020202020204" pitchFamily="34" charset="0"/>
              </a:rPr>
              <a:t>and absenteeism</a:t>
            </a:r>
          </a:p>
          <a:p>
            <a:pPr>
              <a:spcBef>
                <a:spcPts val="600"/>
              </a:spcBef>
              <a:spcAft>
                <a:spcPts val="1800"/>
              </a:spcAft>
            </a:pPr>
            <a:r>
              <a:rPr lang="en-US" b="1" u="sng" dirty="0">
                <a:latin typeface="Century Gothic" panose="020B0502020202020204" pitchFamily="34" charset="0"/>
              </a:rPr>
              <a:t>Question:</a:t>
            </a:r>
            <a:r>
              <a:rPr lang="en-US" dirty="0">
                <a:latin typeface="Century Gothic" panose="020B0502020202020204" pitchFamily="34" charset="0"/>
              </a:rPr>
              <a:t> What would be the </a:t>
            </a:r>
            <a:r>
              <a:rPr lang="en-ZA" b="1" kern="1200" spc="-100" dirty="0">
                <a:solidFill>
                  <a:srgbClr val="5E9A8F"/>
                </a:solidFill>
                <a:latin typeface="Century Gothic" panose="020B0502020202020204" pitchFamily="34" charset="0"/>
              </a:rPr>
              <a:t>c</a:t>
            </a:r>
            <a:r>
              <a:rPr lang="en-ZA" b="1" kern="1200" spc="-100" dirty="0">
                <a:solidFill>
                  <a:srgbClr val="5E9A8F"/>
                </a:solidFill>
                <a:latin typeface="Century Gothic" panose="020B0502020202020204" pitchFamily="34" charset="0"/>
                <a:cs typeface="Gill Sans MT"/>
              </a:rPr>
              <a:t>ritical/</a:t>
            </a:r>
            <a:br>
              <a:rPr lang="en-ZA" b="1" kern="1200" spc="-100" dirty="0">
                <a:solidFill>
                  <a:srgbClr val="5E9A8F"/>
                </a:solidFill>
                <a:latin typeface="Century Gothic" panose="020B0502020202020204" pitchFamily="34" charset="0"/>
                <a:cs typeface="Gill Sans MT"/>
              </a:rPr>
            </a:br>
            <a:r>
              <a:rPr lang="en-ZA" b="1" kern="1200" spc="-100" dirty="0">
                <a:solidFill>
                  <a:srgbClr val="5E9A8F"/>
                </a:solidFill>
                <a:latin typeface="Century Gothic" panose="020B0502020202020204" pitchFamily="34" charset="0"/>
                <a:cs typeface="Gill Sans MT"/>
              </a:rPr>
              <a:t>emancipatory</a:t>
            </a:r>
            <a:r>
              <a:rPr lang="en-US" dirty="0">
                <a:solidFill>
                  <a:srgbClr val="5E9A8F"/>
                </a:solidFill>
                <a:latin typeface="Century Gothic" panose="020B0502020202020204" pitchFamily="34" charset="0"/>
              </a:rPr>
              <a:t> </a:t>
            </a:r>
            <a:r>
              <a:rPr lang="en-US" dirty="0">
                <a:latin typeface="Century Gothic" panose="020B0502020202020204" pitchFamily="34" charset="0"/>
              </a:rPr>
              <a:t>way to evaluate this topic?</a:t>
            </a:r>
          </a:p>
          <a:p>
            <a:pPr>
              <a:spcBef>
                <a:spcPts val="600"/>
              </a:spcBef>
              <a:spcAft>
                <a:spcPts val="1800"/>
              </a:spcAft>
            </a:pPr>
            <a:r>
              <a:rPr lang="en-US" b="1" u="sng" dirty="0">
                <a:latin typeface="Century Gothic" panose="020B0502020202020204" pitchFamily="34" charset="0"/>
              </a:rPr>
              <a:t>Answer:</a:t>
            </a:r>
            <a:r>
              <a:rPr lang="en-US" b="1" dirty="0">
                <a:latin typeface="Century Gothic" panose="020B0502020202020204" pitchFamily="34" charset="0"/>
              </a:rPr>
              <a:t> </a:t>
            </a:r>
            <a:r>
              <a:rPr lang="en-US" dirty="0">
                <a:latin typeface="Century Gothic" panose="020B0502020202020204" pitchFamily="34" charset="0"/>
              </a:rPr>
              <a:t>Add more interviews to the plan to gather info on the social, economic, historical context. </a:t>
            </a:r>
          </a:p>
          <a:p>
            <a:pPr>
              <a:spcAft>
                <a:spcPts val="1800"/>
              </a:spcAft>
            </a:pPr>
            <a:r>
              <a:rPr lang="en-US" dirty="0">
                <a:latin typeface="Century Gothic" panose="020B0502020202020204" pitchFamily="34" charset="0"/>
              </a:rPr>
              <a:t>You might find out that there are no girls’ bathrooms at school. Girls may be thought to be dirty when they have their period. There may not be enough soap at home, so they cannot always wash the girl’s uniform to go to school.</a:t>
            </a:r>
          </a:p>
          <a:p>
            <a:endParaRPr lang="en-US" dirty="0"/>
          </a:p>
        </p:txBody>
      </p:sp>
    </p:spTree>
    <p:extLst>
      <p:ext uri="{BB962C8B-B14F-4D97-AF65-F5344CB8AC3E}">
        <p14:creationId xmlns:p14="http://schemas.microsoft.com/office/powerpoint/2010/main" val="1957257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41D11D9-E116-4E95-9E47-7F875CF072FE}"/>
              </a:ext>
            </a:extLst>
          </p:cNvPr>
          <p:cNvSpPr>
            <a:spLocks noGrp="1"/>
          </p:cNvSpPr>
          <p:nvPr>
            <p:ph type="title"/>
          </p:nvPr>
        </p:nvSpPr>
        <p:spPr/>
        <p:txBody>
          <a:bodyPr/>
          <a:lstStyle/>
          <a:p>
            <a:r>
              <a:rPr lang="en-US" dirty="0"/>
              <a:t>Summary of the paradigms</a:t>
            </a:r>
          </a:p>
        </p:txBody>
      </p:sp>
      <p:sp>
        <p:nvSpPr>
          <p:cNvPr id="5" name="Text Placeholder 4"/>
          <p:cNvSpPr>
            <a:spLocks noGrp="1"/>
          </p:cNvSpPr>
          <p:nvPr>
            <p:ph type="body" sz="quarter" idx="10"/>
          </p:nvPr>
        </p:nvSpPr>
        <p:spPr>
          <a:xfrm>
            <a:off x="814322" y="1752600"/>
            <a:ext cx="8429755" cy="6629400"/>
          </a:xfrm>
        </p:spPr>
        <p:txBody>
          <a:bodyPr/>
          <a:lstStyle/>
          <a:p>
            <a:pPr marL="457200" indent="-457200">
              <a:spcAft>
                <a:spcPts val="600"/>
              </a:spcAft>
              <a:buClr>
                <a:srgbClr val="A84A85"/>
              </a:buClr>
              <a:buFont typeface="Wingdings" panose="05000000000000000000" pitchFamily="2" charset="2"/>
              <a:buChar char="§"/>
            </a:pPr>
            <a:r>
              <a:rPr lang="en-US" sz="3200" dirty="0">
                <a:latin typeface="Century Gothic" panose="020B0502020202020204" pitchFamily="34" charset="0"/>
              </a:rPr>
              <a:t>Positivists </a:t>
            </a:r>
          </a:p>
          <a:p>
            <a:pPr marL="914400" lvl="1" indent="-457200">
              <a:spcAft>
                <a:spcPts val="2400"/>
              </a:spcAft>
              <a:buClr>
                <a:srgbClr val="A84A85"/>
              </a:buClr>
              <a:buFont typeface="Courier New" panose="02070309020205020404" pitchFamily="49" charset="0"/>
              <a:buChar char="o"/>
            </a:pPr>
            <a:r>
              <a:rPr lang="en-US" sz="3000" dirty="0">
                <a:latin typeface="Century Gothic" panose="020B0502020202020204" pitchFamily="34" charset="0"/>
              </a:rPr>
              <a:t>They seek to </a:t>
            </a:r>
            <a:r>
              <a:rPr lang="en-US" sz="3000" b="1" i="1" dirty="0">
                <a:solidFill>
                  <a:srgbClr val="5E9A8F"/>
                </a:solidFill>
                <a:latin typeface="Century Gothic" panose="020B0502020202020204" pitchFamily="34" charset="0"/>
              </a:rPr>
              <a:t>explain</a:t>
            </a:r>
            <a:r>
              <a:rPr lang="en-US" sz="3000" dirty="0">
                <a:latin typeface="Century Gothic" panose="020B0502020202020204" pitchFamily="34" charset="0"/>
              </a:rPr>
              <a:t> reality</a:t>
            </a:r>
            <a:endParaRPr lang="en-US" sz="3200" dirty="0">
              <a:latin typeface="Century Gothic" panose="020B0502020202020204" pitchFamily="34" charset="0"/>
            </a:endParaRPr>
          </a:p>
          <a:p>
            <a:pPr marL="457200" indent="-457200">
              <a:spcAft>
                <a:spcPts val="600"/>
              </a:spcAft>
              <a:buClr>
                <a:srgbClr val="A84A85"/>
              </a:buClr>
              <a:buFont typeface="Wingdings" panose="05000000000000000000" pitchFamily="2" charset="2"/>
              <a:buChar char="§"/>
            </a:pPr>
            <a:r>
              <a:rPr lang="en-US" sz="3200" dirty="0">
                <a:latin typeface="Century Gothic" panose="020B0502020202020204" pitchFamily="34" charset="0"/>
              </a:rPr>
              <a:t>Constructivists/interpretivists </a:t>
            </a:r>
          </a:p>
          <a:p>
            <a:pPr marL="914400" lvl="1" indent="-457200">
              <a:spcAft>
                <a:spcPts val="2400"/>
              </a:spcAft>
              <a:buClr>
                <a:srgbClr val="A84A85"/>
              </a:buClr>
              <a:buFont typeface="Courier New" panose="02070309020205020404" pitchFamily="49" charset="0"/>
              <a:buChar char="o"/>
            </a:pPr>
            <a:r>
              <a:rPr lang="en-US" sz="3000" dirty="0">
                <a:latin typeface="Century Gothic" panose="020B0502020202020204" pitchFamily="34" charset="0"/>
              </a:rPr>
              <a:t>Trying to </a:t>
            </a:r>
            <a:r>
              <a:rPr lang="en-US" sz="3000" b="1" i="1" dirty="0">
                <a:solidFill>
                  <a:srgbClr val="5E9A8F"/>
                </a:solidFill>
                <a:latin typeface="Century Gothic" panose="020B0502020202020204" pitchFamily="34" charset="0"/>
              </a:rPr>
              <a:t>understand</a:t>
            </a:r>
            <a:r>
              <a:rPr lang="en-US" sz="3000" dirty="0">
                <a:latin typeface="Century Gothic" panose="020B0502020202020204" pitchFamily="34" charset="0"/>
              </a:rPr>
              <a:t> the multiple constructed realities </a:t>
            </a:r>
            <a:endParaRPr lang="en-US" sz="3200" dirty="0">
              <a:latin typeface="Century Gothic" panose="020B0502020202020204" pitchFamily="34" charset="0"/>
            </a:endParaRPr>
          </a:p>
          <a:p>
            <a:pPr marL="457200" indent="-457200">
              <a:spcAft>
                <a:spcPts val="600"/>
              </a:spcAft>
              <a:buClr>
                <a:srgbClr val="A84A85"/>
              </a:buClr>
              <a:buFont typeface="Wingdings" panose="05000000000000000000" pitchFamily="2" charset="2"/>
              <a:buChar char="§"/>
            </a:pPr>
            <a:r>
              <a:rPr lang="en-US" sz="3200" dirty="0">
                <a:latin typeface="Century Gothic" panose="020B0502020202020204" pitchFamily="34" charset="0"/>
              </a:rPr>
              <a:t>Critical/emancipatory </a:t>
            </a:r>
          </a:p>
          <a:p>
            <a:pPr marL="914400" lvl="1" indent="-457200">
              <a:buClr>
                <a:srgbClr val="A84A85"/>
              </a:buClr>
              <a:buFont typeface="Courier New" panose="02070309020205020404" pitchFamily="49" charset="0"/>
              <a:buChar char="o"/>
            </a:pPr>
            <a:r>
              <a:rPr lang="en-US" sz="3000" b="1" i="1" dirty="0">
                <a:solidFill>
                  <a:srgbClr val="5E9A8F"/>
                </a:solidFill>
                <a:latin typeface="Century Gothic" panose="020B0502020202020204" pitchFamily="34" charset="0"/>
              </a:rPr>
              <a:t>Argue</a:t>
            </a:r>
            <a:r>
              <a:rPr lang="en-US" sz="3000" dirty="0">
                <a:latin typeface="Century Gothic" panose="020B0502020202020204" pitchFamily="34" charset="0"/>
              </a:rPr>
              <a:t> for changes in power relationships, and in some cases</a:t>
            </a:r>
            <a:br>
              <a:rPr lang="en-US" sz="3000" dirty="0">
                <a:latin typeface="Century Gothic" panose="020B0502020202020204" pitchFamily="34" charset="0"/>
              </a:rPr>
            </a:br>
            <a:r>
              <a:rPr lang="en-US" sz="3000" dirty="0">
                <a:latin typeface="Century Gothic" panose="020B0502020202020204" pitchFamily="34" charset="0"/>
              </a:rPr>
              <a:t>move toward emancipation</a:t>
            </a:r>
            <a:endParaRPr lang="en-US" sz="3200" dirty="0"/>
          </a:p>
        </p:txBody>
      </p:sp>
    </p:spTree>
    <p:extLst>
      <p:ext uri="{BB962C8B-B14F-4D97-AF65-F5344CB8AC3E}">
        <p14:creationId xmlns:p14="http://schemas.microsoft.com/office/powerpoint/2010/main" val="2158580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2" name="Picture 6" descr="Image result for Group Work Icon"/>
          <p:cNvPicPr>
            <a:picLocks noChangeAspect="1" noChangeArrowheads="1"/>
          </p:cNvPicPr>
          <p:nvPr/>
        </p:nvPicPr>
        <p:blipFill>
          <a:blip r:embed="rId3"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01000" y="-76200"/>
            <a:ext cx="1431964" cy="1431964"/>
          </a:xfrm>
          <a:prstGeom prst="rect">
            <a:avLst/>
          </a:prstGeom>
          <a:noFill/>
          <a:extLst>
            <a:ext uri="{909E8E84-426E-40DD-AFC4-6F175D3DCCD1}">
              <a14:hiddenFill xmlns:a14="http://schemas.microsoft.com/office/drawing/2010/main">
                <a:solidFill>
                  <a:srgbClr val="FFFFFF"/>
                </a:solidFill>
              </a14:hiddenFill>
            </a:ext>
          </a:extLst>
        </p:spPr>
      </p:pic>
      <p:sp>
        <p:nvSpPr>
          <p:cNvPr id="7" name="object 5"/>
          <p:cNvSpPr txBox="1"/>
          <p:nvPr/>
        </p:nvSpPr>
        <p:spPr>
          <a:xfrm>
            <a:off x="4606757" y="1447800"/>
            <a:ext cx="5083990" cy="6347892"/>
          </a:xfrm>
          <a:prstGeom prst="rect">
            <a:avLst/>
          </a:prstGeom>
        </p:spPr>
        <p:txBody>
          <a:bodyPr vert="horz" wrap="square" lIns="0" tIns="0" rIns="0" bIns="0" rtlCol="0">
            <a:spAutoFit/>
          </a:bodyPr>
          <a:lstStyle/>
          <a:p>
            <a:pPr marL="927101" indent="-457200">
              <a:spcAft>
                <a:spcPts val="900"/>
              </a:spcAft>
              <a:buClr>
                <a:srgbClr val="A84A85"/>
              </a:buClr>
              <a:buFont typeface="Wingdings" panose="05000000000000000000" pitchFamily="2" charset="2"/>
              <a:buChar char="§"/>
              <a:tabLst>
                <a:tab pos="720090" algn="l"/>
              </a:tabLst>
            </a:pPr>
            <a:r>
              <a:rPr lang="en-US" sz="2600" spc="-50" dirty="0">
                <a:solidFill>
                  <a:srgbClr val="231F20"/>
                </a:solidFill>
                <a:latin typeface="Century Gothic" panose="020B0502020202020204" pitchFamily="34" charset="0"/>
                <a:cs typeface="Futura LT Pro Book"/>
              </a:rPr>
              <a:t>Split into three groups </a:t>
            </a:r>
          </a:p>
          <a:p>
            <a:pPr marL="927101" indent="-457200">
              <a:spcAft>
                <a:spcPts val="600"/>
              </a:spcAft>
              <a:buClr>
                <a:srgbClr val="A84A85"/>
              </a:buClr>
              <a:buFont typeface="Wingdings" panose="05000000000000000000" pitchFamily="2" charset="2"/>
              <a:buChar char="§"/>
              <a:tabLst>
                <a:tab pos="720090" algn="l"/>
              </a:tabLst>
            </a:pPr>
            <a:r>
              <a:rPr lang="en-US" sz="2600" spc="-50" dirty="0">
                <a:solidFill>
                  <a:srgbClr val="231F20"/>
                </a:solidFill>
                <a:latin typeface="Century Gothic" panose="020B0502020202020204" pitchFamily="34" charset="0"/>
                <a:cs typeface="Futura LT Pro Book"/>
              </a:rPr>
              <a:t>Plan your position for the paradigm assigned to </a:t>
            </a:r>
            <a:br>
              <a:rPr lang="en-US" sz="2600" spc="-50" dirty="0">
                <a:solidFill>
                  <a:srgbClr val="231F20"/>
                </a:solidFill>
                <a:latin typeface="Century Gothic" panose="020B0502020202020204" pitchFamily="34" charset="0"/>
                <a:cs typeface="Futura LT Pro Book"/>
              </a:rPr>
            </a:br>
            <a:r>
              <a:rPr lang="en-US" sz="2600" spc="-50" dirty="0">
                <a:solidFill>
                  <a:srgbClr val="231F20"/>
                </a:solidFill>
                <a:latin typeface="Century Gothic" panose="020B0502020202020204" pitchFamily="34" charset="0"/>
                <a:cs typeface="Futura LT Pro Book"/>
              </a:rPr>
              <a:t>your group. State why </a:t>
            </a:r>
            <a:br>
              <a:rPr lang="en-US" sz="2600" spc="-50" dirty="0">
                <a:solidFill>
                  <a:srgbClr val="231F20"/>
                </a:solidFill>
                <a:latin typeface="Century Gothic" panose="020B0502020202020204" pitchFamily="34" charset="0"/>
                <a:cs typeface="Futura LT Pro Book"/>
              </a:rPr>
            </a:br>
            <a:r>
              <a:rPr lang="en-US" sz="2600" spc="-50" dirty="0">
                <a:solidFill>
                  <a:srgbClr val="231F20"/>
                </a:solidFill>
                <a:latin typeface="Century Gothic" panose="020B0502020202020204" pitchFamily="34" charset="0"/>
                <a:cs typeface="Futura LT Pro Book"/>
              </a:rPr>
              <a:t>you would not use the other two paradigms</a:t>
            </a:r>
          </a:p>
          <a:p>
            <a:pPr marL="1270001" lvl="3" indent="-342900">
              <a:spcAft>
                <a:spcPts val="600"/>
              </a:spcAft>
              <a:buClr>
                <a:srgbClr val="A84A85"/>
              </a:buClr>
              <a:buFont typeface="Courier New" panose="02070309020205020404" pitchFamily="49" charset="0"/>
              <a:buChar char="o"/>
              <a:tabLst>
                <a:tab pos="720090" algn="l"/>
              </a:tabLst>
            </a:pPr>
            <a:r>
              <a:rPr lang="en-US" sz="2400" i="1" spc="-50" dirty="0">
                <a:solidFill>
                  <a:srgbClr val="231F20"/>
                </a:solidFill>
                <a:latin typeface="Century Gothic" panose="020B0502020202020204" pitchFamily="34" charset="0"/>
                <a:cs typeface="Futura LT Pro Book"/>
              </a:rPr>
              <a:t>15 Minutes</a:t>
            </a:r>
            <a:endParaRPr lang="en-US" sz="2400" spc="-50" dirty="0">
              <a:solidFill>
                <a:srgbClr val="231F20"/>
              </a:solidFill>
              <a:latin typeface="Century Gothic" panose="020B0502020202020204" pitchFamily="34" charset="0"/>
              <a:cs typeface="Futura LT Pro Book"/>
            </a:endParaRPr>
          </a:p>
          <a:p>
            <a:pPr marL="812801" lvl="1" indent="-342900">
              <a:spcBef>
                <a:spcPts val="600"/>
              </a:spcBef>
              <a:spcAft>
                <a:spcPts val="900"/>
              </a:spcAft>
              <a:buClr>
                <a:srgbClr val="A84A85"/>
              </a:buClr>
              <a:buFont typeface="Wingdings" panose="05000000000000000000" pitchFamily="2" charset="2"/>
              <a:buChar char="§"/>
              <a:tabLst>
                <a:tab pos="720090" algn="l"/>
              </a:tabLst>
            </a:pPr>
            <a:r>
              <a:rPr lang="en-US" sz="2600" spc="-50" dirty="0">
                <a:solidFill>
                  <a:srgbClr val="231F20"/>
                </a:solidFill>
                <a:latin typeface="Century Gothic" panose="020B0502020202020204" pitchFamily="34" charset="0"/>
                <a:cs typeface="Futura LT Pro Book"/>
              </a:rPr>
              <a:t>Generate a list of pros/cons </a:t>
            </a:r>
            <a:br>
              <a:rPr lang="en-US" sz="2600" spc="-50" dirty="0">
                <a:solidFill>
                  <a:srgbClr val="231F20"/>
                </a:solidFill>
                <a:latin typeface="Century Gothic" panose="020B0502020202020204" pitchFamily="34" charset="0"/>
                <a:cs typeface="Futura LT Pro Book"/>
              </a:rPr>
            </a:br>
            <a:r>
              <a:rPr lang="en-US" sz="2600" spc="-50" dirty="0">
                <a:solidFill>
                  <a:srgbClr val="231F20"/>
                </a:solidFill>
                <a:latin typeface="Century Gothic" panose="020B0502020202020204" pitchFamily="34" charset="0"/>
                <a:cs typeface="Futura LT Pro Book"/>
              </a:rPr>
              <a:t>for each paradigm</a:t>
            </a:r>
          </a:p>
          <a:p>
            <a:pPr marL="812801" lvl="1" indent="-342900">
              <a:spcAft>
                <a:spcPts val="900"/>
              </a:spcAft>
              <a:buClr>
                <a:srgbClr val="A84A85"/>
              </a:buClr>
              <a:buFont typeface="Wingdings" panose="05000000000000000000" pitchFamily="2" charset="2"/>
              <a:buChar char="§"/>
              <a:tabLst>
                <a:tab pos="720090" algn="l"/>
              </a:tabLst>
            </a:pPr>
            <a:r>
              <a:rPr lang="en-US" sz="2600" spc="-50" dirty="0">
                <a:solidFill>
                  <a:srgbClr val="231F20"/>
                </a:solidFill>
                <a:latin typeface="Century Gothic" panose="020B0502020202020204" pitchFamily="34" charset="0"/>
                <a:cs typeface="Futura LT Pro Book"/>
              </a:rPr>
              <a:t>Present to class.  </a:t>
            </a:r>
            <a:br>
              <a:rPr lang="en-US" sz="2600" spc="-50" dirty="0">
                <a:solidFill>
                  <a:srgbClr val="231F20"/>
                </a:solidFill>
                <a:latin typeface="Century Gothic" panose="020B0502020202020204" pitchFamily="34" charset="0"/>
                <a:cs typeface="Futura LT Pro Book"/>
              </a:rPr>
            </a:br>
            <a:r>
              <a:rPr lang="en-US" sz="2600" spc="-50" dirty="0">
                <a:solidFill>
                  <a:srgbClr val="231F20"/>
                </a:solidFill>
                <a:latin typeface="Century Gothic" panose="020B0502020202020204" pitchFamily="34" charset="0"/>
                <a:cs typeface="Futura LT Pro Book"/>
              </a:rPr>
              <a:t>(</a:t>
            </a:r>
            <a:r>
              <a:rPr lang="en-US" sz="2600" i="1" spc="-50" dirty="0">
                <a:solidFill>
                  <a:srgbClr val="231F20"/>
                </a:solidFill>
                <a:latin typeface="Century Gothic" panose="020B0502020202020204" pitchFamily="34" charset="0"/>
                <a:cs typeface="Futura LT Pro Book"/>
              </a:rPr>
              <a:t>5 minutes each</a:t>
            </a:r>
            <a:r>
              <a:rPr lang="en-US" sz="2600" spc="-50" dirty="0">
                <a:solidFill>
                  <a:srgbClr val="231F20"/>
                </a:solidFill>
                <a:latin typeface="Century Gothic" panose="020B0502020202020204" pitchFamily="34" charset="0"/>
                <a:cs typeface="Futura LT Pro Book"/>
              </a:rPr>
              <a:t>)</a:t>
            </a:r>
          </a:p>
          <a:p>
            <a:pPr marL="812801" lvl="1" indent="-342900">
              <a:spcAft>
                <a:spcPts val="600"/>
              </a:spcAft>
              <a:buClr>
                <a:srgbClr val="A84A85"/>
              </a:buClr>
              <a:buFont typeface="Wingdings" panose="05000000000000000000" pitchFamily="2" charset="2"/>
              <a:buChar char="§"/>
              <a:tabLst>
                <a:tab pos="720090" algn="l"/>
              </a:tabLst>
            </a:pPr>
            <a:r>
              <a:rPr lang="en-US" sz="2600" spc="-50" dirty="0">
                <a:solidFill>
                  <a:srgbClr val="231F20"/>
                </a:solidFill>
                <a:latin typeface="Century Gothic" panose="020B0502020202020204" pitchFamily="34" charset="0"/>
                <a:cs typeface="Futura LT Pro Book"/>
              </a:rPr>
              <a:t>Class debate</a:t>
            </a:r>
          </a:p>
          <a:p>
            <a:pPr marL="1270001" lvl="2" indent="-342900">
              <a:spcAft>
                <a:spcPts val="600"/>
              </a:spcAft>
              <a:buClr>
                <a:srgbClr val="A84A85"/>
              </a:buClr>
              <a:buFont typeface="Courier New" panose="02070309020205020404" pitchFamily="49" charset="0"/>
              <a:buChar char="o"/>
              <a:tabLst>
                <a:tab pos="720090" algn="l"/>
              </a:tabLst>
            </a:pPr>
            <a:r>
              <a:rPr lang="en-US" sz="2400" i="1" spc="-50" dirty="0">
                <a:solidFill>
                  <a:srgbClr val="231F20"/>
                </a:solidFill>
                <a:latin typeface="Century Gothic" panose="020B0502020202020204" pitchFamily="34" charset="0"/>
                <a:cs typeface="Futura LT Pro Book"/>
              </a:rPr>
              <a:t>Combined 20 minutes </a:t>
            </a:r>
            <a:br>
              <a:rPr lang="en-US" sz="2400" i="1" spc="-50" dirty="0">
                <a:solidFill>
                  <a:srgbClr val="231F20"/>
                </a:solidFill>
                <a:latin typeface="Century Gothic" panose="020B0502020202020204" pitchFamily="34" charset="0"/>
                <a:cs typeface="Futura LT Pro Book"/>
              </a:rPr>
            </a:br>
            <a:r>
              <a:rPr lang="en-US" sz="2400" i="1" spc="-50" dirty="0">
                <a:solidFill>
                  <a:srgbClr val="231F20"/>
                </a:solidFill>
                <a:latin typeface="Century Gothic" panose="020B0502020202020204" pitchFamily="34" charset="0"/>
                <a:cs typeface="Futura LT Pro Book"/>
              </a:rPr>
              <a:t>after all groups present</a:t>
            </a:r>
            <a:endParaRPr lang="en-US" sz="2400" spc="-50" dirty="0">
              <a:solidFill>
                <a:srgbClr val="231F20"/>
              </a:solidFill>
              <a:latin typeface="Century Gothic" panose="020B0502020202020204" pitchFamily="34" charset="0"/>
              <a:cs typeface="Futura LT Pro Book"/>
            </a:endParaRPr>
          </a:p>
        </p:txBody>
      </p:sp>
      <p:pic>
        <p:nvPicPr>
          <p:cNvPr id="8" name="Picture 2" descr="https://9outof10catspreferit.files.wordpress.com/2015/05/keyboardwarriors.jpg"/>
          <p:cNvPicPr>
            <a:picLocks noChangeAspect="1" noChangeArrowheads="1"/>
          </p:cNvPicPr>
          <p:nvPr/>
        </p:nvPicPr>
        <p:blipFill rotWithShape="1">
          <a:blip r:embed="rId4">
            <a:extLst>
              <a:ext uri="{BEBA8EAE-BF5A-486C-A8C5-ECC9F3942E4B}">
                <a14:imgProps xmlns:a14="http://schemas.microsoft.com/office/drawing/2010/main">
                  <a14:imgLayer r:embed="rId5">
                    <a14:imgEffect>
                      <a14:artisticLightScreen/>
                    </a14:imgEffect>
                  </a14:imgLayer>
                </a14:imgProps>
              </a:ext>
              <a:ext uri="{28A0092B-C50C-407E-A947-70E740481C1C}">
                <a14:useLocalDpi xmlns:a14="http://schemas.microsoft.com/office/drawing/2010/main" val="0"/>
              </a:ext>
            </a:extLst>
          </a:blip>
          <a:srcRect l="3005" t="6212" r="4409" b="7761"/>
          <a:stretch/>
        </p:blipFill>
        <p:spPr bwMode="auto">
          <a:xfrm>
            <a:off x="228600" y="3006267"/>
            <a:ext cx="4480560" cy="2560320"/>
          </a:xfrm>
          <a:prstGeom prst="rect">
            <a:avLst/>
          </a:prstGeom>
          <a:ln>
            <a:noFill/>
          </a:ln>
          <a:extLst/>
        </p:spPr>
      </p:pic>
      <p:sp>
        <p:nvSpPr>
          <p:cNvPr id="2" name="Title 1">
            <a:extLst>
              <a:ext uri="{FF2B5EF4-FFF2-40B4-BE49-F238E27FC236}">
                <a16:creationId xmlns:a16="http://schemas.microsoft.com/office/drawing/2014/main" id="{0E37DCA7-4261-4BE6-89FD-FEAEC284E4C4}"/>
              </a:ext>
            </a:extLst>
          </p:cNvPr>
          <p:cNvSpPr>
            <a:spLocks noGrp="1"/>
          </p:cNvSpPr>
          <p:nvPr>
            <p:ph type="title"/>
          </p:nvPr>
        </p:nvSpPr>
        <p:spPr>
          <a:xfrm>
            <a:off x="561845" y="366812"/>
            <a:ext cx="6219955" cy="1143000"/>
          </a:xfrm>
        </p:spPr>
        <p:txBody>
          <a:bodyPr/>
          <a:lstStyle/>
          <a:p>
            <a:r>
              <a:rPr lang="en-US" dirty="0"/>
              <a:t>Paradigm debate</a:t>
            </a:r>
            <a:br>
              <a:rPr lang="en-US" dirty="0"/>
            </a:br>
            <a:endParaRPr lang="en-US" dirty="0"/>
          </a:p>
        </p:txBody>
      </p:sp>
      <p:sp>
        <p:nvSpPr>
          <p:cNvPr id="4" name="Text Placeholder 3">
            <a:extLst>
              <a:ext uri="{FF2B5EF4-FFF2-40B4-BE49-F238E27FC236}">
                <a16:creationId xmlns:a16="http://schemas.microsoft.com/office/drawing/2014/main" id="{A187B743-410D-439D-979D-1A2AE46D2E35}"/>
              </a:ext>
            </a:extLst>
          </p:cNvPr>
          <p:cNvSpPr>
            <a:spLocks noGrp="1"/>
          </p:cNvSpPr>
          <p:nvPr>
            <p:ph type="body" sz="quarter" idx="11"/>
          </p:nvPr>
        </p:nvSpPr>
        <p:spPr>
          <a:xfrm>
            <a:off x="561845" y="1091205"/>
            <a:ext cx="4147315" cy="837214"/>
          </a:xfrm>
        </p:spPr>
        <p:txBody>
          <a:bodyPr/>
          <a:lstStyle/>
          <a:p>
            <a:r>
              <a:rPr lang="en-US" dirty="0"/>
              <a:t>Group work</a:t>
            </a:r>
          </a:p>
        </p:txBody>
      </p:sp>
    </p:spTree>
    <p:extLst>
      <p:ext uri="{BB962C8B-B14F-4D97-AF65-F5344CB8AC3E}">
        <p14:creationId xmlns:p14="http://schemas.microsoft.com/office/powerpoint/2010/main" val="992729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589ACBE-4662-44A5-BB26-80D7E1C24E44}"/>
              </a:ext>
            </a:extLst>
          </p:cNvPr>
          <p:cNvSpPr/>
          <p:nvPr/>
        </p:nvSpPr>
        <p:spPr>
          <a:xfrm flipH="1">
            <a:off x="1078857" y="2146638"/>
            <a:ext cx="5932053" cy="884774"/>
          </a:xfrm>
          <a:custGeom>
            <a:avLst/>
            <a:gdLst>
              <a:gd name="connsiteX0" fmla="*/ 0 w 5932053"/>
              <a:gd name="connsiteY0" fmla="*/ 0 h 884772"/>
              <a:gd name="connsiteX1" fmla="*/ 5489667 w 5932053"/>
              <a:gd name="connsiteY1" fmla="*/ 0 h 884772"/>
              <a:gd name="connsiteX2" fmla="*/ 5932053 w 5932053"/>
              <a:gd name="connsiteY2" fmla="*/ 442386 h 884772"/>
              <a:gd name="connsiteX3" fmla="*/ 5489667 w 5932053"/>
              <a:gd name="connsiteY3" fmla="*/ 884772 h 884772"/>
              <a:gd name="connsiteX4" fmla="*/ 0 w 5932053"/>
              <a:gd name="connsiteY4" fmla="*/ 884772 h 884772"/>
              <a:gd name="connsiteX5" fmla="*/ 0 w 5932053"/>
              <a:gd name="connsiteY5" fmla="*/ 0 h 88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32053" h="884772">
                <a:moveTo>
                  <a:pt x="5932053" y="884771"/>
                </a:moveTo>
                <a:lnTo>
                  <a:pt x="442386" y="884771"/>
                </a:lnTo>
                <a:lnTo>
                  <a:pt x="0" y="442386"/>
                </a:lnTo>
                <a:lnTo>
                  <a:pt x="442386" y="1"/>
                </a:lnTo>
                <a:lnTo>
                  <a:pt x="5932053" y="1"/>
                </a:lnTo>
                <a:lnTo>
                  <a:pt x="5932053" y="884771"/>
                </a:lnTo>
                <a:close/>
              </a:path>
            </a:pathLst>
          </a:custGeom>
          <a:solidFill>
            <a:srgbClr val="5E9A8F"/>
          </a:solidFill>
        </p:spPr>
        <p:style>
          <a:lnRef idx="2">
            <a:schemeClr val="lt1">
              <a:hueOff val="0"/>
              <a:satOff val="0"/>
              <a:lumOff val="0"/>
              <a:alphaOff val="0"/>
            </a:schemeClr>
          </a:lnRef>
          <a:fillRef idx="1">
            <a:scrgbClr r="0" g="0" b="0"/>
          </a:fillRef>
          <a:effectRef idx="0">
            <a:schemeClr val="accent2">
              <a:shade val="80000"/>
              <a:hueOff val="0"/>
              <a:satOff val="0"/>
              <a:lumOff val="0"/>
              <a:alphaOff val="0"/>
            </a:schemeClr>
          </a:effectRef>
          <a:fontRef idx="minor">
            <a:schemeClr val="lt1"/>
          </a:fontRef>
        </p:style>
        <p:txBody>
          <a:bodyPr spcFirstLastPara="0" vert="horz" wrap="square" lIns="38808" tIns="121921" rIns="448777" bIns="121921" numCol="1" spcCol="1270" anchor="ctr" anchorCtr="0">
            <a:noAutofit/>
          </a:bodyPr>
          <a:lstStyle/>
          <a:p>
            <a:pPr marL="0" lvl="0" indent="0" algn="ctr" defTabSz="1422400">
              <a:lnSpc>
                <a:spcPct val="90000"/>
              </a:lnSpc>
              <a:spcBef>
                <a:spcPct val="0"/>
              </a:spcBef>
              <a:spcAft>
                <a:spcPct val="35000"/>
              </a:spcAft>
              <a:buNone/>
            </a:pPr>
            <a:r>
              <a:rPr lang="en-US" sz="3200" kern="1200" dirty="0">
                <a:latin typeface="Century Gothic" panose="020B0502020202020204" pitchFamily="34" charset="0"/>
              </a:rPr>
              <a:t>Positivist</a:t>
            </a:r>
          </a:p>
        </p:txBody>
      </p:sp>
      <p:sp>
        <p:nvSpPr>
          <p:cNvPr id="9" name="Oval 8">
            <a:extLst>
              <a:ext uri="{FF2B5EF4-FFF2-40B4-BE49-F238E27FC236}">
                <a16:creationId xmlns:a16="http://schemas.microsoft.com/office/drawing/2014/main" id="{E9E7E630-7C3D-4F0D-A69A-A786AB5C2D96}"/>
              </a:ext>
            </a:extLst>
          </p:cNvPr>
          <p:cNvSpPr/>
          <p:nvPr/>
        </p:nvSpPr>
        <p:spPr>
          <a:xfrm>
            <a:off x="7460107" y="1708389"/>
            <a:ext cx="1760092" cy="1760092"/>
          </a:xfrm>
          <a:prstGeom prst="ellipse">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10" name="Freeform: Shape 9">
            <a:extLst>
              <a:ext uri="{FF2B5EF4-FFF2-40B4-BE49-F238E27FC236}">
                <a16:creationId xmlns:a16="http://schemas.microsoft.com/office/drawing/2014/main" id="{B7E285FD-702F-4A82-9CE8-6AEBEFB4FABC}"/>
              </a:ext>
            </a:extLst>
          </p:cNvPr>
          <p:cNvSpPr/>
          <p:nvPr/>
        </p:nvSpPr>
        <p:spPr>
          <a:xfrm flipH="1">
            <a:off x="1078857" y="3933001"/>
            <a:ext cx="5932053" cy="884773"/>
          </a:xfrm>
          <a:custGeom>
            <a:avLst/>
            <a:gdLst>
              <a:gd name="connsiteX0" fmla="*/ 0 w 5932053"/>
              <a:gd name="connsiteY0" fmla="*/ 0 h 884772"/>
              <a:gd name="connsiteX1" fmla="*/ 5489667 w 5932053"/>
              <a:gd name="connsiteY1" fmla="*/ 0 h 884772"/>
              <a:gd name="connsiteX2" fmla="*/ 5932053 w 5932053"/>
              <a:gd name="connsiteY2" fmla="*/ 442386 h 884772"/>
              <a:gd name="connsiteX3" fmla="*/ 5489667 w 5932053"/>
              <a:gd name="connsiteY3" fmla="*/ 884772 h 884772"/>
              <a:gd name="connsiteX4" fmla="*/ 0 w 5932053"/>
              <a:gd name="connsiteY4" fmla="*/ 884772 h 884772"/>
              <a:gd name="connsiteX5" fmla="*/ 0 w 5932053"/>
              <a:gd name="connsiteY5" fmla="*/ 0 h 88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32053" h="884772">
                <a:moveTo>
                  <a:pt x="5932053" y="884771"/>
                </a:moveTo>
                <a:lnTo>
                  <a:pt x="442386" y="884771"/>
                </a:lnTo>
                <a:lnTo>
                  <a:pt x="0" y="442386"/>
                </a:lnTo>
                <a:lnTo>
                  <a:pt x="442386" y="1"/>
                </a:lnTo>
                <a:lnTo>
                  <a:pt x="5932053" y="1"/>
                </a:lnTo>
                <a:lnTo>
                  <a:pt x="5932053" y="884771"/>
                </a:lnTo>
                <a:close/>
              </a:path>
            </a:pathLst>
          </a:custGeom>
          <a:solidFill>
            <a:srgbClr val="A4C8C1"/>
          </a:solidFill>
        </p:spPr>
        <p:style>
          <a:lnRef idx="2">
            <a:schemeClr val="lt1">
              <a:hueOff val="0"/>
              <a:satOff val="0"/>
              <a:lumOff val="0"/>
              <a:alphaOff val="0"/>
            </a:schemeClr>
          </a:lnRef>
          <a:fillRef idx="1">
            <a:scrgbClr r="0" g="0" b="0"/>
          </a:fillRef>
          <a:effectRef idx="0">
            <a:schemeClr val="accent2">
              <a:shade val="80000"/>
              <a:hueOff val="-17936"/>
              <a:satOff val="-2012"/>
              <a:lumOff val="12840"/>
              <a:alphaOff val="0"/>
            </a:schemeClr>
          </a:effectRef>
          <a:fontRef idx="minor">
            <a:schemeClr val="lt1"/>
          </a:fontRef>
        </p:style>
        <p:txBody>
          <a:bodyPr spcFirstLastPara="0" vert="horz" wrap="square" lIns="38808" tIns="106681" rIns="420329"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latin typeface="Century Gothic" panose="020B0502020202020204" pitchFamily="34" charset="0"/>
              </a:rPr>
              <a:t>Constructivist/interpretivist</a:t>
            </a:r>
          </a:p>
        </p:txBody>
      </p:sp>
      <p:sp>
        <p:nvSpPr>
          <p:cNvPr id="11" name="Oval 10">
            <a:extLst>
              <a:ext uri="{FF2B5EF4-FFF2-40B4-BE49-F238E27FC236}">
                <a16:creationId xmlns:a16="http://schemas.microsoft.com/office/drawing/2014/main" id="{325A9F75-AD56-42F9-A7B7-AEB10B05360C}"/>
              </a:ext>
            </a:extLst>
          </p:cNvPr>
          <p:cNvSpPr/>
          <p:nvPr/>
        </p:nvSpPr>
        <p:spPr>
          <a:xfrm>
            <a:off x="7460107" y="3528716"/>
            <a:ext cx="1760092" cy="1760092"/>
          </a:xfrm>
          <a:prstGeom prst="ellipse">
            <a:avLst/>
          </a:prstGeom>
          <a:blipFill rotWithShape="1">
            <a:blip r:embed="rId4"/>
            <a:stretch>
              <a:fillRect/>
            </a:stretch>
          </a:blipFill>
        </p:spPr>
        <p:style>
          <a:lnRef idx="2">
            <a:schemeClr val="lt1">
              <a:hueOff val="0"/>
              <a:satOff val="0"/>
              <a:lumOff val="0"/>
              <a:alphaOff val="0"/>
            </a:schemeClr>
          </a:lnRef>
          <a:fillRef idx="1">
            <a:scrgbClr r="0" g="0" b="0"/>
          </a:fillRef>
          <a:effectRef idx="0">
            <a:schemeClr val="accent2">
              <a:tint val="50000"/>
              <a:hueOff val="-1904"/>
              <a:satOff val="-1364"/>
              <a:lumOff val="5595"/>
              <a:alphaOff val="0"/>
            </a:schemeClr>
          </a:effectRef>
          <a:fontRef idx="minor">
            <a:schemeClr val="lt1">
              <a:hueOff val="0"/>
              <a:satOff val="0"/>
              <a:lumOff val="0"/>
              <a:alphaOff val="0"/>
            </a:schemeClr>
          </a:fontRef>
        </p:style>
      </p:sp>
      <p:sp>
        <p:nvSpPr>
          <p:cNvPr id="13" name="Freeform: Shape 12">
            <a:extLst>
              <a:ext uri="{FF2B5EF4-FFF2-40B4-BE49-F238E27FC236}">
                <a16:creationId xmlns:a16="http://schemas.microsoft.com/office/drawing/2014/main" id="{94A02786-A37B-48EE-B203-9E4BA42AA319}"/>
              </a:ext>
            </a:extLst>
          </p:cNvPr>
          <p:cNvSpPr/>
          <p:nvPr/>
        </p:nvSpPr>
        <p:spPr>
          <a:xfrm flipH="1">
            <a:off x="1078857" y="5744627"/>
            <a:ext cx="5932054" cy="884773"/>
          </a:xfrm>
          <a:custGeom>
            <a:avLst/>
            <a:gdLst>
              <a:gd name="connsiteX0" fmla="*/ 0 w 5932053"/>
              <a:gd name="connsiteY0" fmla="*/ 0 h 884772"/>
              <a:gd name="connsiteX1" fmla="*/ 5489667 w 5932053"/>
              <a:gd name="connsiteY1" fmla="*/ 0 h 884772"/>
              <a:gd name="connsiteX2" fmla="*/ 5932053 w 5932053"/>
              <a:gd name="connsiteY2" fmla="*/ 442386 h 884772"/>
              <a:gd name="connsiteX3" fmla="*/ 5489667 w 5932053"/>
              <a:gd name="connsiteY3" fmla="*/ 884772 h 884772"/>
              <a:gd name="connsiteX4" fmla="*/ 0 w 5932053"/>
              <a:gd name="connsiteY4" fmla="*/ 884772 h 884772"/>
              <a:gd name="connsiteX5" fmla="*/ 0 w 5932053"/>
              <a:gd name="connsiteY5" fmla="*/ 0 h 88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32053" h="884772">
                <a:moveTo>
                  <a:pt x="5932053" y="884771"/>
                </a:moveTo>
                <a:lnTo>
                  <a:pt x="442386" y="884771"/>
                </a:lnTo>
                <a:lnTo>
                  <a:pt x="0" y="442386"/>
                </a:lnTo>
                <a:lnTo>
                  <a:pt x="442386" y="1"/>
                </a:lnTo>
                <a:lnTo>
                  <a:pt x="5932053" y="1"/>
                </a:lnTo>
                <a:lnTo>
                  <a:pt x="5932053" y="884771"/>
                </a:lnTo>
                <a:close/>
              </a:path>
            </a:pathLst>
          </a:custGeom>
          <a:solidFill>
            <a:srgbClr val="C8DEDA"/>
          </a:solidFill>
        </p:spPr>
        <p:style>
          <a:lnRef idx="2">
            <a:schemeClr val="lt1">
              <a:hueOff val="0"/>
              <a:satOff val="0"/>
              <a:lumOff val="0"/>
              <a:alphaOff val="0"/>
            </a:schemeClr>
          </a:lnRef>
          <a:fillRef idx="1">
            <a:scrgbClr r="0" g="0" b="0"/>
          </a:fillRef>
          <a:effectRef idx="0">
            <a:schemeClr val="accent2">
              <a:shade val="80000"/>
              <a:hueOff val="-35872"/>
              <a:satOff val="-4024"/>
              <a:lumOff val="25680"/>
              <a:alphaOff val="0"/>
            </a:schemeClr>
          </a:effectRef>
          <a:fontRef idx="minor">
            <a:schemeClr val="lt1"/>
          </a:fontRef>
        </p:style>
        <p:txBody>
          <a:bodyPr spcFirstLastPara="0" vert="horz" wrap="square" lIns="38808" tIns="106681" rIns="42033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latin typeface="Century Gothic" panose="020B0502020202020204" pitchFamily="34" charset="0"/>
              </a:rPr>
              <a:t>Critical/emancipatory</a:t>
            </a:r>
          </a:p>
        </p:txBody>
      </p:sp>
      <p:sp>
        <p:nvSpPr>
          <p:cNvPr id="14" name="Oval 13">
            <a:extLst>
              <a:ext uri="{FF2B5EF4-FFF2-40B4-BE49-F238E27FC236}">
                <a16:creationId xmlns:a16="http://schemas.microsoft.com/office/drawing/2014/main" id="{788A794C-37F1-43D6-B04D-7FA90F2017F7}"/>
              </a:ext>
            </a:extLst>
          </p:cNvPr>
          <p:cNvSpPr/>
          <p:nvPr/>
        </p:nvSpPr>
        <p:spPr>
          <a:xfrm>
            <a:off x="7460107" y="5282296"/>
            <a:ext cx="1760092" cy="1760092"/>
          </a:xfrm>
          <a:prstGeom prst="ellipse">
            <a:avLst/>
          </a:prstGeom>
          <a:blipFill rotWithShape="1">
            <a:blip r:embed="rId5">
              <a:extLst>
                <a:ext uri="{BEBA8EAE-BF5A-486C-A8C5-ECC9F3942E4B}">
                  <a14:imgProps xmlns:a14="http://schemas.microsoft.com/office/drawing/2010/main">
                    <a14:imgLayer r:embed="rId6">
                      <a14:imgEffect>
                        <a14:backgroundRemoval t="10000" b="90000" l="10000" r="90000">
                          <a14:backgroundMark x1="72336" y1="48822" x2="410" y2="50524"/>
                          <a14:backgroundMark x1="410" y1="50524" x2="16803" y2="20288"/>
                          <a14:backgroundMark x1="16803" y1="20288" x2="46107" y2="44110"/>
                          <a14:backgroundMark x1="46107" y1="44110" x2="63730" y2="72382"/>
                          <a14:backgroundMark x1="63730" y1="72382" x2="60246" y2="79974"/>
                          <a14:backgroundMark x1="60246" y1="79974" x2="30123" y2="70942"/>
                          <a14:backgroundMark x1="30123" y1="70942" x2="41803" y2="46204"/>
                          <a14:backgroundMark x1="41803" y1="46204" x2="31557" y2="60079"/>
                          <a14:backgroundMark x1="69672" y1="84293" x2="6762" y2="79712"/>
                          <a14:backgroundMark x1="6762" y1="79712" x2="11475" y2="52618"/>
                          <a14:backgroundMark x1="11475" y1="52618" x2="14344" y2="47906"/>
                          <a14:backgroundMark x1="87910" y1="87827" x2="36885" y2="67932"/>
                          <a14:backgroundMark x1="80943" y1="40183" x2="60861" y2="63220"/>
                          <a14:backgroundMark x1="60861" y1="63220" x2="76025" y2="34162"/>
                          <a14:backgroundMark x1="76025" y1="34162" x2="94262" y2="62042"/>
                          <a14:backgroundMark x1="94262" y1="62042" x2="73361" y2="88351"/>
                          <a14:backgroundMark x1="73361" y1="88351" x2="46926" y2="81152"/>
                          <a14:backgroundMark x1="46926" y1="81152" x2="60451" y2="57723"/>
                          <a14:backgroundMark x1="60451" y1="57723" x2="5738" y2="49738"/>
                          <a14:backgroundMark x1="5738" y1="49738" x2="6762" y2="5497"/>
                          <a14:backgroundMark x1="6762" y1="5497" x2="24590" y2="21990"/>
                          <a14:backgroundMark x1="33402" y1="38482" x2="5533" y2="39267"/>
                          <a14:backgroundMark x1="5533" y1="39267" x2="2254" y2="38482"/>
                          <a14:backgroundMark x1="75820" y1="41099" x2="32377" y2="42801"/>
                          <a14:backgroundMark x1="73975" y1="35864" x2="45697" y2="46466"/>
                          <a14:backgroundMark x1="45697" y1="46466" x2="44672" y2="41099"/>
                        </a14:backgroundRemoval>
                      </a14:imgEffect>
                    </a14:imgLayer>
                  </a14:imgProps>
                </a:ext>
              </a:extLst>
            </a:blip>
            <a:stretch>
              <a:fillRect/>
            </a:stretch>
          </a:blipFill>
        </p:spPr>
        <p:style>
          <a:lnRef idx="2">
            <a:schemeClr val="lt1">
              <a:hueOff val="0"/>
              <a:satOff val="0"/>
              <a:lumOff val="0"/>
              <a:alphaOff val="0"/>
            </a:schemeClr>
          </a:lnRef>
          <a:fillRef idx="1">
            <a:scrgbClr r="0" g="0" b="0"/>
          </a:fillRef>
          <a:effectRef idx="0">
            <a:schemeClr val="accent2">
              <a:tint val="50000"/>
              <a:hueOff val="-3809"/>
              <a:satOff val="-2729"/>
              <a:lumOff val="11191"/>
              <a:alphaOff val="0"/>
            </a:schemeClr>
          </a:effectRef>
          <a:fontRef idx="minor">
            <a:schemeClr val="lt1">
              <a:hueOff val="0"/>
              <a:satOff val="0"/>
              <a:lumOff val="0"/>
              <a:alphaOff val="0"/>
            </a:schemeClr>
          </a:fontRef>
        </p:style>
        <p:txBody>
          <a:bodyPr/>
          <a:lstStyle/>
          <a:p>
            <a:endParaRPr lang="en-US" dirty="0"/>
          </a:p>
        </p:txBody>
      </p:sp>
      <p:sp>
        <p:nvSpPr>
          <p:cNvPr id="2" name="Title 1">
            <a:extLst>
              <a:ext uri="{FF2B5EF4-FFF2-40B4-BE49-F238E27FC236}">
                <a16:creationId xmlns:a16="http://schemas.microsoft.com/office/drawing/2014/main" id="{549522A2-C27C-483E-A276-FA7D6AFC9B9A}"/>
              </a:ext>
            </a:extLst>
          </p:cNvPr>
          <p:cNvSpPr>
            <a:spLocks noGrp="1"/>
          </p:cNvSpPr>
          <p:nvPr>
            <p:ph type="title"/>
          </p:nvPr>
        </p:nvSpPr>
        <p:spPr/>
        <p:txBody>
          <a:bodyPr/>
          <a:lstStyle/>
          <a:p>
            <a:r>
              <a:rPr lang="en-US" dirty="0"/>
              <a:t>Paradigm debate</a:t>
            </a:r>
            <a:br>
              <a:rPr lang="en-US" dirty="0"/>
            </a:br>
            <a:endParaRPr lang="en-US" dirty="0"/>
          </a:p>
        </p:txBody>
      </p:sp>
      <p:pic>
        <p:nvPicPr>
          <p:cNvPr id="15" name="Picture 14">
            <a:extLst>
              <a:ext uri="{FF2B5EF4-FFF2-40B4-BE49-F238E27FC236}">
                <a16:creationId xmlns:a16="http://schemas.microsoft.com/office/drawing/2014/main" id="{B934B477-D4AC-45EC-B0C4-24A04815F52C}"/>
              </a:ext>
            </a:extLst>
          </p:cNvPr>
          <p:cNvPicPr>
            <a:picLocks noChangeAspect="1"/>
          </p:cNvPicPr>
          <p:nvPr/>
        </p:nvPicPr>
        <p:blipFill>
          <a:blip r:embed="rId7"/>
          <a:stretch>
            <a:fillRect/>
          </a:stretch>
        </p:blipFill>
        <p:spPr>
          <a:xfrm>
            <a:off x="7391400" y="5288280"/>
            <a:ext cx="1645920" cy="1645920"/>
          </a:xfrm>
          <a:prstGeom prst="rect">
            <a:avLst/>
          </a:prstGeom>
        </p:spPr>
      </p:pic>
    </p:spTree>
    <p:extLst>
      <p:ext uri="{BB962C8B-B14F-4D97-AF65-F5344CB8AC3E}">
        <p14:creationId xmlns:p14="http://schemas.microsoft.com/office/powerpoint/2010/main" val="3368897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academic batt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4363192"/>
            <a:ext cx="4342410" cy="3256808"/>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50F3543A-A362-4C74-A80D-A328CF0B42DE}"/>
              </a:ext>
            </a:extLst>
          </p:cNvPr>
          <p:cNvSpPr>
            <a:spLocks noGrp="1"/>
          </p:cNvSpPr>
          <p:nvPr>
            <p:ph type="title"/>
          </p:nvPr>
        </p:nvSpPr>
        <p:spPr>
          <a:xfrm>
            <a:off x="561845" y="366812"/>
            <a:ext cx="8724024" cy="837214"/>
          </a:xfrm>
        </p:spPr>
        <p:txBody>
          <a:bodyPr/>
          <a:lstStyle/>
          <a:p>
            <a:r>
              <a:rPr lang="en-US" dirty="0"/>
              <a:t>The Third Wave</a:t>
            </a:r>
          </a:p>
        </p:txBody>
      </p:sp>
      <p:sp>
        <p:nvSpPr>
          <p:cNvPr id="61443" name="Rectangle 3"/>
          <p:cNvSpPr>
            <a:spLocks noGrp="1" noChangeArrowheads="1"/>
          </p:cNvSpPr>
          <p:nvPr>
            <p:ph type="body" sz="quarter" idx="10"/>
          </p:nvPr>
        </p:nvSpPr>
        <p:spPr>
          <a:xfrm>
            <a:off x="638045" y="2514600"/>
            <a:ext cx="9267955" cy="2209800"/>
          </a:xfrm>
        </p:spPr>
        <p:txBody>
          <a:bodyPr/>
          <a:lstStyle/>
          <a:p>
            <a:pPr lvl="1" indent="-457200" algn="l" rtl="0" fontAlgn="base">
              <a:spcAft>
                <a:spcPts val="1200"/>
              </a:spcAft>
              <a:buClr>
                <a:srgbClr val="A84A85"/>
              </a:buClr>
              <a:buFont typeface="Wingdings" panose="05000000000000000000" pitchFamily="2" charset="2"/>
              <a:buChar char="§"/>
              <a:tabLst>
                <a:tab pos="720090" algn="l"/>
              </a:tabLst>
            </a:pPr>
            <a:r>
              <a:rPr lang="en-ZA" sz="2800" kern="1200" spc="-100" dirty="0">
                <a:solidFill>
                  <a:srgbClr val="231F20"/>
                </a:solidFill>
                <a:latin typeface="Century Gothic" panose="020B0502020202020204" pitchFamily="34" charset="0"/>
                <a:cs typeface="Futura LT Pro Book"/>
              </a:rPr>
              <a:t>Different strengths and weaknesses</a:t>
            </a:r>
          </a:p>
          <a:p>
            <a:pPr lvl="1" indent="-457200" algn="l" rtl="0" fontAlgn="base">
              <a:spcAft>
                <a:spcPts val="1200"/>
              </a:spcAft>
              <a:buClr>
                <a:srgbClr val="A84A85"/>
              </a:buClr>
              <a:buFont typeface="Wingdings" panose="05000000000000000000" pitchFamily="2" charset="2"/>
              <a:buChar char="§"/>
              <a:tabLst>
                <a:tab pos="720090" algn="l"/>
              </a:tabLst>
            </a:pPr>
            <a:r>
              <a:rPr lang="en-ZA" sz="2800" kern="1200" spc="-100" dirty="0">
                <a:solidFill>
                  <a:srgbClr val="231F20"/>
                </a:solidFill>
                <a:latin typeface="Century Gothic" panose="020B0502020202020204" pitchFamily="34" charset="0"/>
                <a:cs typeface="Futura LT Pro Book"/>
              </a:rPr>
              <a:t>Must be judged by their own criteria</a:t>
            </a:r>
          </a:p>
          <a:p>
            <a:pPr lvl="1" indent="-457200" algn="l" rtl="0" fontAlgn="base">
              <a:spcAft>
                <a:spcPts val="1200"/>
              </a:spcAft>
              <a:buClr>
                <a:srgbClr val="A84A85"/>
              </a:buClr>
              <a:buFont typeface="Wingdings" panose="05000000000000000000" pitchFamily="2" charset="2"/>
              <a:buChar char="§"/>
              <a:tabLst>
                <a:tab pos="720090" algn="l"/>
              </a:tabLst>
            </a:pPr>
            <a:r>
              <a:rPr lang="en-ZA" sz="2800" kern="1200" spc="-100" dirty="0">
                <a:solidFill>
                  <a:srgbClr val="231F20"/>
                </a:solidFill>
                <a:latin typeface="Century Gothic" panose="020B0502020202020204" pitchFamily="34" charset="0"/>
                <a:cs typeface="Futura LT Pro Book"/>
              </a:rPr>
              <a:t>Facilitated the development—last “paradigm”/</a:t>
            </a:r>
            <a:br>
              <a:rPr lang="en-ZA" sz="2800" kern="1200" spc="-100" dirty="0">
                <a:solidFill>
                  <a:srgbClr val="231F20"/>
                </a:solidFill>
                <a:latin typeface="Century Gothic" panose="020B0502020202020204" pitchFamily="34" charset="0"/>
                <a:cs typeface="Futura LT Pro Book"/>
              </a:rPr>
            </a:br>
            <a:r>
              <a:rPr lang="en-ZA" sz="2800" kern="1200" spc="-100" dirty="0">
                <a:solidFill>
                  <a:srgbClr val="231F20"/>
                </a:solidFill>
                <a:latin typeface="Century Gothic" panose="020B0502020202020204" pitchFamily="34" charset="0"/>
                <a:cs typeface="Futura LT Pro Book"/>
              </a:rPr>
              <a:t>3</a:t>
            </a:r>
            <a:r>
              <a:rPr lang="en-ZA" sz="2800" kern="1200" spc="-100" baseline="30000" dirty="0">
                <a:solidFill>
                  <a:srgbClr val="231F20"/>
                </a:solidFill>
                <a:latin typeface="Century Gothic" panose="020B0502020202020204" pitchFamily="34" charset="0"/>
                <a:cs typeface="Futura LT Pro Book"/>
              </a:rPr>
              <a:t>rd</a:t>
            </a:r>
            <a:r>
              <a:rPr lang="en-ZA" sz="2800" kern="1200" spc="-100" dirty="0">
                <a:solidFill>
                  <a:srgbClr val="231F20"/>
                </a:solidFill>
                <a:latin typeface="Century Gothic" panose="020B0502020202020204" pitchFamily="34" charset="0"/>
                <a:cs typeface="Futura LT Pro Book"/>
              </a:rPr>
              <a:t> wave</a:t>
            </a:r>
          </a:p>
        </p:txBody>
      </p:sp>
      <p:sp>
        <p:nvSpPr>
          <p:cNvPr id="8" name="Text Placeholder 7">
            <a:extLst>
              <a:ext uri="{FF2B5EF4-FFF2-40B4-BE49-F238E27FC236}">
                <a16:creationId xmlns:a16="http://schemas.microsoft.com/office/drawing/2014/main" id="{3F9E7E6B-E0E1-4751-9016-6D8F1159AF7F}"/>
              </a:ext>
            </a:extLst>
          </p:cNvPr>
          <p:cNvSpPr>
            <a:spLocks noGrp="1"/>
          </p:cNvSpPr>
          <p:nvPr>
            <p:ph type="body" sz="quarter" idx="11"/>
          </p:nvPr>
        </p:nvSpPr>
        <p:spPr>
          <a:xfrm>
            <a:off x="561845" y="1091204"/>
            <a:ext cx="8724024" cy="1270995"/>
          </a:xfrm>
        </p:spPr>
        <p:txBody>
          <a:bodyPr/>
          <a:lstStyle/>
          <a:p>
            <a:r>
              <a:rPr lang="en-US" sz="4000" spc="-100" dirty="0"/>
              <a:t>What is better, qualitative </a:t>
            </a:r>
            <a:br>
              <a:rPr lang="en-US" sz="4000" spc="-100" dirty="0"/>
            </a:br>
            <a:r>
              <a:rPr lang="en-US" sz="4000" spc="-100" dirty="0"/>
              <a:t>or quantitative?</a:t>
            </a:r>
          </a:p>
          <a:p>
            <a:endParaRPr lang="en-US" dirty="0"/>
          </a:p>
        </p:txBody>
      </p:sp>
      <p:sp>
        <p:nvSpPr>
          <p:cNvPr id="11" name="Rectangle 10">
            <a:extLst>
              <a:ext uri="{FF2B5EF4-FFF2-40B4-BE49-F238E27FC236}">
                <a16:creationId xmlns:a16="http://schemas.microsoft.com/office/drawing/2014/main" id="{AD303F25-F381-4D40-A65C-454A08CD75D4}"/>
              </a:ext>
            </a:extLst>
          </p:cNvPr>
          <p:cNvSpPr/>
          <p:nvPr/>
        </p:nvSpPr>
        <p:spPr>
          <a:xfrm>
            <a:off x="5029200" y="5045183"/>
            <a:ext cx="5029200" cy="1969770"/>
          </a:xfrm>
          <a:prstGeom prst="rect">
            <a:avLst/>
          </a:prstGeom>
        </p:spPr>
        <p:txBody>
          <a:bodyPr>
            <a:spAutoFit/>
          </a:bodyPr>
          <a:lstStyle/>
          <a:p>
            <a:pPr>
              <a:spcAft>
                <a:spcPts val="600"/>
              </a:spcAft>
            </a:pPr>
            <a:r>
              <a:rPr lang="en-US" sz="2800" b="1" u="sng" dirty="0">
                <a:latin typeface="Century Gothic" panose="020B0502020202020204" pitchFamily="34" charset="0"/>
              </a:rPr>
              <a:t>Pragmatism</a:t>
            </a:r>
          </a:p>
          <a:p>
            <a:pPr marL="457200" indent="-457200">
              <a:spcAft>
                <a:spcPts val="300"/>
              </a:spcAft>
              <a:buClr>
                <a:srgbClr val="A84A85"/>
              </a:buClr>
              <a:buFont typeface="Wingdings" panose="05000000000000000000" pitchFamily="2" charset="2"/>
              <a:buChar char="§"/>
            </a:pPr>
            <a:r>
              <a:rPr lang="en-US" sz="2800" dirty="0">
                <a:latin typeface="Century Gothic" panose="020B0502020202020204" pitchFamily="34" charset="0"/>
              </a:rPr>
              <a:t>Focus on usefulness</a:t>
            </a:r>
          </a:p>
          <a:p>
            <a:pPr marL="457200" indent="-457200">
              <a:spcAft>
                <a:spcPts val="300"/>
              </a:spcAft>
              <a:buClr>
                <a:srgbClr val="A84A85"/>
              </a:buClr>
              <a:buFont typeface="Wingdings" panose="05000000000000000000" pitchFamily="2" charset="2"/>
              <a:buChar char="§"/>
            </a:pPr>
            <a:r>
              <a:rPr lang="en-US" sz="2800" dirty="0">
                <a:latin typeface="Century Gothic" panose="020B0502020202020204" pitchFamily="34" charset="0"/>
              </a:rPr>
              <a:t>Mixed-methods</a:t>
            </a:r>
          </a:p>
          <a:p>
            <a:pPr marL="457200" indent="-457200">
              <a:buClr>
                <a:srgbClr val="A84A85"/>
              </a:buClr>
              <a:buFont typeface="Wingdings" panose="05000000000000000000" pitchFamily="2" charset="2"/>
              <a:buChar char="§"/>
            </a:pPr>
            <a:r>
              <a:rPr lang="en-US" sz="2800" dirty="0">
                <a:latin typeface="Century Gothic" panose="020B0502020202020204" pitchFamily="34" charset="0"/>
              </a:rPr>
              <a:t>Supplement each other</a:t>
            </a:r>
          </a:p>
        </p:txBody>
      </p:sp>
    </p:spTree>
    <p:extLst>
      <p:ext uri="{BB962C8B-B14F-4D97-AF65-F5344CB8AC3E}">
        <p14:creationId xmlns:p14="http://schemas.microsoft.com/office/powerpoint/2010/main" val="4217347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5"/>
          <p:cNvSpPr txBox="1"/>
          <p:nvPr/>
        </p:nvSpPr>
        <p:spPr>
          <a:xfrm>
            <a:off x="561845" y="1983304"/>
            <a:ext cx="8351954" cy="5278368"/>
          </a:xfrm>
          <a:prstGeom prst="rect">
            <a:avLst/>
          </a:prstGeom>
        </p:spPr>
        <p:txBody>
          <a:bodyPr vert="horz" wrap="square" lIns="0" tIns="0" rIns="0" bIns="0" rtlCol="0">
            <a:spAutoFit/>
          </a:bodyPr>
          <a:lstStyle/>
          <a:p>
            <a:pPr marL="812801" indent="-342900">
              <a:spcBef>
                <a:spcPts val="600"/>
              </a:spcBef>
              <a:spcAft>
                <a:spcPts val="300"/>
              </a:spcAft>
              <a:buClr>
                <a:srgbClr val="A84A85"/>
              </a:buClr>
              <a:buFont typeface="Wingdings" panose="05000000000000000000" pitchFamily="2" charset="2"/>
              <a:buChar char="§"/>
              <a:tabLst>
                <a:tab pos="720090" algn="l"/>
              </a:tabLst>
            </a:pPr>
            <a:r>
              <a:rPr lang="en-US" sz="2600" dirty="0">
                <a:solidFill>
                  <a:srgbClr val="231F20"/>
                </a:solidFill>
                <a:latin typeface="Century Gothic" panose="020B0502020202020204" pitchFamily="34" charset="0"/>
                <a:cs typeface="Futura LT Pro Book"/>
              </a:rPr>
              <a:t>Split into four groups representing each </a:t>
            </a:r>
            <a:br>
              <a:rPr lang="en-US" sz="2600" dirty="0">
                <a:solidFill>
                  <a:srgbClr val="231F20"/>
                </a:solidFill>
                <a:latin typeface="Century Gothic" panose="020B0502020202020204" pitchFamily="34" charset="0"/>
                <a:cs typeface="Futura LT Pro Book"/>
              </a:rPr>
            </a:br>
            <a:r>
              <a:rPr lang="en-US" sz="2600" dirty="0">
                <a:solidFill>
                  <a:srgbClr val="231F20"/>
                </a:solidFill>
                <a:latin typeface="Century Gothic" panose="020B0502020202020204" pitchFamily="34" charset="0"/>
                <a:cs typeface="Futura LT Pro Book"/>
              </a:rPr>
              <a:t>of the four major paradigms</a:t>
            </a:r>
          </a:p>
          <a:p>
            <a:pPr marL="812801" indent="-342900">
              <a:spcBef>
                <a:spcPts val="600"/>
              </a:spcBef>
              <a:buClr>
                <a:srgbClr val="A84A85"/>
              </a:buClr>
              <a:buFont typeface="Wingdings" panose="05000000000000000000" pitchFamily="2" charset="2"/>
              <a:buChar char="§"/>
              <a:tabLst>
                <a:tab pos="720090" algn="l"/>
              </a:tabLst>
            </a:pPr>
            <a:r>
              <a:rPr lang="en-US" sz="2600" dirty="0">
                <a:solidFill>
                  <a:srgbClr val="231F20"/>
                </a:solidFill>
                <a:latin typeface="Century Gothic" panose="020B0502020202020204" pitchFamily="34" charset="0"/>
                <a:cs typeface="Futura LT Pro Book"/>
              </a:rPr>
              <a:t>Design an evaluation project around the topic</a:t>
            </a:r>
          </a:p>
          <a:p>
            <a:pPr marL="1270001" lvl="1" indent="-342900">
              <a:spcBef>
                <a:spcPts val="600"/>
              </a:spcBef>
              <a:buClr>
                <a:srgbClr val="A84A85"/>
              </a:buClr>
              <a:buSzPct val="75000"/>
              <a:buFont typeface="Courier New" panose="02070309020205020404" pitchFamily="49" charset="0"/>
              <a:buChar char="o"/>
              <a:tabLst>
                <a:tab pos="720090" algn="l"/>
              </a:tabLst>
            </a:pPr>
            <a:r>
              <a:rPr lang="en-US" sz="2400" dirty="0">
                <a:solidFill>
                  <a:srgbClr val="231F20"/>
                </a:solidFill>
                <a:latin typeface="Century Gothic" panose="020B0502020202020204" pitchFamily="34" charset="0"/>
                <a:cs typeface="Futura LT Pro Book"/>
              </a:rPr>
              <a:t>Develop a particular evaluation question </a:t>
            </a:r>
            <a:br>
              <a:rPr lang="en-US" sz="2400" dirty="0">
                <a:solidFill>
                  <a:srgbClr val="231F20"/>
                </a:solidFill>
                <a:latin typeface="Century Gothic" panose="020B0502020202020204" pitchFamily="34" charset="0"/>
                <a:cs typeface="Futura LT Pro Book"/>
              </a:rPr>
            </a:br>
            <a:r>
              <a:rPr lang="en-US" sz="2400" dirty="0">
                <a:solidFill>
                  <a:srgbClr val="231F20"/>
                </a:solidFill>
                <a:latin typeface="Century Gothic" panose="020B0502020202020204" pitchFamily="34" charset="0"/>
                <a:cs typeface="Futura LT Pro Book"/>
              </a:rPr>
              <a:t>and expand on the context</a:t>
            </a:r>
          </a:p>
          <a:p>
            <a:pPr marL="1270001" lvl="1" indent="-342900">
              <a:spcBef>
                <a:spcPts val="600"/>
              </a:spcBef>
              <a:buClr>
                <a:srgbClr val="A84A85"/>
              </a:buClr>
              <a:buSzPct val="75000"/>
              <a:buFont typeface="Courier New" panose="02070309020205020404" pitchFamily="49" charset="0"/>
              <a:buChar char="o"/>
              <a:tabLst>
                <a:tab pos="720090" algn="l"/>
              </a:tabLst>
            </a:pPr>
            <a:r>
              <a:rPr lang="en-US" sz="2400" dirty="0">
                <a:solidFill>
                  <a:srgbClr val="231F20"/>
                </a:solidFill>
                <a:latin typeface="Century Gothic" panose="020B0502020202020204" pitchFamily="34" charset="0"/>
                <a:cs typeface="Futura LT Pro Book"/>
              </a:rPr>
              <a:t>Develop your group’s </a:t>
            </a:r>
            <a:br>
              <a:rPr lang="en-US" sz="2400" dirty="0">
                <a:solidFill>
                  <a:srgbClr val="231F20"/>
                </a:solidFill>
                <a:latin typeface="Century Gothic" panose="020B0502020202020204" pitchFamily="34" charset="0"/>
                <a:cs typeface="Futura LT Pro Book"/>
              </a:rPr>
            </a:br>
            <a:r>
              <a:rPr lang="en-US" sz="2400" dirty="0">
                <a:solidFill>
                  <a:srgbClr val="231F20"/>
                </a:solidFill>
                <a:latin typeface="Century Gothic" panose="020B0502020202020204" pitchFamily="34" charset="0"/>
                <a:cs typeface="Futura LT Pro Book"/>
              </a:rPr>
              <a:t>evaluation concept</a:t>
            </a:r>
          </a:p>
          <a:p>
            <a:pPr marL="1270001" lvl="1" indent="-342900">
              <a:spcBef>
                <a:spcPts val="600"/>
              </a:spcBef>
              <a:buClr>
                <a:srgbClr val="A84A85"/>
              </a:buClr>
              <a:buSzPct val="75000"/>
              <a:buFont typeface="Courier New" panose="02070309020205020404" pitchFamily="49" charset="0"/>
              <a:buChar char="o"/>
              <a:tabLst>
                <a:tab pos="720090" algn="l"/>
              </a:tabLst>
            </a:pPr>
            <a:r>
              <a:rPr lang="en-US" sz="2400" i="1" dirty="0">
                <a:solidFill>
                  <a:srgbClr val="231F20"/>
                </a:solidFill>
                <a:latin typeface="Century Gothic" panose="020B0502020202020204" pitchFamily="34" charset="0"/>
                <a:cs typeface="Futura LT Pro Book"/>
              </a:rPr>
              <a:t>20 minutes</a:t>
            </a:r>
          </a:p>
          <a:p>
            <a:pPr marL="812801" indent="-342900">
              <a:spcBef>
                <a:spcPts val="900"/>
              </a:spcBef>
              <a:buClr>
                <a:srgbClr val="A84A85"/>
              </a:buClr>
              <a:buFont typeface="Wingdings" panose="05000000000000000000" pitchFamily="2" charset="2"/>
              <a:buChar char="§"/>
              <a:tabLst>
                <a:tab pos="720090" algn="l"/>
              </a:tabLst>
            </a:pPr>
            <a:r>
              <a:rPr lang="en-US" sz="2600" dirty="0">
                <a:solidFill>
                  <a:srgbClr val="231F20"/>
                </a:solidFill>
                <a:latin typeface="Century Gothic" panose="020B0502020202020204" pitchFamily="34" charset="0"/>
                <a:cs typeface="Futura LT Pro Book"/>
              </a:rPr>
              <a:t>Present your plan to the class</a:t>
            </a:r>
          </a:p>
          <a:p>
            <a:pPr marL="1270001" lvl="2" indent="-342900">
              <a:spcBef>
                <a:spcPts val="600"/>
              </a:spcBef>
              <a:buClr>
                <a:srgbClr val="A84A85"/>
              </a:buClr>
              <a:buSzPct val="75000"/>
              <a:buFont typeface="Courier New" panose="02070309020205020404" pitchFamily="49" charset="0"/>
              <a:buChar char="o"/>
              <a:tabLst>
                <a:tab pos="720090" algn="l"/>
              </a:tabLst>
            </a:pPr>
            <a:r>
              <a:rPr lang="en-US" sz="2400" i="1" dirty="0">
                <a:solidFill>
                  <a:srgbClr val="231F20"/>
                </a:solidFill>
                <a:latin typeface="Century Gothic" panose="020B0502020202020204" pitchFamily="34" charset="0"/>
                <a:cs typeface="Futura LT Pro Book"/>
              </a:rPr>
              <a:t>5 minutes each</a:t>
            </a:r>
          </a:p>
          <a:p>
            <a:pPr marL="812801" lvl="1" indent="-342900">
              <a:spcBef>
                <a:spcPts val="900"/>
              </a:spcBef>
              <a:buClr>
                <a:srgbClr val="A84A85"/>
              </a:buClr>
              <a:buFont typeface="Wingdings" panose="05000000000000000000" pitchFamily="2" charset="2"/>
              <a:buChar char="§"/>
              <a:tabLst>
                <a:tab pos="720090" algn="l"/>
              </a:tabLst>
            </a:pPr>
            <a:r>
              <a:rPr lang="en-US" sz="2600" dirty="0">
                <a:solidFill>
                  <a:srgbClr val="231F20"/>
                </a:solidFill>
                <a:latin typeface="Century Gothic" panose="020B0502020202020204" pitchFamily="34" charset="0"/>
                <a:cs typeface="Futura LT Pro Book"/>
              </a:rPr>
              <a:t>Class discussion</a:t>
            </a:r>
          </a:p>
          <a:p>
            <a:pPr marL="1270001" lvl="2" indent="-342900">
              <a:spcBef>
                <a:spcPts val="600"/>
              </a:spcBef>
              <a:buClr>
                <a:srgbClr val="A84A85"/>
              </a:buClr>
              <a:buSzPct val="75000"/>
              <a:buFont typeface="Courier New" panose="02070309020205020404" pitchFamily="49" charset="0"/>
              <a:buChar char="o"/>
              <a:tabLst>
                <a:tab pos="720090" algn="l"/>
              </a:tabLst>
            </a:pPr>
            <a:r>
              <a:rPr lang="en-US" sz="2400" i="1" dirty="0">
                <a:solidFill>
                  <a:srgbClr val="231F20"/>
                </a:solidFill>
                <a:latin typeface="Century Gothic" panose="020B0502020202020204" pitchFamily="34" charset="0"/>
                <a:cs typeface="Futura LT Pro Book"/>
              </a:rPr>
              <a:t>Combined 20 minutes after all groups present</a:t>
            </a:r>
            <a:endParaRPr lang="en-US" sz="2800" dirty="0">
              <a:solidFill>
                <a:srgbClr val="231F20"/>
              </a:solidFill>
              <a:latin typeface="Century Gothic" panose="020B0502020202020204" pitchFamily="34" charset="0"/>
              <a:cs typeface="Futura LT Pro Book"/>
            </a:endParaRPr>
          </a:p>
        </p:txBody>
      </p:sp>
      <p:pic>
        <p:nvPicPr>
          <p:cNvPr id="3074" name="Picture 2" descr="C:\Users\archee\Pictures\160939707 data visualisation.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24600" y="3886200"/>
            <a:ext cx="3572196" cy="2834640"/>
          </a:xfrm>
          <a:prstGeom prst="rect">
            <a:avLst/>
          </a:prstGeom>
          <a:extLst>
            <a:ext uri="{909E8E84-426E-40DD-AFC4-6F175D3DCCD1}">
              <a14:hiddenFill xmlns:a14="http://schemas.microsoft.com/office/drawing/2010/main">
                <a:solidFill>
                  <a:srgbClr val="FFFFFF"/>
                </a:solidFill>
              </a14:hiddenFill>
            </a:ext>
          </a:extLst>
        </p:spPr>
      </p:pic>
      <p:pic>
        <p:nvPicPr>
          <p:cNvPr id="7" name="Picture 6" descr="Image result for Group Work Icon"/>
          <p:cNvPicPr>
            <a:picLocks noChangeAspect="1" noChangeArrowheads="1"/>
          </p:cNvPicPr>
          <p:nvPr/>
        </p:nvPicPr>
        <p:blipFill>
          <a:blip r:embed="rId4"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01000" y="-76200"/>
            <a:ext cx="1431964" cy="143196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a:extLst>
              <a:ext uri="{FF2B5EF4-FFF2-40B4-BE49-F238E27FC236}">
                <a16:creationId xmlns:a16="http://schemas.microsoft.com/office/drawing/2014/main" id="{635E2271-0683-49D1-A09F-7C305AFD62B9}"/>
              </a:ext>
            </a:extLst>
          </p:cNvPr>
          <p:cNvSpPr>
            <a:spLocks noGrp="1"/>
          </p:cNvSpPr>
          <p:nvPr>
            <p:ph type="title"/>
          </p:nvPr>
        </p:nvSpPr>
        <p:spPr/>
        <p:txBody>
          <a:bodyPr/>
          <a:lstStyle/>
          <a:p>
            <a:r>
              <a:rPr lang="en-US" dirty="0"/>
              <a:t>The Third Wave</a:t>
            </a:r>
            <a:br>
              <a:rPr lang="en-US" dirty="0"/>
            </a:br>
            <a:endParaRPr lang="en-US" dirty="0"/>
          </a:p>
        </p:txBody>
      </p:sp>
      <p:sp>
        <p:nvSpPr>
          <p:cNvPr id="10" name="Text Placeholder 9">
            <a:extLst>
              <a:ext uri="{FF2B5EF4-FFF2-40B4-BE49-F238E27FC236}">
                <a16:creationId xmlns:a16="http://schemas.microsoft.com/office/drawing/2014/main" id="{678C7CDA-F5BB-45C7-8654-A68D4864CCC3}"/>
              </a:ext>
            </a:extLst>
          </p:cNvPr>
          <p:cNvSpPr>
            <a:spLocks noGrp="1"/>
          </p:cNvSpPr>
          <p:nvPr>
            <p:ph type="body" sz="quarter" idx="11"/>
          </p:nvPr>
        </p:nvSpPr>
        <p:spPr/>
        <p:txBody>
          <a:bodyPr/>
          <a:lstStyle/>
          <a:p>
            <a:r>
              <a:rPr lang="en-US" dirty="0"/>
              <a:t>Group activity</a:t>
            </a:r>
          </a:p>
        </p:txBody>
      </p:sp>
    </p:spTree>
    <p:extLst>
      <p:ext uri="{BB962C8B-B14F-4D97-AF65-F5344CB8AC3E}">
        <p14:creationId xmlns:p14="http://schemas.microsoft.com/office/powerpoint/2010/main" val="2588593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C80B644-DDFF-42FC-A56E-4022DA3AD766}"/>
              </a:ext>
            </a:extLst>
          </p:cNvPr>
          <p:cNvSpPr/>
          <p:nvPr/>
        </p:nvSpPr>
        <p:spPr>
          <a:xfrm flipH="1">
            <a:off x="1612257" y="2209800"/>
            <a:ext cx="5932053" cy="884774"/>
          </a:xfrm>
          <a:custGeom>
            <a:avLst/>
            <a:gdLst>
              <a:gd name="connsiteX0" fmla="*/ 0 w 5932053"/>
              <a:gd name="connsiteY0" fmla="*/ 0 h 884772"/>
              <a:gd name="connsiteX1" fmla="*/ 5489667 w 5932053"/>
              <a:gd name="connsiteY1" fmla="*/ 0 h 884772"/>
              <a:gd name="connsiteX2" fmla="*/ 5932053 w 5932053"/>
              <a:gd name="connsiteY2" fmla="*/ 442386 h 884772"/>
              <a:gd name="connsiteX3" fmla="*/ 5489667 w 5932053"/>
              <a:gd name="connsiteY3" fmla="*/ 884772 h 884772"/>
              <a:gd name="connsiteX4" fmla="*/ 0 w 5932053"/>
              <a:gd name="connsiteY4" fmla="*/ 884772 h 884772"/>
              <a:gd name="connsiteX5" fmla="*/ 0 w 5932053"/>
              <a:gd name="connsiteY5" fmla="*/ 0 h 88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32053" h="884772">
                <a:moveTo>
                  <a:pt x="5932053" y="884771"/>
                </a:moveTo>
                <a:lnTo>
                  <a:pt x="442386" y="884771"/>
                </a:lnTo>
                <a:lnTo>
                  <a:pt x="0" y="442386"/>
                </a:lnTo>
                <a:lnTo>
                  <a:pt x="442386" y="1"/>
                </a:lnTo>
                <a:lnTo>
                  <a:pt x="5932053" y="1"/>
                </a:lnTo>
                <a:lnTo>
                  <a:pt x="5932053" y="884771"/>
                </a:lnTo>
                <a:close/>
              </a:path>
            </a:pathLst>
          </a:custGeom>
          <a:solidFill>
            <a:srgbClr val="5E9A8F"/>
          </a:solidFill>
        </p:spPr>
        <p:style>
          <a:lnRef idx="2">
            <a:schemeClr val="lt1">
              <a:hueOff val="0"/>
              <a:satOff val="0"/>
              <a:lumOff val="0"/>
              <a:alphaOff val="0"/>
            </a:schemeClr>
          </a:lnRef>
          <a:fillRef idx="1">
            <a:scrgbClr r="0" g="0" b="0"/>
          </a:fillRef>
          <a:effectRef idx="0">
            <a:schemeClr val="accent2">
              <a:shade val="80000"/>
              <a:hueOff val="0"/>
              <a:satOff val="0"/>
              <a:lumOff val="0"/>
              <a:alphaOff val="0"/>
            </a:schemeClr>
          </a:effectRef>
          <a:fontRef idx="minor">
            <a:schemeClr val="lt1"/>
          </a:fontRef>
        </p:style>
        <p:txBody>
          <a:bodyPr spcFirstLastPara="0" vert="horz" wrap="square" lIns="38808" tIns="121921" rIns="448777" bIns="121921"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latin typeface="Century Gothic" panose="020B0502020202020204" pitchFamily="34" charset="0"/>
              </a:rPr>
              <a:t>Positivist</a:t>
            </a:r>
          </a:p>
        </p:txBody>
      </p:sp>
      <p:sp>
        <p:nvSpPr>
          <p:cNvPr id="11" name="Oval 10">
            <a:extLst>
              <a:ext uri="{FF2B5EF4-FFF2-40B4-BE49-F238E27FC236}">
                <a16:creationId xmlns:a16="http://schemas.microsoft.com/office/drawing/2014/main" id="{8274C675-C002-47A6-B115-0C50A15501B0}"/>
              </a:ext>
            </a:extLst>
          </p:cNvPr>
          <p:cNvSpPr/>
          <p:nvPr/>
        </p:nvSpPr>
        <p:spPr>
          <a:xfrm>
            <a:off x="7993507" y="1805592"/>
            <a:ext cx="1760092" cy="1760092"/>
          </a:xfrm>
          <a:prstGeom prst="ellipse">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13" name="Freeform: Shape 12">
            <a:extLst>
              <a:ext uri="{FF2B5EF4-FFF2-40B4-BE49-F238E27FC236}">
                <a16:creationId xmlns:a16="http://schemas.microsoft.com/office/drawing/2014/main" id="{594419FC-713A-4E0A-9FFD-487E9501BE3C}"/>
              </a:ext>
            </a:extLst>
          </p:cNvPr>
          <p:cNvSpPr/>
          <p:nvPr/>
        </p:nvSpPr>
        <p:spPr>
          <a:xfrm flipH="1">
            <a:off x="1612257" y="4030204"/>
            <a:ext cx="5932053" cy="884773"/>
          </a:xfrm>
          <a:custGeom>
            <a:avLst/>
            <a:gdLst>
              <a:gd name="connsiteX0" fmla="*/ 0 w 5932053"/>
              <a:gd name="connsiteY0" fmla="*/ 0 h 884772"/>
              <a:gd name="connsiteX1" fmla="*/ 5489667 w 5932053"/>
              <a:gd name="connsiteY1" fmla="*/ 0 h 884772"/>
              <a:gd name="connsiteX2" fmla="*/ 5932053 w 5932053"/>
              <a:gd name="connsiteY2" fmla="*/ 442386 h 884772"/>
              <a:gd name="connsiteX3" fmla="*/ 5489667 w 5932053"/>
              <a:gd name="connsiteY3" fmla="*/ 884772 h 884772"/>
              <a:gd name="connsiteX4" fmla="*/ 0 w 5932053"/>
              <a:gd name="connsiteY4" fmla="*/ 884772 h 884772"/>
              <a:gd name="connsiteX5" fmla="*/ 0 w 5932053"/>
              <a:gd name="connsiteY5" fmla="*/ 0 h 88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32053" h="884772">
                <a:moveTo>
                  <a:pt x="5932053" y="884771"/>
                </a:moveTo>
                <a:lnTo>
                  <a:pt x="442386" y="884771"/>
                </a:lnTo>
                <a:lnTo>
                  <a:pt x="0" y="442386"/>
                </a:lnTo>
                <a:lnTo>
                  <a:pt x="442386" y="1"/>
                </a:lnTo>
                <a:lnTo>
                  <a:pt x="5932053" y="1"/>
                </a:lnTo>
                <a:lnTo>
                  <a:pt x="5932053" y="884771"/>
                </a:lnTo>
                <a:close/>
              </a:path>
            </a:pathLst>
          </a:custGeom>
          <a:solidFill>
            <a:srgbClr val="A4C8C1"/>
          </a:solidFill>
        </p:spPr>
        <p:style>
          <a:lnRef idx="2">
            <a:schemeClr val="lt1">
              <a:hueOff val="0"/>
              <a:satOff val="0"/>
              <a:lumOff val="0"/>
              <a:alphaOff val="0"/>
            </a:schemeClr>
          </a:lnRef>
          <a:fillRef idx="1">
            <a:scrgbClr r="0" g="0" b="0"/>
          </a:fillRef>
          <a:effectRef idx="0">
            <a:schemeClr val="accent2">
              <a:shade val="80000"/>
              <a:hueOff val="-17936"/>
              <a:satOff val="-2012"/>
              <a:lumOff val="12840"/>
              <a:alphaOff val="0"/>
            </a:schemeClr>
          </a:effectRef>
          <a:fontRef idx="minor">
            <a:schemeClr val="lt1"/>
          </a:fontRef>
        </p:style>
        <p:txBody>
          <a:bodyPr spcFirstLastPara="0" vert="horz" wrap="square" lIns="38808" tIns="106681" rIns="420329"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latin typeface="Century Gothic" panose="020B0502020202020204" pitchFamily="34" charset="0"/>
              </a:rPr>
              <a:t>Constructivist/interpretivist</a:t>
            </a:r>
          </a:p>
        </p:txBody>
      </p:sp>
      <p:sp>
        <p:nvSpPr>
          <p:cNvPr id="14" name="Oval 13">
            <a:extLst>
              <a:ext uri="{FF2B5EF4-FFF2-40B4-BE49-F238E27FC236}">
                <a16:creationId xmlns:a16="http://schemas.microsoft.com/office/drawing/2014/main" id="{1E047F62-0908-466E-8554-AFAF62C2EF37}"/>
              </a:ext>
            </a:extLst>
          </p:cNvPr>
          <p:cNvSpPr/>
          <p:nvPr/>
        </p:nvSpPr>
        <p:spPr>
          <a:xfrm>
            <a:off x="7993507" y="3625919"/>
            <a:ext cx="1760092" cy="1760092"/>
          </a:xfrm>
          <a:prstGeom prst="ellipse">
            <a:avLst/>
          </a:prstGeom>
          <a:blipFill rotWithShape="1">
            <a:blip r:embed="rId4"/>
            <a:stretch>
              <a:fillRect/>
            </a:stretch>
          </a:blipFill>
        </p:spPr>
        <p:style>
          <a:lnRef idx="2">
            <a:schemeClr val="lt1">
              <a:hueOff val="0"/>
              <a:satOff val="0"/>
              <a:lumOff val="0"/>
              <a:alphaOff val="0"/>
            </a:schemeClr>
          </a:lnRef>
          <a:fillRef idx="1">
            <a:scrgbClr r="0" g="0" b="0"/>
          </a:fillRef>
          <a:effectRef idx="0">
            <a:schemeClr val="accent2">
              <a:tint val="50000"/>
              <a:hueOff val="-1904"/>
              <a:satOff val="-1364"/>
              <a:lumOff val="5595"/>
              <a:alphaOff val="0"/>
            </a:schemeClr>
          </a:effectRef>
          <a:fontRef idx="minor">
            <a:schemeClr val="lt1">
              <a:hueOff val="0"/>
              <a:satOff val="0"/>
              <a:lumOff val="0"/>
              <a:alphaOff val="0"/>
            </a:schemeClr>
          </a:fontRef>
        </p:style>
      </p:sp>
      <p:sp>
        <p:nvSpPr>
          <p:cNvPr id="15" name="Freeform: Shape 14">
            <a:extLst>
              <a:ext uri="{FF2B5EF4-FFF2-40B4-BE49-F238E27FC236}">
                <a16:creationId xmlns:a16="http://schemas.microsoft.com/office/drawing/2014/main" id="{A3A98307-73BA-414C-A8FA-F352E23B230C}"/>
              </a:ext>
            </a:extLst>
          </p:cNvPr>
          <p:cNvSpPr/>
          <p:nvPr/>
        </p:nvSpPr>
        <p:spPr>
          <a:xfrm flipH="1">
            <a:off x="1612257" y="5973227"/>
            <a:ext cx="5932054" cy="884773"/>
          </a:xfrm>
          <a:custGeom>
            <a:avLst/>
            <a:gdLst>
              <a:gd name="connsiteX0" fmla="*/ 0 w 5932053"/>
              <a:gd name="connsiteY0" fmla="*/ 0 h 884772"/>
              <a:gd name="connsiteX1" fmla="*/ 5489667 w 5932053"/>
              <a:gd name="connsiteY1" fmla="*/ 0 h 884772"/>
              <a:gd name="connsiteX2" fmla="*/ 5932053 w 5932053"/>
              <a:gd name="connsiteY2" fmla="*/ 442386 h 884772"/>
              <a:gd name="connsiteX3" fmla="*/ 5489667 w 5932053"/>
              <a:gd name="connsiteY3" fmla="*/ 884772 h 884772"/>
              <a:gd name="connsiteX4" fmla="*/ 0 w 5932053"/>
              <a:gd name="connsiteY4" fmla="*/ 884772 h 884772"/>
              <a:gd name="connsiteX5" fmla="*/ 0 w 5932053"/>
              <a:gd name="connsiteY5" fmla="*/ 0 h 88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32053" h="884772">
                <a:moveTo>
                  <a:pt x="5932053" y="884771"/>
                </a:moveTo>
                <a:lnTo>
                  <a:pt x="442386" y="884771"/>
                </a:lnTo>
                <a:lnTo>
                  <a:pt x="0" y="442386"/>
                </a:lnTo>
                <a:lnTo>
                  <a:pt x="442386" y="1"/>
                </a:lnTo>
                <a:lnTo>
                  <a:pt x="5932053" y="1"/>
                </a:lnTo>
                <a:lnTo>
                  <a:pt x="5932053" y="884771"/>
                </a:lnTo>
                <a:close/>
              </a:path>
            </a:pathLst>
          </a:custGeom>
          <a:solidFill>
            <a:srgbClr val="C8DEDA"/>
          </a:solidFill>
        </p:spPr>
        <p:style>
          <a:lnRef idx="2">
            <a:schemeClr val="lt1">
              <a:hueOff val="0"/>
              <a:satOff val="0"/>
              <a:lumOff val="0"/>
              <a:alphaOff val="0"/>
            </a:schemeClr>
          </a:lnRef>
          <a:fillRef idx="1">
            <a:scrgbClr r="0" g="0" b="0"/>
          </a:fillRef>
          <a:effectRef idx="0">
            <a:schemeClr val="accent2">
              <a:shade val="80000"/>
              <a:hueOff val="-35872"/>
              <a:satOff val="-4024"/>
              <a:lumOff val="25680"/>
              <a:alphaOff val="0"/>
            </a:schemeClr>
          </a:effectRef>
          <a:fontRef idx="minor">
            <a:schemeClr val="lt1"/>
          </a:fontRef>
        </p:style>
        <p:txBody>
          <a:bodyPr spcFirstLastPara="0" vert="horz" wrap="square" lIns="38808" tIns="106681" rIns="42033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latin typeface="Century Gothic" panose="020B0502020202020204" pitchFamily="34" charset="0"/>
              </a:rPr>
              <a:t>Critical/emancipatory</a:t>
            </a:r>
          </a:p>
        </p:txBody>
      </p:sp>
      <p:sp>
        <p:nvSpPr>
          <p:cNvPr id="2" name="Rounded Rectangle 1"/>
          <p:cNvSpPr/>
          <p:nvPr/>
        </p:nvSpPr>
        <p:spPr>
          <a:xfrm rot="16200000">
            <a:off x="-1988205" y="4099299"/>
            <a:ext cx="5531597" cy="838200"/>
          </a:xfrm>
          <a:prstGeom prst="roundRect">
            <a:avLst/>
          </a:prstGeom>
          <a:gradFill flip="none" rotWithShape="1">
            <a:gsLst>
              <a:gs pos="0">
                <a:srgbClr val="A4C8C1">
                  <a:shade val="30000"/>
                  <a:satMod val="115000"/>
                </a:srgbClr>
              </a:gs>
              <a:gs pos="50000">
                <a:srgbClr val="A4C8C1">
                  <a:shade val="67500"/>
                  <a:satMod val="115000"/>
                </a:srgbClr>
              </a:gs>
              <a:gs pos="100000">
                <a:srgbClr val="A4C8C1">
                  <a:shade val="100000"/>
                  <a:satMod val="115000"/>
                </a:srgb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latin typeface="Century Gothic" panose="020B0502020202020204" pitchFamily="34" charset="0"/>
              </a:rPr>
              <a:t>Pragmatists</a:t>
            </a:r>
          </a:p>
        </p:txBody>
      </p:sp>
      <p:sp>
        <p:nvSpPr>
          <p:cNvPr id="9" name="Title 3">
            <a:extLst>
              <a:ext uri="{FF2B5EF4-FFF2-40B4-BE49-F238E27FC236}">
                <a16:creationId xmlns:a16="http://schemas.microsoft.com/office/drawing/2014/main" id="{5890B76B-199A-43FC-B405-26A9B5781428}"/>
              </a:ext>
            </a:extLst>
          </p:cNvPr>
          <p:cNvSpPr>
            <a:spLocks noGrp="1"/>
          </p:cNvSpPr>
          <p:nvPr>
            <p:ph type="title"/>
          </p:nvPr>
        </p:nvSpPr>
        <p:spPr>
          <a:xfrm>
            <a:off x="561845" y="366812"/>
            <a:ext cx="8724024" cy="1143000"/>
          </a:xfrm>
        </p:spPr>
        <p:txBody>
          <a:bodyPr/>
          <a:lstStyle/>
          <a:p>
            <a:r>
              <a:rPr lang="en-US" dirty="0"/>
              <a:t>The Third Wave</a:t>
            </a:r>
          </a:p>
        </p:txBody>
      </p:sp>
      <p:pic>
        <p:nvPicPr>
          <p:cNvPr id="17" name="Picture 16">
            <a:extLst>
              <a:ext uri="{FF2B5EF4-FFF2-40B4-BE49-F238E27FC236}">
                <a16:creationId xmlns:a16="http://schemas.microsoft.com/office/drawing/2014/main" id="{AC8D47E9-2EEE-4A65-8D9B-7737F5ADA582}"/>
              </a:ext>
            </a:extLst>
          </p:cNvPr>
          <p:cNvPicPr>
            <a:picLocks noChangeAspect="1"/>
          </p:cNvPicPr>
          <p:nvPr/>
        </p:nvPicPr>
        <p:blipFill>
          <a:blip r:embed="rId5"/>
          <a:stretch>
            <a:fillRect/>
          </a:stretch>
        </p:blipFill>
        <p:spPr>
          <a:xfrm>
            <a:off x="8001000" y="5415766"/>
            <a:ext cx="1645920" cy="1645920"/>
          </a:xfrm>
          <a:prstGeom prst="rect">
            <a:avLst/>
          </a:prstGeom>
        </p:spPr>
      </p:pic>
    </p:spTree>
    <p:extLst>
      <p:ext uri="{BB962C8B-B14F-4D97-AF65-F5344CB8AC3E}">
        <p14:creationId xmlns:p14="http://schemas.microsoft.com/office/powerpoint/2010/main" val="308647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C13314-541C-4BBE-921D-910E5AC37553}"/>
              </a:ext>
            </a:extLst>
          </p:cNvPr>
          <p:cNvPicPr>
            <a:picLocks noChangeAspect="1"/>
          </p:cNvPicPr>
          <p:nvPr/>
        </p:nvPicPr>
        <p:blipFill>
          <a:blip r:embed="rId3"/>
          <a:stretch>
            <a:fillRect/>
          </a:stretch>
        </p:blipFill>
        <p:spPr>
          <a:xfrm>
            <a:off x="3310093" y="2086580"/>
            <a:ext cx="6169187" cy="4114800"/>
          </a:xfrm>
          <a:prstGeom prst="rect">
            <a:avLst/>
          </a:prstGeom>
          <a:solidFill>
            <a:srgbClr val="FFFFFF">
              <a:shade val="85000"/>
            </a:srgbClr>
          </a:solidFill>
          <a:ln w="88900" cap="sq">
            <a:solidFill>
              <a:srgbClr val="5E9A8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 name="Picture 1">
            <a:extLst>
              <a:ext uri="{FF2B5EF4-FFF2-40B4-BE49-F238E27FC236}">
                <a16:creationId xmlns:a16="http://schemas.microsoft.com/office/drawing/2014/main" id="{FCD2D9D6-0019-4C8B-BBE2-BA86CE5A53F2}"/>
              </a:ext>
            </a:extLst>
          </p:cNvPr>
          <p:cNvPicPr>
            <a:picLocks noChangeAspect="1"/>
          </p:cNvPicPr>
          <p:nvPr/>
        </p:nvPicPr>
        <p:blipFill>
          <a:blip r:embed="rId4"/>
          <a:stretch>
            <a:fillRect/>
          </a:stretch>
        </p:blipFill>
        <p:spPr>
          <a:xfrm>
            <a:off x="381000" y="4929792"/>
            <a:ext cx="3810000" cy="2543175"/>
          </a:xfrm>
          <a:prstGeom prst="rect">
            <a:avLst/>
          </a:prstGeom>
          <a:ln>
            <a:noFill/>
          </a:ln>
          <a:effectLst>
            <a:outerShdw blurRad="292100" dist="139700" dir="2700000" algn="tl" rotWithShape="0">
              <a:srgbClr val="333333">
                <a:alpha val="65000"/>
              </a:srgbClr>
            </a:outerShdw>
          </a:effectLst>
        </p:spPr>
      </p:pic>
      <p:sp>
        <p:nvSpPr>
          <p:cNvPr id="4" name="Title 3">
            <a:extLst>
              <a:ext uri="{FF2B5EF4-FFF2-40B4-BE49-F238E27FC236}">
                <a16:creationId xmlns:a16="http://schemas.microsoft.com/office/drawing/2014/main" id="{4C5BC4E1-6609-4A5A-8080-C3B410B6D1A5}"/>
              </a:ext>
            </a:extLst>
          </p:cNvPr>
          <p:cNvSpPr>
            <a:spLocks noGrp="1"/>
          </p:cNvSpPr>
          <p:nvPr>
            <p:ph type="title"/>
          </p:nvPr>
        </p:nvSpPr>
        <p:spPr/>
        <p:txBody>
          <a:bodyPr/>
          <a:lstStyle/>
          <a:p>
            <a:r>
              <a:rPr lang="en-US" dirty="0"/>
              <a:t>The Third Wave</a:t>
            </a:r>
          </a:p>
        </p:txBody>
      </p:sp>
      <p:sp>
        <p:nvSpPr>
          <p:cNvPr id="7" name="Text Placeholder 6">
            <a:extLst>
              <a:ext uri="{FF2B5EF4-FFF2-40B4-BE49-F238E27FC236}">
                <a16:creationId xmlns:a16="http://schemas.microsoft.com/office/drawing/2014/main" id="{7AA80E30-0C6F-4260-A195-D7A979F84EFA}"/>
              </a:ext>
            </a:extLst>
          </p:cNvPr>
          <p:cNvSpPr>
            <a:spLocks noGrp="1"/>
          </p:cNvSpPr>
          <p:nvPr>
            <p:ph type="body" sz="quarter" idx="11"/>
          </p:nvPr>
        </p:nvSpPr>
        <p:spPr/>
        <p:txBody>
          <a:bodyPr/>
          <a:lstStyle/>
          <a:p>
            <a:r>
              <a:rPr lang="en-US" dirty="0"/>
              <a:t>Case study example</a:t>
            </a:r>
          </a:p>
        </p:txBody>
      </p:sp>
    </p:spTree>
    <p:extLst>
      <p:ext uri="{BB962C8B-B14F-4D97-AF65-F5344CB8AC3E}">
        <p14:creationId xmlns:p14="http://schemas.microsoft.com/office/powerpoint/2010/main" val="1046601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sz="quarter" idx="10"/>
          </p:nvPr>
        </p:nvSpPr>
        <p:spPr>
          <a:xfrm>
            <a:off x="772531" y="1928419"/>
            <a:ext cx="8724024" cy="5691581"/>
          </a:xfrm>
        </p:spPr>
        <p:txBody>
          <a:bodyPr/>
          <a:lstStyle/>
          <a:p>
            <a:pPr marL="342900" indent="-342900">
              <a:spcAft>
                <a:spcPts val="600"/>
              </a:spcAft>
              <a:buClr>
                <a:srgbClr val="A84A85"/>
              </a:buClr>
              <a:buFont typeface="Wingdings" panose="05000000000000000000" pitchFamily="2" charset="2"/>
              <a:buChar char="§"/>
            </a:pPr>
            <a:r>
              <a:rPr lang="en-US" sz="2600" kern="1200" spc="-30" dirty="0">
                <a:latin typeface="Century Gothic" panose="020B0502020202020204" pitchFamily="34" charset="0"/>
              </a:rPr>
              <a:t>Tanzania is located on the east coast of Africa, </a:t>
            </a:r>
            <a:br>
              <a:rPr lang="en-US" sz="2600" kern="1200" spc="-30" dirty="0">
                <a:latin typeface="Century Gothic" panose="020B0502020202020204" pitchFamily="34" charset="0"/>
              </a:rPr>
            </a:br>
            <a:r>
              <a:rPr lang="en-US" sz="2600" kern="1200" spc="-30" dirty="0">
                <a:latin typeface="Century Gothic" panose="020B0502020202020204" pitchFamily="34" charset="0"/>
              </a:rPr>
              <a:t>just south of the equator</a:t>
            </a:r>
          </a:p>
          <a:p>
            <a:pPr marL="342900" indent="-342900">
              <a:spcAft>
                <a:spcPts val="600"/>
              </a:spcAft>
              <a:buClr>
                <a:srgbClr val="A84A85"/>
              </a:buClr>
              <a:buFont typeface="Wingdings" panose="05000000000000000000" pitchFamily="2" charset="2"/>
              <a:buChar char="§"/>
            </a:pPr>
            <a:r>
              <a:rPr lang="en-US" sz="2600" kern="1200" spc="-30" dirty="0">
                <a:latin typeface="Century Gothic" panose="020B0502020202020204" pitchFamily="34" charset="0"/>
              </a:rPr>
              <a:t>Shares borders with Kenya, Uganda, the Democratic Republic of the Congo, Rwanda, Burundi, Zambia, Malawi, Mozambique, and the Indian Ocean </a:t>
            </a:r>
          </a:p>
          <a:p>
            <a:pPr marL="342900" indent="-342900">
              <a:spcAft>
                <a:spcPts val="600"/>
              </a:spcAft>
              <a:buClr>
                <a:srgbClr val="A84A85"/>
              </a:buClr>
              <a:buFont typeface="Wingdings" panose="05000000000000000000" pitchFamily="2" charset="2"/>
              <a:buChar char="§"/>
            </a:pPr>
            <a:r>
              <a:rPr lang="en-US" sz="2600" kern="1200" spc="-30" dirty="0">
                <a:latin typeface="Century Gothic" panose="020B0502020202020204" pitchFamily="34" charset="0"/>
              </a:rPr>
              <a:t>Approximately 120 ethnic groups, languages representing all four major African language groups </a:t>
            </a:r>
          </a:p>
          <a:p>
            <a:pPr marL="342900" indent="-342900">
              <a:spcAft>
                <a:spcPts val="600"/>
              </a:spcAft>
              <a:buClr>
                <a:srgbClr val="A84A85"/>
              </a:buClr>
              <a:buFont typeface="Wingdings" panose="05000000000000000000" pitchFamily="2" charset="2"/>
              <a:buChar char="§"/>
            </a:pPr>
            <a:r>
              <a:rPr lang="en-US" sz="2600" kern="1200" spc="-30" dirty="0">
                <a:latin typeface="Century Gothic" panose="020B0502020202020204" pitchFamily="34" charset="0"/>
              </a:rPr>
              <a:t>Tanzanians are fluent in own language and Swahili (Kiswahili in Swahili)</a:t>
            </a:r>
          </a:p>
          <a:p>
            <a:pPr marL="342900" indent="-342900">
              <a:spcAft>
                <a:spcPts val="600"/>
              </a:spcAft>
              <a:buClr>
                <a:srgbClr val="A84A85"/>
              </a:buClr>
              <a:buFont typeface="Wingdings" panose="05000000000000000000" pitchFamily="2" charset="2"/>
              <a:buChar char="§"/>
            </a:pPr>
            <a:r>
              <a:rPr lang="en-US" sz="2600" kern="1200" spc="-30" dirty="0">
                <a:latin typeface="Century Gothic" panose="020B0502020202020204" pitchFamily="34" charset="0"/>
              </a:rPr>
              <a:t>The second official language is English, a vestige </a:t>
            </a:r>
            <a:br>
              <a:rPr lang="en-US" sz="2600" kern="1200" spc="-30" dirty="0">
                <a:latin typeface="Century Gothic" panose="020B0502020202020204" pitchFamily="34" charset="0"/>
              </a:rPr>
            </a:br>
            <a:r>
              <a:rPr lang="en-US" sz="2600" kern="1200" spc="-30" dirty="0">
                <a:latin typeface="Century Gothic" panose="020B0502020202020204" pitchFamily="34" charset="0"/>
              </a:rPr>
              <a:t>of the British colonial period </a:t>
            </a:r>
          </a:p>
          <a:p>
            <a:pPr marL="342900" indent="-342900">
              <a:buClr>
                <a:srgbClr val="A84A85"/>
              </a:buClr>
              <a:buFont typeface="Wingdings" panose="05000000000000000000" pitchFamily="2" charset="2"/>
              <a:buChar char="§"/>
            </a:pPr>
            <a:r>
              <a:rPr lang="en-US" sz="2600" kern="1200" spc="-30" dirty="0">
                <a:latin typeface="Century Gothic" panose="020B0502020202020204" pitchFamily="34" charset="0"/>
              </a:rPr>
              <a:t>Traditional marriage customs vary by ethnic group</a:t>
            </a:r>
          </a:p>
          <a:p>
            <a:endParaRPr lang="en-US" sz="2400" dirty="0"/>
          </a:p>
        </p:txBody>
      </p:sp>
      <p:sp>
        <p:nvSpPr>
          <p:cNvPr id="7" name="Title 6">
            <a:extLst>
              <a:ext uri="{FF2B5EF4-FFF2-40B4-BE49-F238E27FC236}">
                <a16:creationId xmlns:a16="http://schemas.microsoft.com/office/drawing/2014/main" id="{ADDF057E-8F93-458A-A9B0-4BA8090EE3C9}"/>
              </a:ext>
            </a:extLst>
          </p:cNvPr>
          <p:cNvSpPr>
            <a:spLocks noGrp="1"/>
          </p:cNvSpPr>
          <p:nvPr>
            <p:ph type="title"/>
          </p:nvPr>
        </p:nvSpPr>
        <p:spPr>
          <a:xfrm>
            <a:off x="561845" y="366812"/>
            <a:ext cx="8724024" cy="1143000"/>
          </a:xfrm>
        </p:spPr>
        <p:txBody>
          <a:bodyPr/>
          <a:lstStyle/>
          <a:p>
            <a:r>
              <a:rPr lang="en-US" dirty="0"/>
              <a:t>The Third Wave</a:t>
            </a:r>
          </a:p>
        </p:txBody>
      </p:sp>
      <p:sp>
        <p:nvSpPr>
          <p:cNvPr id="8" name="Text Placeholder 8">
            <a:extLst>
              <a:ext uri="{FF2B5EF4-FFF2-40B4-BE49-F238E27FC236}">
                <a16:creationId xmlns:a16="http://schemas.microsoft.com/office/drawing/2014/main" id="{A7077368-E4B1-46B5-8BE3-577E062B0B8F}"/>
              </a:ext>
            </a:extLst>
          </p:cNvPr>
          <p:cNvSpPr>
            <a:spLocks noGrp="1"/>
          </p:cNvSpPr>
          <p:nvPr>
            <p:ph type="body" sz="quarter" idx="11"/>
          </p:nvPr>
        </p:nvSpPr>
        <p:spPr>
          <a:xfrm>
            <a:off x="561845" y="1091205"/>
            <a:ext cx="6629400" cy="837214"/>
          </a:xfrm>
        </p:spPr>
        <p:txBody>
          <a:bodyPr/>
          <a:lstStyle/>
          <a:p>
            <a:r>
              <a:rPr lang="en-US" dirty="0"/>
              <a:t>Tanzania</a:t>
            </a:r>
          </a:p>
        </p:txBody>
      </p:sp>
    </p:spTree>
    <p:extLst>
      <p:ext uri="{BB962C8B-B14F-4D97-AF65-F5344CB8AC3E}">
        <p14:creationId xmlns:p14="http://schemas.microsoft.com/office/powerpoint/2010/main" val="1145425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sz="quarter" idx="10"/>
          </p:nvPr>
        </p:nvSpPr>
        <p:spPr>
          <a:xfrm>
            <a:off x="838200" y="1928419"/>
            <a:ext cx="8939278" cy="5715000"/>
          </a:xfrm>
        </p:spPr>
        <p:txBody>
          <a:bodyPr/>
          <a:lstStyle/>
          <a:p>
            <a:pPr marL="342900" indent="-342900">
              <a:lnSpc>
                <a:spcPts val="3000"/>
              </a:lnSpc>
              <a:spcAft>
                <a:spcPts val="600"/>
              </a:spcAft>
              <a:buClr>
                <a:srgbClr val="A84A85"/>
              </a:buClr>
              <a:buFont typeface="Wingdings" panose="05000000000000000000" pitchFamily="2" charset="2"/>
              <a:buChar char="§"/>
            </a:pPr>
            <a:r>
              <a:rPr lang="en-US" sz="2600" kern="1200" dirty="0">
                <a:latin typeface="Century Gothic" panose="020B0502020202020204" pitchFamily="34" charset="0"/>
              </a:rPr>
              <a:t>Extreme poverty often obligates male heads of households to migrate in search of work</a:t>
            </a:r>
          </a:p>
          <a:p>
            <a:pPr marL="342900" indent="-342900">
              <a:lnSpc>
                <a:spcPts val="3000"/>
              </a:lnSpc>
              <a:spcAft>
                <a:spcPts val="600"/>
              </a:spcAft>
              <a:buClr>
                <a:srgbClr val="A84A85"/>
              </a:buClr>
              <a:buFont typeface="Wingdings" panose="05000000000000000000" pitchFamily="2" charset="2"/>
              <a:buChar char="§"/>
            </a:pPr>
            <a:r>
              <a:rPr lang="en-US" sz="2600" kern="1200" dirty="0">
                <a:latin typeface="Century Gothic" panose="020B0502020202020204" pitchFamily="34" charset="0"/>
              </a:rPr>
              <a:t>Women often takeover some of the hard, </a:t>
            </a:r>
            <a:br>
              <a:rPr lang="en-US" sz="2600" kern="1200" dirty="0">
                <a:latin typeface="Century Gothic" panose="020B0502020202020204" pitchFamily="34" charset="0"/>
              </a:rPr>
            </a:br>
            <a:r>
              <a:rPr lang="en-US" sz="2600" kern="1200" dirty="0">
                <a:latin typeface="Century Gothic" panose="020B0502020202020204" pitchFamily="34" charset="0"/>
              </a:rPr>
              <a:t>physical labor </a:t>
            </a:r>
          </a:p>
          <a:p>
            <a:pPr marL="342900" indent="-342900">
              <a:lnSpc>
                <a:spcPts val="3000"/>
              </a:lnSpc>
              <a:spcAft>
                <a:spcPts val="600"/>
              </a:spcAft>
              <a:buClr>
                <a:srgbClr val="A84A85"/>
              </a:buClr>
              <a:buFont typeface="Wingdings" panose="05000000000000000000" pitchFamily="2" charset="2"/>
              <a:buChar char="§"/>
            </a:pPr>
            <a:r>
              <a:rPr lang="en-US" sz="2600" kern="1200" dirty="0">
                <a:latin typeface="Century Gothic" panose="020B0502020202020204" pitchFamily="34" charset="0"/>
              </a:rPr>
              <a:t>The changing roles are often contemplated</a:t>
            </a:r>
          </a:p>
          <a:p>
            <a:pPr marL="342900" indent="-342900">
              <a:lnSpc>
                <a:spcPts val="3000"/>
              </a:lnSpc>
              <a:spcAft>
                <a:spcPts val="600"/>
              </a:spcAft>
              <a:buClr>
                <a:srgbClr val="A84A85"/>
              </a:buClr>
              <a:buFont typeface="Wingdings" panose="05000000000000000000" pitchFamily="2" charset="2"/>
              <a:buChar char="§"/>
            </a:pPr>
            <a:r>
              <a:rPr lang="en-US" sz="2600" kern="1200" dirty="0">
                <a:latin typeface="Century Gothic" panose="020B0502020202020204" pitchFamily="34" charset="0"/>
              </a:rPr>
              <a:t>Alcohol abuse, HIV/AIDS, and poverty place great strains on relationships</a:t>
            </a:r>
          </a:p>
          <a:p>
            <a:pPr marL="342900" indent="-342900">
              <a:lnSpc>
                <a:spcPts val="3000"/>
              </a:lnSpc>
              <a:spcAft>
                <a:spcPts val="600"/>
              </a:spcAft>
              <a:buClr>
                <a:srgbClr val="A84A85"/>
              </a:buClr>
              <a:buFont typeface="Wingdings" panose="05000000000000000000" pitchFamily="2" charset="2"/>
              <a:buChar char="§"/>
            </a:pPr>
            <a:r>
              <a:rPr lang="en-US" sz="2600" kern="1200" dirty="0">
                <a:latin typeface="Century Gothic" panose="020B0502020202020204" pitchFamily="34" charset="0"/>
              </a:rPr>
              <a:t>Violence, especially within a marriage, is commonly accepted at a cultural level </a:t>
            </a:r>
          </a:p>
          <a:p>
            <a:pPr marL="342900" indent="-342900">
              <a:lnSpc>
                <a:spcPts val="3000"/>
              </a:lnSpc>
              <a:buClr>
                <a:srgbClr val="A84A85"/>
              </a:buClr>
              <a:buFont typeface="Wingdings" panose="05000000000000000000" pitchFamily="2" charset="2"/>
              <a:buChar char="§"/>
            </a:pPr>
            <a:r>
              <a:rPr lang="en-US" sz="2600" kern="1200" dirty="0">
                <a:latin typeface="Century Gothic" panose="020B0502020202020204" pitchFamily="34" charset="0"/>
              </a:rPr>
              <a:t>According to Tanzania’s 2015–2016 DHS Survey, 39.5% of all women ages 15–49 had experienced violence after the age of 15, while 41.7% of ever-married women had experienced violence committed by a husband or partner </a:t>
            </a:r>
          </a:p>
          <a:p>
            <a:endParaRPr lang="en-US" sz="2600" dirty="0"/>
          </a:p>
        </p:txBody>
      </p:sp>
      <p:sp>
        <p:nvSpPr>
          <p:cNvPr id="7" name="Title 6">
            <a:extLst>
              <a:ext uri="{FF2B5EF4-FFF2-40B4-BE49-F238E27FC236}">
                <a16:creationId xmlns:a16="http://schemas.microsoft.com/office/drawing/2014/main" id="{6A26FF02-A8DD-4952-A9FF-1F92B39B38DB}"/>
              </a:ext>
            </a:extLst>
          </p:cNvPr>
          <p:cNvSpPr>
            <a:spLocks noGrp="1"/>
          </p:cNvSpPr>
          <p:nvPr>
            <p:ph type="title"/>
          </p:nvPr>
        </p:nvSpPr>
        <p:spPr>
          <a:xfrm>
            <a:off x="561845" y="366812"/>
            <a:ext cx="8724024" cy="1143000"/>
          </a:xfrm>
        </p:spPr>
        <p:txBody>
          <a:bodyPr/>
          <a:lstStyle/>
          <a:p>
            <a:r>
              <a:rPr lang="en-US" dirty="0"/>
              <a:t>The Third Wave</a:t>
            </a:r>
          </a:p>
        </p:txBody>
      </p:sp>
      <p:sp>
        <p:nvSpPr>
          <p:cNvPr id="8" name="Text Placeholder 8">
            <a:extLst>
              <a:ext uri="{FF2B5EF4-FFF2-40B4-BE49-F238E27FC236}">
                <a16:creationId xmlns:a16="http://schemas.microsoft.com/office/drawing/2014/main" id="{E6F42543-7884-4013-B8A6-977FDA816D55}"/>
              </a:ext>
            </a:extLst>
          </p:cNvPr>
          <p:cNvSpPr>
            <a:spLocks noGrp="1"/>
          </p:cNvSpPr>
          <p:nvPr>
            <p:ph type="body" sz="quarter" idx="11"/>
          </p:nvPr>
        </p:nvSpPr>
        <p:spPr>
          <a:xfrm>
            <a:off x="561845" y="1091205"/>
            <a:ext cx="6629400" cy="837214"/>
          </a:xfrm>
        </p:spPr>
        <p:txBody>
          <a:bodyPr/>
          <a:lstStyle/>
          <a:p>
            <a:r>
              <a:rPr lang="en-US" dirty="0"/>
              <a:t>Tanzania</a:t>
            </a:r>
          </a:p>
        </p:txBody>
      </p:sp>
    </p:spTree>
    <p:extLst>
      <p:ext uri="{BB962C8B-B14F-4D97-AF65-F5344CB8AC3E}">
        <p14:creationId xmlns:p14="http://schemas.microsoft.com/office/powerpoint/2010/main" val="1423824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4161052880"/>
              </p:ext>
            </p:extLst>
          </p:nvPr>
        </p:nvGraphicFramePr>
        <p:xfrm>
          <a:off x="561845" y="2362200"/>
          <a:ext cx="8985452" cy="4565924"/>
        </p:xfrm>
        <a:graphic>
          <a:graphicData uri="http://schemas.openxmlformats.org/drawingml/2006/table">
            <a:tbl>
              <a:tblPr firstRow="1" bandRow="1">
                <a:tableStyleId>{10A1B5D5-9B99-4C35-A422-299274C87663}</a:tableStyleId>
              </a:tblPr>
              <a:tblGrid>
                <a:gridCol w="2752074">
                  <a:extLst>
                    <a:ext uri="{9D8B030D-6E8A-4147-A177-3AD203B41FA5}">
                      <a16:colId xmlns:a16="http://schemas.microsoft.com/office/drawing/2014/main" val="20000"/>
                    </a:ext>
                  </a:extLst>
                </a:gridCol>
                <a:gridCol w="6233378">
                  <a:extLst>
                    <a:ext uri="{9D8B030D-6E8A-4147-A177-3AD203B41FA5}">
                      <a16:colId xmlns:a16="http://schemas.microsoft.com/office/drawing/2014/main" val="20001"/>
                    </a:ext>
                  </a:extLst>
                </a:gridCol>
              </a:tblGrid>
              <a:tr h="1050916">
                <a:tc>
                  <a:txBody>
                    <a:bodyPr/>
                    <a:lstStyle/>
                    <a:p>
                      <a:r>
                        <a:rPr lang="en-US" sz="2800" dirty="0">
                          <a:latin typeface="Century Gothic" panose="020B0502020202020204" pitchFamily="34" charset="0"/>
                        </a:rPr>
                        <a:t>Evaluation component</a:t>
                      </a:r>
                    </a:p>
                  </a:txBody>
                  <a:tcPr>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99C1B9"/>
                    </a:solidFill>
                  </a:tcPr>
                </a:tc>
                <a:tc>
                  <a:txBody>
                    <a:bodyPr/>
                    <a:lstStyle/>
                    <a:p>
                      <a:r>
                        <a:rPr lang="en-US" sz="2800" dirty="0">
                          <a:latin typeface="Century Gothic" panose="020B0502020202020204" pitchFamily="34" charset="0"/>
                        </a:rPr>
                        <a:t>Description</a:t>
                      </a:r>
                    </a:p>
                  </a:txBody>
                  <a:tcPr>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99C1B9"/>
                    </a:solidFill>
                  </a:tcPr>
                </a:tc>
                <a:extLst>
                  <a:ext uri="{0D108BD9-81ED-4DB2-BD59-A6C34878D82A}">
                    <a16:rowId xmlns:a16="http://schemas.microsoft.com/office/drawing/2014/main" val="10000"/>
                  </a:ext>
                </a:extLst>
              </a:tr>
              <a:tr h="1174127">
                <a:tc>
                  <a:txBody>
                    <a:bodyPr/>
                    <a:lstStyle/>
                    <a:p>
                      <a:pPr marL="0" marR="0" lvl="0" indent="0" algn="l" defTabSz="914400" rtl="0" eaLnBrk="1" fontAlgn="base" latinLnBrk="0" hangingPunct="1">
                        <a:lnSpc>
                          <a:spcPct val="100000"/>
                        </a:lnSpc>
                        <a:spcBef>
                          <a:spcPts val="1520"/>
                        </a:spcBef>
                        <a:spcAft>
                          <a:spcPct val="0"/>
                        </a:spcAft>
                        <a:buClr>
                          <a:srgbClr val="231F20"/>
                        </a:buClr>
                        <a:buSzTx/>
                        <a:buFontTx/>
                        <a:buNone/>
                        <a:tabLst>
                          <a:tab pos="720090" algn="l"/>
                        </a:tabLst>
                      </a:pPr>
                      <a:r>
                        <a:rPr lang="en-US" sz="2800" b="1" kern="1200" spc="-100" dirty="0">
                          <a:solidFill>
                            <a:schemeClr val="tx1"/>
                          </a:solidFill>
                          <a:latin typeface="Century Gothic" panose="020B0502020202020204" pitchFamily="34" charset="0"/>
                          <a:ea typeface="+mn-ea"/>
                          <a:cs typeface="+mn-cs"/>
                        </a:rPr>
                        <a:t>Evaluation question</a:t>
                      </a:r>
                    </a:p>
                  </a:txBody>
                  <a:tcPr>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DBE9E6"/>
                    </a:solidFill>
                  </a:tcPr>
                </a:tc>
                <a:tc>
                  <a:txBody>
                    <a:bodyPr/>
                    <a:lstStyle/>
                    <a:p>
                      <a:endParaRPr lang="en-US" sz="2800" dirty="0">
                        <a:latin typeface="Century Gothic" panose="020B0502020202020204" pitchFamily="34" charset="0"/>
                      </a:endParaRPr>
                    </a:p>
                  </a:txBody>
                  <a:tcPr>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DBE9E6"/>
                    </a:solidFill>
                  </a:tcPr>
                </a:tc>
                <a:extLst>
                  <a:ext uri="{0D108BD9-81ED-4DB2-BD59-A6C34878D82A}">
                    <a16:rowId xmlns:a16="http://schemas.microsoft.com/office/drawing/2014/main" val="10001"/>
                  </a:ext>
                </a:extLst>
              </a:tr>
              <a:tr h="1166754">
                <a:tc>
                  <a:txBody>
                    <a:bodyPr/>
                    <a:lstStyle/>
                    <a:p>
                      <a:pPr marL="0" marR="0" lvl="0" indent="0" algn="l" defTabSz="914400" rtl="0" eaLnBrk="1" fontAlgn="base" latinLnBrk="0" hangingPunct="1">
                        <a:lnSpc>
                          <a:spcPct val="100000"/>
                        </a:lnSpc>
                        <a:spcBef>
                          <a:spcPts val="1520"/>
                        </a:spcBef>
                        <a:spcAft>
                          <a:spcPct val="0"/>
                        </a:spcAft>
                        <a:buClr>
                          <a:srgbClr val="231F20"/>
                        </a:buClr>
                        <a:buSzTx/>
                        <a:buFontTx/>
                        <a:buNone/>
                        <a:tabLst>
                          <a:tab pos="720090" algn="l"/>
                        </a:tabLst>
                      </a:pPr>
                      <a:r>
                        <a:rPr lang="en-US" sz="2800" b="1" kern="1200" spc="-100" dirty="0">
                          <a:solidFill>
                            <a:schemeClr val="tx1"/>
                          </a:solidFill>
                          <a:latin typeface="Century Gothic" panose="020B0502020202020204" pitchFamily="34" charset="0"/>
                          <a:ea typeface="+mn-ea"/>
                          <a:cs typeface="+mn-cs"/>
                        </a:rPr>
                        <a:t>Sample population</a:t>
                      </a:r>
                    </a:p>
                  </a:txBody>
                  <a:tcPr>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tcPr>
                </a:tc>
                <a:tc>
                  <a:txBody>
                    <a:bodyPr/>
                    <a:lstStyle/>
                    <a:p>
                      <a:endParaRPr lang="en-US" sz="2800" dirty="0">
                        <a:latin typeface="Century Gothic" panose="020B0502020202020204" pitchFamily="34" charset="0"/>
                      </a:endParaRPr>
                    </a:p>
                  </a:txBody>
                  <a:tcPr>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tcPr>
                </a:tc>
                <a:extLst>
                  <a:ext uri="{0D108BD9-81ED-4DB2-BD59-A6C34878D82A}">
                    <a16:rowId xmlns:a16="http://schemas.microsoft.com/office/drawing/2014/main" val="10002"/>
                  </a:ext>
                </a:extLst>
              </a:tr>
              <a:tr h="1174127">
                <a:tc>
                  <a:txBody>
                    <a:bodyPr/>
                    <a:lstStyle/>
                    <a:p>
                      <a:pPr marL="0" marR="0" lvl="0" indent="0" algn="l" defTabSz="914400" rtl="0" eaLnBrk="1" fontAlgn="base" latinLnBrk="0" hangingPunct="1">
                        <a:lnSpc>
                          <a:spcPct val="100000"/>
                        </a:lnSpc>
                        <a:spcBef>
                          <a:spcPts val="1520"/>
                        </a:spcBef>
                        <a:spcAft>
                          <a:spcPct val="0"/>
                        </a:spcAft>
                        <a:buClr>
                          <a:srgbClr val="231F20"/>
                        </a:buClr>
                        <a:buSzTx/>
                        <a:buFontTx/>
                        <a:buNone/>
                        <a:tabLst>
                          <a:tab pos="720090" algn="l"/>
                        </a:tabLst>
                      </a:pPr>
                      <a:r>
                        <a:rPr lang="en-US" sz="2800" b="1" kern="1200" spc="-100" dirty="0">
                          <a:solidFill>
                            <a:schemeClr val="tx1"/>
                          </a:solidFill>
                          <a:latin typeface="Century Gothic" panose="020B0502020202020204" pitchFamily="34" charset="0"/>
                          <a:ea typeface="+mn-ea"/>
                          <a:cs typeface="+mn-cs"/>
                        </a:rPr>
                        <a:t>Data collection methods</a:t>
                      </a:r>
                    </a:p>
                  </a:txBody>
                  <a:tcPr>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DBE9E6"/>
                    </a:solidFill>
                  </a:tcPr>
                </a:tc>
                <a:tc>
                  <a:txBody>
                    <a:bodyPr/>
                    <a:lstStyle/>
                    <a:p>
                      <a:endParaRPr lang="en-US" sz="2800" dirty="0">
                        <a:latin typeface="Century Gothic" panose="020B0502020202020204" pitchFamily="34" charset="0"/>
                      </a:endParaRPr>
                    </a:p>
                  </a:txBody>
                  <a:tcPr>
                    <a:lnL w="12700" cap="flat" cmpd="sng" algn="ctr">
                      <a:solidFill>
                        <a:srgbClr val="5E9A8F"/>
                      </a:solidFill>
                      <a:prstDash val="solid"/>
                      <a:round/>
                      <a:headEnd type="none" w="med" len="med"/>
                      <a:tailEnd type="none" w="med" len="med"/>
                    </a:lnL>
                    <a:lnR w="12700" cap="flat" cmpd="sng" algn="ctr">
                      <a:solidFill>
                        <a:srgbClr val="5E9A8F"/>
                      </a:solidFill>
                      <a:prstDash val="solid"/>
                      <a:round/>
                      <a:headEnd type="none" w="med" len="med"/>
                      <a:tailEnd type="none" w="med" len="med"/>
                    </a:lnR>
                    <a:lnT w="12700" cap="flat" cmpd="sng" algn="ctr">
                      <a:solidFill>
                        <a:srgbClr val="5E9A8F"/>
                      </a:solidFill>
                      <a:prstDash val="solid"/>
                      <a:round/>
                      <a:headEnd type="none" w="med" len="med"/>
                      <a:tailEnd type="none" w="med" len="med"/>
                    </a:lnT>
                    <a:lnB w="12700" cap="flat" cmpd="sng" algn="ctr">
                      <a:solidFill>
                        <a:srgbClr val="5E9A8F"/>
                      </a:solidFill>
                      <a:prstDash val="solid"/>
                      <a:round/>
                      <a:headEnd type="none" w="med" len="med"/>
                      <a:tailEnd type="none" w="med" len="med"/>
                    </a:lnB>
                    <a:solidFill>
                      <a:srgbClr val="DBE9E6"/>
                    </a:solidFill>
                  </a:tcPr>
                </a:tc>
                <a:extLst>
                  <a:ext uri="{0D108BD9-81ED-4DB2-BD59-A6C34878D82A}">
                    <a16:rowId xmlns:a16="http://schemas.microsoft.com/office/drawing/2014/main" val="10003"/>
                  </a:ext>
                </a:extLst>
              </a:tr>
            </a:tbl>
          </a:graphicData>
        </a:graphic>
      </p:graphicFrame>
      <p:sp>
        <p:nvSpPr>
          <p:cNvPr id="7" name="Title 6">
            <a:extLst>
              <a:ext uri="{FF2B5EF4-FFF2-40B4-BE49-F238E27FC236}">
                <a16:creationId xmlns:a16="http://schemas.microsoft.com/office/drawing/2014/main" id="{33018668-F6A7-42D8-9EE9-8936ABFA8265}"/>
              </a:ext>
            </a:extLst>
          </p:cNvPr>
          <p:cNvSpPr>
            <a:spLocks noGrp="1"/>
          </p:cNvSpPr>
          <p:nvPr>
            <p:ph type="title"/>
          </p:nvPr>
        </p:nvSpPr>
        <p:spPr/>
        <p:txBody>
          <a:bodyPr/>
          <a:lstStyle/>
          <a:p>
            <a:r>
              <a:rPr lang="en-US" dirty="0"/>
              <a:t>The Third Wave</a:t>
            </a:r>
          </a:p>
        </p:txBody>
      </p:sp>
      <p:sp>
        <p:nvSpPr>
          <p:cNvPr id="9" name="Text Placeholder 8">
            <a:extLst>
              <a:ext uri="{FF2B5EF4-FFF2-40B4-BE49-F238E27FC236}">
                <a16:creationId xmlns:a16="http://schemas.microsoft.com/office/drawing/2014/main" id="{1BE9E254-3209-4EB2-9DCE-DE72ED16E480}"/>
              </a:ext>
            </a:extLst>
          </p:cNvPr>
          <p:cNvSpPr>
            <a:spLocks noGrp="1"/>
          </p:cNvSpPr>
          <p:nvPr>
            <p:ph type="body" sz="quarter" idx="11"/>
          </p:nvPr>
        </p:nvSpPr>
        <p:spPr/>
        <p:txBody>
          <a:bodyPr/>
          <a:lstStyle/>
          <a:p>
            <a:r>
              <a:rPr lang="en-US" dirty="0"/>
              <a:t>Framework</a:t>
            </a:r>
          </a:p>
        </p:txBody>
      </p:sp>
    </p:spTree>
    <p:extLst>
      <p:ext uri="{BB962C8B-B14F-4D97-AF65-F5344CB8AC3E}">
        <p14:creationId xmlns:p14="http://schemas.microsoft.com/office/powerpoint/2010/main" val="296106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845" y="366812"/>
            <a:ext cx="8934710" cy="776188"/>
          </a:xfrm>
        </p:spPr>
        <p:txBody>
          <a:bodyPr/>
          <a:lstStyle/>
          <a:p>
            <a:r>
              <a:rPr lang="en-US" sz="4000" spc="-100" dirty="0"/>
              <a:t>Summary: Mixed-methods approach</a:t>
            </a:r>
            <a:endParaRPr lang="en-US" sz="4000" b="0" spc="-100" dirty="0">
              <a:solidFill>
                <a:schemeClr val="tx2"/>
              </a:solidFill>
            </a:endParaRPr>
          </a:p>
        </p:txBody>
      </p:sp>
      <p:sp>
        <p:nvSpPr>
          <p:cNvPr id="3" name="Text Placeholder 2"/>
          <p:cNvSpPr>
            <a:spLocks noGrp="1"/>
          </p:cNvSpPr>
          <p:nvPr>
            <p:ph type="body" sz="quarter" idx="10"/>
          </p:nvPr>
        </p:nvSpPr>
        <p:spPr>
          <a:xfrm>
            <a:off x="814322" y="1524000"/>
            <a:ext cx="8429755" cy="6019800"/>
          </a:xfrm>
        </p:spPr>
        <p:txBody>
          <a:bodyPr/>
          <a:lstStyle/>
          <a:p>
            <a:pPr marL="457200" indent="-457200">
              <a:spcAft>
                <a:spcPts val="1500"/>
              </a:spcAft>
              <a:buClr>
                <a:srgbClr val="A84A85"/>
              </a:buClr>
              <a:buFont typeface="Wingdings" panose="05000000000000000000" pitchFamily="2" charset="2"/>
              <a:buChar char="§"/>
            </a:pPr>
            <a:r>
              <a:rPr lang="en-US" dirty="0">
                <a:latin typeface="Century Gothic" panose="020B0502020202020204" pitchFamily="34" charset="0"/>
              </a:rPr>
              <a:t>Combines strengths of quantitative </a:t>
            </a:r>
            <a:br>
              <a:rPr lang="en-US" dirty="0">
                <a:latin typeface="Century Gothic" panose="020B0502020202020204" pitchFamily="34" charset="0"/>
              </a:rPr>
            </a:br>
            <a:r>
              <a:rPr lang="en-US" dirty="0">
                <a:latin typeface="Century Gothic" panose="020B0502020202020204" pitchFamily="34" charset="0"/>
              </a:rPr>
              <a:t>and qualitative methods </a:t>
            </a:r>
          </a:p>
          <a:p>
            <a:pPr marL="457200" indent="-457200">
              <a:spcAft>
                <a:spcPts val="1500"/>
              </a:spcAft>
              <a:buClr>
                <a:srgbClr val="A84A85"/>
              </a:buClr>
              <a:buFont typeface="Wingdings" panose="05000000000000000000" pitchFamily="2" charset="2"/>
              <a:buChar char="§"/>
            </a:pPr>
            <a:r>
              <a:rPr lang="en-US" dirty="0">
                <a:latin typeface="Century Gothic" panose="020B0502020202020204" pitchFamily="34" charset="0"/>
              </a:rPr>
              <a:t>Can speak to different audiences</a:t>
            </a:r>
          </a:p>
          <a:p>
            <a:pPr marL="457200" indent="-457200">
              <a:spcAft>
                <a:spcPts val="1500"/>
              </a:spcAft>
              <a:buClr>
                <a:srgbClr val="A84A85"/>
              </a:buClr>
              <a:buFont typeface="Wingdings" panose="05000000000000000000" pitchFamily="2" charset="2"/>
              <a:buChar char="§"/>
            </a:pPr>
            <a:r>
              <a:rPr lang="en-US" dirty="0">
                <a:latin typeface="Century Gothic" panose="020B0502020202020204" pitchFamily="34" charset="0"/>
              </a:rPr>
              <a:t>Qualitative data can be used to do formative evaluation to inform development of quantitative measurements</a:t>
            </a:r>
          </a:p>
          <a:p>
            <a:pPr marL="457200" indent="-457200">
              <a:spcAft>
                <a:spcPts val="1500"/>
              </a:spcAft>
              <a:buClr>
                <a:srgbClr val="A84A85"/>
              </a:buClr>
              <a:buFont typeface="Wingdings" panose="05000000000000000000" pitchFamily="2" charset="2"/>
              <a:buChar char="§"/>
            </a:pPr>
            <a:r>
              <a:rPr lang="en-US" dirty="0">
                <a:latin typeface="Century Gothic" panose="020B0502020202020204" pitchFamily="34" charset="0"/>
              </a:rPr>
              <a:t>Qualitative data can be used to help explain patterns observed in the survey data</a:t>
            </a:r>
          </a:p>
          <a:p>
            <a:pPr marL="457200" indent="-457200">
              <a:spcAft>
                <a:spcPts val="1500"/>
              </a:spcAft>
              <a:buClr>
                <a:srgbClr val="A84A85"/>
              </a:buClr>
              <a:buFont typeface="Wingdings" panose="05000000000000000000" pitchFamily="2" charset="2"/>
              <a:buChar char="§"/>
            </a:pPr>
            <a:r>
              <a:rPr lang="en-US" dirty="0">
                <a:latin typeface="Century Gothic" panose="020B0502020202020204" pitchFamily="34" charset="0"/>
              </a:rPr>
              <a:t>Enhance robustness and integrity of findings</a:t>
            </a:r>
          </a:p>
          <a:p>
            <a:pPr marL="457200" indent="-457200">
              <a:spcAft>
                <a:spcPts val="1200"/>
              </a:spcAft>
              <a:buClr>
                <a:srgbClr val="A84A85"/>
              </a:buClr>
              <a:buFont typeface="Wingdings" panose="05000000000000000000" pitchFamily="2" charset="2"/>
              <a:buChar char="§"/>
            </a:pPr>
            <a:r>
              <a:rPr lang="en-US" dirty="0">
                <a:latin typeface="Century Gothic" panose="020B0502020202020204" pitchFamily="34" charset="0"/>
              </a:rPr>
              <a:t>Provide greater capacity to explain </a:t>
            </a:r>
            <a:br>
              <a:rPr lang="en-US" dirty="0">
                <a:latin typeface="Century Gothic" panose="020B0502020202020204" pitchFamily="34" charset="0"/>
              </a:rPr>
            </a:br>
            <a:r>
              <a:rPr lang="en-US" dirty="0">
                <a:latin typeface="Century Gothic" panose="020B0502020202020204" pitchFamily="34" charset="0"/>
              </a:rPr>
              <a:t>and interpret findings</a:t>
            </a:r>
          </a:p>
          <a:p>
            <a:endParaRPr lang="en-US" sz="2400" dirty="0"/>
          </a:p>
        </p:txBody>
      </p:sp>
    </p:spTree>
    <p:extLst>
      <p:ext uri="{BB962C8B-B14F-4D97-AF65-F5344CB8AC3E}">
        <p14:creationId xmlns:p14="http://schemas.microsoft.com/office/powerpoint/2010/main" val="1996743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28600" y="72923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Century Gothic" panose="020B0502020202020204" pitchFamily="34" charset="0"/>
            </a:endParaRPr>
          </a:p>
        </p:txBody>
      </p:sp>
    </p:spTree>
    <p:extLst>
      <p:ext uri="{BB962C8B-B14F-4D97-AF65-F5344CB8AC3E}">
        <p14:creationId xmlns:p14="http://schemas.microsoft.com/office/powerpoint/2010/main" val="1931111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E185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Charteuse and blue_corrected" id="{24BB43F7-A238-40E1-A388-AA30B486D4FC}" vid="{C3D0504A-8D89-47AB-96BA-D5EE0E8259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E4A79819CA3F3428B644840049B5527" ma:contentTypeVersion="3" ma:contentTypeDescription="Create a new document." ma:contentTypeScope="" ma:versionID="e802c12fce4af27327074414c3d1bce2">
  <xsd:schema xmlns:xsd="http://www.w3.org/2001/XMLSchema" xmlns:xs="http://www.w3.org/2001/XMLSchema" xmlns:p="http://schemas.microsoft.com/office/2006/metadata/properties" xmlns:ns1="http://schemas.microsoft.com/sharepoint/v3" xmlns:ns2="d8573787-17db-43b5-9af3-2a45e79ab039" targetNamespace="http://schemas.microsoft.com/office/2006/metadata/properties" ma:root="true" ma:fieldsID="de3be56df68e78b098a568f754a457d5" ns1:_="" ns2:_="">
    <xsd:import namespace="http://schemas.microsoft.com/sharepoint/v3"/>
    <xsd:import namespace="d8573787-17db-43b5-9af3-2a45e79ab039"/>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8573787-17db-43b5-9af3-2a45e79ab039"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FED06079-77C9-49AC-A616-0BDE2C83E82B}">
  <ds:schemaRefs>
    <ds:schemaRef ds:uri="http://schemas.microsoft.com/sharepoint/v3/contenttype/forms"/>
  </ds:schemaRefs>
</ds:datastoreItem>
</file>

<file path=customXml/itemProps2.xml><?xml version="1.0" encoding="utf-8"?>
<ds:datastoreItem xmlns:ds="http://schemas.openxmlformats.org/officeDocument/2006/customXml" ds:itemID="{7FECEE2F-3644-42E8-8F4A-EB2988D8CB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8573787-17db-43b5-9af3-2a45e79ab0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55413D-008E-48A9-86AD-43AF8ED4C365}">
  <ds:schemaRefs>
    <ds:schemaRef ds:uri="http://schemas.openxmlformats.org/package/2006/metadata/core-properties"/>
    <ds:schemaRef ds:uri="http://purl.org/dc/dcmitype/"/>
    <ds:schemaRef ds:uri="http://schemas.microsoft.com/office/infopath/2007/PartnerControls"/>
    <ds:schemaRef ds:uri="d8573787-17db-43b5-9af3-2a45e79ab039"/>
    <ds:schemaRef ds:uri="http://purl.org/dc/elements/1.1/"/>
    <ds:schemaRef ds:uri="http://schemas.microsoft.com/office/2006/metadata/properties"/>
    <ds:schemaRef ds:uri="http://schemas.microsoft.com/sharepoint/v3"/>
    <ds:schemaRef ds:uri="http://schemas.microsoft.com/office/2006/documentManagement/typ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Gold and turquoise USAID (2)</Template>
  <TotalTime>7846</TotalTime>
  <Words>3111</Words>
  <Application>Microsoft Office PowerPoint</Application>
  <PresentationFormat>Custom</PresentationFormat>
  <Paragraphs>302</Paragraphs>
  <Slides>28</Slides>
  <Notes>28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Arial</vt:lpstr>
      <vt:lpstr>Calibri</vt:lpstr>
      <vt:lpstr>Century Gothic</vt:lpstr>
      <vt:lpstr>Courier New</vt:lpstr>
      <vt:lpstr>Futura Lt BT</vt:lpstr>
      <vt:lpstr>Futura LT Pro Book</vt:lpstr>
      <vt:lpstr>Gill Sans MT</vt:lpstr>
      <vt:lpstr>Times New Roman</vt:lpstr>
      <vt:lpstr>Wingdings</vt:lpstr>
      <vt:lpstr>1_Office Theme</vt:lpstr>
      <vt:lpstr>PowerPoint Presentation</vt:lpstr>
      <vt:lpstr>The evaluation process</vt:lpstr>
      <vt:lpstr>The evaluation process</vt:lpstr>
      <vt:lpstr>Learning objectives</vt:lpstr>
      <vt:lpstr>What is the point?</vt:lpstr>
      <vt:lpstr>PowerPoint Presentation</vt:lpstr>
      <vt:lpstr>Breaking the code/sorting out the glasses</vt:lpstr>
      <vt:lpstr>Breaking the code/sorting out the glasses</vt:lpstr>
      <vt:lpstr>Breaking the code/sorting out the glasses</vt:lpstr>
      <vt:lpstr>Breaking the code</vt:lpstr>
      <vt:lpstr>Positivist</vt:lpstr>
      <vt:lpstr>Example: Positivist paradigm </vt:lpstr>
      <vt:lpstr>Constructivist/interpretivist </vt:lpstr>
      <vt:lpstr>Constructivist/interpretivist example</vt:lpstr>
      <vt:lpstr>Critical/emancipatory</vt:lpstr>
      <vt:lpstr>Critical/emancipatory example</vt:lpstr>
      <vt:lpstr>Summary of the paradigms</vt:lpstr>
      <vt:lpstr>Paradigm debate </vt:lpstr>
      <vt:lpstr>Paradigm debate </vt:lpstr>
      <vt:lpstr>The Third Wave</vt:lpstr>
      <vt:lpstr>The Third Wave </vt:lpstr>
      <vt:lpstr>The Third Wave</vt:lpstr>
      <vt:lpstr>The Third Wave</vt:lpstr>
      <vt:lpstr>The Third Wave</vt:lpstr>
      <vt:lpstr>The Third Wave</vt:lpstr>
      <vt:lpstr>The Third Wave</vt:lpstr>
      <vt:lpstr>Summary: Mixed-methods approach</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Fehringer, Jessica</dc:creator>
  <cp:lastModifiedBy>Hoover, Donald Wayne</cp:lastModifiedBy>
  <cp:revision>257</cp:revision>
  <dcterms:created xsi:type="dcterms:W3CDTF">2016-10-26T13:09:04Z</dcterms:created>
  <dcterms:modified xsi:type="dcterms:W3CDTF">2018-09-13T21:15:38Z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2015-03-02T00:00:00Z</vt:filetime>
  </property>
  <property fmtid="{D5CDD505-2E9C-101B-9397-08002B2CF9AE}" pid="3" name="LastSaved">
    <vt:filetime>2015-03-02T00:00:00Z</vt:filetime>
  </property>
  <property fmtid="{D5CDD505-2E9C-101B-9397-08002B2CF9AE}" pid="4" name="ContentTypeId">
    <vt:lpwstr>0x0101006E4A79819CA3F3428B644840049B5527</vt:lpwstr>
  </property>
</Properties>
</file>