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7"/>
  </p:notesMasterIdLst>
  <p:handoutMasterIdLst>
    <p:handoutMasterId r:id="rId28"/>
  </p:handoutMasterIdLst>
  <p:sldIdLst>
    <p:sldId id="384" r:id="rId5"/>
    <p:sldId id="334" r:id="rId6"/>
    <p:sldId id="274" r:id="rId7"/>
    <p:sldId id="350" r:id="rId8"/>
    <p:sldId id="362" r:id="rId9"/>
    <p:sldId id="353" r:id="rId10"/>
    <p:sldId id="366" r:id="rId11"/>
    <p:sldId id="355" r:id="rId12"/>
    <p:sldId id="367" r:id="rId13"/>
    <p:sldId id="351" r:id="rId14"/>
    <p:sldId id="358" r:id="rId15"/>
    <p:sldId id="363" r:id="rId16"/>
    <p:sldId id="364" r:id="rId17"/>
    <p:sldId id="357" r:id="rId18"/>
    <p:sldId id="370" r:id="rId19"/>
    <p:sldId id="352" r:id="rId20"/>
    <p:sldId id="359" r:id="rId21"/>
    <p:sldId id="365" r:id="rId22"/>
    <p:sldId id="354" r:id="rId23"/>
    <p:sldId id="369" r:id="rId24"/>
    <p:sldId id="356" r:id="rId25"/>
    <p:sldId id="383" r:id="rId26"/>
  </p:sldIdLst>
  <p:sldSz cx="10058400" cy="77724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168"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4"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unil George" initials="" lastIdx="6" clrIdx="0"/>
  <p:cmAuthor id="1" name="Millar, Liz" initials="ML" lastIdx="27" clrIdx="1">
    <p:extLst/>
  </p:cmAuthor>
  <p:cmAuthor id="2" name="Fehringer, Jessica" initials="FJ" lastIdx="9" clrIdx="2">
    <p:extLst/>
  </p:cmAuthor>
  <p:cmAuthor id="3" name="Mejia, Carolina" initials="MC" lastIdx="17" clrIdx="3">
    <p:extLst>
      <p:ext uri="{19B8F6BF-5375-455C-9EA6-DF929625EA0E}">
        <p15:presenceInfo xmlns:p15="http://schemas.microsoft.com/office/powerpoint/2012/main" userId="S-1-5-21-344340502-4252695000-2390403120-1399027" providerId="AD"/>
      </p:ext>
    </p:extLst>
  </p:cmAuthor>
  <p:cmAuthor id="4" name="Frazier, Will" initials="FW" lastIdx="1" clrIdx="4">
    <p:extLst>
      <p:ext uri="{19B8F6BF-5375-455C-9EA6-DF929625EA0E}">
        <p15:presenceInfo xmlns:p15="http://schemas.microsoft.com/office/powerpoint/2012/main" userId="S-1-5-21-344340502-4252695000-2390403120-128829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1E1860"/>
    <a:srgbClr val="662118"/>
    <a:srgbClr val="CDE1DD"/>
    <a:srgbClr val="F2F8F7"/>
    <a:srgbClr val="80B2A8"/>
    <a:srgbClr val="A4C8C1"/>
    <a:srgbClr val="5E9A8F"/>
    <a:srgbClr val="F7E7C7"/>
    <a:srgbClr val="D19F2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39" autoAdjust="0"/>
    <p:restoredTop sz="67870" autoAdjust="0"/>
  </p:normalViewPr>
  <p:slideViewPr>
    <p:cSldViewPr>
      <p:cViewPr varScale="1">
        <p:scale>
          <a:sx n="49" d="100"/>
          <a:sy n="49" d="100"/>
        </p:scale>
        <p:origin x="2362" y="53"/>
      </p:cViewPr>
      <p:guideLst>
        <p:guide orient="horz" pos="2448"/>
        <p:guide pos="3168"/>
      </p:guideLst>
    </p:cSldViewPr>
  </p:slideViewPr>
  <p:notesTextViewPr>
    <p:cViewPr>
      <p:scale>
        <a:sx n="100" d="100"/>
        <a:sy n="100" d="100"/>
      </p:scale>
      <p:origin x="0" y="0"/>
    </p:cViewPr>
  </p:notesTextViewPr>
  <p:notesViewPr>
    <p:cSldViewPr snapToGrid="0" snapToObjects="1">
      <p:cViewPr varScale="1">
        <p:scale>
          <a:sx n="75" d="100"/>
          <a:sy n="75" d="100"/>
        </p:scale>
        <p:origin x="1608" y="43"/>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547A47-AE61-46FF-BC10-C542C3421AC7}"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C5FBA748-C879-4DB6-BF77-D6B056305C94}">
      <dgm:prSet phldrT="[Text]" custT="1"/>
      <dgm:spPr>
        <a:solidFill>
          <a:srgbClr val="A4C8C1"/>
        </a:solidFill>
        <a:ln>
          <a:solidFill>
            <a:srgbClr val="5E9A8F"/>
          </a:solidFill>
        </a:ln>
      </dgm:spPr>
      <dgm:t>
        <a:bodyPr/>
        <a:lstStyle/>
        <a:p>
          <a:r>
            <a:rPr lang="en-US" sz="3600" dirty="0">
              <a:solidFill>
                <a:schemeClr val="tx1"/>
              </a:solidFill>
              <a:latin typeface="Century Gothic" panose="020B0502020202020204" pitchFamily="34" charset="0"/>
            </a:rPr>
            <a:t>Focus group discussion</a:t>
          </a:r>
        </a:p>
      </dgm:t>
    </dgm:pt>
    <dgm:pt modelId="{9DBCC148-8343-4927-9E04-6BEA697312D0}" type="parTrans" cxnId="{9C07F06C-00DE-42B5-9339-CFA177F666E5}">
      <dgm:prSet/>
      <dgm:spPr/>
      <dgm:t>
        <a:bodyPr/>
        <a:lstStyle/>
        <a:p>
          <a:endParaRPr lang="en-US"/>
        </a:p>
      </dgm:t>
    </dgm:pt>
    <dgm:pt modelId="{5AAE999A-CC6E-49FD-813D-8285309357EE}" type="sibTrans" cxnId="{9C07F06C-00DE-42B5-9339-CFA177F666E5}">
      <dgm:prSet/>
      <dgm:spPr/>
      <dgm:t>
        <a:bodyPr/>
        <a:lstStyle/>
        <a:p>
          <a:endParaRPr lang="en-US"/>
        </a:p>
      </dgm:t>
    </dgm:pt>
    <dgm:pt modelId="{9223C358-5CA8-4DB0-8C80-9AD44E8988BF}">
      <dgm:prSet phldrT="[Text]" custT="1"/>
      <dgm:spPr>
        <a:solidFill>
          <a:srgbClr val="A4C8C1"/>
        </a:solidFill>
        <a:ln>
          <a:solidFill>
            <a:srgbClr val="5E9A8F"/>
          </a:solidFill>
        </a:ln>
      </dgm:spPr>
      <dgm:t>
        <a:bodyPr/>
        <a:lstStyle/>
        <a:p>
          <a:r>
            <a:rPr lang="en-US" sz="3600" dirty="0">
              <a:solidFill>
                <a:schemeClr val="tx1"/>
              </a:solidFill>
              <a:latin typeface="Century Gothic" panose="020B0502020202020204" pitchFamily="34" charset="0"/>
            </a:rPr>
            <a:t>In-depth interviews</a:t>
          </a:r>
        </a:p>
      </dgm:t>
    </dgm:pt>
    <dgm:pt modelId="{BF18504C-A859-46E6-874B-A9509498E46C}" type="parTrans" cxnId="{E8C65138-73F0-4541-8E8B-A14B73D2318B}">
      <dgm:prSet/>
      <dgm:spPr/>
      <dgm:t>
        <a:bodyPr/>
        <a:lstStyle/>
        <a:p>
          <a:endParaRPr lang="en-US"/>
        </a:p>
      </dgm:t>
    </dgm:pt>
    <dgm:pt modelId="{CF9C652B-C1FC-4EAB-BC15-39C0FE2688C3}" type="sibTrans" cxnId="{E8C65138-73F0-4541-8E8B-A14B73D2318B}">
      <dgm:prSet/>
      <dgm:spPr/>
      <dgm:t>
        <a:bodyPr/>
        <a:lstStyle/>
        <a:p>
          <a:endParaRPr lang="en-US"/>
        </a:p>
      </dgm:t>
    </dgm:pt>
    <dgm:pt modelId="{E6A1208E-4B53-4886-ADD3-7AE9F48D6846}">
      <dgm:prSet phldrT="[Text]" custT="1"/>
      <dgm:spPr>
        <a:solidFill>
          <a:srgbClr val="A4C8C1"/>
        </a:solidFill>
        <a:ln>
          <a:solidFill>
            <a:srgbClr val="5E9A8F"/>
          </a:solidFill>
        </a:ln>
      </dgm:spPr>
      <dgm:t>
        <a:bodyPr/>
        <a:lstStyle/>
        <a:p>
          <a:r>
            <a:rPr lang="en-US" sz="3600" dirty="0">
              <a:solidFill>
                <a:schemeClr val="tx1"/>
              </a:solidFill>
              <a:latin typeface="Century Gothic" panose="020B0502020202020204" pitchFamily="34" charset="0"/>
            </a:rPr>
            <a:t>Observations</a:t>
          </a:r>
        </a:p>
      </dgm:t>
    </dgm:pt>
    <dgm:pt modelId="{7B0EA4CE-720C-44E0-ADFE-AE24E896D3A8}" type="parTrans" cxnId="{C443C3B3-02E0-486B-943A-E2F5FB866F01}">
      <dgm:prSet/>
      <dgm:spPr/>
      <dgm:t>
        <a:bodyPr/>
        <a:lstStyle/>
        <a:p>
          <a:endParaRPr lang="en-US"/>
        </a:p>
      </dgm:t>
    </dgm:pt>
    <dgm:pt modelId="{32A89161-2660-4A02-BD9F-91F82B577452}" type="sibTrans" cxnId="{C443C3B3-02E0-486B-943A-E2F5FB866F01}">
      <dgm:prSet/>
      <dgm:spPr/>
      <dgm:t>
        <a:bodyPr/>
        <a:lstStyle/>
        <a:p>
          <a:endParaRPr lang="en-US"/>
        </a:p>
      </dgm:t>
    </dgm:pt>
    <dgm:pt modelId="{33E8B846-3541-44BC-BDD1-E4A24CB32FEA}" type="pres">
      <dgm:prSet presAssocID="{07547A47-AE61-46FF-BC10-C542C3421AC7}" presName="linear" presStyleCnt="0">
        <dgm:presLayoutVars>
          <dgm:dir/>
          <dgm:resizeHandles val="exact"/>
        </dgm:presLayoutVars>
      </dgm:prSet>
      <dgm:spPr/>
    </dgm:pt>
    <dgm:pt modelId="{0E60A87C-9195-4853-ACEC-79A2C56953D5}" type="pres">
      <dgm:prSet presAssocID="{E6A1208E-4B53-4886-ADD3-7AE9F48D6846}" presName="comp" presStyleCnt="0"/>
      <dgm:spPr/>
    </dgm:pt>
    <dgm:pt modelId="{9D15837B-47D5-408A-A725-9E6D21A87E2C}" type="pres">
      <dgm:prSet presAssocID="{E6A1208E-4B53-4886-ADD3-7AE9F48D6846}" presName="box" presStyleLbl="node1" presStyleIdx="0" presStyleCnt="3" custLinFactNeighborX="-37438" custLinFactNeighborY="-5455"/>
      <dgm:spPr/>
    </dgm:pt>
    <dgm:pt modelId="{B0DC2CB0-0BA4-4F34-9CE0-087AB9137C97}" type="pres">
      <dgm:prSet presAssocID="{E6A1208E-4B53-4886-ADD3-7AE9F48D6846}" presName="img" presStyleLbl="fgImgPlace1" presStyleIdx="0" presStyleCnt="3"/>
      <dgm:spPr>
        <a:blipFill rotWithShape="1">
          <a:blip xmlns:r="http://schemas.openxmlformats.org/officeDocument/2006/relationships" r:embed="rId1"/>
          <a:srcRect/>
          <a:stretch>
            <a:fillRect t="-10000" b="-10000"/>
          </a:stretch>
        </a:blipFill>
      </dgm:spPr>
    </dgm:pt>
    <dgm:pt modelId="{6CCCD682-35DA-445B-8BCD-251929379D2A}" type="pres">
      <dgm:prSet presAssocID="{E6A1208E-4B53-4886-ADD3-7AE9F48D6846}" presName="text" presStyleLbl="node1" presStyleIdx="0" presStyleCnt="3">
        <dgm:presLayoutVars>
          <dgm:bulletEnabled val="1"/>
        </dgm:presLayoutVars>
      </dgm:prSet>
      <dgm:spPr/>
    </dgm:pt>
    <dgm:pt modelId="{4CB9EBED-AE48-44B3-87AC-0116D94E6021}" type="pres">
      <dgm:prSet presAssocID="{32A89161-2660-4A02-BD9F-91F82B577452}" presName="spacer" presStyleCnt="0"/>
      <dgm:spPr/>
    </dgm:pt>
    <dgm:pt modelId="{8173E8D1-E757-4F52-ACF3-9307992C0883}" type="pres">
      <dgm:prSet presAssocID="{9223C358-5CA8-4DB0-8C80-9AD44E8988BF}" presName="comp" presStyleCnt="0"/>
      <dgm:spPr/>
    </dgm:pt>
    <dgm:pt modelId="{E7A0F600-C8CE-40A6-8BBF-9F2DF9130392}" type="pres">
      <dgm:prSet presAssocID="{9223C358-5CA8-4DB0-8C80-9AD44E8988BF}" presName="box" presStyleLbl="node1" presStyleIdx="1" presStyleCnt="3"/>
      <dgm:spPr/>
    </dgm:pt>
    <dgm:pt modelId="{DD3E2EB1-0C18-4EB8-9F03-BACDA5DD9978}" type="pres">
      <dgm:prSet presAssocID="{9223C358-5CA8-4DB0-8C80-9AD44E8988BF}" presName="img" presStyleLbl="fgImgPlace1" presStyleIdx="1" presStyleCnt="3"/>
      <dgm:spPr>
        <a:blipFill rotWithShape="1">
          <a:blip xmlns:r="http://schemas.openxmlformats.org/officeDocument/2006/relationships" r:embed="rId2"/>
          <a:srcRect/>
          <a:stretch>
            <a:fillRect l="-26000" r="-26000"/>
          </a:stretch>
        </a:blipFill>
      </dgm:spPr>
    </dgm:pt>
    <dgm:pt modelId="{9AA772E9-1548-4244-B3E0-CD490DA7B749}" type="pres">
      <dgm:prSet presAssocID="{9223C358-5CA8-4DB0-8C80-9AD44E8988BF}" presName="text" presStyleLbl="node1" presStyleIdx="1" presStyleCnt="3">
        <dgm:presLayoutVars>
          <dgm:bulletEnabled val="1"/>
        </dgm:presLayoutVars>
      </dgm:prSet>
      <dgm:spPr/>
    </dgm:pt>
    <dgm:pt modelId="{F3BD40EB-6945-4280-8A6D-C6855AD5921A}" type="pres">
      <dgm:prSet presAssocID="{CF9C652B-C1FC-4EAB-BC15-39C0FE2688C3}" presName="spacer" presStyleCnt="0"/>
      <dgm:spPr/>
    </dgm:pt>
    <dgm:pt modelId="{290B1D29-887B-4070-8696-1FB16561314F}" type="pres">
      <dgm:prSet presAssocID="{C5FBA748-C879-4DB6-BF77-D6B056305C94}" presName="comp" presStyleCnt="0"/>
      <dgm:spPr/>
    </dgm:pt>
    <dgm:pt modelId="{C3C34166-0892-4796-809F-0FCC59104C91}" type="pres">
      <dgm:prSet presAssocID="{C5FBA748-C879-4DB6-BF77-D6B056305C94}" presName="box" presStyleLbl="node1" presStyleIdx="2" presStyleCnt="3"/>
      <dgm:spPr/>
    </dgm:pt>
    <dgm:pt modelId="{EF52DD25-1CFD-482E-95FA-BED09AA54703}" type="pres">
      <dgm:prSet presAssocID="{C5FBA748-C879-4DB6-BF77-D6B056305C94}" presName="img" presStyleLbl="fgImgPlace1" presStyleIdx="2" presStyleCnt="3" custLinFactNeighborX="1259" custLinFactNeighborY="0"/>
      <dgm:spPr>
        <a:blipFill rotWithShape="1">
          <a:blip xmlns:r="http://schemas.openxmlformats.org/officeDocument/2006/relationships" r:embed="rId3"/>
          <a:srcRect/>
          <a:stretch>
            <a:fillRect/>
          </a:stretch>
        </a:blipFill>
      </dgm:spPr>
    </dgm:pt>
    <dgm:pt modelId="{FB93E55A-5BE3-4D76-A488-B6D5A00138AC}" type="pres">
      <dgm:prSet presAssocID="{C5FBA748-C879-4DB6-BF77-D6B056305C94}" presName="text" presStyleLbl="node1" presStyleIdx="2" presStyleCnt="3">
        <dgm:presLayoutVars>
          <dgm:bulletEnabled val="1"/>
        </dgm:presLayoutVars>
      </dgm:prSet>
      <dgm:spPr/>
    </dgm:pt>
  </dgm:ptLst>
  <dgm:cxnLst>
    <dgm:cxn modelId="{0ED53A1F-1408-4F58-8604-6AD4A8A6F4C3}" type="presOf" srcId="{07547A47-AE61-46FF-BC10-C542C3421AC7}" destId="{33E8B846-3541-44BC-BDD1-E4A24CB32FEA}" srcOrd="0" destOrd="0" presId="urn:microsoft.com/office/officeart/2005/8/layout/vList4"/>
    <dgm:cxn modelId="{E8C65138-73F0-4541-8E8B-A14B73D2318B}" srcId="{07547A47-AE61-46FF-BC10-C542C3421AC7}" destId="{9223C358-5CA8-4DB0-8C80-9AD44E8988BF}" srcOrd="1" destOrd="0" parTransId="{BF18504C-A859-46E6-874B-A9509498E46C}" sibTransId="{CF9C652B-C1FC-4EAB-BC15-39C0FE2688C3}"/>
    <dgm:cxn modelId="{9C07F06C-00DE-42B5-9339-CFA177F666E5}" srcId="{07547A47-AE61-46FF-BC10-C542C3421AC7}" destId="{C5FBA748-C879-4DB6-BF77-D6B056305C94}" srcOrd="2" destOrd="0" parTransId="{9DBCC148-8343-4927-9E04-6BEA697312D0}" sibTransId="{5AAE999A-CC6E-49FD-813D-8285309357EE}"/>
    <dgm:cxn modelId="{0E3AD89C-091D-487B-A86E-B116F6980B9E}" type="presOf" srcId="{C5FBA748-C879-4DB6-BF77-D6B056305C94}" destId="{C3C34166-0892-4796-809F-0FCC59104C91}" srcOrd="0" destOrd="0" presId="urn:microsoft.com/office/officeart/2005/8/layout/vList4"/>
    <dgm:cxn modelId="{C443C3B3-02E0-486B-943A-E2F5FB866F01}" srcId="{07547A47-AE61-46FF-BC10-C542C3421AC7}" destId="{E6A1208E-4B53-4886-ADD3-7AE9F48D6846}" srcOrd="0" destOrd="0" parTransId="{7B0EA4CE-720C-44E0-ADFE-AE24E896D3A8}" sibTransId="{32A89161-2660-4A02-BD9F-91F82B577452}"/>
    <dgm:cxn modelId="{BF897DB6-07ED-4A2A-B9F5-C10857EBCA12}" type="presOf" srcId="{C5FBA748-C879-4DB6-BF77-D6B056305C94}" destId="{FB93E55A-5BE3-4D76-A488-B6D5A00138AC}" srcOrd="1" destOrd="0" presId="urn:microsoft.com/office/officeart/2005/8/layout/vList4"/>
    <dgm:cxn modelId="{4D47CBBC-FC9A-4BDD-97C3-BCF0ADB28C17}" type="presOf" srcId="{9223C358-5CA8-4DB0-8C80-9AD44E8988BF}" destId="{E7A0F600-C8CE-40A6-8BBF-9F2DF9130392}" srcOrd="0" destOrd="0" presId="urn:microsoft.com/office/officeart/2005/8/layout/vList4"/>
    <dgm:cxn modelId="{CF2C02D1-26AE-464F-93DA-006546FC247D}" type="presOf" srcId="{E6A1208E-4B53-4886-ADD3-7AE9F48D6846}" destId="{6CCCD682-35DA-445B-8BCD-251929379D2A}" srcOrd="1" destOrd="0" presId="urn:microsoft.com/office/officeart/2005/8/layout/vList4"/>
    <dgm:cxn modelId="{AC5FF5D3-5C73-4006-A90E-5AB4BB53BEE6}" type="presOf" srcId="{9223C358-5CA8-4DB0-8C80-9AD44E8988BF}" destId="{9AA772E9-1548-4244-B3E0-CD490DA7B749}" srcOrd="1" destOrd="0" presId="urn:microsoft.com/office/officeart/2005/8/layout/vList4"/>
    <dgm:cxn modelId="{D08023E6-4AF1-4FEB-BCD6-0B3F30EF29B1}" type="presOf" srcId="{E6A1208E-4B53-4886-ADD3-7AE9F48D6846}" destId="{9D15837B-47D5-408A-A725-9E6D21A87E2C}" srcOrd="0" destOrd="0" presId="urn:microsoft.com/office/officeart/2005/8/layout/vList4"/>
    <dgm:cxn modelId="{64499367-74CB-450E-A70B-4671F8D95B27}" type="presParOf" srcId="{33E8B846-3541-44BC-BDD1-E4A24CB32FEA}" destId="{0E60A87C-9195-4853-ACEC-79A2C56953D5}" srcOrd="0" destOrd="0" presId="urn:microsoft.com/office/officeart/2005/8/layout/vList4"/>
    <dgm:cxn modelId="{08E2966A-9866-4E68-949D-EFE278026552}" type="presParOf" srcId="{0E60A87C-9195-4853-ACEC-79A2C56953D5}" destId="{9D15837B-47D5-408A-A725-9E6D21A87E2C}" srcOrd="0" destOrd="0" presId="urn:microsoft.com/office/officeart/2005/8/layout/vList4"/>
    <dgm:cxn modelId="{833ADF83-234C-4DCE-81D3-2BBF38639691}" type="presParOf" srcId="{0E60A87C-9195-4853-ACEC-79A2C56953D5}" destId="{B0DC2CB0-0BA4-4F34-9CE0-087AB9137C97}" srcOrd="1" destOrd="0" presId="urn:microsoft.com/office/officeart/2005/8/layout/vList4"/>
    <dgm:cxn modelId="{40136B6A-43AF-4111-8A8A-1559309DE9A2}" type="presParOf" srcId="{0E60A87C-9195-4853-ACEC-79A2C56953D5}" destId="{6CCCD682-35DA-445B-8BCD-251929379D2A}" srcOrd="2" destOrd="0" presId="urn:microsoft.com/office/officeart/2005/8/layout/vList4"/>
    <dgm:cxn modelId="{CBBE0762-E5C3-4BD9-A971-F39A292DD68C}" type="presParOf" srcId="{33E8B846-3541-44BC-BDD1-E4A24CB32FEA}" destId="{4CB9EBED-AE48-44B3-87AC-0116D94E6021}" srcOrd="1" destOrd="0" presId="urn:microsoft.com/office/officeart/2005/8/layout/vList4"/>
    <dgm:cxn modelId="{4A997D88-6200-4761-BCB3-88F90E245E9C}" type="presParOf" srcId="{33E8B846-3541-44BC-BDD1-E4A24CB32FEA}" destId="{8173E8D1-E757-4F52-ACF3-9307992C0883}" srcOrd="2" destOrd="0" presId="urn:microsoft.com/office/officeart/2005/8/layout/vList4"/>
    <dgm:cxn modelId="{6213D55C-7853-4659-8BF9-1D76FE36F756}" type="presParOf" srcId="{8173E8D1-E757-4F52-ACF3-9307992C0883}" destId="{E7A0F600-C8CE-40A6-8BBF-9F2DF9130392}" srcOrd="0" destOrd="0" presId="urn:microsoft.com/office/officeart/2005/8/layout/vList4"/>
    <dgm:cxn modelId="{F94588F0-41CC-45FC-8A7C-65CC808CD352}" type="presParOf" srcId="{8173E8D1-E757-4F52-ACF3-9307992C0883}" destId="{DD3E2EB1-0C18-4EB8-9F03-BACDA5DD9978}" srcOrd="1" destOrd="0" presId="urn:microsoft.com/office/officeart/2005/8/layout/vList4"/>
    <dgm:cxn modelId="{F3C9ACCA-05E9-4D9A-B01A-F606577B2C86}" type="presParOf" srcId="{8173E8D1-E757-4F52-ACF3-9307992C0883}" destId="{9AA772E9-1548-4244-B3E0-CD490DA7B749}" srcOrd="2" destOrd="0" presId="urn:microsoft.com/office/officeart/2005/8/layout/vList4"/>
    <dgm:cxn modelId="{BBAF1FE3-44BE-455D-B4EE-ABA90F5B66B5}" type="presParOf" srcId="{33E8B846-3541-44BC-BDD1-E4A24CB32FEA}" destId="{F3BD40EB-6945-4280-8A6D-C6855AD5921A}" srcOrd="3" destOrd="0" presId="urn:microsoft.com/office/officeart/2005/8/layout/vList4"/>
    <dgm:cxn modelId="{8EFE1D23-3024-43E4-BC8D-A5F7355640F2}" type="presParOf" srcId="{33E8B846-3541-44BC-BDD1-E4A24CB32FEA}" destId="{290B1D29-887B-4070-8696-1FB16561314F}" srcOrd="4" destOrd="0" presId="urn:microsoft.com/office/officeart/2005/8/layout/vList4"/>
    <dgm:cxn modelId="{A13A4C3E-9A59-49FC-97E7-C1C004B6E726}" type="presParOf" srcId="{290B1D29-887B-4070-8696-1FB16561314F}" destId="{C3C34166-0892-4796-809F-0FCC59104C91}" srcOrd="0" destOrd="0" presId="urn:microsoft.com/office/officeart/2005/8/layout/vList4"/>
    <dgm:cxn modelId="{6D18D25B-FACD-4CEC-A537-8C34EFEC59B2}" type="presParOf" srcId="{290B1D29-887B-4070-8696-1FB16561314F}" destId="{EF52DD25-1CFD-482E-95FA-BED09AA54703}" srcOrd="1" destOrd="0" presId="urn:microsoft.com/office/officeart/2005/8/layout/vList4"/>
    <dgm:cxn modelId="{8CC894FF-E9AE-459D-AB39-ADE23AB9802C}" type="presParOf" srcId="{290B1D29-887B-4070-8696-1FB16561314F}" destId="{FB93E55A-5BE3-4D76-A488-B6D5A00138AC}"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5837B-47D5-408A-A725-9E6D21A87E2C}">
      <dsp:nvSpPr>
        <dsp:cNvPr id="0" name=""/>
        <dsp:cNvSpPr/>
      </dsp:nvSpPr>
      <dsp:spPr>
        <a:xfrm>
          <a:off x="0" y="0"/>
          <a:ext cx="6705600" cy="1396999"/>
        </a:xfrm>
        <a:prstGeom prst="roundRect">
          <a:avLst>
            <a:gd name="adj" fmla="val 10000"/>
          </a:avLst>
        </a:prstGeom>
        <a:solidFill>
          <a:srgbClr val="A4C8C1"/>
        </a:solidFill>
        <a:ln w="25400" cap="flat" cmpd="sng" algn="ctr">
          <a:solidFill>
            <a:srgbClr val="5E9A8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solidFill>
                <a:schemeClr val="tx1"/>
              </a:solidFill>
              <a:latin typeface="Century Gothic" panose="020B0502020202020204" pitchFamily="34" charset="0"/>
            </a:rPr>
            <a:t>Observations</a:t>
          </a:r>
        </a:p>
      </dsp:txBody>
      <dsp:txXfrm>
        <a:off x="1480820" y="0"/>
        <a:ext cx="5224780" cy="1396999"/>
      </dsp:txXfrm>
    </dsp:sp>
    <dsp:sp modelId="{B0DC2CB0-0BA4-4F34-9CE0-087AB9137C97}">
      <dsp:nvSpPr>
        <dsp:cNvPr id="0" name=""/>
        <dsp:cNvSpPr/>
      </dsp:nvSpPr>
      <dsp:spPr>
        <a:xfrm>
          <a:off x="139700" y="139699"/>
          <a:ext cx="1341120" cy="1117599"/>
        </a:xfrm>
        <a:prstGeom prst="roundRect">
          <a:avLst>
            <a:gd name="adj" fmla="val 10000"/>
          </a:avLst>
        </a:prstGeom>
        <a:blipFill rotWithShape="1">
          <a:blip xmlns:r="http://schemas.openxmlformats.org/officeDocument/2006/relationships" r:embed="rId1"/>
          <a:srcRect/>
          <a:stretch>
            <a:fillRect t="-10000" b="-1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A0F600-C8CE-40A6-8BBF-9F2DF9130392}">
      <dsp:nvSpPr>
        <dsp:cNvPr id="0" name=""/>
        <dsp:cNvSpPr/>
      </dsp:nvSpPr>
      <dsp:spPr>
        <a:xfrm>
          <a:off x="0" y="1536699"/>
          <a:ext cx="6705600" cy="1396999"/>
        </a:xfrm>
        <a:prstGeom prst="roundRect">
          <a:avLst>
            <a:gd name="adj" fmla="val 10000"/>
          </a:avLst>
        </a:prstGeom>
        <a:solidFill>
          <a:srgbClr val="A4C8C1"/>
        </a:solidFill>
        <a:ln w="25400" cap="flat" cmpd="sng" algn="ctr">
          <a:solidFill>
            <a:srgbClr val="5E9A8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solidFill>
                <a:schemeClr val="tx1"/>
              </a:solidFill>
              <a:latin typeface="Century Gothic" panose="020B0502020202020204" pitchFamily="34" charset="0"/>
            </a:rPr>
            <a:t>In-depth interviews</a:t>
          </a:r>
        </a:p>
      </dsp:txBody>
      <dsp:txXfrm>
        <a:off x="1480820" y="1536699"/>
        <a:ext cx="5224780" cy="1396999"/>
      </dsp:txXfrm>
    </dsp:sp>
    <dsp:sp modelId="{DD3E2EB1-0C18-4EB8-9F03-BACDA5DD9978}">
      <dsp:nvSpPr>
        <dsp:cNvPr id="0" name=""/>
        <dsp:cNvSpPr/>
      </dsp:nvSpPr>
      <dsp:spPr>
        <a:xfrm>
          <a:off x="139700" y="1676399"/>
          <a:ext cx="1341120" cy="1117599"/>
        </a:xfrm>
        <a:prstGeom prst="roundRect">
          <a:avLst>
            <a:gd name="adj" fmla="val 10000"/>
          </a:avLst>
        </a:prstGeom>
        <a:blipFill rotWithShape="1">
          <a:blip xmlns:r="http://schemas.openxmlformats.org/officeDocument/2006/relationships" r:embed="rId2"/>
          <a:srcRect/>
          <a:stretch>
            <a:fillRect l="-26000" r="-2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C34166-0892-4796-809F-0FCC59104C91}">
      <dsp:nvSpPr>
        <dsp:cNvPr id="0" name=""/>
        <dsp:cNvSpPr/>
      </dsp:nvSpPr>
      <dsp:spPr>
        <a:xfrm>
          <a:off x="0" y="3073399"/>
          <a:ext cx="6705600" cy="1396999"/>
        </a:xfrm>
        <a:prstGeom prst="roundRect">
          <a:avLst>
            <a:gd name="adj" fmla="val 10000"/>
          </a:avLst>
        </a:prstGeom>
        <a:solidFill>
          <a:srgbClr val="A4C8C1"/>
        </a:solidFill>
        <a:ln w="25400" cap="flat" cmpd="sng" algn="ctr">
          <a:solidFill>
            <a:srgbClr val="5E9A8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solidFill>
                <a:schemeClr val="tx1"/>
              </a:solidFill>
              <a:latin typeface="Century Gothic" panose="020B0502020202020204" pitchFamily="34" charset="0"/>
            </a:rPr>
            <a:t>Focus group discussion</a:t>
          </a:r>
        </a:p>
      </dsp:txBody>
      <dsp:txXfrm>
        <a:off x="1480820" y="3073399"/>
        <a:ext cx="5224780" cy="1396999"/>
      </dsp:txXfrm>
    </dsp:sp>
    <dsp:sp modelId="{EF52DD25-1CFD-482E-95FA-BED09AA54703}">
      <dsp:nvSpPr>
        <dsp:cNvPr id="0" name=""/>
        <dsp:cNvSpPr/>
      </dsp:nvSpPr>
      <dsp:spPr>
        <a:xfrm>
          <a:off x="156584" y="3213099"/>
          <a:ext cx="1341120" cy="1117599"/>
        </a:xfrm>
        <a:prstGeom prst="roundRect">
          <a:avLst>
            <a:gd name="adj" fmla="val 10000"/>
          </a:avLst>
        </a:prstGeom>
        <a:blipFill rotWithShape="1">
          <a:blip xmlns:r="http://schemas.openxmlformats.org/officeDocument/2006/relationships" r:embed="rId3"/>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8D2EBC-9FC1-4359-909E-0EDE4CD35C76}"/>
              </a:ext>
            </a:extLst>
          </p:cNvPr>
          <p:cNvSpPr>
            <a:spLocks noGrp="1"/>
          </p:cNvSpPr>
          <p:nvPr>
            <p:ph type="hdr" sz="quarter"/>
          </p:nvPr>
        </p:nvSpPr>
        <p:spPr>
          <a:xfrm>
            <a:off x="1" y="0"/>
            <a:ext cx="3170382" cy="480453"/>
          </a:xfrm>
          <a:prstGeom prst="rect">
            <a:avLst/>
          </a:prstGeom>
        </p:spPr>
        <p:txBody>
          <a:bodyPr vert="horz" lIns="86749" tIns="43375" rIns="86749" bIns="43375" rtlCol="0"/>
          <a:lstStyle>
            <a:lvl1pPr algn="l">
              <a:defRPr sz="1100"/>
            </a:lvl1pPr>
          </a:lstStyle>
          <a:p>
            <a:endParaRPr lang="en-US"/>
          </a:p>
        </p:txBody>
      </p:sp>
      <p:sp>
        <p:nvSpPr>
          <p:cNvPr id="3" name="Date Placeholder 2">
            <a:extLst>
              <a:ext uri="{FF2B5EF4-FFF2-40B4-BE49-F238E27FC236}">
                <a16:creationId xmlns:a16="http://schemas.microsoft.com/office/drawing/2014/main" id="{67C27AC5-EA41-461C-ADF0-61A27ED9642F}"/>
              </a:ext>
            </a:extLst>
          </p:cNvPr>
          <p:cNvSpPr>
            <a:spLocks noGrp="1"/>
          </p:cNvSpPr>
          <p:nvPr>
            <p:ph type="dt" sz="quarter" idx="1"/>
          </p:nvPr>
        </p:nvSpPr>
        <p:spPr>
          <a:xfrm>
            <a:off x="4143665" y="0"/>
            <a:ext cx="3170382" cy="480453"/>
          </a:xfrm>
          <a:prstGeom prst="rect">
            <a:avLst/>
          </a:prstGeom>
        </p:spPr>
        <p:txBody>
          <a:bodyPr vert="horz" lIns="86749" tIns="43375" rIns="86749" bIns="43375" rtlCol="0"/>
          <a:lstStyle>
            <a:lvl1pPr algn="r">
              <a:defRPr sz="1100"/>
            </a:lvl1pPr>
          </a:lstStyle>
          <a:p>
            <a:fld id="{5872DE6F-BA95-4B30-A9C9-48B9ED16C2D3}" type="datetimeFigureOut">
              <a:rPr lang="en-US" smtClean="0"/>
              <a:t>9/13/2018</a:t>
            </a:fld>
            <a:endParaRPr lang="en-US"/>
          </a:p>
        </p:txBody>
      </p:sp>
      <p:sp>
        <p:nvSpPr>
          <p:cNvPr id="4" name="Footer Placeholder 3">
            <a:extLst>
              <a:ext uri="{FF2B5EF4-FFF2-40B4-BE49-F238E27FC236}">
                <a16:creationId xmlns:a16="http://schemas.microsoft.com/office/drawing/2014/main" id="{7B02692A-F08B-4A97-949A-C39E649F1EDF}"/>
              </a:ext>
            </a:extLst>
          </p:cNvPr>
          <p:cNvSpPr>
            <a:spLocks noGrp="1"/>
          </p:cNvSpPr>
          <p:nvPr>
            <p:ph type="ftr" sz="quarter" idx="2"/>
          </p:nvPr>
        </p:nvSpPr>
        <p:spPr>
          <a:xfrm>
            <a:off x="1" y="9120750"/>
            <a:ext cx="3170382" cy="480451"/>
          </a:xfrm>
          <a:prstGeom prst="rect">
            <a:avLst/>
          </a:prstGeom>
        </p:spPr>
        <p:txBody>
          <a:bodyPr vert="horz" lIns="86749" tIns="43375" rIns="86749" bIns="43375" rtlCol="0" anchor="b"/>
          <a:lstStyle>
            <a:lvl1pPr algn="l">
              <a:defRPr sz="1100"/>
            </a:lvl1pPr>
          </a:lstStyle>
          <a:p>
            <a:endParaRPr lang="en-US"/>
          </a:p>
        </p:txBody>
      </p:sp>
      <p:sp>
        <p:nvSpPr>
          <p:cNvPr id="5" name="Slide Number Placeholder 4">
            <a:extLst>
              <a:ext uri="{FF2B5EF4-FFF2-40B4-BE49-F238E27FC236}">
                <a16:creationId xmlns:a16="http://schemas.microsoft.com/office/drawing/2014/main" id="{BEBB7EB7-740C-485F-8E51-3DF712820AD9}"/>
              </a:ext>
            </a:extLst>
          </p:cNvPr>
          <p:cNvSpPr>
            <a:spLocks noGrp="1"/>
          </p:cNvSpPr>
          <p:nvPr>
            <p:ph type="sldNum" sz="quarter" idx="3"/>
          </p:nvPr>
        </p:nvSpPr>
        <p:spPr>
          <a:xfrm>
            <a:off x="4143665" y="9120750"/>
            <a:ext cx="3170382" cy="480451"/>
          </a:xfrm>
          <a:prstGeom prst="rect">
            <a:avLst/>
          </a:prstGeom>
        </p:spPr>
        <p:txBody>
          <a:bodyPr vert="horz" lIns="86749" tIns="43375" rIns="86749" bIns="43375" rtlCol="0" anchor="b"/>
          <a:lstStyle>
            <a:lvl1pPr algn="r">
              <a:defRPr sz="1100"/>
            </a:lvl1pPr>
          </a:lstStyle>
          <a:p>
            <a:fld id="{3695F54A-5EB1-47B6-8B26-213C4954C2DD}" type="slidenum">
              <a:rPr lang="en-US" smtClean="0"/>
              <a:t>‹#›</a:t>
            </a:fld>
            <a:endParaRPr lang="en-US"/>
          </a:p>
        </p:txBody>
      </p:sp>
    </p:spTree>
    <p:extLst>
      <p:ext uri="{BB962C8B-B14F-4D97-AF65-F5344CB8AC3E}">
        <p14:creationId xmlns:p14="http://schemas.microsoft.com/office/powerpoint/2010/main" val="9332014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GB" b="0" baseline="0" dirty="0">
              <a:latin typeface="Century Gothic" panose="020B0502020202020204" pitchFamily="34" charset="0"/>
            </a:endParaRP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Century Gothic" panose="020B0502020202020204" pitchFamily="34" charset="0"/>
                <a:ea typeface="+mn-ea"/>
                <a:cs typeface="+mn-cs"/>
              </a:rPr>
              <a:t>During this session we will discuss data collection challenges and ways to overcome them. We are now in the data collection phase of the </a:t>
            </a:r>
            <a:br>
              <a:rPr lang="en-US" sz="1200" kern="1200" dirty="0">
                <a:solidFill>
                  <a:schemeClr val="tx1"/>
                </a:solidFill>
                <a:effectLst/>
                <a:latin typeface="Century Gothic" panose="020B0502020202020204" pitchFamily="34" charset="0"/>
                <a:ea typeface="+mn-ea"/>
                <a:cs typeface="+mn-cs"/>
              </a:rPr>
            </a:br>
            <a:r>
              <a:rPr lang="en-US" sz="1200" kern="1200" dirty="0">
                <a:solidFill>
                  <a:schemeClr val="tx1"/>
                </a:solidFill>
                <a:effectLst/>
                <a:latin typeface="Century Gothic" panose="020B0502020202020204" pitchFamily="34" charset="0"/>
                <a:ea typeface="+mn-ea"/>
                <a:cs typeface="+mn-cs"/>
              </a:rPr>
              <a:t>evaluation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latin typeface="Century Gothic" panose="020B0502020202020204" pitchFamily="34" charset="0"/>
            </a:endParaRPr>
          </a:p>
        </p:txBody>
      </p:sp>
    </p:spTree>
    <p:extLst>
      <p:ext uri="{BB962C8B-B14F-4D97-AF65-F5344CB8AC3E}">
        <p14:creationId xmlns:p14="http://schemas.microsoft.com/office/powerpoint/2010/main" val="1397562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28738" y="719138"/>
            <a:ext cx="4657725" cy="3600450"/>
          </a:xfrm>
          <a:prstGeom prst="rect">
            <a:avLst/>
          </a:prstGeom>
          <a:noFill/>
          <a:ln w="12700">
            <a:solidFill>
              <a:prstClr val="black"/>
            </a:solidFill>
          </a:ln>
        </p:spPr>
      </p:sp>
      <p:sp>
        <p:nvSpPr>
          <p:cNvPr id="3" name="Notes Placeholder 2"/>
          <p:cNvSpPr>
            <a:spLocks noGrp="1"/>
          </p:cNvSpPr>
          <p:nvPr>
            <p:ph type="body" idx="1"/>
          </p:nvPr>
        </p:nvSpPr>
        <p:spPr>
          <a:xfrm>
            <a:off x="731982" y="4561354"/>
            <a:ext cx="5851237" cy="4320149"/>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latin typeface="Century Gothic" panose="020B0502020202020204" pitchFamily="34" charset="0"/>
              </a:rPr>
              <a:t>[</a:t>
            </a:r>
            <a:r>
              <a:rPr lang="en-US" b="1" baseline="0" dirty="0">
                <a:latin typeface="Century Gothic" panose="020B0502020202020204" pitchFamily="34" charset="0"/>
              </a:rPr>
              <a:t>Instructions: </a:t>
            </a:r>
            <a:r>
              <a:rPr lang="en-US" b="0" baseline="0" dirty="0">
                <a:latin typeface="Century Gothic" panose="020B0502020202020204" pitchFamily="34" charset="0"/>
              </a:rPr>
              <a:t>Read this slide.]</a:t>
            </a:r>
            <a:endParaRPr lang="en-US" b="0" dirty="0">
              <a:latin typeface="Century Gothic" panose="020B0502020202020204" pitchFamily="34" charset="0"/>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249726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Over the past few sessions, we’ve talked about many of the wonderful benefits of qualitative evaluation and rich results it can produce. However, </a:t>
            </a:r>
            <a:br>
              <a:rPr lang="en-US" dirty="0">
                <a:latin typeface="Century Gothic" panose="020B0502020202020204" pitchFamily="34" charset="0"/>
              </a:rPr>
            </a:br>
            <a:r>
              <a:rPr lang="en-US" dirty="0">
                <a:latin typeface="Century Gothic" panose="020B0502020202020204" pitchFamily="34" charset="0"/>
              </a:rPr>
              <a:t>we should not overlook some of the common challenges we face when engaging in qualitative data collection. A thorough understanding of the </a:t>
            </a:r>
            <a:br>
              <a:rPr lang="en-US" dirty="0">
                <a:latin typeface="Century Gothic" panose="020B0502020202020204" pitchFamily="34" charset="0"/>
              </a:rPr>
            </a:br>
            <a:r>
              <a:rPr lang="en-US" dirty="0">
                <a:latin typeface="Century Gothic" panose="020B0502020202020204" pitchFamily="34" charset="0"/>
              </a:rPr>
              <a:t>strengths and challenges will enable us to choose the best method or methods to suit our evaluation. Each method of data collection has it own </a:t>
            </a:r>
            <a:br>
              <a:rPr lang="en-US" dirty="0">
                <a:latin typeface="Century Gothic" panose="020B0502020202020204" pitchFamily="34" charset="0"/>
              </a:rPr>
            </a:br>
            <a:r>
              <a:rPr lang="en-US" dirty="0">
                <a:latin typeface="Century Gothic" panose="020B0502020202020204" pitchFamily="34" charset="0"/>
              </a:rPr>
              <a:t>unique considerations.  </a:t>
            </a:r>
          </a:p>
          <a:p>
            <a:endParaRPr lang="en-US" dirty="0">
              <a:latin typeface="Century Gothic" panose="020B0502020202020204" pitchFamily="34" charset="0"/>
            </a:endParaRPr>
          </a:p>
          <a:p>
            <a:r>
              <a:rPr lang="en-US" dirty="0">
                <a:latin typeface="Century Gothic" panose="020B0502020202020204" pitchFamily="34" charset="0"/>
              </a:rPr>
              <a:t>In this session we will discuss strategies and best practices for selected methods for qualitative data collection. We will also practice some of the strategies, and learn from one another.</a:t>
            </a:r>
          </a:p>
          <a:p>
            <a:endParaRPr lang="en-US" dirty="0">
              <a:latin typeface="Century Gothic" panose="020B0502020202020204" pitchFamily="34" charset="0"/>
            </a:endParaRPr>
          </a:p>
        </p:txBody>
      </p:sp>
    </p:spTree>
    <p:extLst>
      <p:ext uri="{BB962C8B-B14F-4D97-AF65-F5344CB8AC3E}">
        <p14:creationId xmlns:p14="http://schemas.microsoft.com/office/powerpoint/2010/main" val="4238618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For this session we have selected three common methods used in qualitative evaluations: </a:t>
            </a:r>
          </a:p>
          <a:p>
            <a:endParaRPr lang="en-US" dirty="0">
              <a:latin typeface="Century Gothic" panose="020B0502020202020204" pitchFamily="34" charset="0"/>
            </a:endParaRPr>
          </a:p>
          <a:p>
            <a:pPr marL="685800" lvl="1" indent="-228600">
              <a:buFont typeface="+mj-lt"/>
              <a:buAutoNum type="arabicPeriod"/>
            </a:pPr>
            <a:r>
              <a:rPr lang="en-US" dirty="0">
                <a:latin typeface="Century Gothic" panose="020B0502020202020204" pitchFamily="34" charset="0"/>
              </a:rPr>
              <a:t>Observations</a:t>
            </a:r>
          </a:p>
          <a:p>
            <a:pPr marL="685800" lvl="1" indent="-228600">
              <a:buFont typeface="+mj-lt"/>
              <a:buAutoNum type="arabicPeriod"/>
            </a:pPr>
            <a:r>
              <a:rPr lang="en-US" dirty="0">
                <a:latin typeface="Century Gothic" panose="020B0502020202020204" pitchFamily="34" charset="0"/>
              </a:rPr>
              <a:t>In-depth interviews</a:t>
            </a:r>
          </a:p>
          <a:p>
            <a:pPr marL="685800" lvl="1" indent="-228600">
              <a:buFont typeface="+mj-lt"/>
              <a:buAutoNum type="arabicPeriod"/>
            </a:pPr>
            <a:r>
              <a:rPr lang="en-US" dirty="0">
                <a:latin typeface="Century Gothic" panose="020B0502020202020204" pitchFamily="34" charset="0"/>
              </a:rPr>
              <a:t>Focus groups</a:t>
            </a:r>
          </a:p>
        </p:txBody>
      </p:sp>
    </p:spTree>
    <p:extLst>
      <p:ext uri="{BB962C8B-B14F-4D97-AF65-F5344CB8AC3E}">
        <p14:creationId xmlns:p14="http://schemas.microsoft.com/office/powerpoint/2010/main" val="1126804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[Describe observations, including what they are best suited for, and discuss the opportunities they present. Then, discuss challenges and issues </a:t>
            </a:r>
            <a:br>
              <a:rPr lang="en-US" dirty="0">
                <a:latin typeface="Century Gothic" panose="020B0502020202020204" pitchFamily="34" charset="0"/>
              </a:rPr>
            </a:br>
            <a:r>
              <a:rPr lang="en-US" dirty="0">
                <a:latin typeface="Century Gothic" panose="020B0502020202020204" pitchFamily="34" charset="0"/>
              </a:rPr>
              <a:t>which must be considered or addressed when planning observations.]</a:t>
            </a:r>
          </a:p>
          <a:p>
            <a:endParaRPr lang="en-US" dirty="0">
              <a:latin typeface="Century Gothic" panose="020B0502020202020204" pitchFamily="34" charset="0"/>
            </a:endParaRPr>
          </a:p>
          <a:p>
            <a:r>
              <a:rPr lang="en-US" dirty="0">
                <a:latin typeface="Century Gothic" panose="020B0502020202020204" pitchFamily="34" charset="0"/>
              </a:rPr>
              <a:t>Observations offer a unique opportunity for collecting qualitative data. They allow you to see programs operating first hand, and observe interactions between those operating programs and those receiving program services. This may provide information that isn’t revealed during interviews or focus group discussions (FGDs), or build on your knowledge as an evaluator. Observations also enable you to describe the settings where interactions take place and services are offered, and observe actions and activities in details, which can strengthen your evaluation write-up or reporting.  </a:t>
            </a:r>
          </a:p>
          <a:p>
            <a:endParaRPr lang="en-US" dirty="0">
              <a:latin typeface="Century Gothic" panose="020B0502020202020204" pitchFamily="34" charset="0"/>
            </a:endParaRPr>
          </a:p>
          <a:p>
            <a:r>
              <a:rPr lang="en-US" dirty="0">
                <a:latin typeface="Century Gothic" panose="020B0502020202020204" pitchFamily="34" charset="0"/>
              </a:rPr>
              <a:t>For example, if you are evaluating a program in which cash transfers are provided to participants and you observe the disbursement day in the program office, what are some things you might be able to observe? [Sample responses: You could see how the cash is disbursed, if beneficiaries are required to wait for long periods, or if preference is given to particular groups such as male beneficiaries.]</a:t>
            </a:r>
          </a:p>
          <a:p>
            <a:endParaRPr lang="en-US" dirty="0">
              <a:latin typeface="Century Gothic" panose="020B0502020202020204" pitchFamily="34" charset="0"/>
            </a:endParaRPr>
          </a:p>
          <a:p>
            <a:r>
              <a:rPr lang="en-US" dirty="0">
                <a:latin typeface="Century Gothic" panose="020B0502020202020204" pitchFamily="34" charset="0"/>
              </a:rPr>
              <a:t>There are also challenges to consider around observations. Observations may require the researcher to remain in a location for long periods of time without interacting with anyone. It’s also important to remember that the observation is being conducted through the lens of each person.</a:t>
            </a:r>
          </a:p>
        </p:txBody>
      </p:sp>
    </p:spTree>
    <p:extLst>
      <p:ext uri="{BB962C8B-B14F-4D97-AF65-F5344CB8AC3E}">
        <p14:creationId xmlns:p14="http://schemas.microsoft.com/office/powerpoint/2010/main" val="1064072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There can be issues of standardizing the data you collect from observations. Presented here are some approaches that help to achieve more standard data collection in observations.</a:t>
            </a:r>
          </a:p>
        </p:txBody>
      </p:sp>
    </p:spTree>
    <p:extLst>
      <p:ext uri="{BB962C8B-B14F-4D97-AF65-F5344CB8AC3E}">
        <p14:creationId xmlns:p14="http://schemas.microsoft.com/office/powerpoint/2010/main" val="1078478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b="1" dirty="0">
                <a:latin typeface="Century Gothic" panose="020B0502020202020204" pitchFamily="34" charset="0"/>
              </a:rPr>
              <a:t>[Give instructions on group activity 1.]</a:t>
            </a:r>
          </a:p>
          <a:p>
            <a:endParaRPr lang="en-US" b="1" dirty="0">
              <a:latin typeface="Century Gothic" panose="020B0502020202020204" pitchFamily="34" charset="0"/>
            </a:endParaRPr>
          </a:p>
          <a:p>
            <a:r>
              <a:rPr lang="en-US" dirty="0">
                <a:latin typeface="Century Gothic" panose="020B0502020202020204" pitchFamily="34" charset="0"/>
              </a:rPr>
              <a:t>For our first group activity for this session, you are going to observe a scenario. I’m going to need three volunteers to role play a scenario that the rest  of us are going to observe. </a:t>
            </a:r>
          </a:p>
          <a:p>
            <a:endParaRPr lang="en-US" dirty="0">
              <a:latin typeface="Century Gothic" panose="020B0502020202020204" pitchFamily="34" charset="0"/>
            </a:endParaRPr>
          </a:p>
          <a:p>
            <a:r>
              <a:rPr lang="en-US" dirty="0">
                <a:latin typeface="Century Gothic" panose="020B0502020202020204" pitchFamily="34" charset="0"/>
              </a:rPr>
              <a:t>[Ask participants to take notes while they observe and then discuss what they observed from the role play. The purpose of your observation is to get a sense how a community worker counsels families on antenatal care (ANC) visits.]</a:t>
            </a:r>
          </a:p>
        </p:txBody>
      </p:sp>
    </p:spTree>
    <p:extLst>
      <p:ext uri="{BB962C8B-B14F-4D97-AF65-F5344CB8AC3E}">
        <p14:creationId xmlns:p14="http://schemas.microsoft.com/office/powerpoint/2010/main" val="555876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dirty="0">
                <a:latin typeface="Century Gothic" panose="020B0502020202020204" pitchFamily="34" charset="0"/>
              </a:rPr>
              <a:t>[Read the scenario to the participants. Have the three volunteers act out this scenario while the rest of the participants observe and take notes. Allow for the role play to take about 2–3 minutes and then stop to discuss what participants observed during the role play.] </a:t>
            </a:r>
          </a:p>
        </p:txBody>
      </p:sp>
    </p:spTree>
    <p:extLst>
      <p:ext uri="{BB962C8B-B14F-4D97-AF65-F5344CB8AC3E}">
        <p14:creationId xmlns:p14="http://schemas.microsoft.com/office/powerpoint/2010/main" val="2684526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[Describe in-depth interviews, including what they are best suited for, and discuss the opportunities they present. Then, discuss challenges and issues which must be considered or addressed when planning in-depth interviews.]</a:t>
            </a:r>
          </a:p>
          <a:p>
            <a:endParaRPr lang="en-US" dirty="0">
              <a:latin typeface="Century Gothic" panose="020B0502020202020204" pitchFamily="34" charset="0"/>
            </a:endParaRPr>
          </a:p>
          <a:p>
            <a:r>
              <a:rPr lang="en-US" sz="1200" kern="1200" dirty="0">
                <a:solidFill>
                  <a:schemeClr val="tx1"/>
                </a:solidFill>
                <a:effectLst/>
                <a:latin typeface="Century Gothic" panose="020B0502020202020204" pitchFamily="34" charset="0"/>
                <a:ea typeface="+mn-ea"/>
                <a:cs typeface="+mn-cs"/>
              </a:rPr>
              <a:t>In-depth interviews (IDIs) are used to elicit a participant’s perspective on the evaluation topic. During in-depth interviews, the participant is considered the “expert.” The interviewer needs to establish good rapport to get rich and detailed information from the participant. In-depth interviews </a:t>
            </a:r>
            <a:r>
              <a:rPr lang="en-US" dirty="0">
                <a:latin typeface="Century Gothic" panose="020B0502020202020204" pitchFamily="34" charset="0"/>
              </a:rPr>
              <a:t>are especially appropriate for addressing sensitive topics that people might be reluctant to discuss in a group setting. </a:t>
            </a:r>
            <a:r>
              <a:rPr lang="en-US" sz="1200" kern="1200" dirty="0">
                <a:solidFill>
                  <a:schemeClr val="tx1"/>
                </a:solidFill>
                <a:effectLst/>
                <a:latin typeface="Century Gothic" panose="020B0502020202020204" pitchFamily="34" charset="0"/>
                <a:ea typeface="+mn-ea"/>
                <a:cs typeface="+mn-cs"/>
              </a:rPr>
              <a:t>In-depth interviews are usually conducted face-to-face and involve one interviewer and one participant. There may be another person involved taking notes during the interview. The presence of more than two people is appropriate, but care must be taken not to intimidate the participant. </a:t>
            </a:r>
          </a:p>
          <a:p>
            <a:endParaRPr lang="en-US"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In-depth interviews can be very time intensive and require skilled interviewers in order to obtain high quality information. In many cases, it is important to match personal characteristics of the interviewer to the interviewee; for example, a woman may be more comfortable talking to another women about sensitive topics. </a:t>
            </a:r>
          </a:p>
          <a:p>
            <a:endParaRPr lang="en-US" sz="1200" kern="1200" dirty="0">
              <a:solidFill>
                <a:schemeClr val="tx1"/>
              </a:solidFill>
              <a:effectLst/>
              <a:latin typeface="Century Gothic" panose="020B0502020202020204" pitchFamily="34" charset="0"/>
              <a:ea typeface="+mn-ea"/>
              <a:cs typeface="+mn-cs"/>
            </a:endParaRPr>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4004805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pPr marL="0" indent="0">
              <a:buFont typeface="Arial" panose="020B0604020202020204" pitchFamily="34" charset="0"/>
              <a:buNone/>
            </a:pPr>
            <a:r>
              <a:rPr lang="en-US" dirty="0">
                <a:latin typeface="Century Gothic" panose="020B0502020202020204" pitchFamily="34" charset="0"/>
              </a:rPr>
              <a:t>When conducting in-depth interviews, you want to keep in mind:</a:t>
            </a:r>
            <a:br>
              <a:rPr lang="en-US" dirty="0">
                <a:latin typeface="Century Gothic" panose="020B0502020202020204" pitchFamily="34" charset="0"/>
              </a:rPr>
            </a:b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Not to ask leading questions</a:t>
            </a:r>
          </a:p>
          <a:p>
            <a:pPr marL="628650" lvl="1" indent="-171450">
              <a:buFont typeface="Wingdings" panose="05000000000000000000" pitchFamily="2" charset="2"/>
              <a:buChar char="§"/>
            </a:pPr>
            <a:r>
              <a:rPr lang="en-US" dirty="0">
                <a:latin typeface="Century Gothic" panose="020B0502020202020204" pitchFamily="34" charset="0"/>
              </a:rPr>
              <a:t>Avoid judgement (e.g., “Wow, you had six sexual partners!”)</a:t>
            </a:r>
          </a:p>
          <a:p>
            <a:pPr marL="628650" lvl="1" indent="-171450">
              <a:buFont typeface="Wingdings" panose="05000000000000000000" pitchFamily="2" charset="2"/>
              <a:buChar char="§"/>
            </a:pPr>
            <a:r>
              <a:rPr lang="en-US" dirty="0">
                <a:latin typeface="Century Gothic" panose="020B0502020202020204" pitchFamily="34" charset="0"/>
              </a:rPr>
              <a:t>Silent pauses are good during a conversation, they allow interviewees to mentally process questions and formulate responses </a:t>
            </a:r>
          </a:p>
          <a:p>
            <a:pPr marL="628650" lvl="1" indent="-171450">
              <a:buFont typeface="Wingdings" panose="05000000000000000000" pitchFamily="2" charset="2"/>
              <a:buChar char="§"/>
            </a:pPr>
            <a:r>
              <a:rPr lang="en-US" dirty="0">
                <a:latin typeface="Century Gothic" panose="020B0502020202020204" pitchFamily="34" charset="0"/>
              </a:rPr>
              <a:t>Sometimes actions speak louder than words—watch your body language and facial expressions when you’re interviewing </a:t>
            </a:r>
          </a:p>
          <a:p>
            <a:pPr marL="0" indent="0">
              <a:buFont typeface="Arial" panose="020B0604020202020204" pitchFamily="34" charset="0"/>
              <a:buNone/>
            </a:pPr>
            <a:endParaRPr lang="en-US" dirty="0">
              <a:latin typeface="Century Gothic" panose="020B0502020202020204" pitchFamily="34" charset="0"/>
            </a:endParaRPr>
          </a:p>
          <a:p>
            <a:pPr marL="0" indent="0">
              <a:buFont typeface="Arial" panose="020B0604020202020204" pitchFamily="34" charset="0"/>
              <a:buNone/>
            </a:pPr>
            <a:r>
              <a:rPr lang="en-US" dirty="0">
                <a:latin typeface="Century Gothic" panose="020B0502020202020204" pitchFamily="34" charset="0"/>
              </a:rPr>
              <a:t>A skilled interviewer uses short phrases to get more information. Some examples:</a:t>
            </a:r>
            <a:br>
              <a:rPr lang="en-US" dirty="0">
                <a:latin typeface="Century Gothic" panose="020B0502020202020204" pitchFamily="34" charset="0"/>
              </a:rPr>
            </a:b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“Tell me more.”</a:t>
            </a:r>
          </a:p>
          <a:p>
            <a:pPr marL="628650" lvl="1" indent="-171450">
              <a:buFont typeface="Wingdings" panose="05000000000000000000" pitchFamily="2" charset="2"/>
              <a:buChar char="§"/>
            </a:pPr>
            <a:r>
              <a:rPr lang="en-US" dirty="0">
                <a:latin typeface="Century Gothic" panose="020B0502020202020204" pitchFamily="34" charset="0"/>
              </a:rPr>
              <a:t>“How did that come about?”</a:t>
            </a:r>
          </a:p>
          <a:p>
            <a:pPr marL="628650" lvl="1" indent="-171450">
              <a:buFont typeface="Wingdings" panose="05000000000000000000" pitchFamily="2" charset="2"/>
              <a:buChar char="§"/>
            </a:pPr>
            <a:r>
              <a:rPr lang="en-US" i="1" dirty="0">
                <a:latin typeface="Century Gothic" panose="020B0502020202020204" pitchFamily="34" charset="0"/>
              </a:rPr>
              <a:t>“Uh-huh…” [or nodding head]</a:t>
            </a:r>
            <a:endParaRPr lang="en-US" dirty="0">
              <a:latin typeface="Century Gothic" panose="020B0502020202020204" pitchFamily="34" charset="0"/>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844443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Using probes can help get more details from a participant. Some examples:</a:t>
            </a:r>
            <a:br>
              <a:rPr lang="en-US" dirty="0">
                <a:latin typeface="Century Gothic" panose="020B0502020202020204" pitchFamily="34" charset="0"/>
              </a:rPr>
            </a:b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“When did that happen?”  </a:t>
            </a:r>
          </a:p>
          <a:p>
            <a:pPr marL="628650" lvl="1" indent="-171450">
              <a:buFont typeface="Wingdings" panose="05000000000000000000" pitchFamily="2" charset="2"/>
              <a:buChar char="§"/>
            </a:pPr>
            <a:r>
              <a:rPr lang="en-US" dirty="0">
                <a:latin typeface="Century Gothic" panose="020B0502020202020204" pitchFamily="34" charset="0"/>
              </a:rPr>
              <a:t>“How did it come about?”</a:t>
            </a:r>
          </a:p>
          <a:p>
            <a:pPr marL="628650" lvl="1" indent="-171450">
              <a:buFont typeface="Wingdings" panose="05000000000000000000" pitchFamily="2" charset="2"/>
              <a:buChar char="§"/>
            </a:pPr>
            <a:r>
              <a:rPr lang="en-US" dirty="0">
                <a:latin typeface="Century Gothic" panose="020B0502020202020204" pitchFamily="34" charset="0"/>
              </a:rPr>
              <a:t>“Who was involved?”</a:t>
            </a:r>
          </a:p>
          <a:p>
            <a:endParaRPr lang="en-US" dirty="0">
              <a:latin typeface="Century Gothic" panose="020B0502020202020204" pitchFamily="34" charset="0"/>
            </a:endParaRPr>
          </a:p>
          <a:p>
            <a:r>
              <a:rPr lang="en-US" dirty="0">
                <a:latin typeface="Century Gothic" panose="020B0502020202020204" pitchFamily="34" charset="0"/>
              </a:rPr>
              <a:t>There are probes used to clarify, such as:</a:t>
            </a:r>
            <a:br>
              <a:rPr lang="en-US" dirty="0">
                <a:latin typeface="Century Gothic" panose="020B0502020202020204" pitchFamily="34" charset="0"/>
              </a:rPr>
            </a:br>
            <a:endParaRPr lang="en-US" dirty="0">
              <a:latin typeface="Century Gothic" panose="020B0502020202020204" pitchFamily="34" charset="0"/>
            </a:endParaRPr>
          </a:p>
          <a:p>
            <a:pPr marL="628650" lvl="1" indent="-171450">
              <a:buFont typeface="Wingdings" panose="05000000000000000000" pitchFamily="2" charset="2"/>
              <a:buChar char="§"/>
            </a:pPr>
            <a:r>
              <a:rPr lang="en-US" dirty="0">
                <a:latin typeface="Century Gothic" panose="020B0502020202020204" pitchFamily="34" charset="0"/>
              </a:rPr>
              <a:t>“You said the program has been a success.” </a:t>
            </a:r>
          </a:p>
          <a:p>
            <a:pPr marL="628650" lvl="1" indent="-171450">
              <a:buFont typeface="Wingdings" panose="05000000000000000000" pitchFamily="2" charset="2"/>
              <a:buChar char="§"/>
            </a:pPr>
            <a:r>
              <a:rPr lang="en-US" dirty="0">
                <a:latin typeface="Century Gothic" panose="020B0502020202020204" pitchFamily="34" charset="0"/>
              </a:rPr>
              <a:t>“Please say more about what you mean by ‘success.’”</a:t>
            </a:r>
          </a:p>
        </p:txBody>
      </p:sp>
    </p:spTree>
    <p:extLst>
      <p:ext uri="{BB962C8B-B14F-4D97-AF65-F5344CB8AC3E}">
        <p14:creationId xmlns:p14="http://schemas.microsoft.com/office/powerpoint/2010/main" val="3508724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dirty="0">
                <a:latin typeface="Century Gothic" panose="020B0502020202020204" pitchFamily="34" charset="0"/>
              </a:rPr>
              <a:t>It is very likely that when you conduct a number of interviews, you will experience interviewing someone who is very chatty and/or someone who is very shy/reserved. </a:t>
            </a:r>
            <a:br>
              <a:rPr lang="en-US" dirty="0">
                <a:latin typeface="Century Gothic" panose="020B0502020202020204" pitchFamily="34" charset="0"/>
              </a:rPr>
            </a:br>
            <a:endParaRPr lang="en-US" dirty="0">
              <a:latin typeface="Century Gothic" panose="020B0502020202020204" pitchFamily="34" charset="0"/>
            </a:endParaRPr>
          </a:p>
          <a:p>
            <a:r>
              <a:rPr lang="en-US" dirty="0">
                <a:latin typeface="Century Gothic" panose="020B0502020202020204" pitchFamily="34" charset="0"/>
              </a:rPr>
              <a:t>[Ask participants]: What are some the techniques we can use to deal with this type of participant? </a:t>
            </a:r>
          </a:p>
          <a:p>
            <a:endParaRPr lang="en-US" dirty="0">
              <a:latin typeface="Century Gothic" panose="020B0502020202020204" pitchFamily="34" charset="0"/>
            </a:endParaRPr>
          </a:p>
          <a:p>
            <a:r>
              <a:rPr lang="en-US" dirty="0">
                <a:latin typeface="Century Gothic" panose="020B0502020202020204" pitchFamily="34" charset="0"/>
              </a:rPr>
              <a:t>[Give examples from your own experience as an interviewer.]</a:t>
            </a:r>
          </a:p>
          <a:p>
            <a:endParaRPr lang="en-US" dirty="0">
              <a:latin typeface="Century Gothic" panose="020B0502020202020204" pitchFamily="34" charset="0"/>
            </a:endParaRPr>
          </a:p>
          <a:p>
            <a:r>
              <a:rPr lang="en-US" dirty="0">
                <a:latin typeface="Century Gothic" panose="020B0502020202020204" pitchFamily="34" charset="0"/>
              </a:rPr>
              <a:t>What do you do when you have a very talkative participant? </a:t>
            </a:r>
          </a:p>
          <a:p>
            <a:endParaRPr lang="en-US" dirty="0">
              <a:latin typeface="Century Gothic" panose="020B0502020202020204" pitchFamily="34" charset="0"/>
            </a:endParaRPr>
          </a:p>
          <a:p>
            <a:r>
              <a:rPr lang="en-US" dirty="0">
                <a:latin typeface="Century Gothic" panose="020B0502020202020204" pitchFamily="34" charset="0"/>
              </a:rPr>
              <a:t>What about a very shy participant? </a:t>
            </a:r>
          </a:p>
          <a:p>
            <a:endParaRPr lang="en-US" dirty="0"/>
          </a:p>
        </p:txBody>
      </p:sp>
    </p:spTree>
    <p:extLst>
      <p:ext uri="{BB962C8B-B14F-4D97-AF65-F5344CB8AC3E}">
        <p14:creationId xmlns:p14="http://schemas.microsoft.com/office/powerpoint/2010/main" val="15024741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This short activity provides an opportunity for you to practice interviewing. Please turn to someone nearby and decide who will interview and who will </a:t>
            </a:r>
            <a:br>
              <a:rPr lang="en-US" dirty="0">
                <a:latin typeface="Century Gothic" panose="020B0502020202020204" pitchFamily="34" charset="0"/>
              </a:rPr>
            </a:br>
            <a:r>
              <a:rPr lang="en-US" dirty="0">
                <a:latin typeface="Century Gothic" panose="020B0502020202020204" pitchFamily="34" charset="0"/>
              </a:rPr>
              <a:t>be the participant.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The topic at hand is simple: Something personal about the interviewee so everybody has the opportunity to sees how it feels to be asked personal questions in a study. The interviewer should practice techniques to address the challenges of this interview. After five minutes, flip the roles so the other person gets to be the interviewer.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entury Gothic" panose="020B0502020202020204" pitchFamily="34" charset="0"/>
            </a:endParaRPr>
          </a:p>
          <a:p>
            <a:pPr lvl="0"/>
            <a:r>
              <a:rPr lang="en-US" sz="1200" kern="1200" dirty="0">
                <a:solidFill>
                  <a:schemeClr val="tx1"/>
                </a:solidFill>
                <a:effectLst/>
                <a:latin typeface="Century Gothic" panose="020B0502020202020204" pitchFamily="34" charset="0"/>
                <a:ea typeface="+mn-ea"/>
                <a:cs typeface="+mn-cs"/>
              </a:rPr>
              <a:t>The interviewer’s job is to find out the actual, underlying reason(s) without letting the informant know what he/she thinks of the interviewee’s answers </a:t>
            </a:r>
            <a:br>
              <a:rPr lang="en-US" sz="1200" kern="1200" dirty="0">
                <a:solidFill>
                  <a:schemeClr val="tx1"/>
                </a:solidFill>
                <a:effectLst/>
                <a:latin typeface="Century Gothic" panose="020B0502020202020204" pitchFamily="34" charset="0"/>
                <a:ea typeface="+mn-ea"/>
                <a:cs typeface="+mn-cs"/>
              </a:rPr>
            </a:br>
            <a:r>
              <a:rPr lang="en-US" sz="1200" kern="1200" dirty="0">
                <a:solidFill>
                  <a:schemeClr val="tx1"/>
                </a:solidFill>
                <a:effectLst/>
                <a:latin typeface="Century Gothic" panose="020B0502020202020204" pitchFamily="34" charset="0"/>
                <a:ea typeface="+mn-ea"/>
                <a:cs typeface="+mn-cs"/>
              </a:rPr>
              <a:t>or suggesting any reasons for the behavior/choice. </a:t>
            </a: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Probing is very important in this. Probing is like peeling away the layers of an onion, with the objective of getting to the center of the onion rather than staying at the surface. </a:t>
            </a:r>
          </a:p>
          <a:p>
            <a:pPr lvl="0"/>
            <a:endParaRPr lang="en-US" sz="1200" kern="1200" dirty="0">
              <a:solidFill>
                <a:schemeClr val="tx1"/>
              </a:solidFill>
              <a:effectLst/>
              <a:latin typeface="Century Gothic" panose="020B0502020202020204" pitchFamily="34" charset="0"/>
              <a:ea typeface="+mn-ea"/>
              <a:cs typeface="+mn-cs"/>
            </a:endParaRPr>
          </a:p>
          <a:p>
            <a:pPr lvl="0"/>
            <a:r>
              <a:rPr lang="en-US" sz="1200" kern="1200" dirty="0">
                <a:solidFill>
                  <a:schemeClr val="tx1"/>
                </a:solidFill>
                <a:effectLst/>
                <a:latin typeface="Century Gothic" panose="020B0502020202020204" pitchFamily="34" charset="0"/>
                <a:ea typeface="+mn-ea"/>
                <a:cs typeface="+mn-cs"/>
              </a:rPr>
              <a:t>Interviewers should use as many different techniques as possible and take notes on the answers. They can reference Appendix C in their handbook for some examples of good probes.</a:t>
            </a:r>
          </a:p>
          <a:p>
            <a:pPr lvl="0"/>
            <a:endParaRPr lang="en-US" sz="1200" kern="1200" dirty="0">
              <a:solidFill>
                <a:schemeClr val="tx1"/>
              </a:solidFill>
              <a:effectLst/>
              <a:latin typeface="Century Gothic" panose="020B0502020202020204" pitchFamily="34" charset="0"/>
              <a:ea typeface="+mn-ea"/>
              <a:cs typeface="+mn-cs"/>
            </a:endParaRPr>
          </a:p>
          <a:p>
            <a:r>
              <a:rPr lang="en-US" sz="1200" kern="1200" dirty="0">
                <a:solidFill>
                  <a:schemeClr val="tx1"/>
                </a:solidFill>
                <a:effectLst/>
                <a:latin typeface="Century Gothic" panose="020B0502020202020204" pitchFamily="34" charset="0"/>
                <a:ea typeface="+mn-ea"/>
                <a:cs typeface="+mn-cs"/>
              </a:rPr>
              <a:t>Interviewees should respond truthfully. They should also look for signs of what the interviewer is looking for or how the interviewer is feeling about </a:t>
            </a:r>
            <a:br>
              <a:rPr lang="en-US" sz="1200" kern="1200" dirty="0">
                <a:solidFill>
                  <a:schemeClr val="tx1"/>
                </a:solidFill>
                <a:effectLst/>
                <a:latin typeface="Century Gothic" panose="020B0502020202020204" pitchFamily="34" charset="0"/>
                <a:ea typeface="+mn-ea"/>
                <a:cs typeface="+mn-cs"/>
              </a:rPr>
            </a:br>
            <a:r>
              <a:rPr lang="en-US" sz="1200" kern="1200" dirty="0">
                <a:solidFill>
                  <a:schemeClr val="tx1"/>
                </a:solidFill>
                <a:effectLst/>
                <a:latin typeface="Century Gothic" panose="020B0502020202020204" pitchFamily="34" charset="0"/>
                <a:ea typeface="+mn-ea"/>
                <a:cs typeface="+mn-cs"/>
              </a:rPr>
              <a:t>the answers.</a:t>
            </a:r>
            <a:endParaRPr lang="en-US"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After both have had the chance to interview (no more than 10 minutes), come back for plenary to discuss some questions.</a:t>
            </a:r>
          </a:p>
        </p:txBody>
      </p:sp>
    </p:spTree>
    <p:extLst>
      <p:ext uri="{BB962C8B-B14F-4D97-AF65-F5344CB8AC3E}">
        <p14:creationId xmlns:p14="http://schemas.microsoft.com/office/powerpoint/2010/main" val="22405322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[Discuss these questions for 5–10 minutes in plenary.]</a:t>
            </a:r>
          </a:p>
          <a:p>
            <a:endParaRPr lang="en-US" dirty="0">
              <a:latin typeface="Century Gothic" panose="020B0502020202020204" pitchFamily="34" charset="0"/>
            </a:endParaRPr>
          </a:p>
        </p:txBody>
      </p:sp>
    </p:spTree>
    <p:extLst>
      <p:ext uri="{BB962C8B-B14F-4D97-AF65-F5344CB8AC3E}">
        <p14:creationId xmlns:p14="http://schemas.microsoft.com/office/powerpoint/2010/main" val="308776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Focus group discussions are a great way to bring people together to hear about their experiences.  </a:t>
            </a:r>
          </a:p>
          <a:p>
            <a:endParaRPr lang="en-US" dirty="0">
              <a:latin typeface="Century Gothic" panose="020B0502020202020204" pitchFamily="34" charset="0"/>
            </a:endParaRPr>
          </a:p>
          <a:p>
            <a:r>
              <a:rPr lang="en-US" dirty="0">
                <a:latin typeface="Century Gothic" panose="020B0502020202020204" pitchFamily="34" charset="0"/>
              </a:rPr>
              <a:t>[Discuss opportunities and challenges, especially group dynamics and how to notice when people aren’t contributing or are dominating the conversation. Some of the techniques will be similar to IDIs, but FGDs certainly have their own unique challenges.]</a:t>
            </a:r>
          </a:p>
          <a:p>
            <a:endParaRPr lang="en-US" dirty="0">
              <a:latin typeface="Century Gothic" panose="020B0502020202020204" pitchFamily="34" charset="0"/>
            </a:endParaRPr>
          </a:p>
        </p:txBody>
      </p:sp>
    </p:spTree>
    <p:extLst>
      <p:ext uri="{BB962C8B-B14F-4D97-AF65-F5344CB8AC3E}">
        <p14:creationId xmlns:p14="http://schemas.microsoft.com/office/powerpoint/2010/main" val="3902706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r>
              <a:rPr lang="en-US" dirty="0">
                <a:latin typeface="Century Gothic" panose="020B0502020202020204" pitchFamily="34" charset="0"/>
              </a:rPr>
              <a:t>[Discuss each of these techniques.]</a:t>
            </a:r>
          </a:p>
          <a:p>
            <a:endParaRPr lang="en-US" dirty="0">
              <a:latin typeface="Century Gothic" panose="020B0502020202020204" pitchFamily="34" charset="0"/>
            </a:endParaRPr>
          </a:p>
          <a:p>
            <a:pPr marL="171450" indent="-171450">
              <a:buFont typeface="Wingdings" panose="05000000000000000000" pitchFamily="2" charset="2"/>
              <a:buChar char="§"/>
            </a:pPr>
            <a:r>
              <a:rPr lang="en-US" dirty="0">
                <a:latin typeface="Century Gothic" panose="020B0502020202020204" pitchFamily="34" charset="0"/>
              </a:rPr>
              <a:t>Limit the number of questions you plan to ask (this will vary by group size and time)</a:t>
            </a:r>
          </a:p>
          <a:p>
            <a:pPr marL="171450" indent="-171450">
              <a:buFont typeface="Wingdings" panose="05000000000000000000" pitchFamily="2" charset="2"/>
              <a:buChar char="§"/>
            </a:pPr>
            <a:r>
              <a:rPr lang="en-US" dirty="0">
                <a:latin typeface="Century Gothic" panose="020B0502020202020204" pitchFamily="34" charset="0"/>
              </a:rPr>
              <a:t>If possible, pilot your topic guide or questions with a smaller group or practice role playing with other evaluators to receive feedback on how the topics will be broached with the group </a:t>
            </a:r>
          </a:p>
          <a:p>
            <a:pPr marL="171450" indent="-171450">
              <a:buFont typeface="Wingdings" panose="05000000000000000000" pitchFamily="2" charset="2"/>
              <a:buChar char="§"/>
            </a:pPr>
            <a:r>
              <a:rPr lang="en-US" dirty="0">
                <a:latin typeface="Century Gothic" panose="020B0502020202020204" pitchFamily="34" charset="0"/>
              </a:rPr>
              <a:t>Maintain </a:t>
            </a:r>
            <a:r>
              <a:rPr lang="en-US" b="1" u="sng" dirty="0">
                <a:latin typeface="Century Gothic" panose="020B0502020202020204" pitchFamily="34" charset="0"/>
              </a:rPr>
              <a:t>focus</a:t>
            </a:r>
            <a:r>
              <a:rPr lang="en-US" dirty="0">
                <a:latin typeface="Century Gothic" panose="020B0502020202020204" pitchFamily="34" charset="0"/>
              </a:rPr>
              <a:t> on the topic; don’t let yourself or others stir the group away from the topic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latin typeface="Century Gothic" panose="020B0502020202020204" pitchFamily="34" charset="0"/>
              </a:rPr>
              <a:t>Manage the process so that all participants are able to share views—this is before and after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latin typeface="Century Gothic" panose="020B0502020202020204" pitchFamily="34" charset="0"/>
              </a:rPr>
              <a:t>Carefully consider group dynamic; consider the dynamic before bringing people together in a room—you likely will want to have women in a group discussion separately from men, but it of course depends on the nature of the topic and the cultural norms around women speaking freely (or not) in front of men  </a:t>
            </a:r>
          </a:p>
          <a:p>
            <a:pPr marL="171450" indent="-171450">
              <a:buFont typeface="Wingdings" panose="05000000000000000000" pitchFamily="2" charset="2"/>
              <a:buChar char="§"/>
            </a:pPr>
            <a:r>
              <a:rPr lang="en-US" dirty="0">
                <a:latin typeface="Century Gothic" panose="020B0502020202020204" pitchFamily="34" charset="0"/>
              </a:rPr>
              <a:t>In general, avoid highly personal or controversial topics—save those topics for in-depth interviews </a:t>
            </a:r>
          </a:p>
          <a:p>
            <a:pPr marL="171450" indent="-171450">
              <a:buFont typeface="Wingdings" panose="05000000000000000000" pitchFamily="2" charset="2"/>
              <a:buChar char="§"/>
            </a:pPr>
            <a:r>
              <a:rPr lang="en-US" dirty="0">
                <a:latin typeface="Century Gothic" panose="020B0502020202020204" pitchFamily="34" charset="0"/>
              </a:rPr>
              <a:t>Recognize cultural or contextual barriers—considerations like gender, culture, norms, who the note taker is, etc., will impact your ability to lead </a:t>
            </a:r>
            <a:br>
              <a:rPr lang="en-US" dirty="0">
                <a:latin typeface="Century Gothic" panose="020B0502020202020204" pitchFamily="34" charset="0"/>
              </a:rPr>
            </a:br>
            <a:r>
              <a:rPr lang="en-US" dirty="0">
                <a:latin typeface="Century Gothic" panose="020B0502020202020204" pitchFamily="34" charset="0"/>
              </a:rPr>
              <a:t>an effective FGD</a:t>
            </a:r>
          </a:p>
          <a:p>
            <a:endParaRPr lang="en-US" dirty="0">
              <a:latin typeface="Century Gothic" panose="020B0502020202020204" pitchFamily="34" charset="0"/>
            </a:endParaRPr>
          </a:p>
        </p:txBody>
      </p:sp>
    </p:spTree>
    <p:extLst>
      <p:ext uri="{BB962C8B-B14F-4D97-AF65-F5344CB8AC3E}">
        <p14:creationId xmlns:p14="http://schemas.microsoft.com/office/powerpoint/2010/main" val="2384461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2100" y="1200150"/>
            <a:ext cx="4191000" cy="3240088"/>
          </a:xfrm>
          <a:prstGeom prst="rect">
            <a:avLst/>
          </a:prstGeom>
          <a:noFill/>
          <a:ln w="12700">
            <a:solidFill>
              <a:prstClr val="black"/>
            </a:solidFill>
          </a:ln>
        </p:spPr>
      </p:sp>
      <p:sp>
        <p:nvSpPr>
          <p:cNvPr id="3" name="Notes Placeholder 2"/>
          <p:cNvSpPr>
            <a:spLocks noGrp="1"/>
          </p:cNvSpPr>
          <p:nvPr>
            <p:ph type="body" idx="1"/>
          </p:nvPr>
        </p:nvSpPr>
        <p:spPr>
          <a:xfrm>
            <a:off x="731982" y="4620185"/>
            <a:ext cx="5851237" cy="3780865"/>
          </a:xfrm>
          <a:prstGeom prst="rect">
            <a:avLst/>
          </a:prstGeom>
        </p:spPr>
        <p:txBody>
          <a:bodyPr lIns="86749" tIns="43375" rIns="86749" bIns="43375"/>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rPr>
              <a:t>Focus groups are generally known to be most effective when used for non-sensitive topics and with people from a similar background who don’t know each other well. These are some common problems that can occur with focus groups. We will offer some techniques to mitigate and address each. It is also worth noting that moderator training and experience are often important factors in FGDs. Less experienced moderators may be more inclined to follow a question and answer format—more similar to an interview—and fail to allow or encourage discussion or debate within the group.  </a:t>
            </a:r>
          </a:p>
          <a:p>
            <a:endParaRPr lang="en-US" dirty="0">
              <a:latin typeface="Century Gothic" panose="020B0502020202020204" pitchFamily="34" charset="0"/>
            </a:endParaRPr>
          </a:p>
        </p:txBody>
      </p:sp>
    </p:spTree>
    <p:extLst>
      <p:ext uri="{BB962C8B-B14F-4D97-AF65-F5344CB8AC3E}">
        <p14:creationId xmlns:p14="http://schemas.microsoft.com/office/powerpoint/2010/main" val="1508896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dirty="0">
                <a:latin typeface="Century Gothic" panose="020B0502020202020204" pitchFamily="34" charset="0"/>
              </a:rPr>
              <a:t>[Facilitator: Ask participants to form 3–4 groups made up of 6–7 participants. Assign roles to each of the participants (see next slide for participant roles). Participants can randomly select their role from a previously prepared envelope. Also, assign a moderator for each of the groups.]</a:t>
            </a:r>
          </a:p>
          <a:p>
            <a:endParaRPr lang="en-US" dirty="0">
              <a:latin typeface="Century Gothic" panose="020B0502020202020204" pitchFamily="34" charset="0"/>
            </a:endParaRPr>
          </a:p>
          <a:p>
            <a:r>
              <a:rPr lang="en-US" dirty="0">
                <a:latin typeface="Century Gothic" panose="020B0502020202020204" pitchFamily="34" charset="0"/>
              </a:rPr>
              <a:t>[Instructions for participants:] Now, you are going to be part of a focus group. </a:t>
            </a:r>
          </a:p>
          <a:p>
            <a:endParaRPr lang="en-US" dirty="0">
              <a:latin typeface="Century Gothic" panose="020B0502020202020204" pitchFamily="34" charset="0"/>
            </a:endParaRPr>
          </a:p>
          <a:p>
            <a:pPr marL="628650" lvl="1" indent="-171450">
              <a:spcAft>
                <a:spcPts val="1200"/>
              </a:spcAft>
              <a:buFont typeface="Wingdings" panose="05000000000000000000" pitchFamily="2" charset="2"/>
              <a:buChar char="§"/>
            </a:pPr>
            <a:r>
              <a:rPr lang="en-US" dirty="0">
                <a:latin typeface="Century Gothic" panose="020B0502020202020204" pitchFamily="34" charset="0"/>
              </a:rPr>
              <a:t>Please form groups of 7–8 participants </a:t>
            </a:r>
          </a:p>
          <a:p>
            <a:pPr marL="628650" lvl="1" indent="-171450">
              <a:spcAft>
                <a:spcPts val="1200"/>
              </a:spcAft>
              <a:buFont typeface="Wingdings" panose="05000000000000000000" pitchFamily="2" charset="2"/>
              <a:buChar char="§"/>
            </a:pPr>
            <a:r>
              <a:rPr lang="en-US" dirty="0">
                <a:latin typeface="Century Gothic" panose="020B0502020202020204" pitchFamily="34" charset="0"/>
              </a:rPr>
              <a:t>Each participant will choose a “role” from the envelope</a:t>
            </a:r>
          </a:p>
          <a:p>
            <a:pPr marL="628650" lvl="1" indent="-171450">
              <a:spcAft>
                <a:spcPts val="1200"/>
              </a:spcAft>
              <a:buFont typeface="Wingdings" panose="05000000000000000000" pitchFamily="2" charset="2"/>
              <a:buChar char="§"/>
            </a:pPr>
            <a:r>
              <a:rPr lang="en-US" dirty="0">
                <a:latin typeface="Century Gothic" panose="020B0502020202020204" pitchFamily="34" charset="0"/>
              </a:rPr>
              <a:t>Facilitators will use the topic guide (20 minutes)</a:t>
            </a:r>
          </a:p>
          <a:p>
            <a:pPr marL="628650" lvl="1" indent="-171450">
              <a:spcAft>
                <a:spcPts val="1200"/>
              </a:spcAft>
              <a:buFont typeface="Wingdings" panose="05000000000000000000" pitchFamily="2" charset="2"/>
              <a:buChar char="§"/>
            </a:pPr>
            <a:r>
              <a:rPr lang="en-US" dirty="0">
                <a:latin typeface="Century Gothic" panose="020B0502020202020204" pitchFamily="34" charset="0"/>
              </a:rPr>
              <a:t>Switch roles halfway through</a:t>
            </a:r>
          </a:p>
          <a:p>
            <a:pPr marL="171450" indent="-171450">
              <a:spcAft>
                <a:spcPts val="1200"/>
              </a:spcAft>
              <a:buFont typeface="Arial" panose="020B0604020202020204" pitchFamily="34" charset="0"/>
              <a:buChar char="•"/>
            </a:pPr>
            <a:endParaRPr lang="en-US" dirty="0">
              <a:latin typeface="Century Gothic" panose="020B0502020202020204" pitchFamily="34" charset="0"/>
            </a:endParaRPr>
          </a:p>
          <a:p>
            <a:pPr marL="0" indent="0">
              <a:spcAft>
                <a:spcPts val="1200"/>
              </a:spcAft>
              <a:buFont typeface="Arial" panose="020B0604020202020204" pitchFamily="34" charset="0"/>
              <a:buNone/>
            </a:pPr>
            <a:r>
              <a:rPr lang="en-US" dirty="0">
                <a:latin typeface="Century Gothic" panose="020B0502020202020204" pitchFamily="34" charset="0"/>
              </a:rPr>
              <a:t>Plenary discussion (5 minutes). [During the plenary, ask participants their impression of being a moderator or focus group participant, discuss the different roles and how the moderator handled each participant.]</a:t>
            </a:r>
            <a:endParaRPr lang="en-US" dirty="0"/>
          </a:p>
        </p:txBody>
      </p:sp>
    </p:spTree>
    <p:extLst>
      <p:ext uri="{BB962C8B-B14F-4D97-AF65-F5344CB8AC3E}">
        <p14:creationId xmlns:p14="http://schemas.microsoft.com/office/powerpoint/2010/main" val="4419774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dirty="0">
                <a:latin typeface="Century Gothic" panose="020B0502020202020204" pitchFamily="34" charset="0"/>
              </a:rPr>
              <a:t>[Facilitator: Remember to prepare a slip of paper with each of these roles and then put them in an envelope for participants to randomly draw.]</a:t>
            </a:r>
          </a:p>
        </p:txBody>
      </p:sp>
    </p:spTree>
    <p:extLst>
      <p:ext uri="{BB962C8B-B14F-4D97-AF65-F5344CB8AC3E}">
        <p14:creationId xmlns:p14="http://schemas.microsoft.com/office/powerpoint/2010/main" val="4237793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60513" y="1200150"/>
            <a:ext cx="4194175" cy="3240088"/>
          </a:xfrm>
          <a:prstGeom prst="rect">
            <a:avLst/>
          </a:prstGeom>
          <a:noFill/>
          <a:ln w="12700">
            <a:solidFill>
              <a:prstClr val="black"/>
            </a:solidFill>
          </a:ln>
        </p:spPr>
      </p:sp>
      <p:sp>
        <p:nvSpPr>
          <p:cNvPr id="3" name="Notes Placeholder 2"/>
          <p:cNvSpPr>
            <a:spLocks noGrp="1"/>
          </p:cNvSpPr>
          <p:nvPr>
            <p:ph type="body" idx="1"/>
          </p:nvPr>
        </p:nvSpPr>
        <p:spPr>
          <a:xfrm>
            <a:off x="731838" y="4621213"/>
            <a:ext cx="5851525" cy="3779837"/>
          </a:xfrm>
          <a:prstGeom prst="rect">
            <a:avLst/>
          </a:prstGeom>
        </p:spPr>
        <p:txBody>
          <a:bodyPr/>
          <a:lstStyle/>
          <a:p>
            <a:r>
              <a:rPr lang="en-US" dirty="0">
                <a:latin typeface="Century Gothic" panose="020B0502020202020204" pitchFamily="34" charset="0"/>
              </a:rPr>
              <a:t>In summary…[read slide]</a:t>
            </a:r>
          </a:p>
        </p:txBody>
      </p:sp>
    </p:spTree>
    <p:extLst>
      <p:ext uri="{BB962C8B-B14F-4D97-AF65-F5344CB8AC3E}">
        <p14:creationId xmlns:p14="http://schemas.microsoft.com/office/powerpoint/2010/main" val="27313173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1370664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541651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20819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372724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3417072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723743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236910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7655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1392314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155739611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a:t>
            </a:r>
            <a:r>
              <a:rPr lang="en-US" sz="2400" dirty="0">
                <a:solidFill>
                  <a:prstClr val="black"/>
                </a:solidFill>
                <a:latin typeface="Century Gothic" panose="020B0502020202020204" pitchFamily="34" charset="0"/>
                <a:cs typeface="Times New Roman"/>
              </a:rPr>
              <a:t>3</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1112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Troubleshooting in Selected</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dirty="0"/>
              <a:t>Qualitative Methods for Evaluation</a:t>
            </a:r>
            <a:endParaRPr kumimoji="0" lang="en-US" sz="4200" b="0" i="0" u="none" strike="noStrike" kern="0" cap="none" spc="0" normalizeH="0" baseline="0" noProof="0" dirty="0">
              <a:ln>
                <a:noFill/>
              </a:ln>
              <a:solidFill>
                <a:srgbClr val="AB2472"/>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evaluation process</a:t>
            </a:r>
          </a:p>
        </p:txBody>
      </p:sp>
      <p:pic>
        <p:nvPicPr>
          <p:cNvPr id="14" name="Picture 13">
            <a:extLst>
              <a:ext uri="{FF2B5EF4-FFF2-40B4-BE49-F238E27FC236}">
                <a16:creationId xmlns:a16="http://schemas.microsoft.com/office/drawing/2014/main" id="{41B8947D-6E75-47A0-B009-8FF27C2A7230}"/>
              </a:ext>
            </a:extLst>
          </p:cNvPr>
          <p:cNvPicPr>
            <a:picLocks noChangeAspect="1"/>
          </p:cNvPicPr>
          <p:nvPr/>
        </p:nvPicPr>
        <p:blipFill>
          <a:blip r:embed="rId3"/>
          <a:stretch>
            <a:fillRect/>
          </a:stretch>
        </p:blipFill>
        <p:spPr>
          <a:xfrm>
            <a:off x="353611" y="1509812"/>
            <a:ext cx="9351178" cy="5852160"/>
          </a:xfrm>
          <a:prstGeom prst="rect">
            <a:avLst/>
          </a:prstGeom>
        </p:spPr>
      </p:pic>
    </p:spTree>
    <p:extLst>
      <p:ext uri="{BB962C8B-B14F-4D97-AF65-F5344CB8AC3E}">
        <p14:creationId xmlns:p14="http://schemas.microsoft.com/office/powerpoint/2010/main" val="2381539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Session objectives</a:t>
            </a:r>
          </a:p>
        </p:txBody>
      </p:sp>
      <p:sp>
        <p:nvSpPr>
          <p:cNvPr id="3" name="Text Placeholder 2"/>
          <p:cNvSpPr>
            <a:spLocks noGrp="1"/>
          </p:cNvSpPr>
          <p:nvPr>
            <p:ph type="body" sz="quarter" idx="10"/>
          </p:nvPr>
        </p:nvSpPr>
        <p:spPr>
          <a:xfrm>
            <a:off x="1104900" y="2872675"/>
            <a:ext cx="7848600" cy="2590800"/>
          </a:xfrm>
        </p:spPr>
        <p:txBody>
          <a:bodyPr/>
          <a:lstStyle/>
          <a:p>
            <a:pPr marL="457200" lvl="0" indent="-457200">
              <a:buClr>
                <a:srgbClr val="AB2472"/>
              </a:buClr>
              <a:buFont typeface="Wingdings" panose="05000000000000000000" pitchFamily="2" charset="2"/>
              <a:buChar char="§"/>
            </a:pPr>
            <a:r>
              <a:rPr lang="en-US" dirty="0">
                <a:latin typeface="Century Gothic" panose="020B0502020202020204" pitchFamily="34" charset="0"/>
                <a:cs typeface="Century Gothic"/>
              </a:rPr>
              <a:t>Explain the pros and cons of qualitative methods for rigorous evaluation</a:t>
            </a:r>
          </a:p>
          <a:p>
            <a:pPr marL="457200" lvl="0" indent="-457200">
              <a:buClr>
                <a:srgbClr val="AB2472"/>
              </a:buClr>
              <a:buFont typeface="Wingdings" panose="05000000000000000000" pitchFamily="2" charset="2"/>
              <a:buChar char="§"/>
            </a:pPr>
            <a:endParaRPr lang="en-US" dirty="0">
              <a:latin typeface="Century Gothic" panose="020B0502020202020204" pitchFamily="34" charset="0"/>
              <a:cs typeface="Century Gothic"/>
            </a:endParaRPr>
          </a:p>
          <a:p>
            <a:pPr marL="457200" lvl="0" indent="-457200">
              <a:buClr>
                <a:srgbClr val="AB2472"/>
              </a:buClr>
              <a:buFont typeface="Wingdings" panose="05000000000000000000" pitchFamily="2" charset="2"/>
              <a:buChar char="§"/>
            </a:pPr>
            <a:r>
              <a:rPr lang="en-US" dirty="0">
                <a:latin typeface="Century Gothic" panose="020B0502020202020204" pitchFamily="34" charset="0"/>
                <a:cs typeface="Century Gothic"/>
              </a:rPr>
              <a:t>Describe methods to mitigate common problems in qualitative evaluation</a:t>
            </a:r>
            <a:endParaRPr lang="en-US" sz="2600" dirty="0">
              <a:latin typeface="Century Gothic" panose="020B0502020202020204" pitchFamily="34" charset="0"/>
            </a:endParaRPr>
          </a:p>
        </p:txBody>
      </p:sp>
      <p:sp>
        <p:nvSpPr>
          <p:cNvPr id="4" name="Text Placeholder 3">
            <a:extLst>
              <a:ext uri="{FF2B5EF4-FFF2-40B4-BE49-F238E27FC236}">
                <a16:creationId xmlns:a16="http://schemas.microsoft.com/office/drawing/2014/main" id="{1B9B1761-C2C1-4476-89E2-407EF364DA68}"/>
              </a:ext>
            </a:extLst>
          </p:cNvPr>
          <p:cNvSpPr>
            <a:spLocks noGrp="1"/>
          </p:cNvSpPr>
          <p:nvPr>
            <p:ph type="body" sz="quarter" idx="11"/>
          </p:nvPr>
        </p:nvSpPr>
        <p:spPr>
          <a:xfrm>
            <a:off x="700022" y="1676400"/>
            <a:ext cx="8447670" cy="837214"/>
          </a:xfrm>
        </p:spPr>
        <p:txBody>
          <a:bodyPr/>
          <a:lstStyle/>
          <a:p>
            <a:r>
              <a:rPr lang="en-US" sz="3200" dirty="0">
                <a:solidFill>
                  <a:schemeClr val="tx1"/>
                </a:solidFill>
              </a:rPr>
              <a:t>At the end of this session, participants </a:t>
            </a:r>
            <a:br>
              <a:rPr lang="en-US" sz="3200" dirty="0">
                <a:solidFill>
                  <a:schemeClr val="tx1"/>
                </a:solidFill>
              </a:rPr>
            </a:br>
            <a:r>
              <a:rPr lang="en-US" sz="3200" dirty="0">
                <a:solidFill>
                  <a:schemeClr val="tx1"/>
                </a:solidFill>
              </a:rPr>
              <a:t>will be able to:</a:t>
            </a:r>
          </a:p>
        </p:txBody>
      </p:sp>
    </p:spTree>
    <p:extLst>
      <p:ext uri="{BB962C8B-B14F-4D97-AF65-F5344CB8AC3E}">
        <p14:creationId xmlns:p14="http://schemas.microsoft.com/office/powerpoint/2010/main" val="207556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16188-F731-44B1-877F-8B2585C5EC8D}"/>
              </a:ext>
            </a:extLst>
          </p:cNvPr>
          <p:cNvSpPr>
            <a:spLocks noGrp="1"/>
          </p:cNvSpPr>
          <p:nvPr>
            <p:ph type="title"/>
          </p:nvPr>
        </p:nvSpPr>
        <p:spPr/>
        <p:txBody>
          <a:bodyPr/>
          <a:lstStyle/>
          <a:p>
            <a:r>
              <a:rPr lang="en-US" dirty="0"/>
              <a:t>Qualitative inquiry</a:t>
            </a:r>
          </a:p>
        </p:txBody>
      </p:sp>
      <p:pic>
        <p:nvPicPr>
          <p:cNvPr id="1030" name="Picture 6" descr="Image result for methods">
            <a:extLst>
              <a:ext uri="{FF2B5EF4-FFF2-40B4-BE49-F238E27FC236}">
                <a16:creationId xmlns:a16="http://schemas.microsoft.com/office/drawing/2014/main" id="{7E0C5F1C-BA89-4D34-BCA3-8194DA0826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52812"/>
            <a:ext cx="10058400" cy="3840480"/>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a:extLst>
              <a:ext uri="{FF2B5EF4-FFF2-40B4-BE49-F238E27FC236}">
                <a16:creationId xmlns:a16="http://schemas.microsoft.com/office/drawing/2014/main" id="{35BC8D96-5D60-4E6D-8423-1EBBE69A8DEA}"/>
              </a:ext>
            </a:extLst>
          </p:cNvPr>
          <p:cNvSpPr txBox="1">
            <a:spLocks/>
          </p:cNvSpPr>
          <p:nvPr/>
        </p:nvSpPr>
        <p:spPr>
          <a:xfrm>
            <a:off x="561845" y="1091205"/>
            <a:ext cx="66294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r>
              <a:rPr lang="en-US" kern="0"/>
              <a:t>Selected methods</a:t>
            </a:r>
          </a:p>
          <a:p>
            <a:endParaRPr lang="en-US" kern="0" dirty="0"/>
          </a:p>
        </p:txBody>
      </p:sp>
    </p:spTree>
    <p:extLst>
      <p:ext uri="{BB962C8B-B14F-4D97-AF65-F5344CB8AC3E}">
        <p14:creationId xmlns:p14="http://schemas.microsoft.com/office/powerpoint/2010/main" val="1494093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16188-F731-44B1-877F-8B2585C5EC8D}"/>
              </a:ext>
            </a:extLst>
          </p:cNvPr>
          <p:cNvSpPr>
            <a:spLocks noGrp="1"/>
          </p:cNvSpPr>
          <p:nvPr>
            <p:ph type="title"/>
          </p:nvPr>
        </p:nvSpPr>
        <p:spPr/>
        <p:txBody>
          <a:bodyPr/>
          <a:lstStyle/>
          <a:p>
            <a:r>
              <a:rPr lang="en-US" dirty="0"/>
              <a:t>Qualitative inquiry</a:t>
            </a:r>
          </a:p>
        </p:txBody>
      </p:sp>
      <p:sp>
        <p:nvSpPr>
          <p:cNvPr id="5" name="Text Placeholder 4">
            <a:extLst>
              <a:ext uri="{FF2B5EF4-FFF2-40B4-BE49-F238E27FC236}">
                <a16:creationId xmlns:a16="http://schemas.microsoft.com/office/drawing/2014/main" id="{1CCD25CC-4470-4E32-ABFF-B56581860885}"/>
              </a:ext>
            </a:extLst>
          </p:cNvPr>
          <p:cNvSpPr>
            <a:spLocks noGrp="1"/>
          </p:cNvSpPr>
          <p:nvPr>
            <p:ph type="body" sz="quarter" idx="11"/>
          </p:nvPr>
        </p:nvSpPr>
        <p:spPr/>
        <p:txBody>
          <a:bodyPr/>
          <a:lstStyle/>
          <a:p>
            <a:r>
              <a:rPr lang="en-US" dirty="0"/>
              <a:t>Selected methods</a:t>
            </a:r>
          </a:p>
          <a:p>
            <a:endParaRPr lang="en-US" dirty="0"/>
          </a:p>
        </p:txBody>
      </p:sp>
      <p:graphicFrame>
        <p:nvGraphicFramePr>
          <p:cNvPr id="3" name="Diagram 2">
            <a:extLst>
              <a:ext uri="{FF2B5EF4-FFF2-40B4-BE49-F238E27FC236}">
                <a16:creationId xmlns:a16="http://schemas.microsoft.com/office/drawing/2014/main" id="{31F687CC-DA4A-4A6B-96EF-E52309FB7788}"/>
              </a:ext>
            </a:extLst>
          </p:cNvPr>
          <p:cNvGraphicFramePr/>
          <p:nvPr>
            <p:extLst>
              <p:ext uri="{D42A27DB-BD31-4B8C-83A1-F6EECF244321}">
                <p14:modId xmlns:p14="http://schemas.microsoft.com/office/powerpoint/2010/main" val="2570201497"/>
              </p:ext>
            </p:extLst>
          </p:nvPr>
        </p:nvGraphicFramePr>
        <p:xfrm>
          <a:off x="1596019" y="2362200"/>
          <a:ext cx="6705600" cy="447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6793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17D9-783F-4490-ACED-0C33BF39CEA8}"/>
              </a:ext>
            </a:extLst>
          </p:cNvPr>
          <p:cNvSpPr>
            <a:spLocks noGrp="1"/>
          </p:cNvSpPr>
          <p:nvPr>
            <p:ph type="title"/>
          </p:nvPr>
        </p:nvSpPr>
        <p:spPr/>
        <p:txBody>
          <a:bodyPr/>
          <a:lstStyle/>
          <a:p>
            <a:r>
              <a:rPr lang="en-US" dirty="0"/>
              <a:t>Observations</a:t>
            </a:r>
          </a:p>
        </p:txBody>
      </p:sp>
      <p:graphicFrame>
        <p:nvGraphicFramePr>
          <p:cNvPr id="8" name="Table 7">
            <a:extLst>
              <a:ext uri="{FF2B5EF4-FFF2-40B4-BE49-F238E27FC236}">
                <a16:creationId xmlns:a16="http://schemas.microsoft.com/office/drawing/2014/main" id="{A5C47EC0-9262-498D-96CE-2F88B664CD1D}"/>
              </a:ext>
            </a:extLst>
          </p:cNvPr>
          <p:cNvGraphicFramePr>
            <a:graphicFrameLocks noGrp="1"/>
          </p:cNvGraphicFramePr>
          <p:nvPr>
            <p:extLst>
              <p:ext uri="{D42A27DB-BD31-4B8C-83A1-F6EECF244321}">
                <p14:modId xmlns:p14="http://schemas.microsoft.com/office/powerpoint/2010/main" val="3559768885"/>
              </p:ext>
            </p:extLst>
          </p:nvPr>
        </p:nvGraphicFramePr>
        <p:xfrm>
          <a:off x="228600" y="1524000"/>
          <a:ext cx="4686300" cy="5929412"/>
        </p:xfrm>
        <a:graphic>
          <a:graphicData uri="http://schemas.openxmlformats.org/drawingml/2006/table">
            <a:tbl>
              <a:tblPr firstRow="1" bandRow="1">
                <a:tableStyleId>{69CF1AB2-1976-4502-BF36-3FF5EA218861}</a:tableStyleId>
              </a:tblPr>
              <a:tblGrid>
                <a:gridCol w="4686300">
                  <a:extLst>
                    <a:ext uri="{9D8B030D-6E8A-4147-A177-3AD203B41FA5}">
                      <a16:colId xmlns:a16="http://schemas.microsoft.com/office/drawing/2014/main" val="189994612"/>
                    </a:ext>
                  </a:extLst>
                </a:gridCol>
              </a:tblGrid>
              <a:tr h="676793">
                <a:tc>
                  <a:txBody>
                    <a:bodyPr/>
                    <a:lstStyle/>
                    <a:p>
                      <a:pPr algn="ctr"/>
                      <a:r>
                        <a:rPr lang="en-US" sz="2800" dirty="0">
                          <a:latin typeface="Century Gothic" panose="020B0502020202020204" pitchFamily="34" charset="0"/>
                        </a:rPr>
                        <a:t>Opportunities</a:t>
                      </a:r>
                      <a:endParaRPr lang="en-US" sz="2800" b="1" dirty="0">
                        <a:latin typeface="Century Gothic" panose="020B0502020202020204" pitchFamily="34" charset="0"/>
                      </a:endParaRPr>
                    </a:p>
                  </a:txBody>
                  <a:tcPr>
                    <a:solidFill>
                      <a:srgbClr val="80B2A8"/>
                    </a:solidFill>
                  </a:tcPr>
                </a:tc>
                <a:extLst>
                  <a:ext uri="{0D108BD9-81ED-4DB2-BD59-A6C34878D82A}">
                    <a16:rowId xmlns:a16="http://schemas.microsoft.com/office/drawing/2014/main" val="814802811"/>
                  </a:ext>
                </a:extLst>
              </a:tr>
              <a:tr h="5252619">
                <a:tc>
                  <a:txBody>
                    <a:bodyPr/>
                    <a:lstStyle/>
                    <a:p>
                      <a:pPr marL="342900" indent="-342900">
                        <a:lnSpc>
                          <a:spcPts val="2600"/>
                        </a:lnSpc>
                        <a:spcAft>
                          <a:spcPts val="1200"/>
                        </a:spcAft>
                        <a:buClr>
                          <a:srgbClr val="1E1860"/>
                        </a:buClr>
                        <a:buFont typeface="Wingdings" panose="05000000000000000000" pitchFamily="2" charset="2"/>
                        <a:buChar char="§"/>
                      </a:pPr>
                      <a:r>
                        <a:rPr lang="en-US" sz="2400" dirty="0">
                          <a:latin typeface="Century Gothic" panose="020B0502020202020204" pitchFamily="34" charset="0"/>
                        </a:rPr>
                        <a:t>See program operations and interactions with program officers and beneficiaries first hand </a:t>
                      </a:r>
                    </a:p>
                    <a:p>
                      <a:pPr marL="342900" indent="-342900">
                        <a:lnSpc>
                          <a:spcPts val="2600"/>
                        </a:lnSpc>
                        <a:spcAft>
                          <a:spcPts val="1200"/>
                        </a:spcAft>
                        <a:buClr>
                          <a:srgbClr val="1E1860"/>
                        </a:buClr>
                        <a:buFont typeface="Wingdings" panose="05000000000000000000" pitchFamily="2" charset="2"/>
                        <a:buChar char="§"/>
                      </a:pPr>
                      <a:r>
                        <a:rPr lang="en-US" sz="2400" dirty="0">
                          <a:latin typeface="Century Gothic" panose="020B0502020202020204" pitchFamily="34" charset="0"/>
                        </a:rPr>
                        <a:t>Record information </a:t>
                      </a:r>
                      <a:br>
                        <a:rPr lang="en-US" sz="2400" dirty="0">
                          <a:latin typeface="Century Gothic" panose="020B0502020202020204" pitchFamily="34" charset="0"/>
                        </a:rPr>
                      </a:br>
                      <a:r>
                        <a:rPr lang="en-US" sz="2400" dirty="0">
                          <a:latin typeface="Century Gothic" panose="020B0502020202020204" pitchFamily="34" charset="0"/>
                        </a:rPr>
                        <a:t>in addition to what participants tell you</a:t>
                      </a:r>
                    </a:p>
                    <a:p>
                      <a:pPr marL="342900" indent="-342900">
                        <a:lnSpc>
                          <a:spcPts val="2600"/>
                        </a:lnSpc>
                        <a:spcAft>
                          <a:spcPts val="1200"/>
                        </a:spcAft>
                        <a:buClr>
                          <a:srgbClr val="1E1860"/>
                        </a:buClr>
                        <a:buFont typeface="Wingdings" panose="05000000000000000000" pitchFamily="2" charset="2"/>
                        <a:buChar char="§"/>
                      </a:pPr>
                      <a:r>
                        <a:rPr lang="en-US" sz="2400" dirty="0">
                          <a:latin typeface="Century Gothic" panose="020B0502020202020204" pitchFamily="34" charset="0"/>
                        </a:rPr>
                        <a:t>Describe settings, interactions, and activities in detail</a:t>
                      </a:r>
                    </a:p>
                    <a:p>
                      <a:pPr marL="342900" indent="-342900">
                        <a:lnSpc>
                          <a:spcPts val="2600"/>
                        </a:lnSpc>
                        <a:spcAft>
                          <a:spcPts val="1200"/>
                        </a:spcAft>
                        <a:buClr>
                          <a:srgbClr val="1E1860"/>
                        </a:buClr>
                        <a:buFont typeface="Wingdings" panose="05000000000000000000" pitchFamily="2" charset="2"/>
                        <a:buChar char="§"/>
                      </a:pPr>
                      <a:r>
                        <a:rPr lang="en-US" sz="2400" dirty="0">
                          <a:latin typeface="Century Gothic" panose="020B0502020202020204" pitchFamily="34" charset="0"/>
                        </a:rPr>
                        <a:t>See everyday details </a:t>
                      </a:r>
                      <a:br>
                        <a:rPr lang="en-US" sz="2400" dirty="0">
                          <a:latin typeface="Century Gothic" panose="020B0502020202020204" pitchFamily="34" charset="0"/>
                        </a:rPr>
                      </a:br>
                      <a:r>
                        <a:rPr lang="en-US" sz="2400" dirty="0">
                          <a:latin typeface="Century Gothic" panose="020B0502020202020204" pitchFamily="34" charset="0"/>
                        </a:rPr>
                        <a:t>that you might not otherwise capture</a:t>
                      </a:r>
                    </a:p>
                  </a:txBody>
                  <a:tcPr>
                    <a:solidFill>
                      <a:srgbClr val="CDE1DD"/>
                    </a:solidFill>
                  </a:tcPr>
                </a:tc>
                <a:extLst>
                  <a:ext uri="{0D108BD9-81ED-4DB2-BD59-A6C34878D82A}">
                    <a16:rowId xmlns:a16="http://schemas.microsoft.com/office/drawing/2014/main" val="2884711402"/>
                  </a:ext>
                </a:extLst>
              </a:tr>
            </a:tbl>
          </a:graphicData>
        </a:graphic>
      </p:graphicFrame>
      <p:graphicFrame>
        <p:nvGraphicFramePr>
          <p:cNvPr id="9" name="Table 8">
            <a:extLst>
              <a:ext uri="{FF2B5EF4-FFF2-40B4-BE49-F238E27FC236}">
                <a16:creationId xmlns:a16="http://schemas.microsoft.com/office/drawing/2014/main" id="{A419E5E8-D8B2-4970-886F-EF750A355933}"/>
              </a:ext>
            </a:extLst>
          </p:cNvPr>
          <p:cNvGraphicFramePr>
            <a:graphicFrameLocks noGrp="1"/>
          </p:cNvGraphicFramePr>
          <p:nvPr>
            <p:extLst>
              <p:ext uri="{D42A27DB-BD31-4B8C-83A1-F6EECF244321}">
                <p14:modId xmlns:p14="http://schemas.microsoft.com/office/powerpoint/2010/main" val="144747185"/>
              </p:ext>
            </p:extLst>
          </p:nvPr>
        </p:nvGraphicFramePr>
        <p:xfrm>
          <a:off x="5143500" y="1524000"/>
          <a:ext cx="4686300" cy="5929412"/>
        </p:xfrm>
        <a:graphic>
          <a:graphicData uri="http://schemas.openxmlformats.org/drawingml/2006/table">
            <a:tbl>
              <a:tblPr firstRow="1" bandRow="1">
                <a:tableStyleId>{69CF1AB2-1976-4502-BF36-3FF5EA218861}</a:tableStyleId>
              </a:tblPr>
              <a:tblGrid>
                <a:gridCol w="4686300">
                  <a:extLst>
                    <a:ext uri="{9D8B030D-6E8A-4147-A177-3AD203B41FA5}">
                      <a16:colId xmlns:a16="http://schemas.microsoft.com/office/drawing/2014/main" val="3933776078"/>
                    </a:ext>
                  </a:extLst>
                </a:gridCol>
              </a:tblGrid>
              <a:tr h="630972">
                <a:tc>
                  <a:txBody>
                    <a:bodyPr/>
                    <a:lstStyle/>
                    <a:p>
                      <a:pPr marL="0" algn="ctr" eaLnBrk="1" hangingPunct="1"/>
                      <a:r>
                        <a:rPr lang="en-US" sz="2800" b="1" dirty="0">
                          <a:solidFill>
                            <a:schemeClr val="dk1"/>
                          </a:solidFill>
                          <a:latin typeface="Century Gothic" panose="020B0502020202020204" pitchFamily="34" charset="0"/>
                          <a:ea typeface="+mn-ea"/>
                          <a:cs typeface="+mn-cs"/>
                        </a:rPr>
                        <a:t>Challenges</a:t>
                      </a:r>
                    </a:p>
                  </a:txBody>
                  <a:tcPr>
                    <a:solidFill>
                      <a:srgbClr val="80B2A8"/>
                    </a:solidFill>
                  </a:tcPr>
                </a:tc>
                <a:extLst>
                  <a:ext uri="{0D108BD9-81ED-4DB2-BD59-A6C34878D82A}">
                    <a16:rowId xmlns:a16="http://schemas.microsoft.com/office/drawing/2014/main" val="1874532266"/>
                  </a:ext>
                </a:extLst>
              </a:tr>
              <a:tr h="4976806">
                <a:tc>
                  <a:txBody>
                    <a:bodyPr/>
                    <a:lstStyle/>
                    <a:p>
                      <a:pPr marL="342900" indent="-342900" eaLnBrk="1" hangingPunct="1">
                        <a:lnSpc>
                          <a:spcPts val="2600"/>
                        </a:lnSpc>
                        <a:spcAft>
                          <a:spcPts val="1200"/>
                        </a:spcAft>
                        <a:buClr>
                          <a:srgbClr val="1E1860"/>
                        </a:buClr>
                        <a:buFont typeface="Wingdings" panose="05000000000000000000" pitchFamily="2" charset="2"/>
                        <a:buChar char="§"/>
                      </a:pPr>
                      <a:r>
                        <a:rPr lang="en-US" sz="2400" spc="-10" baseline="0" dirty="0">
                          <a:solidFill>
                            <a:schemeClr val="dk1"/>
                          </a:solidFill>
                          <a:latin typeface="Century Gothic" panose="020B0502020202020204" pitchFamily="34" charset="0"/>
                          <a:ea typeface="+mn-ea"/>
                          <a:cs typeface="+mn-cs"/>
                        </a:rPr>
                        <a:t>Requires time and patience</a:t>
                      </a:r>
                    </a:p>
                    <a:p>
                      <a:pPr marL="342900" indent="-342900" eaLnBrk="1" hangingPunct="1">
                        <a:lnSpc>
                          <a:spcPts val="2600"/>
                        </a:lnSpc>
                        <a:spcAft>
                          <a:spcPts val="1200"/>
                        </a:spcAft>
                        <a:buClr>
                          <a:srgbClr val="1E1860"/>
                        </a:buClr>
                        <a:buFont typeface="Wingdings" panose="05000000000000000000" pitchFamily="2" charset="2"/>
                        <a:buChar char="§"/>
                      </a:pPr>
                      <a:r>
                        <a:rPr lang="en-US" sz="2400" spc="-10" baseline="0" dirty="0">
                          <a:solidFill>
                            <a:schemeClr val="dk1"/>
                          </a:solidFill>
                          <a:latin typeface="Century Gothic" panose="020B0502020202020204" pitchFamily="34" charset="0"/>
                          <a:ea typeface="+mn-ea"/>
                          <a:cs typeface="+mn-cs"/>
                        </a:rPr>
                        <a:t>May need consent for doing observations</a:t>
                      </a:r>
                    </a:p>
                    <a:p>
                      <a:pPr marL="342900" indent="-342900" eaLnBrk="1" hangingPunct="1">
                        <a:lnSpc>
                          <a:spcPts val="2600"/>
                        </a:lnSpc>
                        <a:spcAft>
                          <a:spcPts val="1200"/>
                        </a:spcAft>
                        <a:buClr>
                          <a:srgbClr val="1E1860"/>
                        </a:buClr>
                        <a:buFont typeface="Wingdings" panose="05000000000000000000" pitchFamily="2" charset="2"/>
                        <a:buChar char="§"/>
                      </a:pPr>
                      <a:r>
                        <a:rPr lang="en-US" sz="2400" spc="-10" baseline="0" dirty="0">
                          <a:solidFill>
                            <a:schemeClr val="dk1"/>
                          </a:solidFill>
                          <a:latin typeface="Century Gothic" panose="020B0502020202020204" pitchFamily="34" charset="0"/>
                          <a:ea typeface="+mn-ea"/>
                          <a:cs typeface="+mn-cs"/>
                        </a:rPr>
                        <a:t>Participants may change behavior in your presence</a:t>
                      </a:r>
                    </a:p>
                    <a:p>
                      <a:pPr marL="342900" indent="-342900" eaLnBrk="1" hangingPunct="1">
                        <a:lnSpc>
                          <a:spcPts val="2600"/>
                        </a:lnSpc>
                        <a:spcAft>
                          <a:spcPts val="1200"/>
                        </a:spcAft>
                        <a:buClr>
                          <a:srgbClr val="1E1860"/>
                        </a:buClr>
                        <a:buFont typeface="Wingdings" panose="05000000000000000000" pitchFamily="2" charset="2"/>
                        <a:buChar char="§"/>
                      </a:pPr>
                      <a:r>
                        <a:rPr lang="en-US" sz="2400" spc="-10" baseline="0" dirty="0">
                          <a:solidFill>
                            <a:schemeClr val="dk1"/>
                          </a:solidFill>
                          <a:latin typeface="Century Gothic" panose="020B0502020202020204" pitchFamily="34" charset="0"/>
                          <a:ea typeface="+mn-ea"/>
                          <a:cs typeface="+mn-cs"/>
                        </a:rPr>
                        <a:t>Selective perspective of </a:t>
                      </a:r>
                      <a:br>
                        <a:rPr lang="en-US" sz="2400" spc="-10" baseline="0" dirty="0">
                          <a:solidFill>
                            <a:schemeClr val="dk1"/>
                          </a:solidFill>
                          <a:latin typeface="Century Gothic" panose="020B0502020202020204" pitchFamily="34" charset="0"/>
                          <a:ea typeface="+mn-ea"/>
                          <a:cs typeface="+mn-cs"/>
                        </a:rPr>
                      </a:br>
                      <a:r>
                        <a:rPr lang="en-US" sz="2400" spc="-10" baseline="0" dirty="0">
                          <a:solidFill>
                            <a:schemeClr val="dk1"/>
                          </a:solidFill>
                          <a:latin typeface="Century Gothic" panose="020B0502020202020204" pitchFamily="34" charset="0"/>
                          <a:ea typeface="+mn-ea"/>
                          <a:cs typeface="+mn-cs"/>
                        </a:rPr>
                        <a:t>the person observing</a:t>
                      </a:r>
                    </a:p>
                    <a:p>
                      <a:pPr marL="342900" indent="-342900" eaLnBrk="1" hangingPunct="1">
                        <a:lnSpc>
                          <a:spcPts val="2600"/>
                        </a:lnSpc>
                        <a:spcAft>
                          <a:spcPts val="1200"/>
                        </a:spcAft>
                        <a:buClr>
                          <a:srgbClr val="1E1860"/>
                        </a:buClr>
                        <a:buFont typeface="Wingdings" panose="05000000000000000000" pitchFamily="2" charset="2"/>
                        <a:buChar char="§"/>
                      </a:pPr>
                      <a:r>
                        <a:rPr lang="en-US" sz="2400" spc="-10" baseline="0" dirty="0">
                          <a:solidFill>
                            <a:schemeClr val="dk1"/>
                          </a:solidFill>
                          <a:latin typeface="Century Gothic" panose="020B0502020202020204" pitchFamily="34" charset="0"/>
                          <a:ea typeface="+mn-ea"/>
                          <a:cs typeface="+mn-cs"/>
                        </a:rPr>
                        <a:t>Characteristics of the observer—gender, culture, etc.</a:t>
                      </a:r>
                    </a:p>
                    <a:p>
                      <a:pPr marL="342900" indent="-342900" eaLnBrk="1" hangingPunct="1">
                        <a:lnSpc>
                          <a:spcPts val="2600"/>
                        </a:lnSpc>
                        <a:spcAft>
                          <a:spcPts val="1200"/>
                        </a:spcAft>
                        <a:buClr>
                          <a:srgbClr val="1E1860"/>
                        </a:buClr>
                        <a:buFont typeface="Wingdings" panose="05000000000000000000" pitchFamily="2" charset="2"/>
                        <a:buChar char="§"/>
                      </a:pPr>
                      <a:r>
                        <a:rPr lang="en-US" sz="2400" spc="-10" baseline="0" dirty="0">
                          <a:solidFill>
                            <a:schemeClr val="dk1"/>
                          </a:solidFill>
                          <a:latin typeface="Century Gothic" panose="020B0502020202020204" pitchFamily="34" charset="0"/>
                          <a:ea typeface="+mn-ea"/>
                          <a:cs typeface="+mn-cs"/>
                        </a:rPr>
                        <a:t>Standardization of accounts from different evaluators </a:t>
                      </a:r>
                    </a:p>
                    <a:p>
                      <a:pPr marL="285750" indent="-285750" eaLnBrk="1" hangingPunct="1">
                        <a:lnSpc>
                          <a:spcPts val="2600"/>
                        </a:lnSpc>
                        <a:spcAft>
                          <a:spcPts val="1200"/>
                        </a:spcAft>
                        <a:buFont typeface="Arial" panose="020B0604020202020204" pitchFamily="34" charset="0"/>
                        <a:buChar char="•"/>
                      </a:pPr>
                      <a:endParaRPr lang="en-US" sz="2400" dirty="0">
                        <a:solidFill>
                          <a:schemeClr val="dk1"/>
                        </a:solidFill>
                        <a:latin typeface="Century Gothic" panose="020B0502020202020204" pitchFamily="34" charset="0"/>
                        <a:ea typeface="+mn-ea"/>
                        <a:cs typeface="+mn-cs"/>
                      </a:endParaRPr>
                    </a:p>
                  </a:txBody>
                  <a:tcPr>
                    <a:solidFill>
                      <a:srgbClr val="CDE1DD"/>
                    </a:solidFill>
                  </a:tcPr>
                </a:tc>
                <a:extLst>
                  <a:ext uri="{0D108BD9-81ED-4DB2-BD59-A6C34878D82A}">
                    <a16:rowId xmlns:a16="http://schemas.microsoft.com/office/drawing/2014/main" val="164430854"/>
                  </a:ext>
                </a:extLst>
              </a:tr>
            </a:tbl>
          </a:graphicData>
        </a:graphic>
      </p:graphicFrame>
    </p:spTree>
    <p:extLst>
      <p:ext uri="{BB962C8B-B14F-4D97-AF65-F5344CB8AC3E}">
        <p14:creationId xmlns:p14="http://schemas.microsoft.com/office/powerpoint/2010/main" val="189170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40C52-2885-4576-8653-48D2021DFC97}"/>
              </a:ext>
            </a:extLst>
          </p:cNvPr>
          <p:cNvSpPr>
            <a:spLocks noGrp="1"/>
          </p:cNvSpPr>
          <p:nvPr>
            <p:ph type="title"/>
          </p:nvPr>
        </p:nvSpPr>
        <p:spPr/>
        <p:txBody>
          <a:bodyPr/>
          <a:lstStyle/>
          <a:p>
            <a:r>
              <a:rPr lang="en-US" dirty="0"/>
              <a:t>Observations</a:t>
            </a:r>
          </a:p>
        </p:txBody>
      </p:sp>
      <p:sp>
        <p:nvSpPr>
          <p:cNvPr id="3" name="Text Placeholder 2">
            <a:extLst>
              <a:ext uri="{FF2B5EF4-FFF2-40B4-BE49-F238E27FC236}">
                <a16:creationId xmlns:a16="http://schemas.microsoft.com/office/drawing/2014/main" id="{E00827CB-9E49-44EF-BC72-AF6D014339C1}"/>
              </a:ext>
            </a:extLst>
          </p:cNvPr>
          <p:cNvSpPr>
            <a:spLocks noGrp="1"/>
          </p:cNvSpPr>
          <p:nvPr>
            <p:ph type="body" sz="quarter" idx="10"/>
          </p:nvPr>
        </p:nvSpPr>
        <p:spPr>
          <a:xfrm>
            <a:off x="881514" y="2234205"/>
            <a:ext cx="8404355" cy="5385796"/>
          </a:xfrm>
        </p:spPr>
        <p:txBody>
          <a:bodyPr/>
          <a:lstStyle/>
          <a:p>
            <a:pPr marL="457200" indent="-457200">
              <a:spcAft>
                <a:spcPts val="1200"/>
              </a:spcAft>
              <a:buClr>
                <a:srgbClr val="AB2472"/>
              </a:buClr>
              <a:buFont typeface="Wingdings" panose="05000000000000000000" pitchFamily="2" charset="2"/>
              <a:buChar char="§"/>
            </a:pPr>
            <a:r>
              <a:rPr lang="en-US" sz="3200" dirty="0"/>
              <a:t>Use observation guides or structured/</a:t>
            </a:r>
            <a:br>
              <a:rPr lang="en-US" sz="3200" dirty="0"/>
            </a:br>
            <a:r>
              <a:rPr lang="en-US" sz="3200" dirty="0"/>
              <a:t>semi-structured protocol</a:t>
            </a:r>
          </a:p>
          <a:p>
            <a:pPr marL="457200" indent="-457200">
              <a:spcAft>
                <a:spcPts val="1200"/>
              </a:spcAft>
              <a:buClr>
                <a:srgbClr val="AB2472"/>
              </a:buClr>
              <a:buFont typeface="Wingdings" panose="05000000000000000000" pitchFamily="2" charset="2"/>
              <a:buChar char="§"/>
            </a:pPr>
            <a:r>
              <a:rPr lang="en-US" sz="3200" dirty="0"/>
              <a:t>Teams may choose to approach observations with target concepts </a:t>
            </a:r>
            <a:br>
              <a:rPr lang="en-US" sz="3200" dirty="0"/>
            </a:br>
            <a:r>
              <a:rPr lang="en-US" sz="3200" dirty="0"/>
              <a:t>and criteria to observe</a:t>
            </a:r>
          </a:p>
          <a:p>
            <a:pPr marL="457200" indent="-457200">
              <a:buClr>
                <a:srgbClr val="AB2472"/>
              </a:buClr>
              <a:buFont typeface="Wingdings" panose="05000000000000000000" pitchFamily="2" charset="2"/>
              <a:buChar char="§"/>
            </a:pPr>
            <a:r>
              <a:rPr lang="en-US" sz="3200" dirty="0"/>
              <a:t>By working in teams, field staff can review one another’s field notes and help identify objective versus subjective observations</a:t>
            </a:r>
          </a:p>
        </p:txBody>
      </p:sp>
      <p:sp>
        <p:nvSpPr>
          <p:cNvPr id="4" name="Text Placeholder 3">
            <a:extLst>
              <a:ext uri="{FF2B5EF4-FFF2-40B4-BE49-F238E27FC236}">
                <a16:creationId xmlns:a16="http://schemas.microsoft.com/office/drawing/2014/main" id="{3F39DA01-E498-4F8C-BD80-04D31AD6ACE9}"/>
              </a:ext>
            </a:extLst>
          </p:cNvPr>
          <p:cNvSpPr>
            <a:spLocks noGrp="1"/>
          </p:cNvSpPr>
          <p:nvPr>
            <p:ph type="body" sz="quarter" idx="11"/>
          </p:nvPr>
        </p:nvSpPr>
        <p:spPr>
          <a:xfrm>
            <a:off x="561844" y="1091205"/>
            <a:ext cx="7896355" cy="837214"/>
          </a:xfrm>
        </p:spPr>
        <p:txBody>
          <a:bodyPr/>
          <a:lstStyle/>
          <a:p>
            <a:r>
              <a:rPr lang="en-US" dirty="0"/>
              <a:t>Issues of standardization </a:t>
            </a:r>
          </a:p>
        </p:txBody>
      </p:sp>
    </p:spTree>
    <p:extLst>
      <p:ext uri="{BB962C8B-B14F-4D97-AF65-F5344CB8AC3E}">
        <p14:creationId xmlns:p14="http://schemas.microsoft.com/office/powerpoint/2010/main" val="1943637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CBD8-3FA0-4A2F-8F18-CC5B4AFAE53E}"/>
              </a:ext>
            </a:extLst>
          </p:cNvPr>
          <p:cNvSpPr>
            <a:spLocks noGrp="1"/>
          </p:cNvSpPr>
          <p:nvPr>
            <p:ph type="title"/>
          </p:nvPr>
        </p:nvSpPr>
        <p:spPr/>
        <p:txBody>
          <a:bodyPr/>
          <a:lstStyle/>
          <a:p>
            <a:r>
              <a:rPr lang="en-US" dirty="0"/>
              <a:t>Group Activity 1</a:t>
            </a:r>
          </a:p>
        </p:txBody>
      </p:sp>
      <p:sp>
        <p:nvSpPr>
          <p:cNvPr id="3" name="Text Placeholder 2">
            <a:extLst>
              <a:ext uri="{FF2B5EF4-FFF2-40B4-BE49-F238E27FC236}">
                <a16:creationId xmlns:a16="http://schemas.microsoft.com/office/drawing/2014/main" id="{242F4F1A-B5C1-48CC-B898-131C0D21C1BC}"/>
              </a:ext>
            </a:extLst>
          </p:cNvPr>
          <p:cNvSpPr>
            <a:spLocks noGrp="1"/>
          </p:cNvSpPr>
          <p:nvPr>
            <p:ph type="body" sz="quarter" idx="10"/>
          </p:nvPr>
        </p:nvSpPr>
        <p:spPr>
          <a:xfrm>
            <a:off x="1066800" y="2246905"/>
            <a:ext cx="8429755" cy="4495800"/>
          </a:xfrm>
        </p:spPr>
        <p:txBody>
          <a:bodyPr/>
          <a:lstStyle/>
          <a:p>
            <a:pPr marL="457200" indent="-457200">
              <a:spcAft>
                <a:spcPts val="1800"/>
              </a:spcAft>
              <a:buClr>
                <a:srgbClr val="AB2472"/>
              </a:buClr>
              <a:buFont typeface="Wingdings" panose="05000000000000000000" pitchFamily="2" charset="2"/>
              <a:buChar char="§"/>
            </a:pPr>
            <a:r>
              <a:rPr lang="en-US" dirty="0"/>
              <a:t>Observe role play </a:t>
            </a:r>
          </a:p>
          <a:p>
            <a:pPr marL="457200" indent="-457200">
              <a:spcAft>
                <a:spcPts val="1800"/>
              </a:spcAft>
              <a:buClr>
                <a:srgbClr val="AB2472"/>
              </a:buClr>
              <a:buFont typeface="Wingdings" panose="05000000000000000000" pitchFamily="2" charset="2"/>
              <a:buChar char="§"/>
            </a:pPr>
            <a:r>
              <a:rPr lang="en-US" dirty="0"/>
              <a:t>Take detailed notes on what you observe</a:t>
            </a:r>
          </a:p>
          <a:p>
            <a:pPr marL="914400" lvl="1" indent="-457200">
              <a:spcAft>
                <a:spcPts val="1200"/>
              </a:spcAft>
              <a:buFont typeface="Courier New" panose="02070309020205020404" pitchFamily="49" charset="0"/>
              <a:buChar char="o"/>
            </a:pPr>
            <a:r>
              <a:rPr lang="en-US" sz="2600" dirty="0"/>
              <a:t>What do you see? Hear? (no interpretation) </a:t>
            </a:r>
          </a:p>
          <a:p>
            <a:pPr marL="914400" lvl="1" indent="-457200">
              <a:spcAft>
                <a:spcPts val="1800"/>
              </a:spcAft>
              <a:buFont typeface="Courier New" panose="02070309020205020404" pitchFamily="49" charset="0"/>
              <a:buChar char="o"/>
            </a:pPr>
            <a:r>
              <a:rPr lang="en-US" sz="2600" dirty="0"/>
              <a:t>Interpretation </a:t>
            </a:r>
          </a:p>
          <a:p>
            <a:pPr marL="457200" indent="-457200">
              <a:spcAft>
                <a:spcPts val="1800"/>
              </a:spcAft>
              <a:buClr>
                <a:srgbClr val="1E1860"/>
              </a:buClr>
              <a:buFont typeface="Wingdings" panose="05000000000000000000" pitchFamily="2" charset="2"/>
              <a:buChar char="§"/>
            </a:pPr>
            <a:r>
              <a:rPr lang="en-US" dirty="0"/>
              <a:t>Determine the role of the observer </a:t>
            </a:r>
            <a:br>
              <a:rPr lang="en-US" dirty="0"/>
            </a:br>
            <a:r>
              <a:rPr lang="en-US" dirty="0"/>
              <a:t>(active participant or outside observer)</a:t>
            </a:r>
          </a:p>
          <a:p>
            <a:pPr marL="457200" indent="-457200">
              <a:spcAft>
                <a:spcPts val="1800"/>
              </a:spcAft>
              <a:buClr>
                <a:srgbClr val="1E1860"/>
              </a:buClr>
              <a:buFont typeface="Wingdings" panose="05000000000000000000" pitchFamily="2" charset="2"/>
              <a:buChar char="§"/>
            </a:pPr>
            <a:r>
              <a:rPr lang="en-US" dirty="0"/>
              <a:t>Plenary discussion (10 minutes)</a:t>
            </a:r>
          </a:p>
        </p:txBody>
      </p:sp>
      <p:sp>
        <p:nvSpPr>
          <p:cNvPr id="4" name="Text Placeholder 3">
            <a:extLst>
              <a:ext uri="{FF2B5EF4-FFF2-40B4-BE49-F238E27FC236}">
                <a16:creationId xmlns:a16="http://schemas.microsoft.com/office/drawing/2014/main" id="{AF9BC093-6AEC-46E9-8AC0-D91AF4D55D01}"/>
              </a:ext>
            </a:extLst>
          </p:cNvPr>
          <p:cNvSpPr>
            <a:spLocks noGrp="1"/>
          </p:cNvSpPr>
          <p:nvPr>
            <p:ph type="body" sz="quarter" idx="11"/>
          </p:nvPr>
        </p:nvSpPr>
        <p:spPr/>
        <p:txBody>
          <a:bodyPr/>
          <a:lstStyle/>
          <a:p>
            <a:r>
              <a:rPr lang="en-US" dirty="0"/>
              <a:t>Observations</a:t>
            </a:r>
          </a:p>
        </p:txBody>
      </p:sp>
    </p:spTree>
    <p:extLst>
      <p:ext uri="{BB962C8B-B14F-4D97-AF65-F5344CB8AC3E}">
        <p14:creationId xmlns:p14="http://schemas.microsoft.com/office/powerpoint/2010/main" val="1245788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811E-1C44-430A-A9A0-9DA2E6396871}"/>
              </a:ext>
            </a:extLst>
          </p:cNvPr>
          <p:cNvSpPr>
            <a:spLocks noGrp="1"/>
          </p:cNvSpPr>
          <p:nvPr>
            <p:ph type="title"/>
          </p:nvPr>
        </p:nvSpPr>
        <p:spPr/>
        <p:txBody>
          <a:bodyPr/>
          <a:lstStyle/>
          <a:p>
            <a:r>
              <a:rPr lang="en-US" dirty="0"/>
              <a:t>Scenario</a:t>
            </a:r>
          </a:p>
        </p:txBody>
      </p:sp>
      <p:sp>
        <p:nvSpPr>
          <p:cNvPr id="3" name="Text Placeholder 2">
            <a:extLst>
              <a:ext uri="{FF2B5EF4-FFF2-40B4-BE49-F238E27FC236}">
                <a16:creationId xmlns:a16="http://schemas.microsoft.com/office/drawing/2014/main" id="{447ED9D7-9422-4A7C-9548-C3F4D5A6BC84}"/>
              </a:ext>
            </a:extLst>
          </p:cNvPr>
          <p:cNvSpPr>
            <a:spLocks noGrp="1"/>
          </p:cNvSpPr>
          <p:nvPr>
            <p:ph type="body" sz="quarter" idx="10"/>
          </p:nvPr>
        </p:nvSpPr>
        <p:spPr>
          <a:xfrm>
            <a:off x="685800" y="1600200"/>
            <a:ext cx="8429755" cy="5652988"/>
          </a:xfrm>
        </p:spPr>
        <p:txBody>
          <a:bodyPr/>
          <a:lstStyle/>
          <a:p>
            <a:pPr>
              <a:lnSpc>
                <a:spcPts val="3800"/>
              </a:lnSpc>
            </a:pPr>
            <a:r>
              <a:rPr lang="en-US" dirty="0"/>
              <a:t>A community health worker (CHW) is visiting Kavita, who is pregnant with her second child. Kavita is in her second trimester but has not been had antenatal care (ANC). Kavita is undecided on whether she should go to clinic for ANC. She did not get ANC with her first child and he’s doing fine. She is very busy at home cooking, cleaning, and taking care of her two-year-old son. Her husband, Krishna, does not want her to go. He prefers that she stay at home taking care of her household duties. </a:t>
            </a:r>
          </a:p>
          <a:p>
            <a:endParaRPr lang="en-US" dirty="0"/>
          </a:p>
        </p:txBody>
      </p:sp>
    </p:spTree>
    <p:extLst>
      <p:ext uri="{BB962C8B-B14F-4D97-AF65-F5344CB8AC3E}">
        <p14:creationId xmlns:p14="http://schemas.microsoft.com/office/powerpoint/2010/main" val="3715595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17D9-783F-4490-ACED-0C33BF39CEA8}"/>
              </a:ext>
            </a:extLst>
          </p:cNvPr>
          <p:cNvSpPr>
            <a:spLocks noGrp="1"/>
          </p:cNvSpPr>
          <p:nvPr>
            <p:ph type="title"/>
          </p:nvPr>
        </p:nvSpPr>
        <p:spPr/>
        <p:txBody>
          <a:bodyPr/>
          <a:lstStyle/>
          <a:p>
            <a:r>
              <a:rPr lang="en-US" dirty="0"/>
              <a:t>In-depth interviews</a:t>
            </a:r>
          </a:p>
        </p:txBody>
      </p:sp>
      <p:sp>
        <p:nvSpPr>
          <p:cNvPr id="3" name="Text Placeholder 2">
            <a:extLst>
              <a:ext uri="{FF2B5EF4-FFF2-40B4-BE49-F238E27FC236}">
                <a16:creationId xmlns:a16="http://schemas.microsoft.com/office/drawing/2014/main" id="{58808BDE-36DB-47F6-B7F4-BAEEABBB8E5C}"/>
              </a:ext>
            </a:extLst>
          </p:cNvPr>
          <p:cNvSpPr>
            <a:spLocks noGrp="1"/>
          </p:cNvSpPr>
          <p:nvPr>
            <p:ph type="body" sz="quarter" idx="10"/>
          </p:nvPr>
        </p:nvSpPr>
        <p:spPr/>
        <p:txBody>
          <a:bodyPr/>
          <a:lstStyle/>
          <a:p>
            <a:endParaRPr lang="en-US"/>
          </a:p>
        </p:txBody>
      </p:sp>
      <p:graphicFrame>
        <p:nvGraphicFramePr>
          <p:cNvPr id="12" name="Table 11">
            <a:extLst>
              <a:ext uri="{FF2B5EF4-FFF2-40B4-BE49-F238E27FC236}">
                <a16:creationId xmlns:a16="http://schemas.microsoft.com/office/drawing/2014/main" id="{E671DA95-EB5C-4967-9099-5BE1796CAA22}"/>
              </a:ext>
            </a:extLst>
          </p:cNvPr>
          <p:cNvGraphicFramePr>
            <a:graphicFrameLocks noGrp="1"/>
          </p:cNvGraphicFramePr>
          <p:nvPr>
            <p:extLst>
              <p:ext uri="{D42A27DB-BD31-4B8C-83A1-F6EECF244321}">
                <p14:modId xmlns:p14="http://schemas.microsoft.com/office/powerpoint/2010/main" val="3668145690"/>
              </p:ext>
            </p:extLst>
          </p:nvPr>
        </p:nvGraphicFramePr>
        <p:xfrm>
          <a:off x="266700" y="1509812"/>
          <a:ext cx="4686300" cy="5652988"/>
        </p:xfrm>
        <a:graphic>
          <a:graphicData uri="http://schemas.openxmlformats.org/drawingml/2006/table">
            <a:tbl>
              <a:tblPr firstRow="1" bandRow="1">
                <a:tableStyleId>{69CF1AB2-1976-4502-BF36-3FF5EA218861}</a:tableStyleId>
              </a:tblPr>
              <a:tblGrid>
                <a:gridCol w="4686300">
                  <a:extLst>
                    <a:ext uri="{9D8B030D-6E8A-4147-A177-3AD203B41FA5}">
                      <a16:colId xmlns:a16="http://schemas.microsoft.com/office/drawing/2014/main" val="189994612"/>
                    </a:ext>
                  </a:extLst>
                </a:gridCol>
              </a:tblGrid>
              <a:tr h="629595">
                <a:tc>
                  <a:txBody>
                    <a:bodyPr/>
                    <a:lstStyle/>
                    <a:p>
                      <a:pPr algn="ctr"/>
                      <a:r>
                        <a:rPr lang="en-US" sz="2800" dirty="0">
                          <a:latin typeface="Century Gothic" panose="020B0502020202020204" pitchFamily="34" charset="0"/>
                        </a:rPr>
                        <a:t>Opportunities</a:t>
                      </a:r>
                      <a:endParaRPr lang="en-US" sz="2800" b="1" dirty="0">
                        <a:latin typeface="Century Gothic" panose="020B0502020202020204" pitchFamily="34" charset="0"/>
                      </a:endParaRPr>
                    </a:p>
                  </a:txBody>
                  <a:tcPr>
                    <a:solidFill>
                      <a:srgbClr val="80B2A8"/>
                    </a:solidFill>
                  </a:tcPr>
                </a:tc>
                <a:extLst>
                  <a:ext uri="{0D108BD9-81ED-4DB2-BD59-A6C34878D82A}">
                    <a16:rowId xmlns:a16="http://schemas.microsoft.com/office/drawing/2014/main" val="814802811"/>
                  </a:ext>
                </a:extLst>
              </a:tr>
              <a:tr h="5023393">
                <a:tc>
                  <a:txBody>
                    <a:bodyPr/>
                    <a:lstStyle/>
                    <a:p>
                      <a:pPr marL="342900" indent="-342900">
                        <a:spcAft>
                          <a:spcPts val="1200"/>
                        </a:spcAft>
                        <a:buClr>
                          <a:srgbClr val="1E1860"/>
                        </a:buClr>
                        <a:buFont typeface="Wingdings" panose="05000000000000000000" pitchFamily="2" charset="2"/>
                        <a:buChar char="§"/>
                      </a:pPr>
                      <a:r>
                        <a:rPr lang="en-US" sz="2600" dirty="0">
                          <a:latin typeface="Century Gothic" panose="020B0502020202020204" pitchFamily="34" charset="0"/>
                        </a:rPr>
                        <a:t>Open-ended discovery and understanding between interviewer </a:t>
                      </a:r>
                      <a:br>
                        <a:rPr lang="en-US" sz="2600" dirty="0">
                          <a:latin typeface="Century Gothic" panose="020B0502020202020204" pitchFamily="34" charset="0"/>
                        </a:rPr>
                      </a:br>
                      <a:r>
                        <a:rPr lang="en-US" sz="2600" dirty="0">
                          <a:latin typeface="Century Gothic" panose="020B0502020202020204" pitchFamily="34" charset="0"/>
                        </a:rPr>
                        <a:t>and participant</a:t>
                      </a:r>
                    </a:p>
                    <a:p>
                      <a:pPr marL="342900" indent="-342900">
                        <a:spcAft>
                          <a:spcPts val="1200"/>
                        </a:spcAft>
                        <a:buClr>
                          <a:srgbClr val="1E1860"/>
                        </a:buClr>
                        <a:buFont typeface="Wingdings" panose="05000000000000000000" pitchFamily="2" charset="2"/>
                        <a:buChar char="§"/>
                      </a:pPr>
                      <a:r>
                        <a:rPr lang="en-US" sz="2600" dirty="0">
                          <a:latin typeface="Century Gothic" panose="020B0502020202020204" pitchFamily="34" charset="0"/>
                        </a:rPr>
                        <a:t>Yield rich and detailed information</a:t>
                      </a:r>
                    </a:p>
                    <a:p>
                      <a:pPr marL="342900" indent="-342900">
                        <a:spcAft>
                          <a:spcPts val="1200"/>
                        </a:spcAft>
                        <a:buClr>
                          <a:srgbClr val="1E1860"/>
                        </a:buClr>
                        <a:buFont typeface="Wingdings" panose="05000000000000000000" pitchFamily="2" charset="2"/>
                        <a:buChar char="§"/>
                      </a:pPr>
                      <a:r>
                        <a:rPr lang="en-US" sz="2600" dirty="0">
                          <a:latin typeface="Century Gothic" panose="020B0502020202020204" pitchFamily="34" charset="0"/>
                        </a:rPr>
                        <a:t>Opportunity to establish rapport with participants and ask follow-up questions</a:t>
                      </a:r>
                    </a:p>
                    <a:p>
                      <a:pPr marL="285750" indent="-285750">
                        <a:spcAft>
                          <a:spcPts val="1200"/>
                        </a:spcAft>
                        <a:buFont typeface="Arial" panose="020B0604020202020204" pitchFamily="34" charset="0"/>
                        <a:buChar char="•"/>
                      </a:pPr>
                      <a:endParaRPr lang="en-US" dirty="0">
                        <a:latin typeface="Century Gothic" panose="020B0502020202020204" pitchFamily="34" charset="0"/>
                      </a:endParaRPr>
                    </a:p>
                  </a:txBody>
                  <a:tcPr>
                    <a:solidFill>
                      <a:srgbClr val="CDE1DD"/>
                    </a:solidFill>
                  </a:tcPr>
                </a:tc>
                <a:extLst>
                  <a:ext uri="{0D108BD9-81ED-4DB2-BD59-A6C34878D82A}">
                    <a16:rowId xmlns:a16="http://schemas.microsoft.com/office/drawing/2014/main" val="2884711402"/>
                  </a:ext>
                </a:extLst>
              </a:tr>
            </a:tbl>
          </a:graphicData>
        </a:graphic>
      </p:graphicFrame>
      <p:graphicFrame>
        <p:nvGraphicFramePr>
          <p:cNvPr id="4" name="Table 3">
            <a:extLst>
              <a:ext uri="{FF2B5EF4-FFF2-40B4-BE49-F238E27FC236}">
                <a16:creationId xmlns:a16="http://schemas.microsoft.com/office/drawing/2014/main" id="{5B884CD7-DE2D-463E-91EE-B73BD5DBC50F}"/>
              </a:ext>
            </a:extLst>
          </p:cNvPr>
          <p:cNvGraphicFramePr>
            <a:graphicFrameLocks noGrp="1"/>
          </p:cNvGraphicFramePr>
          <p:nvPr>
            <p:extLst>
              <p:ext uri="{D42A27DB-BD31-4B8C-83A1-F6EECF244321}">
                <p14:modId xmlns:p14="http://schemas.microsoft.com/office/powerpoint/2010/main" val="1621613963"/>
              </p:ext>
            </p:extLst>
          </p:nvPr>
        </p:nvGraphicFramePr>
        <p:xfrm>
          <a:off x="5143500" y="1509812"/>
          <a:ext cx="4686300" cy="5652988"/>
        </p:xfrm>
        <a:graphic>
          <a:graphicData uri="http://schemas.openxmlformats.org/drawingml/2006/table">
            <a:tbl>
              <a:tblPr firstRow="1" bandRow="1">
                <a:tableStyleId>{69CF1AB2-1976-4502-BF36-3FF5EA218861}</a:tableStyleId>
              </a:tblPr>
              <a:tblGrid>
                <a:gridCol w="4686300">
                  <a:extLst>
                    <a:ext uri="{9D8B030D-6E8A-4147-A177-3AD203B41FA5}">
                      <a16:colId xmlns:a16="http://schemas.microsoft.com/office/drawing/2014/main" val="2496606690"/>
                    </a:ext>
                  </a:extLst>
                </a:gridCol>
              </a:tblGrid>
              <a:tr h="637538">
                <a:tc>
                  <a:txBody>
                    <a:bodyPr/>
                    <a:lstStyle/>
                    <a:p>
                      <a:pPr algn="ctr"/>
                      <a:r>
                        <a:rPr lang="en-US" sz="2800" dirty="0">
                          <a:latin typeface="Century Gothic" panose="020B0502020202020204" pitchFamily="34" charset="0"/>
                        </a:rPr>
                        <a:t>Challenges</a:t>
                      </a:r>
                      <a:endParaRPr lang="en-US" sz="2800" b="1" dirty="0">
                        <a:latin typeface="Century Gothic" panose="020B0502020202020204" pitchFamily="34" charset="0"/>
                      </a:endParaRPr>
                    </a:p>
                  </a:txBody>
                  <a:tcPr>
                    <a:solidFill>
                      <a:srgbClr val="80B2A8"/>
                    </a:solidFill>
                  </a:tcPr>
                </a:tc>
                <a:extLst>
                  <a:ext uri="{0D108BD9-81ED-4DB2-BD59-A6C34878D82A}">
                    <a16:rowId xmlns:a16="http://schemas.microsoft.com/office/drawing/2014/main" val="814802811"/>
                  </a:ext>
                </a:extLst>
              </a:tr>
              <a:tr h="5015450">
                <a:tc>
                  <a:txBody>
                    <a:bodyPr/>
                    <a:lstStyle/>
                    <a:p>
                      <a:pPr marL="342900" indent="-342900" eaLnBrk="1" hangingPunct="1">
                        <a:spcAft>
                          <a:spcPts val="1200"/>
                        </a:spcAft>
                        <a:buClr>
                          <a:srgbClr val="1E1860"/>
                        </a:buClr>
                        <a:buFont typeface="Wingdings" panose="05000000000000000000" pitchFamily="2" charset="2"/>
                        <a:buChar char="§"/>
                      </a:pPr>
                      <a:r>
                        <a:rPr lang="en-US" sz="2600" dirty="0">
                          <a:solidFill>
                            <a:schemeClr val="dk1"/>
                          </a:solidFill>
                          <a:latin typeface="Century Gothic" panose="020B0502020202020204" pitchFamily="34" charset="0"/>
                          <a:ea typeface="+mn-ea"/>
                          <a:cs typeface="+mn-cs"/>
                        </a:rPr>
                        <a:t>Time intensive</a:t>
                      </a:r>
                    </a:p>
                    <a:p>
                      <a:pPr marL="342900" indent="-342900" eaLnBrk="1" hangingPunct="1">
                        <a:spcAft>
                          <a:spcPts val="1200"/>
                        </a:spcAft>
                        <a:buClr>
                          <a:srgbClr val="1E1860"/>
                        </a:buClr>
                        <a:buFont typeface="Wingdings" panose="05000000000000000000" pitchFamily="2" charset="2"/>
                        <a:buChar char="§"/>
                      </a:pPr>
                      <a:r>
                        <a:rPr lang="en-US" sz="2600" dirty="0">
                          <a:solidFill>
                            <a:schemeClr val="dk1"/>
                          </a:solidFill>
                          <a:latin typeface="Century Gothic" panose="020B0502020202020204" pitchFamily="34" charset="0"/>
                          <a:ea typeface="+mn-ea"/>
                          <a:cs typeface="+mn-cs"/>
                        </a:rPr>
                        <a:t>Requires interviewer skills to elicit high-quality information</a:t>
                      </a:r>
                    </a:p>
                    <a:p>
                      <a:pPr marL="342900" indent="-342900" eaLnBrk="1" hangingPunct="1">
                        <a:spcAft>
                          <a:spcPts val="1200"/>
                        </a:spcAft>
                        <a:buClr>
                          <a:srgbClr val="1E1860"/>
                        </a:buClr>
                        <a:buFont typeface="Wingdings" panose="05000000000000000000" pitchFamily="2" charset="2"/>
                        <a:buChar char="§"/>
                      </a:pPr>
                      <a:r>
                        <a:rPr lang="en-US" sz="2600" dirty="0">
                          <a:solidFill>
                            <a:schemeClr val="dk1"/>
                          </a:solidFill>
                          <a:latin typeface="Century Gothic" panose="020B0502020202020204" pitchFamily="34" charset="0"/>
                          <a:ea typeface="+mn-ea"/>
                          <a:cs typeface="+mn-cs"/>
                        </a:rPr>
                        <a:t>Challenges of individual participants’ characteristics and building rapport</a:t>
                      </a:r>
                    </a:p>
                    <a:p>
                      <a:pPr marL="342900" indent="-342900" eaLnBrk="1" hangingPunct="1">
                        <a:spcAft>
                          <a:spcPts val="1200"/>
                        </a:spcAft>
                        <a:buClr>
                          <a:srgbClr val="1E1860"/>
                        </a:buClr>
                        <a:buFont typeface="Wingdings" panose="05000000000000000000" pitchFamily="2" charset="2"/>
                        <a:buChar char="§"/>
                      </a:pPr>
                      <a:r>
                        <a:rPr lang="en-US" sz="2600" dirty="0">
                          <a:solidFill>
                            <a:schemeClr val="dk1"/>
                          </a:solidFill>
                          <a:latin typeface="Century Gothic" panose="020B0502020202020204" pitchFamily="34" charset="0"/>
                          <a:ea typeface="+mn-ea"/>
                          <a:cs typeface="+mn-cs"/>
                        </a:rPr>
                        <a:t>Participant and interviewer reactions </a:t>
                      </a:r>
                      <a:br>
                        <a:rPr lang="en-US" sz="2600" dirty="0">
                          <a:solidFill>
                            <a:schemeClr val="dk1"/>
                          </a:solidFill>
                          <a:latin typeface="Century Gothic" panose="020B0502020202020204" pitchFamily="34" charset="0"/>
                          <a:ea typeface="+mn-ea"/>
                          <a:cs typeface="+mn-cs"/>
                        </a:rPr>
                      </a:br>
                      <a:r>
                        <a:rPr lang="en-US" sz="2600" dirty="0">
                          <a:solidFill>
                            <a:schemeClr val="dk1"/>
                          </a:solidFill>
                          <a:latin typeface="Century Gothic" panose="020B0502020202020204" pitchFamily="34" charset="0"/>
                          <a:ea typeface="+mn-ea"/>
                          <a:cs typeface="+mn-cs"/>
                        </a:rPr>
                        <a:t>to sensitive topics</a:t>
                      </a:r>
                    </a:p>
                  </a:txBody>
                  <a:tcPr>
                    <a:solidFill>
                      <a:srgbClr val="CDE1DD"/>
                    </a:solidFill>
                  </a:tcPr>
                </a:tc>
                <a:extLst>
                  <a:ext uri="{0D108BD9-81ED-4DB2-BD59-A6C34878D82A}">
                    <a16:rowId xmlns:a16="http://schemas.microsoft.com/office/drawing/2014/main" val="2884711402"/>
                  </a:ext>
                </a:extLst>
              </a:tr>
            </a:tbl>
          </a:graphicData>
        </a:graphic>
      </p:graphicFrame>
    </p:spTree>
    <p:extLst>
      <p:ext uri="{BB962C8B-B14F-4D97-AF65-F5344CB8AC3E}">
        <p14:creationId xmlns:p14="http://schemas.microsoft.com/office/powerpoint/2010/main" val="20561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0A903-3ADB-44A9-9D87-6BE23B70275B}"/>
              </a:ext>
            </a:extLst>
          </p:cNvPr>
          <p:cNvSpPr>
            <a:spLocks noGrp="1"/>
          </p:cNvSpPr>
          <p:nvPr>
            <p:ph type="title"/>
          </p:nvPr>
        </p:nvSpPr>
        <p:spPr/>
        <p:txBody>
          <a:bodyPr/>
          <a:lstStyle/>
          <a:p>
            <a:r>
              <a:rPr lang="en-US" dirty="0"/>
              <a:t>In-depth interviews</a:t>
            </a:r>
          </a:p>
        </p:txBody>
      </p:sp>
      <p:sp>
        <p:nvSpPr>
          <p:cNvPr id="3" name="Text Placeholder 2">
            <a:extLst>
              <a:ext uri="{FF2B5EF4-FFF2-40B4-BE49-F238E27FC236}">
                <a16:creationId xmlns:a16="http://schemas.microsoft.com/office/drawing/2014/main" id="{498684D5-E0A3-4F11-9A27-DCC88F6159AD}"/>
              </a:ext>
            </a:extLst>
          </p:cNvPr>
          <p:cNvSpPr>
            <a:spLocks noGrp="1"/>
          </p:cNvSpPr>
          <p:nvPr>
            <p:ph type="body" sz="quarter" idx="10"/>
          </p:nvPr>
        </p:nvSpPr>
        <p:spPr>
          <a:xfrm>
            <a:off x="1079500" y="1928418"/>
            <a:ext cx="8724024" cy="5843981"/>
          </a:xfrm>
        </p:spPr>
        <p:txBody>
          <a:bodyPr/>
          <a:lstStyle/>
          <a:p>
            <a:pPr>
              <a:spcAft>
                <a:spcPts val="600"/>
              </a:spcAft>
            </a:pPr>
            <a:r>
              <a:rPr lang="en-US" b="1" dirty="0"/>
              <a:t>Basic techniques</a:t>
            </a:r>
          </a:p>
          <a:p>
            <a:pPr marL="457200" indent="-342900">
              <a:buClr>
                <a:srgbClr val="AB2472"/>
              </a:buClr>
              <a:buFont typeface="Wingdings" panose="05000000000000000000" pitchFamily="2" charset="2"/>
              <a:buChar char="§"/>
            </a:pPr>
            <a:r>
              <a:rPr lang="en-US" dirty="0"/>
              <a:t>Don’t ask leading questions</a:t>
            </a:r>
          </a:p>
          <a:p>
            <a:pPr marL="914400" lvl="1" indent="-342900">
              <a:buClr>
                <a:srgbClr val="AB2472"/>
              </a:buClr>
              <a:buFont typeface="Courier New" panose="02070309020205020404" pitchFamily="49" charset="0"/>
              <a:buChar char="o"/>
            </a:pPr>
            <a:r>
              <a:rPr lang="en-US" sz="2600" dirty="0"/>
              <a:t>“Do you think people in the school community don’t talk about sex and condoms because they might be seen as promiscuous?”</a:t>
            </a:r>
          </a:p>
          <a:p>
            <a:pPr marL="457200" indent="-342900">
              <a:spcBef>
                <a:spcPts val="600"/>
              </a:spcBef>
              <a:buClr>
                <a:srgbClr val="AB2472"/>
              </a:buClr>
              <a:buFont typeface="Wingdings" panose="05000000000000000000" pitchFamily="2" charset="2"/>
              <a:buChar char="§"/>
            </a:pPr>
            <a:r>
              <a:rPr lang="en-US" dirty="0"/>
              <a:t>Avoid judgement</a:t>
            </a:r>
          </a:p>
          <a:p>
            <a:pPr marL="457200" indent="-342900">
              <a:buClr>
                <a:srgbClr val="AB2472"/>
              </a:buClr>
              <a:buFont typeface="Wingdings" panose="05000000000000000000" pitchFamily="2" charset="2"/>
              <a:buChar char="§"/>
            </a:pPr>
            <a:r>
              <a:rPr lang="en-US" u="sng" dirty="0"/>
              <a:t>Tolerate silence</a:t>
            </a:r>
            <a:endParaRPr lang="en-US" dirty="0"/>
          </a:p>
          <a:p>
            <a:pPr marL="457200" indent="-342900">
              <a:spcAft>
                <a:spcPts val="1800"/>
              </a:spcAft>
              <a:buClr>
                <a:srgbClr val="AB2472"/>
              </a:buClr>
              <a:buFont typeface="Wingdings" panose="05000000000000000000" pitchFamily="2" charset="2"/>
              <a:buChar char="§"/>
            </a:pPr>
            <a:r>
              <a:rPr lang="en-US" dirty="0"/>
              <a:t>Avoid giving nonverbal cues</a:t>
            </a:r>
          </a:p>
          <a:p>
            <a:pPr>
              <a:spcAft>
                <a:spcPts val="600"/>
              </a:spcAft>
            </a:pPr>
            <a:r>
              <a:rPr lang="en-US" b="1" dirty="0"/>
              <a:t>Useful phrases</a:t>
            </a:r>
          </a:p>
          <a:p>
            <a:pPr marL="457200" indent="-342900">
              <a:buClr>
                <a:srgbClr val="AB2472"/>
              </a:buClr>
              <a:buFont typeface="Wingdings" panose="05000000000000000000" pitchFamily="2" charset="2"/>
              <a:buChar char="§"/>
            </a:pPr>
            <a:r>
              <a:rPr lang="en-US" dirty="0"/>
              <a:t>“Tell me more.”</a:t>
            </a:r>
          </a:p>
          <a:p>
            <a:pPr marL="457200" indent="-342900">
              <a:buClr>
                <a:srgbClr val="AB2472"/>
              </a:buClr>
              <a:buFont typeface="Wingdings" panose="05000000000000000000" pitchFamily="2" charset="2"/>
              <a:buChar char="§"/>
            </a:pPr>
            <a:r>
              <a:rPr lang="en-US" dirty="0"/>
              <a:t>“How did that come about?”</a:t>
            </a:r>
          </a:p>
          <a:p>
            <a:pPr marL="457200" indent="-342900">
              <a:buClr>
                <a:srgbClr val="AB2472"/>
              </a:buClr>
              <a:buFont typeface="Wingdings" panose="05000000000000000000" pitchFamily="2" charset="2"/>
              <a:buChar char="§"/>
            </a:pPr>
            <a:r>
              <a:rPr lang="en-US" i="1" dirty="0"/>
              <a:t>“Uh-huh…” [or nodding head]</a:t>
            </a:r>
            <a:endParaRPr lang="en-US" dirty="0"/>
          </a:p>
        </p:txBody>
      </p:sp>
      <p:sp>
        <p:nvSpPr>
          <p:cNvPr id="4" name="Text Placeholder 3">
            <a:extLst>
              <a:ext uri="{FF2B5EF4-FFF2-40B4-BE49-F238E27FC236}">
                <a16:creationId xmlns:a16="http://schemas.microsoft.com/office/drawing/2014/main" id="{237BFF35-79B3-496C-83AE-F8DDFAEC0ACC}"/>
              </a:ext>
            </a:extLst>
          </p:cNvPr>
          <p:cNvSpPr>
            <a:spLocks noGrp="1"/>
          </p:cNvSpPr>
          <p:nvPr>
            <p:ph type="body" sz="quarter" idx="11"/>
          </p:nvPr>
        </p:nvSpPr>
        <p:spPr/>
        <p:txBody>
          <a:bodyPr/>
          <a:lstStyle/>
          <a:p>
            <a:r>
              <a:rPr lang="en-US" dirty="0"/>
              <a:t>Tips and techniques</a:t>
            </a:r>
          </a:p>
        </p:txBody>
      </p:sp>
    </p:spTree>
    <p:extLst>
      <p:ext uri="{BB962C8B-B14F-4D97-AF65-F5344CB8AC3E}">
        <p14:creationId xmlns:p14="http://schemas.microsoft.com/office/powerpoint/2010/main" val="3403685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58CA7-4C3D-4B08-A483-2BD52BDE6956}"/>
              </a:ext>
            </a:extLst>
          </p:cNvPr>
          <p:cNvSpPr>
            <a:spLocks noGrp="1"/>
          </p:cNvSpPr>
          <p:nvPr>
            <p:ph type="title"/>
          </p:nvPr>
        </p:nvSpPr>
        <p:spPr/>
        <p:txBody>
          <a:bodyPr/>
          <a:lstStyle/>
          <a:p>
            <a:r>
              <a:rPr lang="en-US" dirty="0"/>
              <a:t>In-depth interviews</a:t>
            </a:r>
          </a:p>
        </p:txBody>
      </p:sp>
      <p:sp>
        <p:nvSpPr>
          <p:cNvPr id="3" name="Text Placeholder 2">
            <a:extLst>
              <a:ext uri="{FF2B5EF4-FFF2-40B4-BE49-F238E27FC236}">
                <a16:creationId xmlns:a16="http://schemas.microsoft.com/office/drawing/2014/main" id="{9A2297FF-6121-47D3-99B6-1B2977E33E56}"/>
              </a:ext>
            </a:extLst>
          </p:cNvPr>
          <p:cNvSpPr>
            <a:spLocks noGrp="1"/>
          </p:cNvSpPr>
          <p:nvPr>
            <p:ph type="body" sz="quarter" idx="10"/>
          </p:nvPr>
        </p:nvSpPr>
        <p:spPr>
          <a:xfrm>
            <a:off x="814322" y="2246905"/>
            <a:ext cx="8429755" cy="4536389"/>
          </a:xfrm>
        </p:spPr>
        <p:txBody>
          <a:bodyPr/>
          <a:lstStyle/>
          <a:p>
            <a:pPr>
              <a:spcAft>
                <a:spcPts val="600"/>
              </a:spcAft>
            </a:pPr>
            <a:r>
              <a:rPr lang="en-US" b="1" dirty="0"/>
              <a:t>Probe for details:</a:t>
            </a:r>
          </a:p>
          <a:p>
            <a:pPr marL="177800">
              <a:spcAft>
                <a:spcPts val="600"/>
              </a:spcAft>
            </a:pPr>
            <a:r>
              <a:rPr lang="en-US" dirty="0"/>
              <a:t>“When did that happen?”  </a:t>
            </a:r>
          </a:p>
          <a:p>
            <a:pPr marL="177800">
              <a:spcAft>
                <a:spcPts val="600"/>
              </a:spcAft>
            </a:pPr>
            <a:r>
              <a:rPr lang="en-US" dirty="0"/>
              <a:t>“How did it come about?”</a:t>
            </a:r>
          </a:p>
          <a:p>
            <a:pPr marL="177800"/>
            <a:r>
              <a:rPr lang="en-US" dirty="0"/>
              <a:t>“Who was involved?”</a:t>
            </a:r>
          </a:p>
          <a:p>
            <a:pPr>
              <a:spcBef>
                <a:spcPts val="2400"/>
              </a:spcBef>
              <a:spcAft>
                <a:spcPts val="600"/>
              </a:spcAft>
            </a:pPr>
            <a:r>
              <a:rPr lang="en-US" b="1" dirty="0"/>
              <a:t>Use clarification probes:</a:t>
            </a:r>
          </a:p>
          <a:p>
            <a:pPr marL="177800">
              <a:spcAft>
                <a:spcPts val="600"/>
              </a:spcAft>
            </a:pPr>
            <a:r>
              <a:rPr lang="en-US" dirty="0"/>
              <a:t>“You said the program has been a success. </a:t>
            </a:r>
          </a:p>
          <a:p>
            <a:pPr marL="177800"/>
            <a:r>
              <a:rPr lang="en-US" dirty="0"/>
              <a:t>“Please say more about what you mean </a:t>
            </a:r>
            <a:br>
              <a:rPr lang="en-US" dirty="0"/>
            </a:br>
            <a:r>
              <a:rPr lang="en-US" dirty="0"/>
              <a:t>by ‘success.’”</a:t>
            </a:r>
          </a:p>
        </p:txBody>
      </p:sp>
      <p:sp>
        <p:nvSpPr>
          <p:cNvPr id="4" name="Text Placeholder 3">
            <a:extLst>
              <a:ext uri="{FF2B5EF4-FFF2-40B4-BE49-F238E27FC236}">
                <a16:creationId xmlns:a16="http://schemas.microsoft.com/office/drawing/2014/main" id="{9EC09E17-AD46-4CF2-A1C4-0E40CE4B2F88}"/>
              </a:ext>
            </a:extLst>
          </p:cNvPr>
          <p:cNvSpPr>
            <a:spLocks noGrp="1"/>
          </p:cNvSpPr>
          <p:nvPr>
            <p:ph type="body" sz="quarter" idx="11"/>
          </p:nvPr>
        </p:nvSpPr>
        <p:spPr/>
        <p:txBody>
          <a:bodyPr/>
          <a:lstStyle/>
          <a:p>
            <a:r>
              <a:rPr lang="en-US" dirty="0"/>
              <a:t>Useful techniques</a:t>
            </a:r>
          </a:p>
        </p:txBody>
      </p:sp>
    </p:spTree>
    <p:extLst>
      <p:ext uri="{BB962C8B-B14F-4D97-AF65-F5344CB8AC3E}">
        <p14:creationId xmlns:p14="http://schemas.microsoft.com/office/powerpoint/2010/main" val="3512623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AF33C-FEED-4EA2-B146-257F9F20DC00}"/>
              </a:ext>
            </a:extLst>
          </p:cNvPr>
          <p:cNvSpPr>
            <a:spLocks noGrp="1"/>
          </p:cNvSpPr>
          <p:nvPr>
            <p:ph type="title"/>
          </p:nvPr>
        </p:nvSpPr>
        <p:spPr/>
        <p:txBody>
          <a:bodyPr/>
          <a:lstStyle/>
          <a:p>
            <a:r>
              <a:rPr lang="en-US" dirty="0"/>
              <a:t>In-depth interviews</a:t>
            </a:r>
          </a:p>
        </p:txBody>
      </p:sp>
      <p:sp>
        <p:nvSpPr>
          <p:cNvPr id="4" name="Text Placeholder 3">
            <a:extLst>
              <a:ext uri="{FF2B5EF4-FFF2-40B4-BE49-F238E27FC236}">
                <a16:creationId xmlns:a16="http://schemas.microsoft.com/office/drawing/2014/main" id="{D2E3E6E9-D7DD-4E07-A8F9-1FAE6D22C17D}"/>
              </a:ext>
            </a:extLst>
          </p:cNvPr>
          <p:cNvSpPr>
            <a:spLocks noGrp="1"/>
          </p:cNvSpPr>
          <p:nvPr>
            <p:ph type="body" sz="quarter" idx="10"/>
          </p:nvPr>
        </p:nvSpPr>
        <p:spPr/>
        <p:txBody>
          <a:bodyPr/>
          <a:lstStyle/>
          <a:p>
            <a:endParaRPr lang="en-US"/>
          </a:p>
        </p:txBody>
      </p:sp>
      <p:graphicFrame>
        <p:nvGraphicFramePr>
          <p:cNvPr id="5" name="Table 4">
            <a:extLst>
              <a:ext uri="{FF2B5EF4-FFF2-40B4-BE49-F238E27FC236}">
                <a16:creationId xmlns:a16="http://schemas.microsoft.com/office/drawing/2014/main" id="{BD8FFCE0-E2FF-463A-A3EB-F7DC4AB10F9B}"/>
              </a:ext>
            </a:extLst>
          </p:cNvPr>
          <p:cNvGraphicFramePr>
            <a:graphicFrameLocks noGrp="1"/>
          </p:cNvGraphicFramePr>
          <p:nvPr>
            <p:extLst>
              <p:ext uri="{D42A27DB-BD31-4B8C-83A1-F6EECF244321}">
                <p14:modId xmlns:p14="http://schemas.microsoft.com/office/powerpoint/2010/main" val="4243384032"/>
              </p:ext>
            </p:extLst>
          </p:nvPr>
        </p:nvGraphicFramePr>
        <p:xfrm>
          <a:off x="152400" y="1371600"/>
          <a:ext cx="9753600" cy="6033988"/>
        </p:xfrm>
        <a:graphic>
          <a:graphicData uri="http://schemas.openxmlformats.org/drawingml/2006/table">
            <a:tbl>
              <a:tblPr firstRow="1" bandRow="1">
                <a:tableStyleId>{5C22544A-7EE6-4342-B048-85BDC9FD1C3A}</a:tableStyleId>
              </a:tblPr>
              <a:tblGrid>
                <a:gridCol w="2704780">
                  <a:extLst>
                    <a:ext uri="{9D8B030D-6E8A-4147-A177-3AD203B41FA5}">
                      <a16:colId xmlns:a16="http://schemas.microsoft.com/office/drawing/2014/main" val="933379455"/>
                    </a:ext>
                  </a:extLst>
                </a:gridCol>
                <a:gridCol w="2950669">
                  <a:extLst>
                    <a:ext uri="{9D8B030D-6E8A-4147-A177-3AD203B41FA5}">
                      <a16:colId xmlns:a16="http://schemas.microsoft.com/office/drawing/2014/main" val="3565997258"/>
                    </a:ext>
                  </a:extLst>
                </a:gridCol>
                <a:gridCol w="4098151">
                  <a:extLst>
                    <a:ext uri="{9D8B030D-6E8A-4147-A177-3AD203B41FA5}">
                      <a16:colId xmlns:a16="http://schemas.microsoft.com/office/drawing/2014/main" val="2341729207"/>
                    </a:ext>
                  </a:extLst>
                </a:gridCol>
              </a:tblGrid>
              <a:tr h="1395289">
                <a:tc>
                  <a:txBody>
                    <a:bodyPr/>
                    <a:lstStyle/>
                    <a:p>
                      <a:r>
                        <a:rPr lang="en-US" sz="2400" dirty="0">
                          <a:latin typeface="Century Gothic" panose="020B0502020202020204" pitchFamily="34" charset="0"/>
                        </a:rPr>
                        <a:t>Participant characteristics</a:t>
                      </a:r>
                    </a:p>
                  </a:txBody>
                  <a:tcPr>
                    <a:solidFill>
                      <a:srgbClr val="80B2A8"/>
                    </a:solidFill>
                  </a:tcPr>
                </a:tc>
                <a:tc>
                  <a:txBody>
                    <a:bodyPr/>
                    <a:lstStyle/>
                    <a:p>
                      <a:r>
                        <a:rPr lang="en-US" sz="2400" dirty="0">
                          <a:latin typeface="Century Gothic" panose="020B0502020202020204" pitchFamily="34" charset="0"/>
                        </a:rPr>
                        <a:t>The challenge</a:t>
                      </a:r>
                    </a:p>
                  </a:txBody>
                  <a:tcPr>
                    <a:solidFill>
                      <a:srgbClr val="80B2A8"/>
                    </a:solidFill>
                  </a:tcPr>
                </a:tc>
                <a:tc>
                  <a:txBody>
                    <a:bodyPr/>
                    <a:lstStyle/>
                    <a:p>
                      <a:r>
                        <a:rPr lang="en-US" sz="2400" dirty="0">
                          <a:latin typeface="Century Gothic" panose="020B0502020202020204" pitchFamily="34" charset="0"/>
                        </a:rPr>
                        <a:t>Techniques to address </a:t>
                      </a:r>
                      <a:br>
                        <a:rPr lang="en-US" sz="2400" dirty="0">
                          <a:latin typeface="Century Gothic" panose="020B0502020202020204" pitchFamily="34" charset="0"/>
                        </a:rPr>
                      </a:br>
                      <a:r>
                        <a:rPr lang="en-US" sz="2400" dirty="0">
                          <a:latin typeface="Century Gothic" panose="020B0502020202020204" pitchFamily="34" charset="0"/>
                        </a:rPr>
                        <a:t>or mitigate</a:t>
                      </a:r>
                    </a:p>
                  </a:txBody>
                  <a:tcPr>
                    <a:solidFill>
                      <a:srgbClr val="80B2A8"/>
                    </a:solidFill>
                  </a:tcPr>
                </a:tc>
                <a:extLst>
                  <a:ext uri="{0D108BD9-81ED-4DB2-BD59-A6C34878D82A}">
                    <a16:rowId xmlns:a16="http://schemas.microsoft.com/office/drawing/2014/main" val="555092458"/>
                  </a:ext>
                </a:extLst>
              </a:tr>
              <a:tr h="2225987">
                <a:tc>
                  <a:txBody>
                    <a:bodyPr/>
                    <a:lstStyle/>
                    <a:p>
                      <a:r>
                        <a:rPr lang="en-US" sz="2400" b="1" dirty="0">
                          <a:latin typeface="Century Gothic" panose="020B0502020202020204" pitchFamily="34" charset="0"/>
                        </a:rPr>
                        <a:t>Very talkative</a:t>
                      </a:r>
                    </a:p>
                  </a:txBody>
                  <a:tcPr>
                    <a:solidFill>
                      <a:srgbClr val="CDE1DD"/>
                    </a:solidFill>
                  </a:tcPr>
                </a:tc>
                <a:tc>
                  <a:txBody>
                    <a:bodyPr/>
                    <a:lstStyle/>
                    <a:p>
                      <a:r>
                        <a:rPr lang="en-US" sz="2400" dirty="0">
                          <a:latin typeface="Century Gothic" panose="020B0502020202020204" pitchFamily="34" charset="0"/>
                        </a:rPr>
                        <a:t>Continues to talk; but not about the interview topic </a:t>
                      </a:r>
                      <a:br>
                        <a:rPr lang="en-US" sz="2400" dirty="0">
                          <a:latin typeface="Century Gothic" panose="020B0502020202020204" pitchFamily="34" charset="0"/>
                        </a:rPr>
                      </a:br>
                      <a:r>
                        <a:rPr lang="en-US" sz="2400" dirty="0">
                          <a:latin typeface="Century Gothic" panose="020B0502020202020204" pitchFamily="34" charset="0"/>
                        </a:rPr>
                        <a:t>or provides too much detail</a:t>
                      </a:r>
                    </a:p>
                  </a:txBody>
                  <a:tcPr>
                    <a:solidFill>
                      <a:srgbClr val="CDE1DD"/>
                    </a:solidFill>
                  </a:tcPr>
                </a:tc>
                <a:tc>
                  <a:txBody>
                    <a:bodyPr/>
                    <a:lstStyle/>
                    <a:p>
                      <a:pPr marL="342900" indent="-3429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Redirect, use specific scenarios or stories</a:t>
                      </a:r>
                    </a:p>
                    <a:p>
                      <a:pPr marL="342900" indent="-3429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Maintain control and ask specific questions </a:t>
                      </a:r>
                      <a:br>
                        <a:rPr lang="en-US" sz="2400" dirty="0">
                          <a:solidFill>
                            <a:schemeClr val="dk1"/>
                          </a:solidFill>
                          <a:latin typeface="Century Gothic" panose="020B0502020202020204" pitchFamily="34" charset="0"/>
                          <a:ea typeface="+mn-ea"/>
                          <a:cs typeface="+mn-cs"/>
                        </a:rPr>
                      </a:br>
                      <a:r>
                        <a:rPr lang="en-US" sz="2400" dirty="0">
                          <a:solidFill>
                            <a:schemeClr val="dk1"/>
                          </a:solidFill>
                          <a:latin typeface="Century Gothic" panose="020B0502020202020204" pitchFamily="34" charset="0"/>
                          <a:ea typeface="+mn-ea"/>
                          <a:cs typeface="+mn-cs"/>
                        </a:rPr>
                        <a:t>to enhance responses</a:t>
                      </a:r>
                    </a:p>
                  </a:txBody>
                  <a:tcPr>
                    <a:solidFill>
                      <a:srgbClr val="CDE1DD"/>
                    </a:solidFill>
                  </a:tcPr>
                </a:tc>
                <a:extLst>
                  <a:ext uri="{0D108BD9-81ED-4DB2-BD59-A6C34878D82A}">
                    <a16:rowId xmlns:a16="http://schemas.microsoft.com/office/drawing/2014/main" val="1517543200"/>
                  </a:ext>
                </a:extLst>
              </a:tr>
              <a:tr h="2412712">
                <a:tc>
                  <a:txBody>
                    <a:bodyPr/>
                    <a:lstStyle/>
                    <a:p>
                      <a:r>
                        <a:rPr lang="en-US" sz="2400" b="1" dirty="0">
                          <a:latin typeface="Century Gothic" panose="020B0502020202020204" pitchFamily="34" charset="0"/>
                        </a:rPr>
                        <a:t>Very shy and/</a:t>
                      </a:r>
                      <a:br>
                        <a:rPr lang="en-US" sz="2400" b="1" dirty="0">
                          <a:latin typeface="Century Gothic" panose="020B0502020202020204" pitchFamily="34" charset="0"/>
                        </a:rPr>
                      </a:br>
                      <a:r>
                        <a:rPr lang="en-US" sz="2400" b="1" dirty="0">
                          <a:latin typeface="Century Gothic" panose="020B0502020202020204" pitchFamily="34" charset="0"/>
                        </a:rPr>
                        <a:t>or reserved</a:t>
                      </a:r>
                    </a:p>
                  </a:txBody>
                  <a:tcPr>
                    <a:solidFill>
                      <a:srgbClr val="F2F8F7"/>
                    </a:solidFill>
                  </a:tcPr>
                </a:tc>
                <a:tc>
                  <a:txBody>
                    <a:bodyPr/>
                    <a:lstStyle/>
                    <a:p>
                      <a:r>
                        <a:rPr lang="en-US" sz="2400" dirty="0">
                          <a:latin typeface="Century Gothic" panose="020B0502020202020204" pitchFamily="34" charset="0"/>
                        </a:rPr>
                        <a:t>Is not forthcoming with information; </a:t>
                      </a:r>
                      <a:br>
                        <a:rPr lang="en-US" sz="2400" dirty="0">
                          <a:latin typeface="Century Gothic" panose="020B0502020202020204" pitchFamily="34" charset="0"/>
                        </a:rPr>
                      </a:br>
                      <a:r>
                        <a:rPr lang="en-US" sz="2400" dirty="0">
                          <a:latin typeface="Century Gothic" panose="020B0502020202020204" pitchFamily="34" charset="0"/>
                        </a:rPr>
                        <a:t>is not responsive to questions</a:t>
                      </a:r>
                    </a:p>
                  </a:txBody>
                  <a:tcPr>
                    <a:solidFill>
                      <a:srgbClr val="F2F8F7"/>
                    </a:solidFill>
                  </a:tcPr>
                </a:tc>
                <a:tc>
                  <a:txBody>
                    <a:bodyPr/>
                    <a:lstStyle/>
                    <a:p>
                      <a:pPr marL="342900" indent="-342900">
                        <a:spcAft>
                          <a:spcPts val="600"/>
                        </a:spcAft>
                        <a:buClr>
                          <a:srgbClr val="1E1860"/>
                        </a:buClr>
                        <a:buFont typeface="Wingdings" panose="05000000000000000000" pitchFamily="2" charset="2"/>
                        <a:buChar char="§"/>
                      </a:pPr>
                      <a:r>
                        <a:rPr lang="en-US" sz="2400" dirty="0">
                          <a:latin typeface="Century Gothic" panose="020B0502020202020204" pitchFamily="34" charset="0"/>
                        </a:rPr>
                        <a:t>Use supportive or recognition responses</a:t>
                      </a:r>
                    </a:p>
                    <a:p>
                      <a:pPr marL="342900" indent="-342900">
                        <a:spcAft>
                          <a:spcPts val="600"/>
                        </a:spcAft>
                        <a:buClr>
                          <a:srgbClr val="1E1860"/>
                        </a:buClr>
                        <a:buFont typeface="Wingdings" panose="05000000000000000000" pitchFamily="2" charset="2"/>
                        <a:buChar char="§"/>
                      </a:pPr>
                      <a:r>
                        <a:rPr lang="en-US" sz="2400" dirty="0">
                          <a:latin typeface="Century Gothic" panose="020B0502020202020204" pitchFamily="34" charset="0"/>
                        </a:rPr>
                        <a:t>Be mindful of</a:t>
                      </a:r>
                      <a:br>
                        <a:rPr lang="en-US" sz="2400" dirty="0">
                          <a:latin typeface="Century Gothic" panose="020B0502020202020204" pitchFamily="34" charset="0"/>
                        </a:rPr>
                      </a:br>
                      <a:r>
                        <a:rPr lang="en-US" sz="2400" dirty="0">
                          <a:latin typeface="Century Gothic" panose="020B0502020202020204" pitchFamily="34" charset="0"/>
                        </a:rPr>
                        <a:t>the dynamics</a:t>
                      </a:r>
                    </a:p>
                  </a:txBody>
                  <a:tcPr>
                    <a:solidFill>
                      <a:srgbClr val="F2F8F7"/>
                    </a:solidFill>
                  </a:tcPr>
                </a:tc>
                <a:extLst>
                  <a:ext uri="{0D108BD9-81ED-4DB2-BD59-A6C34878D82A}">
                    <a16:rowId xmlns:a16="http://schemas.microsoft.com/office/drawing/2014/main" val="3885945560"/>
                  </a:ext>
                </a:extLst>
              </a:tr>
            </a:tbl>
          </a:graphicData>
        </a:graphic>
      </p:graphicFrame>
    </p:spTree>
    <p:extLst>
      <p:ext uri="{BB962C8B-B14F-4D97-AF65-F5344CB8AC3E}">
        <p14:creationId xmlns:p14="http://schemas.microsoft.com/office/powerpoint/2010/main" val="366640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06B4-6640-4630-B902-6D050C23FF6F}"/>
              </a:ext>
            </a:extLst>
          </p:cNvPr>
          <p:cNvSpPr>
            <a:spLocks noGrp="1"/>
          </p:cNvSpPr>
          <p:nvPr>
            <p:ph type="title"/>
          </p:nvPr>
        </p:nvSpPr>
        <p:spPr/>
        <p:txBody>
          <a:bodyPr/>
          <a:lstStyle/>
          <a:p>
            <a:r>
              <a:rPr lang="en-US" dirty="0"/>
              <a:t>Group Activity 2</a:t>
            </a:r>
          </a:p>
        </p:txBody>
      </p:sp>
      <p:sp>
        <p:nvSpPr>
          <p:cNvPr id="3" name="Text Placeholder 2">
            <a:extLst>
              <a:ext uri="{FF2B5EF4-FFF2-40B4-BE49-F238E27FC236}">
                <a16:creationId xmlns:a16="http://schemas.microsoft.com/office/drawing/2014/main" id="{B88B6ADA-3989-4E88-8CDA-A910B0CEBBD3}"/>
              </a:ext>
            </a:extLst>
          </p:cNvPr>
          <p:cNvSpPr>
            <a:spLocks noGrp="1"/>
          </p:cNvSpPr>
          <p:nvPr>
            <p:ph type="body" sz="quarter" idx="10"/>
          </p:nvPr>
        </p:nvSpPr>
        <p:spPr>
          <a:xfrm>
            <a:off x="638045" y="1905000"/>
            <a:ext cx="8858510" cy="5791200"/>
          </a:xfrm>
        </p:spPr>
        <p:txBody>
          <a:bodyPr/>
          <a:lstStyle/>
          <a:p>
            <a:pPr>
              <a:spcAft>
                <a:spcPts val="600"/>
              </a:spcAft>
            </a:pPr>
            <a:r>
              <a:rPr lang="en-US" dirty="0"/>
              <a:t>With a partner, decide who will be the  participant and who will interview (5 minutes).</a:t>
            </a:r>
          </a:p>
          <a:p>
            <a:pPr marL="635000" lvl="1" indent="-406400">
              <a:spcAft>
                <a:spcPts val="600"/>
              </a:spcAft>
              <a:buClr>
                <a:srgbClr val="AB2472"/>
              </a:buClr>
              <a:buFont typeface="Wingdings" panose="05000000000000000000" pitchFamily="2" charset="2"/>
              <a:buChar char="§"/>
            </a:pPr>
            <a:r>
              <a:rPr lang="en-US" sz="2600" b="1" spc="-20" dirty="0"/>
              <a:t>Participant role: </a:t>
            </a:r>
            <a:r>
              <a:rPr lang="en-US" sz="2600" spc="-20" dirty="0"/>
              <a:t>Choose to be “very talkative” </a:t>
            </a:r>
            <a:br>
              <a:rPr lang="en-US" sz="2600" spc="-20" dirty="0"/>
            </a:br>
            <a:r>
              <a:rPr lang="en-US" sz="2600" spc="-20" dirty="0"/>
              <a:t>or “very reserved”</a:t>
            </a:r>
          </a:p>
          <a:p>
            <a:pPr marL="635000" lvl="1" indent="-406400">
              <a:spcAft>
                <a:spcPts val="600"/>
              </a:spcAft>
              <a:buClr>
                <a:srgbClr val="AB2472"/>
              </a:buClr>
              <a:buFont typeface="Wingdings" panose="05000000000000000000" pitchFamily="2" charset="2"/>
              <a:buChar char="§"/>
            </a:pPr>
            <a:r>
              <a:rPr lang="en-US" sz="2600" b="1" spc="-20" dirty="0"/>
              <a:t>Interviewer: </a:t>
            </a:r>
            <a:r>
              <a:rPr lang="en-US" sz="2600" spc="-20" dirty="0"/>
              <a:t>Practice techniques; probing</a:t>
            </a:r>
          </a:p>
          <a:p>
            <a:pPr marL="635000" lvl="1" indent="-406400">
              <a:spcAft>
                <a:spcPts val="300"/>
              </a:spcAft>
              <a:buClr>
                <a:srgbClr val="AB2472"/>
              </a:buClr>
              <a:buFont typeface="Wingdings" panose="05000000000000000000" pitchFamily="2" charset="2"/>
              <a:buChar char="§"/>
            </a:pPr>
            <a:r>
              <a:rPr lang="en-US" sz="2600" spc="-20" dirty="0"/>
              <a:t>Topic should be personal, but your choice; examples:</a:t>
            </a:r>
          </a:p>
          <a:p>
            <a:pPr marL="1206500" lvl="2" indent="-406400">
              <a:buClr>
                <a:srgbClr val="AB2472"/>
              </a:buClr>
              <a:buFont typeface="Courier New" panose="02070309020205020404" pitchFamily="49" charset="0"/>
              <a:buChar char="o"/>
            </a:pPr>
            <a:r>
              <a:rPr lang="en-US" sz="2400" spc="-20" dirty="0"/>
              <a:t>What influenced your decision to come </a:t>
            </a:r>
            <a:br>
              <a:rPr lang="en-US" sz="2400" spc="-20" dirty="0"/>
            </a:br>
            <a:r>
              <a:rPr lang="en-US" sz="2400" spc="-20" dirty="0"/>
              <a:t>to this training?</a:t>
            </a:r>
          </a:p>
          <a:p>
            <a:pPr marL="1206500" lvl="2" indent="-406400">
              <a:buClr>
                <a:srgbClr val="AB2472"/>
              </a:buClr>
              <a:buFont typeface="Courier New" panose="02070309020205020404" pitchFamily="49" charset="0"/>
              <a:buChar char="o"/>
            </a:pPr>
            <a:r>
              <a:rPr lang="en-US" sz="2400" spc="-20" dirty="0"/>
              <a:t>What led you to working in public health?</a:t>
            </a:r>
          </a:p>
          <a:p>
            <a:pPr marL="1206500" lvl="2" indent="-406400">
              <a:buClr>
                <a:srgbClr val="AB2472"/>
              </a:buClr>
              <a:buFont typeface="Courier New" panose="02070309020205020404" pitchFamily="49" charset="0"/>
              <a:buChar char="o"/>
            </a:pPr>
            <a:r>
              <a:rPr lang="en-US" sz="2400" spc="-20" dirty="0"/>
              <a:t>How did you decide what clothing to wear today?</a:t>
            </a:r>
          </a:p>
          <a:p>
            <a:pPr marL="457200" indent="-457200">
              <a:spcBef>
                <a:spcPts val="600"/>
              </a:spcBef>
              <a:buClr>
                <a:srgbClr val="AB2472"/>
              </a:buClr>
              <a:buFont typeface="Wingdings" panose="05000000000000000000" pitchFamily="2" charset="2"/>
              <a:buChar char="§"/>
            </a:pPr>
            <a:r>
              <a:rPr lang="en-US" sz="2600" spc="-20" dirty="0"/>
              <a:t>Flip roles (5 minutes)</a:t>
            </a:r>
          </a:p>
          <a:p>
            <a:pPr marL="457200" indent="-457200">
              <a:spcBef>
                <a:spcPts val="600"/>
              </a:spcBef>
              <a:buClr>
                <a:srgbClr val="AB2472"/>
              </a:buClr>
              <a:buFont typeface="Wingdings" panose="05000000000000000000" pitchFamily="2" charset="2"/>
              <a:buChar char="§"/>
            </a:pPr>
            <a:r>
              <a:rPr lang="en-US" sz="2600" spc="-20" dirty="0"/>
              <a:t>Plenary: Discuss as a group (5 minutes)</a:t>
            </a:r>
          </a:p>
        </p:txBody>
      </p:sp>
      <p:sp>
        <p:nvSpPr>
          <p:cNvPr id="4" name="Text Placeholder 3">
            <a:extLst>
              <a:ext uri="{FF2B5EF4-FFF2-40B4-BE49-F238E27FC236}">
                <a16:creationId xmlns:a16="http://schemas.microsoft.com/office/drawing/2014/main" id="{3F24770F-2514-4064-87C9-39AA160DDB2A}"/>
              </a:ext>
            </a:extLst>
          </p:cNvPr>
          <p:cNvSpPr>
            <a:spLocks noGrp="1"/>
          </p:cNvSpPr>
          <p:nvPr>
            <p:ph type="body" sz="quarter" idx="11"/>
          </p:nvPr>
        </p:nvSpPr>
        <p:spPr/>
        <p:txBody>
          <a:bodyPr/>
          <a:lstStyle/>
          <a:p>
            <a:r>
              <a:rPr lang="en-US" dirty="0"/>
              <a:t>With partners</a:t>
            </a:r>
          </a:p>
        </p:txBody>
      </p:sp>
      <p:pic>
        <p:nvPicPr>
          <p:cNvPr id="5" name="Picture 4">
            <a:extLst>
              <a:ext uri="{FF2B5EF4-FFF2-40B4-BE49-F238E27FC236}">
                <a16:creationId xmlns:a16="http://schemas.microsoft.com/office/drawing/2014/main" id="{DE904673-6271-47FA-8029-1165C436B01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241169" y="372289"/>
            <a:ext cx="2419350" cy="1895475"/>
          </a:xfrm>
          <a:prstGeom prst="rect">
            <a:avLst/>
          </a:prstGeom>
        </p:spPr>
      </p:pic>
    </p:spTree>
    <p:extLst>
      <p:ext uri="{BB962C8B-B14F-4D97-AF65-F5344CB8AC3E}">
        <p14:creationId xmlns:p14="http://schemas.microsoft.com/office/powerpoint/2010/main" val="196600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06B4-6640-4630-B902-6D050C23FF6F}"/>
              </a:ext>
            </a:extLst>
          </p:cNvPr>
          <p:cNvSpPr>
            <a:spLocks noGrp="1"/>
          </p:cNvSpPr>
          <p:nvPr>
            <p:ph type="title"/>
          </p:nvPr>
        </p:nvSpPr>
        <p:spPr/>
        <p:txBody>
          <a:bodyPr/>
          <a:lstStyle/>
          <a:p>
            <a:r>
              <a:rPr lang="en-US" dirty="0"/>
              <a:t>Group Activity 2</a:t>
            </a:r>
          </a:p>
        </p:txBody>
      </p:sp>
      <p:sp>
        <p:nvSpPr>
          <p:cNvPr id="3" name="Text Placeholder 2">
            <a:extLst>
              <a:ext uri="{FF2B5EF4-FFF2-40B4-BE49-F238E27FC236}">
                <a16:creationId xmlns:a16="http://schemas.microsoft.com/office/drawing/2014/main" id="{B88B6ADA-3989-4E88-8CDA-A910B0CEBBD3}"/>
              </a:ext>
            </a:extLst>
          </p:cNvPr>
          <p:cNvSpPr>
            <a:spLocks noGrp="1"/>
          </p:cNvSpPr>
          <p:nvPr>
            <p:ph type="body" sz="quarter" idx="10"/>
          </p:nvPr>
        </p:nvSpPr>
        <p:spPr>
          <a:xfrm>
            <a:off x="423281" y="2234205"/>
            <a:ext cx="8724024" cy="5411195"/>
          </a:xfrm>
        </p:spPr>
        <p:txBody>
          <a:bodyPr/>
          <a:lstStyle/>
          <a:p>
            <a:pPr marL="914400" lvl="1" indent="-457200">
              <a:spcAft>
                <a:spcPts val="1200"/>
              </a:spcAft>
              <a:buClr>
                <a:srgbClr val="AB2472"/>
              </a:buClr>
              <a:buFont typeface="Wingdings" panose="05000000000000000000" pitchFamily="2" charset="2"/>
              <a:buChar char="§"/>
            </a:pPr>
            <a:r>
              <a:rPr lang="en-US" sz="2800" dirty="0"/>
              <a:t>How did the results of probing compare with the initial answer to the question?</a:t>
            </a:r>
          </a:p>
          <a:p>
            <a:pPr marL="914400" lvl="1" indent="-457200">
              <a:spcAft>
                <a:spcPts val="1200"/>
              </a:spcAft>
              <a:buClr>
                <a:srgbClr val="AB2472"/>
              </a:buClr>
              <a:buFont typeface="Wingdings" panose="05000000000000000000" pitchFamily="2" charset="2"/>
              <a:buChar char="§"/>
            </a:pPr>
            <a:r>
              <a:rPr lang="en-US" sz="2800" dirty="0"/>
              <a:t>How did it feel as a respondent </a:t>
            </a:r>
            <a:br>
              <a:rPr lang="en-US" sz="2800" dirty="0"/>
            </a:br>
            <a:r>
              <a:rPr lang="en-US" sz="2800" dirty="0"/>
              <a:t>to be probed?</a:t>
            </a:r>
          </a:p>
          <a:p>
            <a:pPr marL="1371600" lvl="2" indent="-457200">
              <a:spcAft>
                <a:spcPts val="1800"/>
              </a:spcAft>
              <a:buClr>
                <a:srgbClr val="AB2472"/>
              </a:buClr>
              <a:buFont typeface="Courier New" panose="02070309020205020404" pitchFamily="49" charset="0"/>
              <a:buChar char="o"/>
            </a:pPr>
            <a:r>
              <a:rPr lang="en-US" sz="2600" dirty="0"/>
              <a:t>Did you feel that probes helped you </a:t>
            </a:r>
            <a:br>
              <a:rPr lang="en-US" sz="2600" dirty="0"/>
            </a:br>
            <a:r>
              <a:rPr lang="en-US" sz="2600" dirty="0"/>
              <a:t>to give better information or not?</a:t>
            </a:r>
          </a:p>
          <a:p>
            <a:pPr marL="914400" lvl="1" indent="-457200">
              <a:spcAft>
                <a:spcPts val="1800"/>
              </a:spcAft>
              <a:buClr>
                <a:srgbClr val="AB2472"/>
              </a:buClr>
              <a:buFont typeface="Wingdings" panose="05000000000000000000" pitchFamily="2" charset="2"/>
              <a:buChar char="§"/>
            </a:pPr>
            <a:r>
              <a:rPr lang="en-US" sz="2800" dirty="0"/>
              <a:t>Did interviewees sense how the interviewer felt about the answers? Or, whether they could tell what the interviewer was looking for with certain questions?</a:t>
            </a:r>
          </a:p>
          <a:p>
            <a:pPr marL="457200" indent="-457200">
              <a:buFont typeface="Arial" panose="020B0604020202020204" pitchFamily="34" charset="0"/>
              <a:buChar char="•"/>
            </a:pPr>
            <a:endParaRPr lang="en-US" sz="3200" dirty="0"/>
          </a:p>
        </p:txBody>
      </p:sp>
      <p:sp>
        <p:nvSpPr>
          <p:cNvPr id="4" name="Text Placeholder 3">
            <a:extLst>
              <a:ext uri="{FF2B5EF4-FFF2-40B4-BE49-F238E27FC236}">
                <a16:creationId xmlns:a16="http://schemas.microsoft.com/office/drawing/2014/main" id="{3F24770F-2514-4064-87C9-39AA160DDB2A}"/>
              </a:ext>
            </a:extLst>
          </p:cNvPr>
          <p:cNvSpPr>
            <a:spLocks noGrp="1"/>
          </p:cNvSpPr>
          <p:nvPr>
            <p:ph type="body" sz="quarter" idx="11"/>
          </p:nvPr>
        </p:nvSpPr>
        <p:spPr/>
        <p:txBody>
          <a:bodyPr/>
          <a:lstStyle/>
          <a:p>
            <a:r>
              <a:rPr lang="en-US" dirty="0"/>
              <a:t>Plenary discussion</a:t>
            </a:r>
          </a:p>
        </p:txBody>
      </p:sp>
      <p:pic>
        <p:nvPicPr>
          <p:cNvPr id="5" name="Picture 4">
            <a:extLst>
              <a:ext uri="{FF2B5EF4-FFF2-40B4-BE49-F238E27FC236}">
                <a16:creationId xmlns:a16="http://schemas.microsoft.com/office/drawing/2014/main" id="{DE904673-6271-47FA-8029-1165C436B01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241169" y="372289"/>
            <a:ext cx="2419350" cy="1895475"/>
          </a:xfrm>
          <a:prstGeom prst="rect">
            <a:avLst/>
          </a:prstGeom>
        </p:spPr>
      </p:pic>
    </p:spTree>
    <p:extLst>
      <p:ext uri="{BB962C8B-B14F-4D97-AF65-F5344CB8AC3E}">
        <p14:creationId xmlns:p14="http://schemas.microsoft.com/office/powerpoint/2010/main" val="1915461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17D9-783F-4490-ACED-0C33BF39CEA8}"/>
              </a:ext>
            </a:extLst>
          </p:cNvPr>
          <p:cNvSpPr>
            <a:spLocks noGrp="1"/>
          </p:cNvSpPr>
          <p:nvPr>
            <p:ph type="title"/>
          </p:nvPr>
        </p:nvSpPr>
        <p:spPr/>
        <p:txBody>
          <a:bodyPr/>
          <a:lstStyle/>
          <a:p>
            <a:r>
              <a:rPr lang="en-US" dirty="0"/>
              <a:t>Focus group discussions</a:t>
            </a:r>
          </a:p>
        </p:txBody>
      </p:sp>
      <p:sp>
        <p:nvSpPr>
          <p:cNvPr id="3" name="Text Placeholder 2">
            <a:extLst>
              <a:ext uri="{FF2B5EF4-FFF2-40B4-BE49-F238E27FC236}">
                <a16:creationId xmlns:a16="http://schemas.microsoft.com/office/drawing/2014/main" id="{B63EDB1A-FEE5-49DC-80C9-727045ED160D}"/>
              </a:ext>
            </a:extLst>
          </p:cNvPr>
          <p:cNvSpPr>
            <a:spLocks noGrp="1"/>
          </p:cNvSpPr>
          <p:nvPr>
            <p:ph type="body" sz="quarter" idx="10"/>
          </p:nvPr>
        </p:nvSpPr>
        <p:spPr/>
        <p:txBody>
          <a:bodyPr/>
          <a:lstStyle/>
          <a:p>
            <a:endParaRPr lang="en-US"/>
          </a:p>
        </p:txBody>
      </p:sp>
      <p:graphicFrame>
        <p:nvGraphicFramePr>
          <p:cNvPr id="7" name="Table 6">
            <a:extLst>
              <a:ext uri="{FF2B5EF4-FFF2-40B4-BE49-F238E27FC236}">
                <a16:creationId xmlns:a16="http://schemas.microsoft.com/office/drawing/2014/main" id="{89D09335-D613-4C53-8D4A-24BBE7A9B99F}"/>
              </a:ext>
            </a:extLst>
          </p:cNvPr>
          <p:cNvGraphicFramePr>
            <a:graphicFrameLocks noGrp="1"/>
          </p:cNvGraphicFramePr>
          <p:nvPr>
            <p:extLst>
              <p:ext uri="{D42A27DB-BD31-4B8C-83A1-F6EECF244321}">
                <p14:modId xmlns:p14="http://schemas.microsoft.com/office/powerpoint/2010/main" val="1870935830"/>
              </p:ext>
            </p:extLst>
          </p:nvPr>
        </p:nvGraphicFramePr>
        <p:xfrm>
          <a:off x="228600" y="1447800"/>
          <a:ext cx="4686300" cy="6096000"/>
        </p:xfrm>
        <a:graphic>
          <a:graphicData uri="http://schemas.openxmlformats.org/drawingml/2006/table">
            <a:tbl>
              <a:tblPr firstRow="1" bandRow="1">
                <a:tableStyleId>{69CF1AB2-1976-4502-BF36-3FF5EA218861}</a:tableStyleId>
              </a:tblPr>
              <a:tblGrid>
                <a:gridCol w="4686300">
                  <a:extLst>
                    <a:ext uri="{9D8B030D-6E8A-4147-A177-3AD203B41FA5}">
                      <a16:colId xmlns:a16="http://schemas.microsoft.com/office/drawing/2014/main" val="189994612"/>
                    </a:ext>
                  </a:extLst>
                </a:gridCol>
              </a:tblGrid>
              <a:tr h="643195">
                <a:tc>
                  <a:txBody>
                    <a:bodyPr/>
                    <a:lstStyle/>
                    <a:p>
                      <a:pPr algn="ctr"/>
                      <a:r>
                        <a:rPr lang="en-US" sz="2800" dirty="0">
                          <a:latin typeface="Century Gothic" panose="020B0502020202020204" pitchFamily="34" charset="0"/>
                        </a:rPr>
                        <a:t>Opportunities</a:t>
                      </a:r>
                      <a:endParaRPr lang="en-US" sz="2800" b="1" dirty="0">
                        <a:latin typeface="Century Gothic" panose="020B0502020202020204" pitchFamily="34" charset="0"/>
                      </a:endParaRPr>
                    </a:p>
                  </a:txBody>
                  <a:tcPr>
                    <a:lnL w="12700" cap="flat" cmpd="sng" algn="ctr">
                      <a:solidFill>
                        <a:srgbClr val="80B2A8"/>
                      </a:solidFill>
                      <a:prstDash val="solid"/>
                      <a:round/>
                      <a:headEnd type="none" w="med" len="med"/>
                      <a:tailEnd type="none" w="med" len="med"/>
                    </a:lnL>
                    <a:lnR w="12700" cap="flat" cmpd="sng" algn="ctr">
                      <a:solidFill>
                        <a:srgbClr val="80B2A8"/>
                      </a:solidFill>
                      <a:prstDash val="solid"/>
                      <a:round/>
                      <a:headEnd type="none" w="med" len="med"/>
                      <a:tailEnd type="none" w="med" len="med"/>
                    </a:lnR>
                    <a:lnT w="12700" cap="flat" cmpd="sng" algn="ctr">
                      <a:solidFill>
                        <a:srgbClr val="80B2A8"/>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80B2A8"/>
                    </a:solidFill>
                  </a:tcPr>
                </a:tc>
                <a:extLst>
                  <a:ext uri="{0D108BD9-81ED-4DB2-BD59-A6C34878D82A}">
                    <a16:rowId xmlns:a16="http://schemas.microsoft.com/office/drawing/2014/main" val="814802811"/>
                  </a:ext>
                </a:extLst>
              </a:tr>
              <a:tr h="5452805">
                <a:tc>
                  <a:txBody>
                    <a:bodyPr/>
                    <a:lstStyle/>
                    <a:p>
                      <a:pPr marL="292100" indent="-292100">
                        <a:spcAft>
                          <a:spcPts val="600"/>
                        </a:spcAft>
                        <a:buClr>
                          <a:srgbClr val="1E1860"/>
                        </a:buClr>
                        <a:buFont typeface="Wingdings" panose="05000000000000000000" pitchFamily="2" charset="2"/>
                        <a:buChar char="§"/>
                      </a:pPr>
                      <a:r>
                        <a:rPr lang="en-US" sz="2400" dirty="0">
                          <a:latin typeface="Century Gothic" panose="020B0502020202020204" pitchFamily="34" charset="0"/>
                        </a:rPr>
                        <a:t>Cost-effective data collection</a:t>
                      </a:r>
                    </a:p>
                    <a:p>
                      <a:pPr marL="292100" indent="-292100">
                        <a:spcAft>
                          <a:spcPts val="600"/>
                        </a:spcAft>
                        <a:buClr>
                          <a:srgbClr val="1E1860"/>
                        </a:buClr>
                        <a:buFont typeface="Wingdings" panose="05000000000000000000" pitchFamily="2" charset="2"/>
                        <a:buChar char="§"/>
                      </a:pPr>
                      <a:r>
                        <a:rPr lang="en-US" sz="2400" dirty="0">
                          <a:latin typeface="Century Gothic" panose="020B0502020202020204" pitchFamily="34" charset="0"/>
                        </a:rPr>
                        <a:t>Identify major themes</a:t>
                      </a:r>
                    </a:p>
                    <a:p>
                      <a:pPr marL="292100" indent="-292100">
                        <a:spcAft>
                          <a:spcPts val="600"/>
                        </a:spcAft>
                        <a:buClr>
                          <a:srgbClr val="1E1860"/>
                        </a:buClr>
                        <a:buFont typeface="Wingdings" panose="05000000000000000000" pitchFamily="2" charset="2"/>
                        <a:buChar char="§"/>
                      </a:pPr>
                      <a:r>
                        <a:rPr lang="en-US" sz="2400" dirty="0">
                          <a:latin typeface="Century Gothic" panose="020B0502020202020204" pitchFamily="34" charset="0"/>
                        </a:rPr>
                        <a:t>Hear from multiple participants in one session</a:t>
                      </a:r>
                    </a:p>
                    <a:p>
                      <a:pPr marL="292100" indent="-292100">
                        <a:spcAft>
                          <a:spcPts val="600"/>
                        </a:spcAft>
                        <a:buClr>
                          <a:srgbClr val="1E1860"/>
                        </a:buClr>
                        <a:buFont typeface="Wingdings" panose="05000000000000000000" pitchFamily="2" charset="2"/>
                        <a:buChar char="§"/>
                      </a:pPr>
                      <a:r>
                        <a:rPr lang="en-US" sz="2400" dirty="0">
                          <a:latin typeface="Century Gothic" panose="020B0502020202020204" pitchFamily="34" charset="0"/>
                        </a:rPr>
                        <a:t>Participants define what </a:t>
                      </a:r>
                      <a:br>
                        <a:rPr lang="en-US" sz="2400" dirty="0">
                          <a:latin typeface="Century Gothic" panose="020B0502020202020204" pitchFamily="34" charset="0"/>
                        </a:rPr>
                      </a:br>
                      <a:r>
                        <a:rPr lang="en-US" sz="2400" dirty="0">
                          <a:latin typeface="Century Gothic" panose="020B0502020202020204" pitchFamily="34" charset="0"/>
                        </a:rPr>
                        <a:t>is important</a:t>
                      </a:r>
                    </a:p>
                    <a:p>
                      <a:pPr marL="292100" indent="-292100">
                        <a:spcAft>
                          <a:spcPts val="600"/>
                        </a:spcAft>
                        <a:buClr>
                          <a:srgbClr val="1E1860"/>
                        </a:buClr>
                        <a:buFont typeface="Wingdings" panose="05000000000000000000" pitchFamily="2" charset="2"/>
                        <a:buChar char="§"/>
                      </a:pPr>
                      <a:r>
                        <a:rPr lang="en-US" sz="2400" dirty="0">
                          <a:latin typeface="Century Gothic" panose="020B0502020202020204" pitchFamily="34" charset="0"/>
                        </a:rPr>
                        <a:t>Some opportunity to </a:t>
                      </a:r>
                      <a:br>
                        <a:rPr lang="en-US" sz="2400" dirty="0">
                          <a:latin typeface="Century Gothic" panose="020B0502020202020204" pitchFamily="34" charset="0"/>
                        </a:rPr>
                      </a:br>
                      <a:r>
                        <a:rPr lang="en-US" sz="2400" dirty="0">
                          <a:latin typeface="Century Gothic" panose="020B0502020202020204" pitchFamily="34" charset="0"/>
                        </a:rPr>
                        <a:t>explore issues in-depth</a:t>
                      </a:r>
                    </a:p>
                    <a:p>
                      <a:pPr marL="292100" indent="-292100">
                        <a:spcAft>
                          <a:spcPts val="600"/>
                        </a:spcAft>
                        <a:buClr>
                          <a:srgbClr val="1E1860"/>
                        </a:buClr>
                        <a:buFont typeface="Wingdings" panose="05000000000000000000" pitchFamily="2" charset="2"/>
                        <a:buChar char="§"/>
                      </a:pPr>
                      <a:r>
                        <a:rPr lang="en-US" sz="2400" dirty="0">
                          <a:latin typeface="Century Gothic" panose="020B0502020202020204" pitchFamily="34" charset="0"/>
                        </a:rPr>
                        <a:t>Possibility to follow-up </a:t>
                      </a:r>
                      <a:br>
                        <a:rPr lang="en-US" sz="2400" dirty="0">
                          <a:latin typeface="Century Gothic" panose="020B0502020202020204" pitchFamily="34" charset="0"/>
                        </a:rPr>
                      </a:br>
                      <a:r>
                        <a:rPr lang="en-US" sz="2400" dirty="0">
                          <a:latin typeface="Century Gothic" panose="020B0502020202020204" pitchFamily="34" charset="0"/>
                        </a:rPr>
                        <a:t>and clarify</a:t>
                      </a:r>
                    </a:p>
                    <a:p>
                      <a:pPr marL="285750" indent="-285750">
                        <a:spcAft>
                          <a:spcPts val="600"/>
                        </a:spcAft>
                        <a:buFont typeface="Arial" panose="020B0604020202020204" pitchFamily="34" charset="0"/>
                        <a:buChar char="•"/>
                      </a:pPr>
                      <a:endParaRPr lang="en-US" sz="2400" dirty="0">
                        <a:latin typeface="Century Gothic" panose="020B0502020202020204" pitchFamily="34" charset="0"/>
                      </a:endParaRPr>
                    </a:p>
                    <a:p>
                      <a:pPr marL="285750" indent="-285750">
                        <a:spcAft>
                          <a:spcPts val="600"/>
                        </a:spcAft>
                        <a:buFont typeface="Arial" panose="020B0604020202020204" pitchFamily="34" charset="0"/>
                        <a:buChar char="•"/>
                      </a:pPr>
                      <a:endParaRPr lang="en-US" dirty="0">
                        <a:latin typeface="Century Gothic" panose="020B0502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2F8F7"/>
                    </a:solidFill>
                  </a:tcPr>
                </a:tc>
                <a:extLst>
                  <a:ext uri="{0D108BD9-81ED-4DB2-BD59-A6C34878D82A}">
                    <a16:rowId xmlns:a16="http://schemas.microsoft.com/office/drawing/2014/main" val="2884711402"/>
                  </a:ext>
                </a:extLst>
              </a:tr>
            </a:tbl>
          </a:graphicData>
        </a:graphic>
      </p:graphicFrame>
      <p:graphicFrame>
        <p:nvGraphicFramePr>
          <p:cNvPr id="5" name="Table 4">
            <a:extLst>
              <a:ext uri="{FF2B5EF4-FFF2-40B4-BE49-F238E27FC236}">
                <a16:creationId xmlns:a16="http://schemas.microsoft.com/office/drawing/2014/main" id="{8C8A1590-B559-4F85-A3D6-E726A3B3BF56}"/>
              </a:ext>
            </a:extLst>
          </p:cNvPr>
          <p:cNvGraphicFramePr>
            <a:graphicFrameLocks noGrp="1"/>
          </p:cNvGraphicFramePr>
          <p:nvPr>
            <p:extLst>
              <p:ext uri="{D42A27DB-BD31-4B8C-83A1-F6EECF244321}">
                <p14:modId xmlns:p14="http://schemas.microsoft.com/office/powerpoint/2010/main" val="3261790679"/>
              </p:ext>
            </p:extLst>
          </p:nvPr>
        </p:nvGraphicFramePr>
        <p:xfrm>
          <a:off x="5143500" y="1447800"/>
          <a:ext cx="4686300" cy="6096000"/>
        </p:xfrm>
        <a:graphic>
          <a:graphicData uri="http://schemas.openxmlformats.org/drawingml/2006/table">
            <a:tbl>
              <a:tblPr firstRow="1" bandRow="1">
                <a:tableStyleId>{69CF1AB2-1976-4502-BF36-3FF5EA218861}</a:tableStyleId>
              </a:tblPr>
              <a:tblGrid>
                <a:gridCol w="4686300">
                  <a:extLst>
                    <a:ext uri="{9D8B030D-6E8A-4147-A177-3AD203B41FA5}">
                      <a16:colId xmlns:a16="http://schemas.microsoft.com/office/drawing/2014/main" val="2496606690"/>
                    </a:ext>
                  </a:extLst>
                </a:gridCol>
              </a:tblGrid>
              <a:tr h="611660">
                <a:tc>
                  <a:txBody>
                    <a:bodyPr/>
                    <a:lstStyle/>
                    <a:p>
                      <a:pPr algn="ctr"/>
                      <a:r>
                        <a:rPr lang="en-US" sz="2800" dirty="0">
                          <a:latin typeface="Century Gothic" panose="020B0502020202020204" pitchFamily="34" charset="0"/>
                        </a:rPr>
                        <a:t>Challenges</a:t>
                      </a:r>
                      <a:endParaRPr lang="en-US" sz="2800" b="1" dirty="0">
                        <a:latin typeface="Century Gothic" panose="020B0502020202020204" pitchFamily="34" charset="0"/>
                      </a:endParaRPr>
                    </a:p>
                  </a:txBody>
                  <a:tcPr>
                    <a:lnL w="12700" cap="flat" cmpd="sng" algn="ctr">
                      <a:solidFill>
                        <a:srgbClr val="80B2A8"/>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80B2A8"/>
                    </a:solidFill>
                  </a:tcPr>
                </a:tc>
                <a:extLst>
                  <a:ext uri="{0D108BD9-81ED-4DB2-BD59-A6C34878D82A}">
                    <a16:rowId xmlns:a16="http://schemas.microsoft.com/office/drawing/2014/main" val="814802811"/>
                  </a:ext>
                </a:extLst>
              </a:tr>
              <a:tr h="5484340">
                <a:tc>
                  <a:txBody>
                    <a:bodyPr/>
                    <a:lstStyle/>
                    <a:p>
                      <a:pPr marL="292100" indent="-2921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Group dynamics must </a:t>
                      </a:r>
                      <a:br>
                        <a:rPr lang="en-US" sz="2400" dirty="0">
                          <a:solidFill>
                            <a:schemeClr val="dk1"/>
                          </a:solidFill>
                          <a:latin typeface="Century Gothic" panose="020B0502020202020204" pitchFamily="34" charset="0"/>
                          <a:ea typeface="+mn-ea"/>
                          <a:cs typeface="+mn-cs"/>
                        </a:rPr>
                      </a:br>
                      <a:r>
                        <a:rPr lang="en-US" sz="2400" dirty="0">
                          <a:solidFill>
                            <a:schemeClr val="dk1"/>
                          </a:solidFill>
                          <a:latin typeface="Century Gothic" panose="020B0502020202020204" pitchFamily="34" charset="0"/>
                          <a:ea typeface="+mn-ea"/>
                          <a:cs typeface="+mn-cs"/>
                        </a:rPr>
                        <a:t>be carefully considered (including gender </a:t>
                      </a:r>
                      <a:br>
                        <a:rPr lang="en-US" sz="2400" dirty="0">
                          <a:solidFill>
                            <a:schemeClr val="dk1"/>
                          </a:solidFill>
                          <a:latin typeface="Century Gothic" panose="020B0502020202020204" pitchFamily="34" charset="0"/>
                          <a:ea typeface="+mn-ea"/>
                          <a:cs typeface="+mn-cs"/>
                        </a:rPr>
                      </a:br>
                      <a:r>
                        <a:rPr lang="en-US" sz="2400" dirty="0">
                          <a:solidFill>
                            <a:schemeClr val="dk1"/>
                          </a:solidFill>
                          <a:latin typeface="Century Gothic" panose="020B0502020202020204" pitchFamily="34" charset="0"/>
                          <a:ea typeface="+mn-ea"/>
                          <a:cs typeface="+mn-cs"/>
                        </a:rPr>
                        <a:t>and minorities)</a:t>
                      </a:r>
                    </a:p>
                    <a:p>
                      <a:pPr marL="292100" indent="-2921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Limited ability to collect detailed and in-depth information</a:t>
                      </a:r>
                    </a:p>
                    <a:p>
                      <a:pPr marL="292100" indent="-2921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Limited control over the process or conversation</a:t>
                      </a:r>
                    </a:p>
                    <a:p>
                      <a:pPr marL="292100" indent="-2921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Not suited to collection </a:t>
                      </a:r>
                      <a:br>
                        <a:rPr lang="en-US" sz="2400" dirty="0">
                          <a:solidFill>
                            <a:schemeClr val="dk1"/>
                          </a:solidFill>
                          <a:latin typeface="Century Gothic" panose="020B0502020202020204" pitchFamily="34" charset="0"/>
                          <a:ea typeface="+mn-ea"/>
                          <a:cs typeface="+mn-cs"/>
                        </a:rPr>
                      </a:br>
                      <a:r>
                        <a:rPr lang="en-US" sz="2400" dirty="0">
                          <a:solidFill>
                            <a:schemeClr val="dk1"/>
                          </a:solidFill>
                          <a:latin typeface="Century Gothic" panose="020B0502020202020204" pitchFamily="34" charset="0"/>
                          <a:ea typeface="+mn-ea"/>
                          <a:cs typeface="+mn-cs"/>
                        </a:rPr>
                        <a:t>of sensitive information</a:t>
                      </a:r>
                    </a:p>
                    <a:p>
                      <a:pPr marL="292100" indent="-292100" eaLnBrk="1" hangingPunct="1">
                        <a:spcAft>
                          <a:spcPts val="600"/>
                        </a:spcAft>
                        <a:buClr>
                          <a:srgbClr val="1E1860"/>
                        </a:buClr>
                        <a:buFont typeface="Wingdings" panose="05000000000000000000" pitchFamily="2" charset="2"/>
                        <a:buChar char="§"/>
                      </a:pPr>
                      <a:r>
                        <a:rPr lang="en-US" sz="2400" dirty="0">
                          <a:solidFill>
                            <a:schemeClr val="dk1"/>
                          </a:solidFill>
                          <a:latin typeface="Century Gothic" panose="020B0502020202020204" pitchFamily="34" charset="0"/>
                          <a:ea typeface="+mn-ea"/>
                          <a:cs typeface="+mn-cs"/>
                        </a:rPr>
                        <a:t>Limited control over confidentiality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2F8F7"/>
                    </a:solidFill>
                  </a:tcPr>
                </a:tc>
                <a:extLst>
                  <a:ext uri="{0D108BD9-81ED-4DB2-BD59-A6C34878D82A}">
                    <a16:rowId xmlns:a16="http://schemas.microsoft.com/office/drawing/2014/main" val="2884711402"/>
                  </a:ext>
                </a:extLst>
              </a:tr>
            </a:tbl>
          </a:graphicData>
        </a:graphic>
      </p:graphicFrame>
    </p:spTree>
    <p:extLst>
      <p:ext uri="{BB962C8B-B14F-4D97-AF65-F5344CB8AC3E}">
        <p14:creationId xmlns:p14="http://schemas.microsoft.com/office/powerpoint/2010/main" val="189126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0A7E-E9E4-4FEF-8013-5A77D1A555EB}"/>
              </a:ext>
            </a:extLst>
          </p:cNvPr>
          <p:cNvSpPr>
            <a:spLocks noGrp="1"/>
          </p:cNvSpPr>
          <p:nvPr>
            <p:ph type="title"/>
          </p:nvPr>
        </p:nvSpPr>
        <p:spPr/>
        <p:txBody>
          <a:bodyPr/>
          <a:lstStyle/>
          <a:p>
            <a:r>
              <a:rPr lang="en-US" dirty="0"/>
              <a:t>Focus group discussions</a:t>
            </a:r>
          </a:p>
        </p:txBody>
      </p:sp>
      <p:sp>
        <p:nvSpPr>
          <p:cNvPr id="3" name="Text Placeholder 2">
            <a:extLst>
              <a:ext uri="{FF2B5EF4-FFF2-40B4-BE49-F238E27FC236}">
                <a16:creationId xmlns:a16="http://schemas.microsoft.com/office/drawing/2014/main" id="{EE34E9DC-AB58-4252-9E13-579AC0D1627E}"/>
              </a:ext>
            </a:extLst>
          </p:cNvPr>
          <p:cNvSpPr>
            <a:spLocks noGrp="1"/>
          </p:cNvSpPr>
          <p:nvPr>
            <p:ph type="body" sz="quarter" idx="10"/>
          </p:nvPr>
        </p:nvSpPr>
        <p:spPr>
          <a:xfrm>
            <a:off x="868814" y="1953818"/>
            <a:ext cx="8429755" cy="5589981"/>
          </a:xfrm>
        </p:spPr>
        <p:txBody>
          <a:bodyPr/>
          <a:lstStyle/>
          <a:p>
            <a:pPr marL="457200" indent="-393700">
              <a:spcAft>
                <a:spcPts val="900"/>
              </a:spcAft>
              <a:buClr>
                <a:srgbClr val="AB2472"/>
              </a:buClr>
              <a:buFont typeface="Wingdings" panose="05000000000000000000" pitchFamily="2" charset="2"/>
              <a:buChar char="§"/>
            </a:pPr>
            <a:r>
              <a:rPr lang="en-US" dirty="0"/>
              <a:t>Limit the number of questions you plan to ask (this will vary by group size and time)</a:t>
            </a:r>
          </a:p>
          <a:p>
            <a:pPr marL="457200" indent="-393700">
              <a:spcAft>
                <a:spcPts val="900"/>
              </a:spcAft>
              <a:buClr>
                <a:srgbClr val="AB2472"/>
              </a:buClr>
              <a:buFont typeface="Wingdings" panose="05000000000000000000" pitchFamily="2" charset="2"/>
              <a:buChar char="§"/>
            </a:pPr>
            <a:r>
              <a:rPr lang="en-US" dirty="0"/>
              <a:t>Pilot your questions and topic guide</a:t>
            </a:r>
          </a:p>
          <a:p>
            <a:pPr marL="457200" indent="-393700">
              <a:spcAft>
                <a:spcPts val="900"/>
              </a:spcAft>
              <a:buClr>
                <a:srgbClr val="AB2472"/>
              </a:buClr>
              <a:buFont typeface="Wingdings" panose="05000000000000000000" pitchFamily="2" charset="2"/>
              <a:buChar char="§"/>
            </a:pPr>
            <a:r>
              <a:rPr lang="en-US" dirty="0"/>
              <a:t>Maintain </a:t>
            </a:r>
            <a:r>
              <a:rPr lang="en-US" b="1" u="sng" dirty="0"/>
              <a:t>focus</a:t>
            </a:r>
            <a:r>
              <a:rPr lang="en-US" dirty="0"/>
              <a:t> on the topic</a:t>
            </a:r>
          </a:p>
          <a:p>
            <a:pPr marL="457200" indent="-393700">
              <a:spcAft>
                <a:spcPts val="900"/>
              </a:spcAft>
              <a:buClr>
                <a:srgbClr val="AB2472"/>
              </a:buClr>
              <a:buFont typeface="Wingdings" panose="05000000000000000000" pitchFamily="2" charset="2"/>
              <a:buChar char="§"/>
            </a:pPr>
            <a:r>
              <a:rPr lang="en-US" dirty="0"/>
              <a:t>Manage the process so that all participants are able to share views</a:t>
            </a:r>
          </a:p>
          <a:p>
            <a:pPr marL="457200" indent="-393700">
              <a:spcAft>
                <a:spcPts val="600"/>
              </a:spcAft>
              <a:buClr>
                <a:srgbClr val="AB2472"/>
              </a:buClr>
              <a:buFont typeface="Wingdings" panose="05000000000000000000" pitchFamily="2" charset="2"/>
              <a:buChar char="§"/>
            </a:pPr>
            <a:r>
              <a:rPr lang="en-US" dirty="0"/>
              <a:t>Carefully consider group dynamic</a:t>
            </a:r>
          </a:p>
          <a:p>
            <a:pPr marL="914400" lvl="1" indent="-457200">
              <a:spcAft>
                <a:spcPts val="900"/>
              </a:spcAft>
              <a:buClr>
                <a:srgbClr val="AB2472"/>
              </a:buClr>
              <a:buFont typeface="Courier New" panose="02070309020205020404" pitchFamily="49" charset="0"/>
              <a:buChar char="o"/>
            </a:pPr>
            <a:r>
              <a:rPr lang="en-US" sz="2800" dirty="0"/>
              <a:t>May need to separate by sex, age, etc.</a:t>
            </a:r>
          </a:p>
          <a:p>
            <a:pPr marL="457200" indent="-393700">
              <a:spcBef>
                <a:spcPts val="300"/>
              </a:spcBef>
              <a:spcAft>
                <a:spcPts val="900"/>
              </a:spcAft>
              <a:buClr>
                <a:srgbClr val="AB2472"/>
              </a:buClr>
              <a:buFont typeface="Wingdings" panose="05000000000000000000" pitchFamily="2" charset="2"/>
              <a:buChar char="§"/>
            </a:pPr>
            <a:r>
              <a:rPr lang="en-US" dirty="0"/>
              <a:t>In general, avoid highly personal or controversial topics</a:t>
            </a:r>
          </a:p>
          <a:p>
            <a:pPr marL="457200" indent="-393700">
              <a:spcAft>
                <a:spcPts val="900"/>
              </a:spcAft>
              <a:buClr>
                <a:srgbClr val="AB2472"/>
              </a:buClr>
              <a:buFont typeface="Wingdings" panose="05000000000000000000" pitchFamily="2" charset="2"/>
              <a:buChar char="§"/>
            </a:pPr>
            <a:r>
              <a:rPr lang="en-US" dirty="0"/>
              <a:t>Recognize cultural or contextual barriers</a:t>
            </a:r>
          </a:p>
        </p:txBody>
      </p:sp>
      <p:sp>
        <p:nvSpPr>
          <p:cNvPr id="4" name="Text Placeholder 3">
            <a:extLst>
              <a:ext uri="{FF2B5EF4-FFF2-40B4-BE49-F238E27FC236}">
                <a16:creationId xmlns:a16="http://schemas.microsoft.com/office/drawing/2014/main" id="{1CE34B5A-FDF6-4501-B5A3-FE66705C3E19}"/>
              </a:ext>
            </a:extLst>
          </p:cNvPr>
          <p:cNvSpPr>
            <a:spLocks noGrp="1"/>
          </p:cNvSpPr>
          <p:nvPr>
            <p:ph type="body" sz="quarter" idx="11"/>
          </p:nvPr>
        </p:nvSpPr>
        <p:spPr/>
        <p:txBody>
          <a:bodyPr/>
          <a:lstStyle/>
          <a:p>
            <a:r>
              <a:rPr lang="en-US" dirty="0"/>
              <a:t>Useful techniques</a:t>
            </a:r>
          </a:p>
        </p:txBody>
      </p:sp>
    </p:spTree>
    <p:extLst>
      <p:ext uri="{BB962C8B-B14F-4D97-AF65-F5344CB8AC3E}">
        <p14:creationId xmlns:p14="http://schemas.microsoft.com/office/powerpoint/2010/main" val="2695282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0A7E-E9E4-4FEF-8013-5A77D1A555EB}"/>
              </a:ext>
            </a:extLst>
          </p:cNvPr>
          <p:cNvSpPr>
            <a:spLocks noGrp="1"/>
          </p:cNvSpPr>
          <p:nvPr>
            <p:ph type="title"/>
          </p:nvPr>
        </p:nvSpPr>
        <p:spPr/>
        <p:txBody>
          <a:bodyPr/>
          <a:lstStyle/>
          <a:p>
            <a:r>
              <a:rPr lang="en-US" dirty="0"/>
              <a:t>Focus group discussions</a:t>
            </a:r>
          </a:p>
        </p:txBody>
      </p:sp>
      <p:graphicFrame>
        <p:nvGraphicFramePr>
          <p:cNvPr id="7" name="Table 6">
            <a:extLst>
              <a:ext uri="{FF2B5EF4-FFF2-40B4-BE49-F238E27FC236}">
                <a16:creationId xmlns:a16="http://schemas.microsoft.com/office/drawing/2014/main" id="{32AB5A39-0FBF-4EFA-BAD7-7AA992A016FE}"/>
              </a:ext>
            </a:extLst>
          </p:cNvPr>
          <p:cNvGraphicFramePr>
            <a:graphicFrameLocks noGrp="1"/>
          </p:cNvGraphicFramePr>
          <p:nvPr>
            <p:extLst>
              <p:ext uri="{D42A27DB-BD31-4B8C-83A1-F6EECF244321}">
                <p14:modId xmlns:p14="http://schemas.microsoft.com/office/powerpoint/2010/main" val="2563899663"/>
              </p:ext>
            </p:extLst>
          </p:nvPr>
        </p:nvGraphicFramePr>
        <p:xfrm>
          <a:off x="152400" y="1339451"/>
          <a:ext cx="9753600" cy="5899549"/>
        </p:xfrm>
        <a:graphic>
          <a:graphicData uri="http://schemas.openxmlformats.org/drawingml/2006/table">
            <a:tbl>
              <a:tblPr firstRow="1" bandRow="1">
                <a:tableStyleId>{5C22544A-7EE6-4342-B048-85BDC9FD1C3A}</a:tableStyleId>
              </a:tblPr>
              <a:tblGrid>
                <a:gridCol w="2133600">
                  <a:extLst>
                    <a:ext uri="{9D8B030D-6E8A-4147-A177-3AD203B41FA5}">
                      <a16:colId xmlns:a16="http://schemas.microsoft.com/office/drawing/2014/main" val="933379455"/>
                    </a:ext>
                  </a:extLst>
                </a:gridCol>
                <a:gridCol w="3810000">
                  <a:extLst>
                    <a:ext uri="{9D8B030D-6E8A-4147-A177-3AD203B41FA5}">
                      <a16:colId xmlns:a16="http://schemas.microsoft.com/office/drawing/2014/main" val="3565997258"/>
                    </a:ext>
                  </a:extLst>
                </a:gridCol>
                <a:gridCol w="3810000">
                  <a:extLst>
                    <a:ext uri="{9D8B030D-6E8A-4147-A177-3AD203B41FA5}">
                      <a16:colId xmlns:a16="http://schemas.microsoft.com/office/drawing/2014/main" val="440057856"/>
                    </a:ext>
                  </a:extLst>
                </a:gridCol>
              </a:tblGrid>
              <a:tr h="791862">
                <a:tc>
                  <a:txBody>
                    <a:bodyPr/>
                    <a:lstStyle/>
                    <a:p>
                      <a:r>
                        <a:rPr lang="en-US" sz="2000" dirty="0">
                          <a:latin typeface="Century Gothic" panose="020B0502020202020204" pitchFamily="34" charset="0"/>
                        </a:rPr>
                        <a:t>The scenario</a:t>
                      </a:r>
                    </a:p>
                  </a:txBody>
                  <a:tcPr>
                    <a:solidFill>
                      <a:srgbClr val="80B2A8"/>
                    </a:solidFill>
                  </a:tcPr>
                </a:tc>
                <a:tc>
                  <a:txBody>
                    <a:bodyPr/>
                    <a:lstStyle/>
                    <a:p>
                      <a:r>
                        <a:rPr lang="en-US" sz="2000" dirty="0">
                          <a:latin typeface="Century Gothic" panose="020B0502020202020204" pitchFamily="34" charset="0"/>
                        </a:rPr>
                        <a:t>The challenge</a:t>
                      </a:r>
                    </a:p>
                  </a:txBody>
                  <a:tcPr>
                    <a:solidFill>
                      <a:srgbClr val="80B2A8"/>
                    </a:solidFill>
                  </a:tcPr>
                </a:tc>
                <a:tc>
                  <a: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dirty="0">
                          <a:latin typeface="Century Gothic" panose="020B0502020202020204" pitchFamily="34" charset="0"/>
                        </a:rPr>
                        <a:t>Techniques to address </a:t>
                      </a:r>
                      <a:br>
                        <a:rPr lang="en-US" sz="2000" dirty="0">
                          <a:latin typeface="Century Gothic" panose="020B0502020202020204" pitchFamily="34" charset="0"/>
                        </a:rPr>
                      </a:br>
                      <a:r>
                        <a:rPr lang="en-US" sz="2000" dirty="0">
                          <a:latin typeface="Century Gothic" panose="020B0502020202020204" pitchFamily="34" charset="0"/>
                        </a:rPr>
                        <a:t>or mitigate</a:t>
                      </a:r>
                    </a:p>
                    <a:p>
                      <a:endParaRPr lang="en-US" sz="2000" dirty="0">
                        <a:latin typeface="Century Gothic" panose="020B0502020202020204" pitchFamily="34" charset="0"/>
                      </a:endParaRPr>
                    </a:p>
                  </a:txBody>
                  <a:tcPr>
                    <a:solidFill>
                      <a:srgbClr val="80B2A8"/>
                    </a:solidFill>
                  </a:tcPr>
                </a:tc>
                <a:extLst>
                  <a:ext uri="{0D108BD9-81ED-4DB2-BD59-A6C34878D82A}">
                    <a16:rowId xmlns:a16="http://schemas.microsoft.com/office/drawing/2014/main" val="555092458"/>
                  </a:ext>
                </a:extLst>
              </a:tr>
              <a:tr h="1726260">
                <a:tc>
                  <a: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b="1" dirty="0">
                          <a:latin typeface="Century Gothic" panose="020B0502020202020204" pitchFamily="34" charset="0"/>
                        </a:rPr>
                        <a:t>One participant dominates the conversation.</a:t>
                      </a:r>
                    </a:p>
                  </a:txBody>
                  <a:tcPr>
                    <a:solidFill>
                      <a:srgbClr val="CDE1DD"/>
                    </a:solidFill>
                  </a:tcPr>
                </a:tc>
                <a:tc>
                  <a:txBody>
                    <a:bodyPr/>
                    <a:lstStyle/>
                    <a:p>
                      <a:r>
                        <a:rPr lang="en-US" sz="2000" dirty="0">
                          <a:latin typeface="Century Gothic" panose="020B0502020202020204" pitchFamily="34" charset="0"/>
                        </a:rPr>
                        <a:t>One, or a few participants, are quick with answers; they may dominate conversation or be argumentative </a:t>
                      </a:r>
                      <a:br>
                        <a:rPr lang="en-US" sz="2000" dirty="0">
                          <a:latin typeface="Century Gothic" panose="020B0502020202020204" pitchFamily="34" charset="0"/>
                        </a:rPr>
                      </a:br>
                      <a:r>
                        <a:rPr lang="en-US" sz="2000" dirty="0">
                          <a:latin typeface="Century Gothic" panose="020B0502020202020204" pitchFamily="34" charset="0"/>
                        </a:rPr>
                        <a:t>with others.</a:t>
                      </a:r>
                    </a:p>
                  </a:txBody>
                  <a:tcPr>
                    <a:solidFill>
                      <a:srgbClr val="CDE1DD"/>
                    </a:solidFill>
                  </a:tcPr>
                </a:tc>
                <a:tc>
                  <a:txBody>
                    <a:bodyPr/>
                    <a:lstStyle/>
                    <a:p>
                      <a:pPr marL="292100" indent="-292100" eaLnBrk="1" hangingPunct="1">
                        <a:spcAft>
                          <a:spcPts val="600"/>
                        </a:spcAft>
                        <a:buClr>
                          <a:srgbClr val="1E1860"/>
                        </a:buClr>
                        <a:buFont typeface="Wingdings" panose="05000000000000000000" pitchFamily="2" charset="2"/>
                        <a:buChar char="§"/>
                      </a:pPr>
                      <a:r>
                        <a:rPr lang="en-US" sz="2000" dirty="0">
                          <a:solidFill>
                            <a:schemeClr val="dk1"/>
                          </a:solidFill>
                          <a:latin typeface="Century Gothic" panose="020B0502020202020204" pitchFamily="34" charset="0"/>
                          <a:ea typeface="+mn-ea"/>
                          <a:cs typeface="+mn-cs"/>
                        </a:rPr>
                        <a:t>Acknowledge their contribution and ask </a:t>
                      </a:r>
                      <a:br>
                        <a:rPr lang="en-US" sz="2000" dirty="0">
                          <a:solidFill>
                            <a:schemeClr val="dk1"/>
                          </a:solidFill>
                          <a:latin typeface="Century Gothic" panose="020B0502020202020204" pitchFamily="34" charset="0"/>
                          <a:ea typeface="+mn-ea"/>
                          <a:cs typeface="+mn-cs"/>
                        </a:rPr>
                      </a:br>
                      <a:r>
                        <a:rPr lang="en-US" sz="2000" dirty="0">
                          <a:solidFill>
                            <a:schemeClr val="dk1"/>
                          </a:solidFill>
                          <a:latin typeface="Century Gothic" panose="020B0502020202020204" pitchFamily="34" charset="0"/>
                          <a:ea typeface="+mn-ea"/>
                          <a:cs typeface="+mn-cs"/>
                        </a:rPr>
                        <a:t>for responses from </a:t>
                      </a:r>
                      <a:br>
                        <a:rPr lang="en-US" sz="2000" dirty="0">
                          <a:solidFill>
                            <a:schemeClr val="dk1"/>
                          </a:solidFill>
                          <a:latin typeface="Century Gothic" panose="020B0502020202020204" pitchFamily="34" charset="0"/>
                          <a:ea typeface="+mn-ea"/>
                          <a:cs typeface="+mn-cs"/>
                        </a:rPr>
                      </a:br>
                      <a:r>
                        <a:rPr lang="en-US" sz="2000" dirty="0">
                          <a:solidFill>
                            <a:schemeClr val="dk1"/>
                          </a:solidFill>
                          <a:latin typeface="Century Gothic" panose="020B0502020202020204" pitchFamily="34" charset="0"/>
                          <a:ea typeface="+mn-ea"/>
                          <a:cs typeface="+mn-cs"/>
                        </a:rPr>
                        <a:t>other participants</a:t>
                      </a:r>
                    </a:p>
                    <a:p>
                      <a:pPr marL="292100" indent="-292100" eaLnBrk="1" hangingPunct="1">
                        <a:spcAft>
                          <a:spcPts val="600"/>
                        </a:spcAft>
                        <a:buClr>
                          <a:srgbClr val="1E1860"/>
                        </a:buClr>
                        <a:buFont typeface="Wingdings" panose="05000000000000000000" pitchFamily="2" charset="2"/>
                        <a:buChar char="§"/>
                      </a:pPr>
                      <a:r>
                        <a:rPr lang="en-US" sz="2000" dirty="0">
                          <a:solidFill>
                            <a:schemeClr val="dk1"/>
                          </a:solidFill>
                          <a:latin typeface="Century Gothic" panose="020B0502020202020204" pitchFamily="34" charset="0"/>
                          <a:ea typeface="+mn-ea"/>
                          <a:cs typeface="+mn-cs"/>
                        </a:rPr>
                        <a:t>Smaller groups </a:t>
                      </a:r>
                    </a:p>
                  </a:txBody>
                  <a:tcPr>
                    <a:solidFill>
                      <a:srgbClr val="CDE1DD"/>
                    </a:solidFill>
                  </a:tcPr>
                </a:tc>
                <a:extLst>
                  <a:ext uri="{0D108BD9-81ED-4DB2-BD59-A6C34878D82A}">
                    <a16:rowId xmlns:a16="http://schemas.microsoft.com/office/drawing/2014/main" val="1517543200"/>
                  </a:ext>
                </a:extLst>
              </a:tr>
              <a:tr h="1678748">
                <a:tc>
                  <a: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b="1" dirty="0">
                          <a:latin typeface="Century Gothic" panose="020B0502020202020204" pitchFamily="34" charset="0"/>
                        </a:rPr>
                        <a:t>You notice specific participants aren’t talking.</a:t>
                      </a:r>
                    </a:p>
                    <a:p>
                      <a:endParaRPr lang="en-US" sz="2000" dirty="0">
                        <a:latin typeface="Century Gothic" panose="020B0502020202020204" pitchFamily="34" charset="0"/>
                      </a:endParaRPr>
                    </a:p>
                  </a:txBody>
                  <a:tcPr>
                    <a:solidFill>
                      <a:srgbClr val="F2F8F7"/>
                    </a:solidFill>
                  </a:tcPr>
                </a:tc>
                <a:tc>
                  <a: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dirty="0">
                          <a:latin typeface="Century Gothic" panose="020B0502020202020204" pitchFamily="34" charset="0"/>
                        </a:rPr>
                        <a:t>Participants may lack confidence to talk in front </a:t>
                      </a:r>
                      <a:br>
                        <a:rPr lang="en-US" sz="2000" dirty="0">
                          <a:latin typeface="Century Gothic" panose="020B0502020202020204" pitchFamily="34" charset="0"/>
                        </a:rPr>
                      </a:br>
                      <a:r>
                        <a:rPr lang="en-US" sz="2000" dirty="0">
                          <a:latin typeface="Century Gothic" panose="020B0502020202020204" pitchFamily="34" charset="0"/>
                        </a:rPr>
                        <a:t>of each other—may feel threatened by the presence of others or the moderator.</a:t>
                      </a:r>
                    </a:p>
                  </a:txBody>
                  <a:tcPr>
                    <a:solidFill>
                      <a:srgbClr val="F2F8F7"/>
                    </a:solidFill>
                  </a:tcPr>
                </a:tc>
                <a:tc>
                  <a:txBody>
                    <a:bodyPr/>
                    <a:lstStyle/>
                    <a:p>
                      <a:pPr marL="292100" indent="-292100">
                        <a:spcAft>
                          <a:spcPts val="600"/>
                        </a:spcAft>
                        <a:buClr>
                          <a:srgbClr val="1E1860"/>
                        </a:buClr>
                        <a:buFont typeface="Wingdings" panose="05000000000000000000" pitchFamily="2" charset="2"/>
                        <a:buChar char="§"/>
                      </a:pPr>
                      <a:r>
                        <a:rPr lang="en-US" sz="2000" dirty="0">
                          <a:latin typeface="Century Gothic" panose="020B0502020202020204" pitchFamily="34" charset="0"/>
                        </a:rPr>
                        <a:t>Use supportive or recognition responses</a:t>
                      </a:r>
                    </a:p>
                    <a:p>
                      <a:pPr marL="292100" indent="-292100">
                        <a:spcAft>
                          <a:spcPts val="600"/>
                        </a:spcAft>
                        <a:buClr>
                          <a:srgbClr val="1E1860"/>
                        </a:buClr>
                        <a:buFont typeface="Wingdings" panose="05000000000000000000" pitchFamily="2" charset="2"/>
                        <a:buChar char="§"/>
                      </a:pPr>
                      <a:r>
                        <a:rPr lang="en-US" sz="2000" dirty="0">
                          <a:latin typeface="Century Gothic" panose="020B0502020202020204" pitchFamily="34" charset="0"/>
                        </a:rPr>
                        <a:t>Be mindful of </a:t>
                      </a:r>
                      <a:br>
                        <a:rPr lang="en-US" sz="2000" dirty="0">
                          <a:latin typeface="Century Gothic" panose="020B0502020202020204" pitchFamily="34" charset="0"/>
                        </a:rPr>
                      </a:br>
                      <a:r>
                        <a:rPr lang="en-US" sz="2000" dirty="0">
                          <a:latin typeface="Century Gothic" panose="020B0502020202020204" pitchFamily="34" charset="0"/>
                        </a:rPr>
                        <a:t>the dynamics</a:t>
                      </a:r>
                    </a:p>
                  </a:txBody>
                  <a:tcPr>
                    <a:solidFill>
                      <a:srgbClr val="F2F8F7"/>
                    </a:solidFill>
                  </a:tcPr>
                </a:tc>
                <a:extLst>
                  <a:ext uri="{0D108BD9-81ED-4DB2-BD59-A6C34878D82A}">
                    <a16:rowId xmlns:a16="http://schemas.microsoft.com/office/drawing/2014/main" val="3885945560"/>
                  </a:ext>
                </a:extLst>
              </a:tr>
              <a:tr h="1488701">
                <a:tc>
                  <a:txBody>
                    <a:bodyPr/>
                    <a:lstStyle/>
                    <a:p>
                      <a:r>
                        <a:rPr lang="en-US" sz="2000" b="1" dirty="0">
                          <a:latin typeface="Century Gothic" panose="020B0502020202020204" pitchFamily="34" charset="0"/>
                        </a:rPr>
                        <a:t>Participants simply agree with one another.</a:t>
                      </a:r>
                    </a:p>
                  </a:txBody>
                  <a:tcPr>
                    <a:solidFill>
                      <a:srgbClr val="CDE1DD"/>
                    </a:solidFill>
                  </a:tcPr>
                </a:tc>
                <a:tc>
                  <a:txBody>
                    <a:bodyPr/>
                    <a:lstStyle/>
                    <a:p>
                      <a:r>
                        <a:rPr lang="en-US" sz="2000" dirty="0">
                          <a:latin typeface="Century Gothic" panose="020B0502020202020204" pitchFamily="34" charset="0"/>
                        </a:rPr>
                        <a:t>Lack of discussion </a:t>
                      </a:r>
                      <a:br>
                        <a:rPr lang="en-US" sz="2000" dirty="0">
                          <a:latin typeface="Century Gothic" panose="020B0502020202020204" pitchFamily="34" charset="0"/>
                        </a:rPr>
                      </a:br>
                      <a:r>
                        <a:rPr lang="en-US" sz="2000" dirty="0">
                          <a:latin typeface="Century Gothic" panose="020B0502020202020204" pitchFamily="34" charset="0"/>
                        </a:rPr>
                        <a:t>or rich details.</a:t>
                      </a:r>
                    </a:p>
                  </a:txBody>
                  <a:tcPr>
                    <a:solidFill>
                      <a:srgbClr val="CDE1DD"/>
                    </a:solidFill>
                  </a:tcPr>
                </a:tc>
                <a:tc>
                  <a:txBody>
                    <a:bodyPr/>
                    <a:lstStyle/>
                    <a:p>
                      <a:pPr marL="292100" indent="-292100">
                        <a:spcAft>
                          <a:spcPts val="600"/>
                        </a:spcAft>
                        <a:buClr>
                          <a:srgbClr val="1E1860"/>
                        </a:buClr>
                        <a:buFont typeface="Wingdings" panose="05000000000000000000" pitchFamily="2" charset="2"/>
                        <a:buChar char="§"/>
                      </a:pPr>
                      <a:r>
                        <a:rPr lang="en-US" sz="2000" dirty="0">
                          <a:latin typeface="Century Gothic" panose="020B0502020202020204" pitchFamily="34" charset="0"/>
                        </a:rPr>
                        <a:t>Consider the dynamics </a:t>
                      </a:r>
                      <a:br>
                        <a:rPr lang="en-US" sz="2000" dirty="0">
                          <a:latin typeface="Century Gothic" panose="020B0502020202020204" pitchFamily="34" charset="0"/>
                        </a:rPr>
                      </a:br>
                      <a:r>
                        <a:rPr lang="en-US" sz="2000" dirty="0">
                          <a:latin typeface="Century Gothic" panose="020B0502020202020204" pitchFamily="34" charset="0"/>
                        </a:rPr>
                        <a:t>of the group</a:t>
                      </a:r>
                    </a:p>
                    <a:p>
                      <a:pPr marL="292100" indent="-292100">
                        <a:spcAft>
                          <a:spcPts val="600"/>
                        </a:spcAft>
                        <a:buClr>
                          <a:srgbClr val="1E1860"/>
                        </a:buClr>
                        <a:buFont typeface="Wingdings" panose="05000000000000000000" pitchFamily="2" charset="2"/>
                        <a:buChar char="§"/>
                      </a:pPr>
                      <a:r>
                        <a:rPr lang="en-US" sz="2000" dirty="0">
                          <a:latin typeface="Century Gothic" panose="020B0502020202020204" pitchFamily="34" charset="0"/>
                        </a:rPr>
                        <a:t>Use probes to further engage participants</a:t>
                      </a:r>
                    </a:p>
                  </a:txBody>
                  <a:tcPr>
                    <a:solidFill>
                      <a:srgbClr val="CDE1DD"/>
                    </a:solidFill>
                  </a:tcPr>
                </a:tc>
                <a:extLst>
                  <a:ext uri="{0D108BD9-81ED-4DB2-BD59-A6C34878D82A}">
                    <a16:rowId xmlns:a16="http://schemas.microsoft.com/office/drawing/2014/main" val="4027889375"/>
                  </a:ext>
                </a:extLst>
              </a:tr>
            </a:tbl>
          </a:graphicData>
        </a:graphic>
      </p:graphicFrame>
    </p:spTree>
    <p:extLst>
      <p:ext uri="{BB962C8B-B14F-4D97-AF65-F5344CB8AC3E}">
        <p14:creationId xmlns:p14="http://schemas.microsoft.com/office/powerpoint/2010/main" val="3909914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421D7-E068-4760-800A-667650B3B25A}"/>
              </a:ext>
            </a:extLst>
          </p:cNvPr>
          <p:cNvSpPr>
            <a:spLocks noGrp="1"/>
          </p:cNvSpPr>
          <p:nvPr>
            <p:ph type="title"/>
          </p:nvPr>
        </p:nvSpPr>
        <p:spPr/>
        <p:txBody>
          <a:bodyPr/>
          <a:lstStyle/>
          <a:p>
            <a:r>
              <a:rPr lang="en-US" dirty="0"/>
              <a:t>Group Activity 3</a:t>
            </a:r>
          </a:p>
        </p:txBody>
      </p:sp>
      <p:sp>
        <p:nvSpPr>
          <p:cNvPr id="3" name="Text Placeholder 2">
            <a:extLst>
              <a:ext uri="{FF2B5EF4-FFF2-40B4-BE49-F238E27FC236}">
                <a16:creationId xmlns:a16="http://schemas.microsoft.com/office/drawing/2014/main" id="{47760D62-5170-4CD1-ADDC-41981741891F}"/>
              </a:ext>
            </a:extLst>
          </p:cNvPr>
          <p:cNvSpPr>
            <a:spLocks noGrp="1"/>
          </p:cNvSpPr>
          <p:nvPr>
            <p:ph type="body" sz="quarter" idx="10"/>
          </p:nvPr>
        </p:nvSpPr>
        <p:spPr>
          <a:xfrm>
            <a:off x="856114" y="2234205"/>
            <a:ext cx="8429755" cy="4800600"/>
          </a:xfrm>
        </p:spPr>
        <p:txBody>
          <a:bodyPr/>
          <a:lstStyle/>
          <a:p>
            <a:pPr marL="457200" indent="-457200">
              <a:spcAft>
                <a:spcPts val="1800"/>
              </a:spcAft>
              <a:buClr>
                <a:srgbClr val="AB2472"/>
              </a:buClr>
              <a:buFont typeface="Wingdings" panose="05000000000000000000" pitchFamily="2" charset="2"/>
              <a:buChar char="§"/>
            </a:pPr>
            <a:r>
              <a:rPr lang="en-US" dirty="0"/>
              <a:t>In groups of 5–7, you will conduct a mock focus group with the materials provided</a:t>
            </a:r>
          </a:p>
          <a:p>
            <a:pPr marL="457200" indent="-457200">
              <a:spcAft>
                <a:spcPts val="1800"/>
              </a:spcAft>
              <a:buClr>
                <a:srgbClr val="AB2472"/>
              </a:buClr>
              <a:buFont typeface="Wingdings" panose="05000000000000000000" pitchFamily="2" charset="2"/>
              <a:buChar char="§"/>
            </a:pPr>
            <a:r>
              <a:rPr lang="en-US" dirty="0"/>
              <a:t>Each participant will choose a “role” </a:t>
            </a:r>
            <a:br>
              <a:rPr lang="en-US" dirty="0"/>
            </a:br>
            <a:r>
              <a:rPr lang="en-US" dirty="0"/>
              <a:t>from the envelope</a:t>
            </a:r>
          </a:p>
          <a:p>
            <a:pPr marL="457200" indent="-457200">
              <a:spcAft>
                <a:spcPts val="1800"/>
              </a:spcAft>
              <a:buClr>
                <a:srgbClr val="AB2472"/>
              </a:buClr>
              <a:buFont typeface="Wingdings" panose="05000000000000000000" pitchFamily="2" charset="2"/>
              <a:buChar char="§"/>
            </a:pPr>
            <a:r>
              <a:rPr lang="en-US" dirty="0"/>
              <a:t>Facilitators will use the topic guide </a:t>
            </a:r>
            <a:br>
              <a:rPr lang="en-US" dirty="0"/>
            </a:br>
            <a:r>
              <a:rPr lang="en-US" dirty="0"/>
              <a:t>(20 minutes)</a:t>
            </a:r>
          </a:p>
          <a:p>
            <a:pPr marL="457200" indent="-457200">
              <a:spcAft>
                <a:spcPts val="1800"/>
              </a:spcAft>
              <a:buClr>
                <a:srgbClr val="AB2472"/>
              </a:buClr>
              <a:buFont typeface="Wingdings" panose="05000000000000000000" pitchFamily="2" charset="2"/>
              <a:buChar char="§"/>
            </a:pPr>
            <a:r>
              <a:rPr lang="en-US" dirty="0"/>
              <a:t>Switch roles halfway through</a:t>
            </a:r>
          </a:p>
          <a:p>
            <a:pPr marL="457200" indent="-457200">
              <a:spcAft>
                <a:spcPts val="1800"/>
              </a:spcAft>
              <a:buClr>
                <a:srgbClr val="AB2472"/>
              </a:buClr>
              <a:buFont typeface="Wingdings" panose="05000000000000000000" pitchFamily="2" charset="2"/>
              <a:buChar char="§"/>
            </a:pPr>
            <a:r>
              <a:rPr lang="en-US" dirty="0"/>
              <a:t>Plenary discussion (5 minutes)</a:t>
            </a:r>
          </a:p>
        </p:txBody>
      </p:sp>
      <p:sp>
        <p:nvSpPr>
          <p:cNvPr id="4" name="Text Placeholder 3">
            <a:extLst>
              <a:ext uri="{FF2B5EF4-FFF2-40B4-BE49-F238E27FC236}">
                <a16:creationId xmlns:a16="http://schemas.microsoft.com/office/drawing/2014/main" id="{6A2FB8B3-7BB9-4F5C-9656-CF2328EB3F4A}"/>
              </a:ext>
            </a:extLst>
          </p:cNvPr>
          <p:cNvSpPr>
            <a:spLocks noGrp="1"/>
          </p:cNvSpPr>
          <p:nvPr>
            <p:ph type="body" sz="quarter" idx="11"/>
          </p:nvPr>
        </p:nvSpPr>
        <p:spPr/>
        <p:txBody>
          <a:bodyPr/>
          <a:lstStyle/>
          <a:p>
            <a:r>
              <a:rPr lang="en-US" dirty="0"/>
              <a:t>Focus group discussion</a:t>
            </a:r>
          </a:p>
        </p:txBody>
      </p:sp>
    </p:spTree>
    <p:extLst>
      <p:ext uri="{BB962C8B-B14F-4D97-AF65-F5344CB8AC3E}">
        <p14:creationId xmlns:p14="http://schemas.microsoft.com/office/powerpoint/2010/main" val="3619555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7069C-AA97-4319-A809-46049C7087B5}"/>
              </a:ext>
            </a:extLst>
          </p:cNvPr>
          <p:cNvSpPr>
            <a:spLocks noGrp="1"/>
          </p:cNvSpPr>
          <p:nvPr>
            <p:ph type="title"/>
          </p:nvPr>
        </p:nvSpPr>
        <p:spPr>
          <a:xfrm>
            <a:off x="561844" y="366812"/>
            <a:ext cx="9344155" cy="1143000"/>
          </a:xfrm>
        </p:spPr>
        <p:txBody>
          <a:bodyPr/>
          <a:lstStyle/>
          <a:p>
            <a:r>
              <a:rPr lang="en-US" dirty="0"/>
              <a:t>Participant roles </a:t>
            </a:r>
            <a:r>
              <a:rPr lang="en-US" sz="2800" dirty="0"/>
              <a:t>(Activity 3 continued)</a:t>
            </a:r>
            <a:endParaRPr lang="en-US" sz="2400" dirty="0"/>
          </a:p>
        </p:txBody>
      </p:sp>
      <p:sp>
        <p:nvSpPr>
          <p:cNvPr id="3" name="Text Placeholder 2">
            <a:extLst>
              <a:ext uri="{FF2B5EF4-FFF2-40B4-BE49-F238E27FC236}">
                <a16:creationId xmlns:a16="http://schemas.microsoft.com/office/drawing/2014/main" id="{EC85DB88-DC49-42D0-9456-F17089A8549B}"/>
              </a:ext>
            </a:extLst>
          </p:cNvPr>
          <p:cNvSpPr>
            <a:spLocks noGrp="1"/>
          </p:cNvSpPr>
          <p:nvPr>
            <p:ph type="body" sz="quarter" idx="10"/>
          </p:nvPr>
        </p:nvSpPr>
        <p:spPr>
          <a:xfrm>
            <a:off x="587245" y="1371600"/>
            <a:ext cx="8934710" cy="6262588"/>
          </a:xfrm>
        </p:spPr>
        <p:txBody>
          <a:bodyPr/>
          <a:lstStyle/>
          <a:p>
            <a:pPr marL="457200" lvl="0" indent="-393700">
              <a:spcAft>
                <a:spcPts val="900"/>
              </a:spcAft>
              <a:buFont typeface="+mj-lt"/>
              <a:buAutoNum type="arabicPeriod"/>
            </a:pPr>
            <a:r>
              <a:rPr lang="en-US" sz="2200" b="1" dirty="0"/>
              <a:t>The dominator: </a:t>
            </a:r>
            <a:r>
              <a:rPr lang="en-US" sz="2200" dirty="0"/>
              <a:t>Tries to assert authority or superiority in manipulating the group or certain members of the group (interrupting the contributions of others, etc.)</a:t>
            </a:r>
          </a:p>
          <a:p>
            <a:pPr marL="457200" lvl="0" indent="-393700">
              <a:spcAft>
                <a:spcPts val="900"/>
              </a:spcAft>
              <a:buFont typeface="+mj-lt"/>
              <a:buAutoNum type="arabicPeriod"/>
            </a:pPr>
            <a:r>
              <a:rPr lang="en-US" sz="2200" b="1" dirty="0"/>
              <a:t>The opinion-giver:</a:t>
            </a:r>
            <a:r>
              <a:rPr lang="en-US" sz="2200" dirty="0"/>
              <a:t> Wants to state her/his beliefs pertinent to </a:t>
            </a:r>
            <a:br>
              <a:rPr lang="en-US" sz="2200" dirty="0"/>
            </a:br>
            <a:r>
              <a:rPr lang="en-US" sz="2200" dirty="0"/>
              <a:t>a suggestion made (the emphasis is on what she/he believes should be the group’s view of pertinent values)</a:t>
            </a:r>
          </a:p>
          <a:p>
            <a:pPr marL="457200" lvl="0" indent="-393700">
              <a:spcAft>
                <a:spcPts val="900"/>
              </a:spcAft>
              <a:buFont typeface="+mj-lt"/>
              <a:buAutoNum type="arabicPeriod"/>
            </a:pPr>
            <a:r>
              <a:rPr lang="en-US" sz="2200" b="1" dirty="0"/>
              <a:t>The aggressor: </a:t>
            </a:r>
            <a:r>
              <a:rPr lang="en-US" sz="2200" dirty="0"/>
              <a:t>May deflate the status of others, expresses disapproval of the values, acts, or feelings of others</a:t>
            </a:r>
          </a:p>
          <a:p>
            <a:pPr marL="457200" lvl="0" indent="-393700">
              <a:spcAft>
                <a:spcPts val="900"/>
              </a:spcAft>
              <a:buFont typeface="+mj-lt"/>
              <a:buAutoNum type="arabicPeriod"/>
            </a:pPr>
            <a:r>
              <a:rPr lang="en-US" sz="2200" b="1" dirty="0"/>
              <a:t>The blocker: </a:t>
            </a:r>
            <a:r>
              <a:rPr lang="en-US" sz="2200" dirty="0"/>
              <a:t>Tends to be negativistic and stubbornly resists, disagreeing and opposing without or beyond "reason"</a:t>
            </a:r>
          </a:p>
          <a:p>
            <a:pPr marL="457200" lvl="0" indent="-393700">
              <a:spcAft>
                <a:spcPts val="900"/>
              </a:spcAft>
              <a:buFont typeface="+mj-lt"/>
              <a:buAutoNum type="arabicPeriod"/>
            </a:pPr>
            <a:r>
              <a:rPr lang="en-US" sz="2200" b="1" dirty="0"/>
              <a:t>The distractor</a:t>
            </a:r>
            <a:r>
              <a:rPr lang="en-US" sz="2200" dirty="0"/>
              <a:t>: Changes direction of the conversation </a:t>
            </a:r>
          </a:p>
          <a:p>
            <a:pPr marL="457200" lvl="0" indent="-393700">
              <a:spcAft>
                <a:spcPts val="900"/>
              </a:spcAft>
              <a:buFont typeface="+mj-lt"/>
              <a:buAutoNum type="arabicPeriod"/>
            </a:pPr>
            <a:r>
              <a:rPr lang="en-US" sz="2200" b="1" dirty="0"/>
              <a:t>Shy Sal (or shy Sally)</a:t>
            </a:r>
            <a:r>
              <a:rPr lang="en-US" sz="2200" dirty="0"/>
              <a:t>: Does not say much, looks very shy, </a:t>
            </a:r>
            <a:br>
              <a:rPr lang="en-US" sz="2200" dirty="0"/>
            </a:br>
            <a:r>
              <a:rPr lang="en-US" sz="2200" dirty="0"/>
              <a:t>does not keep eye contact, speaks in a low voice </a:t>
            </a:r>
          </a:p>
          <a:p>
            <a:pPr marL="457200" lvl="0" indent="-393700">
              <a:spcAft>
                <a:spcPts val="900"/>
              </a:spcAft>
              <a:buFont typeface="+mj-lt"/>
              <a:buAutoNum type="arabicPeriod"/>
            </a:pPr>
            <a:r>
              <a:rPr lang="en-US" sz="2200" b="1" dirty="0"/>
              <a:t>The self-confessor:</a:t>
            </a:r>
            <a:r>
              <a:rPr lang="en-US" sz="2200" dirty="0"/>
              <a:t> Uses the audience opportunity which the group setting provides to express personal, non-group oriented "feelings," "insight," "ideology," etc.</a:t>
            </a:r>
          </a:p>
          <a:p>
            <a:endParaRPr lang="en-US" dirty="0"/>
          </a:p>
        </p:txBody>
      </p:sp>
    </p:spTree>
    <p:extLst>
      <p:ext uri="{BB962C8B-B14F-4D97-AF65-F5344CB8AC3E}">
        <p14:creationId xmlns:p14="http://schemas.microsoft.com/office/powerpoint/2010/main" val="2913394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F6F06-BCD7-438A-9BEA-76114E0CCD4F}"/>
              </a:ext>
            </a:extLst>
          </p:cNvPr>
          <p:cNvSpPr>
            <a:spLocks noGrp="1"/>
          </p:cNvSpPr>
          <p:nvPr>
            <p:ph type="title"/>
          </p:nvPr>
        </p:nvSpPr>
        <p:spPr/>
        <p:txBody>
          <a:bodyPr/>
          <a:lstStyle/>
          <a:p>
            <a:r>
              <a:rPr lang="en-US" dirty="0"/>
              <a:t>Summary</a:t>
            </a:r>
          </a:p>
        </p:txBody>
      </p:sp>
      <p:sp>
        <p:nvSpPr>
          <p:cNvPr id="3" name="Text Placeholder 2">
            <a:extLst>
              <a:ext uri="{FF2B5EF4-FFF2-40B4-BE49-F238E27FC236}">
                <a16:creationId xmlns:a16="http://schemas.microsoft.com/office/drawing/2014/main" id="{F3D50C9C-48CC-4F9B-8284-4F3BD3234C9C}"/>
              </a:ext>
            </a:extLst>
          </p:cNvPr>
          <p:cNvSpPr>
            <a:spLocks noGrp="1"/>
          </p:cNvSpPr>
          <p:nvPr>
            <p:ph type="body" sz="quarter" idx="10"/>
          </p:nvPr>
        </p:nvSpPr>
        <p:spPr>
          <a:xfrm>
            <a:off x="814322" y="2362200"/>
            <a:ext cx="8429755" cy="4155389"/>
          </a:xfrm>
        </p:spPr>
        <p:txBody>
          <a:bodyPr/>
          <a:lstStyle/>
          <a:p>
            <a:pPr marL="457200" indent="-457200">
              <a:spcAft>
                <a:spcPts val="1800"/>
              </a:spcAft>
              <a:buClr>
                <a:srgbClr val="AB2472"/>
              </a:buClr>
              <a:buFont typeface="Wingdings" panose="05000000000000000000" pitchFamily="2" charset="2"/>
              <a:buChar char="§"/>
            </a:pPr>
            <a:r>
              <a:rPr lang="en-US" dirty="0"/>
              <a:t>Be aware of yourself as the observer, interviewer, or moderator</a:t>
            </a:r>
          </a:p>
          <a:p>
            <a:pPr marL="457200" indent="-457200">
              <a:spcAft>
                <a:spcPts val="1800"/>
              </a:spcAft>
              <a:buClr>
                <a:srgbClr val="AB2472"/>
              </a:buClr>
              <a:buFont typeface="Wingdings" panose="05000000000000000000" pitchFamily="2" charset="2"/>
              <a:buChar char="§"/>
            </a:pPr>
            <a:r>
              <a:rPr lang="en-US" dirty="0"/>
              <a:t>Consider context, culture, gender, </a:t>
            </a:r>
            <a:br>
              <a:rPr lang="en-US" dirty="0"/>
            </a:br>
            <a:r>
              <a:rPr lang="en-US" dirty="0"/>
              <a:t>and power dynamics for any setting</a:t>
            </a:r>
          </a:p>
          <a:p>
            <a:pPr marL="457200" indent="-457200">
              <a:spcAft>
                <a:spcPts val="1800"/>
              </a:spcAft>
              <a:buClr>
                <a:srgbClr val="AB2472"/>
              </a:buClr>
              <a:buFont typeface="Wingdings" panose="05000000000000000000" pitchFamily="2" charset="2"/>
              <a:buChar char="§"/>
            </a:pPr>
            <a:r>
              <a:rPr lang="en-US" dirty="0"/>
              <a:t>Develop test guides or other tools prior to use (next session gets into tool development!)</a:t>
            </a:r>
          </a:p>
          <a:p>
            <a:pPr marL="457200" indent="-457200">
              <a:spcAft>
                <a:spcPts val="1800"/>
              </a:spcAft>
              <a:buClr>
                <a:srgbClr val="AB2472"/>
              </a:buClr>
              <a:buFont typeface="Wingdings" panose="05000000000000000000" pitchFamily="2" charset="2"/>
              <a:buChar char="§"/>
            </a:pPr>
            <a:r>
              <a:rPr lang="en-US" dirty="0"/>
              <a:t>Choose the method best suited to your evaluation aims</a:t>
            </a:r>
          </a:p>
        </p:txBody>
      </p:sp>
      <p:sp>
        <p:nvSpPr>
          <p:cNvPr id="4" name="Text Placeholder 3">
            <a:extLst>
              <a:ext uri="{FF2B5EF4-FFF2-40B4-BE49-F238E27FC236}">
                <a16:creationId xmlns:a16="http://schemas.microsoft.com/office/drawing/2014/main" id="{BAE8FF23-74D0-495E-AB57-3F7DD2DDE860}"/>
              </a:ext>
            </a:extLst>
          </p:cNvPr>
          <p:cNvSpPr>
            <a:spLocks noGrp="1"/>
          </p:cNvSpPr>
          <p:nvPr>
            <p:ph type="body" sz="quarter" idx="11"/>
          </p:nvPr>
        </p:nvSpPr>
        <p:spPr/>
        <p:txBody>
          <a:bodyPr/>
          <a:lstStyle/>
          <a:p>
            <a:r>
              <a:rPr lang="en-US" dirty="0"/>
              <a:t>Take home messages</a:t>
            </a:r>
          </a:p>
        </p:txBody>
      </p:sp>
    </p:spTree>
    <p:extLst>
      <p:ext uri="{BB962C8B-B14F-4D97-AF65-F5344CB8AC3E}">
        <p14:creationId xmlns:p14="http://schemas.microsoft.com/office/powerpoint/2010/main" val="4262830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55413D-008E-48A9-86AD-43AF8ED4C365}">
  <ds:schemaRefs>
    <ds:schemaRef ds:uri="http://www.w3.org/XML/1998/namespace"/>
    <ds:schemaRef ds:uri="http://schemas.microsoft.com/office/2006/documentManagement/types"/>
    <ds:schemaRef ds:uri="d8573787-17db-43b5-9af3-2a45e79ab039"/>
    <ds:schemaRef ds:uri="http://purl.org/dc/elements/1.1/"/>
    <ds:schemaRef ds:uri="http://schemas.microsoft.com/sharepoint/v3"/>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FED06079-77C9-49AC-A616-0BDE2C83E82B}">
  <ds:schemaRefs>
    <ds:schemaRef ds:uri="http://schemas.microsoft.com/sharepoint/v3/contenttype/forms"/>
  </ds:schemaRefs>
</ds:datastoreItem>
</file>

<file path=customXml/itemProps3.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Gold and turquoise USAID (2)</Template>
  <TotalTime>14993</TotalTime>
  <Words>1878</Words>
  <Application>Microsoft Office PowerPoint</Application>
  <PresentationFormat>Custom</PresentationFormat>
  <Paragraphs>262</Paragraphs>
  <Slides>22</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Calibri</vt:lpstr>
      <vt:lpstr>Century Gothic</vt:lpstr>
      <vt:lpstr>Courier New</vt:lpstr>
      <vt:lpstr>Futura Lt BT</vt:lpstr>
      <vt:lpstr>Futura LT Pro Book</vt:lpstr>
      <vt:lpstr>Times New Roman</vt:lpstr>
      <vt:lpstr>Wingdings</vt:lpstr>
      <vt:lpstr>1_Office Theme</vt:lpstr>
      <vt:lpstr>PowerPoint Presentation</vt:lpstr>
      <vt:lpstr>The evaluation process</vt:lpstr>
      <vt:lpstr>Session objectives</vt:lpstr>
      <vt:lpstr>Qualitative inquiry</vt:lpstr>
      <vt:lpstr>Qualitative inquiry</vt:lpstr>
      <vt:lpstr>Observations</vt:lpstr>
      <vt:lpstr>Observations</vt:lpstr>
      <vt:lpstr>Group Activity 1</vt:lpstr>
      <vt:lpstr>Scenario</vt:lpstr>
      <vt:lpstr>In-depth interviews</vt:lpstr>
      <vt:lpstr>In-depth interviews</vt:lpstr>
      <vt:lpstr>In-depth interviews</vt:lpstr>
      <vt:lpstr>In-depth interviews</vt:lpstr>
      <vt:lpstr>Group Activity 2</vt:lpstr>
      <vt:lpstr>Group Activity 2</vt:lpstr>
      <vt:lpstr>Focus group discussions</vt:lpstr>
      <vt:lpstr>Focus group discussions</vt:lpstr>
      <vt:lpstr>Focus group discussions</vt:lpstr>
      <vt:lpstr>Group Activity 3</vt:lpstr>
      <vt:lpstr>Participant roles (Activity 3 continued)</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Fehringer, Jessica</dc:creator>
  <cp:lastModifiedBy>Hoover, Donald Wayne</cp:lastModifiedBy>
  <cp:revision>238</cp:revision>
  <cp:lastPrinted>2017-10-13T14:53:56Z</cp:lastPrinted>
  <dcterms:created xsi:type="dcterms:W3CDTF">2016-10-26T13:09:04Z</dcterms:created>
  <dcterms:modified xsi:type="dcterms:W3CDTF">2018-09-13T21:34:53Z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2015-03-02T00:00:00Z</vt:filetime>
  </property>
  <property fmtid="{D5CDD505-2E9C-101B-9397-08002B2CF9AE}" pid="3" name="LastSaved">
    <vt:filetime>2015-03-02T00:00:00Z</vt:filetime>
  </property>
  <property fmtid="{D5CDD505-2E9C-101B-9397-08002B2CF9AE}" pid="4" name="ContentTypeId">
    <vt:lpwstr>0x0101006E4A79819CA3F3428B644840049B5527</vt:lpwstr>
  </property>
</Properties>
</file>