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5" r:id="rId5"/>
  </p:sldMasterIdLst>
  <p:notesMasterIdLst>
    <p:notesMasterId r:id="rId71"/>
  </p:notesMasterIdLst>
  <p:handoutMasterIdLst>
    <p:handoutMasterId r:id="rId72"/>
  </p:handoutMasterIdLst>
  <p:sldIdLst>
    <p:sldId id="410" r:id="rId6"/>
    <p:sldId id="321" r:id="rId7"/>
    <p:sldId id="277" r:id="rId8"/>
    <p:sldId id="374" r:id="rId9"/>
    <p:sldId id="278" r:id="rId10"/>
    <p:sldId id="404" r:id="rId11"/>
    <p:sldId id="279" r:id="rId12"/>
    <p:sldId id="280" r:id="rId13"/>
    <p:sldId id="322" r:id="rId14"/>
    <p:sldId id="284" r:id="rId15"/>
    <p:sldId id="323" r:id="rId16"/>
    <p:sldId id="286" r:id="rId17"/>
    <p:sldId id="287" r:id="rId18"/>
    <p:sldId id="288" r:id="rId19"/>
    <p:sldId id="289" r:id="rId20"/>
    <p:sldId id="324" r:id="rId21"/>
    <p:sldId id="325" r:id="rId22"/>
    <p:sldId id="291" r:id="rId23"/>
    <p:sldId id="292" r:id="rId24"/>
    <p:sldId id="334" r:id="rId25"/>
    <p:sldId id="333" r:id="rId26"/>
    <p:sldId id="394" r:id="rId27"/>
    <p:sldId id="384" r:id="rId28"/>
    <p:sldId id="383" r:id="rId29"/>
    <p:sldId id="372" r:id="rId30"/>
    <p:sldId id="373" r:id="rId31"/>
    <p:sldId id="326" r:id="rId32"/>
    <p:sldId id="294" r:id="rId33"/>
    <p:sldId id="295" r:id="rId34"/>
    <p:sldId id="335" r:id="rId35"/>
    <p:sldId id="407" r:id="rId36"/>
    <p:sldId id="336" r:id="rId37"/>
    <p:sldId id="298" r:id="rId38"/>
    <p:sldId id="299" r:id="rId39"/>
    <p:sldId id="337" r:id="rId40"/>
    <p:sldId id="338" r:id="rId41"/>
    <p:sldId id="302" r:id="rId42"/>
    <p:sldId id="376" r:id="rId43"/>
    <p:sldId id="303" r:id="rId44"/>
    <p:sldId id="328" r:id="rId45"/>
    <p:sldId id="307" r:id="rId46"/>
    <p:sldId id="306" r:id="rId47"/>
    <p:sldId id="329" r:id="rId48"/>
    <p:sldId id="309" r:id="rId49"/>
    <p:sldId id="318" r:id="rId50"/>
    <p:sldId id="310" r:id="rId51"/>
    <p:sldId id="377" r:id="rId52"/>
    <p:sldId id="311" r:id="rId53"/>
    <p:sldId id="339" r:id="rId54"/>
    <p:sldId id="314" r:id="rId55"/>
    <p:sldId id="331" r:id="rId56"/>
    <p:sldId id="386" r:id="rId57"/>
    <p:sldId id="388" r:id="rId58"/>
    <p:sldId id="389" r:id="rId59"/>
    <p:sldId id="390" r:id="rId60"/>
    <p:sldId id="392" r:id="rId61"/>
    <p:sldId id="319" r:id="rId62"/>
    <p:sldId id="320" r:id="rId63"/>
    <p:sldId id="396" r:id="rId64"/>
    <p:sldId id="397" r:id="rId65"/>
    <p:sldId id="403" r:id="rId66"/>
    <p:sldId id="399" r:id="rId67"/>
    <p:sldId id="332" r:id="rId68"/>
    <p:sldId id="408" r:id="rId69"/>
    <p:sldId id="409" r:id="rId70"/>
  </p:sldIdLst>
  <p:sldSz cx="10058400" cy="77724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4AA8A8B-59F9-4E88-B9BA-4B2711DA9AEB}">
          <p14:sldIdLst>
            <p14:sldId id="410"/>
            <p14:sldId id="321"/>
            <p14:sldId id="277"/>
            <p14:sldId id="374"/>
            <p14:sldId id="278"/>
            <p14:sldId id="404"/>
            <p14:sldId id="279"/>
            <p14:sldId id="280"/>
            <p14:sldId id="322"/>
            <p14:sldId id="284"/>
            <p14:sldId id="323"/>
            <p14:sldId id="286"/>
            <p14:sldId id="287"/>
            <p14:sldId id="288"/>
            <p14:sldId id="289"/>
            <p14:sldId id="324"/>
            <p14:sldId id="325"/>
            <p14:sldId id="291"/>
            <p14:sldId id="292"/>
            <p14:sldId id="334"/>
            <p14:sldId id="333"/>
            <p14:sldId id="394"/>
            <p14:sldId id="384"/>
            <p14:sldId id="383"/>
            <p14:sldId id="372"/>
            <p14:sldId id="373"/>
            <p14:sldId id="326"/>
            <p14:sldId id="294"/>
            <p14:sldId id="295"/>
            <p14:sldId id="335"/>
            <p14:sldId id="407"/>
            <p14:sldId id="336"/>
            <p14:sldId id="298"/>
            <p14:sldId id="299"/>
            <p14:sldId id="337"/>
            <p14:sldId id="338"/>
            <p14:sldId id="302"/>
            <p14:sldId id="376"/>
            <p14:sldId id="303"/>
            <p14:sldId id="328"/>
            <p14:sldId id="307"/>
            <p14:sldId id="306"/>
            <p14:sldId id="329"/>
            <p14:sldId id="309"/>
          </p14:sldIdLst>
        </p14:section>
        <p14:section name="Untitled Section" id="{90CDD06A-0D04-477D-BC14-F471B9A6168D}">
          <p14:sldIdLst>
            <p14:sldId id="318"/>
            <p14:sldId id="310"/>
            <p14:sldId id="377"/>
            <p14:sldId id="311"/>
            <p14:sldId id="339"/>
            <p14:sldId id="314"/>
            <p14:sldId id="331"/>
            <p14:sldId id="386"/>
            <p14:sldId id="388"/>
            <p14:sldId id="389"/>
            <p14:sldId id="390"/>
            <p14:sldId id="392"/>
            <p14:sldId id="319"/>
            <p14:sldId id="320"/>
            <p14:sldId id="396"/>
            <p14:sldId id="397"/>
            <p14:sldId id="403"/>
            <p14:sldId id="399"/>
            <p14:sldId id="332"/>
            <p14:sldId id="408"/>
            <p14:sldId id="409"/>
          </p14:sldIdLst>
        </p14:section>
      </p14:sectionLst>
    </p:ext>
    <p:ext uri="{EFAFB233-063F-42B5-8137-9DF3F51BA10A}">
      <p15:sldGuideLst xmlns:p15="http://schemas.microsoft.com/office/powerpoint/2012/main">
        <p15:guide id="1" orient="horz" pos="2448" userDrawn="1">
          <p15:clr>
            <a:srgbClr val="A4A3A4"/>
          </p15:clr>
        </p15:guide>
        <p15:guide id="2" pos="3168"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Frazier, Will" initials="FW" lastIdx="7" clrIdx="6">
    <p:extLst/>
  </p:cmAuthor>
  <p:cmAuthor id="1" name="Mejia, Carolina" initials="MC" lastIdx="6" clrIdx="0">
    <p:extLst/>
  </p:cmAuthor>
  <p:cmAuthor id="8" name="Biehl, Heather Elizabeth" initials="BHE" lastIdx="12" clrIdx="7">
    <p:extLst/>
  </p:cmAuthor>
  <p:cmAuthor id="2" name="Pilar Torres" initials="PT" lastIdx="18" clrIdx="1"/>
  <p:cmAuthor id="3" name="Millar, Liz" initials="ML" lastIdx="6" clrIdx="2">
    <p:extLst/>
  </p:cmAuthor>
  <p:cmAuthor id="4" name="Elena Parra Tapia" initials="EPT" lastIdx="1" clrIdx="3">
    <p:extLst/>
  </p:cmAuthor>
  <p:cmAuthor id="5" name="Fehringer, Jessica" initials="FJ" lastIdx="55" clrIdx="4"/>
  <p:cmAuthor id="6" name="Archer" initials="e" lastIdx="36"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a:srgbClr val="AB2472"/>
    <a:srgbClr val="376092"/>
    <a:srgbClr val="6699FF"/>
    <a:srgbClr val="1E1860"/>
    <a:srgbClr val="CBDFDB"/>
    <a:srgbClr val="80B2A8"/>
    <a:srgbClr val="B6D2CD"/>
    <a:srgbClr val="5E9A8F"/>
    <a:srgbClr val="A4C8C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23" autoAdjust="0"/>
    <p:restoredTop sz="57143" autoAdjust="0"/>
  </p:normalViewPr>
  <p:slideViewPr>
    <p:cSldViewPr>
      <p:cViewPr varScale="1">
        <p:scale>
          <a:sx n="52" d="100"/>
          <a:sy n="52" d="100"/>
        </p:scale>
        <p:origin x="2322" y="66"/>
      </p:cViewPr>
      <p:guideLst>
        <p:guide orient="horz" pos="2448"/>
        <p:guide pos="3168"/>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66" d="100"/>
        <a:sy n="66" d="100"/>
      </p:scale>
      <p:origin x="0" y="0"/>
    </p:cViewPr>
  </p:sorterViewPr>
  <p:notesViewPr>
    <p:cSldViewPr>
      <p:cViewPr varScale="1">
        <p:scale>
          <a:sx n="103" d="100"/>
          <a:sy n="103" d="100"/>
        </p:scale>
        <p:origin x="2478"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6"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8F2D16-E37D-4D40-A0A5-E1E0BBA953F4}" type="doc">
      <dgm:prSet loTypeId="urn:microsoft.com/office/officeart/2005/8/layout/funnel1" loCatId="process" qsTypeId="urn:microsoft.com/office/officeart/2005/8/quickstyle/simple4" qsCatId="simple" csTypeId="urn:microsoft.com/office/officeart/2005/8/colors/colorful5" csCatId="colorful" phldr="1"/>
      <dgm:spPr/>
      <dgm:t>
        <a:bodyPr/>
        <a:lstStyle/>
        <a:p>
          <a:endParaRPr lang="en-US"/>
        </a:p>
      </dgm:t>
    </dgm:pt>
    <dgm:pt modelId="{0EF57991-FD84-4001-BAF4-02E1AE5CDBAC}">
      <dgm:prSet phldrT="[Texto]" custT="1"/>
      <dgm:spPr/>
      <dgm:t>
        <a:bodyPr/>
        <a:lstStyle/>
        <a:p>
          <a:r>
            <a:rPr lang="en-US" sz="2000" noProof="0" dirty="0">
              <a:solidFill>
                <a:schemeClr val="tx1"/>
              </a:solidFill>
              <a:latin typeface="Century Gothic" panose="020B0502020202020204" pitchFamily="34" charset="0"/>
            </a:rPr>
            <a:t>Personal benefits</a:t>
          </a:r>
        </a:p>
      </dgm:t>
    </dgm:pt>
    <dgm:pt modelId="{1648F04F-379E-4D70-92EC-B12823BF2787}" type="parTrans" cxnId="{666DAD2E-7F6E-4DE2-A6C8-DEE1ED815AA3}">
      <dgm:prSet/>
      <dgm:spPr/>
      <dgm:t>
        <a:bodyPr/>
        <a:lstStyle/>
        <a:p>
          <a:endParaRPr lang="en-US"/>
        </a:p>
      </dgm:t>
    </dgm:pt>
    <dgm:pt modelId="{803B9389-5638-4143-B151-9D2EA76AE2BA}" type="sibTrans" cxnId="{666DAD2E-7F6E-4DE2-A6C8-DEE1ED815AA3}">
      <dgm:prSet/>
      <dgm:spPr/>
      <dgm:t>
        <a:bodyPr/>
        <a:lstStyle/>
        <a:p>
          <a:endParaRPr lang="en-US"/>
        </a:p>
      </dgm:t>
    </dgm:pt>
    <dgm:pt modelId="{6853CD04-86DF-41B7-934D-CFF6500E7F32}">
      <dgm:prSet phldrT="[Texto]" custT="1"/>
      <dgm:spPr/>
      <dgm:t>
        <a:bodyPr/>
        <a:lstStyle/>
        <a:p>
          <a:r>
            <a:rPr lang="en-US" sz="2000" noProof="0" dirty="0">
              <a:solidFill>
                <a:schemeClr val="tx1"/>
              </a:solidFill>
              <a:latin typeface="Century Gothic" panose="020B0502020202020204" pitchFamily="34" charset="0"/>
            </a:rPr>
            <a:t>Scientific interest</a:t>
          </a:r>
        </a:p>
      </dgm:t>
    </dgm:pt>
    <dgm:pt modelId="{CC90E0B9-E6A6-4504-BFC2-5AECCDCD6EB5}" type="parTrans" cxnId="{61332453-BCB4-4C7A-82F5-3BAD0562591F}">
      <dgm:prSet/>
      <dgm:spPr/>
      <dgm:t>
        <a:bodyPr/>
        <a:lstStyle/>
        <a:p>
          <a:endParaRPr lang="en-US"/>
        </a:p>
      </dgm:t>
    </dgm:pt>
    <dgm:pt modelId="{BAEF678B-5F1E-41A0-94C6-BDC04B3A9EC4}" type="sibTrans" cxnId="{61332453-BCB4-4C7A-82F5-3BAD0562591F}">
      <dgm:prSet/>
      <dgm:spPr/>
      <dgm:t>
        <a:bodyPr/>
        <a:lstStyle/>
        <a:p>
          <a:endParaRPr lang="en-US"/>
        </a:p>
      </dgm:t>
    </dgm:pt>
    <dgm:pt modelId="{34B60E08-014E-42DA-9B3C-840FD641C960}">
      <dgm:prSet phldrT="[Texto]" custT="1"/>
      <dgm:spPr/>
      <dgm:t>
        <a:bodyPr/>
        <a:lstStyle/>
        <a:p>
          <a:r>
            <a:rPr lang="en-US" sz="2000" noProof="0" dirty="0">
              <a:solidFill>
                <a:schemeClr val="tx1"/>
              </a:solidFill>
              <a:latin typeface="Century Gothic" panose="020B0502020202020204" pitchFamily="34" charset="0"/>
            </a:rPr>
            <a:t>Professional</a:t>
          </a:r>
        </a:p>
        <a:p>
          <a:r>
            <a:rPr lang="en-US" sz="2000" noProof="0" dirty="0">
              <a:solidFill>
                <a:schemeClr val="tx1"/>
              </a:solidFill>
              <a:latin typeface="Century Gothic" panose="020B0502020202020204" pitchFamily="34" charset="0"/>
            </a:rPr>
            <a:t>benefits</a:t>
          </a:r>
        </a:p>
      </dgm:t>
    </dgm:pt>
    <dgm:pt modelId="{3ECE05EA-1514-4B57-8D0D-EFFA6AC1C95D}" type="parTrans" cxnId="{2398D941-89D1-4423-B279-DA6AC1FAD6AD}">
      <dgm:prSet/>
      <dgm:spPr/>
      <dgm:t>
        <a:bodyPr/>
        <a:lstStyle/>
        <a:p>
          <a:endParaRPr lang="en-US"/>
        </a:p>
      </dgm:t>
    </dgm:pt>
    <dgm:pt modelId="{3AAD3634-E635-47AB-AEDA-D373EEDA6C22}" type="sibTrans" cxnId="{2398D941-89D1-4423-B279-DA6AC1FAD6AD}">
      <dgm:prSet/>
      <dgm:spPr/>
      <dgm:t>
        <a:bodyPr/>
        <a:lstStyle/>
        <a:p>
          <a:endParaRPr lang="en-US"/>
        </a:p>
      </dgm:t>
    </dgm:pt>
    <dgm:pt modelId="{E85EEED0-2850-4DA4-B105-E7B790F9EC78}">
      <dgm:prSet phldrT="[Texto]" custT="1"/>
      <dgm:spPr/>
      <dgm:t>
        <a:bodyPr/>
        <a:lstStyle/>
        <a:p>
          <a:r>
            <a:rPr lang="en-US" sz="4000" b="1" noProof="0" dirty="0">
              <a:solidFill>
                <a:srgbClr val="AB2472"/>
              </a:solidFill>
              <a:latin typeface="Century Gothic" panose="020B0502020202020204" pitchFamily="34" charset="0"/>
            </a:rPr>
            <a:t>Conflict of interest</a:t>
          </a:r>
        </a:p>
      </dgm:t>
    </dgm:pt>
    <dgm:pt modelId="{7146BEDB-ABE6-4E11-8071-49789B8E4094}" type="parTrans" cxnId="{D300635B-A028-4A7A-A8EF-5DE9D68A52FD}">
      <dgm:prSet/>
      <dgm:spPr/>
      <dgm:t>
        <a:bodyPr/>
        <a:lstStyle/>
        <a:p>
          <a:endParaRPr lang="en-US"/>
        </a:p>
      </dgm:t>
    </dgm:pt>
    <dgm:pt modelId="{FD7C6C2A-8A03-4257-A420-A715EAD258F9}" type="sibTrans" cxnId="{D300635B-A028-4A7A-A8EF-5DE9D68A52FD}">
      <dgm:prSet/>
      <dgm:spPr/>
      <dgm:t>
        <a:bodyPr/>
        <a:lstStyle/>
        <a:p>
          <a:endParaRPr lang="en-US"/>
        </a:p>
      </dgm:t>
    </dgm:pt>
    <dgm:pt modelId="{311606A1-11AF-4BC3-AE6F-EA3654AC54DB}" type="pres">
      <dgm:prSet presAssocID="{F28F2D16-E37D-4D40-A0A5-E1E0BBA953F4}" presName="Name0" presStyleCnt="0">
        <dgm:presLayoutVars>
          <dgm:chMax val="4"/>
          <dgm:resizeHandles val="exact"/>
        </dgm:presLayoutVars>
      </dgm:prSet>
      <dgm:spPr/>
    </dgm:pt>
    <dgm:pt modelId="{8E7E9B3D-E88E-4430-8B44-29297930EFC3}" type="pres">
      <dgm:prSet presAssocID="{F28F2D16-E37D-4D40-A0A5-E1E0BBA953F4}" presName="ellipse" presStyleLbl="trBgShp" presStyleIdx="0" presStyleCnt="1"/>
      <dgm:spPr/>
    </dgm:pt>
    <dgm:pt modelId="{E2253DB8-CAC3-4465-B253-121066357A9B}" type="pres">
      <dgm:prSet presAssocID="{F28F2D16-E37D-4D40-A0A5-E1E0BBA953F4}" presName="arrow1" presStyleLbl="fgShp" presStyleIdx="0" presStyleCnt="1"/>
      <dgm:spPr/>
    </dgm:pt>
    <dgm:pt modelId="{308D8B59-61E0-4C3A-8C9C-3F4AA5E1DAA2}" type="pres">
      <dgm:prSet presAssocID="{F28F2D16-E37D-4D40-A0A5-E1E0BBA953F4}" presName="rectangle" presStyleLbl="revTx" presStyleIdx="0" presStyleCnt="1" custScaleX="140196" custLinFactNeighborX="0" custLinFactNeighborY="3333">
        <dgm:presLayoutVars>
          <dgm:bulletEnabled val="1"/>
        </dgm:presLayoutVars>
      </dgm:prSet>
      <dgm:spPr/>
    </dgm:pt>
    <dgm:pt modelId="{3125252C-0FA2-4F2C-BCEA-47992824EFE0}" type="pres">
      <dgm:prSet presAssocID="{6853CD04-86DF-41B7-934D-CFF6500E7F32}" presName="item1" presStyleLbl="node1" presStyleIdx="0" presStyleCnt="3" custScaleX="157170" custScaleY="154427" custLinFactNeighborX="-15980" custLinFactNeighborY="2921">
        <dgm:presLayoutVars>
          <dgm:bulletEnabled val="1"/>
        </dgm:presLayoutVars>
      </dgm:prSet>
      <dgm:spPr/>
    </dgm:pt>
    <dgm:pt modelId="{4F15554B-AAE9-4B6E-B8FD-69B8020FE997}" type="pres">
      <dgm:prSet presAssocID="{34B60E08-014E-42DA-9B3C-840FD641C960}" presName="item2" presStyleLbl="node1" presStyleIdx="1" presStyleCnt="3" custScaleX="129774" custScaleY="130334" custLinFactNeighborX="-2991" custLinFactNeighborY="-15245">
        <dgm:presLayoutVars>
          <dgm:bulletEnabled val="1"/>
        </dgm:presLayoutVars>
      </dgm:prSet>
      <dgm:spPr/>
    </dgm:pt>
    <dgm:pt modelId="{661C40D8-276B-47C6-AD66-4EADF0BCBAE9}" type="pres">
      <dgm:prSet presAssocID="{E85EEED0-2850-4DA4-B105-E7B790F9EC78}" presName="item3" presStyleLbl="node1" presStyleIdx="2" presStyleCnt="3" custScaleX="119375" custScaleY="132219">
        <dgm:presLayoutVars>
          <dgm:bulletEnabled val="1"/>
        </dgm:presLayoutVars>
      </dgm:prSet>
      <dgm:spPr/>
    </dgm:pt>
    <dgm:pt modelId="{19E1E98A-2A9A-4B34-9404-208967CA0A54}" type="pres">
      <dgm:prSet presAssocID="{F28F2D16-E37D-4D40-A0A5-E1E0BBA953F4}" presName="funnel" presStyleLbl="trAlignAcc1" presStyleIdx="0" presStyleCnt="1" custLinFactNeighborX="-1388" custLinFactNeighborY="-893"/>
      <dgm:spPr/>
    </dgm:pt>
  </dgm:ptLst>
  <dgm:cxnLst>
    <dgm:cxn modelId="{1FB77900-A0F9-40A8-A639-6BA36855F05F}" type="presOf" srcId="{F28F2D16-E37D-4D40-A0A5-E1E0BBA953F4}" destId="{311606A1-11AF-4BC3-AE6F-EA3654AC54DB}" srcOrd="0" destOrd="0" presId="urn:microsoft.com/office/officeart/2005/8/layout/funnel1"/>
    <dgm:cxn modelId="{666DAD2E-7F6E-4DE2-A6C8-DEE1ED815AA3}" srcId="{F28F2D16-E37D-4D40-A0A5-E1E0BBA953F4}" destId="{0EF57991-FD84-4001-BAF4-02E1AE5CDBAC}" srcOrd="0" destOrd="0" parTransId="{1648F04F-379E-4D70-92EC-B12823BF2787}" sibTransId="{803B9389-5638-4143-B151-9D2EA76AE2BA}"/>
    <dgm:cxn modelId="{D300635B-A028-4A7A-A8EF-5DE9D68A52FD}" srcId="{F28F2D16-E37D-4D40-A0A5-E1E0BBA953F4}" destId="{E85EEED0-2850-4DA4-B105-E7B790F9EC78}" srcOrd="3" destOrd="0" parTransId="{7146BEDB-ABE6-4E11-8071-49789B8E4094}" sibTransId="{FD7C6C2A-8A03-4257-A420-A715EAD258F9}"/>
    <dgm:cxn modelId="{46E0DD5C-09A9-4C04-BA3D-16DECD5E7FA9}" type="presOf" srcId="{6853CD04-86DF-41B7-934D-CFF6500E7F32}" destId="{4F15554B-AAE9-4B6E-B8FD-69B8020FE997}" srcOrd="0" destOrd="0" presId="urn:microsoft.com/office/officeart/2005/8/layout/funnel1"/>
    <dgm:cxn modelId="{2398D941-89D1-4423-B279-DA6AC1FAD6AD}" srcId="{F28F2D16-E37D-4D40-A0A5-E1E0BBA953F4}" destId="{34B60E08-014E-42DA-9B3C-840FD641C960}" srcOrd="2" destOrd="0" parTransId="{3ECE05EA-1514-4B57-8D0D-EFFA6AC1C95D}" sibTransId="{3AAD3634-E635-47AB-AEDA-D373EEDA6C22}"/>
    <dgm:cxn modelId="{7BD4E649-5A0D-4A93-BF2C-7943D18386DC}" type="presOf" srcId="{E85EEED0-2850-4DA4-B105-E7B790F9EC78}" destId="{308D8B59-61E0-4C3A-8C9C-3F4AA5E1DAA2}" srcOrd="0" destOrd="0" presId="urn:microsoft.com/office/officeart/2005/8/layout/funnel1"/>
    <dgm:cxn modelId="{61332453-BCB4-4C7A-82F5-3BAD0562591F}" srcId="{F28F2D16-E37D-4D40-A0A5-E1E0BBA953F4}" destId="{6853CD04-86DF-41B7-934D-CFF6500E7F32}" srcOrd="1" destOrd="0" parTransId="{CC90E0B9-E6A6-4504-BFC2-5AECCDCD6EB5}" sibTransId="{BAEF678B-5F1E-41A0-94C6-BDC04B3A9EC4}"/>
    <dgm:cxn modelId="{7FF33696-6D22-426A-A20A-796410CFC867}" type="presOf" srcId="{34B60E08-014E-42DA-9B3C-840FD641C960}" destId="{3125252C-0FA2-4F2C-BCEA-47992824EFE0}" srcOrd="0" destOrd="0" presId="urn:microsoft.com/office/officeart/2005/8/layout/funnel1"/>
    <dgm:cxn modelId="{D7470DD7-6AB4-410D-97F5-137C54AB6513}" type="presOf" srcId="{0EF57991-FD84-4001-BAF4-02E1AE5CDBAC}" destId="{661C40D8-276B-47C6-AD66-4EADF0BCBAE9}" srcOrd="0" destOrd="0" presId="urn:microsoft.com/office/officeart/2005/8/layout/funnel1"/>
    <dgm:cxn modelId="{CE7381DD-BC68-4119-A4AB-D20A1CA7F546}" type="presParOf" srcId="{311606A1-11AF-4BC3-AE6F-EA3654AC54DB}" destId="{8E7E9B3D-E88E-4430-8B44-29297930EFC3}" srcOrd="0" destOrd="0" presId="urn:microsoft.com/office/officeart/2005/8/layout/funnel1"/>
    <dgm:cxn modelId="{D703C1A5-5140-4910-B5E4-0E0782407B53}" type="presParOf" srcId="{311606A1-11AF-4BC3-AE6F-EA3654AC54DB}" destId="{E2253DB8-CAC3-4465-B253-121066357A9B}" srcOrd="1" destOrd="0" presId="urn:microsoft.com/office/officeart/2005/8/layout/funnel1"/>
    <dgm:cxn modelId="{32B09F51-9A4D-4CF0-9D86-07F55636D530}" type="presParOf" srcId="{311606A1-11AF-4BC3-AE6F-EA3654AC54DB}" destId="{308D8B59-61E0-4C3A-8C9C-3F4AA5E1DAA2}" srcOrd="2" destOrd="0" presId="urn:microsoft.com/office/officeart/2005/8/layout/funnel1"/>
    <dgm:cxn modelId="{32E02387-D018-4872-959F-2B75A8B3830E}" type="presParOf" srcId="{311606A1-11AF-4BC3-AE6F-EA3654AC54DB}" destId="{3125252C-0FA2-4F2C-BCEA-47992824EFE0}" srcOrd="3" destOrd="0" presId="urn:microsoft.com/office/officeart/2005/8/layout/funnel1"/>
    <dgm:cxn modelId="{FC058435-D943-430D-9E58-DDB549C92046}" type="presParOf" srcId="{311606A1-11AF-4BC3-AE6F-EA3654AC54DB}" destId="{4F15554B-AAE9-4B6E-B8FD-69B8020FE997}" srcOrd="4" destOrd="0" presId="urn:microsoft.com/office/officeart/2005/8/layout/funnel1"/>
    <dgm:cxn modelId="{99642445-97C9-47C8-93C7-92FB21AB84A3}" type="presParOf" srcId="{311606A1-11AF-4BC3-AE6F-EA3654AC54DB}" destId="{661C40D8-276B-47C6-AD66-4EADF0BCBAE9}" srcOrd="5" destOrd="0" presId="urn:microsoft.com/office/officeart/2005/8/layout/funnel1"/>
    <dgm:cxn modelId="{EE702084-3A4A-4841-AF63-EBDB22A1C039}" type="presParOf" srcId="{311606A1-11AF-4BC3-AE6F-EA3654AC54DB}" destId="{19E1E98A-2A9A-4B34-9404-208967CA0A54}"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934E83-9404-4D6F-AEC9-36E53CC3634C}" type="doc">
      <dgm:prSet loTypeId="urn:microsoft.com/office/officeart/2005/8/layout/radial6" loCatId="relationship" qsTypeId="urn:microsoft.com/office/officeart/2005/8/quickstyle/simple2" qsCatId="simple" csTypeId="urn:microsoft.com/office/officeart/2005/8/colors/accent0_3" csCatId="mainScheme" phldr="1"/>
      <dgm:spPr/>
      <dgm:t>
        <a:bodyPr/>
        <a:lstStyle/>
        <a:p>
          <a:endParaRPr lang="en-US"/>
        </a:p>
      </dgm:t>
    </dgm:pt>
    <dgm:pt modelId="{A529C617-E569-4DD5-A633-46BB24490E43}">
      <dgm:prSet phldrT="[Texto]" custT="1"/>
      <dgm:spPr/>
      <dgm:t>
        <a:bodyPr/>
        <a:lstStyle/>
        <a:p>
          <a:r>
            <a:rPr lang="en-US" sz="3200" b="1" cap="none" spc="-50" baseline="0" noProof="0" dirty="0">
              <a:ln w="0"/>
              <a:effectLst>
                <a:outerShdw blurRad="38100" dist="19050" dir="2700000" algn="tl" rotWithShape="0">
                  <a:schemeClr val="dk1">
                    <a:alpha val="40000"/>
                  </a:schemeClr>
                </a:outerShdw>
              </a:effectLst>
              <a:latin typeface="Century Gothic" panose="020B0502020202020204" pitchFamily="34" charset="0"/>
            </a:rPr>
            <a:t>Power</a:t>
          </a:r>
        </a:p>
      </dgm:t>
    </dgm:pt>
    <dgm:pt modelId="{0932A6C4-99D8-4588-A0DA-D7CA444FA8A0}" type="parTrans" cxnId="{17259215-1E4F-4563-921D-44AAA5A9065C}">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4277CC3F-DFE0-409F-8F0E-34699FDCE6C9}" type="sibTrans" cxnId="{17259215-1E4F-4563-921D-44AAA5A9065C}">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B21BAC3B-CB1A-420F-B888-D54A972D87AE}">
      <dgm:prSet phldrT="[Texto]" custT="1"/>
      <dgm:spPr/>
      <dgm:t>
        <a:bodyPr/>
        <a:lstStyle/>
        <a:p>
          <a:r>
            <a:rPr lang="en-US" sz="2400" b="0" cap="none" spc="-50" baseline="0" noProof="0">
              <a:ln w="0"/>
              <a:effectLst>
                <a:outerShdw blurRad="38100" dist="19050" dir="2700000" algn="tl" rotWithShape="0">
                  <a:schemeClr val="dk1">
                    <a:alpha val="40000"/>
                  </a:schemeClr>
                </a:outerShdw>
              </a:effectLst>
              <a:latin typeface="Century Gothic" panose="020B0502020202020204" pitchFamily="34" charset="0"/>
            </a:rPr>
            <a:t>Vulnerability</a:t>
          </a:r>
        </a:p>
      </dgm:t>
    </dgm:pt>
    <dgm:pt modelId="{82ACC6E9-0D38-4E64-B108-3FFE73CD26B8}" type="parTrans" cxnId="{BD7CA7C2-28BB-42A1-BDC0-0A292E79B830}">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40FC157D-900F-45E7-B9C0-3B384BC537C6}" type="sibTrans" cxnId="{BD7CA7C2-28BB-42A1-BDC0-0A292E79B830}">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8546C384-181D-4472-96FB-A8627760C602}">
      <dgm:prSet phldrT="[Texto]" custT="1"/>
      <dgm:spPr/>
      <dgm:t>
        <a:bodyPr/>
        <a:lstStyle/>
        <a:p>
          <a:r>
            <a:rPr lang="en-US" sz="2400" b="0" i="0" cap="none" spc="-50" baseline="0" noProof="0">
              <a:ln w="0"/>
              <a:effectLst>
                <a:outerShdw blurRad="38100" dist="19050" dir="2700000" algn="tl" rotWithShape="0">
                  <a:schemeClr val="dk1">
                    <a:alpha val="40000"/>
                  </a:schemeClr>
                </a:outerShdw>
              </a:effectLst>
              <a:latin typeface="Century Gothic" panose="020B0502020202020204" pitchFamily="34" charset="0"/>
            </a:rPr>
            <a:t>Gender</a:t>
          </a:r>
        </a:p>
      </dgm:t>
    </dgm:pt>
    <dgm:pt modelId="{84163CCA-E24A-468A-AA80-DE23C18FD4D1}" type="parTrans" cxnId="{86DED745-EEFA-4071-BE70-C52A01FAD106}">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A24362CD-82D5-475F-81C4-BD4F0DD1304F}" type="sibTrans" cxnId="{86DED745-EEFA-4071-BE70-C52A01FAD106}">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83DCE304-744A-49FE-A6BF-2EE79DA3F353}">
      <dgm:prSet phldrT="[Texto]" custT="1"/>
      <dgm:spPr/>
      <dgm:t>
        <a:bodyPr/>
        <a:lstStyle/>
        <a:p>
          <a:r>
            <a:rPr lang="en-US" sz="2400" b="0" cap="none" spc="-50" baseline="0" noProof="0">
              <a:ln w="0"/>
              <a:effectLst>
                <a:outerShdw blurRad="38100" dist="19050" dir="2700000" algn="tl" rotWithShape="0">
                  <a:schemeClr val="dk1">
                    <a:alpha val="40000"/>
                  </a:schemeClr>
                </a:outerShdw>
              </a:effectLst>
              <a:latin typeface="Century Gothic" panose="020B0502020202020204" pitchFamily="34" charset="0"/>
            </a:rPr>
            <a:t>Research</a:t>
          </a:r>
        </a:p>
      </dgm:t>
    </dgm:pt>
    <dgm:pt modelId="{6B2DB225-2687-45B7-AE76-23E9D25080B5}" type="parTrans" cxnId="{FA8DE0A4-0E85-4EC7-B088-E55F21962A26}">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8C514408-F1B5-4C96-AA2D-F66BA5C53B0B}" type="sibTrans" cxnId="{FA8DE0A4-0E85-4EC7-B088-E55F21962A26}">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DD880D8E-D0C9-47FD-849F-45A7C5FB6A9D}">
      <dgm:prSet phldrT="[Texto]" custT="1"/>
      <dgm:spPr/>
      <dgm:t>
        <a:bodyPr/>
        <a:lstStyle/>
        <a:p>
          <a:r>
            <a:rPr lang="en-US" sz="2400" b="0" cap="none" spc="-90" baseline="0" noProof="0" dirty="0">
              <a:ln w="0"/>
              <a:effectLst>
                <a:outerShdw blurRad="38100" dist="19050" dir="2700000" algn="tl" rotWithShape="0">
                  <a:schemeClr val="dk1">
                    <a:alpha val="40000"/>
                  </a:schemeClr>
                </a:outerShdw>
              </a:effectLst>
              <a:latin typeface="Century Gothic" panose="020B0502020202020204" pitchFamily="34" charset="0"/>
            </a:rPr>
            <a:t>Evaluation</a:t>
          </a:r>
        </a:p>
      </dgm:t>
    </dgm:pt>
    <dgm:pt modelId="{B4105741-0397-41D3-ACB1-81BEBB34FAA9}" type="parTrans" cxnId="{ED136183-94A8-4F5B-A1F9-7CF5504EF796}">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3EE03752-A141-4032-8BD9-9FF9F03A1483}" type="sibTrans" cxnId="{ED136183-94A8-4F5B-A1F9-7CF5504EF796}">
      <dgm:prSet/>
      <dgm:spPr/>
      <dgm:t>
        <a:bodyPr/>
        <a:lstStyle/>
        <a:p>
          <a:endParaRPr lang="en-US" sz="2400" b="0" cap="none" spc="-50" baseline="0">
            <a:ln w="0"/>
            <a:solidFill>
              <a:schemeClr val="tx1"/>
            </a:solidFill>
            <a:effectLst>
              <a:outerShdw blurRad="38100" dist="19050" dir="2700000" algn="tl" rotWithShape="0">
                <a:schemeClr val="dk1">
                  <a:alpha val="40000"/>
                </a:schemeClr>
              </a:outerShdw>
            </a:effectLst>
          </a:endParaRPr>
        </a:p>
      </dgm:t>
    </dgm:pt>
    <dgm:pt modelId="{5EE374E3-6E54-436A-83F9-7E15F112A4B6}" type="pres">
      <dgm:prSet presAssocID="{67934E83-9404-4D6F-AEC9-36E53CC3634C}" presName="Name0" presStyleCnt="0">
        <dgm:presLayoutVars>
          <dgm:chMax val="1"/>
          <dgm:dir/>
          <dgm:animLvl val="ctr"/>
          <dgm:resizeHandles val="exact"/>
        </dgm:presLayoutVars>
      </dgm:prSet>
      <dgm:spPr/>
    </dgm:pt>
    <dgm:pt modelId="{300B181A-373A-4B86-8127-180AAD70585F}" type="pres">
      <dgm:prSet presAssocID="{A529C617-E569-4DD5-A633-46BB24490E43}" presName="centerShape" presStyleLbl="node0" presStyleIdx="0" presStyleCnt="1"/>
      <dgm:spPr/>
    </dgm:pt>
    <dgm:pt modelId="{021AF8A9-247A-4A9E-BFF8-02D0CA8FB2F2}" type="pres">
      <dgm:prSet presAssocID="{B21BAC3B-CB1A-420F-B888-D54A972D87AE}" presName="node" presStyleLbl="node1" presStyleIdx="0" presStyleCnt="4" custScaleX="188176" custScaleY="130177" custRadScaleRad="106819" custRadScaleInc="-2023">
        <dgm:presLayoutVars>
          <dgm:bulletEnabled val="1"/>
        </dgm:presLayoutVars>
      </dgm:prSet>
      <dgm:spPr/>
    </dgm:pt>
    <dgm:pt modelId="{88043F42-E975-47B6-9EA0-C3D8924961DB}" type="pres">
      <dgm:prSet presAssocID="{B21BAC3B-CB1A-420F-B888-D54A972D87AE}" presName="dummy" presStyleCnt="0"/>
      <dgm:spPr/>
    </dgm:pt>
    <dgm:pt modelId="{6FD69934-EB2F-468D-BCAB-C811E28C2D4D}" type="pres">
      <dgm:prSet presAssocID="{40FC157D-900F-45E7-B9C0-3B384BC537C6}" presName="sibTrans" presStyleLbl="sibTrans2D1" presStyleIdx="0" presStyleCnt="4"/>
      <dgm:spPr/>
    </dgm:pt>
    <dgm:pt modelId="{BAD3B22B-12C5-4F4E-9F6D-53EBF1FC4689}" type="pres">
      <dgm:prSet presAssocID="{8546C384-181D-4472-96FB-A8627760C602}" presName="node" presStyleLbl="node1" presStyleIdx="1" presStyleCnt="4" custScaleX="143749" custScaleY="119444">
        <dgm:presLayoutVars>
          <dgm:bulletEnabled val="1"/>
        </dgm:presLayoutVars>
      </dgm:prSet>
      <dgm:spPr/>
    </dgm:pt>
    <dgm:pt modelId="{D574F891-D340-4ACC-86AB-02466030B697}" type="pres">
      <dgm:prSet presAssocID="{8546C384-181D-4472-96FB-A8627760C602}" presName="dummy" presStyleCnt="0"/>
      <dgm:spPr/>
    </dgm:pt>
    <dgm:pt modelId="{AC533E21-402C-4BAE-ADF2-3642918FDC14}" type="pres">
      <dgm:prSet presAssocID="{A24362CD-82D5-475F-81C4-BD4F0DD1304F}" presName="sibTrans" presStyleLbl="sibTrans2D1" presStyleIdx="1" presStyleCnt="4"/>
      <dgm:spPr/>
    </dgm:pt>
    <dgm:pt modelId="{C24362ED-663D-4BF0-A513-D7BD553776C0}" type="pres">
      <dgm:prSet presAssocID="{83DCE304-744A-49FE-A6BF-2EE79DA3F353}" presName="node" presStyleLbl="node1" presStyleIdx="2" presStyleCnt="4" custScaleX="128809" custScaleY="115937">
        <dgm:presLayoutVars>
          <dgm:bulletEnabled val="1"/>
        </dgm:presLayoutVars>
      </dgm:prSet>
      <dgm:spPr/>
    </dgm:pt>
    <dgm:pt modelId="{B453A745-1B7B-49F8-8B5B-52D86E75A2BB}" type="pres">
      <dgm:prSet presAssocID="{83DCE304-744A-49FE-A6BF-2EE79DA3F353}" presName="dummy" presStyleCnt="0"/>
      <dgm:spPr/>
    </dgm:pt>
    <dgm:pt modelId="{C8BBC7D4-C8EC-4E45-9564-4F05FCD4D504}" type="pres">
      <dgm:prSet presAssocID="{8C514408-F1B5-4C96-AA2D-F66BA5C53B0B}" presName="sibTrans" presStyleLbl="sibTrans2D1" presStyleIdx="2" presStyleCnt="4"/>
      <dgm:spPr/>
    </dgm:pt>
    <dgm:pt modelId="{94F59F2C-8C67-46EB-A3EC-160762AAEA8E}" type="pres">
      <dgm:prSet presAssocID="{DD880D8E-D0C9-47FD-849F-45A7C5FB6A9D}" presName="node" presStyleLbl="node1" presStyleIdx="3" presStyleCnt="4" custScaleX="121158" custScaleY="125341">
        <dgm:presLayoutVars>
          <dgm:bulletEnabled val="1"/>
        </dgm:presLayoutVars>
      </dgm:prSet>
      <dgm:spPr/>
    </dgm:pt>
    <dgm:pt modelId="{F0DD0055-836F-4826-8E40-43F2D996E0B8}" type="pres">
      <dgm:prSet presAssocID="{DD880D8E-D0C9-47FD-849F-45A7C5FB6A9D}" presName="dummy" presStyleCnt="0"/>
      <dgm:spPr/>
    </dgm:pt>
    <dgm:pt modelId="{A09FAC4B-D5A6-4369-A2AE-B31FE796A84B}" type="pres">
      <dgm:prSet presAssocID="{3EE03752-A141-4032-8BD9-9FF9F03A1483}" presName="sibTrans" presStyleLbl="sibTrans2D1" presStyleIdx="3" presStyleCnt="4"/>
      <dgm:spPr/>
    </dgm:pt>
  </dgm:ptLst>
  <dgm:cxnLst>
    <dgm:cxn modelId="{A6A3D00A-C491-4D27-A013-F0B461B793C2}" type="presOf" srcId="{8546C384-181D-4472-96FB-A8627760C602}" destId="{BAD3B22B-12C5-4F4E-9F6D-53EBF1FC4689}" srcOrd="0" destOrd="0" presId="urn:microsoft.com/office/officeart/2005/8/layout/radial6"/>
    <dgm:cxn modelId="{17259215-1E4F-4563-921D-44AAA5A9065C}" srcId="{67934E83-9404-4D6F-AEC9-36E53CC3634C}" destId="{A529C617-E569-4DD5-A633-46BB24490E43}" srcOrd="0" destOrd="0" parTransId="{0932A6C4-99D8-4588-A0DA-D7CA444FA8A0}" sibTransId="{4277CC3F-DFE0-409F-8F0E-34699FDCE6C9}"/>
    <dgm:cxn modelId="{4B97872F-D059-4C48-9ADF-E4503F15CEB3}" type="presOf" srcId="{83DCE304-744A-49FE-A6BF-2EE79DA3F353}" destId="{C24362ED-663D-4BF0-A513-D7BD553776C0}" srcOrd="0" destOrd="0" presId="urn:microsoft.com/office/officeart/2005/8/layout/radial6"/>
    <dgm:cxn modelId="{0C35DC32-B861-4AD1-A855-01E8D0419A8B}" type="presOf" srcId="{DD880D8E-D0C9-47FD-849F-45A7C5FB6A9D}" destId="{94F59F2C-8C67-46EB-A3EC-160762AAEA8E}" srcOrd="0" destOrd="0" presId="urn:microsoft.com/office/officeart/2005/8/layout/radial6"/>
    <dgm:cxn modelId="{936B8D3E-9A91-479B-B1D0-63CE841654ED}" type="presOf" srcId="{8C514408-F1B5-4C96-AA2D-F66BA5C53B0B}" destId="{C8BBC7D4-C8EC-4E45-9564-4F05FCD4D504}" srcOrd="0" destOrd="0" presId="urn:microsoft.com/office/officeart/2005/8/layout/radial6"/>
    <dgm:cxn modelId="{C30B815D-1B45-4711-BD96-7AEF7BCC5507}" type="presOf" srcId="{3EE03752-A141-4032-8BD9-9FF9F03A1483}" destId="{A09FAC4B-D5A6-4369-A2AE-B31FE796A84B}" srcOrd="0" destOrd="0" presId="urn:microsoft.com/office/officeart/2005/8/layout/radial6"/>
    <dgm:cxn modelId="{4D0E115F-5023-4EF8-95C3-BFBB6A052523}" type="presOf" srcId="{40FC157D-900F-45E7-B9C0-3B384BC537C6}" destId="{6FD69934-EB2F-468D-BCAB-C811E28C2D4D}" srcOrd="0" destOrd="0" presId="urn:microsoft.com/office/officeart/2005/8/layout/radial6"/>
    <dgm:cxn modelId="{BE31DD41-0D1E-433B-9E30-9443336BD9AA}" type="presOf" srcId="{B21BAC3B-CB1A-420F-B888-D54A972D87AE}" destId="{021AF8A9-247A-4A9E-BFF8-02D0CA8FB2F2}" srcOrd="0" destOrd="0" presId="urn:microsoft.com/office/officeart/2005/8/layout/radial6"/>
    <dgm:cxn modelId="{E170A962-43EE-4E47-9C06-6DC0F48205B9}" type="presOf" srcId="{A24362CD-82D5-475F-81C4-BD4F0DD1304F}" destId="{AC533E21-402C-4BAE-ADF2-3642918FDC14}" srcOrd="0" destOrd="0" presId="urn:microsoft.com/office/officeart/2005/8/layout/radial6"/>
    <dgm:cxn modelId="{86DED745-EEFA-4071-BE70-C52A01FAD106}" srcId="{A529C617-E569-4DD5-A633-46BB24490E43}" destId="{8546C384-181D-4472-96FB-A8627760C602}" srcOrd="1" destOrd="0" parTransId="{84163CCA-E24A-468A-AA80-DE23C18FD4D1}" sibTransId="{A24362CD-82D5-475F-81C4-BD4F0DD1304F}"/>
    <dgm:cxn modelId="{38895556-8925-4990-920A-1E746780F6BA}" type="presOf" srcId="{A529C617-E569-4DD5-A633-46BB24490E43}" destId="{300B181A-373A-4B86-8127-180AAD70585F}" srcOrd="0" destOrd="0" presId="urn:microsoft.com/office/officeart/2005/8/layout/radial6"/>
    <dgm:cxn modelId="{ED136183-94A8-4F5B-A1F9-7CF5504EF796}" srcId="{A529C617-E569-4DD5-A633-46BB24490E43}" destId="{DD880D8E-D0C9-47FD-849F-45A7C5FB6A9D}" srcOrd="3" destOrd="0" parTransId="{B4105741-0397-41D3-ACB1-81BEBB34FAA9}" sibTransId="{3EE03752-A141-4032-8BD9-9FF9F03A1483}"/>
    <dgm:cxn modelId="{123F549D-2C24-42F1-B0F9-2A9150875870}" type="presOf" srcId="{67934E83-9404-4D6F-AEC9-36E53CC3634C}" destId="{5EE374E3-6E54-436A-83F9-7E15F112A4B6}" srcOrd="0" destOrd="0" presId="urn:microsoft.com/office/officeart/2005/8/layout/radial6"/>
    <dgm:cxn modelId="{FA8DE0A4-0E85-4EC7-B088-E55F21962A26}" srcId="{A529C617-E569-4DD5-A633-46BB24490E43}" destId="{83DCE304-744A-49FE-A6BF-2EE79DA3F353}" srcOrd="2" destOrd="0" parTransId="{6B2DB225-2687-45B7-AE76-23E9D25080B5}" sibTransId="{8C514408-F1B5-4C96-AA2D-F66BA5C53B0B}"/>
    <dgm:cxn modelId="{BD7CA7C2-28BB-42A1-BDC0-0A292E79B830}" srcId="{A529C617-E569-4DD5-A633-46BB24490E43}" destId="{B21BAC3B-CB1A-420F-B888-D54A972D87AE}" srcOrd="0" destOrd="0" parTransId="{82ACC6E9-0D38-4E64-B108-3FFE73CD26B8}" sibTransId="{40FC157D-900F-45E7-B9C0-3B384BC537C6}"/>
    <dgm:cxn modelId="{92B33D8A-4469-4D65-AAF9-72107CAA68CE}" type="presParOf" srcId="{5EE374E3-6E54-436A-83F9-7E15F112A4B6}" destId="{300B181A-373A-4B86-8127-180AAD70585F}" srcOrd="0" destOrd="0" presId="urn:microsoft.com/office/officeart/2005/8/layout/radial6"/>
    <dgm:cxn modelId="{0D0BF539-8A1E-497B-A97E-CC9C7DB49BF9}" type="presParOf" srcId="{5EE374E3-6E54-436A-83F9-7E15F112A4B6}" destId="{021AF8A9-247A-4A9E-BFF8-02D0CA8FB2F2}" srcOrd="1" destOrd="0" presId="urn:microsoft.com/office/officeart/2005/8/layout/radial6"/>
    <dgm:cxn modelId="{264BBD18-A679-474C-9EBE-4EA06BB32968}" type="presParOf" srcId="{5EE374E3-6E54-436A-83F9-7E15F112A4B6}" destId="{88043F42-E975-47B6-9EA0-C3D8924961DB}" srcOrd="2" destOrd="0" presId="urn:microsoft.com/office/officeart/2005/8/layout/radial6"/>
    <dgm:cxn modelId="{04BD926A-35F2-4D7C-BBDE-A69E399550AB}" type="presParOf" srcId="{5EE374E3-6E54-436A-83F9-7E15F112A4B6}" destId="{6FD69934-EB2F-468D-BCAB-C811E28C2D4D}" srcOrd="3" destOrd="0" presId="urn:microsoft.com/office/officeart/2005/8/layout/radial6"/>
    <dgm:cxn modelId="{1E02E479-AA49-495E-A2E9-0D743B4EE87C}" type="presParOf" srcId="{5EE374E3-6E54-436A-83F9-7E15F112A4B6}" destId="{BAD3B22B-12C5-4F4E-9F6D-53EBF1FC4689}" srcOrd="4" destOrd="0" presId="urn:microsoft.com/office/officeart/2005/8/layout/radial6"/>
    <dgm:cxn modelId="{C715D997-F6E6-4E15-A8B2-7AAE4039754D}" type="presParOf" srcId="{5EE374E3-6E54-436A-83F9-7E15F112A4B6}" destId="{D574F891-D340-4ACC-86AB-02466030B697}" srcOrd="5" destOrd="0" presId="urn:microsoft.com/office/officeart/2005/8/layout/radial6"/>
    <dgm:cxn modelId="{E8322F40-5F0C-4B74-88AF-9D7CC1C78400}" type="presParOf" srcId="{5EE374E3-6E54-436A-83F9-7E15F112A4B6}" destId="{AC533E21-402C-4BAE-ADF2-3642918FDC14}" srcOrd="6" destOrd="0" presId="urn:microsoft.com/office/officeart/2005/8/layout/radial6"/>
    <dgm:cxn modelId="{1E5204D7-99C9-49FF-8893-3531CA70D071}" type="presParOf" srcId="{5EE374E3-6E54-436A-83F9-7E15F112A4B6}" destId="{C24362ED-663D-4BF0-A513-D7BD553776C0}" srcOrd="7" destOrd="0" presId="urn:microsoft.com/office/officeart/2005/8/layout/radial6"/>
    <dgm:cxn modelId="{0D625857-DA13-4F44-8602-044FDC0210E4}" type="presParOf" srcId="{5EE374E3-6E54-436A-83F9-7E15F112A4B6}" destId="{B453A745-1B7B-49F8-8B5B-52D86E75A2BB}" srcOrd="8" destOrd="0" presId="urn:microsoft.com/office/officeart/2005/8/layout/radial6"/>
    <dgm:cxn modelId="{372BD2D8-443A-4A0F-9C6F-06E0FF38BF6A}" type="presParOf" srcId="{5EE374E3-6E54-436A-83F9-7E15F112A4B6}" destId="{C8BBC7D4-C8EC-4E45-9564-4F05FCD4D504}" srcOrd="9" destOrd="0" presId="urn:microsoft.com/office/officeart/2005/8/layout/radial6"/>
    <dgm:cxn modelId="{EF5AC6C7-2D8E-4815-9A42-568820C50A19}" type="presParOf" srcId="{5EE374E3-6E54-436A-83F9-7E15F112A4B6}" destId="{94F59F2C-8C67-46EB-A3EC-160762AAEA8E}" srcOrd="10" destOrd="0" presId="urn:microsoft.com/office/officeart/2005/8/layout/radial6"/>
    <dgm:cxn modelId="{77254D9B-8307-45EC-8B65-22F09660FE19}" type="presParOf" srcId="{5EE374E3-6E54-436A-83F9-7E15F112A4B6}" destId="{F0DD0055-836F-4826-8E40-43F2D996E0B8}" srcOrd="11" destOrd="0" presId="urn:microsoft.com/office/officeart/2005/8/layout/radial6"/>
    <dgm:cxn modelId="{1A33568D-63D8-4D72-93FF-A390E5470D52}" type="presParOf" srcId="{5EE374E3-6E54-436A-83F9-7E15F112A4B6}" destId="{A09FAC4B-D5A6-4369-A2AE-B31FE796A84B}"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0633E4-0C29-4CD2-A915-7A9317738101}"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3F308431-C26B-45B0-84A6-36DB16F9A67F}">
      <dgm:prSet phldrT="[Texto]" custT="1"/>
      <dgm:spPr/>
      <dgm:t>
        <a:bodyPr/>
        <a:lstStyle/>
        <a:p>
          <a:r>
            <a:rPr lang="en-US" sz="2800" b="1" noProof="0" dirty="0">
              <a:latin typeface="Century Gothic" panose="020B0502020202020204" pitchFamily="34" charset="0"/>
            </a:rPr>
            <a:t>Beneficence</a:t>
          </a:r>
        </a:p>
      </dgm:t>
    </dgm:pt>
    <dgm:pt modelId="{2D7D2450-2E10-47E5-B848-0796754CD7A4}" type="parTrans" cxnId="{D62D0244-8464-4D4C-9981-87ECEC85D7E2}">
      <dgm:prSet/>
      <dgm:spPr/>
      <dgm:t>
        <a:bodyPr/>
        <a:lstStyle/>
        <a:p>
          <a:endParaRPr lang="en-US" sz="2800" noProof="0">
            <a:latin typeface="Century Gothic" panose="020B0502020202020204" pitchFamily="34" charset="0"/>
          </a:endParaRPr>
        </a:p>
      </dgm:t>
    </dgm:pt>
    <dgm:pt modelId="{2CEF2821-5285-40A3-BC4F-94058C37749B}" type="sibTrans" cxnId="{D62D0244-8464-4D4C-9981-87ECEC85D7E2}">
      <dgm:prSet/>
      <dgm:spPr/>
      <dgm:t>
        <a:bodyPr/>
        <a:lstStyle/>
        <a:p>
          <a:endParaRPr lang="en-US" sz="2800" noProof="0">
            <a:latin typeface="Century Gothic" panose="020B0502020202020204" pitchFamily="34" charset="0"/>
          </a:endParaRPr>
        </a:p>
      </dgm:t>
    </dgm:pt>
    <dgm:pt modelId="{091E6800-DD1D-48C4-8E24-D685EE1FF094}">
      <dgm:prSet phldrT="[Texto]" custT="1"/>
      <dgm:spPr/>
      <dgm:t>
        <a:bodyPr lIns="274320" anchor="ctr"/>
        <a:lstStyle/>
        <a:p>
          <a:pPr>
            <a:buFont typeface="Wingdings" panose="05000000000000000000" pitchFamily="2" charset="2"/>
            <a:buChar char="§"/>
          </a:pPr>
          <a:r>
            <a:rPr lang="en-US" sz="2800" noProof="0" dirty="0">
              <a:latin typeface="Century Gothic" panose="020B0502020202020204" pitchFamily="34" charset="0"/>
            </a:rPr>
            <a:t>Balance between risk and benefits</a:t>
          </a:r>
        </a:p>
      </dgm:t>
    </dgm:pt>
    <dgm:pt modelId="{DD5A029C-BFD6-42C7-BB7E-F0180C41770B}" type="parTrans" cxnId="{4F4E384B-BD6A-47D2-B5E1-681600D1F159}">
      <dgm:prSet/>
      <dgm:spPr/>
      <dgm:t>
        <a:bodyPr/>
        <a:lstStyle/>
        <a:p>
          <a:endParaRPr lang="en-US" sz="2800" noProof="0">
            <a:latin typeface="Century Gothic" panose="020B0502020202020204" pitchFamily="34" charset="0"/>
          </a:endParaRPr>
        </a:p>
      </dgm:t>
    </dgm:pt>
    <dgm:pt modelId="{01EA3FB3-F902-4826-A357-44026CE5BB43}" type="sibTrans" cxnId="{4F4E384B-BD6A-47D2-B5E1-681600D1F159}">
      <dgm:prSet/>
      <dgm:spPr/>
      <dgm:t>
        <a:bodyPr/>
        <a:lstStyle/>
        <a:p>
          <a:endParaRPr lang="en-US" sz="2800" noProof="0">
            <a:latin typeface="Century Gothic" panose="020B0502020202020204" pitchFamily="34" charset="0"/>
          </a:endParaRPr>
        </a:p>
      </dgm:t>
    </dgm:pt>
    <dgm:pt modelId="{7ECA856D-CB77-4D2A-AC2A-0002C0B84EB3}">
      <dgm:prSet phldrT="[Texto]" custT="1"/>
      <dgm:spPr/>
      <dgm:t>
        <a:bodyPr/>
        <a:lstStyle/>
        <a:p>
          <a:r>
            <a:rPr lang="en-US" sz="2800" b="1" noProof="0" dirty="0">
              <a:latin typeface="Century Gothic" panose="020B0502020202020204" pitchFamily="34" charset="0"/>
            </a:rPr>
            <a:t>Justice</a:t>
          </a:r>
        </a:p>
      </dgm:t>
    </dgm:pt>
    <dgm:pt modelId="{758FBD75-5B48-4D7A-AB43-6471E026591E}" type="parTrans" cxnId="{D6BECDEB-7B7A-4FC9-8A1C-680924F041AC}">
      <dgm:prSet/>
      <dgm:spPr/>
      <dgm:t>
        <a:bodyPr/>
        <a:lstStyle/>
        <a:p>
          <a:endParaRPr lang="en-US" sz="2800" noProof="0">
            <a:latin typeface="Century Gothic" panose="020B0502020202020204" pitchFamily="34" charset="0"/>
          </a:endParaRPr>
        </a:p>
      </dgm:t>
    </dgm:pt>
    <dgm:pt modelId="{424245F9-597F-44B5-8534-B4B9010011C0}" type="sibTrans" cxnId="{D6BECDEB-7B7A-4FC9-8A1C-680924F041AC}">
      <dgm:prSet/>
      <dgm:spPr/>
      <dgm:t>
        <a:bodyPr/>
        <a:lstStyle/>
        <a:p>
          <a:endParaRPr lang="en-US" sz="2800" noProof="0">
            <a:latin typeface="Century Gothic" panose="020B0502020202020204" pitchFamily="34" charset="0"/>
          </a:endParaRPr>
        </a:p>
      </dgm:t>
    </dgm:pt>
    <dgm:pt modelId="{86F333D0-59E1-4096-AD33-C449A88356CA}">
      <dgm:prSet phldrT="[Texto]" custT="1"/>
      <dgm:spPr/>
      <dgm:t>
        <a:bodyPr lIns="274320" anchor="ctr"/>
        <a:lstStyle/>
        <a:p>
          <a:pPr>
            <a:buFont typeface="Wingdings" panose="05000000000000000000" pitchFamily="2" charset="2"/>
            <a:buChar char="§"/>
          </a:pPr>
          <a:r>
            <a:rPr lang="es-MX" sz="2800" noProof="0">
              <a:latin typeface="Century Gothic" panose="020B0502020202020204" pitchFamily="34" charset="0"/>
            </a:rPr>
            <a:t>Selection and fair distribution </a:t>
          </a:r>
          <a:endParaRPr lang="en-US" sz="2800" noProof="0" dirty="0">
            <a:latin typeface="Century Gothic" panose="020B0502020202020204" pitchFamily="34" charset="0"/>
          </a:endParaRPr>
        </a:p>
      </dgm:t>
    </dgm:pt>
    <dgm:pt modelId="{3E5C0D7B-165F-4892-A291-E12C4A17213E}" type="parTrans" cxnId="{9DE81107-8321-484A-B43C-73100074F116}">
      <dgm:prSet/>
      <dgm:spPr/>
      <dgm:t>
        <a:bodyPr/>
        <a:lstStyle/>
        <a:p>
          <a:endParaRPr lang="en-US" sz="2800" noProof="0">
            <a:latin typeface="Century Gothic" panose="020B0502020202020204" pitchFamily="34" charset="0"/>
          </a:endParaRPr>
        </a:p>
      </dgm:t>
    </dgm:pt>
    <dgm:pt modelId="{761D8284-1E96-446F-AC88-0456E6B8045D}" type="sibTrans" cxnId="{9DE81107-8321-484A-B43C-73100074F116}">
      <dgm:prSet/>
      <dgm:spPr/>
      <dgm:t>
        <a:bodyPr/>
        <a:lstStyle/>
        <a:p>
          <a:endParaRPr lang="en-US" sz="2800" noProof="0">
            <a:latin typeface="Century Gothic" panose="020B0502020202020204" pitchFamily="34" charset="0"/>
          </a:endParaRPr>
        </a:p>
      </dgm:t>
    </dgm:pt>
    <dgm:pt modelId="{BBC6C69B-378B-49F3-B0FE-11FC4D7E0296}">
      <dgm:prSet custT="1"/>
      <dgm:spPr/>
      <dgm:t>
        <a:bodyPr/>
        <a:lstStyle/>
        <a:p>
          <a:r>
            <a:rPr lang="en-US" sz="2800" b="1" noProof="0" dirty="0">
              <a:latin typeface="Century Gothic" panose="020B0502020202020204" pitchFamily="34" charset="0"/>
            </a:rPr>
            <a:t>Autonomy</a:t>
          </a:r>
        </a:p>
      </dgm:t>
    </dgm:pt>
    <dgm:pt modelId="{FFC2BD3E-FD34-4DA9-B2EC-28E73E70A4EA}" type="parTrans" cxnId="{F24BB323-8299-46FF-A470-34514CA7C5C5}">
      <dgm:prSet/>
      <dgm:spPr/>
      <dgm:t>
        <a:bodyPr/>
        <a:lstStyle/>
        <a:p>
          <a:endParaRPr lang="en-US" sz="2800" noProof="0">
            <a:latin typeface="Century Gothic" panose="020B0502020202020204" pitchFamily="34" charset="0"/>
          </a:endParaRPr>
        </a:p>
      </dgm:t>
    </dgm:pt>
    <dgm:pt modelId="{F4699663-7F96-4DE0-852D-ADAC414624EE}" type="sibTrans" cxnId="{F24BB323-8299-46FF-A470-34514CA7C5C5}">
      <dgm:prSet/>
      <dgm:spPr/>
      <dgm:t>
        <a:bodyPr/>
        <a:lstStyle/>
        <a:p>
          <a:endParaRPr lang="en-US" sz="2800" noProof="0">
            <a:latin typeface="Century Gothic" panose="020B0502020202020204" pitchFamily="34" charset="0"/>
          </a:endParaRPr>
        </a:p>
      </dgm:t>
    </dgm:pt>
    <dgm:pt modelId="{5F0EBE96-20A2-442A-9EA6-B56CBDDE67C2}">
      <dgm:prSet custT="1"/>
      <dgm:spPr/>
      <dgm:t>
        <a:bodyPr lIns="182880" anchor="ctr"/>
        <a:lstStyle/>
        <a:p>
          <a:pPr>
            <a:buFont typeface="Wingdings" panose="05000000000000000000" pitchFamily="2" charset="2"/>
            <a:buChar char="§"/>
          </a:pPr>
          <a:r>
            <a:rPr lang="en-US" sz="2800" noProof="0" dirty="0">
              <a:latin typeface="Century Gothic" panose="020B0502020202020204" pitchFamily="34" charset="0"/>
            </a:rPr>
            <a:t>Informed consent</a:t>
          </a:r>
        </a:p>
      </dgm:t>
    </dgm:pt>
    <dgm:pt modelId="{DC4A75C6-5414-4485-A06D-CAC77C2B3E87}" type="parTrans" cxnId="{6FC7ACEC-18BF-4B4A-AC8E-ED3546B01A6D}">
      <dgm:prSet/>
      <dgm:spPr/>
      <dgm:t>
        <a:bodyPr/>
        <a:lstStyle/>
        <a:p>
          <a:endParaRPr lang="es-MX" sz="2800"/>
        </a:p>
      </dgm:t>
    </dgm:pt>
    <dgm:pt modelId="{862967ED-4B66-4ACE-AD0F-496AF47DF9DB}" type="sibTrans" cxnId="{6FC7ACEC-18BF-4B4A-AC8E-ED3546B01A6D}">
      <dgm:prSet/>
      <dgm:spPr/>
      <dgm:t>
        <a:bodyPr/>
        <a:lstStyle/>
        <a:p>
          <a:endParaRPr lang="es-MX" sz="2800"/>
        </a:p>
      </dgm:t>
    </dgm:pt>
    <dgm:pt modelId="{8C83D7D9-5971-4357-88DC-389F73B098DC}" type="pres">
      <dgm:prSet presAssocID="{110633E4-0C29-4CD2-A915-7A9317738101}" presName="Name0" presStyleCnt="0">
        <dgm:presLayoutVars>
          <dgm:dir/>
          <dgm:animLvl val="lvl"/>
          <dgm:resizeHandles/>
        </dgm:presLayoutVars>
      </dgm:prSet>
      <dgm:spPr/>
    </dgm:pt>
    <dgm:pt modelId="{FFE9388D-A1E3-41C6-AF40-18D093A72C5F}" type="pres">
      <dgm:prSet presAssocID="{BBC6C69B-378B-49F3-B0FE-11FC4D7E0296}" presName="linNode" presStyleCnt="0"/>
      <dgm:spPr/>
    </dgm:pt>
    <dgm:pt modelId="{B26A2C27-8331-49B3-B31B-3C3AE18B4671}" type="pres">
      <dgm:prSet presAssocID="{BBC6C69B-378B-49F3-B0FE-11FC4D7E0296}" presName="parentShp" presStyleLbl="node1" presStyleIdx="0" presStyleCnt="3" custLinFactNeighborX="-1412" custLinFactNeighborY="-932">
        <dgm:presLayoutVars>
          <dgm:bulletEnabled val="1"/>
        </dgm:presLayoutVars>
      </dgm:prSet>
      <dgm:spPr/>
    </dgm:pt>
    <dgm:pt modelId="{DC9E3A4B-A545-45E2-A9B4-2DD0DD954303}" type="pres">
      <dgm:prSet presAssocID="{BBC6C69B-378B-49F3-B0FE-11FC4D7E0296}" presName="childShp" presStyleLbl="bgAccFollowNode1" presStyleIdx="0" presStyleCnt="3">
        <dgm:presLayoutVars>
          <dgm:bulletEnabled val="1"/>
        </dgm:presLayoutVars>
      </dgm:prSet>
      <dgm:spPr/>
    </dgm:pt>
    <dgm:pt modelId="{42AC30A6-103F-47DD-B465-0EB7202C60E7}" type="pres">
      <dgm:prSet presAssocID="{F4699663-7F96-4DE0-852D-ADAC414624EE}" presName="spacing" presStyleCnt="0"/>
      <dgm:spPr/>
    </dgm:pt>
    <dgm:pt modelId="{80A5B34F-5F2E-42D0-9CD3-1081349FB5B6}" type="pres">
      <dgm:prSet presAssocID="{3F308431-C26B-45B0-84A6-36DB16F9A67F}" presName="linNode" presStyleCnt="0"/>
      <dgm:spPr/>
    </dgm:pt>
    <dgm:pt modelId="{F8760B68-0D94-4B93-A955-FFFBD01FBE4F}" type="pres">
      <dgm:prSet presAssocID="{3F308431-C26B-45B0-84A6-36DB16F9A67F}" presName="parentShp" presStyleLbl="node1" presStyleIdx="1" presStyleCnt="3">
        <dgm:presLayoutVars>
          <dgm:bulletEnabled val="1"/>
        </dgm:presLayoutVars>
      </dgm:prSet>
      <dgm:spPr/>
    </dgm:pt>
    <dgm:pt modelId="{87BC0664-8DD2-4A1A-BED1-934B68F97E58}" type="pres">
      <dgm:prSet presAssocID="{3F308431-C26B-45B0-84A6-36DB16F9A67F}" presName="childShp" presStyleLbl="bgAccFollowNode1" presStyleIdx="1" presStyleCnt="3">
        <dgm:presLayoutVars>
          <dgm:bulletEnabled val="1"/>
        </dgm:presLayoutVars>
      </dgm:prSet>
      <dgm:spPr/>
    </dgm:pt>
    <dgm:pt modelId="{78A92F05-B9FB-485B-A86D-BCF31B2E5462}" type="pres">
      <dgm:prSet presAssocID="{2CEF2821-5285-40A3-BC4F-94058C37749B}" presName="spacing" presStyleCnt="0"/>
      <dgm:spPr/>
    </dgm:pt>
    <dgm:pt modelId="{731A7862-FAB7-4928-9139-7E609188E041}" type="pres">
      <dgm:prSet presAssocID="{7ECA856D-CB77-4D2A-AC2A-0002C0B84EB3}" presName="linNode" presStyleCnt="0"/>
      <dgm:spPr/>
    </dgm:pt>
    <dgm:pt modelId="{8EDB29D6-45BC-492A-A7B2-1C46228B23D7}" type="pres">
      <dgm:prSet presAssocID="{7ECA856D-CB77-4D2A-AC2A-0002C0B84EB3}" presName="parentShp" presStyleLbl="node1" presStyleIdx="2" presStyleCnt="3">
        <dgm:presLayoutVars>
          <dgm:bulletEnabled val="1"/>
        </dgm:presLayoutVars>
      </dgm:prSet>
      <dgm:spPr/>
    </dgm:pt>
    <dgm:pt modelId="{5BCD3675-18E4-4475-BB52-F324556B1261}" type="pres">
      <dgm:prSet presAssocID="{7ECA856D-CB77-4D2A-AC2A-0002C0B84EB3}" presName="childShp" presStyleLbl="bgAccFollowNode1" presStyleIdx="2" presStyleCnt="3">
        <dgm:presLayoutVars>
          <dgm:bulletEnabled val="1"/>
        </dgm:presLayoutVars>
      </dgm:prSet>
      <dgm:spPr/>
    </dgm:pt>
  </dgm:ptLst>
  <dgm:cxnLst>
    <dgm:cxn modelId="{9DE81107-8321-484A-B43C-73100074F116}" srcId="{7ECA856D-CB77-4D2A-AC2A-0002C0B84EB3}" destId="{86F333D0-59E1-4096-AD33-C449A88356CA}" srcOrd="0" destOrd="0" parTransId="{3E5C0D7B-165F-4892-A291-E12C4A17213E}" sibTransId="{761D8284-1E96-446F-AC88-0456E6B8045D}"/>
    <dgm:cxn modelId="{B1C9BF1F-6C3E-4261-A561-445DDF6C8EB7}" type="presOf" srcId="{BBC6C69B-378B-49F3-B0FE-11FC4D7E0296}" destId="{B26A2C27-8331-49B3-B31B-3C3AE18B4671}" srcOrd="0" destOrd="0" presId="urn:microsoft.com/office/officeart/2005/8/layout/vList6"/>
    <dgm:cxn modelId="{F24BB323-8299-46FF-A470-34514CA7C5C5}" srcId="{110633E4-0C29-4CD2-A915-7A9317738101}" destId="{BBC6C69B-378B-49F3-B0FE-11FC4D7E0296}" srcOrd="0" destOrd="0" parTransId="{FFC2BD3E-FD34-4DA9-B2EC-28E73E70A4EA}" sibTransId="{F4699663-7F96-4DE0-852D-ADAC414624EE}"/>
    <dgm:cxn modelId="{F35BC025-A61D-4415-B5D4-9D20B26CE69E}" type="presOf" srcId="{5F0EBE96-20A2-442A-9EA6-B56CBDDE67C2}" destId="{DC9E3A4B-A545-45E2-A9B4-2DD0DD954303}" srcOrd="0" destOrd="0" presId="urn:microsoft.com/office/officeart/2005/8/layout/vList6"/>
    <dgm:cxn modelId="{D62D0244-8464-4D4C-9981-87ECEC85D7E2}" srcId="{110633E4-0C29-4CD2-A915-7A9317738101}" destId="{3F308431-C26B-45B0-84A6-36DB16F9A67F}" srcOrd="1" destOrd="0" parTransId="{2D7D2450-2E10-47E5-B848-0796754CD7A4}" sibTransId="{2CEF2821-5285-40A3-BC4F-94058C37749B}"/>
    <dgm:cxn modelId="{00B2A544-5E47-4A24-86D6-C86412E6CC48}" type="presOf" srcId="{110633E4-0C29-4CD2-A915-7A9317738101}" destId="{8C83D7D9-5971-4357-88DC-389F73B098DC}" srcOrd="0" destOrd="0" presId="urn:microsoft.com/office/officeart/2005/8/layout/vList6"/>
    <dgm:cxn modelId="{4F4E384B-BD6A-47D2-B5E1-681600D1F159}" srcId="{3F308431-C26B-45B0-84A6-36DB16F9A67F}" destId="{091E6800-DD1D-48C4-8E24-D685EE1FF094}" srcOrd="0" destOrd="0" parTransId="{DD5A029C-BFD6-42C7-BB7E-F0180C41770B}" sibTransId="{01EA3FB3-F902-4826-A357-44026CE5BB43}"/>
    <dgm:cxn modelId="{2FE559A1-C191-4CF8-B9ED-E6C5DE8AF5B8}" type="presOf" srcId="{7ECA856D-CB77-4D2A-AC2A-0002C0B84EB3}" destId="{8EDB29D6-45BC-492A-A7B2-1C46228B23D7}" srcOrd="0" destOrd="0" presId="urn:microsoft.com/office/officeart/2005/8/layout/vList6"/>
    <dgm:cxn modelId="{7A540BA9-14DE-4379-A3E8-12515D6A1851}" type="presOf" srcId="{091E6800-DD1D-48C4-8E24-D685EE1FF094}" destId="{87BC0664-8DD2-4A1A-BED1-934B68F97E58}" srcOrd="0" destOrd="0" presId="urn:microsoft.com/office/officeart/2005/8/layout/vList6"/>
    <dgm:cxn modelId="{C9E597D8-FBB7-470E-ADCA-0DFBEFBE8150}" type="presOf" srcId="{86F333D0-59E1-4096-AD33-C449A88356CA}" destId="{5BCD3675-18E4-4475-BB52-F324556B1261}" srcOrd="0" destOrd="0" presId="urn:microsoft.com/office/officeart/2005/8/layout/vList6"/>
    <dgm:cxn modelId="{E18349E3-1E81-4386-B269-295234A78DC4}" type="presOf" srcId="{3F308431-C26B-45B0-84A6-36DB16F9A67F}" destId="{F8760B68-0D94-4B93-A955-FFFBD01FBE4F}" srcOrd="0" destOrd="0" presId="urn:microsoft.com/office/officeart/2005/8/layout/vList6"/>
    <dgm:cxn modelId="{D6BECDEB-7B7A-4FC9-8A1C-680924F041AC}" srcId="{110633E4-0C29-4CD2-A915-7A9317738101}" destId="{7ECA856D-CB77-4D2A-AC2A-0002C0B84EB3}" srcOrd="2" destOrd="0" parTransId="{758FBD75-5B48-4D7A-AB43-6471E026591E}" sibTransId="{424245F9-597F-44B5-8534-B4B9010011C0}"/>
    <dgm:cxn modelId="{6FC7ACEC-18BF-4B4A-AC8E-ED3546B01A6D}" srcId="{BBC6C69B-378B-49F3-B0FE-11FC4D7E0296}" destId="{5F0EBE96-20A2-442A-9EA6-B56CBDDE67C2}" srcOrd="0" destOrd="0" parTransId="{DC4A75C6-5414-4485-A06D-CAC77C2B3E87}" sibTransId="{862967ED-4B66-4ACE-AD0F-496AF47DF9DB}"/>
    <dgm:cxn modelId="{7BC8A845-5D90-470C-BEC9-36CD22DFBC89}" type="presParOf" srcId="{8C83D7D9-5971-4357-88DC-389F73B098DC}" destId="{FFE9388D-A1E3-41C6-AF40-18D093A72C5F}" srcOrd="0" destOrd="0" presId="urn:microsoft.com/office/officeart/2005/8/layout/vList6"/>
    <dgm:cxn modelId="{10BD92A5-1E95-40CB-A11E-50AE683CD7EF}" type="presParOf" srcId="{FFE9388D-A1E3-41C6-AF40-18D093A72C5F}" destId="{B26A2C27-8331-49B3-B31B-3C3AE18B4671}" srcOrd="0" destOrd="0" presId="urn:microsoft.com/office/officeart/2005/8/layout/vList6"/>
    <dgm:cxn modelId="{70882B2C-9017-4E0B-961D-68E007E65BC9}" type="presParOf" srcId="{FFE9388D-A1E3-41C6-AF40-18D093A72C5F}" destId="{DC9E3A4B-A545-45E2-A9B4-2DD0DD954303}" srcOrd="1" destOrd="0" presId="urn:microsoft.com/office/officeart/2005/8/layout/vList6"/>
    <dgm:cxn modelId="{D7D8A898-3771-47EB-BCD8-27BCBFAC570A}" type="presParOf" srcId="{8C83D7D9-5971-4357-88DC-389F73B098DC}" destId="{42AC30A6-103F-47DD-B465-0EB7202C60E7}" srcOrd="1" destOrd="0" presId="urn:microsoft.com/office/officeart/2005/8/layout/vList6"/>
    <dgm:cxn modelId="{3BFC1737-A3B7-4C22-BF65-DB58BDB3229A}" type="presParOf" srcId="{8C83D7D9-5971-4357-88DC-389F73B098DC}" destId="{80A5B34F-5F2E-42D0-9CD3-1081349FB5B6}" srcOrd="2" destOrd="0" presId="urn:microsoft.com/office/officeart/2005/8/layout/vList6"/>
    <dgm:cxn modelId="{12DC8671-AF45-4E46-916C-33D18F85F974}" type="presParOf" srcId="{80A5B34F-5F2E-42D0-9CD3-1081349FB5B6}" destId="{F8760B68-0D94-4B93-A955-FFFBD01FBE4F}" srcOrd="0" destOrd="0" presId="urn:microsoft.com/office/officeart/2005/8/layout/vList6"/>
    <dgm:cxn modelId="{C0F44427-2CFA-4C63-B235-8D56F758BE97}" type="presParOf" srcId="{80A5B34F-5F2E-42D0-9CD3-1081349FB5B6}" destId="{87BC0664-8DD2-4A1A-BED1-934B68F97E58}" srcOrd="1" destOrd="0" presId="urn:microsoft.com/office/officeart/2005/8/layout/vList6"/>
    <dgm:cxn modelId="{D76EAB4E-2913-42E2-A19D-42E5FBBD034E}" type="presParOf" srcId="{8C83D7D9-5971-4357-88DC-389F73B098DC}" destId="{78A92F05-B9FB-485B-A86D-BCF31B2E5462}" srcOrd="3" destOrd="0" presId="urn:microsoft.com/office/officeart/2005/8/layout/vList6"/>
    <dgm:cxn modelId="{1B5A79C9-F3E1-40EB-B409-D5FA8E60C1D5}" type="presParOf" srcId="{8C83D7D9-5971-4357-88DC-389F73B098DC}" destId="{731A7862-FAB7-4928-9139-7E609188E041}" srcOrd="4" destOrd="0" presId="urn:microsoft.com/office/officeart/2005/8/layout/vList6"/>
    <dgm:cxn modelId="{46B2410C-8DCF-47BF-A7D7-03419F8D6057}" type="presParOf" srcId="{731A7862-FAB7-4928-9139-7E609188E041}" destId="{8EDB29D6-45BC-492A-A7B2-1C46228B23D7}" srcOrd="0" destOrd="0" presId="urn:microsoft.com/office/officeart/2005/8/layout/vList6"/>
    <dgm:cxn modelId="{484FC679-B323-46D9-B502-CC3EF6D786C7}" type="presParOf" srcId="{731A7862-FAB7-4928-9139-7E609188E041}" destId="{5BCD3675-18E4-4475-BB52-F324556B126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A4FAE7-0652-467B-A5D7-9E654071C34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879EAC4-03C5-4986-BBF1-FF860ACC565A}">
      <dgm:prSet phldrT="[Texto]" custT="1"/>
      <dgm:spPr/>
      <dgm:t>
        <a:bodyPr/>
        <a:lstStyle/>
        <a:p>
          <a:pPr algn="l"/>
          <a:r>
            <a:rPr lang="en-US" sz="2200" noProof="0" dirty="0">
              <a:latin typeface="Century Gothic" panose="020B0502020202020204" pitchFamily="34" charset="0"/>
            </a:rPr>
            <a:t>1. Explaining purpose</a:t>
          </a:r>
        </a:p>
      </dgm:t>
    </dgm:pt>
    <dgm:pt modelId="{BD221DC3-FB80-4C5C-9CF7-B1BF63D5E8D8}" type="parTrans" cxnId="{477FBA25-BCDC-4AA8-A63B-6D1C7CFB2B76}">
      <dgm:prSet/>
      <dgm:spPr/>
      <dgm:t>
        <a:bodyPr/>
        <a:lstStyle/>
        <a:p>
          <a:endParaRPr lang="en-US" noProof="0"/>
        </a:p>
      </dgm:t>
    </dgm:pt>
    <dgm:pt modelId="{C4099B6F-B663-432A-8012-7331CB25D8F1}" type="sibTrans" cxnId="{477FBA25-BCDC-4AA8-A63B-6D1C7CFB2B76}">
      <dgm:prSet/>
      <dgm:spPr/>
      <dgm:t>
        <a:bodyPr/>
        <a:lstStyle/>
        <a:p>
          <a:endParaRPr lang="en-US" noProof="0"/>
        </a:p>
      </dgm:t>
    </dgm:pt>
    <dgm:pt modelId="{4E4031CE-0416-4FEA-9A2D-2B1F5D32FAC5}">
      <dgm:prSet phldrT="[Texto]"/>
      <dgm:spPr/>
      <dgm:t>
        <a:bodyPr/>
        <a:lstStyle/>
        <a:p>
          <a:pPr>
            <a:buFont typeface="Wingdings" panose="05000000000000000000" pitchFamily="2" charset="2"/>
            <a:buChar char="§"/>
          </a:pPr>
          <a:r>
            <a:rPr lang="en-US" noProof="0" dirty="0">
              <a:latin typeface="Century Gothic" panose="020B0502020202020204" pitchFamily="34" charset="0"/>
            </a:rPr>
            <a:t>Be clear, honest, and transparent </a:t>
          </a:r>
          <a:br>
            <a:rPr lang="en-US" noProof="0" dirty="0">
              <a:latin typeface="Century Gothic" panose="020B0502020202020204" pitchFamily="34" charset="0"/>
            </a:rPr>
          </a:br>
          <a:r>
            <a:rPr lang="en-US" noProof="0" dirty="0">
              <a:latin typeface="Century Gothic" panose="020B0502020202020204" pitchFamily="34" charset="0"/>
            </a:rPr>
            <a:t>about purpose</a:t>
          </a:r>
        </a:p>
      </dgm:t>
    </dgm:pt>
    <dgm:pt modelId="{AA2C81C9-22A8-4FF4-8D10-6E6710A748CC}" type="parTrans" cxnId="{76275AC5-6492-4610-B447-60BA9F1EC3CF}">
      <dgm:prSet/>
      <dgm:spPr/>
      <dgm:t>
        <a:bodyPr/>
        <a:lstStyle/>
        <a:p>
          <a:endParaRPr lang="en-US" noProof="0"/>
        </a:p>
      </dgm:t>
    </dgm:pt>
    <dgm:pt modelId="{E5C90544-9C67-4286-91F9-A9520444EBC8}" type="sibTrans" cxnId="{76275AC5-6492-4610-B447-60BA9F1EC3CF}">
      <dgm:prSet/>
      <dgm:spPr/>
      <dgm:t>
        <a:bodyPr/>
        <a:lstStyle/>
        <a:p>
          <a:endParaRPr lang="en-US" noProof="0"/>
        </a:p>
      </dgm:t>
    </dgm:pt>
    <dgm:pt modelId="{D72D328F-4820-4C04-ABEF-B78CD13445B8}">
      <dgm:prSet phldrT="[Texto]" custT="1"/>
      <dgm:spPr/>
      <dgm:t>
        <a:bodyPr/>
        <a:lstStyle/>
        <a:p>
          <a:pPr algn="l"/>
          <a:r>
            <a:rPr lang="en-US" sz="2200" noProof="0" dirty="0">
              <a:latin typeface="Century Gothic" panose="020B0502020202020204" pitchFamily="34" charset="0"/>
            </a:rPr>
            <a:t>2. Reciprocity </a:t>
          </a:r>
        </a:p>
      </dgm:t>
    </dgm:pt>
    <dgm:pt modelId="{102F30B1-C650-4AF2-8459-F27BEFA7456F}" type="parTrans" cxnId="{BD6E923B-6865-4C68-81BA-275FACE3B099}">
      <dgm:prSet/>
      <dgm:spPr/>
      <dgm:t>
        <a:bodyPr/>
        <a:lstStyle/>
        <a:p>
          <a:endParaRPr lang="en-US" noProof="0"/>
        </a:p>
      </dgm:t>
    </dgm:pt>
    <dgm:pt modelId="{696B2CD7-60F8-475D-B62C-E3D5F0CC8D6B}" type="sibTrans" cxnId="{BD6E923B-6865-4C68-81BA-275FACE3B099}">
      <dgm:prSet/>
      <dgm:spPr/>
      <dgm:t>
        <a:bodyPr/>
        <a:lstStyle/>
        <a:p>
          <a:endParaRPr lang="en-US" noProof="0"/>
        </a:p>
      </dgm:t>
    </dgm:pt>
    <dgm:pt modelId="{0C6FDC7A-A0CF-4A03-BD4D-2EAF2B1D6CA8}">
      <dgm:prSet phldrT="[Texto]"/>
      <dgm:spPr/>
      <dgm:t>
        <a:bodyPr/>
        <a:lstStyle/>
        <a:p>
          <a:pPr>
            <a:buFont typeface="Wingdings" panose="05000000000000000000" pitchFamily="2" charset="2"/>
            <a:buChar char="§"/>
          </a:pPr>
          <a:r>
            <a:rPr lang="en-US" noProof="0" dirty="0">
              <a:latin typeface="Century Gothic" panose="020B0502020202020204" pitchFamily="34" charset="0"/>
            </a:rPr>
            <a:t>Honor the gift of an interviewee’s time </a:t>
          </a:r>
          <a:br>
            <a:rPr lang="en-US" noProof="0" dirty="0">
              <a:latin typeface="Century Gothic" panose="020B0502020202020204" pitchFamily="34" charset="0"/>
            </a:rPr>
          </a:br>
          <a:r>
            <a:rPr lang="en-US" noProof="0" dirty="0">
              <a:latin typeface="Century Gothic" panose="020B0502020202020204" pitchFamily="34" charset="0"/>
            </a:rPr>
            <a:t>in a meaningful and tangible way</a:t>
          </a:r>
        </a:p>
      </dgm:t>
    </dgm:pt>
    <dgm:pt modelId="{BE8D14FB-C8AD-4CA3-88E4-34F97167D753}" type="parTrans" cxnId="{67882FE2-5E69-4AFB-B9BA-574BBFF3984F}">
      <dgm:prSet/>
      <dgm:spPr/>
      <dgm:t>
        <a:bodyPr/>
        <a:lstStyle/>
        <a:p>
          <a:endParaRPr lang="en-US" noProof="0"/>
        </a:p>
      </dgm:t>
    </dgm:pt>
    <dgm:pt modelId="{65ACC11E-6563-4390-AC94-558AC9BF8B5A}" type="sibTrans" cxnId="{67882FE2-5E69-4AFB-B9BA-574BBFF3984F}">
      <dgm:prSet/>
      <dgm:spPr/>
      <dgm:t>
        <a:bodyPr/>
        <a:lstStyle/>
        <a:p>
          <a:endParaRPr lang="en-US" noProof="0"/>
        </a:p>
      </dgm:t>
    </dgm:pt>
    <dgm:pt modelId="{20045C90-1EB2-477F-A510-C13B268E0DAE}">
      <dgm:prSet phldrT="[Texto]" custT="1"/>
      <dgm:spPr/>
      <dgm:t>
        <a:bodyPr/>
        <a:lstStyle/>
        <a:p>
          <a:pPr algn="l"/>
          <a:r>
            <a:rPr lang="en-US" sz="2200" noProof="0" dirty="0">
              <a:latin typeface="Century Gothic" panose="020B0502020202020204" pitchFamily="34" charset="0"/>
            </a:rPr>
            <a:t>4. Risk assessment</a:t>
          </a:r>
        </a:p>
      </dgm:t>
    </dgm:pt>
    <dgm:pt modelId="{891D5081-2760-435C-949F-73CD091DB086}" type="parTrans" cxnId="{28C67565-8B79-469C-800A-09BA36231324}">
      <dgm:prSet/>
      <dgm:spPr/>
      <dgm:t>
        <a:bodyPr/>
        <a:lstStyle/>
        <a:p>
          <a:endParaRPr lang="en-US" noProof="0"/>
        </a:p>
      </dgm:t>
    </dgm:pt>
    <dgm:pt modelId="{1D8A6479-EFAE-49CE-9FD5-D7FB349ACC65}" type="sibTrans" cxnId="{28C67565-8B79-469C-800A-09BA36231324}">
      <dgm:prSet/>
      <dgm:spPr/>
      <dgm:t>
        <a:bodyPr/>
        <a:lstStyle/>
        <a:p>
          <a:endParaRPr lang="en-US" noProof="0"/>
        </a:p>
      </dgm:t>
    </dgm:pt>
    <dgm:pt modelId="{A29962F9-DE25-4881-8297-5CC2F740C423}">
      <dgm:prSet phldrT="[Texto]"/>
      <dgm:spPr/>
      <dgm:t>
        <a:bodyPr/>
        <a:lstStyle/>
        <a:p>
          <a:pPr>
            <a:buFont typeface="Wingdings" panose="05000000000000000000" pitchFamily="2" charset="2"/>
            <a:buChar char="§"/>
          </a:pPr>
          <a:r>
            <a:rPr lang="en-US" noProof="0" dirty="0">
              <a:latin typeface="Century Gothic" panose="020B0502020202020204" pitchFamily="34" charset="0"/>
            </a:rPr>
            <a:t>First of all, do no harm </a:t>
          </a:r>
        </a:p>
      </dgm:t>
    </dgm:pt>
    <dgm:pt modelId="{6B38EDCD-2E50-469E-9F11-EA2AF9DC2590}" type="parTrans" cxnId="{978560FA-BC91-4FE8-A530-CCA3E6A3D4F7}">
      <dgm:prSet/>
      <dgm:spPr/>
      <dgm:t>
        <a:bodyPr/>
        <a:lstStyle/>
        <a:p>
          <a:endParaRPr lang="en-US" noProof="0"/>
        </a:p>
      </dgm:t>
    </dgm:pt>
    <dgm:pt modelId="{C224FA79-FEE5-41B3-B8B8-88920CB8730A}" type="sibTrans" cxnId="{978560FA-BC91-4FE8-A530-CCA3E6A3D4F7}">
      <dgm:prSet/>
      <dgm:spPr/>
      <dgm:t>
        <a:bodyPr/>
        <a:lstStyle/>
        <a:p>
          <a:endParaRPr lang="en-US" noProof="0"/>
        </a:p>
      </dgm:t>
    </dgm:pt>
    <dgm:pt modelId="{972990D5-484E-4035-A14B-92CB70CC8D22}">
      <dgm:prSet custT="1"/>
      <dgm:spPr/>
      <dgm:t>
        <a:bodyPr/>
        <a:lstStyle/>
        <a:p>
          <a:pPr algn="l"/>
          <a:r>
            <a:rPr lang="en-US" sz="2200" noProof="0" dirty="0">
              <a:latin typeface="Century Gothic" panose="020B0502020202020204" pitchFamily="34" charset="0"/>
            </a:rPr>
            <a:t>3. Promises</a:t>
          </a:r>
        </a:p>
      </dgm:t>
    </dgm:pt>
    <dgm:pt modelId="{9586475D-E260-4EEE-91DC-632FBD8D6693}" type="parTrans" cxnId="{19A53814-68BF-49A0-A019-E7F9CE1B5C7A}">
      <dgm:prSet/>
      <dgm:spPr/>
      <dgm:t>
        <a:bodyPr/>
        <a:lstStyle/>
        <a:p>
          <a:endParaRPr lang="en-US" noProof="0"/>
        </a:p>
      </dgm:t>
    </dgm:pt>
    <dgm:pt modelId="{B6CB3A31-6D0E-4DD2-9472-5CCDC1E31E92}" type="sibTrans" cxnId="{19A53814-68BF-49A0-A019-E7F9CE1B5C7A}">
      <dgm:prSet/>
      <dgm:spPr/>
      <dgm:t>
        <a:bodyPr/>
        <a:lstStyle/>
        <a:p>
          <a:endParaRPr lang="en-US" noProof="0"/>
        </a:p>
      </dgm:t>
    </dgm:pt>
    <dgm:pt modelId="{2C27FECA-3E05-4152-B451-8CA5B53BF084}">
      <dgm:prSet phldrT="[Texto]" custT="1"/>
      <dgm:spPr/>
      <dgm:t>
        <a:bodyPr/>
        <a:lstStyle/>
        <a:p>
          <a:pPr algn="l"/>
          <a:r>
            <a:rPr lang="en-US" sz="2000" noProof="0" dirty="0">
              <a:latin typeface="Century Gothic" panose="020B0502020202020204" pitchFamily="34" charset="0"/>
            </a:rPr>
            <a:t>5. </a:t>
          </a:r>
          <a:r>
            <a:rPr lang="en-US" sz="2200" noProof="0">
              <a:latin typeface="Century Gothic" panose="020B0502020202020204" pitchFamily="34" charset="0"/>
            </a:rPr>
            <a:t>Confidentiality</a:t>
          </a:r>
          <a:endParaRPr lang="en-US" sz="2200" noProof="0" dirty="0">
            <a:latin typeface="Century Gothic" panose="020B0502020202020204" pitchFamily="34" charset="0"/>
          </a:endParaRPr>
        </a:p>
      </dgm:t>
    </dgm:pt>
    <dgm:pt modelId="{7727CBAA-9558-4EDC-8651-F5D3BE68BA26}" type="parTrans" cxnId="{0E45FC9C-35E2-46F0-A5AA-2EFD322E36BD}">
      <dgm:prSet/>
      <dgm:spPr/>
      <dgm:t>
        <a:bodyPr/>
        <a:lstStyle/>
        <a:p>
          <a:endParaRPr lang="en-US" noProof="0"/>
        </a:p>
      </dgm:t>
    </dgm:pt>
    <dgm:pt modelId="{FF57F773-34E3-4250-BEF6-6EA307F98031}" type="sibTrans" cxnId="{0E45FC9C-35E2-46F0-A5AA-2EFD322E36BD}">
      <dgm:prSet/>
      <dgm:spPr/>
      <dgm:t>
        <a:bodyPr/>
        <a:lstStyle/>
        <a:p>
          <a:endParaRPr lang="en-US" noProof="0"/>
        </a:p>
      </dgm:t>
    </dgm:pt>
    <dgm:pt modelId="{0F4F7797-03EE-40D4-BAFA-04358EB20257}">
      <dgm:prSet phldrT="[Texto]" custT="1"/>
      <dgm:spPr/>
      <dgm:t>
        <a:bodyPr/>
        <a:lstStyle/>
        <a:p>
          <a:pPr algn="l"/>
          <a:r>
            <a:rPr lang="en-US" sz="2200" noProof="0" dirty="0">
              <a:latin typeface="Century Gothic" panose="020B0502020202020204" pitchFamily="34" charset="0"/>
            </a:rPr>
            <a:t>6. Informed consent</a:t>
          </a:r>
        </a:p>
      </dgm:t>
    </dgm:pt>
    <dgm:pt modelId="{45AF867A-B831-4987-9770-DA0D8EF3308E}" type="parTrans" cxnId="{E69BC3E3-3C6E-4F3D-8C9E-24186A5D4E32}">
      <dgm:prSet/>
      <dgm:spPr/>
      <dgm:t>
        <a:bodyPr/>
        <a:lstStyle/>
        <a:p>
          <a:endParaRPr lang="en-US" noProof="0"/>
        </a:p>
      </dgm:t>
    </dgm:pt>
    <dgm:pt modelId="{810D5DFA-7236-44C0-9FE0-9BEA72B103E3}" type="sibTrans" cxnId="{E69BC3E3-3C6E-4F3D-8C9E-24186A5D4E32}">
      <dgm:prSet/>
      <dgm:spPr/>
      <dgm:t>
        <a:bodyPr/>
        <a:lstStyle/>
        <a:p>
          <a:endParaRPr lang="en-US" noProof="0"/>
        </a:p>
      </dgm:t>
    </dgm:pt>
    <dgm:pt modelId="{BB6D1D8C-9E35-40F2-9F8B-AC5BE71EB806}">
      <dgm:prSet/>
      <dgm:spPr/>
      <dgm:t>
        <a:bodyPr/>
        <a:lstStyle/>
        <a:p>
          <a:pPr>
            <a:buFont typeface="Wingdings" panose="05000000000000000000" pitchFamily="2" charset="2"/>
            <a:buChar char="§"/>
          </a:pPr>
          <a:r>
            <a:rPr lang="en-US" noProof="0" dirty="0">
              <a:latin typeface="Century Gothic" panose="020B0502020202020204" pitchFamily="34" charset="0"/>
            </a:rPr>
            <a:t>If you make promises, keep them</a:t>
          </a:r>
        </a:p>
      </dgm:t>
    </dgm:pt>
    <dgm:pt modelId="{6DF7A863-9E21-41AF-9140-9707A0FD40AB}" type="parTrans" cxnId="{3DEC0FBB-E321-4973-A508-EBB27F4EB7F3}">
      <dgm:prSet/>
      <dgm:spPr/>
      <dgm:t>
        <a:bodyPr/>
        <a:lstStyle/>
        <a:p>
          <a:endParaRPr lang="en-US" noProof="0"/>
        </a:p>
      </dgm:t>
    </dgm:pt>
    <dgm:pt modelId="{D2ED2336-D181-46E3-8DC2-9B622BAFA485}" type="sibTrans" cxnId="{3DEC0FBB-E321-4973-A508-EBB27F4EB7F3}">
      <dgm:prSet/>
      <dgm:spPr/>
      <dgm:t>
        <a:bodyPr/>
        <a:lstStyle/>
        <a:p>
          <a:endParaRPr lang="en-US" noProof="0"/>
        </a:p>
      </dgm:t>
    </dgm:pt>
    <dgm:pt modelId="{F585F608-1042-46BA-8223-F453F192464A}">
      <dgm:prSet/>
      <dgm:spPr/>
      <dgm:t>
        <a:bodyPr/>
        <a:lstStyle/>
        <a:p>
          <a:pPr>
            <a:buFont typeface="Wingdings" panose="05000000000000000000" pitchFamily="2" charset="2"/>
            <a:buChar char="§"/>
          </a:pPr>
          <a:r>
            <a:rPr lang="en-US" noProof="0" dirty="0">
              <a:latin typeface="Century Gothic" panose="020B0502020202020204" pitchFamily="34" charset="0"/>
            </a:rPr>
            <a:t>Know the ethical and legal dimensions </a:t>
          </a:r>
          <a:br>
            <a:rPr lang="en-US" noProof="0" dirty="0">
              <a:latin typeface="Century Gothic" panose="020B0502020202020204" pitchFamily="34" charset="0"/>
            </a:rPr>
          </a:br>
          <a:r>
            <a:rPr lang="en-US" noProof="0" dirty="0">
              <a:latin typeface="Century Gothic" panose="020B0502020202020204" pitchFamily="34" charset="0"/>
            </a:rPr>
            <a:t>of confidentiality</a:t>
          </a:r>
        </a:p>
      </dgm:t>
    </dgm:pt>
    <dgm:pt modelId="{FA0A28CE-2A80-4B6B-BCCB-24D0E3F1C557}" type="parTrans" cxnId="{6DF97D4C-E2D2-4039-B9BC-60E234ABEBE8}">
      <dgm:prSet/>
      <dgm:spPr/>
      <dgm:t>
        <a:bodyPr/>
        <a:lstStyle/>
        <a:p>
          <a:endParaRPr lang="en-US" noProof="0"/>
        </a:p>
      </dgm:t>
    </dgm:pt>
    <dgm:pt modelId="{D08C0826-3063-435E-AD0A-41E32264EB8A}" type="sibTrans" cxnId="{6DF97D4C-E2D2-4039-B9BC-60E234ABEBE8}">
      <dgm:prSet/>
      <dgm:spPr/>
      <dgm:t>
        <a:bodyPr/>
        <a:lstStyle/>
        <a:p>
          <a:endParaRPr lang="en-US" noProof="0"/>
        </a:p>
      </dgm:t>
    </dgm:pt>
    <dgm:pt modelId="{982A262C-C503-453F-8A74-188BA285E03D}">
      <dgm:prSet/>
      <dgm:spPr/>
      <dgm:t>
        <a:bodyPr/>
        <a:lstStyle/>
        <a:p>
          <a:pPr>
            <a:buFont typeface="Wingdings" panose="05000000000000000000" pitchFamily="2" charset="2"/>
            <a:buChar char="§"/>
          </a:pPr>
          <a:r>
            <a:rPr lang="en-US" noProof="0" dirty="0">
              <a:latin typeface="Century Gothic" panose="020B0502020202020204" pitchFamily="34" charset="0"/>
            </a:rPr>
            <a:t>Know and follow the standards of your discipline or field</a:t>
          </a:r>
        </a:p>
      </dgm:t>
    </dgm:pt>
    <dgm:pt modelId="{77EEFA3D-DB1F-46B3-9947-683B1B7BD901}" type="parTrans" cxnId="{F8444BE0-FA17-4C72-AF6D-C90961FC0E65}">
      <dgm:prSet/>
      <dgm:spPr/>
      <dgm:t>
        <a:bodyPr/>
        <a:lstStyle/>
        <a:p>
          <a:endParaRPr lang="en-US" noProof="0"/>
        </a:p>
      </dgm:t>
    </dgm:pt>
    <dgm:pt modelId="{798B7682-B5F5-49AF-94E8-DA958F235768}" type="sibTrans" cxnId="{F8444BE0-FA17-4C72-AF6D-C90961FC0E65}">
      <dgm:prSet/>
      <dgm:spPr/>
      <dgm:t>
        <a:bodyPr/>
        <a:lstStyle/>
        <a:p>
          <a:endParaRPr lang="en-US" noProof="0"/>
        </a:p>
      </dgm:t>
    </dgm:pt>
    <dgm:pt modelId="{B52A2DED-2FB2-49E0-8A60-AC49463E9E84}" type="pres">
      <dgm:prSet presAssocID="{A8A4FAE7-0652-467B-A5D7-9E654071C342}" presName="Name0" presStyleCnt="0">
        <dgm:presLayoutVars>
          <dgm:dir/>
          <dgm:animLvl val="lvl"/>
          <dgm:resizeHandles val="exact"/>
        </dgm:presLayoutVars>
      </dgm:prSet>
      <dgm:spPr/>
    </dgm:pt>
    <dgm:pt modelId="{B7BFCFB2-6C3A-47E3-8FBD-34613360B642}" type="pres">
      <dgm:prSet presAssocID="{0879EAC4-03C5-4986-BBF1-FF860ACC565A}" presName="linNode" presStyleCnt="0"/>
      <dgm:spPr/>
    </dgm:pt>
    <dgm:pt modelId="{0D96D392-4D6A-4C82-9746-FDA9A7F28EDE}" type="pres">
      <dgm:prSet presAssocID="{0879EAC4-03C5-4986-BBF1-FF860ACC565A}" presName="parentText" presStyleLbl="node1" presStyleIdx="0" presStyleCnt="6" custLinFactNeighborX="495" custLinFactNeighborY="172">
        <dgm:presLayoutVars>
          <dgm:chMax val="1"/>
          <dgm:bulletEnabled val="1"/>
        </dgm:presLayoutVars>
      </dgm:prSet>
      <dgm:spPr/>
    </dgm:pt>
    <dgm:pt modelId="{E72E8E9C-3C6D-4EA1-AFA5-D3B7B214EDAD}" type="pres">
      <dgm:prSet presAssocID="{0879EAC4-03C5-4986-BBF1-FF860ACC565A}" presName="descendantText" presStyleLbl="alignAccFollowNode1" presStyleIdx="0" presStyleCnt="6" custLinFactNeighborX="881" custLinFactNeighborY="215">
        <dgm:presLayoutVars>
          <dgm:bulletEnabled val="1"/>
        </dgm:presLayoutVars>
      </dgm:prSet>
      <dgm:spPr/>
    </dgm:pt>
    <dgm:pt modelId="{A84BCD77-6EF6-4722-ABAE-D8CCD8937AEE}" type="pres">
      <dgm:prSet presAssocID="{C4099B6F-B663-432A-8012-7331CB25D8F1}" presName="sp" presStyleCnt="0"/>
      <dgm:spPr/>
    </dgm:pt>
    <dgm:pt modelId="{B4396529-B08B-4C1C-9664-AA988E0A896A}" type="pres">
      <dgm:prSet presAssocID="{D72D328F-4820-4C04-ABEF-B78CD13445B8}" presName="linNode" presStyleCnt="0"/>
      <dgm:spPr/>
    </dgm:pt>
    <dgm:pt modelId="{5BEE32F2-1777-4635-B3D3-D126C1DCF105}" type="pres">
      <dgm:prSet presAssocID="{D72D328F-4820-4C04-ABEF-B78CD13445B8}" presName="parentText" presStyleLbl="node1" presStyleIdx="1" presStyleCnt="6" custLinFactNeighborX="495" custLinFactNeighborY="172">
        <dgm:presLayoutVars>
          <dgm:chMax val="1"/>
          <dgm:bulletEnabled val="1"/>
        </dgm:presLayoutVars>
      </dgm:prSet>
      <dgm:spPr/>
    </dgm:pt>
    <dgm:pt modelId="{CE3CA1BA-03B6-4E88-BCEE-EFB16BE7351E}" type="pres">
      <dgm:prSet presAssocID="{D72D328F-4820-4C04-ABEF-B78CD13445B8}" presName="descendantText" presStyleLbl="alignAccFollowNode1" presStyleIdx="1" presStyleCnt="6" custLinFactNeighborX="881" custLinFactNeighborY="215">
        <dgm:presLayoutVars>
          <dgm:bulletEnabled val="1"/>
        </dgm:presLayoutVars>
      </dgm:prSet>
      <dgm:spPr/>
    </dgm:pt>
    <dgm:pt modelId="{5D0787E8-9FE2-4725-AF97-65A3E48459ED}" type="pres">
      <dgm:prSet presAssocID="{696B2CD7-60F8-475D-B62C-E3D5F0CC8D6B}" presName="sp" presStyleCnt="0"/>
      <dgm:spPr/>
    </dgm:pt>
    <dgm:pt modelId="{1F2F422D-2652-43F6-9BBE-98CFCC940261}" type="pres">
      <dgm:prSet presAssocID="{972990D5-484E-4035-A14B-92CB70CC8D22}" presName="linNode" presStyleCnt="0"/>
      <dgm:spPr/>
    </dgm:pt>
    <dgm:pt modelId="{F04BC25F-7ED4-466E-9A31-D206C8388C7A}" type="pres">
      <dgm:prSet presAssocID="{972990D5-484E-4035-A14B-92CB70CC8D22}" presName="parentText" presStyleLbl="node1" presStyleIdx="2" presStyleCnt="6" custLinFactNeighborX="495" custLinFactNeighborY="172">
        <dgm:presLayoutVars>
          <dgm:chMax val="1"/>
          <dgm:bulletEnabled val="1"/>
        </dgm:presLayoutVars>
      </dgm:prSet>
      <dgm:spPr/>
    </dgm:pt>
    <dgm:pt modelId="{111B9068-64DB-48AF-A8C3-20382CA59E36}" type="pres">
      <dgm:prSet presAssocID="{972990D5-484E-4035-A14B-92CB70CC8D22}" presName="descendantText" presStyleLbl="alignAccFollowNode1" presStyleIdx="2" presStyleCnt="6" custLinFactNeighborX="881" custLinFactNeighborY="215">
        <dgm:presLayoutVars>
          <dgm:bulletEnabled val="1"/>
        </dgm:presLayoutVars>
      </dgm:prSet>
      <dgm:spPr/>
    </dgm:pt>
    <dgm:pt modelId="{C79388E8-513C-4892-9547-AACAC28C897E}" type="pres">
      <dgm:prSet presAssocID="{B6CB3A31-6D0E-4DD2-9472-5CCDC1E31E92}" presName="sp" presStyleCnt="0"/>
      <dgm:spPr/>
    </dgm:pt>
    <dgm:pt modelId="{3AFD560D-B6F4-4CF0-8417-42ECF1161DA1}" type="pres">
      <dgm:prSet presAssocID="{20045C90-1EB2-477F-A510-C13B268E0DAE}" presName="linNode" presStyleCnt="0"/>
      <dgm:spPr/>
    </dgm:pt>
    <dgm:pt modelId="{FBA1679C-87C6-4E92-B127-6A00FE1EAB43}" type="pres">
      <dgm:prSet presAssocID="{20045C90-1EB2-477F-A510-C13B268E0DAE}" presName="parentText" presStyleLbl="node1" presStyleIdx="3" presStyleCnt="6" custLinFactNeighborX="495" custLinFactNeighborY="172">
        <dgm:presLayoutVars>
          <dgm:chMax val="1"/>
          <dgm:bulletEnabled val="1"/>
        </dgm:presLayoutVars>
      </dgm:prSet>
      <dgm:spPr/>
    </dgm:pt>
    <dgm:pt modelId="{56D8A8F7-3788-4B79-B45A-C00E21A8FFD0}" type="pres">
      <dgm:prSet presAssocID="{20045C90-1EB2-477F-A510-C13B268E0DAE}" presName="descendantText" presStyleLbl="alignAccFollowNode1" presStyleIdx="3" presStyleCnt="6" custLinFactNeighborX="881" custLinFactNeighborY="215">
        <dgm:presLayoutVars>
          <dgm:bulletEnabled val="1"/>
        </dgm:presLayoutVars>
      </dgm:prSet>
      <dgm:spPr/>
    </dgm:pt>
    <dgm:pt modelId="{40301A53-65CD-47FA-BB44-2A6203FF660A}" type="pres">
      <dgm:prSet presAssocID="{1D8A6479-EFAE-49CE-9FD5-D7FB349ACC65}" presName="sp" presStyleCnt="0"/>
      <dgm:spPr/>
    </dgm:pt>
    <dgm:pt modelId="{F4A5A896-CE00-4D34-94B4-A892C8D09D16}" type="pres">
      <dgm:prSet presAssocID="{2C27FECA-3E05-4152-B451-8CA5B53BF084}" presName="linNode" presStyleCnt="0"/>
      <dgm:spPr/>
    </dgm:pt>
    <dgm:pt modelId="{16F3959F-B4C4-450D-A7C4-518F3801BCFC}" type="pres">
      <dgm:prSet presAssocID="{2C27FECA-3E05-4152-B451-8CA5B53BF084}" presName="parentText" presStyleLbl="node1" presStyleIdx="4" presStyleCnt="6" custLinFactNeighborX="495" custLinFactNeighborY="172">
        <dgm:presLayoutVars>
          <dgm:chMax val="1"/>
          <dgm:bulletEnabled val="1"/>
        </dgm:presLayoutVars>
      </dgm:prSet>
      <dgm:spPr/>
    </dgm:pt>
    <dgm:pt modelId="{D7055B47-A713-49D0-B823-5FEB7EB5A047}" type="pres">
      <dgm:prSet presAssocID="{2C27FECA-3E05-4152-B451-8CA5B53BF084}" presName="descendantText" presStyleLbl="alignAccFollowNode1" presStyleIdx="4" presStyleCnt="6" custLinFactNeighborX="881" custLinFactNeighborY="215">
        <dgm:presLayoutVars>
          <dgm:bulletEnabled val="1"/>
        </dgm:presLayoutVars>
      </dgm:prSet>
      <dgm:spPr/>
    </dgm:pt>
    <dgm:pt modelId="{16032269-BF4C-4D52-A699-9B408ADC2113}" type="pres">
      <dgm:prSet presAssocID="{FF57F773-34E3-4250-BEF6-6EA307F98031}" presName="sp" presStyleCnt="0"/>
      <dgm:spPr/>
    </dgm:pt>
    <dgm:pt modelId="{18E3B2CF-E169-452C-B528-92E37D59DA46}" type="pres">
      <dgm:prSet presAssocID="{0F4F7797-03EE-40D4-BAFA-04358EB20257}" presName="linNode" presStyleCnt="0"/>
      <dgm:spPr/>
    </dgm:pt>
    <dgm:pt modelId="{42E66DA9-818B-4F64-AB57-EC88A99B016C}" type="pres">
      <dgm:prSet presAssocID="{0F4F7797-03EE-40D4-BAFA-04358EB20257}" presName="parentText" presStyleLbl="node1" presStyleIdx="5" presStyleCnt="6" custLinFactNeighborX="495" custLinFactNeighborY="172">
        <dgm:presLayoutVars>
          <dgm:chMax val="1"/>
          <dgm:bulletEnabled val="1"/>
        </dgm:presLayoutVars>
      </dgm:prSet>
      <dgm:spPr/>
    </dgm:pt>
    <dgm:pt modelId="{98DC4D86-5C3A-4605-A129-2F9FF33B4489}" type="pres">
      <dgm:prSet presAssocID="{0F4F7797-03EE-40D4-BAFA-04358EB20257}" presName="descendantText" presStyleLbl="alignAccFollowNode1" presStyleIdx="5" presStyleCnt="6">
        <dgm:presLayoutVars>
          <dgm:bulletEnabled val="1"/>
        </dgm:presLayoutVars>
      </dgm:prSet>
      <dgm:spPr/>
    </dgm:pt>
  </dgm:ptLst>
  <dgm:cxnLst>
    <dgm:cxn modelId="{AF123801-1780-4C00-851A-E171A489EBC5}" type="presOf" srcId="{D72D328F-4820-4C04-ABEF-B78CD13445B8}" destId="{5BEE32F2-1777-4635-B3D3-D126C1DCF105}" srcOrd="0" destOrd="0" presId="urn:microsoft.com/office/officeart/2005/8/layout/vList5"/>
    <dgm:cxn modelId="{79A13901-D99C-4AB4-89E7-79B6D7DD42F6}" type="presOf" srcId="{4E4031CE-0416-4FEA-9A2D-2B1F5D32FAC5}" destId="{E72E8E9C-3C6D-4EA1-AFA5-D3B7B214EDAD}" srcOrd="0" destOrd="0" presId="urn:microsoft.com/office/officeart/2005/8/layout/vList5"/>
    <dgm:cxn modelId="{19A53814-68BF-49A0-A019-E7F9CE1B5C7A}" srcId="{A8A4FAE7-0652-467B-A5D7-9E654071C342}" destId="{972990D5-484E-4035-A14B-92CB70CC8D22}" srcOrd="2" destOrd="0" parTransId="{9586475D-E260-4EEE-91DC-632FBD8D6693}" sibTransId="{B6CB3A31-6D0E-4DD2-9472-5CCDC1E31E92}"/>
    <dgm:cxn modelId="{04043D1C-343C-4740-AE09-BD8E7CE87633}" type="presOf" srcId="{0C6FDC7A-A0CF-4A03-BD4D-2EAF2B1D6CA8}" destId="{CE3CA1BA-03B6-4E88-BCEE-EFB16BE7351E}" srcOrd="0" destOrd="0" presId="urn:microsoft.com/office/officeart/2005/8/layout/vList5"/>
    <dgm:cxn modelId="{9CA18625-AE41-4EA3-A853-26F907367858}" type="presOf" srcId="{BB6D1D8C-9E35-40F2-9F8B-AC5BE71EB806}" destId="{111B9068-64DB-48AF-A8C3-20382CA59E36}" srcOrd="0" destOrd="0" presId="urn:microsoft.com/office/officeart/2005/8/layout/vList5"/>
    <dgm:cxn modelId="{477FBA25-BCDC-4AA8-A63B-6D1C7CFB2B76}" srcId="{A8A4FAE7-0652-467B-A5D7-9E654071C342}" destId="{0879EAC4-03C5-4986-BBF1-FF860ACC565A}" srcOrd="0" destOrd="0" parTransId="{BD221DC3-FB80-4C5C-9CF7-B1BF63D5E8D8}" sibTransId="{C4099B6F-B663-432A-8012-7331CB25D8F1}"/>
    <dgm:cxn modelId="{BD6E923B-6865-4C68-81BA-275FACE3B099}" srcId="{A8A4FAE7-0652-467B-A5D7-9E654071C342}" destId="{D72D328F-4820-4C04-ABEF-B78CD13445B8}" srcOrd="1" destOrd="0" parTransId="{102F30B1-C650-4AF2-8459-F27BEFA7456F}" sibTransId="{696B2CD7-60F8-475D-B62C-E3D5F0CC8D6B}"/>
    <dgm:cxn modelId="{BF94BF3F-D0F8-4BF5-9587-2D2A5D083EB9}" type="presOf" srcId="{982A262C-C503-453F-8A74-188BA285E03D}" destId="{98DC4D86-5C3A-4605-A129-2F9FF33B4489}" srcOrd="0" destOrd="0" presId="urn:microsoft.com/office/officeart/2005/8/layout/vList5"/>
    <dgm:cxn modelId="{28C67565-8B79-469C-800A-09BA36231324}" srcId="{A8A4FAE7-0652-467B-A5D7-9E654071C342}" destId="{20045C90-1EB2-477F-A510-C13B268E0DAE}" srcOrd="3" destOrd="0" parTransId="{891D5081-2760-435C-949F-73CD091DB086}" sibTransId="{1D8A6479-EFAE-49CE-9FD5-D7FB349ACC65}"/>
    <dgm:cxn modelId="{6DF97D4C-E2D2-4039-B9BC-60E234ABEBE8}" srcId="{2C27FECA-3E05-4152-B451-8CA5B53BF084}" destId="{F585F608-1042-46BA-8223-F453F192464A}" srcOrd="0" destOrd="0" parTransId="{FA0A28CE-2A80-4B6B-BCCB-24D0E3F1C557}" sibTransId="{D08C0826-3063-435E-AD0A-41E32264EB8A}"/>
    <dgm:cxn modelId="{1EEFBF76-D3FD-45A7-8FAB-A1683A09F498}" type="presOf" srcId="{A8A4FAE7-0652-467B-A5D7-9E654071C342}" destId="{B52A2DED-2FB2-49E0-8A60-AC49463E9E84}" srcOrd="0" destOrd="0" presId="urn:microsoft.com/office/officeart/2005/8/layout/vList5"/>
    <dgm:cxn modelId="{B862CE80-2CD3-4951-93AF-B2A459A76E42}" type="presOf" srcId="{20045C90-1EB2-477F-A510-C13B268E0DAE}" destId="{FBA1679C-87C6-4E92-B127-6A00FE1EAB43}" srcOrd="0" destOrd="0" presId="urn:microsoft.com/office/officeart/2005/8/layout/vList5"/>
    <dgm:cxn modelId="{3F3BB18C-5A8B-49E8-AE49-F3C4EAF99B7B}" type="presOf" srcId="{2C27FECA-3E05-4152-B451-8CA5B53BF084}" destId="{16F3959F-B4C4-450D-A7C4-518F3801BCFC}" srcOrd="0" destOrd="0" presId="urn:microsoft.com/office/officeart/2005/8/layout/vList5"/>
    <dgm:cxn modelId="{44F5CF8F-A330-434F-BDC5-7A0640FC2321}" type="presOf" srcId="{F585F608-1042-46BA-8223-F453F192464A}" destId="{D7055B47-A713-49D0-B823-5FEB7EB5A047}" srcOrd="0" destOrd="0" presId="urn:microsoft.com/office/officeart/2005/8/layout/vList5"/>
    <dgm:cxn modelId="{449FDB94-35C1-4514-B0EF-7E79366473CD}" type="presOf" srcId="{0F4F7797-03EE-40D4-BAFA-04358EB20257}" destId="{42E66DA9-818B-4F64-AB57-EC88A99B016C}" srcOrd="0" destOrd="0" presId="urn:microsoft.com/office/officeart/2005/8/layout/vList5"/>
    <dgm:cxn modelId="{0E45FC9C-35E2-46F0-A5AA-2EFD322E36BD}" srcId="{A8A4FAE7-0652-467B-A5D7-9E654071C342}" destId="{2C27FECA-3E05-4152-B451-8CA5B53BF084}" srcOrd="4" destOrd="0" parTransId="{7727CBAA-9558-4EDC-8651-F5D3BE68BA26}" sibTransId="{FF57F773-34E3-4250-BEF6-6EA307F98031}"/>
    <dgm:cxn modelId="{A60AAAA4-B02F-4A61-AB10-D438597D4E31}" type="presOf" srcId="{0879EAC4-03C5-4986-BBF1-FF860ACC565A}" destId="{0D96D392-4D6A-4C82-9746-FDA9A7F28EDE}" srcOrd="0" destOrd="0" presId="urn:microsoft.com/office/officeart/2005/8/layout/vList5"/>
    <dgm:cxn modelId="{43FA11B2-98D9-4D20-A130-DE6510552D26}" type="presOf" srcId="{972990D5-484E-4035-A14B-92CB70CC8D22}" destId="{F04BC25F-7ED4-466E-9A31-D206C8388C7A}" srcOrd="0" destOrd="0" presId="urn:microsoft.com/office/officeart/2005/8/layout/vList5"/>
    <dgm:cxn modelId="{3DEC0FBB-E321-4973-A508-EBB27F4EB7F3}" srcId="{972990D5-484E-4035-A14B-92CB70CC8D22}" destId="{BB6D1D8C-9E35-40F2-9F8B-AC5BE71EB806}" srcOrd="0" destOrd="0" parTransId="{6DF7A863-9E21-41AF-9140-9707A0FD40AB}" sibTransId="{D2ED2336-D181-46E3-8DC2-9B622BAFA485}"/>
    <dgm:cxn modelId="{76275AC5-6492-4610-B447-60BA9F1EC3CF}" srcId="{0879EAC4-03C5-4986-BBF1-FF860ACC565A}" destId="{4E4031CE-0416-4FEA-9A2D-2B1F5D32FAC5}" srcOrd="0" destOrd="0" parTransId="{AA2C81C9-22A8-4FF4-8D10-6E6710A748CC}" sibTransId="{E5C90544-9C67-4286-91F9-A9520444EBC8}"/>
    <dgm:cxn modelId="{F8444BE0-FA17-4C72-AF6D-C90961FC0E65}" srcId="{0F4F7797-03EE-40D4-BAFA-04358EB20257}" destId="{982A262C-C503-453F-8A74-188BA285E03D}" srcOrd="0" destOrd="0" parTransId="{77EEFA3D-DB1F-46B3-9947-683B1B7BD901}" sibTransId="{798B7682-B5F5-49AF-94E8-DA958F235768}"/>
    <dgm:cxn modelId="{67882FE2-5E69-4AFB-B9BA-574BBFF3984F}" srcId="{D72D328F-4820-4C04-ABEF-B78CD13445B8}" destId="{0C6FDC7A-A0CF-4A03-BD4D-2EAF2B1D6CA8}" srcOrd="0" destOrd="0" parTransId="{BE8D14FB-C8AD-4CA3-88E4-34F97167D753}" sibTransId="{65ACC11E-6563-4390-AC94-558AC9BF8B5A}"/>
    <dgm:cxn modelId="{E69BC3E3-3C6E-4F3D-8C9E-24186A5D4E32}" srcId="{A8A4FAE7-0652-467B-A5D7-9E654071C342}" destId="{0F4F7797-03EE-40D4-BAFA-04358EB20257}" srcOrd="5" destOrd="0" parTransId="{45AF867A-B831-4987-9770-DA0D8EF3308E}" sibTransId="{810D5DFA-7236-44C0-9FE0-9BEA72B103E3}"/>
    <dgm:cxn modelId="{F60053F0-F1B5-423A-ADC9-31D63CFB6D88}" type="presOf" srcId="{A29962F9-DE25-4881-8297-5CC2F740C423}" destId="{56D8A8F7-3788-4B79-B45A-C00E21A8FFD0}" srcOrd="0" destOrd="0" presId="urn:microsoft.com/office/officeart/2005/8/layout/vList5"/>
    <dgm:cxn modelId="{978560FA-BC91-4FE8-A530-CCA3E6A3D4F7}" srcId="{20045C90-1EB2-477F-A510-C13B268E0DAE}" destId="{A29962F9-DE25-4881-8297-5CC2F740C423}" srcOrd="0" destOrd="0" parTransId="{6B38EDCD-2E50-469E-9F11-EA2AF9DC2590}" sibTransId="{C224FA79-FEE5-41B3-B8B8-88920CB8730A}"/>
    <dgm:cxn modelId="{E1D9B577-DC78-4FA4-993E-DF18CC968149}" type="presParOf" srcId="{B52A2DED-2FB2-49E0-8A60-AC49463E9E84}" destId="{B7BFCFB2-6C3A-47E3-8FBD-34613360B642}" srcOrd="0" destOrd="0" presId="urn:microsoft.com/office/officeart/2005/8/layout/vList5"/>
    <dgm:cxn modelId="{8B144522-E524-41B5-BFA6-96B5D3ACD7C3}" type="presParOf" srcId="{B7BFCFB2-6C3A-47E3-8FBD-34613360B642}" destId="{0D96D392-4D6A-4C82-9746-FDA9A7F28EDE}" srcOrd="0" destOrd="0" presId="urn:microsoft.com/office/officeart/2005/8/layout/vList5"/>
    <dgm:cxn modelId="{03EE0F10-6792-4BC4-A244-75646B8C1FC5}" type="presParOf" srcId="{B7BFCFB2-6C3A-47E3-8FBD-34613360B642}" destId="{E72E8E9C-3C6D-4EA1-AFA5-D3B7B214EDAD}" srcOrd="1" destOrd="0" presId="urn:microsoft.com/office/officeart/2005/8/layout/vList5"/>
    <dgm:cxn modelId="{6A71051E-3980-4F13-88E2-706A13E8E6F5}" type="presParOf" srcId="{B52A2DED-2FB2-49E0-8A60-AC49463E9E84}" destId="{A84BCD77-6EF6-4722-ABAE-D8CCD8937AEE}" srcOrd="1" destOrd="0" presId="urn:microsoft.com/office/officeart/2005/8/layout/vList5"/>
    <dgm:cxn modelId="{79477304-A64D-4D63-93A7-E3BCD4A4949C}" type="presParOf" srcId="{B52A2DED-2FB2-49E0-8A60-AC49463E9E84}" destId="{B4396529-B08B-4C1C-9664-AA988E0A896A}" srcOrd="2" destOrd="0" presId="urn:microsoft.com/office/officeart/2005/8/layout/vList5"/>
    <dgm:cxn modelId="{F92F82E6-BE08-4706-9DC6-02222143D2D0}" type="presParOf" srcId="{B4396529-B08B-4C1C-9664-AA988E0A896A}" destId="{5BEE32F2-1777-4635-B3D3-D126C1DCF105}" srcOrd="0" destOrd="0" presId="urn:microsoft.com/office/officeart/2005/8/layout/vList5"/>
    <dgm:cxn modelId="{24C96BA7-9396-4806-8566-72A15047CDC7}" type="presParOf" srcId="{B4396529-B08B-4C1C-9664-AA988E0A896A}" destId="{CE3CA1BA-03B6-4E88-BCEE-EFB16BE7351E}" srcOrd="1" destOrd="0" presId="urn:microsoft.com/office/officeart/2005/8/layout/vList5"/>
    <dgm:cxn modelId="{51622A62-C9E8-4B9F-B1B3-F6188B0F2EE3}" type="presParOf" srcId="{B52A2DED-2FB2-49E0-8A60-AC49463E9E84}" destId="{5D0787E8-9FE2-4725-AF97-65A3E48459ED}" srcOrd="3" destOrd="0" presId="urn:microsoft.com/office/officeart/2005/8/layout/vList5"/>
    <dgm:cxn modelId="{F142F432-8101-470E-8177-91F2F844A93C}" type="presParOf" srcId="{B52A2DED-2FB2-49E0-8A60-AC49463E9E84}" destId="{1F2F422D-2652-43F6-9BBE-98CFCC940261}" srcOrd="4" destOrd="0" presId="urn:microsoft.com/office/officeart/2005/8/layout/vList5"/>
    <dgm:cxn modelId="{DD693DF3-DA54-4FF7-A45C-B6A08C219B18}" type="presParOf" srcId="{1F2F422D-2652-43F6-9BBE-98CFCC940261}" destId="{F04BC25F-7ED4-466E-9A31-D206C8388C7A}" srcOrd="0" destOrd="0" presId="urn:microsoft.com/office/officeart/2005/8/layout/vList5"/>
    <dgm:cxn modelId="{3987DAEA-051E-460C-8C67-980D3FAF14FE}" type="presParOf" srcId="{1F2F422D-2652-43F6-9BBE-98CFCC940261}" destId="{111B9068-64DB-48AF-A8C3-20382CA59E36}" srcOrd="1" destOrd="0" presId="urn:microsoft.com/office/officeart/2005/8/layout/vList5"/>
    <dgm:cxn modelId="{9C92399C-3499-4927-B474-486341B0765B}" type="presParOf" srcId="{B52A2DED-2FB2-49E0-8A60-AC49463E9E84}" destId="{C79388E8-513C-4892-9547-AACAC28C897E}" srcOrd="5" destOrd="0" presId="urn:microsoft.com/office/officeart/2005/8/layout/vList5"/>
    <dgm:cxn modelId="{FAF0AF01-154B-4137-AFDF-97F670E9A7DA}" type="presParOf" srcId="{B52A2DED-2FB2-49E0-8A60-AC49463E9E84}" destId="{3AFD560D-B6F4-4CF0-8417-42ECF1161DA1}" srcOrd="6" destOrd="0" presId="urn:microsoft.com/office/officeart/2005/8/layout/vList5"/>
    <dgm:cxn modelId="{90E01A0F-DCBC-4EF2-9FA5-4E86443C22A6}" type="presParOf" srcId="{3AFD560D-B6F4-4CF0-8417-42ECF1161DA1}" destId="{FBA1679C-87C6-4E92-B127-6A00FE1EAB43}" srcOrd="0" destOrd="0" presId="urn:microsoft.com/office/officeart/2005/8/layout/vList5"/>
    <dgm:cxn modelId="{71F84C9A-97A8-44F4-977E-E215AA99EEFD}" type="presParOf" srcId="{3AFD560D-B6F4-4CF0-8417-42ECF1161DA1}" destId="{56D8A8F7-3788-4B79-B45A-C00E21A8FFD0}" srcOrd="1" destOrd="0" presId="urn:microsoft.com/office/officeart/2005/8/layout/vList5"/>
    <dgm:cxn modelId="{9BD5DB5A-2315-4F03-BE25-487A97BCBF21}" type="presParOf" srcId="{B52A2DED-2FB2-49E0-8A60-AC49463E9E84}" destId="{40301A53-65CD-47FA-BB44-2A6203FF660A}" srcOrd="7" destOrd="0" presId="urn:microsoft.com/office/officeart/2005/8/layout/vList5"/>
    <dgm:cxn modelId="{F6F6C985-D427-4C38-9C82-B616EA02EAEE}" type="presParOf" srcId="{B52A2DED-2FB2-49E0-8A60-AC49463E9E84}" destId="{F4A5A896-CE00-4D34-94B4-A892C8D09D16}" srcOrd="8" destOrd="0" presId="urn:microsoft.com/office/officeart/2005/8/layout/vList5"/>
    <dgm:cxn modelId="{7575EE9E-05D3-4822-9D2A-92507B09C67B}" type="presParOf" srcId="{F4A5A896-CE00-4D34-94B4-A892C8D09D16}" destId="{16F3959F-B4C4-450D-A7C4-518F3801BCFC}" srcOrd="0" destOrd="0" presId="urn:microsoft.com/office/officeart/2005/8/layout/vList5"/>
    <dgm:cxn modelId="{FB3578DC-7AD7-47F5-A019-0EF6302E327A}" type="presParOf" srcId="{F4A5A896-CE00-4D34-94B4-A892C8D09D16}" destId="{D7055B47-A713-49D0-B823-5FEB7EB5A047}" srcOrd="1" destOrd="0" presId="urn:microsoft.com/office/officeart/2005/8/layout/vList5"/>
    <dgm:cxn modelId="{43DEE8B5-81A2-448B-A2E5-B4A8256FDB3B}" type="presParOf" srcId="{B52A2DED-2FB2-49E0-8A60-AC49463E9E84}" destId="{16032269-BF4C-4D52-A699-9B408ADC2113}" srcOrd="9" destOrd="0" presId="urn:microsoft.com/office/officeart/2005/8/layout/vList5"/>
    <dgm:cxn modelId="{D00E7FB8-F936-4337-8639-51D5F09853A6}" type="presParOf" srcId="{B52A2DED-2FB2-49E0-8A60-AC49463E9E84}" destId="{18E3B2CF-E169-452C-B528-92E37D59DA46}" srcOrd="10" destOrd="0" presId="urn:microsoft.com/office/officeart/2005/8/layout/vList5"/>
    <dgm:cxn modelId="{4565741C-02C8-4837-BE8B-4499F6D99097}" type="presParOf" srcId="{18E3B2CF-E169-452C-B528-92E37D59DA46}" destId="{42E66DA9-818B-4F64-AB57-EC88A99B016C}" srcOrd="0" destOrd="0" presId="urn:microsoft.com/office/officeart/2005/8/layout/vList5"/>
    <dgm:cxn modelId="{0964808F-10F1-4021-88F9-8E15A51E666F}" type="presParOf" srcId="{18E3B2CF-E169-452C-B528-92E37D59DA46}" destId="{98DC4D86-5C3A-4605-A129-2F9FF33B4489}"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A4FAE7-0652-467B-A5D7-9E654071C34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879EAC4-03C5-4986-BBF1-FF860ACC565A}">
      <dgm:prSet phldrT="[Texto]" custT="1"/>
      <dgm:spPr/>
      <dgm:t>
        <a:bodyPr/>
        <a:lstStyle/>
        <a:p>
          <a:pPr marL="396875" indent="-396875" algn="l"/>
          <a:r>
            <a:rPr lang="en-US" sz="2000" noProof="0" dirty="0">
              <a:latin typeface="Century Gothic" panose="020B0502020202020204" pitchFamily="34" charset="0"/>
            </a:rPr>
            <a:t>7. 	Data access and ownership</a:t>
          </a:r>
        </a:p>
      </dgm:t>
    </dgm:pt>
    <dgm:pt modelId="{BD221DC3-FB80-4C5C-9CF7-B1BF63D5E8D8}" type="parTrans" cxnId="{477FBA25-BCDC-4AA8-A63B-6D1C7CFB2B76}">
      <dgm:prSet/>
      <dgm:spPr/>
      <dgm:t>
        <a:bodyPr/>
        <a:lstStyle/>
        <a:p>
          <a:endParaRPr lang="en-US" noProof="0">
            <a:latin typeface="Century Gothic" panose="020B0502020202020204" pitchFamily="34" charset="0"/>
          </a:endParaRPr>
        </a:p>
      </dgm:t>
    </dgm:pt>
    <dgm:pt modelId="{C4099B6F-B663-432A-8012-7331CB25D8F1}" type="sibTrans" cxnId="{477FBA25-BCDC-4AA8-A63B-6D1C7CFB2B76}">
      <dgm:prSet/>
      <dgm:spPr/>
      <dgm:t>
        <a:bodyPr/>
        <a:lstStyle/>
        <a:p>
          <a:endParaRPr lang="en-US" noProof="0">
            <a:latin typeface="Century Gothic" panose="020B0502020202020204" pitchFamily="34" charset="0"/>
          </a:endParaRPr>
        </a:p>
      </dgm:t>
    </dgm:pt>
    <dgm:pt modelId="{4E4031CE-0416-4FEA-9A2D-2B1F5D32FAC5}">
      <dgm:prSet phldrT="[Texto]"/>
      <dgm:spPr/>
      <dgm:t>
        <a:bodyPr/>
        <a:lstStyle/>
        <a:p>
          <a:pPr>
            <a:buFont typeface="Wingdings" panose="05000000000000000000" pitchFamily="2" charset="2"/>
            <a:buChar char="§"/>
          </a:pPr>
          <a:r>
            <a:rPr lang="en-US" noProof="0" dirty="0">
              <a:latin typeface="Century Gothic" panose="020B0502020202020204" pitchFamily="34" charset="0"/>
            </a:rPr>
            <a:t>Deal with data ownership and access issues from the beginning; don’t wait until report/publication </a:t>
          </a:r>
        </a:p>
      </dgm:t>
    </dgm:pt>
    <dgm:pt modelId="{AA2C81C9-22A8-4FF4-8D10-6E6710A748CC}" type="parTrans" cxnId="{76275AC5-6492-4610-B447-60BA9F1EC3CF}">
      <dgm:prSet/>
      <dgm:spPr/>
      <dgm:t>
        <a:bodyPr/>
        <a:lstStyle/>
        <a:p>
          <a:endParaRPr lang="en-US" noProof="0">
            <a:latin typeface="Century Gothic" panose="020B0502020202020204" pitchFamily="34" charset="0"/>
          </a:endParaRPr>
        </a:p>
      </dgm:t>
    </dgm:pt>
    <dgm:pt modelId="{E5C90544-9C67-4286-91F9-A9520444EBC8}" type="sibTrans" cxnId="{76275AC5-6492-4610-B447-60BA9F1EC3CF}">
      <dgm:prSet/>
      <dgm:spPr/>
      <dgm:t>
        <a:bodyPr/>
        <a:lstStyle/>
        <a:p>
          <a:endParaRPr lang="en-US" noProof="0">
            <a:latin typeface="Century Gothic" panose="020B0502020202020204" pitchFamily="34" charset="0"/>
          </a:endParaRPr>
        </a:p>
      </dgm:t>
    </dgm:pt>
    <dgm:pt modelId="{D72D328F-4820-4C04-ABEF-B78CD13445B8}">
      <dgm:prSet phldrT="[Texto]" custT="1"/>
      <dgm:spPr/>
      <dgm:t>
        <a:bodyPr/>
        <a:lstStyle/>
        <a:p>
          <a:pPr marL="396875" indent="-396875" algn="l"/>
          <a:r>
            <a:rPr lang="en-US" sz="2000" noProof="0" dirty="0">
              <a:latin typeface="Century Gothic" panose="020B0502020202020204" pitchFamily="34" charset="0"/>
            </a:rPr>
            <a:t>8. 	Interviewer mental health  </a:t>
          </a:r>
        </a:p>
      </dgm:t>
    </dgm:pt>
    <dgm:pt modelId="{102F30B1-C650-4AF2-8459-F27BEFA7456F}" type="parTrans" cxnId="{BD6E923B-6865-4C68-81BA-275FACE3B099}">
      <dgm:prSet/>
      <dgm:spPr/>
      <dgm:t>
        <a:bodyPr/>
        <a:lstStyle/>
        <a:p>
          <a:endParaRPr lang="en-US" noProof="0">
            <a:latin typeface="Century Gothic" panose="020B0502020202020204" pitchFamily="34" charset="0"/>
          </a:endParaRPr>
        </a:p>
      </dgm:t>
    </dgm:pt>
    <dgm:pt modelId="{696B2CD7-60F8-475D-B62C-E3D5F0CC8D6B}" type="sibTrans" cxnId="{BD6E923B-6865-4C68-81BA-275FACE3B099}">
      <dgm:prSet/>
      <dgm:spPr/>
      <dgm:t>
        <a:bodyPr/>
        <a:lstStyle/>
        <a:p>
          <a:endParaRPr lang="en-US" noProof="0">
            <a:latin typeface="Century Gothic" panose="020B0502020202020204" pitchFamily="34" charset="0"/>
          </a:endParaRPr>
        </a:p>
      </dgm:t>
    </dgm:pt>
    <dgm:pt modelId="{0C6FDC7A-A0CF-4A03-BD4D-2EAF2B1D6CA8}">
      <dgm:prSet phldrT="[Texto]"/>
      <dgm:spPr/>
      <dgm:t>
        <a:bodyPr/>
        <a:lstStyle/>
        <a:p>
          <a:pPr>
            <a:buFont typeface="Wingdings" panose="05000000000000000000" pitchFamily="2" charset="2"/>
            <a:buChar char="§"/>
          </a:pPr>
          <a:r>
            <a:rPr lang="en-US" noProof="0" dirty="0">
              <a:latin typeface="Century Gothic" panose="020B0502020202020204" pitchFamily="34" charset="0"/>
            </a:rPr>
            <a:t>Take care of yourself and your co-researchers</a:t>
          </a:r>
        </a:p>
      </dgm:t>
    </dgm:pt>
    <dgm:pt modelId="{BE8D14FB-C8AD-4CA3-88E4-34F97167D753}" type="parTrans" cxnId="{67882FE2-5E69-4AFB-B9BA-574BBFF3984F}">
      <dgm:prSet/>
      <dgm:spPr/>
      <dgm:t>
        <a:bodyPr/>
        <a:lstStyle/>
        <a:p>
          <a:endParaRPr lang="en-US" noProof="0">
            <a:latin typeface="Century Gothic" panose="020B0502020202020204" pitchFamily="34" charset="0"/>
          </a:endParaRPr>
        </a:p>
      </dgm:t>
    </dgm:pt>
    <dgm:pt modelId="{65ACC11E-6563-4390-AC94-558AC9BF8B5A}" type="sibTrans" cxnId="{67882FE2-5E69-4AFB-B9BA-574BBFF3984F}">
      <dgm:prSet/>
      <dgm:spPr/>
      <dgm:t>
        <a:bodyPr/>
        <a:lstStyle/>
        <a:p>
          <a:endParaRPr lang="en-US" noProof="0">
            <a:latin typeface="Century Gothic" panose="020B0502020202020204" pitchFamily="34" charset="0"/>
          </a:endParaRPr>
        </a:p>
      </dgm:t>
    </dgm:pt>
    <dgm:pt modelId="{20045C90-1EB2-477F-A510-C13B268E0DAE}">
      <dgm:prSet phldrT="[Texto]" custT="1"/>
      <dgm:spPr/>
      <dgm:t>
        <a:bodyPr/>
        <a:lstStyle/>
        <a:p>
          <a:pPr marL="457200" indent="-457200" algn="l"/>
          <a:r>
            <a:rPr lang="en-US" sz="2000" noProof="0" dirty="0">
              <a:latin typeface="Century Gothic" panose="020B0502020202020204" pitchFamily="34" charset="0"/>
            </a:rPr>
            <a:t>10. Data collection boundaries</a:t>
          </a:r>
        </a:p>
      </dgm:t>
    </dgm:pt>
    <dgm:pt modelId="{891D5081-2760-435C-949F-73CD091DB086}" type="parTrans" cxnId="{28C67565-8B79-469C-800A-09BA36231324}">
      <dgm:prSet/>
      <dgm:spPr/>
      <dgm:t>
        <a:bodyPr/>
        <a:lstStyle/>
        <a:p>
          <a:endParaRPr lang="en-US" noProof="0">
            <a:latin typeface="Century Gothic" panose="020B0502020202020204" pitchFamily="34" charset="0"/>
          </a:endParaRPr>
        </a:p>
      </dgm:t>
    </dgm:pt>
    <dgm:pt modelId="{1D8A6479-EFAE-49CE-9FD5-D7FB349ACC65}" type="sibTrans" cxnId="{28C67565-8B79-469C-800A-09BA36231324}">
      <dgm:prSet/>
      <dgm:spPr/>
      <dgm:t>
        <a:bodyPr/>
        <a:lstStyle/>
        <a:p>
          <a:endParaRPr lang="en-US" noProof="0">
            <a:latin typeface="Century Gothic" panose="020B0502020202020204" pitchFamily="34" charset="0"/>
          </a:endParaRPr>
        </a:p>
      </dgm:t>
    </dgm:pt>
    <dgm:pt modelId="{A29962F9-DE25-4881-8297-5CC2F740C423}">
      <dgm:prSet phldrT="[Texto]"/>
      <dgm:spPr/>
      <dgm:t>
        <a:bodyPr/>
        <a:lstStyle/>
        <a:p>
          <a:pPr>
            <a:buFont typeface="Wingdings" panose="05000000000000000000" pitchFamily="2" charset="2"/>
            <a:buChar char="§"/>
          </a:pPr>
          <a:r>
            <a:rPr lang="en-US" noProof="0" dirty="0">
              <a:latin typeface="Century Gothic" panose="020B0502020202020204" pitchFamily="34" charset="0"/>
            </a:rPr>
            <a:t>Don’t let the ends justify the means in overstepping boundaries </a:t>
          </a:r>
        </a:p>
      </dgm:t>
    </dgm:pt>
    <dgm:pt modelId="{6B38EDCD-2E50-469E-9F11-EA2AF9DC2590}" type="parTrans" cxnId="{978560FA-BC91-4FE8-A530-CCA3E6A3D4F7}">
      <dgm:prSet/>
      <dgm:spPr/>
      <dgm:t>
        <a:bodyPr/>
        <a:lstStyle/>
        <a:p>
          <a:endParaRPr lang="en-US" noProof="0">
            <a:latin typeface="Century Gothic" panose="020B0502020202020204" pitchFamily="34" charset="0"/>
          </a:endParaRPr>
        </a:p>
      </dgm:t>
    </dgm:pt>
    <dgm:pt modelId="{C224FA79-FEE5-41B3-B8B8-88920CB8730A}" type="sibTrans" cxnId="{978560FA-BC91-4FE8-A530-CCA3E6A3D4F7}">
      <dgm:prSet/>
      <dgm:spPr/>
      <dgm:t>
        <a:bodyPr/>
        <a:lstStyle/>
        <a:p>
          <a:endParaRPr lang="en-US" noProof="0">
            <a:latin typeface="Century Gothic" panose="020B0502020202020204" pitchFamily="34" charset="0"/>
          </a:endParaRPr>
        </a:p>
      </dgm:t>
    </dgm:pt>
    <dgm:pt modelId="{972990D5-484E-4035-A14B-92CB70CC8D22}">
      <dgm:prSet custT="1"/>
      <dgm:spPr/>
      <dgm:t>
        <a:bodyPr/>
        <a:lstStyle/>
        <a:p>
          <a:pPr marL="396875" indent="-396875" algn="l"/>
          <a:r>
            <a:rPr lang="en-US" sz="2000" noProof="0" dirty="0">
              <a:latin typeface="Century Gothic" panose="020B0502020202020204" pitchFamily="34" charset="0"/>
            </a:rPr>
            <a:t>9. 	Ethical advice</a:t>
          </a:r>
        </a:p>
      </dgm:t>
    </dgm:pt>
    <dgm:pt modelId="{9586475D-E260-4EEE-91DC-632FBD8D6693}" type="parTrans" cxnId="{19A53814-68BF-49A0-A019-E7F9CE1B5C7A}">
      <dgm:prSet/>
      <dgm:spPr/>
      <dgm:t>
        <a:bodyPr/>
        <a:lstStyle/>
        <a:p>
          <a:endParaRPr lang="en-US" noProof="0">
            <a:latin typeface="Century Gothic" panose="020B0502020202020204" pitchFamily="34" charset="0"/>
          </a:endParaRPr>
        </a:p>
      </dgm:t>
    </dgm:pt>
    <dgm:pt modelId="{B6CB3A31-6D0E-4DD2-9472-5CCDC1E31E92}" type="sibTrans" cxnId="{19A53814-68BF-49A0-A019-E7F9CE1B5C7A}">
      <dgm:prSet/>
      <dgm:spPr/>
      <dgm:t>
        <a:bodyPr/>
        <a:lstStyle/>
        <a:p>
          <a:endParaRPr lang="en-US" noProof="0">
            <a:latin typeface="Century Gothic" panose="020B0502020202020204" pitchFamily="34" charset="0"/>
          </a:endParaRPr>
        </a:p>
      </dgm:t>
    </dgm:pt>
    <dgm:pt modelId="{2C27FECA-3E05-4152-B451-8CA5B53BF084}">
      <dgm:prSet phldrT="[Texto]" custT="1"/>
      <dgm:spPr/>
      <dgm:t>
        <a:bodyPr/>
        <a:lstStyle/>
        <a:p>
          <a:pPr marL="396875" indent="-396875" algn="l"/>
          <a:r>
            <a:rPr lang="en-US" sz="2000" spc="-30" baseline="0" noProof="0" dirty="0">
              <a:latin typeface="Century Gothic" panose="020B0502020202020204" pitchFamily="34" charset="0"/>
            </a:rPr>
            <a:t>11. Intersection of ethical and methodological choices</a:t>
          </a:r>
        </a:p>
      </dgm:t>
    </dgm:pt>
    <dgm:pt modelId="{7727CBAA-9558-4EDC-8651-F5D3BE68BA26}" type="parTrans" cxnId="{0E45FC9C-35E2-46F0-A5AA-2EFD322E36BD}">
      <dgm:prSet/>
      <dgm:spPr/>
      <dgm:t>
        <a:bodyPr/>
        <a:lstStyle/>
        <a:p>
          <a:endParaRPr lang="en-US" noProof="0">
            <a:latin typeface="Century Gothic" panose="020B0502020202020204" pitchFamily="34" charset="0"/>
          </a:endParaRPr>
        </a:p>
      </dgm:t>
    </dgm:pt>
    <dgm:pt modelId="{FF57F773-34E3-4250-BEF6-6EA307F98031}" type="sibTrans" cxnId="{0E45FC9C-35E2-46F0-A5AA-2EFD322E36BD}">
      <dgm:prSet/>
      <dgm:spPr/>
      <dgm:t>
        <a:bodyPr/>
        <a:lstStyle/>
        <a:p>
          <a:endParaRPr lang="en-US" noProof="0">
            <a:latin typeface="Century Gothic" panose="020B0502020202020204" pitchFamily="34" charset="0"/>
          </a:endParaRPr>
        </a:p>
      </dgm:t>
    </dgm:pt>
    <dgm:pt modelId="{0F4F7797-03EE-40D4-BAFA-04358EB20257}">
      <dgm:prSet phldrT="[Texto]" custT="1"/>
      <dgm:spPr/>
      <dgm:t>
        <a:bodyPr/>
        <a:lstStyle/>
        <a:p>
          <a:pPr marL="396875" indent="-396875" algn="l"/>
          <a:r>
            <a:rPr lang="en-US" sz="2000" noProof="0" dirty="0">
              <a:latin typeface="Century Gothic" panose="020B0502020202020204" pitchFamily="34" charset="0"/>
            </a:rPr>
            <a:t>12. Ethical vs. legal</a:t>
          </a:r>
        </a:p>
      </dgm:t>
    </dgm:pt>
    <dgm:pt modelId="{45AF867A-B831-4987-9770-DA0D8EF3308E}" type="parTrans" cxnId="{E69BC3E3-3C6E-4F3D-8C9E-24186A5D4E32}">
      <dgm:prSet/>
      <dgm:spPr/>
      <dgm:t>
        <a:bodyPr/>
        <a:lstStyle/>
        <a:p>
          <a:endParaRPr lang="en-US" noProof="0">
            <a:latin typeface="Century Gothic" panose="020B0502020202020204" pitchFamily="34" charset="0"/>
          </a:endParaRPr>
        </a:p>
      </dgm:t>
    </dgm:pt>
    <dgm:pt modelId="{810D5DFA-7236-44C0-9FE0-9BEA72B103E3}" type="sibTrans" cxnId="{E69BC3E3-3C6E-4F3D-8C9E-24186A5D4E32}">
      <dgm:prSet/>
      <dgm:spPr/>
      <dgm:t>
        <a:bodyPr/>
        <a:lstStyle/>
        <a:p>
          <a:endParaRPr lang="en-US" noProof="0">
            <a:latin typeface="Century Gothic" panose="020B0502020202020204" pitchFamily="34" charset="0"/>
          </a:endParaRPr>
        </a:p>
      </dgm:t>
    </dgm:pt>
    <dgm:pt modelId="{BB6D1D8C-9E35-40F2-9F8B-AC5BE71EB806}">
      <dgm:prSet/>
      <dgm:spPr/>
      <dgm:t>
        <a:bodyPr/>
        <a:lstStyle/>
        <a:p>
          <a:pPr>
            <a:buFont typeface="Wingdings" panose="05000000000000000000" pitchFamily="2" charset="2"/>
            <a:buChar char="§"/>
          </a:pPr>
          <a:r>
            <a:rPr lang="en-US" noProof="0" dirty="0">
              <a:latin typeface="Century Gothic" panose="020B0502020202020204" pitchFamily="34" charset="0"/>
            </a:rPr>
            <a:t>Plan ahead and know with whom you will </a:t>
          </a:r>
          <a:br>
            <a:rPr lang="en-US" noProof="0" dirty="0">
              <a:latin typeface="Century Gothic" panose="020B0502020202020204" pitchFamily="34" charset="0"/>
            </a:rPr>
          </a:br>
          <a:r>
            <a:rPr lang="en-US" noProof="0" dirty="0">
              <a:latin typeface="Century Gothic" panose="020B0502020202020204" pitchFamily="34" charset="0"/>
            </a:rPr>
            <a:t>consult on emergent ethical issues</a:t>
          </a:r>
        </a:p>
      </dgm:t>
    </dgm:pt>
    <dgm:pt modelId="{6DF7A863-9E21-41AF-9140-9707A0FD40AB}" type="parTrans" cxnId="{3DEC0FBB-E321-4973-A508-EBB27F4EB7F3}">
      <dgm:prSet/>
      <dgm:spPr/>
      <dgm:t>
        <a:bodyPr/>
        <a:lstStyle/>
        <a:p>
          <a:endParaRPr lang="en-US" noProof="0">
            <a:latin typeface="Century Gothic" panose="020B0502020202020204" pitchFamily="34" charset="0"/>
          </a:endParaRPr>
        </a:p>
      </dgm:t>
    </dgm:pt>
    <dgm:pt modelId="{D2ED2336-D181-46E3-8DC2-9B622BAFA485}" type="sibTrans" cxnId="{3DEC0FBB-E321-4973-A508-EBB27F4EB7F3}">
      <dgm:prSet/>
      <dgm:spPr/>
      <dgm:t>
        <a:bodyPr/>
        <a:lstStyle/>
        <a:p>
          <a:endParaRPr lang="en-US" noProof="0">
            <a:latin typeface="Century Gothic" panose="020B0502020202020204" pitchFamily="34" charset="0"/>
          </a:endParaRPr>
        </a:p>
      </dgm:t>
    </dgm:pt>
    <dgm:pt modelId="{F585F608-1042-46BA-8223-F453F192464A}">
      <dgm:prSet/>
      <dgm:spPr/>
      <dgm:t>
        <a:bodyPr/>
        <a:lstStyle/>
        <a:p>
          <a:pPr>
            <a:buFont typeface="Wingdings" panose="05000000000000000000" pitchFamily="2" charset="2"/>
            <a:buChar char="§"/>
          </a:pPr>
          <a:r>
            <a:rPr lang="en-US" u="sng" noProof="0" dirty="0">
              <a:latin typeface="Century Gothic" panose="020B0502020202020204" pitchFamily="34" charset="0"/>
            </a:rPr>
            <a:t>Have a discussion on ethical choices as part</a:t>
          </a:r>
          <a:br>
            <a:rPr lang="en-US" u="sng" noProof="0" dirty="0">
              <a:latin typeface="Century Gothic" panose="020B0502020202020204" pitchFamily="34" charset="0"/>
            </a:rPr>
          </a:br>
          <a:r>
            <a:rPr lang="en-US" u="sng" noProof="0" dirty="0">
              <a:latin typeface="Century Gothic" panose="020B0502020202020204" pitchFamily="34" charset="0"/>
            </a:rPr>
            <a:t>of your methods.</a:t>
          </a:r>
        </a:p>
      </dgm:t>
    </dgm:pt>
    <dgm:pt modelId="{FA0A28CE-2A80-4B6B-BCCB-24D0E3F1C557}" type="parTrans" cxnId="{6DF97D4C-E2D2-4039-B9BC-60E234ABEBE8}">
      <dgm:prSet/>
      <dgm:spPr/>
      <dgm:t>
        <a:bodyPr/>
        <a:lstStyle/>
        <a:p>
          <a:endParaRPr lang="en-US" noProof="0">
            <a:latin typeface="Century Gothic" panose="020B0502020202020204" pitchFamily="34" charset="0"/>
          </a:endParaRPr>
        </a:p>
      </dgm:t>
    </dgm:pt>
    <dgm:pt modelId="{D08C0826-3063-435E-AD0A-41E32264EB8A}" type="sibTrans" cxnId="{6DF97D4C-E2D2-4039-B9BC-60E234ABEBE8}">
      <dgm:prSet/>
      <dgm:spPr/>
      <dgm:t>
        <a:bodyPr/>
        <a:lstStyle/>
        <a:p>
          <a:endParaRPr lang="en-US" noProof="0">
            <a:latin typeface="Century Gothic" panose="020B0502020202020204" pitchFamily="34" charset="0"/>
          </a:endParaRPr>
        </a:p>
      </dgm:t>
    </dgm:pt>
    <dgm:pt modelId="{982A262C-C503-453F-8A74-188BA285E03D}">
      <dgm:prSet/>
      <dgm:spPr/>
      <dgm:t>
        <a:bodyPr/>
        <a:lstStyle/>
        <a:p>
          <a:pPr>
            <a:buFont typeface="Wingdings" panose="05000000000000000000" pitchFamily="2" charset="2"/>
            <a:buChar char="§"/>
          </a:pPr>
          <a:r>
            <a:rPr lang="en-US" noProof="0" dirty="0">
              <a:latin typeface="Century Gothic" panose="020B0502020202020204" pitchFamily="34" charset="0"/>
            </a:rPr>
            <a:t>Know your profession’s ethical standards; know what the law in your jurisdictions requires </a:t>
          </a:r>
        </a:p>
      </dgm:t>
    </dgm:pt>
    <dgm:pt modelId="{77EEFA3D-DB1F-46B3-9947-683B1B7BD901}" type="parTrans" cxnId="{F8444BE0-FA17-4C72-AF6D-C90961FC0E65}">
      <dgm:prSet/>
      <dgm:spPr/>
      <dgm:t>
        <a:bodyPr/>
        <a:lstStyle/>
        <a:p>
          <a:endParaRPr lang="en-US" noProof="0">
            <a:latin typeface="Century Gothic" panose="020B0502020202020204" pitchFamily="34" charset="0"/>
          </a:endParaRPr>
        </a:p>
      </dgm:t>
    </dgm:pt>
    <dgm:pt modelId="{798B7682-B5F5-49AF-94E8-DA958F235768}" type="sibTrans" cxnId="{F8444BE0-FA17-4C72-AF6D-C90961FC0E65}">
      <dgm:prSet/>
      <dgm:spPr/>
      <dgm:t>
        <a:bodyPr/>
        <a:lstStyle/>
        <a:p>
          <a:endParaRPr lang="en-US" noProof="0">
            <a:latin typeface="Century Gothic" panose="020B0502020202020204" pitchFamily="34" charset="0"/>
          </a:endParaRPr>
        </a:p>
      </dgm:t>
    </dgm:pt>
    <dgm:pt modelId="{B52A2DED-2FB2-49E0-8A60-AC49463E9E84}" type="pres">
      <dgm:prSet presAssocID="{A8A4FAE7-0652-467B-A5D7-9E654071C342}" presName="Name0" presStyleCnt="0">
        <dgm:presLayoutVars>
          <dgm:dir/>
          <dgm:animLvl val="lvl"/>
          <dgm:resizeHandles val="exact"/>
        </dgm:presLayoutVars>
      </dgm:prSet>
      <dgm:spPr/>
    </dgm:pt>
    <dgm:pt modelId="{B7BFCFB2-6C3A-47E3-8FBD-34613360B642}" type="pres">
      <dgm:prSet presAssocID="{0879EAC4-03C5-4986-BBF1-FF860ACC565A}" presName="linNode" presStyleCnt="0"/>
      <dgm:spPr/>
    </dgm:pt>
    <dgm:pt modelId="{0D96D392-4D6A-4C82-9746-FDA9A7F28EDE}" type="pres">
      <dgm:prSet presAssocID="{0879EAC4-03C5-4986-BBF1-FF860ACC565A}" presName="parentText" presStyleLbl="node1" presStyleIdx="0" presStyleCnt="6">
        <dgm:presLayoutVars>
          <dgm:chMax val="1"/>
          <dgm:bulletEnabled val="1"/>
        </dgm:presLayoutVars>
      </dgm:prSet>
      <dgm:spPr/>
    </dgm:pt>
    <dgm:pt modelId="{E72E8E9C-3C6D-4EA1-AFA5-D3B7B214EDAD}" type="pres">
      <dgm:prSet presAssocID="{0879EAC4-03C5-4986-BBF1-FF860ACC565A}" presName="descendantText" presStyleLbl="alignAccFollowNode1" presStyleIdx="0" presStyleCnt="6">
        <dgm:presLayoutVars>
          <dgm:bulletEnabled val="1"/>
        </dgm:presLayoutVars>
      </dgm:prSet>
      <dgm:spPr/>
    </dgm:pt>
    <dgm:pt modelId="{A84BCD77-6EF6-4722-ABAE-D8CCD8937AEE}" type="pres">
      <dgm:prSet presAssocID="{C4099B6F-B663-432A-8012-7331CB25D8F1}" presName="sp" presStyleCnt="0"/>
      <dgm:spPr/>
    </dgm:pt>
    <dgm:pt modelId="{B4396529-B08B-4C1C-9664-AA988E0A896A}" type="pres">
      <dgm:prSet presAssocID="{D72D328F-4820-4C04-ABEF-B78CD13445B8}" presName="linNode" presStyleCnt="0"/>
      <dgm:spPr/>
    </dgm:pt>
    <dgm:pt modelId="{5BEE32F2-1777-4635-B3D3-D126C1DCF105}" type="pres">
      <dgm:prSet presAssocID="{D72D328F-4820-4C04-ABEF-B78CD13445B8}" presName="parentText" presStyleLbl="node1" presStyleIdx="1" presStyleCnt="6">
        <dgm:presLayoutVars>
          <dgm:chMax val="1"/>
          <dgm:bulletEnabled val="1"/>
        </dgm:presLayoutVars>
      </dgm:prSet>
      <dgm:spPr/>
    </dgm:pt>
    <dgm:pt modelId="{CE3CA1BA-03B6-4E88-BCEE-EFB16BE7351E}" type="pres">
      <dgm:prSet presAssocID="{D72D328F-4820-4C04-ABEF-B78CD13445B8}" presName="descendantText" presStyleLbl="alignAccFollowNode1" presStyleIdx="1" presStyleCnt="6">
        <dgm:presLayoutVars>
          <dgm:bulletEnabled val="1"/>
        </dgm:presLayoutVars>
      </dgm:prSet>
      <dgm:spPr/>
    </dgm:pt>
    <dgm:pt modelId="{5D0787E8-9FE2-4725-AF97-65A3E48459ED}" type="pres">
      <dgm:prSet presAssocID="{696B2CD7-60F8-475D-B62C-E3D5F0CC8D6B}" presName="sp" presStyleCnt="0"/>
      <dgm:spPr/>
    </dgm:pt>
    <dgm:pt modelId="{1F2F422D-2652-43F6-9BBE-98CFCC940261}" type="pres">
      <dgm:prSet presAssocID="{972990D5-484E-4035-A14B-92CB70CC8D22}" presName="linNode" presStyleCnt="0"/>
      <dgm:spPr/>
    </dgm:pt>
    <dgm:pt modelId="{F04BC25F-7ED4-466E-9A31-D206C8388C7A}" type="pres">
      <dgm:prSet presAssocID="{972990D5-484E-4035-A14B-92CB70CC8D22}" presName="parentText" presStyleLbl="node1" presStyleIdx="2" presStyleCnt="6">
        <dgm:presLayoutVars>
          <dgm:chMax val="1"/>
          <dgm:bulletEnabled val="1"/>
        </dgm:presLayoutVars>
      </dgm:prSet>
      <dgm:spPr/>
    </dgm:pt>
    <dgm:pt modelId="{111B9068-64DB-48AF-A8C3-20382CA59E36}" type="pres">
      <dgm:prSet presAssocID="{972990D5-484E-4035-A14B-92CB70CC8D22}" presName="descendantText" presStyleLbl="alignAccFollowNode1" presStyleIdx="2" presStyleCnt="6">
        <dgm:presLayoutVars>
          <dgm:bulletEnabled val="1"/>
        </dgm:presLayoutVars>
      </dgm:prSet>
      <dgm:spPr/>
    </dgm:pt>
    <dgm:pt modelId="{C79388E8-513C-4892-9547-AACAC28C897E}" type="pres">
      <dgm:prSet presAssocID="{B6CB3A31-6D0E-4DD2-9472-5CCDC1E31E92}" presName="sp" presStyleCnt="0"/>
      <dgm:spPr/>
    </dgm:pt>
    <dgm:pt modelId="{3AFD560D-B6F4-4CF0-8417-42ECF1161DA1}" type="pres">
      <dgm:prSet presAssocID="{20045C90-1EB2-477F-A510-C13B268E0DAE}" presName="linNode" presStyleCnt="0"/>
      <dgm:spPr/>
    </dgm:pt>
    <dgm:pt modelId="{FBA1679C-87C6-4E92-B127-6A00FE1EAB43}" type="pres">
      <dgm:prSet presAssocID="{20045C90-1EB2-477F-A510-C13B268E0DAE}" presName="parentText" presStyleLbl="node1" presStyleIdx="3" presStyleCnt="6">
        <dgm:presLayoutVars>
          <dgm:chMax val="1"/>
          <dgm:bulletEnabled val="1"/>
        </dgm:presLayoutVars>
      </dgm:prSet>
      <dgm:spPr/>
    </dgm:pt>
    <dgm:pt modelId="{56D8A8F7-3788-4B79-B45A-C00E21A8FFD0}" type="pres">
      <dgm:prSet presAssocID="{20045C90-1EB2-477F-A510-C13B268E0DAE}" presName="descendantText" presStyleLbl="alignAccFollowNode1" presStyleIdx="3" presStyleCnt="6">
        <dgm:presLayoutVars>
          <dgm:bulletEnabled val="1"/>
        </dgm:presLayoutVars>
      </dgm:prSet>
      <dgm:spPr/>
    </dgm:pt>
    <dgm:pt modelId="{40301A53-65CD-47FA-BB44-2A6203FF660A}" type="pres">
      <dgm:prSet presAssocID="{1D8A6479-EFAE-49CE-9FD5-D7FB349ACC65}" presName="sp" presStyleCnt="0"/>
      <dgm:spPr/>
    </dgm:pt>
    <dgm:pt modelId="{F4A5A896-CE00-4D34-94B4-A892C8D09D16}" type="pres">
      <dgm:prSet presAssocID="{2C27FECA-3E05-4152-B451-8CA5B53BF084}" presName="linNode" presStyleCnt="0"/>
      <dgm:spPr/>
    </dgm:pt>
    <dgm:pt modelId="{16F3959F-B4C4-450D-A7C4-518F3801BCFC}" type="pres">
      <dgm:prSet presAssocID="{2C27FECA-3E05-4152-B451-8CA5B53BF084}" presName="parentText" presStyleLbl="node1" presStyleIdx="4" presStyleCnt="6">
        <dgm:presLayoutVars>
          <dgm:chMax val="1"/>
          <dgm:bulletEnabled val="1"/>
        </dgm:presLayoutVars>
      </dgm:prSet>
      <dgm:spPr/>
    </dgm:pt>
    <dgm:pt modelId="{D7055B47-A713-49D0-B823-5FEB7EB5A047}" type="pres">
      <dgm:prSet presAssocID="{2C27FECA-3E05-4152-B451-8CA5B53BF084}" presName="descendantText" presStyleLbl="alignAccFollowNode1" presStyleIdx="4" presStyleCnt="6" custLinFactNeighborY="0">
        <dgm:presLayoutVars>
          <dgm:bulletEnabled val="1"/>
        </dgm:presLayoutVars>
      </dgm:prSet>
      <dgm:spPr/>
    </dgm:pt>
    <dgm:pt modelId="{16032269-BF4C-4D52-A699-9B408ADC2113}" type="pres">
      <dgm:prSet presAssocID="{FF57F773-34E3-4250-BEF6-6EA307F98031}" presName="sp" presStyleCnt="0"/>
      <dgm:spPr/>
    </dgm:pt>
    <dgm:pt modelId="{18E3B2CF-E169-452C-B528-92E37D59DA46}" type="pres">
      <dgm:prSet presAssocID="{0F4F7797-03EE-40D4-BAFA-04358EB20257}" presName="linNode" presStyleCnt="0"/>
      <dgm:spPr/>
    </dgm:pt>
    <dgm:pt modelId="{42E66DA9-818B-4F64-AB57-EC88A99B016C}" type="pres">
      <dgm:prSet presAssocID="{0F4F7797-03EE-40D4-BAFA-04358EB20257}" presName="parentText" presStyleLbl="node1" presStyleIdx="5" presStyleCnt="6">
        <dgm:presLayoutVars>
          <dgm:chMax val="1"/>
          <dgm:bulletEnabled val="1"/>
        </dgm:presLayoutVars>
      </dgm:prSet>
      <dgm:spPr/>
    </dgm:pt>
    <dgm:pt modelId="{98DC4D86-5C3A-4605-A129-2F9FF33B4489}" type="pres">
      <dgm:prSet presAssocID="{0F4F7797-03EE-40D4-BAFA-04358EB20257}" presName="descendantText" presStyleLbl="alignAccFollowNode1" presStyleIdx="5" presStyleCnt="6">
        <dgm:presLayoutVars>
          <dgm:bulletEnabled val="1"/>
        </dgm:presLayoutVars>
      </dgm:prSet>
      <dgm:spPr/>
    </dgm:pt>
  </dgm:ptLst>
  <dgm:cxnLst>
    <dgm:cxn modelId="{4A88C806-DF88-4B8C-877D-5AD7B6052DBD}" type="presOf" srcId="{0C6FDC7A-A0CF-4A03-BD4D-2EAF2B1D6CA8}" destId="{CE3CA1BA-03B6-4E88-BCEE-EFB16BE7351E}" srcOrd="0" destOrd="0" presId="urn:microsoft.com/office/officeart/2005/8/layout/vList5"/>
    <dgm:cxn modelId="{1729040B-4D57-4DED-840F-B3FCB0EC3442}" type="presOf" srcId="{0879EAC4-03C5-4986-BBF1-FF860ACC565A}" destId="{0D96D392-4D6A-4C82-9746-FDA9A7F28EDE}" srcOrd="0" destOrd="0" presId="urn:microsoft.com/office/officeart/2005/8/layout/vList5"/>
    <dgm:cxn modelId="{A9C53F0F-7A95-46DB-B04A-6775B39BAB95}" type="presOf" srcId="{F585F608-1042-46BA-8223-F453F192464A}" destId="{D7055B47-A713-49D0-B823-5FEB7EB5A047}" srcOrd="0" destOrd="0" presId="urn:microsoft.com/office/officeart/2005/8/layout/vList5"/>
    <dgm:cxn modelId="{19A53814-68BF-49A0-A019-E7F9CE1B5C7A}" srcId="{A8A4FAE7-0652-467B-A5D7-9E654071C342}" destId="{972990D5-484E-4035-A14B-92CB70CC8D22}" srcOrd="2" destOrd="0" parTransId="{9586475D-E260-4EEE-91DC-632FBD8D6693}" sibTransId="{B6CB3A31-6D0E-4DD2-9472-5CCDC1E31E92}"/>
    <dgm:cxn modelId="{0D97E821-10D9-4C58-A6A9-8A12BE79C87E}" type="presOf" srcId="{20045C90-1EB2-477F-A510-C13B268E0DAE}" destId="{FBA1679C-87C6-4E92-B127-6A00FE1EAB43}" srcOrd="0" destOrd="0" presId="urn:microsoft.com/office/officeart/2005/8/layout/vList5"/>
    <dgm:cxn modelId="{477FBA25-BCDC-4AA8-A63B-6D1C7CFB2B76}" srcId="{A8A4FAE7-0652-467B-A5D7-9E654071C342}" destId="{0879EAC4-03C5-4986-BBF1-FF860ACC565A}" srcOrd="0" destOrd="0" parTransId="{BD221DC3-FB80-4C5C-9CF7-B1BF63D5E8D8}" sibTransId="{C4099B6F-B663-432A-8012-7331CB25D8F1}"/>
    <dgm:cxn modelId="{CDEAF428-539D-427D-A8F5-E6FA4649ACA1}" type="presOf" srcId="{972990D5-484E-4035-A14B-92CB70CC8D22}" destId="{F04BC25F-7ED4-466E-9A31-D206C8388C7A}" srcOrd="0" destOrd="0" presId="urn:microsoft.com/office/officeart/2005/8/layout/vList5"/>
    <dgm:cxn modelId="{42C9292B-A54F-4294-BE38-893CE8A26D40}" type="presOf" srcId="{BB6D1D8C-9E35-40F2-9F8B-AC5BE71EB806}" destId="{111B9068-64DB-48AF-A8C3-20382CA59E36}" srcOrd="0" destOrd="0" presId="urn:microsoft.com/office/officeart/2005/8/layout/vList5"/>
    <dgm:cxn modelId="{BD6E923B-6865-4C68-81BA-275FACE3B099}" srcId="{A8A4FAE7-0652-467B-A5D7-9E654071C342}" destId="{D72D328F-4820-4C04-ABEF-B78CD13445B8}" srcOrd="1" destOrd="0" parTransId="{102F30B1-C650-4AF2-8459-F27BEFA7456F}" sibTransId="{696B2CD7-60F8-475D-B62C-E3D5F0CC8D6B}"/>
    <dgm:cxn modelId="{28C67565-8B79-469C-800A-09BA36231324}" srcId="{A8A4FAE7-0652-467B-A5D7-9E654071C342}" destId="{20045C90-1EB2-477F-A510-C13B268E0DAE}" srcOrd="3" destOrd="0" parTransId="{891D5081-2760-435C-949F-73CD091DB086}" sibTransId="{1D8A6479-EFAE-49CE-9FD5-D7FB349ACC65}"/>
    <dgm:cxn modelId="{D74C0746-207E-4C5A-ADF1-DF3C9D7867F8}" type="presOf" srcId="{D72D328F-4820-4C04-ABEF-B78CD13445B8}" destId="{5BEE32F2-1777-4635-B3D3-D126C1DCF105}" srcOrd="0" destOrd="0" presId="urn:microsoft.com/office/officeart/2005/8/layout/vList5"/>
    <dgm:cxn modelId="{6DF97D4C-E2D2-4039-B9BC-60E234ABEBE8}" srcId="{2C27FECA-3E05-4152-B451-8CA5B53BF084}" destId="{F585F608-1042-46BA-8223-F453F192464A}" srcOrd="0" destOrd="0" parTransId="{FA0A28CE-2A80-4B6B-BCCB-24D0E3F1C557}" sibTransId="{D08C0826-3063-435E-AD0A-41E32264EB8A}"/>
    <dgm:cxn modelId="{2CF1CD6E-D410-44CE-AB6D-4E5B97F69B2F}" type="presOf" srcId="{A29962F9-DE25-4881-8297-5CC2F740C423}" destId="{56D8A8F7-3788-4B79-B45A-C00E21A8FFD0}" srcOrd="0" destOrd="0" presId="urn:microsoft.com/office/officeart/2005/8/layout/vList5"/>
    <dgm:cxn modelId="{0E45FC9C-35E2-46F0-A5AA-2EFD322E36BD}" srcId="{A8A4FAE7-0652-467B-A5D7-9E654071C342}" destId="{2C27FECA-3E05-4152-B451-8CA5B53BF084}" srcOrd="4" destOrd="0" parTransId="{7727CBAA-9558-4EDC-8651-F5D3BE68BA26}" sibTransId="{FF57F773-34E3-4250-BEF6-6EA307F98031}"/>
    <dgm:cxn modelId="{5D38DAAD-F4DC-475A-AC91-300E0AD2E99F}" type="presOf" srcId="{982A262C-C503-453F-8A74-188BA285E03D}" destId="{98DC4D86-5C3A-4605-A129-2F9FF33B4489}" srcOrd="0" destOrd="0" presId="urn:microsoft.com/office/officeart/2005/8/layout/vList5"/>
    <dgm:cxn modelId="{E7E9F5AE-0144-4C67-B0DF-836EEF1532A2}" type="presOf" srcId="{A8A4FAE7-0652-467B-A5D7-9E654071C342}" destId="{B52A2DED-2FB2-49E0-8A60-AC49463E9E84}" srcOrd="0" destOrd="0" presId="urn:microsoft.com/office/officeart/2005/8/layout/vList5"/>
    <dgm:cxn modelId="{3DEC0FBB-E321-4973-A508-EBB27F4EB7F3}" srcId="{972990D5-484E-4035-A14B-92CB70CC8D22}" destId="{BB6D1D8C-9E35-40F2-9F8B-AC5BE71EB806}" srcOrd="0" destOrd="0" parTransId="{6DF7A863-9E21-41AF-9140-9707A0FD40AB}" sibTransId="{D2ED2336-D181-46E3-8DC2-9B622BAFA485}"/>
    <dgm:cxn modelId="{76275AC5-6492-4610-B447-60BA9F1EC3CF}" srcId="{0879EAC4-03C5-4986-BBF1-FF860ACC565A}" destId="{4E4031CE-0416-4FEA-9A2D-2B1F5D32FAC5}" srcOrd="0" destOrd="0" parTransId="{AA2C81C9-22A8-4FF4-8D10-6E6710A748CC}" sibTransId="{E5C90544-9C67-4286-91F9-A9520444EBC8}"/>
    <dgm:cxn modelId="{567DEBD1-0880-4C20-A403-F0593BAC1C8D}" type="presOf" srcId="{2C27FECA-3E05-4152-B451-8CA5B53BF084}" destId="{16F3959F-B4C4-450D-A7C4-518F3801BCFC}" srcOrd="0" destOrd="0" presId="urn:microsoft.com/office/officeart/2005/8/layout/vList5"/>
    <dgm:cxn modelId="{C4065DDA-451C-4E2C-A64C-39468032DA88}" type="presOf" srcId="{4E4031CE-0416-4FEA-9A2D-2B1F5D32FAC5}" destId="{E72E8E9C-3C6D-4EA1-AFA5-D3B7B214EDAD}" srcOrd="0" destOrd="0" presId="urn:microsoft.com/office/officeart/2005/8/layout/vList5"/>
    <dgm:cxn modelId="{6332B9DE-25FD-49A7-9ECB-02BD40BF1845}" type="presOf" srcId="{0F4F7797-03EE-40D4-BAFA-04358EB20257}" destId="{42E66DA9-818B-4F64-AB57-EC88A99B016C}" srcOrd="0" destOrd="0" presId="urn:microsoft.com/office/officeart/2005/8/layout/vList5"/>
    <dgm:cxn modelId="{F8444BE0-FA17-4C72-AF6D-C90961FC0E65}" srcId="{0F4F7797-03EE-40D4-BAFA-04358EB20257}" destId="{982A262C-C503-453F-8A74-188BA285E03D}" srcOrd="0" destOrd="0" parTransId="{77EEFA3D-DB1F-46B3-9947-683B1B7BD901}" sibTransId="{798B7682-B5F5-49AF-94E8-DA958F235768}"/>
    <dgm:cxn modelId="{67882FE2-5E69-4AFB-B9BA-574BBFF3984F}" srcId="{D72D328F-4820-4C04-ABEF-B78CD13445B8}" destId="{0C6FDC7A-A0CF-4A03-BD4D-2EAF2B1D6CA8}" srcOrd="0" destOrd="0" parTransId="{BE8D14FB-C8AD-4CA3-88E4-34F97167D753}" sibTransId="{65ACC11E-6563-4390-AC94-558AC9BF8B5A}"/>
    <dgm:cxn modelId="{E69BC3E3-3C6E-4F3D-8C9E-24186A5D4E32}" srcId="{A8A4FAE7-0652-467B-A5D7-9E654071C342}" destId="{0F4F7797-03EE-40D4-BAFA-04358EB20257}" srcOrd="5" destOrd="0" parTransId="{45AF867A-B831-4987-9770-DA0D8EF3308E}" sibTransId="{810D5DFA-7236-44C0-9FE0-9BEA72B103E3}"/>
    <dgm:cxn modelId="{978560FA-BC91-4FE8-A530-CCA3E6A3D4F7}" srcId="{20045C90-1EB2-477F-A510-C13B268E0DAE}" destId="{A29962F9-DE25-4881-8297-5CC2F740C423}" srcOrd="0" destOrd="0" parTransId="{6B38EDCD-2E50-469E-9F11-EA2AF9DC2590}" sibTransId="{C224FA79-FEE5-41B3-B8B8-88920CB8730A}"/>
    <dgm:cxn modelId="{80EA6A3F-FE1C-4F91-9365-C2BF4AA623DC}" type="presParOf" srcId="{B52A2DED-2FB2-49E0-8A60-AC49463E9E84}" destId="{B7BFCFB2-6C3A-47E3-8FBD-34613360B642}" srcOrd="0" destOrd="0" presId="urn:microsoft.com/office/officeart/2005/8/layout/vList5"/>
    <dgm:cxn modelId="{C8DFA48C-A804-4120-8937-781E1AE60D5D}" type="presParOf" srcId="{B7BFCFB2-6C3A-47E3-8FBD-34613360B642}" destId="{0D96D392-4D6A-4C82-9746-FDA9A7F28EDE}" srcOrd="0" destOrd="0" presId="urn:microsoft.com/office/officeart/2005/8/layout/vList5"/>
    <dgm:cxn modelId="{44DE0C64-1CE4-4964-B0E9-144E977BCE4D}" type="presParOf" srcId="{B7BFCFB2-6C3A-47E3-8FBD-34613360B642}" destId="{E72E8E9C-3C6D-4EA1-AFA5-D3B7B214EDAD}" srcOrd="1" destOrd="0" presId="urn:microsoft.com/office/officeart/2005/8/layout/vList5"/>
    <dgm:cxn modelId="{BC8E935B-7E1C-46B7-8349-7058317432A8}" type="presParOf" srcId="{B52A2DED-2FB2-49E0-8A60-AC49463E9E84}" destId="{A84BCD77-6EF6-4722-ABAE-D8CCD8937AEE}" srcOrd="1" destOrd="0" presId="urn:microsoft.com/office/officeart/2005/8/layout/vList5"/>
    <dgm:cxn modelId="{00AA6308-85F5-44F4-BF50-474057AB371C}" type="presParOf" srcId="{B52A2DED-2FB2-49E0-8A60-AC49463E9E84}" destId="{B4396529-B08B-4C1C-9664-AA988E0A896A}" srcOrd="2" destOrd="0" presId="urn:microsoft.com/office/officeart/2005/8/layout/vList5"/>
    <dgm:cxn modelId="{05970706-63CF-4BC4-806A-8BF4746E2A42}" type="presParOf" srcId="{B4396529-B08B-4C1C-9664-AA988E0A896A}" destId="{5BEE32F2-1777-4635-B3D3-D126C1DCF105}" srcOrd="0" destOrd="0" presId="urn:microsoft.com/office/officeart/2005/8/layout/vList5"/>
    <dgm:cxn modelId="{8D064DA9-C718-4FB9-A596-CCAF4ADC8680}" type="presParOf" srcId="{B4396529-B08B-4C1C-9664-AA988E0A896A}" destId="{CE3CA1BA-03B6-4E88-BCEE-EFB16BE7351E}" srcOrd="1" destOrd="0" presId="urn:microsoft.com/office/officeart/2005/8/layout/vList5"/>
    <dgm:cxn modelId="{99D0EE2D-D0C0-4218-ADFC-ADF0FA61EC5D}" type="presParOf" srcId="{B52A2DED-2FB2-49E0-8A60-AC49463E9E84}" destId="{5D0787E8-9FE2-4725-AF97-65A3E48459ED}" srcOrd="3" destOrd="0" presId="urn:microsoft.com/office/officeart/2005/8/layout/vList5"/>
    <dgm:cxn modelId="{FE04A15C-4C0B-45C8-A2B0-A4D12D509688}" type="presParOf" srcId="{B52A2DED-2FB2-49E0-8A60-AC49463E9E84}" destId="{1F2F422D-2652-43F6-9BBE-98CFCC940261}" srcOrd="4" destOrd="0" presId="urn:microsoft.com/office/officeart/2005/8/layout/vList5"/>
    <dgm:cxn modelId="{80561570-8D73-42CC-A404-55250743F0F7}" type="presParOf" srcId="{1F2F422D-2652-43F6-9BBE-98CFCC940261}" destId="{F04BC25F-7ED4-466E-9A31-D206C8388C7A}" srcOrd="0" destOrd="0" presId="urn:microsoft.com/office/officeart/2005/8/layout/vList5"/>
    <dgm:cxn modelId="{80B089B0-BFEE-42A4-9C48-215BA05FD7C3}" type="presParOf" srcId="{1F2F422D-2652-43F6-9BBE-98CFCC940261}" destId="{111B9068-64DB-48AF-A8C3-20382CA59E36}" srcOrd="1" destOrd="0" presId="urn:microsoft.com/office/officeart/2005/8/layout/vList5"/>
    <dgm:cxn modelId="{9550AAAF-B4AA-4651-9145-EE44EC7002CE}" type="presParOf" srcId="{B52A2DED-2FB2-49E0-8A60-AC49463E9E84}" destId="{C79388E8-513C-4892-9547-AACAC28C897E}" srcOrd="5" destOrd="0" presId="urn:microsoft.com/office/officeart/2005/8/layout/vList5"/>
    <dgm:cxn modelId="{F71E1BEB-82B3-4638-B541-5E1CD908C822}" type="presParOf" srcId="{B52A2DED-2FB2-49E0-8A60-AC49463E9E84}" destId="{3AFD560D-B6F4-4CF0-8417-42ECF1161DA1}" srcOrd="6" destOrd="0" presId="urn:microsoft.com/office/officeart/2005/8/layout/vList5"/>
    <dgm:cxn modelId="{B6C640FD-3C6E-4ABC-A86F-82B838E003E3}" type="presParOf" srcId="{3AFD560D-B6F4-4CF0-8417-42ECF1161DA1}" destId="{FBA1679C-87C6-4E92-B127-6A00FE1EAB43}" srcOrd="0" destOrd="0" presId="urn:microsoft.com/office/officeart/2005/8/layout/vList5"/>
    <dgm:cxn modelId="{CE768A9A-2E5A-423C-95FB-C368032F3438}" type="presParOf" srcId="{3AFD560D-B6F4-4CF0-8417-42ECF1161DA1}" destId="{56D8A8F7-3788-4B79-B45A-C00E21A8FFD0}" srcOrd="1" destOrd="0" presId="urn:microsoft.com/office/officeart/2005/8/layout/vList5"/>
    <dgm:cxn modelId="{08112959-95DD-4678-8E22-E4BC83B25CE0}" type="presParOf" srcId="{B52A2DED-2FB2-49E0-8A60-AC49463E9E84}" destId="{40301A53-65CD-47FA-BB44-2A6203FF660A}" srcOrd="7" destOrd="0" presId="urn:microsoft.com/office/officeart/2005/8/layout/vList5"/>
    <dgm:cxn modelId="{9FD0F740-6556-4CC9-9F08-F1E6A78A50E2}" type="presParOf" srcId="{B52A2DED-2FB2-49E0-8A60-AC49463E9E84}" destId="{F4A5A896-CE00-4D34-94B4-A892C8D09D16}" srcOrd="8" destOrd="0" presId="urn:microsoft.com/office/officeart/2005/8/layout/vList5"/>
    <dgm:cxn modelId="{72A7B903-5816-4D43-B4D1-EA51F4E3B04D}" type="presParOf" srcId="{F4A5A896-CE00-4D34-94B4-A892C8D09D16}" destId="{16F3959F-B4C4-450D-A7C4-518F3801BCFC}" srcOrd="0" destOrd="0" presId="urn:microsoft.com/office/officeart/2005/8/layout/vList5"/>
    <dgm:cxn modelId="{1B7B6182-A5F0-4A7D-8B27-B0B16C2333E4}" type="presParOf" srcId="{F4A5A896-CE00-4D34-94B4-A892C8D09D16}" destId="{D7055B47-A713-49D0-B823-5FEB7EB5A047}" srcOrd="1" destOrd="0" presId="urn:microsoft.com/office/officeart/2005/8/layout/vList5"/>
    <dgm:cxn modelId="{209F0510-9FEB-494D-96F8-75D5E9EC7BD3}" type="presParOf" srcId="{B52A2DED-2FB2-49E0-8A60-AC49463E9E84}" destId="{16032269-BF4C-4D52-A699-9B408ADC2113}" srcOrd="9" destOrd="0" presId="urn:microsoft.com/office/officeart/2005/8/layout/vList5"/>
    <dgm:cxn modelId="{96F67D23-FCE6-4B21-8A41-C66B4DD1B240}" type="presParOf" srcId="{B52A2DED-2FB2-49E0-8A60-AC49463E9E84}" destId="{18E3B2CF-E169-452C-B528-92E37D59DA46}" srcOrd="10" destOrd="0" presId="urn:microsoft.com/office/officeart/2005/8/layout/vList5"/>
    <dgm:cxn modelId="{44472202-687E-4186-A57D-92798D66360E}" type="presParOf" srcId="{18E3B2CF-E169-452C-B528-92E37D59DA46}" destId="{42E66DA9-818B-4F64-AB57-EC88A99B016C}" srcOrd="0" destOrd="0" presId="urn:microsoft.com/office/officeart/2005/8/layout/vList5"/>
    <dgm:cxn modelId="{3EEA56FB-1A87-44DF-B62A-870AB3894750}" type="presParOf" srcId="{18E3B2CF-E169-452C-B528-92E37D59DA46}" destId="{98DC4D86-5C3A-4605-A129-2F9FF33B448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E9B3D-E88E-4430-8B44-29297930EFC3}">
      <dsp:nvSpPr>
        <dsp:cNvPr id="0" name=""/>
        <dsp:cNvSpPr/>
      </dsp:nvSpPr>
      <dsp:spPr>
        <a:xfrm>
          <a:off x="2436463" y="203415"/>
          <a:ext cx="4037021" cy="1402004"/>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53DB8-CAC3-4465-B253-121066357A9B}">
      <dsp:nvSpPr>
        <dsp:cNvPr id="0" name=""/>
        <dsp:cNvSpPr/>
      </dsp:nvSpPr>
      <dsp:spPr>
        <a:xfrm>
          <a:off x="4070048" y="3636448"/>
          <a:ext cx="782368" cy="500715"/>
        </a:xfrm>
        <a:prstGeom prst="downArrow">
          <a:avLst/>
        </a:prstGeom>
        <a:gradFill rotWithShape="0">
          <a:gsLst>
            <a:gs pos="0">
              <a:schemeClr val="accent5">
                <a:tint val="40000"/>
                <a:hueOff val="0"/>
                <a:satOff val="0"/>
                <a:lumOff val="0"/>
                <a:alphaOff val="0"/>
                <a:shade val="51000"/>
                <a:satMod val="130000"/>
              </a:schemeClr>
            </a:gs>
            <a:gs pos="80000">
              <a:schemeClr val="accent5">
                <a:tint val="40000"/>
                <a:hueOff val="0"/>
                <a:satOff val="0"/>
                <a:lumOff val="0"/>
                <a:alphaOff val="0"/>
                <a:shade val="93000"/>
                <a:satMod val="130000"/>
              </a:schemeClr>
            </a:gs>
            <a:gs pos="100000">
              <a:schemeClr val="accent5">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dsp:style>
    </dsp:sp>
    <dsp:sp modelId="{308D8B59-61E0-4C3A-8C9C-3F4AA5E1DAA2}">
      <dsp:nvSpPr>
        <dsp:cNvPr id="0" name=""/>
        <dsp:cNvSpPr/>
      </dsp:nvSpPr>
      <dsp:spPr>
        <a:xfrm>
          <a:off x="1828794" y="4068312"/>
          <a:ext cx="5264876" cy="938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US" sz="4000" b="1" kern="1200" noProof="0" dirty="0">
              <a:solidFill>
                <a:srgbClr val="AB2472"/>
              </a:solidFill>
              <a:latin typeface="Century Gothic" panose="020B0502020202020204" pitchFamily="34" charset="0"/>
            </a:rPr>
            <a:t>Conflict of interest</a:t>
          </a:r>
        </a:p>
      </dsp:txBody>
      <dsp:txXfrm>
        <a:off x="1828794" y="4068312"/>
        <a:ext cx="5264876" cy="938842"/>
      </dsp:txXfrm>
    </dsp:sp>
    <dsp:sp modelId="{3125252C-0FA2-4F2C-BCEA-47992824EFE0}">
      <dsp:nvSpPr>
        <dsp:cNvPr id="0" name=""/>
        <dsp:cNvSpPr/>
      </dsp:nvSpPr>
      <dsp:spPr>
        <a:xfrm>
          <a:off x="3276594" y="1371597"/>
          <a:ext cx="2213367" cy="2174738"/>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noProof="0" dirty="0">
              <a:solidFill>
                <a:schemeClr val="tx1"/>
              </a:solidFill>
              <a:latin typeface="Century Gothic" panose="020B0502020202020204" pitchFamily="34" charset="0"/>
            </a:rPr>
            <a:t>Professional</a:t>
          </a:r>
        </a:p>
        <a:p>
          <a:pPr marL="0" lvl="0" indent="0" algn="ctr" defTabSz="889000">
            <a:lnSpc>
              <a:spcPct val="90000"/>
            </a:lnSpc>
            <a:spcBef>
              <a:spcPct val="0"/>
            </a:spcBef>
            <a:spcAft>
              <a:spcPct val="35000"/>
            </a:spcAft>
            <a:buNone/>
          </a:pPr>
          <a:r>
            <a:rPr lang="en-US" sz="2000" kern="1200" noProof="0" dirty="0">
              <a:solidFill>
                <a:schemeClr val="tx1"/>
              </a:solidFill>
              <a:latin typeface="Century Gothic" panose="020B0502020202020204" pitchFamily="34" charset="0"/>
            </a:rPr>
            <a:t>benefits</a:t>
          </a:r>
        </a:p>
      </dsp:txBody>
      <dsp:txXfrm>
        <a:off x="3600734" y="1690080"/>
        <a:ext cx="1565087" cy="1537772"/>
      </dsp:txXfrm>
    </dsp:sp>
    <dsp:sp modelId="{4F15554B-AAE9-4B6E-B8FD-69B8020FE997}">
      <dsp:nvSpPr>
        <dsp:cNvPr id="0" name=""/>
        <dsp:cNvSpPr/>
      </dsp:nvSpPr>
      <dsp:spPr>
        <a:xfrm>
          <a:off x="2644726" y="228908"/>
          <a:ext cx="1827559" cy="1835445"/>
        </a:xfrm>
        <a:prstGeom prst="ellipse">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noProof="0" dirty="0">
              <a:solidFill>
                <a:schemeClr val="tx1"/>
              </a:solidFill>
              <a:latin typeface="Century Gothic" panose="020B0502020202020204" pitchFamily="34" charset="0"/>
            </a:rPr>
            <a:t>Scientific interest</a:t>
          </a:r>
        </a:p>
      </dsp:txBody>
      <dsp:txXfrm>
        <a:off x="2912366" y="497703"/>
        <a:ext cx="1292279" cy="1297855"/>
      </dsp:txXfrm>
    </dsp:sp>
    <dsp:sp modelId="{661C40D8-276B-47C6-AD66-4EADF0BCBAE9}">
      <dsp:nvSpPr>
        <dsp:cNvPr id="0" name=""/>
        <dsp:cNvSpPr/>
      </dsp:nvSpPr>
      <dsp:spPr>
        <a:xfrm>
          <a:off x="4199628" y="89838"/>
          <a:ext cx="1681114" cy="1861991"/>
        </a:xfrm>
        <a:prstGeom prst="ellipse">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noProof="0" dirty="0">
              <a:solidFill>
                <a:schemeClr val="tx1"/>
              </a:solidFill>
              <a:latin typeface="Century Gothic" panose="020B0502020202020204" pitchFamily="34" charset="0"/>
            </a:rPr>
            <a:t>Personal benefits</a:t>
          </a:r>
        </a:p>
      </dsp:txBody>
      <dsp:txXfrm>
        <a:off x="4445821" y="362520"/>
        <a:ext cx="1188728" cy="1316627"/>
      </dsp:txXfrm>
    </dsp:sp>
    <dsp:sp modelId="{19E1E98A-2A9A-4B34-9404-208967CA0A54}">
      <dsp:nvSpPr>
        <dsp:cNvPr id="0" name=""/>
        <dsp:cNvSpPr/>
      </dsp:nvSpPr>
      <dsp:spPr>
        <a:xfrm>
          <a:off x="2209789" y="0"/>
          <a:ext cx="4381263" cy="350501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FAC4B-D5A6-4369-A2AE-B31FE796A84B}">
      <dsp:nvSpPr>
        <dsp:cNvPr id="0" name=""/>
        <dsp:cNvSpPr/>
      </dsp:nvSpPr>
      <dsp:spPr>
        <a:xfrm>
          <a:off x="2173017" y="888388"/>
          <a:ext cx="5511985" cy="5511985"/>
        </a:xfrm>
        <a:prstGeom prst="blockArc">
          <a:avLst>
            <a:gd name="adj1" fmla="val 10799780"/>
            <a:gd name="adj2" fmla="val 16161103"/>
            <a:gd name="adj3" fmla="val 4634"/>
          </a:avLst>
        </a:prstGeom>
        <a:solidFill>
          <a:schemeClr val="dk2">
            <a:tint val="60000"/>
            <a:hueOff val="0"/>
            <a:satOff val="0"/>
            <a:lumOff val="0"/>
            <a:alphaOff val="0"/>
          </a:schemeClr>
        </a:solidFill>
        <a:ln>
          <a:noFill/>
        </a:ln>
        <a:effectLst>
          <a:outerShdw blurRad="63500" dist="25400" dir="14700000" algn="t" rotWithShape="0">
            <a:srgbClr val="000000">
              <a:alpha val="50000"/>
            </a:srgbClr>
          </a:outerShdw>
        </a:effectLst>
      </dsp:spPr>
      <dsp:style>
        <a:lnRef idx="0">
          <a:scrgbClr r="0" g="0" b="0"/>
        </a:lnRef>
        <a:fillRef idx="1">
          <a:scrgbClr r="0" g="0" b="0"/>
        </a:fillRef>
        <a:effectRef idx="1">
          <a:scrgbClr r="0" g="0" b="0"/>
        </a:effectRef>
        <a:fontRef idx="minor">
          <a:schemeClr val="lt1"/>
        </a:fontRef>
      </dsp:style>
    </dsp:sp>
    <dsp:sp modelId="{C8BBC7D4-C8EC-4E45-9564-4F05FCD4D504}">
      <dsp:nvSpPr>
        <dsp:cNvPr id="0" name=""/>
        <dsp:cNvSpPr/>
      </dsp:nvSpPr>
      <dsp:spPr>
        <a:xfrm>
          <a:off x="2173017" y="888560"/>
          <a:ext cx="5511985" cy="5511985"/>
        </a:xfrm>
        <a:prstGeom prst="blockArc">
          <a:avLst>
            <a:gd name="adj1" fmla="val 5400000"/>
            <a:gd name="adj2" fmla="val 10800000"/>
            <a:gd name="adj3" fmla="val 4634"/>
          </a:avLst>
        </a:prstGeom>
        <a:solidFill>
          <a:schemeClr val="dk2">
            <a:tint val="60000"/>
            <a:hueOff val="0"/>
            <a:satOff val="0"/>
            <a:lumOff val="0"/>
            <a:alphaOff val="0"/>
          </a:schemeClr>
        </a:solidFill>
        <a:ln>
          <a:noFill/>
        </a:ln>
        <a:effectLst>
          <a:outerShdw blurRad="63500" dist="25400" dir="14700000" algn="t" rotWithShape="0">
            <a:srgbClr val="000000">
              <a:alpha val="50000"/>
            </a:srgbClr>
          </a:outerShdw>
        </a:effectLst>
      </dsp:spPr>
      <dsp:style>
        <a:lnRef idx="0">
          <a:scrgbClr r="0" g="0" b="0"/>
        </a:lnRef>
        <a:fillRef idx="1">
          <a:scrgbClr r="0" g="0" b="0"/>
        </a:fillRef>
        <a:effectRef idx="1">
          <a:scrgbClr r="0" g="0" b="0"/>
        </a:effectRef>
        <a:fontRef idx="minor">
          <a:schemeClr val="lt1"/>
        </a:fontRef>
      </dsp:style>
    </dsp:sp>
    <dsp:sp modelId="{AC533E21-402C-4BAE-ADF2-3642918FDC14}">
      <dsp:nvSpPr>
        <dsp:cNvPr id="0" name=""/>
        <dsp:cNvSpPr/>
      </dsp:nvSpPr>
      <dsp:spPr>
        <a:xfrm>
          <a:off x="2173017" y="888560"/>
          <a:ext cx="5511985" cy="5511985"/>
        </a:xfrm>
        <a:prstGeom prst="blockArc">
          <a:avLst>
            <a:gd name="adj1" fmla="val 0"/>
            <a:gd name="adj2" fmla="val 5400000"/>
            <a:gd name="adj3" fmla="val 4634"/>
          </a:avLst>
        </a:prstGeom>
        <a:solidFill>
          <a:schemeClr val="dk2">
            <a:tint val="60000"/>
            <a:hueOff val="0"/>
            <a:satOff val="0"/>
            <a:lumOff val="0"/>
            <a:alphaOff val="0"/>
          </a:schemeClr>
        </a:solidFill>
        <a:ln>
          <a:noFill/>
        </a:ln>
        <a:effectLst>
          <a:outerShdw blurRad="63500" dist="25400" dir="14700000" algn="t" rotWithShape="0">
            <a:srgbClr val="000000">
              <a:alpha val="50000"/>
            </a:srgbClr>
          </a:outerShdw>
        </a:effectLst>
      </dsp:spPr>
      <dsp:style>
        <a:lnRef idx="0">
          <a:scrgbClr r="0" g="0" b="0"/>
        </a:lnRef>
        <a:fillRef idx="1">
          <a:scrgbClr r="0" g="0" b="0"/>
        </a:fillRef>
        <a:effectRef idx="1">
          <a:scrgbClr r="0" g="0" b="0"/>
        </a:effectRef>
        <a:fontRef idx="minor">
          <a:schemeClr val="lt1"/>
        </a:fontRef>
      </dsp:style>
    </dsp:sp>
    <dsp:sp modelId="{6FD69934-EB2F-468D-BCAB-C811E28C2D4D}">
      <dsp:nvSpPr>
        <dsp:cNvPr id="0" name=""/>
        <dsp:cNvSpPr/>
      </dsp:nvSpPr>
      <dsp:spPr>
        <a:xfrm>
          <a:off x="2173017" y="888388"/>
          <a:ext cx="5511985" cy="5511985"/>
        </a:xfrm>
        <a:prstGeom prst="blockArc">
          <a:avLst>
            <a:gd name="adj1" fmla="val 16161103"/>
            <a:gd name="adj2" fmla="val 220"/>
            <a:gd name="adj3" fmla="val 4634"/>
          </a:avLst>
        </a:prstGeom>
        <a:solidFill>
          <a:schemeClr val="dk2">
            <a:tint val="60000"/>
            <a:hueOff val="0"/>
            <a:satOff val="0"/>
            <a:lumOff val="0"/>
            <a:alphaOff val="0"/>
          </a:schemeClr>
        </a:solidFill>
        <a:ln>
          <a:noFill/>
        </a:ln>
        <a:effectLst>
          <a:outerShdw blurRad="63500" dist="25400" dir="14700000" algn="t" rotWithShape="0">
            <a:srgbClr val="000000">
              <a:alpha val="50000"/>
            </a:srgbClr>
          </a:outerShdw>
        </a:effectLst>
      </dsp:spPr>
      <dsp:style>
        <a:lnRef idx="0">
          <a:scrgbClr r="0" g="0" b="0"/>
        </a:lnRef>
        <a:fillRef idx="1">
          <a:scrgbClr r="0" g="0" b="0"/>
        </a:fillRef>
        <a:effectRef idx="1">
          <a:scrgbClr r="0" g="0" b="0"/>
        </a:effectRef>
        <a:fontRef idx="minor">
          <a:schemeClr val="lt1"/>
        </a:fontRef>
      </dsp:style>
    </dsp:sp>
    <dsp:sp modelId="{300B181A-373A-4B86-8127-180AAD70585F}">
      <dsp:nvSpPr>
        <dsp:cNvPr id="0" name=""/>
        <dsp:cNvSpPr/>
      </dsp:nvSpPr>
      <dsp:spPr>
        <a:xfrm>
          <a:off x="3661887" y="2377430"/>
          <a:ext cx="2534245" cy="2534245"/>
        </a:xfrm>
        <a:prstGeom prst="ellipse">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63500" dist="25400" dir="14700000" algn="t" rotWithShape="0">
            <a:srgbClr val="000000">
              <a:alpha val="5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cap="none" spc="-50" baseline="0" noProof="0" dirty="0">
              <a:ln w="0"/>
              <a:effectLst>
                <a:outerShdw blurRad="38100" dist="19050" dir="2700000" algn="tl" rotWithShape="0">
                  <a:schemeClr val="dk1">
                    <a:alpha val="40000"/>
                  </a:schemeClr>
                </a:outerShdw>
              </a:effectLst>
              <a:latin typeface="Century Gothic" panose="020B0502020202020204" pitchFamily="34" charset="0"/>
            </a:rPr>
            <a:t>Power</a:t>
          </a:r>
        </a:p>
      </dsp:txBody>
      <dsp:txXfrm>
        <a:off x="4033019" y="2748562"/>
        <a:ext cx="1791981" cy="1791981"/>
      </dsp:txXfrm>
    </dsp:sp>
    <dsp:sp modelId="{021AF8A9-247A-4A9E-BFF8-02D0CA8FB2F2}">
      <dsp:nvSpPr>
        <dsp:cNvPr id="0" name=""/>
        <dsp:cNvSpPr/>
      </dsp:nvSpPr>
      <dsp:spPr>
        <a:xfrm>
          <a:off x="3229455" y="-202227"/>
          <a:ext cx="3338189" cy="2309303"/>
        </a:xfrm>
        <a:prstGeom prst="ellipse">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63500" dist="25400" dir="14700000" algn="t" rotWithShape="0">
            <a:srgbClr val="000000">
              <a:alpha val="5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0" kern="1200" cap="none" spc="-50" baseline="0" noProof="0">
              <a:ln w="0"/>
              <a:effectLst>
                <a:outerShdw blurRad="38100" dist="19050" dir="2700000" algn="tl" rotWithShape="0">
                  <a:schemeClr val="dk1">
                    <a:alpha val="40000"/>
                  </a:schemeClr>
                </a:outerShdw>
              </a:effectLst>
              <a:latin typeface="Century Gothic" panose="020B0502020202020204" pitchFamily="34" charset="0"/>
            </a:rPr>
            <a:t>Vulnerability</a:t>
          </a:r>
        </a:p>
      </dsp:txBody>
      <dsp:txXfrm>
        <a:off x="3718321" y="135963"/>
        <a:ext cx="2360457" cy="1632923"/>
      </dsp:txXfrm>
    </dsp:sp>
    <dsp:sp modelId="{BAD3B22B-12C5-4F4E-9F6D-53EBF1FC4689}">
      <dsp:nvSpPr>
        <dsp:cNvPr id="0" name=""/>
        <dsp:cNvSpPr/>
      </dsp:nvSpPr>
      <dsp:spPr>
        <a:xfrm>
          <a:off x="6346106" y="2585102"/>
          <a:ext cx="2550066" cy="2118902"/>
        </a:xfrm>
        <a:prstGeom prst="ellipse">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63500" dist="25400" dir="14700000" algn="t" rotWithShape="0">
            <a:srgbClr val="000000">
              <a:alpha val="5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0" i="0" kern="1200" cap="none" spc="-50" baseline="0" noProof="0">
              <a:ln w="0"/>
              <a:effectLst>
                <a:outerShdw blurRad="38100" dist="19050" dir="2700000" algn="tl" rotWithShape="0">
                  <a:schemeClr val="dk1">
                    <a:alpha val="40000"/>
                  </a:schemeClr>
                </a:outerShdw>
              </a:effectLst>
              <a:latin typeface="Century Gothic" panose="020B0502020202020204" pitchFamily="34" charset="0"/>
            </a:rPr>
            <a:t>Gender</a:t>
          </a:r>
        </a:p>
      </dsp:txBody>
      <dsp:txXfrm>
        <a:off x="6719555" y="2895408"/>
        <a:ext cx="1803168" cy="1498290"/>
      </dsp:txXfrm>
    </dsp:sp>
    <dsp:sp modelId="{C24362ED-663D-4BF0-A513-D7BD553776C0}">
      <dsp:nvSpPr>
        <dsp:cNvPr id="0" name=""/>
        <dsp:cNvSpPr/>
      </dsp:nvSpPr>
      <dsp:spPr>
        <a:xfrm>
          <a:off x="3786492" y="5308338"/>
          <a:ext cx="2285035" cy="2056689"/>
        </a:xfrm>
        <a:prstGeom prst="ellipse">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63500" dist="25400" dir="14700000" algn="t" rotWithShape="0">
            <a:srgbClr val="000000">
              <a:alpha val="5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0" kern="1200" cap="none" spc="-50" baseline="0" noProof="0">
              <a:ln w="0"/>
              <a:effectLst>
                <a:outerShdw blurRad="38100" dist="19050" dir="2700000" algn="tl" rotWithShape="0">
                  <a:schemeClr val="dk1">
                    <a:alpha val="40000"/>
                  </a:schemeClr>
                </a:outerShdw>
              </a:effectLst>
              <a:latin typeface="Century Gothic" panose="020B0502020202020204" pitchFamily="34" charset="0"/>
            </a:rPr>
            <a:t>Research</a:t>
          </a:r>
        </a:p>
      </dsp:txBody>
      <dsp:txXfrm>
        <a:off x="4121128" y="5609533"/>
        <a:ext cx="1615763" cy="1454299"/>
      </dsp:txXfrm>
    </dsp:sp>
    <dsp:sp modelId="{94F59F2C-8C67-46EB-A3EC-160762AAEA8E}">
      <dsp:nvSpPr>
        <dsp:cNvPr id="0" name=""/>
        <dsp:cNvSpPr/>
      </dsp:nvSpPr>
      <dsp:spPr>
        <a:xfrm>
          <a:off x="1162226" y="2532796"/>
          <a:ext cx="2149308" cy="2223513"/>
        </a:xfrm>
        <a:prstGeom prst="ellipse">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63500" dist="25400" dir="14700000" algn="t" rotWithShape="0">
            <a:srgbClr val="000000">
              <a:alpha val="5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0" kern="1200" cap="none" spc="-90" baseline="0" noProof="0" dirty="0">
              <a:ln w="0"/>
              <a:effectLst>
                <a:outerShdw blurRad="38100" dist="19050" dir="2700000" algn="tl" rotWithShape="0">
                  <a:schemeClr val="dk1">
                    <a:alpha val="40000"/>
                  </a:schemeClr>
                </a:outerShdw>
              </a:effectLst>
              <a:latin typeface="Century Gothic" panose="020B0502020202020204" pitchFamily="34" charset="0"/>
            </a:rPr>
            <a:t>Evaluation</a:t>
          </a:r>
        </a:p>
      </dsp:txBody>
      <dsp:txXfrm>
        <a:off x="1476985" y="2858422"/>
        <a:ext cx="1519790" cy="15722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E3A4B-A545-45E2-A9B4-2DD0DD954303}">
      <dsp:nvSpPr>
        <dsp:cNvPr id="0" name=""/>
        <dsp:cNvSpPr/>
      </dsp:nvSpPr>
      <dsp:spPr>
        <a:xfrm>
          <a:off x="3621023" y="0"/>
          <a:ext cx="5431536" cy="1469389"/>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7780" rIns="17780" bIns="17780" numCol="1" spcCol="1270" anchor="ctr" anchorCtr="0">
          <a:noAutofit/>
        </a:bodyPr>
        <a:lstStyle/>
        <a:p>
          <a:pPr marL="285750" lvl="1" indent="-285750" algn="l" defTabSz="1244600">
            <a:lnSpc>
              <a:spcPct val="90000"/>
            </a:lnSpc>
            <a:spcBef>
              <a:spcPct val="0"/>
            </a:spcBef>
            <a:spcAft>
              <a:spcPct val="15000"/>
            </a:spcAft>
            <a:buFont typeface="Wingdings" panose="05000000000000000000" pitchFamily="2" charset="2"/>
            <a:buChar char="§"/>
          </a:pPr>
          <a:r>
            <a:rPr lang="en-US" sz="2800" kern="1200" noProof="0" dirty="0">
              <a:latin typeface="Century Gothic" panose="020B0502020202020204" pitchFamily="34" charset="0"/>
            </a:rPr>
            <a:t>Informed consent</a:t>
          </a:r>
        </a:p>
      </dsp:txBody>
      <dsp:txXfrm>
        <a:off x="3621023" y="183674"/>
        <a:ext cx="4880515" cy="1102041"/>
      </dsp:txXfrm>
    </dsp:sp>
    <dsp:sp modelId="{B26A2C27-8331-49B3-B31B-3C3AE18B4671}">
      <dsp:nvSpPr>
        <dsp:cNvPr id="0" name=""/>
        <dsp:cNvSpPr/>
      </dsp:nvSpPr>
      <dsp:spPr>
        <a:xfrm>
          <a:off x="0" y="0"/>
          <a:ext cx="3621024" cy="146938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noProof="0" dirty="0">
              <a:latin typeface="Century Gothic" panose="020B0502020202020204" pitchFamily="34" charset="0"/>
            </a:rPr>
            <a:t>Autonomy</a:t>
          </a:r>
        </a:p>
      </dsp:txBody>
      <dsp:txXfrm>
        <a:off x="71730" y="71730"/>
        <a:ext cx="3477564" cy="1325929"/>
      </dsp:txXfrm>
    </dsp:sp>
    <dsp:sp modelId="{87BC0664-8DD2-4A1A-BED1-934B68F97E58}">
      <dsp:nvSpPr>
        <dsp:cNvPr id="0" name=""/>
        <dsp:cNvSpPr/>
      </dsp:nvSpPr>
      <dsp:spPr>
        <a:xfrm>
          <a:off x="3621023" y="1616329"/>
          <a:ext cx="5431536" cy="1469389"/>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4320" tIns="17780" rIns="17780" bIns="17780" numCol="1" spcCol="1270" anchor="ctr" anchorCtr="0">
          <a:noAutofit/>
        </a:bodyPr>
        <a:lstStyle/>
        <a:p>
          <a:pPr marL="285750" lvl="1" indent="-285750" algn="l" defTabSz="1244600">
            <a:lnSpc>
              <a:spcPct val="90000"/>
            </a:lnSpc>
            <a:spcBef>
              <a:spcPct val="0"/>
            </a:spcBef>
            <a:spcAft>
              <a:spcPct val="15000"/>
            </a:spcAft>
            <a:buFont typeface="Wingdings" panose="05000000000000000000" pitchFamily="2" charset="2"/>
            <a:buChar char="§"/>
          </a:pPr>
          <a:r>
            <a:rPr lang="en-US" sz="2800" kern="1200" noProof="0" dirty="0">
              <a:latin typeface="Century Gothic" panose="020B0502020202020204" pitchFamily="34" charset="0"/>
            </a:rPr>
            <a:t>Balance between risk and benefits</a:t>
          </a:r>
        </a:p>
      </dsp:txBody>
      <dsp:txXfrm>
        <a:off x="3621023" y="1800003"/>
        <a:ext cx="4880515" cy="1102041"/>
      </dsp:txXfrm>
    </dsp:sp>
    <dsp:sp modelId="{F8760B68-0D94-4B93-A955-FFFBD01FBE4F}">
      <dsp:nvSpPr>
        <dsp:cNvPr id="0" name=""/>
        <dsp:cNvSpPr/>
      </dsp:nvSpPr>
      <dsp:spPr>
        <a:xfrm>
          <a:off x="0" y="1616329"/>
          <a:ext cx="3621024" cy="146938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noProof="0" dirty="0">
              <a:latin typeface="Century Gothic" panose="020B0502020202020204" pitchFamily="34" charset="0"/>
            </a:rPr>
            <a:t>Beneficence</a:t>
          </a:r>
        </a:p>
      </dsp:txBody>
      <dsp:txXfrm>
        <a:off x="71730" y="1688059"/>
        <a:ext cx="3477564" cy="1325929"/>
      </dsp:txXfrm>
    </dsp:sp>
    <dsp:sp modelId="{5BCD3675-18E4-4475-BB52-F324556B1261}">
      <dsp:nvSpPr>
        <dsp:cNvPr id="0" name=""/>
        <dsp:cNvSpPr/>
      </dsp:nvSpPr>
      <dsp:spPr>
        <a:xfrm>
          <a:off x="3621023" y="3232658"/>
          <a:ext cx="5431536" cy="1469389"/>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4320" tIns="17780" rIns="17780" bIns="17780" numCol="1" spcCol="1270" anchor="ctr" anchorCtr="0">
          <a:noAutofit/>
        </a:bodyPr>
        <a:lstStyle/>
        <a:p>
          <a:pPr marL="285750" lvl="1" indent="-285750" algn="l" defTabSz="1244600">
            <a:lnSpc>
              <a:spcPct val="90000"/>
            </a:lnSpc>
            <a:spcBef>
              <a:spcPct val="0"/>
            </a:spcBef>
            <a:spcAft>
              <a:spcPct val="15000"/>
            </a:spcAft>
            <a:buFont typeface="Wingdings" panose="05000000000000000000" pitchFamily="2" charset="2"/>
            <a:buChar char="§"/>
          </a:pPr>
          <a:r>
            <a:rPr lang="es-MX" sz="2800" kern="1200" noProof="0">
              <a:latin typeface="Century Gothic" panose="020B0502020202020204" pitchFamily="34" charset="0"/>
            </a:rPr>
            <a:t>Selection and fair distribution </a:t>
          </a:r>
          <a:endParaRPr lang="en-US" sz="2800" kern="1200" noProof="0" dirty="0">
            <a:latin typeface="Century Gothic" panose="020B0502020202020204" pitchFamily="34" charset="0"/>
          </a:endParaRPr>
        </a:p>
      </dsp:txBody>
      <dsp:txXfrm>
        <a:off x="3621023" y="3416332"/>
        <a:ext cx="4880515" cy="1102041"/>
      </dsp:txXfrm>
    </dsp:sp>
    <dsp:sp modelId="{8EDB29D6-45BC-492A-A7B2-1C46228B23D7}">
      <dsp:nvSpPr>
        <dsp:cNvPr id="0" name=""/>
        <dsp:cNvSpPr/>
      </dsp:nvSpPr>
      <dsp:spPr>
        <a:xfrm>
          <a:off x="0" y="3232658"/>
          <a:ext cx="3621024" cy="146938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noProof="0" dirty="0">
              <a:latin typeface="Century Gothic" panose="020B0502020202020204" pitchFamily="34" charset="0"/>
            </a:rPr>
            <a:t>Justice</a:t>
          </a:r>
        </a:p>
      </dsp:txBody>
      <dsp:txXfrm>
        <a:off x="71730" y="3304388"/>
        <a:ext cx="3477564" cy="13259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E8E9C-3C6D-4EA1-AFA5-D3B7B214EDAD}">
      <dsp:nvSpPr>
        <dsp:cNvPr id="0" name=""/>
        <dsp:cNvSpPr/>
      </dsp:nvSpPr>
      <dsp:spPr>
        <a:xfrm rot="5400000">
          <a:off x="5797264" y="-2445982"/>
          <a:ext cx="716089" cy="579323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noProof="0" dirty="0">
              <a:latin typeface="Century Gothic" panose="020B0502020202020204" pitchFamily="34" charset="0"/>
            </a:rPr>
            <a:t>Be clear, honest, and transparent </a:t>
          </a:r>
          <a:br>
            <a:rPr lang="en-US" sz="2000" kern="1200" noProof="0" dirty="0">
              <a:latin typeface="Century Gothic" panose="020B0502020202020204" pitchFamily="34" charset="0"/>
            </a:rPr>
          </a:br>
          <a:r>
            <a:rPr lang="en-US" sz="2000" kern="1200" noProof="0" dirty="0">
              <a:latin typeface="Century Gothic" panose="020B0502020202020204" pitchFamily="34" charset="0"/>
            </a:rPr>
            <a:t>about purpose</a:t>
          </a:r>
        </a:p>
      </dsp:txBody>
      <dsp:txXfrm rot="-5400000">
        <a:off x="3258693" y="127546"/>
        <a:ext cx="5758275" cy="646175"/>
      </dsp:txXfrm>
    </dsp:sp>
    <dsp:sp modelId="{0D96D392-4D6A-4C82-9746-FDA9A7F28EDE}">
      <dsp:nvSpPr>
        <dsp:cNvPr id="0" name=""/>
        <dsp:cNvSpPr/>
      </dsp:nvSpPr>
      <dsp:spPr>
        <a:xfrm>
          <a:off x="28676" y="3076"/>
          <a:ext cx="325869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l" defTabSz="977900">
            <a:lnSpc>
              <a:spcPct val="90000"/>
            </a:lnSpc>
            <a:spcBef>
              <a:spcPct val="0"/>
            </a:spcBef>
            <a:spcAft>
              <a:spcPct val="35000"/>
            </a:spcAft>
            <a:buNone/>
          </a:pPr>
          <a:r>
            <a:rPr lang="en-US" sz="2200" kern="1200" noProof="0" dirty="0">
              <a:latin typeface="Century Gothic" panose="020B0502020202020204" pitchFamily="34" charset="0"/>
            </a:rPr>
            <a:t>1. Explaining purpose</a:t>
          </a:r>
        </a:p>
      </dsp:txBody>
      <dsp:txXfrm>
        <a:off x="72372" y="46772"/>
        <a:ext cx="3171301" cy="807720"/>
      </dsp:txXfrm>
    </dsp:sp>
    <dsp:sp modelId="{CE3CA1BA-03B6-4E88-BCEE-EFB16BE7351E}">
      <dsp:nvSpPr>
        <dsp:cNvPr id="0" name=""/>
        <dsp:cNvSpPr/>
      </dsp:nvSpPr>
      <dsp:spPr>
        <a:xfrm rot="5400000">
          <a:off x="5797264" y="-1506115"/>
          <a:ext cx="716089" cy="579323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noProof="0" dirty="0">
              <a:latin typeface="Century Gothic" panose="020B0502020202020204" pitchFamily="34" charset="0"/>
            </a:rPr>
            <a:t>Honor the gift of an interviewee’s time </a:t>
          </a:r>
          <a:br>
            <a:rPr lang="en-US" sz="2000" kern="1200" noProof="0" dirty="0">
              <a:latin typeface="Century Gothic" panose="020B0502020202020204" pitchFamily="34" charset="0"/>
            </a:rPr>
          </a:br>
          <a:r>
            <a:rPr lang="en-US" sz="2000" kern="1200" noProof="0" dirty="0">
              <a:latin typeface="Century Gothic" panose="020B0502020202020204" pitchFamily="34" charset="0"/>
            </a:rPr>
            <a:t>in a meaningful and tangible way</a:t>
          </a:r>
        </a:p>
      </dsp:txBody>
      <dsp:txXfrm rot="-5400000">
        <a:off x="3258693" y="1067413"/>
        <a:ext cx="5758275" cy="646175"/>
      </dsp:txXfrm>
    </dsp:sp>
    <dsp:sp modelId="{5BEE32F2-1777-4635-B3D3-D126C1DCF105}">
      <dsp:nvSpPr>
        <dsp:cNvPr id="0" name=""/>
        <dsp:cNvSpPr/>
      </dsp:nvSpPr>
      <dsp:spPr>
        <a:xfrm>
          <a:off x="28676" y="942944"/>
          <a:ext cx="325869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l" defTabSz="977900">
            <a:lnSpc>
              <a:spcPct val="90000"/>
            </a:lnSpc>
            <a:spcBef>
              <a:spcPct val="0"/>
            </a:spcBef>
            <a:spcAft>
              <a:spcPct val="35000"/>
            </a:spcAft>
            <a:buNone/>
          </a:pPr>
          <a:r>
            <a:rPr lang="en-US" sz="2200" kern="1200" noProof="0" dirty="0">
              <a:latin typeface="Century Gothic" panose="020B0502020202020204" pitchFamily="34" charset="0"/>
            </a:rPr>
            <a:t>2. Reciprocity </a:t>
          </a:r>
        </a:p>
      </dsp:txBody>
      <dsp:txXfrm>
        <a:off x="72372" y="986640"/>
        <a:ext cx="3171301" cy="807720"/>
      </dsp:txXfrm>
    </dsp:sp>
    <dsp:sp modelId="{111B9068-64DB-48AF-A8C3-20382CA59E36}">
      <dsp:nvSpPr>
        <dsp:cNvPr id="0" name=""/>
        <dsp:cNvSpPr/>
      </dsp:nvSpPr>
      <dsp:spPr>
        <a:xfrm rot="5400000">
          <a:off x="5797264" y="-566247"/>
          <a:ext cx="716089" cy="579323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noProof="0" dirty="0">
              <a:latin typeface="Century Gothic" panose="020B0502020202020204" pitchFamily="34" charset="0"/>
            </a:rPr>
            <a:t>If you make promises, keep them</a:t>
          </a:r>
        </a:p>
      </dsp:txBody>
      <dsp:txXfrm rot="-5400000">
        <a:off x="3258693" y="2007281"/>
        <a:ext cx="5758275" cy="646175"/>
      </dsp:txXfrm>
    </dsp:sp>
    <dsp:sp modelId="{F04BC25F-7ED4-466E-9A31-D206C8388C7A}">
      <dsp:nvSpPr>
        <dsp:cNvPr id="0" name=""/>
        <dsp:cNvSpPr/>
      </dsp:nvSpPr>
      <dsp:spPr>
        <a:xfrm>
          <a:off x="28676" y="1882812"/>
          <a:ext cx="325869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l" defTabSz="977900">
            <a:lnSpc>
              <a:spcPct val="90000"/>
            </a:lnSpc>
            <a:spcBef>
              <a:spcPct val="0"/>
            </a:spcBef>
            <a:spcAft>
              <a:spcPct val="35000"/>
            </a:spcAft>
            <a:buNone/>
          </a:pPr>
          <a:r>
            <a:rPr lang="en-US" sz="2200" kern="1200" noProof="0" dirty="0">
              <a:latin typeface="Century Gothic" panose="020B0502020202020204" pitchFamily="34" charset="0"/>
            </a:rPr>
            <a:t>3. Promises</a:t>
          </a:r>
        </a:p>
      </dsp:txBody>
      <dsp:txXfrm>
        <a:off x="72372" y="1926508"/>
        <a:ext cx="3171301" cy="807720"/>
      </dsp:txXfrm>
    </dsp:sp>
    <dsp:sp modelId="{56D8A8F7-3788-4B79-B45A-C00E21A8FFD0}">
      <dsp:nvSpPr>
        <dsp:cNvPr id="0" name=""/>
        <dsp:cNvSpPr/>
      </dsp:nvSpPr>
      <dsp:spPr>
        <a:xfrm rot="5400000">
          <a:off x="5797264" y="373619"/>
          <a:ext cx="716089" cy="579323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noProof="0" dirty="0">
              <a:latin typeface="Century Gothic" panose="020B0502020202020204" pitchFamily="34" charset="0"/>
            </a:rPr>
            <a:t>First of all, do no harm </a:t>
          </a:r>
        </a:p>
      </dsp:txBody>
      <dsp:txXfrm rot="-5400000">
        <a:off x="3258693" y="2947148"/>
        <a:ext cx="5758275" cy="646175"/>
      </dsp:txXfrm>
    </dsp:sp>
    <dsp:sp modelId="{FBA1679C-87C6-4E92-B127-6A00FE1EAB43}">
      <dsp:nvSpPr>
        <dsp:cNvPr id="0" name=""/>
        <dsp:cNvSpPr/>
      </dsp:nvSpPr>
      <dsp:spPr>
        <a:xfrm>
          <a:off x="28676" y="2822679"/>
          <a:ext cx="325869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l" defTabSz="977900">
            <a:lnSpc>
              <a:spcPct val="90000"/>
            </a:lnSpc>
            <a:spcBef>
              <a:spcPct val="0"/>
            </a:spcBef>
            <a:spcAft>
              <a:spcPct val="35000"/>
            </a:spcAft>
            <a:buNone/>
          </a:pPr>
          <a:r>
            <a:rPr lang="en-US" sz="2200" kern="1200" noProof="0" dirty="0">
              <a:latin typeface="Century Gothic" panose="020B0502020202020204" pitchFamily="34" charset="0"/>
            </a:rPr>
            <a:t>4. Risk assessment</a:t>
          </a:r>
        </a:p>
      </dsp:txBody>
      <dsp:txXfrm>
        <a:off x="72372" y="2866375"/>
        <a:ext cx="3171301" cy="807720"/>
      </dsp:txXfrm>
    </dsp:sp>
    <dsp:sp modelId="{D7055B47-A713-49D0-B823-5FEB7EB5A047}">
      <dsp:nvSpPr>
        <dsp:cNvPr id="0" name=""/>
        <dsp:cNvSpPr/>
      </dsp:nvSpPr>
      <dsp:spPr>
        <a:xfrm rot="5400000">
          <a:off x="5797264" y="1313487"/>
          <a:ext cx="716089" cy="579323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noProof="0" dirty="0">
              <a:latin typeface="Century Gothic" panose="020B0502020202020204" pitchFamily="34" charset="0"/>
            </a:rPr>
            <a:t>Know the ethical and legal dimensions </a:t>
          </a:r>
          <a:br>
            <a:rPr lang="en-US" sz="2000" kern="1200" noProof="0" dirty="0">
              <a:latin typeface="Century Gothic" panose="020B0502020202020204" pitchFamily="34" charset="0"/>
            </a:rPr>
          </a:br>
          <a:r>
            <a:rPr lang="en-US" sz="2000" kern="1200" noProof="0" dirty="0">
              <a:latin typeface="Century Gothic" panose="020B0502020202020204" pitchFamily="34" charset="0"/>
            </a:rPr>
            <a:t>of confidentiality</a:t>
          </a:r>
        </a:p>
      </dsp:txBody>
      <dsp:txXfrm rot="-5400000">
        <a:off x="3258693" y="3887016"/>
        <a:ext cx="5758275" cy="646175"/>
      </dsp:txXfrm>
    </dsp:sp>
    <dsp:sp modelId="{16F3959F-B4C4-450D-A7C4-518F3801BCFC}">
      <dsp:nvSpPr>
        <dsp:cNvPr id="0" name=""/>
        <dsp:cNvSpPr/>
      </dsp:nvSpPr>
      <dsp:spPr>
        <a:xfrm>
          <a:off x="28676" y="3762547"/>
          <a:ext cx="325869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l" defTabSz="889000">
            <a:lnSpc>
              <a:spcPct val="90000"/>
            </a:lnSpc>
            <a:spcBef>
              <a:spcPct val="0"/>
            </a:spcBef>
            <a:spcAft>
              <a:spcPct val="35000"/>
            </a:spcAft>
            <a:buNone/>
          </a:pPr>
          <a:r>
            <a:rPr lang="en-US" sz="2000" kern="1200" noProof="0" dirty="0">
              <a:latin typeface="Century Gothic" panose="020B0502020202020204" pitchFamily="34" charset="0"/>
            </a:rPr>
            <a:t>5. </a:t>
          </a:r>
          <a:r>
            <a:rPr lang="en-US" sz="2200" kern="1200" noProof="0">
              <a:latin typeface="Century Gothic" panose="020B0502020202020204" pitchFamily="34" charset="0"/>
            </a:rPr>
            <a:t>Confidentiality</a:t>
          </a:r>
          <a:endParaRPr lang="en-US" sz="2200" kern="1200" noProof="0" dirty="0">
            <a:latin typeface="Century Gothic" panose="020B0502020202020204" pitchFamily="34" charset="0"/>
          </a:endParaRPr>
        </a:p>
      </dsp:txBody>
      <dsp:txXfrm>
        <a:off x="72372" y="3806243"/>
        <a:ext cx="3171301" cy="807720"/>
      </dsp:txXfrm>
    </dsp:sp>
    <dsp:sp modelId="{98DC4D86-5C3A-4605-A129-2F9FF33B4489}">
      <dsp:nvSpPr>
        <dsp:cNvPr id="0" name=""/>
        <dsp:cNvSpPr/>
      </dsp:nvSpPr>
      <dsp:spPr>
        <a:xfrm rot="5400000">
          <a:off x="5797264" y="2251815"/>
          <a:ext cx="716089" cy="579323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noProof="0" dirty="0">
              <a:latin typeface="Century Gothic" panose="020B0502020202020204" pitchFamily="34" charset="0"/>
            </a:rPr>
            <a:t>Know and follow the standards of your discipline or field</a:t>
          </a:r>
        </a:p>
      </dsp:txBody>
      <dsp:txXfrm rot="-5400000">
        <a:off x="3258693" y="4825344"/>
        <a:ext cx="5758275" cy="646175"/>
      </dsp:txXfrm>
    </dsp:sp>
    <dsp:sp modelId="{42E66DA9-818B-4F64-AB57-EC88A99B016C}">
      <dsp:nvSpPr>
        <dsp:cNvPr id="0" name=""/>
        <dsp:cNvSpPr/>
      </dsp:nvSpPr>
      <dsp:spPr>
        <a:xfrm>
          <a:off x="28676" y="4702412"/>
          <a:ext cx="325869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l" defTabSz="977900">
            <a:lnSpc>
              <a:spcPct val="90000"/>
            </a:lnSpc>
            <a:spcBef>
              <a:spcPct val="0"/>
            </a:spcBef>
            <a:spcAft>
              <a:spcPct val="35000"/>
            </a:spcAft>
            <a:buNone/>
          </a:pPr>
          <a:r>
            <a:rPr lang="en-US" sz="2200" kern="1200" noProof="0" dirty="0">
              <a:latin typeface="Century Gothic" panose="020B0502020202020204" pitchFamily="34" charset="0"/>
            </a:rPr>
            <a:t>6. Informed consent</a:t>
          </a:r>
        </a:p>
      </dsp:txBody>
      <dsp:txXfrm>
        <a:off x="72372" y="4746108"/>
        <a:ext cx="3171301" cy="8077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E8E9C-3C6D-4EA1-AFA5-D3B7B214EDAD}">
      <dsp:nvSpPr>
        <dsp:cNvPr id="0" name=""/>
        <dsp:cNvSpPr/>
      </dsp:nvSpPr>
      <dsp:spPr>
        <a:xfrm rot="5400000">
          <a:off x="5831624" y="-2463692"/>
          <a:ext cx="716089" cy="5825571"/>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noProof="0" dirty="0">
              <a:latin typeface="Century Gothic" panose="020B0502020202020204" pitchFamily="34" charset="0"/>
            </a:rPr>
            <a:t>Deal with data ownership and access issues from the beginning; don’t wait until report/publication </a:t>
          </a:r>
        </a:p>
      </dsp:txBody>
      <dsp:txXfrm rot="-5400000">
        <a:off x="3276884" y="126005"/>
        <a:ext cx="5790614" cy="646175"/>
      </dsp:txXfrm>
    </dsp:sp>
    <dsp:sp modelId="{0D96D392-4D6A-4C82-9746-FDA9A7F28EDE}">
      <dsp:nvSpPr>
        <dsp:cNvPr id="0" name=""/>
        <dsp:cNvSpPr/>
      </dsp:nvSpPr>
      <dsp:spPr>
        <a:xfrm>
          <a:off x="0" y="1537"/>
          <a:ext cx="327688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396875" lvl="0" indent="-396875" algn="l" defTabSz="889000">
            <a:lnSpc>
              <a:spcPct val="90000"/>
            </a:lnSpc>
            <a:spcBef>
              <a:spcPct val="0"/>
            </a:spcBef>
            <a:spcAft>
              <a:spcPct val="35000"/>
            </a:spcAft>
            <a:buNone/>
          </a:pPr>
          <a:r>
            <a:rPr lang="en-US" sz="2000" kern="1200" noProof="0" dirty="0">
              <a:latin typeface="Century Gothic" panose="020B0502020202020204" pitchFamily="34" charset="0"/>
            </a:rPr>
            <a:t>7. 	Data access and ownership</a:t>
          </a:r>
        </a:p>
      </dsp:txBody>
      <dsp:txXfrm>
        <a:off x="43696" y="45233"/>
        <a:ext cx="3189491" cy="807720"/>
      </dsp:txXfrm>
    </dsp:sp>
    <dsp:sp modelId="{CE3CA1BA-03B6-4E88-BCEE-EFB16BE7351E}">
      <dsp:nvSpPr>
        <dsp:cNvPr id="0" name=""/>
        <dsp:cNvSpPr/>
      </dsp:nvSpPr>
      <dsp:spPr>
        <a:xfrm rot="5400000">
          <a:off x="5831624" y="-1523824"/>
          <a:ext cx="716089" cy="5825571"/>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noProof="0" dirty="0">
              <a:latin typeface="Century Gothic" panose="020B0502020202020204" pitchFamily="34" charset="0"/>
            </a:rPr>
            <a:t>Take care of yourself and your co-researchers</a:t>
          </a:r>
        </a:p>
      </dsp:txBody>
      <dsp:txXfrm rot="-5400000">
        <a:off x="3276884" y="1065873"/>
        <a:ext cx="5790614" cy="646175"/>
      </dsp:txXfrm>
    </dsp:sp>
    <dsp:sp modelId="{5BEE32F2-1777-4635-B3D3-D126C1DCF105}">
      <dsp:nvSpPr>
        <dsp:cNvPr id="0" name=""/>
        <dsp:cNvSpPr/>
      </dsp:nvSpPr>
      <dsp:spPr>
        <a:xfrm>
          <a:off x="0" y="941405"/>
          <a:ext cx="327688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396875" lvl="0" indent="-396875" algn="l" defTabSz="889000">
            <a:lnSpc>
              <a:spcPct val="90000"/>
            </a:lnSpc>
            <a:spcBef>
              <a:spcPct val="0"/>
            </a:spcBef>
            <a:spcAft>
              <a:spcPct val="35000"/>
            </a:spcAft>
            <a:buNone/>
          </a:pPr>
          <a:r>
            <a:rPr lang="en-US" sz="2000" kern="1200" noProof="0" dirty="0">
              <a:latin typeface="Century Gothic" panose="020B0502020202020204" pitchFamily="34" charset="0"/>
            </a:rPr>
            <a:t>8. 	Interviewer mental health  </a:t>
          </a:r>
        </a:p>
      </dsp:txBody>
      <dsp:txXfrm>
        <a:off x="43696" y="985101"/>
        <a:ext cx="3189491" cy="807720"/>
      </dsp:txXfrm>
    </dsp:sp>
    <dsp:sp modelId="{111B9068-64DB-48AF-A8C3-20382CA59E36}">
      <dsp:nvSpPr>
        <dsp:cNvPr id="0" name=""/>
        <dsp:cNvSpPr/>
      </dsp:nvSpPr>
      <dsp:spPr>
        <a:xfrm rot="5400000">
          <a:off x="5831624" y="-583956"/>
          <a:ext cx="716089" cy="5825571"/>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noProof="0" dirty="0">
              <a:latin typeface="Century Gothic" panose="020B0502020202020204" pitchFamily="34" charset="0"/>
            </a:rPr>
            <a:t>Plan ahead and know with whom you will </a:t>
          </a:r>
          <a:br>
            <a:rPr lang="en-US" sz="1800" kern="1200" noProof="0" dirty="0">
              <a:latin typeface="Century Gothic" panose="020B0502020202020204" pitchFamily="34" charset="0"/>
            </a:rPr>
          </a:br>
          <a:r>
            <a:rPr lang="en-US" sz="1800" kern="1200" noProof="0" dirty="0">
              <a:latin typeface="Century Gothic" panose="020B0502020202020204" pitchFamily="34" charset="0"/>
            </a:rPr>
            <a:t>consult on emergent ethical issues</a:t>
          </a:r>
        </a:p>
      </dsp:txBody>
      <dsp:txXfrm rot="-5400000">
        <a:off x="3276884" y="2005741"/>
        <a:ext cx="5790614" cy="646175"/>
      </dsp:txXfrm>
    </dsp:sp>
    <dsp:sp modelId="{F04BC25F-7ED4-466E-9A31-D206C8388C7A}">
      <dsp:nvSpPr>
        <dsp:cNvPr id="0" name=""/>
        <dsp:cNvSpPr/>
      </dsp:nvSpPr>
      <dsp:spPr>
        <a:xfrm>
          <a:off x="0" y="1881272"/>
          <a:ext cx="327688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396875" lvl="0" indent="-396875" algn="l" defTabSz="889000">
            <a:lnSpc>
              <a:spcPct val="90000"/>
            </a:lnSpc>
            <a:spcBef>
              <a:spcPct val="0"/>
            </a:spcBef>
            <a:spcAft>
              <a:spcPct val="35000"/>
            </a:spcAft>
            <a:buNone/>
          </a:pPr>
          <a:r>
            <a:rPr lang="en-US" sz="2000" kern="1200" noProof="0" dirty="0">
              <a:latin typeface="Century Gothic" panose="020B0502020202020204" pitchFamily="34" charset="0"/>
            </a:rPr>
            <a:t>9. 	Ethical advice</a:t>
          </a:r>
        </a:p>
      </dsp:txBody>
      <dsp:txXfrm>
        <a:off x="43696" y="1924968"/>
        <a:ext cx="3189491" cy="807720"/>
      </dsp:txXfrm>
    </dsp:sp>
    <dsp:sp modelId="{56D8A8F7-3788-4B79-B45A-C00E21A8FFD0}">
      <dsp:nvSpPr>
        <dsp:cNvPr id="0" name=""/>
        <dsp:cNvSpPr/>
      </dsp:nvSpPr>
      <dsp:spPr>
        <a:xfrm rot="5400000">
          <a:off x="5831624" y="355910"/>
          <a:ext cx="716089" cy="5825571"/>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noProof="0" dirty="0">
              <a:latin typeface="Century Gothic" panose="020B0502020202020204" pitchFamily="34" charset="0"/>
            </a:rPr>
            <a:t>Don’t let the ends justify the means in overstepping boundaries </a:t>
          </a:r>
        </a:p>
      </dsp:txBody>
      <dsp:txXfrm rot="-5400000">
        <a:off x="3276884" y="2945608"/>
        <a:ext cx="5790614" cy="646175"/>
      </dsp:txXfrm>
    </dsp:sp>
    <dsp:sp modelId="{FBA1679C-87C6-4E92-B127-6A00FE1EAB43}">
      <dsp:nvSpPr>
        <dsp:cNvPr id="0" name=""/>
        <dsp:cNvSpPr/>
      </dsp:nvSpPr>
      <dsp:spPr>
        <a:xfrm>
          <a:off x="0" y="2821140"/>
          <a:ext cx="327688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457200" lvl="0" indent="-457200" algn="l" defTabSz="889000">
            <a:lnSpc>
              <a:spcPct val="90000"/>
            </a:lnSpc>
            <a:spcBef>
              <a:spcPct val="0"/>
            </a:spcBef>
            <a:spcAft>
              <a:spcPct val="35000"/>
            </a:spcAft>
            <a:buNone/>
          </a:pPr>
          <a:r>
            <a:rPr lang="en-US" sz="2000" kern="1200" noProof="0" dirty="0">
              <a:latin typeface="Century Gothic" panose="020B0502020202020204" pitchFamily="34" charset="0"/>
            </a:rPr>
            <a:t>10. Data collection boundaries</a:t>
          </a:r>
        </a:p>
      </dsp:txBody>
      <dsp:txXfrm>
        <a:off x="43696" y="2864836"/>
        <a:ext cx="3189491" cy="807720"/>
      </dsp:txXfrm>
    </dsp:sp>
    <dsp:sp modelId="{D7055B47-A713-49D0-B823-5FEB7EB5A047}">
      <dsp:nvSpPr>
        <dsp:cNvPr id="0" name=""/>
        <dsp:cNvSpPr/>
      </dsp:nvSpPr>
      <dsp:spPr>
        <a:xfrm rot="5400000">
          <a:off x="5831624" y="1295778"/>
          <a:ext cx="716089" cy="5825571"/>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u="sng" kern="1200" noProof="0" dirty="0">
              <a:latin typeface="Century Gothic" panose="020B0502020202020204" pitchFamily="34" charset="0"/>
            </a:rPr>
            <a:t>Have a discussion on ethical choices as part</a:t>
          </a:r>
          <a:br>
            <a:rPr lang="en-US" sz="1800" u="sng" kern="1200" noProof="0" dirty="0">
              <a:latin typeface="Century Gothic" panose="020B0502020202020204" pitchFamily="34" charset="0"/>
            </a:rPr>
          </a:br>
          <a:r>
            <a:rPr lang="en-US" sz="1800" u="sng" kern="1200" noProof="0" dirty="0">
              <a:latin typeface="Century Gothic" panose="020B0502020202020204" pitchFamily="34" charset="0"/>
            </a:rPr>
            <a:t>of your methods.</a:t>
          </a:r>
        </a:p>
      </dsp:txBody>
      <dsp:txXfrm rot="-5400000">
        <a:off x="3276884" y="3885476"/>
        <a:ext cx="5790614" cy="646175"/>
      </dsp:txXfrm>
    </dsp:sp>
    <dsp:sp modelId="{16F3959F-B4C4-450D-A7C4-518F3801BCFC}">
      <dsp:nvSpPr>
        <dsp:cNvPr id="0" name=""/>
        <dsp:cNvSpPr/>
      </dsp:nvSpPr>
      <dsp:spPr>
        <a:xfrm>
          <a:off x="0" y="3761007"/>
          <a:ext cx="327688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396875" lvl="0" indent="-396875" algn="l" defTabSz="889000">
            <a:lnSpc>
              <a:spcPct val="90000"/>
            </a:lnSpc>
            <a:spcBef>
              <a:spcPct val="0"/>
            </a:spcBef>
            <a:spcAft>
              <a:spcPct val="35000"/>
            </a:spcAft>
            <a:buNone/>
          </a:pPr>
          <a:r>
            <a:rPr lang="en-US" sz="2000" kern="1200" spc="-30" baseline="0" noProof="0" dirty="0">
              <a:latin typeface="Century Gothic" panose="020B0502020202020204" pitchFamily="34" charset="0"/>
            </a:rPr>
            <a:t>11. Intersection of ethical and methodological choices</a:t>
          </a:r>
        </a:p>
      </dsp:txBody>
      <dsp:txXfrm>
        <a:off x="43696" y="3804703"/>
        <a:ext cx="3189491" cy="807720"/>
      </dsp:txXfrm>
    </dsp:sp>
    <dsp:sp modelId="{98DC4D86-5C3A-4605-A129-2F9FF33B4489}">
      <dsp:nvSpPr>
        <dsp:cNvPr id="0" name=""/>
        <dsp:cNvSpPr/>
      </dsp:nvSpPr>
      <dsp:spPr>
        <a:xfrm rot="5400000">
          <a:off x="5831624" y="2235645"/>
          <a:ext cx="716089" cy="5825571"/>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noProof="0" dirty="0">
              <a:latin typeface="Century Gothic" panose="020B0502020202020204" pitchFamily="34" charset="0"/>
            </a:rPr>
            <a:t>Know your profession’s ethical standards; know what the law in your jurisdictions requires </a:t>
          </a:r>
        </a:p>
      </dsp:txBody>
      <dsp:txXfrm rot="-5400000">
        <a:off x="3276884" y="4825343"/>
        <a:ext cx="5790614" cy="646175"/>
      </dsp:txXfrm>
    </dsp:sp>
    <dsp:sp modelId="{42E66DA9-818B-4F64-AB57-EC88A99B016C}">
      <dsp:nvSpPr>
        <dsp:cNvPr id="0" name=""/>
        <dsp:cNvSpPr/>
      </dsp:nvSpPr>
      <dsp:spPr>
        <a:xfrm>
          <a:off x="0" y="4700875"/>
          <a:ext cx="3276883" cy="8951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396875" lvl="0" indent="-396875" algn="l" defTabSz="889000">
            <a:lnSpc>
              <a:spcPct val="90000"/>
            </a:lnSpc>
            <a:spcBef>
              <a:spcPct val="0"/>
            </a:spcBef>
            <a:spcAft>
              <a:spcPct val="35000"/>
            </a:spcAft>
            <a:buNone/>
          </a:pPr>
          <a:r>
            <a:rPr lang="en-US" sz="2000" kern="1200" noProof="0" dirty="0">
              <a:latin typeface="Century Gothic" panose="020B0502020202020204" pitchFamily="34" charset="0"/>
            </a:rPr>
            <a:t>12. Ethical vs. legal</a:t>
          </a:r>
        </a:p>
      </dsp:txBody>
      <dsp:txXfrm>
        <a:off x="43696" y="4744571"/>
        <a:ext cx="3189491" cy="807720"/>
      </dsp:txXfrm>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4967F2-2786-45F9-B7C0-43D8DF6B41B9}"/>
              </a:ext>
            </a:extLst>
          </p:cNvPr>
          <p:cNvSpPr>
            <a:spLocks noGrp="1"/>
          </p:cNvSpPr>
          <p:nvPr>
            <p:ph type="hdr" sz="quarter"/>
          </p:nvPr>
        </p:nvSpPr>
        <p:spPr>
          <a:xfrm>
            <a:off x="1" y="0"/>
            <a:ext cx="3170382" cy="480453"/>
          </a:xfrm>
          <a:prstGeom prst="rect">
            <a:avLst/>
          </a:prstGeom>
        </p:spPr>
        <p:txBody>
          <a:bodyPr vert="horz" lIns="86749" tIns="43375" rIns="86749" bIns="43375" rtlCol="0"/>
          <a:lstStyle>
            <a:lvl1pPr algn="l">
              <a:defRPr sz="1100"/>
            </a:lvl1pPr>
          </a:lstStyle>
          <a:p>
            <a:endParaRPr lang="en-US"/>
          </a:p>
        </p:txBody>
      </p:sp>
      <p:sp>
        <p:nvSpPr>
          <p:cNvPr id="3" name="Date Placeholder 2">
            <a:extLst>
              <a:ext uri="{FF2B5EF4-FFF2-40B4-BE49-F238E27FC236}">
                <a16:creationId xmlns:a16="http://schemas.microsoft.com/office/drawing/2014/main" id="{C125F791-DC89-422C-91A9-F05ACD2CC42F}"/>
              </a:ext>
            </a:extLst>
          </p:cNvPr>
          <p:cNvSpPr>
            <a:spLocks noGrp="1"/>
          </p:cNvSpPr>
          <p:nvPr>
            <p:ph type="dt" sz="quarter" idx="1"/>
          </p:nvPr>
        </p:nvSpPr>
        <p:spPr>
          <a:xfrm>
            <a:off x="4143665" y="0"/>
            <a:ext cx="3170382" cy="480453"/>
          </a:xfrm>
          <a:prstGeom prst="rect">
            <a:avLst/>
          </a:prstGeom>
        </p:spPr>
        <p:txBody>
          <a:bodyPr vert="horz" lIns="86749" tIns="43375" rIns="86749" bIns="43375" rtlCol="0"/>
          <a:lstStyle>
            <a:lvl1pPr algn="r">
              <a:defRPr sz="1100"/>
            </a:lvl1pPr>
          </a:lstStyle>
          <a:p>
            <a:fld id="{BBF99B88-A2F1-486D-B910-77EF7E80EC73}" type="datetimeFigureOut">
              <a:rPr lang="en-US" smtClean="0"/>
              <a:t>12/4/2018</a:t>
            </a:fld>
            <a:endParaRPr lang="en-US"/>
          </a:p>
        </p:txBody>
      </p:sp>
      <p:sp>
        <p:nvSpPr>
          <p:cNvPr id="4" name="Footer Placeholder 3">
            <a:extLst>
              <a:ext uri="{FF2B5EF4-FFF2-40B4-BE49-F238E27FC236}">
                <a16:creationId xmlns:a16="http://schemas.microsoft.com/office/drawing/2014/main" id="{8093D3CA-B767-457D-9FAB-FDC9C53858E2}"/>
              </a:ext>
            </a:extLst>
          </p:cNvPr>
          <p:cNvSpPr>
            <a:spLocks noGrp="1"/>
          </p:cNvSpPr>
          <p:nvPr>
            <p:ph type="ftr" sz="quarter" idx="2"/>
          </p:nvPr>
        </p:nvSpPr>
        <p:spPr>
          <a:xfrm>
            <a:off x="1" y="9120750"/>
            <a:ext cx="3170382" cy="480451"/>
          </a:xfrm>
          <a:prstGeom prst="rect">
            <a:avLst/>
          </a:prstGeom>
        </p:spPr>
        <p:txBody>
          <a:bodyPr vert="horz" lIns="86749" tIns="43375" rIns="86749" bIns="43375" rtlCol="0" anchor="b"/>
          <a:lstStyle>
            <a:lvl1pPr algn="l">
              <a:defRPr sz="1100"/>
            </a:lvl1pPr>
          </a:lstStyle>
          <a:p>
            <a:endParaRPr lang="en-US"/>
          </a:p>
        </p:txBody>
      </p:sp>
      <p:sp>
        <p:nvSpPr>
          <p:cNvPr id="5" name="Slide Number Placeholder 4">
            <a:extLst>
              <a:ext uri="{FF2B5EF4-FFF2-40B4-BE49-F238E27FC236}">
                <a16:creationId xmlns:a16="http://schemas.microsoft.com/office/drawing/2014/main" id="{05E91738-BC50-455F-A782-29076AEF8774}"/>
              </a:ext>
            </a:extLst>
          </p:cNvPr>
          <p:cNvSpPr>
            <a:spLocks noGrp="1"/>
          </p:cNvSpPr>
          <p:nvPr>
            <p:ph type="sldNum" sz="quarter" idx="3"/>
          </p:nvPr>
        </p:nvSpPr>
        <p:spPr>
          <a:xfrm>
            <a:off x="4143665" y="9120750"/>
            <a:ext cx="3170382" cy="480451"/>
          </a:xfrm>
          <a:prstGeom prst="rect">
            <a:avLst/>
          </a:prstGeom>
        </p:spPr>
        <p:txBody>
          <a:bodyPr vert="horz" lIns="86749" tIns="43375" rIns="86749" bIns="43375" rtlCol="0" anchor="b"/>
          <a:lstStyle>
            <a:lvl1pPr algn="r">
              <a:defRPr sz="1100"/>
            </a:lvl1pPr>
          </a:lstStyle>
          <a:p>
            <a:fld id="{BB09692B-5CE7-4CBE-A363-AD40FA3D7D4C}" type="slidenum">
              <a:rPr lang="en-US" smtClean="0"/>
              <a:t>‹#›</a:t>
            </a:fld>
            <a:endParaRPr lang="en-US"/>
          </a:p>
        </p:txBody>
      </p:sp>
    </p:spTree>
    <p:extLst>
      <p:ext uri="{BB962C8B-B14F-4D97-AF65-F5344CB8AC3E}">
        <p14:creationId xmlns:p14="http://schemas.microsoft.com/office/powerpoint/2010/main" val="21209854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rPr lang="en-US" sz="1400" dirty="0">
                <a:latin typeface="Century Gothic" panose="020B0502020202020204" pitchFamily="34" charset="0"/>
              </a:rPr>
              <a:t>[Introduction]</a:t>
            </a: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[This slide is used in order to help participants to understand the sequence behind the course. Ethics is a crosscutting issue across topics in all dark green boxes.]</a:t>
            </a:r>
          </a:p>
        </p:txBody>
      </p:sp>
    </p:spTree>
    <p:extLst>
      <p:ext uri="{BB962C8B-B14F-4D97-AF65-F5344CB8AC3E}">
        <p14:creationId xmlns:p14="http://schemas.microsoft.com/office/powerpoint/2010/main" val="1397562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a:t>
            </a:r>
            <a:r>
              <a:rPr lang="en-US" b="1" dirty="0">
                <a:latin typeface="Century Gothic" panose="020B0502020202020204" pitchFamily="34" charset="0"/>
              </a:rPr>
              <a:t>Instructions: </a:t>
            </a:r>
            <a:r>
              <a:rPr lang="en-US" dirty="0">
                <a:latin typeface="Century Gothic" panose="020B0502020202020204" pitchFamily="34" charset="0"/>
              </a:rPr>
              <a:t>These are the learning objectives of this session—read them and explore other needs related to this topic among the group participants.]</a:t>
            </a:r>
          </a:p>
        </p:txBody>
      </p:sp>
    </p:spTree>
    <p:extLst>
      <p:ext uri="{BB962C8B-B14F-4D97-AF65-F5344CB8AC3E}">
        <p14:creationId xmlns:p14="http://schemas.microsoft.com/office/powerpoint/2010/main" val="120636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a:t>
            </a:r>
            <a:r>
              <a:rPr lang="en-US" b="1" dirty="0">
                <a:latin typeface="Century Gothic" panose="020B0502020202020204" pitchFamily="34" charset="0"/>
              </a:rPr>
              <a:t>Instructions: </a:t>
            </a:r>
            <a:r>
              <a:rPr lang="en-US" dirty="0">
                <a:latin typeface="Century Gothic" panose="020B0502020202020204" pitchFamily="34" charset="0"/>
              </a:rPr>
              <a:t>These are the learning objectives of this session—read them and explore other needs related to this topic among the group participants.]</a:t>
            </a:r>
          </a:p>
        </p:txBody>
      </p:sp>
    </p:spTree>
    <p:extLst>
      <p:ext uri="{BB962C8B-B14F-4D97-AF65-F5344CB8AC3E}">
        <p14:creationId xmlns:p14="http://schemas.microsoft.com/office/powerpoint/2010/main" val="3795751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92500" lnSpcReduction="20000"/>
          </a:bodyPr>
          <a:lstStyle/>
          <a:p>
            <a:r>
              <a:rPr lang="en-US" sz="1200" b="1" dirty="0">
                <a:latin typeface="Century Gothic" panose="020B0502020202020204" pitchFamily="34" charset="0"/>
              </a:rPr>
              <a:t>[3-minute group session</a:t>
            </a:r>
            <a:br>
              <a:rPr lang="en-US" sz="1200" b="1" dirty="0">
                <a:latin typeface="Century Gothic" panose="020B0502020202020204" pitchFamily="34" charset="0"/>
              </a:rPr>
            </a:br>
            <a:endParaRPr lang="en-US" sz="1200" b="1" dirty="0">
              <a:latin typeface="Century Gothic" panose="020B0502020202020204" pitchFamily="34" charset="0"/>
            </a:endParaRPr>
          </a:p>
          <a:p>
            <a:r>
              <a:rPr lang="en-US" sz="1200" dirty="0">
                <a:latin typeface="Century Gothic" panose="020B0502020202020204" pitchFamily="34" charset="0"/>
              </a:rPr>
              <a:t>Ask participants to share their ideas about ethics and morality and the difference between these two concepts</a:t>
            </a:r>
            <a:r>
              <a:rPr lang="en-US" sz="1200" b="0" dirty="0">
                <a:latin typeface="Century Gothic" panose="020B0502020202020204" pitchFamily="34" charset="0"/>
              </a:rPr>
              <a:t>.] </a:t>
            </a:r>
          </a:p>
          <a:p>
            <a:pPr defTabSz="867491">
              <a:defRPr/>
            </a:pPr>
            <a:endParaRPr lang="en-US" sz="1200" dirty="0">
              <a:latin typeface="Century Gothic" panose="020B0502020202020204" pitchFamily="34" charset="0"/>
            </a:endParaRPr>
          </a:p>
          <a:p>
            <a:pPr defTabSz="867491">
              <a:defRPr/>
            </a:pPr>
            <a:r>
              <a:rPr lang="en-US" sz="1200" b="1" dirty="0">
                <a:latin typeface="Century Gothic" panose="020B0502020202020204" pitchFamily="34" charset="0"/>
              </a:rPr>
              <a:t>As a community of evaluators and researchers we must behave ethically. </a:t>
            </a:r>
            <a:r>
              <a:rPr lang="en-US" sz="1200" dirty="0">
                <a:latin typeface="Century Gothic" panose="020B0502020202020204" pitchFamily="34" charset="0"/>
              </a:rPr>
              <a:t>Ethics is the study of moral norms. Those moral norms define good and bad behavior in human beings and may change from society to society. Ethics studies the everyday application of these</a:t>
            </a:r>
            <a:r>
              <a:rPr lang="en-US" sz="1200" u="sng" dirty="0">
                <a:latin typeface="Century Gothic" panose="020B0502020202020204" pitchFamily="34" charset="0"/>
              </a:rPr>
              <a:t> </a:t>
            </a:r>
            <a:r>
              <a:rPr lang="en-US" sz="1200" dirty="0">
                <a:latin typeface="Century Gothic" panose="020B0502020202020204" pitchFamily="34" charset="0"/>
              </a:rPr>
              <a:t>norms.</a:t>
            </a:r>
          </a:p>
          <a:p>
            <a:endParaRPr lang="en-US" sz="1200" dirty="0">
              <a:latin typeface="Century Gothic" panose="020B0502020202020204" pitchFamily="34" charset="0"/>
            </a:endParaRPr>
          </a:p>
          <a:p>
            <a:r>
              <a:rPr lang="en-US" sz="1200" b="1" dirty="0">
                <a:latin typeface="Century Gothic" panose="020B0502020202020204" pitchFamily="34" charset="0"/>
              </a:rPr>
              <a:t>Additional</a:t>
            </a:r>
            <a:r>
              <a:rPr lang="en-US" sz="1200" b="1" baseline="0" dirty="0">
                <a:latin typeface="Century Gothic" panose="020B0502020202020204" pitchFamily="34" charset="0"/>
              </a:rPr>
              <a:t> notes</a:t>
            </a:r>
            <a:r>
              <a:rPr lang="en-US" sz="1200" baseline="0" dirty="0">
                <a:latin typeface="Century Gothic" panose="020B0502020202020204" pitchFamily="34" charset="0"/>
              </a:rPr>
              <a:t> (Source: National Institutes of Health [NIH]): Another way of defining “ethics” focuses on the disciplines that study standards of conduct, such as philosophy, theology, law, psychology, or sociology. For example, a "medical ethicist" is someone who studies ethical standards in medicine. One may also define ethics as a method, procedure, or perspective for deciding how to act and for analyzing complex problems and issues. </a:t>
            </a:r>
          </a:p>
          <a:p>
            <a:endParaRPr lang="en-US" sz="1200" baseline="0" dirty="0">
              <a:latin typeface="Century Gothic" panose="020B0502020202020204" pitchFamily="34" charset="0"/>
            </a:endParaRPr>
          </a:p>
          <a:p>
            <a:r>
              <a:rPr lang="en-US" sz="1200" baseline="0" dirty="0">
                <a:latin typeface="Century Gothic" panose="020B0502020202020204" pitchFamily="34" charset="0"/>
              </a:rPr>
              <a:t>For instance, in considering a complex issue like global warming, one may take an economic, ecological, political, or ethical perspective </a:t>
            </a:r>
            <a:r>
              <a:rPr lang="en-US" sz="1200" u="none" strike="noStrike" baseline="0" dirty="0">
                <a:latin typeface="Century Gothic" panose="020B0502020202020204" pitchFamily="34" charset="0"/>
              </a:rPr>
              <a:t>toward the</a:t>
            </a:r>
            <a:r>
              <a:rPr lang="en-US" sz="1200" u="none" baseline="0" dirty="0">
                <a:latin typeface="Century Gothic" panose="020B0502020202020204" pitchFamily="34" charset="0"/>
              </a:rPr>
              <a:t> </a:t>
            </a:r>
            <a:r>
              <a:rPr lang="en-US" sz="1200" baseline="0" dirty="0">
                <a:latin typeface="Century Gothic" panose="020B0502020202020204" pitchFamily="34" charset="0"/>
              </a:rPr>
              <a:t>problem. While an economist might examine the cost and benefits of various policies related to global warming, an environmental ethicist could examine the ethical values and principles at stake.</a:t>
            </a:r>
            <a:endParaRPr lang="en-US" sz="1200" dirty="0">
              <a:latin typeface="Century Gothic" panose="020B0502020202020204" pitchFamily="34" charset="0"/>
            </a:endParaRPr>
          </a:p>
          <a:p>
            <a:endParaRPr lang="en-US" sz="1200" dirty="0">
              <a:latin typeface="Century Gothic" panose="020B0502020202020204" pitchFamily="34" charset="0"/>
            </a:endParaRPr>
          </a:p>
          <a:p>
            <a:r>
              <a:rPr lang="en-US" sz="1200" dirty="0">
                <a:latin typeface="Century Gothic" panose="020B0502020202020204" pitchFamily="34" charset="0"/>
              </a:rPr>
              <a:t>Ethics can also be seen as an understood code of practice that guides the evaluation. This ethical code may change over time and across cultures. It always remains relative.</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5</a:t>
            </a:fld>
            <a:endParaRPr lang="en-US"/>
          </a:p>
        </p:txBody>
      </p:sp>
    </p:spTree>
    <p:extLst>
      <p:ext uri="{BB962C8B-B14F-4D97-AF65-F5344CB8AC3E}">
        <p14:creationId xmlns:p14="http://schemas.microsoft.com/office/powerpoint/2010/main" val="3179677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US" sz="1200" b="0" dirty="0">
                <a:latin typeface="Century Gothic" panose="020B0502020202020204" pitchFamily="34" charset="0"/>
              </a:rPr>
              <a:t>[</a:t>
            </a:r>
            <a:r>
              <a:rPr lang="en-US" sz="1200" b="1" dirty="0">
                <a:latin typeface="Century Gothic" panose="020B0502020202020204" pitchFamily="34" charset="0"/>
              </a:rPr>
              <a:t>Reflective writing activity </a:t>
            </a:r>
            <a:r>
              <a:rPr lang="en-US" sz="1200" b="0" dirty="0">
                <a:latin typeface="Century Gothic" panose="020B0502020202020204" pitchFamily="34" charset="0"/>
              </a:rPr>
              <a:t>(15 mins. total)]</a:t>
            </a:r>
            <a:endParaRPr lang="es-MX" sz="1400" b="0" dirty="0">
              <a:latin typeface="Century Gothic" panose="020B0502020202020204" pitchFamily="34" charset="0"/>
            </a:endParaRPr>
          </a:p>
        </p:txBody>
      </p:sp>
    </p:spTree>
    <p:extLst>
      <p:ext uri="{BB962C8B-B14F-4D97-AF65-F5344CB8AC3E}">
        <p14:creationId xmlns:p14="http://schemas.microsoft.com/office/powerpoint/2010/main" val="2030483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b="1" kern="1200" dirty="0">
                <a:solidFill>
                  <a:schemeClr val="tx1"/>
                </a:solidFill>
                <a:effectLst/>
                <a:latin typeface="Century Gothic" panose="020B0502020202020204" pitchFamily="34" charset="0"/>
                <a:ea typeface="+mn-ea"/>
                <a:cs typeface="+mn-cs"/>
              </a:rPr>
              <a:t>[Please see session planning for complete instructions</a:t>
            </a: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Activity 1: Reflective writing activity (15 mins. total) </a:t>
            </a:r>
            <a:endParaRPr lang="es-MX" sz="1200" b="1"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Objective of the activity</a:t>
            </a:r>
            <a:r>
              <a:rPr lang="en-US" sz="1200" kern="1200" dirty="0">
                <a:solidFill>
                  <a:schemeClr val="tx1"/>
                </a:solidFill>
                <a:effectLst/>
                <a:latin typeface="Century Gothic" panose="020B0502020202020204" pitchFamily="34" charset="0"/>
                <a:ea typeface="+mn-ea"/>
                <a:cs typeface="+mn-cs"/>
              </a:rPr>
              <a:t>: To help participants develop critical thinking about their own values, and to lead a discussion about the subjectivity that relates to values and ethics. To set the importance of a common understanding of an ethical statement that orients the scientific community towards ethical actions under this common understanding. </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Description of the activity: </a:t>
            </a:r>
            <a:r>
              <a:rPr lang="en-US" sz="1200" kern="1200" dirty="0">
                <a:solidFill>
                  <a:schemeClr val="tx1"/>
                </a:solidFill>
                <a:effectLst/>
                <a:latin typeface="Century Gothic" panose="020B0502020202020204" pitchFamily="34" charset="0"/>
                <a:ea typeface="+mn-ea"/>
                <a:cs typeface="+mn-cs"/>
              </a:rPr>
              <a:t>The activity starts with critical writing, leads to small group debates, and finishes with a group discussion that will transition into the next slides. </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Time</a:t>
            </a:r>
            <a:r>
              <a:rPr lang="en-US" sz="1200" kern="1200" dirty="0">
                <a:solidFill>
                  <a:schemeClr val="tx1"/>
                </a:solidFill>
                <a:effectLst/>
                <a:latin typeface="Century Gothic" panose="020B0502020202020204" pitchFamily="34" charset="0"/>
                <a:ea typeface="+mn-ea"/>
                <a:cs typeface="+mn-cs"/>
              </a:rPr>
              <a:t>: 15 minutes, in total</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Materials</a:t>
            </a:r>
            <a:r>
              <a:rPr lang="en-US" sz="1200" kern="1200" dirty="0">
                <a:solidFill>
                  <a:schemeClr val="tx1"/>
                </a:solidFill>
                <a:effectLst/>
                <a:latin typeface="Century Gothic" panose="020B0502020202020204" pitchFamily="34" charset="0"/>
                <a:ea typeface="+mn-ea"/>
                <a:cs typeface="+mn-cs"/>
              </a:rPr>
              <a:t>: White paper and pen</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Activity instructions: Please see Facilitators’ Guide]</a:t>
            </a:r>
            <a:endParaRPr lang="es-MX" sz="1200" kern="1200" dirty="0">
              <a:solidFill>
                <a:schemeClr val="tx1"/>
              </a:solidFill>
              <a:effectLst/>
              <a:latin typeface="Century Gothic" panose="020B0502020202020204" pitchFamily="34" charset="0"/>
              <a:ea typeface="+mn-ea"/>
              <a:cs typeface="+mn-cs"/>
            </a:endParaRPr>
          </a:p>
          <a:p>
            <a:endParaRPr lang="es-MX" dirty="0"/>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7</a:t>
            </a:fld>
            <a:endParaRPr lang="en-US"/>
          </a:p>
        </p:txBody>
      </p:sp>
    </p:spTree>
    <p:extLst>
      <p:ext uri="{BB962C8B-B14F-4D97-AF65-F5344CB8AC3E}">
        <p14:creationId xmlns:p14="http://schemas.microsoft.com/office/powerpoint/2010/main" val="1805729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92500" lnSpcReduction="20000"/>
          </a:bodyPr>
          <a:lstStyle/>
          <a:p>
            <a:r>
              <a:rPr lang="en-US" sz="1200" b="1" kern="1200" dirty="0">
                <a:solidFill>
                  <a:schemeClr val="tx1"/>
                </a:solidFill>
                <a:effectLst/>
                <a:latin typeface="Century Gothic" panose="020B0502020202020204" pitchFamily="34" charset="0"/>
                <a:ea typeface="+mn-ea"/>
                <a:cs typeface="+mn-cs"/>
              </a:rPr>
              <a:t>[Following 10 mins. (5 mins. for groups of 3, 5 mins. in full group)</a:t>
            </a:r>
            <a:br>
              <a:rPr lang="en-US" sz="1200" b="1"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We want participants to find out how difficult it is to clearly define their values. </a:t>
            </a:r>
            <a:endParaRPr lang="es-MX" sz="1200" kern="1200" dirty="0">
              <a:solidFill>
                <a:schemeClr val="tx1"/>
              </a:solidFill>
              <a:effectLst/>
              <a:latin typeface="Century Gothic" panose="020B0502020202020204" pitchFamily="34" charset="0"/>
              <a:ea typeface="+mn-ea"/>
              <a:cs typeface="+mn-cs"/>
            </a:endParaRPr>
          </a:p>
          <a:p>
            <a:pPr lvl="0"/>
            <a:endParaRPr lang="en-US"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When they share their ideas with the group, we want them to realize that different people interpret the same value differently. This leads to recognizing how difficult it will be to apply values to their area of work and to agree with other colleagues about their meaning. </a:t>
            </a:r>
            <a:endParaRPr lang="es-MX" sz="1200" kern="1200" dirty="0">
              <a:solidFill>
                <a:schemeClr val="tx1"/>
              </a:solidFill>
              <a:effectLst/>
              <a:latin typeface="Century Gothic" panose="020B0502020202020204" pitchFamily="34" charset="0"/>
              <a:ea typeface="+mn-ea"/>
              <a:cs typeface="+mn-cs"/>
            </a:endParaRPr>
          </a:p>
          <a:p>
            <a:pPr lvl="0"/>
            <a:endParaRPr lang="en-US"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We want participants to wonder how difficult it is to fully agree regarding values in a “homogeneous group” (evaluators), and help them to think about how complex it could be to understand values shared by communities and the subjects of study. </a:t>
            </a:r>
            <a:endParaRPr lang="es-MX" sz="1200" kern="1200" dirty="0">
              <a:solidFill>
                <a:schemeClr val="tx1"/>
              </a:solidFill>
              <a:effectLst/>
              <a:latin typeface="Century Gothic" panose="020B0502020202020204" pitchFamily="34" charset="0"/>
              <a:ea typeface="+mn-ea"/>
              <a:cs typeface="+mn-cs"/>
            </a:endParaRPr>
          </a:p>
          <a:p>
            <a:pPr lvl="0"/>
            <a:endParaRPr lang="en-US"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The objective of this activity is to help them be aware of our own biases and values.</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pPr marL="0" lvl="0" indent="0">
              <a:buFont typeface="Wingdings" panose="05000000000000000000" pitchFamily="2" charset="2"/>
              <a:buNone/>
            </a:pPr>
            <a:r>
              <a:rPr lang="en-US" sz="1200" kern="1200" dirty="0">
                <a:solidFill>
                  <a:schemeClr val="tx1"/>
                </a:solidFill>
                <a:effectLst/>
                <a:latin typeface="Century Gothic" panose="020B0502020202020204" pitchFamily="34" charset="0"/>
                <a:ea typeface="+mn-ea"/>
                <a:cs typeface="+mn-cs"/>
              </a:rPr>
              <a:t>Note: Should any fundamentalist/conservative ideals arise, the facilitator should point towards respect between individuals. This may be complicated. This exercise is important because we cannot become “unattached” from our own beliefs when we perform evaluation and research. Therefore, that is why it is important to be aware of our own personal biases and beliefs.</a:t>
            </a:r>
            <a:endParaRPr lang="es-MX" sz="1200" kern="1200" dirty="0">
              <a:solidFill>
                <a:schemeClr val="tx1"/>
              </a:solidFill>
              <a:effectLst/>
              <a:latin typeface="Century Gothic" panose="020B0502020202020204" pitchFamily="34" charset="0"/>
              <a:ea typeface="+mn-ea"/>
              <a:cs typeface="+mn-cs"/>
            </a:endParaRPr>
          </a:p>
          <a:p>
            <a:pPr lvl="0"/>
            <a:endParaRPr lang="en-US"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This is why it is so important to have a firm ethics statement laid out, one which orients the scientific community towards ethical actions and under a common understanding of ethics.  </a:t>
            </a:r>
            <a:endParaRPr lang="es-MX" sz="1200" kern="1200" dirty="0">
              <a:solidFill>
                <a:schemeClr val="tx1"/>
              </a:solidFill>
              <a:effectLst/>
              <a:latin typeface="Century Gothic" panose="020B0502020202020204" pitchFamily="34" charset="0"/>
              <a:ea typeface="+mn-ea"/>
              <a:cs typeface="+mn-cs"/>
            </a:endParaRPr>
          </a:p>
          <a:p>
            <a:pPr lvl="0"/>
            <a:endParaRPr lang="en-US"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This activity will end with a group discussion that will lead into the next slides.]</a:t>
            </a:r>
            <a:endParaRPr lang="es-MX" sz="1200" kern="1200" dirty="0">
              <a:solidFill>
                <a:schemeClr val="tx1"/>
              </a:solidFill>
              <a:effectLst/>
              <a:latin typeface="Century Gothic" panose="020B0502020202020204" pitchFamily="34" charset="0"/>
              <a:ea typeface="+mn-ea"/>
              <a:cs typeface="+mn-cs"/>
            </a:endParaRPr>
          </a:p>
          <a:p>
            <a:endParaRPr lang="es-MX" baseline="0" dirty="0"/>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8</a:t>
            </a:fld>
            <a:endParaRPr lang="en-US"/>
          </a:p>
        </p:txBody>
      </p:sp>
    </p:spTree>
    <p:extLst>
      <p:ext uri="{BB962C8B-B14F-4D97-AF65-F5344CB8AC3E}">
        <p14:creationId xmlns:p14="http://schemas.microsoft.com/office/powerpoint/2010/main" val="5327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pPr defTabSz="867491">
              <a:defRPr/>
            </a:pPr>
            <a:r>
              <a:rPr lang="en-US" sz="1200" dirty="0">
                <a:latin typeface="Century Gothic" panose="020B0502020202020204" pitchFamily="34" charset="0"/>
              </a:rPr>
              <a:t>[In this section, we want to teach participants how ethical practice in evaluation builds the strength of the evaluation in different areas.]</a:t>
            </a:r>
            <a:endParaRPr lang="en-US" sz="1400" dirty="0">
              <a:latin typeface="Century Gothic" panose="020B0502020202020204" pitchFamily="34" charset="0"/>
            </a:endParaRPr>
          </a:p>
        </p:txBody>
      </p:sp>
    </p:spTree>
    <p:extLst>
      <p:ext uri="{BB962C8B-B14F-4D97-AF65-F5344CB8AC3E}">
        <p14:creationId xmlns:p14="http://schemas.microsoft.com/office/powerpoint/2010/main" val="208951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pPr defTabSz="867491">
              <a:defRPr/>
            </a:pPr>
            <a:r>
              <a:rPr lang="en-US" sz="1200" b="1" dirty="0">
                <a:latin typeface="Century Gothic" panose="020B0502020202020204" pitchFamily="34" charset="0"/>
              </a:rPr>
              <a:t>[Note:</a:t>
            </a:r>
            <a:r>
              <a:rPr lang="en-US" sz="1200" dirty="0">
                <a:latin typeface="Century Gothic" panose="020B0502020202020204" pitchFamily="34" charset="0"/>
              </a:rPr>
              <a:t> This slide is animated]</a:t>
            </a:r>
          </a:p>
          <a:p>
            <a:pPr defTabSz="867491">
              <a:defRPr/>
            </a:pPr>
            <a:endParaRPr lang="en-US" sz="1200" b="1" dirty="0">
              <a:latin typeface="Century Gothic" panose="020B0502020202020204" pitchFamily="34" charset="0"/>
            </a:endParaRPr>
          </a:p>
          <a:p>
            <a:pPr defTabSz="867491">
              <a:defRPr/>
            </a:pPr>
            <a:r>
              <a:rPr lang="en-US" sz="1200" dirty="0">
                <a:latin typeface="Century Gothic" panose="020B0502020202020204" pitchFamily="34" charset="0"/>
              </a:rPr>
              <a:t>In this slide, the benefits of evaluating are shown, and all of them correspond to ethical principals that seek to promote economic justice, the use of evidence for decision-making, the ability to modify and improve the interventions or programs, and, finally, the ability to be accountable and generate transparency to benefit society and the greater good.</a:t>
            </a:r>
            <a:endParaRPr lang="en-US" sz="140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10</a:t>
            </a:fld>
            <a:endParaRPr lang="en-US"/>
          </a:p>
        </p:txBody>
      </p:sp>
    </p:spTree>
    <p:extLst>
      <p:ext uri="{BB962C8B-B14F-4D97-AF65-F5344CB8AC3E}">
        <p14:creationId xmlns:p14="http://schemas.microsoft.com/office/powerpoint/2010/main" val="459986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pPr defTabSz="867491">
              <a:defRPr/>
            </a:pPr>
            <a:r>
              <a:rPr lang="en-US" sz="1200" dirty="0">
                <a:latin typeface="Century Gothic" panose="020B0502020202020204" pitchFamily="34" charset="0"/>
              </a:rPr>
              <a:t>Nevertheless, in the real world, there exist other forces that impact decision-making.</a:t>
            </a:r>
            <a:br>
              <a:rPr lang="en-US" sz="1200" dirty="0">
                <a:latin typeface="Century Gothic" panose="020B0502020202020204" pitchFamily="34" charset="0"/>
              </a:rPr>
            </a:br>
            <a:endParaRPr lang="en-US" sz="1200" dirty="0">
              <a:latin typeface="Century Gothic" panose="020B0502020202020204" pitchFamily="34" charset="0"/>
            </a:endParaRPr>
          </a:p>
          <a:p>
            <a:pPr defTabSz="867491">
              <a:defRPr/>
            </a:pPr>
            <a:r>
              <a:rPr lang="en-US" sz="1200" dirty="0">
                <a:latin typeface="Century Gothic" panose="020B0502020202020204" pitchFamily="34" charset="0"/>
              </a:rPr>
              <a:t>The question to answer in this slide is: What are the barriers to ethical planning and decision-making?</a:t>
            </a:r>
            <a:endParaRPr lang="en-US" dirty="0"/>
          </a:p>
        </p:txBody>
      </p:sp>
    </p:spTree>
    <p:extLst>
      <p:ext uri="{BB962C8B-B14F-4D97-AF65-F5344CB8AC3E}">
        <p14:creationId xmlns:p14="http://schemas.microsoft.com/office/powerpoint/2010/main" val="2052968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b="1" dirty="0">
                <a:latin typeface="Century Gothic" panose="020B0502020202020204" pitchFamily="34" charset="0"/>
              </a:rPr>
              <a:t>Commonly, there are conflicts of interest.</a:t>
            </a:r>
          </a:p>
          <a:p>
            <a:endParaRPr lang="en-US" sz="1200" dirty="0">
              <a:latin typeface="Century Gothic" panose="020B0502020202020204" pitchFamily="34" charset="0"/>
            </a:endParaRPr>
          </a:p>
          <a:p>
            <a:r>
              <a:rPr lang="en-US" sz="1200" dirty="0">
                <a:latin typeface="Century Gothic" panose="020B0502020202020204" pitchFamily="34" charset="0"/>
              </a:rPr>
              <a:t>After reflecting on ethics, and on the difficulty in applying those values to professional life and the importance of evaluation, we must also consider conflicts of interest.</a:t>
            </a:r>
            <a:br>
              <a:rPr lang="en-US" sz="1200"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a:t>
            </a:r>
            <a:r>
              <a:rPr lang="en-US" sz="1200" b="1" dirty="0">
                <a:latin typeface="Century Gothic" panose="020B0502020202020204" pitchFamily="34" charset="0"/>
              </a:rPr>
              <a:t>Instructions:</a:t>
            </a:r>
            <a:r>
              <a:rPr lang="en-US" sz="1200" dirty="0">
                <a:latin typeface="Century Gothic" panose="020B0502020202020204" pitchFamily="34" charset="0"/>
              </a:rPr>
              <a:t> We will ask the participants to give 2–3 examples of conflicts of interest they or other colleagues have experienced in their work.]</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12</a:t>
            </a:fld>
            <a:endParaRPr lang="en-US"/>
          </a:p>
        </p:txBody>
      </p:sp>
    </p:spTree>
    <p:extLst>
      <p:ext uri="{BB962C8B-B14F-4D97-AF65-F5344CB8AC3E}">
        <p14:creationId xmlns:p14="http://schemas.microsoft.com/office/powerpoint/2010/main" val="43482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b="0" dirty="0">
                <a:latin typeface="Century Gothic" panose="020B0502020202020204" pitchFamily="34" charset="0"/>
              </a:rPr>
              <a:t>[</a:t>
            </a:r>
            <a:r>
              <a:rPr lang="en-US" sz="1200" b="1" dirty="0">
                <a:latin typeface="Century Gothic" panose="020B0502020202020204" pitchFamily="34" charset="0"/>
              </a:rPr>
              <a:t>Instructions: </a:t>
            </a:r>
            <a:r>
              <a:rPr lang="en-US" sz="1200" b="0" dirty="0">
                <a:latin typeface="Century Gothic" panose="020B0502020202020204" pitchFamily="34" charset="0"/>
              </a:rPr>
              <a:t>Examples of unethical practice in the history of research will be given.]</a:t>
            </a:r>
          </a:p>
          <a:p>
            <a:endParaRPr lang="en-US" sz="1200" dirty="0">
              <a:latin typeface="Century Gothic" panose="020B0502020202020204" pitchFamily="34" charset="0"/>
            </a:endParaRPr>
          </a:p>
          <a:p>
            <a:r>
              <a:rPr lang="en-US" sz="1200" dirty="0">
                <a:latin typeface="Century Gothic" panose="020B0502020202020204" pitchFamily="34" charset="0"/>
              </a:rPr>
              <a:t>The dynamic nature of ethics can be illustrated here. </a:t>
            </a:r>
          </a:p>
          <a:p>
            <a:endParaRPr lang="en-US" sz="1200" dirty="0">
              <a:latin typeface="Century Gothic" panose="020B0502020202020204" pitchFamily="34" charset="0"/>
            </a:endParaRPr>
          </a:p>
          <a:p>
            <a:r>
              <a:rPr lang="en-US" sz="1200" dirty="0">
                <a:latin typeface="Century Gothic" panose="020B0502020202020204" pitchFamily="34" charset="0"/>
              </a:rPr>
              <a:t>The objective of this slide is to examine the history of practices and thereby acknowledge that ethics are not static. </a:t>
            </a:r>
          </a:p>
          <a:p>
            <a:endParaRPr lang="en-US" sz="1200" dirty="0">
              <a:latin typeface="Century Gothic" panose="020B0502020202020204" pitchFamily="34" charset="0"/>
            </a:endParaRPr>
          </a:p>
          <a:p>
            <a:r>
              <a:rPr lang="en-US" sz="1200" b="1" dirty="0">
                <a:latin typeface="Century Gothic" panose="020B0502020202020204" pitchFamily="34" charset="0"/>
              </a:rPr>
              <a:t>The first code ever created to prohibit unethical and harmful practices with human beings was the Nuremburg Code.</a:t>
            </a:r>
          </a:p>
          <a:p>
            <a:endParaRPr lang="en-US" sz="1200" dirty="0">
              <a:latin typeface="Century Gothic" panose="020B0502020202020204" pitchFamily="34" charset="0"/>
            </a:endParaRPr>
          </a:p>
          <a:p>
            <a:r>
              <a:rPr lang="en-US" sz="1200" dirty="0">
                <a:latin typeface="Century Gothic" panose="020B0502020202020204" pitchFamily="34" charset="0"/>
              </a:rPr>
              <a:t>Examples of unethical practices that continued to happen during history will be given. </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13</a:t>
            </a:fld>
            <a:endParaRPr lang="en-US"/>
          </a:p>
        </p:txBody>
      </p:sp>
    </p:spTree>
    <p:extLst>
      <p:ext uri="{BB962C8B-B14F-4D97-AF65-F5344CB8AC3E}">
        <p14:creationId xmlns:p14="http://schemas.microsoft.com/office/powerpoint/2010/main" val="30081872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The results of those practices was suffering and abuse of other human beings.</a:t>
            </a:r>
            <a:br>
              <a:rPr lang="en-US" sz="1200"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This suffering generated lawsuits against researchers and their institutions. </a:t>
            </a:r>
          </a:p>
          <a:p>
            <a:endParaRPr lang="en-US" sz="1200" dirty="0">
              <a:latin typeface="Century Gothic" panose="020B0502020202020204" pitchFamily="34" charset="0"/>
            </a:endParaRPr>
          </a:p>
          <a:p>
            <a:r>
              <a:rPr lang="en-US" sz="1200" dirty="0">
                <a:latin typeface="Century Gothic" panose="020B0502020202020204" pitchFamily="34" charset="0"/>
              </a:rPr>
              <a:t>We must consider ethics in evaluation not only because we want to behave in an ethical way, but because it can generate legal problems for us and our institutions.</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14</a:t>
            </a:fld>
            <a:endParaRPr lang="en-US"/>
          </a:p>
        </p:txBody>
      </p:sp>
    </p:spTree>
    <p:extLst>
      <p:ext uri="{BB962C8B-B14F-4D97-AF65-F5344CB8AC3E}">
        <p14:creationId xmlns:p14="http://schemas.microsoft.com/office/powerpoint/2010/main" val="1022660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b="1" dirty="0">
                <a:latin typeface="Century Gothic" panose="020B0502020202020204" pitchFamily="34" charset="0"/>
              </a:rPr>
              <a:t>Here, we show different reports, declarations, and treaties </a:t>
            </a:r>
            <a:r>
              <a:rPr lang="en-US" sz="1200" b="0" dirty="0">
                <a:latin typeface="Century Gothic" panose="020B0502020202020204" pitchFamily="34" charset="0"/>
              </a:rPr>
              <a:t>that have been made over time that attempted to regulate scientific practices with the aim of eliminating the abuse of people in research proceedings. </a:t>
            </a:r>
          </a:p>
          <a:p>
            <a:endParaRPr lang="en-US" sz="1200" b="0" dirty="0">
              <a:latin typeface="Century Gothic" panose="020B0502020202020204" pitchFamily="34" charset="0"/>
            </a:endParaRPr>
          </a:p>
          <a:p>
            <a:r>
              <a:rPr lang="en-US" sz="1200" b="0" dirty="0">
                <a:latin typeface="Century Gothic" panose="020B0502020202020204" pitchFamily="34" charset="0"/>
              </a:rPr>
              <a:t>This slide is not intended to explain all of these documents, but only to mention them as documents of reference. </a:t>
            </a:r>
          </a:p>
          <a:p>
            <a:endParaRPr lang="en-US" sz="1200" b="0" dirty="0">
              <a:latin typeface="Century Gothic" panose="020B0502020202020204" pitchFamily="34" charset="0"/>
            </a:endParaRPr>
          </a:p>
          <a:p>
            <a:r>
              <a:rPr lang="en-US" sz="1200" b="0" dirty="0">
                <a:latin typeface="Century Gothic" panose="020B0502020202020204" pitchFamily="34" charset="0"/>
              </a:rPr>
              <a:t>These are only some examples of the sources of knowledge on ethical aspects, but the importance of this slide is to promote critical thinking in the participants.</a:t>
            </a:r>
          </a:p>
          <a:p>
            <a:endParaRPr lang="en-US" sz="1200" b="0" dirty="0">
              <a:latin typeface="Century Gothic" panose="020B0502020202020204" pitchFamily="34" charset="0"/>
            </a:endParaRPr>
          </a:p>
          <a:p>
            <a:r>
              <a:rPr lang="en-US" sz="1200" b="0" dirty="0">
                <a:latin typeface="Century Gothic" panose="020B0502020202020204" pitchFamily="34" charset="0"/>
              </a:rPr>
              <a:t>[</a:t>
            </a:r>
            <a:r>
              <a:rPr lang="en-US" sz="1200" b="1" dirty="0">
                <a:latin typeface="Century Gothic" panose="020B0502020202020204" pitchFamily="34" charset="0"/>
              </a:rPr>
              <a:t>Instructions: </a:t>
            </a:r>
            <a:r>
              <a:rPr lang="en-US" sz="1200" b="0" dirty="0">
                <a:latin typeface="Century Gothic" panose="020B0502020202020204" pitchFamily="34" charset="0"/>
              </a:rPr>
              <a:t>Participants should be familiar with at least some of these documents. If they are not familiar with any of these codes, then they should ask their institutions/appropriate government officials about the common ethical rules followed in their research setting in order to adhere to the regulations in place in their environment.]</a:t>
            </a:r>
            <a:endParaRPr lang="en-US" sz="120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15</a:t>
            </a:fld>
            <a:endParaRPr lang="en-US"/>
          </a:p>
        </p:txBody>
      </p:sp>
    </p:spTree>
    <p:extLst>
      <p:ext uri="{BB962C8B-B14F-4D97-AF65-F5344CB8AC3E}">
        <p14:creationId xmlns:p14="http://schemas.microsoft.com/office/powerpoint/2010/main" val="29773090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Notes Placeholder 2"/>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ZA" sz="1200" b="0" dirty="0">
                <a:solidFill>
                  <a:srgbClr val="FF0000"/>
                </a:solidFill>
                <a:latin typeface="Century Gothic" panose="020B0502020202020204" pitchFamily="34" charset="0"/>
              </a:rPr>
              <a:t>The objective</a:t>
            </a:r>
            <a:r>
              <a:rPr lang="en-ZA" sz="1200" b="0" baseline="0" dirty="0">
                <a:solidFill>
                  <a:srgbClr val="FF0000"/>
                </a:solidFill>
                <a:latin typeface="Century Gothic" panose="020B0502020202020204" pitchFamily="34" charset="0"/>
              </a:rPr>
              <a:t> </a:t>
            </a:r>
            <a:r>
              <a:rPr lang="en-ZA" sz="1200" b="0" dirty="0">
                <a:solidFill>
                  <a:srgbClr val="FF0000"/>
                </a:solidFill>
                <a:latin typeface="Century Gothic" panose="020B0502020202020204" pitchFamily="34" charset="0"/>
              </a:rPr>
              <a:t>of this</a:t>
            </a:r>
            <a:r>
              <a:rPr lang="en-ZA" sz="1200" b="0" baseline="0" dirty="0">
                <a:solidFill>
                  <a:srgbClr val="FF0000"/>
                </a:solidFill>
                <a:latin typeface="Century Gothic" panose="020B0502020202020204" pitchFamily="34" charset="0"/>
              </a:rPr>
              <a:t> </a:t>
            </a:r>
            <a:r>
              <a:rPr lang="en-ZA" sz="1200" b="0" dirty="0">
                <a:solidFill>
                  <a:srgbClr val="FF0000"/>
                </a:solidFill>
                <a:latin typeface="Century Gothic" panose="020B0502020202020204" pitchFamily="34" charset="0"/>
              </a:rPr>
              <a:t>slide is to show how vulnerability can be seen, not only in poor, marginalized contexts, but also in affluent contexts</a:t>
            </a:r>
            <a:r>
              <a:rPr lang="en-ZA" sz="1200" b="0" baseline="0" dirty="0">
                <a:solidFill>
                  <a:srgbClr val="FF0000"/>
                </a:solidFill>
                <a:latin typeface="Century Gothic" panose="020B0502020202020204" pitchFamily="34" charset="0"/>
              </a:rPr>
              <a:t>. </a:t>
            </a:r>
            <a:endParaRPr lang="en-ZA" sz="1200" b="0" dirty="0">
              <a:solidFill>
                <a:srgbClr val="FF0000"/>
              </a:solidFill>
              <a:latin typeface="Century Gothic" panose="020B0502020202020204" pitchFamily="34" charset="0"/>
            </a:endParaRPr>
          </a:p>
        </p:txBody>
      </p:sp>
    </p:spTree>
    <p:extLst>
      <p:ext uri="{BB962C8B-B14F-4D97-AF65-F5344CB8AC3E}">
        <p14:creationId xmlns:p14="http://schemas.microsoft.com/office/powerpoint/2010/main" val="505748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Notes Placeholder 2"/>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ZA" b="1" dirty="0">
                <a:latin typeface="Century Gothic" panose="020B0502020202020204" pitchFamily="34" charset="0"/>
              </a:rPr>
              <a:t>[This slide intends to establish a common understanding of vulnerability among the participants. </a:t>
            </a:r>
            <a:br>
              <a:rPr lang="en-ZA" b="1" dirty="0">
                <a:latin typeface="Century Gothic" panose="020B0502020202020204" pitchFamily="34" charset="0"/>
              </a:rPr>
            </a:br>
            <a:endParaRPr lang="en-ZA" b="1" dirty="0">
              <a:latin typeface="Century Gothic" panose="020B0502020202020204" pitchFamily="34" charset="0"/>
            </a:endParaRPr>
          </a:p>
          <a:p>
            <a:r>
              <a:rPr lang="en-ZA" dirty="0">
                <a:latin typeface="Century Gothic" panose="020B0502020202020204" pitchFamily="34" charset="0"/>
              </a:rPr>
              <a:t>If participants disagree with this definition, then it is a good moment to discuss our concepts of vulnerability.]</a:t>
            </a:r>
          </a:p>
        </p:txBody>
      </p:sp>
    </p:spTree>
    <p:extLst>
      <p:ext uri="{BB962C8B-B14F-4D97-AF65-F5344CB8AC3E}">
        <p14:creationId xmlns:p14="http://schemas.microsoft.com/office/powerpoint/2010/main" val="3769831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77500" lnSpcReduction="20000"/>
          </a:bodyPr>
          <a:lstStyle/>
          <a:p>
            <a:r>
              <a:rPr lang="en-US" sz="1200" dirty="0">
                <a:latin typeface="Century Gothic" panose="020B0502020202020204" pitchFamily="34" charset="0"/>
              </a:rPr>
              <a:t>Many abuses have been made in the name of science against human populations, showing the vulnerability of subjects. In these cases, the subjects that were victims of bad practices couldn’t anticipate the consequences or choose not to participate based on potential consequences.</a:t>
            </a:r>
          </a:p>
          <a:p>
            <a:r>
              <a:rPr lang="en-US" sz="1200" dirty="0">
                <a:latin typeface="Century Gothic" panose="020B0502020202020204" pitchFamily="34" charset="0"/>
              </a:rPr>
              <a:t> </a:t>
            </a:r>
          </a:p>
          <a:p>
            <a:r>
              <a:rPr lang="en-US" sz="1200" b="1" dirty="0">
                <a:latin typeface="Century Gothic" panose="020B0502020202020204" pitchFamily="34" charset="0"/>
              </a:rPr>
              <a:t>Vulnerability</a:t>
            </a:r>
            <a:r>
              <a:rPr lang="en-US" sz="1200" dirty="0">
                <a:latin typeface="Century Gothic" panose="020B0502020202020204" pitchFamily="34" charset="0"/>
              </a:rPr>
              <a:t> refers to a person`s ability (or inability) to protect themselves when facing physical, social, environmental, etc., threatening circumstances. Vulnerability implies the inability of a person, or group, to protect themselves from potential damages to their health and their integrity, or from a threat to their human rights or ability to satisfy their basic needs.</a:t>
            </a:r>
          </a:p>
          <a:p>
            <a:endParaRPr lang="en-US" sz="1200" dirty="0">
              <a:latin typeface="Century Gothic" panose="020B0502020202020204" pitchFamily="34" charset="0"/>
            </a:endParaRPr>
          </a:p>
          <a:p>
            <a:r>
              <a:rPr lang="en-US" sz="1200" b="1" dirty="0">
                <a:latin typeface="Century Gothic" panose="020B0502020202020204" pitchFamily="34" charset="0"/>
              </a:rPr>
              <a:t>Vulnerability is not static; you can be in a vulnerable situation but you might not </a:t>
            </a:r>
            <a:r>
              <a:rPr lang="en-US" sz="1200" b="1" u="sng" dirty="0">
                <a:latin typeface="Century Gothic" panose="020B0502020202020204" pitchFamily="34" charset="0"/>
              </a:rPr>
              <a:t>be</a:t>
            </a:r>
            <a:r>
              <a:rPr lang="en-US" sz="1200" b="1" dirty="0">
                <a:latin typeface="Century Gothic" panose="020B0502020202020204" pitchFamily="34" charset="0"/>
              </a:rPr>
              <a:t> vulnerable in an inherent way</a:t>
            </a:r>
            <a:r>
              <a:rPr lang="en-US" sz="1200" dirty="0">
                <a:latin typeface="Century Gothic" panose="020B0502020202020204" pitchFamily="34" charset="0"/>
              </a:rPr>
              <a:t>. In spite of this, some groups tend to be more vulnerable than others. Some examples of groups that are typically (but not always) vulnerable are: migrants, the poor, children, elderly, women, and indigenous people.</a:t>
            </a:r>
          </a:p>
          <a:p>
            <a:endParaRPr lang="en-US" sz="1200" dirty="0">
              <a:latin typeface="Century Gothic" panose="020B0502020202020204" pitchFamily="34" charset="0"/>
            </a:endParaRPr>
          </a:p>
          <a:p>
            <a:r>
              <a:rPr lang="en-US" sz="1200" dirty="0">
                <a:latin typeface="Century Gothic" panose="020B0502020202020204" pitchFamily="34" charset="0"/>
              </a:rPr>
              <a:t>In general, it helps to have the concept of vulnerability in mind when considering groups that need to be protected; in this case, against potential harms from research and evaluation.</a:t>
            </a:r>
          </a:p>
          <a:p>
            <a:r>
              <a:rPr lang="en-US" sz="1200" dirty="0">
                <a:latin typeface="Century Gothic" panose="020B0502020202020204" pitchFamily="34" charset="0"/>
              </a:rPr>
              <a:t> </a:t>
            </a:r>
          </a:p>
          <a:p>
            <a:r>
              <a:rPr lang="en-US" sz="1200" dirty="0">
                <a:latin typeface="Century Gothic" panose="020B0502020202020204" pitchFamily="34" charset="0"/>
              </a:rPr>
              <a:t>An example of how vulnerability depends on the </a:t>
            </a:r>
            <a:r>
              <a:rPr lang="en-US" sz="1200" b="1" dirty="0">
                <a:latin typeface="Century Gothic" panose="020B0502020202020204" pitchFamily="34" charset="0"/>
              </a:rPr>
              <a:t>context</a:t>
            </a:r>
            <a:r>
              <a:rPr lang="en-US" sz="1200" dirty="0">
                <a:latin typeface="Century Gothic" panose="020B0502020202020204" pitchFamily="34" charset="0"/>
              </a:rPr>
              <a:t> comes from a study done by the National Institute of Health in Mexico in 2008. The study´s aim was to understand perceptions of risk and vulnerability amongst young Mexican migrants in the United States.</a:t>
            </a:r>
          </a:p>
          <a:p>
            <a:r>
              <a:rPr lang="en-US" sz="1200" dirty="0">
                <a:latin typeface="Century Gothic" panose="020B0502020202020204" pitchFamily="34" charset="0"/>
              </a:rPr>
              <a:t> </a:t>
            </a:r>
          </a:p>
          <a:p>
            <a:r>
              <a:rPr lang="en-US" sz="1200" dirty="0">
                <a:latin typeface="Century Gothic" panose="020B0502020202020204" pitchFamily="34" charset="0"/>
              </a:rPr>
              <a:t>The first part of the study took place in Mexico, where young migrants who returned to their communities of origin were interviewed. The second part of the study was done in the United States, where those same young people were interviewed. Perceptions of risk and vulnerability were completely different for the same subject in different contexts.</a:t>
            </a:r>
          </a:p>
          <a:p>
            <a:endParaRPr lang="en-US" sz="1200" dirty="0">
              <a:latin typeface="Century Gothic" panose="020B0502020202020204" pitchFamily="34" charset="0"/>
            </a:endParaRPr>
          </a:p>
          <a:p>
            <a:r>
              <a:rPr lang="en-US" sz="1200" dirty="0">
                <a:latin typeface="Century Gothic" panose="020B0502020202020204" pitchFamily="34" charset="0"/>
              </a:rPr>
              <a:t>Thus, vulnerability depends upon both the situation and the subject.</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18</a:t>
            </a:fld>
            <a:endParaRPr lang="en-US"/>
          </a:p>
        </p:txBody>
      </p:sp>
    </p:spTree>
    <p:extLst>
      <p:ext uri="{BB962C8B-B14F-4D97-AF65-F5344CB8AC3E}">
        <p14:creationId xmlns:p14="http://schemas.microsoft.com/office/powerpoint/2010/main" val="19179142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85000" lnSpcReduction="20000"/>
          </a:bodyPr>
          <a:lstStyle/>
          <a:p>
            <a:pPr marL="0" lvl="0" indent="-260247">
              <a:lnSpc>
                <a:spcPct val="140000"/>
              </a:lnSpc>
              <a:spcBef>
                <a:spcPts val="569"/>
              </a:spcBef>
              <a:spcAft>
                <a:spcPts val="569"/>
              </a:spcAft>
              <a:buClr>
                <a:schemeClr val="accent1"/>
              </a:buClr>
              <a:buSzPct val="76000"/>
            </a:pPr>
            <a:r>
              <a:rPr lang="en-US" sz="1200" b="1" dirty="0">
                <a:latin typeface="Century Gothic" panose="020B0502020202020204" pitchFamily="34" charset="0"/>
              </a:rPr>
              <a:t>Power relations between evaluator and funder: </a:t>
            </a:r>
            <a:r>
              <a:rPr lang="en-US" sz="1200" dirty="0">
                <a:latin typeface="Century Gothic" panose="020B0502020202020204" pitchFamily="34" charset="0"/>
              </a:rPr>
              <a:t>What the funder wants may conflict with what we think is important as the evaluator.  It is common that funders have their own agenda for an evaluation. When you are hired to do an evaluation you are told about what the agency (for example, the national evaluation council) thinks is necessary; but then, as an evaluator, you may realize there are better or more relevant questions to ask. Power differentials can play a role in the negotiation of how the evaluation is conducted and what questions are addressed.</a:t>
            </a:r>
          </a:p>
          <a:p>
            <a:pPr marL="0" lvl="2" indent="-260247">
              <a:lnSpc>
                <a:spcPct val="140000"/>
              </a:lnSpc>
              <a:spcBef>
                <a:spcPts val="569"/>
              </a:spcBef>
              <a:spcAft>
                <a:spcPts val="569"/>
              </a:spcAft>
              <a:buClr>
                <a:schemeClr val="accent1"/>
              </a:buClr>
              <a:buSzPct val="76000"/>
            </a:pPr>
            <a:endParaRPr lang="en-US" sz="1200" dirty="0">
              <a:latin typeface="Century Gothic" panose="020B0502020202020204" pitchFamily="34" charset="0"/>
            </a:endParaRPr>
          </a:p>
          <a:p>
            <a:pPr marL="0" lvl="0" indent="-260247">
              <a:lnSpc>
                <a:spcPct val="140000"/>
              </a:lnSpc>
              <a:spcBef>
                <a:spcPts val="569"/>
              </a:spcBef>
              <a:spcAft>
                <a:spcPts val="569"/>
              </a:spcAft>
              <a:buClr>
                <a:schemeClr val="accent1"/>
              </a:buClr>
              <a:buSzPct val="76000"/>
            </a:pPr>
            <a:r>
              <a:rPr lang="en-US" sz="1200" b="1" dirty="0">
                <a:latin typeface="Century Gothic" panose="020B0502020202020204" pitchFamily="34" charset="0"/>
              </a:rPr>
              <a:t>Power relations between evaluator and program:</a:t>
            </a:r>
            <a:r>
              <a:rPr lang="en-US" sz="1200" dirty="0">
                <a:latin typeface="Century Gothic" panose="020B0502020202020204" pitchFamily="34" charset="0"/>
              </a:rPr>
              <a:t> What the program needs to know, what they want to show or hide, may be different from what we think is important. Programs want to show their best face and hide their problems. When the program itself is paying for the evaluation, very delicate negotiations must be made in order to create the best balance between what the program perceives to be important and what the evaluator does. </a:t>
            </a:r>
          </a:p>
          <a:p>
            <a:pPr marL="0" lvl="2" indent="-260247">
              <a:lnSpc>
                <a:spcPct val="140000"/>
              </a:lnSpc>
              <a:spcBef>
                <a:spcPts val="569"/>
              </a:spcBef>
              <a:spcAft>
                <a:spcPts val="569"/>
              </a:spcAft>
              <a:buClr>
                <a:schemeClr val="accent1"/>
              </a:buClr>
              <a:buSzPct val="76000"/>
            </a:pPr>
            <a:endParaRPr lang="en-US" sz="1200" dirty="0">
              <a:latin typeface="Century Gothic" panose="020B0502020202020204" pitchFamily="34" charset="0"/>
            </a:endParaRPr>
          </a:p>
          <a:p>
            <a:pPr marL="0" lvl="0" indent="-260247">
              <a:lnSpc>
                <a:spcPct val="140000"/>
              </a:lnSpc>
              <a:spcBef>
                <a:spcPts val="569"/>
              </a:spcBef>
              <a:spcAft>
                <a:spcPts val="569"/>
              </a:spcAft>
              <a:buClr>
                <a:schemeClr val="accent1"/>
              </a:buClr>
              <a:buSzPct val="76000"/>
            </a:pPr>
            <a:r>
              <a:rPr lang="en-US" sz="1200" b="1" dirty="0">
                <a:latin typeface="Century Gothic" panose="020B0502020202020204" pitchFamily="34" charset="0"/>
              </a:rPr>
              <a:t>Power differentials between evaluator and evaluated: </a:t>
            </a:r>
            <a:r>
              <a:rPr lang="en-US" sz="1200" dirty="0">
                <a:latin typeface="Century Gothic" panose="020B0502020202020204" pitchFamily="34" charset="0"/>
              </a:rPr>
              <a:t>Power differentials between the evaluator and evaluated populations are clear and will be addressed in the next slide. </a:t>
            </a:r>
            <a:endParaRPr lang="en-US" sz="1100" dirty="0"/>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19</a:t>
            </a:fld>
            <a:endParaRPr lang="en-US"/>
          </a:p>
        </p:txBody>
      </p:sp>
    </p:spTree>
    <p:extLst>
      <p:ext uri="{BB962C8B-B14F-4D97-AF65-F5344CB8AC3E}">
        <p14:creationId xmlns:p14="http://schemas.microsoft.com/office/powerpoint/2010/main" val="10846942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pPr defTabSz="867491">
              <a:defRPr/>
            </a:pPr>
            <a:r>
              <a:rPr lang="en-US" sz="1200" b="1" dirty="0">
                <a:latin typeface="Century Gothic" panose="020B0502020202020204" pitchFamily="34" charset="0"/>
              </a:rPr>
              <a:t>The real issue to be aware of is that there is always a power differential in any situation and this must be considered. Ensuring that you, as the evaluator, do not abuse or misuse this power in any evaluation is crucial. </a:t>
            </a:r>
          </a:p>
          <a:p>
            <a:pPr defTabSz="867491">
              <a:defRPr/>
            </a:pPr>
            <a:endParaRPr lang="en-US" sz="1200" dirty="0">
              <a:latin typeface="Century Gothic" panose="020B0502020202020204" pitchFamily="34" charset="0"/>
            </a:endParaRPr>
          </a:p>
          <a:p>
            <a:pPr defTabSz="867491">
              <a:defRPr/>
            </a:pPr>
            <a:r>
              <a:rPr lang="en-US" sz="1200" dirty="0">
                <a:latin typeface="Century Gothic" panose="020B0502020202020204" pitchFamily="34" charset="0"/>
              </a:rPr>
              <a:t>The concept of vulnerability is connected to the ability to exercise power, or the lack thereof. When we are conducting evaluations we have power over the informant, and we have to be aware of this.</a:t>
            </a:r>
          </a:p>
          <a:p>
            <a:endParaRPr lang="en-US" sz="1200" dirty="0">
              <a:latin typeface="Century Gothic" panose="020B0502020202020204" pitchFamily="34" charset="0"/>
            </a:endParaRPr>
          </a:p>
          <a:p>
            <a:r>
              <a:rPr lang="en-US" sz="1200" dirty="0">
                <a:latin typeface="Century Gothic" panose="020B0502020202020204" pitchFamily="34" charset="0"/>
              </a:rPr>
              <a:t>We must be careful to consider the power we may have over powerless subjects, for two reasons: First, because having more power than others gives us the ethical responsibility to take care of them; and second, because if this power is abused it could lead to, for example, collecting false answers or information because of participants’ fear or lack of understanding of the study objectives.</a:t>
            </a:r>
          </a:p>
          <a:p>
            <a:r>
              <a:rPr lang="en-US" sz="1200" dirty="0">
                <a:latin typeface="Century Gothic" panose="020B0502020202020204" pitchFamily="34" charset="0"/>
              </a:rPr>
              <a:t> </a:t>
            </a:r>
          </a:p>
          <a:p>
            <a:r>
              <a:rPr lang="en-US" sz="1200" dirty="0">
                <a:latin typeface="Century Gothic" panose="020B0502020202020204" pitchFamily="34" charset="0"/>
              </a:rPr>
              <a:t>A classic example of the abuse of power is to ask people in health clinics what they think about the health service. These subjects, in the face of the power of the health system and potential fear of not receiving the service, will describe the service as being very good, even if they don’t actually believe this to be true.</a:t>
            </a:r>
          </a:p>
        </p:txBody>
      </p:sp>
    </p:spTree>
    <p:extLst>
      <p:ext uri="{BB962C8B-B14F-4D97-AF65-F5344CB8AC3E}">
        <p14:creationId xmlns:p14="http://schemas.microsoft.com/office/powerpoint/2010/main" val="1689863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fontScale="77500" lnSpcReduction="20000"/>
          </a:bodyPr>
          <a:lstStyle/>
          <a:p>
            <a:r>
              <a:rPr lang="en-US" sz="1200" b="1" dirty="0">
                <a:latin typeface="Century Gothic" panose="020B0502020202020204" pitchFamily="34" charset="0"/>
              </a:rPr>
              <a:t>Evaluations can lead to vulnerability if we are not aware of the potential damage</a:t>
            </a:r>
            <a:r>
              <a:rPr lang="en-US" sz="1200" b="1" baseline="0" dirty="0">
                <a:latin typeface="Century Gothic" panose="020B0502020202020204" pitchFamily="34" charset="0"/>
              </a:rPr>
              <a:t> of our actions</a:t>
            </a:r>
            <a:r>
              <a:rPr lang="en-US" sz="1200" baseline="0" dirty="0">
                <a:latin typeface="Century Gothic" panose="020B0502020202020204" pitchFamily="34" charset="0"/>
              </a:rPr>
              <a:t>. </a:t>
            </a:r>
          </a:p>
          <a:p>
            <a:endParaRPr lang="en-US" sz="1200" baseline="0" dirty="0">
              <a:latin typeface="Century Gothic" panose="020B0502020202020204" pitchFamily="34" charset="0"/>
            </a:endParaRPr>
          </a:p>
          <a:p>
            <a:r>
              <a:rPr lang="en-US" sz="1200" baseline="0" dirty="0">
                <a:latin typeface="Century Gothic" panose="020B0502020202020204" pitchFamily="34" charset="0"/>
              </a:rPr>
              <a:t>The important </a:t>
            </a:r>
            <a:r>
              <a:rPr lang="en-US" sz="1200" dirty="0">
                <a:latin typeface="Century Gothic" panose="020B0502020202020204" pitchFamily="34" charset="0"/>
              </a:rPr>
              <a:t>issue is to examine this from the evaluator’s point of view; she or he has to apply their power to minimize any risk and harm whilst acknowledging that any evaluation has the potential to harm. Ethical principles are essential in planning for such eventualities, to ensure you can mitigate harm as much as possible.</a:t>
            </a:r>
          </a:p>
          <a:p>
            <a:endParaRPr lang="en-US" sz="1200" baseline="0" dirty="0">
              <a:latin typeface="Century Gothic" panose="020B0502020202020204" pitchFamily="34" charset="0"/>
            </a:endParaRPr>
          </a:p>
          <a:p>
            <a:r>
              <a:rPr lang="en-US" sz="1200" baseline="0" dirty="0">
                <a:latin typeface="Century Gothic" panose="020B0502020202020204" pitchFamily="34" charset="0"/>
              </a:rPr>
              <a:t>“Gender blind," refers to an evaluation </a:t>
            </a:r>
            <a:r>
              <a:rPr lang="en-US" sz="1200" dirty="0">
                <a:latin typeface="Century Gothic" panose="020B0502020202020204" pitchFamily="34" charset="0"/>
              </a:rPr>
              <a:t>that does not consider </a:t>
            </a:r>
            <a:r>
              <a:rPr lang="en-US" sz="1200" baseline="0" dirty="0">
                <a:latin typeface="Century Gothic" panose="020B0502020202020204" pitchFamily="34" charset="0"/>
              </a:rPr>
              <a:t>how gender plays a role across evaluation design, theory, methods, analysis or dissemination.</a:t>
            </a:r>
          </a:p>
          <a:p>
            <a:endParaRPr lang="en-US" sz="1200" b="1" dirty="0">
              <a:solidFill>
                <a:schemeClr val="tx2"/>
              </a:solidFill>
              <a:latin typeface="Century Gothic" panose="020B0502020202020204" pitchFamily="34" charset="0"/>
            </a:endParaRPr>
          </a:p>
          <a:p>
            <a:r>
              <a:rPr lang="en-US" sz="1200" b="1" dirty="0">
                <a:solidFill>
                  <a:schemeClr val="tx2"/>
                </a:solidFill>
                <a:latin typeface="Century Gothic" panose="020B0502020202020204" pitchFamily="34" charset="0"/>
              </a:rPr>
              <a:t>Involuntary recruitment of participants: </a:t>
            </a:r>
            <a:r>
              <a:rPr lang="en-US" sz="1200" b="0" dirty="0">
                <a:solidFill>
                  <a:schemeClr val="tx2"/>
                </a:solidFill>
                <a:latin typeface="Century Gothic" panose="020B0502020202020204" pitchFamily="34" charset="0"/>
              </a:rPr>
              <a:t>This occurs when </a:t>
            </a:r>
            <a:r>
              <a:rPr lang="en-US" sz="1200" dirty="0">
                <a:solidFill>
                  <a:schemeClr val="tx2"/>
                </a:solidFill>
                <a:latin typeface="Century Gothic" panose="020B0502020202020204" pitchFamily="34" charset="0"/>
              </a:rPr>
              <a:t>populations cannot refuse to participate. This is the case of some programs that are used for political means. For example, if people who refuse to participate will miss out on any potential program benefits, this is unethical.</a:t>
            </a:r>
          </a:p>
          <a:p>
            <a:endParaRPr lang="en-US" sz="1200" b="1" dirty="0">
              <a:solidFill>
                <a:schemeClr val="tx2"/>
              </a:solidFill>
              <a:latin typeface="Century Gothic" panose="020B0502020202020204" pitchFamily="34" charset="0"/>
            </a:endParaRPr>
          </a:p>
          <a:p>
            <a:r>
              <a:rPr lang="en-US" sz="1200" b="1" dirty="0">
                <a:solidFill>
                  <a:schemeClr val="tx2"/>
                </a:solidFill>
                <a:latin typeface="Century Gothic" panose="020B0502020202020204" pitchFamily="34" charset="0"/>
              </a:rPr>
              <a:t>Lack of confidentiality: </a:t>
            </a:r>
            <a:r>
              <a:rPr lang="en-US" sz="1200" b="0" dirty="0">
                <a:solidFill>
                  <a:schemeClr val="tx2"/>
                </a:solidFill>
                <a:latin typeface="Century Gothic" panose="020B0502020202020204" pitchFamily="34" charset="0"/>
              </a:rPr>
              <a:t>Occurs when information </a:t>
            </a:r>
            <a:r>
              <a:rPr lang="en-US" sz="1200" dirty="0">
                <a:solidFill>
                  <a:schemeClr val="tx2"/>
                </a:solidFill>
                <a:latin typeface="Century Gothic" panose="020B0502020202020204" pitchFamily="34" charset="0"/>
              </a:rPr>
              <a:t>is linked to names and persons and they could face negative consequences. </a:t>
            </a:r>
          </a:p>
          <a:p>
            <a:endParaRPr lang="en-US" sz="1200" b="1" dirty="0">
              <a:solidFill>
                <a:schemeClr val="tx2"/>
              </a:solidFill>
              <a:latin typeface="Century Gothic" panose="020B0502020202020204" pitchFamily="34" charset="0"/>
            </a:endParaRPr>
          </a:p>
          <a:p>
            <a:r>
              <a:rPr lang="en-US" sz="1200" b="1" dirty="0">
                <a:solidFill>
                  <a:schemeClr val="tx2"/>
                </a:solidFill>
                <a:latin typeface="Century Gothic" panose="020B0502020202020204" pitchFamily="34" charset="0"/>
              </a:rPr>
              <a:t>Cultural incorrectness: </a:t>
            </a:r>
            <a:r>
              <a:rPr lang="en-US" sz="1200" b="0" dirty="0">
                <a:solidFill>
                  <a:schemeClr val="tx2"/>
                </a:solidFill>
                <a:latin typeface="Century Gothic" panose="020B0502020202020204" pitchFamily="34" charset="0"/>
              </a:rPr>
              <a:t>Occurs</a:t>
            </a:r>
            <a:r>
              <a:rPr lang="en-US" sz="1200" b="1" dirty="0">
                <a:solidFill>
                  <a:schemeClr val="tx2"/>
                </a:solidFill>
                <a:latin typeface="Century Gothic" panose="020B0502020202020204" pitchFamily="34" charset="0"/>
              </a:rPr>
              <a:t> </a:t>
            </a:r>
            <a:r>
              <a:rPr lang="en-US" sz="1200" b="0" dirty="0">
                <a:solidFill>
                  <a:schemeClr val="tx2"/>
                </a:solidFill>
                <a:latin typeface="Century Gothic" panose="020B0502020202020204" pitchFamily="34" charset="0"/>
              </a:rPr>
              <a:t>when</a:t>
            </a:r>
            <a:r>
              <a:rPr lang="en-US" sz="1200" dirty="0">
                <a:solidFill>
                  <a:schemeClr val="tx2"/>
                </a:solidFill>
                <a:latin typeface="Century Gothic" panose="020B0502020202020204" pitchFamily="34" charset="0"/>
              </a:rPr>
              <a:t> the evaluation design is culturally inappropriate. For example, you ask focus groups to talk about the use of condoms with young girls in societies where virginity before marriage is a cultural norm. Cultural incorrectness can be related to gender, religion, politics, or society. </a:t>
            </a:r>
          </a:p>
          <a:p>
            <a:endParaRPr lang="en-US" sz="1200" dirty="0">
              <a:solidFill>
                <a:schemeClr val="tx2"/>
              </a:solidFill>
              <a:latin typeface="Century Gothic" panose="020B0502020202020204" pitchFamily="34" charset="0"/>
            </a:endParaRPr>
          </a:p>
          <a:p>
            <a:r>
              <a:rPr lang="en-US" sz="1200" dirty="0">
                <a:solidFill>
                  <a:schemeClr val="tx2"/>
                </a:solidFill>
                <a:latin typeface="Century Gothic" panose="020B0502020202020204" pitchFamily="34" charset="0"/>
              </a:rPr>
              <a:t>It is important to remember that it is not about being wrong or right but about being acceptable, both the to cultural context and the code of ethics for the evaluation. </a:t>
            </a:r>
          </a:p>
          <a:p>
            <a:endParaRPr lang="en-US" sz="1200" b="1" dirty="0">
              <a:solidFill>
                <a:schemeClr val="tx2"/>
              </a:solidFill>
              <a:latin typeface="Century Gothic" panose="020B0502020202020204" pitchFamily="34" charset="0"/>
            </a:endParaRPr>
          </a:p>
          <a:p>
            <a:r>
              <a:rPr lang="en-US" sz="1200" b="1" dirty="0">
                <a:solidFill>
                  <a:schemeClr val="tx2"/>
                </a:solidFill>
                <a:latin typeface="Century Gothic" panose="020B0502020202020204" pitchFamily="34" charset="0"/>
              </a:rPr>
              <a:t>Methodologically inappropriate: </a:t>
            </a:r>
            <a:r>
              <a:rPr lang="en-US" sz="1200" b="0" dirty="0">
                <a:solidFill>
                  <a:schemeClr val="tx2"/>
                </a:solidFill>
                <a:latin typeface="Century Gothic" panose="020B0502020202020204" pitchFamily="34" charset="0"/>
              </a:rPr>
              <a:t>Occurs when </a:t>
            </a:r>
            <a:r>
              <a:rPr lang="en-US" sz="1200" dirty="0">
                <a:solidFill>
                  <a:schemeClr val="tx2"/>
                </a:solidFill>
                <a:latin typeface="Century Gothic" panose="020B0502020202020204" pitchFamily="34" charset="0"/>
              </a:rPr>
              <a:t>you made methodological mistakes, such as the one mentioned above.  Perhaps there is a better data collection method for the topic you are evaluating.</a:t>
            </a:r>
          </a:p>
          <a:p>
            <a:endParaRPr lang="en-US" sz="1200" b="1" dirty="0">
              <a:solidFill>
                <a:schemeClr val="tx2"/>
              </a:solidFill>
              <a:latin typeface="Century Gothic" panose="020B0502020202020204" pitchFamily="34" charset="0"/>
            </a:endParaRPr>
          </a:p>
          <a:p>
            <a:r>
              <a:rPr lang="en-US" sz="1200" b="1" dirty="0">
                <a:solidFill>
                  <a:schemeClr val="tx2"/>
                </a:solidFill>
                <a:latin typeface="Century Gothic" panose="020B0502020202020204" pitchFamily="34" charset="0"/>
              </a:rPr>
              <a:t>Unintended consequences: </a:t>
            </a:r>
            <a:r>
              <a:rPr lang="en-US" sz="1200" b="0" dirty="0">
                <a:solidFill>
                  <a:schemeClr val="tx2"/>
                </a:solidFill>
                <a:latin typeface="Century Gothic" panose="020B0502020202020204" pitchFamily="34" charset="0"/>
              </a:rPr>
              <a:t>Occur when you </a:t>
            </a:r>
            <a:r>
              <a:rPr lang="en-US" sz="1200" dirty="0">
                <a:solidFill>
                  <a:schemeClr val="tx2"/>
                </a:solidFill>
                <a:latin typeface="Century Gothic" panose="020B0502020202020204" pitchFamily="34" charset="0"/>
              </a:rPr>
              <a:t>ask participants to share something with you (for example violent situations in homes) and you do not offer psychological support—so, informants could suffer psychological damage as a consequence of your evaluation. </a:t>
            </a:r>
            <a:endParaRPr lang="en-US" sz="1200" b="1" dirty="0">
              <a:solidFill>
                <a:schemeClr val="tx2"/>
              </a:solidFill>
              <a:latin typeface="Century Gothic" panose="020B0502020202020204" pitchFamily="34" charset="0"/>
            </a:endParaRPr>
          </a:p>
          <a:p>
            <a:endParaRPr lang="en-US" sz="1200" b="1" dirty="0">
              <a:solidFill>
                <a:schemeClr val="tx2"/>
              </a:solidFill>
              <a:latin typeface="Century Gothic" panose="020B0502020202020204" pitchFamily="34" charset="0"/>
            </a:endParaRPr>
          </a:p>
          <a:p>
            <a:r>
              <a:rPr lang="en-US" sz="1200" b="1" dirty="0">
                <a:solidFill>
                  <a:schemeClr val="tx2"/>
                </a:solidFill>
                <a:latin typeface="Century Gothic" panose="020B0502020202020204" pitchFamily="34" charset="0"/>
              </a:rPr>
              <a:t>Unethical use of results: </a:t>
            </a:r>
            <a:r>
              <a:rPr lang="en-US" sz="1200" b="0" dirty="0">
                <a:solidFill>
                  <a:schemeClr val="tx2"/>
                </a:solidFill>
                <a:latin typeface="Century Gothic" panose="020B0502020202020204" pitchFamily="34" charset="0"/>
              </a:rPr>
              <a:t>Occurs when you </a:t>
            </a:r>
            <a:r>
              <a:rPr lang="en-US" sz="1200" dirty="0">
                <a:solidFill>
                  <a:schemeClr val="tx2"/>
                </a:solidFill>
                <a:latin typeface="Century Gothic" panose="020B0502020202020204" pitchFamily="34" charset="0"/>
              </a:rPr>
              <a:t>do not take care of how the results are going to be used; they could be misunderstood, misused, or simply not used at all, and that omission is contributing to the perpetuation of the vulnerability.</a:t>
            </a:r>
            <a:endParaRPr lang="en-US" dirty="0"/>
          </a:p>
        </p:txBody>
      </p:sp>
    </p:spTree>
    <p:extLst>
      <p:ext uri="{BB962C8B-B14F-4D97-AF65-F5344CB8AC3E}">
        <p14:creationId xmlns:p14="http://schemas.microsoft.com/office/powerpoint/2010/main" val="10643440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US" sz="1200" b="1" noProof="0" dirty="0">
                <a:latin typeface="Century Gothic" panose="020B0502020202020204" pitchFamily="34" charset="0"/>
              </a:rPr>
              <a:t>The objective of this slide is to </a:t>
            </a:r>
            <a:r>
              <a:rPr lang="en-US" sz="1200" b="1" dirty="0">
                <a:latin typeface="Century Gothic" panose="020B0502020202020204" pitchFamily="34" charset="0"/>
              </a:rPr>
              <a:t>show that the use of power is at the center of a variety of considerations.</a:t>
            </a:r>
            <a:br>
              <a:rPr lang="en-US" sz="1200" b="1"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What is important to show is that the use of power refers to a differential access to resources, either financial, educational, or political. Evaluators must be aware of the differential use of power, both when designing an evaluation and when developing an evaluation in the field. </a:t>
            </a:r>
          </a:p>
          <a:p>
            <a:endParaRPr lang="en-US" sz="1200" dirty="0">
              <a:latin typeface="Century Gothic" panose="020B0502020202020204" pitchFamily="34" charset="0"/>
            </a:endParaRPr>
          </a:p>
          <a:p>
            <a:r>
              <a:rPr lang="en-US" sz="1200" dirty="0">
                <a:latin typeface="Century Gothic" panose="020B0502020202020204" pitchFamily="34" charset="0"/>
              </a:rPr>
              <a:t>That is why power appears at the center of the concept of vulnerability and gender. Power is also at the center of evaluation and research, because these activities are uses of power.</a:t>
            </a:r>
          </a:p>
          <a:p>
            <a:endParaRPr lang="en-US" sz="1200" dirty="0">
              <a:latin typeface="Century Gothic" panose="020B0502020202020204" pitchFamily="34" charset="0"/>
            </a:endParaRPr>
          </a:p>
          <a:p>
            <a:r>
              <a:rPr lang="en-US" sz="1200" b="1" dirty="0">
                <a:latin typeface="Century Gothic" panose="020B0502020202020204" pitchFamily="34" charset="0"/>
              </a:rPr>
              <a:t>Engendering evaluations</a:t>
            </a:r>
            <a:r>
              <a:rPr lang="en-US" sz="1200" dirty="0">
                <a:latin typeface="Century Gothic" panose="020B0502020202020204" pitchFamily="34" charset="0"/>
              </a:rPr>
              <a:t>, in the broad sense of the gender concept (it talks about inequalities that can be related to sex, but also it can be related to religion, class, education, and race), is a good way of making a critical revision to our use of power in evaluation.</a:t>
            </a:r>
          </a:p>
        </p:txBody>
      </p:sp>
    </p:spTree>
    <p:extLst>
      <p:ext uri="{BB962C8B-B14F-4D97-AF65-F5344CB8AC3E}">
        <p14:creationId xmlns:p14="http://schemas.microsoft.com/office/powerpoint/2010/main" val="20385306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noProof="0" dirty="0">
                <a:latin typeface="Century Gothic" panose="020B0502020202020204" pitchFamily="34" charset="0"/>
              </a:rPr>
              <a:t>This image visually compares the difference between </a:t>
            </a:r>
            <a:r>
              <a:rPr lang="en-US" sz="1200" b="1" noProof="0" dirty="0">
                <a:latin typeface="Century Gothic" panose="020B0502020202020204" pitchFamily="34" charset="0"/>
              </a:rPr>
              <a:t>equality</a:t>
            </a:r>
            <a:r>
              <a:rPr lang="en-US" sz="1200" noProof="0" dirty="0">
                <a:latin typeface="Century Gothic" panose="020B0502020202020204" pitchFamily="34" charset="0"/>
              </a:rPr>
              <a:t> (where</a:t>
            </a:r>
            <a:r>
              <a:rPr lang="en-US" sz="1200" baseline="0" noProof="0" dirty="0">
                <a:latin typeface="Century Gothic" panose="020B0502020202020204" pitchFamily="34" charset="0"/>
              </a:rPr>
              <a:t> all groups receive the same benefit no matter where they actually </a:t>
            </a:r>
            <a:r>
              <a:rPr lang="en-US" sz="1200" dirty="0">
                <a:latin typeface="Century Gothic" panose="020B0502020202020204" pitchFamily="34" charset="0"/>
              </a:rPr>
              <a:t>are) and </a:t>
            </a:r>
            <a:r>
              <a:rPr lang="en-US" sz="1200" b="1" dirty="0">
                <a:latin typeface="Century Gothic" panose="020B0502020202020204" pitchFamily="34" charset="0"/>
              </a:rPr>
              <a:t>equity</a:t>
            </a:r>
            <a:r>
              <a:rPr lang="en-US" sz="1200" dirty="0">
                <a:latin typeface="Century Gothic" panose="020B0502020202020204" pitchFamily="34" charset="0"/>
              </a:rPr>
              <a:t> (where different groups need different kinds of help in order to have the same kind of same access).</a:t>
            </a:r>
          </a:p>
          <a:p>
            <a:endParaRPr lang="en-US" sz="1200" dirty="0">
              <a:latin typeface="Century Gothic" panose="020B0502020202020204" pitchFamily="34" charset="0"/>
            </a:endParaRPr>
          </a:p>
          <a:p>
            <a:r>
              <a:rPr lang="en-US" sz="1200" dirty="0">
                <a:latin typeface="Century Gothic" panose="020B0502020202020204" pitchFamily="34" charset="0"/>
              </a:rPr>
              <a:t>The relevance of this slide is to show that these two concepts are different and imply different processes and discussions. </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23</a:t>
            </a:fld>
            <a:endParaRPr lang="en-US"/>
          </a:p>
        </p:txBody>
      </p:sp>
    </p:spTree>
    <p:extLst>
      <p:ext uri="{BB962C8B-B14F-4D97-AF65-F5344CB8AC3E}">
        <p14:creationId xmlns:p14="http://schemas.microsoft.com/office/powerpoint/2010/main" val="12888870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lnSpcReduction="10000"/>
          </a:bodyPr>
          <a:lstStyle/>
          <a:p>
            <a:r>
              <a:rPr lang="en-US" sz="1200" b="1" dirty="0">
                <a:latin typeface="Century Gothic" panose="020B0502020202020204" pitchFamily="34" charset="0"/>
              </a:rPr>
              <a:t>Gender is at the center of vulnerability. </a:t>
            </a:r>
            <a:br>
              <a:rPr lang="en-US" sz="1200" b="1"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Even if gender inequity can be seen more clearly in some vulnerable groups, it should not be forgotten that gender inequality permeates throughout a society across religions, governments, politics, and institutions. </a:t>
            </a:r>
            <a:br>
              <a:rPr lang="en-US" sz="1200"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An example that is always easy to bring up is the relationship of the indigenous groups with the governments of many countries (but, of course, it cannot be generalized), where the language they speak is not recognized as a language, their customs are not seen as valid, and their way of dressing is considered folkloric.</a:t>
            </a:r>
          </a:p>
          <a:p>
            <a:endParaRPr lang="en-US" sz="1200" dirty="0">
              <a:latin typeface="Century Gothic" panose="020B0502020202020204" pitchFamily="34" charset="0"/>
            </a:endParaRPr>
          </a:p>
          <a:p>
            <a:r>
              <a:rPr lang="en-US" sz="1200" b="1" dirty="0">
                <a:latin typeface="Century Gothic" panose="020B0502020202020204" pitchFamily="34" charset="0"/>
              </a:rPr>
              <a:t>In this way inequalities related to their indigenous culture “intersect” with gender and are interrelated and shaped by one another.</a:t>
            </a:r>
          </a:p>
          <a:p>
            <a:endParaRPr lang="en-US" sz="1200" dirty="0">
              <a:latin typeface="Century Gothic" panose="020B0502020202020204" pitchFamily="34" charset="0"/>
            </a:endParaRPr>
          </a:p>
          <a:p>
            <a:r>
              <a:rPr lang="en-US" sz="1200" dirty="0">
                <a:latin typeface="Century Gothic" panose="020B0502020202020204" pitchFamily="34" charset="0"/>
              </a:rPr>
              <a:t>Gender inequalities can be seen in a number of different areas. Sexual and reproductive rights are one of these areas. For example, access to safer and legal abortion can be legal or illegal (that is the context), one woman can have access to the health system (providing safe and legal abortions) while another does not. This context creates vulnerability for the latter woman.</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24</a:t>
            </a:fld>
            <a:endParaRPr lang="en-US"/>
          </a:p>
        </p:txBody>
      </p:sp>
    </p:spTree>
    <p:extLst>
      <p:ext uri="{BB962C8B-B14F-4D97-AF65-F5344CB8AC3E}">
        <p14:creationId xmlns:p14="http://schemas.microsoft.com/office/powerpoint/2010/main" val="10375720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92500" lnSpcReduction="10000"/>
          </a:bodyPr>
          <a:lstStyle/>
          <a:p>
            <a:r>
              <a:rPr lang="es-MX" sz="1200" b="1" dirty="0" err="1">
                <a:latin typeface="Century Gothic" panose="020B0502020202020204" pitchFamily="34" charset="0"/>
              </a:rPr>
              <a:t>Gender</a:t>
            </a:r>
            <a:r>
              <a:rPr lang="es-MX" sz="1200" b="1" dirty="0">
                <a:latin typeface="Century Gothic" panose="020B0502020202020204" pitchFamily="34" charset="0"/>
              </a:rPr>
              <a:t> </a:t>
            </a:r>
            <a:r>
              <a:rPr lang="es-MX" sz="1200" b="1" strike="noStrike" dirty="0" err="1">
                <a:latin typeface="Century Gothic" panose="020B0502020202020204" pitchFamily="34" charset="0"/>
              </a:rPr>
              <a:t>integration</a:t>
            </a:r>
            <a:r>
              <a:rPr lang="es-MX" sz="1200" b="1" strike="noStrike" dirty="0">
                <a:latin typeface="Century Gothic" panose="020B0502020202020204" pitchFamily="34" charset="0"/>
              </a:rPr>
              <a:t> </a:t>
            </a:r>
            <a:r>
              <a:rPr lang="es-MX" sz="1200" b="1" strike="noStrike" dirty="0" err="1">
                <a:latin typeface="Century Gothic" panose="020B0502020202020204" pitchFamily="34" charset="0"/>
              </a:rPr>
              <a:t>is</a:t>
            </a:r>
            <a:r>
              <a:rPr lang="es-MX" sz="1200" b="1" strike="noStrike" dirty="0">
                <a:latin typeface="Century Gothic" panose="020B0502020202020204" pitchFamily="34" charset="0"/>
              </a:rPr>
              <a:t>: </a:t>
            </a:r>
            <a:r>
              <a:rPr lang="en-US" sz="1200" dirty="0">
                <a:latin typeface="Century Gothic" panose="020B0502020202020204" pitchFamily="34" charset="0"/>
              </a:rPr>
              <a:t>The process of assessing the implications for women and men of any planned action, including legislation, policies, or programs in any area and at all levels. It refers to strategies for making women’s, as well as men’s, concerns and experiences an integral dimension in the design, implementation, monitoring, and evaluation of policies and programs in all political, economic, and social spheres—such, that inequality between men and women is not perpetuated. A continuum exists for gender integration. </a:t>
            </a:r>
          </a:p>
          <a:p>
            <a:endParaRPr lang="en-US" sz="1200" dirty="0">
              <a:latin typeface="Century Gothic" panose="020B0502020202020204" pitchFamily="34" charset="0"/>
            </a:endParaRPr>
          </a:p>
          <a:p>
            <a:r>
              <a:rPr lang="en-US" sz="1200" dirty="0">
                <a:latin typeface="Century Gothic" panose="020B0502020202020204" pitchFamily="34" charset="0"/>
              </a:rPr>
              <a:t>As we can see, gender inequities goes beyond biological sex. Thus, to make an analysis based on sex is to make one based on gender.</a:t>
            </a:r>
            <a:br>
              <a:rPr lang="en-US" sz="1200"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To conduct a gender analysis, we must ask ourselves if we have been inclusive in our samples, including the marginalized and the oppressed—the groups that do not have a voice.</a:t>
            </a:r>
          </a:p>
          <a:p>
            <a:r>
              <a:rPr lang="en-US" sz="1200" dirty="0">
                <a:latin typeface="Century Gothic" panose="020B0502020202020204" pitchFamily="34" charset="0"/>
              </a:rPr>
              <a:t> </a:t>
            </a:r>
          </a:p>
          <a:p>
            <a:r>
              <a:rPr lang="en-US" sz="1200" dirty="0">
                <a:latin typeface="Century Gothic" panose="020B0502020202020204" pitchFamily="34" charset="0"/>
              </a:rPr>
              <a:t>We have to ask ourselves if, in our analysis, we contemplate the structural factors that reproduce inequality, injustice, and poverty.</a:t>
            </a:r>
          </a:p>
          <a:p>
            <a:endParaRPr lang="en-US" sz="1200" dirty="0">
              <a:latin typeface="Century Gothic" panose="020B0502020202020204" pitchFamily="34" charset="0"/>
            </a:endParaRPr>
          </a:p>
          <a:p>
            <a:r>
              <a:rPr lang="en-US" sz="1200" dirty="0">
                <a:latin typeface="Century Gothic" panose="020B0502020202020204" pitchFamily="34" charset="0"/>
              </a:rPr>
              <a:t>We must ask ourselves if, in our analysis, we contemplate the historical, political, and economic aspects of the communities.</a:t>
            </a:r>
            <a:br>
              <a:rPr lang="en-US" sz="1200"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Finally, we must ask ourselves if we are thinking critically about the program and its design.</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25</a:t>
            </a:fld>
            <a:endParaRPr lang="en-US"/>
          </a:p>
        </p:txBody>
      </p:sp>
    </p:spTree>
    <p:extLst>
      <p:ext uri="{BB962C8B-B14F-4D97-AF65-F5344CB8AC3E}">
        <p14:creationId xmlns:p14="http://schemas.microsoft.com/office/powerpoint/2010/main" val="529009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s-MX" b="0" dirty="0">
                <a:latin typeface="Century Gothic" panose="020B0502020202020204" pitchFamily="34" charset="0"/>
              </a:rPr>
              <a:t>[</a:t>
            </a:r>
            <a:r>
              <a:rPr lang="es-MX" b="0" dirty="0" err="1">
                <a:latin typeface="Century Gothic" panose="020B0502020202020204" pitchFamily="34" charset="0"/>
              </a:rPr>
              <a:t>The</a:t>
            </a:r>
            <a:r>
              <a:rPr lang="es-MX" b="0" dirty="0">
                <a:latin typeface="Century Gothic" panose="020B0502020202020204" pitchFamily="34" charset="0"/>
              </a:rPr>
              <a:t> </a:t>
            </a:r>
            <a:r>
              <a:rPr lang="es-MX" b="0" dirty="0" err="1">
                <a:latin typeface="Century Gothic" panose="020B0502020202020204" pitchFamily="34" charset="0"/>
              </a:rPr>
              <a:t>objective</a:t>
            </a:r>
            <a:r>
              <a:rPr lang="es-MX" b="0" baseline="0" dirty="0">
                <a:latin typeface="Century Gothic" panose="020B0502020202020204" pitchFamily="34" charset="0"/>
              </a:rPr>
              <a:t> of </a:t>
            </a:r>
            <a:r>
              <a:rPr lang="es-MX" b="0" baseline="0" dirty="0" err="1">
                <a:latin typeface="Century Gothic" panose="020B0502020202020204" pitchFamily="34" charset="0"/>
              </a:rPr>
              <a:t>this</a:t>
            </a:r>
            <a:r>
              <a:rPr lang="es-MX" b="0" baseline="0" dirty="0">
                <a:latin typeface="Century Gothic" panose="020B0502020202020204" pitchFamily="34" charset="0"/>
              </a:rPr>
              <a:t> </a:t>
            </a:r>
            <a:r>
              <a:rPr lang="es-MX" b="0" baseline="0" dirty="0" err="1">
                <a:latin typeface="Century Gothic" panose="020B0502020202020204" pitchFamily="34" charset="0"/>
              </a:rPr>
              <a:t>slide</a:t>
            </a:r>
            <a:r>
              <a:rPr lang="es-MX" b="0" baseline="0" dirty="0">
                <a:latin typeface="Century Gothic" panose="020B0502020202020204" pitchFamily="34" charset="0"/>
              </a:rPr>
              <a:t> </a:t>
            </a:r>
            <a:r>
              <a:rPr lang="es-MX" b="0" baseline="0" dirty="0" err="1">
                <a:latin typeface="Century Gothic" panose="020B0502020202020204" pitchFamily="34" charset="0"/>
              </a:rPr>
              <a:t>is</a:t>
            </a:r>
            <a:r>
              <a:rPr lang="es-MX" b="0" baseline="0" dirty="0">
                <a:latin typeface="Century Gothic" panose="020B0502020202020204" pitchFamily="34" charset="0"/>
              </a:rPr>
              <a:t> </a:t>
            </a:r>
            <a:r>
              <a:rPr lang="es-MX" b="0" baseline="0" dirty="0" err="1">
                <a:latin typeface="Century Gothic" panose="020B0502020202020204" pitchFamily="34" charset="0"/>
              </a:rPr>
              <a:t>to</a:t>
            </a:r>
            <a:r>
              <a:rPr lang="es-MX" b="0" baseline="0" dirty="0">
                <a:latin typeface="Century Gothic" panose="020B0502020202020204" pitchFamily="34" charset="0"/>
              </a:rPr>
              <a:t> </a:t>
            </a:r>
            <a:r>
              <a:rPr lang="es-MX" b="0" baseline="0" dirty="0" err="1">
                <a:latin typeface="Century Gothic" panose="020B0502020202020204" pitchFamily="34" charset="0"/>
              </a:rPr>
              <a:t>explain</a:t>
            </a:r>
            <a:r>
              <a:rPr lang="es-MX" b="0" baseline="0" dirty="0">
                <a:latin typeface="Century Gothic" panose="020B0502020202020204" pitchFamily="34" charset="0"/>
              </a:rPr>
              <a:t> </a:t>
            </a:r>
            <a:r>
              <a:rPr lang="es-MX" b="0" baseline="0" dirty="0" err="1">
                <a:latin typeface="Century Gothic" panose="020B0502020202020204" pitchFamily="34" charset="0"/>
              </a:rPr>
              <a:t>some</a:t>
            </a:r>
            <a:r>
              <a:rPr lang="es-MX" b="0" baseline="0" dirty="0">
                <a:latin typeface="Century Gothic" panose="020B0502020202020204" pitchFamily="34" charset="0"/>
              </a:rPr>
              <a:t> general ideas </a:t>
            </a:r>
            <a:r>
              <a:rPr lang="es-MX" b="0" baseline="0" dirty="0" err="1">
                <a:latin typeface="Century Gothic" panose="020B0502020202020204" pitchFamily="34" charset="0"/>
              </a:rPr>
              <a:t>on</a:t>
            </a:r>
            <a:r>
              <a:rPr lang="es-MX" b="0" baseline="0" dirty="0">
                <a:latin typeface="Century Gothic" panose="020B0502020202020204" pitchFamily="34" charset="0"/>
              </a:rPr>
              <a:t> </a:t>
            </a:r>
            <a:r>
              <a:rPr lang="es-MX" b="0" baseline="0" dirty="0" err="1">
                <a:latin typeface="Century Gothic" panose="020B0502020202020204" pitchFamily="34" charset="0"/>
              </a:rPr>
              <a:t>how</a:t>
            </a:r>
            <a:r>
              <a:rPr lang="es-MX" b="0" baseline="0" dirty="0">
                <a:latin typeface="Century Gothic" panose="020B0502020202020204" pitchFamily="34" charset="0"/>
              </a:rPr>
              <a:t> </a:t>
            </a:r>
            <a:r>
              <a:rPr lang="es-MX" b="0" baseline="0" dirty="0" err="1">
                <a:latin typeface="Century Gothic" panose="020B0502020202020204" pitchFamily="34" charset="0"/>
              </a:rPr>
              <a:t>to</a:t>
            </a:r>
            <a:r>
              <a:rPr lang="es-MX" b="0" baseline="0" dirty="0">
                <a:latin typeface="Century Gothic" panose="020B0502020202020204" pitchFamily="34" charset="0"/>
              </a:rPr>
              <a:t> </a:t>
            </a:r>
            <a:r>
              <a:rPr lang="es-MX" b="0" baseline="0" dirty="0" err="1">
                <a:latin typeface="Century Gothic" panose="020B0502020202020204" pitchFamily="34" charset="0"/>
              </a:rPr>
              <a:t>integrate</a:t>
            </a:r>
            <a:r>
              <a:rPr lang="es-MX" b="0" baseline="0" dirty="0">
                <a:latin typeface="Century Gothic" panose="020B0502020202020204" pitchFamily="34" charset="0"/>
              </a:rPr>
              <a:t> </a:t>
            </a:r>
            <a:r>
              <a:rPr lang="es-MX" b="0" baseline="0" dirty="0" err="1">
                <a:latin typeface="Century Gothic" panose="020B0502020202020204" pitchFamily="34" charset="0"/>
              </a:rPr>
              <a:t>gender</a:t>
            </a:r>
            <a:r>
              <a:rPr lang="es-MX" b="0" baseline="0" dirty="0">
                <a:latin typeface="Century Gothic" panose="020B0502020202020204" pitchFamily="34" charset="0"/>
              </a:rPr>
              <a:t> in </a:t>
            </a:r>
            <a:r>
              <a:rPr lang="es-MX" b="0" baseline="0" dirty="0" err="1">
                <a:latin typeface="Century Gothic" panose="020B0502020202020204" pitchFamily="34" charset="0"/>
              </a:rPr>
              <a:t>evaluations</a:t>
            </a:r>
            <a:r>
              <a:rPr lang="es-MX" b="0" baseline="0" dirty="0">
                <a:latin typeface="Century Gothic" panose="020B0502020202020204" pitchFamily="34" charset="0"/>
              </a:rPr>
              <a:t>. </a:t>
            </a:r>
            <a:br>
              <a:rPr lang="es-MX" b="0" baseline="0" dirty="0">
                <a:latin typeface="Century Gothic" panose="020B0502020202020204" pitchFamily="34" charset="0"/>
              </a:rPr>
            </a:br>
            <a:endParaRPr lang="es-MX" b="0" baseline="0" dirty="0">
              <a:latin typeface="Century Gothic" panose="020B0502020202020204" pitchFamily="34" charset="0"/>
            </a:endParaRPr>
          </a:p>
          <a:p>
            <a:r>
              <a:rPr lang="es-MX" b="0" baseline="0" dirty="0" err="1">
                <a:latin typeface="Century Gothic" panose="020B0502020202020204" pitchFamily="34" charset="0"/>
              </a:rPr>
              <a:t>Questions</a:t>
            </a:r>
            <a:r>
              <a:rPr lang="es-MX" b="0" baseline="0" dirty="0">
                <a:latin typeface="Century Gothic" panose="020B0502020202020204" pitchFamily="34" charset="0"/>
              </a:rPr>
              <a:t> and </a:t>
            </a:r>
            <a:r>
              <a:rPr lang="es-MX" b="0" baseline="0" dirty="0" err="1">
                <a:latin typeface="Century Gothic" panose="020B0502020202020204" pitchFamily="34" charset="0"/>
              </a:rPr>
              <a:t>bullets</a:t>
            </a:r>
            <a:r>
              <a:rPr lang="es-MX" b="0" baseline="0" dirty="0">
                <a:latin typeface="Century Gothic" panose="020B0502020202020204" pitchFamily="34" charset="0"/>
              </a:rPr>
              <a:t> in </a:t>
            </a:r>
            <a:r>
              <a:rPr lang="es-MX" b="0" baseline="0" dirty="0" err="1">
                <a:latin typeface="Century Gothic" panose="020B0502020202020204" pitchFamily="34" charset="0"/>
              </a:rPr>
              <a:t>the</a:t>
            </a:r>
            <a:r>
              <a:rPr lang="es-MX" b="0" baseline="0" dirty="0">
                <a:latin typeface="Century Gothic" panose="020B0502020202020204" pitchFamily="34" charset="0"/>
              </a:rPr>
              <a:t> </a:t>
            </a:r>
            <a:r>
              <a:rPr lang="es-MX" b="0" baseline="0" dirty="0" err="1">
                <a:latin typeface="Century Gothic" panose="020B0502020202020204" pitchFamily="34" charset="0"/>
              </a:rPr>
              <a:t>slide</a:t>
            </a:r>
            <a:r>
              <a:rPr lang="es-MX" b="0" baseline="0" dirty="0">
                <a:latin typeface="Century Gothic" panose="020B0502020202020204" pitchFamily="34" charset="0"/>
              </a:rPr>
              <a:t> can </a:t>
            </a:r>
            <a:r>
              <a:rPr lang="es-MX" b="0" baseline="0" dirty="0" err="1">
                <a:latin typeface="Century Gothic" panose="020B0502020202020204" pitchFamily="34" charset="0"/>
              </a:rPr>
              <a:t>help</a:t>
            </a:r>
            <a:r>
              <a:rPr lang="es-MX" b="0" baseline="0" dirty="0">
                <a:latin typeface="Century Gothic" panose="020B0502020202020204" pitchFamily="34" charset="0"/>
              </a:rPr>
              <a:t> </a:t>
            </a:r>
            <a:r>
              <a:rPr lang="es-MX" b="0" baseline="0" dirty="0" err="1">
                <a:latin typeface="Century Gothic" panose="020B0502020202020204" pitchFamily="34" charset="0"/>
              </a:rPr>
              <a:t>to</a:t>
            </a:r>
            <a:r>
              <a:rPr lang="es-MX" b="0" baseline="0" dirty="0">
                <a:latin typeface="Century Gothic" panose="020B0502020202020204" pitchFamily="34" charset="0"/>
              </a:rPr>
              <a:t> </a:t>
            </a:r>
            <a:r>
              <a:rPr lang="es-MX" b="0" baseline="0" dirty="0" err="1">
                <a:latin typeface="Century Gothic" panose="020B0502020202020204" pitchFamily="34" charset="0"/>
              </a:rPr>
              <a:t>design</a:t>
            </a:r>
            <a:r>
              <a:rPr lang="es-MX" b="0" baseline="0" dirty="0">
                <a:latin typeface="Century Gothic" panose="020B0502020202020204" pitchFamily="34" charset="0"/>
              </a:rPr>
              <a:t>, </a:t>
            </a:r>
            <a:r>
              <a:rPr lang="es-MX" b="0" baseline="0" dirty="0" err="1">
                <a:latin typeface="Century Gothic" panose="020B0502020202020204" pitchFamily="34" charset="0"/>
              </a:rPr>
              <a:t>execute</a:t>
            </a:r>
            <a:r>
              <a:rPr lang="es-MX" b="0" baseline="0" dirty="0">
                <a:latin typeface="Century Gothic" panose="020B0502020202020204" pitchFamily="34" charset="0"/>
              </a:rPr>
              <a:t>, and </a:t>
            </a:r>
            <a:r>
              <a:rPr lang="es-MX" b="0" baseline="0" dirty="0" err="1">
                <a:latin typeface="Century Gothic" panose="020B0502020202020204" pitchFamily="34" charset="0"/>
              </a:rPr>
              <a:t>analyze</a:t>
            </a:r>
            <a:r>
              <a:rPr lang="es-MX" b="0" baseline="0" dirty="0">
                <a:latin typeface="Century Gothic" panose="020B0502020202020204" pitchFamily="34" charset="0"/>
              </a:rPr>
              <a:t> </a:t>
            </a:r>
            <a:r>
              <a:rPr lang="es-MX" b="0" baseline="0" dirty="0" err="1">
                <a:latin typeface="Century Gothic" panose="020B0502020202020204" pitchFamily="34" charset="0"/>
              </a:rPr>
              <a:t>evaluations</a:t>
            </a:r>
            <a:r>
              <a:rPr lang="es-MX" b="0" baseline="0" dirty="0">
                <a:latin typeface="Century Gothic" panose="020B0502020202020204" pitchFamily="34" charset="0"/>
              </a:rPr>
              <a:t> </a:t>
            </a:r>
            <a:r>
              <a:rPr lang="es-MX" b="0" baseline="0" dirty="0" err="1">
                <a:latin typeface="Century Gothic" panose="020B0502020202020204" pitchFamily="34" charset="0"/>
              </a:rPr>
              <a:t>with</a:t>
            </a:r>
            <a:r>
              <a:rPr lang="es-MX" b="0" baseline="0" dirty="0">
                <a:latin typeface="Century Gothic" panose="020B0502020202020204" pitchFamily="34" charset="0"/>
              </a:rPr>
              <a:t> a </a:t>
            </a:r>
            <a:r>
              <a:rPr lang="es-MX" b="0" baseline="0" dirty="0" err="1">
                <a:latin typeface="Century Gothic" panose="020B0502020202020204" pitchFamily="34" charset="0"/>
              </a:rPr>
              <a:t>gender</a:t>
            </a:r>
            <a:r>
              <a:rPr lang="es-MX" b="0" baseline="0" dirty="0">
                <a:latin typeface="Century Gothic" panose="020B0502020202020204" pitchFamily="34" charset="0"/>
              </a:rPr>
              <a:t> </a:t>
            </a:r>
            <a:r>
              <a:rPr lang="es-MX" b="0" baseline="0" dirty="0" err="1">
                <a:latin typeface="Century Gothic" panose="020B0502020202020204" pitchFamily="34" charset="0"/>
              </a:rPr>
              <a:t>perspective</a:t>
            </a:r>
            <a:r>
              <a:rPr lang="es-MX" b="0" baseline="0" dirty="0">
                <a:latin typeface="Century Gothic" panose="020B0502020202020204" pitchFamily="34" charset="0"/>
              </a:rPr>
              <a:t>.]</a:t>
            </a:r>
          </a:p>
          <a:p>
            <a:endParaRPr lang="es-MX" b="0" baseline="0" dirty="0">
              <a:latin typeface="Century Gothic" panose="020B0502020202020204" pitchFamily="34" charset="0"/>
            </a:endParaRPr>
          </a:p>
          <a:p>
            <a:r>
              <a:rPr lang="es-MX" b="0" baseline="0" dirty="0" err="1">
                <a:latin typeface="Century Gothic" panose="020B0502020202020204" pitchFamily="34" charset="0"/>
              </a:rPr>
              <a:t>We</a:t>
            </a:r>
            <a:r>
              <a:rPr lang="es-MX" b="0" baseline="0" dirty="0">
                <a:latin typeface="Century Gothic" panose="020B0502020202020204" pitchFamily="34" charset="0"/>
              </a:rPr>
              <a:t> </a:t>
            </a:r>
            <a:r>
              <a:rPr lang="es-MX" b="0" baseline="0" dirty="0" err="1">
                <a:latin typeface="Century Gothic" panose="020B0502020202020204" pitchFamily="34" charset="0"/>
              </a:rPr>
              <a:t>will</a:t>
            </a:r>
            <a:r>
              <a:rPr lang="es-MX" b="0" baseline="0" dirty="0">
                <a:latin typeface="Century Gothic" panose="020B0502020202020204" pitchFamily="34" charset="0"/>
              </a:rPr>
              <a:t> </a:t>
            </a:r>
            <a:r>
              <a:rPr lang="es-MX" b="0" baseline="0" dirty="0" err="1">
                <a:latin typeface="Century Gothic" panose="020B0502020202020204" pitchFamily="34" charset="0"/>
              </a:rPr>
              <a:t>get</a:t>
            </a:r>
            <a:r>
              <a:rPr lang="es-MX" b="0" baseline="0" dirty="0">
                <a:latin typeface="Century Gothic" panose="020B0502020202020204" pitchFamily="34" charset="0"/>
              </a:rPr>
              <a:t> </a:t>
            </a:r>
            <a:r>
              <a:rPr lang="es-MX" b="0" baseline="0" dirty="0" err="1">
                <a:latin typeface="Century Gothic" panose="020B0502020202020204" pitchFamily="34" charset="0"/>
              </a:rPr>
              <a:t>deeper</a:t>
            </a:r>
            <a:r>
              <a:rPr lang="es-MX" b="0" baseline="0" dirty="0">
                <a:latin typeface="Century Gothic" panose="020B0502020202020204" pitchFamily="34" charset="0"/>
              </a:rPr>
              <a:t> </a:t>
            </a:r>
            <a:r>
              <a:rPr lang="es-MX" b="0" baseline="0" dirty="0" err="1">
                <a:latin typeface="Century Gothic" panose="020B0502020202020204" pitchFamily="34" charset="0"/>
              </a:rPr>
              <a:t>into</a:t>
            </a:r>
            <a:r>
              <a:rPr lang="es-MX" b="0" baseline="0" dirty="0">
                <a:latin typeface="Century Gothic" panose="020B0502020202020204" pitchFamily="34" charset="0"/>
              </a:rPr>
              <a:t> </a:t>
            </a:r>
            <a:r>
              <a:rPr lang="es-MX" b="0" baseline="0" dirty="0" err="1">
                <a:latin typeface="Century Gothic" panose="020B0502020202020204" pitchFamily="34" charset="0"/>
              </a:rPr>
              <a:t>gender</a:t>
            </a:r>
            <a:r>
              <a:rPr lang="es-MX" b="0" baseline="0" dirty="0">
                <a:latin typeface="Century Gothic" panose="020B0502020202020204" pitchFamily="34" charset="0"/>
              </a:rPr>
              <a:t> </a:t>
            </a:r>
            <a:r>
              <a:rPr lang="es-MX" b="0" baseline="0" dirty="0" err="1">
                <a:latin typeface="Century Gothic" panose="020B0502020202020204" pitchFamily="34" charset="0"/>
              </a:rPr>
              <a:t>integration</a:t>
            </a:r>
            <a:r>
              <a:rPr lang="es-MX" b="0" baseline="0" dirty="0">
                <a:latin typeface="Century Gothic" panose="020B0502020202020204" pitchFamily="34" charset="0"/>
              </a:rPr>
              <a:t> in </a:t>
            </a:r>
            <a:r>
              <a:rPr lang="es-MX" b="0" baseline="0" dirty="0" err="1">
                <a:latin typeface="Century Gothic" panose="020B0502020202020204" pitchFamily="34" charset="0"/>
              </a:rPr>
              <a:t>the</a:t>
            </a:r>
            <a:r>
              <a:rPr lang="es-MX" b="0" baseline="0" dirty="0">
                <a:latin typeface="Century Gothic" panose="020B0502020202020204" pitchFamily="34" charset="0"/>
              </a:rPr>
              <a:t> </a:t>
            </a:r>
            <a:r>
              <a:rPr lang="es-MX" b="0" baseline="0" dirty="0" err="1">
                <a:latin typeface="Century Gothic" panose="020B0502020202020204" pitchFamily="34" charset="0"/>
              </a:rPr>
              <a:t>next</a:t>
            </a:r>
            <a:r>
              <a:rPr lang="es-MX" b="0" baseline="0" dirty="0">
                <a:latin typeface="Century Gothic" panose="020B0502020202020204" pitchFamily="34" charset="0"/>
              </a:rPr>
              <a:t> </a:t>
            </a:r>
            <a:r>
              <a:rPr lang="es-MX" b="0" baseline="0" dirty="0" err="1">
                <a:latin typeface="Century Gothic" panose="020B0502020202020204" pitchFamily="34" charset="0"/>
              </a:rPr>
              <a:t>session</a:t>
            </a:r>
            <a:r>
              <a:rPr lang="es-MX" b="0" baseline="0" dirty="0">
                <a:latin typeface="Century Gothic" panose="020B0502020202020204" pitchFamily="34" charset="0"/>
              </a:rPr>
              <a:t>.</a:t>
            </a:r>
            <a:endParaRPr lang="es-MX"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26</a:t>
            </a:fld>
            <a:endParaRPr lang="en-US"/>
          </a:p>
        </p:txBody>
      </p:sp>
    </p:spTree>
    <p:extLst>
      <p:ext uri="{BB962C8B-B14F-4D97-AF65-F5344CB8AC3E}">
        <p14:creationId xmlns:p14="http://schemas.microsoft.com/office/powerpoint/2010/main" val="31513612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pPr defTabSz="867491">
              <a:defRPr/>
            </a:pPr>
            <a:r>
              <a:rPr lang="en-US" sz="1200" b="1" dirty="0">
                <a:latin typeface="Century Gothic" panose="020B0502020202020204" pitchFamily="34" charset="0"/>
              </a:rPr>
              <a:t>In the next few slides, the fundamental principles of ethics are presented.</a:t>
            </a:r>
          </a:p>
          <a:p>
            <a:endParaRPr lang="en-US" sz="1200" dirty="0">
              <a:latin typeface="Century Gothic" panose="020B0502020202020204" pitchFamily="34" charset="0"/>
            </a:endParaRPr>
          </a:p>
          <a:p>
            <a:r>
              <a:rPr lang="en-US" sz="1200" dirty="0">
                <a:latin typeface="Century Gothic" panose="020B0502020202020204" pitchFamily="34" charset="0"/>
              </a:rPr>
              <a:t>As</a:t>
            </a:r>
            <a:r>
              <a:rPr lang="en-US" sz="1200" baseline="0" dirty="0">
                <a:latin typeface="Century Gothic" panose="020B0502020202020204" pitchFamily="34" charset="0"/>
              </a:rPr>
              <a:t> health professionals, bioethics must guide our professional behavior. </a:t>
            </a:r>
          </a:p>
          <a:p>
            <a:endParaRPr lang="en-US" sz="1200" b="1" dirty="0">
              <a:latin typeface="Century Gothic" panose="020B0502020202020204" pitchFamily="34" charset="0"/>
            </a:endParaRPr>
          </a:p>
          <a:p>
            <a:r>
              <a:rPr lang="en-US" sz="1200" b="1" dirty="0">
                <a:latin typeface="Century Gothic" panose="020B0502020202020204" pitchFamily="34" charset="0"/>
              </a:rPr>
              <a:t>Bioethics</a:t>
            </a:r>
            <a:r>
              <a:rPr lang="en-US" sz="1200" dirty="0">
                <a:latin typeface="Century Gothic" panose="020B0502020202020204" pitchFamily="34" charset="0"/>
              </a:rPr>
              <a:t> is the study of the ethical issues emerging from advances in medicine and health sciences. It is also moral discernment as it relates to medical policy and practice. Bioethicists are concerned with the ethical questions that arise in the relationships among life, sciences, biotechnology, medicine, politics, law, and philosophy.</a:t>
            </a:r>
          </a:p>
          <a:p>
            <a:endParaRPr lang="en-US" dirty="0"/>
          </a:p>
        </p:txBody>
      </p:sp>
    </p:spTree>
    <p:extLst>
      <p:ext uri="{BB962C8B-B14F-4D97-AF65-F5344CB8AC3E}">
        <p14:creationId xmlns:p14="http://schemas.microsoft.com/office/powerpoint/2010/main" val="16927580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These are three principles of ethics that rule our present performance of science and will be explained in detail in the next slides.</a:t>
            </a:r>
          </a:p>
          <a:p>
            <a:endParaRPr lang="en-US" sz="1200" dirty="0">
              <a:latin typeface="Century Gothic" panose="020B0502020202020204" pitchFamily="34" charset="0"/>
            </a:endParaRPr>
          </a:p>
          <a:p>
            <a:r>
              <a:rPr lang="en-US" sz="1200" b="1" dirty="0">
                <a:latin typeface="Century Gothic" panose="020B0502020202020204" pitchFamily="34" charset="0"/>
              </a:rPr>
              <a:t>Summary of the three:</a:t>
            </a:r>
          </a:p>
          <a:p>
            <a:r>
              <a:rPr lang="en-US" sz="1200" dirty="0">
                <a:latin typeface="Century Gothic" panose="020B0502020202020204" pitchFamily="34" charset="0"/>
              </a:rPr>
              <a:t> </a:t>
            </a:r>
          </a:p>
          <a:p>
            <a:r>
              <a:rPr lang="en-US" sz="1200" b="1" dirty="0">
                <a:latin typeface="Century Gothic" panose="020B0502020202020204" pitchFamily="34" charset="0"/>
              </a:rPr>
              <a:t>Autonomy:</a:t>
            </a:r>
            <a:r>
              <a:rPr lang="en-US" sz="1200" dirty="0">
                <a:latin typeface="Century Gothic" panose="020B0502020202020204" pitchFamily="34" charset="0"/>
              </a:rPr>
              <a:t> The subjects are free to participate or not, there cannot be any kind of coercion, and the subjects are free to quit the study whenever they decide to.</a:t>
            </a:r>
          </a:p>
          <a:p>
            <a:r>
              <a:rPr lang="en-US" sz="1200" dirty="0">
                <a:latin typeface="Century Gothic" panose="020B0502020202020204" pitchFamily="34" charset="0"/>
              </a:rPr>
              <a:t> </a:t>
            </a:r>
          </a:p>
          <a:p>
            <a:r>
              <a:rPr lang="en-US" sz="1200" b="1" dirty="0">
                <a:latin typeface="Century Gothic" panose="020B0502020202020204" pitchFamily="34" charset="0"/>
              </a:rPr>
              <a:t>Beneficence:</a:t>
            </a:r>
            <a:r>
              <a:rPr lang="en-US" sz="1200" dirty="0">
                <a:latin typeface="Century Gothic" panose="020B0502020202020204" pitchFamily="34" charset="0"/>
              </a:rPr>
              <a:t> Looks for a balance between the benefits of participating in the study (be they personal, or on a social level) and the risks the individuals take when they participate. The risks should be minimal, and when there are any, they must be accounted for and unlikely to cause any major damage. The benefits must also be clear (personal or social level).</a:t>
            </a:r>
          </a:p>
          <a:p>
            <a:endParaRPr lang="en-US" sz="1200" b="1" dirty="0">
              <a:latin typeface="Century Gothic" panose="020B0502020202020204" pitchFamily="34" charset="0"/>
            </a:endParaRPr>
          </a:p>
          <a:p>
            <a:r>
              <a:rPr lang="en-US" sz="1200" b="1" dirty="0">
                <a:latin typeface="Century Gothic" panose="020B0502020202020204" pitchFamily="34" charset="0"/>
              </a:rPr>
              <a:t>Justice: </a:t>
            </a:r>
            <a:r>
              <a:rPr lang="en-US" sz="1200" b="0" dirty="0">
                <a:latin typeface="Century Gothic" panose="020B0502020202020204" pitchFamily="34" charset="0"/>
              </a:rPr>
              <a:t>The</a:t>
            </a:r>
            <a:r>
              <a:rPr lang="en-US" sz="1200" dirty="0">
                <a:latin typeface="Century Gothic" panose="020B0502020202020204" pitchFamily="34" charset="0"/>
              </a:rPr>
              <a:t> selection of participants must be done equitably and must be justified.</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28</a:t>
            </a:fld>
            <a:endParaRPr lang="en-US"/>
          </a:p>
        </p:txBody>
      </p:sp>
    </p:spTree>
    <p:extLst>
      <p:ext uri="{BB962C8B-B14F-4D97-AF65-F5344CB8AC3E}">
        <p14:creationId xmlns:p14="http://schemas.microsoft.com/office/powerpoint/2010/main" val="23773451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b="1" dirty="0">
                <a:latin typeface="Century Gothic" panose="020B0502020202020204" pitchFamily="34" charset="0"/>
              </a:rPr>
              <a:t>Autonomy</a:t>
            </a:r>
            <a:r>
              <a:rPr lang="en-US" sz="1200" dirty="0">
                <a:latin typeface="Century Gothic" panose="020B0502020202020204" pitchFamily="34" charset="0"/>
              </a:rPr>
              <a:t> means to give the subjects the liberty to choose if they want to participate or not, without any potential repercussions. To achiev</a:t>
            </a:r>
            <a:r>
              <a:rPr lang="en-US" sz="1200" strike="sngStrike" dirty="0">
                <a:latin typeface="Century Gothic" panose="020B0502020202020204" pitchFamily="34" charset="0"/>
              </a:rPr>
              <a:t>e</a:t>
            </a:r>
            <a:r>
              <a:rPr lang="en-US" sz="1200" dirty="0">
                <a:latin typeface="Century Gothic" panose="020B0502020202020204" pitchFamily="34" charset="0"/>
              </a:rPr>
              <a:t> this, informed consent is used. </a:t>
            </a:r>
          </a:p>
          <a:p>
            <a:endParaRPr lang="en-US" sz="1200" dirty="0">
              <a:latin typeface="Century Gothic" panose="020B0502020202020204" pitchFamily="34" charset="0"/>
            </a:endParaRPr>
          </a:p>
          <a:p>
            <a:r>
              <a:rPr lang="en-US" sz="1200" dirty="0">
                <a:latin typeface="Century Gothic" panose="020B0502020202020204" pitchFamily="34" charset="0"/>
              </a:rPr>
              <a:t>Informed consent must contain information about the study (in the next slides we will discuss specific topics). This information must be explained in a way that the subjects will understand, depending on their level of education, language, or customs, and the decision to participate or not must be left to the subjects.</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29</a:t>
            </a:fld>
            <a:endParaRPr lang="en-US"/>
          </a:p>
        </p:txBody>
      </p:sp>
    </p:spTree>
    <p:extLst>
      <p:ext uri="{BB962C8B-B14F-4D97-AF65-F5344CB8AC3E}">
        <p14:creationId xmlns:p14="http://schemas.microsoft.com/office/powerpoint/2010/main" val="30881811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This is the data that an informed consent for an evaluation must contain. It must be written in a clear and simple way to be easily understood by the subjects of the study.</a:t>
            </a:r>
          </a:p>
          <a:p>
            <a:endParaRPr lang="en-US" sz="1200" dirty="0">
              <a:latin typeface="Century Gothic" panose="020B0502020202020204" pitchFamily="34" charset="0"/>
            </a:endParaRPr>
          </a:p>
          <a:p>
            <a:r>
              <a:rPr lang="en-US" sz="1200" dirty="0">
                <a:latin typeface="Century Gothic" panose="020B0502020202020204" pitchFamily="34" charset="0"/>
              </a:rPr>
              <a:t>We must try to make sure that the contact data provided is not for the director of the research. This is because any complaint, nonconformity, or report of mistreatment would be reported to the same person who broke it. This is the reason why the informed consent form should provide the name and telephone number of the ethics committee bureau.</a:t>
            </a:r>
          </a:p>
          <a:p>
            <a:endParaRPr lang="en-US" sz="1200" dirty="0">
              <a:latin typeface="Century Gothic" panose="020B0502020202020204" pitchFamily="34" charset="0"/>
            </a:endParaRPr>
          </a:p>
          <a:p>
            <a:r>
              <a:rPr lang="en-US" sz="1200" dirty="0">
                <a:latin typeface="Century Gothic" panose="020B0502020202020204" pitchFamily="34" charset="0"/>
              </a:rPr>
              <a:t>These elements can be seen in the informed consent form included in the case study.</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30</a:t>
            </a:fld>
            <a:endParaRPr lang="en-US"/>
          </a:p>
        </p:txBody>
      </p:sp>
    </p:spTree>
    <p:extLst>
      <p:ext uri="{BB962C8B-B14F-4D97-AF65-F5344CB8AC3E}">
        <p14:creationId xmlns:p14="http://schemas.microsoft.com/office/powerpoint/2010/main" val="7016216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This is the data an informed consent form for an evaluation must contain. It must be written in a clear and simple way, in order to be easily understood by the subjects of the study.</a:t>
            </a:r>
          </a:p>
          <a:p>
            <a:endParaRPr lang="en-US" sz="1200" dirty="0">
              <a:latin typeface="Century Gothic" panose="020B0502020202020204" pitchFamily="34" charset="0"/>
            </a:endParaRPr>
          </a:p>
          <a:p>
            <a:r>
              <a:rPr lang="en-US" sz="1200" dirty="0">
                <a:latin typeface="Century Gothic" panose="020B0502020202020204" pitchFamily="34" charset="0"/>
              </a:rPr>
              <a:t>Again, we must try to make sure that the contact data provided is not for the director of the research. This is because any complaint, nonconformity, or report of mistreatment would be reported to the same person who broke it. This is the reason why the informed consent form should provide the name and telephone number of the ethics committee bureau.</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31</a:t>
            </a:fld>
            <a:endParaRPr lang="en-US"/>
          </a:p>
        </p:txBody>
      </p:sp>
    </p:spTree>
    <p:extLst>
      <p:ext uri="{BB962C8B-B14F-4D97-AF65-F5344CB8AC3E}">
        <p14:creationId xmlns:p14="http://schemas.microsoft.com/office/powerpoint/2010/main" val="17627173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b="1" dirty="0">
                <a:latin typeface="Century Gothic" panose="020B0502020202020204" pitchFamily="34" charset="0"/>
              </a:rPr>
              <a:t>Informed consent rules are different in different knowledge areas and countries. You must know what rules apply for your evaluation topic, institution, and country. </a:t>
            </a:r>
          </a:p>
          <a:p>
            <a:endParaRPr lang="en-US" sz="1200" dirty="0">
              <a:latin typeface="Century Gothic" panose="020B0502020202020204" pitchFamily="34" charset="0"/>
            </a:endParaRPr>
          </a:p>
          <a:p>
            <a:r>
              <a:rPr lang="en-US" sz="1200" b="1" dirty="0">
                <a:latin typeface="Century Gothic" panose="020B0502020202020204" pitchFamily="34" charset="0"/>
              </a:rPr>
              <a:t>There are three levels of risk</a:t>
            </a:r>
            <a:r>
              <a:rPr lang="en-US" sz="1200" dirty="0">
                <a:latin typeface="Century Gothic" panose="020B0502020202020204" pitchFamily="34" charset="0"/>
              </a:rPr>
              <a:t>: No risk, minimum risk, and major risk. The levels of risk require different protocols in terms of format of informed consent forms in some countries, such as Mexico.</a:t>
            </a:r>
          </a:p>
          <a:p>
            <a:endParaRPr lang="en-US" sz="1200" dirty="0">
              <a:latin typeface="Century Gothic" panose="020B0502020202020204" pitchFamily="34" charset="0"/>
            </a:endParaRPr>
          </a:p>
          <a:p>
            <a:r>
              <a:rPr lang="en-US" sz="1200" dirty="0">
                <a:latin typeface="Century Gothic" panose="020B0502020202020204" pitchFamily="34" charset="0"/>
              </a:rPr>
              <a:t>In South Africa, for example, written consent is usually required for all levels of risk. </a:t>
            </a:r>
          </a:p>
          <a:p>
            <a:endParaRPr lang="en-US" sz="1200" dirty="0">
              <a:latin typeface="Century Gothic" panose="020B0502020202020204" pitchFamily="34" charset="0"/>
            </a:endParaRPr>
          </a:p>
          <a:p>
            <a:r>
              <a:rPr lang="en-US" sz="1200" dirty="0">
                <a:latin typeface="Century Gothic" panose="020B0502020202020204" pitchFamily="34" charset="0"/>
              </a:rPr>
              <a:t>In cases of truly anonymous surveys, completion of the survey is seen as consent, but also means that participants cannot withdraw as they cannot be identified. Database data can only be used if collected as public information, or if the data was specifically collected with consent for secondary analysis. Permission must then be obtained from the data curators to use such data. </a:t>
            </a:r>
          </a:p>
          <a:p>
            <a:endParaRPr lang="en-US" sz="1200" dirty="0">
              <a:latin typeface="Century Gothic" panose="020B0502020202020204" pitchFamily="34" charset="0"/>
            </a:endParaRPr>
          </a:p>
          <a:p>
            <a:r>
              <a:rPr lang="en-US" sz="1200" dirty="0">
                <a:latin typeface="Century Gothic" panose="020B0502020202020204" pitchFamily="34" charset="0"/>
              </a:rPr>
              <a:t>Risk and informed consent requirements are by no means linked only to the South African context, but it will vary by discipline, country, and context.</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32</a:t>
            </a:fld>
            <a:endParaRPr lang="en-US"/>
          </a:p>
        </p:txBody>
      </p:sp>
    </p:spTree>
    <p:extLst>
      <p:ext uri="{BB962C8B-B14F-4D97-AF65-F5344CB8AC3E}">
        <p14:creationId xmlns:p14="http://schemas.microsoft.com/office/powerpoint/2010/main" val="10054507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70000" lnSpcReduction="20000"/>
          </a:bodyPr>
          <a:lstStyle/>
          <a:p>
            <a:r>
              <a:rPr lang="en-US" sz="1200" dirty="0">
                <a:latin typeface="Century Gothic" panose="020B0502020202020204" pitchFamily="34" charset="0"/>
              </a:rPr>
              <a:t>Even if informed consent is done correctly, this does not ensure that participation is voluntary. There are several problems we could face:</a:t>
            </a:r>
          </a:p>
          <a:p>
            <a:r>
              <a:rPr lang="en-US" sz="1200" dirty="0">
                <a:latin typeface="Century Gothic" panose="020B0502020202020204" pitchFamily="34" charset="0"/>
              </a:rPr>
              <a:t> </a:t>
            </a:r>
          </a:p>
          <a:p>
            <a:pPr lvl="0"/>
            <a:r>
              <a:rPr lang="en-US" sz="1200" b="1" dirty="0">
                <a:latin typeface="Century Gothic" panose="020B0502020202020204" pitchFamily="34" charset="0"/>
              </a:rPr>
              <a:t>Power differential:</a:t>
            </a:r>
            <a:r>
              <a:rPr lang="en-US" sz="1200" dirty="0">
                <a:latin typeface="Century Gothic" panose="020B0502020202020204" pitchFamily="34" charset="0"/>
              </a:rPr>
              <a:t> As we have mentioned before, the evaluator (generally a person with a better access to education, wealth, and or directly involved with the program) has more power than the evaluated subjects.</a:t>
            </a:r>
          </a:p>
          <a:p>
            <a:pPr lvl="0"/>
            <a:endParaRPr lang="en-US" sz="1200" dirty="0">
              <a:latin typeface="Century Gothic" panose="020B0502020202020204" pitchFamily="34" charset="0"/>
            </a:endParaRPr>
          </a:p>
          <a:p>
            <a:r>
              <a:rPr lang="en-US" sz="1200" dirty="0">
                <a:latin typeface="Century Gothic" panose="020B0502020202020204" pitchFamily="34" charset="0"/>
              </a:rPr>
              <a:t>To be a beneficiary puts you in a vulnerable condition related to the program, because generally a beneficiary wants to continue in the program. The beneficiaries may agree to participate in the evaluation because they fear they could lose the benefits.</a:t>
            </a:r>
          </a:p>
          <a:p>
            <a:endParaRPr lang="en-US" sz="1200" dirty="0">
              <a:latin typeface="Century Gothic" panose="020B0502020202020204" pitchFamily="34" charset="0"/>
            </a:endParaRPr>
          </a:p>
          <a:p>
            <a:r>
              <a:rPr lang="en-US" sz="1200" dirty="0">
                <a:latin typeface="Century Gothic" panose="020B0502020202020204" pitchFamily="34" charset="0"/>
              </a:rPr>
              <a:t>Vulnerable populations may feel they cannot say no, are not feel fully empowered to say no or withdraw from an evaluation, or may not fully understand their options (for example, students or populations with mental health situations). </a:t>
            </a:r>
          </a:p>
          <a:p>
            <a:r>
              <a:rPr lang="es-MX" sz="1200" dirty="0">
                <a:latin typeface="Century Gothic" panose="020B0502020202020204" pitchFamily="34" charset="0"/>
              </a:rPr>
              <a:t> </a:t>
            </a:r>
            <a:endParaRPr lang="en-US" sz="1200" dirty="0">
              <a:latin typeface="Century Gothic" panose="020B0502020202020204" pitchFamily="34" charset="0"/>
            </a:endParaRPr>
          </a:p>
          <a:p>
            <a:r>
              <a:rPr lang="en-US" sz="1200" dirty="0">
                <a:latin typeface="Century Gothic" panose="020B0502020202020204" pitchFamily="34" charset="0"/>
              </a:rPr>
              <a:t>Being a worker with the program or system that sustains the program also creates a power differential. The promoters or persons that depend on the program do not want to lose their work or be affected by not participating in the evaluation. Additionally, it is possible that the data they offer is biased, because they want to continue working in the system or in the program.</a:t>
            </a:r>
          </a:p>
          <a:p>
            <a:r>
              <a:rPr lang="es-MX" sz="1200" dirty="0">
                <a:latin typeface="Century Gothic" panose="020B0502020202020204" pitchFamily="34" charset="0"/>
              </a:rPr>
              <a:t> </a:t>
            </a:r>
            <a:endParaRPr lang="en-US" sz="1200" dirty="0">
              <a:latin typeface="Century Gothic" panose="020B0502020202020204" pitchFamily="34" charset="0"/>
            </a:endParaRPr>
          </a:p>
          <a:p>
            <a:r>
              <a:rPr lang="en-US" sz="1200" dirty="0">
                <a:latin typeface="Century Gothic" panose="020B0502020202020204" pitchFamily="34" charset="0"/>
              </a:rPr>
              <a:t>There is always some sort of power differential between the evaluator and the person evaluated, and efforts should be made to reduce this as much as possible. Some ways of reducing this power differential include not to setting up big operations (in rural locations), not using a white coat (during evaluations in the frame of health services), and others which we will discuss later.</a:t>
            </a:r>
          </a:p>
          <a:p>
            <a:r>
              <a:rPr lang="en-US" sz="1200" dirty="0">
                <a:latin typeface="Century Gothic" panose="020B0502020202020204" pitchFamily="34" charset="0"/>
              </a:rPr>
              <a:t> </a:t>
            </a:r>
          </a:p>
          <a:p>
            <a:pPr lvl="0"/>
            <a:r>
              <a:rPr lang="en-US" sz="1200" b="1" dirty="0">
                <a:latin typeface="Century Gothic" panose="020B0502020202020204" pitchFamily="34" charset="0"/>
              </a:rPr>
              <a:t>Coercion:</a:t>
            </a:r>
            <a:r>
              <a:rPr lang="en-US" sz="1200" dirty="0">
                <a:latin typeface="Century Gothic" panose="020B0502020202020204" pitchFamily="34" charset="0"/>
              </a:rPr>
              <a:t> There may exist conditions in which the program threatens to dismiss the employees who do not respond to the evaluation.</a:t>
            </a:r>
          </a:p>
          <a:p>
            <a:pPr lvl="0"/>
            <a:endParaRPr lang="en-US" sz="1200" dirty="0">
              <a:latin typeface="Century Gothic" panose="020B0502020202020204" pitchFamily="34" charset="0"/>
            </a:endParaRPr>
          </a:p>
          <a:p>
            <a:pPr lvl="0"/>
            <a:r>
              <a:rPr lang="en-US" sz="1200" b="1" dirty="0">
                <a:latin typeface="Century Gothic" panose="020B0502020202020204" pitchFamily="34" charset="0"/>
              </a:rPr>
              <a:t>Lack of understanding:</a:t>
            </a:r>
            <a:r>
              <a:rPr lang="en-US" sz="1200" dirty="0">
                <a:latin typeface="Century Gothic" panose="020B0502020202020204" pitchFamily="34" charset="0"/>
              </a:rPr>
              <a:t> Even if an informed consent exists, it is probable that some of the users do not understand its content due to factors such as complex language.</a:t>
            </a:r>
          </a:p>
          <a:p>
            <a:pPr lvl="0"/>
            <a:endParaRPr lang="en-US" sz="1200" b="1" dirty="0">
              <a:latin typeface="Century Gothic" panose="020B0502020202020204" pitchFamily="34" charset="0"/>
            </a:endParaRPr>
          </a:p>
          <a:p>
            <a:pPr lvl="0"/>
            <a:r>
              <a:rPr lang="en-US" sz="1200" b="1" dirty="0">
                <a:latin typeface="Century Gothic" panose="020B0502020202020204" pitchFamily="34" charset="0"/>
              </a:rPr>
              <a:t>Unsuitable incentives:</a:t>
            </a:r>
            <a:r>
              <a:rPr lang="en-US" sz="1200" dirty="0">
                <a:latin typeface="Century Gothic" panose="020B0502020202020204" pitchFamily="34" charset="0"/>
              </a:rPr>
              <a:t> Some evaluations offer the subjects, who might otherwise freely participate, incentives. For example: in evaluations with young people, they are offered tickets for the movies, or backpacks for school; in some evaluations, women are offered small gifts, such as cosmetics or accessories. It is fine to give incentives for participation, as long as they are not out of proportion or promise benefits that are impossible to fulfill. In some countries, such as Mexico, to give money as an incentive is not permitted. Neither is it permitted to give incentives in the form of food, because it is a perverse incentive for participation and generates injustice and inequity between participants and non-participants (if there is, for example, a control group).</a:t>
            </a:r>
            <a:endParaRPr lang="es-MX" sz="1400"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33</a:t>
            </a:fld>
            <a:endParaRPr lang="en-US"/>
          </a:p>
        </p:txBody>
      </p:sp>
    </p:spTree>
    <p:extLst>
      <p:ext uri="{BB962C8B-B14F-4D97-AF65-F5344CB8AC3E}">
        <p14:creationId xmlns:p14="http://schemas.microsoft.com/office/powerpoint/2010/main" val="24751273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lnSpcReduction="10000"/>
          </a:bodyPr>
          <a:lstStyle/>
          <a:p>
            <a:pPr defTabSz="867491">
              <a:defRPr/>
            </a:pPr>
            <a:r>
              <a:rPr lang="en-US" sz="1200" dirty="0">
                <a:latin typeface="Century Gothic" panose="020B0502020202020204" pitchFamily="34" charset="0"/>
              </a:rPr>
              <a:t>Presented here are some of the aspects that could help to make informed consent truly voluntarily.</a:t>
            </a:r>
          </a:p>
          <a:p>
            <a:pPr defTabSz="867491">
              <a:defRPr/>
            </a:pPr>
            <a:endParaRPr lang="es-MX" sz="1200" dirty="0">
              <a:latin typeface="Century Gothic" panose="020B0502020202020204" pitchFamily="34" charset="0"/>
            </a:endParaRPr>
          </a:p>
          <a:p>
            <a:r>
              <a:rPr lang="en-US" sz="1200" b="1" dirty="0">
                <a:latin typeface="Century Gothic" panose="020B0502020202020204" pitchFamily="34" charset="0"/>
              </a:rPr>
              <a:t>Attention to detail: </a:t>
            </a:r>
            <a:r>
              <a:rPr lang="en-US" sz="1200" dirty="0">
                <a:latin typeface="Century Gothic" panose="020B0502020202020204" pitchFamily="34" charset="0"/>
              </a:rPr>
              <a:t>Hand out the form and explain the </a:t>
            </a:r>
            <a:r>
              <a:rPr lang="en-US" sz="1200" b="1" dirty="0">
                <a:latin typeface="Century Gothic" panose="020B0502020202020204" pitchFamily="34" charset="0"/>
              </a:rPr>
              <a:t>content.</a:t>
            </a:r>
          </a:p>
          <a:p>
            <a:endParaRPr lang="en-US" sz="1200" b="1" dirty="0">
              <a:latin typeface="Century Gothic" panose="020B0502020202020204" pitchFamily="34" charset="0"/>
            </a:endParaRPr>
          </a:p>
          <a:p>
            <a:r>
              <a:rPr lang="en-US" sz="1200" dirty="0">
                <a:latin typeface="Century Gothic" panose="020B0502020202020204" pitchFamily="34" charset="0"/>
              </a:rPr>
              <a:t>With </a:t>
            </a:r>
            <a:r>
              <a:rPr lang="en-US" sz="1200" b="1" dirty="0">
                <a:latin typeface="Century Gothic" panose="020B0502020202020204" pitchFamily="34" charset="0"/>
              </a:rPr>
              <a:t>illiterate</a:t>
            </a:r>
            <a:r>
              <a:rPr lang="en-US" sz="1200" dirty="0">
                <a:latin typeface="Century Gothic" panose="020B0502020202020204" pitchFamily="34" charset="0"/>
              </a:rPr>
              <a:t> subjects, leave informed consent forms behind so they may ask friends for help reading it to them.</a:t>
            </a:r>
          </a:p>
          <a:p>
            <a:endParaRPr lang="en-US" sz="1200" dirty="0">
              <a:latin typeface="Century Gothic" panose="020B0502020202020204" pitchFamily="34" charset="0"/>
            </a:endParaRPr>
          </a:p>
          <a:p>
            <a:r>
              <a:rPr lang="en-US" sz="1200" b="1" dirty="0">
                <a:latin typeface="Century Gothic" panose="020B0502020202020204" pitchFamily="34" charset="0"/>
              </a:rPr>
              <a:t>Arriving at homes </a:t>
            </a:r>
            <a:r>
              <a:rPr lang="en-US" sz="1200" dirty="0">
                <a:latin typeface="Century Gothic" panose="020B0502020202020204" pitchFamily="34" charset="0"/>
              </a:rPr>
              <a:t>by walking vs. trucks with a program logo; arriving alone vs. arriving with local leaders (social pressure).</a:t>
            </a:r>
          </a:p>
          <a:p>
            <a:endParaRPr lang="en-US" sz="1200" dirty="0">
              <a:latin typeface="Century Gothic" panose="020B0502020202020204" pitchFamily="34" charset="0"/>
            </a:endParaRPr>
          </a:p>
          <a:p>
            <a:r>
              <a:rPr lang="en-US" sz="1200" b="1" dirty="0">
                <a:latin typeface="Century Gothic" panose="020B0502020202020204" pitchFamily="34" charset="0"/>
              </a:rPr>
              <a:t>Dress</a:t>
            </a:r>
            <a:r>
              <a:rPr lang="en-US" sz="1200" dirty="0">
                <a:latin typeface="Century Gothic" panose="020B0502020202020204" pitchFamily="34" charset="0"/>
              </a:rPr>
              <a:t>: Dress casually vs. dressing in business attire, or wearing</a:t>
            </a:r>
            <a:r>
              <a:rPr lang="en-US" sz="1200" baseline="0" dirty="0">
                <a:latin typeface="Century Gothic" panose="020B0502020202020204" pitchFamily="34" charset="0"/>
              </a:rPr>
              <a:t> a white coat.</a:t>
            </a:r>
          </a:p>
          <a:p>
            <a:endParaRPr lang="en-US" sz="1200" dirty="0">
              <a:latin typeface="Century Gothic" panose="020B0502020202020204" pitchFamily="34" charset="0"/>
            </a:endParaRPr>
          </a:p>
          <a:p>
            <a:r>
              <a:rPr lang="en-US" sz="1200" b="1" dirty="0">
                <a:latin typeface="Century Gothic" panose="020B0502020202020204" pitchFamily="34" charset="0"/>
              </a:rPr>
              <a:t>Dress code</a:t>
            </a:r>
            <a:r>
              <a:rPr lang="en-US" sz="1200" dirty="0">
                <a:latin typeface="Century Gothic" panose="020B0502020202020204" pitchFamily="34" charset="0"/>
              </a:rPr>
              <a:t>: Showing an ID from your organization vs. showing an ID from the program to be evaluated.</a:t>
            </a:r>
          </a:p>
          <a:p>
            <a:endParaRPr lang="en-US" sz="1200" dirty="0">
              <a:latin typeface="Century Gothic" panose="020B0502020202020204" pitchFamily="34" charset="0"/>
            </a:endParaRPr>
          </a:p>
          <a:p>
            <a:r>
              <a:rPr lang="en-US" sz="1200" b="1" dirty="0">
                <a:latin typeface="Century Gothic" panose="020B0502020202020204" pitchFamily="34" charset="0"/>
              </a:rPr>
              <a:t>Attitude</a:t>
            </a:r>
            <a:r>
              <a:rPr lang="en-US" sz="1200" dirty="0">
                <a:latin typeface="Century Gothic" panose="020B0502020202020204" pitchFamily="34" charset="0"/>
              </a:rPr>
              <a:t>: In no way imply between the lines that they must participate.</a:t>
            </a:r>
          </a:p>
          <a:p>
            <a:endParaRPr lang="en-US" sz="1200" dirty="0">
              <a:latin typeface="Century Gothic" panose="020B0502020202020204" pitchFamily="34" charset="0"/>
            </a:endParaRPr>
          </a:p>
          <a:p>
            <a:r>
              <a:rPr lang="en-US" sz="1200" b="1" dirty="0">
                <a:latin typeface="Century Gothic" panose="020B0502020202020204" pitchFamily="34" charset="0"/>
              </a:rPr>
              <a:t>Setting</a:t>
            </a:r>
            <a:r>
              <a:rPr lang="en-US" sz="1200" dirty="0">
                <a:latin typeface="Century Gothic" panose="020B0502020202020204" pitchFamily="34" charset="0"/>
              </a:rPr>
              <a:t>: Do not ask for informed consent inside clinics, for example.</a:t>
            </a:r>
          </a:p>
          <a:p>
            <a:endParaRPr lang="en-US" sz="1200" dirty="0">
              <a:latin typeface="Century Gothic" panose="020B0502020202020204" pitchFamily="34" charset="0"/>
            </a:endParaRPr>
          </a:p>
          <a:p>
            <a:r>
              <a:rPr lang="en-US" sz="1200" b="1" dirty="0">
                <a:latin typeface="Century Gothic" panose="020B0502020202020204" pitchFamily="34" charset="0"/>
              </a:rPr>
              <a:t>Time</a:t>
            </a:r>
            <a:r>
              <a:rPr lang="en-US" sz="1200" dirty="0">
                <a:latin typeface="Century Gothic" panose="020B0502020202020204" pitchFamily="34" charset="0"/>
              </a:rPr>
              <a:t>: Provide time to think about it—leave informed consent and return the next day for a decision.</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34</a:t>
            </a:fld>
            <a:endParaRPr lang="en-US"/>
          </a:p>
        </p:txBody>
      </p:sp>
    </p:spTree>
    <p:extLst>
      <p:ext uri="{BB962C8B-B14F-4D97-AF65-F5344CB8AC3E}">
        <p14:creationId xmlns:p14="http://schemas.microsoft.com/office/powerpoint/2010/main" val="3073296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US" sz="1200" b="1" noProof="0" dirty="0">
                <a:latin typeface="Century Gothic" panose="020B0502020202020204" pitchFamily="34" charset="0"/>
              </a:rPr>
              <a:t>Informed consent</a:t>
            </a:r>
            <a:r>
              <a:rPr lang="en-US" sz="1200" b="1" baseline="0" noProof="0" dirty="0">
                <a:latin typeface="Century Gothic" panose="020B0502020202020204" pitchFamily="34" charset="0"/>
              </a:rPr>
              <a:t> has some challenges. </a:t>
            </a:r>
          </a:p>
          <a:p>
            <a:endParaRPr lang="en-US" sz="1200" baseline="0" noProof="0" dirty="0">
              <a:latin typeface="Century Gothic" panose="020B0502020202020204" pitchFamily="34" charset="0"/>
            </a:endParaRPr>
          </a:p>
          <a:p>
            <a:r>
              <a:rPr lang="en-US" sz="1200" baseline="0" noProof="0" dirty="0">
                <a:latin typeface="Century Gothic" panose="020B0502020202020204" pitchFamily="34" charset="0"/>
              </a:rPr>
              <a:t>First, when </a:t>
            </a:r>
            <a:r>
              <a:rPr lang="en-US" sz="1200" b="1" baseline="0" noProof="0" dirty="0">
                <a:latin typeface="Century Gothic" panose="020B0502020202020204" pitchFamily="34" charset="0"/>
              </a:rPr>
              <a:t>populations are vulnerable or have little or no formal </a:t>
            </a:r>
            <a:r>
              <a:rPr lang="en-US" sz="1200" b="1" dirty="0">
                <a:latin typeface="Century Gothic" panose="020B0502020202020204" pitchFamily="34" charset="0"/>
              </a:rPr>
              <a:t>education</a:t>
            </a:r>
            <a:r>
              <a:rPr lang="en-US" sz="1200" dirty="0">
                <a:latin typeface="Century Gothic" panose="020B0502020202020204" pitchFamily="34" charset="0"/>
              </a:rPr>
              <a:t>, as well as in the context of some cultures, to sign documents and put their names on them could be challenging because people may be suspicious of the reason a consent form is required. </a:t>
            </a:r>
          </a:p>
          <a:p>
            <a:endParaRPr lang="en-US" sz="1200" baseline="0" noProof="0" dirty="0">
              <a:latin typeface="Century Gothic" panose="020B0502020202020204" pitchFamily="34" charset="0"/>
            </a:endParaRPr>
          </a:p>
          <a:p>
            <a:r>
              <a:rPr lang="en-US" sz="1200" b="1" baseline="0" noProof="0" dirty="0">
                <a:latin typeface="Century Gothic" panose="020B0502020202020204" pitchFamily="34" charset="0"/>
              </a:rPr>
              <a:t>Not desiring confidentiality</a:t>
            </a:r>
            <a:r>
              <a:rPr lang="en-US" sz="1200" baseline="0" noProof="0" dirty="0">
                <a:latin typeface="Century Gothic" panose="020B0502020202020204" pitchFamily="34" charset="0"/>
              </a:rPr>
              <a:t>. </a:t>
            </a:r>
            <a:r>
              <a:rPr lang="en-US" sz="1200" dirty="0">
                <a:latin typeface="Century Gothic" panose="020B0502020202020204" pitchFamily="34" charset="0"/>
              </a:rPr>
              <a:t>Some informants may ask to be recognized by name in the research. In those cases, the evaluator has to consider the pros and cons of including real names of informants</a:t>
            </a:r>
            <a:r>
              <a:rPr lang="en-US" sz="1200" baseline="0" noProof="0" dirty="0">
                <a:latin typeface="Century Gothic" panose="020B0502020202020204" pitchFamily="34" charset="0"/>
              </a:rPr>
              <a:t>. </a:t>
            </a:r>
          </a:p>
          <a:p>
            <a:endParaRPr lang="en-US" sz="1200" baseline="0" noProof="0" dirty="0">
              <a:latin typeface="Century Gothic" panose="020B0502020202020204" pitchFamily="34" charset="0"/>
            </a:endParaRPr>
          </a:p>
          <a:p>
            <a:r>
              <a:rPr lang="en-US" sz="1200" b="1" baseline="0" noProof="0" dirty="0">
                <a:latin typeface="Century Gothic" panose="020B0502020202020204" pitchFamily="34" charset="0"/>
              </a:rPr>
              <a:t>Anonymity could be contradictory </a:t>
            </a:r>
            <a:r>
              <a:rPr lang="en-US" sz="1200" baseline="0" noProof="0" dirty="0">
                <a:latin typeface="Century Gothic" panose="020B0502020202020204" pitchFamily="34" charset="0"/>
              </a:rPr>
              <a:t>with </a:t>
            </a:r>
            <a:r>
              <a:rPr lang="en-US" sz="1200" dirty="0">
                <a:latin typeface="Century Gothic" panose="020B0502020202020204" pitchFamily="34" charset="0"/>
              </a:rPr>
              <a:t>names and signatures in informed consent. In cases of anonymity, a verbal informed consent is accepted by some institutions. Verbal informed consent can be enough to start the recording with the subject. On the other hand, if the subject refuses to put his name in the consent form, he/she can agree by  an “</a:t>
            </a:r>
            <a:r>
              <a:rPr lang="en-US" sz="1200" i="1" dirty="0">
                <a:latin typeface="Century Gothic" panose="020B0502020202020204" pitchFamily="34" charset="0"/>
              </a:rPr>
              <a:t>x</a:t>
            </a:r>
            <a:r>
              <a:rPr lang="en-US" sz="1200" dirty="0">
                <a:latin typeface="Century Gothic" panose="020B0502020202020204" pitchFamily="34" charset="0"/>
              </a:rPr>
              <a:t>” and verbal consent can be recorded in the audio type.</a:t>
            </a:r>
          </a:p>
          <a:p>
            <a:endParaRPr lang="en-US" sz="1200" baseline="0" noProof="0" dirty="0">
              <a:latin typeface="Century Gothic" panose="020B0502020202020204" pitchFamily="34" charset="0"/>
            </a:endParaRPr>
          </a:p>
          <a:p>
            <a:r>
              <a:rPr lang="en-US" sz="1200" baseline="0" noProof="0" dirty="0">
                <a:latin typeface="Century Gothic" panose="020B0502020202020204" pitchFamily="34" charset="0"/>
              </a:rPr>
              <a:t>Finally, </a:t>
            </a:r>
            <a:r>
              <a:rPr lang="en-US" sz="1200" b="1" baseline="0" noProof="0" dirty="0">
                <a:latin typeface="Century Gothic" panose="020B0502020202020204" pitchFamily="34" charset="0"/>
              </a:rPr>
              <a:t>if the evaluation is done using participatory methods</a:t>
            </a:r>
            <a:r>
              <a:rPr lang="en-US" sz="1200" baseline="0" noProof="0" dirty="0">
                <a:latin typeface="Century Gothic" panose="020B0502020202020204" pitchFamily="34" charset="0"/>
              </a:rPr>
              <a:t> then informed consent cannot be obtained before the evaluation process </a:t>
            </a:r>
            <a:r>
              <a:rPr lang="en-US" sz="1200" dirty="0">
                <a:latin typeface="Century Gothic" panose="020B0502020202020204" pitchFamily="34" charset="0"/>
              </a:rPr>
              <a:t>starts with a group. </a:t>
            </a:r>
          </a:p>
        </p:txBody>
      </p:sp>
    </p:spTree>
    <p:extLst>
      <p:ext uri="{BB962C8B-B14F-4D97-AF65-F5344CB8AC3E}">
        <p14:creationId xmlns:p14="http://schemas.microsoft.com/office/powerpoint/2010/main" val="7977285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Participant freedom to make a decision may be influenced by the environment or the situation they are in. For example, people who are in prison, even if offered the choice of whether to participate or not, may feel pressure to participate (or not). Researchers must assure them that there will be no consequences for those who decide not to participate, or vice versa. </a:t>
            </a:r>
          </a:p>
          <a:p>
            <a:endParaRPr lang="en-US" sz="1200" dirty="0">
              <a:latin typeface="Century Gothic" panose="020B0502020202020204" pitchFamily="34" charset="0"/>
            </a:endParaRPr>
          </a:p>
          <a:p>
            <a:r>
              <a:rPr lang="en-US" sz="1200" dirty="0">
                <a:latin typeface="Century Gothic" panose="020B0502020202020204" pitchFamily="34" charset="0"/>
              </a:rPr>
              <a:t>Migrants can be so severely stressed that their choice to participate is far outweighed by the benefits they may expect to receive, or, to the contrary, the risk that the study may present in their situation. </a:t>
            </a:r>
          </a:p>
          <a:p>
            <a:r>
              <a:rPr lang="en-US" sz="1200" dirty="0">
                <a:latin typeface="Century Gothic" panose="020B0502020202020204" pitchFamily="34" charset="0"/>
              </a:rPr>
              <a:t> </a:t>
            </a:r>
          </a:p>
          <a:p>
            <a:r>
              <a:rPr lang="en-US" sz="1200" dirty="0">
                <a:latin typeface="Century Gothic" panose="020B0502020202020204" pitchFamily="34" charset="0"/>
              </a:rPr>
              <a:t>Sometimes, the topic of the interview shouldn’t be written or explicitly stated. In some societies certain behavior is stigmatized and one cannot speak openly about these topics, even if are required to state the topic of your study.  You have to think about how to talk about your study topic generally, so as not to deter people from participating.</a:t>
            </a:r>
          </a:p>
          <a:p>
            <a:endParaRPr lang="en-US" sz="1200" dirty="0">
              <a:latin typeface="Century Gothic" panose="020B0502020202020204" pitchFamily="34" charset="0"/>
            </a:endParaRPr>
          </a:p>
          <a:p>
            <a:r>
              <a:rPr lang="en-US" sz="1200" dirty="0">
                <a:latin typeface="Century Gothic" panose="020B0502020202020204" pitchFamily="34" charset="0"/>
              </a:rPr>
              <a:t>Finally, there are situations in which subjects may feel pressure to participate which must be taken into account.</a:t>
            </a:r>
            <a:endParaRPr lang="en-US" sz="140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36</a:t>
            </a:fld>
            <a:endParaRPr lang="en-US"/>
          </a:p>
        </p:txBody>
      </p:sp>
    </p:spTree>
    <p:extLst>
      <p:ext uri="{BB962C8B-B14F-4D97-AF65-F5344CB8AC3E}">
        <p14:creationId xmlns:p14="http://schemas.microsoft.com/office/powerpoint/2010/main" val="42308632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This slide attempts to highlight the importance of having the authorization of the ethics committee and the research committee before starting the evaluation.</a:t>
            </a:r>
          </a:p>
          <a:p>
            <a:endParaRPr lang="en-US" sz="1200" dirty="0">
              <a:latin typeface="Century Gothic" panose="020B0502020202020204" pitchFamily="34" charset="0"/>
            </a:endParaRPr>
          </a:p>
          <a:p>
            <a:r>
              <a:rPr lang="en-US" sz="1200" dirty="0">
                <a:latin typeface="Century Gothic" panose="020B0502020202020204" pitchFamily="34" charset="0"/>
              </a:rPr>
              <a:t>IRB committees must review evaluation/research protocols, design, and methods. In addition, the review process may go through several rounds during which the evaluator is asked to address issues of concern regarding methods, sampling, or protection of the participants.</a:t>
            </a:r>
          </a:p>
          <a:p>
            <a:endParaRPr lang="en-US" sz="1200" dirty="0">
              <a:latin typeface="Century Gothic" panose="020B0502020202020204" pitchFamily="34" charset="0"/>
            </a:endParaRPr>
          </a:p>
          <a:p>
            <a:r>
              <a:rPr lang="en-US" sz="1200" dirty="0">
                <a:latin typeface="Century Gothic" panose="020B0502020202020204" pitchFamily="34" charset="0"/>
              </a:rPr>
              <a:t>The example provided was a real case. In an evaluation intended to understand a program directed to Mexican migrants to the United States, the IRB asked to obtain, for all minors, parental consent from their parents in Mexico. The challenge consisted initially of getting in touch with migrants, then in finding their parents in Mexico, and lastly obtaining their consent. Finally, the IRB accepted that, even when migrants were under age of 18, if they were living by themselves in the United States then they themselves could give their consent for participation.</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37</a:t>
            </a:fld>
            <a:endParaRPr lang="en-US"/>
          </a:p>
        </p:txBody>
      </p:sp>
    </p:spTree>
    <p:extLst>
      <p:ext uri="{BB962C8B-B14F-4D97-AF65-F5344CB8AC3E}">
        <p14:creationId xmlns:p14="http://schemas.microsoft.com/office/powerpoint/2010/main" val="12821045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Marcador de notas 2"/>
          <p:cNvSpPr>
            <a:spLocks noGrp="1"/>
          </p:cNvSpPr>
          <p:nvPr>
            <p:ph type="body" idx="1"/>
          </p:nvPr>
        </p:nvSpPr>
        <p:spPr>
          <a:xfrm>
            <a:off x="731838" y="4621213"/>
            <a:ext cx="5851525" cy="3779837"/>
          </a:xfrm>
          <a:prstGeom prst="rect">
            <a:avLst/>
          </a:prstGeom>
        </p:spPr>
        <p:txBody>
          <a:bodyPr/>
          <a:lstStyle/>
          <a:p>
            <a:r>
              <a:rPr lang="en-US" noProof="0" dirty="0">
                <a:latin typeface="Century Gothic" panose="020B0502020202020204" pitchFamily="34" charset="0"/>
              </a:rPr>
              <a:t>[This is a transitional slide before starting the activity.]</a:t>
            </a:r>
          </a:p>
          <a:p>
            <a:endParaRPr lang="es-MX" dirty="0"/>
          </a:p>
        </p:txBody>
      </p:sp>
    </p:spTree>
    <p:extLst>
      <p:ext uri="{BB962C8B-B14F-4D97-AF65-F5344CB8AC3E}">
        <p14:creationId xmlns:p14="http://schemas.microsoft.com/office/powerpoint/2010/main" val="30249531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fontScale="85000" lnSpcReduction="20000"/>
          </a:bodyPr>
          <a:lstStyle/>
          <a:p>
            <a:r>
              <a:rPr lang="en-US" sz="1200" b="1" dirty="0">
                <a:latin typeface="Century Gothic" panose="020B0502020202020204" pitchFamily="34" charset="0"/>
              </a:rPr>
              <a:t>[Exercise</a:t>
            </a:r>
            <a:r>
              <a:rPr lang="en-US" sz="1200" dirty="0">
                <a:latin typeface="Century Gothic" panose="020B0502020202020204" pitchFamily="34" charset="0"/>
              </a:rPr>
              <a:t>: 25 minutes in total </a:t>
            </a:r>
          </a:p>
          <a:p>
            <a:endParaRPr lang="en-US" sz="1200" dirty="0">
              <a:latin typeface="Century Gothic" panose="020B0502020202020204" pitchFamily="34" charset="0"/>
            </a:endParaRPr>
          </a:p>
          <a:p>
            <a:r>
              <a:rPr lang="en-US" sz="1200" dirty="0">
                <a:latin typeface="Century Gothic" panose="020B0502020202020204" pitchFamily="34" charset="0"/>
              </a:rPr>
              <a:t>Here,</a:t>
            </a:r>
            <a:r>
              <a:rPr lang="en-US" sz="1200" baseline="0" dirty="0">
                <a:latin typeface="Century Gothic" panose="020B0502020202020204" pitchFamily="34" charset="0"/>
              </a:rPr>
              <a:t> all participants will be </a:t>
            </a:r>
            <a:r>
              <a:rPr lang="en-US" sz="1200" dirty="0">
                <a:latin typeface="Century Gothic" panose="020B0502020202020204" pitchFamily="34" charset="0"/>
              </a:rPr>
              <a:t>given an informed consent included in their study case. </a:t>
            </a: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Activity 2: Reviewing the Informed Consent Form</a:t>
            </a:r>
            <a:endParaRPr lang="es-MX"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 </a:t>
            </a:r>
            <a:endParaRPr lang="es-MX" sz="1200"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Objective of the activity</a:t>
            </a:r>
            <a:r>
              <a:rPr lang="en-US" sz="1200" kern="1200" dirty="0">
                <a:solidFill>
                  <a:schemeClr val="tx1"/>
                </a:solidFill>
                <a:effectLst/>
                <a:latin typeface="Century Gothic" panose="020B0502020202020204" pitchFamily="34" charset="0"/>
                <a:ea typeface="+mn-ea"/>
                <a:cs typeface="+mn-cs"/>
              </a:rPr>
              <a:t>: To understand the elements needed in an informed consent form (ICF). </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Description of the activity: </a:t>
            </a:r>
            <a:r>
              <a:rPr lang="en-US" sz="1200" kern="1200" dirty="0">
                <a:solidFill>
                  <a:schemeClr val="tx1"/>
                </a:solidFill>
                <a:effectLst/>
                <a:latin typeface="Century Gothic" panose="020B0502020202020204" pitchFamily="34" charset="0"/>
                <a:ea typeface="+mn-ea"/>
                <a:cs typeface="+mn-cs"/>
              </a:rPr>
              <a:t>Groups will review and identify the informed consent form content.</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Time</a:t>
            </a:r>
            <a:r>
              <a:rPr lang="en-US" sz="1200" kern="1200" dirty="0">
                <a:solidFill>
                  <a:schemeClr val="tx1"/>
                </a:solidFill>
                <a:effectLst/>
                <a:latin typeface="Century Gothic" panose="020B0502020202020204" pitchFamily="34" charset="0"/>
                <a:ea typeface="+mn-ea"/>
                <a:cs typeface="+mn-cs"/>
              </a:rPr>
              <a:t>: 25 minutes, in total</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Materials</a:t>
            </a:r>
            <a:r>
              <a:rPr lang="en-US" sz="1200" kern="1200" dirty="0">
                <a:solidFill>
                  <a:schemeClr val="tx1"/>
                </a:solidFill>
                <a:effectLst/>
                <a:latin typeface="Century Gothic" panose="020B0502020202020204" pitchFamily="34" charset="0"/>
                <a:ea typeface="+mn-ea"/>
                <a:cs typeface="+mn-cs"/>
              </a:rPr>
              <a:t>: One example of an informed consent form</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Activity instructions: </a:t>
            </a:r>
            <a:r>
              <a:rPr lang="en-US" sz="1200" kern="1200" dirty="0">
                <a:solidFill>
                  <a:schemeClr val="tx1"/>
                </a:solidFill>
                <a:effectLst/>
                <a:latin typeface="Century Gothic" panose="020B0502020202020204" pitchFamily="34" charset="0"/>
                <a:ea typeface="+mn-ea"/>
                <a:cs typeface="+mn-cs"/>
              </a:rPr>
              <a:t>All participants will be given an informed consent form. They will split into small work groups (groups of three). For the first five minutes they will read the informed consent form individually.</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Over the next 10 minutes each group will analyze the ICF, following the four suggested questions: </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pPr marL="1143000" lvl="2"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Does the ICF provide in-depth understanding of the </a:t>
            </a:r>
            <a:r>
              <a:rPr lang="en-US" sz="1200" b="1" kern="1200" dirty="0">
                <a:solidFill>
                  <a:schemeClr val="tx1"/>
                </a:solidFill>
                <a:effectLst/>
                <a:latin typeface="Century Gothic" panose="020B0502020202020204" pitchFamily="34" charset="0"/>
                <a:ea typeface="+mn-ea"/>
                <a:cs typeface="+mn-cs"/>
              </a:rPr>
              <a:t>study objectives and study procedures</a:t>
            </a:r>
            <a:r>
              <a:rPr lang="en-US" sz="1200" kern="1200" dirty="0">
                <a:solidFill>
                  <a:schemeClr val="tx1"/>
                </a:solidFill>
                <a:effectLst/>
                <a:latin typeface="Century Gothic" panose="020B0502020202020204" pitchFamily="34" charset="0"/>
                <a:ea typeface="+mn-ea"/>
                <a:cs typeface="+mn-cs"/>
              </a:rPr>
              <a:t>?</a:t>
            </a:r>
            <a:r>
              <a:rPr lang="es-MX" sz="1200" kern="1200" dirty="0">
                <a:solidFill>
                  <a:schemeClr val="tx1"/>
                </a:solidFill>
                <a:effectLst/>
                <a:latin typeface="Century Gothic" panose="020B0502020202020204" pitchFamily="34" charset="0"/>
                <a:ea typeface="+mn-ea"/>
                <a:cs typeface="+mn-cs"/>
              </a:rPr>
              <a:t> </a:t>
            </a:r>
            <a:r>
              <a:rPr lang="en-US" sz="1200" kern="1200" dirty="0">
                <a:solidFill>
                  <a:schemeClr val="tx1"/>
                </a:solidFill>
                <a:effectLst/>
                <a:latin typeface="Century Gothic" panose="020B0502020202020204" pitchFamily="34" charset="0"/>
                <a:ea typeface="+mn-ea"/>
                <a:cs typeface="+mn-cs"/>
              </a:rPr>
              <a:t>If not, why?</a:t>
            </a:r>
            <a:endParaRPr lang="es-MX" sz="1200" kern="1200" dirty="0">
              <a:solidFill>
                <a:schemeClr val="tx1"/>
              </a:solidFill>
              <a:effectLst/>
              <a:latin typeface="Century Gothic" panose="020B0502020202020204" pitchFamily="34" charset="0"/>
              <a:ea typeface="+mn-ea"/>
              <a:cs typeface="+mn-cs"/>
            </a:endParaRPr>
          </a:p>
          <a:p>
            <a:pPr marL="1143000" lvl="2"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Does the ICF adequately </a:t>
            </a:r>
            <a:r>
              <a:rPr lang="en-US" sz="1200" b="1" kern="1200" dirty="0">
                <a:solidFill>
                  <a:schemeClr val="tx1"/>
                </a:solidFill>
                <a:effectLst/>
                <a:latin typeface="Century Gothic" panose="020B0502020202020204" pitchFamily="34" charset="0"/>
                <a:ea typeface="+mn-ea"/>
                <a:cs typeface="+mn-cs"/>
              </a:rPr>
              <a:t>describe the possible risks of the evaluation</a:t>
            </a:r>
            <a:r>
              <a:rPr lang="en-US" sz="1200" kern="1200" dirty="0">
                <a:solidFill>
                  <a:schemeClr val="tx1"/>
                </a:solidFill>
                <a:effectLst/>
                <a:latin typeface="Century Gothic" panose="020B0502020202020204" pitchFamily="34" charset="0"/>
                <a:ea typeface="+mn-ea"/>
                <a:cs typeface="+mn-cs"/>
              </a:rPr>
              <a:t>? If not, why?</a:t>
            </a:r>
            <a:endParaRPr lang="es-MX" sz="1200" kern="1200" dirty="0">
              <a:solidFill>
                <a:schemeClr val="tx1"/>
              </a:solidFill>
              <a:effectLst/>
              <a:latin typeface="Century Gothic" panose="020B0502020202020204" pitchFamily="34" charset="0"/>
              <a:ea typeface="+mn-ea"/>
              <a:cs typeface="+mn-cs"/>
            </a:endParaRPr>
          </a:p>
          <a:p>
            <a:pPr marL="1143000" lvl="2"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What </a:t>
            </a:r>
            <a:r>
              <a:rPr lang="en-US" sz="1200" b="1" kern="1200" dirty="0">
                <a:solidFill>
                  <a:schemeClr val="tx1"/>
                </a:solidFill>
                <a:effectLst/>
                <a:latin typeface="Century Gothic" panose="020B0502020202020204" pitchFamily="34" charset="0"/>
                <a:ea typeface="+mn-ea"/>
                <a:cs typeface="+mn-cs"/>
              </a:rPr>
              <a:t>challenges would you face in the field in your country </a:t>
            </a:r>
            <a:r>
              <a:rPr lang="en-US" sz="1200" kern="1200" dirty="0">
                <a:solidFill>
                  <a:schemeClr val="tx1"/>
                </a:solidFill>
                <a:effectLst/>
                <a:latin typeface="Century Gothic" panose="020B0502020202020204" pitchFamily="34" charset="0"/>
                <a:ea typeface="+mn-ea"/>
                <a:cs typeface="+mn-cs"/>
              </a:rPr>
              <a:t>with this form?</a:t>
            </a:r>
            <a:r>
              <a:rPr lang="en-US" sz="1200" b="1" kern="1200" dirty="0">
                <a:solidFill>
                  <a:schemeClr val="tx1"/>
                </a:solidFill>
                <a:effectLst/>
                <a:latin typeface="Century Gothic" panose="020B0502020202020204" pitchFamily="34" charset="0"/>
                <a:ea typeface="+mn-ea"/>
                <a:cs typeface="+mn-cs"/>
              </a:rPr>
              <a:t> </a:t>
            </a:r>
            <a:endParaRPr lang="es-MX" sz="1200" kern="1200" dirty="0">
              <a:solidFill>
                <a:schemeClr val="tx1"/>
              </a:solidFill>
              <a:effectLst/>
              <a:latin typeface="Century Gothic" panose="020B0502020202020204" pitchFamily="34" charset="0"/>
              <a:ea typeface="+mn-ea"/>
              <a:cs typeface="+mn-cs"/>
            </a:endParaRPr>
          </a:p>
          <a:p>
            <a:pPr marL="1143000" lvl="2"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What changes would you suggest to </a:t>
            </a:r>
            <a:r>
              <a:rPr lang="en-US" sz="1200" b="1" kern="1200" dirty="0">
                <a:solidFill>
                  <a:schemeClr val="tx1"/>
                </a:solidFill>
                <a:effectLst/>
                <a:latin typeface="Century Gothic" panose="020B0502020202020204" pitchFamily="34" charset="0"/>
                <a:ea typeface="+mn-ea"/>
                <a:cs typeface="+mn-cs"/>
              </a:rPr>
              <a:t>adapt to your group evaluation</a:t>
            </a:r>
            <a:r>
              <a:rPr lang="en-US" sz="1200" kern="1200" dirty="0">
                <a:solidFill>
                  <a:schemeClr val="tx1"/>
                </a:solidFill>
                <a:effectLst/>
                <a:latin typeface="Century Gothic" panose="020B0502020202020204" pitchFamily="34" charset="0"/>
                <a:ea typeface="+mn-ea"/>
                <a:cs typeface="+mn-cs"/>
              </a:rPr>
              <a:t>?</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During the last 10 minutes in full group, participants will discuss the questions.]</a:t>
            </a:r>
            <a:endParaRPr lang="en-US" sz="1100" dirty="0"/>
          </a:p>
        </p:txBody>
      </p:sp>
    </p:spTree>
    <p:extLst>
      <p:ext uri="{BB962C8B-B14F-4D97-AF65-F5344CB8AC3E}">
        <p14:creationId xmlns:p14="http://schemas.microsoft.com/office/powerpoint/2010/main" val="5574104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pPr defTabSz="867491">
              <a:defRPr/>
            </a:pPr>
            <a:r>
              <a:rPr lang="en-US" sz="1200" b="1" dirty="0">
                <a:latin typeface="Century Gothic" panose="020B0502020202020204" pitchFamily="34" charset="0"/>
              </a:rPr>
              <a:t>In this section, the dialogue is about concepts of confidentiality and anonymity.</a:t>
            </a:r>
          </a:p>
          <a:p>
            <a:pPr defTabSz="867491">
              <a:defRPr/>
            </a:pPr>
            <a:endParaRPr lang="en-US" sz="1200" b="1" dirty="0">
              <a:latin typeface="Century Gothic" panose="020B0502020202020204" pitchFamily="34" charset="0"/>
            </a:endParaRPr>
          </a:p>
          <a:p>
            <a:pPr defTabSz="867491">
              <a:defRPr/>
            </a:pPr>
            <a:r>
              <a:rPr lang="en-US" sz="1200" b="0" dirty="0">
                <a:latin typeface="Century Gothic" panose="020B0502020202020204" pitchFamily="34" charset="0"/>
              </a:rPr>
              <a:t>The reason why this image is here is because, sometimes, and particularly when subjects are “key”  (which is often the case with implementers and decision-makers), maintaining confidentiality is not as simple as not reporting names. </a:t>
            </a:r>
          </a:p>
          <a:p>
            <a:pPr defTabSz="867491">
              <a:defRPr/>
            </a:pPr>
            <a:endParaRPr lang="en-US" sz="1200" b="0" dirty="0">
              <a:latin typeface="Century Gothic" panose="020B0502020202020204" pitchFamily="34" charset="0"/>
            </a:endParaRPr>
          </a:p>
          <a:p>
            <a:pPr defTabSz="867491">
              <a:defRPr/>
            </a:pPr>
            <a:r>
              <a:rPr lang="en-US" sz="1200" b="0" dirty="0">
                <a:latin typeface="Century Gothic" panose="020B0502020202020204" pitchFamily="34" charset="0"/>
              </a:rPr>
              <a:t>Many people will know the identity of this character even when the face is hidden.</a:t>
            </a:r>
            <a:endParaRPr lang="en-US" sz="1400" dirty="0">
              <a:latin typeface="Century Gothic" panose="020B0502020202020204" pitchFamily="34" charset="0"/>
            </a:endParaRPr>
          </a:p>
        </p:txBody>
      </p:sp>
    </p:spTree>
    <p:extLst>
      <p:ext uri="{BB962C8B-B14F-4D97-AF65-F5344CB8AC3E}">
        <p14:creationId xmlns:p14="http://schemas.microsoft.com/office/powerpoint/2010/main" val="1280647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In some instances, names are totally irrelevant: For example, when there will be no follow-up or when no informed consent is needed. </a:t>
            </a:r>
          </a:p>
          <a:p>
            <a:endParaRPr lang="en-US" sz="1200" dirty="0">
              <a:latin typeface="Century Gothic" panose="020B0502020202020204" pitchFamily="34" charset="0"/>
            </a:endParaRPr>
          </a:p>
          <a:p>
            <a:r>
              <a:rPr lang="en-US" sz="1200" dirty="0">
                <a:latin typeface="Century Gothic" panose="020B0502020202020204" pitchFamily="34" charset="0"/>
              </a:rPr>
              <a:t>In those cases it is better not to capture names, so there are no files and it will be easy to keep the confidentiality.</a:t>
            </a:r>
          </a:p>
          <a:p>
            <a:endParaRPr lang="en-US" sz="1200" dirty="0">
              <a:latin typeface="Century Gothic" panose="020B0502020202020204" pitchFamily="34" charset="0"/>
            </a:endParaRPr>
          </a:p>
          <a:p>
            <a:r>
              <a:rPr lang="en-US" sz="1200" dirty="0">
                <a:latin typeface="Century Gothic" panose="020B0502020202020204" pitchFamily="34" charset="0"/>
              </a:rPr>
              <a:t>In those cases, it is better not to collect their names. </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41</a:t>
            </a:fld>
            <a:endParaRPr lang="en-US" dirty="0"/>
          </a:p>
        </p:txBody>
      </p:sp>
    </p:spTree>
    <p:extLst>
      <p:ext uri="{BB962C8B-B14F-4D97-AF65-F5344CB8AC3E}">
        <p14:creationId xmlns:p14="http://schemas.microsoft.com/office/powerpoint/2010/main" val="13883161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On this slide, the significance of confidentiality in the evaluation is explained. One way of doing this is to not permit the information contained in the report to be linked to the subjects, in order to avoid potential negative consequences and problems.</a:t>
            </a:r>
          </a:p>
          <a:p>
            <a:r>
              <a:rPr lang="en-US" sz="1200" dirty="0">
                <a:latin typeface="Century Gothic" panose="020B0502020202020204" pitchFamily="34" charset="0"/>
              </a:rPr>
              <a:t> </a:t>
            </a:r>
          </a:p>
          <a:p>
            <a:r>
              <a:rPr lang="en-US" sz="1200" dirty="0">
                <a:latin typeface="Century Gothic" panose="020B0502020202020204" pitchFamily="34" charset="0"/>
              </a:rPr>
              <a:t>This can be done by changing names to pseudonyms, by not reporting where the persons have been interviewed, and by aggregating data in reporting.</a:t>
            </a:r>
          </a:p>
          <a:p>
            <a:endParaRPr lang="en-US" sz="1200" dirty="0">
              <a:latin typeface="Century Gothic" panose="020B0502020202020204" pitchFamily="34" charset="0"/>
            </a:endParaRPr>
          </a:p>
          <a:p>
            <a:r>
              <a:rPr lang="en-US" sz="1200" dirty="0">
                <a:latin typeface="Century Gothic" panose="020B0502020202020204" pitchFamily="34" charset="0"/>
              </a:rPr>
              <a:t>Note: Transcribers, co-researchers, and fieldworkers must all sign confidentiality clauses. </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42</a:t>
            </a:fld>
            <a:endParaRPr lang="en-US" dirty="0"/>
          </a:p>
        </p:txBody>
      </p:sp>
    </p:spTree>
    <p:extLst>
      <p:ext uri="{BB962C8B-B14F-4D97-AF65-F5344CB8AC3E}">
        <p14:creationId xmlns:p14="http://schemas.microsoft.com/office/powerpoint/2010/main" val="644705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pPr defTabSz="867491">
              <a:defRPr/>
            </a:pPr>
            <a:r>
              <a:rPr lang="en-US" sz="1200" b="0" dirty="0">
                <a:latin typeface="Century Gothic" panose="020B0502020202020204" pitchFamily="34" charset="0"/>
              </a:rPr>
              <a:t>In this section, we will discuss some of the challenges associated with maintaining confidentiality in qualitative research.</a:t>
            </a:r>
            <a:endParaRPr lang="en-US" sz="1400" b="0" dirty="0">
              <a:latin typeface="Century Gothic" panose="020B0502020202020204" pitchFamily="34" charset="0"/>
            </a:endParaRPr>
          </a:p>
        </p:txBody>
      </p:sp>
    </p:spTree>
    <p:extLst>
      <p:ext uri="{BB962C8B-B14F-4D97-AF65-F5344CB8AC3E}">
        <p14:creationId xmlns:p14="http://schemas.microsoft.com/office/powerpoint/2010/main" val="12806478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pPr defTabSz="867491">
              <a:defRPr/>
            </a:pPr>
            <a:r>
              <a:rPr lang="en-US" sz="1200" b="1" dirty="0">
                <a:latin typeface="Century Gothic" panose="020B0502020202020204" pitchFamily="34" charset="0"/>
              </a:rPr>
              <a:t>We have to be very careful about where to carry out some techniques. </a:t>
            </a:r>
            <a:r>
              <a:rPr lang="en-US" sz="1200" dirty="0">
                <a:latin typeface="Century Gothic" panose="020B0502020202020204" pitchFamily="34" charset="0"/>
              </a:rPr>
              <a:t>Homes, offices, and clinics are places where people may have limited ability to talk freely. When we develop these tools in inaccurate or inappropriate places, we can put the informant in vulnerable situations. </a:t>
            </a:r>
          </a:p>
          <a:p>
            <a:pPr defTabSz="867491">
              <a:defRPr/>
            </a:pPr>
            <a:endParaRPr lang="en-US" sz="1200" dirty="0">
              <a:latin typeface="Century Gothic" panose="020B0502020202020204" pitchFamily="34" charset="0"/>
            </a:endParaRPr>
          </a:p>
          <a:p>
            <a:pPr defTabSz="867491">
              <a:defRPr/>
            </a:pPr>
            <a:r>
              <a:rPr lang="en-US" sz="1200" b="1" dirty="0">
                <a:latin typeface="Century Gothic" panose="020B0502020202020204" pitchFamily="34" charset="0"/>
              </a:rPr>
              <a:t>It is a great challenge to maintain confidentiality while interviewing key actors or the operators of a program;</a:t>
            </a:r>
            <a:r>
              <a:rPr lang="en-US" sz="1200" dirty="0">
                <a:latin typeface="Century Gothic" panose="020B0502020202020204" pitchFamily="34" charset="0"/>
              </a:rPr>
              <a:t> you must be very careful not to reveal the identity of the subject through the commentaries. The audio interviews must be given to the person who hired you for use in the evaluation, and must be destroyed once the report is delivered.</a:t>
            </a:r>
            <a:endParaRPr lang="en-US" sz="140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44</a:t>
            </a:fld>
            <a:endParaRPr lang="en-US" dirty="0"/>
          </a:p>
        </p:txBody>
      </p:sp>
    </p:spTree>
    <p:extLst>
      <p:ext uri="{BB962C8B-B14F-4D97-AF65-F5344CB8AC3E}">
        <p14:creationId xmlns:p14="http://schemas.microsoft.com/office/powerpoint/2010/main" val="336137733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fontScale="55000" lnSpcReduction="20000"/>
          </a:bodyPr>
          <a:lstStyle/>
          <a:p>
            <a:pPr>
              <a:lnSpc>
                <a:spcPct val="120000"/>
              </a:lnSpc>
              <a:spcBef>
                <a:spcPts val="569"/>
              </a:spcBef>
              <a:spcAft>
                <a:spcPts val="569"/>
              </a:spcAft>
              <a:buClr>
                <a:schemeClr val="accent1"/>
              </a:buClr>
              <a:buSzPct val="76000"/>
            </a:pPr>
            <a:r>
              <a:rPr lang="en-US" sz="1200" b="1" dirty="0">
                <a:solidFill>
                  <a:srgbClr val="1E1860"/>
                </a:solidFill>
                <a:latin typeface="Century Gothic" panose="020B0502020202020204" pitchFamily="34" charset="0"/>
              </a:rPr>
              <a:t>1. Interviews are interventions</a:t>
            </a:r>
            <a:br>
              <a:rPr lang="en-US" sz="1200" b="1" dirty="0">
                <a:solidFill>
                  <a:srgbClr val="1E1860"/>
                </a:solidFill>
                <a:latin typeface="Century Gothic" panose="020B0502020202020204" pitchFamily="34" charset="0"/>
              </a:rPr>
            </a:br>
            <a:r>
              <a:rPr lang="en-US" sz="1200" dirty="0">
                <a:latin typeface="Century Gothic" panose="020B0502020202020204" pitchFamily="34" charset="0"/>
              </a:rPr>
              <a:t>When we interview people, we push them to think, feel, and deliberate on situations that they maybe did not consider before. These processes can lead to emotions, ideas, or decisions, among others. We have to be prepared to give people time to think, or even to stop the interview if they need some time or if they do not want to talk about the topic anymore. </a:t>
            </a:r>
          </a:p>
          <a:p>
            <a:pPr>
              <a:lnSpc>
                <a:spcPct val="120000"/>
              </a:lnSpc>
              <a:spcBef>
                <a:spcPts val="569"/>
              </a:spcBef>
              <a:spcAft>
                <a:spcPts val="569"/>
              </a:spcAft>
              <a:buClr>
                <a:schemeClr val="accent1"/>
              </a:buClr>
              <a:buSzPct val="76000"/>
            </a:pPr>
            <a:endParaRPr lang="en-US" sz="1200" dirty="0">
              <a:latin typeface="Century Gothic" panose="020B0502020202020204" pitchFamily="34" charset="0"/>
            </a:endParaRPr>
          </a:p>
          <a:p>
            <a:pPr>
              <a:lnSpc>
                <a:spcPct val="120000"/>
              </a:lnSpc>
              <a:spcBef>
                <a:spcPts val="569"/>
              </a:spcBef>
              <a:spcAft>
                <a:spcPts val="569"/>
              </a:spcAft>
              <a:buClr>
                <a:schemeClr val="accent1"/>
              </a:buClr>
              <a:buSzPct val="76000"/>
            </a:pPr>
            <a:r>
              <a:rPr lang="en-US" sz="1200" b="1" dirty="0">
                <a:latin typeface="Century Gothic" panose="020B0502020202020204" pitchFamily="34" charset="0"/>
              </a:rPr>
              <a:t>2. </a:t>
            </a:r>
            <a:r>
              <a:rPr lang="en-US" sz="1200" b="1" dirty="0">
                <a:solidFill>
                  <a:srgbClr val="1E1860"/>
                </a:solidFill>
                <a:latin typeface="Century Gothic" panose="020B0502020202020204" pitchFamily="34" charset="0"/>
              </a:rPr>
              <a:t>People asking for advice</a:t>
            </a:r>
          </a:p>
          <a:p>
            <a:pPr>
              <a:lnSpc>
                <a:spcPct val="120000"/>
              </a:lnSpc>
              <a:spcBef>
                <a:spcPts val="569"/>
              </a:spcBef>
              <a:spcAft>
                <a:spcPts val="569"/>
              </a:spcAft>
              <a:buClr>
                <a:schemeClr val="accent1"/>
              </a:buClr>
              <a:buSzPct val="76000"/>
            </a:pPr>
            <a:r>
              <a:rPr lang="en-US" sz="1200" dirty="0">
                <a:latin typeface="Century Gothic" panose="020B0502020202020204" pitchFamily="34" charset="0"/>
              </a:rPr>
              <a:t>You can give information about additional resources (like a counseling center or a contact for the domestic violence center). It is better to give the information at the end of the interview. </a:t>
            </a:r>
          </a:p>
          <a:p>
            <a:pPr>
              <a:lnSpc>
                <a:spcPct val="120000"/>
              </a:lnSpc>
              <a:spcBef>
                <a:spcPts val="569"/>
              </a:spcBef>
              <a:spcAft>
                <a:spcPts val="569"/>
              </a:spcAft>
              <a:buClr>
                <a:schemeClr val="accent1"/>
              </a:buClr>
              <a:buSzPct val="76000"/>
            </a:pPr>
            <a:endParaRPr lang="en-US" sz="1200" dirty="0">
              <a:latin typeface="Century Gothic" panose="020B0502020202020204" pitchFamily="34" charset="0"/>
            </a:endParaRPr>
          </a:p>
          <a:p>
            <a:pPr>
              <a:lnSpc>
                <a:spcPct val="120000"/>
              </a:lnSpc>
              <a:spcBef>
                <a:spcPts val="569"/>
              </a:spcBef>
              <a:spcAft>
                <a:spcPts val="569"/>
              </a:spcAft>
              <a:buClr>
                <a:schemeClr val="accent1"/>
              </a:buClr>
              <a:buSzPct val="76000"/>
            </a:pPr>
            <a:r>
              <a:rPr lang="en-US" sz="1200" b="1" dirty="0">
                <a:latin typeface="Century Gothic" panose="020B0502020202020204" pitchFamily="34" charset="0"/>
              </a:rPr>
              <a:t>3. </a:t>
            </a:r>
            <a:r>
              <a:rPr lang="en-US" sz="1200" b="1" dirty="0">
                <a:solidFill>
                  <a:srgbClr val="1E1860"/>
                </a:solidFill>
                <a:latin typeface="Century Gothic" panose="020B0502020202020204" pitchFamily="34" charset="0"/>
              </a:rPr>
              <a:t>You could hear or see things that must be reported</a:t>
            </a:r>
          </a:p>
          <a:p>
            <a:pPr>
              <a:lnSpc>
                <a:spcPct val="120000"/>
              </a:lnSpc>
              <a:spcBef>
                <a:spcPts val="569"/>
              </a:spcBef>
              <a:spcAft>
                <a:spcPts val="569"/>
              </a:spcAft>
              <a:buClr>
                <a:schemeClr val="accent1"/>
              </a:buClr>
              <a:buSzPct val="76000"/>
            </a:pPr>
            <a:r>
              <a:rPr lang="en-US" sz="1200" dirty="0">
                <a:latin typeface="Century Gothic" panose="020B0502020202020204" pitchFamily="34" charset="0"/>
              </a:rPr>
              <a:t>Child abuse, elder abuse, etc. This is a particular problem, as the researchers are not mandated reporters. This can, in and of itself, be a big ethical conundrum.</a:t>
            </a:r>
          </a:p>
          <a:p>
            <a:pPr>
              <a:lnSpc>
                <a:spcPct val="120000"/>
              </a:lnSpc>
              <a:spcBef>
                <a:spcPts val="569"/>
              </a:spcBef>
              <a:spcAft>
                <a:spcPts val="569"/>
              </a:spcAft>
              <a:buClr>
                <a:schemeClr val="accent1"/>
              </a:buClr>
              <a:buSzPct val="76000"/>
            </a:pPr>
            <a:endParaRPr lang="en-US" sz="1200" dirty="0">
              <a:latin typeface="Century Gothic" panose="020B0502020202020204" pitchFamily="34" charset="0"/>
            </a:endParaRPr>
          </a:p>
          <a:p>
            <a:pPr>
              <a:lnSpc>
                <a:spcPct val="120000"/>
              </a:lnSpc>
              <a:spcBef>
                <a:spcPts val="569"/>
              </a:spcBef>
              <a:spcAft>
                <a:spcPts val="569"/>
              </a:spcAft>
              <a:buClr>
                <a:schemeClr val="accent1"/>
              </a:buClr>
              <a:buSzPct val="76000"/>
            </a:pPr>
            <a:r>
              <a:rPr lang="en-US" sz="1200" b="1" dirty="0">
                <a:latin typeface="Century Gothic" panose="020B0502020202020204" pitchFamily="34" charset="0"/>
              </a:rPr>
              <a:t>4. </a:t>
            </a:r>
            <a:r>
              <a:rPr lang="en-US" sz="1200" b="1" dirty="0">
                <a:solidFill>
                  <a:srgbClr val="1E1860"/>
                </a:solidFill>
                <a:latin typeface="Century Gothic" panose="020B0502020202020204" pitchFamily="34" charset="0"/>
              </a:rPr>
              <a:t>Interviewers can affect fieldworkers</a:t>
            </a:r>
          </a:p>
          <a:p>
            <a:pPr>
              <a:lnSpc>
                <a:spcPct val="120000"/>
              </a:lnSpc>
              <a:spcBef>
                <a:spcPts val="569"/>
              </a:spcBef>
              <a:spcAft>
                <a:spcPts val="569"/>
              </a:spcAft>
              <a:buClr>
                <a:schemeClr val="accent1"/>
              </a:buClr>
              <a:buSzPct val="76000"/>
            </a:pPr>
            <a:r>
              <a:rPr lang="en-US" sz="1200" dirty="0">
                <a:latin typeface="Century Gothic" panose="020B0502020202020204" pitchFamily="34" charset="0"/>
              </a:rPr>
              <a:t>Psychological support may be necessary.</a:t>
            </a:r>
          </a:p>
          <a:p>
            <a:pPr>
              <a:lnSpc>
                <a:spcPct val="120000"/>
              </a:lnSpc>
              <a:spcBef>
                <a:spcPts val="569"/>
              </a:spcBef>
              <a:spcAft>
                <a:spcPts val="569"/>
              </a:spcAft>
              <a:buClr>
                <a:schemeClr val="accent1"/>
              </a:buClr>
              <a:buSzPct val="76000"/>
            </a:pPr>
            <a:endParaRPr lang="en-US" sz="1200" dirty="0">
              <a:latin typeface="Century Gothic" panose="020B0502020202020204" pitchFamily="34" charset="0"/>
            </a:endParaRPr>
          </a:p>
          <a:p>
            <a:pPr>
              <a:lnSpc>
                <a:spcPct val="120000"/>
              </a:lnSpc>
              <a:spcBef>
                <a:spcPts val="569"/>
              </a:spcBef>
              <a:spcAft>
                <a:spcPts val="569"/>
              </a:spcAft>
              <a:buClr>
                <a:schemeClr val="accent1"/>
              </a:buClr>
              <a:buSzPct val="76000"/>
            </a:pPr>
            <a:r>
              <a:rPr lang="en-US" sz="1200" b="1" dirty="0">
                <a:latin typeface="Century Gothic" panose="020B0502020202020204" pitchFamily="34" charset="0"/>
              </a:rPr>
              <a:t>Example</a:t>
            </a:r>
            <a:r>
              <a:rPr lang="en-US" sz="1200" dirty="0">
                <a:latin typeface="Century Gothic" panose="020B0502020202020204" pitchFamily="34" charset="0"/>
              </a:rPr>
              <a:t>: Maternal mortality and the elderly in Mexico. In a maternal mortality evaluation program in Mexico, the interviewers found that many of that deaths were due to family violence. The interviewers were greatly shocked because they were listening to violent unreported stories; sometimes, the perpetrator was the one interviewed. In this case, emotional and psychological support was given to the field work team.</a:t>
            </a:r>
          </a:p>
          <a:p>
            <a:endParaRPr lang="es-MX" dirty="0"/>
          </a:p>
        </p:txBody>
      </p:sp>
    </p:spTree>
    <p:extLst>
      <p:ext uri="{BB962C8B-B14F-4D97-AF65-F5344CB8AC3E}">
        <p14:creationId xmlns:p14="http://schemas.microsoft.com/office/powerpoint/2010/main" val="14806210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lnSpcReduction="10000"/>
          </a:bodyPr>
          <a:lstStyle/>
          <a:p>
            <a:r>
              <a:rPr lang="en-US" sz="1200" b="1" dirty="0">
                <a:latin typeface="Century Gothic" panose="020B0502020202020204" pitchFamily="34" charset="0"/>
              </a:rPr>
              <a:t>Focus groups are one of the techniques in which confidentiality may be difficult to maintain. </a:t>
            </a:r>
            <a:br>
              <a:rPr lang="en-US" sz="1200" b="1" dirty="0">
                <a:latin typeface="Century Gothic" panose="020B0502020202020204" pitchFamily="34" charset="0"/>
              </a:rPr>
            </a:br>
            <a:br>
              <a:rPr lang="en-US" sz="1200" b="1" dirty="0">
                <a:latin typeface="Century Gothic" panose="020B0502020202020204" pitchFamily="34" charset="0"/>
              </a:rPr>
            </a:br>
            <a:r>
              <a:rPr lang="en-US" sz="1200" dirty="0">
                <a:latin typeface="Century Gothic" panose="020B0502020202020204" pitchFamily="34" charset="0"/>
              </a:rPr>
              <a:t>Nobody can ensure that what was said in a focus group will not be repeated outside the group by the participants once the meeting is over.</a:t>
            </a:r>
          </a:p>
          <a:p>
            <a:endParaRPr lang="en-US" sz="1200" dirty="0">
              <a:latin typeface="Century Gothic" panose="020B0502020202020204" pitchFamily="34" charset="0"/>
            </a:endParaRPr>
          </a:p>
          <a:p>
            <a:r>
              <a:rPr lang="en-US" sz="1200" dirty="0">
                <a:latin typeface="Century Gothic" panose="020B0502020202020204" pitchFamily="34" charset="0"/>
              </a:rPr>
              <a:t>Discussion of group rules or ground rules as part of the introduction and negotiation prior to moving to the content of the FGD.</a:t>
            </a:r>
          </a:p>
          <a:p>
            <a:endParaRPr lang="en-US" sz="1200" dirty="0">
              <a:latin typeface="Century Gothic" panose="020B0502020202020204" pitchFamily="34" charset="0"/>
            </a:endParaRPr>
          </a:p>
          <a:p>
            <a:r>
              <a:rPr lang="en-US" sz="1200" dirty="0">
                <a:latin typeface="Century Gothic" panose="020B0502020202020204" pitchFamily="34" charset="0"/>
              </a:rPr>
              <a:t>The only way to keep confidentiality is by asking the subjects not to reveal what has been said in the group, but even then the researcher cannot assure this. The reasons for confidentiality, and also the reasons to discuss determined topics that can be talked about in public (for example child nutrition) versus topics that cannot be talked about publicly (for example abortion or drug use), must make us think about how much focus groups can be used.</a:t>
            </a:r>
          </a:p>
          <a:p>
            <a:endParaRPr lang="en-US" sz="1200" dirty="0">
              <a:latin typeface="Century Gothic" panose="020B0502020202020204" pitchFamily="34" charset="0"/>
            </a:endParaRPr>
          </a:p>
          <a:p>
            <a:r>
              <a:rPr lang="en-US" sz="1200" dirty="0">
                <a:latin typeface="Century Gothic" panose="020B0502020202020204" pitchFamily="34" charset="0"/>
              </a:rPr>
              <a:t>Video recording captures an image of the subject and is far more likely to reveal subject identity if confidentiality is not properly maintained. The means of recording (video, audio, note taking) must be considered and discussed with participants.</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46</a:t>
            </a:fld>
            <a:endParaRPr lang="en-US" dirty="0"/>
          </a:p>
        </p:txBody>
      </p:sp>
    </p:spTree>
    <p:extLst>
      <p:ext uri="{BB962C8B-B14F-4D97-AF65-F5344CB8AC3E}">
        <p14:creationId xmlns:p14="http://schemas.microsoft.com/office/powerpoint/2010/main" val="70110781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US" b="1" noProof="0" dirty="0">
                <a:latin typeface="Century Gothic" panose="020B0502020202020204" pitchFamily="34" charset="0"/>
              </a:rPr>
              <a:t>In the next few</a:t>
            </a:r>
            <a:r>
              <a:rPr lang="en-US" b="1" baseline="0" noProof="0" dirty="0">
                <a:latin typeface="Century Gothic" panose="020B0502020202020204" pitchFamily="34" charset="0"/>
              </a:rPr>
              <a:t> slides we will talk about the ethical aspects of observational techniques.</a:t>
            </a:r>
            <a:br>
              <a:rPr lang="en-US" b="1" baseline="0" noProof="0" dirty="0">
                <a:latin typeface="Century Gothic" panose="020B0502020202020204" pitchFamily="34" charset="0"/>
              </a:rPr>
            </a:br>
            <a:endParaRPr lang="en-US" b="1" baseline="0" noProof="0" dirty="0">
              <a:latin typeface="Century Gothic" panose="020B0502020202020204" pitchFamily="34" charset="0"/>
            </a:endParaRPr>
          </a:p>
          <a:p>
            <a:r>
              <a:rPr lang="en-US" b="0" baseline="0" noProof="0" dirty="0">
                <a:latin typeface="Century Gothic" panose="020B0502020202020204" pitchFamily="34" charset="0"/>
              </a:rPr>
              <a:t>As the image shows, sometimes observation can be invasive for the ones being observed. </a:t>
            </a:r>
            <a:endParaRPr lang="en-US" b="0" noProof="0" dirty="0">
              <a:latin typeface="Century Gothic" panose="020B0502020202020204" pitchFamily="34" charset="0"/>
            </a:endParaRPr>
          </a:p>
        </p:txBody>
      </p:sp>
    </p:spTree>
    <p:extLst>
      <p:ext uri="{BB962C8B-B14F-4D97-AF65-F5344CB8AC3E}">
        <p14:creationId xmlns:p14="http://schemas.microsoft.com/office/powerpoint/2010/main" val="21338434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92500" lnSpcReduction="20000"/>
          </a:bodyPr>
          <a:lstStyle/>
          <a:p>
            <a:r>
              <a:rPr lang="en-US" sz="1200" b="1" dirty="0">
                <a:latin typeface="Century Gothic" panose="020B0502020202020204" pitchFamily="34" charset="0"/>
              </a:rPr>
              <a:t>Observation can involve important ethical aspects. </a:t>
            </a:r>
            <a:r>
              <a:rPr lang="en-US" sz="1200" dirty="0">
                <a:latin typeface="Century Gothic" panose="020B0502020202020204" pitchFamily="34" charset="0"/>
              </a:rPr>
              <a:t>The observer must take care not to interrupt the subjects’ lives, or divert their activities. </a:t>
            </a:r>
          </a:p>
          <a:p>
            <a:endParaRPr lang="es-MX" sz="1200" dirty="0">
              <a:latin typeface="Century Gothic" panose="020B0502020202020204" pitchFamily="34" charset="0"/>
            </a:endParaRPr>
          </a:p>
          <a:p>
            <a:r>
              <a:rPr lang="en-US" sz="1200" dirty="0">
                <a:latin typeface="Century Gothic" panose="020B0502020202020204" pitchFamily="34" charset="0"/>
              </a:rPr>
              <a:t>Ideally, observation must not interrupt or interfere with the decisions of those observed. Nevertheless, in some circumstances, not to intervene can lead to ethical (or legal) implications; for example, an observer who sees a situation becoming violent or dangerous for someone being observed. </a:t>
            </a:r>
          </a:p>
          <a:p>
            <a:endParaRPr lang="en-US" sz="1200" dirty="0">
              <a:latin typeface="Century Gothic" panose="020B0502020202020204" pitchFamily="34" charset="0"/>
            </a:endParaRPr>
          </a:p>
          <a:p>
            <a:pPr defTabSz="867491">
              <a:defRPr/>
            </a:pPr>
            <a:r>
              <a:rPr lang="en-US" sz="1200" dirty="0">
                <a:latin typeface="Century Gothic" panose="020B0502020202020204" pitchFamily="34" charset="0"/>
              </a:rPr>
              <a:t>Yet, research ethics will not protect you in a criminal case where you did not prevent a criminal act. Journalistic ethics provide a great example here.</a:t>
            </a:r>
          </a:p>
          <a:p>
            <a:endParaRPr lang="en-US" sz="1200" dirty="0">
              <a:latin typeface="Century Gothic" panose="020B0502020202020204" pitchFamily="34" charset="0"/>
            </a:endParaRPr>
          </a:p>
          <a:p>
            <a:pPr defTabSz="867491">
              <a:defRPr/>
            </a:pPr>
            <a:r>
              <a:rPr lang="en-US" sz="1200" dirty="0">
                <a:latin typeface="Century Gothic" panose="020B0502020202020204" pitchFamily="34" charset="0"/>
              </a:rPr>
              <a:t>One example is the famous photographer </a:t>
            </a:r>
            <a:r>
              <a:rPr lang="es-MX" sz="1200" dirty="0">
                <a:latin typeface="Century Gothic" panose="020B0502020202020204" pitchFamily="34" charset="0"/>
              </a:rPr>
              <a:t>Kevin Carter </a:t>
            </a:r>
            <a:r>
              <a:rPr lang="en-US" sz="1200" dirty="0">
                <a:latin typeface="Century Gothic" panose="020B0502020202020204" pitchFamily="34" charset="0"/>
              </a:rPr>
              <a:t>who, after taking a photo in Sudan, committed suicide. He was told not to touch people in refugee camps because they could spread diseases. For this reason, he never touched a starved, dying girl. </a:t>
            </a:r>
          </a:p>
          <a:p>
            <a:pPr defTabSz="867491">
              <a:defRPr/>
            </a:pPr>
            <a:endParaRPr lang="en-US" sz="1200" dirty="0">
              <a:latin typeface="Century Gothic" panose="020B0502020202020204" pitchFamily="34" charset="0"/>
            </a:endParaRPr>
          </a:p>
          <a:p>
            <a:pPr defTabSz="867491">
              <a:defRPr/>
            </a:pPr>
            <a:r>
              <a:rPr lang="en-US" sz="1200" dirty="0">
                <a:latin typeface="Century Gothic" panose="020B0502020202020204" pitchFamily="34" charset="0"/>
              </a:rPr>
              <a:t>Under certain circumstances related to our evaluation topics and countries we must be aware of legal regulations, and personally, we must review our own ethics code. </a:t>
            </a:r>
          </a:p>
          <a:p>
            <a:endParaRPr lang="en-US" sz="1200" dirty="0">
              <a:latin typeface="Century Gothic" panose="020B0502020202020204" pitchFamily="34" charset="0"/>
            </a:endParaRPr>
          </a:p>
          <a:p>
            <a:r>
              <a:rPr lang="en-US" sz="1200" dirty="0">
                <a:latin typeface="Century Gothic" panose="020B0502020202020204" pitchFamily="34" charset="0"/>
              </a:rPr>
              <a:t>Hidden observation is often used in medicine, and referred to as a hidden patient or simulated patient, but this implies that the persons know that they are being watched, even though they do not know the exact moment they are observed or by whom. </a:t>
            </a:r>
          </a:p>
          <a:p>
            <a:endParaRPr lang="en-US" sz="1200" dirty="0">
              <a:latin typeface="Century Gothic" panose="020B0502020202020204" pitchFamily="34" charset="0"/>
            </a:endParaRPr>
          </a:p>
          <a:p>
            <a:r>
              <a:rPr lang="en-US" sz="1200" dirty="0">
                <a:latin typeface="Century Gothic" panose="020B0502020202020204" pitchFamily="34" charset="0"/>
              </a:rPr>
              <a:t>Once the persons have been observed, they should always receive feedback from the observation. </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48</a:t>
            </a:fld>
            <a:endParaRPr lang="en-US" dirty="0"/>
          </a:p>
        </p:txBody>
      </p:sp>
    </p:spTree>
    <p:extLst>
      <p:ext uri="{BB962C8B-B14F-4D97-AF65-F5344CB8AC3E}">
        <p14:creationId xmlns:p14="http://schemas.microsoft.com/office/powerpoint/2010/main" val="111153541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US" sz="1200" dirty="0">
                <a:latin typeface="Century Gothic" panose="020B0502020202020204" pitchFamily="34" charset="0"/>
              </a:rPr>
              <a:t>Not being careful enough with the procedure, and especially with confidentiality, can lead to unintended consequences that harm the subject personally.</a:t>
            </a:r>
          </a:p>
          <a:p>
            <a:endParaRPr lang="en-US" sz="1200" dirty="0">
              <a:latin typeface="Century Gothic" panose="020B0502020202020204" pitchFamily="34" charset="0"/>
            </a:endParaRPr>
          </a:p>
          <a:p>
            <a:r>
              <a:rPr lang="en-US" sz="1200" dirty="0">
                <a:latin typeface="Century Gothic" panose="020B0502020202020204" pitchFamily="34" charset="0"/>
              </a:rPr>
              <a:t>When the key actors give their opinions and these are contrary to those of their superiors or operators of the program, they could be dismissed or enmity towards certain program personnel could be created.</a:t>
            </a:r>
          </a:p>
          <a:p>
            <a:endParaRPr lang="en-US" sz="1200" dirty="0">
              <a:latin typeface="Century Gothic" panose="020B0502020202020204" pitchFamily="34" charset="0"/>
            </a:endParaRPr>
          </a:p>
          <a:p>
            <a:r>
              <a:rPr lang="en-US" sz="1200" dirty="0">
                <a:latin typeface="Century Gothic" panose="020B0502020202020204" pitchFamily="34" charset="0"/>
              </a:rPr>
              <a:t>This example of HIV testing in schools, while seeking to do good through offering counseling, may ultimately do more harm to participants than good.</a:t>
            </a:r>
          </a:p>
        </p:txBody>
      </p:sp>
    </p:spTree>
    <p:extLst>
      <p:ext uri="{BB962C8B-B14F-4D97-AF65-F5344CB8AC3E}">
        <p14:creationId xmlns:p14="http://schemas.microsoft.com/office/powerpoint/2010/main" val="72980302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How you report the data and results, is key to maintaining confidentiality. </a:t>
            </a:r>
            <a:br>
              <a:rPr lang="en-US" sz="1200"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Even though we have not discussed many of these aspects in sessions about reporting results, we must remind you that elements, such as audio, photographs, and names, can never be released to personnel outside of the research team.</a:t>
            </a:r>
          </a:p>
          <a:p>
            <a:endParaRPr lang="en-US" sz="1200" dirty="0">
              <a:latin typeface="Century Gothic" panose="020B0502020202020204" pitchFamily="34" charset="0"/>
            </a:endParaRPr>
          </a:p>
          <a:p>
            <a:r>
              <a:rPr lang="en-US" sz="1200" dirty="0">
                <a:latin typeface="Century Gothic" panose="020B0502020202020204" pitchFamily="34" charset="0"/>
              </a:rPr>
              <a:t>Reporting the names of villages, people, or positions of people working in an organization can create confidentiality issues. </a:t>
            </a:r>
          </a:p>
          <a:p>
            <a:endParaRPr lang="en-US" sz="1200" dirty="0">
              <a:latin typeface="Century Gothic" panose="020B0502020202020204" pitchFamily="34" charset="0"/>
            </a:endParaRPr>
          </a:p>
          <a:p>
            <a:r>
              <a:rPr lang="en-US" sz="1200" dirty="0">
                <a:latin typeface="Century Gothic" panose="020B0502020202020204" pitchFamily="34" charset="0"/>
              </a:rPr>
              <a:t>One way to maintain confidentiality is to change the real names of people to fictitious ones. You can also give the data key names and codes that only the research team will know.</a:t>
            </a:r>
          </a:p>
          <a:p>
            <a:endParaRPr lang="en-US" sz="1100" dirty="0"/>
          </a:p>
          <a:p>
            <a:endParaRPr lang="en-US" sz="1100" dirty="0"/>
          </a:p>
          <a:p>
            <a:r>
              <a:rPr lang="en-US" sz="1100" dirty="0"/>
              <a:t> </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C37191C1-85B6-48F6-997A-1218D5B98DD5}" type="slidenum">
              <a:rPr lang="en-US" smtClean="0"/>
              <a:pPr/>
              <a:t>50</a:t>
            </a:fld>
            <a:endParaRPr lang="en-US"/>
          </a:p>
        </p:txBody>
      </p:sp>
    </p:spTree>
    <p:extLst>
      <p:ext uri="{BB962C8B-B14F-4D97-AF65-F5344CB8AC3E}">
        <p14:creationId xmlns:p14="http://schemas.microsoft.com/office/powerpoint/2010/main" val="10427594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US" dirty="0">
                <a:latin typeface="Century Gothic" panose="020B0502020202020204" pitchFamily="34" charset="0"/>
              </a:rPr>
              <a:t>This slide discusses ethics in data reporting. It details ways that evaluators comply with ethical standards in evaluation.</a:t>
            </a:r>
            <a:br>
              <a:rPr lang="en-US" dirty="0">
                <a:latin typeface="Century Gothic" panose="020B0502020202020204" pitchFamily="34" charset="0"/>
              </a:rPr>
            </a:br>
            <a:endParaRPr lang="en-US" dirty="0">
              <a:latin typeface="Century Gothic" panose="020B0502020202020204" pitchFamily="34" charset="0"/>
            </a:endParaRPr>
          </a:p>
          <a:p>
            <a:r>
              <a:rPr lang="en-US" dirty="0">
                <a:latin typeface="Century Gothic" panose="020B0502020202020204" pitchFamily="34" charset="0"/>
              </a:rPr>
              <a:t>In many countries raw data must be kept for a number of years to ensure that the research can be verified as real. This is another ethical issue.</a:t>
            </a:r>
            <a:endParaRPr lang="es-MX" dirty="0">
              <a:latin typeface="Century Gothic" panose="020B0502020202020204" pitchFamily="34" charset="0"/>
            </a:endParaRPr>
          </a:p>
        </p:txBody>
      </p:sp>
    </p:spTree>
    <p:extLst>
      <p:ext uri="{BB962C8B-B14F-4D97-AF65-F5344CB8AC3E}">
        <p14:creationId xmlns:p14="http://schemas.microsoft.com/office/powerpoint/2010/main" val="14789545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Marcador de notas 2"/>
          <p:cNvSpPr>
            <a:spLocks noGrp="1"/>
          </p:cNvSpPr>
          <p:nvPr>
            <p:ph type="body" idx="1"/>
          </p:nvPr>
        </p:nvSpPr>
        <p:spPr>
          <a:xfrm>
            <a:off x="731838" y="4621213"/>
            <a:ext cx="5851525" cy="3779837"/>
          </a:xfrm>
          <a:prstGeom prst="rect">
            <a:avLst/>
          </a:prstGeom>
        </p:spPr>
        <p:txBody>
          <a:bodyPr/>
          <a:lstStyle/>
          <a:p>
            <a:r>
              <a:rPr lang="es-MX" b="1" dirty="0" err="1">
                <a:latin typeface="Century Gothic" panose="020B0502020202020204" pitchFamily="34" charset="0"/>
              </a:rPr>
              <a:t>Evaluation</a:t>
            </a:r>
            <a:r>
              <a:rPr lang="es-MX" b="1" dirty="0">
                <a:latin typeface="Century Gothic" panose="020B0502020202020204" pitchFamily="34" charset="0"/>
              </a:rPr>
              <a:t> </a:t>
            </a:r>
            <a:r>
              <a:rPr lang="es-MX" b="1" dirty="0" err="1">
                <a:latin typeface="Century Gothic" panose="020B0502020202020204" pitchFamily="34" charset="0"/>
              </a:rPr>
              <a:t>is</a:t>
            </a:r>
            <a:r>
              <a:rPr lang="es-MX" b="1" dirty="0">
                <a:latin typeface="Century Gothic" panose="020B0502020202020204" pitchFamily="34" charset="0"/>
              </a:rPr>
              <a:t> </a:t>
            </a:r>
            <a:r>
              <a:rPr lang="es-MX" b="1" dirty="0" err="1">
                <a:latin typeface="Century Gothic" panose="020B0502020202020204" pitchFamily="34" charset="0"/>
              </a:rPr>
              <a:t>not</a:t>
            </a:r>
            <a:r>
              <a:rPr lang="es-MX" b="1" dirty="0">
                <a:latin typeface="Century Gothic" panose="020B0502020202020204" pitchFamily="34" charset="0"/>
              </a:rPr>
              <a:t> </a:t>
            </a:r>
            <a:r>
              <a:rPr lang="es-MX" b="1" dirty="0" err="1">
                <a:latin typeface="Century Gothic" panose="020B0502020202020204" pitchFamily="34" charset="0"/>
              </a:rPr>
              <a:t>politic</a:t>
            </a:r>
            <a:r>
              <a:rPr lang="es-MX" b="1" dirty="0">
                <a:latin typeface="Century Gothic" panose="020B0502020202020204" pitchFamily="34" charset="0"/>
              </a:rPr>
              <a:t>- and </a:t>
            </a:r>
            <a:r>
              <a:rPr lang="es-MX" b="1" dirty="0" err="1">
                <a:latin typeface="Century Gothic" panose="020B0502020202020204" pitchFamily="34" charset="0"/>
              </a:rPr>
              <a:t>value</a:t>
            </a:r>
            <a:r>
              <a:rPr lang="es-MX" b="1" dirty="0">
                <a:latin typeface="Century Gothic" panose="020B0502020202020204" pitchFamily="34" charset="0"/>
              </a:rPr>
              <a:t>-free.</a:t>
            </a:r>
            <a:r>
              <a:rPr lang="es-MX" dirty="0">
                <a:latin typeface="Century Gothic" panose="020B0502020202020204" pitchFamily="34" charset="0"/>
              </a:rPr>
              <a:t> </a:t>
            </a:r>
            <a:r>
              <a:rPr lang="es-MX" dirty="0" err="1">
                <a:latin typeface="Century Gothic" panose="020B0502020202020204" pitchFamily="34" charset="0"/>
              </a:rPr>
              <a:t>There</a:t>
            </a:r>
            <a:r>
              <a:rPr lang="es-MX" dirty="0">
                <a:latin typeface="Century Gothic" panose="020B0502020202020204" pitchFamily="34" charset="0"/>
              </a:rPr>
              <a:t> are </a:t>
            </a:r>
            <a:r>
              <a:rPr lang="es-MX" dirty="0" err="1">
                <a:latin typeface="Century Gothic" panose="020B0502020202020204" pitchFamily="34" charset="0"/>
              </a:rPr>
              <a:t>political</a:t>
            </a:r>
            <a:r>
              <a:rPr lang="es-MX" dirty="0">
                <a:latin typeface="Century Gothic" panose="020B0502020202020204" pitchFamily="34" charset="0"/>
              </a:rPr>
              <a:t> and cultural </a:t>
            </a:r>
            <a:r>
              <a:rPr lang="es-MX" dirty="0" err="1">
                <a:latin typeface="Century Gothic" panose="020B0502020202020204" pitchFamily="34" charset="0"/>
              </a:rPr>
              <a:t>influences</a:t>
            </a:r>
            <a:r>
              <a:rPr lang="es-MX" dirty="0">
                <a:latin typeface="Century Gothic" panose="020B0502020202020204" pitchFamily="34" charset="0"/>
              </a:rPr>
              <a:t> </a:t>
            </a:r>
            <a:r>
              <a:rPr lang="es-MX" dirty="0" err="1">
                <a:latin typeface="Century Gothic" panose="020B0502020202020204" pitchFamily="34" charset="0"/>
              </a:rPr>
              <a:t>of</a:t>
            </a:r>
            <a:r>
              <a:rPr lang="es-MX" dirty="0">
                <a:latin typeface="Century Gothic" panose="020B0502020202020204" pitchFamily="34" charset="0"/>
              </a:rPr>
              <a:t> </a:t>
            </a:r>
            <a:r>
              <a:rPr lang="es-MX" dirty="0" err="1">
                <a:latin typeface="Century Gothic" panose="020B0502020202020204" pitchFamily="34" charset="0"/>
              </a:rPr>
              <a:t>which</a:t>
            </a:r>
            <a:r>
              <a:rPr lang="es-MX" dirty="0">
                <a:latin typeface="Century Gothic" panose="020B0502020202020204" pitchFamily="34" charset="0"/>
              </a:rPr>
              <a:t> </a:t>
            </a:r>
            <a:r>
              <a:rPr lang="es-MX" dirty="0" err="1">
                <a:latin typeface="Century Gothic" panose="020B0502020202020204" pitchFamily="34" charset="0"/>
              </a:rPr>
              <a:t>you</a:t>
            </a:r>
            <a:r>
              <a:rPr lang="es-MX" dirty="0">
                <a:latin typeface="Century Gothic" panose="020B0502020202020204" pitchFamily="34" charset="0"/>
              </a:rPr>
              <a:t> </a:t>
            </a:r>
            <a:r>
              <a:rPr lang="es-MX" dirty="0" err="1">
                <a:latin typeface="Century Gothic" panose="020B0502020202020204" pitchFamily="34" charset="0"/>
              </a:rPr>
              <a:t>must</a:t>
            </a:r>
            <a:r>
              <a:rPr lang="es-MX" dirty="0">
                <a:latin typeface="Century Gothic" panose="020B0502020202020204" pitchFamily="34" charset="0"/>
              </a:rPr>
              <a:t> be </a:t>
            </a:r>
            <a:r>
              <a:rPr lang="es-MX" dirty="0" err="1">
                <a:latin typeface="Century Gothic" panose="020B0502020202020204" pitchFamily="34" charset="0"/>
              </a:rPr>
              <a:t>aware</a:t>
            </a:r>
            <a:r>
              <a:rPr lang="es-MX" dirty="0">
                <a:latin typeface="Century Gothic" panose="020B0502020202020204" pitchFamily="34" charset="0"/>
              </a:rPr>
              <a:t> </a:t>
            </a:r>
            <a:r>
              <a:rPr lang="es-MX" dirty="0" err="1">
                <a:latin typeface="Century Gothic" panose="020B0502020202020204" pitchFamily="34" charset="0"/>
              </a:rPr>
              <a:t>when</a:t>
            </a:r>
            <a:r>
              <a:rPr lang="es-MX" dirty="0">
                <a:latin typeface="Century Gothic" panose="020B0502020202020204" pitchFamily="34" charset="0"/>
              </a:rPr>
              <a:t> </a:t>
            </a:r>
            <a:r>
              <a:rPr lang="es-MX" dirty="0" err="1">
                <a:latin typeface="Century Gothic" panose="020B0502020202020204" pitchFamily="34" charset="0"/>
              </a:rPr>
              <a:t>you</a:t>
            </a:r>
            <a:r>
              <a:rPr lang="es-MX" dirty="0">
                <a:latin typeface="Century Gothic" panose="020B0502020202020204" pitchFamily="34" charset="0"/>
              </a:rPr>
              <a:t> do </a:t>
            </a:r>
            <a:r>
              <a:rPr lang="es-MX" dirty="0" err="1">
                <a:latin typeface="Century Gothic" panose="020B0502020202020204" pitchFamily="34" charset="0"/>
              </a:rPr>
              <a:t>evaluations</a:t>
            </a:r>
            <a:r>
              <a:rPr lang="es-MX" dirty="0">
                <a:latin typeface="Century Gothic" panose="020B0502020202020204" pitchFamily="34" charset="0"/>
              </a:rPr>
              <a:t>. </a:t>
            </a:r>
          </a:p>
          <a:p>
            <a:endParaRPr lang="es-MX" dirty="0">
              <a:latin typeface="Century Gothic" panose="020B0502020202020204" pitchFamily="34" charset="0"/>
            </a:endParaRPr>
          </a:p>
          <a:p>
            <a:r>
              <a:rPr lang="es-MX" dirty="0">
                <a:latin typeface="Century Gothic" panose="020B0502020202020204" pitchFamily="34" charset="0"/>
              </a:rPr>
              <a:t>In </a:t>
            </a:r>
            <a:r>
              <a:rPr lang="es-MX" dirty="0" err="1">
                <a:latin typeface="Century Gothic" panose="020B0502020202020204" pitchFamily="34" charset="0"/>
              </a:rPr>
              <a:t>the</a:t>
            </a:r>
            <a:r>
              <a:rPr lang="es-MX" dirty="0">
                <a:latin typeface="Century Gothic" panose="020B0502020202020204" pitchFamily="34" charset="0"/>
              </a:rPr>
              <a:t> </a:t>
            </a:r>
            <a:r>
              <a:rPr lang="es-MX" dirty="0" err="1">
                <a:latin typeface="Century Gothic" panose="020B0502020202020204" pitchFamily="34" charset="0"/>
              </a:rPr>
              <a:t>next</a:t>
            </a:r>
            <a:r>
              <a:rPr lang="es-MX" dirty="0">
                <a:latin typeface="Century Gothic" panose="020B0502020202020204" pitchFamily="34" charset="0"/>
              </a:rPr>
              <a:t> </a:t>
            </a:r>
            <a:r>
              <a:rPr lang="es-MX" dirty="0" err="1">
                <a:latin typeface="Century Gothic" panose="020B0502020202020204" pitchFamily="34" charset="0"/>
              </a:rPr>
              <a:t>few</a:t>
            </a:r>
            <a:r>
              <a:rPr lang="es-MX" dirty="0">
                <a:latin typeface="Century Gothic" panose="020B0502020202020204" pitchFamily="34" charset="0"/>
              </a:rPr>
              <a:t> </a:t>
            </a:r>
            <a:r>
              <a:rPr lang="es-MX" dirty="0" err="1">
                <a:latin typeface="Century Gothic" panose="020B0502020202020204" pitchFamily="34" charset="0"/>
              </a:rPr>
              <a:t>slides</a:t>
            </a:r>
            <a:r>
              <a:rPr lang="es-MX" dirty="0">
                <a:latin typeface="Century Gothic" panose="020B0502020202020204" pitchFamily="34" charset="0"/>
              </a:rPr>
              <a:t> </a:t>
            </a:r>
            <a:r>
              <a:rPr lang="es-MX" dirty="0" err="1">
                <a:latin typeface="Century Gothic" panose="020B0502020202020204" pitchFamily="34" charset="0"/>
              </a:rPr>
              <a:t>we</a:t>
            </a:r>
            <a:r>
              <a:rPr lang="es-MX" dirty="0">
                <a:latin typeface="Century Gothic" panose="020B0502020202020204" pitchFamily="34" charset="0"/>
              </a:rPr>
              <a:t> </a:t>
            </a:r>
            <a:r>
              <a:rPr lang="es-MX" dirty="0" err="1">
                <a:latin typeface="Century Gothic" panose="020B0502020202020204" pitchFamily="34" charset="0"/>
              </a:rPr>
              <a:t>will</a:t>
            </a:r>
            <a:r>
              <a:rPr lang="es-MX" dirty="0">
                <a:latin typeface="Century Gothic" panose="020B0502020202020204" pitchFamily="34" charset="0"/>
              </a:rPr>
              <a:t> </a:t>
            </a:r>
            <a:r>
              <a:rPr lang="es-MX" dirty="0" err="1">
                <a:latin typeface="Century Gothic" panose="020B0502020202020204" pitchFamily="34" charset="0"/>
              </a:rPr>
              <a:t>consider</a:t>
            </a:r>
            <a:r>
              <a:rPr lang="es-MX" dirty="0">
                <a:latin typeface="Century Gothic" panose="020B0502020202020204" pitchFamily="34" charset="0"/>
              </a:rPr>
              <a:t> </a:t>
            </a:r>
            <a:r>
              <a:rPr lang="es-MX" dirty="0" err="1">
                <a:latin typeface="Century Gothic" panose="020B0502020202020204" pitchFamily="34" charset="0"/>
              </a:rPr>
              <a:t>them</a:t>
            </a:r>
            <a:r>
              <a:rPr lang="es-MX" dirty="0">
                <a:latin typeface="Century Gothic" panose="020B0502020202020204" pitchFamily="34" charset="0"/>
              </a:rPr>
              <a:t>. </a:t>
            </a:r>
          </a:p>
        </p:txBody>
      </p:sp>
    </p:spTree>
    <p:extLst>
      <p:ext uri="{BB962C8B-B14F-4D97-AF65-F5344CB8AC3E}">
        <p14:creationId xmlns:p14="http://schemas.microsoft.com/office/powerpoint/2010/main" val="16934713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dirty="0">
                <a:latin typeface="Century Gothic" panose="020B0502020202020204" pitchFamily="34" charset="0"/>
              </a:rPr>
              <a:t>First, the policies and programs that form the basis of evaluation studies are products of political decisions. Second, because evaluation is an aid to decision making, its findings constitute part of a debate within the political arena. And third, evaluations, by their nature, endorse or reject a particular political stance, so they are not value-free. </a:t>
            </a:r>
            <a:endParaRPr lang="es-MX" sz="140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53</a:t>
            </a:fld>
            <a:endParaRPr lang="en-US"/>
          </a:p>
        </p:txBody>
      </p:sp>
    </p:spTree>
    <p:extLst>
      <p:ext uri="{BB962C8B-B14F-4D97-AF65-F5344CB8AC3E}">
        <p14:creationId xmlns:p14="http://schemas.microsoft.com/office/powerpoint/2010/main" val="256240270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47500" lnSpcReduction="20000"/>
          </a:bodyPr>
          <a:lstStyle/>
          <a:p>
            <a:pPr>
              <a:lnSpc>
                <a:spcPct val="150000"/>
              </a:lnSpc>
              <a:buFont typeface="Arial" pitchFamily="34" charset="0"/>
              <a:buNone/>
            </a:pPr>
            <a:r>
              <a:rPr lang="en-US" b="1" dirty="0">
                <a:latin typeface="Century Gothic" panose="020B0502020202020204" pitchFamily="34" charset="0"/>
              </a:rPr>
              <a:t>Selecting evaluators: </a:t>
            </a:r>
            <a:r>
              <a:rPr lang="en-US" dirty="0">
                <a:latin typeface="Century Gothic" panose="020B0502020202020204" pitchFamily="34" charset="0"/>
              </a:rPr>
              <a:t>Evaluators may be selected for different</a:t>
            </a:r>
            <a:r>
              <a:rPr lang="en-US" baseline="0" dirty="0">
                <a:latin typeface="Century Gothic" panose="020B0502020202020204" pitchFamily="34" charset="0"/>
              </a:rPr>
              <a:t> aspects, but some of them </a:t>
            </a:r>
            <a:r>
              <a:rPr lang="en-US" sz="1100" dirty="0">
                <a:latin typeface="Century Gothic" panose="020B0502020202020204" pitchFamily="34" charset="0"/>
              </a:rPr>
              <a:t>could be chosen for </a:t>
            </a:r>
            <a:r>
              <a:rPr lang="en-US" baseline="0" dirty="0">
                <a:latin typeface="Century Gothic" panose="020B0502020202020204" pitchFamily="34" charset="0"/>
              </a:rPr>
              <a:t>their impartiality or for their sympathy toward the program, for their criticism, or for the ease with which they can be controlled. </a:t>
            </a:r>
          </a:p>
          <a:p>
            <a:pPr>
              <a:lnSpc>
                <a:spcPct val="150000"/>
              </a:lnSpc>
              <a:buFont typeface="Arial" pitchFamily="34" charset="0"/>
              <a:buChar char="•"/>
            </a:pPr>
            <a:endParaRPr lang="en-US" dirty="0">
              <a:latin typeface="Century Gothic" panose="020B0502020202020204" pitchFamily="34" charset="0"/>
            </a:endParaRPr>
          </a:p>
          <a:p>
            <a:pPr>
              <a:lnSpc>
                <a:spcPct val="150000"/>
              </a:lnSpc>
              <a:buFont typeface="Arial" pitchFamily="34" charset="0"/>
              <a:buNone/>
            </a:pPr>
            <a:r>
              <a:rPr lang="en-US" b="1" dirty="0">
                <a:latin typeface="Century Gothic" panose="020B0502020202020204" pitchFamily="34" charset="0"/>
              </a:rPr>
              <a:t>The choice of indicators and instruments: </a:t>
            </a:r>
            <a:r>
              <a:rPr lang="en-US" dirty="0">
                <a:latin typeface="Century Gothic" panose="020B0502020202020204" pitchFamily="34" charset="0"/>
              </a:rPr>
              <a:t>The decision to use the quantitative or qualitative methods may have an influence on political interests. The decision to use a behavioral model can also have an influence on political interests. </a:t>
            </a:r>
            <a:r>
              <a:rPr lang="en-US" b="1" u="sng" dirty="0">
                <a:latin typeface="Century Gothic" panose="020B0502020202020204" pitchFamily="34" charset="0"/>
              </a:rPr>
              <a:t>Make sure your</a:t>
            </a:r>
            <a:r>
              <a:rPr lang="en-US" b="1" u="sng" baseline="0" dirty="0">
                <a:latin typeface="Century Gothic" panose="020B0502020202020204" pitchFamily="34" charset="0"/>
              </a:rPr>
              <a:t> stakeholders are comfortable with qualitative methods and will trust the results.</a:t>
            </a:r>
          </a:p>
          <a:p>
            <a:pPr>
              <a:lnSpc>
                <a:spcPct val="150000"/>
              </a:lnSpc>
              <a:buFont typeface="Arial" pitchFamily="34" charset="0"/>
              <a:buChar char="•"/>
            </a:pPr>
            <a:endParaRPr lang="en-US" b="1" dirty="0">
              <a:latin typeface="Century Gothic" panose="020B0502020202020204" pitchFamily="34" charset="0"/>
            </a:endParaRPr>
          </a:p>
          <a:p>
            <a:pPr>
              <a:lnSpc>
                <a:spcPct val="150000"/>
              </a:lnSpc>
              <a:buFont typeface="Arial" pitchFamily="34" charset="0"/>
              <a:buNone/>
            </a:pPr>
            <a:r>
              <a:rPr lang="en-US" b="1" dirty="0">
                <a:latin typeface="Century Gothic" panose="020B0502020202020204" pitchFamily="34" charset="0"/>
              </a:rPr>
              <a:t>The choice of stakeholders to </a:t>
            </a:r>
            <a:r>
              <a:rPr lang="en-US" b="1" u="none" dirty="0">
                <a:latin typeface="Century Gothic" panose="020B0502020202020204" pitchFamily="34" charset="0"/>
              </a:rPr>
              <a:t>get</a:t>
            </a:r>
            <a:r>
              <a:rPr lang="en-US" b="1" dirty="0">
                <a:latin typeface="Century Gothic" panose="020B0502020202020204" pitchFamily="34" charset="0"/>
              </a:rPr>
              <a:t> </a:t>
            </a:r>
            <a:r>
              <a:rPr lang="en-US" sz="1100" b="1" dirty="0">
                <a:latin typeface="Century Gothic" panose="020B0502020202020204" pitchFamily="34" charset="0"/>
              </a:rPr>
              <a:t>involved in </a:t>
            </a:r>
            <a:r>
              <a:rPr lang="en-US" b="1" dirty="0">
                <a:latin typeface="Century Gothic" panose="020B0502020202020204" pitchFamily="34" charset="0"/>
              </a:rPr>
              <a:t>the consult: </a:t>
            </a:r>
            <a:r>
              <a:rPr lang="en-US" dirty="0">
                <a:latin typeface="Century Gothic" panose="020B0502020202020204" pitchFamily="34" charset="0"/>
              </a:rPr>
              <a:t>The design of the evaluation and the topics that are studied may be different—if only government officials will be interviewed compared to the subjects to assess whether people from non-governmental organizations and the community are included, the evaluator may be formally or informally discouraged from collecting data from certain groups that oppose the program.</a:t>
            </a:r>
          </a:p>
          <a:p>
            <a:pPr>
              <a:lnSpc>
                <a:spcPct val="150000"/>
              </a:lnSpc>
              <a:buFont typeface="Arial" pitchFamily="34" charset="0"/>
              <a:buChar char="•"/>
            </a:pPr>
            <a:endParaRPr lang="en-US" dirty="0">
              <a:latin typeface="Century Gothic" panose="020B0502020202020204" pitchFamily="34" charset="0"/>
            </a:endParaRPr>
          </a:p>
          <a:p>
            <a:pPr>
              <a:lnSpc>
                <a:spcPct val="150000"/>
              </a:lnSpc>
              <a:buFont typeface="Arial" pitchFamily="34" charset="0"/>
              <a:buNone/>
            </a:pPr>
            <a:r>
              <a:rPr lang="en-US" b="1" dirty="0">
                <a:latin typeface="Century Gothic" panose="020B0502020202020204" pitchFamily="34" charset="0"/>
              </a:rPr>
              <a:t>Professional orientation of the evaluators: </a:t>
            </a:r>
            <a:r>
              <a:rPr lang="en-US" dirty="0">
                <a:latin typeface="Century Gothic" panose="020B0502020202020204" pitchFamily="34" charset="0"/>
              </a:rPr>
              <a:t>The decision to hire economists, sociologists, political scientists, or anthropologists will result in one or another type of analysis for our design and our results.</a:t>
            </a:r>
          </a:p>
          <a:p>
            <a:pPr>
              <a:lnSpc>
                <a:spcPct val="150000"/>
              </a:lnSpc>
              <a:buFont typeface="Arial" pitchFamily="34" charset="0"/>
              <a:buChar char="•"/>
            </a:pPr>
            <a:endParaRPr lang="en-US" dirty="0">
              <a:latin typeface="Century Gothic" panose="020B0502020202020204" pitchFamily="34" charset="0"/>
            </a:endParaRPr>
          </a:p>
          <a:p>
            <a:pPr>
              <a:lnSpc>
                <a:spcPct val="150000"/>
              </a:lnSpc>
              <a:buFont typeface="Arial" pitchFamily="34" charset="0"/>
              <a:buNone/>
            </a:pPr>
            <a:r>
              <a:rPr lang="en-US" b="1" dirty="0">
                <a:latin typeface="Century Gothic" panose="020B0502020202020204" pitchFamily="34" charset="0"/>
              </a:rPr>
              <a:t>Internal or external evaluation? </a:t>
            </a:r>
            <a:r>
              <a:rPr lang="en-US" b="0" dirty="0">
                <a:latin typeface="Century Gothic" panose="020B0502020202020204" pitchFamily="34" charset="0"/>
              </a:rPr>
              <a:t>Evaluations may be conducted by internal or </a:t>
            </a:r>
            <a:r>
              <a:rPr lang="en-US" sz="1100" dirty="0">
                <a:latin typeface="Century Gothic" panose="020B0502020202020204" pitchFamily="34" charset="0"/>
              </a:rPr>
              <a:t>external staff. Internal program staff is likely to have more political pressures against certain outcomes, this is why it is more advisable to do external evaluations. In some countries internal and </a:t>
            </a:r>
            <a:r>
              <a:rPr lang="en-US" b="0" dirty="0">
                <a:latin typeface="Century Gothic" panose="020B0502020202020204" pitchFamily="34" charset="0"/>
              </a:rPr>
              <a:t>external evaluations are regulated by law to avoid such conflicts of interest.</a:t>
            </a:r>
          </a:p>
          <a:p>
            <a:pPr>
              <a:lnSpc>
                <a:spcPct val="150000"/>
              </a:lnSpc>
              <a:buFont typeface="Arial" pitchFamily="34" charset="0"/>
              <a:buNone/>
            </a:pPr>
            <a:endParaRPr lang="en-US" b="1" dirty="0">
              <a:latin typeface="Century Gothic" panose="020B0502020202020204" pitchFamily="34" charset="0"/>
            </a:endParaRPr>
          </a:p>
          <a:p>
            <a:pPr>
              <a:lnSpc>
                <a:spcPct val="150000"/>
              </a:lnSpc>
              <a:buFont typeface="Arial" pitchFamily="34" charset="0"/>
              <a:buNone/>
            </a:pPr>
            <a:r>
              <a:rPr lang="en-US" b="1" dirty="0">
                <a:latin typeface="Century Gothic" panose="020B0502020202020204" pitchFamily="34" charset="0"/>
              </a:rPr>
              <a:t>Dissemination and use of evaluation: </a:t>
            </a:r>
            <a:r>
              <a:rPr lang="en-US" dirty="0">
                <a:latin typeface="Century Gothic" panose="020B0502020202020204" pitchFamily="34" charset="0"/>
              </a:rPr>
              <a:t>The use of evaluation results is likely </a:t>
            </a:r>
            <a:r>
              <a:rPr lang="en-US" sz="1100" dirty="0">
                <a:latin typeface="Century Gothic" panose="020B0502020202020204" pitchFamily="34" charset="0"/>
              </a:rPr>
              <a:t>to be one of the elements with greater or more management of the political domain. The selection of reviewers, the language usage in the report or the results, and the selection of the means used </a:t>
            </a:r>
            <a:r>
              <a:rPr lang="en-US" dirty="0">
                <a:latin typeface="Century Gothic" panose="020B0502020202020204" pitchFamily="34" charset="0"/>
              </a:rPr>
              <a:t>to disseminate the results of the evaluation are highly vulnerable to political influences.</a:t>
            </a:r>
            <a:br>
              <a:rPr lang="en-US" dirty="0">
                <a:latin typeface="Century Gothic" panose="020B0502020202020204" pitchFamily="34" charset="0"/>
              </a:rPr>
            </a:br>
            <a:endParaRPr lang="en-US" dirty="0">
              <a:latin typeface="Century Gothic" panose="020B0502020202020204" pitchFamily="34" charset="0"/>
            </a:endParaRPr>
          </a:p>
          <a:p>
            <a:pPr>
              <a:lnSpc>
                <a:spcPct val="150000"/>
              </a:lnSpc>
              <a:buFont typeface="Arial" pitchFamily="34" charset="0"/>
              <a:buNone/>
            </a:pPr>
            <a:r>
              <a:rPr lang="en-US" b="1" dirty="0">
                <a:latin typeface="Century Gothic" panose="020B0502020202020204" pitchFamily="34" charset="0"/>
              </a:rPr>
              <a:t>Report distribution: </a:t>
            </a:r>
            <a:r>
              <a:rPr lang="en-US" dirty="0">
                <a:latin typeface="Century Gothic" panose="020B0502020202020204" pitchFamily="34" charset="0"/>
              </a:rPr>
              <a:t>Often, an effective way to avoid criticism is to not share the results of the evaluation. On the other hand, sharing the results of the evaluation will depend on the audience to be reached, the platforms that are used to disseminate results, and the users of those scenarios.</a:t>
            </a:r>
          </a:p>
          <a:p>
            <a:pPr>
              <a:lnSpc>
                <a:spcPct val="150000"/>
              </a:lnSpc>
              <a:buFont typeface="Arial" pitchFamily="34" charset="0"/>
              <a:buNone/>
            </a:pPr>
            <a:endParaRPr lang="en-US" dirty="0">
              <a:latin typeface="Century Gothic" panose="020B0502020202020204" pitchFamily="34" charset="0"/>
            </a:endParaRPr>
          </a:p>
          <a:p>
            <a:pPr defTabSz="867491">
              <a:buFont typeface="Arial" pitchFamily="34" charset="0"/>
              <a:buNone/>
              <a:defRPr/>
            </a:pPr>
            <a:r>
              <a:rPr lang="en-US" b="1" dirty="0">
                <a:latin typeface="Century Gothic" panose="020B0502020202020204" pitchFamily="34" charset="0"/>
              </a:rPr>
              <a:t>Mandatory or non-mandatory recommendations: </a:t>
            </a:r>
            <a:r>
              <a:rPr lang="en-US" dirty="0">
                <a:latin typeface="Century Gothic" panose="020B0502020202020204" pitchFamily="34" charset="0"/>
              </a:rPr>
              <a:t>Finally, the mandatory or non-mandatory nature of evaluations has enormous political influence. There is a great deal of discussion as to whether it is advisable or not to make mandatory</a:t>
            </a:r>
            <a:r>
              <a:rPr lang="en-US" baseline="0" dirty="0">
                <a:latin typeface="Century Gothic" panose="020B0502020202020204" pitchFamily="34" charset="0"/>
              </a:rPr>
              <a:t> </a:t>
            </a:r>
            <a:r>
              <a:rPr lang="en-US" dirty="0">
                <a:latin typeface="Century Gothic" panose="020B0502020202020204" pitchFamily="34" charset="0"/>
              </a:rPr>
              <a:t>the recommendations of evaluations.</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54</a:t>
            </a:fld>
            <a:endParaRPr lang="en-US"/>
          </a:p>
        </p:txBody>
      </p:sp>
    </p:spTree>
    <p:extLst>
      <p:ext uri="{BB962C8B-B14F-4D97-AF65-F5344CB8AC3E}">
        <p14:creationId xmlns:p14="http://schemas.microsoft.com/office/powerpoint/2010/main" val="337003863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pPr defTabSz="867491">
              <a:defRPr/>
            </a:pPr>
            <a:r>
              <a:rPr lang="en-US" b="0" dirty="0">
                <a:latin typeface="Century Gothic" panose="020B0502020202020204" pitchFamily="34" charset="0"/>
              </a:rPr>
              <a:t>Presented here are strategies for addressing political and cultural influences in evaluation.</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55</a:t>
            </a:fld>
            <a:endParaRPr lang="en-US"/>
          </a:p>
        </p:txBody>
      </p:sp>
    </p:spTree>
    <p:extLst>
      <p:ext uri="{BB962C8B-B14F-4D97-AF65-F5344CB8AC3E}">
        <p14:creationId xmlns:p14="http://schemas.microsoft.com/office/powerpoint/2010/main" val="19185934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Marcador de notas 2"/>
          <p:cNvSpPr>
            <a:spLocks noGrp="1"/>
          </p:cNvSpPr>
          <p:nvPr>
            <p:ph type="body" idx="1"/>
          </p:nvPr>
        </p:nvSpPr>
        <p:spPr>
          <a:xfrm>
            <a:off x="731838" y="4621213"/>
            <a:ext cx="5851525" cy="3779837"/>
          </a:xfrm>
          <a:prstGeom prst="rect">
            <a:avLst/>
          </a:prstGeom>
        </p:spPr>
        <p:txBody>
          <a:bodyPr/>
          <a:lstStyle/>
          <a:p>
            <a:r>
              <a:rPr lang="es-MX" dirty="0" err="1">
                <a:latin typeface="Century Gothic" panose="020B0502020202020204" pitchFamily="34" charset="0"/>
              </a:rPr>
              <a:t>The</a:t>
            </a:r>
            <a:r>
              <a:rPr lang="es-MX" dirty="0">
                <a:latin typeface="Century Gothic" panose="020B0502020202020204" pitchFamily="34" charset="0"/>
              </a:rPr>
              <a:t> </a:t>
            </a:r>
            <a:r>
              <a:rPr lang="es-MX" dirty="0" err="1">
                <a:latin typeface="Century Gothic" panose="020B0502020202020204" pitchFamily="34" charset="0"/>
              </a:rPr>
              <a:t>next</a:t>
            </a:r>
            <a:r>
              <a:rPr lang="es-MX" dirty="0">
                <a:latin typeface="Century Gothic" panose="020B0502020202020204" pitchFamily="34" charset="0"/>
              </a:rPr>
              <a:t> </a:t>
            </a:r>
            <a:r>
              <a:rPr lang="es-MX" dirty="0" err="1">
                <a:latin typeface="Century Gothic" panose="020B0502020202020204" pitchFamily="34" charset="0"/>
              </a:rPr>
              <a:t>few</a:t>
            </a:r>
            <a:r>
              <a:rPr lang="es-MX" dirty="0">
                <a:latin typeface="Century Gothic" panose="020B0502020202020204" pitchFamily="34" charset="0"/>
              </a:rPr>
              <a:t> </a:t>
            </a:r>
            <a:r>
              <a:rPr lang="es-MX" dirty="0" err="1">
                <a:latin typeface="Century Gothic" panose="020B0502020202020204" pitchFamily="34" charset="0"/>
              </a:rPr>
              <a:t>slides</a:t>
            </a:r>
            <a:r>
              <a:rPr lang="es-MX" dirty="0">
                <a:latin typeface="Century Gothic" panose="020B0502020202020204" pitchFamily="34" charset="0"/>
              </a:rPr>
              <a:t> </a:t>
            </a:r>
            <a:r>
              <a:rPr lang="es-MX" dirty="0" err="1">
                <a:latin typeface="Century Gothic" panose="020B0502020202020204" pitchFamily="34" charset="0"/>
              </a:rPr>
              <a:t>were</a:t>
            </a:r>
            <a:r>
              <a:rPr lang="es-MX" dirty="0">
                <a:latin typeface="Century Gothic" panose="020B0502020202020204" pitchFamily="34" charset="0"/>
              </a:rPr>
              <a:t> </a:t>
            </a:r>
            <a:r>
              <a:rPr lang="es-MX" dirty="0" err="1">
                <a:latin typeface="Century Gothic" panose="020B0502020202020204" pitchFamily="34" charset="0"/>
              </a:rPr>
              <a:t>retrieved</a:t>
            </a:r>
            <a:r>
              <a:rPr lang="es-MX" dirty="0">
                <a:latin typeface="Century Gothic" panose="020B0502020202020204" pitchFamily="34" charset="0"/>
              </a:rPr>
              <a:t> </a:t>
            </a:r>
            <a:r>
              <a:rPr lang="es-MX" dirty="0" err="1">
                <a:latin typeface="Century Gothic" panose="020B0502020202020204" pitchFamily="34" charset="0"/>
              </a:rPr>
              <a:t>from</a:t>
            </a:r>
            <a:r>
              <a:rPr lang="es-MX" dirty="0">
                <a:latin typeface="Century Gothic" panose="020B0502020202020204" pitchFamily="34" charset="0"/>
              </a:rPr>
              <a:t> </a:t>
            </a:r>
            <a:r>
              <a:rPr lang="es-MX" dirty="0" err="1">
                <a:latin typeface="Century Gothic" panose="020B0502020202020204" pitchFamily="34" charset="0"/>
              </a:rPr>
              <a:t>the</a:t>
            </a:r>
            <a:r>
              <a:rPr lang="es-MX" dirty="0">
                <a:latin typeface="Century Gothic" panose="020B0502020202020204" pitchFamily="34" charset="0"/>
              </a:rPr>
              <a:t> </a:t>
            </a:r>
            <a:r>
              <a:rPr lang="es-MX" dirty="0" err="1">
                <a:latin typeface="Century Gothic" panose="020B0502020202020204" pitchFamily="34" charset="0"/>
              </a:rPr>
              <a:t>book</a:t>
            </a:r>
            <a:r>
              <a:rPr lang="es-MX" dirty="0">
                <a:latin typeface="Century Gothic" panose="020B0502020202020204" pitchFamily="34" charset="0"/>
              </a:rPr>
              <a:t>, “</a:t>
            </a:r>
            <a:r>
              <a:rPr lang="en-US" sz="1200" kern="1200" dirty="0">
                <a:solidFill>
                  <a:schemeClr val="tx1"/>
                </a:solidFill>
                <a:effectLst/>
                <a:latin typeface="Century Gothic" panose="020B0502020202020204" pitchFamily="34" charset="0"/>
                <a:ea typeface="+mn-ea"/>
                <a:cs typeface="+mn-cs"/>
              </a:rPr>
              <a:t>Qualitative Research and Evaluation Methods</a:t>
            </a:r>
            <a:r>
              <a:rPr lang="es-MX" dirty="0">
                <a:latin typeface="Century Gothic" panose="020B0502020202020204" pitchFamily="34" charset="0"/>
              </a:rPr>
              <a:t>” </a:t>
            </a:r>
            <a:r>
              <a:rPr lang="es-MX" dirty="0" err="1">
                <a:latin typeface="Century Gothic" panose="020B0502020202020204" pitchFamily="34" charset="0"/>
              </a:rPr>
              <a:t>by</a:t>
            </a:r>
            <a:r>
              <a:rPr lang="es-MX" dirty="0">
                <a:latin typeface="Century Gothic" panose="020B0502020202020204" pitchFamily="34" charset="0"/>
              </a:rPr>
              <a:t> Michael </a:t>
            </a:r>
            <a:r>
              <a:rPr lang="es-MX" dirty="0" err="1">
                <a:latin typeface="Century Gothic" panose="020B0502020202020204" pitchFamily="34" charset="0"/>
              </a:rPr>
              <a:t>Patton</a:t>
            </a:r>
            <a:r>
              <a:rPr lang="es-MX" dirty="0">
                <a:latin typeface="Century Gothic" panose="020B0502020202020204" pitchFamily="34" charset="0"/>
              </a:rPr>
              <a:t> (2001, </a:t>
            </a:r>
            <a:r>
              <a:rPr lang="en-US" dirty="0">
                <a:latin typeface="Century Gothic" panose="020B0502020202020204" pitchFamily="34" charset="0"/>
              </a:rPr>
              <a:t>SAGE Publications, Inc.)</a:t>
            </a:r>
            <a:r>
              <a:rPr lang="es-MX" dirty="0">
                <a:latin typeface="Century Gothic" panose="020B0502020202020204" pitchFamily="34" charset="0"/>
              </a:rPr>
              <a:t> , and </a:t>
            </a:r>
            <a:r>
              <a:rPr lang="es-MX" dirty="0" err="1">
                <a:latin typeface="Century Gothic" panose="020B0502020202020204" pitchFamily="34" charset="0"/>
              </a:rPr>
              <a:t>contain</a:t>
            </a:r>
            <a:r>
              <a:rPr lang="es-MX" dirty="0">
                <a:latin typeface="Century Gothic" panose="020B0502020202020204" pitchFamily="34" charset="0"/>
              </a:rPr>
              <a:t> a </a:t>
            </a:r>
            <a:r>
              <a:rPr lang="es-MX" dirty="0" err="1">
                <a:latin typeface="Century Gothic" panose="020B0502020202020204" pitchFamily="34" charset="0"/>
              </a:rPr>
              <a:t>checklist</a:t>
            </a:r>
            <a:r>
              <a:rPr lang="es-MX" dirty="0">
                <a:latin typeface="Century Gothic" panose="020B0502020202020204" pitchFamily="34" charset="0"/>
              </a:rPr>
              <a:t> </a:t>
            </a:r>
            <a:r>
              <a:rPr lang="es-MX" dirty="0" err="1">
                <a:latin typeface="Century Gothic" panose="020B0502020202020204" pitchFamily="34" charset="0"/>
              </a:rPr>
              <a:t>for</a:t>
            </a:r>
            <a:r>
              <a:rPr lang="es-MX" dirty="0">
                <a:latin typeface="Century Gothic" panose="020B0502020202020204" pitchFamily="34" charset="0"/>
              </a:rPr>
              <a:t> </a:t>
            </a:r>
            <a:r>
              <a:rPr lang="es-MX" dirty="0" err="1">
                <a:latin typeface="Century Gothic" panose="020B0502020202020204" pitchFamily="34" charset="0"/>
              </a:rPr>
              <a:t>ethical</a:t>
            </a:r>
            <a:r>
              <a:rPr lang="es-MX" dirty="0">
                <a:latin typeface="Century Gothic" panose="020B0502020202020204" pitchFamily="34" charset="0"/>
              </a:rPr>
              <a:t> </a:t>
            </a:r>
            <a:r>
              <a:rPr lang="es-MX" dirty="0" err="1">
                <a:latin typeface="Century Gothic" panose="020B0502020202020204" pitchFamily="34" charset="0"/>
              </a:rPr>
              <a:t>issues</a:t>
            </a:r>
            <a:r>
              <a:rPr lang="es-MX" dirty="0">
                <a:latin typeface="Century Gothic" panose="020B0502020202020204" pitchFamily="34" charset="0"/>
              </a:rPr>
              <a:t> in </a:t>
            </a:r>
            <a:r>
              <a:rPr lang="es-MX" dirty="0" err="1">
                <a:latin typeface="Century Gothic" panose="020B0502020202020204" pitchFamily="34" charset="0"/>
              </a:rPr>
              <a:t>evaluation</a:t>
            </a:r>
            <a:r>
              <a:rPr lang="es-MX" dirty="0">
                <a:latin typeface="Century Gothic" panose="020B0502020202020204" pitchFamily="34" charset="0"/>
              </a:rPr>
              <a:t>.</a:t>
            </a:r>
          </a:p>
        </p:txBody>
      </p:sp>
    </p:spTree>
    <p:extLst>
      <p:ext uri="{BB962C8B-B14F-4D97-AF65-F5344CB8AC3E}">
        <p14:creationId xmlns:p14="http://schemas.microsoft.com/office/powerpoint/2010/main" val="189669678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fontScale="77500" lnSpcReduction="20000"/>
          </a:bodyPr>
          <a:lstStyle/>
          <a:p>
            <a:pPr marL="228600" indent="-228600" rtl="0" fontAlgn="t">
              <a:buAutoNum type="arabicPeriod"/>
            </a:pPr>
            <a:r>
              <a:rPr lang="en-US" sz="1200" b="1" dirty="0">
                <a:latin typeface="Century Gothic" panose="020B0502020202020204" pitchFamily="34" charset="0"/>
              </a:rPr>
              <a:t>Explain the purpose of the research</a:t>
            </a:r>
          </a:p>
          <a:p>
            <a:pPr marL="628650" lvl="1" indent="-171450" rtl="0" fontAlgn="t">
              <a:buFont typeface="Wingdings" panose="05000000000000000000" pitchFamily="2" charset="2"/>
              <a:buChar char="§"/>
            </a:pP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Be accurate and understandable</a:t>
            </a:r>
          </a:p>
          <a:p>
            <a:pPr marL="628650" lvl="1" indent="-171450" rtl="0" fontAlgn="t">
              <a:buFont typeface="Wingdings" panose="05000000000000000000" pitchFamily="2" charset="2"/>
              <a:buChar char="§"/>
            </a:pPr>
            <a:r>
              <a:rPr lang="en-US" sz="1200" dirty="0">
                <a:latin typeface="Century Gothic" panose="020B0502020202020204" pitchFamily="34" charset="0"/>
              </a:rPr>
              <a:t>Use lay language (no jargon)</a:t>
            </a:r>
          </a:p>
          <a:p>
            <a:pPr marL="628650" lvl="1" indent="-171450" rtl="0" fontAlgn="t">
              <a:buFont typeface="Wingdings" panose="05000000000000000000" pitchFamily="2" charset="2"/>
              <a:buChar char="§"/>
            </a:pPr>
            <a:r>
              <a:rPr lang="en-US" sz="1200" dirty="0">
                <a:latin typeface="Century Gothic" panose="020B0502020202020204" pitchFamily="34" charset="0"/>
              </a:rPr>
              <a:t>Decide what should and should not be shared</a:t>
            </a:r>
          </a:p>
          <a:p>
            <a:pPr marL="628650" lvl="1" indent="-171450" rtl="0" fontAlgn="t">
              <a:buFont typeface="Wingdings" panose="05000000000000000000" pitchFamily="2" charset="2"/>
              <a:buChar char="§"/>
            </a:pPr>
            <a:r>
              <a:rPr lang="en-US" sz="1200" dirty="0">
                <a:latin typeface="Century Gothic" panose="020B0502020202020204" pitchFamily="34" charset="0"/>
              </a:rPr>
              <a:t>Explain how the evaluation will contribute to society, their community, the world</a:t>
            </a:r>
          </a:p>
          <a:p>
            <a:pPr rtl="0" fontAlgn="t">
              <a:buFont typeface="Arial" pitchFamily="34" charset="0"/>
              <a:buNone/>
            </a:pPr>
            <a:endParaRPr lang="en-US" sz="1200" dirty="0">
              <a:latin typeface="Century Gothic" panose="020B0502020202020204" pitchFamily="34" charset="0"/>
            </a:endParaRPr>
          </a:p>
          <a:p>
            <a:pPr rtl="0" fontAlgn="t"/>
            <a:r>
              <a:rPr lang="en-US" sz="1200" b="1" dirty="0">
                <a:latin typeface="Century Gothic" panose="020B0502020202020204" pitchFamily="34" charset="0"/>
              </a:rPr>
              <a:t>2–3. Promises and reciprocity </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Don't make promises you won't or can't keep</a:t>
            </a:r>
          </a:p>
          <a:p>
            <a:pPr marL="628650" lvl="1" indent="-171450" rtl="0" fontAlgn="t">
              <a:buFont typeface="Wingdings" panose="05000000000000000000" pitchFamily="2" charset="2"/>
              <a:buChar char="§"/>
            </a:pPr>
            <a:r>
              <a:rPr lang="en-US" sz="1200" dirty="0">
                <a:latin typeface="Century Gothic" panose="020B0502020202020204" pitchFamily="34" charset="0"/>
              </a:rPr>
              <a:t>Why should the participant take part in the research?</a:t>
            </a:r>
          </a:p>
          <a:p>
            <a:pPr marL="628650" lvl="1" indent="-171450" rtl="0" fontAlgn="t">
              <a:buFont typeface="Wingdings" panose="05000000000000000000" pitchFamily="2" charset="2"/>
              <a:buChar char="§"/>
            </a:pPr>
            <a:r>
              <a:rPr lang="en-US" sz="1200" dirty="0">
                <a:latin typeface="Century Gothic" panose="020B0502020202020204" pitchFamily="34" charset="0"/>
              </a:rPr>
              <a:t>What's the benefit to them?</a:t>
            </a:r>
          </a:p>
          <a:p>
            <a:pPr rtl="0" fontAlgn="t"/>
            <a:endParaRPr lang="en-US" sz="1200" dirty="0">
              <a:latin typeface="Century Gothic" panose="020B0502020202020204" pitchFamily="34" charset="0"/>
            </a:endParaRPr>
          </a:p>
          <a:p>
            <a:pPr rtl="0" fontAlgn="t"/>
            <a:r>
              <a:rPr lang="en-US" sz="1200" b="1" dirty="0">
                <a:latin typeface="Century Gothic" panose="020B0502020202020204" pitchFamily="34" charset="0"/>
              </a:rPr>
              <a:t>4. Risk assessment </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How will this put the participant(s) at risk?</a:t>
            </a:r>
          </a:p>
          <a:p>
            <a:pPr marL="628650" lvl="1" indent="-171450" rtl="0" fontAlgn="t">
              <a:buFont typeface="Wingdings" panose="05000000000000000000" pitchFamily="2" charset="2"/>
              <a:buChar char="§"/>
            </a:pPr>
            <a:r>
              <a:rPr lang="en-US" sz="1200" dirty="0">
                <a:latin typeface="Century Gothic" panose="020B0502020202020204" pitchFamily="34" charset="0"/>
              </a:rPr>
              <a:t>Could there be legal implications?</a:t>
            </a:r>
          </a:p>
          <a:p>
            <a:pPr marL="628650" lvl="1" indent="-171450" rtl="0" fontAlgn="t">
              <a:buFont typeface="Wingdings" panose="05000000000000000000" pitchFamily="2" charset="2"/>
              <a:buChar char="§"/>
            </a:pPr>
            <a:r>
              <a:rPr lang="en-US" sz="1200" dirty="0">
                <a:latin typeface="Century Gothic" panose="020B0502020202020204" pitchFamily="34" charset="0"/>
              </a:rPr>
              <a:t>Could the study cause psychological distress?</a:t>
            </a:r>
          </a:p>
          <a:p>
            <a:pPr marL="628650" lvl="1" indent="-171450" rtl="0" fontAlgn="t">
              <a:buFont typeface="Wingdings" panose="05000000000000000000" pitchFamily="2" charset="2"/>
              <a:buChar char="§"/>
            </a:pPr>
            <a:r>
              <a:rPr lang="en-US" sz="1200" dirty="0">
                <a:latin typeface="Century Gothic" panose="020B0502020202020204" pitchFamily="34" charset="0"/>
              </a:rPr>
              <a:t>If you uncover controversial information, how should </a:t>
            </a:r>
            <a:r>
              <a:rPr lang="en-US" sz="1200" u="sng" dirty="0">
                <a:latin typeface="Century Gothic" panose="020B0502020202020204" pitchFamily="34" charset="0"/>
              </a:rPr>
              <a:t>it</a:t>
            </a:r>
            <a:r>
              <a:rPr lang="en-US" sz="1200" dirty="0">
                <a:latin typeface="Century Gothic" panose="020B0502020202020204" pitchFamily="34" charset="0"/>
              </a:rPr>
              <a:t> be shared?</a:t>
            </a:r>
          </a:p>
          <a:p>
            <a:pPr marL="628650" lvl="1" indent="-171450" rtl="0" fontAlgn="t">
              <a:buFont typeface="Wingdings" panose="05000000000000000000" pitchFamily="2" charset="2"/>
              <a:buChar char="§"/>
            </a:pPr>
            <a:r>
              <a:rPr lang="en-US" sz="1200" dirty="0">
                <a:latin typeface="Century Gothic" panose="020B0502020202020204" pitchFamily="34" charset="0"/>
              </a:rPr>
              <a:t>How will you communicate potential risk and handle issues that arise?</a:t>
            </a:r>
          </a:p>
          <a:p>
            <a:pPr rtl="0" fontAlgn="t"/>
            <a:endParaRPr lang="en-US" sz="1200" dirty="0">
              <a:latin typeface="Century Gothic" panose="020B0502020202020204" pitchFamily="34" charset="0"/>
            </a:endParaRPr>
          </a:p>
          <a:p>
            <a:pPr rtl="0" fontAlgn="t"/>
            <a:r>
              <a:rPr lang="en-US" sz="1200" b="1" dirty="0">
                <a:latin typeface="Century Gothic" panose="020B0502020202020204" pitchFamily="34" charset="0"/>
              </a:rPr>
              <a:t>5. Confidentiality</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What are the commitments that can be honored?</a:t>
            </a:r>
          </a:p>
          <a:p>
            <a:pPr marL="628650" lvl="1" indent="-171450" rtl="0" fontAlgn="t">
              <a:buFont typeface="Wingdings" panose="05000000000000000000" pitchFamily="2" charset="2"/>
              <a:buChar char="§"/>
            </a:pPr>
            <a:r>
              <a:rPr lang="en-US" sz="1200" dirty="0">
                <a:latin typeface="Century Gothic" panose="020B0502020202020204" pitchFamily="34" charset="0"/>
              </a:rPr>
              <a:t>Confidentiality—you know identity but will maintain confidentiality</a:t>
            </a:r>
          </a:p>
          <a:p>
            <a:pPr marL="628650" lvl="1" indent="-171450" rtl="0" fontAlgn="t">
              <a:buFont typeface="Wingdings" panose="05000000000000000000" pitchFamily="2" charset="2"/>
              <a:buChar char="§"/>
            </a:pPr>
            <a:r>
              <a:rPr lang="en-US" sz="1200" dirty="0">
                <a:latin typeface="Century Gothic" panose="020B0502020202020204" pitchFamily="34" charset="0"/>
              </a:rPr>
              <a:t>Anonymity—you do not know the identity of participants</a:t>
            </a:r>
          </a:p>
          <a:p>
            <a:pPr marL="628650" lvl="1" indent="-171450" rtl="0" fontAlgn="t">
              <a:buFont typeface="Wingdings" panose="05000000000000000000" pitchFamily="2" charset="2"/>
              <a:buChar char="§"/>
            </a:pPr>
            <a:r>
              <a:rPr lang="en-US" sz="1200" dirty="0">
                <a:latin typeface="Century Gothic" panose="020B0502020202020204" pitchFamily="34" charset="0"/>
              </a:rPr>
              <a:t>What information will be changed?</a:t>
            </a:r>
          </a:p>
          <a:p>
            <a:pPr marL="628650" lvl="1" indent="-171450" rtl="0" fontAlgn="t">
              <a:buFont typeface="Wingdings" panose="05000000000000000000" pitchFamily="2" charset="2"/>
              <a:buChar char="§"/>
            </a:pPr>
            <a:r>
              <a:rPr lang="en-US" sz="1200" dirty="0">
                <a:latin typeface="Century Gothic" panose="020B0502020202020204" pitchFamily="34" charset="0"/>
              </a:rPr>
              <a:t>What information can you </a:t>
            </a:r>
            <a:r>
              <a:rPr lang="en-US" sz="1200" u="sng" dirty="0">
                <a:latin typeface="Century Gothic" panose="020B0502020202020204" pitchFamily="34" charset="0"/>
              </a:rPr>
              <a:t>not</a:t>
            </a:r>
            <a:r>
              <a:rPr lang="en-US" sz="1200" dirty="0">
                <a:latin typeface="Century Gothic" panose="020B0502020202020204" pitchFamily="34" charset="0"/>
              </a:rPr>
              <a:t> promise to keep confidential?</a:t>
            </a:r>
          </a:p>
          <a:p>
            <a:pPr marL="628650" lvl="1" indent="-171450" rtl="0" fontAlgn="t">
              <a:buFont typeface="Wingdings" panose="05000000000000000000" pitchFamily="2" charset="2"/>
              <a:buChar char="§"/>
            </a:pPr>
            <a:r>
              <a:rPr lang="en-US" sz="1200" dirty="0">
                <a:latin typeface="Century Gothic" panose="020B0502020202020204" pitchFamily="34" charset="0"/>
              </a:rPr>
              <a:t>Data storage and maintenance (time and place)</a:t>
            </a:r>
          </a:p>
          <a:p>
            <a:pPr rtl="0" fontAlgn="t"/>
            <a:endParaRPr lang="en-US" sz="1200" dirty="0">
              <a:latin typeface="Century Gothic" panose="020B0502020202020204" pitchFamily="34" charset="0"/>
            </a:endParaRPr>
          </a:p>
          <a:p>
            <a:pPr rtl="0" fontAlgn="t"/>
            <a:r>
              <a:rPr lang="en-US" sz="1200" b="1" dirty="0">
                <a:latin typeface="Century Gothic" panose="020B0502020202020204" pitchFamily="34" charset="0"/>
              </a:rPr>
              <a:t>6. Informed consent</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Is it necessary? What kind will work for the situation?</a:t>
            </a:r>
          </a:p>
          <a:p>
            <a:pPr marL="628650" lvl="1" indent="-171450" rtl="0" fontAlgn="t">
              <a:buFont typeface="Wingdings" panose="05000000000000000000" pitchFamily="2" charset="2"/>
              <a:buChar char="§"/>
            </a:pPr>
            <a:r>
              <a:rPr lang="en-US" sz="1200" dirty="0">
                <a:latin typeface="Century Gothic" panose="020B0502020202020204" pitchFamily="34" charset="0"/>
              </a:rPr>
              <a:t>IRB guidelines—what are they, how are they followed, and what needs to be submitted to them?</a:t>
            </a:r>
            <a:endParaRPr lang="en-US" sz="1400" dirty="0">
              <a:latin typeface="Century Gothic" panose="020B0502020202020204" pitchFamily="34" charset="0"/>
            </a:endParaRPr>
          </a:p>
        </p:txBody>
      </p:sp>
    </p:spTree>
    <p:extLst>
      <p:ext uri="{BB962C8B-B14F-4D97-AF65-F5344CB8AC3E}">
        <p14:creationId xmlns:p14="http://schemas.microsoft.com/office/powerpoint/2010/main" val="201061956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fontScale="92500" lnSpcReduction="20000"/>
          </a:bodyPr>
          <a:lstStyle/>
          <a:p>
            <a:pPr rtl="0" fontAlgn="t"/>
            <a:r>
              <a:rPr lang="en-US" sz="1200" b="1" dirty="0">
                <a:latin typeface="Century Gothic" panose="020B0502020202020204" pitchFamily="34" charset="0"/>
              </a:rPr>
              <a:t>7. Data access and ownership</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Who will have access and why?</a:t>
            </a:r>
          </a:p>
          <a:p>
            <a:pPr marL="628650" lvl="1" indent="-171450" rtl="0" fontAlgn="t">
              <a:buFont typeface="Wingdings" panose="05000000000000000000" pitchFamily="2" charset="2"/>
              <a:buChar char="§"/>
            </a:pPr>
            <a:r>
              <a:rPr lang="en-US" sz="1200" dirty="0">
                <a:latin typeface="Century Gothic" panose="020B0502020202020204" pitchFamily="34" charset="0"/>
              </a:rPr>
              <a:t>Ownership of data—who? Communicate this to the participant(s)</a:t>
            </a:r>
          </a:p>
          <a:p>
            <a:pPr marL="628650" lvl="1" indent="-171450" rtl="0" fontAlgn="t">
              <a:buFont typeface="Wingdings" panose="05000000000000000000" pitchFamily="2" charset="2"/>
              <a:buChar char="§"/>
            </a:pPr>
            <a:r>
              <a:rPr lang="en-US" sz="1200" dirty="0">
                <a:latin typeface="Century Gothic" panose="020B0502020202020204" pitchFamily="34" charset="0"/>
              </a:rPr>
              <a:t>Who (if anyone) can review findings/data/paper before release or publication?</a:t>
            </a:r>
          </a:p>
          <a:p>
            <a:pPr rtl="0" fontAlgn="t"/>
            <a:endParaRPr lang="en-US" sz="1200" dirty="0">
              <a:latin typeface="Century Gothic" panose="020B0502020202020204" pitchFamily="34" charset="0"/>
            </a:endParaRPr>
          </a:p>
          <a:p>
            <a:pPr rtl="0" fontAlgn="t"/>
            <a:r>
              <a:rPr lang="en-US" sz="1200" b="1" dirty="0">
                <a:latin typeface="Century Gothic" panose="020B0502020202020204" pitchFamily="34" charset="0"/>
              </a:rPr>
              <a:t>8. Interviewer mental health</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Will interviewer(s) be negatively impacted by the study?</a:t>
            </a:r>
          </a:p>
          <a:p>
            <a:pPr marL="628650" lvl="1" indent="-171450" rtl="0" fontAlgn="t">
              <a:buFont typeface="Wingdings" panose="05000000000000000000" pitchFamily="2" charset="2"/>
              <a:buChar char="§"/>
            </a:pPr>
            <a:r>
              <a:rPr lang="en-US" sz="1200" dirty="0">
                <a:latin typeface="Century Gothic" panose="020B0502020202020204" pitchFamily="34" charset="0"/>
              </a:rPr>
              <a:t>Could there be a need to talk about the experience? Can this be done without breaching existing contracts?</a:t>
            </a:r>
          </a:p>
          <a:p>
            <a:pPr marL="628650" lvl="1" indent="-171450" rtl="0" fontAlgn="t">
              <a:buFont typeface="Wingdings" panose="05000000000000000000" pitchFamily="2" charset="2"/>
              <a:buChar char="§"/>
            </a:pPr>
            <a:r>
              <a:rPr lang="en-US" sz="1200" dirty="0">
                <a:latin typeface="Century Gothic" panose="020B0502020202020204" pitchFamily="34" charset="0"/>
              </a:rPr>
              <a:t>How will interviewer(s) care for themselves?</a:t>
            </a:r>
          </a:p>
          <a:p>
            <a:pPr rtl="0" fontAlgn="t"/>
            <a:endParaRPr lang="en-US" sz="1200" dirty="0">
              <a:latin typeface="Century Gothic" panose="020B0502020202020204" pitchFamily="34" charset="0"/>
            </a:endParaRPr>
          </a:p>
          <a:p>
            <a:pPr rtl="0" fontAlgn="t"/>
            <a:r>
              <a:rPr lang="en-US" sz="1200" b="1" dirty="0">
                <a:latin typeface="Century Gothic" panose="020B0502020202020204" pitchFamily="34" charset="0"/>
              </a:rPr>
              <a:t>9. Advice</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Who will be the go-to person or persons for the researcher(s) during the study regarding ethics issues that may arise? </a:t>
            </a:r>
          </a:p>
          <a:p>
            <a:pPr rtl="0" fontAlgn="t"/>
            <a:endParaRPr lang="en-US" sz="1200" dirty="0">
              <a:latin typeface="Century Gothic" panose="020B0502020202020204" pitchFamily="34" charset="0"/>
            </a:endParaRPr>
          </a:p>
          <a:p>
            <a:pPr rtl="0" fontAlgn="t"/>
            <a:r>
              <a:rPr lang="en-US" sz="1200" b="1" dirty="0">
                <a:latin typeface="Century Gothic" panose="020B0502020202020204" pitchFamily="34" charset="0"/>
              </a:rPr>
              <a:t>10. Data collection boundaries</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To what extent will you press participants for data?</a:t>
            </a:r>
          </a:p>
          <a:p>
            <a:pPr marL="628650" lvl="1" indent="-171450" rtl="0" fontAlgn="t">
              <a:buFont typeface="Wingdings" panose="05000000000000000000" pitchFamily="2" charset="2"/>
              <a:buChar char="§"/>
            </a:pPr>
            <a:r>
              <a:rPr lang="en-US" sz="1200" dirty="0">
                <a:latin typeface="Century Gothic" panose="020B0502020202020204" pitchFamily="34" charset="0"/>
              </a:rPr>
              <a:t>Where will you draw the line?</a:t>
            </a:r>
          </a:p>
          <a:p>
            <a:pPr marL="628650" lvl="1" indent="-171450" rtl="0" fontAlgn="t">
              <a:buFont typeface="Wingdings" panose="05000000000000000000" pitchFamily="2" charset="2"/>
              <a:buChar char="§"/>
            </a:pPr>
            <a:r>
              <a:rPr lang="en-US" sz="1200" dirty="0">
                <a:latin typeface="Century Gothic" panose="020B0502020202020204" pitchFamily="34" charset="0"/>
              </a:rPr>
              <a:t>What if participants become uncomfortable?</a:t>
            </a:r>
          </a:p>
          <a:p>
            <a:pPr rtl="0" fontAlgn="t"/>
            <a:endParaRPr lang="en-US" sz="1200" dirty="0">
              <a:latin typeface="Century Gothic" panose="020B0502020202020204" pitchFamily="34" charset="0"/>
            </a:endParaRPr>
          </a:p>
          <a:p>
            <a:pPr rtl="0" fontAlgn="t"/>
            <a:r>
              <a:rPr lang="en-US" sz="1200" b="1" dirty="0">
                <a:latin typeface="Century Gothic" panose="020B0502020202020204" pitchFamily="34" charset="0"/>
              </a:rPr>
              <a:t>11. Ethical vs. legal</a:t>
            </a:r>
            <a:br>
              <a:rPr lang="en-US" sz="1200" b="1" dirty="0">
                <a:latin typeface="Century Gothic" panose="020B0502020202020204" pitchFamily="34" charset="0"/>
              </a:rPr>
            </a:br>
            <a:endParaRPr lang="en-US" sz="1200" b="1" dirty="0">
              <a:latin typeface="Century Gothic" panose="020B0502020202020204" pitchFamily="34" charset="0"/>
            </a:endParaRPr>
          </a:p>
          <a:p>
            <a:pPr marL="628650" lvl="1" indent="-171450" rtl="0" fontAlgn="t">
              <a:buFont typeface="Wingdings" panose="05000000000000000000" pitchFamily="2" charset="2"/>
              <a:buChar char="§"/>
            </a:pPr>
            <a:r>
              <a:rPr lang="en-US" sz="1200" dirty="0">
                <a:latin typeface="Century Gothic" panose="020B0502020202020204" pitchFamily="34" charset="0"/>
              </a:rPr>
              <a:t>Develop an ethical framework/philosophy</a:t>
            </a:r>
          </a:p>
          <a:p>
            <a:pPr marL="628650" lvl="1" indent="-171450" rtl="0" fontAlgn="t">
              <a:buFont typeface="Wingdings" panose="05000000000000000000" pitchFamily="2" charset="2"/>
              <a:buChar char="§"/>
            </a:pPr>
            <a:r>
              <a:rPr lang="en-US" sz="1200" dirty="0">
                <a:latin typeface="Century Gothic" panose="020B0502020202020204" pitchFamily="34" charset="0"/>
              </a:rPr>
              <a:t>Go beyond what is required by the law</a:t>
            </a:r>
          </a:p>
          <a:p>
            <a:pPr marL="628650" lvl="1" indent="-171450" rtl="0" fontAlgn="t">
              <a:buFont typeface="Wingdings" panose="05000000000000000000" pitchFamily="2" charset="2"/>
              <a:buChar char="§"/>
            </a:pPr>
            <a:r>
              <a:rPr lang="en-US" sz="1200" dirty="0">
                <a:latin typeface="Century Gothic" panose="020B0502020202020204" pitchFamily="34" charset="0"/>
              </a:rPr>
              <a:t>Will you have a professional or disciplinary code of ethics as a guide?</a:t>
            </a:r>
            <a:endParaRPr lang="en-US" sz="1400" dirty="0">
              <a:latin typeface="Century Gothic" panose="020B0502020202020204" pitchFamily="34" charset="0"/>
            </a:endParaRPr>
          </a:p>
        </p:txBody>
      </p:sp>
    </p:spTree>
    <p:extLst>
      <p:ext uri="{BB962C8B-B14F-4D97-AF65-F5344CB8AC3E}">
        <p14:creationId xmlns:p14="http://schemas.microsoft.com/office/powerpoint/2010/main" val="11678060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sz="1200" b="1" dirty="0">
                <a:latin typeface="Century Gothic" panose="020B0502020202020204" pitchFamily="34" charset="0"/>
              </a:rPr>
              <a:t>[Case Study for ethical discussion:</a:t>
            </a: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Activity 3: </a:t>
            </a:r>
            <a:r>
              <a:rPr lang="en-US" sz="1200" b="0" kern="1200" dirty="0">
                <a:solidFill>
                  <a:schemeClr val="tx1"/>
                </a:solidFill>
                <a:effectLst/>
                <a:latin typeface="Century Gothic" panose="020B0502020202020204" pitchFamily="34" charset="0"/>
                <a:ea typeface="+mn-ea"/>
                <a:cs typeface="+mn-cs"/>
              </a:rPr>
              <a:t>Case Study</a:t>
            </a:r>
            <a:r>
              <a:rPr lang="en-US" sz="1200" b="1" kern="1200" dirty="0">
                <a:solidFill>
                  <a:schemeClr val="tx1"/>
                </a:solidFill>
                <a:effectLst/>
                <a:latin typeface="Century Gothic" panose="020B0502020202020204" pitchFamily="34" charset="0"/>
                <a:ea typeface="+mn-ea"/>
                <a:cs typeface="+mn-cs"/>
              </a:rPr>
              <a:t> </a:t>
            </a:r>
            <a:r>
              <a:rPr lang="en-US" sz="1200" b="0" kern="1200" dirty="0">
                <a:solidFill>
                  <a:schemeClr val="tx1"/>
                </a:solidFill>
                <a:effectLst/>
                <a:latin typeface="Century Gothic" panose="020B0502020202020204" pitchFamily="34" charset="0"/>
                <a:ea typeface="+mn-ea"/>
                <a:cs typeface="+mn-cs"/>
              </a:rPr>
              <a:t>for ethical discussion</a:t>
            </a:r>
            <a:endParaRPr lang="es-MX" sz="1200" b="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Objective of the activity</a:t>
            </a:r>
            <a:r>
              <a:rPr lang="en-US" sz="1200" kern="1200" dirty="0">
                <a:solidFill>
                  <a:schemeClr val="tx1"/>
                </a:solidFill>
                <a:effectLst/>
                <a:latin typeface="Century Gothic" panose="020B0502020202020204" pitchFamily="34" charset="0"/>
                <a:ea typeface="+mn-ea"/>
                <a:cs typeface="+mn-cs"/>
              </a:rPr>
              <a:t>: To create critical thinking among participants in relation to ethics in evaluation.]</a:t>
            </a:r>
            <a:endParaRPr lang="en-US" sz="120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59</a:t>
            </a:fld>
            <a:endParaRPr lang="en-US"/>
          </a:p>
        </p:txBody>
      </p:sp>
    </p:spTree>
    <p:extLst>
      <p:ext uri="{BB962C8B-B14F-4D97-AF65-F5344CB8AC3E}">
        <p14:creationId xmlns:p14="http://schemas.microsoft.com/office/powerpoint/2010/main" val="343117370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fontScale="92500" lnSpcReduction="10000"/>
          </a:bodyPr>
          <a:lstStyle/>
          <a:p>
            <a:r>
              <a:rPr lang="en-US" sz="1200" dirty="0">
                <a:latin typeface="Century Gothic" panose="020B0502020202020204" pitchFamily="34" charset="0"/>
              </a:rPr>
              <a:t>[</a:t>
            </a:r>
            <a:r>
              <a:rPr lang="en-US" sz="1200" b="1" dirty="0">
                <a:latin typeface="Century Gothic" panose="020B0502020202020204" pitchFamily="34" charset="0"/>
              </a:rPr>
              <a:t>Instructions for Activity 3:</a:t>
            </a:r>
          </a:p>
          <a:p>
            <a:endParaRPr lang="en-US" sz="1200" dirty="0">
              <a:latin typeface="Century Gothic" panose="020B0502020202020204" pitchFamily="34" charset="0"/>
            </a:endParaRPr>
          </a:p>
          <a:p>
            <a:r>
              <a:rPr lang="en-US" sz="1200" b="1" kern="1200" dirty="0">
                <a:solidFill>
                  <a:schemeClr val="tx1"/>
                </a:solidFill>
                <a:effectLst/>
                <a:latin typeface="Century Gothic" panose="020B0502020202020204" pitchFamily="34" charset="0"/>
                <a:ea typeface="+mn-ea"/>
                <a:cs typeface="+mn-cs"/>
              </a:rPr>
              <a:t>Description of the activity: </a:t>
            </a:r>
            <a:r>
              <a:rPr lang="en-US" sz="1200" kern="1200" dirty="0">
                <a:solidFill>
                  <a:schemeClr val="tx1"/>
                </a:solidFill>
                <a:effectLst/>
                <a:latin typeface="Century Gothic" panose="020B0502020202020204" pitchFamily="34" charset="0"/>
                <a:ea typeface="+mn-ea"/>
                <a:cs typeface="+mn-cs"/>
              </a:rPr>
              <a:t>Based on the case study (VAW), the participants will discuss six questions related to ethical aspects on evaluation. </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Time</a:t>
            </a:r>
            <a:r>
              <a:rPr lang="en-US" sz="1200" kern="1200" dirty="0">
                <a:solidFill>
                  <a:schemeClr val="tx1"/>
                </a:solidFill>
                <a:effectLst/>
                <a:latin typeface="Century Gothic" panose="020B0502020202020204" pitchFamily="34" charset="0"/>
                <a:ea typeface="+mn-ea"/>
                <a:cs typeface="+mn-cs"/>
              </a:rPr>
              <a:t>: 40 minutes, in total </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Materials</a:t>
            </a:r>
            <a:r>
              <a:rPr lang="en-US" sz="1200" kern="1200" dirty="0">
                <a:solidFill>
                  <a:schemeClr val="tx1"/>
                </a:solidFill>
                <a:effectLst/>
                <a:latin typeface="Century Gothic" panose="020B0502020202020204" pitchFamily="34" charset="0"/>
                <a:ea typeface="+mn-ea"/>
                <a:cs typeface="+mn-cs"/>
              </a:rPr>
              <a:t>: VAW case study</a:t>
            </a:r>
            <a:endParaRPr lang="es-MX" sz="1200" kern="1200" dirty="0">
              <a:solidFill>
                <a:schemeClr val="tx1"/>
              </a:solidFill>
              <a:effectLst/>
              <a:latin typeface="Century Gothic" panose="020B0502020202020204" pitchFamily="34" charset="0"/>
              <a:ea typeface="+mn-ea"/>
              <a:cs typeface="+mn-cs"/>
            </a:endParaRPr>
          </a:p>
          <a:p>
            <a:endParaRPr lang="en-US" sz="1200" b="1"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Activity instructions: </a:t>
            </a:r>
            <a:br>
              <a:rPr lang="en-US" sz="1200" b="1" kern="1200" dirty="0">
                <a:solidFill>
                  <a:schemeClr val="tx1"/>
                </a:solidFill>
                <a:effectLst/>
                <a:latin typeface="Century Gothic" panose="020B0502020202020204" pitchFamily="34" charset="0"/>
                <a:ea typeface="+mn-ea"/>
                <a:cs typeface="+mn-cs"/>
              </a:rPr>
            </a:br>
            <a:endParaRPr lang="en-US" sz="1200" b="1" kern="1200" dirty="0">
              <a:solidFill>
                <a:schemeClr val="tx1"/>
              </a:solidFill>
              <a:effectLst/>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Participants will identify ethical aspects in the evaluation that could have implications for the community.</a:t>
            </a: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Participants will read the case study; after that, they will discuss the suggested questions related to the ethical aspects in teams of three. </a:t>
            </a: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Participants will have 10 mins. to read the case study and questions, then 15 min. for group discussion, and lastly 15 mins. for plenary discussion.</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r>
              <a:rPr lang="en-US" sz="1200" kern="1200" dirty="0">
                <a:solidFill>
                  <a:schemeClr val="tx1"/>
                </a:solidFill>
                <a:effectLst/>
                <a:latin typeface="Century Gothic" panose="020B0502020202020204" pitchFamily="34" charset="0"/>
                <a:ea typeface="+mn-ea"/>
                <a:cs typeface="+mn-cs"/>
              </a:rPr>
              <a:t>The activity will be carried out during 40 minutes, in total. </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In this exercise, groups will participate in a mock IRB review </a:t>
            </a:r>
            <a:endParaRPr lang="es-MX" sz="1200" kern="1200" dirty="0">
              <a:solidFill>
                <a:schemeClr val="tx1"/>
              </a:solidFill>
              <a:effectLst/>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Split into groups of 3</a:t>
            </a:r>
            <a:endParaRPr lang="es-MX" sz="1200" kern="1200" dirty="0">
              <a:solidFill>
                <a:schemeClr val="tx1"/>
              </a:solidFill>
              <a:effectLst/>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Read the case study, then answer the questions in your group</a:t>
            </a:r>
            <a:br>
              <a:rPr lang="en-US" sz="1200" kern="1200" dirty="0">
                <a:solidFill>
                  <a:schemeClr val="tx1"/>
                </a:solidFill>
                <a:effectLst/>
                <a:latin typeface="Century Gothic" panose="020B0502020202020204" pitchFamily="34" charset="0"/>
                <a:ea typeface="+mn-ea"/>
                <a:cs typeface="+mn-cs"/>
              </a:rPr>
            </a:br>
            <a:r>
              <a:rPr lang="en-US" sz="1200" kern="1200" dirty="0">
                <a:solidFill>
                  <a:schemeClr val="tx1"/>
                </a:solidFill>
                <a:effectLst/>
                <a:latin typeface="Century Gothic" panose="020B0502020202020204" pitchFamily="34" charset="0"/>
                <a:ea typeface="+mn-ea"/>
                <a:cs typeface="+mn-cs"/>
              </a:rPr>
              <a:t> </a:t>
            </a:r>
            <a:endParaRPr lang="es-MX" sz="1200" kern="1200" dirty="0">
              <a:solidFill>
                <a:schemeClr val="tx1"/>
              </a:solidFill>
              <a:effectLst/>
              <a:latin typeface="Century Gothic" panose="020B0502020202020204" pitchFamily="34" charset="0"/>
              <a:ea typeface="+mn-ea"/>
              <a:cs typeface="+mn-cs"/>
            </a:endParaRPr>
          </a:p>
          <a:p>
            <a:r>
              <a:rPr lang="en-US" sz="1200" kern="1200" dirty="0">
                <a:solidFill>
                  <a:schemeClr val="tx1"/>
                </a:solidFill>
                <a:effectLst/>
                <a:latin typeface="Century Gothic" panose="020B0502020202020204" pitchFamily="34" charset="0"/>
                <a:ea typeface="+mn-ea"/>
                <a:cs typeface="+mn-cs"/>
              </a:rPr>
              <a:t>The participants will receive the handout with the case study, which contains the questions appearing on the next two slides.]</a:t>
            </a:r>
            <a:endParaRPr lang="en-US" sz="1200" dirty="0">
              <a:latin typeface="Century Gothic" panose="020B0502020202020204" pitchFamily="34" charset="0"/>
            </a:endParaRPr>
          </a:p>
        </p:txBody>
      </p:sp>
    </p:spTree>
    <p:extLst>
      <p:ext uri="{BB962C8B-B14F-4D97-AF65-F5344CB8AC3E}">
        <p14:creationId xmlns:p14="http://schemas.microsoft.com/office/powerpoint/2010/main" val="131266778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2 Marcador de notas"/>
          <p:cNvSpPr>
            <a:spLocks noGrp="1"/>
          </p:cNvSpPr>
          <p:nvPr>
            <p:ph type="body" idx="1"/>
          </p:nvPr>
        </p:nvSpPr>
        <p:spPr>
          <a:xfrm>
            <a:off x="731982" y="4561354"/>
            <a:ext cx="5851237" cy="4320149"/>
          </a:xfrm>
          <a:prstGeom prst="rect">
            <a:avLst/>
          </a:prstGeom>
        </p:spPr>
        <p:txBody>
          <a:bodyPr lIns="86749" tIns="43375" rIns="86749" bIns="43375">
            <a:normAutofit/>
          </a:bodyPr>
          <a:lstStyle/>
          <a:p>
            <a:r>
              <a:rPr lang="en-US" b="1" dirty="0">
                <a:latin typeface="Century Gothic" panose="020B0502020202020204" pitchFamily="34" charset="0"/>
              </a:rPr>
              <a:t>[The group will be split in smaller groups of 3.</a:t>
            </a:r>
            <a:br>
              <a:rPr lang="en-US" b="1" dirty="0">
                <a:latin typeface="Century Gothic" panose="020B0502020202020204" pitchFamily="34" charset="0"/>
              </a:rPr>
            </a:br>
            <a:endParaRPr lang="en-US" b="1" dirty="0">
              <a:latin typeface="Century Gothic" panose="020B0502020202020204" pitchFamily="34" charset="0"/>
            </a:endParaRPr>
          </a:p>
          <a:p>
            <a:pPr lvl="0"/>
            <a:r>
              <a:rPr lang="en-US" dirty="0">
                <a:latin typeface="Century Gothic" panose="020B0502020202020204" pitchFamily="34" charset="0"/>
              </a:rPr>
              <a:t>Questions</a:t>
            </a:r>
            <a:r>
              <a:rPr lang="en-US" baseline="0" dirty="0">
                <a:latin typeface="Century Gothic" panose="020B0502020202020204" pitchFamily="34" charset="0"/>
              </a:rPr>
              <a:t> will be answered based in our VAW case study.</a:t>
            </a:r>
          </a:p>
          <a:p>
            <a:pPr lvl="0"/>
            <a:endParaRPr lang="en-US" baseline="0" dirty="0">
              <a:latin typeface="Century Gothic" panose="020B0502020202020204" pitchFamily="34" charset="0"/>
            </a:endParaRPr>
          </a:p>
          <a:p>
            <a:pPr lvl="0"/>
            <a:r>
              <a:rPr lang="en-US" baseline="0" dirty="0">
                <a:latin typeface="Century Gothic" panose="020B0502020202020204" pitchFamily="34" charset="0"/>
              </a:rPr>
              <a:t>Each group will read the questions, then each group will decide to give an answer to one question and answer it in 10 minutes. Next, 10 minutes maximum will be given for each group to discuss an answer to the chosen question. Finally, there will be 10 minutes for a full group discussion.</a:t>
            </a:r>
          </a:p>
          <a:p>
            <a:pPr lvl="1"/>
            <a:endParaRPr lang="en-US" baseline="0" dirty="0">
              <a:latin typeface="Century Gothic" panose="020B0502020202020204" pitchFamily="34" charset="0"/>
            </a:endParaRPr>
          </a:p>
          <a:p>
            <a:pPr lvl="0"/>
            <a:r>
              <a:rPr lang="en-US" b="1" baseline="0" dirty="0">
                <a:latin typeface="Century Gothic" panose="020B0502020202020204" pitchFamily="34" charset="0"/>
              </a:rPr>
              <a:t>To see instructions please see the planning session.]</a:t>
            </a:r>
          </a:p>
          <a:p>
            <a:endParaRPr lang="en-US" dirty="0"/>
          </a:p>
        </p:txBody>
      </p:sp>
    </p:spTree>
    <p:extLst>
      <p:ext uri="{BB962C8B-B14F-4D97-AF65-F5344CB8AC3E}">
        <p14:creationId xmlns:p14="http://schemas.microsoft.com/office/powerpoint/2010/main" val="90787282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[Activity 3 questions, continuation.]</a:t>
            </a:r>
          </a:p>
        </p:txBody>
      </p:sp>
    </p:spTree>
    <p:extLst>
      <p:ext uri="{BB962C8B-B14F-4D97-AF65-F5344CB8AC3E}">
        <p14:creationId xmlns:p14="http://schemas.microsoft.com/office/powerpoint/2010/main" val="167234368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Marcador de notas 2"/>
          <p:cNvSpPr>
            <a:spLocks noGrp="1"/>
          </p:cNvSpPr>
          <p:nvPr>
            <p:ph type="body" idx="1"/>
          </p:nvPr>
        </p:nvSpPr>
        <p:spPr>
          <a:xfrm>
            <a:off x="731838" y="4621213"/>
            <a:ext cx="5851525" cy="3779837"/>
          </a:xfrm>
          <a:prstGeom prst="rect">
            <a:avLst/>
          </a:prstGeom>
        </p:spPr>
        <p:txBody>
          <a:bodyPr/>
          <a:lstStyle/>
          <a:p>
            <a:r>
              <a:rPr lang="en-US" noProof="0" dirty="0">
                <a:latin typeface="Century Gothic" panose="020B0502020202020204" pitchFamily="34" charset="0"/>
              </a:rPr>
              <a:t>[This slide is provided for questions, ideas, or comments from the group.]</a:t>
            </a:r>
          </a:p>
        </p:txBody>
      </p:sp>
    </p:spTree>
    <p:extLst>
      <p:ext uri="{BB962C8B-B14F-4D97-AF65-F5344CB8AC3E}">
        <p14:creationId xmlns:p14="http://schemas.microsoft.com/office/powerpoint/2010/main" val="336391983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endParaRPr lang="en-US" dirty="0"/>
          </a:p>
        </p:txBody>
      </p:sp>
    </p:spTree>
    <p:extLst>
      <p:ext uri="{BB962C8B-B14F-4D97-AF65-F5344CB8AC3E}">
        <p14:creationId xmlns:p14="http://schemas.microsoft.com/office/powerpoint/2010/main" val="111732658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a:p>
        </p:txBody>
      </p:sp>
      <p:sp>
        <p:nvSpPr>
          <p:cNvPr id="11" name="object 8"/>
          <p:cNvSpPr txBox="1"/>
          <p:nvPr userDrawn="1"/>
        </p:nvSpPr>
        <p:spPr>
          <a:xfrm>
            <a:off x="914400" y="379900"/>
            <a:ext cx="7483475" cy="4167808"/>
          </a:xfrm>
          <a:prstGeom prst="rect">
            <a:avLst/>
          </a:prstGeom>
        </p:spPr>
        <p:txBody>
          <a:bodyPr vert="horz" wrap="square" lIns="0" tIns="0" rIns="0" bIns="0" rtlCol="0">
            <a:spAutoFit/>
          </a:bodyPr>
          <a:lstStyle/>
          <a:p>
            <a:pPr marL="12700">
              <a:lnSpc>
                <a:spcPts val="6495"/>
              </a:lnSpc>
            </a:pPr>
            <a:r>
              <a:rPr lang="en-US" sz="5700" b="1" spc="-265" dirty="0">
                <a:solidFill>
                  <a:srgbClr val="662118"/>
                </a:solidFill>
                <a:latin typeface="Futura LT Pro Book" panose="020B0502020204020303" pitchFamily="34" charset="0"/>
                <a:cs typeface="Gill Sans MT"/>
              </a:rPr>
              <a:t>Headline goes here</a:t>
            </a:r>
          </a:p>
          <a:p>
            <a:pPr marL="12700">
              <a:lnSpc>
                <a:spcPts val="6495"/>
              </a:lnSpc>
            </a:pPr>
            <a:r>
              <a:rPr lang="en-US" sz="5700" b="1" spc="-265" dirty="0">
                <a:solidFill>
                  <a:schemeClr val="bg1"/>
                </a:solidFill>
                <a:latin typeface="Futura LT Pro Book" panose="020B0502020204020303" pitchFamily="34" charset="0"/>
                <a:cs typeface="Gill Sans MT"/>
              </a:rPr>
              <a:t>Headline goes here</a:t>
            </a:r>
          </a:p>
          <a:p>
            <a:pPr marL="12700" marR="0" indent="0" algn="l" defTabSz="914400" rtl="0" eaLnBrk="1" fontAlgn="auto" latinLnBrk="0" hangingPunct="1">
              <a:lnSpc>
                <a:spcPts val="6495"/>
              </a:lnSpc>
              <a:spcBef>
                <a:spcPts val="0"/>
              </a:spcBef>
              <a:spcAft>
                <a:spcPts val="0"/>
              </a:spcAft>
              <a:buClrTx/>
              <a:buSzTx/>
              <a:buFontTx/>
              <a:buNone/>
              <a:tabLst/>
              <a:defRPr/>
            </a:pPr>
            <a:r>
              <a:rPr lang="en-US" sz="5700" b="1" spc="-265" dirty="0">
                <a:solidFill>
                  <a:srgbClr val="002060"/>
                </a:solidFill>
                <a:latin typeface="Futura LT Pro Book" panose="020B0502020204020303" pitchFamily="34" charset="0"/>
                <a:cs typeface="Gill Sans MT"/>
              </a:rPr>
              <a:t>Headline goes here</a:t>
            </a:r>
            <a:endParaRPr lang="en-US" sz="5700" dirty="0">
              <a:solidFill>
                <a:srgbClr val="002060"/>
              </a:solidFill>
              <a:latin typeface="Futura LT Pro Book" panose="020B0502020204020303" pitchFamily="34" charset="0"/>
              <a:cs typeface="Gill Sans MT"/>
            </a:endParaRPr>
          </a:p>
          <a:p>
            <a:pPr marL="12700">
              <a:lnSpc>
                <a:spcPts val="6495"/>
              </a:lnSpc>
            </a:pPr>
            <a:endParaRPr lang="en-US" sz="5700" dirty="0">
              <a:solidFill>
                <a:schemeClr val="bg1"/>
              </a:solidFill>
              <a:latin typeface="Futura Lt BT" panose="020B0402020204020303" pitchFamily="34" charset="0"/>
              <a:cs typeface="Gill Sans MT"/>
            </a:endParaRPr>
          </a:p>
          <a:p>
            <a:pPr marL="12700">
              <a:lnSpc>
                <a:spcPts val="6495"/>
              </a:lnSpc>
            </a:pPr>
            <a:endParaRPr sz="5700" dirty="0">
              <a:solidFill>
                <a:srgbClr val="1E185F"/>
              </a:solidFill>
              <a:latin typeface="Futura Lt BT" panose="020B0402020204020303" pitchFamily="34" charset="0"/>
              <a:cs typeface="Gill Sans MT"/>
            </a:endParaRPr>
          </a:p>
        </p:txBody>
      </p:sp>
      <p:sp>
        <p:nvSpPr>
          <p:cNvPr id="12" name="object 9"/>
          <p:cNvSpPr txBox="1"/>
          <p:nvPr userDrawn="1"/>
        </p:nvSpPr>
        <p:spPr>
          <a:xfrm>
            <a:off x="4495800" y="4572000"/>
            <a:ext cx="4493260" cy="1646605"/>
          </a:xfrm>
          <a:prstGeom prst="rect">
            <a:avLst/>
          </a:prstGeom>
        </p:spPr>
        <p:txBody>
          <a:bodyPr vert="horz" wrap="square" lIns="0" tIns="0" rIns="0" bIns="0" rtlCol="0">
            <a:spAutoFit/>
          </a:bodyPr>
          <a:lstStyle/>
          <a:p>
            <a:pPr marL="12700">
              <a:lnSpc>
                <a:spcPts val="2250"/>
              </a:lnSpc>
            </a:pPr>
            <a:r>
              <a:rPr sz="1600" dirty="0">
                <a:solidFill>
                  <a:srgbClr val="002060"/>
                </a:solidFill>
                <a:latin typeface="Futura LT Pro Book"/>
                <a:cs typeface="Futura LT Pro Book"/>
              </a:rPr>
              <a:t>Author Name and Degree Here</a:t>
            </a:r>
          </a:p>
          <a:p>
            <a:pPr marL="12700">
              <a:lnSpc>
                <a:spcPts val="2250"/>
              </a:lnSpc>
            </a:pPr>
            <a:r>
              <a:rPr sz="1600" b="1" dirty="0">
                <a:solidFill>
                  <a:srgbClr val="002060"/>
                </a:solidFill>
                <a:latin typeface="Futura LT Pro Book"/>
                <a:cs typeface="Futura LT Pro Book"/>
              </a:rPr>
              <a:t>MEASURE Evaluation</a:t>
            </a:r>
            <a:endParaRPr sz="1600" dirty="0">
              <a:solidFill>
                <a:srgbClr val="002060"/>
              </a:solidFill>
              <a:latin typeface="Futura LT Pro Book"/>
              <a:cs typeface="Futura LT Pro Book"/>
            </a:endParaRPr>
          </a:p>
          <a:p>
            <a:pPr marL="12700">
              <a:lnSpc>
                <a:spcPct val="100000"/>
              </a:lnSpc>
            </a:pPr>
            <a:r>
              <a:rPr sz="1600" dirty="0">
                <a:solidFill>
                  <a:srgbClr val="002060"/>
                </a:solidFill>
                <a:latin typeface="Futura LT Pro Book"/>
                <a:cs typeface="Futura LT Pro Book"/>
              </a:rPr>
              <a:t>Your organization here</a:t>
            </a:r>
          </a:p>
          <a:p>
            <a:pPr>
              <a:lnSpc>
                <a:spcPct val="100000"/>
              </a:lnSpc>
              <a:spcBef>
                <a:spcPts val="45"/>
              </a:spcBef>
            </a:pPr>
            <a:endParaRPr sz="1600" dirty="0">
              <a:solidFill>
                <a:srgbClr val="002060"/>
              </a:solidFill>
              <a:latin typeface="Times New Roman"/>
              <a:cs typeface="Times New Roman"/>
            </a:endParaRPr>
          </a:p>
          <a:p>
            <a:pPr marL="12700">
              <a:lnSpc>
                <a:spcPts val="2200"/>
              </a:lnSpc>
            </a:pPr>
            <a:r>
              <a:rPr lang="en-US" sz="1600" dirty="0">
                <a:solidFill>
                  <a:srgbClr val="002060"/>
                </a:solidFill>
                <a:latin typeface="Futura LT Pro Book"/>
                <a:cs typeface="Futura LT Pro Book"/>
              </a:rPr>
              <a:t>Date for presentation</a:t>
            </a:r>
            <a:r>
              <a:rPr lang="en-US" sz="1600" baseline="0" dirty="0">
                <a:solidFill>
                  <a:srgbClr val="002060"/>
                </a:solidFill>
                <a:latin typeface="Futura LT Pro Book"/>
                <a:cs typeface="Futura LT Pro Book"/>
              </a:rPr>
              <a:t> if necessary</a:t>
            </a:r>
            <a:endParaRPr sz="1600" dirty="0">
              <a:solidFill>
                <a:srgbClr val="002060"/>
              </a:solidFill>
              <a:latin typeface="Futura LT Pro Book"/>
              <a:cs typeface="Futura LT Pro Book"/>
            </a:endParaRPr>
          </a:p>
          <a:p>
            <a:pPr marL="12700">
              <a:lnSpc>
                <a:spcPts val="2200"/>
              </a:lnSpc>
            </a:pPr>
            <a:r>
              <a:rPr lang="en-US" sz="1600" b="1" dirty="0">
                <a:solidFill>
                  <a:srgbClr val="002060"/>
                </a:solidFill>
                <a:latin typeface="Futura LT Pro Book"/>
                <a:cs typeface="Futura LT Pro Book"/>
              </a:rPr>
              <a:t>Name of meeting</a:t>
            </a:r>
            <a:endParaRPr sz="1600" dirty="0">
              <a:solidFill>
                <a:srgbClr val="002060"/>
              </a:solidFill>
              <a:latin typeface="Futura LT Pro Book"/>
              <a:cs typeface="Futura LT Pro Book"/>
            </a:endParaRPr>
          </a:p>
        </p:txBody>
      </p:sp>
      <p:sp>
        <p:nvSpPr>
          <p:cNvPr id="8" name="Rectangle 7"/>
          <p:cNvSpPr>
            <a:spLocks noChangeArrowheads="1"/>
          </p:cNvSpPr>
          <p:nvPr userDrawn="1"/>
        </p:nvSpPr>
        <p:spPr bwMode="auto">
          <a:xfrm>
            <a:off x="-1087826" y="732736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5770174" y="6750269"/>
            <a:ext cx="2159599" cy="990600"/>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95800" y="6643295"/>
            <a:ext cx="1274374" cy="108959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3" name="object 3"/>
          <p:cNvSpPr/>
          <p:nvPr userDrawn="1"/>
        </p:nvSpPr>
        <p:spPr>
          <a:xfrm>
            <a:off x="0" y="-1"/>
            <a:ext cx="10058400" cy="1190825"/>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12" name="Title 11"/>
          <p:cNvSpPr>
            <a:spLocks noGrp="1"/>
          </p:cNvSpPr>
          <p:nvPr>
            <p:ph type="title" hasCustomPrompt="1"/>
          </p:nvPr>
        </p:nvSpPr>
        <p:spPr>
          <a:xfrm>
            <a:off x="611769" y="366812"/>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685800" y="2702611"/>
            <a:ext cx="8305800" cy="2590800"/>
          </a:xfrm>
          <a:prstGeom prst="rect">
            <a:avLst/>
          </a:prstGeom>
        </p:spPr>
        <p:txBody>
          <a:bodyPr/>
          <a:lstStyle>
            <a:lvl1pPr>
              <a:defRPr sz="2800">
                <a:solidFill>
                  <a:schemeClr val="tx1"/>
                </a:solidFill>
                <a:latin typeface="Futura LT Pro Book" panose="020B0502020204020303" pitchFamily="34" charset="0"/>
              </a:defRPr>
            </a:lvl1pPr>
            <a:lvl2pPr>
              <a:defRPr sz="2400">
                <a:solidFill>
                  <a:schemeClr val="tx1"/>
                </a:solidFill>
                <a:latin typeface="Futura LT Pro Book" panose="020B0502020204020303" pitchFamily="34" charset="0"/>
              </a:defRPr>
            </a:lvl2pPr>
            <a:lvl3pPr>
              <a:defRPr sz="2000">
                <a:solidFill>
                  <a:schemeClr val="tx1"/>
                </a:solidFill>
                <a:latin typeface="Futura LT Pro Book" panose="020B0502020204020303" pitchFamily="34" charset="0"/>
              </a:defRPr>
            </a:lvl3pPr>
            <a:lvl4pPr>
              <a:defRPr>
                <a:solidFill>
                  <a:schemeClr val="tx1"/>
                </a:solidFill>
                <a:latin typeface="Futura LT Pro Book" panose="020B0502020204020303" pitchFamily="34" charset="0"/>
              </a:defRPr>
            </a:lvl4pPr>
            <a:lvl5pPr>
              <a:defRPr>
                <a:solidFill>
                  <a:schemeClr val="tx1"/>
                </a:solidFill>
                <a:latin typeface="Futura LT Pro Book" panose="020B0502020204020303" pitchFamily="34" charset="0"/>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25" name="Text Placeholder 24"/>
          <p:cNvSpPr>
            <a:spLocks noGrp="1"/>
          </p:cNvSpPr>
          <p:nvPr>
            <p:ph type="body" sz="quarter" idx="11" hasCustomPrompt="1"/>
          </p:nvPr>
        </p:nvSpPr>
        <p:spPr>
          <a:xfrm>
            <a:off x="611769" y="1039411"/>
            <a:ext cx="6629400" cy="1066800"/>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8586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598854" y="4572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598854" y="1069181"/>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5" name="Text Placeholder 4"/>
          <p:cNvSpPr>
            <a:spLocks noGrp="1"/>
          </p:cNvSpPr>
          <p:nvPr>
            <p:ph type="body" sz="quarter" idx="12" hasCustomPrompt="1"/>
          </p:nvPr>
        </p:nvSpPr>
        <p:spPr>
          <a:xfrm>
            <a:off x="598854" y="2819400"/>
            <a:ext cx="6781800" cy="2857500"/>
          </a:xfrm>
          <a:prstGeom prst="rect">
            <a:avLst/>
          </a:prstGeom>
        </p:spPr>
        <p:txBody>
          <a:bodyPr/>
          <a:lstStyle>
            <a:lvl1pPr>
              <a:defRPr sz="2800">
                <a:solidFill>
                  <a:schemeClr val="tx1"/>
                </a:solidFill>
                <a:latin typeface="Futura LT Pro Book" panose="020B0502020204020303" pitchFamily="34" charset="0"/>
              </a:defRPr>
            </a:lvl1pPr>
            <a:lvl2pPr marL="800100" indent="-342900">
              <a:buFont typeface="Arial" panose="020B0604020202020204" pitchFamily="34" charset="0"/>
              <a:buChar char="•"/>
              <a:defRPr sz="2400" baseline="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Tree>
    <p:extLst>
      <p:ext uri="{BB962C8B-B14F-4D97-AF65-F5344CB8AC3E}">
        <p14:creationId xmlns:p14="http://schemas.microsoft.com/office/powerpoint/2010/main" val="380664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680427" y="3429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680427" y="974834"/>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4" name="Picture Placeholder 3"/>
          <p:cNvSpPr>
            <a:spLocks noGrp="1"/>
          </p:cNvSpPr>
          <p:nvPr>
            <p:ph type="pic" sz="quarter" idx="12"/>
          </p:nvPr>
        </p:nvSpPr>
        <p:spPr>
          <a:xfrm>
            <a:off x="685800" y="3276600"/>
            <a:ext cx="4038600" cy="3962400"/>
          </a:xfrm>
          <a:prstGeom prst="rect">
            <a:avLst/>
          </a:prstGeom>
        </p:spPr>
        <p:txBody>
          <a:bodyPr/>
          <a:lstStyle/>
          <a:p>
            <a:r>
              <a:rPr lang="en-US"/>
              <a:t>Click icon to add picture</a:t>
            </a:r>
          </a:p>
        </p:txBody>
      </p:sp>
      <p:sp>
        <p:nvSpPr>
          <p:cNvPr id="7" name="Picture Placeholder 6"/>
          <p:cNvSpPr>
            <a:spLocks noGrp="1"/>
          </p:cNvSpPr>
          <p:nvPr>
            <p:ph type="pic" sz="quarter" idx="13"/>
          </p:nvPr>
        </p:nvSpPr>
        <p:spPr>
          <a:xfrm>
            <a:off x="5017477" y="3276600"/>
            <a:ext cx="4191000" cy="3962400"/>
          </a:xfrm>
          <a:prstGeom prst="rect">
            <a:avLst/>
          </a:prstGeom>
        </p:spPr>
        <p:txBody>
          <a:bodyPr/>
          <a:lstStyle/>
          <a:p>
            <a:r>
              <a:rPr lang="en-US"/>
              <a:t>Click icon to add picture</a:t>
            </a:r>
          </a:p>
        </p:txBody>
      </p:sp>
    </p:spTree>
    <p:extLst>
      <p:ext uri="{BB962C8B-B14F-4D97-AF65-F5344CB8AC3E}">
        <p14:creationId xmlns:p14="http://schemas.microsoft.com/office/powerpoint/2010/main" val="8218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2192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497784" y="1216819"/>
            <a:ext cx="6629400" cy="1147762"/>
          </a:xfrm>
          <a:prstGeom prst="rect">
            <a:avLst/>
          </a:prstGeom>
        </p:spPr>
        <p:txBody>
          <a:bodyPr/>
          <a:lstStyle>
            <a:lvl1pPr>
              <a:defRPr sz="4400" baseline="0">
                <a:solidFill>
                  <a:srgbClr val="1E1860"/>
                </a:solidFill>
                <a:latin typeface="Century Gothic" panose="020B0502020202020204" pitchFamily="34" charset="0"/>
              </a:defRPr>
            </a:lvl1pPr>
          </a:lstStyle>
          <a:p>
            <a:pPr lvl="0"/>
            <a:r>
              <a:rPr lang="en-US" dirty="0"/>
              <a:t>Title for art goes here</a:t>
            </a:r>
          </a:p>
        </p:txBody>
      </p:sp>
      <p:sp>
        <p:nvSpPr>
          <p:cNvPr id="7" name="Picture Placeholder 6"/>
          <p:cNvSpPr>
            <a:spLocks noGrp="1"/>
          </p:cNvSpPr>
          <p:nvPr>
            <p:ph type="pic" sz="quarter" idx="13"/>
          </p:nvPr>
        </p:nvSpPr>
        <p:spPr>
          <a:xfrm>
            <a:off x="5017477" y="2362200"/>
            <a:ext cx="4191000" cy="3962400"/>
          </a:xfrm>
          <a:prstGeom prst="rect">
            <a:avLst/>
          </a:prstGeom>
        </p:spPr>
        <p:txBody>
          <a:bodyPr/>
          <a:lstStyle/>
          <a:p>
            <a:r>
              <a:rPr lang="en-US"/>
              <a:t>Click icon to add picture</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Futura LT Pro Book" panose="020B0502020204020303" pitchFamily="34" charset="0"/>
              </a:defRPr>
            </a:lvl1pPr>
            <a:lvl2pPr marL="800100" indent="-342900">
              <a:buFont typeface="Arial" panose="020B0604020202020204" pitchFamily="34" charset="0"/>
              <a:buChar char="•"/>
              <a:defRPr sz="200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vl4pPr marL="1657350" indent="-285750">
              <a:buFont typeface="Arial" panose="020B0604020202020204" pitchFamily="34" charset="0"/>
              <a:buChar char="•"/>
              <a:defRPr>
                <a:latin typeface="Futura LT Pro Book" panose="020B0502020204020303" pitchFamily="34" charset="0"/>
              </a:defRPr>
            </a:lvl4pPr>
            <a:lvl5pPr marL="2114550" indent="-285750">
              <a:buFont typeface="Arial" panose="020B0604020202020204" pitchFamily="34" charset="0"/>
              <a:buChar char="•"/>
              <a:defRPr>
                <a:latin typeface="Futura LT Pro Book" panose="020B0502020204020303" pitchFamily="34"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2144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533400" y="1143000"/>
            <a:ext cx="7696200" cy="1147762"/>
          </a:xfrm>
          <a:prstGeom prst="rect">
            <a:avLst/>
          </a:prstGeom>
        </p:spPr>
        <p:txBody>
          <a:bodyPr/>
          <a:lstStyle>
            <a:lvl1pPr algn="l">
              <a:defRPr sz="4400" baseline="0">
                <a:solidFill>
                  <a:srgbClr val="1E1860"/>
                </a:solidFill>
                <a:latin typeface="Century Gothic" panose="020B0502020202020204" pitchFamily="34" charset="0"/>
              </a:defRPr>
            </a:lvl1pPr>
          </a:lstStyle>
          <a:p>
            <a:pPr lvl="0"/>
            <a:r>
              <a:rPr lang="en-US" dirty="0"/>
              <a:t>Title for (</a:t>
            </a:r>
            <a:r>
              <a:rPr lang="en-US" dirty="0" err="1"/>
              <a:t>ch</a:t>
            </a:r>
            <a:r>
              <a:rPr lang="en-US" dirty="0"/>
              <a:t>)art goes here</a:t>
            </a:r>
          </a:p>
        </p:txBody>
      </p:sp>
      <p:sp>
        <p:nvSpPr>
          <p:cNvPr id="5" name="Picture Placeholder 4"/>
          <p:cNvSpPr>
            <a:spLocks noGrp="1"/>
          </p:cNvSpPr>
          <p:nvPr>
            <p:ph type="pic" sz="quarter" idx="12"/>
          </p:nvPr>
        </p:nvSpPr>
        <p:spPr>
          <a:xfrm>
            <a:off x="543732" y="2057400"/>
            <a:ext cx="8991600" cy="5486400"/>
          </a:xfrm>
          <a:prstGeom prst="rect">
            <a:avLst/>
          </a:prstGeom>
        </p:spPr>
        <p:txBody>
          <a:bodyPr/>
          <a:lstStyle/>
          <a:p>
            <a:r>
              <a:rPr lang="en-US"/>
              <a:t>Click icon to add picture</a:t>
            </a:r>
          </a:p>
        </p:txBody>
      </p:sp>
    </p:spTree>
    <p:extLst>
      <p:ext uri="{BB962C8B-B14F-4D97-AF65-F5344CB8AC3E}">
        <p14:creationId xmlns:p14="http://schemas.microsoft.com/office/powerpoint/2010/main" val="406947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pPr marL="469900" lvl="1" algn="l">
              <a:lnSpc>
                <a:spcPts val="3400"/>
              </a:lnSpc>
            </a:pPr>
            <a:endParaRPr lang="en-US" sz="1800" dirty="0">
              <a:solidFill>
                <a:schemeClr val="bg1"/>
              </a:solidFill>
              <a:latin typeface="Futura LT Pro Book"/>
              <a:cs typeface="Futura LT Pro Book"/>
            </a:endParaRPr>
          </a:p>
        </p:txBody>
      </p:sp>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endParaRPr/>
          </a:p>
        </p:txBody>
      </p:sp>
      <p:sp>
        <p:nvSpPr>
          <p:cNvPr id="10" name="object 5"/>
          <p:cNvSpPr/>
          <p:nvPr userDrawn="1"/>
        </p:nvSpPr>
        <p:spPr>
          <a:xfrm>
            <a:off x="0" y="1219200"/>
            <a:ext cx="10058400" cy="53310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a:solidFill>
                <a:srgbClr val="A7BF39"/>
              </a:solidFill>
            </a:endParaRPr>
          </a:p>
        </p:txBody>
      </p:sp>
      <p:sp>
        <p:nvSpPr>
          <p:cNvPr id="5" name="Rectangle 4"/>
          <p:cNvSpPr/>
          <p:nvPr userDrawn="1"/>
        </p:nvSpPr>
        <p:spPr>
          <a:xfrm>
            <a:off x="1066800" y="2971800"/>
            <a:ext cx="8077200" cy="2698175"/>
          </a:xfrm>
          <a:prstGeom prst="rect">
            <a:avLst/>
          </a:prstGeom>
        </p:spPr>
        <p:txBody>
          <a:bodyPr wrap="square">
            <a:spAutoFit/>
          </a:bodyPr>
          <a:lstStyle/>
          <a:p>
            <a:r>
              <a:rPr lang="en-US" sz="1800" spc="-100" dirty="0">
                <a:solidFill>
                  <a:schemeClr val="bg1"/>
                </a:solidFill>
                <a:latin typeface="Futura LT Pro Book" panose="020B0502020204020303" pitchFamily="34" charset="0"/>
              </a:rPr>
              <a:t>This presentation was produced with the support of the United States Agency for International Development (USAID) under the terms of MEASURE Evaluation cooperative agreement 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a:lnSpc>
                <a:spcPts val="5200"/>
              </a:lnSpc>
            </a:pPr>
            <a:r>
              <a:rPr lang="en-US" sz="1800" b="1" spc="-100" dirty="0">
                <a:solidFill>
                  <a:srgbClr val="1E1860"/>
                </a:solidFill>
                <a:latin typeface="Futura LT Pro Book" panose="020B0502020204020303" pitchFamily="34" charset="0"/>
                <a:cs typeface="Futura LT Pro Book"/>
              </a:rPr>
              <a:t>www.measureevaluation.org</a:t>
            </a:r>
          </a:p>
        </p:txBody>
      </p:sp>
      <p:sp>
        <p:nvSpPr>
          <p:cNvPr id="7" name="Rectangle 6"/>
          <p:cNvSpPr>
            <a:spLocks noChangeArrowheads="1"/>
          </p:cNvSpPr>
          <p:nvPr userDrawn="1"/>
        </p:nvSpPr>
        <p:spPr bwMode="auto">
          <a:xfrm>
            <a:off x="-173426" y="733232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6858000" y="6755238"/>
            <a:ext cx="2159599" cy="990600"/>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10200" y="6648264"/>
            <a:ext cx="1274374" cy="10895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a:xfrm>
            <a:off x="502920" y="172720"/>
            <a:ext cx="9052560" cy="1122680"/>
          </a:xfrm>
          <a:prstGeom prst="rect">
            <a:avLst/>
          </a:prstGeom>
        </p:spPr>
        <p:txBody>
          <a:bodyPr/>
          <a:lstStyle/>
          <a:p>
            <a:r>
              <a:rPr kumimoji="0" lang="es-ES"/>
              <a:t>Haga clic para modificar el estilo de título del patrón</a:t>
            </a:r>
            <a:endParaRPr kumimoji="0" lang="en-US"/>
          </a:p>
        </p:txBody>
      </p:sp>
      <p:sp>
        <p:nvSpPr>
          <p:cNvPr id="4" name="3 Marcador de fecha"/>
          <p:cNvSpPr>
            <a:spLocks noGrp="1"/>
          </p:cNvSpPr>
          <p:nvPr>
            <p:ph type="dt" sz="half" idx="10"/>
          </p:nvPr>
        </p:nvSpPr>
        <p:spPr>
          <a:xfrm>
            <a:off x="7040880" y="7203863"/>
            <a:ext cx="2517953" cy="414528"/>
          </a:xfrm>
          <a:prstGeom prst="rect">
            <a:avLst/>
          </a:prstGeom>
        </p:spPr>
        <p:txBody>
          <a:bodyPr/>
          <a:lstStyle/>
          <a:p>
            <a:fld id="{485C9EAE-2815-437A-947D-92817C106C56}" type="datetimeFigureOut">
              <a:rPr lang="en-US" smtClean="0"/>
              <a:pPr/>
              <a:t>12/4/2018</a:t>
            </a:fld>
            <a:endParaRPr lang="en-US"/>
          </a:p>
        </p:txBody>
      </p:sp>
      <p:sp>
        <p:nvSpPr>
          <p:cNvPr id="5" name="4 Marcador de pie de página"/>
          <p:cNvSpPr>
            <a:spLocks noGrp="1"/>
          </p:cNvSpPr>
          <p:nvPr>
            <p:ph type="ftr" sz="quarter" idx="11"/>
          </p:nvPr>
        </p:nvSpPr>
        <p:spPr>
          <a:xfrm>
            <a:off x="3188513" y="7203863"/>
            <a:ext cx="3855720" cy="414528"/>
          </a:xfrm>
          <a:prstGeom prst="rect">
            <a:avLst/>
          </a:prstGeom>
        </p:spPr>
        <p:txBody>
          <a:bodyPr/>
          <a:lstStyle/>
          <a:p>
            <a:endParaRPr lang="en-US"/>
          </a:p>
        </p:txBody>
      </p:sp>
      <p:sp>
        <p:nvSpPr>
          <p:cNvPr id="6" name="5 Marcador de número de diapositiva"/>
          <p:cNvSpPr>
            <a:spLocks noGrp="1"/>
          </p:cNvSpPr>
          <p:nvPr>
            <p:ph type="sldNum" sz="quarter" idx="12"/>
          </p:nvPr>
        </p:nvSpPr>
        <p:spPr>
          <a:xfrm>
            <a:off x="673913" y="7203863"/>
            <a:ext cx="2179320" cy="414528"/>
          </a:xfrm>
          <a:prstGeom prst="rect">
            <a:avLst/>
          </a:prstGeom>
        </p:spPr>
        <p:txBody>
          <a:bodyPr/>
          <a:lstStyle/>
          <a:p>
            <a:fld id="{4ED6C611-1A75-478C-BB81-77CFCFE66006}" type="slidenum">
              <a:rPr lang="en-US" smtClean="0"/>
              <a:pPr/>
              <a:t>‹#›</a:t>
            </a:fld>
            <a:endParaRPr lang="en-US"/>
          </a:p>
        </p:txBody>
      </p:sp>
      <p:sp>
        <p:nvSpPr>
          <p:cNvPr id="8" name="7 Marcador de contenido"/>
          <p:cNvSpPr>
            <a:spLocks noGrp="1"/>
          </p:cNvSpPr>
          <p:nvPr>
            <p:ph sz="quarter" idx="1"/>
          </p:nvPr>
        </p:nvSpPr>
        <p:spPr>
          <a:xfrm>
            <a:off x="502920" y="1381760"/>
            <a:ext cx="9052560" cy="5596128"/>
          </a:xfrm>
          <a:prstGeom prst="rect">
            <a:avLst/>
          </a:prstGeom>
        </p:spPr>
        <p:txBody>
          <a:bodyPr/>
          <a:lstStyle/>
          <a:p>
            <a:pPr lvl="0" eaLnBrk="1" latinLnBrk="0" hangingPunct="1"/>
            <a:r>
              <a:rPr lang="es-ES"/>
              <a:t>Haga clic para modificar el estilo de texto del patrón</a:t>
            </a:r>
          </a:p>
          <a:p>
            <a:pPr lvl="1" eaLnBrk="1" latinLnBrk="0" hangingPunct="1"/>
            <a:r>
              <a:rPr lang="es-ES"/>
              <a:t>Segundo nivel</a:t>
            </a:r>
          </a:p>
          <a:p>
            <a:pPr lvl="2" eaLnBrk="1" latinLnBrk="0" hangingPunct="1"/>
            <a:r>
              <a:rPr lang="es-ES"/>
              <a:t>Tercer nivel</a:t>
            </a:r>
          </a:p>
          <a:p>
            <a:pPr lvl="3" eaLnBrk="1" latinLnBrk="0" hangingPunct="1"/>
            <a:r>
              <a:rPr lang="es-ES"/>
              <a:t>Cuarto nivel</a:t>
            </a:r>
          </a:p>
          <a:p>
            <a:pPr lvl="4" eaLnBrk="1" latinLnBrk="0" hangingPunct="1"/>
            <a:r>
              <a:rPr lang="es-ES"/>
              <a:t>Quinto nivel</a:t>
            </a:r>
            <a:endParaRPr kumimoji="0" lang="en-US"/>
          </a:p>
        </p:txBody>
      </p:sp>
    </p:spTree>
    <p:extLst>
      <p:ext uri="{BB962C8B-B14F-4D97-AF65-F5344CB8AC3E}">
        <p14:creationId xmlns:p14="http://schemas.microsoft.com/office/powerpoint/2010/main" val="2850417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a:xfrm>
            <a:off x="7040880" y="7203863"/>
            <a:ext cx="2517953" cy="414528"/>
          </a:xfrm>
          <a:prstGeom prst="rect">
            <a:avLst/>
          </a:prstGeom>
        </p:spPr>
        <p:txBody>
          <a:bodyPr/>
          <a:lstStyle/>
          <a:p>
            <a:fld id="{9623812A-F934-4438-BA56-27663251FF50}" type="datetimeFigureOut">
              <a:rPr lang="en-US" smtClean="0"/>
              <a:pPr/>
              <a:t>12/4/2018</a:t>
            </a:fld>
            <a:endParaRPr lang="en-US"/>
          </a:p>
        </p:txBody>
      </p:sp>
      <p:sp>
        <p:nvSpPr>
          <p:cNvPr id="3" name="2 Marcador de pie de página"/>
          <p:cNvSpPr>
            <a:spLocks noGrp="1"/>
          </p:cNvSpPr>
          <p:nvPr>
            <p:ph type="ftr" sz="quarter" idx="11"/>
          </p:nvPr>
        </p:nvSpPr>
        <p:spPr>
          <a:xfrm>
            <a:off x="3188513" y="7203863"/>
            <a:ext cx="3855720" cy="414528"/>
          </a:xfrm>
          <a:prstGeom prst="rect">
            <a:avLst/>
          </a:prstGeom>
        </p:spPr>
        <p:txBody>
          <a:bodyPr/>
          <a:lstStyle/>
          <a:p>
            <a:endParaRPr lang="en-US"/>
          </a:p>
        </p:txBody>
      </p:sp>
      <p:sp>
        <p:nvSpPr>
          <p:cNvPr id="4" name="3 Marcador de número de diapositiva"/>
          <p:cNvSpPr>
            <a:spLocks noGrp="1"/>
          </p:cNvSpPr>
          <p:nvPr>
            <p:ph type="sldNum" sz="quarter" idx="12"/>
          </p:nvPr>
        </p:nvSpPr>
        <p:spPr>
          <a:xfrm>
            <a:off x="673913" y="7203863"/>
            <a:ext cx="2179320" cy="414528"/>
          </a:xfrm>
          <a:prstGeom prst="rect">
            <a:avLst/>
          </a:prstGeom>
        </p:spPr>
        <p:txBody>
          <a:bodyPr/>
          <a:lstStyle/>
          <a:p>
            <a:fld id="{B1E00F06-74F2-486B-A927-A6322B673CF8}" type="slidenum">
              <a:rPr lang="en-US" smtClean="0"/>
              <a:pPr/>
              <a:t>‹#›</a:t>
            </a:fld>
            <a:endParaRPr lang="en-US"/>
          </a:p>
        </p:txBody>
      </p:sp>
      <p:sp>
        <p:nvSpPr>
          <p:cNvPr id="5" name="4 Conector recto"/>
          <p:cNvSpPr>
            <a:spLocks noChangeShapeType="1"/>
          </p:cNvSpPr>
          <p:nvPr/>
        </p:nvSpPr>
        <p:spPr bwMode="auto">
          <a:xfrm>
            <a:off x="502920" y="7200265"/>
            <a:ext cx="90525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100584" tIns="50292" rIns="100584" bIns="50292" anchor="t" compatLnSpc="1"/>
          <a:lstStyle/>
          <a:p>
            <a:endParaRPr kumimoji="0" lang="en-US" sz="1980"/>
          </a:p>
        </p:txBody>
      </p:sp>
      <p:sp>
        <p:nvSpPr>
          <p:cNvPr id="6" name="5 Triángulo isósceles"/>
          <p:cNvSpPr>
            <a:spLocks noChangeAspect="1"/>
          </p:cNvSpPr>
          <p:nvPr/>
        </p:nvSpPr>
        <p:spPr>
          <a:xfrm rot="5400000">
            <a:off x="457830" y="7331810"/>
            <a:ext cx="216296" cy="132345"/>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980"/>
          </a:p>
        </p:txBody>
      </p:sp>
    </p:spTree>
    <p:extLst>
      <p:ext uri="{BB962C8B-B14F-4D97-AF65-F5344CB8AC3E}">
        <p14:creationId xmlns:p14="http://schemas.microsoft.com/office/powerpoint/2010/main" val="1270707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155168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3523454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504227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dirty="0"/>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dirty="0"/>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2849851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dirty="0"/>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865133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dirty="0"/>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962860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35703561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52642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4082077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 id="2147483668" r:id="rId4"/>
    <p:sldLayoutId id="2147483669" r:id="rId5"/>
    <p:sldLayoutId id="2147483670" r:id="rId6"/>
    <p:sldLayoutId id="2147483665" r:id="rId7"/>
    <p:sldLayoutId id="2147483673" r:id="rId8"/>
    <p:sldLayoutId id="2147483674"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4251454657"/>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1.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1.xml"/><Relationship Id="rId6" Type="http://schemas.openxmlformats.org/officeDocument/2006/relationships/image" Target="../media/image13.jpe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11.jpeg"/><Relationship Id="rId9"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8.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8.xml"/><Relationship Id="rId1" Type="http://schemas.openxmlformats.org/officeDocument/2006/relationships/slideLayout" Target="../slideLayouts/slideLayout11.xml"/><Relationship Id="rId4" Type="http://schemas.openxmlformats.org/officeDocument/2006/relationships/image" Target="../media/image22.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0.xml"/><Relationship Id="rId1" Type="http://schemas.openxmlformats.org/officeDocument/2006/relationships/slideLayout" Target="../slideLayouts/slideLayout11.xml"/><Relationship Id="rId4" Type="http://schemas.microsoft.com/office/2007/relationships/hdphoto" Target="../media/hdphoto1.wdp"/></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43.xml"/><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7.xml"/><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2.xml"/><Relationship Id="rId1" Type="http://schemas.openxmlformats.org/officeDocument/2006/relationships/slideLayout" Target="../slideLayouts/slideLayout11.xml"/><Relationship Id="rId4" Type="http://schemas.microsoft.com/office/2007/relationships/hdphoto" Target="../media/hdphoto2.wdp"/></Relationships>
</file>

<file path=ppt/slides/_rels/slide5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8.png"/><Relationship Id="rId7" Type="http://schemas.openxmlformats.org/officeDocument/2006/relationships/diagramColors" Target="../diagrams/colors4.xml"/><Relationship Id="rId2" Type="http://schemas.openxmlformats.org/officeDocument/2006/relationships/notesSlide" Target="../notesSlides/notesSlide57.xml"/><Relationship Id="rId1" Type="http://schemas.openxmlformats.org/officeDocument/2006/relationships/slideLayout" Target="../slideLayouts/slideLayout1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8.xml"/><Relationship Id="rId1" Type="http://schemas.openxmlformats.org/officeDocument/2006/relationships/slideLayout" Target="../slideLayouts/slideLayout1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9.xml"/><Relationship Id="rId1" Type="http://schemas.openxmlformats.org/officeDocument/2006/relationships/slideLayout" Target="../slideLayouts/slideLayout11.xml"/><Relationship Id="rId4" Type="http://schemas.microsoft.com/office/2007/relationships/hdphoto" Target="../media/hdphoto3.wdp"/></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1.xml"/></Relationships>
</file>

<file path=ppt/slides/_rels/slide6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3.xml"/><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11</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94488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Key Ethical Principles</a:t>
            </a:r>
            <a:endParaRPr kumimoji="0" lang="en-US" sz="4400" b="1" i="0" u="none" strike="noStrike" kern="0" cap="none" spc="-100" normalizeH="0" baseline="0" noProof="0" dirty="0">
              <a:ln>
                <a:noFill/>
              </a:ln>
              <a:solidFill>
                <a:prstClr val="white">
                  <a:lumMod val="85000"/>
                </a:prstClr>
              </a:solidFill>
              <a:effectLst/>
              <a:uLnTx/>
              <a:uFillTx/>
              <a:latin typeface="Century Gothic" charset="0"/>
            </a:endParaRP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200" kern="0" dirty="0"/>
              <a:t>in Qualitative Evaluation</a:t>
            </a:r>
            <a:endParaRPr kumimoji="0" lang="en-US" sz="4200" b="0" i="0" u="none" strike="noStrike" kern="0" cap="none" spc="0" normalizeH="0" baseline="0" noProof="0" dirty="0">
              <a:ln>
                <a:noFill/>
              </a:ln>
              <a:solidFill>
                <a:srgbClr val="AB2472"/>
              </a:solidFill>
              <a:effectLst/>
              <a:uLnTx/>
              <a:uFillTx/>
              <a:latin typeface="Century Gothic" charset="0"/>
            </a:endParaRP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C324A4C-AC98-459F-A18C-01171AA5FBD2}"/>
              </a:ext>
            </a:extLst>
          </p:cNvPr>
          <p:cNvSpPr>
            <a:spLocks noGrp="1"/>
          </p:cNvSpPr>
          <p:nvPr>
            <p:ph type="title"/>
          </p:nvPr>
        </p:nvSpPr>
        <p:spPr>
          <a:xfrm>
            <a:off x="561845" y="366812"/>
            <a:ext cx="8724024" cy="1143000"/>
          </a:xfrm>
        </p:spPr>
        <p:txBody>
          <a:bodyPr/>
          <a:lstStyle/>
          <a:p>
            <a:r>
              <a:rPr lang="en-US" dirty="0"/>
              <a:t>The evaluation process</a:t>
            </a:r>
          </a:p>
        </p:txBody>
      </p:sp>
      <p:pic>
        <p:nvPicPr>
          <p:cNvPr id="17" name="Picture 16">
            <a:extLst>
              <a:ext uri="{FF2B5EF4-FFF2-40B4-BE49-F238E27FC236}">
                <a16:creationId xmlns:a16="http://schemas.microsoft.com/office/drawing/2014/main" id="{952AFB46-3EA9-4969-A6C8-CAFFBA593EC2}"/>
              </a:ext>
            </a:extLst>
          </p:cNvPr>
          <p:cNvPicPr>
            <a:picLocks noChangeAspect="1"/>
          </p:cNvPicPr>
          <p:nvPr/>
        </p:nvPicPr>
        <p:blipFill>
          <a:blip r:embed="rId3"/>
          <a:stretch>
            <a:fillRect/>
          </a:stretch>
        </p:blipFill>
        <p:spPr>
          <a:xfrm>
            <a:off x="456315" y="1661160"/>
            <a:ext cx="9145770" cy="5577840"/>
          </a:xfrm>
          <a:prstGeom prst="rect">
            <a:avLst/>
          </a:prstGeom>
        </p:spPr>
      </p:pic>
    </p:spTree>
    <p:extLst>
      <p:ext uri="{BB962C8B-B14F-4D97-AF65-F5344CB8AC3E}">
        <p14:creationId xmlns:p14="http://schemas.microsoft.com/office/powerpoint/2010/main" val="298603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74B6C-4164-4728-803E-DB5F0FCBED96}"/>
              </a:ext>
            </a:extLst>
          </p:cNvPr>
          <p:cNvSpPr>
            <a:spLocks noGrp="1"/>
          </p:cNvSpPr>
          <p:nvPr>
            <p:ph type="title"/>
          </p:nvPr>
        </p:nvSpPr>
        <p:spPr/>
        <p:txBody>
          <a:bodyPr/>
          <a:lstStyle/>
          <a:p>
            <a:r>
              <a:rPr lang="en-US" dirty="0"/>
              <a:t>Learning objectives</a:t>
            </a:r>
          </a:p>
        </p:txBody>
      </p:sp>
      <p:sp>
        <p:nvSpPr>
          <p:cNvPr id="5" name="4 Marcador de contenido"/>
          <p:cNvSpPr>
            <a:spLocks noGrp="1"/>
          </p:cNvSpPr>
          <p:nvPr>
            <p:ph type="body" sz="quarter" idx="10"/>
          </p:nvPr>
        </p:nvSpPr>
        <p:spPr>
          <a:xfrm>
            <a:off x="750760" y="1295400"/>
            <a:ext cx="8535109" cy="6781800"/>
          </a:xfrm>
        </p:spPr>
        <p:txBody>
          <a:bodyPr>
            <a:noAutofit/>
          </a:bodyPr>
          <a:lstStyle/>
          <a:p>
            <a:pPr lvl="0" rtl="0">
              <a:spcAft>
                <a:spcPts val="600"/>
              </a:spcAft>
              <a:defRPr/>
            </a:pPr>
            <a:r>
              <a:rPr lang="en-US" sz="3000" kern="1200" dirty="0"/>
              <a:t>At the end of the session, participants </a:t>
            </a:r>
            <a:br>
              <a:rPr lang="en-US" sz="3000" kern="1200" dirty="0"/>
            </a:br>
            <a:r>
              <a:rPr lang="en-US" sz="3000" kern="1200" dirty="0"/>
              <a:t>will be able to:</a:t>
            </a:r>
          </a:p>
          <a:p>
            <a:pPr marL="511175" indent="-392113" algn="l" rtl="0">
              <a:spcBef>
                <a:spcPts val="600"/>
              </a:spcBef>
              <a:spcAft>
                <a:spcPts val="600"/>
              </a:spcAft>
              <a:buClr>
                <a:srgbClr val="AB2472"/>
              </a:buClr>
              <a:buSzPct val="100000"/>
              <a:buFont typeface="Wingdings" panose="05000000000000000000" pitchFamily="2" charset="2"/>
              <a:buChar char="§"/>
            </a:pPr>
            <a:r>
              <a:rPr lang="en-US" kern="1200" dirty="0">
                <a:solidFill>
                  <a:schemeClr val="tx1"/>
                </a:solidFill>
                <a:latin typeface="Century Gothic" panose="020B0502020202020204" pitchFamily="34" charset="0"/>
              </a:rPr>
              <a:t>Specify the</a:t>
            </a:r>
            <a:r>
              <a:rPr lang="en-US" b="1" kern="1200" dirty="0">
                <a:solidFill>
                  <a:schemeClr val="tx1"/>
                </a:solidFill>
                <a:latin typeface="Century Gothic" panose="020B0502020202020204" pitchFamily="34" charset="0"/>
              </a:rPr>
              <a:t> </a:t>
            </a:r>
            <a:r>
              <a:rPr lang="en-US" b="1" kern="1200" dirty="0">
                <a:solidFill>
                  <a:schemeClr val="accent1">
                    <a:lumMod val="75000"/>
                  </a:schemeClr>
                </a:solidFill>
                <a:latin typeface="Century Gothic" panose="020B0502020202020204" pitchFamily="34" charset="0"/>
              </a:rPr>
              <a:t>basic tenets of ethical protocols</a:t>
            </a:r>
            <a:r>
              <a:rPr lang="en-US" kern="1200" dirty="0">
                <a:latin typeface="Century Gothic" panose="020B0502020202020204" pitchFamily="34" charset="0"/>
              </a:rPr>
              <a:t> </a:t>
            </a:r>
            <a:r>
              <a:rPr lang="en-US" kern="1200" dirty="0">
                <a:solidFill>
                  <a:schemeClr val="tx1"/>
                </a:solidFill>
                <a:latin typeface="Century Gothic" panose="020B0502020202020204" pitchFamily="34" charset="0"/>
              </a:rPr>
              <a:t>for field data collection</a:t>
            </a:r>
          </a:p>
          <a:p>
            <a:pPr marL="511175" indent="-392113" algn="l" rtl="0">
              <a:spcBef>
                <a:spcPts val="600"/>
              </a:spcBef>
              <a:spcAft>
                <a:spcPts val="600"/>
              </a:spcAft>
              <a:buClr>
                <a:srgbClr val="AB2472"/>
              </a:buClr>
              <a:buSzPct val="100000"/>
              <a:buFont typeface="Wingdings" panose="05000000000000000000" pitchFamily="2" charset="2"/>
              <a:buChar char="§"/>
            </a:pPr>
            <a:r>
              <a:rPr lang="en-US" kern="1200" dirty="0">
                <a:solidFill>
                  <a:schemeClr val="tx1"/>
                </a:solidFill>
                <a:latin typeface="Century Gothic" panose="020B0502020202020204" pitchFamily="34" charset="0"/>
              </a:rPr>
              <a:t>Given a specific evaluation context or area/location, identify </a:t>
            </a:r>
            <a:r>
              <a:rPr lang="en-US" b="1" kern="1200" dirty="0">
                <a:solidFill>
                  <a:schemeClr val="accent1">
                    <a:lumMod val="75000"/>
                  </a:schemeClr>
                </a:solidFill>
                <a:latin typeface="Century Gothic" panose="020B0502020202020204" pitchFamily="34" charset="0"/>
              </a:rPr>
              <a:t>potential vulnerable or special populations</a:t>
            </a:r>
            <a:endParaRPr lang="en-US" kern="1200" dirty="0">
              <a:solidFill>
                <a:schemeClr val="accent1">
                  <a:lumMod val="75000"/>
                </a:schemeClr>
              </a:solidFill>
              <a:latin typeface="Century Gothic" panose="020B0502020202020204" pitchFamily="34" charset="0"/>
            </a:endParaRPr>
          </a:p>
          <a:p>
            <a:pPr marL="511175" indent="-392113" algn="l" rtl="0">
              <a:spcBef>
                <a:spcPts val="600"/>
              </a:spcBef>
              <a:spcAft>
                <a:spcPts val="600"/>
              </a:spcAft>
              <a:buClr>
                <a:srgbClr val="AB2472"/>
              </a:buClr>
              <a:buSzPct val="100000"/>
              <a:buFont typeface="Wingdings" panose="05000000000000000000" pitchFamily="2" charset="2"/>
              <a:buChar char="§"/>
            </a:pPr>
            <a:r>
              <a:rPr lang="en-US" kern="1200" dirty="0">
                <a:solidFill>
                  <a:schemeClr val="tx1"/>
                </a:solidFill>
                <a:latin typeface="Century Gothic" panose="020B0502020202020204" pitchFamily="34" charset="0"/>
              </a:rPr>
              <a:t>Describe types of </a:t>
            </a:r>
            <a:r>
              <a:rPr lang="en-US" b="1" kern="1200" dirty="0">
                <a:solidFill>
                  <a:schemeClr val="accent1">
                    <a:lumMod val="75000"/>
                  </a:schemeClr>
                </a:solidFill>
                <a:latin typeface="Century Gothic" panose="020B0502020202020204" pitchFamily="34" charset="0"/>
              </a:rPr>
              <a:t>consent for data collection</a:t>
            </a:r>
            <a:r>
              <a:rPr lang="en-US" kern="1200" dirty="0">
                <a:solidFill>
                  <a:schemeClr val="accent1">
                    <a:lumMod val="75000"/>
                  </a:schemeClr>
                </a:solidFill>
                <a:latin typeface="Century Gothic" panose="020B0502020202020204" pitchFamily="34" charset="0"/>
              </a:rPr>
              <a:t> </a:t>
            </a:r>
            <a:r>
              <a:rPr lang="en-US" kern="1200" dirty="0">
                <a:solidFill>
                  <a:schemeClr val="tx1"/>
                </a:solidFill>
                <a:latin typeface="Century Gothic" panose="020B0502020202020204" pitchFamily="34" charset="0"/>
              </a:rPr>
              <a:t>and basic components of a consent form</a:t>
            </a:r>
          </a:p>
          <a:p>
            <a:pPr marL="511175" indent="-392113" algn="l" rtl="0">
              <a:spcBef>
                <a:spcPts val="600"/>
              </a:spcBef>
              <a:spcAft>
                <a:spcPts val="600"/>
              </a:spcAft>
              <a:buClr>
                <a:srgbClr val="AB2472"/>
              </a:buClr>
              <a:buSzPct val="100000"/>
              <a:buFont typeface="Wingdings" panose="05000000000000000000" pitchFamily="2" charset="2"/>
              <a:buChar char="§"/>
            </a:pPr>
            <a:r>
              <a:rPr lang="en-US" kern="1200" dirty="0">
                <a:solidFill>
                  <a:schemeClr val="tx1"/>
                </a:solidFill>
                <a:latin typeface="Century Gothic" panose="020B0502020202020204" pitchFamily="34" charset="0"/>
              </a:rPr>
              <a:t>Identify </a:t>
            </a:r>
            <a:r>
              <a:rPr lang="en-US" b="1" kern="1200" dirty="0">
                <a:solidFill>
                  <a:schemeClr val="accent1">
                    <a:lumMod val="75000"/>
                  </a:schemeClr>
                </a:solidFill>
                <a:latin typeface="Century Gothic" panose="020B0502020202020204" pitchFamily="34" charset="0"/>
              </a:rPr>
              <a:t>special ethical considerations in qualitative evaluation</a:t>
            </a:r>
            <a:r>
              <a:rPr lang="en-US" kern="1200" dirty="0">
                <a:solidFill>
                  <a:schemeClr val="accent1">
                    <a:lumMod val="75000"/>
                  </a:schemeClr>
                </a:solidFill>
                <a:latin typeface="Century Gothic" panose="020B0502020202020204" pitchFamily="34" charset="0"/>
              </a:rPr>
              <a:t> </a:t>
            </a:r>
            <a:r>
              <a:rPr lang="en-US" kern="1200" dirty="0">
                <a:solidFill>
                  <a:schemeClr val="tx1"/>
                </a:solidFill>
                <a:latin typeface="Century Gothic" panose="020B0502020202020204" pitchFamily="34" charset="0"/>
              </a:rPr>
              <a:t>when using methods such as case studies, focus group discussions, interviews, or observations</a:t>
            </a:r>
          </a:p>
        </p:txBody>
      </p:sp>
    </p:spTree>
    <p:extLst>
      <p:ext uri="{BB962C8B-B14F-4D97-AF65-F5344CB8AC3E}">
        <p14:creationId xmlns:p14="http://schemas.microsoft.com/office/powerpoint/2010/main" val="229580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4 Marcador de contenido"/>
          <p:cNvSpPr>
            <a:spLocks noGrp="1"/>
          </p:cNvSpPr>
          <p:nvPr>
            <p:ph type="body" sz="quarter" idx="10"/>
          </p:nvPr>
        </p:nvSpPr>
        <p:spPr>
          <a:xfrm>
            <a:off x="762000" y="1752600"/>
            <a:ext cx="8897486" cy="5181600"/>
          </a:xfrm>
        </p:spPr>
        <p:txBody>
          <a:bodyPr>
            <a:noAutofit/>
          </a:bodyPr>
          <a:lstStyle/>
          <a:p>
            <a:pPr lvl="0" algn="l" rtl="0">
              <a:spcAft>
                <a:spcPts val="1200"/>
              </a:spcAft>
              <a:defRPr/>
            </a:pPr>
            <a:r>
              <a:rPr lang="en-US" sz="3000" kern="1200" dirty="0">
                <a:latin typeface="Century Gothic" panose="020B0502020202020204" pitchFamily="34" charset="0"/>
                <a:ea typeface="+mn-ea"/>
                <a:cs typeface="+mn-cs"/>
              </a:rPr>
              <a:t>At the end of the session, participants </a:t>
            </a:r>
            <a:br>
              <a:rPr lang="en-US" sz="3000" kern="1200" dirty="0">
                <a:latin typeface="Century Gothic" panose="020B0502020202020204" pitchFamily="34" charset="0"/>
                <a:ea typeface="+mn-ea"/>
                <a:cs typeface="+mn-cs"/>
              </a:rPr>
            </a:br>
            <a:r>
              <a:rPr lang="en-US" sz="3000" kern="1200" dirty="0">
                <a:latin typeface="Century Gothic" panose="020B0502020202020204" pitchFamily="34" charset="0"/>
                <a:ea typeface="+mn-ea"/>
                <a:cs typeface="+mn-cs"/>
              </a:rPr>
              <a:t>will be able to:</a:t>
            </a:r>
          </a:p>
          <a:p>
            <a:pPr marL="573088" indent="-401638" algn="l" rtl="0">
              <a:spcBef>
                <a:spcPts val="600"/>
              </a:spcBef>
              <a:spcAft>
                <a:spcPts val="1200"/>
              </a:spcAft>
              <a:buClr>
                <a:srgbClr val="AB2472"/>
              </a:buClr>
              <a:buSzPct val="100000"/>
              <a:buFont typeface="Wingdings" panose="05000000000000000000" pitchFamily="2" charset="2"/>
              <a:buChar char="§"/>
            </a:pPr>
            <a:r>
              <a:rPr lang="en-US" kern="1200" dirty="0">
                <a:solidFill>
                  <a:schemeClr val="tx1"/>
                </a:solidFill>
                <a:latin typeface="Century Gothic" panose="020B0502020202020204" pitchFamily="34" charset="0"/>
              </a:rPr>
              <a:t>Explain </a:t>
            </a:r>
            <a:r>
              <a:rPr lang="en-US" b="1" kern="1200" dirty="0">
                <a:solidFill>
                  <a:srgbClr val="4F81BD">
                    <a:lumMod val="75000"/>
                  </a:srgbClr>
                </a:solidFill>
                <a:latin typeface="Century Gothic" panose="020B0502020202020204" pitchFamily="34" charset="0"/>
              </a:rPr>
              <a:t>basic </a:t>
            </a:r>
            <a:r>
              <a:rPr lang="en-US" b="1" kern="1200" dirty="0">
                <a:solidFill>
                  <a:srgbClr val="376092"/>
                </a:solidFill>
                <a:latin typeface="Century Gothic" panose="020B0502020202020204" pitchFamily="34" charset="0"/>
              </a:rPr>
              <a:t>data security considerations</a:t>
            </a:r>
            <a:r>
              <a:rPr lang="en-US" kern="1200" dirty="0">
                <a:solidFill>
                  <a:srgbClr val="6699FF"/>
                </a:solidFill>
                <a:latin typeface="Century Gothic" panose="020B0502020202020204" pitchFamily="34" charset="0"/>
              </a:rPr>
              <a:t> </a:t>
            </a:r>
            <a:br>
              <a:rPr lang="en-US" kern="1200" dirty="0">
                <a:solidFill>
                  <a:srgbClr val="6699FF"/>
                </a:solidFill>
                <a:latin typeface="Century Gothic" panose="020B0502020202020204" pitchFamily="34" charset="0"/>
              </a:rPr>
            </a:br>
            <a:r>
              <a:rPr lang="en-US" kern="1200" dirty="0">
                <a:solidFill>
                  <a:schemeClr val="tx1"/>
                </a:solidFill>
                <a:latin typeface="Century Gothic" panose="020B0502020202020204" pitchFamily="34" charset="0"/>
              </a:rPr>
              <a:t>and steps to ensure data security</a:t>
            </a:r>
          </a:p>
          <a:p>
            <a:pPr marL="573088" indent="-401638" algn="l" rtl="0">
              <a:spcBef>
                <a:spcPts val="600"/>
              </a:spcBef>
              <a:spcAft>
                <a:spcPts val="1200"/>
              </a:spcAft>
              <a:buClr>
                <a:srgbClr val="AB2472"/>
              </a:buClr>
              <a:buSzPct val="100000"/>
              <a:buFont typeface="Wingdings" panose="05000000000000000000" pitchFamily="2" charset="2"/>
              <a:buChar char="§"/>
            </a:pPr>
            <a:r>
              <a:rPr lang="en-US" kern="1200" dirty="0">
                <a:solidFill>
                  <a:schemeClr val="tx1"/>
                </a:solidFill>
                <a:latin typeface="Century Gothic" panose="020B0502020202020204" pitchFamily="34" charset="0"/>
              </a:rPr>
              <a:t>Describe </a:t>
            </a:r>
            <a:r>
              <a:rPr lang="en-US" b="1" kern="1200" dirty="0">
                <a:solidFill>
                  <a:srgbClr val="376092"/>
                </a:solidFill>
                <a:latin typeface="Century Gothic" panose="020B0502020202020204" pitchFamily="34" charset="0"/>
              </a:rPr>
              <a:t>ethical and gender-related issues </a:t>
            </a:r>
            <a:br>
              <a:rPr lang="en-US" b="1" kern="1200" dirty="0">
                <a:solidFill>
                  <a:srgbClr val="376092"/>
                </a:solidFill>
                <a:latin typeface="Century Gothic" panose="020B0502020202020204" pitchFamily="34" charset="0"/>
              </a:rPr>
            </a:br>
            <a:r>
              <a:rPr lang="en-US" kern="1200" dirty="0">
                <a:solidFill>
                  <a:schemeClr val="tx1"/>
                </a:solidFill>
                <a:latin typeface="Century Gothic" panose="020B0502020202020204" pitchFamily="34" charset="0"/>
              </a:rPr>
              <a:t>in evaluation design, data collection, </a:t>
            </a:r>
            <a:br>
              <a:rPr lang="en-US" kern="1200" dirty="0">
                <a:solidFill>
                  <a:schemeClr val="tx1"/>
                </a:solidFill>
                <a:latin typeface="Century Gothic" panose="020B0502020202020204" pitchFamily="34" charset="0"/>
              </a:rPr>
            </a:br>
            <a:r>
              <a:rPr lang="en-US" kern="1200" dirty="0">
                <a:solidFill>
                  <a:schemeClr val="tx1"/>
                </a:solidFill>
                <a:latin typeface="Century Gothic" panose="020B0502020202020204" pitchFamily="34" charset="0"/>
              </a:rPr>
              <a:t>analysis, and dissemination/use</a:t>
            </a:r>
          </a:p>
          <a:p>
            <a:pPr marL="573088" indent="-401638" algn="l" rtl="0">
              <a:spcBef>
                <a:spcPts val="600"/>
              </a:spcBef>
              <a:spcAft>
                <a:spcPts val="600"/>
              </a:spcAft>
              <a:buClr>
                <a:srgbClr val="AB2472"/>
              </a:buClr>
              <a:buSzPct val="100000"/>
              <a:buFont typeface="Wingdings" panose="05000000000000000000" pitchFamily="2" charset="2"/>
              <a:buChar char="§"/>
            </a:pPr>
            <a:r>
              <a:rPr lang="en-US" kern="1200" dirty="0">
                <a:solidFill>
                  <a:schemeClr val="tx1"/>
                </a:solidFill>
                <a:latin typeface="Century Gothic" panose="020B0502020202020204" pitchFamily="34" charset="0"/>
              </a:rPr>
              <a:t>Understand </a:t>
            </a:r>
            <a:r>
              <a:rPr lang="en-US" b="1" kern="1200" dirty="0">
                <a:solidFill>
                  <a:srgbClr val="376092"/>
                </a:solidFill>
                <a:latin typeface="Century Gothic" panose="020B0502020202020204" pitchFamily="34" charset="0"/>
              </a:rPr>
              <a:t>potential influence of political </a:t>
            </a:r>
            <a:br>
              <a:rPr lang="en-US" b="1" kern="1200" dirty="0">
                <a:solidFill>
                  <a:srgbClr val="376092"/>
                </a:solidFill>
                <a:latin typeface="Century Gothic" panose="020B0502020202020204" pitchFamily="34" charset="0"/>
              </a:rPr>
            </a:br>
            <a:r>
              <a:rPr lang="en-US" b="1" kern="1200" dirty="0">
                <a:solidFill>
                  <a:srgbClr val="376092"/>
                </a:solidFill>
                <a:latin typeface="Century Gothic" panose="020B0502020202020204" pitchFamily="34" charset="0"/>
              </a:rPr>
              <a:t>and cultural context</a:t>
            </a:r>
            <a:r>
              <a:rPr lang="en-US" b="1" kern="1200" dirty="0">
                <a:solidFill>
                  <a:schemeClr val="tx2">
                    <a:lumMod val="75000"/>
                  </a:schemeClr>
                </a:solidFill>
                <a:latin typeface="Century Gothic" panose="020B0502020202020204" pitchFamily="34" charset="0"/>
              </a:rPr>
              <a:t> </a:t>
            </a:r>
            <a:r>
              <a:rPr lang="en-US" kern="1200" dirty="0">
                <a:solidFill>
                  <a:schemeClr val="tx1"/>
                </a:solidFill>
                <a:latin typeface="Century Gothic" panose="020B0502020202020204" pitchFamily="34" charset="0"/>
              </a:rPr>
              <a:t>in evaluation</a:t>
            </a:r>
          </a:p>
          <a:p>
            <a:pPr marL="274320" indent="-274320" algn="l" rtl="0">
              <a:lnSpc>
                <a:spcPct val="120000"/>
              </a:lnSpc>
              <a:spcBef>
                <a:spcPts val="600"/>
              </a:spcBef>
              <a:spcAft>
                <a:spcPts val="600"/>
              </a:spcAft>
              <a:buClr>
                <a:schemeClr val="accent1"/>
              </a:buClr>
              <a:buSzPct val="76000"/>
              <a:buFont typeface="Wingdings 3"/>
              <a:buChar char=""/>
            </a:pPr>
            <a:endParaRPr lang="en-US" sz="2400" kern="1200" dirty="0">
              <a:solidFill>
                <a:schemeClr val="tx1"/>
              </a:solidFill>
              <a:latin typeface="Century Gothic" panose="020B0502020202020204" pitchFamily="34" charset="0"/>
            </a:endParaRPr>
          </a:p>
        </p:txBody>
      </p:sp>
      <p:sp>
        <p:nvSpPr>
          <p:cNvPr id="8" name="Title 1">
            <a:extLst>
              <a:ext uri="{FF2B5EF4-FFF2-40B4-BE49-F238E27FC236}">
                <a16:creationId xmlns:a16="http://schemas.microsoft.com/office/drawing/2014/main" id="{A84EB8BA-4DF1-4DF3-AF08-41171DB24DC2}"/>
              </a:ext>
            </a:extLst>
          </p:cNvPr>
          <p:cNvSpPr>
            <a:spLocks noGrp="1"/>
          </p:cNvSpPr>
          <p:nvPr>
            <p:ph type="title"/>
          </p:nvPr>
        </p:nvSpPr>
        <p:spPr>
          <a:xfrm>
            <a:off x="561845" y="366812"/>
            <a:ext cx="8724024" cy="1143000"/>
          </a:xfrm>
        </p:spPr>
        <p:txBody>
          <a:bodyPr/>
          <a:lstStyle/>
          <a:p>
            <a:r>
              <a:rPr lang="en-US" dirty="0"/>
              <a:t>Learning objectives</a:t>
            </a:r>
          </a:p>
        </p:txBody>
      </p:sp>
    </p:spTree>
    <p:extLst>
      <p:ext uri="{BB962C8B-B14F-4D97-AF65-F5344CB8AC3E}">
        <p14:creationId xmlns:p14="http://schemas.microsoft.com/office/powerpoint/2010/main" val="21237252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2C071B-3951-4CC3-9582-A05BCFC9CBA8}"/>
              </a:ext>
            </a:extLst>
          </p:cNvPr>
          <p:cNvSpPr>
            <a:spLocks noGrp="1"/>
          </p:cNvSpPr>
          <p:nvPr>
            <p:ph type="title"/>
          </p:nvPr>
        </p:nvSpPr>
        <p:spPr/>
        <p:txBody>
          <a:bodyPr/>
          <a:lstStyle/>
          <a:p>
            <a:r>
              <a:rPr lang="en-US" dirty="0"/>
              <a:t>Ethics as a mirror</a:t>
            </a:r>
          </a:p>
        </p:txBody>
      </p:sp>
      <p:sp>
        <p:nvSpPr>
          <p:cNvPr id="3" name="2 Marcador de contenido"/>
          <p:cNvSpPr>
            <a:spLocks noGrp="1"/>
          </p:cNvSpPr>
          <p:nvPr>
            <p:ph type="body" sz="quarter" idx="10"/>
          </p:nvPr>
        </p:nvSpPr>
        <p:spPr>
          <a:xfrm>
            <a:off x="990600" y="1596208"/>
            <a:ext cx="8429755" cy="6023792"/>
          </a:xfrm>
        </p:spPr>
        <p:txBody>
          <a:bodyPr/>
          <a:lstStyle/>
          <a:p>
            <a:pPr marL="512763" indent="-403225" algn="l" rtl="0">
              <a:spcAft>
                <a:spcPts val="12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What are ethics?</a:t>
            </a:r>
          </a:p>
          <a:p>
            <a:pPr marL="1085850" lvl="1" indent="-403225" algn="l" rtl="0">
              <a:spcAft>
                <a:spcPts val="600"/>
              </a:spcAft>
              <a:buClr>
                <a:srgbClr val="AB2472"/>
              </a:buClr>
              <a:buSzPct val="85000"/>
              <a:buFont typeface="Courier New" panose="02070309020205020404" pitchFamily="49" charset="0"/>
              <a:buChar char="o"/>
            </a:pPr>
            <a:r>
              <a:rPr lang="en-US" sz="3000" kern="1200" dirty="0">
                <a:solidFill>
                  <a:schemeClr val="tx1"/>
                </a:solidFill>
                <a:latin typeface="Century Gothic" panose="020B0502020202020204" pitchFamily="34" charset="0"/>
              </a:rPr>
              <a:t>Ethics is the philosophy of how morality guides individual and group behavior</a:t>
            </a:r>
          </a:p>
          <a:p>
            <a:pPr marL="1085850" lvl="1" indent="-403225" algn="l" rtl="0">
              <a:buClr>
                <a:srgbClr val="AB2472"/>
              </a:buClr>
              <a:buSzPct val="85000"/>
              <a:buFont typeface="Courier New" panose="02070309020205020404" pitchFamily="49" charset="0"/>
              <a:buChar char="o"/>
            </a:pPr>
            <a:r>
              <a:rPr lang="en-US" sz="3000" kern="1200" dirty="0">
                <a:solidFill>
                  <a:schemeClr val="tx1"/>
                </a:solidFill>
                <a:latin typeface="Century Gothic" panose="020B0502020202020204" pitchFamily="34" charset="0"/>
              </a:rPr>
              <a:t>In evaluation, it is an understood </a:t>
            </a:r>
            <a:r>
              <a:rPr lang="en-US" sz="3200" kern="1200" dirty="0">
                <a:solidFill>
                  <a:schemeClr val="tx1"/>
                </a:solidFill>
                <a:latin typeface="Century Gothic" panose="020B0502020202020204" pitchFamily="34" charset="0"/>
              </a:rPr>
              <a:t>code that guides practice</a:t>
            </a:r>
          </a:p>
          <a:p>
            <a:pPr marL="512763" indent="-403225" algn="l" rtl="0">
              <a:spcBef>
                <a:spcPts val="1800"/>
              </a:spcBef>
              <a:spcAft>
                <a:spcPts val="12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Morality involves beliefs about what is right or wrong</a:t>
            </a:r>
          </a:p>
          <a:p>
            <a:pPr marL="914400" lvl="1" indent="-457200" algn="l" rtl="0">
              <a:buClr>
                <a:srgbClr val="AB2472"/>
              </a:buClr>
              <a:buSzPct val="85000"/>
              <a:buFont typeface="Courier New" panose="02070309020205020404" pitchFamily="49" charset="0"/>
              <a:buChar char="o"/>
            </a:pPr>
            <a:r>
              <a:rPr lang="en-US" sz="3000" i="1" kern="1200" dirty="0">
                <a:solidFill>
                  <a:schemeClr val="tx1"/>
                </a:solidFill>
                <a:latin typeface="Century Gothic" panose="020B0502020202020204" pitchFamily="34" charset="0"/>
              </a:rPr>
              <a:t>Morality could be relative to culture; ethical standards may change over time and across cultures</a:t>
            </a:r>
            <a:endParaRPr lang="en-US" sz="2400" dirty="0">
              <a:latin typeface="Century Gothic" panose="020B0502020202020204" pitchFamily="34" charset="0"/>
            </a:endParaRPr>
          </a:p>
        </p:txBody>
      </p:sp>
      <p:pic>
        <p:nvPicPr>
          <p:cNvPr id="4" name="3 Imagen" descr="Image result for ethics and moral"/>
          <p:cNvPicPr/>
          <p:nvPr/>
        </p:nvPicPr>
        <p:blipFill rotWithShape="1">
          <a:blip r:embed="rId3" cstate="print">
            <a:clrChange>
              <a:clrFrom>
                <a:srgbClr val="00A2D0"/>
              </a:clrFrom>
              <a:clrTo>
                <a:srgbClr val="00A2D0">
                  <a:alpha val="0"/>
                </a:srgbClr>
              </a:clrTo>
            </a:clrChange>
            <a:duotone>
              <a:schemeClr val="accent2">
                <a:shade val="45000"/>
                <a:satMod val="135000"/>
              </a:schemeClr>
              <a:prstClr val="white"/>
            </a:duotone>
          </a:blip>
          <a:srcRect l="1264" t="3562" r="3405" b="4193"/>
          <a:stretch/>
        </p:blipFill>
        <p:spPr bwMode="auto">
          <a:xfrm>
            <a:off x="7696200" y="152400"/>
            <a:ext cx="2133600" cy="1676400"/>
          </a:xfrm>
          <a:prstGeom prst="rect">
            <a:avLst/>
          </a:prstGeom>
          <a:noFill/>
          <a:ln w="9525">
            <a:noFill/>
            <a:miter lim="800000"/>
            <a:headEnd/>
            <a:tailEnd/>
          </a:ln>
        </p:spPr>
      </p:pic>
    </p:spTree>
    <p:extLst>
      <p:ext uri="{BB962C8B-B14F-4D97-AF65-F5344CB8AC3E}">
        <p14:creationId xmlns:p14="http://schemas.microsoft.com/office/powerpoint/2010/main" val="905747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descr="Image result for writing"/>
          <p:cNvPicPr>
            <a:picLocks noChangeAspect="1" noChangeArrowheads="1"/>
          </p:cNvPicPr>
          <p:nvPr/>
        </p:nvPicPr>
        <p:blipFill>
          <a:blip r:embed="rId3" cstate="print"/>
          <a:srcRect/>
          <a:stretch>
            <a:fillRect/>
          </a:stretch>
        </p:blipFill>
        <p:spPr bwMode="auto">
          <a:xfrm>
            <a:off x="1874520" y="1371600"/>
            <a:ext cx="6309359" cy="6309360"/>
          </a:xfrm>
          <a:prstGeom prst="rect">
            <a:avLst/>
          </a:prstGeom>
          <a:noFill/>
        </p:spPr>
      </p:pic>
      <p:sp>
        <p:nvSpPr>
          <p:cNvPr id="5" name="Title 4">
            <a:extLst>
              <a:ext uri="{FF2B5EF4-FFF2-40B4-BE49-F238E27FC236}">
                <a16:creationId xmlns:a16="http://schemas.microsoft.com/office/drawing/2014/main" id="{E5DEAFCA-0C74-423C-A3B3-375DA284D52D}"/>
              </a:ext>
            </a:extLst>
          </p:cNvPr>
          <p:cNvSpPr>
            <a:spLocks noGrp="1"/>
          </p:cNvSpPr>
          <p:nvPr>
            <p:ph type="title"/>
          </p:nvPr>
        </p:nvSpPr>
        <p:spPr/>
        <p:txBody>
          <a:bodyPr/>
          <a:lstStyle/>
          <a:p>
            <a:r>
              <a:rPr lang="en-US" dirty="0"/>
              <a:t>Activity 1: Reflective writing</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1389F22-FB4B-4D4F-9AFF-F1234CC3C32C}"/>
              </a:ext>
            </a:extLst>
          </p:cNvPr>
          <p:cNvSpPr>
            <a:spLocks noGrp="1"/>
          </p:cNvSpPr>
          <p:nvPr>
            <p:ph type="title"/>
          </p:nvPr>
        </p:nvSpPr>
        <p:spPr/>
        <p:txBody>
          <a:bodyPr/>
          <a:lstStyle/>
          <a:p>
            <a:r>
              <a:rPr lang="en-US" dirty="0"/>
              <a:t>Reflective writing (5 mins.)</a:t>
            </a:r>
          </a:p>
        </p:txBody>
      </p:sp>
      <p:sp>
        <p:nvSpPr>
          <p:cNvPr id="3" name="2 Marcador de contenido"/>
          <p:cNvSpPr>
            <a:spLocks noGrp="1"/>
          </p:cNvSpPr>
          <p:nvPr>
            <p:ph type="body" sz="quarter" idx="10"/>
          </p:nvPr>
        </p:nvSpPr>
        <p:spPr>
          <a:xfrm>
            <a:off x="888771" y="2057400"/>
            <a:ext cx="8429755" cy="2590800"/>
          </a:xfrm>
        </p:spPr>
        <p:txBody>
          <a:bodyPr>
            <a:noAutofit/>
          </a:bodyPr>
          <a:lstStyle/>
          <a:p>
            <a:pPr marL="457200" indent="-398463" algn="l" rtl="0">
              <a:spcAft>
                <a:spcPts val="12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Write down two important values </a:t>
            </a:r>
            <a:br>
              <a:rPr lang="en-US" sz="3200" kern="1200" dirty="0">
                <a:solidFill>
                  <a:schemeClr val="tx1"/>
                </a:solidFill>
                <a:latin typeface="Century Gothic" panose="020B0502020202020204" pitchFamily="34" charset="0"/>
              </a:rPr>
            </a:br>
            <a:r>
              <a:rPr lang="en-US" sz="3200" kern="1200" dirty="0">
                <a:solidFill>
                  <a:schemeClr val="tx1"/>
                </a:solidFill>
                <a:latin typeface="Century Gothic" panose="020B0502020202020204" pitchFamily="34" charset="0"/>
              </a:rPr>
              <a:t>or principles of your life</a:t>
            </a:r>
          </a:p>
          <a:p>
            <a:pPr marL="914400" lvl="1" indent="-406400" algn="l" rtl="0">
              <a:spcAft>
                <a:spcPts val="1200"/>
              </a:spcAft>
              <a:buClr>
                <a:srgbClr val="AB2472"/>
              </a:buClr>
              <a:buSzPct val="85000"/>
              <a:buFont typeface="Courier New" panose="02070309020205020404" pitchFamily="49" charset="0"/>
              <a:buChar char="o"/>
            </a:pPr>
            <a:r>
              <a:rPr lang="en-US" sz="3200" kern="1200" dirty="0">
                <a:solidFill>
                  <a:schemeClr val="tx1"/>
                </a:solidFill>
                <a:latin typeface="Century Gothic" panose="020B0502020202020204" pitchFamily="34" charset="0"/>
              </a:rPr>
              <a:t>Choose one, then using simple language, define it in your </a:t>
            </a:r>
            <a:br>
              <a:rPr lang="en-US" sz="3200" kern="1200" dirty="0">
                <a:solidFill>
                  <a:schemeClr val="tx1"/>
                </a:solidFill>
                <a:latin typeface="Century Gothic" panose="020B0502020202020204" pitchFamily="34" charset="0"/>
              </a:rPr>
            </a:br>
            <a:r>
              <a:rPr lang="en-US" sz="3200" kern="1200" dirty="0">
                <a:solidFill>
                  <a:schemeClr val="tx1"/>
                </a:solidFill>
                <a:latin typeface="Century Gothic" panose="020B0502020202020204" pitchFamily="34" charset="0"/>
              </a:rPr>
              <a:t>own words</a:t>
            </a:r>
          </a:p>
          <a:p>
            <a:pPr marL="457200" indent="-398463" algn="l" rtl="0">
              <a:spcBef>
                <a:spcPts val="600"/>
              </a:spcBef>
              <a:spcAft>
                <a:spcPts val="12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Write down your personal definition of “voluntary participation” in evaluation</a:t>
            </a:r>
          </a:p>
          <a:p>
            <a:pPr marL="914400" lvl="1" indent="-406400" algn="l" rtl="0">
              <a:spcAft>
                <a:spcPts val="1200"/>
              </a:spcAft>
              <a:buClr>
                <a:srgbClr val="AB2472"/>
              </a:buClr>
              <a:buSzPct val="85000"/>
              <a:buFont typeface="Courier New" panose="02070309020205020404" pitchFamily="49" charset="0"/>
              <a:buChar char="o"/>
            </a:pPr>
            <a:r>
              <a:rPr lang="en-US" sz="3200" kern="1200" dirty="0">
                <a:solidFill>
                  <a:schemeClr val="tx1"/>
                </a:solidFill>
                <a:latin typeface="Century Gothic" panose="020B0502020202020204" pitchFamily="34" charset="0"/>
              </a:rPr>
              <a:t>Give one practical example</a:t>
            </a:r>
            <a:endParaRPr lang="en-US" sz="3200" dirty="0">
              <a:latin typeface="Century Gothic" panose="020B0502020202020204" pitchFamily="34" charset="0"/>
            </a:endParaRPr>
          </a:p>
        </p:txBody>
      </p:sp>
    </p:spTree>
    <p:extLst>
      <p:ext uri="{BB962C8B-B14F-4D97-AF65-F5344CB8AC3E}">
        <p14:creationId xmlns:p14="http://schemas.microsoft.com/office/powerpoint/2010/main" val="3730889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99D309F-DFED-447B-864D-6073A6366908}"/>
              </a:ext>
            </a:extLst>
          </p:cNvPr>
          <p:cNvSpPr>
            <a:spLocks noGrp="1"/>
          </p:cNvSpPr>
          <p:nvPr>
            <p:ph type="title"/>
          </p:nvPr>
        </p:nvSpPr>
        <p:spPr/>
        <p:txBody>
          <a:bodyPr/>
          <a:lstStyle/>
          <a:p>
            <a:r>
              <a:rPr lang="en-US" dirty="0"/>
              <a:t>Group work</a:t>
            </a:r>
          </a:p>
        </p:txBody>
      </p:sp>
      <p:sp>
        <p:nvSpPr>
          <p:cNvPr id="3" name="2 Marcador de contenido"/>
          <p:cNvSpPr>
            <a:spLocks noGrp="1"/>
          </p:cNvSpPr>
          <p:nvPr>
            <p:ph type="body" sz="quarter" idx="10"/>
          </p:nvPr>
        </p:nvSpPr>
        <p:spPr>
          <a:xfrm>
            <a:off x="990600" y="1600200"/>
            <a:ext cx="8429755" cy="5805388"/>
          </a:xfrm>
        </p:spPr>
        <p:txBody>
          <a:bodyPr/>
          <a:lstStyle/>
          <a:p>
            <a:pPr marL="457200" indent="-403225" algn="l" rtl="0">
              <a:spcAft>
                <a:spcPts val="12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Break into groups of three</a:t>
            </a:r>
          </a:p>
          <a:p>
            <a:pPr marL="457200" indent="-403225" algn="l" rtl="0">
              <a:spcAft>
                <a:spcPts val="9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Share your thoughts (5 mins.)</a:t>
            </a:r>
          </a:p>
          <a:p>
            <a:pPr marL="968375" lvl="1" indent="-392113" algn="l" rtl="0">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Discuss: Are there shared values in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the group? </a:t>
            </a:r>
          </a:p>
          <a:p>
            <a:pPr marL="1490663" lvl="2" indent="-401638" algn="l" rtl="0">
              <a:spcAft>
                <a:spcPts val="600"/>
              </a:spcAft>
              <a:buClr>
                <a:srgbClr val="AB2472"/>
              </a:buClr>
              <a:buSzPct val="125000"/>
              <a:buFont typeface="Arial" panose="020B0604020202020204" pitchFamily="34" charset="0"/>
              <a:buChar char="•"/>
              <a:tabLst>
                <a:tab pos="1089025" algn="l"/>
                <a:tab pos="1490663" algn="l"/>
              </a:tabLst>
            </a:pPr>
            <a:r>
              <a:rPr lang="en-US" sz="2600" kern="1200" dirty="0">
                <a:solidFill>
                  <a:schemeClr val="tx1"/>
                </a:solidFill>
                <a:latin typeface="Century Gothic" panose="020B0502020202020204" pitchFamily="34" charset="0"/>
              </a:rPr>
              <a:t>If yes, identify how people expressed those values differently within the group</a:t>
            </a:r>
          </a:p>
          <a:p>
            <a:pPr marL="1490663" lvl="3" indent="-401638" algn="l" rtl="0">
              <a:spcAft>
                <a:spcPts val="600"/>
              </a:spcAft>
              <a:buClr>
                <a:srgbClr val="AB2472"/>
              </a:buClr>
              <a:buSzPct val="125000"/>
              <a:buFont typeface="Arial" panose="020B0604020202020204" pitchFamily="34" charset="0"/>
              <a:buChar char="•"/>
              <a:tabLst>
                <a:tab pos="1089025" algn="l"/>
                <a:tab pos="1490663" algn="l"/>
              </a:tabLst>
            </a:pPr>
            <a:r>
              <a:rPr lang="en-US" sz="2600" kern="1200" dirty="0">
                <a:solidFill>
                  <a:schemeClr val="tx1"/>
                </a:solidFill>
                <a:latin typeface="Century Gothic" panose="020B0502020202020204" pitchFamily="34" charset="0"/>
              </a:rPr>
              <a:t>If no, did you learn something from the group experience?</a:t>
            </a:r>
          </a:p>
          <a:p>
            <a:pPr marL="1490663" lvl="3" indent="-401638" algn="l" rtl="0">
              <a:buClr>
                <a:srgbClr val="AB2472"/>
              </a:buClr>
              <a:buSzPct val="125000"/>
              <a:buFont typeface="Arial" panose="020B0604020202020204" pitchFamily="34" charset="0"/>
              <a:buChar char="•"/>
              <a:tabLst>
                <a:tab pos="1089025" algn="l"/>
                <a:tab pos="1490663" algn="l"/>
              </a:tabLst>
            </a:pPr>
            <a:r>
              <a:rPr lang="en-US" sz="2600" u="sng" kern="1200" dirty="0">
                <a:solidFill>
                  <a:schemeClr val="tx1"/>
                </a:solidFill>
                <a:latin typeface="Century Gothic" panose="020B0502020202020204" pitchFamily="34" charset="0"/>
              </a:rPr>
              <a:t>Listen respectfully</a:t>
            </a:r>
            <a:r>
              <a:rPr lang="en-US" sz="2600" kern="1200" dirty="0">
                <a:solidFill>
                  <a:schemeClr val="tx1"/>
                </a:solidFill>
                <a:latin typeface="Century Gothic" panose="020B0502020202020204" pitchFamily="34" charset="0"/>
              </a:rPr>
              <a:t>—</a:t>
            </a:r>
            <a:r>
              <a:rPr lang="en-US" sz="2600" kern="1200" dirty="0">
                <a:latin typeface="Century Gothic" panose="020B0502020202020204" pitchFamily="34" charset="0"/>
              </a:rPr>
              <a:t>w</a:t>
            </a:r>
            <a:r>
              <a:rPr lang="en-US" sz="2600" kern="1200" dirty="0">
                <a:solidFill>
                  <a:schemeClr val="tx1"/>
                </a:solidFill>
                <a:latin typeface="Century Gothic" panose="020B0502020202020204" pitchFamily="34" charset="0"/>
              </a:rPr>
              <a:t>e do not have to agree, just listen and understand</a:t>
            </a:r>
          </a:p>
          <a:p>
            <a:pPr lvl="1" indent="-403225" algn="l" rtl="0">
              <a:spcBef>
                <a:spcPts val="1800"/>
              </a:spcBef>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Group session to share findings (5 mins.)</a:t>
            </a:r>
          </a:p>
          <a:p>
            <a:endParaRPr lang="en-US" sz="2400" dirty="0">
              <a:latin typeface="Century Gothic" panose="020B0502020202020204" pitchFamily="34" charset="0"/>
            </a:endParaRPr>
          </a:p>
        </p:txBody>
      </p:sp>
    </p:spTree>
    <p:extLst>
      <p:ext uri="{BB962C8B-B14F-4D97-AF65-F5344CB8AC3E}">
        <p14:creationId xmlns:p14="http://schemas.microsoft.com/office/powerpoint/2010/main" val="1963638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3 Título"/>
          <p:cNvSpPr>
            <a:spLocks noGrp="1"/>
          </p:cNvSpPr>
          <p:nvPr>
            <p:ph type="title"/>
          </p:nvPr>
        </p:nvSpPr>
        <p:spPr>
          <a:xfrm>
            <a:off x="357337" y="5770663"/>
            <a:ext cx="6463209" cy="1433200"/>
          </a:xfrm>
        </p:spPr>
        <p:txBody>
          <a:bodyPr vert="horz" lIns="91440" tIns="45720" rIns="91440" bIns="45720" rtlCol="0" anchor="ctr">
            <a:normAutofit/>
          </a:bodyPr>
          <a:lstStyle/>
          <a:p>
            <a:pPr algn="r" rtl="0">
              <a:lnSpc>
                <a:spcPct val="90000"/>
              </a:lnSpc>
              <a:spcBef>
                <a:spcPct val="0"/>
              </a:spcBef>
            </a:pPr>
            <a:r>
              <a:rPr lang="en-US" sz="4400" kern="1200" dirty="0">
                <a:solidFill>
                  <a:schemeClr val="tx1"/>
                </a:solidFill>
              </a:rPr>
              <a:t>Evaluation: </a:t>
            </a:r>
            <a:r>
              <a:rPr lang="en-US" sz="4400" b="0" kern="1200" dirty="0">
                <a:solidFill>
                  <a:schemeClr val="tx1"/>
                </a:solidFill>
              </a:rPr>
              <a:t>Ethical practice</a:t>
            </a:r>
          </a:p>
        </p:txBody>
      </p:sp>
      <p:pic>
        <p:nvPicPr>
          <p:cNvPr id="8" name="7 Imagen" descr="Resultado de imagen para ethics why"/>
          <p:cNvPicPr/>
          <p:nvPr/>
        </p:nvPicPr>
        <p:blipFill rotWithShape="1">
          <a:blip r:embed="rId3" cstate="print"/>
          <a:srcRect b="7180"/>
          <a:stretch/>
        </p:blipFill>
        <p:spPr bwMode="auto">
          <a:xfrm>
            <a:off x="-3285" y="10"/>
            <a:ext cx="10058399" cy="5181590"/>
          </a:xfrm>
          <a:prstGeom prst="rect">
            <a:avLst/>
          </a:prstGeom>
          <a:noFill/>
        </p:spPr>
      </p:pic>
      <p:cxnSp>
        <p:nvCxnSpPr>
          <p:cNvPr id="13" name="Straight Connector 12">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919145" y="5965986"/>
            <a:ext cx="0" cy="103632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Elipse"/>
          <p:cNvSpPr/>
          <p:nvPr/>
        </p:nvSpPr>
        <p:spPr bwMode="auto">
          <a:xfrm>
            <a:off x="4791257" y="2969161"/>
            <a:ext cx="2437865" cy="2399702"/>
          </a:xfrm>
          <a:prstGeom prst="ellipse">
            <a:avLst/>
          </a:prstGeom>
          <a:solidFill>
            <a:srgbClr val="80B2A8"/>
          </a:solidFill>
          <a:ln w="9525" cap="flat" cmpd="sng" algn="ctr">
            <a:solidFill>
              <a:schemeClr val="tx1"/>
            </a:solidFill>
            <a:prstDash val="solid"/>
            <a:round/>
            <a:headEnd type="none" w="med" len="med"/>
            <a:tailEnd type="none" w="med" len="med"/>
          </a:ln>
          <a:effectLst/>
        </p:spPr>
        <p:txBody>
          <a:bodyPr anchor="ctr"/>
          <a:lstStyle/>
          <a:p>
            <a:pPr algn="ctr">
              <a:defRPr/>
            </a:pPr>
            <a:r>
              <a:rPr lang="en-US" sz="2000" dirty="0">
                <a:solidFill>
                  <a:schemeClr val="tx1">
                    <a:lumMod val="95000"/>
                    <a:lumOff val="5000"/>
                  </a:schemeClr>
                </a:solidFill>
                <a:latin typeface="Century Gothic" panose="020B0502020202020204" pitchFamily="34" charset="0"/>
                <a:ea typeface="ＭＳ Ｐゴシック" charset="-128"/>
              </a:rPr>
              <a:t>Learning</a:t>
            </a:r>
          </a:p>
        </p:txBody>
      </p:sp>
      <p:sp>
        <p:nvSpPr>
          <p:cNvPr id="5" name="4 Elipse"/>
          <p:cNvSpPr/>
          <p:nvPr/>
        </p:nvSpPr>
        <p:spPr bwMode="auto">
          <a:xfrm>
            <a:off x="1543695" y="3071807"/>
            <a:ext cx="3089143" cy="2399702"/>
          </a:xfrm>
          <a:prstGeom prst="ellipse">
            <a:avLst/>
          </a:prstGeom>
          <a:solidFill>
            <a:srgbClr val="80B2A8"/>
          </a:solidFill>
          <a:ln w="9525" cap="flat" cmpd="sng" algn="ctr">
            <a:solidFill>
              <a:schemeClr val="tx1"/>
            </a:solidFill>
            <a:prstDash val="solid"/>
            <a:round/>
            <a:headEnd type="none" w="med" len="med"/>
            <a:tailEnd type="none" w="med" len="med"/>
          </a:ln>
          <a:effectLst/>
        </p:spPr>
        <p:txBody>
          <a:bodyPr anchor="ctr"/>
          <a:lstStyle/>
          <a:p>
            <a:pPr algn="ctr">
              <a:defRPr/>
            </a:pPr>
            <a:r>
              <a:rPr lang="en-US" sz="2000" dirty="0">
                <a:solidFill>
                  <a:schemeClr val="tx1">
                    <a:lumMod val="95000"/>
                    <a:lumOff val="5000"/>
                  </a:schemeClr>
                </a:solidFill>
                <a:latin typeface="Century Gothic" panose="020B0502020202020204" pitchFamily="34" charset="0"/>
                <a:ea typeface="ＭＳ Ｐゴシック" charset="-128"/>
              </a:rPr>
              <a:t>Transparency and accountability</a:t>
            </a:r>
          </a:p>
        </p:txBody>
      </p:sp>
      <p:sp>
        <p:nvSpPr>
          <p:cNvPr id="6" name="5 Elipse"/>
          <p:cNvSpPr/>
          <p:nvPr/>
        </p:nvSpPr>
        <p:spPr bwMode="auto">
          <a:xfrm>
            <a:off x="3233764" y="1091587"/>
            <a:ext cx="2465077" cy="2399702"/>
          </a:xfrm>
          <a:prstGeom prst="ellipse">
            <a:avLst/>
          </a:prstGeom>
          <a:solidFill>
            <a:srgbClr val="80B2A8"/>
          </a:solidFill>
          <a:ln w="9525" cap="flat" cmpd="sng" algn="ctr">
            <a:solidFill>
              <a:schemeClr val="tx1"/>
            </a:solidFill>
            <a:prstDash val="solid"/>
            <a:round/>
            <a:headEnd type="none" w="med" len="med"/>
            <a:tailEnd type="none" w="med" len="med"/>
          </a:ln>
          <a:effectLst/>
        </p:spPr>
        <p:txBody>
          <a:bodyPr anchor="ctr"/>
          <a:lstStyle/>
          <a:p>
            <a:pPr algn="ctr">
              <a:defRPr/>
            </a:pPr>
            <a:r>
              <a:rPr lang="en-US" sz="2000" dirty="0">
                <a:solidFill>
                  <a:schemeClr val="tx1">
                    <a:lumMod val="95000"/>
                    <a:lumOff val="5000"/>
                  </a:schemeClr>
                </a:solidFill>
                <a:latin typeface="Century Gothic" panose="020B0502020202020204" pitchFamily="34" charset="0"/>
                <a:ea typeface="ＭＳ Ｐゴシック" charset="-128"/>
              </a:rPr>
              <a:t>Decisions </a:t>
            </a:r>
            <a:br>
              <a:rPr lang="en-US" sz="2000" dirty="0">
                <a:solidFill>
                  <a:schemeClr val="tx1">
                    <a:lumMod val="95000"/>
                    <a:lumOff val="5000"/>
                  </a:schemeClr>
                </a:solidFill>
                <a:latin typeface="Century Gothic" panose="020B0502020202020204" pitchFamily="34" charset="0"/>
                <a:ea typeface="ＭＳ Ｐゴシック" charset="-128"/>
              </a:rPr>
            </a:br>
            <a:r>
              <a:rPr lang="en-US" sz="2000" dirty="0">
                <a:solidFill>
                  <a:schemeClr val="tx1">
                    <a:lumMod val="95000"/>
                    <a:lumOff val="5000"/>
                  </a:schemeClr>
                </a:solidFill>
                <a:latin typeface="Century Gothic" panose="020B0502020202020204" pitchFamily="34" charset="0"/>
                <a:ea typeface="ＭＳ Ｐゴシック" charset="-128"/>
              </a:rPr>
              <a:t>on public money</a:t>
            </a:r>
          </a:p>
        </p:txBody>
      </p:sp>
      <p:sp>
        <p:nvSpPr>
          <p:cNvPr id="7" name="6 Llamada ovalada"/>
          <p:cNvSpPr/>
          <p:nvPr/>
        </p:nvSpPr>
        <p:spPr bwMode="auto">
          <a:xfrm>
            <a:off x="5662245" y="381000"/>
            <a:ext cx="4191000" cy="3733800"/>
          </a:xfrm>
          <a:prstGeom prst="wedgeEllipseCallout">
            <a:avLst>
              <a:gd name="adj1" fmla="val -58223"/>
              <a:gd name="adj2" fmla="val 2792"/>
            </a:avLst>
          </a:prstGeom>
          <a:solidFill>
            <a:schemeClr val="accent3">
              <a:lumMod val="75000"/>
            </a:schemeClr>
          </a:solidFill>
          <a:ln w="9525" cap="flat" cmpd="sng" algn="ctr">
            <a:solidFill>
              <a:schemeClr val="tx1"/>
            </a:solidFill>
            <a:prstDash val="solid"/>
            <a:round/>
            <a:headEnd type="none" w="med" len="med"/>
            <a:tailEnd type="none" w="med" len="med"/>
          </a:ln>
          <a:effectLst/>
        </p:spPr>
        <p:txBody>
          <a:bodyPr/>
          <a:lstStyle/>
          <a:p>
            <a:pPr>
              <a:lnSpc>
                <a:spcPts val="2200"/>
              </a:lnSpc>
              <a:spcAft>
                <a:spcPts val="400"/>
              </a:spcAft>
              <a:defRPr/>
            </a:pPr>
            <a:r>
              <a:rPr lang="en-US" sz="2000" dirty="0">
                <a:solidFill>
                  <a:schemeClr val="bg1"/>
                </a:solidFill>
                <a:latin typeface="Century Gothic" panose="020B0502020202020204" pitchFamily="34" charset="0"/>
                <a:ea typeface="ＭＳ Ｐゴシック" charset="-128"/>
              </a:rPr>
              <a:t>Evidence-based policies: </a:t>
            </a:r>
          </a:p>
          <a:p>
            <a:pPr>
              <a:lnSpc>
                <a:spcPts val="2200"/>
              </a:lnSpc>
              <a:spcAft>
                <a:spcPts val="400"/>
              </a:spcAft>
              <a:buFont typeface="Calibri" charset="0"/>
              <a:buAutoNum type="arabicPeriod"/>
              <a:defRPr/>
            </a:pPr>
            <a:r>
              <a:rPr lang="en-US" sz="2000" dirty="0">
                <a:solidFill>
                  <a:schemeClr val="bg1"/>
                </a:solidFill>
                <a:latin typeface="Century Gothic" panose="020B0502020202020204" pitchFamily="34" charset="0"/>
                <a:ea typeface="ＭＳ Ｐゴシック" charset="-128"/>
              </a:rPr>
              <a:t> Public money used </a:t>
            </a:r>
            <a:r>
              <a:rPr lang="en-US" sz="2000" b="1" dirty="0">
                <a:solidFill>
                  <a:schemeClr val="accent2">
                    <a:lumMod val="20000"/>
                    <a:lumOff val="80000"/>
                  </a:schemeClr>
                </a:solidFill>
                <a:latin typeface="Century Gothic" panose="020B0502020202020204" pitchFamily="34" charset="0"/>
                <a:ea typeface="ＭＳ Ｐゴシック" charset="-128"/>
              </a:rPr>
              <a:t>efficiently</a:t>
            </a:r>
            <a:r>
              <a:rPr lang="en-US" sz="2000" dirty="0">
                <a:solidFill>
                  <a:schemeClr val="bg1"/>
                </a:solidFill>
                <a:latin typeface="Century Gothic" panose="020B0502020202020204" pitchFamily="34" charset="0"/>
                <a:ea typeface="ＭＳ Ｐゴシック" charset="-128"/>
              </a:rPr>
              <a:t>: Based on rigorous evidence</a:t>
            </a:r>
          </a:p>
          <a:p>
            <a:pPr>
              <a:lnSpc>
                <a:spcPts val="2200"/>
              </a:lnSpc>
              <a:spcAft>
                <a:spcPts val="400"/>
              </a:spcAft>
              <a:buClr>
                <a:schemeClr val="bg1"/>
              </a:buClr>
              <a:buFont typeface="Calibri" charset="0"/>
              <a:buAutoNum type="arabicPeriod"/>
              <a:defRPr/>
            </a:pPr>
            <a:r>
              <a:rPr lang="en-US" sz="2000" dirty="0">
                <a:solidFill>
                  <a:schemeClr val="accent2">
                    <a:lumMod val="20000"/>
                    <a:lumOff val="80000"/>
                  </a:schemeClr>
                </a:solidFill>
                <a:latin typeface="Century Gothic" panose="020B0502020202020204" pitchFamily="34" charset="0"/>
                <a:ea typeface="ＭＳ Ｐゴシック" charset="-128"/>
              </a:rPr>
              <a:t> </a:t>
            </a:r>
            <a:r>
              <a:rPr lang="en-US" sz="2000" b="1" dirty="0">
                <a:solidFill>
                  <a:schemeClr val="accent2">
                    <a:lumMod val="20000"/>
                    <a:lumOff val="80000"/>
                  </a:schemeClr>
                </a:solidFill>
                <a:latin typeface="Century Gothic" panose="020B0502020202020204" pitchFamily="34" charset="0"/>
                <a:ea typeface="ＭＳ Ｐゴシック" charset="-128"/>
              </a:rPr>
              <a:t>Effectively</a:t>
            </a:r>
            <a:r>
              <a:rPr lang="en-US" sz="2000" dirty="0">
                <a:solidFill>
                  <a:schemeClr val="bg1"/>
                </a:solidFill>
                <a:latin typeface="Century Gothic" panose="020B0502020202020204" pitchFamily="34" charset="0"/>
                <a:ea typeface="ＭＳ Ｐゴシック" charset="-128"/>
              </a:rPr>
              <a:t>: Public investment into effective interventions</a:t>
            </a:r>
          </a:p>
        </p:txBody>
      </p:sp>
      <p:sp>
        <p:nvSpPr>
          <p:cNvPr id="8" name="7 Llamada ovalada"/>
          <p:cNvSpPr/>
          <p:nvPr/>
        </p:nvSpPr>
        <p:spPr bwMode="auto">
          <a:xfrm>
            <a:off x="6137808" y="4574383"/>
            <a:ext cx="3841067" cy="3357051"/>
          </a:xfrm>
          <a:prstGeom prst="wedgeEllipseCallout">
            <a:avLst>
              <a:gd name="adj1" fmla="val -53670"/>
              <a:gd name="adj2" fmla="val -35522"/>
            </a:avLst>
          </a:prstGeom>
          <a:solidFill>
            <a:srgbClr val="5E9A8F"/>
          </a:solidFill>
          <a:ln w="9525" cap="flat" cmpd="sng" algn="ctr">
            <a:solidFill>
              <a:schemeClr val="tx1"/>
            </a:solidFill>
            <a:prstDash val="solid"/>
            <a:round/>
            <a:headEnd type="none" w="med" len="med"/>
            <a:tailEnd type="none" w="med" len="med"/>
          </a:ln>
          <a:effectLst/>
        </p:spPr>
        <p:txBody>
          <a:bodyPr/>
          <a:lstStyle/>
          <a:p>
            <a:pPr marL="377190" indent="-377190">
              <a:lnSpc>
                <a:spcPts val="2200"/>
              </a:lnSpc>
              <a:spcAft>
                <a:spcPts val="400"/>
              </a:spcAft>
              <a:buClr>
                <a:schemeClr val="bg1"/>
              </a:buClr>
              <a:buFont typeface="Calibri" charset="0"/>
              <a:buAutoNum type="arabicPeriod"/>
              <a:defRPr/>
            </a:pPr>
            <a:r>
              <a:rPr lang="en-US" sz="2000" dirty="0">
                <a:solidFill>
                  <a:schemeClr val="bg1"/>
                </a:solidFill>
                <a:latin typeface="Century Gothic" panose="020B0502020202020204" pitchFamily="34" charset="0"/>
                <a:ea typeface="ＭＳ Ｐゴシック" charset="-128"/>
              </a:rPr>
              <a:t>Identify</a:t>
            </a:r>
            <a:r>
              <a:rPr lang="en-US" sz="2000" b="1" dirty="0">
                <a:solidFill>
                  <a:schemeClr val="bg1"/>
                </a:solidFill>
                <a:latin typeface="Century Gothic" panose="020B0502020202020204" pitchFamily="34" charset="0"/>
                <a:ea typeface="ＭＳ Ｐゴシック" charset="-128"/>
              </a:rPr>
              <a:t> </a:t>
            </a:r>
            <a:r>
              <a:rPr lang="en-US" sz="2000" b="1" dirty="0">
                <a:solidFill>
                  <a:schemeClr val="accent2">
                    <a:lumMod val="20000"/>
                    <a:lumOff val="80000"/>
                  </a:schemeClr>
                </a:solidFill>
                <a:latin typeface="Century Gothic" panose="020B0502020202020204" pitchFamily="34" charset="0"/>
                <a:ea typeface="ＭＳ Ｐゴシック" charset="-128"/>
              </a:rPr>
              <a:t>best</a:t>
            </a:r>
            <a:r>
              <a:rPr lang="en-US" sz="2000" b="1" dirty="0">
                <a:solidFill>
                  <a:srgbClr val="1E1860"/>
                </a:solidFill>
                <a:latin typeface="Century Gothic" panose="020B0502020202020204" pitchFamily="34" charset="0"/>
                <a:ea typeface="ＭＳ Ｐゴシック" charset="-128"/>
              </a:rPr>
              <a:t> </a:t>
            </a:r>
            <a:r>
              <a:rPr lang="en-US" sz="2000" b="1" dirty="0">
                <a:solidFill>
                  <a:schemeClr val="accent2">
                    <a:lumMod val="20000"/>
                    <a:lumOff val="80000"/>
                  </a:schemeClr>
                </a:solidFill>
                <a:latin typeface="Century Gothic" panose="020B0502020202020204" pitchFamily="34" charset="0"/>
                <a:ea typeface="ＭＳ Ｐゴシック" charset="-128"/>
              </a:rPr>
              <a:t>practices</a:t>
            </a:r>
            <a:r>
              <a:rPr lang="en-US" sz="2000" dirty="0">
                <a:solidFill>
                  <a:srgbClr val="1E1860"/>
                </a:solidFill>
                <a:latin typeface="Century Gothic" panose="020B0502020202020204" pitchFamily="34" charset="0"/>
                <a:ea typeface="ＭＳ Ｐゴシック" charset="-128"/>
              </a:rPr>
              <a:t> </a:t>
            </a:r>
            <a:r>
              <a:rPr lang="en-US" sz="2000" dirty="0">
                <a:solidFill>
                  <a:schemeClr val="bg1"/>
                </a:solidFill>
                <a:latin typeface="Century Gothic" panose="020B0502020202020204" pitchFamily="34" charset="0"/>
                <a:ea typeface="ＭＳ Ｐゴシック" charset="-128"/>
              </a:rPr>
              <a:t>and areas for growth</a:t>
            </a:r>
          </a:p>
          <a:p>
            <a:pPr marL="377190" indent="-377190">
              <a:lnSpc>
                <a:spcPts val="2200"/>
              </a:lnSpc>
              <a:spcAft>
                <a:spcPts val="400"/>
              </a:spcAft>
              <a:buClr>
                <a:schemeClr val="bg1"/>
              </a:buClr>
              <a:buFont typeface="Calibri" charset="0"/>
              <a:buAutoNum type="arabicPeriod"/>
              <a:defRPr/>
            </a:pPr>
            <a:r>
              <a:rPr lang="en-US" sz="2000" b="1" i="1" dirty="0">
                <a:solidFill>
                  <a:schemeClr val="accent2">
                    <a:lumMod val="20000"/>
                    <a:lumOff val="80000"/>
                  </a:schemeClr>
                </a:solidFill>
                <a:latin typeface="Century Gothic" panose="020B0502020202020204" pitchFamily="34" charset="0"/>
                <a:ea typeface="ＭＳ Ｐゴシック" charset="-128"/>
              </a:rPr>
              <a:t>Try alternatives:  </a:t>
            </a:r>
            <a:r>
              <a:rPr lang="en-US" sz="2000" dirty="0">
                <a:solidFill>
                  <a:schemeClr val="bg1"/>
                </a:solidFill>
                <a:latin typeface="Century Gothic" panose="020B0502020202020204" pitchFamily="34" charset="0"/>
                <a:ea typeface="ＭＳ Ｐゴシック" charset="-128"/>
              </a:rPr>
              <a:t>In programs </a:t>
            </a:r>
            <a:br>
              <a:rPr lang="en-US" sz="2000" dirty="0">
                <a:solidFill>
                  <a:schemeClr val="bg1"/>
                </a:solidFill>
                <a:latin typeface="Century Gothic" panose="020B0502020202020204" pitchFamily="34" charset="0"/>
                <a:ea typeface="ＭＳ Ｐゴシック" charset="-128"/>
              </a:rPr>
            </a:br>
            <a:r>
              <a:rPr lang="en-US" sz="2000" dirty="0">
                <a:solidFill>
                  <a:schemeClr val="bg1"/>
                </a:solidFill>
                <a:latin typeface="Century Gothic" panose="020B0502020202020204" pitchFamily="34" charset="0"/>
                <a:ea typeface="ＭＳ Ｐゴシック" charset="-128"/>
              </a:rPr>
              <a:t>and interventions</a:t>
            </a:r>
          </a:p>
          <a:p>
            <a:pPr marL="377190" indent="-377190">
              <a:lnSpc>
                <a:spcPts val="2200"/>
              </a:lnSpc>
              <a:spcAft>
                <a:spcPts val="400"/>
              </a:spcAft>
              <a:buClr>
                <a:schemeClr val="bg1"/>
              </a:buClr>
              <a:buFont typeface="Calibri" charset="0"/>
              <a:buAutoNum type="arabicPeriod"/>
              <a:defRPr/>
            </a:pPr>
            <a:r>
              <a:rPr lang="en-US" sz="2000" b="1" i="1" dirty="0">
                <a:solidFill>
                  <a:schemeClr val="accent2">
                    <a:lumMod val="20000"/>
                    <a:lumOff val="80000"/>
                  </a:schemeClr>
                </a:solidFill>
                <a:latin typeface="Century Gothic" panose="020B0502020202020204" pitchFamily="34" charset="0"/>
                <a:ea typeface="ＭＳ Ｐゴシック" charset="-128"/>
              </a:rPr>
              <a:t>Generate evidence </a:t>
            </a:r>
          </a:p>
        </p:txBody>
      </p:sp>
      <p:sp>
        <p:nvSpPr>
          <p:cNvPr id="9" name="8 Llamada ovalada"/>
          <p:cNvSpPr/>
          <p:nvPr/>
        </p:nvSpPr>
        <p:spPr bwMode="auto">
          <a:xfrm>
            <a:off x="163425" y="1471752"/>
            <a:ext cx="2930360" cy="1876892"/>
          </a:xfrm>
          <a:prstGeom prst="wedgeEllipseCallout">
            <a:avLst>
              <a:gd name="adj1" fmla="val 35861"/>
              <a:gd name="adj2" fmla="val 59464"/>
            </a:avLst>
          </a:prstGeom>
          <a:solidFill>
            <a:schemeClr val="accent3">
              <a:lumMod val="50000"/>
            </a:schemeClr>
          </a:solidFill>
          <a:ln w="9525" cap="flat" cmpd="sng" algn="ctr">
            <a:solidFill>
              <a:schemeClr val="tx1"/>
            </a:solidFill>
            <a:prstDash val="solid"/>
            <a:round/>
            <a:headEnd type="none" w="med" len="med"/>
            <a:tailEnd type="none" w="med" len="med"/>
          </a:ln>
          <a:effectLst/>
        </p:spPr>
        <p:txBody>
          <a:bodyPr/>
          <a:lstStyle/>
          <a:p>
            <a:pPr>
              <a:lnSpc>
                <a:spcPts val="2000"/>
              </a:lnSpc>
              <a:defRPr/>
            </a:pPr>
            <a:r>
              <a:rPr lang="en-US" dirty="0">
                <a:solidFill>
                  <a:schemeClr val="bg1"/>
                </a:solidFill>
                <a:latin typeface="Century Gothic" panose="020B0502020202020204" pitchFamily="34" charset="0"/>
                <a:ea typeface="ＭＳ Ｐゴシック" charset="-128"/>
              </a:rPr>
              <a:t>Giving evidence on the </a:t>
            </a:r>
            <a:r>
              <a:rPr lang="en-US" b="1" dirty="0">
                <a:solidFill>
                  <a:schemeClr val="accent2">
                    <a:lumMod val="20000"/>
                    <a:lumOff val="80000"/>
                  </a:schemeClr>
                </a:solidFill>
                <a:latin typeface="Century Gothic" panose="020B0502020202020204" pitchFamily="34" charset="0"/>
                <a:ea typeface="ＭＳ Ｐゴシック" charset="-128"/>
              </a:rPr>
              <a:t>use</a:t>
            </a:r>
            <a:r>
              <a:rPr lang="en-US" dirty="0">
                <a:solidFill>
                  <a:schemeClr val="bg2"/>
                </a:solidFill>
                <a:latin typeface="Century Gothic" panose="020B0502020202020204" pitchFamily="34" charset="0"/>
                <a:ea typeface="ＭＳ Ｐゴシック" charset="-128"/>
              </a:rPr>
              <a:t> </a:t>
            </a:r>
            <a:r>
              <a:rPr lang="en-US" b="1" dirty="0">
                <a:solidFill>
                  <a:schemeClr val="accent2">
                    <a:lumMod val="20000"/>
                    <a:lumOff val="80000"/>
                  </a:schemeClr>
                </a:solidFill>
                <a:latin typeface="Century Gothic" panose="020B0502020202020204" pitchFamily="34" charset="0"/>
                <a:ea typeface="ＭＳ Ｐゴシック" charset="-128"/>
              </a:rPr>
              <a:t>and</a:t>
            </a:r>
            <a:r>
              <a:rPr lang="en-US" dirty="0">
                <a:solidFill>
                  <a:schemeClr val="accent2">
                    <a:lumMod val="20000"/>
                    <a:lumOff val="80000"/>
                  </a:schemeClr>
                </a:solidFill>
                <a:latin typeface="Century Gothic" panose="020B0502020202020204" pitchFamily="34" charset="0"/>
                <a:ea typeface="ＭＳ Ｐゴシック" charset="-128"/>
              </a:rPr>
              <a:t> </a:t>
            </a:r>
            <a:r>
              <a:rPr lang="en-US" b="1" dirty="0">
                <a:solidFill>
                  <a:schemeClr val="accent2">
                    <a:lumMod val="20000"/>
                    <a:lumOff val="80000"/>
                  </a:schemeClr>
                </a:solidFill>
                <a:latin typeface="Century Gothic" panose="020B0502020202020204" pitchFamily="34" charset="0"/>
                <a:ea typeface="ＭＳ Ｐゴシック" charset="-128"/>
              </a:rPr>
              <a:t>results</a:t>
            </a:r>
            <a:r>
              <a:rPr lang="en-US" dirty="0">
                <a:solidFill>
                  <a:schemeClr val="accent2">
                    <a:lumMod val="20000"/>
                    <a:lumOff val="80000"/>
                  </a:schemeClr>
                </a:solidFill>
                <a:latin typeface="Century Gothic" panose="020B0502020202020204" pitchFamily="34" charset="0"/>
                <a:ea typeface="ＭＳ Ｐゴシック" charset="-128"/>
              </a:rPr>
              <a:t> </a:t>
            </a:r>
            <a:r>
              <a:rPr lang="en-US" dirty="0">
                <a:solidFill>
                  <a:schemeClr val="bg1"/>
                </a:solidFill>
                <a:latin typeface="Century Gothic" panose="020B0502020202020204" pitchFamily="34" charset="0"/>
                <a:ea typeface="ＭＳ Ｐゴシック" charset="-128"/>
              </a:rPr>
              <a:t>of public investment</a:t>
            </a:r>
          </a:p>
        </p:txBody>
      </p:sp>
      <p:sp>
        <p:nvSpPr>
          <p:cNvPr id="10" name="9 Elipse"/>
          <p:cNvSpPr/>
          <p:nvPr/>
        </p:nvSpPr>
        <p:spPr bwMode="auto">
          <a:xfrm>
            <a:off x="3383106" y="4949381"/>
            <a:ext cx="2596283" cy="2399702"/>
          </a:xfrm>
          <a:prstGeom prst="ellipse">
            <a:avLst/>
          </a:prstGeom>
          <a:solidFill>
            <a:srgbClr val="80B2A8"/>
          </a:solidFill>
          <a:ln w="9525" cap="flat" cmpd="sng" algn="ctr">
            <a:solidFill>
              <a:schemeClr val="tx1"/>
            </a:solidFill>
            <a:prstDash val="solid"/>
            <a:round/>
            <a:headEnd type="none" w="med" len="med"/>
            <a:tailEnd type="none" w="med" len="med"/>
          </a:ln>
          <a:effectLst/>
        </p:spPr>
        <p:txBody>
          <a:bodyPr anchor="ctr"/>
          <a:lstStyle/>
          <a:p>
            <a:pPr algn="ctr">
              <a:defRPr/>
            </a:pPr>
            <a:r>
              <a:rPr lang="en-US" sz="2000" dirty="0">
                <a:solidFill>
                  <a:schemeClr val="tx1">
                    <a:lumMod val="95000"/>
                    <a:lumOff val="5000"/>
                  </a:schemeClr>
                </a:solidFill>
                <a:latin typeface="Century Gothic" panose="020B0502020202020204" pitchFamily="34" charset="0"/>
                <a:ea typeface="ＭＳ Ｐゴシック" charset="-128"/>
              </a:rPr>
              <a:t>Improving performance</a:t>
            </a:r>
          </a:p>
        </p:txBody>
      </p:sp>
      <p:sp>
        <p:nvSpPr>
          <p:cNvPr id="11" name="10 Llamada ovalada"/>
          <p:cNvSpPr/>
          <p:nvPr/>
        </p:nvSpPr>
        <p:spPr bwMode="auto">
          <a:xfrm>
            <a:off x="23446" y="4814399"/>
            <a:ext cx="3325126" cy="2407725"/>
          </a:xfrm>
          <a:prstGeom prst="wedgeEllipseCallout">
            <a:avLst>
              <a:gd name="adj1" fmla="val 59294"/>
              <a:gd name="adj2" fmla="val 14960"/>
            </a:avLst>
          </a:prstGeom>
          <a:solidFill>
            <a:srgbClr val="B6D2CD"/>
          </a:solidFill>
          <a:ln w="9525" cap="flat" cmpd="sng" algn="ctr">
            <a:solidFill>
              <a:schemeClr val="tx1"/>
            </a:solidFill>
            <a:prstDash val="solid"/>
            <a:round/>
            <a:headEnd type="none" w="med" len="med"/>
            <a:tailEnd type="none" w="med" len="med"/>
          </a:ln>
          <a:effectLst/>
        </p:spPr>
        <p:txBody>
          <a:bodyPr/>
          <a:lstStyle/>
          <a:p>
            <a:pPr marL="377190" indent="-377190">
              <a:lnSpc>
                <a:spcPts val="2200"/>
              </a:lnSpc>
              <a:spcAft>
                <a:spcPts val="400"/>
              </a:spcAft>
              <a:buFont typeface="Calibri" charset="0"/>
              <a:buAutoNum type="arabicPeriod"/>
              <a:defRPr/>
            </a:pPr>
            <a:r>
              <a:rPr lang="en-US" sz="2000" dirty="0">
                <a:solidFill>
                  <a:schemeClr val="bg2">
                    <a:lumMod val="10000"/>
                  </a:schemeClr>
                </a:solidFill>
                <a:latin typeface="Century Gothic" panose="020B0502020202020204" pitchFamily="34" charset="0"/>
                <a:ea typeface="ＭＳ Ｐゴシック" charset="-128"/>
              </a:rPr>
              <a:t>Make </a:t>
            </a:r>
            <a:r>
              <a:rPr lang="en-US" sz="2000" b="1" dirty="0">
                <a:solidFill>
                  <a:schemeClr val="accent1">
                    <a:lumMod val="75000"/>
                  </a:schemeClr>
                </a:solidFill>
                <a:latin typeface="Century Gothic" panose="020B0502020202020204" pitchFamily="34" charset="0"/>
                <a:ea typeface="ＭＳ Ｐゴシック" charset="-128"/>
              </a:rPr>
              <a:t>improvements</a:t>
            </a:r>
            <a:r>
              <a:rPr lang="en-US" sz="2000" dirty="0">
                <a:solidFill>
                  <a:schemeClr val="bg2">
                    <a:lumMod val="10000"/>
                  </a:schemeClr>
                </a:solidFill>
                <a:latin typeface="Century Gothic" panose="020B0502020202020204" pitchFamily="34" charset="0"/>
                <a:ea typeface="ＭＳ Ｐゴシック" charset="-128"/>
              </a:rPr>
              <a:t> in programs</a:t>
            </a:r>
          </a:p>
          <a:p>
            <a:pPr marL="377190" indent="-377190">
              <a:lnSpc>
                <a:spcPts val="2200"/>
              </a:lnSpc>
              <a:spcAft>
                <a:spcPts val="400"/>
              </a:spcAft>
              <a:buFont typeface="Calibri" charset="0"/>
              <a:buAutoNum type="arabicPeriod"/>
              <a:defRPr/>
            </a:pPr>
            <a:r>
              <a:rPr lang="en-US" sz="2000" dirty="0">
                <a:solidFill>
                  <a:schemeClr val="bg2">
                    <a:lumMod val="10000"/>
                  </a:schemeClr>
                </a:solidFill>
                <a:latin typeface="Century Gothic" panose="020B0502020202020204" pitchFamily="34" charset="0"/>
                <a:ea typeface="ＭＳ Ｐゴシック" charset="-128"/>
              </a:rPr>
              <a:t>Contemplate </a:t>
            </a:r>
            <a:r>
              <a:rPr lang="en-US" sz="2000" b="1" dirty="0">
                <a:solidFill>
                  <a:schemeClr val="accent1">
                    <a:lumMod val="75000"/>
                  </a:schemeClr>
                </a:solidFill>
                <a:latin typeface="Century Gothic" panose="020B0502020202020204" pitchFamily="34" charset="0"/>
                <a:ea typeface="ＭＳ Ｐゴシック" charset="-128"/>
              </a:rPr>
              <a:t>cancelling</a:t>
            </a:r>
            <a:r>
              <a:rPr lang="en-US" sz="2000" dirty="0">
                <a:solidFill>
                  <a:schemeClr val="bg2">
                    <a:lumMod val="10000"/>
                  </a:schemeClr>
                </a:solidFill>
                <a:latin typeface="Century Gothic" panose="020B0502020202020204" pitchFamily="34" charset="0"/>
                <a:ea typeface="ＭＳ Ｐゴシック" charset="-128"/>
              </a:rPr>
              <a:t> programs</a:t>
            </a:r>
          </a:p>
          <a:p>
            <a:pPr marL="377190" indent="-377190">
              <a:defRPr/>
            </a:pPr>
            <a:endParaRPr lang="en-US" sz="2000" dirty="0">
              <a:solidFill>
                <a:schemeClr val="bg1"/>
              </a:solidFill>
              <a:latin typeface="Century Gothic" panose="020B0502020202020204" pitchFamily="34" charset="0"/>
              <a:ea typeface="ＭＳ Ｐゴシック" charset="-128"/>
            </a:endParaRPr>
          </a:p>
        </p:txBody>
      </p:sp>
      <p:sp>
        <p:nvSpPr>
          <p:cNvPr id="12" name="11 CuadroTexto"/>
          <p:cNvSpPr txBox="1"/>
          <p:nvPr/>
        </p:nvSpPr>
        <p:spPr>
          <a:xfrm>
            <a:off x="39438" y="7447148"/>
            <a:ext cx="4831737" cy="307777"/>
          </a:xfrm>
          <a:prstGeom prst="rect">
            <a:avLst/>
          </a:prstGeom>
          <a:noFill/>
        </p:spPr>
        <p:txBody>
          <a:bodyPr wrap="square" rtlCol="0">
            <a:spAutoFit/>
          </a:bodyPr>
          <a:lstStyle/>
          <a:p>
            <a:r>
              <a:rPr lang="es-MX" sz="1400" dirty="0" err="1">
                <a:latin typeface="Century Gothic" panose="020B0502020202020204" pitchFamily="34" charset="0"/>
              </a:rPr>
              <a:t>Source</a:t>
            </a:r>
            <a:r>
              <a:rPr lang="es-MX" sz="1400" dirty="0">
                <a:latin typeface="Century Gothic" panose="020B0502020202020204" pitchFamily="34" charset="0"/>
              </a:rPr>
              <a:t>: J.P. Gutierrez, INSP. </a:t>
            </a:r>
          </a:p>
        </p:txBody>
      </p:sp>
      <p:sp>
        <p:nvSpPr>
          <p:cNvPr id="2" name="Title 1">
            <a:extLst>
              <a:ext uri="{FF2B5EF4-FFF2-40B4-BE49-F238E27FC236}">
                <a16:creationId xmlns:a16="http://schemas.microsoft.com/office/drawing/2014/main" id="{E31BA32C-C5F0-4110-8B81-40A0E4EB91D0}"/>
              </a:ext>
            </a:extLst>
          </p:cNvPr>
          <p:cNvSpPr>
            <a:spLocks noGrp="1"/>
          </p:cNvSpPr>
          <p:nvPr>
            <p:ph type="title"/>
          </p:nvPr>
        </p:nvSpPr>
        <p:spPr/>
        <p:txBody>
          <a:bodyPr/>
          <a:lstStyle/>
          <a:p>
            <a:r>
              <a:rPr lang="en-US" dirty="0"/>
              <a:t>Ethical evaluation</a:t>
            </a:r>
          </a:p>
        </p:txBody>
      </p:sp>
    </p:spTree>
    <p:extLst>
      <p:ext uri="{BB962C8B-B14F-4D97-AF65-F5344CB8AC3E}">
        <p14:creationId xmlns:p14="http://schemas.microsoft.com/office/powerpoint/2010/main" val="1560784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5"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10" dur="1000" fill="hold"/>
                                        <p:tgtEl>
                                          <p:spTgt spid="6"/>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6"/>
                                        </p:tgtEl>
                                      </p:cBhvr>
                                    </p:animEffect>
                                  </p:childTnLst>
                                </p:cTn>
                              </p:par>
                              <p:par>
                                <p:cTn id="15" presetID="25"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18"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19"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20" dur="1000" fill="hold"/>
                                        <p:tgtEl>
                                          <p:spTgt spid="5"/>
                                        </p:tgtEl>
                                        <p:attrNameLst>
                                          <p:attrName>ppt_h</p:attrName>
                                        </p:attrNameLst>
                                      </p:cBhvr>
                                      <p:tavLst>
                                        <p:tav tm="0">
                                          <p:val>
                                            <p:strVal val="#ppt_h"/>
                                          </p:val>
                                        </p:tav>
                                        <p:tav tm="100000">
                                          <p:val>
                                            <p:strVal val="#ppt_h"/>
                                          </p:val>
                                        </p:tav>
                                      </p:tavLst>
                                    </p:anim>
                                    <p:anim calcmode="lin" valueType="num">
                                      <p:cBhvr>
                                        <p:cTn id="21"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22"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23"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24" dur="1000" decel="50000">
                                          <p:stCondLst>
                                            <p:cond delay="0"/>
                                          </p:stCondLst>
                                        </p:cTn>
                                        <p:tgtEl>
                                          <p:spTgt spid="5"/>
                                        </p:tgtEl>
                                      </p:cBhvr>
                                    </p:animEffect>
                                  </p:childTnLst>
                                </p:cTn>
                              </p:par>
                              <p:par>
                                <p:cTn id="25" presetID="25" presetClass="entr" presetSubtype="0" fill="hold" nodeType="with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p:cTn id="27"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28"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29"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30" dur="1000" fill="hold"/>
                                        <p:tgtEl>
                                          <p:spTgt spid="4"/>
                                        </p:tgtEl>
                                        <p:attrNameLst>
                                          <p:attrName>ppt_h</p:attrName>
                                        </p:attrNameLst>
                                      </p:cBhvr>
                                      <p:tavLst>
                                        <p:tav tm="0">
                                          <p:val>
                                            <p:strVal val="#ppt_h"/>
                                          </p:val>
                                        </p:tav>
                                        <p:tav tm="100000">
                                          <p:val>
                                            <p:strVal val="#ppt_h"/>
                                          </p:val>
                                        </p:tav>
                                      </p:tavLst>
                                    </p:anim>
                                    <p:anim calcmode="lin" valueType="num">
                                      <p:cBhvr>
                                        <p:cTn id="31"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32"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33"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34" dur="1000" decel="50000">
                                          <p:stCondLst>
                                            <p:cond delay="0"/>
                                          </p:stCondLst>
                                        </p:cTn>
                                        <p:tgtEl>
                                          <p:spTgt spid="4"/>
                                        </p:tgtEl>
                                      </p:cBhvr>
                                    </p:animEffect>
                                  </p:childTnLst>
                                </p:cTn>
                              </p:par>
                              <p:par>
                                <p:cTn id="35" presetID="25"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decel="50000" fill="hold">
                                          <p:stCondLst>
                                            <p:cond delay="0"/>
                                          </p:stCondLst>
                                        </p:cTn>
                                        <p:tgtEl>
                                          <p:spTgt spid="10"/>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10"/>
                                        </p:tgtEl>
                                        <p:attrNameLst>
                                          <p:attrName>ppt_w</p:attrName>
                                        </p:attrNameLst>
                                      </p:cBhvr>
                                      <p:tavLst>
                                        <p:tav tm="0">
                                          <p:val>
                                            <p:strVal val="#ppt_w*.05"/>
                                          </p:val>
                                        </p:tav>
                                        <p:tav tm="100000">
                                          <p:val>
                                            <p:strVal val="#ppt_w"/>
                                          </p:val>
                                        </p:tav>
                                      </p:tavLst>
                                    </p:anim>
                                    <p:anim calcmode="lin" valueType="num">
                                      <p:cBhvr>
                                        <p:cTn id="40" dur="1000" fill="hold"/>
                                        <p:tgtEl>
                                          <p:spTgt spid="10"/>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10"/>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10"/>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10"/>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1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wipe(left)">
                                      <p:cBhvr>
                                        <p:cTn id="49" dur="500"/>
                                        <p:tgtEl>
                                          <p:spTgt spid="7"/>
                                        </p:tgtEl>
                                      </p:cBhvr>
                                    </p:animEffec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50" fill="hold">
                      <p:stCondLst>
                        <p:cond delay="indefinite"/>
                      </p:stCondLst>
                      <p:childTnLst>
                        <p:par>
                          <p:cTn id="51" fill="hold">
                            <p:stCondLst>
                              <p:cond delay="0"/>
                            </p:stCondLst>
                            <p:childTnLst>
                              <p:par>
                                <p:cTn id="52" presetID="22" presetClass="entr" presetSubtype="8" fill="hold"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wipe(left)">
                                      <p:cBhvr>
                                        <p:cTn id="54" dur="500"/>
                                        <p:tgtEl>
                                          <p:spTgt spid="8"/>
                                        </p:tgtEl>
                                      </p:cBhvr>
                                    </p:animEffec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55" fill="hold">
                      <p:stCondLst>
                        <p:cond delay="indefinite"/>
                      </p:stCondLst>
                      <p:childTnLst>
                        <p:par>
                          <p:cTn id="56" fill="hold">
                            <p:stCondLst>
                              <p:cond delay="0"/>
                            </p:stCondLst>
                            <p:childTnLst>
                              <p:par>
                                <p:cTn id="57" presetID="22" presetClass="entr" presetSubtype="8" fill="hold" nodeType="clickEffect">
                                  <p:stCondLst>
                                    <p:cond delay="0"/>
                                  </p:stCondLst>
                                  <p:childTnLst>
                                    <p:set>
                                      <p:cBhvr>
                                        <p:cTn id="58" dur="1" fill="hold">
                                          <p:stCondLst>
                                            <p:cond delay="0"/>
                                          </p:stCondLst>
                                        </p:cTn>
                                        <p:tgtEl>
                                          <p:spTgt spid="9"/>
                                        </p:tgtEl>
                                        <p:attrNameLst>
                                          <p:attrName>style.visibility</p:attrName>
                                        </p:attrNameLst>
                                      </p:cBhvr>
                                      <p:to>
                                        <p:strVal val="visible"/>
                                      </p:to>
                                    </p:set>
                                    <p:animEffect transition="in" filter="wipe(left)">
                                      <p:cBhvr>
                                        <p:cTn id="59" dur="500"/>
                                        <p:tgtEl>
                                          <p:spTgt spid="9"/>
                                        </p:tgtEl>
                                      </p:cBhvr>
                                    </p:animEffec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60" fill="hold">
                      <p:stCondLst>
                        <p:cond delay="indefinite"/>
                      </p:stCondLst>
                      <p:childTnLst>
                        <p:par>
                          <p:cTn id="61" fill="hold">
                            <p:stCondLst>
                              <p:cond delay="0"/>
                            </p:stCondLst>
                            <p:childTnLst>
                              <p:par>
                                <p:cTn id="62" presetID="22" presetClass="entr" presetSubtype="8" fill="hold" nodeType="clickEffect">
                                  <p:stCondLst>
                                    <p:cond delay="0"/>
                                  </p:stCondLst>
                                  <p:childTnLst>
                                    <p:set>
                                      <p:cBhvr>
                                        <p:cTn id="63" dur="1" fill="hold">
                                          <p:stCondLst>
                                            <p:cond delay="0"/>
                                          </p:stCondLst>
                                        </p:cTn>
                                        <p:tgtEl>
                                          <p:spTgt spid="11"/>
                                        </p:tgtEl>
                                        <p:attrNameLst>
                                          <p:attrName>style.visibility</p:attrName>
                                        </p:attrNameLst>
                                      </p:cBhvr>
                                      <p:to>
                                        <p:strVal val="visible"/>
                                      </p:to>
                                    </p:set>
                                    <p:animEffect transition="in" filter="wipe(left)">
                                      <p:cBhvr>
                                        <p:cTn id="64" dur="500"/>
                                        <p:tgtEl>
                                          <p:spTgt spid="11"/>
                                        </p:tgtEl>
                                      </p:cBhvr>
                                    </p:animEffect>
                                  </p:childTnLst>
                                  <p:subTnLst>
                                    <p:set>
                                      <p:cBhvr override="childStyle">
                                        <p:cTn dur="1" fill="hold" display="0" masterRel="nextClick" afterEffect="1"/>
                                        <p:tgtEl>
                                          <p:spTgt spid="11"/>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534" y="544068"/>
            <a:ext cx="9271331" cy="668426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22" name="Picture 2" descr="Image result for but"/>
          <p:cNvPicPr>
            <a:picLocks noChangeAspect="1" noChangeArrowheads="1"/>
          </p:cNvPicPr>
          <p:nvPr/>
        </p:nvPicPr>
        <p:blipFill>
          <a:blip r:embed="rId3" cstate="print">
            <a:extLst/>
          </a:blip>
          <a:srcRect/>
          <a:stretch>
            <a:fillRect/>
          </a:stretch>
        </p:blipFill>
        <p:spPr bwMode="auto">
          <a:xfrm>
            <a:off x="530860" y="1614538"/>
            <a:ext cx="8996679" cy="4543322"/>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CECE99E-BBEA-45BD-A23D-C82AE49EAD37}"/>
              </a:ext>
            </a:extLst>
          </p:cNvPr>
          <p:cNvSpPr>
            <a:spLocks noGrp="1"/>
          </p:cNvSpPr>
          <p:nvPr>
            <p:ph type="title"/>
          </p:nvPr>
        </p:nvSpPr>
        <p:spPr>
          <a:xfrm>
            <a:off x="561844" y="366812"/>
            <a:ext cx="9648955" cy="1143000"/>
          </a:xfrm>
        </p:spPr>
        <p:txBody>
          <a:bodyPr/>
          <a:lstStyle/>
          <a:p>
            <a:r>
              <a:rPr lang="en-US" dirty="0"/>
              <a:t>Factors that can affect ethics </a:t>
            </a:r>
          </a:p>
        </p:txBody>
      </p:sp>
      <p:sp>
        <p:nvSpPr>
          <p:cNvPr id="3" name="2 Marcador de contenido"/>
          <p:cNvSpPr>
            <a:spLocks noGrp="1"/>
          </p:cNvSpPr>
          <p:nvPr>
            <p:ph type="body" sz="quarter" idx="10"/>
          </p:nvPr>
        </p:nvSpPr>
        <p:spPr>
          <a:xfrm>
            <a:off x="814322" y="1515499"/>
            <a:ext cx="8870144" cy="2590800"/>
          </a:xfrm>
        </p:spPr>
        <p:txBody>
          <a:bodyPr/>
          <a:lstStyle/>
          <a:p>
            <a:pPr marL="457200" indent="-457200" algn="l" rtl="0">
              <a:lnSpc>
                <a:spcPts val="3000"/>
              </a:lnSpc>
              <a:spcBef>
                <a:spcPts val="600"/>
              </a:spcBef>
              <a:spcAft>
                <a:spcPts val="6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Even with our best intentions, in daily practice, ethics can be threated by:</a:t>
            </a:r>
          </a:p>
          <a:p>
            <a:endParaRPr lang="en-US" dirty="0">
              <a:latin typeface="Century Gothic" panose="020B0502020202020204" pitchFamily="34" charset="0"/>
            </a:endParaRPr>
          </a:p>
          <a:p>
            <a:pPr>
              <a:buNone/>
            </a:pPr>
            <a:endParaRPr lang="en-US" dirty="0">
              <a:latin typeface="Century Gothic" panose="020B0502020202020204" pitchFamily="34" charset="0"/>
            </a:endParaRPr>
          </a:p>
          <a:p>
            <a:endParaRPr lang="en-US" dirty="0">
              <a:latin typeface="Century Gothic" panose="020B0502020202020204" pitchFamily="34" charset="0"/>
            </a:endParaRPr>
          </a:p>
        </p:txBody>
      </p:sp>
      <p:graphicFrame>
        <p:nvGraphicFramePr>
          <p:cNvPr id="4" name="3 Diagrama"/>
          <p:cNvGraphicFramePr/>
          <p:nvPr>
            <p:extLst>
              <p:ext uri="{D42A27DB-BD31-4B8C-83A1-F6EECF244321}">
                <p14:modId xmlns:p14="http://schemas.microsoft.com/office/powerpoint/2010/main" val="2962472710"/>
              </p:ext>
            </p:extLst>
          </p:nvPr>
        </p:nvGraphicFramePr>
        <p:xfrm>
          <a:off x="762000" y="2667000"/>
          <a:ext cx="8922466" cy="50071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1892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C0CC18-26D7-4E41-A1BA-D2C926CD2F30}"/>
              </a:ext>
            </a:extLst>
          </p:cNvPr>
          <p:cNvSpPr>
            <a:spLocks noGrp="1"/>
          </p:cNvSpPr>
          <p:nvPr>
            <p:ph type="title"/>
          </p:nvPr>
        </p:nvSpPr>
        <p:spPr>
          <a:xfrm>
            <a:off x="561844" y="366812"/>
            <a:ext cx="9496555" cy="1143000"/>
          </a:xfrm>
        </p:spPr>
        <p:txBody>
          <a:bodyPr/>
          <a:lstStyle/>
          <a:p>
            <a:r>
              <a:rPr lang="en-US" spc="-100" dirty="0"/>
              <a:t>Examples of unethical practice</a:t>
            </a:r>
          </a:p>
        </p:txBody>
      </p:sp>
      <p:sp>
        <p:nvSpPr>
          <p:cNvPr id="3" name="2 Marcador de contenido"/>
          <p:cNvSpPr>
            <a:spLocks noGrp="1"/>
          </p:cNvSpPr>
          <p:nvPr>
            <p:ph type="body" sz="quarter" idx="10"/>
          </p:nvPr>
        </p:nvSpPr>
        <p:spPr>
          <a:xfrm>
            <a:off x="878582" y="1371600"/>
            <a:ext cx="8863078" cy="6324600"/>
          </a:xfrm>
        </p:spPr>
        <p:txBody>
          <a:bodyPr>
            <a:noAutofit/>
          </a:bodyPr>
          <a:lstStyle/>
          <a:p>
            <a:pPr marL="457200" indent="-403225" algn="l" rtl="0">
              <a:lnSpc>
                <a:spcPts val="3000"/>
              </a:lnSpc>
              <a:spcAft>
                <a:spcPts val="600"/>
              </a:spcAft>
              <a:buClr>
                <a:srgbClr val="AB2472"/>
              </a:buClr>
              <a:buSzPct val="100000"/>
              <a:buFont typeface="Wingdings" panose="05000000000000000000" pitchFamily="2" charset="2"/>
              <a:buChar char="§"/>
            </a:pPr>
            <a:r>
              <a:rPr lang="en-US" sz="2800" b="1" kern="1200" dirty="0">
                <a:solidFill>
                  <a:srgbClr val="376092"/>
                </a:solidFill>
                <a:latin typeface="Century Gothic" panose="020B0502020202020204" pitchFamily="34" charset="0"/>
              </a:rPr>
              <a:t>Experimenting with human beings during </a:t>
            </a:r>
            <a:br>
              <a:rPr lang="en-US" sz="2800" b="1" kern="1200" dirty="0">
                <a:solidFill>
                  <a:srgbClr val="376092"/>
                </a:solidFill>
                <a:latin typeface="Century Gothic" panose="020B0502020202020204" pitchFamily="34" charset="0"/>
              </a:rPr>
            </a:br>
            <a:r>
              <a:rPr lang="en-US" sz="2800" b="1" kern="1200" dirty="0">
                <a:solidFill>
                  <a:srgbClr val="376092"/>
                </a:solidFill>
                <a:latin typeface="Century Gothic" panose="020B0502020202020204" pitchFamily="34" charset="0"/>
              </a:rPr>
              <a:t>World War II</a:t>
            </a:r>
          </a:p>
          <a:p>
            <a:pPr marL="1092200" lvl="3" indent="-463550" algn="l" rtl="0">
              <a:lnSpc>
                <a:spcPts val="3000"/>
              </a:lnSpc>
              <a:spcAft>
                <a:spcPts val="600"/>
              </a:spcAft>
              <a:buClr>
                <a:srgbClr val="AB2472"/>
              </a:buClr>
              <a:buSzPct val="85000"/>
              <a:buFont typeface="Courier New" panose="02070309020205020404" pitchFamily="49" charset="0"/>
              <a:buChar char="o"/>
              <a:tabLst>
                <a:tab pos="682625" algn="l"/>
              </a:tabLst>
            </a:pPr>
            <a:r>
              <a:rPr lang="en-US" sz="2600" kern="1200" dirty="0">
                <a:solidFill>
                  <a:schemeClr val="tx1"/>
                </a:solidFill>
                <a:latin typeface="Century Gothic" panose="020B0502020202020204" pitchFamily="34" charset="0"/>
              </a:rPr>
              <a:t>Mutilation and death of people in </a:t>
            </a:r>
            <a:br>
              <a:rPr lang="en-US" sz="2600" kern="1200" dirty="0">
                <a:solidFill>
                  <a:schemeClr val="tx1"/>
                </a:solidFill>
                <a:latin typeface="Century Gothic" panose="020B0502020202020204" pitchFamily="34" charset="0"/>
              </a:rPr>
            </a:br>
            <a:r>
              <a:rPr lang="en-US" sz="2600" kern="1200" dirty="0">
                <a:solidFill>
                  <a:schemeClr val="tx1"/>
                </a:solidFill>
                <a:latin typeface="Century Gothic" panose="020B0502020202020204" pitchFamily="34" charset="0"/>
              </a:rPr>
              <a:t>concentration camps</a:t>
            </a:r>
          </a:p>
          <a:p>
            <a:pPr marL="457200" indent="-403225" algn="l" rtl="0">
              <a:lnSpc>
                <a:spcPts val="3000"/>
              </a:lnSpc>
              <a:spcBef>
                <a:spcPts val="600"/>
              </a:spcBef>
              <a:spcAft>
                <a:spcPts val="600"/>
              </a:spcAft>
              <a:buClr>
                <a:srgbClr val="AB2472"/>
              </a:buClr>
              <a:buSzPct val="100000"/>
              <a:buFont typeface="Wingdings" panose="05000000000000000000" pitchFamily="2" charset="2"/>
              <a:buChar char="§"/>
            </a:pPr>
            <a:r>
              <a:rPr lang="en-US" sz="2800" b="1" kern="1200" dirty="0">
                <a:solidFill>
                  <a:srgbClr val="376092"/>
                </a:solidFill>
                <a:latin typeface="Century Gothic" panose="020B0502020202020204" pitchFamily="34" charset="0"/>
              </a:rPr>
              <a:t>Then, the Nuremburg Code was created (1945)</a:t>
            </a:r>
            <a:r>
              <a:rPr lang="en-US" sz="2800" b="1" kern="1200" baseline="30000" dirty="0">
                <a:solidFill>
                  <a:srgbClr val="376092"/>
                </a:solidFill>
                <a:latin typeface="Century Gothic" panose="020B0502020202020204" pitchFamily="34" charset="0"/>
              </a:rPr>
              <a:t>1</a:t>
            </a:r>
          </a:p>
          <a:p>
            <a:pPr marL="1092200" lvl="4" indent="-409575" algn="l" rtl="0">
              <a:lnSpc>
                <a:spcPts val="3000"/>
              </a:lnSpc>
              <a:spcAft>
                <a:spcPts val="600"/>
              </a:spcAft>
              <a:buClr>
                <a:srgbClr val="AB2472"/>
              </a:buClr>
              <a:buSzPct val="85000"/>
              <a:buFont typeface="Courier New" panose="02070309020205020404" pitchFamily="49" charset="0"/>
              <a:buChar char="o"/>
            </a:pPr>
            <a:r>
              <a:rPr lang="en-US" sz="2600" kern="1200" dirty="0">
                <a:solidFill>
                  <a:schemeClr val="tx1"/>
                </a:solidFill>
                <a:latin typeface="Century Gothic" panose="020B0502020202020204" pitchFamily="34" charset="0"/>
              </a:rPr>
              <a:t>But unethical practices continued</a:t>
            </a:r>
          </a:p>
          <a:p>
            <a:pPr marL="463550" lvl="2" indent="-409575" algn="l" rtl="0">
              <a:lnSpc>
                <a:spcPts val="3000"/>
              </a:lnSpc>
              <a:spcBef>
                <a:spcPts val="600"/>
              </a:spcBef>
              <a:spcAft>
                <a:spcPts val="600"/>
              </a:spcAft>
              <a:buClr>
                <a:srgbClr val="AB2472"/>
              </a:buClr>
              <a:buSzPct val="100000"/>
              <a:buFont typeface="Wingdings" panose="05000000000000000000" pitchFamily="2" charset="2"/>
              <a:buChar char="§"/>
            </a:pPr>
            <a:r>
              <a:rPr lang="en-US" sz="2800" b="1" kern="1200" dirty="0">
                <a:solidFill>
                  <a:srgbClr val="376092"/>
                </a:solidFill>
                <a:latin typeface="Century Gothic" panose="020B0502020202020204" pitchFamily="34" charset="0"/>
              </a:rPr>
              <a:t>Tuskegee Syphilis Experiment (1932–1972)</a:t>
            </a:r>
            <a:r>
              <a:rPr lang="en-US" sz="2800" b="1" kern="1200" baseline="30000" dirty="0">
                <a:solidFill>
                  <a:srgbClr val="376092"/>
                </a:solidFill>
                <a:latin typeface="Century Gothic" panose="020B0502020202020204" pitchFamily="34" charset="0"/>
              </a:rPr>
              <a:t>2</a:t>
            </a:r>
          </a:p>
          <a:p>
            <a:pPr marL="1146175" lvl="4" indent="-463550" algn="l" rtl="0">
              <a:lnSpc>
                <a:spcPts val="3000"/>
              </a:lnSpc>
              <a:spcAft>
                <a:spcPts val="600"/>
              </a:spcAft>
              <a:buClr>
                <a:srgbClr val="AB2472"/>
              </a:buClr>
              <a:buSzPct val="85000"/>
              <a:buFont typeface="Courier New" panose="02070309020205020404" pitchFamily="49" charset="0"/>
              <a:buChar char="o"/>
            </a:pPr>
            <a:r>
              <a:rPr lang="en-US" sz="2600" kern="1200" dirty="0">
                <a:solidFill>
                  <a:schemeClr val="tx1"/>
                </a:solidFill>
                <a:latin typeface="Century Gothic" panose="020B0502020202020204" pitchFamily="34" charset="0"/>
              </a:rPr>
              <a:t>Studying the natural path of illness in </a:t>
            </a:r>
            <a:br>
              <a:rPr lang="en-US" sz="2600" kern="1200" dirty="0">
                <a:solidFill>
                  <a:schemeClr val="tx1"/>
                </a:solidFill>
                <a:latin typeface="Century Gothic" panose="020B0502020202020204" pitchFamily="34" charset="0"/>
              </a:rPr>
            </a:br>
            <a:r>
              <a:rPr lang="en-US" sz="2600" kern="1200" dirty="0">
                <a:solidFill>
                  <a:schemeClr val="tx1"/>
                </a:solidFill>
                <a:latin typeface="Century Gothic" panose="020B0502020202020204" pitchFamily="34" charset="0"/>
              </a:rPr>
              <a:t>African-Americans even when a cure </a:t>
            </a:r>
            <a:br>
              <a:rPr lang="en-US" sz="2600" kern="1200" dirty="0">
                <a:solidFill>
                  <a:schemeClr val="tx1"/>
                </a:solidFill>
                <a:latin typeface="Century Gothic" panose="020B0502020202020204" pitchFamily="34" charset="0"/>
              </a:rPr>
            </a:br>
            <a:r>
              <a:rPr lang="en-US" sz="2600" kern="1200" dirty="0">
                <a:solidFill>
                  <a:schemeClr val="tx1"/>
                </a:solidFill>
                <a:latin typeface="Century Gothic" panose="020B0502020202020204" pitchFamily="34" charset="0"/>
              </a:rPr>
              <a:t>was available  </a:t>
            </a:r>
          </a:p>
          <a:p>
            <a:pPr marL="463550" lvl="2" indent="-409575" algn="l" rtl="0">
              <a:lnSpc>
                <a:spcPts val="3000"/>
              </a:lnSpc>
              <a:spcBef>
                <a:spcPts val="600"/>
              </a:spcBef>
              <a:spcAft>
                <a:spcPts val="600"/>
              </a:spcAft>
              <a:buClr>
                <a:srgbClr val="AB2472"/>
              </a:buClr>
              <a:buSzPct val="100000"/>
              <a:buFont typeface="Wingdings" panose="05000000000000000000" pitchFamily="2" charset="2"/>
              <a:buChar char="§"/>
            </a:pPr>
            <a:r>
              <a:rPr lang="en-US" sz="2800" b="1" kern="1200" dirty="0">
                <a:solidFill>
                  <a:srgbClr val="376092"/>
                </a:solidFill>
                <a:latin typeface="Century Gothic" panose="020B0502020202020204" pitchFamily="34" charset="0"/>
              </a:rPr>
              <a:t>Thalidomide (1950’s–1960’s)</a:t>
            </a:r>
            <a:r>
              <a:rPr lang="en-US" sz="2800" b="1" kern="1200" baseline="30000" dirty="0">
                <a:solidFill>
                  <a:srgbClr val="376092"/>
                </a:solidFill>
                <a:latin typeface="Century Gothic" panose="020B0502020202020204" pitchFamily="34" charset="0"/>
              </a:rPr>
              <a:t>3</a:t>
            </a:r>
          </a:p>
          <a:p>
            <a:pPr marL="1143000" lvl="4" indent="-508000" algn="l" rtl="0">
              <a:lnSpc>
                <a:spcPts val="3000"/>
              </a:lnSpc>
              <a:spcAft>
                <a:spcPts val="600"/>
              </a:spcAft>
              <a:buClr>
                <a:srgbClr val="AB2472"/>
              </a:buClr>
              <a:buSzPct val="85000"/>
              <a:buFont typeface="Courier New" panose="02070309020205020404" pitchFamily="49" charset="0"/>
              <a:buChar char="o"/>
            </a:pPr>
            <a:r>
              <a:rPr lang="en-US" sz="2600" kern="1200" dirty="0">
                <a:solidFill>
                  <a:schemeClr val="tx1"/>
                </a:solidFill>
                <a:latin typeface="Century Gothic" panose="020B0502020202020204" pitchFamily="34" charset="0"/>
              </a:rPr>
              <a:t>Sedative given without harm to adults </a:t>
            </a:r>
            <a:br>
              <a:rPr lang="en-US" sz="2600" kern="1200" dirty="0">
                <a:solidFill>
                  <a:schemeClr val="tx1"/>
                </a:solidFill>
                <a:latin typeface="Century Gothic" panose="020B0502020202020204" pitchFamily="34" charset="0"/>
              </a:rPr>
            </a:br>
            <a:r>
              <a:rPr lang="en-US" sz="2600" kern="1200" dirty="0">
                <a:solidFill>
                  <a:schemeClr val="tx1"/>
                </a:solidFill>
                <a:latin typeface="Century Gothic" panose="020B0502020202020204" pitchFamily="34" charset="0"/>
              </a:rPr>
              <a:t>(never tested in pregnancy)</a:t>
            </a:r>
          </a:p>
          <a:p>
            <a:pPr marL="1143000" lvl="4" indent="-508000" algn="l" rtl="0">
              <a:lnSpc>
                <a:spcPts val="3000"/>
              </a:lnSpc>
              <a:buClr>
                <a:srgbClr val="AB2472"/>
              </a:buClr>
              <a:buSzPct val="85000"/>
              <a:buFont typeface="Courier New" panose="02070309020205020404" pitchFamily="49" charset="0"/>
              <a:buChar char="o"/>
            </a:pPr>
            <a:r>
              <a:rPr lang="en-US" sz="2600" kern="1200" dirty="0">
                <a:solidFill>
                  <a:schemeClr val="tx1"/>
                </a:solidFill>
                <a:latin typeface="Century Gothic" panose="020B0502020202020204" pitchFamily="34" charset="0"/>
              </a:rPr>
              <a:t>Severe birth defects</a:t>
            </a:r>
            <a:endParaRPr lang="en-US" sz="2400" dirty="0">
              <a:latin typeface="Century Gothic" panose="020B0502020202020204" pitchFamily="34" charset="0"/>
            </a:endParaRPr>
          </a:p>
        </p:txBody>
      </p:sp>
    </p:spTree>
    <p:extLst>
      <p:ext uri="{BB962C8B-B14F-4D97-AF65-F5344CB8AC3E}">
        <p14:creationId xmlns:p14="http://schemas.microsoft.com/office/powerpoint/2010/main" val="2656953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1550823-5528-4345-A572-A4D4D17DAE88}"/>
              </a:ext>
            </a:extLst>
          </p:cNvPr>
          <p:cNvSpPr>
            <a:spLocks noGrp="1"/>
          </p:cNvSpPr>
          <p:nvPr>
            <p:ph type="title"/>
          </p:nvPr>
        </p:nvSpPr>
        <p:spPr/>
        <p:txBody>
          <a:bodyPr/>
          <a:lstStyle/>
          <a:p>
            <a:r>
              <a:rPr lang="en-US" dirty="0"/>
              <a:t>The results</a:t>
            </a:r>
          </a:p>
        </p:txBody>
      </p:sp>
      <p:sp>
        <p:nvSpPr>
          <p:cNvPr id="3" name="2 Marcador de contenido"/>
          <p:cNvSpPr>
            <a:spLocks noGrp="1"/>
          </p:cNvSpPr>
          <p:nvPr>
            <p:ph type="body" sz="quarter" idx="10"/>
          </p:nvPr>
        </p:nvSpPr>
        <p:spPr>
          <a:xfrm>
            <a:off x="1371600" y="2133600"/>
            <a:ext cx="7467600" cy="2590800"/>
          </a:xfrm>
        </p:spPr>
        <p:txBody>
          <a:bodyPr>
            <a:noAutofit/>
          </a:bodyPr>
          <a:lstStyle/>
          <a:p>
            <a:pPr marL="479425" indent="-479425" algn="l" rtl="0">
              <a:lnSpc>
                <a:spcPct val="110000"/>
              </a:lnSpc>
              <a:spcBef>
                <a:spcPts val="600"/>
              </a:spcBef>
              <a:spcAft>
                <a:spcPts val="600"/>
              </a:spcAft>
              <a:buClr>
                <a:srgbClr val="AB2472"/>
              </a:buClr>
              <a:buSzPct val="100000"/>
              <a:buFont typeface="Wingdings" panose="05000000000000000000" pitchFamily="2" charset="2"/>
              <a:buChar char="§"/>
            </a:pPr>
            <a:r>
              <a:rPr lang="en-US" sz="3600" b="1" kern="1200" dirty="0">
                <a:solidFill>
                  <a:schemeClr val="tx1"/>
                </a:solidFill>
                <a:latin typeface="Century Gothic" panose="020B0502020202020204" pitchFamily="34" charset="0"/>
              </a:rPr>
              <a:t>Human suffering, harm, </a:t>
            </a:r>
            <a:br>
              <a:rPr lang="en-US" sz="3600" b="1" kern="1200" dirty="0">
                <a:solidFill>
                  <a:schemeClr val="tx1"/>
                </a:solidFill>
                <a:latin typeface="Century Gothic" panose="020B0502020202020204" pitchFamily="34" charset="0"/>
              </a:rPr>
            </a:br>
            <a:r>
              <a:rPr lang="en-US" sz="3600" b="1" kern="1200" dirty="0">
                <a:solidFill>
                  <a:schemeClr val="tx1"/>
                </a:solidFill>
                <a:latin typeface="Century Gothic" panose="020B0502020202020204" pitchFamily="34" charset="0"/>
              </a:rPr>
              <a:t>and injustice</a:t>
            </a:r>
          </a:p>
          <a:p>
            <a:pPr marL="1143000" lvl="2" indent="-508000" algn="l" rtl="0">
              <a:lnSpc>
                <a:spcPct val="110000"/>
              </a:lnSpc>
              <a:spcBef>
                <a:spcPts val="600"/>
              </a:spcBef>
              <a:spcAft>
                <a:spcPts val="600"/>
              </a:spcAft>
              <a:buClr>
                <a:srgbClr val="AB2472"/>
              </a:buClr>
              <a:buSzPct val="85000"/>
              <a:buFont typeface="Courier New" panose="02070309020205020404" pitchFamily="49" charset="0"/>
              <a:buChar char="o"/>
            </a:pPr>
            <a:r>
              <a:rPr lang="en-US" sz="3400" kern="1200" dirty="0">
                <a:solidFill>
                  <a:schemeClr val="tx1"/>
                </a:solidFill>
                <a:latin typeface="Century Gothic" panose="020B0502020202020204" pitchFamily="34" charset="0"/>
              </a:rPr>
              <a:t>Physical, emotional, </a:t>
            </a:r>
            <a:br>
              <a:rPr lang="en-US" sz="3400" kern="1200" dirty="0">
                <a:solidFill>
                  <a:schemeClr val="tx1"/>
                </a:solidFill>
                <a:latin typeface="Century Gothic" panose="020B0502020202020204" pitchFamily="34" charset="0"/>
              </a:rPr>
            </a:br>
            <a:r>
              <a:rPr lang="en-US" sz="3400" kern="1200" dirty="0">
                <a:solidFill>
                  <a:schemeClr val="tx1"/>
                </a:solidFill>
                <a:latin typeface="Century Gothic" panose="020B0502020202020204" pitchFamily="34" charset="0"/>
              </a:rPr>
              <a:t>economic consequences </a:t>
            </a:r>
          </a:p>
          <a:p>
            <a:pPr marL="1143000" lvl="2" indent="-508000" algn="l" rtl="0">
              <a:lnSpc>
                <a:spcPct val="110000"/>
              </a:lnSpc>
              <a:spcBef>
                <a:spcPts val="600"/>
              </a:spcBef>
              <a:spcAft>
                <a:spcPts val="600"/>
              </a:spcAft>
              <a:buClr>
                <a:srgbClr val="AB2472"/>
              </a:buClr>
              <a:buSzPct val="85000"/>
              <a:buFont typeface="Courier New" panose="02070309020205020404" pitchFamily="49" charset="0"/>
              <a:buChar char="o"/>
            </a:pPr>
            <a:r>
              <a:rPr lang="en-US" sz="3400" kern="1200" dirty="0">
                <a:solidFill>
                  <a:schemeClr val="tx1"/>
                </a:solidFill>
                <a:latin typeface="Century Gothic" panose="020B0502020202020204" pitchFamily="34" charset="0"/>
              </a:rPr>
              <a:t>Lawsuits brought against researchers and </a:t>
            </a:r>
            <a:br>
              <a:rPr lang="en-US" sz="3400" kern="1200" dirty="0">
                <a:solidFill>
                  <a:schemeClr val="tx1"/>
                </a:solidFill>
                <a:latin typeface="Century Gothic" panose="020B0502020202020204" pitchFamily="34" charset="0"/>
              </a:rPr>
            </a:br>
            <a:r>
              <a:rPr lang="en-US" sz="3400" kern="1200" dirty="0">
                <a:solidFill>
                  <a:schemeClr val="tx1"/>
                </a:solidFill>
                <a:latin typeface="Century Gothic" panose="020B0502020202020204" pitchFamily="34" charset="0"/>
              </a:rPr>
              <a:t>research institutions</a:t>
            </a:r>
          </a:p>
        </p:txBody>
      </p:sp>
    </p:spTree>
    <p:extLst>
      <p:ext uri="{BB962C8B-B14F-4D97-AF65-F5344CB8AC3E}">
        <p14:creationId xmlns:p14="http://schemas.microsoft.com/office/powerpoint/2010/main" val="1657990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5E57FBF-528F-477A-95B9-FF7C784BE57C}"/>
              </a:ext>
            </a:extLst>
          </p:cNvPr>
          <p:cNvSpPr>
            <a:spLocks noGrp="1"/>
          </p:cNvSpPr>
          <p:nvPr>
            <p:ph type="title"/>
          </p:nvPr>
        </p:nvSpPr>
        <p:spPr/>
        <p:txBody>
          <a:bodyPr/>
          <a:lstStyle/>
          <a:p>
            <a:r>
              <a:rPr lang="en-US" dirty="0"/>
              <a:t>Unethical research</a:t>
            </a:r>
          </a:p>
        </p:txBody>
      </p:sp>
      <p:sp>
        <p:nvSpPr>
          <p:cNvPr id="3" name="2 Marcador de contenido"/>
          <p:cNvSpPr>
            <a:spLocks noGrp="1"/>
          </p:cNvSpPr>
          <p:nvPr>
            <p:ph type="body" sz="quarter" idx="10"/>
          </p:nvPr>
        </p:nvSpPr>
        <p:spPr>
          <a:xfrm>
            <a:off x="762000" y="1752600"/>
            <a:ext cx="8724024" cy="5562600"/>
          </a:xfrm>
        </p:spPr>
        <p:txBody>
          <a:bodyPr>
            <a:noAutofit/>
          </a:bodyPr>
          <a:lstStyle/>
          <a:p>
            <a:pPr algn="l" rtl="0">
              <a:spcAft>
                <a:spcPts val="1200"/>
              </a:spcAft>
              <a:buClr>
                <a:schemeClr val="accent1"/>
              </a:buClr>
              <a:buSzPct val="76000"/>
            </a:pPr>
            <a:r>
              <a:rPr lang="en-US" sz="3000" b="1" kern="1200" dirty="0">
                <a:solidFill>
                  <a:schemeClr val="tx1"/>
                </a:solidFill>
                <a:latin typeface="Century Gothic" panose="020B0502020202020204" pitchFamily="34" charset="0"/>
              </a:rPr>
              <a:t>Reports written over time to address ethical research and evaluation:</a:t>
            </a:r>
          </a:p>
          <a:p>
            <a:pPr marL="573088" lvl="1" indent="-401638" algn="l" rtl="0">
              <a:spcAft>
                <a:spcPts val="12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Helsinki Declaration, 1964</a:t>
            </a:r>
            <a:r>
              <a:rPr lang="en-US" sz="2800" kern="1200" baseline="30000" dirty="0">
                <a:solidFill>
                  <a:schemeClr val="tx1"/>
                </a:solidFill>
                <a:latin typeface="Century Gothic" panose="020B0502020202020204" pitchFamily="34" charset="0"/>
              </a:rPr>
              <a:t>1</a:t>
            </a:r>
          </a:p>
          <a:p>
            <a:pPr marL="573088" lvl="1" indent="-401638" algn="l" rtl="0">
              <a:spcAft>
                <a:spcPts val="12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Belmont Report, 1979</a:t>
            </a:r>
            <a:r>
              <a:rPr lang="en-US" sz="2800" kern="1200" baseline="30000" dirty="0">
                <a:solidFill>
                  <a:schemeClr val="tx1"/>
                </a:solidFill>
                <a:latin typeface="Century Gothic" panose="020B0502020202020204" pitchFamily="34" charset="0"/>
              </a:rPr>
              <a:t>2</a:t>
            </a:r>
          </a:p>
          <a:p>
            <a:pPr marL="573088" lvl="1" indent="-401638" algn="l" rtl="0">
              <a:spcAft>
                <a:spcPts val="12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Internacional Ethics Guidelines for Biomedical Research Involving Human Subjects, 1981</a:t>
            </a:r>
            <a:r>
              <a:rPr lang="en-US" sz="2800" kern="1200" baseline="30000" dirty="0">
                <a:solidFill>
                  <a:schemeClr val="tx1"/>
                </a:solidFill>
                <a:latin typeface="Century Gothic" panose="020B0502020202020204" pitchFamily="34" charset="0"/>
              </a:rPr>
              <a:t>3</a:t>
            </a:r>
          </a:p>
          <a:p>
            <a:pPr marL="573088" lvl="1" indent="-401638" algn="l" rtl="0">
              <a:spcAft>
                <a:spcPts val="12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Common Rule, 1994</a:t>
            </a:r>
            <a:r>
              <a:rPr lang="en-US" sz="2800" kern="1200" baseline="30000" dirty="0">
                <a:solidFill>
                  <a:schemeClr val="tx1"/>
                </a:solidFill>
                <a:latin typeface="Century Gothic" panose="020B0502020202020204" pitchFamily="34" charset="0"/>
              </a:rPr>
              <a:t>4</a:t>
            </a:r>
          </a:p>
          <a:p>
            <a:pPr marL="573088" lvl="1" indent="-401638" algn="l" rtl="0">
              <a:spcAft>
                <a:spcPts val="12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And others… </a:t>
            </a:r>
          </a:p>
          <a:p>
            <a:pPr marL="1165860" lvl="2" indent="-457200" algn="l" rtl="0">
              <a:spcAft>
                <a:spcPts val="600"/>
              </a:spcAft>
              <a:buClr>
                <a:srgbClr val="AB2472"/>
              </a:buClr>
              <a:buSzPct val="85000"/>
              <a:buFont typeface="Courier New" panose="02070309020205020404" pitchFamily="49" charset="0"/>
              <a:buChar char="o"/>
            </a:pPr>
            <a:r>
              <a:rPr lang="en-US" sz="2600" b="1" i="1" kern="1200" dirty="0">
                <a:solidFill>
                  <a:srgbClr val="376092"/>
                </a:solidFill>
                <a:latin typeface="Century Gothic" panose="020B0502020202020204" pitchFamily="34" charset="0"/>
              </a:rPr>
              <a:t>Are you familiar with the code of ethics </a:t>
            </a:r>
            <a:br>
              <a:rPr lang="en-US" sz="2600" b="1" i="1" kern="1200" dirty="0">
                <a:solidFill>
                  <a:srgbClr val="376092"/>
                </a:solidFill>
                <a:latin typeface="Century Gothic" panose="020B0502020202020204" pitchFamily="34" charset="0"/>
              </a:rPr>
            </a:br>
            <a:r>
              <a:rPr lang="en-US" sz="2600" b="1" i="1" kern="1200" dirty="0">
                <a:solidFill>
                  <a:srgbClr val="376092"/>
                </a:solidFill>
                <a:latin typeface="Century Gothic" panose="020B0502020202020204" pitchFamily="34" charset="0"/>
              </a:rPr>
              <a:t>used by your institution?</a:t>
            </a:r>
          </a:p>
          <a:p>
            <a:endParaRPr lang="en-US" sz="2400" dirty="0">
              <a:latin typeface="Century Gothic" panose="020B0502020202020204" pitchFamily="34" charset="0"/>
            </a:endParaRPr>
          </a:p>
        </p:txBody>
      </p:sp>
    </p:spTree>
    <p:extLst>
      <p:ext uri="{BB962C8B-B14F-4D97-AF65-F5344CB8AC3E}">
        <p14:creationId xmlns:p14="http://schemas.microsoft.com/office/powerpoint/2010/main" val="4028473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AutoShape 6" descr="Image result for sugar daddy rwan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2" name="AutoShape 8" descr="Image result for sugar daddy rwan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3906" name="AutoShape 2" descr="Resultado de imagen para transgend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MX"/>
          </a:p>
        </p:txBody>
      </p:sp>
      <p:sp>
        <p:nvSpPr>
          <p:cNvPr id="123908" name="AutoShape 4" descr="Resultado de imagen para transgend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MX"/>
          </a:p>
        </p:txBody>
      </p:sp>
      <p:pic>
        <p:nvPicPr>
          <p:cNvPr id="10" name="9 Imagen" descr="Resultado de imagen para transgender"/>
          <p:cNvPicPr/>
          <p:nvPr/>
        </p:nvPicPr>
        <p:blipFill>
          <a:blip r:embed="rId3" cstate="print"/>
          <a:srcRect/>
          <a:stretch>
            <a:fillRect/>
          </a:stretch>
        </p:blipFill>
        <p:spPr bwMode="auto">
          <a:xfrm>
            <a:off x="6514338" y="1219200"/>
            <a:ext cx="2660440" cy="2057400"/>
          </a:xfrm>
          <a:prstGeom prst="rect">
            <a:avLst/>
          </a:prstGeom>
          <a:noFill/>
          <a:ln w="9525">
            <a:noFill/>
            <a:miter lim="800000"/>
            <a:headEnd/>
            <a:tailEnd/>
          </a:ln>
        </p:spPr>
      </p:pic>
      <p:pic>
        <p:nvPicPr>
          <p:cNvPr id="123910" name="Picture 6" descr="Resultado de imagen para handicapped people"/>
          <p:cNvPicPr>
            <a:picLocks noChangeAspect="1" noChangeArrowheads="1"/>
          </p:cNvPicPr>
          <p:nvPr/>
        </p:nvPicPr>
        <p:blipFill>
          <a:blip r:embed="rId4" cstate="print"/>
          <a:srcRect/>
          <a:stretch>
            <a:fillRect/>
          </a:stretch>
        </p:blipFill>
        <p:spPr bwMode="auto">
          <a:xfrm>
            <a:off x="5981701" y="3100288"/>
            <a:ext cx="4076699" cy="2057400"/>
          </a:xfrm>
          <a:prstGeom prst="rect">
            <a:avLst/>
          </a:prstGeom>
          <a:noFill/>
        </p:spPr>
      </p:pic>
      <p:pic>
        <p:nvPicPr>
          <p:cNvPr id="1028" name="Picture 4" descr="Image result for vulnerability water and sanitation"/>
          <p:cNvPicPr>
            <a:picLocks noChangeAspect="1" noChangeArrowheads="1"/>
          </p:cNvPicPr>
          <p:nvPr/>
        </p:nvPicPr>
        <p:blipFill>
          <a:blip r:embed="rId5" cstate="print"/>
          <a:srcRect/>
          <a:stretch>
            <a:fillRect/>
          </a:stretch>
        </p:blipFill>
        <p:spPr bwMode="auto">
          <a:xfrm>
            <a:off x="3191256" y="4954289"/>
            <a:ext cx="6248400" cy="3207753"/>
          </a:xfrm>
          <a:prstGeom prst="rect">
            <a:avLst/>
          </a:prstGeom>
          <a:noFill/>
        </p:spPr>
      </p:pic>
      <p:pic>
        <p:nvPicPr>
          <p:cNvPr id="12" name="11 Imagen" descr="Resultado de imagen para poor woman latinamerica"/>
          <p:cNvPicPr/>
          <p:nvPr/>
        </p:nvPicPr>
        <p:blipFill>
          <a:blip r:embed="rId6" cstate="print"/>
          <a:srcRect/>
          <a:stretch>
            <a:fillRect/>
          </a:stretch>
        </p:blipFill>
        <p:spPr bwMode="auto">
          <a:xfrm>
            <a:off x="597408" y="4435788"/>
            <a:ext cx="2926080" cy="2560320"/>
          </a:xfrm>
          <a:prstGeom prst="rect">
            <a:avLst/>
          </a:prstGeom>
          <a:noFill/>
          <a:ln w="9525">
            <a:noFill/>
            <a:miter lim="800000"/>
            <a:headEnd/>
            <a:tailEnd/>
          </a:ln>
        </p:spPr>
      </p:pic>
      <p:pic>
        <p:nvPicPr>
          <p:cNvPr id="15" name="14 Imagen" descr="Resultado de imagen para ´sex worker"/>
          <p:cNvPicPr/>
          <p:nvPr/>
        </p:nvPicPr>
        <p:blipFill>
          <a:blip r:embed="rId7" cstate="print"/>
          <a:srcRect/>
          <a:stretch>
            <a:fillRect/>
          </a:stretch>
        </p:blipFill>
        <p:spPr bwMode="auto">
          <a:xfrm>
            <a:off x="3344419" y="3954424"/>
            <a:ext cx="2926079" cy="1999731"/>
          </a:xfrm>
          <a:prstGeom prst="rect">
            <a:avLst/>
          </a:prstGeom>
          <a:noFill/>
          <a:ln w="9525">
            <a:noFill/>
            <a:miter lim="800000"/>
            <a:headEnd/>
            <a:tailEnd/>
          </a:ln>
        </p:spPr>
      </p:pic>
      <p:pic>
        <p:nvPicPr>
          <p:cNvPr id="16" name="15 Imagen" descr="Resultado de imagen para mental disorders"/>
          <p:cNvPicPr/>
          <p:nvPr/>
        </p:nvPicPr>
        <p:blipFill>
          <a:blip r:embed="rId8" cstate="print"/>
          <a:srcRect/>
          <a:stretch>
            <a:fillRect/>
          </a:stretch>
        </p:blipFill>
        <p:spPr bwMode="auto">
          <a:xfrm>
            <a:off x="2688717" y="6271611"/>
            <a:ext cx="1447800" cy="1294031"/>
          </a:xfrm>
          <a:prstGeom prst="rect">
            <a:avLst/>
          </a:prstGeom>
          <a:noFill/>
          <a:ln w="9525">
            <a:noFill/>
            <a:miter lim="800000"/>
            <a:headEnd/>
            <a:tailEnd/>
          </a:ln>
        </p:spPr>
      </p:pic>
      <p:pic>
        <p:nvPicPr>
          <p:cNvPr id="17" name="16 Imagen" descr="http://www.arabfeed.com/uploads/editor/source/111111/203/1-w800-h600.jpg"/>
          <p:cNvPicPr/>
          <p:nvPr/>
        </p:nvPicPr>
        <p:blipFill>
          <a:blip r:embed="rId9" cstate="print"/>
          <a:srcRect/>
          <a:stretch>
            <a:fillRect/>
          </a:stretch>
        </p:blipFill>
        <p:spPr bwMode="auto">
          <a:xfrm>
            <a:off x="212217" y="2247900"/>
            <a:ext cx="3200400" cy="2286000"/>
          </a:xfrm>
          <a:prstGeom prst="rect">
            <a:avLst/>
          </a:prstGeom>
          <a:noFill/>
          <a:ln w="9525">
            <a:noFill/>
            <a:miter lim="800000"/>
            <a:headEnd/>
            <a:tailEnd/>
          </a:ln>
        </p:spPr>
      </p:pic>
      <p:pic>
        <p:nvPicPr>
          <p:cNvPr id="11" name="10 Imagen" descr="Resultado de imagen para poor woman latinamerica"/>
          <p:cNvPicPr/>
          <p:nvPr/>
        </p:nvPicPr>
        <p:blipFill>
          <a:blip r:embed="rId10" cstate="print"/>
          <a:srcRect/>
          <a:stretch>
            <a:fillRect/>
          </a:stretch>
        </p:blipFill>
        <p:spPr bwMode="auto">
          <a:xfrm>
            <a:off x="3313939" y="1192656"/>
            <a:ext cx="3200399" cy="2743200"/>
          </a:xfrm>
          <a:prstGeom prst="rect">
            <a:avLst/>
          </a:prstGeom>
          <a:noFill/>
          <a:ln w="9525">
            <a:noFill/>
            <a:miter lim="800000"/>
            <a:headEnd/>
            <a:tailEnd/>
          </a:ln>
        </p:spPr>
      </p:pic>
      <p:sp>
        <p:nvSpPr>
          <p:cNvPr id="5" name="Title 4">
            <a:extLst>
              <a:ext uri="{FF2B5EF4-FFF2-40B4-BE49-F238E27FC236}">
                <a16:creationId xmlns:a16="http://schemas.microsoft.com/office/drawing/2014/main" id="{98EA215D-6F67-4ADD-9735-75C51ADE208A}"/>
              </a:ext>
            </a:extLst>
          </p:cNvPr>
          <p:cNvSpPr>
            <a:spLocks noGrp="1"/>
          </p:cNvSpPr>
          <p:nvPr>
            <p:ph type="title"/>
          </p:nvPr>
        </p:nvSpPr>
        <p:spPr/>
        <p:txBody>
          <a:bodyPr/>
          <a:lstStyle/>
          <a:p>
            <a:r>
              <a:rPr lang="en-US" dirty="0"/>
              <a:t>Vulnerable populations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Marcador de texto"/>
          <p:cNvSpPr>
            <a:spLocks noGrp="1"/>
          </p:cNvSpPr>
          <p:nvPr>
            <p:ph type="body" sz="quarter" idx="10"/>
          </p:nvPr>
        </p:nvSpPr>
        <p:spPr>
          <a:xfrm>
            <a:off x="890323" y="1782077"/>
            <a:ext cx="8153400" cy="4800600"/>
          </a:xfrm>
        </p:spPr>
        <p:txBody>
          <a:bodyPr/>
          <a:lstStyle/>
          <a:p>
            <a:pPr>
              <a:lnSpc>
                <a:spcPts val="4400"/>
              </a:lnSpc>
              <a:spcAft>
                <a:spcPts val="3000"/>
              </a:spcAft>
            </a:pPr>
            <a:r>
              <a:rPr lang="en-US" sz="3600" b="1" kern="1200" dirty="0">
                <a:solidFill>
                  <a:srgbClr val="376092"/>
                </a:solidFill>
                <a:latin typeface="Century Gothic" panose="020B0502020202020204" pitchFamily="34" charset="0"/>
              </a:rPr>
              <a:t>Vulnerability</a:t>
            </a:r>
            <a:r>
              <a:rPr lang="en-US" sz="3600" kern="1200" dirty="0">
                <a:latin typeface="Century Gothic" panose="020B0502020202020204" pitchFamily="34" charset="0"/>
              </a:rPr>
              <a:t> refers to the inability (of a system or a unit) to withstand the effects of a hostile environment.</a:t>
            </a:r>
          </a:p>
          <a:p>
            <a:pPr marL="0" lvl="1" algn="l" rtl="0">
              <a:lnSpc>
                <a:spcPts val="4400"/>
              </a:lnSpc>
              <a:spcAft>
                <a:spcPts val="3000"/>
              </a:spcAft>
            </a:pPr>
            <a:r>
              <a:rPr lang="en-US" sz="3600" b="1" kern="1200" dirty="0">
                <a:solidFill>
                  <a:srgbClr val="376092"/>
                </a:solidFill>
                <a:latin typeface="Century Gothic" panose="020B0502020202020204" pitchFamily="34" charset="0"/>
              </a:rPr>
              <a:t>Vulnerability</a:t>
            </a:r>
            <a:r>
              <a:rPr lang="en-US" sz="3600" kern="1200" dirty="0">
                <a:latin typeface="Century Gothic" panose="020B0502020202020204" pitchFamily="34" charset="0"/>
              </a:rPr>
              <a:t> in research refers to a power differential which opens up opportunities for abuse or misuse </a:t>
            </a:r>
            <a:br>
              <a:rPr lang="en-US" sz="3600" kern="1200" dirty="0">
                <a:latin typeface="Century Gothic" panose="020B0502020202020204" pitchFamily="34" charset="0"/>
              </a:rPr>
            </a:br>
            <a:r>
              <a:rPr lang="en-US" sz="3600" kern="1200" dirty="0">
                <a:latin typeface="Century Gothic" panose="020B0502020202020204" pitchFamily="34" charset="0"/>
              </a:rPr>
              <a:t>of power.</a:t>
            </a:r>
          </a:p>
          <a:p>
            <a:endParaRPr lang="en-US" sz="4400" kern="1200" dirty="0">
              <a:latin typeface="Century Gothic" panose="020B0502020202020204" pitchFamily="34" charset="0"/>
            </a:endParaRPr>
          </a:p>
        </p:txBody>
      </p:sp>
      <p:pic>
        <p:nvPicPr>
          <p:cNvPr id="2050" name="Picture 2" descr="Image result for power imbalance">
            <a:extLst>
              <a:ext uri="{FF2B5EF4-FFF2-40B4-BE49-F238E27FC236}">
                <a16:creationId xmlns:a16="http://schemas.microsoft.com/office/drawing/2014/main" id="{88E89B31-D0F3-4A82-80AF-88768841C3C7}"/>
              </a:ext>
            </a:extLst>
          </p:cNvPr>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34200" y="5715000"/>
            <a:ext cx="2794709" cy="1893850"/>
          </a:xfrm>
          <a:prstGeom prst="rect">
            <a:avLst/>
          </a:prstGeom>
          <a:noFill/>
          <a:extLst>
            <a:ext uri="{909E8E84-426E-40DD-AFC4-6F175D3DCCD1}">
              <a14:hiddenFill xmlns:a14="http://schemas.microsoft.com/office/drawing/2010/main">
                <a:solidFill>
                  <a:srgbClr val="FFFFFF"/>
                </a:solidFill>
              </a14:hiddenFill>
            </a:ext>
          </a:extLst>
        </p:spPr>
      </p:pic>
      <p:sp>
        <p:nvSpPr>
          <p:cNvPr id="9" name="Title 4">
            <a:extLst>
              <a:ext uri="{FF2B5EF4-FFF2-40B4-BE49-F238E27FC236}">
                <a16:creationId xmlns:a16="http://schemas.microsoft.com/office/drawing/2014/main" id="{74A8CE42-3D76-48E5-8948-0A9E0C99D36B}"/>
              </a:ext>
            </a:extLst>
          </p:cNvPr>
          <p:cNvSpPr>
            <a:spLocks noGrp="1"/>
          </p:cNvSpPr>
          <p:nvPr>
            <p:ph type="title"/>
          </p:nvPr>
        </p:nvSpPr>
        <p:spPr>
          <a:xfrm>
            <a:off x="561845" y="366812"/>
            <a:ext cx="8724024" cy="1143000"/>
          </a:xfrm>
        </p:spPr>
        <p:txBody>
          <a:bodyPr/>
          <a:lstStyle/>
          <a:p>
            <a:r>
              <a:rPr lang="en-US" dirty="0"/>
              <a:t>Vulnerable populations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fade">
                                      <p:cBhvr>
                                        <p:cTn id="13"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7606E2-97C4-4348-BC52-8FD73FFD43B0}"/>
              </a:ext>
            </a:extLst>
          </p:cNvPr>
          <p:cNvSpPr>
            <a:spLocks noGrp="1"/>
          </p:cNvSpPr>
          <p:nvPr>
            <p:ph type="title"/>
          </p:nvPr>
        </p:nvSpPr>
        <p:spPr/>
        <p:txBody>
          <a:bodyPr/>
          <a:lstStyle/>
          <a:p>
            <a:r>
              <a:rPr lang="en-US" dirty="0"/>
              <a:t>Evaluation and vulnerability</a:t>
            </a:r>
          </a:p>
        </p:txBody>
      </p:sp>
      <p:sp>
        <p:nvSpPr>
          <p:cNvPr id="5" name="4 Marcador de contenido"/>
          <p:cNvSpPr>
            <a:spLocks noGrp="1"/>
          </p:cNvSpPr>
          <p:nvPr>
            <p:ph type="body" sz="quarter" idx="10"/>
          </p:nvPr>
        </p:nvSpPr>
        <p:spPr>
          <a:xfrm>
            <a:off x="708979" y="1676400"/>
            <a:ext cx="8429755" cy="5729188"/>
          </a:xfrm>
        </p:spPr>
        <p:txBody>
          <a:bodyPr>
            <a:noAutofit/>
          </a:bodyPr>
          <a:lstStyle/>
          <a:p>
            <a:pPr marL="251460" lvl="1" algn="l" rtl="0">
              <a:spcAft>
                <a:spcPts val="600"/>
              </a:spcAft>
              <a:buClr>
                <a:schemeClr val="tx1"/>
              </a:buClr>
              <a:buSzPct val="76000"/>
            </a:pPr>
            <a:r>
              <a:rPr lang="en-US" sz="3200" b="1" kern="1200" dirty="0">
                <a:solidFill>
                  <a:schemeClr val="tx1"/>
                </a:solidFill>
                <a:latin typeface="Century Gothic" panose="020B0502020202020204" pitchFamily="34" charset="0"/>
              </a:rPr>
              <a:t>Vulnerability is not fixed or inherent </a:t>
            </a:r>
            <a:br>
              <a:rPr lang="en-US" sz="3200" b="1" kern="1200" dirty="0">
                <a:solidFill>
                  <a:schemeClr val="tx1"/>
                </a:solidFill>
                <a:latin typeface="Century Gothic" panose="020B0502020202020204" pitchFamily="34" charset="0"/>
              </a:rPr>
            </a:br>
            <a:r>
              <a:rPr lang="en-US" sz="3200" b="1" kern="1200" dirty="0">
                <a:solidFill>
                  <a:schemeClr val="tx1"/>
                </a:solidFill>
                <a:latin typeface="Century Gothic" panose="020B0502020202020204" pitchFamily="34" charset="0"/>
              </a:rPr>
              <a:t>to any population.</a:t>
            </a:r>
          </a:p>
          <a:p>
            <a:pPr marL="979488" lvl="3" indent="-457200" algn="l" rtl="0">
              <a:spcBef>
                <a:spcPts val="600"/>
              </a:spcBef>
              <a:buClr>
                <a:srgbClr val="AB2472"/>
              </a:buClr>
              <a:buSzPct val="100000"/>
              <a:buFont typeface="Wingdings" panose="05000000000000000000" pitchFamily="2" charset="2"/>
              <a:buChar char="§"/>
            </a:pPr>
            <a:r>
              <a:rPr lang="en-US" sz="3000" b="1" kern="1200" dirty="0">
                <a:solidFill>
                  <a:srgbClr val="376092"/>
                </a:solidFill>
                <a:latin typeface="Century Gothic" panose="020B0502020202020204" pitchFamily="34" charset="0"/>
              </a:rPr>
              <a:t>Depends on the</a:t>
            </a:r>
            <a:r>
              <a:rPr lang="en-US" sz="3000" kern="1200" dirty="0">
                <a:solidFill>
                  <a:srgbClr val="376092"/>
                </a:solidFill>
                <a:latin typeface="Century Gothic" panose="020B0502020202020204" pitchFamily="34" charset="0"/>
              </a:rPr>
              <a:t> </a:t>
            </a:r>
            <a:r>
              <a:rPr lang="en-US" sz="3000" b="1" kern="1200" dirty="0">
                <a:solidFill>
                  <a:srgbClr val="376092"/>
                </a:solidFill>
                <a:latin typeface="Century Gothic" panose="020B0502020202020204" pitchFamily="34" charset="0"/>
              </a:rPr>
              <a:t>context</a:t>
            </a:r>
            <a:r>
              <a:rPr lang="en-US" sz="3000" kern="1200" dirty="0">
                <a:solidFill>
                  <a:srgbClr val="376092"/>
                </a:solidFill>
                <a:latin typeface="Century Gothic" panose="020B0502020202020204" pitchFamily="34" charset="0"/>
              </a:rPr>
              <a:t>, </a:t>
            </a:r>
            <a:r>
              <a:rPr lang="en-US" sz="3000" b="1" kern="1200" dirty="0">
                <a:solidFill>
                  <a:srgbClr val="376092"/>
                </a:solidFill>
                <a:latin typeface="Century Gothic" panose="020B0502020202020204" pitchFamily="34" charset="0"/>
              </a:rPr>
              <a:t>situation,</a:t>
            </a:r>
            <a:r>
              <a:rPr lang="en-US" sz="3000" kern="1200" dirty="0">
                <a:solidFill>
                  <a:srgbClr val="376092"/>
                </a:solidFill>
                <a:latin typeface="Century Gothic" panose="020B0502020202020204" pitchFamily="34" charset="0"/>
              </a:rPr>
              <a:t> </a:t>
            </a:r>
            <a:br>
              <a:rPr lang="en-US" sz="3000" kern="1200" dirty="0">
                <a:solidFill>
                  <a:srgbClr val="376092"/>
                </a:solidFill>
                <a:latin typeface="Century Gothic" panose="020B0502020202020204" pitchFamily="34" charset="0"/>
              </a:rPr>
            </a:br>
            <a:r>
              <a:rPr lang="en-US" sz="3000" b="1" kern="1200" dirty="0">
                <a:solidFill>
                  <a:srgbClr val="376092"/>
                </a:solidFill>
                <a:latin typeface="Century Gothic" panose="020B0502020202020204" pitchFamily="34" charset="0"/>
              </a:rPr>
              <a:t>and</a:t>
            </a:r>
            <a:r>
              <a:rPr lang="en-US" sz="3000" kern="1200" dirty="0">
                <a:solidFill>
                  <a:srgbClr val="376092"/>
                </a:solidFill>
                <a:latin typeface="Century Gothic" panose="020B0502020202020204" pitchFamily="34" charset="0"/>
              </a:rPr>
              <a:t> </a:t>
            </a:r>
            <a:r>
              <a:rPr lang="en-US" sz="3000" b="1" kern="1200" dirty="0">
                <a:solidFill>
                  <a:srgbClr val="376092"/>
                </a:solidFill>
                <a:latin typeface="Century Gothic" panose="020B0502020202020204" pitchFamily="34" charset="0"/>
              </a:rPr>
              <a:t>themes</a:t>
            </a:r>
          </a:p>
          <a:p>
            <a:pPr marL="979488" lvl="3" indent="-457200" algn="l" rtl="0">
              <a:spcBef>
                <a:spcPts val="12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Examples:</a:t>
            </a:r>
          </a:p>
          <a:p>
            <a:pPr marL="1665288" lvl="4" indent="-522288" algn="l" rtl="0">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Health workers who have to provide a service in dangerous settings</a:t>
            </a:r>
          </a:p>
          <a:p>
            <a:pPr marL="1665288" lvl="4" indent="-522288" algn="l" rtl="0">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Refugees or migrants seeking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health care</a:t>
            </a:r>
          </a:p>
          <a:p>
            <a:pPr marL="1665288" lvl="4" indent="-522288" algn="l" rtl="0">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Clinicians who provide abortions</a:t>
            </a:r>
          </a:p>
          <a:p>
            <a:pPr marL="1665288" lvl="4" indent="-522288" algn="l" rtl="0">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Women seeking abortions</a:t>
            </a:r>
            <a:endParaRPr lang="en-US" sz="3800" dirty="0">
              <a:latin typeface="Century Gothic" panose="020B0502020202020204" pitchFamily="34" charset="0"/>
            </a:endParaRPr>
          </a:p>
        </p:txBody>
      </p:sp>
    </p:spTree>
    <p:extLst>
      <p:ext uri="{BB962C8B-B14F-4D97-AF65-F5344CB8AC3E}">
        <p14:creationId xmlns:p14="http://schemas.microsoft.com/office/powerpoint/2010/main" val="76076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FF265F2-C5A9-4C60-BDEE-B0AF8434285F}"/>
              </a:ext>
            </a:extLst>
          </p:cNvPr>
          <p:cNvSpPr>
            <a:spLocks noGrp="1"/>
          </p:cNvSpPr>
          <p:nvPr>
            <p:ph type="title"/>
          </p:nvPr>
        </p:nvSpPr>
        <p:spPr/>
        <p:txBody>
          <a:bodyPr/>
          <a:lstStyle/>
          <a:p>
            <a:r>
              <a:rPr lang="en-US" dirty="0"/>
              <a:t>Evaluation and power</a:t>
            </a:r>
          </a:p>
        </p:txBody>
      </p:sp>
      <p:sp>
        <p:nvSpPr>
          <p:cNvPr id="3" name="2 Marcador de contenido"/>
          <p:cNvSpPr>
            <a:spLocks noGrp="1"/>
          </p:cNvSpPr>
          <p:nvPr>
            <p:ph type="body" sz="quarter" idx="10"/>
          </p:nvPr>
        </p:nvSpPr>
        <p:spPr>
          <a:xfrm>
            <a:off x="685800" y="1752600"/>
            <a:ext cx="8429755" cy="5486400"/>
          </a:xfrm>
        </p:spPr>
        <p:txBody>
          <a:bodyPr>
            <a:noAutofit/>
          </a:bodyPr>
          <a:lstStyle/>
          <a:p>
            <a:pPr marL="251460" lvl="1" algn="l" rtl="0">
              <a:spcBef>
                <a:spcPts val="600"/>
              </a:spcBef>
              <a:spcAft>
                <a:spcPts val="1200"/>
              </a:spcAft>
              <a:buClr>
                <a:schemeClr val="tx1"/>
              </a:buClr>
              <a:buSzPct val="76000"/>
            </a:pPr>
            <a:r>
              <a:rPr lang="en-US" sz="3200" b="1" kern="1200" dirty="0">
                <a:solidFill>
                  <a:srgbClr val="376092"/>
                </a:solidFill>
                <a:latin typeface="Century Gothic" panose="020B0502020202020204" pitchFamily="34" charset="0"/>
              </a:rPr>
              <a:t>Power relationships in evaluation:</a:t>
            </a:r>
          </a:p>
          <a:p>
            <a:pPr marL="796925" lvl="2" indent="-339725"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Between evaluator and funder</a:t>
            </a:r>
          </a:p>
          <a:p>
            <a:pPr marL="1312863" lvl="3" indent="-339725" algn="l" rtl="0">
              <a:spcBef>
                <a:spcPts val="600"/>
              </a:spcBef>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What the funder wants versus what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we think is important</a:t>
            </a:r>
          </a:p>
          <a:p>
            <a:pPr marL="796925" lvl="2" indent="-339725"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Between evaluator and program</a:t>
            </a:r>
          </a:p>
          <a:p>
            <a:pPr marL="1312863" lvl="3" indent="-339725" algn="l" rtl="0">
              <a:spcBef>
                <a:spcPts val="600"/>
              </a:spcBef>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What they need to know, what they want to show or hide, what we think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is important</a:t>
            </a:r>
          </a:p>
          <a:p>
            <a:pPr marL="796925" lvl="2" indent="-339725"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Between evaluator and population(s) evaluated</a:t>
            </a:r>
          </a:p>
          <a:p>
            <a:pPr marL="1165860" lvl="2" indent="-457200" algn="l" rtl="0">
              <a:spcBef>
                <a:spcPts val="600"/>
              </a:spcBef>
              <a:spcAft>
                <a:spcPts val="600"/>
              </a:spcAft>
              <a:buClr>
                <a:schemeClr val="tx1"/>
              </a:buClr>
              <a:buSzPct val="76000"/>
              <a:buFont typeface="Arial" panose="020B0604020202020204" pitchFamily="34" charset="0"/>
              <a:buChar char="•"/>
            </a:pPr>
            <a:endParaRPr lang="en-US" sz="2800" kern="1200" dirty="0">
              <a:solidFill>
                <a:schemeClr val="tx1"/>
              </a:solidFill>
              <a:latin typeface="Century Gothic" panose="020B0502020202020204" pitchFamily="34" charset="0"/>
            </a:endParaRPr>
          </a:p>
          <a:p>
            <a:pPr marL="982980" lvl="2" indent="-274320" algn="l" rtl="0">
              <a:lnSpc>
                <a:spcPct val="140000"/>
              </a:lnSpc>
              <a:spcBef>
                <a:spcPts val="600"/>
              </a:spcBef>
              <a:spcAft>
                <a:spcPts val="600"/>
              </a:spcAft>
              <a:buClr>
                <a:schemeClr val="accent1"/>
              </a:buClr>
              <a:buSzPct val="76000"/>
              <a:buFont typeface="Wingdings 3"/>
              <a:buChar char=""/>
            </a:pPr>
            <a:endParaRPr lang="en-US" sz="2800" kern="1200" dirty="0">
              <a:solidFill>
                <a:schemeClr val="tx1"/>
              </a:solidFill>
              <a:latin typeface="Century Gothic" panose="020B0502020202020204" pitchFamily="34" charset="0"/>
            </a:endParaRPr>
          </a:p>
          <a:p>
            <a:pPr>
              <a:lnSpc>
                <a:spcPct val="200000"/>
              </a:lnSpc>
            </a:pPr>
            <a:endParaRPr lang="en-US" sz="3080" dirty="0">
              <a:latin typeface="Century Gothic" panose="020B0502020202020204" pitchFamily="34" charset="0"/>
            </a:endParaRPr>
          </a:p>
        </p:txBody>
      </p:sp>
    </p:spTree>
    <p:extLst>
      <p:ext uri="{BB962C8B-B14F-4D97-AF65-F5344CB8AC3E}">
        <p14:creationId xmlns:p14="http://schemas.microsoft.com/office/powerpoint/2010/main" val="3431888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5">
            <a:extLst>
              <a:ext uri="{FF2B5EF4-FFF2-40B4-BE49-F238E27FC236}">
                <a16:creationId xmlns:a16="http://schemas.microsoft.com/office/drawing/2014/main" id="{96BC47B8-531C-4E61-809C-137D8A056529}"/>
              </a:ext>
            </a:extLst>
          </p:cNvPr>
          <p:cNvSpPr>
            <a:spLocks noGrp="1"/>
          </p:cNvSpPr>
          <p:nvPr>
            <p:ph type="title"/>
          </p:nvPr>
        </p:nvSpPr>
        <p:spPr>
          <a:xfrm>
            <a:off x="561845" y="366812"/>
            <a:ext cx="8724024" cy="1143000"/>
          </a:xfrm>
        </p:spPr>
        <p:txBody>
          <a:bodyPr/>
          <a:lstStyle/>
          <a:p>
            <a:r>
              <a:rPr lang="en-US" dirty="0"/>
              <a:t>Evaluation and power</a:t>
            </a:r>
          </a:p>
        </p:txBody>
      </p:sp>
      <p:sp>
        <p:nvSpPr>
          <p:cNvPr id="9" name="2 Marcador de contenido">
            <a:extLst>
              <a:ext uri="{FF2B5EF4-FFF2-40B4-BE49-F238E27FC236}">
                <a16:creationId xmlns:a16="http://schemas.microsoft.com/office/drawing/2014/main" id="{CD80CC39-F518-457D-A8A4-5FEE90B9C206}"/>
              </a:ext>
            </a:extLst>
          </p:cNvPr>
          <p:cNvSpPr txBox="1">
            <a:spLocks/>
          </p:cNvSpPr>
          <p:nvPr/>
        </p:nvSpPr>
        <p:spPr>
          <a:xfrm>
            <a:off x="814322" y="1519070"/>
            <a:ext cx="8429755" cy="5486400"/>
          </a:xfrm>
          <a:prstGeom prst="rect">
            <a:avLst/>
          </a:prstGeom>
        </p:spPr>
        <p:txBody>
          <a:bodyPr>
            <a:noAutofit/>
          </a:bodyPr>
          <a:lstStyle>
            <a:lvl1pPr marL="0" eaLnBrk="1" hangingPunct="1">
              <a:defRPr sz="2800">
                <a:solidFill>
                  <a:schemeClr val="tx1"/>
                </a:solidFill>
                <a:latin typeface="Century Gothic" charset="0"/>
                <a:ea typeface="Century Gothic" charset="0"/>
                <a:cs typeface="Century Gothic" charset="0"/>
              </a:defRPr>
            </a:lvl1pPr>
            <a:lvl2pPr marL="457200" eaLnBrk="1" hangingPunct="1">
              <a:defRPr sz="2400">
                <a:solidFill>
                  <a:schemeClr val="tx1"/>
                </a:solidFill>
                <a:latin typeface="Century Gothic" charset="0"/>
                <a:ea typeface="Century Gothic" charset="0"/>
                <a:cs typeface="Century Gothic" charset="0"/>
              </a:defRPr>
            </a:lvl2pPr>
            <a:lvl3pPr marL="914400" eaLnBrk="1" hangingPunct="1">
              <a:defRPr sz="2000">
                <a:solidFill>
                  <a:schemeClr val="tx1"/>
                </a:solidFill>
                <a:latin typeface="Century Gothic" charset="0"/>
                <a:ea typeface="Century Gothic" charset="0"/>
                <a:cs typeface="Century Gothic" charset="0"/>
              </a:defRPr>
            </a:lvl3pPr>
            <a:lvl4pPr marL="1371600" eaLnBrk="1" hangingPunct="1">
              <a:defRPr>
                <a:solidFill>
                  <a:schemeClr val="tx1"/>
                </a:solidFill>
                <a:latin typeface="Century Gothic" charset="0"/>
                <a:ea typeface="Century Gothic" charset="0"/>
                <a:cs typeface="Century Gothic" charset="0"/>
              </a:defRPr>
            </a:lvl4pPr>
            <a:lvl5pPr marL="1828800" eaLnBrk="1" hangingPunct="1">
              <a:defRPr>
                <a:solidFill>
                  <a:schemeClr val="tx1"/>
                </a:solidFill>
                <a:latin typeface="Futura LT Pro Book" panose="020B0502020204020303" pitchFamily="34" charset="0"/>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marL="251460" lvl="1">
              <a:spcBef>
                <a:spcPts val="600"/>
              </a:spcBef>
              <a:spcAft>
                <a:spcPts val="1200"/>
              </a:spcAft>
              <a:buClr>
                <a:schemeClr val="tx1"/>
              </a:buClr>
              <a:buSzPct val="76000"/>
            </a:pPr>
            <a:r>
              <a:rPr lang="en-US" sz="3200" b="1" dirty="0">
                <a:solidFill>
                  <a:srgbClr val="376092"/>
                </a:solidFill>
                <a:latin typeface="Century Gothic" panose="020B0502020202020204" pitchFamily="34" charset="0"/>
              </a:rPr>
              <a:t>Evaluators may have power over “the other” or the evaluation population</a:t>
            </a:r>
            <a:r>
              <a:rPr lang="en-US" sz="3200" b="1" kern="1200" dirty="0">
                <a:solidFill>
                  <a:srgbClr val="376092"/>
                </a:solidFill>
                <a:latin typeface="Century Gothic" panose="020B0502020202020204" pitchFamily="34" charset="0"/>
              </a:rPr>
              <a:t>:</a:t>
            </a:r>
          </a:p>
          <a:p>
            <a:pPr marL="796925" lvl="2" indent="-398463">
              <a:lnSpc>
                <a:spcPts val="4000"/>
              </a:lnSpc>
              <a:spcBef>
                <a:spcPts val="600"/>
              </a:spcBef>
              <a:spcAft>
                <a:spcPts val="600"/>
              </a:spcAft>
              <a:buClr>
                <a:srgbClr val="AB2472"/>
              </a:buClr>
              <a:buSzPct val="100000"/>
              <a:buFont typeface="Wingdings" panose="05000000000000000000" pitchFamily="2" charset="2"/>
              <a:buChar char="§"/>
            </a:pPr>
            <a:r>
              <a:rPr lang="en-US" sz="3000" dirty="0">
                <a:latin typeface="Century Gothic" panose="020B0502020202020204" pitchFamily="34" charset="0"/>
              </a:rPr>
              <a:t>Evaluation design should consider potential negative consequences </a:t>
            </a:r>
            <a:br>
              <a:rPr lang="en-US" sz="3000" dirty="0">
                <a:latin typeface="Century Gothic" panose="020B0502020202020204" pitchFamily="34" charset="0"/>
              </a:rPr>
            </a:br>
            <a:r>
              <a:rPr lang="en-US" sz="3000" dirty="0">
                <a:latin typeface="Century Gothic" panose="020B0502020202020204" pitchFamily="34" charset="0"/>
              </a:rPr>
              <a:t>or participant response bias</a:t>
            </a:r>
          </a:p>
          <a:p>
            <a:pPr marL="796925" lvl="2" indent="-398463">
              <a:lnSpc>
                <a:spcPts val="4000"/>
              </a:lnSpc>
              <a:spcBef>
                <a:spcPts val="600"/>
              </a:spcBef>
              <a:spcAft>
                <a:spcPts val="600"/>
              </a:spcAft>
              <a:buClr>
                <a:srgbClr val="AB2472"/>
              </a:buClr>
              <a:buSzPct val="100000"/>
              <a:buFont typeface="Wingdings" panose="05000000000000000000" pitchFamily="2" charset="2"/>
              <a:buChar char="§"/>
            </a:pPr>
            <a:r>
              <a:rPr lang="en-US" sz="3000" dirty="0">
                <a:latin typeface="Century Gothic" panose="020B0502020202020204" pitchFamily="34" charset="0"/>
              </a:rPr>
              <a:t>Evaluations should consider power differentials and take this </a:t>
            </a:r>
            <a:br>
              <a:rPr lang="en-US" sz="3000" dirty="0">
                <a:latin typeface="Century Gothic" panose="020B0502020202020204" pitchFamily="34" charset="0"/>
              </a:rPr>
            </a:br>
            <a:r>
              <a:rPr lang="en-US" sz="3000" dirty="0">
                <a:latin typeface="Century Gothic" panose="020B0502020202020204" pitchFamily="34" charset="0"/>
              </a:rPr>
              <a:t>into consideration</a:t>
            </a:r>
          </a:p>
          <a:p>
            <a:pPr marL="796925" lvl="2" indent="-398463">
              <a:lnSpc>
                <a:spcPts val="4000"/>
              </a:lnSpc>
              <a:spcBef>
                <a:spcPts val="600"/>
              </a:spcBef>
              <a:spcAft>
                <a:spcPts val="600"/>
              </a:spcAft>
              <a:buClr>
                <a:srgbClr val="AB2472"/>
              </a:buClr>
              <a:buSzPct val="100000"/>
              <a:buFont typeface="Wingdings" panose="05000000000000000000" pitchFamily="2" charset="2"/>
              <a:buChar char="§"/>
            </a:pPr>
            <a:r>
              <a:rPr lang="en-US" sz="3000" dirty="0">
                <a:latin typeface="Century Gothic" panose="020B0502020202020204" pitchFamily="34" charset="0"/>
              </a:rPr>
              <a:t>Evaluators should not abuse or misuse this power in any evaluation </a:t>
            </a:r>
          </a:p>
          <a:p>
            <a:pPr marL="1165860" lvl="2" indent="-457200" algn="l" rtl="0">
              <a:spcBef>
                <a:spcPts val="600"/>
              </a:spcBef>
              <a:spcAft>
                <a:spcPts val="600"/>
              </a:spcAft>
              <a:buClr>
                <a:schemeClr val="tx1"/>
              </a:buClr>
              <a:buSzPct val="76000"/>
              <a:buFont typeface="Arial" panose="020B0604020202020204" pitchFamily="34" charset="0"/>
              <a:buChar char="•"/>
            </a:pPr>
            <a:endParaRPr lang="en-US" sz="2800" kern="1200" dirty="0">
              <a:latin typeface="Century Gothic" panose="020B0502020202020204" pitchFamily="34" charset="0"/>
            </a:endParaRPr>
          </a:p>
          <a:p>
            <a:pPr marL="982980" lvl="2" indent="-274320" algn="l" rtl="0">
              <a:lnSpc>
                <a:spcPct val="140000"/>
              </a:lnSpc>
              <a:spcBef>
                <a:spcPts val="600"/>
              </a:spcBef>
              <a:spcAft>
                <a:spcPts val="600"/>
              </a:spcAft>
              <a:buClr>
                <a:schemeClr val="accent1"/>
              </a:buClr>
              <a:buSzPct val="76000"/>
              <a:buFont typeface="Wingdings 3"/>
              <a:buChar char=""/>
            </a:pPr>
            <a:endParaRPr lang="en-US" sz="2800" kern="1200" dirty="0">
              <a:latin typeface="Century Gothic" panose="020B0502020202020204" pitchFamily="34" charset="0"/>
            </a:endParaRPr>
          </a:p>
          <a:p>
            <a:pPr>
              <a:lnSpc>
                <a:spcPct val="200000"/>
              </a:lnSpc>
            </a:pPr>
            <a:endParaRPr lang="en-US" sz="3080" kern="0" dirty="0">
              <a:latin typeface="Century Gothic" panose="020B0502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93DE43E-8240-4411-9FBA-F2C73FB70B03}"/>
              </a:ext>
            </a:extLst>
          </p:cNvPr>
          <p:cNvSpPr>
            <a:spLocks noGrp="1"/>
          </p:cNvSpPr>
          <p:nvPr>
            <p:ph type="title"/>
          </p:nvPr>
        </p:nvSpPr>
        <p:spPr>
          <a:xfrm>
            <a:off x="561844" y="366812"/>
            <a:ext cx="9267955" cy="1143000"/>
          </a:xfrm>
        </p:spPr>
        <p:txBody>
          <a:bodyPr/>
          <a:lstStyle/>
          <a:p>
            <a:r>
              <a:rPr lang="en-US" sz="4300" spc="-100" dirty="0"/>
              <a:t>Evaluation can lead to vulnerability</a:t>
            </a:r>
          </a:p>
        </p:txBody>
      </p:sp>
      <p:sp>
        <p:nvSpPr>
          <p:cNvPr id="3" name="2 Marcador de contenido"/>
          <p:cNvSpPr>
            <a:spLocks noGrp="1"/>
          </p:cNvSpPr>
          <p:nvPr>
            <p:ph type="body" sz="quarter" idx="10"/>
          </p:nvPr>
        </p:nvSpPr>
        <p:spPr>
          <a:xfrm>
            <a:off x="685800" y="1538188"/>
            <a:ext cx="8429755" cy="5867400"/>
          </a:xfrm>
        </p:spPr>
        <p:txBody>
          <a:bodyPr/>
          <a:lstStyle/>
          <a:p>
            <a:pPr marL="525780" lvl="1" indent="-274320" algn="l" rtl="0">
              <a:lnSpc>
                <a:spcPct val="140000"/>
              </a:lnSpc>
              <a:spcBef>
                <a:spcPts val="600"/>
              </a:spcBef>
              <a:spcAft>
                <a:spcPts val="600"/>
              </a:spcAft>
              <a:buClr>
                <a:schemeClr val="accent1"/>
              </a:buClr>
              <a:buSzPct val="76000"/>
            </a:pPr>
            <a:r>
              <a:rPr lang="en-US" sz="3000" b="1" kern="1200" dirty="0">
                <a:solidFill>
                  <a:schemeClr val="tx1"/>
                </a:solidFill>
                <a:latin typeface="Century Gothic" panose="020B0502020202020204" pitchFamily="34" charset="0"/>
              </a:rPr>
              <a:t>When?</a:t>
            </a:r>
          </a:p>
          <a:p>
            <a:pPr lvl="2" indent="-457200" algn="l" rtl="0">
              <a:lnSpc>
                <a:spcPts val="3200"/>
              </a:lnSpc>
              <a:spcBef>
                <a:spcPts val="600"/>
              </a:spcBef>
              <a:spcAft>
                <a:spcPts val="18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Involuntary participant recruitment</a:t>
            </a:r>
          </a:p>
          <a:p>
            <a:pPr lvl="2" indent="-457200" algn="l" rtl="0">
              <a:lnSpc>
                <a:spcPts val="3200"/>
              </a:lnSpc>
              <a:spcBef>
                <a:spcPts val="600"/>
              </a:spcBef>
              <a:spcAft>
                <a:spcPts val="18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Inadequate confidentiality </a:t>
            </a:r>
          </a:p>
          <a:p>
            <a:pPr lvl="2" indent="-457200" algn="l" rtl="0">
              <a:lnSpc>
                <a:spcPts val="3200"/>
              </a:lnSpc>
              <a:spcBef>
                <a:spcPts val="600"/>
              </a:spcBef>
              <a:spcAft>
                <a:spcPts val="18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Culturally inappropriate </a:t>
            </a:r>
          </a:p>
          <a:p>
            <a:pPr lvl="2" indent="-457200" algn="l" rtl="0">
              <a:lnSpc>
                <a:spcPts val="3200"/>
              </a:lnSpc>
              <a:spcBef>
                <a:spcPts val="600"/>
              </a:spcBef>
              <a:spcAft>
                <a:spcPts val="18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Methodologically inappropriate</a:t>
            </a:r>
          </a:p>
          <a:p>
            <a:pPr lvl="2" indent="-457200" algn="l" rtl="0">
              <a:lnSpc>
                <a:spcPts val="3200"/>
              </a:lnSpc>
              <a:spcBef>
                <a:spcPts val="600"/>
              </a:spcBef>
              <a:spcAft>
                <a:spcPts val="18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Participation has unintended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negative consequences</a:t>
            </a:r>
          </a:p>
          <a:p>
            <a:pPr lvl="2" indent="-457200" algn="l" rtl="0">
              <a:lnSpc>
                <a:spcPts val="3200"/>
              </a:lnSpc>
              <a:spcBef>
                <a:spcPts val="600"/>
              </a:spcBef>
              <a:spcAft>
                <a:spcPts val="18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Unethical use of results</a:t>
            </a:r>
          </a:p>
          <a:p>
            <a:pPr marL="982980" lvl="2" indent="-274320" algn="l" rtl="0">
              <a:lnSpc>
                <a:spcPct val="140000"/>
              </a:lnSpc>
              <a:spcBef>
                <a:spcPts val="600"/>
              </a:spcBef>
              <a:spcAft>
                <a:spcPts val="600"/>
              </a:spcAft>
              <a:buClr>
                <a:schemeClr val="accent1"/>
              </a:buClr>
              <a:buSzPct val="76000"/>
              <a:buFont typeface="Wingdings 3"/>
              <a:buChar char=""/>
            </a:pPr>
            <a:endParaRPr lang="en-US" sz="3200" b="1" kern="1200" dirty="0">
              <a:solidFill>
                <a:schemeClr val="tx2"/>
              </a:solidFill>
              <a:latin typeface="Century Gothic" panose="020B0502020202020204" pitchFamily="34" charset="0"/>
            </a:endParaRPr>
          </a:p>
        </p:txBody>
      </p:sp>
      <p:sp>
        <p:nvSpPr>
          <p:cNvPr id="5" name="Rectangle 4"/>
          <p:cNvSpPr/>
          <p:nvPr/>
        </p:nvSpPr>
        <p:spPr>
          <a:xfrm>
            <a:off x="8046719" y="1828800"/>
            <a:ext cx="1783080" cy="5464048"/>
          </a:xfrm>
          <a:prstGeom prst="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3600" b="1" dirty="0">
                <a:solidFill>
                  <a:schemeClr val="bg1"/>
                </a:solidFill>
              </a:rPr>
              <a:t>Gender blind</a:t>
            </a:r>
          </a:p>
          <a:p>
            <a:pPr algn="ct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 name="6 Diagrama"/>
          <p:cNvGraphicFramePr/>
          <p:nvPr>
            <p:extLst>
              <p:ext uri="{D42A27DB-BD31-4B8C-83A1-F6EECF244321}">
                <p14:modId xmlns:p14="http://schemas.microsoft.com/office/powerpoint/2010/main" val="140570866"/>
              </p:ext>
            </p:extLst>
          </p:nvPr>
        </p:nvGraphicFramePr>
        <p:xfrm>
          <a:off x="0" y="304800"/>
          <a:ext cx="10058400" cy="716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cstate="print"/>
          <a:srcRect/>
          <a:stretch>
            <a:fillRect/>
          </a:stretch>
        </p:blipFill>
        <p:spPr bwMode="auto">
          <a:xfrm>
            <a:off x="1066800" y="1524000"/>
            <a:ext cx="7983789" cy="5983966"/>
          </a:xfrm>
          <a:prstGeom prst="rect">
            <a:avLst/>
          </a:prstGeom>
          <a:noFill/>
          <a:ln w="9525">
            <a:noFill/>
            <a:miter lim="800000"/>
            <a:headEnd/>
            <a:tailEnd/>
          </a:ln>
          <a:effectLst/>
        </p:spPr>
      </p:pic>
      <p:sp>
        <p:nvSpPr>
          <p:cNvPr id="2" name="Title 1">
            <a:extLst>
              <a:ext uri="{FF2B5EF4-FFF2-40B4-BE49-F238E27FC236}">
                <a16:creationId xmlns:a16="http://schemas.microsoft.com/office/drawing/2014/main" id="{3FFD5C5E-73E5-4EA2-9F45-E6D2E2FC1D22}"/>
              </a:ext>
            </a:extLst>
          </p:cNvPr>
          <p:cNvSpPr>
            <a:spLocks noGrp="1"/>
          </p:cNvSpPr>
          <p:nvPr>
            <p:ph type="title"/>
          </p:nvPr>
        </p:nvSpPr>
        <p:spPr/>
        <p:txBody>
          <a:bodyPr/>
          <a:lstStyle/>
          <a:p>
            <a:r>
              <a:rPr lang="en-US" dirty="0"/>
              <a:t>Equality versus equity </a:t>
            </a:r>
          </a:p>
        </p:txBody>
      </p:sp>
      <p:sp>
        <p:nvSpPr>
          <p:cNvPr id="6" name="Rectangle 5">
            <a:extLst>
              <a:ext uri="{FF2B5EF4-FFF2-40B4-BE49-F238E27FC236}">
                <a16:creationId xmlns:a16="http://schemas.microsoft.com/office/drawing/2014/main" id="{CEAE86A5-2788-4F28-A24D-BD18CA0A2B0C}"/>
              </a:ext>
            </a:extLst>
          </p:cNvPr>
          <p:cNvSpPr/>
          <p:nvPr/>
        </p:nvSpPr>
        <p:spPr>
          <a:xfrm>
            <a:off x="5029199" y="1524000"/>
            <a:ext cx="4256669" cy="59839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2737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500"/>
                                        <p:tgtEl>
                                          <p:spTgt spid="6"/>
                                        </p:tgtEl>
                                      </p:cBhvr>
                                    </p:animEffect>
                                    <p:set>
                                      <p:cBhvr>
                                        <p:cTn id="11"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A8BE8DA-6B19-4A88-BBFD-F9F20E70201D}"/>
              </a:ext>
            </a:extLst>
          </p:cNvPr>
          <p:cNvSpPr>
            <a:spLocks noGrp="1"/>
          </p:cNvSpPr>
          <p:nvPr>
            <p:ph type="title"/>
          </p:nvPr>
        </p:nvSpPr>
        <p:spPr>
          <a:xfrm>
            <a:off x="561844" y="366812"/>
            <a:ext cx="10106155" cy="1143000"/>
          </a:xfrm>
        </p:spPr>
        <p:txBody>
          <a:bodyPr/>
          <a:lstStyle/>
          <a:p>
            <a:r>
              <a:rPr lang="en-US" spc="-100" dirty="0"/>
              <a:t>Gender inequality and inequity</a:t>
            </a:r>
          </a:p>
        </p:txBody>
      </p:sp>
      <p:sp>
        <p:nvSpPr>
          <p:cNvPr id="5" name="4 Marcador de contenido"/>
          <p:cNvSpPr>
            <a:spLocks noGrp="1"/>
          </p:cNvSpPr>
          <p:nvPr>
            <p:ph type="body" sz="quarter" idx="10"/>
          </p:nvPr>
        </p:nvSpPr>
        <p:spPr>
          <a:xfrm>
            <a:off x="685800" y="2057400"/>
            <a:ext cx="8863078" cy="5348188"/>
          </a:xfrm>
        </p:spPr>
        <p:txBody>
          <a:bodyPr/>
          <a:lstStyle/>
          <a:p>
            <a:pPr marL="511175" indent="-390525" algn="l" rtl="0">
              <a:lnSpc>
                <a:spcPts val="3000"/>
              </a:lnSpc>
              <a:spcBef>
                <a:spcPts val="600"/>
              </a:spcBef>
              <a:spcAft>
                <a:spcPts val="600"/>
              </a:spcAft>
              <a:buClr>
                <a:srgbClr val="AB2472"/>
              </a:buClr>
              <a:buSzPct val="100000"/>
              <a:buFont typeface="Wingdings" panose="05000000000000000000" pitchFamily="2" charset="2"/>
              <a:buChar char="§"/>
            </a:pPr>
            <a:r>
              <a:rPr lang="en-US" sz="3000" b="1" kern="1200" dirty="0">
                <a:solidFill>
                  <a:schemeClr val="tx1"/>
                </a:solidFill>
                <a:latin typeface="Century Gothic" panose="020B0502020202020204" pitchFamily="34" charset="0"/>
              </a:rPr>
              <a:t>Gender imbalance embedded in society</a:t>
            </a:r>
          </a:p>
          <a:p>
            <a:pPr marL="1035050" lvl="2" indent="-403225" algn="l" rtl="0">
              <a:lnSpc>
                <a:spcPts val="3000"/>
              </a:lnSpc>
              <a:spcBef>
                <a:spcPts val="600"/>
              </a:spcBef>
              <a:spcAft>
                <a:spcPts val="600"/>
              </a:spcAft>
              <a:buClr>
                <a:srgbClr val="AB2472"/>
              </a:buClr>
              <a:buSzPct val="85000"/>
              <a:buFont typeface="Courier New" panose="02070309020205020404" pitchFamily="49" charset="0"/>
              <a:buChar char="o"/>
            </a:pPr>
            <a:r>
              <a:rPr lang="en-US" sz="2800" b="1" kern="1200" dirty="0">
                <a:solidFill>
                  <a:schemeClr val="tx1"/>
                </a:solidFill>
                <a:latin typeface="Century Gothic" panose="020B0502020202020204" pitchFamily="34" charset="0"/>
              </a:rPr>
              <a:t>Vulnerability as a result of context </a:t>
            </a:r>
            <a:br>
              <a:rPr lang="en-US" sz="2800" b="1" kern="1200" dirty="0">
                <a:solidFill>
                  <a:schemeClr val="tx1"/>
                </a:solidFill>
                <a:latin typeface="Century Gothic" panose="020B0502020202020204" pitchFamily="34" charset="0"/>
              </a:rPr>
            </a:br>
            <a:r>
              <a:rPr lang="en-US" sz="2800" b="1" kern="1200" dirty="0">
                <a:solidFill>
                  <a:schemeClr val="tx1"/>
                </a:solidFill>
                <a:latin typeface="Century Gothic" panose="020B0502020202020204" pitchFamily="34" charset="0"/>
              </a:rPr>
              <a:t>and circumstances</a:t>
            </a:r>
          </a:p>
          <a:p>
            <a:pPr marL="1720850" lvl="4" indent="-403225" algn="l" rtl="0">
              <a:lnSpc>
                <a:spcPts val="3000"/>
              </a:lnSpc>
              <a:spcBef>
                <a:spcPts val="600"/>
              </a:spcBef>
              <a:spcAft>
                <a:spcPts val="600"/>
              </a:spcAft>
              <a:buClr>
                <a:srgbClr val="AB2472"/>
              </a:buClr>
              <a:buSzPct val="125000"/>
              <a:buFont typeface="Arial" panose="020B0604020202020204" pitchFamily="34" charset="0"/>
              <a:buChar char="•"/>
            </a:pPr>
            <a:r>
              <a:rPr lang="en-US" sz="2600" kern="1200" dirty="0">
                <a:solidFill>
                  <a:schemeClr val="tx1"/>
                </a:solidFill>
                <a:latin typeface="Century Gothic" panose="020B0502020202020204" pitchFamily="34" charset="0"/>
              </a:rPr>
              <a:t>Groups of women, children, the elderly, indigenous, and disadvantaged individuals</a:t>
            </a:r>
          </a:p>
          <a:p>
            <a:pPr marL="511175" indent="-390525" algn="l" rtl="0">
              <a:lnSpc>
                <a:spcPts val="3000"/>
              </a:lnSpc>
              <a:spcBef>
                <a:spcPts val="1800"/>
              </a:spcBef>
              <a:spcAft>
                <a:spcPts val="600"/>
              </a:spcAft>
              <a:buClr>
                <a:srgbClr val="AB2472"/>
              </a:buClr>
              <a:buSzPct val="100000"/>
              <a:buFont typeface="Wingdings" panose="05000000000000000000" pitchFamily="2" charset="2"/>
              <a:buChar char="§"/>
            </a:pPr>
            <a:r>
              <a:rPr lang="en-US" sz="3000" b="1" kern="1200" dirty="0">
                <a:solidFill>
                  <a:schemeClr val="tx1"/>
                </a:solidFill>
                <a:latin typeface="Century Gothic" panose="020B0502020202020204" pitchFamily="34" charset="0"/>
              </a:rPr>
              <a:t>Gender imbalance can be perpetuated </a:t>
            </a:r>
            <a:br>
              <a:rPr lang="en-US" sz="3000" b="1" kern="1200" dirty="0">
                <a:solidFill>
                  <a:schemeClr val="tx1"/>
                </a:solidFill>
                <a:latin typeface="Century Gothic" panose="020B0502020202020204" pitchFamily="34" charset="0"/>
              </a:rPr>
            </a:br>
            <a:r>
              <a:rPr lang="en-US" sz="3000" b="1" kern="1200" dirty="0">
                <a:solidFill>
                  <a:schemeClr val="tx1"/>
                </a:solidFill>
                <a:latin typeface="Century Gothic" panose="020B0502020202020204" pitchFamily="34" charset="0"/>
              </a:rPr>
              <a:t>by programs and evaluations </a:t>
            </a:r>
          </a:p>
          <a:p>
            <a:pPr marL="1035050" lvl="2" indent="-403225" algn="l" rtl="0">
              <a:lnSpc>
                <a:spcPts val="3000"/>
              </a:lnSpc>
              <a:spcBef>
                <a:spcPts val="600"/>
              </a:spcBef>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Use of power: Historical, political,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economic aspects </a:t>
            </a:r>
          </a:p>
          <a:p>
            <a:pPr marL="1035050" lvl="2" indent="-403225" algn="l" rtl="0">
              <a:lnSpc>
                <a:spcPts val="3000"/>
              </a:lnSpc>
              <a:spcBef>
                <a:spcPts val="600"/>
              </a:spcBef>
              <a:spcAft>
                <a:spcPts val="600"/>
              </a:spcAft>
              <a:buClr>
                <a:srgbClr val="AB2472"/>
              </a:buClr>
              <a:buSzPct val="85000"/>
              <a:buFont typeface="Courier New" panose="02070309020205020404" pitchFamily="49" charset="0"/>
              <a:buChar char="o"/>
            </a:pPr>
            <a:r>
              <a:rPr lang="en-US" sz="2800" kern="1200" dirty="0">
                <a:solidFill>
                  <a:schemeClr val="tx1"/>
                </a:solidFill>
                <a:latin typeface="Century Gothic" panose="020B0502020202020204" pitchFamily="34" charset="0"/>
              </a:rPr>
              <a:t>Structural determinants of health: access to education, work, healthcare, social security</a:t>
            </a:r>
          </a:p>
        </p:txBody>
      </p:sp>
      <p:sp>
        <p:nvSpPr>
          <p:cNvPr id="10" name="Text Placeholder 9">
            <a:extLst>
              <a:ext uri="{FF2B5EF4-FFF2-40B4-BE49-F238E27FC236}">
                <a16:creationId xmlns:a16="http://schemas.microsoft.com/office/drawing/2014/main" id="{59E71840-CFF1-4CAC-AAC8-137545FCD57B}"/>
              </a:ext>
            </a:extLst>
          </p:cNvPr>
          <p:cNvSpPr>
            <a:spLocks noGrp="1"/>
          </p:cNvSpPr>
          <p:nvPr>
            <p:ph type="body" sz="quarter" idx="11"/>
          </p:nvPr>
        </p:nvSpPr>
        <p:spPr>
          <a:xfrm>
            <a:off x="561844" y="1091205"/>
            <a:ext cx="8429755" cy="837214"/>
          </a:xfrm>
        </p:spPr>
        <p:txBody>
          <a:bodyPr/>
          <a:lstStyle/>
          <a:p>
            <a:r>
              <a:rPr lang="en-US" dirty="0"/>
              <a:t>At the center of vulnerability </a:t>
            </a:r>
          </a:p>
        </p:txBody>
      </p:sp>
    </p:spTree>
    <p:extLst>
      <p:ext uri="{BB962C8B-B14F-4D97-AF65-F5344CB8AC3E}">
        <p14:creationId xmlns:p14="http://schemas.microsoft.com/office/powerpoint/2010/main" val="683085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EF5F20D-8B96-48D9-B5F5-BCAD87A2F8C6}"/>
              </a:ext>
            </a:extLst>
          </p:cNvPr>
          <p:cNvSpPr>
            <a:spLocks noGrp="1"/>
          </p:cNvSpPr>
          <p:nvPr>
            <p:ph type="title"/>
          </p:nvPr>
        </p:nvSpPr>
        <p:spPr>
          <a:xfrm>
            <a:off x="561844" y="366812"/>
            <a:ext cx="9115555" cy="1143000"/>
          </a:xfrm>
        </p:spPr>
        <p:txBody>
          <a:bodyPr/>
          <a:lstStyle/>
          <a:p>
            <a:r>
              <a:rPr lang="en-US" sz="4400" spc="-100" dirty="0"/>
              <a:t>Gender-integrated evaluation (1)</a:t>
            </a:r>
          </a:p>
        </p:txBody>
      </p:sp>
      <p:sp>
        <p:nvSpPr>
          <p:cNvPr id="3" name="2 Marcador de contenido"/>
          <p:cNvSpPr>
            <a:spLocks noGrp="1"/>
          </p:cNvSpPr>
          <p:nvPr>
            <p:ph type="body" sz="quarter" idx="10"/>
          </p:nvPr>
        </p:nvSpPr>
        <p:spPr>
          <a:xfrm>
            <a:off x="875720" y="1509812"/>
            <a:ext cx="8610600" cy="6262588"/>
          </a:xfrm>
        </p:spPr>
        <p:txBody>
          <a:bodyPr>
            <a:noAutofit/>
          </a:bodyPr>
          <a:lstStyle/>
          <a:p>
            <a:pPr marL="457200" indent="-403225" algn="l" rtl="0">
              <a:spcBef>
                <a:spcPts val="600"/>
              </a:spcBef>
              <a:spcAft>
                <a:spcPts val="12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Cuts across </a:t>
            </a:r>
            <a:r>
              <a:rPr lang="en-US" sz="3000" b="1" kern="1200" dirty="0">
                <a:solidFill>
                  <a:srgbClr val="376092"/>
                </a:solidFill>
                <a:latin typeface="Century Gothic" panose="020B0502020202020204" pitchFamily="34" charset="0"/>
              </a:rPr>
              <a:t>all stages </a:t>
            </a:r>
            <a:r>
              <a:rPr lang="en-US" sz="3000" kern="1200" dirty="0">
                <a:solidFill>
                  <a:schemeClr val="tx1"/>
                </a:solidFill>
                <a:latin typeface="Century Gothic" panose="020B0502020202020204" pitchFamily="34" charset="0"/>
              </a:rPr>
              <a:t>of the evaluation</a:t>
            </a:r>
          </a:p>
          <a:p>
            <a:pPr marL="457200" indent="-403225" algn="l" rtl="0">
              <a:spcBef>
                <a:spcPts val="600"/>
              </a:spcBef>
              <a:spcAft>
                <a:spcPts val="12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Goes </a:t>
            </a:r>
            <a:r>
              <a:rPr lang="en-US" sz="3000" b="1" kern="1200" dirty="0">
                <a:solidFill>
                  <a:srgbClr val="376092"/>
                </a:solidFill>
                <a:latin typeface="Century Gothic" panose="020B0502020202020204" pitchFamily="34" charset="0"/>
              </a:rPr>
              <a:t>beyond including women </a:t>
            </a:r>
            <a:r>
              <a:rPr lang="en-US" sz="3000" kern="1200" dirty="0">
                <a:solidFill>
                  <a:schemeClr val="tx1"/>
                </a:solidFill>
                <a:latin typeface="Century Gothic" panose="020B0502020202020204" pitchFamily="34" charset="0"/>
              </a:rPr>
              <a:t>in the evaluation</a:t>
            </a:r>
          </a:p>
          <a:p>
            <a:pPr marL="457200" indent="-403225" algn="l" rtl="0">
              <a:spcBef>
                <a:spcPts val="600"/>
              </a:spcBef>
              <a:spcAft>
                <a:spcPts val="12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Gender goes </a:t>
            </a:r>
            <a:r>
              <a:rPr lang="en-US" sz="3000" b="1" kern="1200" dirty="0">
                <a:solidFill>
                  <a:srgbClr val="376092"/>
                </a:solidFill>
                <a:latin typeface="Century Gothic" panose="020B0502020202020204" pitchFamily="34" charset="0"/>
              </a:rPr>
              <a:t>beyond sex-differentiated analysis</a:t>
            </a:r>
          </a:p>
          <a:p>
            <a:pPr marL="457200" indent="-403225" algn="l" rtl="0">
              <a:spcBef>
                <a:spcPts val="600"/>
              </a:spcBef>
              <a:spcAft>
                <a:spcPts val="12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Asses the </a:t>
            </a:r>
            <a:r>
              <a:rPr lang="en-US" sz="3000" b="1" kern="1200" dirty="0">
                <a:solidFill>
                  <a:srgbClr val="376092"/>
                </a:solidFill>
                <a:latin typeface="Century Gothic" panose="020B0502020202020204" pitchFamily="34" charset="0"/>
              </a:rPr>
              <a:t>implications for both women and men </a:t>
            </a:r>
            <a:r>
              <a:rPr lang="en-US" sz="3000" kern="1200" dirty="0">
                <a:solidFill>
                  <a:schemeClr val="tx1"/>
                </a:solidFill>
                <a:latin typeface="Century Gothic" panose="020B0502020202020204" pitchFamily="34" charset="0"/>
              </a:rPr>
              <a:t>when designing evaluations</a:t>
            </a:r>
          </a:p>
          <a:p>
            <a:pPr marL="457200" indent="-403225"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Make </a:t>
            </a:r>
            <a:r>
              <a:rPr lang="en-US" sz="3000" b="1" kern="1200" dirty="0">
                <a:solidFill>
                  <a:srgbClr val="376092"/>
                </a:solidFill>
                <a:latin typeface="Century Gothic" panose="020B0502020202020204" pitchFamily="34" charset="0"/>
              </a:rPr>
              <a:t>women’s, as well as men’s, concerns and experiences an integral dimension </a:t>
            </a:r>
            <a:r>
              <a:rPr lang="en-US" sz="3000" kern="1200" dirty="0">
                <a:solidFill>
                  <a:schemeClr val="tx1"/>
                </a:solidFill>
                <a:latin typeface="Century Gothic" panose="020B0502020202020204" pitchFamily="34" charset="0"/>
              </a:rPr>
              <a:t>in the design, implementation, monitoring, and evaluation</a:t>
            </a:r>
          </a:p>
        </p:txBody>
      </p:sp>
    </p:spTree>
    <p:extLst>
      <p:ext uri="{BB962C8B-B14F-4D97-AF65-F5344CB8AC3E}">
        <p14:creationId xmlns:p14="http://schemas.microsoft.com/office/powerpoint/2010/main" val="1755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14322" y="1447800"/>
            <a:ext cx="8634478" cy="6096000"/>
          </a:xfrm>
        </p:spPr>
        <p:txBody>
          <a:bodyPr>
            <a:noAutofit/>
          </a:bodyPr>
          <a:lstStyle/>
          <a:p>
            <a:pPr marL="519113" lvl="1" indent="-409575" algn="l" rtl="0">
              <a:spcBef>
                <a:spcPts val="600"/>
              </a:spcBef>
              <a:spcAft>
                <a:spcPts val="12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Assess health outcomes and impact of project interventions on men, women, </a:t>
            </a:r>
            <a:br>
              <a:rPr lang="en-US" sz="3000" kern="1200" dirty="0">
                <a:solidFill>
                  <a:schemeClr val="tx1"/>
                </a:solidFill>
                <a:latin typeface="Century Gothic" panose="020B0502020202020204" pitchFamily="34" charset="0"/>
              </a:rPr>
            </a:br>
            <a:r>
              <a:rPr lang="en-US" sz="3000" kern="1200" dirty="0">
                <a:solidFill>
                  <a:schemeClr val="tx1"/>
                </a:solidFill>
                <a:latin typeface="Century Gothic" panose="020B0502020202020204" pitchFamily="34" charset="0"/>
              </a:rPr>
              <a:t>and transgender persons </a:t>
            </a:r>
          </a:p>
          <a:p>
            <a:pPr marL="1092200" lvl="2" indent="-409575" algn="l" rtl="0">
              <a:spcBef>
                <a:spcPts val="600"/>
              </a:spcBef>
              <a:spcAft>
                <a:spcPts val="1200"/>
              </a:spcAft>
              <a:buClr>
                <a:srgbClr val="AB2472"/>
              </a:buClr>
              <a:buSzPct val="85000"/>
              <a:buFont typeface="Courier New" panose="02070309020205020404" pitchFamily="49" charset="0"/>
              <a:buChar char="o"/>
            </a:pPr>
            <a:r>
              <a:rPr lang="en-US" sz="2800" b="1" i="1" kern="1200" dirty="0">
                <a:solidFill>
                  <a:srgbClr val="376092"/>
                </a:solidFill>
                <a:latin typeface="Century Gothic" panose="020B0502020202020204" pitchFamily="34" charset="0"/>
              </a:rPr>
              <a:t>Ask: Are implications the same for men, women, boys, girls, and transgender persons?</a:t>
            </a:r>
          </a:p>
          <a:p>
            <a:pPr marL="519113" lvl="1" indent="-409575" algn="l" rtl="0">
              <a:spcBef>
                <a:spcPts val="600"/>
              </a:spcBef>
              <a:spcAft>
                <a:spcPts val="1200"/>
              </a:spcAft>
              <a:buClr>
                <a:srgbClr val="AB2472"/>
              </a:buClr>
              <a:buSzPct val="100000"/>
              <a:buFont typeface="Wingdings" panose="05000000000000000000" pitchFamily="2" charset="2"/>
              <a:buChar char="§"/>
            </a:pPr>
            <a:r>
              <a:rPr lang="en-US" sz="3000" kern="1200" dirty="0">
                <a:latin typeface="Century Gothic" panose="020B0502020202020204" pitchFamily="34" charset="0"/>
              </a:rPr>
              <a:t>Consider implications for vulnerable populations and for interviewers when studying sensitive subject like GBV</a:t>
            </a:r>
            <a:endParaRPr lang="en-US" sz="3000" kern="1200" dirty="0">
              <a:solidFill>
                <a:schemeClr val="tx1"/>
              </a:solidFill>
              <a:latin typeface="Century Gothic" panose="020B0502020202020204" pitchFamily="34" charset="0"/>
            </a:endParaRPr>
          </a:p>
          <a:p>
            <a:pPr marL="519113" lvl="1" indent="-409575" algn="l" rtl="0">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Assess how </a:t>
            </a:r>
            <a:r>
              <a:rPr lang="en-US" sz="3000" b="1" dirty="0">
                <a:solidFill>
                  <a:srgbClr val="376092"/>
                </a:solidFill>
                <a:latin typeface="Century Gothic" panose="020B0502020202020204" pitchFamily="34" charset="0"/>
              </a:rPr>
              <a:t>project activities are affecting gender norms </a:t>
            </a:r>
            <a:r>
              <a:rPr lang="en-US" sz="3000" dirty="0">
                <a:latin typeface="Century Gothic" panose="020B0502020202020204" pitchFamily="34" charset="0"/>
              </a:rPr>
              <a:t>experienced by men, women, and other vulnerable persons</a:t>
            </a:r>
            <a:endParaRPr lang="es-MX" sz="3000" kern="1200" dirty="0">
              <a:solidFill>
                <a:schemeClr val="tx1"/>
              </a:solidFill>
              <a:latin typeface="Century Gothic" panose="020B0502020202020204" pitchFamily="34" charset="0"/>
            </a:endParaRPr>
          </a:p>
        </p:txBody>
      </p:sp>
      <p:sp>
        <p:nvSpPr>
          <p:cNvPr id="4" name="Text Placeholder 3"/>
          <p:cNvSpPr txBox="1">
            <a:spLocks/>
          </p:cNvSpPr>
          <p:nvPr/>
        </p:nvSpPr>
        <p:spPr>
          <a:xfrm>
            <a:off x="457200" y="1143000"/>
            <a:ext cx="7543800" cy="10668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4400" dirty="0">
              <a:solidFill>
                <a:srgbClr val="1E1860"/>
              </a:solidFill>
              <a:latin typeface="Century Gothic" panose="020B0502020202020204" pitchFamily="34" charset="0"/>
            </a:endParaRPr>
          </a:p>
        </p:txBody>
      </p:sp>
      <p:sp>
        <p:nvSpPr>
          <p:cNvPr id="9" name="Title 5">
            <a:extLst>
              <a:ext uri="{FF2B5EF4-FFF2-40B4-BE49-F238E27FC236}">
                <a16:creationId xmlns:a16="http://schemas.microsoft.com/office/drawing/2014/main" id="{A1C1F97F-00BF-4247-AF29-4C60198140A4}"/>
              </a:ext>
            </a:extLst>
          </p:cNvPr>
          <p:cNvSpPr>
            <a:spLocks noGrp="1"/>
          </p:cNvSpPr>
          <p:nvPr>
            <p:ph type="title"/>
          </p:nvPr>
        </p:nvSpPr>
        <p:spPr>
          <a:xfrm>
            <a:off x="561844" y="366812"/>
            <a:ext cx="9115555" cy="928588"/>
          </a:xfrm>
        </p:spPr>
        <p:txBody>
          <a:bodyPr/>
          <a:lstStyle/>
          <a:p>
            <a:r>
              <a:rPr lang="en-US" sz="4400" spc="-100" dirty="0"/>
              <a:t>Gender-integrated evaluation (2)</a:t>
            </a:r>
          </a:p>
        </p:txBody>
      </p:sp>
    </p:spTree>
    <p:extLst>
      <p:ext uri="{BB962C8B-B14F-4D97-AF65-F5344CB8AC3E}">
        <p14:creationId xmlns:p14="http://schemas.microsoft.com/office/powerpoint/2010/main" val="2544319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p:cNvPicPr>
            <a:picLocks noChangeAspect="1" noChangeArrowheads="1"/>
          </p:cNvPicPr>
          <p:nvPr/>
        </p:nvPicPr>
        <p:blipFill rotWithShape="1">
          <a:blip r:embed="rId3" cstate="print"/>
          <a:srcRect l="2528" t="1990" r="27445" b="51690"/>
          <a:stretch/>
        </p:blipFill>
        <p:spPr bwMode="auto">
          <a:xfrm>
            <a:off x="724984" y="1371600"/>
            <a:ext cx="8447669" cy="5943600"/>
          </a:xfrm>
          <a:prstGeom prst="rect">
            <a:avLst/>
          </a:prstGeom>
          <a:noFill/>
          <a:ln w="9525">
            <a:noFill/>
            <a:miter lim="800000"/>
            <a:headEnd/>
            <a:tailEnd/>
          </a:ln>
        </p:spPr>
      </p:pic>
      <p:sp>
        <p:nvSpPr>
          <p:cNvPr id="5" name="Title 4">
            <a:extLst>
              <a:ext uri="{FF2B5EF4-FFF2-40B4-BE49-F238E27FC236}">
                <a16:creationId xmlns:a16="http://schemas.microsoft.com/office/drawing/2014/main" id="{844A1AF2-8CD4-4E23-8014-9C7BEBDDEE79}"/>
              </a:ext>
            </a:extLst>
          </p:cNvPr>
          <p:cNvSpPr>
            <a:spLocks noGrp="1"/>
          </p:cNvSpPr>
          <p:nvPr>
            <p:ph type="title"/>
          </p:nvPr>
        </p:nvSpPr>
        <p:spPr/>
        <p:txBody>
          <a:bodyPr/>
          <a:lstStyle/>
          <a:p>
            <a:r>
              <a:rPr lang="en-US" dirty="0"/>
              <a:t>Basic ethics in evaluation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792C85-62D7-4A18-B372-41F62CE044CF}"/>
              </a:ext>
            </a:extLst>
          </p:cNvPr>
          <p:cNvSpPr>
            <a:spLocks noGrp="1"/>
          </p:cNvSpPr>
          <p:nvPr>
            <p:ph type="title"/>
          </p:nvPr>
        </p:nvSpPr>
        <p:spPr/>
        <p:txBody>
          <a:bodyPr/>
          <a:lstStyle/>
          <a:p>
            <a:r>
              <a:rPr lang="en-US" dirty="0"/>
              <a:t>Basic principles, in a nutshell</a:t>
            </a:r>
          </a:p>
        </p:txBody>
      </p:sp>
      <p:sp>
        <p:nvSpPr>
          <p:cNvPr id="3" name="2 Marcador de contenido"/>
          <p:cNvSpPr>
            <a:spLocks noGrp="1"/>
          </p:cNvSpPr>
          <p:nvPr>
            <p:ph type="body" sz="quarter" idx="10"/>
          </p:nvPr>
        </p:nvSpPr>
        <p:spPr>
          <a:xfrm>
            <a:off x="708978" y="1447800"/>
            <a:ext cx="9349422" cy="762000"/>
          </a:xfrm>
        </p:spPr>
        <p:txBody>
          <a:bodyPr/>
          <a:lstStyle/>
          <a:p>
            <a:pPr marL="517525" lvl="1" indent="-349250" algn="l" rtl="0">
              <a:lnSpc>
                <a:spcPct val="120000"/>
              </a:lnSpc>
              <a:spcBef>
                <a:spcPts val="600"/>
              </a:spcBef>
              <a:spcAft>
                <a:spcPts val="600"/>
              </a:spcAft>
              <a:buClr>
                <a:srgbClr val="AB2472"/>
              </a:buClr>
              <a:buSzPct val="100000"/>
              <a:buFont typeface="Wingdings" panose="05000000000000000000" pitchFamily="2" charset="2"/>
              <a:buChar char="§"/>
            </a:pPr>
            <a:r>
              <a:rPr lang="en-US" sz="3000" kern="1200" spc="-50" dirty="0">
                <a:solidFill>
                  <a:schemeClr val="tx1"/>
                </a:solidFill>
                <a:latin typeface="Century Gothic" panose="020B0502020202020204" pitchFamily="34" charset="0"/>
              </a:rPr>
              <a:t>These are laid out in the Belmont report (1978)</a:t>
            </a:r>
          </a:p>
          <a:p>
            <a:endParaRPr lang="en-US" dirty="0">
              <a:latin typeface="Century Gothic" panose="020B0502020202020204" pitchFamily="34" charset="0"/>
            </a:endParaRPr>
          </a:p>
        </p:txBody>
      </p:sp>
      <p:graphicFrame>
        <p:nvGraphicFramePr>
          <p:cNvPr id="4" name="3 Diagrama"/>
          <p:cNvGraphicFramePr/>
          <p:nvPr>
            <p:extLst>
              <p:ext uri="{D42A27DB-BD31-4B8C-83A1-F6EECF244321}">
                <p14:modId xmlns:p14="http://schemas.microsoft.com/office/powerpoint/2010/main" val="3806240176"/>
              </p:ext>
            </p:extLst>
          </p:nvPr>
        </p:nvGraphicFramePr>
        <p:xfrm>
          <a:off x="561845" y="2430379"/>
          <a:ext cx="9052560" cy="4702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227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6BDF65B-DB9F-4275-B58D-96F618FE3DA4}"/>
              </a:ext>
            </a:extLst>
          </p:cNvPr>
          <p:cNvSpPr>
            <a:spLocks noGrp="1"/>
          </p:cNvSpPr>
          <p:nvPr>
            <p:ph type="title"/>
          </p:nvPr>
        </p:nvSpPr>
        <p:spPr/>
        <p:txBody>
          <a:bodyPr/>
          <a:lstStyle/>
          <a:p>
            <a:r>
              <a:rPr lang="en-US" dirty="0"/>
              <a:t>Autonomy</a:t>
            </a:r>
          </a:p>
        </p:txBody>
      </p:sp>
      <p:sp>
        <p:nvSpPr>
          <p:cNvPr id="3" name="2 Marcador de contenido"/>
          <p:cNvSpPr>
            <a:spLocks noGrp="1"/>
          </p:cNvSpPr>
          <p:nvPr>
            <p:ph type="body" sz="quarter" idx="10"/>
          </p:nvPr>
        </p:nvSpPr>
        <p:spPr>
          <a:xfrm>
            <a:off x="814322" y="1752600"/>
            <a:ext cx="8429755" cy="5410200"/>
          </a:xfrm>
        </p:spPr>
        <p:txBody>
          <a:bodyPr>
            <a:noAutofit/>
          </a:bodyPr>
          <a:lstStyle/>
          <a:p>
            <a:pPr marL="251460" lvl="1" algn="l" rtl="0">
              <a:lnSpc>
                <a:spcPts val="4000"/>
              </a:lnSpc>
              <a:spcBef>
                <a:spcPts val="600"/>
              </a:spcBef>
              <a:spcAft>
                <a:spcPts val="600"/>
              </a:spcAft>
              <a:buClr>
                <a:schemeClr val="tx1"/>
              </a:buClr>
              <a:buSzPct val="76000"/>
            </a:pPr>
            <a:r>
              <a:rPr lang="en-US" sz="3200" kern="1200" dirty="0">
                <a:solidFill>
                  <a:schemeClr val="tx1"/>
                </a:solidFill>
                <a:latin typeface="Century Gothic" panose="020B0502020202020204" pitchFamily="34" charset="0"/>
              </a:rPr>
              <a:t>Respect the freedom of subjects: </a:t>
            </a:r>
            <a:r>
              <a:rPr lang="en-US" sz="3200" i="1" kern="1200" dirty="0">
                <a:solidFill>
                  <a:srgbClr val="376092"/>
                </a:solidFill>
                <a:latin typeface="Century Gothic" panose="020B0502020202020204" pitchFamily="34" charset="0"/>
              </a:rPr>
              <a:t>Voluntary participation</a:t>
            </a:r>
          </a:p>
          <a:p>
            <a:pPr marL="977900" lvl="2" indent="-457200" algn="l" rtl="0">
              <a:lnSpc>
                <a:spcPts val="4000"/>
              </a:lnSpc>
              <a:spcBef>
                <a:spcPts val="600"/>
              </a:spcBef>
              <a:spcAft>
                <a:spcPts val="6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Informed consent</a:t>
            </a:r>
          </a:p>
          <a:p>
            <a:pPr marL="1549400" lvl="3" indent="-406400" algn="l" rtl="0">
              <a:lnSpc>
                <a:spcPts val="4000"/>
              </a:lnSpc>
              <a:spcBef>
                <a:spcPts val="600"/>
              </a:spcBef>
              <a:spcAft>
                <a:spcPts val="600"/>
              </a:spcAft>
              <a:buClr>
                <a:srgbClr val="AB2472"/>
              </a:buClr>
              <a:buSzPct val="85000"/>
              <a:buFont typeface="Courier New" panose="02070309020205020404" pitchFamily="49" charset="0"/>
              <a:buChar char="o"/>
            </a:pPr>
            <a:r>
              <a:rPr lang="en-US" sz="3000" kern="1200" dirty="0">
                <a:solidFill>
                  <a:schemeClr val="tx1"/>
                </a:solidFill>
                <a:latin typeface="Century Gothic" panose="020B0502020202020204" pitchFamily="34" charset="0"/>
              </a:rPr>
              <a:t>Information</a:t>
            </a:r>
          </a:p>
          <a:p>
            <a:pPr marL="1549400" lvl="3" indent="-406400" algn="l" rtl="0">
              <a:lnSpc>
                <a:spcPts val="4000"/>
              </a:lnSpc>
              <a:spcBef>
                <a:spcPts val="600"/>
              </a:spcBef>
              <a:spcAft>
                <a:spcPts val="600"/>
              </a:spcAft>
              <a:buClr>
                <a:srgbClr val="AB2472"/>
              </a:buClr>
              <a:buSzPct val="85000"/>
              <a:buFont typeface="Courier New" panose="02070309020205020404" pitchFamily="49" charset="0"/>
              <a:buChar char="o"/>
            </a:pPr>
            <a:r>
              <a:rPr lang="en-US" sz="3000" kern="1200" dirty="0">
                <a:solidFill>
                  <a:schemeClr val="tx1"/>
                </a:solidFill>
                <a:latin typeface="Century Gothic" panose="020B0502020202020204" pitchFamily="34" charset="0"/>
              </a:rPr>
              <a:t>Comprehension</a:t>
            </a:r>
          </a:p>
          <a:p>
            <a:pPr marL="1549400" lvl="3" indent="-406400" algn="l" rtl="0">
              <a:lnSpc>
                <a:spcPts val="4000"/>
              </a:lnSpc>
              <a:spcBef>
                <a:spcPts val="600"/>
              </a:spcBef>
              <a:spcAft>
                <a:spcPts val="600"/>
              </a:spcAft>
              <a:buClr>
                <a:srgbClr val="AB2472"/>
              </a:buClr>
              <a:buSzPct val="85000"/>
              <a:buFont typeface="Courier New" panose="02070309020205020404" pitchFamily="49" charset="0"/>
              <a:buChar char="o"/>
            </a:pPr>
            <a:r>
              <a:rPr lang="en-US" sz="3000" kern="1200" dirty="0">
                <a:solidFill>
                  <a:schemeClr val="tx1"/>
                </a:solidFill>
                <a:latin typeface="Century Gothic" panose="020B0502020202020204" pitchFamily="34" charset="0"/>
              </a:rPr>
              <a:t>Decision </a:t>
            </a:r>
          </a:p>
          <a:p>
            <a:pPr marL="2171700" lvl="5" indent="-388938" algn="l" rtl="0">
              <a:lnSpc>
                <a:spcPts val="4000"/>
              </a:lnSpc>
              <a:spcBef>
                <a:spcPts val="600"/>
              </a:spcBef>
              <a:spcAft>
                <a:spcPts val="600"/>
              </a:spcAft>
              <a:buClr>
                <a:srgbClr val="AB2472"/>
              </a:buClr>
              <a:buSzPct val="125000"/>
              <a:buFont typeface="Arial" panose="020B0604020202020204" pitchFamily="34" charset="0"/>
              <a:buChar char="•"/>
            </a:pPr>
            <a:r>
              <a:rPr lang="en-US" sz="2800" kern="1200" dirty="0">
                <a:solidFill>
                  <a:schemeClr val="tx1"/>
                </a:solidFill>
                <a:latin typeface="Century Gothic" panose="020B0502020202020204" pitchFamily="34" charset="0"/>
              </a:rPr>
              <a:t>Free from any pressure or coercion</a:t>
            </a:r>
          </a:p>
          <a:p>
            <a:pPr marL="2171700" lvl="5" indent="-388938" algn="l" rtl="0">
              <a:lnSpc>
                <a:spcPts val="4000"/>
              </a:lnSpc>
              <a:spcBef>
                <a:spcPts val="600"/>
              </a:spcBef>
              <a:spcAft>
                <a:spcPts val="600"/>
              </a:spcAft>
              <a:buClr>
                <a:srgbClr val="AB2472"/>
              </a:buClr>
              <a:buSzPct val="125000"/>
              <a:buFont typeface="Arial" panose="020B0604020202020204" pitchFamily="34" charset="0"/>
              <a:buChar char="•"/>
            </a:pPr>
            <a:r>
              <a:rPr lang="en-US" sz="2800" kern="1200" dirty="0">
                <a:solidFill>
                  <a:schemeClr val="tx1"/>
                </a:solidFill>
                <a:latin typeface="Century Gothic" panose="020B0502020202020204" pitchFamily="34" charset="0"/>
              </a:rPr>
              <a:t>Free to leave the evaluation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at any point</a:t>
            </a:r>
          </a:p>
        </p:txBody>
      </p:sp>
    </p:spTree>
    <p:extLst>
      <p:ext uri="{BB962C8B-B14F-4D97-AF65-F5344CB8AC3E}">
        <p14:creationId xmlns:p14="http://schemas.microsoft.com/office/powerpoint/2010/main" val="91754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E081719-AB11-4736-917F-1B320628FC1C}"/>
              </a:ext>
            </a:extLst>
          </p:cNvPr>
          <p:cNvSpPr>
            <a:spLocks noGrp="1"/>
          </p:cNvSpPr>
          <p:nvPr>
            <p:ph type="title"/>
          </p:nvPr>
        </p:nvSpPr>
        <p:spPr>
          <a:xfrm>
            <a:off x="561844" y="366812"/>
            <a:ext cx="9039355" cy="1143000"/>
          </a:xfrm>
        </p:spPr>
        <p:txBody>
          <a:bodyPr/>
          <a:lstStyle/>
          <a:p>
            <a:r>
              <a:rPr lang="en-US" spc="-100" dirty="0"/>
              <a:t>Elements of informed consent</a:t>
            </a:r>
          </a:p>
        </p:txBody>
      </p:sp>
      <p:sp>
        <p:nvSpPr>
          <p:cNvPr id="3" name="2 Marcador de contenido"/>
          <p:cNvSpPr>
            <a:spLocks noGrp="1"/>
          </p:cNvSpPr>
          <p:nvPr>
            <p:ph type="body" sz="quarter" idx="10"/>
          </p:nvPr>
        </p:nvSpPr>
        <p:spPr>
          <a:xfrm>
            <a:off x="990600" y="1600200"/>
            <a:ext cx="8429757" cy="5895776"/>
          </a:xfrm>
        </p:spPr>
        <p:txBody>
          <a:bodyPr>
            <a:noAutofit/>
          </a:bodyPr>
          <a:lstStyle/>
          <a:p>
            <a:pPr marL="403225" indent="-403225" algn="l" rtl="0">
              <a:lnSpc>
                <a:spcPts val="3600"/>
              </a:lnSpc>
              <a:spcBef>
                <a:spcPts val="600"/>
              </a:spcBef>
              <a:spcAft>
                <a:spcPts val="1200"/>
              </a:spcAft>
              <a:buClr>
                <a:srgbClr val="AB2472"/>
              </a:buClr>
              <a:buSzPct val="100000"/>
              <a:buFont typeface="Wingdings" panose="05000000000000000000" pitchFamily="2" charset="2"/>
              <a:buChar char="§"/>
            </a:pPr>
            <a:r>
              <a:rPr lang="en-US" sz="3000" dirty="0">
                <a:solidFill>
                  <a:srgbClr val="1E1860"/>
                </a:solidFill>
                <a:latin typeface="Century Gothic" panose="020B0502020202020204" pitchFamily="34" charset="0"/>
              </a:rPr>
              <a:t>The</a:t>
            </a:r>
            <a:r>
              <a:rPr lang="en-US" sz="3000" b="1" dirty="0">
                <a:solidFill>
                  <a:srgbClr val="1E1860"/>
                </a:solidFill>
                <a:latin typeface="Century Gothic" panose="020B0502020202020204" pitchFamily="34" charset="0"/>
              </a:rPr>
              <a:t> </a:t>
            </a:r>
            <a:r>
              <a:rPr lang="en-US" sz="3000" b="1" dirty="0">
                <a:solidFill>
                  <a:srgbClr val="376092"/>
                </a:solidFill>
                <a:latin typeface="Century Gothic" panose="020B0502020202020204" pitchFamily="34" charset="0"/>
              </a:rPr>
              <a:t>heading</a:t>
            </a:r>
            <a:r>
              <a:rPr lang="en-US" sz="3000" b="1" dirty="0">
                <a:solidFill>
                  <a:srgbClr val="1E1860"/>
                </a:solidFill>
                <a:latin typeface="Century Gothic" panose="020B0502020202020204" pitchFamily="34" charset="0"/>
              </a:rPr>
              <a:t> </a:t>
            </a:r>
            <a:r>
              <a:rPr lang="en-US" sz="3000" dirty="0">
                <a:latin typeface="Century Gothic" panose="020B0502020202020204" pitchFamily="34" charset="0"/>
              </a:rPr>
              <a:t>gives the title of the evaluation and states whether consent will be oral or written</a:t>
            </a:r>
          </a:p>
          <a:p>
            <a:pPr marL="403225" indent="-403225" algn="l" rtl="0">
              <a:lnSpc>
                <a:spcPts val="36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States </a:t>
            </a:r>
            <a:r>
              <a:rPr lang="en-US" sz="3000" dirty="0">
                <a:solidFill>
                  <a:srgbClr val="1E1860"/>
                </a:solidFill>
                <a:latin typeface="Century Gothic" panose="020B0502020202020204" pitchFamily="34" charset="0"/>
              </a:rPr>
              <a:t>the</a:t>
            </a:r>
            <a:r>
              <a:rPr lang="en-US" sz="3000" b="1" dirty="0">
                <a:solidFill>
                  <a:srgbClr val="1E1860"/>
                </a:solidFill>
                <a:latin typeface="Century Gothic" panose="020B0502020202020204" pitchFamily="34" charset="0"/>
              </a:rPr>
              <a:t> </a:t>
            </a:r>
            <a:r>
              <a:rPr lang="en-US" sz="3000" b="1" dirty="0">
                <a:solidFill>
                  <a:srgbClr val="376092"/>
                </a:solidFill>
                <a:latin typeface="Century Gothic" panose="020B0502020202020204" pitchFamily="34" charset="0"/>
              </a:rPr>
              <a:t>objectives</a:t>
            </a:r>
            <a:r>
              <a:rPr lang="en-US" sz="3000" dirty="0">
                <a:solidFill>
                  <a:srgbClr val="1E1860"/>
                </a:solidFill>
                <a:latin typeface="Century Gothic" panose="020B0502020202020204" pitchFamily="34" charset="0"/>
              </a:rPr>
              <a:t> </a:t>
            </a:r>
            <a:r>
              <a:rPr lang="en-US" sz="3000" dirty="0">
                <a:latin typeface="Century Gothic" panose="020B0502020202020204" pitchFamily="34" charset="0"/>
              </a:rPr>
              <a:t>of the evaluation and </a:t>
            </a:r>
            <a:r>
              <a:rPr lang="en-US" sz="3000" b="1" dirty="0">
                <a:solidFill>
                  <a:srgbClr val="376092"/>
                </a:solidFill>
                <a:latin typeface="Century Gothic" panose="020B0502020202020204" pitchFamily="34" charset="0"/>
              </a:rPr>
              <a:t>target population </a:t>
            </a:r>
          </a:p>
          <a:p>
            <a:pPr marL="403225" indent="-403225" algn="l" rtl="0">
              <a:lnSpc>
                <a:spcPts val="36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Describe </a:t>
            </a:r>
            <a:r>
              <a:rPr lang="en-US" sz="3000" b="1" dirty="0">
                <a:solidFill>
                  <a:srgbClr val="376092"/>
                </a:solidFill>
                <a:latin typeface="Century Gothic" panose="020B0502020202020204" pitchFamily="34" charset="0"/>
              </a:rPr>
              <a:t>instruments, techniques, procedures, methods, and time required</a:t>
            </a:r>
            <a:endParaRPr lang="en-US" sz="3000" b="1" dirty="0">
              <a:solidFill>
                <a:srgbClr val="1E1860"/>
              </a:solidFill>
              <a:latin typeface="Century Gothic" panose="020B0502020202020204" pitchFamily="34" charset="0"/>
            </a:endParaRPr>
          </a:p>
          <a:p>
            <a:pPr marL="403225" indent="-403225" algn="l" rtl="0">
              <a:lnSpc>
                <a:spcPts val="36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Explain how</a:t>
            </a:r>
            <a:r>
              <a:rPr lang="en-US" sz="3000" b="1" dirty="0">
                <a:latin typeface="Century Gothic" panose="020B0502020202020204" pitchFamily="34" charset="0"/>
              </a:rPr>
              <a:t> </a:t>
            </a:r>
            <a:r>
              <a:rPr lang="en-US" sz="3000" b="1" dirty="0">
                <a:solidFill>
                  <a:srgbClr val="376092"/>
                </a:solidFill>
                <a:latin typeface="Century Gothic" panose="020B0502020202020204" pitchFamily="34" charset="0"/>
              </a:rPr>
              <a:t>confidentiality</a:t>
            </a:r>
            <a:r>
              <a:rPr lang="en-US" sz="3000" dirty="0">
                <a:latin typeface="Century Gothic" panose="020B0502020202020204" pitchFamily="34" charset="0"/>
              </a:rPr>
              <a:t> will be ensured</a:t>
            </a:r>
          </a:p>
          <a:p>
            <a:pPr marL="403225" indent="-403225" algn="l" rtl="0">
              <a:lnSpc>
                <a:spcPts val="36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Describe if and how </a:t>
            </a:r>
            <a:r>
              <a:rPr lang="en-US" sz="3000" b="1" dirty="0">
                <a:solidFill>
                  <a:srgbClr val="376092"/>
                </a:solidFill>
                <a:latin typeface="Century Gothic" panose="020B0502020202020204" pitchFamily="34" charset="0"/>
              </a:rPr>
              <a:t>anonymity</a:t>
            </a:r>
            <a:r>
              <a:rPr lang="en-US" sz="3000" dirty="0">
                <a:latin typeface="Century Gothic" panose="020B0502020202020204" pitchFamily="34" charset="0"/>
              </a:rPr>
              <a:t> will </a:t>
            </a:r>
            <a:br>
              <a:rPr lang="en-US" sz="3000" dirty="0">
                <a:latin typeface="Century Gothic" panose="020B0502020202020204" pitchFamily="34" charset="0"/>
              </a:rPr>
            </a:br>
            <a:r>
              <a:rPr lang="en-US" sz="3000" dirty="0">
                <a:latin typeface="Century Gothic" panose="020B0502020202020204" pitchFamily="34" charset="0"/>
              </a:rPr>
              <a:t>be maintained</a:t>
            </a:r>
            <a:endParaRPr lang="en-US" sz="2000" dirty="0">
              <a:latin typeface="Century Gothic" panose="020B0502020202020204" pitchFamily="34" charset="0"/>
            </a:endParaRPr>
          </a:p>
        </p:txBody>
      </p:sp>
    </p:spTree>
    <p:extLst>
      <p:ext uri="{BB962C8B-B14F-4D97-AF65-F5344CB8AC3E}">
        <p14:creationId xmlns:p14="http://schemas.microsoft.com/office/powerpoint/2010/main" val="2258671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904742" y="1518777"/>
            <a:ext cx="8353557" cy="5943600"/>
          </a:xfrm>
        </p:spPr>
        <p:txBody>
          <a:bodyPr>
            <a:noAutofit/>
          </a:bodyPr>
          <a:lstStyle/>
          <a:p>
            <a:pPr marL="403225" indent="-403225" algn="l" rtl="0">
              <a:lnSpc>
                <a:spcPts val="34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Describe any </a:t>
            </a:r>
            <a:r>
              <a:rPr lang="en-US" sz="3000" b="1" dirty="0">
                <a:solidFill>
                  <a:srgbClr val="376092"/>
                </a:solidFill>
                <a:latin typeface="Century Gothic" panose="020B0502020202020204" pitchFamily="34" charset="0"/>
              </a:rPr>
              <a:t>direct or indirect benefits; </a:t>
            </a:r>
            <a:r>
              <a:rPr lang="en-US" sz="3000" dirty="0">
                <a:latin typeface="Century Gothic" panose="020B0502020202020204" pitchFamily="34" charset="0"/>
              </a:rPr>
              <a:t>do not promise any unrealistic benefits</a:t>
            </a:r>
          </a:p>
          <a:p>
            <a:pPr marL="403225" indent="-403225" algn="l" rtl="0">
              <a:lnSpc>
                <a:spcPts val="34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Describe </a:t>
            </a:r>
            <a:r>
              <a:rPr lang="en-US" sz="3000" b="1" dirty="0">
                <a:solidFill>
                  <a:srgbClr val="376092"/>
                </a:solidFill>
                <a:latin typeface="Century Gothic" panose="020B0502020202020204" pitchFamily="34" charset="0"/>
              </a:rPr>
              <a:t>level of risk</a:t>
            </a:r>
            <a:r>
              <a:rPr lang="en-US" sz="3000" dirty="0">
                <a:solidFill>
                  <a:srgbClr val="376092"/>
                </a:solidFill>
                <a:latin typeface="Century Gothic" panose="020B0502020202020204" pitchFamily="34" charset="0"/>
              </a:rPr>
              <a:t>:</a:t>
            </a:r>
            <a:r>
              <a:rPr lang="en-US" sz="3000" dirty="0">
                <a:latin typeface="Century Gothic" panose="020B0502020202020204" pitchFamily="34" charset="0"/>
              </a:rPr>
              <a:t> No risk/minimal risk, any possible consequences</a:t>
            </a:r>
          </a:p>
          <a:p>
            <a:pPr marL="403225" indent="-403225" algn="l" rtl="0">
              <a:lnSpc>
                <a:spcPts val="34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State</a:t>
            </a:r>
            <a:r>
              <a:rPr lang="en-US" sz="3000" b="1" dirty="0">
                <a:latin typeface="Century Gothic" panose="020B0502020202020204" pitchFamily="34" charset="0"/>
              </a:rPr>
              <a:t> </a:t>
            </a:r>
            <a:r>
              <a:rPr lang="en-US" sz="3000" b="1" dirty="0">
                <a:solidFill>
                  <a:srgbClr val="376092"/>
                </a:solidFill>
                <a:latin typeface="Century Gothic" panose="020B0502020202020204" pitchFamily="34" charset="0"/>
              </a:rPr>
              <a:t>risk compensation</a:t>
            </a:r>
            <a:r>
              <a:rPr lang="en-US" sz="3000" dirty="0">
                <a:latin typeface="Century Gothic" panose="020B0502020202020204" pitchFamily="34" charset="0"/>
              </a:rPr>
              <a:t>: If harm to participant occurs, how this will be addressed?</a:t>
            </a:r>
          </a:p>
          <a:p>
            <a:pPr marL="403225" indent="-403225" algn="l" rtl="0">
              <a:lnSpc>
                <a:spcPts val="3400"/>
              </a:lnSpc>
              <a:spcBef>
                <a:spcPts val="600"/>
              </a:spcBef>
              <a:spcAft>
                <a:spcPts val="1200"/>
              </a:spcAft>
              <a:buClr>
                <a:srgbClr val="AB2472"/>
              </a:buClr>
              <a:buSzPct val="100000"/>
              <a:buFont typeface="Wingdings" panose="05000000000000000000" pitchFamily="2" charset="2"/>
              <a:buChar char="§"/>
            </a:pPr>
            <a:r>
              <a:rPr lang="en-US" sz="3000" b="1" dirty="0">
                <a:solidFill>
                  <a:srgbClr val="376092"/>
                </a:solidFill>
                <a:latin typeface="Century Gothic" panose="020B0502020202020204" pitchFamily="34" charset="0"/>
              </a:rPr>
              <a:t>Explain voluntary nature of evaluation:</a:t>
            </a:r>
            <a:r>
              <a:rPr lang="en-US" sz="3000" b="1" dirty="0">
                <a:latin typeface="Century Gothic" panose="020B0502020202020204" pitchFamily="34" charset="0"/>
              </a:rPr>
              <a:t> </a:t>
            </a:r>
            <a:r>
              <a:rPr lang="en-US" sz="3000" dirty="0">
                <a:latin typeface="Century Gothic" panose="020B0502020202020204" pitchFamily="34" charset="0"/>
              </a:rPr>
              <a:t>freedom of participation</a:t>
            </a:r>
          </a:p>
          <a:p>
            <a:pPr marL="403225" indent="-403225" algn="l" rtl="0">
              <a:lnSpc>
                <a:spcPts val="3400"/>
              </a:lnSpc>
              <a:spcBef>
                <a:spcPts val="600"/>
              </a:spcBef>
              <a:spcAft>
                <a:spcPts val="1200"/>
              </a:spcAft>
              <a:buClr>
                <a:srgbClr val="AB2472"/>
              </a:buClr>
              <a:buSzPct val="100000"/>
              <a:buFont typeface="Wingdings" panose="05000000000000000000" pitchFamily="2" charset="2"/>
              <a:buChar char="§"/>
            </a:pPr>
            <a:r>
              <a:rPr lang="en-US" sz="3000" dirty="0">
                <a:latin typeface="Century Gothic" panose="020B0502020202020204" pitchFamily="34" charset="0"/>
              </a:rPr>
              <a:t>Name and telephone of IRB and evaluation </a:t>
            </a:r>
            <a:r>
              <a:rPr lang="en-US" sz="3000" b="1" dirty="0">
                <a:solidFill>
                  <a:srgbClr val="376092"/>
                </a:solidFill>
                <a:latin typeface="Century Gothic" panose="020B0502020202020204" pitchFamily="34" charset="0"/>
              </a:rPr>
              <a:t>contact information</a:t>
            </a:r>
          </a:p>
          <a:p>
            <a:endParaRPr lang="en-US" sz="2000" dirty="0">
              <a:latin typeface="Century Gothic" panose="020B0502020202020204" pitchFamily="34" charset="0"/>
            </a:endParaRPr>
          </a:p>
        </p:txBody>
      </p:sp>
      <p:sp>
        <p:nvSpPr>
          <p:cNvPr id="9" name="Title 5">
            <a:extLst>
              <a:ext uri="{FF2B5EF4-FFF2-40B4-BE49-F238E27FC236}">
                <a16:creationId xmlns:a16="http://schemas.microsoft.com/office/drawing/2014/main" id="{5611A7D0-AB16-4055-9AB0-C2E7CEFF187A}"/>
              </a:ext>
            </a:extLst>
          </p:cNvPr>
          <p:cNvSpPr>
            <a:spLocks noGrp="1"/>
          </p:cNvSpPr>
          <p:nvPr>
            <p:ph type="title"/>
          </p:nvPr>
        </p:nvSpPr>
        <p:spPr>
          <a:xfrm>
            <a:off x="561844" y="366812"/>
            <a:ext cx="9039355" cy="1143000"/>
          </a:xfrm>
        </p:spPr>
        <p:txBody>
          <a:bodyPr/>
          <a:lstStyle/>
          <a:p>
            <a:r>
              <a:rPr lang="en-US" spc="-100" dirty="0"/>
              <a:t>Elements of informed consent</a:t>
            </a:r>
          </a:p>
        </p:txBody>
      </p:sp>
    </p:spTree>
    <p:extLst>
      <p:ext uri="{BB962C8B-B14F-4D97-AF65-F5344CB8AC3E}">
        <p14:creationId xmlns:p14="http://schemas.microsoft.com/office/powerpoint/2010/main" val="3461453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58CFB0E0-DA89-4FB2-B1B4-3E900A6DB726}"/>
              </a:ext>
            </a:extLst>
          </p:cNvPr>
          <p:cNvSpPr>
            <a:spLocks noGrp="1"/>
          </p:cNvSpPr>
          <p:nvPr>
            <p:ph type="title"/>
          </p:nvPr>
        </p:nvSpPr>
        <p:spPr/>
        <p:txBody>
          <a:bodyPr/>
          <a:lstStyle/>
          <a:p>
            <a:r>
              <a:rPr lang="en-US" dirty="0"/>
              <a:t>Types of informed consent </a:t>
            </a:r>
          </a:p>
        </p:txBody>
      </p:sp>
      <p:sp>
        <p:nvSpPr>
          <p:cNvPr id="3" name="2 Marcador de contenido"/>
          <p:cNvSpPr>
            <a:spLocks noGrp="1"/>
          </p:cNvSpPr>
          <p:nvPr>
            <p:ph type="body" sz="quarter" idx="10"/>
          </p:nvPr>
        </p:nvSpPr>
        <p:spPr>
          <a:xfrm>
            <a:off x="772531" y="1295400"/>
            <a:ext cx="8513338" cy="2590800"/>
          </a:xfrm>
        </p:spPr>
        <p:txBody>
          <a:bodyPr/>
          <a:lstStyle/>
          <a:p>
            <a:pPr marL="342900" indent="-342900" algn="l" rtl="0">
              <a:lnSpc>
                <a:spcPts val="2600"/>
              </a:lnSpc>
              <a:spcBef>
                <a:spcPts val="600"/>
              </a:spcBef>
              <a:spcAft>
                <a:spcPts val="600"/>
              </a:spcAft>
              <a:buClr>
                <a:srgbClr val="AB2472"/>
              </a:buClr>
              <a:buSzPct val="100000"/>
              <a:buFont typeface="Wingdings" panose="05000000000000000000" pitchFamily="2" charset="2"/>
              <a:buChar char="§"/>
            </a:pPr>
            <a:r>
              <a:rPr lang="en-US" sz="2200" dirty="0">
                <a:latin typeface="Century Gothic" panose="020B0502020202020204" pitchFamily="34" charset="0"/>
              </a:rPr>
              <a:t>Type of informed consent is determined by the level of risk that human subjects could experience when participating in research.</a:t>
            </a:r>
          </a:p>
          <a:p>
            <a:endParaRPr lang="en-US" dirty="0">
              <a:latin typeface="Century Gothic" panose="020B0502020202020204" pitchFamily="34" charset="0"/>
            </a:endParaRPr>
          </a:p>
        </p:txBody>
      </p:sp>
      <p:sp>
        <p:nvSpPr>
          <p:cNvPr id="4" name="3 Rectángulo redondeado"/>
          <p:cNvSpPr/>
          <p:nvPr/>
        </p:nvSpPr>
        <p:spPr>
          <a:xfrm>
            <a:off x="435089" y="2819401"/>
            <a:ext cx="2138638" cy="3918316"/>
          </a:xfrm>
          <a:prstGeom prst="roundRect">
            <a:avLst>
              <a:gd name="adj" fmla="val 16667"/>
            </a:avLst>
          </a:prstGeom>
          <a:solidFill>
            <a:srgbClr val="5E9A8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a:solidFill>
                  <a:schemeClr val="bg1"/>
                </a:solidFill>
                <a:latin typeface="Century Gothic" panose="020B0502020202020204" pitchFamily="34" charset="0"/>
              </a:rPr>
              <a:t>1. No risk</a:t>
            </a:r>
          </a:p>
          <a:p>
            <a:pPr algn="ctr"/>
            <a:endParaRPr lang="en-US" sz="2400" b="1" dirty="0">
              <a:solidFill>
                <a:schemeClr val="bg1"/>
              </a:solidFill>
              <a:latin typeface="Century Gothic" panose="020B0502020202020204" pitchFamily="34" charset="0"/>
            </a:endParaRPr>
          </a:p>
          <a:p>
            <a:pPr marL="339725" indent="-339725"/>
            <a:r>
              <a:rPr lang="en-US" sz="2400" b="1" dirty="0">
                <a:solidFill>
                  <a:schemeClr val="bg1"/>
                </a:solidFill>
                <a:latin typeface="Century Gothic" panose="020B0502020202020204" pitchFamily="34" charset="0"/>
              </a:rPr>
              <a:t>2. Minimal risk</a:t>
            </a:r>
          </a:p>
          <a:p>
            <a:pPr algn="ctr"/>
            <a:endParaRPr lang="en-US" sz="2400" b="1" dirty="0">
              <a:solidFill>
                <a:schemeClr val="bg1"/>
              </a:solidFill>
              <a:latin typeface="Century Gothic" panose="020B0502020202020204" pitchFamily="34" charset="0"/>
            </a:endParaRPr>
          </a:p>
          <a:p>
            <a:pPr marL="339725" indent="-339725"/>
            <a:r>
              <a:rPr lang="en-US" sz="2400" b="1" dirty="0">
                <a:solidFill>
                  <a:schemeClr val="bg1"/>
                </a:solidFill>
                <a:latin typeface="Century Gothic" panose="020B0502020202020204" pitchFamily="34" charset="0"/>
              </a:rPr>
              <a:t>3. Greater than minimal risk</a:t>
            </a:r>
          </a:p>
        </p:txBody>
      </p:sp>
      <p:sp>
        <p:nvSpPr>
          <p:cNvPr id="5" name="4 Rectángulo redondeado"/>
          <p:cNvSpPr/>
          <p:nvPr/>
        </p:nvSpPr>
        <p:spPr>
          <a:xfrm>
            <a:off x="3761859" y="2133600"/>
            <a:ext cx="5813282" cy="5410200"/>
          </a:xfrm>
          <a:prstGeom prst="roundRect">
            <a:avLst/>
          </a:prstGeom>
          <a:solidFill>
            <a:srgbClr val="B6D2C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82880" rtlCol="0" anchor="t" anchorCtr="0"/>
          <a:lstStyle/>
          <a:p>
            <a:pPr>
              <a:spcAft>
                <a:spcPts val="600"/>
              </a:spcAft>
            </a:pPr>
            <a:r>
              <a:rPr lang="en-US" b="1" dirty="0">
                <a:solidFill>
                  <a:schemeClr val="tx1"/>
                </a:solidFill>
                <a:latin typeface="Century Gothic" panose="020B0502020202020204" pitchFamily="34" charset="0"/>
              </a:rPr>
              <a:t>1. No informed consent format required</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Database analysis</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Blood bank samples analysis</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Clinical records analysis</a:t>
            </a:r>
          </a:p>
          <a:p>
            <a:pPr>
              <a:spcAft>
                <a:spcPts val="600"/>
              </a:spcAft>
            </a:pPr>
            <a:r>
              <a:rPr lang="en-US" b="1" dirty="0">
                <a:solidFill>
                  <a:schemeClr val="tx1"/>
                </a:solidFill>
                <a:latin typeface="Century Gothic" panose="020B0502020202020204" pitchFamily="34" charset="0"/>
              </a:rPr>
              <a:t>2. Oral informed consent appropriate</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No vulnerable subjects</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Social  </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Researcher leaves data card with informants</a:t>
            </a:r>
          </a:p>
          <a:p>
            <a:pPr>
              <a:spcAft>
                <a:spcPts val="600"/>
              </a:spcAft>
            </a:pPr>
            <a:r>
              <a:rPr lang="en-US" b="1" dirty="0">
                <a:solidFill>
                  <a:schemeClr val="tx1"/>
                </a:solidFill>
                <a:latin typeface="Century Gothic" panose="020B0502020202020204" pitchFamily="34" charset="0"/>
              </a:rPr>
              <a:t>3. Written informed consent is required</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Vulnerable populations </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Any medical and physical procedure</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Two signatures (subject and witness) may </a:t>
            </a:r>
            <a:br>
              <a:rPr lang="en-US" sz="1600" dirty="0">
                <a:solidFill>
                  <a:schemeClr val="tx1"/>
                </a:solidFill>
                <a:latin typeface="Century Gothic" panose="020B0502020202020204" pitchFamily="34" charset="0"/>
              </a:rPr>
            </a:br>
            <a:r>
              <a:rPr lang="en-US" sz="1600" dirty="0">
                <a:solidFill>
                  <a:schemeClr val="tx1"/>
                </a:solidFill>
                <a:latin typeface="Century Gothic" panose="020B0502020202020204" pitchFamily="34" charset="0"/>
              </a:rPr>
              <a:t>be required</a:t>
            </a:r>
          </a:p>
          <a:p>
            <a:pPr marL="627063" lvl="1" indent="-287338">
              <a:spcAft>
                <a:spcPts val="600"/>
              </a:spcAft>
              <a:buFont typeface="Wingdings" panose="05000000000000000000" pitchFamily="2" charset="2"/>
              <a:buChar char="§"/>
            </a:pPr>
            <a:r>
              <a:rPr lang="en-US" sz="1600" dirty="0">
                <a:solidFill>
                  <a:schemeClr val="tx1"/>
                </a:solidFill>
                <a:latin typeface="Century Gothic" panose="020B0502020202020204" pitchFamily="34" charset="0"/>
              </a:rPr>
              <a:t>Copy of informed consent is given </a:t>
            </a:r>
            <a:br>
              <a:rPr lang="en-US" sz="1600" dirty="0">
                <a:solidFill>
                  <a:schemeClr val="tx1"/>
                </a:solidFill>
                <a:latin typeface="Century Gothic" panose="020B0502020202020204" pitchFamily="34" charset="0"/>
              </a:rPr>
            </a:br>
            <a:r>
              <a:rPr lang="en-US" sz="1600" dirty="0">
                <a:solidFill>
                  <a:schemeClr val="tx1"/>
                </a:solidFill>
                <a:latin typeface="Century Gothic" panose="020B0502020202020204" pitchFamily="34" charset="0"/>
              </a:rPr>
              <a:t>to subject</a:t>
            </a:r>
            <a:endParaRPr lang="en-US" dirty="0">
              <a:latin typeface="Century Gothic" panose="020B0502020202020204" pitchFamily="34" charset="0"/>
            </a:endParaRPr>
          </a:p>
        </p:txBody>
      </p:sp>
      <p:sp>
        <p:nvSpPr>
          <p:cNvPr id="6" name="5 Flecha derecha"/>
          <p:cNvSpPr/>
          <p:nvPr/>
        </p:nvSpPr>
        <p:spPr>
          <a:xfrm>
            <a:off x="2743200" y="3048000"/>
            <a:ext cx="792088" cy="712879"/>
          </a:xfrm>
          <a:prstGeom prst="rightArrow">
            <a:avLst/>
          </a:prstGeom>
          <a:solidFill>
            <a:schemeClr val="accent3">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80"/>
          </a:p>
        </p:txBody>
      </p:sp>
      <p:sp>
        <p:nvSpPr>
          <p:cNvPr id="7" name="6 Flecha derecha"/>
          <p:cNvSpPr/>
          <p:nvPr/>
        </p:nvSpPr>
        <p:spPr>
          <a:xfrm>
            <a:off x="2743200" y="4267200"/>
            <a:ext cx="792088" cy="712879"/>
          </a:xfrm>
          <a:prstGeom prst="rightArrow">
            <a:avLst/>
          </a:prstGeom>
          <a:solidFill>
            <a:schemeClr val="accent3">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80"/>
          </a:p>
        </p:txBody>
      </p:sp>
      <p:sp>
        <p:nvSpPr>
          <p:cNvPr id="8" name="7 Flecha derecha"/>
          <p:cNvSpPr/>
          <p:nvPr/>
        </p:nvSpPr>
        <p:spPr>
          <a:xfrm>
            <a:off x="2743200" y="5562600"/>
            <a:ext cx="792088" cy="712879"/>
          </a:xfrm>
          <a:prstGeom prst="rightArrow">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80"/>
          </a:p>
        </p:txBody>
      </p:sp>
      <p:sp>
        <p:nvSpPr>
          <p:cNvPr id="15" name="8 Rectángulo redondeado">
            <a:extLst>
              <a:ext uri="{FF2B5EF4-FFF2-40B4-BE49-F238E27FC236}">
                <a16:creationId xmlns:a16="http://schemas.microsoft.com/office/drawing/2014/main" id="{15D36C10-4428-42E6-8420-6ECFEF4838B4}"/>
              </a:ext>
            </a:extLst>
          </p:cNvPr>
          <p:cNvSpPr/>
          <p:nvPr/>
        </p:nvSpPr>
        <p:spPr>
          <a:xfrm>
            <a:off x="381000" y="2133600"/>
            <a:ext cx="9372600" cy="5410200"/>
          </a:xfrm>
          <a:prstGeom prst="roundRect">
            <a:avLst/>
          </a:prstGeom>
          <a:ln/>
        </p:spPr>
        <p:style>
          <a:lnRef idx="3">
            <a:schemeClr val="lt1"/>
          </a:lnRef>
          <a:fillRef idx="1">
            <a:schemeClr val="accent3"/>
          </a:fillRef>
          <a:effectRef idx="1">
            <a:schemeClr val="accent3"/>
          </a:effectRef>
          <a:fontRef idx="minor">
            <a:schemeClr val="lt1"/>
          </a:fontRef>
        </p:style>
        <p:txBody>
          <a:bodyPr rtlCol="0" anchor="ctr"/>
          <a:lstStyle/>
          <a:p>
            <a:pPr algn="ctr"/>
            <a:r>
              <a:rPr lang="en-US" sz="4800" b="1" dirty="0">
                <a:solidFill>
                  <a:schemeClr val="bg1"/>
                </a:solidFill>
                <a:latin typeface="Century Gothic" panose="020B0502020202020204" pitchFamily="34" charset="0"/>
              </a:rPr>
              <a:t>This will vary by discipline, country, and context</a:t>
            </a:r>
          </a:p>
        </p:txBody>
      </p:sp>
    </p:spTree>
    <p:extLst>
      <p:ext uri="{BB962C8B-B14F-4D97-AF65-F5344CB8AC3E}">
        <p14:creationId xmlns:p14="http://schemas.microsoft.com/office/powerpoint/2010/main" val="937955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1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5E662ED-120A-4F1E-B085-CA78DFA815B9}"/>
              </a:ext>
            </a:extLst>
          </p:cNvPr>
          <p:cNvSpPr>
            <a:spLocks noGrp="1"/>
          </p:cNvSpPr>
          <p:nvPr>
            <p:ph type="title"/>
          </p:nvPr>
        </p:nvSpPr>
        <p:spPr/>
        <p:txBody>
          <a:bodyPr/>
          <a:lstStyle/>
          <a:p>
            <a:r>
              <a:rPr lang="en-US" dirty="0"/>
              <a:t>Voluntary participation?</a:t>
            </a:r>
          </a:p>
        </p:txBody>
      </p:sp>
      <p:sp>
        <p:nvSpPr>
          <p:cNvPr id="3" name="2 Marcador de contenido"/>
          <p:cNvSpPr>
            <a:spLocks noGrp="1"/>
          </p:cNvSpPr>
          <p:nvPr>
            <p:ph type="body" sz="quarter" idx="10"/>
          </p:nvPr>
        </p:nvSpPr>
        <p:spPr>
          <a:xfrm>
            <a:off x="914399" y="1481237"/>
            <a:ext cx="8724023" cy="5500588"/>
          </a:xfrm>
        </p:spPr>
        <p:txBody>
          <a:bodyPr>
            <a:noAutofit/>
          </a:bodyPr>
          <a:lstStyle/>
          <a:p>
            <a:pPr algn="l" rtl="0">
              <a:spcBef>
                <a:spcPts val="600"/>
              </a:spcBef>
              <a:spcAft>
                <a:spcPts val="600"/>
              </a:spcAft>
              <a:buClr>
                <a:schemeClr val="tx1"/>
              </a:buClr>
              <a:buSzPct val="76000"/>
            </a:pPr>
            <a:r>
              <a:rPr lang="en-US" sz="3200" b="1" kern="1200" dirty="0">
                <a:solidFill>
                  <a:schemeClr val="tx1"/>
                </a:solidFill>
                <a:latin typeface="Century Gothic" panose="020B0502020202020204" pitchFamily="34" charset="0"/>
              </a:rPr>
              <a:t>Power differentials occur with:</a:t>
            </a:r>
          </a:p>
          <a:p>
            <a:pPr marL="742950" lvl="3" indent="-457200" algn="l" rtl="0">
              <a:spcBef>
                <a:spcPts val="600"/>
              </a:spcBef>
              <a:spcAft>
                <a:spcPts val="6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Beneficiaries of the program</a:t>
            </a:r>
          </a:p>
          <a:p>
            <a:pPr marL="742950" lvl="3" indent="-457200" algn="l" rtl="0">
              <a:spcBef>
                <a:spcPts val="600"/>
              </a:spcBef>
              <a:spcAft>
                <a:spcPts val="6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Program officers, employees, </a:t>
            </a:r>
            <a:br>
              <a:rPr lang="en-US" sz="3200" kern="1200" dirty="0">
                <a:solidFill>
                  <a:schemeClr val="tx1"/>
                </a:solidFill>
                <a:latin typeface="Century Gothic" panose="020B0502020202020204" pitchFamily="34" charset="0"/>
              </a:rPr>
            </a:br>
            <a:r>
              <a:rPr lang="en-US" sz="3200" kern="1200" dirty="0">
                <a:solidFill>
                  <a:schemeClr val="tx1"/>
                </a:solidFill>
                <a:latin typeface="Century Gothic" panose="020B0502020202020204" pitchFamily="34" charset="0"/>
              </a:rPr>
              <a:t>or volunteers</a:t>
            </a:r>
          </a:p>
          <a:p>
            <a:pPr marL="742950" lvl="3" indent="-457200" algn="l" rtl="0">
              <a:spcBef>
                <a:spcPts val="600"/>
              </a:spcBef>
              <a:spcAft>
                <a:spcPts val="600"/>
              </a:spcAft>
              <a:buClr>
                <a:srgbClr val="AB2472"/>
              </a:buClr>
              <a:buSzPct val="100000"/>
              <a:buFont typeface="Wingdings" panose="05000000000000000000" pitchFamily="2" charset="2"/>
              <a:buChar char="§"/>
            </a:pPr>
            <a:r>
              <a:rPr lang="en-US" sz="3200" kern="1200" dirty="0">
                <a:solidFill>
                  <a:schemeClr val="tx1"/>
                </a:solidFill>
                <a:latin typeface="Century Gothic" panose="020B0502020202020204" pitchFamily="34" charset="0"/>
              </a:rPr>
              <a:t>Different social/economic/</a:t>
            </a:r>
            <a:br>
              <a:rPr lang="en-US" sz="3200" kern="1200" dirty="0">
                <a:solidFill>
                  <a:schemeClr val="tx1"/>
                </a:solidFill>
                <a:latin typeface="Century Gothic" panose="020B0502020202020204" pitchFamily="34" charset="0"/>
              </a:rPr>
            </a:br>
            <a:r>
              <a:rPr lang="en-US" sz="3200" kern="1200" dirty="0">
                <a:solidFill>
                  <a:schemeClr val="tx1"/>
                </a:solidFill>
                <a:latin typeface="Century Gothic" panose="020B0502020202020204" pitchFamily="34" charset="0"/>
              </a:rPr>
              <a:t>educational status </a:t>
            </a:r>
          </a:p>
          <a:p>
            <a:pPr algn="l" rtl="0">
              <a:spcBef>
                <a:spcPts val="1200"/>
              </a:spcBef>
              <a:spcAft>
                <a:spcPts val="600"/>
              </a:spcAft>
              <a:buClr>
                <a:schemeClr val="tx1"/>
              </a:buClr>
              <a:buSzPct val="76000"/>
            </a:pPr>
            <a:r>
              <a:rPr lang="en-US" sz="3200" b="1" kern="1200" dirty="0">
                <a:solidFill>
                  <a:schemeClr val="tx1"/>
                </a:solidFill>
                <a:latin typeface="Century Gothic" panose="020B0502020202020204" pitchFamily="34" charset="0"/>
              </a:rPr>
              <a:t>Coercion happens when there is:</a:t>
            </a:r>
          </a:p>
          <a:p>
            <a:pPr marL="742950" lvl="3" indent="-457200" algn="l" rtl="0">
              <a:spcBef>
                <a:spcPts val="600"/>
              </a:spcBef>
              <a:spcAft>
                <a:spcPts val="600"/>
              </a:spcAft>
              <a:buClr>
                <a:srgbClr val="AB2472"/>
              </a:buClr>
              <a:buSzPct val="100000"/>
              <a:buFont typeface="Wingdings" panose="05000000000000000000" pitchFamily="2" charset="2"/>
              <a:buChar char="§"/>
              <a:tabLst>
                <a:tab pos="285750" algn="l"/>
              </a:tabLst>
            </a:pPr>
            <a:r>
              <a:rPr lang="en-US" sz="3200" kern="1200" dirty="0">
                <a:solidFill>
                  <a:schemeClr val="tx1"/>
                </a:solidFill>
                <a:latin typeface="Century Gothic" panose="020B0502020202020204" pitchFamily="34" charset="0"/>
              </a:rPr>
              <a:t>Lack of comprehension</a:t>
            </a:r>
          </a:p>
          <a:p>
            <a:pPr marL="742950" lvl="3" indent="-457200" algn="l" rtl="0">
              <a:spcBef>
                <a:spcPts val="600"/>
              </a:spcBef>
              <a:spcAft>
                <a:spcPts val="600"/>
              </a:spcAft>
              <a:buClr>
                <a:srgbClr val="AB2472"/>
              </a:buClr>
              <a:buSzPct val="100000"/>
              <a:buFont typeface="Wingdings" panose="05000000000000000000" pitchFamily="2" charset="2"/>
              <a:buChar char="§"/>
              <a:tabLst>
                <a:tab pos="285750" algn="l"/>
              </a:tabLst>
            </a:pPr>
            <a:r>
              <a:rPr lang="en-US" sz="3200" kern="1200" dirty="0">
                <a:solidFill>
                  <a:schemeClr val="tx1"/>
                </a:solidFill>
                <a:latin typeface="Century Gothic" panose="020B0502020202020204" pitchFamily="34" charset="0"/>
              </a:rPr>
              <a:t>Inadequate incentive or compensation</a:t>
            </a:r>
          </a:p>
        </p:txBody>
      </p:sp>
    </p:spTree>
    <p:extLst>
      <p:ext uri="{BB962C8B-B14F-4D97-AF65-F5344CB8AC3E}">
        <p14:creationId xmlns:p14="http://schemas.microsoft.com/office/powerpoint/2010/main" val="4068637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1E877E9-2B15-417D-9CEB-1A1D45399964}"/>
              </a:ext>
            </a:extLst>
          </p:cNvPr>
          <p:cNvSpPr>
            <a:spLocks noGrp="1"/>
          </p:cNvSpPr>
          <p:nvPr>
            <p:ph type="title"/>
          </p:nvPr>
        </p:nvSpPr>
        <p:spPr>
          <a:xfrm>
            <a:off x="561845" y="457200"/>
            <a:ext cx="9191756" cy="914400"/>
          </a:xfrm>
        </p:spPr>
        <p:txBody>
          <a:bodyPr/>
          <a:lstStyle/>
          <a:p>
            <a:r>
              <a:rPr lang="en-US" sz="4400" spc="-100" dirty="0"/>
              <a:t>Obtaining voluntary participation</a:t>
            </a:r>
          </a:p>
        </p:txBody>
      </p:sp>
      <p:sp>
        <p:nvSpPr>
          <p:cNvPr id="3" name="2 Marcador de contenido"/>
          <p:cNvSpPr>
            <a:spLocks noGrp="1"/>
          </p:cNvSpPr>
          <p:nvPr>
            <p:ph type="body" sz="quarter" idx="10"/>
          </p:nvPr>
        </p:nvSpPr>
        <p:spPr>
          <a:xfrm>
            <a:off x="814322" y="1600200"/>
            <a:ext cx="8429755" cy="5867400"/>
          </a:xfrm>
        </p:spPr>
        <p:txBody>
          <a:bodyPr>
            <a:noAutofit/>
          </a:bodyPr>
          <a:lstStyle/>
          <a:p>
            <a:pPr marL="400050" indent="-400050" algn="l" rtl="0">
              <a:spcAft>
                <a:spcPts val="600"/>
              </a:spcAft>
              <a:buClr>
                <a:srgbClr val="AB2472"/>
              </a:buClr>
              <a:buSzPct val="100000"/>
              <a:buFont typeface="Wingdings" panose="05000000000000000000" pitchFamily="2" charset="2"/>
              <a:buChar char="§"/>
            </a:pPr>
            <a:r>
              <a:rPr lang="en-US" sz="2800" dirty="0">
                <a:solidFill>
                  <a:schemeClr val="tx1"/>
                </a:solidFill>
                <a:latin typeface="Century Gothic" panose="020B0502020202020204" pitchFamily="34" charset="0"/>
              </a:rPr>
              <a:t>Create an informed consent form that is </a:t>
            </a:r>
            <a:r>
              <a:rPr lang="en-US" sz="2800" b="1" dirty="0">
                <a:solidFill>
                  <a:srgbClr val="376092"/>
                </a:solidFill>
                <a:latin typeface="Century Gothic" panose="020B0502020202020204" pitchFamily="34" charset="0"/>
              </a:rPr>
              <a:t>easy </a:t>
            </a:r>
            <a:br>
              <a:rPr lang="en-US" sz="2800" b="1" dirty="0">
                <a:solidFill>
                  <a:srgbClr val="376092"/>
                </a:solidFill>
                <a:latin typeface="Century Gothic" panose="020B0502020202020204" pitchFamily="34" charset="0"/>
              </a:rPr>
            </a:br>
            <a:r>
              <a:rPr lang="en-US" sz="2800" b="1" dirty="0">
                <a:solidFill>
                  <a:srgbClr val="376092"/>
                </a:solidFill>
                <a:latin typeface="Century Gothic" panose="020B0502020202020204" pitchFamily="34" charset="0"/>
              </a:rPr>
              <a:t>to understand</a:t>
            </a:r>
          </a:p>
          <a:p>
            <a:pPr marL="1085850" lvl="3" indent="-457200" algn="l" rtl="0">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Pilot it before fieldwork</a:t>
            </a:r>
          </a:p>
          <a:p>
            <a:pPr marL="400050" indent="-400050" algn="l" rtl="0">
              <a:spcBef>
                <a:spcPts val="600"/>
              </a:spcBef>
              <a:spcAft>
                <a:spcPts val="1200"/>
              </a:spcAft>
              <a:buClr>
                <a:srgbClr val="AB2472"/>
              </a:buClr>
              <a:buSzPct val="100000"/>
              <a:buFont typeface="Wingdings" panose="05000000000000000000" pitchFamily="2" charset="2"/>
              <a:buChar char="§"/>
            </a:pPr>
            <a:r>
              <a:rPr lang="en-US" sz="2800" dirty="0">
                <a:solidFill>
                  <a:schemeClr val="tx1"/>
                </a:solidFill>
                <a:latin typeface="Century Gothic" panose="020B0502020202020204" pitchFamily="34" charset="0"/>
              </a:rPr>
              <a:t>Sometimes you need consent from </a:t>
            </a:r>
            <a:br>
              <a:rPr lang="en-US" sz="2800" dirty="0">
                <a:solidFill>
                  <a:schemeClr val="tx1"/>
                </a:solidFill>
                <a:latin typeface="Century Gothic" panose="020B0502020202020204" pitchFamily="34" charset="0"/>
              </a:rPr>
            </a:br>
            <a:r>
              <a:rPr lang="en-US" sz="2800" dirty="0">
                <a:solidFill>
                  <a:schemeClr val="tx1"/>
                </a:solidFill>
                <a:latin typeface="Century Gothic" panose="020B0502020202020204" pitchFamily="34" charset="0"/>
              </a:rPr>
              <a:t>community leaders</a:t>
            </a:r>
          </a:p>
          <a:p>
            <a:pPr marL="400050" indent="-400050" algn="l" rtl="0">
              <a:spcAft>
                <a:spcPts val="600"/>
              </a:spcAft>
              <a:buClr>
                <a:srgbClr val="AB2472"/>
              </a:buClr>
              <a:buSzPct val="100000"/>
              <a:buFont typeface="Wingdings" panose="05000000000000000000" pitchFamily="2" charset="2"/>
              <a:buChar char="§"/>
            </a:pPr>
            <a:r>
              <a:rPr lang="en-US" sz="2800" dirty="0">
                <a:solidFill>
                  <a:schemeClr val="tx1"/>
                </a:solidFill>
                <a:latin typeface="Century Gothic" panose="020B0502020202020204" pitchFamily="34" charset="0"/>
              </a:rPr>
              <a:t>Considerations</a:t>
            </a:r>
          </a:p>
          <a:p>
            <a:pPr marL="1085850" lvl="3" indent="-457200" algn="l" rtl="0">
              <a:spcAft>
                <a:spcPts val="600"/>
              </a:spcAft>
              <a:buClr>
                <a:srgbClr val="AB2472"/>
              </a:buClr>
              <a:buSzPct val="85000"/>
              <a:buFont typeface="Courier New" panose="02070309020205020404" pitchFamily="49" charset="0"/>
              <a:buChar char="o"/>
            </a:pPr>
            <a:r>
              <a:rPr lang="en-US" sz="2600" b="1" dirty="0">
                <a:solidFill>
                  <a:srgbClr val="376092"/>
                </a:solidFill>
                <a:latin typeface="Century Gothic" panose="020B0502020202020204" pitchFamily="34" charset="0"/>
              </a:rPr>
              <a:t>Attitude</a:t>
            </a:r>
            <a:r>
              <a:rPr lang="en-US" sz="2600" dirty="0">
                <a:solidFill>
                  <a:schemeClr val="tx1"/>
                </a:solidFill>
                <a:latin typeface="Century Gothic" panose="020B0502020202020204" pitchFamily="34" charset="0"/>
              </a:rPr>
              <a:t> in approaching participants</a:t>
            </a:r>
          </a:p>
          <a:p>
            <a:pPr marL="1085850" lvl="3" indent="-457200" algn="l" rtl="0">
              <a:spcAft>
                <a:spcPts val="600"/>
              </a:spcAft>
              <a:buClr>
                <a:srgbClr val="AB2472"/>
              </a:buClr>
              <a:buSzPct val="85000"/>
              <a:buFont typeface="Courier New" panose="02070309020205020404" pitchFamily="49" charset="0"/>
              <a:buChar char="o"/>
            </a:pPr>
            <a:r>
              <a:rPr lang="en-US" sz="2600" b="1" dirty="0">
                <a:solidFill>
                  <a:srgbClr val="376092"/>
                </a:solidFill>
                <a:latin typeface="Century Gothic" panose="020B0502020202020204" pitchFamily="34" charset="0"/>
              </a:rPr>
              <a:t>Illiterate</a:t>
            </a:r>
            <a:r>
              <a:rPr lang="en-US" sz="2600" dirty="0">
                <a:solidFill>
                  <a:schemeClr val="tx1"/>
                </a:solidFill>
                <a:latin typeface="Century Gothic" panose="020B0502020202020204" pitchFamily="34" charset="0"/>
              </a:rPr>
              <a:t> subjects</a:t>
            </a:r>
          </a:p>
          <a:p>
            <a:pPr marL="1085850" lvl="3" indent="-457200" algn="l" rtl="0">
              <a:spcAft>
                <a:spcPts val="600"/>
              </a:spcAft>
              <a:buClr>
                <a:srgbClr val="AB2472"/>
              </a:buClr>
              <a:buSzPct val="85000"/>
              <a:buFont typeface="Courier New" panose="02070309020205020404" pitchFamily="49" charset="0"/>
              <a:buChar char="o"/>
            </a:pPr>
            <a:r>
              <a:rPr lang="en-US" sz="2600" b="1" dirty="0">
                <a:solidFill>
                  <a:srgbClr val="376092"/>
                </a:solidFill>
                <a:latin typeface="Century Gothic" panose="020B0502020202020204" pitchFamily="34" charset="0"/>
              </a:rPr>
              <a:t>Walking/driving </a:t>
            </a:r>
            <a:r>
              <a:rPr lang="en-US" sz="2600" dirty="0">
                <a:solidFill>
                  <a:schemeClr val="tx1"/>
                </a:solidFill>
                <a:latin typeface="Century Gothic" panose="020B0502020202020204" pitchFamily="34" charset="0"/>
              </a:rPr>
              <a:t>to homes</a:t>
            </a:r>
          </a:p>
          <a:p>
            <a:pPr marL="1085850" lvl="3" indent="-457200" algn="l" rtl="0">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How you </a:t>
            </a:r>
            <a:r>
              <a:rPr lang="en-US" sz="2600" b="1" dirty="0">
                <a:solidFill>
                  <a:srgbClr val="376092"/>
                </a:solidFill>
                <a:latin typeface="Century Gothic" panose="020B0502020202020204" pitchFamily="34" charset="0"/>
              </a:rPr>
              <a:t>dress</a:t>
            </a:r>
            <a:r>
              <a:rPr lang="en-US" sz="2600" dirty="0">
                <a:solidFill>
                  <a:srgbClr val="1E1860"/>
                </a:solidFill>
                <a:latin typeface="Century Gothic" panose="020B0502020202020204" pitchFamily="34" charset="0"/>
              </a:rPr>
              <a:t> </a:t>
            </a:r>
            <a:r>
              <a:rPr lang="en-US" sz="2600" dirty="0">
                <a:solidFill>
                  <a:schemeClr val="tx1"/>
                </a:solidFill>
                <a:latin typeface="Century Gothic" panose="020B0502020202020204" pitchFamily="34" charset="0"/>
              </a:rPr>
              <a:t>and identify yourself</a:t>
            </a:r>
          </a:p>
          <a:p>
            <a:pPr marL="1085850" lvl="3" indent="-457200" algn="l" rtl="0">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Appropriate </a:t>
            </a:r>
            <a:r>
              <a:rPr lang="en-US" sz="2600" b="1" dirty="0">
                <a:solidFill>
                  <a:srgbClr val="376092"/>
                </a:solidFill>
                <a:latin typeface="Century Gothic" panose="020B0502020202020204" pitchFamily="34" charset="0"/>
              </a:rPr>
              <a:t>setting</a:t>
            </a:r>
          </a:p>
          <a:p>
            <a:pPr marL="1085850" lvl="3" indent="-457200" algn="l" rtl="0">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Allow sufficient </a:t>
            </a:r>
            <a:r>
              <a:rPr lang="en-US" sz="2600" b="1" dirty="0">
                <a:solidFill>
                  <a:srgbClr val="376092"/>
                </a:solidFill>
                <a:latin typeface="Century Gothic" panose="020B0502020202020204" pitchFamily="34" charset="0"/>
              </a:rPr>
              <a:t>time</a:t>
            </a:r>
            <a:r>
              <a:rPr lang="en-US" sz="2600" dirty="0">
                <a:solidFill>
                  <a:srgbClr val="1E1860"/>
                </a:solidFill>
                <a:latin typeface="Century Gothic" panose="020B0502020202020204" pitchFamily="34" charset="0"/>
              </a:rPr>
              <a:t> </a:t>
            </a:r>
            <a:r>
              <a:rPr lang="en-US" sz="2600" dirty="0">
                <a:solidFill>
                  <a:schemeClr val="tx1"/>
                </a:solidFill>
                <a:latin typeface="Century Gothic" panose="020B0502020202020204" pitchFamily="34" charset="0"/>
              </a:rPr>
              <a:t>to review form</a:t>
            </a:r>
            <a:endParaRPr lang="en-US" sz="2600" dirty="0">
              <a:latin typeface="Century Gothic" panose="020B0502020202020204" pitchFamily="34" charset="0"/>
            </a:endParaRPr>
          </a:p>
        </p:txBody>
      </p:sp>
    </p:spTree>
    <p:extLst>
      <p:ext uri="{BB962C8B-B14F-4D97-AF65-F5344CB8AC3E}">
        <p14:creationId xmlns:p14="http://schemas.microsoft.com/office/powerpoint/2010/main" val="211978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4CF1AF-E0E3-4B4F-807E-5A28456BCEB8}"/>
              </a:ext>
            </a:extLst>
          </p:cNvPr>
          <p:cNvSpPr>
            <a:spLocks noGrp="1"/>
          </p:cNvSpPr>
          <p:nvPr>
            <p:ph type="title"/>
          </p:nvPr>
        </p:nvSpPr>
        <p:spPr>
          <a:xfrm>
            <a:off x="561845" y="366812"/>
            <a:ext cx="8724024" cy="724393"/>
          </a:xfrm>
        </p:spPr>
        <p:txBody>
          <a:bodyPr/>
          <a:lstStyle/>
          <a:p>
            <a:r>
              <a:rPr lang="en-US" dirty="0"/>
              <a:t>Informed consent</a:t>
            </a:r>
          </a:p>
        </p:txBody>
      </p:sp>
      <p:sp>
        <p:nvSpPr>
          <p:cNvPr id="3" name="2 Marcador de contenido"/>
          <p:cNvSpPr>
            <a:spLocks noGrp="1"/>
          </p:cNvSpPr>
          <p:nvPr>
            <p:ph type="body" sz="quarter" idx="10"/>
          </p:nvPr>
        </p:nvSpPr>
        <p:spPr>
          <a:xfrm>
            <a:off x="990600" y="2095007"/>
            <a:ext cx="8153399" cy="5310581"/>
          </a:xfrm>
        </p:spPr>
        <p:txBody>
          <a:bodyPr/>
          <a:lstStyle/>
          <a:p>
            <a:pPr marL="396875" indent="-396875" algn="l" rtl="0">
              <a:spcBef>
                <a:spcPts val="600"/>
              </a:spcBef>
              <a:spcAft>
                <a:spcPts val="600"/>
              </a:spcAft>
              <a:buClr>
                <a:srgbClr val="AB2472"/>
              </a:buClr>
              <a:buSzPct val="100000"/>
              <a:buFont typeface="Wingdings" panose="05000000000000000000" pitchFamily="2" charset="2"/>
              <a:buChar char="§"/>
            </a:pPr>
            <a:r>
              <a:rPr lang="en-US" b="1" dirty="0">
                <a:solidFill>
                  <a:srgbClr val="376092"/>
                </a:solidFill>
                <a:latin typeface="Century Gothic" panose="020B0502020202020204" pitchFamily="34" charset="0"/>
              </a:rPr>
              <a:t>Informed consent forms (ICF) could scare people</a:t>
            </a:r>
            <a:r>
              <a:rPr lang="en-US" dirty="0">
                <a:solidFill>
                  <a:srgbClr val="376092"/>
                </a:solidFill>
                <a:latin typeface="Century Gothic" panose="020B0502020202020204" pitchFamily="34" charset="0"/>
              </a:rPr>
              <a:t> </a:t>
            </a:r>
            <a:r>
              <a:rPr lang="en-US" dirty="0">
                <a:solidFill>
                  <a:schemeClr val="tx1"/>
                </a:solidFill>
                <a:latin typeface="Century Gothic" panose="020B0502020202020204" pitchFamily="34" charset="0"/>
              </a:rPr>
              <a:t>and create discomfort between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the evaluator and subject</a:t>
            </a:r>
          </a:p>
          <a:p>
            <a:pPr marL="396875" indent="-396875" algn="l" rtl="0">
              <a:spcBef>
                <a:spcPts val="600"/>
              </a:spcBef>
              <a:spcAft>
                <a:spcPts val="600"/>
              </a:spcAft>
              <a:buClr>
                <a:srgbClr val="AB2472"/>
              </a:buClr>
              <a:buSzPct val="100000"/>
              <a:buFont typeface="Wingdings" panose="05000000000000000000" pitchFamily="2" charset="2"/>
              <a:buChar char="§"/>
            </a:pPr>
            <a:r>
              <a:rPr lang="en-US" b="1" dirty="0">
                <a:solidFill>
                  <a:srgbClr val="376092"/>
                </a:solidFill>
                <a:latin typeface="Century Gothic" panose="020B0502020202020204" pitchFamily="34" charset="0"/>
              </a:rPr>
              <a:t>Confidentiality may </a:t>
            </a:r>
            <a:r>
              <a:rPr lang="en-US" b="1" u="sng" dirty="0">
                <a:solidFill>
                  <a:srgbClr val="376092"/>
                </a:solidFill>
                <a:latin typeface="Century Gothic" panose="020B0502020202020204" pitchFamily="34" charset="0"/>
              </a:rPr>
              <a:t>not</a:t>
            </a:r>
            <a:r>
              <a:rPr lang="en-US" b="1" dirty="0">
                <a:solidFill>
                  <a:srgbClr val="376092"/>
                </a:solidFill>
                <a:latin typeface="Century Gothic" panose="020B0502020202020204" pitchFamily="34" charset="0"/>
              </a:rPr>
              <a:t> be desired</a:t>
            </a:r>
            <a:r>
              <a:rPr lang="en-US" b="1" dirty="0">
                <a:solidFill>
                  <a:srgbClr val="1E1860"/>
                </a:solidFill>
                <a:latin typeface="Century Gothic" panose="020B0502020202020204" pitchFamily="34" charset="0"/>
              </a:rPr>
              <a:t> </a:t>
            </a:r>
            <a:br>
              <a:rPr lang="en-US" b="1" dirty="0">
                <a:solidFill>
                  <a:srgbClr val="1E1860"/>
                </a:solidFill>
                <a:latin typeface="Century Gothic" panose="020B0502020202020204" pitchFamily="34" charset="0"/>
              </a:rPr>
            </a:br>
            <a:r>
              <a:rPr lang="en-US" dirty="0">
                <a:solidFill>
                  <a:schemeClr val="tx1"/>
                </a:solidFill>
                <a:latin typeface="Century Gothic" panose="020B0502020202020204" pitchFamily="34" charset="0"/>
              </a:rPr>
              <a:t>by informants</a:t>
            </a:r>
          </a:p>
          <a:p>
            <a:pPr marL="396875" indent="-396875" algn="l" rtl="0">
              <a:spcBef>
                <a:spcPts val="600"/>
              </a:spcBef>
              <a:spcAft>
                <a:spcPts val="600"/>
              </a:spcAft>
              <a:buClr>
                <a:srgbClr val="AB2472"/>
              </a:buClr>
              <a:buSzPct val="100000"/>
              <a:buFont typeface="Wingdings" panose="05000000000000000000" pitchFamily="2" charset="2"/>
              <a:buChar char="§"/>
            </a:pPr>
            <a:r>
              <a:rPr lang="en-US" b="1" dirty="0">
                <a:solidFill>
                  <a:srgbClr val="376092"/>
                </a:solidFill>
                <a:latin typeface="Century Gothic" panose="020B0502020202020204" pitchFamily="34" charset="0"/>
              </a:rPr>
              <a:t>Anonymity</a:t>
            </a:r>
            <a:r>
              <a:rPr lang="en-US" dirty="0">
                <a:solidFill>
                  <a:schemeClr val="tx1"/>
                </a:solidFill>
                <a:latin typeface="Century Gothic" panose="020B0502020202020204" pitchFamily="34" charset="0"/>
              </a:rPr>
              <a:t> could be </a:t>
            </a:r>
            <a:r>
              <a:rPr lang="en-US" b="1" dirty="0">
                <a:solidFill>
                  <a:srgbClr val="376092"/>
                </a:solidFill>
                <a:latin typeface="Century Gothic" panose="020B0502020202020204" pitchFamily="34" charset="0"/>
              </a:rPr>
              <a:t>contradictory to signatures</a:t>
            </a:r>
            <a:r>
              <a:rPr lang="en-US" dirty="0">
                <a:solidFill>
                  <a:srgbClr val="1E1860"/>
                </a:solidFill>
                <a:latin typeface="Century Gothic" panose="020B0502020202020204" pitchFamily="34" charset="0"/>
              </a:rPr>
              <a:t> </a:t>
            </a:r>
            <a:r>
              <a:rPr lang="en-US" dirty="0">
                <a:solidFill>
                  <a:schemeClr val="tx1"/>
                </a:solidFill>
                <a:latin typeface="Century Gothic" panose="020B0502020202020204" pitchFamily="34" charset="0"/>
              </a:rPr>
              <a:t>and names on informed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consent forms</a:t>
            </a:r>
          </a:p>
          <a:p>
            <a:pPr marL="396875" indent="-396875" algn="l" rtl="0">
              <a:spcBef>
                <a:spcPts val="600"/>
              </a:spcBef>
              <a:spcAft>
                <a:spcPts val="600"/>
              </a:spcAft>
              <a:buClr>
                <a:srgbClr val="AB2472"/>
              </a:buClr>
              <a:buSzPct val="100000"/>
              <a:buFont typeface="Wingdings" panose="05000000000000000000" pitchFamily="2" charset="2"/>
              <a:buChar char="§"/>
            </a:pPr>
            <a:r>
              <a:rPr lang="en-US" dirty="0">
                <a:solidFill>
                  <a:schemeClr val="tx1"/>
                </a:solidFill>
                <a:latin typeface="Century Gothic" panose="020B0502020202020204" pitchFamily="34" charset="0"/>
              </a:rPr>
              <a:t>ICF for </a:t>
            </a:r>
            <a:r>
              <a:rPr lang="en-US" b="1" dirty="0">
                <a:solidFill>
                  <a:srgbClr val="376092"/>
                </a:solidFill>
                <a:latin typeface="Century Gothic" panose="020B0502020202020204" pitchFamily="34" charset="0"/>
              </a:rPr>
              <a:t>participative evaluation can be impossible</a:t>
            </a:r>
            <a:r>
              <a:rPr lang="en-US" dirty="0">
                <a:solidFill>
                  <a:srgbClr val="376092"/>
                </a:solidFill>
                <a:latin typeface="Century Gothic" panose="020B0502020202020204" pitchFamily="34" charset="0"/>
              </a:rPr>
              <a:t> </a:t>
            </a:r>
            <a:r>
              <a:rPr lang="en-US" dirty="0">
                <a:solidFill>
                  <a:schemeClr val="tx1"/>
                </a:solidFill>
                <a:latin typeface="Century Gothic" panose="020B0502020202020204" pitchFamily="34" charset="0"/>
              </a:rPr>
              <a:t>to create before going to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the field</a:t>
            </a:r>
          </a:p>
        </p:txBody>
      </p:sp>
      <p:sp>
        <p:nvSpPr>
          <p:cNvPr id="4" name="Text Placeholder 3">
            <a:extLst>
              <a:ext uri="{FF2B5EF4-FFF2-40B4-BE49-F238E27FC236}">
                <a16:creationId xmlns:a16="http://schemas.microsoft.com/office/drawing/2014/main" id="{F598DD72-43EE-43C5-BA8C-097DF76EF29D}"/>
              </a:ext>
            </a:extLst>
          </p:cNvPr>
          <p:cNvSpPr>
            <a:spLocks noGrp="1"/>
          </p:cNvSpPr>
          <p:nvPr>
            <p:ph type="body" sz="quarter" idx="11"/>
          </p:nvPr>
        </p:nvSpPr>
        <p:spPr>
          <a:xfrm>
            <a:off x="561844" y="1091205"/>
            <a:ext cx="8582155" cy="837214"/>
          </a:xfrm>
        </p:spPr>
        <p:txBody>
          <a:bodyPr/>
          <a:lstStyle/>
          <a:p>
            <a:r>
              <a:rPr lang="en-US" dirty="0"/>
              <a:t>Challenges in the field (1)</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38200" y="2057400"/>
            <a:ext cx="8915400" cy="5638800"/>
          </a:xfrm>
        </p:spPr>
        <p:txBody>
          <a:bodyPr>
            <a:noAutofit/>
          </a:bodyPr>
          <a:lstStyle/>
          <a:p>
            <a:pPr marL="338138" indent="-338138" algn="l" rtl="0">
              <a:lnSpc>
                <a:spcPts val="3200"/>
              </a:lnSpc>
              <a:spcBef>
                <a:spcPts val="600"/>
              </a:spcBef>
              <a:buClr>
                <a:srgbClr val="AB2472"/>
              </a:buClr>
              <a:buSzPct val="100000"/>
              <a:buFont typeface="Wingdings" panose="05000000000000000000" pitchFamily="2" charset="2"/>
              <a:buChar char="§"/>
            </a:pPr>
            <a:r>
              <a:rPr lang="en-US" b="1" dirty="0">
                <a:solidFill>
                  <a:srgbClr val="376092"/>
                </a:solidFill>
                <a:latin typeface="Century Gothic" panose="020B0502020202020204" pitchFamily="34" charset="0"/>
              </a:rPr>
              <a:t>Populations</a:t>
            </a:r>
          </a:p>
          <a:p>
            <a:pPr marL="976313" lvl="3" indent="-400050" algn="l" rtl="0">
              <a:lnSpc>
                <a:spcPts val="3200"/>
              </a:lnSpc>
              <a:spcBef>
                <a:spcPts val="600"/>
              </a:spcBef>
              <a:buClr>
                <a:srgbClr val="AB2472"/>
              </a:buClr>
              <a:buSzPct val="85000"/>
              <a:buFont typeface="Courier New" panose="02070309020205020404" pitchFamily="49" charset="0"/>
              <a:buChar char="o"/>
              <a:tabLst>
                <a:tab pos="576263" algn="l"/>
                <a:tab pos="914400" algn="l"/>
              </a:tabLst>
            </a:pPr>
            <a:r>
              <a:rPr lang="en-US" sz="2600" spc="-50" dirty="0">
                <a:solidFill>
                  <a:schemeClr val="tx1"/>
                </a:solidFill>
                <a:latin typeface="Century Gothic" panose="020B0502020202020204" pitchFamily="34" charset="0"/>
              </a:rPr>
              <a:t>People in jail, children, people with mental disabilities, migrants in transit,  refugee camps, etc.</a:t>
            </a:r>
          </a:p>
          <a:p>
            <a:pPr marL="338138" indent="-338138" algn="l" rtl="0">
              <a:lnSpc>
                <a:spcPts val="3200"/>
              </a:lnSpc>
              <a:spcBef>
                <a:spcPts val="1200"/>
              </a:spcBef>
              <a:buClr>
                <a:srgbClr val="AB2472"/>
              </a:buClr>
              <a:buSzPct val="100000"/>
              <a:buFont typeface="Wingdings" panose="05000000000000000000" pitchFamily="2" charset="2"/>
              <a:buChar char="§"/>
            </a:pPr>
            <a:r>
              <a:rPr lang="en-US" b="1" dirty="0">
                <a:solidFill>
                  <a:srgbClr val="376092"/>
                </a:solidFill>
                <a:latin typeface="Century Gothic" panose="020B0502020202020204" pitchFamily="34" charset="0"/>
              </a:rPr>
              <a:t>Sensitive topics</a:t>
            </a:r>
          </a:p>
          <a:p>
            <a:pPr marL="976313" lvl="3" indent="-400050" algn="l" rtl="0">
              <a:lnSpc>
                <a:spcPts val="3200"/>
              </a:lnSpc>
              <a:spcBef>
                <a:spcPts val="600"/>
              </a:spcBef>
              <a:buClr>
                <a:srgbClr val="AB2472"/>
              </a:buClr>
              <a:buSzPct val="85000"/>
              <a:buFont typeface="Courier New" panose="02070309020205020404" pitchFamily="49" charset="0"/>
              <a:buChar char="o"/>
            </a:pPr>
            <a:r>
              <a:rPr lang="en-US" sz="2600" spc="-100" dirty="0">
                <a:solidFill>
                  <a:schemeClr val="tx1"/>
                </a:solidFill>
                <a:latin typeface="Century Gothic" panose="020B0502020202020204" pitchFamily="34" charset="0"/>
              </a:rPr>
              <a:t>You may need to state, in a general way, on ICF</a:t>
            </a:r>
          </a:p>
          <a:p>
            <a:pPr marL="1541463" lvl="4" indent="-376238" algn="l" rtl="0">
              <a:lnSpc>
                <a:spcPts val="3200"/>
              </a:lnSpc>
              <a:spcBef>
                <a:spcPts val="600"/>
              </a:spcBef>
              <a:buClr>
                <a:srgbClr val="AB2472"/>
              </a:buClr>
              <a:buSzPct val="125000"/>
              <a:buFont typeface="Arial" panose="020B0604020202020204" pitchFamily="34" charset="0"/>
              <a:buChar char="•"/>
            </a:pPr>
            <a:r>
              <a:rPr lang="en-US" sz="2400" dirty="0">
                <a:solidFill>
                  <a:schemeClr val="tx1"/>
                </a:solidFill>
                <a:latin typeface="Century Gothic" panose="020B0502020202020204" pitchFamily="34" charset="0"/>
              </a:rPr>
              <a:t>Use of contraception in unmarried people, </a:t>
            </a:r>
            <a:br>
              <a:rPr lang="en-US" sz="2400" dirty="0">
                <a:solidFill>
                  <a:schemeClr val="tx1"/>
                </a:solidFill>
                <a:latin typeface="Century Gothic" panose="020B0502020202020204" pitchFamily="34" charset="0"/>
              </a:rPr>
            </a:br>
            <a:r>
              <a:rPr lang="en-US" sz="2400" dirty="0">
                <a:solidFill>
                  <a:schemeClr val="tx1"/>
                </a:solidFill>
                <a:latin typeface="Century Gothic" panose="020B0502020202020204" pitchFamily="34" charset="0"/>
              </a:rPr>
              <a:t>male use of condoms in prisons</a:t>
            </a:r>
            <a:r>
              <a:rPr lang="en-US" sz="2400" dirty="0">
                <a:latin typeface="Century Gothic" panose="020B0502020202020204" pitchFamily="34" charset="0"/>
              </a:rPr>
              <a:t>, </a:t>
            </a:r>
            <a:r>
              <a:rPr lang="en-US" sz="2400" dirty="0">
                <a:solidFill>
                  <a:schemeClr val="tx1"/>
                </a:solidFill>
                <a:latin typeface="Century Gothic" panose="020B0502020202020204" pitchFamily="34" charset="0"/>
              </a:rPr>
              <a:t>use of drugs with young people</a:t>
            </a:r>
          </a:p>
          <a:p>
            <a:pPr marL="338138" indent="-338138" algn="l" rtl="0">
              <a:lnSpc>
                <a:spcPts val="3200"/>
              </a:lnSpc>
              <a:spcBef>
                <a:spcPts val="1200"/>
              </a:spcBef>
              <a:buClr>
                <a:srgbClr val="AB2472"/>
              </a:buClr>
              <a:buSzPct val="100000"/>
              <a:buFont typeface="Wingdings" panose="05000000000000000000" pitchFamily="2" charset="2"/>
              <a:buChar char="§"/>
            </a:pPr>
            <a:r>
              <a:rPr lang="en-US" b="1" dirty="0">
                <a:solidFill>
                  <a:srgbClr val="376092"/>
                </a:solidFill>
                <a:latin typeface="Century Gothic" panose="020B0502020202020204" pitchFamily="34" charset="0"/>
              </a:rPr>
              <a:t>Unintended coercion</a:t>
            </a:r>
          </a:p>
          <a:p>
            <a:pPr marL="976313" lvl="3" indent="-400050" algn="l" rtl="0">
              <a:lnSpc>
                <a:spcPts val="3200"/>
              </a:lnSpc>
              <a:spcBef>
                <a:spcPts val="600"/>
              </a:spcBef>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Leaders or gatekeepers put pressure on people to participate (</a:t>
            </a:r>
            <a:r>
              <a:rPr lang="en-US" sz="2600" b="1" dirty="0">
                <a:solidFill>
                  <a:srgbClr val="376092"/>
                </a:solidFill>
                <a:latin typeface="Century Gothic" panose="020B0502020202020204" pitchFamily="34" charset="0"/>
              </a:rPr>
              <a:t>sampling issues</a:t>
            </a:r>
            <a:r>
              <a:rPr lang="en-US" sz="2600" dirty="0">
                <a:solidFill>
                  <a:schemeClr val="tx1"/>
                </a:solidFill>
                <a:latin typeface="Century Gothic" panose="020B0502020202020204" pitchFamily="34" charset="0"/>
              </a:rPr>
              <a:t>)</a:t>
            </a:r>
          </a:p>
          <a:p>
            <a:pPr>
              <a:buNone/>
            </a:pPr>
            <a:endParaRPr lang="en-US" sz="2400" dirty="0">
              <a:latin typeface="Century Gothic" panose="020B0502020202020204" pitchFamily="34" charset="0"/>
            </a:endParaRPr>
          </a:p>
        </p:txBody>
      </p:sp>
      <p:sp>
        <p:nvSpPr>
          <p:cNvPr id="11" name="Title 6">
            <a:extLst>
              <a:ext uri="{FF2B5EF4-FFF2-40B4-BE49-F238E27FC236}">
                <a16:creationId xmlns:a16="http://schemas.microsoft.com/office/drawing/2014/main" id="{F6F5CFFE-C69F-44B6-9FEA-78EFDC14D70E}"/>
              </a:ext>
            </a:extLst>
          </p:cNvPr>
          <p:cNvSpPr>
            <a:spLocks noGrp="1"/>
          </p:cNvSpPr>
          <p:nvPr>
            <p:ph type="title"/>
          </p:nvPr>
        </p:nvSpPr>
        <p:spPr>
          <a:xfrm>
            <a:off x="561845" y="366812"/>
            <a:ext cx="8724024" cy="724393"/>
          </a:xfrm>
        </p:spPr>
        <p:txBody>
          <a:bodyPr/>
          <a:lstStyle/>
          <a:p>
            <a:r>
              <a:rPr lang="en-US" dirty="0"/>
              <a:t>Informed consent</a:t>
            </a:r>
          </a:p>
        </p:txBody>
      </p:sp>
      <p:sp>
        <p:nvSpPr>
          <p:cNvPr id="12" name="Text Placeholder 3">
            <a:extLst>
              <a:ext uri="{FF2B5EF4-FFF2-40B4-BE49-F238E27FC236}">
                <a16:creationId xmlns:a16="http://schemas.microsoft.com/office/drawing/2014/main" id="{5C106D58-79B0-4331-B1F8-7AF1E7C3F374}"/>
              </a:ext>
            </a:extLst>
          </p:cNvPr>
          <p:cNvSpPr>
            <a:spLocks noGrp="1"/>
          </p:cNvSpPr>
          <p:nvPr>
            <p:ph type="body" sz="quarter" idx="11"/>
          </p:nvPr>
        </p:nvSpPr>
        <p:spPr>
          <a:xfrm>
            <a:off x="561844" y="1091205"/>
            <a:ext cx="8582155" cy="837214"/>
          </a:xfrm>
        </p:spPr>
        <p:txBody>
          <a:bodyPr/>
          <a:lstStyle/>
          <a:p>
            <a:r>
              <a:rPr lang="en-US" dirty="0"/>
              <a:t>Challenges in the field (2)</a:t>
            </a:r>
          </a:p>
        </p:txBody>
      </p:sp>
    </p:spTree>
    <p:extLst>
      <p:ext uri="{BB962C8B-B14F-4D97-AF65-F5344CB8AC3E}">
        <p14:creationId xmlns:p14="http://schemas.microsoft.com/office/powerpoint/2010/main" val="980171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AB6F2A7-D366-4624-AB5F-9B736C19B6F0}"/>
              </a:ext>
            </a:extLst>
          </p:cNvPr>
          <p:cNvSpPr>
            <a:spLocks noGrp="1"/>
          </p:cNvSpPr>
          <p:nvPr>
            <p:ph type="title"/>
          </p:nvPr>
        </p:nvSpPr>
        <p:spPr>
          <a:xfrm>
            <a:off x="561844" y="366812"/>
            <a:ext cx="9115555" cy="1143000"/>
          </a:xfrm>
        </p:spPr>
        <p:txBody>
          <a:bodyPr/>
          <a:lstStyle/>
          <a:p>
            <a:r>
              <a:rPr lang="en-US" spc="-100" dirty="0"/>
              <a:t>Importance of internal review</a:t>
            </a:r>
          </a:p>
        </p:txBody>
      </p:sp>
      <p:sp>
        <p:nvSpPr>
          <p:cNvPr id="3" name="2 Marcador de contenido"/>
          <p:cNvSpPr>
            <a:spLocks noGrp="1"/>
          </p:cNvSpPr>
          <p:nvPr>
            <p:ph type="body" sz="quarter" idx="10"/>
          </p:nvPr>
        </p:nvSpPr>
        <p:spPr>
          <a:xfrm>
            <a:off x="990600" y="1676400"/>
            <a:ext cx="8458200" cy="5729188"/>
          </a:xfrm>
        </p:spPr>
        <p:txBody>
          <a:bodyPr>
            <a:noAutofit/>
          </a:bodyPr>
          <a:lstStyle/>
          <a:p>
            <a:pPr marL="400050" lvl="2" indent="-400050" algn="l" rtl="0">
              <a:spcBef>
                <a:spcPts val="600"/>
              </a:spcBef>
              <a:spcAft>
                <a:spcPts val="1200"/>
              </a:spcAft>
              <a:buClr>
                <a:srgbClr val="AB2472"/>
              </a:buClr>
              <a:buSzPct val="100000"/>
              <a:buFont typeface="Wingdings" panose="05000000000000000000" pitchFamily="2" charset="2"/>
              <a:buChar char="§"/>
            </a:pPr>
            <a:r>
              <a:rPr lang="en-US" sz="2800" dirty="0">
                <a:latin typeface="Century Gothic" panose="020B0502020202020204" pitchFamily="34" charset="0"/>
              </a:rPr>
              <a:t>All evaluations must be reviewed by any ethical </a:t>
            </a:r>
            <a:r>
              <a:rPr lang="en-US" sz="2800" dirty="0">
                <a:solidFill>
                  <a:schemeClr val="tx1"/>
                </a:solidFill>
                <a:latin typeface="Century Gothic" panose="020B0502020202020204" pitchFamily="34" charset="0"/>
              </a:rPr>
              <a:t>committee or internal review </a:t>
            </a:r>
            <a:br>
              <a:rPr lang="en-US" sz="2800" dirty="0">
                <a:solidFill>
                  <a:schemeClr val="tx1"/>
                </a:solidFill>
                <a:latin typeface="Century Gothic" panose="020B0502020202020204" pitchFamily="34" charset="0"/>
              </a:rPr>
            </a:br>
            <a:r>
              <a:rPr lang="en-US" sz="2800" dirty="0">
                <a:solidFill>
                  <a:schemeClr val="tx1"/>
                </a:solidFill>
                <a:latin typeface="Century Gothic" panose="020B0502020202020204" pitchFamily="34" charset="0"/>
              </a:rPr>
              <a:t>board (IRB)</a:t>
            </a:r>
          </a:p>
          <a:p>
            <a:pPr marL="400050" lvl="2" indent="-400050" algn="l" rtl="0">
              <a:spcBef>
                <a:spcPts val="600"/>
              </a:spcBef>
              <a:spcAft>
                <a:spcPts val="1200"/>
              </a:spcAft>
              <a:buClr>
                <a:srgbClr val="AB2472"/>
              </a:buClr>
              <a:buSzPct val="100000"/>
              <a:buFont typeface="Wingdings" panose="05000000000000000000" pitchFamily="2" charset="2"/>
              <a:buChar char="§"/>
            </a:pPr>
            <a:r>
              <a:rPr lang="en-US" sz="2800" b="1" dirty="0">
                <a:solidFill>
                  <a:srgbClr val="376092"/>
                </a:solidFill>
                <a:latin typeface="Century Gothic" panose="020B0502020202020204" pitchFamily="34" charset="0"/>
              </a:rPr>
              <a:t>Review concerned with protection </a:t>
            </a:r>
            <a:br>
              <a:rPr lang="en-US" sz="2800" b="1" dirty="0">
                <a:solidFill>
                  <a:srgbClr val="376092"/>
                </a:solidFill>
                <a:latin typeface="Century Gothic" panose="020B0502020202020204" pitchFamily="34" charset="0"/>
              </a:rPr>
            </a:br>
            <a:r>
              <a:rPr lang="en-US" sz="2800" b="1" dirty="0">
                <a:solidFill>
                  <a:srgbClr val="376092"/>
                </a:solidFill>
                <a:latin typeface="Century Gothic" panose="020B0502020202020204" pitchFamily="34" charset="0"/>
              </a:rPr>
              <a:t>of participants</a:t>
            </a:r>
            <a:endParaRPr lang="en-US" sz="2800" dirty="0">
              <a:solidFill>
                <a:srgbClr val="376092"/>
              </a:solidFill>
              <a:latin typeface="Century Gothic" panose="020B0502020202020204" pitchFamily="34" charset="0"/>
            </a:endParaRPr>
          </a:p>
          <a:p>
            <a:pPr marL="400050" lvl="2" indent="-400050" algn="l" rtl="0">
              <a:spcBef>
                <a:spcPts val="600"/>
              </a:spcBef>
              <a:spcAft>
                <a:spcPts val="1200"/>
              </a:spcAft>
              <a:buClr>
                <a:srgbClr val="AB2472"/>
              </a:buClr>
              <a:buSzPct val="100000"/>
              <a:buFont typeface="Wingdings" panose="05000000000000000000" pitchFamily="2" charset="2"/>
              <a:buChar char="§"/>
            </a:pPr>
            <a:r>
              <a:rPr lang="en-US" sz="2800" dirty="0">
                <a:solidFill>
                  <a:schemeClr val="tx1"/>
                </a:solidFill>
                <a:latin typeface="Century Gothic" panose="020B0502020202020204" pitchFamily="34" charset="0"/>
              </a:rPr>
              <a:t>Universities and research institutions usually </a:t>
            </a:r>
            <a:r>
              <a:rPr lang="en-US" sz="2800" b="1" dirty="0">
                <a:solidFill>
                  <a:srgbClr val="376092"/>
                </a:solidFill>
                <a:latin typeface="Century Gothic" panose="020B0502020202020204" pitchFamily="34" charset="0"/>
              </a:rPr>
              <a:t>have a fee</a:t>
            </a:r>
            <a:r>
              <a:rPr lang="en-US" sz="2800" dirty="0">
                <a:solidFill>
                  <a:srgbClr val="376092"/>
                </a:solidFill>
                <a:latin typeface="Century Gothic" panose="020B0502020202020204" pitchFamily="34" charset="0"/>
              </a:rPr>
              <a:t> </a:t>
            </a:r>
            <a:r>
              <a:rPr lang="en-US" sz="2800" dirty="0">
                <a:solidFill>
                  <a:schemeClr val="tx1"/>
                </a:solidFill>
                <a:latin typeface="Century Gothic" panose="020B0502020202020204" pitchFamily="34" charset="0"/>
              </a:rPr>
              <a:t>for external reviews</a:t>
            </a:r>
            <a:endParaRPr lang="es-MX" sz="2800" dirty="0">
              <a:solidFill>
                <a:schemeClr val="tx1"/>
              </a:solidFill>
              <a:latin typeface="Century Gothic" panose="020B0502020202020204" pitchFamily="34" charset="0"/>
            </a:endParaRPr>
          </a:p>
          <a:p>
            <a:pPr marL="400050" indent="-400050" algn="l" rtl="0">
              <a:spcBef>
                <a:spcPts val="600"/>
              </a:spcBef>
              <a:spcAft>
                <a:spcPts val="1200"/>
              </a:spcAft>
              <a:buClr>
                <a:srgbClr val="AB2472"/>
              </a:buClr>
              <a:buSzPct val="100000"/>
              <a:buFont typeface="Wingdings" panose="05000000000000000000" pitchFamily="2" charset="2"/>
              <a:buChar char="§"/>
            </a:pPr>
            <a:r>
              <a:rPr lang="en-US" b="1" dirty="0">
                <a:solidFill>
                  <a:srgbClr val="376092"/>
                </a:solidFill>
                <a:latin typeface="Century Gothic" panose="020B0502020202020204" pitchFamily="34" charset="0"/>
              </a:rPr>
              <a:t>IRB can be challenging and may not be </a:t>
            </a:r>
            <a:br>
              <a:rPr lang="en-US" b="1" dirty="0">
                <a:solidFill>
                  <a:srgbClr val="376092"/>
                </a:solidFill>
                <a:latin typeface="Century Gothic" panose="020B0502020202020204" pitchFamily="34" charset="0"/>
              </a:rPr>
            </a:br>
            <a:r>
              <a:rPr lang="en-US" b="1" dirty="0">
                <a:solidFill>
                  <a:srgbClr val="376092"/>
                </a:solidFill>
                <a:latin typeface="Century Gothic" panose="020B0502020202020204" pitchFamily="34" charset="0"/>
              </a:rPr>
              <a:t>well-suited to qualitative procedures</a:t>
            </a:r>
          </a:p>
          <a:p>
            <a:pPr marL="400050" lvl="1" indent="-400050" algn="l" rtl="0">
              <a:spcBef>
                <a:spcPts val="600"/>
              </a:spcBef>
              <a:spcAft>
                <a:spcPts val="1200"/>
              </a:spcAft>
              <a:buClr>
                <a:srgbClr val="AB2472"/>
              </a:buClr>
              <a:buSzPct val="100000"/>
              <a:buFont typeface="Wingdings" panose="05000000000000000000" pitchFamily="2" charset="2"/>
              <a:buChar char="§"/>
            </a:pPr>
            <a:r>
              <a:rPr lang="en-US" sz="2800" dirty="0">
                <a:latin typeface="Century Gothic" panose="020B0502020202020204" pitchFamily="34" charset="0"/>
              </a:rPr>
              <a:t>Example: Asking parental consent of migrants in the United States</a:t>
            </a:r>
          </a:p>
          <a:p>
            <a:pPr marL="525780" lvl="2" indent="-274320" algn="l" rtl="0">
              <a:lnSpc>
                <a:spcPct val="120000"/>
              </a:lnSpc>
              <a:spcBef>
                <a:spcPts val="600"/>
              </a:spcBef>
              <a:spcAft>
                <a:spcPts val="600"/>
              </a:spcAft>
              <a:buClr>
                <a:schemeClr val="accent1"/>
              </a:buClr>
              <a:buSzPct val="76000"/>
            </a:pPr>
            <a:endParaRPr lang="en-US" sz="2400" dirty="0">
              <a:latin typeface="Century Gothic" panose="020B0502020202020204" pitchFamily="34" charset="0"/>
            </a:endParaRPr>
          </a:p>
        </p:txBody>
      </p:sp>
    </p:spTree>
    <p:extLst>
      <p:ext uri="{BB962C8B-B14F-4D97-AF65-F5344CB8AC3E}">
        <p14:creationId xmlns:p14="http://schemas.microsoft.com/office/powerpoint/2010/main" val="2910184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35A2A1-FF2C-4BF9-8350-029879041DF7}"/>
              </a:ext>
            </a:extLst>
          </p:cNvPr>
          <p:cNvSpPr>
            <a:spLocks noGrp="1"/>
          </p:cNvSpPr>
          <p:nvPr>
            <p:ph type="title"/>
          </p:nvPr>
        </p:nvSpPr>
        <p:spPr/>
        <p:txBody>
          <a:bodyPr/>
          <a:lstStyle/>
          <a:p>
            <a:r>
              <a:rPr lang="en-US" dirty="0"/>
              <a:t>Activity!</a:t>
            </a:r>
          </a:p>
        </p:txBody>
      </p:sp>
      <p:sp>
        <p:nvSpPr>
          <p:cNvPr id="6" name="5 Marcador de texto"/>
          <p:cNvSpPr>
            <a:spLocks noGrp="1"/>
          </p:cNvSpPr>
          <p:nvPr>
            <p:ph type="body" sz="quarter" idx="10"/>
          </p:nvPr>
        </p:nvSpPr>
        <p:spPr>
          <a:xfrm>
            <a:off x="561845" y="1670538"/>
            <a:ext cx="8429755" cy="2590800"/>
          </a:xfrm>
        </p:spPr>
        <p:txBody>
          <a:bodyPr/>
          <a:lstStyle/>
          <a:p>
            <a:pPr algn="ctr"/>
            <a:r>
              <a:rPr lang="en-US" sz="3600" dirty="0">
                <a:latin typeface="Century Gothic" panose="020B0502020202020204" pitchFamily="34" charset="0"/>
              </a:rPr>
              <a:t>… Stand up and stretch!!  </a:t>
            </a:r>
          </a:p>
        </p:txBody>
      </p:sp>
      <p:pic>
        <p:nvPicPr>
          <p:cNvPr id="7" name="6 Imagen" descr="Resultado de imagen para perro estirandose"/>
          <p:cNvPicPr/>
          <p:nvPr/>
        </p:nvPicPr>
        <p:blipFill>
          <a:blip r:embed="rId3" cstate="print"/>
          <a:srcRect/>
          <a:stretch>
            <a:fillRect/>
          </a:stretch>
        </p:blipFill>
        <p:spPr bwMode="auto">
          <a:xfrm>
            <a:off x="1981200" y="2514601"/>
            <a:ext cx="6477000" cy="3505200"/>
          </a:xfrm>
          <a:prstGeom prst="rect">
            <a:avLst/>
          </a:prstGeom>
          <a:noFill/>
          <a:ln w="9525">
            <a:noFill/>
            <a:miter lim="800000"/>
            <a:headEnd/>
            <a:tailEnd/>
          </a:ln>
        </p:spPr>
      </p:pic>
      <p:pic>
        <p:nvPicPr>
          <p:cNvPr id="8" name="7 Imagen" descr="Resultado de imagen para perro estirandose"/>
          <p:cNvPicPr/>
          <p:nvPr/>
        </p:nvPicPr>
        <p:blipFill>
          <a:blip r:embed="rId4" cstate="print"/>
          <a:srcRect/>
          <a:stretch>
            <a:fillRect/>
          </a:stretch>
        </p:blipFill>
        <p:spPr bwMode="auto">
          <a:xfrm>
            <a:off x="1752600" y="2286000"/>
            <a:ext cx="6781800" cy="3810000"/>
          </a:xfrm>
          <a:prstGeom prst="rect">
            <a:avLst/>
          </a:prstGeom>
          <a:noFill/>
          <a:ln w="9525">
            <a:noFill/>
            <a:miter lim="800000"/>
            <a:headEnd/>
            <a:tailEnd/>
          </a:ln>
        </p:spPr>
      </p:pic>
      <p:sp>
        <p:nvSpPr>
          <p:cNvPr id="9" name="8 Rectángulo"/>
          <p:cNvSpPr/>
          <p:nvPr/>
        </p:nvSpPr>
        <p:spPr>
          <a:xfrm>
            <a:off x="1447800" y="6289432"/>
            <a:ext cx="7696200" cy="1066800"/>
          </a:xfrm>
          <a:prstGeom prst="rect">
            <a:avLst/>
          </a:prstGeom>
          <a:ln/>
        </p:spPr>
        <p:style>
          <a:lnRef idx="3">
            <a:schemeClr val="lt1"/>
          </a:lnRef>
          <a:fillRef idx="1">
            <a:schemeClr val="accent1"/>
          </a:fillRef>
          <a:effectRef idx="1">
            <a:schemeClr val="accent1"/>
          </a:effectRef>
          <a:fontRef idx="minor">
            <a:schemeClr val="lt1"/>
          </a:fontRef>
        </p:style>
        <p:txBody>
          <a:bodyPr rtlCol="0" anchor="ctr"/>
          <a:lstStyle/>
          <a:p>
            <a:pPr algn="ctr"/>
            <a:r>
              <a:rPr lang="en-US" sz="5400" dirty="0">
                <a:solidFill>
                  <a:schemeClr val="bg1"/>
                </a:solidFill>
                <a:latin typeface="Century Gothic" panose="020B0502020202020204" pitchFamily="34" charset="0"/>
              </a:rPr>
              <a:t>Ready? … Go!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 presetClass="exit" presetSubtype="16" fill="hold" grpId="1" nodeType="clickEffect">
                                  <p:stCondLst>
                                    <p:cond delay="0"/>
                                  </p:stCondLst>
                                  <p:childTnLst>
                                    <p:animEffect transition="out" filter="box(in)">
                                      <p:cBhvr>
                                        <p:cTn id="12" dur="500"/>
                                        <p:tgtEl>
                                          <p:spTgt spid="6">
                                            <p:txEl>
                                              <p:pRg st="0" end="0"/>
                                            </p:txEl>
                                          </p:spTgt>
                                        </p:tgtEl>
                                      </p:cBhvr>
                                    </p:animEffect>
                                    <p:set>
                                      <p:cBhvr>
                                        <p:cTn id="13" dur="1" fill="hold">
                                          <p:stCondLst>
                                            <p:cond delay="499"/>
                                          </p:stCondLst>
                                        </p:cTn>
                                        <p:tgtEl>
                                          <p:spTgt spid="6">
                                            <p:txEl>
                                              <p:pRg st="0" end="0"/>
                                            </p:txEl>
                                          </p:spTgt>
                                        </p:tgtEl>
                                        <p:attrNameLst>
                                          <p:attrName>style.visibility</p:attrName>
                                        </p:attrNameLst>
                                      </p:cBhvr>
                                      <p:to>
                                        <p:strVal val="hidden"/>
                                      </p:to>
                                    </p:set>
                                  </p:childTnLst>
                                </p:cTn>
                              </p:par>
                              <p:par>
                                <p:cTn id="14" presetID="4" presetClass="exit" presetSubtype="16" fill="hold" nodeType="withEffect">
                                  <p:stCondLst>
                                    <p:cond delay="0"/>
                                  </p:stCondLst>
                                  <p:childTnLst>
                                    <p:animEffect transition="out" filter="box(in)">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6" grpId="1" build="p"/>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a:extLst>
              <a:ext uri="{FF2B5EF4-FFF2-40B4-BE49-F238E27FC236}">
                <a16:creationId xmlns:a16="http://schemas.microsoft.com/office/drawing/2014/main" id="{D8F82D5D-2E59-4D24-87A5-98844C8DA62E}"/>
              </a:ext>
            </a:extLst>
          </p:cNvPr>
          <p:cNvSpPr/>
          <p:nvPr/>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a:defRPr/>
            </a:pPr>
            <a:endParaRPr dirty="0">
              <a:solidFill>
                <a:prstClr val="black"/>
              </a:solidFill>
              <a:latin typeface="Futura Lt BT" panose="020B0402020204020303" pitchFamily="34" charset="0"/>
            </a:endParaRPr>
          </a:p>
        </p:txBody>
      </p:sp>
      <p:sp>
        <p:nvSpPr>
          <p:cNvPr id="3" name="2 Marcador de contenido"/>
          <p:cNvSpPr>
            <a:spLocks noGrp="1"/>
          </p:cNvSpPr>
          <p:nvPr>
            <p:ph type="body" sz="quarter" idx="10"/>
          </p:nvPr>
        </p:nvSpPr>
        <p:spPr>
          <a:xfrm>
            <a:off x="761999" y="1524000"/>
            <a:ext cx="8674099" cy="5881588"/>
          </a:xfrm>
        </p:spPr>
        <p:txBody>
          <a:bodyPr>
            <a:noAutofit/>
          </a:bodyPr>
          <a:lstStyle/>
          <a:p>
            <a:pPr marL="68580" indent="-274320" algn="l" rtl="0">
              <a:lnSpc>
                <a:spcPct val="120000"/>
              </a:lnSpc>
              <a:spcBef>
                <a:spcPts val="600"/>
              </a:spcBef>
              <a:spcAft>
                <a:spcPts val="600"/>
              </a:spcAft>
              <a:buClr>
                <a:schemeClr val="accent1"/>
              </a:buClr>
              <a:buSzPct val="76000"/>
              <a:buFont typeface="Wingdings 3"/>
              <a:buChar char=""/>
            </a:pPr>
            <a:r>
              <a:rPr lang="en-US" sz="2400" dirty="0">
                <a:latin typeface="Century Gothic" panose="020B0502020202020204" pitchFamily="34" charset="0"/>
              </a:rPr>
              <a:t>In small groups, review the printed ICF (5 minutes) in your case study.</a:t>
            </a:r>
          </a:p>
          <a:p>
            <a:pPr marL="68580" indent="-274320" algn="l" rtl="0">
              <a:lnSpc>
                <a:spcPct val="120000"/>
              </a:lnSpc>
              <a:spcBef>
                <a:spcPts val="600"/>
              </a:spcBef>
              <a:spcAft>
                <a:spcPts val="600"/>
              </a:spcAft>
              <a:buClr>
                <a:schemeClr val="accent1"/>
              </a:buClr>
              <a:buSzPct val="76000"/>
              <a:buFont typeface="Wingdings 3"/>
              <a:buChar char=""/>
            </a:pPr>
            <a:r>
              <a:rPr lang="en-US" sz="2400" dirty="0">
                <a:latin typeface="Century Gothic" panose="020B0502020202020204" pitchFamily="34" charset="0"/>
              </a:rPr>
              <a:t>Discuss in small groups (10 minutes):</a:t>
            </a:r>
          </a:p>
          <a:p>
            <a:pPr marL="708660" lvl="2" indent="-457200" algn="l" rtl="0">
              <a:lnSpc>
                <a:spcPct val="120000"/>
              </a:lnSpc>
              <a:spcBef>
                <a:spcPts val="600"/>
              </a:spcBef>
              <a:spcAft>
                <a:spcPts val="600"/>
              </a:spcAft>
              <a:buClr>
                <a:schemeClr val="accent1"/>
              </a:buClr>
              <a:buSzPct val="76000"/>
              <a:buFont typeface="+mj-lt"/>
              <a:buAutoNum type="arabicPeriod"/>
            </a:pPr>
            <a:r>
              <a:rPr lang="en-US" sz="2400" dirty="0">
                <a:latin typeface="Century Gothic" panose="020B0502020202020204" pitchFamily="34" charset="0"/>
              </a:rPr>
              <a:t>Does the ICF provide in-depth description of the </a:t>
            </a:r>
            <a:r>
              <a:rPr lang="en-US" sz="2400" b="1" dirty="0">
                <a:latin typeface="Century Gothic" panose="020B0502020202020204" pitchFamily="34" charset="0"/>
              </a:rPr>
              <a:t>study objectives and study procedures</a:t>
            </a:r>
            <a:r>
              <a:rPr lang="en-US" sz="2400" dirty="0">
                <a:latin typeface="Century Gothic" panose="020B0502020202020204" pitchFamily="34" charset="0"/>
              </a:rPr>
              <a:t>?</a:t>
            </a:r>
          </a:p>
          <a:p>
            <a:pPr marL="708660" lvl="2" indent="-457200" algn="l" rtl="0">
              <a:lnSpc>
                <a:spcPct val="120000"/>
              </a:lnSpc>
              <a:spcBef>
                <a:spcPts val="600"/>
              </a:spcBef>
              <a:spcAft>
                <a:spcPts val="600"/>
              </a:spcAft>
              <a:buClr>
                <a:schemeClr val="accent1"/>
              </a:buClr>
              <a:buSzPct val="76000"/>
              <a:buFont typeface="+mj-lt"/>
              <a:buAutoNum type="arabicPeriod"/>
            </a:pPr>
            <a:r>
              <a:rPr lang="en-US" sz="2400" dirty="0">
                <a:latin typeface="Century Gothic" panose="020B0502020202020204" pitchFamily="34" charset="0"/>
              </a:rPr>
              <a:t>Does the ICF adequately </a:t>
            </a:r>
            <a:r>
              <a:rPr lang="en-US" sz="2400" b="1" dirty="0">
                <a:latin typeface="Century Gothic" panose="020B0502020202020204" pitchFamily="34" charset="0"/>
              </a:rPr>
              <a:t>describe the possible risks of the evaluation</a:t>
            </a:r>
            <a:r>
              <a:rPr lang="en-US" sz="2400" dirty="0">
                <a:latin typeface="Century Gothic" panose="020B0502020202020204" pitchFamily="34" charset="0"/>
              </a:rPr>
              <a:t>?</a:t>
            </a:r>
          </a:p>
          <a:p>
            <a:pPr marL="708660" lvl="2" indent="-457200" algn="l" rtl="0">
              <a:lnSpc>
                <a:spcPct val="120000"/>
              </a:lnSpc>
              <a:spcBef>
                <a:spcPts val="600"/>
              </a:spcBef>
              <a:spcAft>
                <a:spcPts val="600"/>
              </a:spcAft>
              <a:buClr>
                <a:schemeClr val="accent1"/>
              </a:buClr>
              <a:buSzPct val="76000"/>
              <a:buFont typeface="+mj-lt"/>
              <a:buAutoNum type="arabicPeriod"/>
            </a:pPr>
            <a:r>
              <a:rPr lang="en-US" sz="2400" b="1" dirty="0">
                <a:latin typeface="Century Gothic" panose="020B0502020202020204" pitchFamily="34" charset="0"/>
              </a:rPr>
              <a:t>ALL: </a:t>
            </a:r>
            <a:r>
              <a:rPr lang="en-US" sz="2400" dirty="0">
                <a:latin typeface="Century Gothic" panose="020B0502020202020204" pitchFamily="34" charset="0"/>
              </a:rPr>
              <a:t>What </a:t>
            </a:r>
            <a:r>
              <a:rPr lang="en-US" sz="2400" b="1" dirty="0">
                <a:latin typeface="Century Gothic" panose="020B0502020202020204" pitchFamily="34" charset="0"/>
              </a:rPr>
              <a:t>challenges would you face in the field in your country/team evaluation </a:t>
            </a:r>
            <a:r>
              <a:rPr lang="en-US" sz="2400" dirty="0">
                <a:latin typeface="Century Gothic" panose="020B0502020202020204" pitchFamily="34" charset="0"/>
              </a:rPr>
              <a:t>with this form?</a:t>
            </a:r>
          </a:p>
          <a:p>
            <a:pPr marL="708660" lvl="2" indent="-457200" algn="l" rtl="0">
              <a:lnSpc>
                <a:spcPct val="120000"/>
              </a:lnSpc>
              <a:spcBef>
                <a:spcPts val="600"/>
              </a:spcBef>
              <a:spcAft>
                <a:spcPts val="600"/>
              </a:spcAft>
              <a:buClr>
                <a:schemeClr val="accent1"/>
              </a:buClr>
              <a:buSzPct val="76000"/>
              <a:buFont typeface="+mj-lt"/>
              <a:buAutoNum type="arabicPeriod"/>
            </a:pPr>
            <a:r>
              <a:rPr lang="en-US" sz="2400" kern="1200" dirty="0"/>
              <a:t>What changes would you suggest to </a:t>
            </a:r>
            <a:r>
              <a:rPr lang="en-US" sz="2400" b="1" kern="1200" dirty="0"/>
              <a:t>adapt to your group evaluation</a:t>
            </a:r>
            <a:r>
              <a:rPr lang="en-US" sz="2400" kern="1200" dirty="0"/>
              <a:t>?</a:t>
            </a:r>
            <a:endParaRPr lang="es-MX" kern="1200" dirty="0"/>
          </a:p>
          <a:p>
            <a:pPr marL="251460" lvl="2" algn="l" rtl="0">
              <a:lnSpc>
                <a:spcPct val="120000"/>
              </a:lnSpc>
              <a:spcBef>
                <a:spcPts val="600"/>
              </a:spcBef>
              <a:spcAft>
                <a:spcPts val="600"/>
              </a:spcAft>
              <a:buClr>
                <a:schemeClr val="accent1"/>
              </a:buClr>
              <a:buSzPct val="76000"/>
            </a:pPr>
            <a:r>
              <a:rPr lang="en-US" sz="2400" dirty="0">
                <a:latin typeface="Century Gothic" panose="020B0502020202020204" pitchFamily="34" charset="0"/>
              </a:rPr>
              <a:t>Plenary (10 minutes) </a:t>
            </a:r>
            <a:endParaRPr lang="en-US" sz="2400" b="1" dirty="0">
              <a:latin typeface="Century Gothic" panose="020B0502020202020204" pitchFamily="34" charset="0"/>
            </a:endParaRPr>
          </a:p>
        </p:txBody>
      </p:sp>
      <p:sp>
        <p:nvSpPr>
          <p:cNvPr id="2" name="1 Título"/>
          <p:cNvSpPr>
            <a:spLocks noGrp="1"/>
          </p:cNvSpPr>
          <p:nvPr>
            <p:ph type="title"/>
          </p:nvPr>
        </p:nvSpPr>
        <p:spPr/>
        <p:txBody>
          <a:bodyPr>
            <a:noAutofit/>
          </a:bodyPr>
          <a:lstStyle/>
          <a:p>
            <a:r>
              <a:rPr lang="en-US" b="1" dirty="0">
                <a:solidFill>
                  <a:srgbClr val="D9D9D9"/>
                </a:solidFill>
                <a:latin typeface="Century Gothic" panose="020B0502020202020204" pitchFamily="34" charset="0"/>
              </a:rPr>
              <a:t>Activity 2: Reviewing an ICF</a:t>
            </a:r>
          </a:p>
        </p:txBody>
      </p:sp>
    </p:spTree>
    <p:extLst>
      <p:ext uri="{BB962C8B-B14F-4D97-AF65-F5344CB8AC3E}">
        <p14:creationId xmlns:p14="http://schemas.microsoft.com/office/powerpoint/2010/main" val="3795312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AutoShape 2" descr="Image result for bolsa de papel en la cabez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406" name="AutoShape 6" descr="Image result for confidencialid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408" name="AutoShape 8" descr="Image result for confidencialid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7 Imagen" descr="Resultado de imagen para anonimato"/>
          <p:cNvPicPr>
            <a:picLocks noChangeAspect="1"/>
          </p:cNvPicPr>
          <p:nvPr/>
        </p:nvPicPr>
        <p:blipFill>
          <a:blip r:embed="rId3" cstate="print">
            <a:extLst>
              <a:ext uri="{BEBA8EAE-BF5A-486C-A8C5-ECC9F3942E4B}">
                <a14:imgProps xmlns:a14="http://schemas.microsoft.com/office/drawing/2010/main">
                  <a14:imgLayer r:embed="rId4">
                    <a14:imgEffect>
                      <a14:artisticTexturizer/>
                    </a14:imgEffect>
                  </a14:imgLayer>
                </a14:imgProps>
              </a:ext>
            </a:extLst>
          </a:blip>
          <a:srcRect/>
          <a:stretch>
            <a:fillRect/>
          </a:stretch>
        </p:blipFill>
        <p:spPr bwMode="auto">
          <a:xfrm>
            <a:off x="3182158" y="1905000"/>
            <a:ext cx="3694083" cy="5120640"/>
          </a:xfrm>
          <a:prstGeom prst="rect">
            <a:avLst/>
          </a:prstGeom>
          <a:noFill/>
          <a:ln w="9525">
            <a:noFill/>
            <a:miter lim="800000"/>
            <a:headEnd/>
            <a:tailEnd/>
          </a:ln>
        </p:spPr>
      </p:pic>
      <p:sp>
        <p:nvSpPr>
          <p:cNvPr id="5" name="Title 4">
            <a:extLst>
              <a:ext uri="{FF2B5EF4-FFF2-40B4-BE49-F238E27FC236}">
                <a16:creationId xmlns:a16="http://schemas.microsoft.com/office/drawing/2014/main" id="{3ADE09F5-F698-4DE3-9A84-153B24304207}"/>
              </a:ext>
            </a:extLst>
          </p:cNvPr>
          <p:cNvSpPr>
            <a:spLocks noGrp="1"/>
          </p:cNvSpPr>
          <p:nvPr>
            <p:ph type="title"/>
          </p:nvPr>
        </p:nvSpPr>
        <p:spPr>
          <a:xfrm>
            <a:off x="561844" y="366812"/>
            <a:ext cx="9267955" cy="1143000"/>
          </a:xfrm>
        </p:spPr>
        <p:txBody>
          <a:bodyPr/>
          <a:lstStyle/>
          <a:p>
            <a:r>
              <a:rPr lang="en-US" dirty="0"/>
              <a:t>Anonymity and confidentiality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7F0BE71-3DCD-4F11-BC7D-71A5D9460CFA}"/>
              </a:ext>
            </a:extLst>
          </p:cNvPr>
          <p:cNvSpPr>
            <a:spLocks noGrp="1"/>
          </p:cNvSpPr>
          <p:nvPr>
            <p:ph type="title"/>
          </p:nvPr>
        </p:nvSpPr>
        <p:spPr/>
        <p:txBody>
          <a:bodyPr/>
          <a:lstStyle/>
          <a:p>
            <a:r>
              <a:rPr lang="en-US" dirty="0"/>
              <a:t>Anonymity </a:t>
            </a:r>
          </a:p>
        </p:txBody>
      </p:sp>
      <p:sp>
        <p:nvSpPr>
          <p:cNvPr id="3" name="2 Marcador de contenido"/>
          <p:cNvSpPr>
            <a:spLocks noGrp="1"/>
          </p:cNvSpPr>
          <p:nvPr>
            <p:ph type="body" sz="quarter" idx="10"/>
          </p:nvPr>
        </p:nvSpPr>
        <p:spPr>
          <a:xfrm>
            <a:off x="838200" y="2286000"/>
            <a:ext cx="8724024" cy="2590800"/>
          </a:xfrm>
        </p:spPr>
        <p:txBody>
          <a:bodyPr>
            <a:noAutofit/>
          </a:bodyPr>
          <a:lstStyle/>
          <a:p>
            <a:pPr algn="l" rtl="0">
              <a:spcBef>
                <a:spcPts val="600"/>
              </a:spcBef>
              <a:spcAft>
                <a:spcPts val="1200"/>
              </a:spcAft>
              <a:buClr>
                <a:schemeClr val="tx1"/>
              </a:buClr>
              <a:buSzPct val="76000"/>
            </a:pPr>
            <a:r>
              <a:rPr lang="en-US" sz="3600" b="1" dirty="0">
                <a:solidFill>
                  <a:schemeClr val="accent1">
                    <a:lumMod val="75000"/>
                  </a:schemeClr>
                </a:solidFill>
                <a:latin typeface="Century Gothic" panose="020B0502020202020204" pitchFamily="34" charset="0"/>
              </a:rPr>
              <a:t>Don’t collect names from people:</a:t>
            </a:r>
          </a:p>
          <a:p>
            <a:pPr marL="804863" lvl="3" indent="-463550" algn="l" rtl="0">
              <a:spcBef>
                <a:spcPts val="600"/>
              </a:spcBef>
              <a:spcAft>
                <a:spcPts val="1800"/>
              </a:spcAft>
              <a:buClr>
                <a:srgbClr val="AB2472"/>
              </a:buClr>
              <a:buSzPct val="100000"/>
              <a:buFont typeface="Wingdings" panose="05000000000000000000" pitchFamily="2" charset="2"/>
              <a:buChar char="§"/>
              <a:tabLst>
                <a:tab pos="736600" algn="l"/>
              </a:tabLst>
            </a:pPr>
            <a:r>
              <a:rPr lang="en-US" sz="3200" dirty="0">
                <a:latin typeface="Century Gothic" panose="020B0502020202020204" pitchFamily="34" charset="0"/>
              </a:rPr>
              <a:t>When names are totally irrelevant</a:t>
            </a:r>
          </a:p>
          <a:p>
            <a:pPr marL="804863" lvl="3" indent="-463550" algn="l" rtl="0">
              <a:spcBef>
                <a:spcPts val="600"/>
              </a:spcBef>
              <a:spcAft>
                <a:spcPts val="1800"/>
              </a:spcAft>
              <a:buClr>
                <a:srgbClr val="AB2472"/>
              </a:buClr>
              <a:buSzPct val="100000"/>
              <a:buFont typeface="Wingdings" panose="05000000000000000000" pitchFamily="2" charset="2"/>
              <a:buChar char="§"/>
              <a:tabLst>
                <a:tab pos="736600" algn="l"/>
              </a:tabLst>
            </a:pPr>
            <a:r>
              <a:rPr lang="en-US" sz="3200" dirty="0">
                <a:latin typeface="Century Gothic" panose="020B0502020202020204" pitchFamily="34" charset="0"/>
              </a:rPr>
              <a:t>When there are no follow-ups planned</a:t>
            </a:r>
          </a:p>
          <a:p>
            <a:pPr marL="804863" lvl="3" indent="-463550" algn="l" rtl="0">
              <a:spcBef>
                <a:spcPts val="600"/>
              </a:spcBef>
              <a:spcAft>
                <a:spcPts val="600"/>
              </a:spcAft>
              <a:buClr>
                <a:srgbClr val="AB2472"/>
              </a:buClr>
              <a:buSzPct val="100000"/>
              <a:buFont typeface="Wingdings" panose="05000000000000000000" pitchFamily="2" charset="2"/>
              <a:buChar char="§"/>
              <a:tabLst>
                <a:tab pos="736600" algn="l"/>
              </a:tabLst>
            </a:pPr>
            <a:r>
              <a:rPr lang="en-US" sz="3200" dirty="0">
                <a:latin typeface="Century Gothic" panose="020B0502020202020204" pitchFamily="34" charset="0"/>
              </a:rPr>
              <a:t>When no written consent is needed (low risk)</a:t>
            </a:r>
          </a:p>
        </p:txBody>
      </p:sp>
    </p:spTree>
    <p:extLst>
      <p:ext uri="{BB962C8B-B14F-4D97-AF65-F5344CB8AC3E}">
        <p14:creationId xmlns:p14="http://schemas.microsoft.com/office/powerpoint/2010/main" val="348108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C7B0C74-BCAC-40CD-9A56-C17C36741323}"/>
              </a:ext>
            </a:extLst>
          </p:cNvPr>
          <p:cNvSpPr>
            <a:spLocks noGrp="1"/>
          </p:cNvSpPr>
          <p:nvPr>
            <p:ph type="title"/>
          </p:nvPr>
        </p:nvSpPr>
        <p:spPr/>
        <p:txBody>
          <a:bodyPr/>
          <a:lstStyle/>
          <a:p>
            <a:r>
              <a:rPr lang="en-US" dirty="0"/>
              <a:t>Confidentiality</a:t>
            </a:r>
          </a:p>
        </p:txBody>
      </p:sp>
      <p:sp>
        <p:nvSpPr>
          <p:cNvPr id="8" name="2 Marcador de contenido">
            <a:extLst>
              <a:ext uri="{FF2B5EF4-FFF2-40B4-BE49-F238E27FC236}">
                <a16:creationId xmlns:a16="http://schemas.microsoft.com/office/drawing/2014/main" id="{5A6BDB1E-8987-4F2B-9D95-3C6D92FFE901}"/>
              </a:ext>
            </a:extLst>
          </p:cNvPr>
          <p:cNvSpPr txBox="1">
            <a:spLocks/>
          </p:cNvSpPr>
          <p:nvPr/>
        </p:nvSpPr>
        <p:spPr>
          <a:xfrm>
            <a:off x="838200" y="2286000"/>
            <a:ext cx="8724024" cy="2590800"/>
          </a:xfrm>
          <a:prstGeom prst="rect">
            <a:avLst/>
          </a:prstGeom>
        </p:spPr>
        <p:txBody>
          <a:bodyPr>
            <a:noAutofit/>
          </a:bodyPr>
          <a:lstStyle>
            <a:lvl1pPr marL="0" eaLnBrk="1" hangingPunct="1">
              <a:defRPr sz="2800">
                <a:solidFill>
                  <a:schemeClr val="tx1"/>
                </a:solidFill>
                <a:latin typeface="Century Gothic" charset="0"/>
                <a:ea typeface="Century Gothic" charset="0"/>
                <a:cs typeface="Century Gothic" charset="0"/>
              </a:defRPr>
            </a:lvl1pPr>
            <a:lvl2pPr marL="457200" eaLnBrk="1" hangingPunct="1">
              <a:defRPr sz="2400">
                <a:solidFill>
                  <a:schemeClr val="tx1"/>
                </a:solidFill>
                <a:latin typeface="Century Gothic" charset="0"/>
                <a:ea typeface="Century Gothic" charset="0"/>
                <a:cs typeface="Century Gothic" charset="0"/>
              </a:defRPr>
            </a:lvl2pPr>
            <a:lvl3pPr marL="914400" eaLnBrk="1" hangingPunct="1">
              <a:defRPr sz="2000">
                <a:solidFill>
                  <a:schemeClr val="tx1"/>
                </a:solidFill>
                <a:latin typeface="Century Gothic" charset="0"/>
                <a:ea typeface="Century Gothic" charset="0"/>
                <a:cs typeface="Century Gothic" charset="0"/>
              </a:defRPr>
            </a:lvl3pPr>
            <a:lvl4pPr marL="1371600" eaLnBrk="1" hangingPunct="1">
              <a:defRPr>
                <a:solidFill>
                  <a:schemeClr val="tx1"/>
                </a:solidFill>
                <a:latin typeface="Century Gothic" charset="0"/>
                <a:ea typeface="Century Gothic" charset="0"/>
                <a:cs typeface="Century Gothic" charset="0"/>
              </a:defRPr>
            </a:lvl4pPr>
            <a:lvl5pPr marL="1828800" eaLnBrk="1" hangingPunct="1">
              <a:defRPr>
                <a:solidFill>
                  <a:schemeClr val="tx1"/>
                </a:solidFill>
                <a:latin typeface="Futura LT Pro Book" panose="020B0502020204020303" pitchFamily="34" charset="0"/>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a:lnSpc>
                <a:spcPts val="4800"/>
              </a:lnSpc>
              <a:spcBef>
                <a:spcPts val="600"/>
              </a:spcBef>
              <a:spcAft>
                <a:spcPts val="1200"/>
              </a:spcAft>
              <a:buClr>
                <a:schemeClr val="tx1"/>
              </a:buClr>
              <a:buSzPct val="76000"/>
            </a:pPr>
            <a:r>
              <a:rPr lang="en-US" sz="3600" b="1" kern="0" dirty="0">
                <a:solidFill>
                  <a:schemeClr val="accent1">
                    <a:lumMod val="75000"/>
                  </a:schemeClr>
                </a:solidFill>
                <a:latin typeface="Century Gothic" panose="020B0502020202020204" pitchFamily="34" charset="0"/>
              </a:rPr>
              <a:t>In order to protect informants:</a:t>
            </a:r>
          </a:p>
          <a:p>
            <a:pPr marL="804863" lvl="3" indent="-463550">
              <a:lnSpc>
                <a:spcPts val="4800"/>
              </a:lnSpc>
              <a:spcBef>
                <a:spcPts val="600"/>
              </a:spcBef>
              <a:spcAft>
                <a:spcPts val="1800"/>
              </a:spcAft>
              <a:buClr>
                <a:srgbClr val="AB2472"/>
              </a:buClr>
              <a:buSzPct val="100000"/>
              <a:buFont typeface="Wingdings" panose="05000000000000000000" pitchFamily="2" charset="2"/>
              <a:buChar char="§"/>
              <a:tabLst>
                <a:tab pos="736600" algn="l"/>
              </a:tabLst>
            </a:pPr>
            <a:r>
              <a:rPr lang="en-US" sz="3200" kern="0" dirty="0">
                <a:latin typeface="Century Gothic" panose="020B0502020202020204" pitchFamily="34" charset="0"/>
              </a:rPr>
              <a:t>Personal information must not be revealed outside the research </a:t>
            </a:r>
          </a:p>
          <a:p>
            <a:pPr marL="804863" lvl="3" indent="-463550">
              <a:lnSpc>
                <a:spcPts val="4800"/>
              </a:lnSpc>
              <a:spcBef>
                <a:spcPts val="600"/>
              </a:spcBef>
              <a:spcAft>
                <a:spcPts val="1800"/>
              </a:spcAft>
              <a:buClr>
                <a:srgbClr val="AB2472"/>
              </a:buClr>
              <a:buSzPct val="100000"/>
              <a:buFont typeface="Wingdings" panose="05000000000000000000" pitchFamily="2" charset="2"/>
              <a:buChar char="§"/>
              <a:tabLst>
                <a:tab pos="736600" algn="l"/>
              </a:tabLst>
            </a:pPr>
            <a:r>
              <a:rPr lang="en-US" sz="3200" kern="0" dirty="0">
                <a:latin typeface="Century Gothic" panose="020B0502020202020204" pitchFamily="34" charset="0"/>
              </a:rPr>
              <a:t>Evaluation team members must </a:t>
            </a:r>
            <a:br>
              <a:rPr lang="en-US" sz="3200" kern="0" dirty="0">
                <a:latin typeface="Century Gothic" panose="020B0502020202020204" pitchFamily="34" charset="0"/>
              </a:rPr>
            </a:br>
            <a:r>
              <a:rPr lang="en-US" sz="3200" kern="0" dirty="0">
                <a:latin typeface="Century Gothic" panose="020B0502020202020204" pitchFamily="34" charset="0"/>
              </a:rPr>
              <a:t>follow protocol at all levels</a:t>
            </a:r>
          </a:p>
        </p:txBody>
      </p:sp>
    </p:spTree>
    <p:extLst>
      <p:ext uri="{BB962C8B-B14F-4D97-AF65-F5344CB8AC3E}">
        <p14:creationId xmlns:p14="http://schemas.microsoft.com/office/powerpoint/2010/main" val="1345046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AutoShape 2" descr="Image result for chism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09572" name="AutoShape 4" descr="Image result for chism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109574"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b="13678"/>
          <a:stretch/>
        </p:blipFill>
        <p:spPr bwMode="auto">
          <a:xfrm>
            <a:off x="321249" y="2438400"/>
            <a:ext cx="9415901" cy="4572000"/>
          </a:xfrm>
          <a:prstGeom prst="rect">
            <a:avLst/>
          </a:prstGeom>
          <a:noFill/>
        </p:spPr>
      </p:pic>
      <p:sp>
        <p:nvSpPr>
          <p:cNvPr id="13" name="Title 12">
            <a:extLst>
              <a:ext uri="{FF2B5EF4-FFF2-40B4-BE49-F238E27FC236}">
                <a16:creationId xmlns:a16="http://schemas.microsoft.com/office/drawing/2014/main" id="{22DC1A2B-4BF9-4D8C-84AF-1D59B44C3615}"/>
              </a:ext>
            </a:extLst>
          </p:cNvPr>
          <p:cNvSpPr>
            <a:spLocks noGrp="1"/>
          </p:cNvSpPr>
          <p:nvPr>
            <p:ph type="title"/>
          </p:nvPr>
        </p:nvSpPr>
        <p:spPr/>
        <p:txBody>
          <a:bodyPr/>
          <a:lstStyle/>
          <a:p>
            <a:r>
              <a:rPr lang="en-US" dirty="0"/>
              <a:t>Qualitative tools</a:t>
            </a:r>
          </a:p>
        </p:txBody>
      </p:sp>
      <p:sp>
        <p:nvSpPr>
          <p:cNvPr id="15" name="Text Placeholder 14">
            <a:extLst>
              <a:ext uri="{FF2B5EF4-FFF2-40B4-BE49-F238E27FC236}">
                <a16:creationId xmlns:a16="http://schemas.microsoft.com/office/drawing/2014/main" id="{3CC0923C-DAB7-4E26-8DFB-0C41C7075834}"/>
              </a:ext>
            </a:extLst>
          </p:cNvPr>
          <p:cNvSpPr>
            <a:spLocks noGrp="1"/>
          </p:cNvSpPr>
          <p:nvPr>
            <p:ph type="body" sz="quarter" idx="11"/>
          </p:nvPr>
        </p:nvSpPr>
        <p:spPr>
          <a:xfrm>
            <a:off x="561844" y="1091205"/>
            <a:ext cx="8277355" cy="837214"/>
          </a:xfrm>
        </p:spPr>
        <p:txBody>
          <a:bodyPr/>
          <a:lstStyle/>
          <a:p>
            <a:r>
              <a:rPr lang="en-US" dirty="0"/>
              <a:t>Challenges in confidentiality</a:t>
            </a:r>
          </a:p>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F5F0D57-5C47-4293-AD28-116C86B48664}"/>
              </a:ext>
            </a:extLst>
          </p:cNvPr>
          <p:cNvSpPr>
            <a:spLocks noGrp="1"/>
          </p:cNvSpPr>
          <p:nvPr>
            <p:ph type="title"/>
          </p:nvPr>
        </p:nvSpPr>
        <p:spPr/>
        <p:txBody>
          <a:bodyPr/>
          <a:lstStyle/>
          <a:p>
            <a:r>
              <a:rPr lang="en-US" dirty="0"/>
              <a:t>Key informant interviews</a:t>
            </a:r>
          </a:p>
        </p:txBody>
      </p:sp>
      <p:sp>
        <p:nvSpPr>
          <p:cNvPr id="3" name="2 Marcador de contenido"/>
          <p:cNvSpPr>
            <a:spLocks noGrp="1"/>
          </p:cNvSpPr>
          <p:nvPr>
            <p:ph type="body" sz="quarter" idx="10"/>
          </p:nvPr>
        </p:nvSpPr>
        <p:spPr>
          <a:xfrm>
            <a:off x="708979" y="1828800"/>
            <a:ext cx="8429755" cy="5576788"/>
          </a:xfrm>
        </p:spPr>
        <p:txBody>
          <a:bodyPr>
            <a:noAutofit/>
          </a:bodyPr>
          <a:lstStyle/>
          <a:p>
            <a:pPr algn="l" rtl="0">
              <a:lnSpc>
                <a:spcPts val="4000"/>
              </a:lnSpc>
              <a:spcBef>
                <a:spcPts val="600"/>
              </a:spcBef>
              <a:spcAft>
                <a:spcPts val="600"/>
              </a:spcAft>
              <a:buClr>
                <a:schemeClr val="accent1"/>
              </a:buClr>
              <a:buSzPct val="76000"/>
            </a:pPr>
            <a:r>
              <a:rPr lang="en-US" sz="3200" dirty="0">
                <a:latin typeface="Century Gothic" panose="020B0502020202020204" pitchFamily="34" charset="0"/>
              </a:rPr>
              <a:t>Challenges in confidentiality:</a:t>
            </a:r>
          </a:p>
          <a:p>
            <a:pPr marL="693738" lvl="1" indent="-412750" algn="l" rtl="0">
              <a:lnSpc>
                <a:spcPts val="4000"/>
              </a:lnSpc>
              <a:spcBef>
                <a:spcPts val="600"/>
              </a:spcBef>
              <a:spcAft>
                <a:spcPts val="600"/>
              </a:spcAft>
              <a:buClr>
                <a:srgbClr val="AB2472"/>
              </a:buClr>
              <a:buSzPct val="100000"/>
              <a:buFont typeface="Wingdings" panose="05000000000000000000" pitchFamily="2" charset="2"/>
              <a:buChar char="§"/>
            </a:pPr>
            <a:r>
              <a:rPr lang="en-US" sz="3000" b="1" dirty="0">
                <a:solidFill>
                  <a:schemeClr val="accent1">
                    <a:lumMod val="75000"/>
                  </a:schemeClr>
                </a:solidFill>
                <a:latin typeface="Century Gothic" panose="020B0502020202020204" pitchFamily="34" charset="0"/>
              </a:rPr>
              <a:t>Inappropriate settings for interviews</a:t>
            </a:r>
          </a:p>
          <a:p>
            <a:pPr marL="1150938" lvl="4" indent="-354013" algn="l" rtl="0">
              <a:lnSpc>
                <a:spcPts val="4000"/>
              </a:lnSpc>
              <a:spcBef>
                <a:spcPts val="600"/>
              </a:spcBef>
              <a:spcAft>
                <a:spcPts val="600"/>
              </a:spcAft>
              <a:buClr>
                <a:srgbClr val="AB2472"/>
              </a:buClr>
              <a:buSzPct val="85000"/>
              <a:buFont typeface="Courier New" panose="02070309020205020404" pitchFamily="49" charset="0"/>
              <a:buChar char="o"/>
            </a:pPr>
            <a:r>
              <a:rPr lang="en-US" sz="2800" dirty="0">
                <a:solidFill>
                  <a:schemeClr val="tx1"/>
                </a:solidFill>
                <a:latin typeface="Century Gothic" panose="020B0502020202020204" pitchFamily="34" charset="0"/>
              </a:rPr>
              <a:t>Homes, offices, clinics</a:t>
            </a:r>
          </a:p>
          <a:p>
            <a:pPr marL="1150938" lvl="4" indent="-354013" algn="l" rtl="0">
              <a:lnSpc>
                <a:spcPts val="4000"/>
              </a:lnSpc>
              <a:spcBef>
                <a:spcPts val="600"/>
              </a:spcBef>
              <a:spcAft>
                <a:spcPts val="1200"/>
              </a:spcAft>
              <a:buClr>
                <a:srgbClr val="AB2472"/>
              </a:buClr>
              <a:buSzPct val="85000"/>
              <a:buFont typeface="Courier New" panose="02070309020205020404" pitchFamily="49" charset="0"/>
              <a:buChar char="o"/>
            </a:pPr>
            <a:r>
              <a:rPr lang="en-US" sz="2800" dirty="0">
                <a:solidFill>
                  <a:schemeClr val="tx1"/>
                </a:solidFill>
                <a:latin typeface="Century Gothic" panose="020B0502020202020204" pitchFamily="34" charset="0"/>
              </a:rPr>
              <a:t>Places where someone else could listen</a:t>
            </a:r>
          </a:p>
          <a:p>
            <a:pPr marL="708025" lvl="2" indent="-427038" algn="l" rtl="0">
              <a:lnSpc>
                <a:spcPts val="4000"/>
              </a:lnSpc>
              <a:spcBef>
                <a:spcPts val="1200"/>
              </a:spcBef>
              <a:spcAft>
                <a:spcPts val="600"/>
              </a:spcAft>
              <a:buClr>
                <a:srgbClr val="AB2472"/>
              </a:buClr>
              <a:buSzPct val="100000"/>
              <a:buFont typeface="Wingdings" panose="05000000000000000000" pitchFamily="2" charset="2"/>
              <a:buChar char="§"/>
            </a:pPr>
            <a:r>
              <a:rPr lang="en-US" sz="3000" b="1" dirty="0">
                <a:solidFill>
                  <a:schemeClr val="accent1">
                    <a:lumMod val="75000"/>
                  </a:schemeClr>
                </a:solidFill>
                <a:latin typeface="Century Gothic" panose="020B0502020202020204" pitchFamily="34" charset="0"/>
              </a:rPr>
              <a:t>When key actors or program operators are interviewed</a:t>
            </a:r>
          </a:p>
          <a:p>
            <a:pPr marL="1165225" lvl="4" indent="-368300" algn="l" rtl="0">
              <a:lnSpc>
                <a:spcPts val="4000"/>
              </a:lnSpc>
              <a:spcBef>
                <a:spcPts val="600"/>
              </a:spcBef>
              <a:spcAft>
                <a:spcPts val="600"/>
              </a:spcAft>
              <a:buClr>
                <a:srgbClr val="AB2472"/>
              </a:buClr>
              <a:buSzPct val="85000"/>
              <a:buFont typeface="Courier New" panose="02070309020205020404" pitchFamily="49" charset="0"/>
              <a:buChar char="o"/>
            </a:pPr>
            <a:r>
              <a:rPr lang="en-US" sz="2800" dirty="0">
                <a:latin typeface="Century Gothic" panose="020B0502020202020204" pitchFamily="34" charset="0"/>
              </a:rPr>
              <a:t>Take care when writing the report </a:t>
            </a:r>
            <a:br>
              <a:rPr lang="en-US" sz="2800" dirty="0">
                <a:latin typeface="Century Gothic" panose="020B0502020202020204" pitchFamily="34" charset="0"/>
              </a:rPr>
            </a:br>
            <a:r>
              <a:rPr lang="en-US" sz="2800" dirty="0">
                <a:latin typeface="Century Gothic" panose="020B0502020202020204" pitchFamily="34" charset="0"/>
              </a:rPr>
              <a:t>to not reveal identifying information</a:t>
            </a:r>
          </a:p>
          <a:p>
            <a:pPr>
              <a:buNone/>
            </a:pPr>
            <a:endParaRPr lang="en-US" dirty="0">
              <a:latin typeface="Century Gothic" panose="020B0502020202020204" pitchFamily="34" charset="0"/>
            </a:endParaRPr>
          </a:p>
        </p:txBody>
      </p:sp>
    </p:spTree>
    <p:extLst>
      <p:ext uri="{BB962C8B-B14F-4D97-AF65-F5344CB8AC3E}">
        <p14:creationId xmlns:p14="http://schemas.microsoft.com/office/powerpoint/2010/main" val="966079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2BD8B28-0DB9-46F8-AC5E-25DF0C4926DB}"/>
              </a:ext>
            </a:extLst>
          </p:cNvPr>
          <p:cNvSpPr>
            <a:spLocks noGrp="1"/>
          </p:cNvSpPr>
          <p:nvPr>
            <p:ph type="title"/>
          </p:nvPr>
        </p:nvSpPr>
        <p:spPr/>
        <p:txBody>
          <a:bodyPr/>
          <a:lstStyle/>
          <a:p>
            <a:r>
              <a:rPr lang="en-US" dirty="0"/>
              <a:t>Interview challenges </a:t>
            </a:r>
          </a:p>
        </p:txBody>
      </p:sp>
      <p:sp>
        <p:nvSpPr>
          <p:cNvPr id="3" name="2 Marcador de contenido"/>
          <p:cNvSpPr>
            <a:spLocks noGrp="1"/>
          </p:cNvSpPr>
          <p:nvPr>
            <p:ph type="body" sz="quarter" idx="10"/>
          </p:nvPr>
        </p:nvSpPr>
        <p:spPr>
          <a:xfrm>
            <a:off x="762000" y="1752600"/>
            <a:ext cx="9015478" cy="5257800"/>
          </a:xfrm>
        </p:spPr>
        <p:txBody>
          <a:bodyPr/>
          <a:lstStyle/>
          <a:p>
            <a:pPr marL="463550" indent="-463550" algn="l" rtl="0">
              <a:spcBef>
                <a:spcPts val="600"/>
              </a:spcBef>
              <a:spcAft>
                <a:spcPts val="600"/>
              </a:spcAft>
              <a:buClr>
                <a:schemeClr val="tx1"/>
              </a:buClr>
              <a:buSzPct val="85000"/>
              <a:buFont typeface="+mj-lt"/>
              <a:buAutoNum type="arabicPeriod"/>
            </a:pPr>
            <a:r>
              <a:rPr lang="en-US" sz="3000" b="1" dirty="0">
                <a:solidFill>
                  <a:schemeClr val="accent1">
                    <a:lumMod val="75000"/>
                  </a:schemeClr>
                </a:solidFill>
                <a:latin typeface="Century Gothic" panose="020B0502020202020204" pitchFamily="34" charset="0"/>
              </a:rPr>
              <a:t>Interviews are interventions (Patton, 2002)</a:t>
            </a:r>
          </a:p>
          <a:p>
            <a:pPr marL="1033463" lvl="1" indent="-344488" algn="l" rtl="0">
              <a:spcBef>
                <a:spcPts val="600"/>
              </a:spcBef>
              <a:spcAft>
                <a:spcPts val="600"/>
              </a:spcAft>
              <a:buClr>
                <a:srgbClr val="AB2472"/>
              </a:buClr>
              <a:buSzPct val="100000"/>
              <a:buFont typeface="Wingdings" panose="05000000000000000000" pitchFamily="2" charset="2"/>
              <a:buChar char="§"/>
            </a:pPr>
            <a:r>
              <a:rPr lang="en-US" sz="2800" dirty="0">
                <a:solidFill>
                  <a:schemeClr val="tx1"/>
                </a:solidFill>
                <a:latin typeface="Century Gothic" panose="020B0502020202020204" pitchFamily="34" charset="0"/>
              </a:rPr>
              <a:t>Reflective process affects people (+ or –)</a:t>
            </a:r>
          </a:p>
          <a:p>
            <a:pPr marL="463550" indent="-463550" algn="l" rtl="0">
              <a:spcBef>
                <a:spcPts val="1200"/>
              </a:spcBef>
              <a:spcAft>
                <a:spcPts val="600"/>
              </a:spcAft>
              <a:buClr>
                <a:schemeClr val="tx1"/>
              </a:buClr>
              <a:buSzPct val="85000"/>
              <a:buFont typeface="+mj-lt"/>
              <a:buAutoNum type="arabicPeriod"/>
            </a:pPr>
            <a:r>
              <a:rPr lang="en-US" b="1" dirty="0">
                <a:solidFill>
                  <a:schemeClr val="accent1">
                    <a:lumMod val="75000"/>
                  </a:schemeClr>
                </a:solidFill>
                <a:latin typeface="Century Gothic" panose="020B0502020202020204" pitchFamily="34" charset="0"/>
              </a:rPr>
              <a:t>People ask for advice</a:t>
            </a:r>
          </a:p>
          <a:p>
            <a:pPr marL="1033463" lvl="1" indent="-344488" algn="l" rtl="0">
              <a:spcBef>
                <a:spcPts val="600"/>
              </a:spcBef>
              <a:spcAft>
                <a:spcPts val="600"/>
              </a:spcAft>
              <a:buClr>
                <a:srgbClr val="AB2472"/>
              </a:buClr>
              <a:buSzPct val="100000"/>
              <a:buFont typeface="Wingdings" panose="05000000000000000000" pitchFamily="2" charset="2"/>
              <a:buChar char="§"/>
            </a:pPr>
            <a:r>
              <a:rPr lang="en-US" sz="2800" dirty="0">
                <a:solidFill>
                  <a:schemeClr val="tx1"/>
                </a:solidFill>
                <a:latin typeface="Century Gothic" panose="020B0502020202020204" pitchFamily="34" charset="0"/>
              </a:rPr>
              <a:t>You can give information</a:t>
            </a:r>
          </a:p>
          <a:p>
            <a:pPr marL="463550" indent="-463550" algn="l" rtl="0">
              <a:spcBef>
                <a:spcPts val="1200"/>
              </a:spcBef>
              <a:spcAft>
                <a:spcPts val="600"/>
              </a:spcAft>
              <a:buClr>
                <a:schemeClr val="tx1"/>
              </a:buClr>
              <a:buSzPct val="85000"/>
              <a:buFont typeface="+mj-lt"/>
              <a:buAutoNum type="arabicPeriod"/>
            </a:pPr>
            <a:r>
              <a:rPr lang="en-US" sz="3000" b="1" dirty="0">
                <a:solidFill>
                  <a:schemeClr val="accent1">
                    <a:lumMod val="75000"/>
                  </a:schemeClr>
                </a:solidFill>
                <a:latin typeface="Century Gothic" panose="020B0502020202020204" pitchFamily="34" charset="0"/>
              </a:rPr>
              <a:t>You hear or see things that must be reported</a:t>
            </a:r>
          </a:p>
          <a:p>
            <a:pPr marL="1033463" lvl="1" indent="-344488" algn="l" rtl="0">
              <a:spcBef>
                <a:spcPts val="600"/>
              </a:spcBef>
              <a:spcAft>
                <a:spcPts val="600"/>
              </a:spcAft>
              <a:buClr>
                <a:srgbClr val="AB2472"/>
              </a:buClr>
              <a:buSzPct val="100000"/>
              <a:buFont typeface="Wingdings" panose="05000000000000000000" pitchFamily="2" charset="2"/>
              <a:buChar char="§"/>
            </a:pPr>
            <a:r>
              <a:rPr lang="en-US" sz="2800" dirty="0">
                <a:solidFill>
                  <a:schemeClr val="tx1"/>
                </a:solidFill>
                <a:latin typeface="Century Gothic" panose="020B0502020202020204" pitchFamily="34" charset="0"/>
              </a:rPr>
              <a:t>Child abuse; elder abuse </a:t>
            </a:r>
          </a:p>
          <a:p>
            <a:pPr marL="463550" indent="-463550" algn="l" rtl="0">
              <a:spcBef>
                <a:spcPts val="1200"/>
              </a:spcBef>
              <a:spcAft>
                <a:spcPts val="600"/>
              </a:spcAft>
              <a:buClr>
                <a:schemeClr val="tx1"/>
              </a:buClr>
              <a:buSzPct val="85000"/>
              <a:buFont typeface="+mj-lt"/>
              <a:buAutoNum type="arabicPeriod"/>
            </a:pPr>
            <a:r>
              <a:rPr lang="en-US" sz="3000" b="1" dirty="0">
                <a:solidFill>
                  <a:schemeClr val="accent1">
                    <a:lumMod val="75000"/>
                  </a:schemeClr>
                </a:solidFill>
                <a:latin typeface="Century Gothic" panose="020B0502020202020204" pitchFamily="34" charset="0"/>
              </a:rPr>
              <a:t>Interviewers can affect fieldworkers</a:t>
            </a:r>
          </a:p>
          <a:p>
            <a:pPr marL="1165225" lvl="1" indent="-476250" algn="l" rtl="0">
              <a:spcBef>
                <a:spcPts val="600"/>
              </a:spcBef>
              <a:spcAft>
                <a:spcPts val="600"/>
              </a:spcAft>
              <a:buClr>
                <a:srgbClr val="AB2472"/>
              </a:buClr>
              <a:buSzPct val="100000"/>
              <a:buFont typeface="Wingdings" panose="05000000000000000000" pitchFamily="2" charset="2"/>
              <a:buChar char="§"/>
              <a:tabLst>
                <a:tab pos="1033463" algn="l"/>
              </a:tabLst>
            </a:pPr>
            <a:r>
              <a:rPr lang="en-US" sz="2800" dirty="0">
                <a:solidFill>
                  <a:schemeClr val="tx1"/>
                </a:solidFill>
                <a:latin typeface="Century Gothic" panose="020B0502020202020204" pitchFamily="34" charset="0"/>
              </a:rPr>
              <a:t>Need for psychological support </a:t>
            </a:r>
          </a:p>
          <a:p>
            <a:pPr marL="1165225" lvl="2" indent="-476250" algn="l" rtl="0">
              <a:spcBef>
                <a:spcPts val="600"/>
              </a:spcBef>
              <a:spcAft>
                <a:spcPts val="600"/>
              </a:spcAft>
              <a:buClr>
                <a:srgbClr val="AB2472"/>
              </a:buClr>
              <a:buSzPct val="100000"/>
              <a:buFont typeface="Wingdings" panose="05000000000000000000" pitchFamily="2" charset="2"/>
              <a:buChar char="§"/>
              <a:tabLst>
                <a:tab pos="1033463" algn="l"/>
              </a:tabLst>
            </a:pPr>
            <a:r>
              <a:rPr lang="en-US" sz="2800" dirty="0">
                <a:solidFill>
                  <a:schemeClr val="tx1"/>
                </a:solidFill>
                <a:latin typeface="Century Gothic" panose="020B0502020202020204" pitchFamily="34" charset="0"/>
              </a:rPr>
              <a:t>Example: Mortality resulting from violence</a:t>
            </a:r>
          </a:p>
          <a:p>
            <a:pPr marL="525780" lvl="1" indent="-274320" algn="l" rtl="0">
              <a:lnSpc>
                <a:spcPct val="120000"/>
              </a:lnSpc>
              <a:spcBef>
                <a:spcPts val="600"/>
              </a:spcBef>
              <a:spcAft>
                <a:spcPts val="600"/>
              </a:spcAft>
              <a:buClr>
                <a:schemeClr val="accent1"/>
              </a:buClr>
              <a:buSzPct val="76000"/>
              <a:buFont typeface="Wingdings 3"/>
              <a:buChar char=""/>
            </a:pPr>
            <a:endParaRPr lang="en-US" sz="2800" dirty="0">
              <a:solidFill>
                <a:schemeClr val="tx2"/>
              </a:solidFill>
              <a:latin typeface="Century Gothic" panose="020B0502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CD314BA-99C7-447B-B1A7-9DEA78C279F9}"/>
              </a:ext>
            </a:extLst>
          </p:cNvPr>
          <p:cNvSpPr>
            <a:spLocks noGrp="1"/>
          </p:cNvSpPr>
          <p:nvPr>
            <p:ph type="title"/>
          </p:nvPr>
        </p:nvSpPr>
        <p:spPr/>
        <p:txBody>
          <a:bodyPr/>
          <a:lstStyle/>
          <a:p>
            <a:r>
              <a:rPr lang="en-US" dirty="0"/>
              <a:t>Focus group discussions</a:t>
            </a:r>
          </a:p>
        </p:txBody>
      </p:sp>
      <p:sp>
        <p:nvSpPr>
          <p:cNvPr id="3" name="2 Marcador de contenido"/>
          <p:cNvSpPr>
            <a:spLocks noGrp="1"/>
          </p:cNvSpPr>
          <p:nvPr>
            <p:ph type="body" sz="quarter" idx="10"/>
          </p:nvPr>
        </p:nvSpPr>
        <p:spPr>
          <a:xfrm>
            <a:off x="685800" y="1431235"/>
            <a:ext cx="9144000" cy="6324600"/>
          </a:xfrm>
        </p:spPr>
        <p:txBody>
          <a:bodyPr>
            <a:noAutofit/>
          </a:bodyPr>
          <a:lstStyle/>
          <a:p>
            <a:pPr marL="463550" indent="-411163" algn="l" rtl="0">
              <a:lnSpc>
                <a:spcPts val="3000"/>
              </a:lnSpc>
              <a:spcBef>
                <a:spcPts val="600"/>
              </a:spcBef>
              <a:buClr>
                <a:schemeClr val="tx1"/>
              </a:buClr>
              <a:buSzPct val="85000"/>
              <a:buFont typeface="+mj-lt"/>
              <a:buAutoNum type="arabicPeriod"/>
            </a:pPr>
            <a:r>
              <a:rPr lang="en-US" sz="2800" b="1" spc="-30" dirty="0">
                <a:solidFill>
                  <a:schemeClr val="accent1">
                    <a:lumMod val="75000"/>
                  </a:schemeClr>
                </a:solidFill>
                <a:latin typeface="Century Gothic" panose="020B0502020202020204" pitchFamily="34" charset="0"/>
              </a:rPr>
              <a:t>Challenges in confidentiality</a:t>
            </a:r>
          </a:p>
          <a:p>
            <a:pPr marL="1033463" lvl="1" indent="-344488" algn="l" rtl="0">
              <a:lnSpc>
                <a:spcPts val="3000"/>
              </a:lnSpc>
              <a:spcBef>
                <a:spcPts val="600"/>
              </a:spcBef>
              <a:spcAft>
                <a:spcPts val="600"/>
              </a:spcAft>
              <a:buClr>
                <a:srgbClr val="AB2472"/>
              </a:buClr>
              <a:buSzPct val="100000"/>
              <a:buFont typeface="Wingdings" panose="05000000000000000000" pitchFamily="2" charset="2"/>
              <a:buChar char="§"/>
              <a:tabLst>
                <a:tab pos="1881188" algn="l"/>
              </a:tabLst>
            </a:pPr>
            <a:r>
              <a:rPr lang="en-US" sz="2600" spc="-30" dirty="0">
                <a:solidFill>
                  <a:schemeClr val="tx1"/>
                </a:solidFill>
                <a:latin typeface="Century Gothic" panose="020B0502020202020204" pitchFamily="34" charset="0"/>
              </a:rPr>
              <a:t>People listen to what others say and may </a:t>
            </a:r>
            <a:br>
              <a:rPr lang="en-US" sz="2600" spc="-30" dirty="0">
                <a:solidFill>
                  <a:schemeClr val="tx1"/>
                </a:solidFill>
                <a:latin typeface="Century Gothic" panose="020B0502020202020204" pitchFamily="34" charset="0"/>
              </a:rPr>
            </a:br>
            <a:r>
              <a:rPr lang="en-US" sz="2600" spc="-30" dirty="0">
                <a:solidFill>
                  <a:schemeClr val="tx1"/>
                </a:solidFill>
                <a:latin typeface="Century Gothic" panose="020B0502020202020204" pitchFamily="34" charset="0"/>
              </a:rPr>
              <a:t>repeat outside</a:t>
            </a:r>
          </a:p>
          <a:p>
            <a:pPr marL="1536700" lvl="2" indent="-330200" algn="l" rtl="0">
              <a:lnSpc>
                <a:spcPts val="3000"/>
              </a:lnSpc>
              <a:spcBef>
                <a:spcPts val="600"/>
              </a:spcBef>
              <a:spcAft>
                <a:spcPts val="600"/>
              </a:spcAft>
              <a:buClr>
                <a:srgbClr val="AB2472"/>
              </a:buClr>
              <a:buSzPct val="85000"/>
              <a:buFont typeface="Courier New" panose="02070309020205020404" pitchFamily="49" charset="0"/>
              <a:buChar char="o"/>
            </a:pPr>
            <a:r>
              <a:rPr lang="en-US" sz="2400" spc="-30" dirty="0">
                <a:solidFill>
                  <a:schemeClr val="tx1"/>
                </a:solidFill>
                <a:latin typeface="Century Gothic" panose="020B0502020202020204" pitchFamily="34" charset="0"/>
              </a:rPr>
              <a:t>Evaluators can address this, but cannot control it</a:t>
            </a:r>
          </a:p>
          <a:p>
            <a:pPr marL="1033463" lvl="1" indent="-344488" algn="l" rtl="0">
              <a:lnSpc>
                <a:spcPts val="3000"/>
              </a:lnSpc>
              <a:spcBef>
                <a:spcPts val="600"/>
              </a:spcBef>
              <a:spcAft>
                <a:spcPts val="600"/>
              </a:spcAft>
              <a:buClr>
                <a:srgbClr val="AB2472"/>
              </a:buClr>
              <a:buSzPct val="100000"/>
              <a:buFont typeface="Wingdings" panose="05000000000000000000" pitchFamily="2" charset="2"/>
              <a:buChar char="§"/>
            </a:pPr>
            <a:r>
              <a:rPr lang="en-US" sz="2600" spc="-30" dirty="0">
                <a:solidFill>
                  <a:schemeClr val="tx1"/>
                </a:solidFill>
                <a:latin typeface="Century Gothic" panose="020B0502020202020204" pitchFamily="34" charset="0"/>
              </a:rPr>
              <a:t>Should not include people with interpersonal relationships with one another</a:t>
            </a:r>
          </a:p>
          <a:p>
            <a:pPr marL="463550" indent="-463550" algn="l" rtl="0">
              <a:lnSpc>
                <a:spcPts val="3000"/>
              </a:lnSpc>
              <a:spcBef>
                <a:spcPts val="1200"/>
              </a:spcBef>
              <a:buClr>
                <a:schemeClr val="tx1"/>
              </a:buClr>
              <a:buSzPct val="85000"/>
              <a:buFont typeface="+mj-lt"/>
              <a:buAutoNum type="arabicPeriod"/>
            </a:pPr>
            <a:r>
              <a:rPr lang="en-US" sz="2800" b="1" spc="-30" dirty="0">
                <a:solidFill>
                  <a:schemeClr val="accent1">
                    <a:lumMod val="75000"/>
                  </a:schemeClr>
                </a:solidFill>
                <a:latin typeface="Century Gothic" panose="020B0502020202020204" pitchFamily="34" charset="0"/>
              </a:rPr>
              <a:t>Must not be used for sensitive topics</a:t>
            </a:r>
          </a:p>
          <a:p>
            <a:pPr marL="1033463" lvl="1" indent="-344488" algn="l" rtl="0">
              <a:lnSpc>
                <a:spcPts val="3000"/>
              </a:lnSpc>
              <a:spcBef>
                <a:spcPts val="600"/>
              </a:spcBef>
              <a:spcAft>
                <a:spcPts val="600"/>
              </a:spcAft>
              <a:buClr>
                <a:srgbClr val="AB2472"/>
              </a:buClr>
              <a:buSzPct val="100000"/>
              <a:buFont typeface="Wingdings" panose="05000000000000000000" pitchFamily="2" charset="2"/>
              <a:buChar char="§"/>
            </a:pPr>
            <a:r>
              <a:rPr lang="en-US" sz="2600" spc="-30" dirty="0">
                <a:solidFill>
                  <a:schemeClr val="tx1"/>
                </a:solidFill>
                <a:latin typeface="Century Gothic" panose="020B0502020202020204" pitchFamily="34" charset="0"/>
              </a:rPr>
              <a:t>Unless people don’t know each other and </a:t>
            </a:r>
            <a:br>
              <a:rPr lang="en-US" sz="2600" spc="-30" dirty="0">
                <a:solidFill>
                  <a:schemeClr val="tx1"/>
                </a:solidFill>
                <a:latin typeface="Century Gothic" panose="020B0502020202020204" pitchFamily="34" charset="0"/>
              </a:rPr>
            </a:br>
            <a:r>
              <a:rPr lang="en-US" sz="2600" spc="-30" dirty="0">
                <a:solidFill>
                  <a:schemeClr val="tx1"/>
                </a:solidFill>
                <a:latin typeface="Century Gothic" panose="020B0502020202020204" pitchFamily="34" charset="0"/>
              </a:rPr>
              <a:t>will not have any future relations, group rules </a:t>
            </a:r>
            <a:br>
              <a:rPr lang="en-US" sz="2600" spc="-30" dirty="0">
                <a:solidFill>
                  <a:schemeClr val="tx1"/>
                </a:solidFill>
                <a:latin typeface="Century Gothic" panose="020B0502020202020204" pitchFamily="34" charset="0"/>
              </a:rPr>
            </a:br>
            <a:r>
              <a:rPr lang="en-US" sz="2600" spc="-30" dirty="0">
                <a:solidFill>
                  <a:schemeClr val="tx1"/>
                </a:solidFill>
                <a:latin typeface="Century Gothic" panose="020B0502020202020204" pitchFamily="34" charset="0"/>
              </a:rPr>
              <a:t>must be established</a:t>
            </a:r>
          </a:p>
          <a:p>
            <a:pPr marL="308610" indent="-514350" algn="l" rtl="0">
              <a:lnSpc>
                <a:spcPts val="3000"/>
              </a:lnSpc>
              <a:spcBef>
                <a:spcPts val="1200"/>
              </a:spcBef>
              <a:buClr>
                <a:schemeClr val="tx1"/>
              </a:buClr>
              <a:buSzPct val="85000"/>
              <a:buFont typeface="+mj-lt"/>
              <a:buAutoNum type="arabicPeriod"/>
            </a:pPr>
            <a:r>
              <a:rPr lang="en-US" sz="2800" b="1" spc="-30" dirty="0">
                <a:solidFill>
                  <a:schemeClr val="accent1">
                    <a:lumMod val="75000"/>
                  </a:schemeClr>
                </a:solidFill>
                <a:latin typeface="Century Gothic" panose="020B0502020202020204" pitchFamily="34" charset="0"/>
              </a:rPr>
              <a:t>Audio recording versus video taping </a:t>
            </a:r>
          </a:p>
          <a:p>
            <a:pPr marL="1033463" lvl="1" indent="-344488" algn="l" rtl="0">
              <a:lnSpc>
                <a:spcPts val="3000"/>
              </a:lnSpc>
              <a:spcBef>
                <a:spcPts val="600"/>
              </a:spcBef>
              <a:spcAft>
                <a:spcPts val="600"/>
              </a:spcAft>
              <a:buClr>
                <a:srgbClr val="AB2472"/>
              </a:buClr>
              <a:buSzPct val="100000"/>
              <a:buFont typeface="Wingdings" panose="05000000000000000000" pitchFamily="2" charset="2"/>
              <a:buChar char="§"/>
            </a:pPr>
            <a:r>
              <a:rPr lang="en-US" sz="2600" spc="-30" dirty="0">
                <a:solidFill>
                  <a:schemeClr val="tx1"/>
                </a:solidFill>
                <a:latin typeface="Century Gothic" panose="020B0502020202020204" pitchFamily="34" charset="0"/>
              </a:rPr>
              <a:t>Involve very different confidentiality </a:t>
            </a:r>
            <a:br>
              <a:rPr lang="en-US" sz="2600" spc="-30" dirty="0">
                <a:solidFill>
                  <a:schemeClr val="tx1"/>
                </a:solidFill>
                <a:latin typeface="Century Gothic" panose="020B0502020202020204" pitchFamily="34" charset="0"/>
              </a:rPr>
            </a:br>
            <a:r>
              <a:rPr lang="en-US" sz="2600" spc="-30" dirty="0">
                <a:solidFill>
                  <a:schemeClr val="tx1"/>
                </a:solidFill>
                <a:latin typeface="Century Gothic" panose="020B0502020202020204" pitchFamily="34" charset="0"/>
              </a:rPr>
              <a:t>considerations</a:t>
            </a:r>
            <a:r>
              <a:rPr lang="es-MX" sz="2600" spc="-30" dirty="0">
                <a:solidFill>
                  <a:schemeClr val="tx1"/>
                </a:solidFill>
                <a:latin typeface="Century Gothic" panose="020B0502020202020204" pitchFamily="34" charset="0"/>
              </a:rPr>
              <a:t> </a:t>
            </a:r>
            <a:endParaRPr lang="en-US" sz="2600" spc="-30" dirty="0">
              <a:solidFill>
                <a:schemeClr val="tx1"/>
              </a:solidFill>
              <a:latin typeface="Century Gothic" panose="020B0502020202020204" pitchFamily="34" charset="0"/>
            </a:endParaRPr>
          </a:p>
        </p:txBody>
      </p:sp>
    </p:spTree>
    <p:extLst>
      <p:ext uri="{BB962C8B-B14F-4D97-AF65-F5344CB8AC3E}">
        <p14:creationId xmlns:p14="http://schemas.microsoft.com/office/powerpoint/2010/main" val="2541375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3E0AC7-910F-4735-BF74-39B439F34517}"/>
              </a:ext>
            </a:extLst>
          </p:cNvPr>
          <p:cNvSpPr>
            <a:spLocks noGrp="1"/>
          </p:cNvSpPr>
          <p:nvPr>
            <p:ph type="title"/>
          </p:nvPr>
        </p:nvSpPr>
        <p:spPr/>
        <p:txBody>
          <a:bodyPr/>
          <a:lstStyle/>
          <a:p>
            <a:r>
              <a:rPr lang="en-US" dirty="0"/>
              <a:t>Observations</a:t>
            </a:r>
          </a:p>
        </p:txBody>
      </p:sp>
      <p:pic>
        <p:nvPicPr>
          <p:cNvPr id="4" name="3 Marcador de contenido" descr="Resultado de imagen para medical confidentiality"/>
          <p:cNvPicPr>
            <a:picLocks noGrp="1"/>
          </p:cNvPicPr>
          <p:nvPr>
            <p:ph sz="quarter" idx="4294967295"/>
          </p:nvPr>
        </p:nvPicPr>
        <p:blipFill>
          <a:blip r:embed="rId3" cstate="print"/>
          <a:srcRect/>
          <a:stretch>
            <a:fillRect/>
          </a:stretch>
        </p:blipFill>
        <p:spPr bwMode="auto">
          <a:xfrm>
            <a:off x="2095500" y="1676400"/>
            <a:ext cx="5867400" cy="54864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E3B3096-01FB-4121-954B-76F46AFCF503}"/>
              </a:ext>
            </a:extLst>
          </p:cNvPr>
          <p:cNvSpPr>
            <a:spLocks noGrp="1"/>
          </p:cNvSpPr>
          <p:nvPr>
            <p:ph type="title"/>
          </p:nvPr>
        </p:nvSpPr>
        <p:spPr/>
        <p:txBody>
          <a:bodyPr/>
          <a:lstStyle/>
          <a:p>
            <a:r>
              <a:rPr lang="en-US" dirty="0"/>
              <a:t>Observations</a:t>
            </a:r>
          </a:p>
        </p:txBody>
      </p:sp>
      <p:sp>
        <p:nvSpPr>
          <p:cNvPr id="3" name="2 Marcador de contenido"/>
          <p:cNvSpPr>
            <a:spLocks noGrp="1"/>
          </p:cNvSpPr>
          <p:nvPr>
            <p:ph type="body" sz="quarter" idx="10"/>
          </p:nvPr>
        </p:nvSpPr>
        <p:spPr>
          <a:xfrm>
            <a:off x="856114" y="1509812"/>
            <a:ext cx="8724024" cy="5895776"/>
          </a:xfrm>
        </p:spPr>
        <p:txBody>
          <a:bodyPr>
            <a:noAutofit/>
          </a:bodyPr>
          <a:lstStyle/>
          <a:p>
            <a:pPr marL="339725" indent="-339725" algn="l" rtl="0">
              <a:spcBef>
                <a:spcPts val="600"/>
              </a:spcBef>
              <a:spcAft>
                <a:spcPts val="600"/>
              </a:spcAft>
              <a:buClr>
                <a:srgbClr val="AB2472"/>
              </a:buClr>
              <a:buSzPct val="100000"/>
              <a:buFont typeface="Wingdings" panose="05000000000000000000" pitchFamily="2" charset="2"/>
              <a:buChar char="§"/>
            </a:pPr>
            <a:r>
              <a:rPr lang="en-US" dirty="0">
                <a:solidFill>
                  <a:schemeClr val="tx1"/>
                </a:solidFill>
                <a:latin typeface="Century Gothic" panose="020B0502020202020204" pitchFamily="34" charset="0"/>
              </a:rPr>
              <a:t>The observer can be a participant or non-participant (hidden or not; formal or informal). </a:t>
            </a:r>
          </a:p>
          <a:p>
            <a:pPr marL="339725" indent="-339725" algn="l" rtl="0">
              <a:spcBef>
                <a:spcPts val="600"/>
              </a:spcBef>
              <a:spcAft>
                <a:spcPts val="600"/>
              </a:spcAft>
              <a:buClr>
                <a:srgbClr val="AB2472"/>
              </a:buClr>
              <a:buSzPct val="100000"/>
              <a:buFont typeface="Wingdings" panose="05000000000000000000" pitchFamily="2" charset="2"/>
              <a:buChar char="§"/>
            </a:pPr>
            <a:r>
              <a:rPr lang="en-US" b="1" dirty="0">
                <a:solidFill>
                  <a:schemeClr val="accent1">
                    <a:lumMod val="75000"/>
                  </a:schemeClr>
                </a:solidFill>
                <a:latin typeface="Century Gothic" panose="020B0502020202020204" pitchFamily="34" charset="0"/>
              </a:rPr>
              <a:t>Observation can never interrupt or interfere with people´s lives</a:t>
            </a:r>
          </a:p>
          <a:p>
            <a:pPr marL="1031875" lvl="2" indent="-404813" algn="l" rtl="0">
              <a:spcBef>
                <a:spcPts val="600"/>
              </a:spcBef>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Example: If you observe deliveries, you must not obstruct the medical team’s work</a:t>
            </a:r>
          </a:p>
          <a:p>
            <a:pPr marL="1031875" lvl="2" indent="-404813" algn="l" rtl="0">
              <a:spcBef>
                <a:spcPts val="600"/>
              </a:spcBef>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But, sometimes not getting involved can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lead to ethical issues, too!!!</a:t>
            </a:r>
          </a:p>
          <a:p>
            <a:pPr marL="339725" indent="-339725" algn="l" rtl="0">
              <a:spcBef>
                <a:spcPts val="600"/>
              </a:spcBef>
              <a:spcAft>
                <a:spcPts val="600"/>
              </a:spcAft>
              <a:buClr>
                <a:srgbClr val="AB2472"/>
              </a:buClr>
              <a:buSzPct val="100000"/>
              <a:buFont typeface="Wingdings" panose="05000000000000000000" pitchFamily="2" charset="2"/>
              <a:buChar char="§"/>
            </a:pPr>
            <a:r>
              <a:rPr lang="en-US" b="1" dirty="0">
                <a:solidFill>
                  <a:schemeClr val="accent1">
                    <a:lumMod val="75000"/>
                  </a:schemeClr>
                </a:solidFill>
                <a:latin typeface="Century Gothic" panose="020B0502020202020204" pitchFamily="34" charset="0"/>
              </a:rPr>
              <a:t>Observations used to evaluate programs still require informed consent</a:t>
            </a:r>
          </a:p>
          <a:p>
            <a:pPr marL="1031875" lvl="1" indent="-404813" algn="l" rtl="0">
              <a:spcBef>
                <a:spcPts val="600"/>
              </a:spcBef>
              <a:spcAft>
                <a:spcPts val="600"/>
              </a:spcAft>
              <a:buClr>
                <a:srgbClr val="AB2472"/>
              </a:buClr>
              <a:buSzPct val="85000"/>
              <a:buFont typeface="Courier New" panose="02070309020205020404" pitchFamily="49" charset="0"/>
              <a:buChar char="o"/>
            </a:pPr>
            <a:r>
              <a:rPr lang="en-US" sz="2600" dirty="0">
                <a:latin typeface="Century Gothic" panose="020B0502020202020204" pitchFamily="34" charset="0"/>
              </a:rPr>
              <a:t>Consent may </a:t>
            </a:r>
            <a:r>
              <a:rPr lang="en-US" sz="2600" b="1" dirty="0">
                <a:solidFill>
                  <a:schemeClr val="accent1">
                    <a:lumMod val="75000"/>
                  </a:schemeClr>
                </a:solidFill>
                <a:latin typeface="Century Gothic" panose="020B0502020202020204" pitchFamily="34" charset="0"/>
              </a:rPr>
              <a:t>NOT</a:t>
            </a:r>
            <a:r>
              <a:rPr lang="en-US" sz="2600" dirty="0">
                <a:latin typeface="Century Gothic" panose="020B0502020202020204" pitchFamily="34" charset="0"/>
              </a:rPr>
              <a:t> happen </a:t>
            </a:r>
            <a:r>
              <a:rPr lang="en-US" sz="2600" u="sng" dirty="0">
                <a:latin typeface="Century Gothic" panose="020B0502020202020204" pitchFamily="34" charset="0"/>
              </a:rPr>
              <a:t>after</a:t>
            </a:r>
            <a:r>
              <a:rPr lang="en-US" sz="2600" dirty="0">
                <a:latin typeface="Century Gothic" panose="020B0502020202020204" pitchFamily="34" charset="0"/>
              </a:rPr>
              <a:t> </a:t>
            </a:r>
            <a:br>
              <a:rPr lang="en-US" sz="2600" dirty="0">
                <a:latin typeface="Century Gothic" panose="020B0502020202020204" pitchFamily="34" charset="0"/>
              </a:rPr>
            </a:br>
            <a:r>
              <a:rPr lang="en-US" sz="2600" dirty="0">
                <a:latin typeface="Century Gothic" panose="020B0502020202020204" pitchFamily="34" charset="0"/>
              </a:rPr>
              <a:t>the observation</a:t>
            </a:r>
          </a:p>
          <a:p>
            <a:endParaRPr lang="en-US" sz="2800" dirty="0">
              <a:latin typeface="Century Gothic" panose="020B0502020202020204" pitchFamily="34" charset="0"/>
            </a:endParaRPr>
          </a:p>
        </p:txBody>
      </p:sp>
    </p:spTree>
    <p:extLst>
      <p:ext uri="{BB962C8B-B14F-4D97-AF65-F5344CB8AC3E}">
        <p14:creationId xmlns:p14="http://schemas.microsoft.com/office/powerpoint/2010/main" val="2268936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3B3D63-2E29-4C0D-BD18-534B4FB96FBC}"/>
              </a:ext>
            </a:extLst>
          </p:cNvPr>
          <p:cNvSpPr>
            <a:spLocks noGrp="1"/>
          </p:cNvSpPr>
          <p:nvPr>
            <p:ph type="title"/>
          </p:nvPr>
        </p:nvSpPr>
        <p:spPr/>
        <p:txBody>
          <a:bodyPr/>
          <a:lstStyle/>
          <a:p>
            <a:r>
              <a:rPr lang="en-US" dirty="0"/>
              <a:t>Qualitative tools </a:t>
            </a:r>
          </a:p>
        </p:txBody>
      </p:sp>
      <p:sp>
        <p:nvSpPr>
          <p:cNvPr id="8" name="Text Placeholder 7">
            <a:extLst>
              <a:ext uri="{FF2B5EF4-FFF2-40B4-BE49-F238E27FC236}">
                <a16:creationId xmlns:a16="http://schemas.microsoft.com/office/drawing/2014/main" id="{EA04C5F9-518A-4412-9C57-443551F14BA4}"/>
              </a:ext>
            </a:extLst>
          </p:cNvPr>
          <p:cNvSpPr>
            <a:spLocks noGrp="1"/>
          </p:cNvSpPr>
          <p:nvPr>
            <p:ph type="body" sz="quarter" idx="11"/>
          </p:nvPr>
        </p:nvSpPr>
        <p:spPr/>
        <p:txBody>
          <a:bodyPr/>
          <a:lstStyle/>
          <a:p>
            <a:r>
              <a:rPr lang="en-US" dirty="0"/>
              <a:t>Vulnerability</a:t>
            </a:r>
          </a:p>
          <a:p>
            <a:endParaRPr lang="en-US" dirty="0"/>
          </a:p>
        </p:txBody>
      </p:sp>
      <p:sp>
        <p:nvSpPr>
          <p:cNvPr id="7" name="2 Marcador de contenido"/>
          <p:cNvSpPr txBox="1">
            <a:spLocks/>
          </p:cNvSpPr>
          <p:nvPr/>
        </p:nvSpPr>
        <p:spPr>
          <a:xfrm>
            <a:off x="685800" y="2017859"/>
            <a:ext cx="8991600" cy="5678341"/>
          </a:xfrm>
          <a:prstGeom prst="rect">
            <a:avLst/>
          </a:prstGeom>
        </p:spPr>
        <p:txBody>
          <a:bodyPr>
            <a:noAutofit/>
          </a:bodyPr>
          <a:lstStyle/>
          <a:p>
            <a:pPr marL="284163" marR="0" lvl="0" indent="-284163" algn="l" defTabSz="914400" rtl="0" eaLnBrk="1" fontAlgn="auto" latinLnBrk="0" hangingPunct="1">
              <a:lnSpc>
                <a:spcPts val="3000"/>
              </a:lnSpc>
              <a:spcAft>
                <a:spcPts val="600"/>
              </a:spcAft>
              <a:buClr>
                <a:srgbClr val="AB2472"/>
              </a:buClr>
              <a:buSzPct val="100000"/>
              <a:buFont typeface="Wingdings" panose="05000000000000000000" pitchFamily="2" charset="2"/>
              <a:buChar char="§"/>
              <a:tabLst/>
              <a:defRPr/>
            </a:pPr>
            <a:r>
              <a:rPr kumimoji="0" lang="en-US" sz="2400" b="1" i="0" u="none" strike="noStrike" kern="0" cap="none" spc="-30" normalizeH="0" baseline="0" noProof="0" dirty="0">
                <a:ln>
                  <a:noFill/>
                </a:ln>
                <a:solidFill>
                  <a:schemeClr val="accent1">
                    <a:lumMod val="75000"/>
                  </a:schemeClr>
                </a:solidFill>
                <a:effectLst/>
                <a:uLnTx/>
                <a:uFillTx/>
                <a:latin typeface="Century Gothic" panose="020B0502020202020204" pitchFamily="34" charset="0"/>
                <a:ea typeface="+mn-ea"/>
                <a:cs typeface="+mn-cs"/>
              </a:rPr>
              <a:t>Lack of adequate confidentiality could harm participants</a:t>
            </a:r>
          </a:p>
          <a:p>
            <a:pPr marL="741363" marR="0" lvl="1" indent="-284163" algn="l" defTabSz="914400" rtl="0" eaLnBrk="1" fontAlgn="auto" latinLnBrk="0" hangingPunct="1">
              <a:lnSpc>
                <a:spcPts val="3000"/>
              </a:lnSpc>
              <a:buClr>
                <a:srgbClr val="AB2472"/>
              </a:buClr>
              <a:buSzPct val="85000"/>
              <a:buFont typeface="Courier New" panose="02070309020205020404" pitchFamily="49" charset="0"/>
              <a:buChar char="o"/>
              <a:tabLst/>
              <a:defRPr/>
            </a:pP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Violence, unintended consequences, stigma, and more</a:t>
            </a:r>
          </a:p>
          <a:p>
            <a:pPr marL="284163" marR="0" lvl="0" indent="-284163" algn="l" defTabSz="914400" rtl="0" eaLnBrk="1" fontAlgn="auto" latinLnBrk="0" hangingPunct="1">
              <a:lnSpc>
                <a:spcPts val="3000"/>
              </a:lnSpc>
              <a:spcBef>
                <a:spcPts val="1200"/>
              </a:spcBef>
              <a:spcAft>
                <a:spcPts val="600"/>
              </a:spcAft>
              <a:buClr>
                <a:srgbClr val="AB2472"/>
              </a:buClr>
              <a:buSzPct val="100000"/>
              <a:buFont typeface="Wingdings" panose="05000000000000000000" pitchFamily="2" charset="2"/>
              <a:buChar char="§"/>
              <a:tabLst/>
              <a:defRPr/>
            </a:pPr>
            <a:r>
              <a:rPr kumimoji="0" lang="en-US" sz="2400" b="1" i="0" u="none" strike="noStrike" kern="0" cap="none" spc="-30" normalizeH="0" baseline="0" noProof="0" dirty="0">
                <a:ln>
                  <a:noFill/>
                </a:ln>
                <a:solidFill>
                  <a:schemeClr val="accent1">
                    <a:lumMod val="75000"/>
                  </a:schemeClr>
                </a:solidFill>
                <a:effectLst/>
                <a:uLnTx/>
                <a:uFillTx/>
                <a:latin typeface="Century Gothic" panose="020B0502020202020204" pitchFamily="34" charset="0"/>
                <a:ea typeface="+mn-ea"/>
                <a:cs typeface="+mn-cs"/>
              </a:rPr>
              <a:t>Example of stigmatization:</a:t>
            </a:r>
          </a:p>
          <a:p>
            <a:pPr marL="741363" marR="0" lvl="1" indent="-284163" algn="l" defTabSz="914400" rtl="0" eaLnBrk="1" fontAlgn="auto" latinLnBrk="0" hangingPunct="1">
              <a:lnSpc>
                <a:spcPts val="3000"/>
              </a:lnSpc>
              <a:spcAft>
                <a:spcPts val="900"/>
              </a:spcAft>
              <a:buClr>
                <a:srgbClr val="AB2472"/>
              </a:buClr>
              <a:buSzPct val="85000"/>
              <a:buFont typeface="Courier New" panose="02070309020205020404" pitchFamily="49" charset="0"/>
              <a:buChar char="o"/>
              <a:tabLst/>
              <a:defRPr/>
            </a:pP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One study is evaluating an HIV prevention program </a:t>
            </a:r>
            <a:b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b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in schools—the evaluation includes </a:t>
            </a:r>
            <a:r>
              <a:rPr lang="en-US" sz="2200" kern="0" spc="-30" dirty="0">
                <a:latin typeface="Century Gothic" panose="020B0502020202020204" pitchFamily="34" charset="0"/>
              </a:rPr>
              <a:t>a quick HIV test </a:t>
            </a:r>
            <a:br>
              <a:rPr lang="en-US" sz="2200" kern="0" spc="-30" dirty="0">
                <a:latin typeface="Century Gothic" panose="020B0502020202020204" pitchFamily="34" charset="0"/>
              </a:rPr>
            </a:br>
            <a:r>
              <a:rPr lang="en-US" sz="2200" kern="0" spc="-30" dirty="0">
                <a:latin typeface="Century Gothic" panose="020B0502020202020204" pitchFamily="34" charset="0"/>
              </a:rPr>
              <a:t>during </a:t>
            </a: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school hours</a:t>
            </a:r>
          </a:p>
          <a:p>
            <a:pPr marL="741363" lvl="1" indent="-284163">
              <a:lnSpc>
                <a:spcPts val="3000"/>
              </a:lnSpc>
              <a:spcAft>
                <a:spcPts val="900"/>
              </a:spcAft>
              <a:buClr>
                <a:srgbClr val="AB2472"/>
              </a:buClr>
              <a:buSzPct val="85000"/>
              <a:buFont typeface="Courier New" panose="02070309020205020404" pitchFamily="49" charset="0"/>
              <a:buChar char="o"/>
              <a:defRPr/>
            </a:pP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If counseling is offered </a:t>
            </a:r>
            <a:r>
              <a:rPr kumimoji="0" lang="en-US" sz="2200" b="1" i="0" u="none" strike="noStrike" kern="0" cap="none" spc="-30" normalizeH="0" baseline="0" noProof="0" dirty="0">
                <a:ln>
                  <a:noFill/>
                </a:ln>
                <a:solidFill>
                  <a:schemeClr val="accent1">
                    <a:lumMod val="75000"/>
                  </a:schemeClr>
                </a:solidFill>
                <a:effectLst/>
                <a:uLnTx/>
                <a:uFillTx/>
                <a:latin typeface="Century Gothic" panose="020B0502020202020204" pitchFamily="34" charset="0"/>
                <a:ea typeface="+mn-ea"/>
                <a:cs typeface="+mn-cs"/>
              </a:rPr>
              <a:t>only to students with HIV-positive results</a:t>
            </a:r>
            <a:r>
              <a:rPr kumimoji="0" lang="en-US" sz="2200" b="0" i="0" u="none" strike="noStrike" kern="0" cap="none" spc="-30" normalizeH="0" baseline="0" noProof="0" dirty="0">
                <a:ln>
                  <a:noFill/>
                </a:ln>
                <a:solidFill>
                  <a:schemeClr val="accent1">
                    <a:lumMod val="75000"/>
                  </a:schemeClr>
                </a:solidFill>
                <a:effectLst/>
                <a:uLnTx/>
                <a:uFillTx/>
                <a:latin typeface="Century Gothic" panose="020B0502020202020204" pitchFamily="34" charset="0"/>
                <a:ea typeface="+mn-ea"/>
                <a:cs typeface="+mn-cs"/>
              </a:rPr>
              <a:t>,</a:t>
            </a: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 their HIV status will be implicitly disclosed to everybody, because all </a:t>
            </a:r>
            <a:r>
              <a:rPr lang="en-US" sz="2200" kern="0" spc="-30" dirty="0">
                <a:latin typeface="Century Gothic" panose="020B0502020202020204" pitchFamily="34" charset="0"/>
              </a:rPr>
              <a:t>adolescents who are more than </a:t>
            </a: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10 minutes in the clinic are those who are receiving counseling </a:t>
            </a:r>
          </a:p>
          <a:p>
            <a:pPr marL="741363" marR="0" lvl="1" indent="-284163" algn="l" defTabSz="914400" rtl="0" eaLnBrk="1" fontAlgn="auto" latinLnBrk="0" hangingPunct="1">
              <a:lnSpc>
                <a:spcPts val="3000"/>
              </a:lnSpc>
              <a:buClr>
                <a:srgbClr val="AB2472"/>
              </a:buClr>
              <a:buSzPct val="85000"/>
              <a:buFont typeface="Courier New" panose="02070309020205020404" pitchFamily="49" charset="0"/>
              <a:buChar char="o"/>
              <a:tabLst/>
              <a:defRPr/>
            </a:pP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Confidentiality must be observed, and at the same time counseling must be offered to all adolescents, HIV-positive</a:t>
            </a:r>
            <a:b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br>
            <a:r>
              <a:rPr kumimoji="0" lang="en-US" sz="2200" b="0" i="0" u="none" strike="noStrike" kern="0" cap="none" spc="-30" normalizeH="0" baseline="0" noProof="0" dirty="0">
                <a:ln>
                  <a:noFill/>
                </a:ln>
                <a:effectLst/>
                <a:uLnTx/>
                <a:uFillTx/>
                <a:latin typeface="Century Gothic" panose="020B0502020202020204" pitchFamily="34" charset="0"/>
                <a:ea typeface="+mn-ea"/>
                <a:cs typeface="+mn-cs"/>
              </a:rPr>
              <a:t>or HIV-negative</a:t>
            </a:r>
            <a:endParaRPr kumimoji="0" lang="en-US" sz="1800" b="0" i="0" u="none" strike="noStrike" kern="0" cap="none" spc="0" normalizeH="0" baseline="0" noProof="0" dirty="0">
              <a:ln>
                <a:noFill/>
              </a:ln>
              <a:solidFill>
                <a:sysClr val="windowText" lastClr="000000"/>
              </a:solidFill>
              <a:effectLst/>
              <a:uLnTx/>
              <a:uFillTx/>
              <a:latin typeface="Century Gothic" panose="020B0502020202020204" pitchFamily="34" charset="0"/>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591342" y="1509812"/>
            <a:ext cx="8981069" cy="6033988"/>
          </a:xfrm>
        </p:spPr>
        <p:txBody>
          <a:bodyPr/>
          <a:lstStyle/>
          <a:p>
            <a:pPr algn="l" rtl="0">
              <a:spcBef>
                <a:spcPts val="600"/>
              </a:spcBef>
              <a:spcAft>
                <a:spcPts val="1200"/>
              </a:spcAft>
              <a:buClr>
                <a:schemeClr val="tx1"/>
              </a:buClr>
              <a:buSzPct val="76000"/>
            </a:pPr>
            <a:r>
              <a:rPr lang="en-US" spc="-30" dirty="0">
                <a:solidFill>
                  <a:schemeClr val="tx1"/>
                </a:solidFill>
                <a:latin typeface="Century Gothic" panose="020B0502020202020204" pitchFamily="34" charset="0"/>
              </a:rPr>
              <a:t>When reporting, publishing, and disseminating results, confidentiality must be carefully maintained.</a:t>
            </a:r>
          </a:p>
          <a:p>
            <a:pPr marL="593725" lvl="2" indent="-357188" algn="l" rtl="0">
              <a:spcBef>
                <a:spcPts val="600"/>
              </a:spcBef>
              <a:spcAft>
                <a:spcPts val="600"/>
              </a:spcAft>
              <a:buClr>
                <a:srgbClr val="AB2472"/>
              </a:buClr>
              <a:buSzPct val="100000"/>
              <a:buFont typeface="Wingdings" panose="05000000000000000000" pitchFamily="2" charset="2"/>
              <a:buChar char="§"/>
            </a:pPr>
            <a:r>
              <a:rPr lang="en-US" sz="2800" b="1" dirty="0">
                <a:solidFill>
                  <a:schemeClr val="tx1"/>
                </a:solidFill>
                <a:latin typeface="Century Gothic" panose="020B0502020202020204" pitchFamily="34" charset="0"/>
              </a:rPr>
              <a:t>Reports</a:t>
            </a:r>
          </a:p>
          <a:p>
            <a:pPr marL="1150938" lvl="3" indent="-442913" algn="l" rtl="0">
              <a:spcBef>
                <a:spcPts val="600"/>
              </a:spcBef>
              <a:spcAft>
                <a:spcPts val="1200"/>
              </a:spcAft>
              <a:buClr>
                <a:srgbClr val="AB2472"/>
              </a:buClr>
              <a:buSzPct val="85000"/>
              <a:buFont typeface="Courier New" panose="02070309020205020404" pitchFamily="49" charset="0"/>
              <a:buChar char="o"/>
              <a:tabLst>
                <a:tab pos="796925" algn="l"/>
              </a:tabLst>
            </a:pPr>
            <a:r>
              <a:rPr lang="en-US" sz="2600" dirty="0">
                <a:solidFill>
                  <a:schemeClr val="tx1"/>
                </a:solidFill>
                <a:latin typeface="Century Gothic" panose="020B0502020202020204" pitchFamily="34" charset="0"/>
              </a:rPr>
              <a:t>Challenges: Program operators, towns, facilities</a:t>
            </a:r>
          </a:p>
          <a:p>
            <a:pPr marL="633413" lvl="2" indent="-382588" algn="l" rtl="0">
              <a:spcBef>
                <a:spcPts val="600"/>
              </a:spcBef>
              <a:spcAft>
                <a:spcPts val="600"/>
              </a:spcAft>
              <a:buClr>
                <a:srgbClr val="AB2472"/>
              </a:buClr>
              <a:buSzPct val="100000"/>
              <a:buFont typeface="Wingdings" panose="05000000000000000000" pitchFamily="2" charset="2"/>
              <a:buChar char="§"/>
            </a:pPr>
            <a:r>
              <a:rPr lang="en-US" sz="2800" b="1" dirty="0">
                <a:solidFill>
                  <a:schemeClr val="tx1"/>
                </a:solidFill>
                <a:latin typeface="Century Gothic" panose="020B0502020202020204" pitchFamily="34" charset="0"/>
              </a:rPr>
              <a:t>Publications</a:t>
            </a:r>
            <a:endParaRPr lang="en-US" sz="2800" dirty="0">
              <a:solidFill>
                <a:schemeClr val="tx1"/>
              </a:solidFill>
              <a:latin typeface="Century Gothic" panose="020B0502020202020204" pitchFamily="34" charset="0"/>
            </a:endParaRPr>
          </a:p>
          <a:p>
            <a:pPr marL="1150938" lvl="3" indent="-412750" algn="l" rtl="0">
              <a:spcBef>
                <a:spcPts val="600"/>
              </a:spcBef>
              <a:spcAft>
                <a:spcPts val="12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Challenges: Program and institution names</a:t>
            </a:r>
          </a:p>
          <a:p>
            <a:pPr marL="594360" lvl="2" indent="-342900" algn="l" rtl="0">
              <a:spcBef>
                <a:spcPts val="600"/>
              </a:spcBef>
              <a:spcAft>
                <a:spcPts val="600"/>
              </a:spcAft>
              <a:buClr>
                <a:srgbClr val="AB2472"/>
              </a:buClr>
              <a:buSzPct val="100000"/>
              <a:buFont typeface="Wingdings" panose="05000000000000000000" pitchFamily="2" charset="2"/>
              <a:buChar char="§"/>
            </a:pPr>
            <a:r>
              <a:rPr lang="en-US" sz="2800" b="1" dirty="0">
                <a:solidFill>
                  <a:schemeClr val="tx1"/>
                </a:solidFill>
                <a:latin typeface="Century Gothic" panose="020B0502020202020204" pitchFamily="34" charset="0"/>
              </a:rPr>
              <a:t>How do we address this?</a:t>
            </a:r>
            <a:r>
              <a:rPr lang="en-US" sz="2800" dirty="0">
                <a:solidFill>
                  <a:schemeClr val="tx1"/>
                </a:solidFill>
                <a:latin typeface="Century Gothic" panose="020B0502020202020204" pitchFamily="34" charset="0"/>
              </a:rPr>
              <a:t> </a:t>
            </a:r>
          </a:p>
          <a:p>
            <a:pPr marL="1150938" lvl="3" indent="-442913" algn="l" rtl="0">
              <a:spcBef>
                <a:spcPts val="600"/>
              </a:spcBef>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Changing names</a:t>
            </a:r>
          </a:p>
          <a:p>
            <a:pPr marL="1150938" lvl="3" indent="-442913" algn="l" rtl="0">
              <a:spcBef>
                <a:spcPts val="600"/>
              </a:spcBef>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Naming and password-protecting files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with “key” data </a:t>
            </a:r>
          </a:p>
          <a:p>
            <a:pPr marL="1150938" lvl="3" indent="-442913" algn="l" rtl="0">
              <a:spcBef>
                <a:spcPts val="600"/>
              </a:spcBef>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Other ideas?</a:t>
            </a:r>
          </a:p>
        </p:txBody>
      </p:sp>
      <p:sp>
        <p:nvSpPr>
          <p:cNvPr id="8" name="Title 5">
            <a:extLst>
              <a:ext uri="{FF2B5EF4-FFF2-40B4-BE49-F238E27FC236}">
                <a16:creationId xmlns:a16="http://schemas.microsoft.com/office/drawing/2014/main" id="{BBD2A962-A7AF-4BDB-A0F2-C9980D9E1A50}"/>
              </a:ext>
            </a:extLst>
          </p:cNvPr>
          <p:cNvSpPr>
            <a:spLocks noGrp="1"/>
          </p:cNvSpPr>
          <p:nvPr>
            <p:ph type="title"/>
          </p:nvPr>
        </p:nvSpPr>
        <p:spPr>
          <a:xfrm>
            <a:off x="561845" y="366812"/>
            <a:ext cx="8724024" cy="1143000"/>
          </a:xfrm>
        </p:spPr>
        <p:txBody>
          <a:bodyPr/>
          <a:lstStyle/>
          <a:p>
            <a:r>
              <a:rPr lang="en-US" dirty="0"/>
              <a:t>Ethics in reporting</a:t>
            </a:r>
          </a:p>
        </p:txBody>
      </p:sp>
    </p:spTree>
    <p:extLst>
      <p:ext uri="{BB962C8B-B14F-4D97-AF65-F5344CB8AC3E}">
        <p14:creationId xmlns:p14="http://schemas.microsoft.com/office/powerpoint/2010/main" val="1499972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F824933-72D5-4009-96C3-7548AB5223AA}"/>
              </a:ext>
            </a:extLst>
          </p:cNvPr>
          <p:cNvSpPr>
            <a:spLocks noGrp="1"/>
          </p:cNvSpPr>
          <p:nvPr>
            <p:ph type="title"/>
          </p:nvPr>
        </p:nvSpPr>
        <p:spPr/>
        <p:txBody>
          <a:bodyPr/>
          <a:lstStyle/>
          <a:p>
            <a:r>
              <a:rPr lang="en-US" dirty="0"/>
              <a:t>Ethics in reporting</a:t>
            </a:r>
          </a:p>
        </p:txBody>
      </p:sp>
      <p:sp>
        <p:nvSpPr>
          <p:cNvPr id="3" name="2 Marcador de contenido"/>
          <p:cNvSpPr>
            <a:spLocks noGrp="1"/>
          </p:cNvSpPr>
          <p:nvPr>
            <p:ph type="body" sz="quarter" idx="10"/>
          </p:nvPr>
        </p:nvSpPr>
        <p:spPr>
          <a:xfrm>
            <a:off x="814322" y="1524000"/>
            <a:ext cx="8429755" cy="6019800"/>
          </a:xfrm>
        </p:spPr>
        <p:txBody>
          <a:bodyPr/>
          <a:lstStyle/>
          <a:p>
            <a:pPr marL="398463" indent="-398463" algn="l" rtl="0">
              <a:lnSpc>
                <a:spcPts val="3200"/>
              </a:lnSpc>
              <a:spcBef>
                <a:spcPts val="600"/>
              </a:spcBef>
              <a:spcAft>
                <a:spcPts val="600"/>
              </a:spcAft>
              <a:buClr>
                <a:srgbClr val="AB2472"/>
              </a:buClr>
              <a:buSzPct val="100000"/>
              <a:buFont typeface="Wingdings" panose="05000000000000000000" pitchFamily="2" charset="2"/>
              <a:buChar char="§"/>
            </a:pPr>
            <a:r>
              <a:rPr lang="en-US" dirty="0">
                <a:solidFill>
                  <a:schemeClr val="accent1">
                    <a:lumMod val="75000"/>
                  </a:schemeClr>
                </a:solidFill>
                <a:latin typeface="Century Gothic" panose="020B0502020202020204" pitchFamily="34" charset="0"/>
              </a:rPr>
              <a:t>If photos are used, </a:t>
            </a:r>
            <a:r>
              <a:rPr lang="en-US" dirty="0">
                <a:solidFill>
                  <a:schemeClr val="tx1"/>
                </a:solidFill>
                <a:latin typeface="Century Gothic" panose="020B0502020202020204" pitchFamily="34" charset="0"/>
              </a:rPr>
              <a:t>faces must be blurred or hidden unless you ask for permission from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the participants</a:t>
            </a:r>
          </a:p>
          <a:p>
            <a:pPr marL="398463" indent="-398463" algn="l" rtl="0">
              <a:lnSpc>
                <a:spcPts val="3200"/>
              </a:lnSpc>
              <a:spcBef>
                <a:spcPts val="600"/>
              </a:spcBef>
              <a:spcAft>
                <a:spcPts val="600"/>
              </a:spcAft>
              <a:buClr>
                <a:srgbClr val="AB2472"/>
              </a:buClr>
              <a:buSzPct val="100000"/>
              <a:buFont typeface="Wingdings" panose="05000000000000000000" pitchFamily="2" charset="2"/>
              <a:buChar char="§"/>
            </a:pPr>
            <a:r>
              <a:rPr lang="en-US" dirty="0">
                <a:solidFill>
                  <a:schemeClr val="tx1"/>
                </a:solidFill>
                <a:latin typeface="Century Gothic" panose="020B0502020202020204" pitchFamily="34" charset="0"/>
              </a:rPr>
              <a:t>When you deliver the products to the funder:</a:t>
            </a:r>
          </a:p>
          <a:p>
            <a:pPr marL="973138" lvl="1" indent="-398463" algn="l" rtl="0">
              <a:lnSpc>
                <a:spcPts val="3200"/>
              </a:lnSpc>
              <a:spcBef>
                <a:spcPts val="600"/>
              </a:spcBef>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Transcriptions must be carefully reviewed in order to delete any identifying information</a:t>
            </a:r>
          </a:p>
          <a:p>
            <a:pPr marL="973138" lvl="1" indent="-398463" algn="l" rtl="0">
              <a:lnSpc>
                <a:spcPts val="3200"/>
              </a:lnSpc>
              <a:spcBef>
                <a:spcPts val="600"/>
              </a:spcBef>
              <a:spcAft>
                <a:spcPts val="600"/>
              </a:spcAft>
              <a:buClr>
                <a:srgbClr val="AB2472"/>
              </a:buClr>
              <a:buSzPct val="85000"/>
              <a:buFont typeface="Courier New" panose="02070309020205020404" pitchFamily="49" charset="0"/>
              <a:buChar char="o"/>
            </a:pPr>
            <a:r>
              <a:rPr lang="en-US" sz="2600" dirty="0">
                <a:solidFill>
                  <a:schemeClr val="tx1"/>
                </a:solidFill>
                <a:latin typeface="Century Gothic" panose="020B0502020202020204" pitchFamily="34" charset="0"/>
              </a:rPr>
              <a:t>Consider how audio, video, or text files will be stored or destroyed after the evaluation</a:t>
            </a:r>
          </a:p>
          <a:p>
            <a:pPr marL="1547813" lvl="2" indent="-352425" algn="l" rtl="0">
              <a:lnSpc>
                <a:spcPts val="3200"/>
              </a:lnSpc>
              <a:spcBef>
                <a:spcPts val="600"/>
              </a:spcBef>
              <a:buClr>
                <a:srgbClr val="AB2472"/>
              </a:buClr>
              <a:buSzPct val="125000"/>
              <a:buFont typeface="Arial" panose="020B0604020202020204" pitchFamily="34" charset="0"/>
              <a:buChar char="•"/>
            </a:pPr>
            <a:r>
              <a:rPr lang="en-US" sz="2400" dirty="0">
                <a:solidFill>
                  <a:schemeClr val="tx1"/>
                </a:solidFill>
                <a:latin typeface="Century Gothic" panose="020B0502020202020204" pitchFamily="34" charset="0"/>
              </a:rPr>
              <a:t>In some countries, evidence must be kept for a minimum period of time.</a:t>
            </a:r>
          </a:p>
          <a:p>
            <a:pPr marL="1547813" lvl="2" indent="-352425" algn="l" rtl="0">
              <a:lnSpc>
                <a:spcPts val="3200"/>
              </a:lnSpc>
              <a:spcBef>
                <a:spcPts val="600"/>
              </a:spcBef>
              <a:spcAft>
                <a:spcPts val="600"/>
              </a:spcAft>
              <a:buClr>
                <a:srgbClr val="AB2472"/>
              </a:buClr>
              <a:buSzPct val="125000"/>
              <a:buFont typeface="Arial" panose="020B0604020202020204" pitchFamily="34" charset="0"/>
              <a:buChar char="•"/>
            </a:pPr>
            <a:r>
              <a:rPr lang="en-US" sz="2400" dirty="0">
                <a:solidFill>
                  <a:schemeClr val="tx1"/>
                </a:solidFill>
                <a:latin typeface="Century Gothic" panose="020B0502020202020204" pitchFamily="34" charset="0"/>
              </a:rPr>
              <a:t>It should be understood from the beginning that audio tapes, etc., will not be shared </a:t>
            </a:r>
            <a:br>
              <a:rPr lang="en-US" sz="2400" dirty="0">
                <a:solidFill>
                  <a:schemeClr val="tx1"/>
                </a:solidFill>
                <a:latin typeface="Century Gothic" panose="020B0502020202020204" pitchFamily="34" charset="0"/>
              </a:rPr>
            </a:br>
            <a:r>
              <a:rPr lang="en-US" sz="2400" dirty="0">
                <a:solidFill>
                  <a:schemeClr val="tx1"/>
                </a:solidFill>
                <a:latin typeface="Century Gothic" panose="020B0502020202020204" pitchFamily="34" charset="0"/>
              </a:rPr>
              <a:t>with funders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AutoShape 2" descr="Image result for politico corrupt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4582" name="Picture 6" descr="Image result for corrupción"/>
          <p:cNvPicPr>
            <a:picLocks noChangeAspect="1" noChangeArrowheads="1"/>
          </p:cNvPicPr>
          <p:nvPr/>
        </p:nvPicPr>
        <p:blipFill>
          <a:blip r:embed="rId3" cstate="print">
            <a:extLst>
              <a:ext uri="{BEBA8EAE-BF5A-486C-A8C5-ECC9F3942E4B}">
                <a14:imgProps xmlns:a14="http://schemas.microsoft.com/office/drawing/2010/main">
                  <a14:imgLayer r:embed="rId4">
                    <a14:imgEffect>
                      <a14:artisticCutout/>
                    </a14:imgEffect>
                  </a14:imgLayer>
                </a14:imgProps>
              </a:ext>
            </a:extLst>
          </a:blip>
          <a:srcRect/>
          <a:stretch>
            <a:fillRect/>
          </a:stretch>
        </p:blipFill>
        <p:spPr bwMode="auto">
          <a:xfrm>
            <a:off x="838200" y="2234205"/>
            <a:ext cx="8382000" cy="4793458"/>
          </a:xfrm>
          <a:prstGeom prst="rect">
            <a:avLst/>
          </a:prstGeom>
          <a:noFill/>
        </p:spPr>
      </p:pic>
      <p:sp>
        <p:nvSpPr>
          <p:cNvPr id="6" name="Title 5">
            <a:extLst>
              <a:ext uri="{FF2B5EF4-FFF2-40B4-BE49-F238E27FC236}">
                <a16:creationId xmlns:a16="http://schemas.microsoft.com/office/drawing/2014/main" id="{D37FEA85-A854-4FFD-8B32-30B5CF80B6D0}"/>
              </a:ext>
            </a:extLst>
          </p:cNvPr>
          <p:cNvSpPr>
            <a:spLocks noGrp="1"/>
          </p:cNvSpPr>
          <p:nvPr>
            <p:ph type="title"/>
          </p:nvPr>
        </p:nvSpPr>
        <p:spPr>
          <a:xfrm>
            <a:off x="561844" y="366812"/>
            <a:ext cx="9267955" cy="1143000"/>
          </a:xfrm>
        </p:spPr>
        <p:txBody>
          <a:bodyPr/>
          <a:lstStyle/>
          <a:p>
            <a:r>
              <a:rPr lang="en-US" dirty="0"/>
              <a:t>Potential influence of political</a:t>
            </a:r>
          </a:p>
        </p:txBody>
      </p:sp>
      <p:sp>
        <p:nvSpPr>
          <p:cNvPr id="8" name="Text Placeholder 7">
            <a:extLst>
              <a:ext uri="{FF2B5EF4-FFF2-40B4-BE49-F238E27FC236}">
                <a16:creationId xmlns:a16="http://schemas.microsoft.com/office/drawing/2014/main" id="{E54D1DDB-11B5-42C8-90E5-5AC9F12E2522}"/>
              </a:ext>
            </a:extLst>
          </p:cNvPr>
          <p:cNvSpPr>
            <a:spLocks noGrp="1"/>
          </p:cNvSpPr>
          <p:nvPr>
            <p:ph type="body" sz="quarter" idx="11"/>
          </p:nvPr>
        </p:nvSpPr>
        <p:spPr>
          <a:xfrm>
            <a:off x="561844" y="1091205"/>
            <a:ext cx="9725155" cy="837214"/>
          </a:xfrm>
        </p:spPr>
        <p:txBody>
          <a:bodyPr/>
          <a:lstStyle/>
          <a:p>
            <a:r>
              <a:rPr lang="en-US" spc="-100" dirty="0"/>
              <a:t>and cultural context in evaluation </a:t>
            </a:r>
          </a:p>
          <a:p>
            <a:endParaRPr lang="en-US" dirty="0"/>
          </a:p>
        </p:txBody>
      </p:sp>
    </p:spTree>
    <p:extLst>
      <p:ext uri="{BB962C8B-B14F-4D97-AF65-F5344CB8AC3E}">
        <p14:creationId xmlns:p14="http://schemas.microsoft.com/office/powerpoint/2010/main" val="2365001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631291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a:off x="0" y="4316499"/>
            <a:ext cx="10058400" cy="3455902"/>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4" name="3 CuadroTexto"/>
          <p:cNvSpPr txBox="1"/>
          <p:nvPr/>
        </p:nvSpPr>
        <p:spPr>
          <a:xfrm>
            <a:off x="895353" y="1703347"/>
            <a:ext cx="8267693" cy="3373190"/>
          </a:xfrm>
          <a:prstGeom prst="rect">
            <a:avLst/>
          </a:prstGeom>
        </p:spPr>
        <p:txBody>
          <a:bodyPr vert="horz" lIns="91440" tIns="45720" rIns="91440" bIns="45720" rtlCol="0" anchor="ctr">
            <a:normAutofit/>
          </a:bodyPr>
          <a:lstStyle/>
          <a:p>
            <a:pPr>
              <a:lnSpc>
                <a:spcPts val="5000"/>
              </a:lnSpc>
              <a:spcBef>
                <a:spcPct val="0"/>
              </a:spcBef>
              <a:spcAft>
                <a:spcPts val="600"/>
              </a:spcAft>
            </a:pPr>
            <a:r>
              <a:rPr lang="en-US" sz="4000" b="1" i="1" kern="1200" dirty="0">
                <a:solidFill>
                  <a:srgbClr val="FFFFFF"/>
                </a:solidFill>
                <a:latin typeface="Century Gothic" panose="020B0502020202020204" pitchFamily="34" charset="0"/>
                <a:ea typeface="+mj-ea"/>
                <a:cs typeface="+mj-cs"/>
              </a:rPr>
              <a:t>Evaluations may challenge the legitimacy of programs and strategies that, in themselves, are political.</a:t>
            </a:r>
          </a:p>
          <a:p>
            <a:pPr>
              <a:lnSpc>
                <a:spcPct val="90000"/>
              </a:lnSpc>
              <a:spcBef>
                <a:spcPct val="0"/>
              </a:spcBef>
              <a:spcAft>
                <a:spcPts val="600"/>
              </a:spcAft>
            </a:pPr>
            <a:endParaRPr lang="en-US" sz="3000" b="1" i="1" kern="1200" dirty="0">
              <a:solidFill>
                <a:srgbClr val="FFFFFF"/>
              </a:solidFill>
              <a:latin typeface="+mj-lt"/>
              <a:ea typeface="+mj-ea"/>
              <a:cs typeface="+mj-cs"/>
            </a:endParaRPr>
          </a:p>
          <a:p>
            <a:pPr>
              <a:lnSpc>
                <a:spcPct val="90000"/>
              </a:lnSpc>
              <a:spcBef>
                <a:spcPct val="0"/>
              </a:spcBef>
              <a:spcAft>
                <a:spcPts val="600"/>
              </a:spcAft>
            </a:pPr>
            <a:endParaRPr lang="en-US" sz="3000" b="1" i="1" kern="1200" dirty="0">
              <a:solidFill>
                <a:srgbClr val="FFFFFF"/>
              </a:solidFill>
              <a:latin typeface="+mj-lt"/>
              <a:ea typeface="+mj-ea"/>
              <a:cs typeface="+mj-cs"/>
            </a:endParaRPr>
          </a:p>
        </p:txBody>
      </p:sp>
      <p:sp>
        <p:nvSpPr>
          <p:cNvPr id="2" name="Rectangle 1">
            <a:extLst>
              <a:ext uri="{FF2B5EF4-FFF2-40B4-BE49-F238E27FC236}">
                <a16:creationId xmlns:a16="http://schemas.microsoft.com/office/drawing/2014/main" id="{674E112D-28CB-4EF5-A8F9-21F82D8838C9}"/>
              </a:ext>
            </a:extLst>
          </p:cNvPr>
          <p:cNvSpPr/>
          <p:nvPr/>
        </p:nvSpPr>
        <p:spPr>
          <a:xfrm>
            <a:off x="1027471" y="6312916"/>
            <a:ext cx="7750840" cy="646331"/>
          </a:xfrm>
          <a:prstGeom prst="rect">
            <a:avLst/>
          </a:prstGeom>
        </p:spPr>
        <p:txBody>
          <a:bodyPr wrap="none">
            <a:spAutoFit/>
          </a:bodyPr>
          <a:lstStyle/>
          <a:p>
            <a:pPr>
              <a:lnSpc>
                <a:spcPct val="90000"/>
              </a:lnSpc>
              <a:spcBef>
                <a:spcPct val="0"/>
              </a:spcBef>
              <a:spcAft>
                <a:spcPts val="600"/>
              </a:spcAft>
            </a:pPr>
            <a:r>
              <a:rPr lang="en-US" sz="4000" dirty="0">
                <a:solidFill>
                  <a:srgbClr val="AB2472"/>
                </a:solidFill>
                <a:latin typeface="Century Gothic" panose="020B0502020202020204" pitchFamily="34" charset="0"/>
              </a:rPr>
              <a:t>Evaluations are not value-free.</a:t>
            </a:r>
          </a:p>
        </p:txBody>
      </p:sp>
    </p:spTree>
    <p:extLst>
      <p:ext uri="{BB962C8B-B14F-4D97-AF65-F5344CB8AC3E}">
        <p14:creationId xmlns:p14="http://schemas.microsoft.com/office/powerpoint/2010/main" val="1835367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5442C9F-FE48-4069-9057-E143860A282E}"/>
              </a:ext>
            </a:extLst>
          </p:cNvPr>
          <p:cNvSpPr>
            <a:spLocks noGrp="1"/>
          </p:cNvSpPr>
          <p:nvPr>
            <p:ph type="title"/>
          </p:nvPr>
        </p:nvSpPr>
        <p:spPr/>
        <p:txBody>
          <a:bodyPr/>
          <a:lstStyle/>
          <a:p>
            <a:r>
              <a:rPr lang="en-US" dirty="0"/>
              <a:t>Political influence</a:t>
            </a:r>
          </a:p>
        </p:txBody>
      </p:sp>
      <p:sp>
        <p:nvSpPr>
          <p:cNvPr id="3" name="2 Marcador de contenido"/>
          <p:cNvSpPr>
            <a:spLocks noGrp="1"/>
          </p:cNvSpPr>
          <p:nvPr>
            <p:ph type="body" sz="quarter" idx="10"/>
          </p:nvPr>
        </p:nvSpPr>
        <p:spPr>
          <a:xfrm>
            <a:off x="590290" y="1440873"/>
            <a:ext cx="8934710" cy="6324600"/>
          </a:xfrm>
        </p:spPr>
        <p:txBody>
          <a:bodyPr>
            <a:noAutofit/>
          </a:bodyPr>
          <a:lstStyle/>
          <a:p>
            <a:pPr marL="365760" lvl="1" algn="l" rtl="0">
              <a:lnSpc>
                <a:spcPct val="160000"/>
              </a:lnSpc>
              <a:spcBef>
                <a:spcPts val="600"/>
              </a:spcBef>
              <a:buClr>
                <a:schemeClr val="accent1"/>
              </a:buClr>
              <a:buSzPct val="76000"/>
            </a:pPr>
            <a:r>
              <a:rPr lang="en-US" sz="3200" b="1" kern="1200" dirty="0">
                <a:solidFill>
                  <a:srgbClr val="376092"/>
                </a:solidFill>
                <a:latin typeface="Century Gothic" panose="020B0502020202020204" pitchFamily="34" charset="0"/>
              </a:rPr>
              <a:t>Consider when:</a:t>
            </a:r>
          </a:p>
          <a:p>
            <a:pPr marL="822960" lvl="1"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Selecting evaluators, their professional background </a:t>
            </a:r>
          </a:p>
          <a:p>
            <a:pPr marL="822960" lvl="1"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Choosing data collection instruments</a:t>
            </a:r>
          </a:p>
          <a:p>
            <a:pPr marL="822960" lvl="1"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Choosing stakeholders to involve </a:t>
            </a:r>
            <a:br>
              <a:rPr lang="en-US" sz="3000" kern="1200" dirty="0">
                <a:solidFill>
                  <a:schemeClr val="tx1"/>
                </a:solidFill>
                <a:latin typeface="Century Gothic" panose="020B0502020202020204" pitchFamily="34" charset="0"/>
              </a:rPr>
            </a:br>
            <a:r>
              <a:rPr lang="en-US" sz="3000" kern="1200" dirty="0">
                <a:solidFill>
                  <a:schemeClr val="tx1"/>
                </a:solidFill>
                <a:latin typeface="Century Gothic" panose="020B0502020202020204" pitchFamily="34" charset="0"/>
              </a:rPr>
              <a:t>in evaluation design</a:t>
            </a:r>
          </a:p>
          <a:p>
            <a:pPr marL="822960" lvl="1"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Deciding on internal or external evaluation</a:t>
            </a:r>
          </a:p>
          <a:p>
            <a:pPr marL="822960" lvl="1"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Disseminating and use of evaluation</a:t>
            </a:r>
          </a:p>
          <a:p>
            <a:pPr marL="822960" lvl="1"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Reporting findings</a:t>
            </a:r>
          </a:p>
          <a:p>
            <a:pPr marL="822960" lvl="1"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Giving recommendations</a:t>
            </a:r>
          </a:p>
        </p:txBody>
      </p:sp>
    </p:spTree>
    <p:extLst>
      <p:ext uri="{BB962C8B-B14F-4D97-AF65-F5344CB8AC3E}">
        <p14:creationId xmlns:p14="http://schemas.microsoft.com/office/powerpoint/2010/main" val="274041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904716-0B90-4D2E-8D98-A13BC731702E}"/>
              </a:ext>
            </a:extLst>
          </p:cNvPr>
          <p:cNvSpPr>
            <a:spLocks noGrp="1"/>
          </p:cNvSpPr>
          <p:nvPr>
            <p:ph type="title"/>
          </p:nvPr>
        </p:nvSpPr>
        <p:spPr>
          <a:xfrm>
            <a:off x="561844" y="366812"/>
            <a:ext cx="9267955" cy="1143000"/>
          </a:xfrm>
        </p:spPr>
        <p:txBody>
          <a:bodyPr/>
          <a:lstStyle/>
          <a:p>
            <a:r>
              <a:rPr lang="en-US" spc="-100" dirty="0"/>
              <a:t>Political and cultural influence</a:t>
            </a:r>
          </a:p>
        </p:txBody>
      </p:sp>
      <p:sp>
        <p:nvSpPr>
          <p:cNvPr id="3" name="2 Marcador de contenido"/>
          <p:cNvSpPr>
            <a:spLocks noGrp="1"/>
          </p:cNvSpPr>
          <p:nvPr>
            <p:ph type="body" sz="quarter" idx="10"/>
          </p:nvPr>
        </p:nvSpPr>
        <p:spPr>
          <a:xfrm>
            <a:off x="1119121" y="1509812"/>
            <a:ext cx="8153400" cy="5943600"/>
          </a:xfrm>
        </p:spPr>
        <p:txBody>
          <a:bodyPr/>
          <a:lstStyle/>
          <a:p>
            <a:pPr lvl="0" algn="l" rtl="0">
              <a:spcAft>
                <a:spcPts val="1800"/>
              </a:spcAft>
              <a:defRPr/>
            </a:pPr>
            <a:r>
              <a:rPr lang="en-US" sz="3000" kern="1200" dirty="0">
                <a:latin typeface="Century Gothic" panose="020B0502020202020204" pitchFamily="34" charset="0"/>
              </a:rPr>
              <a:t>Strategies for addressing political and cultural influences in evaluation:</a:t>
            </a:r>
          </a:p>
          <a:p>
            <a:pPr marL="692150" lvl="0" indent="-457200" algn="l" rtl="0">
              <a:spcAft>
                <a:spcPts val="1200"/>
              </a:spcAft>
              <a:buClr>
                <a:srgbClr val="AB2472"/>
              </a:buClr>
              <a:buFont typeface="Wingdings" panose="05000000000000000000" pitchFamily="2" charset="2"/>
              <a:buChar char="§"/>
              <a:defRPr/>
            </a:pPr>
            <a:r>
              <a:rPr lang="en-US" kern="1200" dirty="0">
                <a:latin typeface="Century Gothic" panose="020B0502020202020204" pitchFamily="34" charset="0"/>
              </a:rPr>
              <a:t>Understand the political environment</a:t>
            </a:r>
          </a:p>
          <a:p>
            <a:pPr marL="692150" lvl="0" indent="-457200" algn="l" rtl="0">
              <a:spcAft>
                <a:spcPts val="1200"/>
              </a:spcAft>
              <a:buClr>
                <a:srgbClr val="AB2472"/>
              </a:buClr>
              <a:buFont typeface="Wingdings" panose="05000000000000000000" pitchFamily="2" charset="2"/>
              <a:buChar char="§"/>
              <a:defRPr/>
            </a:pPr>
            <a:r>
              <a:rPr lang="en-US" sz="2800" kern="1200" dirty="0">
                <a:solidFill>
                  <a:schemeClr val="tx1"/>
                </a:solidFill>
                <a:latin typeface="Century Gothic" panose="020B0502020202020204" pitchFamily="34" charset="0"/>
              </a:rPr>
              <a:t>Conduct a stakeholder analysis</a:t>
            </a:r>
          </a:p>
          <a:p>
            <a:pPr marL="692150" lvl="0" indent="-457200" algn="l" rtl="0">
              <a:spcAft>
                <a:spcPts val="1200"/>
              </a:spcAft>
              <a:buClr>
                <a:srgbClr val="AB2472"/>
              </a:buClr>
              <a:buFont typeface="Wingdings" panose="05000000000000000000" pitchFamily="2" charset="2"/>
              <a:buChar char="§"/>
              <a:defRPr/>
            </a:pPr>
            <a:r>
              <a:rPr lang="en-US" sz="2800" kern="1200" dirty="0">
                <a:solidFill>
                  <a:schemeClr val="tx1"/>
                </a:solidFill>
                <a:latin typeface="Century Gothic" panose="020B0502020202020204" pitchFamily="34" charset="0"/>
              </a:rPr>
              <a:t>Engage in participatory planning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and consultation</a:t>
            </a:r>
          </a:p>
          <a:p>
            <a:pPr marL="692150" lvl="0" indent="-457200" algn="l" rtl="0">
              <a:spcAft>
                <a:spcPts val="1200"/>
              </a:spcAft>
              <a:buClr>
                <a:srgbClr val="AB2472"/>
              </a:buClr>
              <a:buFont typeface="Wingdings" panose="05000000000000000000" pitchFamily="2" charset="2"/>
              <a:buChar char="§"/>
              <a:defRPr/>
            </a:pPr>
            <a:r>
              <a:rPr lang="en-US" sz="2800" kern="1200" dirty="0">
                <a:solidFill>
                  <a:schemeClr val="tx1"/>
                </a:solidFill>
                <a:latin typeface="Century Gothic" panose="020B0502020202020204" pitchFamily="34" charset="0"/>
              </a:rPr>
              <a:t>Address political constraints during implementation</a:t>
            </a:r>
          </a:p>
          <a:p>
            <a:pPr marL="692150" lvl="0" indent="-457200" algn="l" rtl="0">
              <a:spcAft>
                <a:spcPts val="1200"/>
              </a:spcAft>
              <a:buClr>
                <a:srgbClr val="AB2472"/>
              </a:buClr>
              <a:buFont typeface="Wingdings" panose="05000000000000000000" pitchFamily="2" charset="2"/>
              <a:buChar char="§"/>
              <a:defRPr/>
            </a:pPr>
            <a:r>
              <a:rPr lang="en-US" sz="2800" kern="1200" dirty="0">
                <a:solidFill>
                  <a:schemeClr val="tx1"/>
                </a:solidFill>
                <a:latin typeface="Century Gothic" panose="020B0502020202020204" pitchFamily="34" charset="0"/>
              </a:rPr>
              <a:t>Address political constraints in the presentation and use of the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evaluation findings</a:t>
            </a:r>
          </a:p>
          <a:p>
            <a:endParaRPr lang="en-US" dirty="0">
              <a:latin typeface="Century Gothic" panose="020B0502020202020204" pitchFamily="34" charset="0"/>
            </a:endParaRPr>
          </a:p>
        </p:txBody>
      </p:sp>
    </p:spTree>
    <p:extLst>
      <p:ext uri="{BB962C8B-B14F-4D97-AF65-F5344CB8AC3E}">
        <p14:creationId xmlns:p14="http://schemas.microsoft.com/office/powerpoint/2010/main" val="3054747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a:xfrm>
            <a:off x="561845" y="366812"/>
            <a:ext cx="8724024" cy="837214"/>
          </a:xfrm>
        </p:spPr>
        <p:txBody>
          <a:bodyPr/>
          <a:lstStyle/>
          <a:p>
            <a:r>
              <a:rPr lang="es-MX" dirty="0" err="1"/>
              <a:t>Closing</a:t>
            </a:r>
            <a:r>
              <a:rPr lang="es-MX" dirty="0"/>
              <a:t>… </a:t>
            </a:r>
            <a:endParaRPr lang="en-US" dirty="0"/>
          </a:p>
        </p:txBody>
      </p:sp>
      <p:sp>
        <p:nvSpPr>
          <p:cNvPr id="5" name="4 Marcador de texto"/>
          <p:cNvSpPr>
            <a:spLocks noGrp="1"/>
          </p:cNvSpPr>
          <p:nvPr>
            <p:ph type="body" sz="quarter" idx="10"/>
          </p:nvPr>
        </p:nvSpPr>
        <p:spPr>
          <a:xfrm>
            <a:off x="1676400" y="2895600"/>
            <a:ext cx="6019800" cy="2590800"/>
          </a:xfrm>
        </p:spPr>
        <p:txBody>
          <a:bodyPr/>
          <a:lstStyle/>
          <a:p>
            <a:r>
              <a:rPr lang="en-US" sz="6600" b="1" dirty="0">
                <a:solidFill>
                  <a:srgbClr val="376092"/>
                </a:solidFill>
                <a:latin typeface="Century Gothic" panose="020B0502020202020204" pitchFamily="34" charset="0"/>
              </a:rPr>
              <a:t>Ethical issues checklist </a:t>
            </a:r>
          </a:p>
          <a:p>
            <a:pPr>
              <a:spcBef>
                <a:spcPts val="3000"/>
              </a:spcBef>
            </a:pPr>
            <a:r>
              <a:rPr lang="en-US" b="1" dirty="0">
                <a:latin typeface="Century Gothic" panose="020B0502020202020204" pitchFamily="34" charset="0"/>
              </a:rPr>
              <a:t>(Source: Michael Patton) </a:t>
            </a:r>
            <a:endParaRPr lang="en-US" dirty="0"/>
          </a:p>
        </p:txBody>
      </p:sp>
      <p:sp>
        <p:nvSpPr>
          <p:cNvPr id="6" name="5 Marcador de texto"/>
          <p:cNvSpPr>
            <a:spLocks noGrp="1"/>
          </p:cNvSpPr>
          <p:nvPr>
            <p:ph type="body" sz="quarter" idx="11"/>
          </p:nvPr>
        </p:nvSpPr>
        <p:spPr/>
        <p:txBody>
          <a:bodyPr/>
          <a:lstStyle/>
          <a:p>
            <a:r>
              <a:rPr lang="en-US" dirty="0"/>
              <a:t>Some final remarks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93F74D3-101E-44FD-9319-A83EBE43633D}"/>
              </a:ext>
            </a:extLst>
          </p:cNvPr>
          <p:cNvPicPr>
            <a:picLocks noChangeAspect="1"/>
          </p:cNvPicPr>
          <p:nvPr/>
        </p:nvPicPr>
        <p:blipFill>
          <a:blip r:embed="rId3"/>
          <a:stretch>
            <a:fillRect/>
          </a:stretch>
        </p:blipFill>
        <p:spPr>
          <a:xfrm>
            <a:off x="529962" y="3243016"/>
            <a:ext cx="8998476" cy="1286367"/>
          </a:xfrm>
          <a:prstGeom prst="rect">
            <a:avLst/>
          </a:prstGeom>
        </p:spPr>
      </p:pic>
      <p:pic>
        <p:nvPicPr>
          <p:cNvPr id="10" name="Picture 9">
            <a:extLst>
              <a:ext uri="{FF2B5EF4-FFF2-40B4-BE49-F238E27FC236}">
                <a16:creationId xmlns:a16="http://schemas.microsoft.com/office/drawing/2014/main" id="{B2EF6029-F4D2-4BC6-B39A-BBF174D9C36A}"/>
              </a:ext>
            </a:extLst>
          </p:cNvPr>
          <p:cNvPicPr>
            <a:picLocks noChangeAspect="1"/>
          </p:cNvPicPr>
          <p:nvPr/>
        </p:nvPicPr>
        <p:blipFill>
          <a:blip r:embed="rId3"/>
          <a:stretch>
            <a:fillRect/>
          </a:stretch>
        </p:blipFill>
        <p:spPr>
          <a:xfrm>
            <a:off x="529962" y="3243016"/>
            <a:ext cx="8998476" cy="1286367"/>
          </a:xfrm>
          <a:prstGeom prst="rect">
            <a:avLst/>
          </a:prstGeom>
        </p:spPr>
      </p:pic>
      <p:sp>
        <p:nvSpPr>
          <p:cNvPr id="7" name="Text Placeholder 6">
            <a:extLst>
              <a:ext uri="{FF2B5EF4-FFF2-40B4-BE49-F238E27FC236}">
                <a16:creationId xmlns:a16="http://schemas.microsoft.com/office/drawing/2014/main" id="{80F8B71B-C438-45E9-9D1A-F74BB86B6ECC}"/>
              </a:ext>
            </a:extLst>
          </p:cNvPr>
          <p:cNvSpPr>
            <a:spLocks noGrp="1"/>
          </p:cNvSpPr>
          <p:nvPr>
            <p:ph type="body" sz="quarter" idx="10"/>
          </p:nvPr>
        </p:nvSpPr>
        <p:spPr/>
        <p:txBody>
          <a:bodyPr/>
          <a:lstStyle/>
          <a:p>
            <a:endParaRPr lang="en-US"/>
          </a:p>
        </p:txBody>
      </p:sp>
      <p:graphicFrame>
        <p:nvGraphicFramePr>
          <p:cNvPr id="4" name="3 Marcador de contenido"/>
          <p:cNvGraphicFramePr>
            <a:graphicFrameLocks noGrp="1"/>
          </p:cNvGraphicFramePr>
          <p:nvPr>
            <p:ph sz="quarter" idx="4294967295"/>
            <p:extLst>
              <p:ext uri="{D42A27DB-BD31-4B8C-83A1-F6EECF244321}">
                <p14:modId xmlns:p14="http://schemas.microsoft.com/office/powerpoint/2010/main" val="1627855158"/>
              </p:ext>
            </p:extLst>
          </p:nvPr>
        </p:nvGraphicFramePr>
        <p:xfrm>
          <a:off x="589918" y="1730620"/>
          <a:ext cx="9051925" cy="559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itle 5">
            <a:extLst>
              <a:ext uri="{FF2B5EF4-FFF2-40B4-BE49-F238E27FC236}">
                <a16:creationId xmlns:a16="http://schemas.microsoft.com/office/drawing/2014/main" id="{E1DEEF89-FF06-4BCE-946C-E1A726821111}"/>
              </a:ext>
            </a:extLst>
          </p:cNvPr>
          <p:cNvSpPr>
            <a:spLocks noGrp="1"/>
          </p:cNvSpPr>
          <p:nvPr>
            <p:ph type="title"/>
          </p:nvPr>
        </p:nvSpPr>
        <p:spPr>
          <a:xfrm>
            <a:off x="561844" y="366812"/>
            <a:ext cx="9051925" cy="837214"/>
          </a:xfrm>
        </p:spPr>
        <p:txBody>
          <a:bodyPr/>
          <a:lstStyle/>
          <a:p>
            <a:r>
              <a:rPr lang="en-US" spc="-100" dirty="0"/>
              <a:t>Ethical issues checklist (Patton)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BC282B0-D703-48E3-888A-8A0057D3EF54}"/>
              </a:ext>
            </a:extLst>
          </p:cNvPr>
          <p:cNvSpPr>
            <a:spLocks noGrp="1"/>
          </p:cNvSpPr>
          <p:nvPr>
            <p:ph type="title"/>
          </p:nvPr>
        </p:nvSpPr>
        <p:spPr/>
        <p:txBody>
          <a:bodyPr/>
          <a:lstStyle/>
          <a:p>
            <a:r>
              <a:rPr lang="en-US" dirty="0"/>
              <a:t>Ethical issues checklist</a:t>
            </a:r>
          </a:p>
        </p:txBody>
      </p:sp>
      <p:sp>
        <p:nvSpPr>
          <p:cNvPr id="7" name="Text Placeholder 6">
            <a:extLst>
              <a:ext uri="{FF2B5EF4-FFF2-40B4-BE49-F238E27FC236}">
                <a16:creationId xmlns:a16="http://schemas.microsoft.com/office/drawing/2014/main" id="{04E037FE-B3A1-47A2-89AA-09314E8D8881}"/>
              </a:ext>
            </a:extLst>
          </p:cNvPr>
          <p:cNvSpPr>
            <a:spLocks noGrp="1"/>
          </p:cNvSpPr>
          <p:nvPr>
            <p:ph type="body" sz="quarter" idx="10"/>
          </p:nvPr>
        </p:nvSpPr>
        <p:spPr>
          <a:xfrm>
            <a:off x="667188" y="2533097"/>
            <a:ext cx="8476812" cy="2590800"/>
          </a:xfrm>
        </p:spPr>
        <p:txBody>
          <a:bodyPr/>
          <a:lstStyle/>
          <a:p>
            <a:endParaRPr lang="en-US"/>
          </a:p>
        </p:txBody>
      </p:sp>
      <p:graphicFrame>
        <p:nvGraphicFramePr>
          <p:cNvPr id="4" name="3 Marcador de contenido"/>
          <p:cNvGraphicFramePr>
            <a:graphicFrameLocks noGrp="1"/>
          </p:cNvGraphicFramePr>
          <p:nvPr>
            <p:ph sz="quarter" idx="4294967295"/>
            <p:extLst>
              <p:ext uri="{D42A27DB-BD31-4B8C-83A1-F6EECF244321}">
                <p14:modId xmlns:p14="http://schemas.microsoft.com/office/powerpoint/2010/main" val="278009453"/>
              </p:ext>
            </p:extLst>
          </p:nvPr>
        </p:nvGraphicFramePr>
        <p:xfrm>
          <a:off x="503237" y="1676400"/>
          <a:ext cx="9102455" cy="5597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9E6243-CF46-4B4B-9C19-B88099798A46}"/>
              </a:ext>
            </a:extLst>
          </p:cNvPr>
          <p:cNvSpPr>
            <a:spLocks noGrp="1"/>
          </p:cNvSpPr>
          <p:nvPr>
            <p:ph type="title"/>
          </p:nvPr>
        </p:nvSpPr>
        <p:spPr/>
        <p:txBody>
          <a:bodyPr/>
          <a:lstStyle/>
          <a:p>
            <a:r>
              <a:rPr lang="en-US" dirty="0"/>
              <a:t>Activity 3: Case study</a:t>
            </a:r>
          </a:p>
        </p:txBody>
      </p:sp>
      <p:sp>
        <p:nvSpPr>
          <p:cNvPr id="6" name="Text Placeholder 5">
            <a:extLst>
              <a:ext uri="{FF2B5EF4-FFF2-40B4-BE49-F238E27FC236}">
                <a16:creationId xmlns:a16="http://schemas.microsoft.com/office/drawing/2014/main" id="{4263F307-0711-45A9-ACD9-65BDE858323F}"/>
              </a:ext>
            </a:extLst>
          </p:cNvPr>
          <p:cNvSpPr>
            <a:spLocks noGrp="1"/>
          </p:cNvSpPr>
          <p:nvPr>
            <p:ph type="body" sz="quarter" idx="11"/>
          </p:nvPr>
        </p:nvSpPr>
        <p:spPr>
          <a:xfrm>
            <a:off x="561844" y="1091205"/>
            <a:ext cx="7924799" cy="837214"/>
          </a:xfrm>
        </p:spPr>
        <p:txBody>
          <a:bodyPr/>
          <a:lstStyle/>
          <a:p>
            <a:r>
              <a:rPr lang="en-US" dirty="0"/>
              <a:t>Applying ethics in the field</a:t>
            </a:r>
          </a:p>
          <a:p>
            <a:endParaRPr lang="en-US" dirty="0"/>
          </a:p>
        </p:txBody>
      </p:sp>
      <p:pic>
        <p:nvPicPr>
          <p:cNvPr id="10242" name="Picture 2" descr="Related image"/>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955" b="99523" l="4625" r="92000">
                        <a14:foregroundMark x1="18750" y1="82578" x2="10125" y2="99761"/>
                        <a14:foregroundMark x1="17750" y1="13604" x2="18500" y2="955"/>
                        <a14:foregroundMark x1="18500" y1="955" x2="18500" y2="1432"/>
                        <a14:foregroundMark x1="10375" y1="35561" x2="10000" y2="29117"/>
                        <a14:foregroundMark x1="10750" y1="96420" x2="4875" y2="99523"/>
                        <a14:foregroundMark x1="4875" y1="99523" x2="4625" y2="99761"/>
                        <a14:foregroundMark x1="87125" y1="53461" x2="92000" y2="55370"/>
                        <a14:foregroundMark x1="65125" y1="54177" x2="71750" y2="51551"/>
                        <a14:foregroundMark x1="71750" y1="51551" x2="80625" y2="51790"/>
                        <a14:foregroundMark x1="70875" y1="51551" x2="77250" y2="50835"/>
                        <a14:foregroundMark x1="77250" y1="50835" x2="83250" y2="51790"/>
                        <a14:foregroundMark x1="64125" y1="53699" x2="67125" y2="52745"/>
                        <a14:backgroundMark x1="64125" y1="52267" x2="64499" y2="52462"/>
                        <a14:backgroundMark x1="62750" y1="46539" x2="64500" y2="45346"/>
                        <a14:backgroundMark x1="55375" y1="46301" x2="56750" y2="43914"/>
                      </a14:backgroundRemoval>
                    </a14:imgEffect>
                    <a14:imgEffect>
                      <a14:artisticCement/>
                    </a14:imgEffect>
                  </a14:imgLayer>
                </a14:imgProps>
              </a:ext>
            </a:extLst>
          </a:blip>
          <a:srcRect/>
          <a:stretch>
            <a:fillRect/>
          </a:stretch>
        </p:blipFill>
        <p:spPr bwMode="auto">
          <a:xfrm>
            <a:off x="-228601" y="2234205"/>
            <a:ext cx="10498863" cy="5498781"/>
          </a:xfrm>
          <a:prstGeom prst="rect">
            <a:avLst/>
          </a:prstGeom>
          <a:noFill/>
        </p:spPr>
      </p:pic>
    </p:spTree>
    <p:extLst>
      <p:ext uri="{BB962C8B-B14F-4D97-AF65-F5344CB8AC3E}">
        <p14:creationId xmlns:p14="http://schemas.microsoft.com/office/powerpoint/2010/main" val="864356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7043BD-CCBA-4097-834F-54D59F0EA0B7}"/>
              </a:ext>
            </a:extLst>
          </p:cNvPr>
          <p:cNvSpPr>
            <a:spLocks noGrp="1"/>
          </p:cNvSpPr>
          <p:nvPr>
            <p:ph type="title"/>
          </p:nvPr>
        </p:nvSpPr>
        <p:spPr>
          <a:xfrm>
            <a:off x="561844" y="366812"/>
            <a:ext cx="9496555" cy="1143000"/>
          </a:xfrm>
        </p:spPr>
        <p:txBody>
          <a:bodyPr/>
          <a:lstStyle/>
          <a:p>
            <a:r>
              <a:rPr lang="en-US" spc="-100" dirty="0"/>
              <a:t>Activity: Identifying IRB answers</a:t>
            </a:r>
          </a:p>
        </p:txBody>
      </p:sp>
      <p:sp>
        <p:nvSpPr>
          <p:cNvPr id="5" name="4 Marcador de contenido"/>
          <p:cNvSpPr>
            <a:spLocks noGrp="1"/>
          </p:cNvSpPr>
          <p:nvPr>
            <p:ph type="body" sz="quarter" idx="10"/>
          </p:nvPr>
        </p:nvSpPr>
        <p:spPr>
          <a:xfrm>
            <a:off x="914400" y="2057400"/>
            <a:ext cx="8505955" cy="5029200"/>
          </a:xfrm>
        </p:spPr>
        <p:txBody>
          <a:bodyPr>
            <a:noAutofit/>
          </a:bodyPr>
          <a:lstStyle/>
          <a:p>
            <a:pPr marL="852488" lvl="1" indent="-506413" algn="l" rtl="0">
              <a:spcAft>
                <a:spcPts val="3000"/>
              </a:spcAft>
              <a:buClr>
                <a:srgbClr val="AB2472"/>
              </a:buClr>
              <a:buSzPct val="100000"/>
              <a:buFont typeface="Wingdings" panose="05000000000000000000" pitchFamily="2" charset="2"/>
              <a:buChar char="§"/>
            </a:pPr>
            <a:r>
              <a:rPr lang="en-US" sz="3600" kern="1200" dirty="0">
                <a:solidFill>
                  <a:schemeClr val="tx1"/>
                </a:solidFill>
                <a:latin typeface="Century Gothic" panose="020B0502020202020204" pitchFamily="34" charset="0"/>
              </a:rPr>
              <a:t>Split into groups of three</a:t>
            </a:r>
          </a:p>
          <a:p>
            <a:pPr marL="852488" lvl="1" indent="-506413" algn="l" rtl="0">
              <a:spcAft>
                <a:spcPts val="3000"/>
              </a:spcAft>
              <a:buClr>
                <a:srgbClr val="AB2472"/>
              </a:buClr>
              <a:buSzPct val="100000"/>
              <a:buFont typeface="Wingdings" panose="05000000000000000000" pitchFamily="2" charset="2"/>
              <a:buChar char="§"/>
            </a:pPr>
            <a:r>
              <a:rPr lang="en-US" sz="3600" kern="1200" dirty="0">
                <a:solidFill>
                  <a:schemeClr val="tx1"/>
                </a:solidFill>
                <a:latin typeface="Century Gothic" panose="020B0502020202020204" pitchFamily="34" charset="0"/>
              </a:rPr>
              <a:t>Read the case study (10 mins.)</a:t>
            </a:r>
          </a:p>
          <a:p>
            <a:pPr marL="852488" lvl="1" indent="-506413" algn="l" rtl="0">
              <a:spcAft>
                <a:spcPts val="3000"/>
              </a:spcAft>
              <a:buClr>
                <a:srgbClr val="AB2472"/>
              </a:buClr>
              <a:buSzPct val="100000"/>
              <a:buFont typeface="Wingdings" panose="05000000000000000000" pitchFamily="2" charset="2"/>
              <a:buChar char="§"/>
            </a:pPr>
            <a:r>
              <a:rPr lang="en-US" sz="3600" kern="1200" dirty="0">
                <a:solidFill>
                  <a:schemeClr val="tx1"/>
                </a:solidFill>
                <a:latin typeface="Century Gothic" panose="020B0502020202020204" pitchFamily="34" charset="0"/>
              </a:rPr>
              <a:t>Answer questions in groups </a:t>
            </a:r>
            <a:br>
              <a:rPr lang="en-US" sz="3600" kern="1200" dirty="0">
                <a:solidFill>
                  <a:schemeClr val="tx1"/>
                </a:solidFill>
                <a:latin typeface="Century Gothic" panose="020B0502020202020204" pitchFamily="34" charset="0"/>
              </a:rPr>
            </a:br>
            <a:r>
              <a:rPr lang="en-US" sz="3600" kern="1200" dirty="0">
                <a:solidFill>
                  <a:schemeClr val="tx1"/>
                </a:solidFill>
                <a:latin typeface="Century Gothic" panose="020B0502020202020204" pitchFamily="34" charset="0"/>
              </a:rPr>
              <a:t>(15 mins.)</a:t>
            </a:r>
          </a:p>
          <a:p>
            <a:pPr marL="852488" lvl="1" indent="-506413" algn="l" rtl="0">
              <a:spcAft>
                <a:spcPts val="3000"/>
              </a:spcAft>
              <a:buClr>
                <a:srgbClr val="AB2472"/>
              </a:buClr>
              <a:buSzPct val="100000"/>
              <a:buFont typeface="Wingdings" panose="05000000000000000000" pitchFamily="2" charset="2"/>
              <a:buChar char="§"/>
            </a:pPr>
            <a:r>
              <a:rPr lang="en-US" sz="3600" kern="1200" dirty="0">
                <a:solidFill>
                  <a:schemeClr val="tx1"/>
                </a:solidFill>
                <a:latin typeface="Century Gothic" panose="020B0502020202020204" pitchFamily="34" charset="0"/>
              </a:rPr>
              <a:t>Full group discussion (15 mins.</a:t>
            </a:r>
            <a:r>
              <a:rPr lang="es-MX" sz="3600" kern="1200" dirty="0">
                <a:solidFill>
                  <a:schemeClr val="tx1"/>
                </a:solidFill>
                <a:latin typeface="Century Gothic" panose="020B0502020202020204" pitchFamily="34" charset="0"/>
              </a:rPr>
              <a:t>)</a:t>
            </a:r>
          </a:p>
        </p:txBody>
      </p:sp>
    </p:spTree>
    <p:extLst>
      <p:ext uri="{BB962C8B-B14F-4D97-AF65-F5344CB8AC3E}">
        <p14:creationId xmlns:p14="http://schemas.microsoft.com/office/powerpoint/2010/main" val="3345885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348A158-5026-48C5-A951-4F9B3D126D8E}"/>
              </a:ext>
            </a:extLst>
          </p:cNvPr>
          <p:cNvSpPr>
            <a:spLocks noGrp="1"/>
          </p:cNvSpPr>
          <p:nvPr>
            <p:ph type="title"/>
          </p:nvPr>
        </p:nvSpPr>
        <p:spPr/>
        <p:txBody>
          <a:bodyPr/>
          <a:lstStyle/>
          <a:p>
            <a:r>
              <a:rPr lang="en-US" dirty="0"/>
              <a:t>Activity questions (1)</a:t>
            </a:r>
          </a:p>
        </p:txBody>
      </p:sp>
      <p:sp>
        <p:nvSpPr>
          <p:cNvPr id="5" name="4 Marcador de contenido"/>
          <p:cNvSpPr>
            <a:spLocks noGrp="1"/>
          </p:cNvSpPr>
          <p:nvPr>
            <p:ph type="body" sz="quarter" idx="10"/>
          </p:nvPr>
        </p:nvSpPr>
        <p:spPr>
          <a:xfrm>
            <a:off x="585291" y="1509812"/>
            <a:ext cx="8911264" cy="6110188"/>
          </a:xfrm>
        </p:spPr>
        <p:txBody>
          <a:bodyPr>
            <a:noAutofit/>
          </a:bodyPr>
          <a:lstStyle/>
          <a:p>
            <a:pPr marL="398463" lvl="1" indent="-398463" algn="l" rtl="0">
              <a:lnSpc>
                <a:spcPts val="3400"/>
              </a:lnSpc>
              <a:spcBef>
                <a:spcPts val="600"/>
              </a:spcBef>
              <a:spcAft>
                <a:spcPts val="1200"/>
              </a:spcAft>
              <a:buClr>
                <a:schemeClr val="tx1"/>
              </a:buClr>
              <a:buSzPct val="85000"/>
              <a:buFont typeface="+mj-lt"/>
              <a:buAutoNum type="arabicPeriod"/>
            </a:pPr>
            <a:r>
              <a:rPr lang="en-US" sz="2600" kern="1200" dirty="0">
                <a:solidFill>
                  <a:schemeClr val="tx1"/>
                </a:solidFill>
                <a:latin typeface="Century Gothic" panose="020B0502020202020204" pitchFamily="34" charset="0"/>
              </a:rPr>
              <a:t>What are the vulnerable populations involved in </a:t>
            </a:r>
            <a:br>
              <a:rPr lang="en-US" sz="2600" kern="1200" dirty="0">
                <a:solidFill>
                  <a:schemeClr val="tx1"/>
                </a:solidFill>
                <a:latin typeface="Century Gothic" panose="020B0502020202020204" pitchFamily="34" charset="0"/>
              </a:rPr>
            </a:br>
            <a:r>
              <a:rPr lang="en-US" sz="2600" kern="1200" dirty="0">
                <a:solidFill>
                  <a:schemeClr val="tx1"/>
                </a:solidFill>
                <a:latin typeface="Century Gothic" panose="020B0502020202020204" pitchFamily="34" charset="0"/>
              </a:rPr>
              <a:t>the UC program? What are the specific ethical problems that could arise when these vulnerable communities are involved in the program activities? </a:t>
            </a:r>
          </a:p>
          <a:p>
            <a:pPr marL="398463" lvl="1" indent="-398463" algn="l" rtl="0">
              <a:lnSpc>
                <a:spcPts val="3400"/>
              </a:lnSpc>
              <a:spcBef>
                <a:spcPts val="600"/>
              </a:spcBef>
              <a:spcAft>
                <a:spcPts val="1200"/>
              </a:spcAft>
              <a:buClr>
                <a:schemeClr val="tx1"/>
              </a:buClr>
              <a:buSzPct val="85000"/>
              <a:buFont typeface="+mj-lt"/>
              <a:buAutoNum type="arabicPeriod"/>
            </a:pPr>
            <a:r>
              <a:rPr lang="en-US" sz="2600" kern="1200" dirty="0">
                <a:solidFill>
                  <a:schemeClr val="tx1"/>
                </a:solidFill>
                <a:latin typeface="Century Gothic" panose="020B0502020202020204" pitchFamily="34" charset="0"/>
              </a:rPr>
              <a:t>One of the program activities is related to improving access to legal recourses (police) for victims of VAW. What, if any, are possible negative unintended consequences of this action? And how could these be prevented or minimized if needed?</a:t>
            </a:r>
          </a:p>
          <a:p>
            <a:pPr marL="398463" lvl="1" indent="-398463" algn="l" rtl="0">
              <a:lnSpc>
                <a:spcPts val="3400"/>
              </a:lnSpc>
              <a:spcBef>
                <a:spcPts val="600"/>
              </a:spcBef>
              <a:buClr>
                <a:schemeClr val="tx1"/>
              </a:buClr>
              <a:buSzPct val="85000"/>
              <a:buFont typeface="+mj-lt"/>
              <a:buAutoNum type="arabicPeriod"/>
            </a:pPr>
            <a:r>
              <a:rPr lang="en-US" sz="2600" kern="1200" dirty="0">
                <a:solidFill>
                  <a:schemeClr val="tx1"/>
                </a:solidFill>
                <a:latin typeface="Century Gothic" panose="020B0502020202020204" pitchFamily="34" charset="0"/>
              </a:rPr>
              <a:t>What could be key indicators for gender gaps to be included in the qualitative evaluation? How could these be conceptualized qualitatively?</a:t>
            </a:r>
          </a:p>
          <a:p>
            <a:pPr marL="708660" lvl="1" indent="-342900" algn="l" rtl="0">
              <a:spcBef>
                <a:spcPts val="600"/>
              </a:spcBef>
              <a:buClr>
                <a:schemeClr val="tx1"/>
              </a:buClr>
              <a:buSzPct val="76000"/>
              <a:buFont typeface="+mj-lt"/>
              <a:buAutoNum type="arabicPeriod"/>
            </a:pPr>
            <a:endParaRPr lang="en-US" sz="2600" kern="1200" dirty="0">
              <a:solidFill>
                <a:schemeClr val="tx1"/>
              </a:solidFill>
              <a:latin typeface="Century Gothic" panose="020B0502020202020204" pitchFamily="34" charset="0"/>
            </a:endParaRPr>
          </a:p>
        </p:txBody>
      </p:sp>
    </p:spTree>
    <p:extLst>
      <p:ext uri="{BB962C8B-B14F-4D97-AF65-F5344CB8AC3E}">
        <p14:creationId xmlns:p14="http://schemas.microsoft.com/office/powerpoint/2010/main" val="3345885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5">
            <a:extLst>
              <a:ext uri="{FF2B5EF4-FFF2-40B4-BE49-F238E27FC236}">
                <a16:creationId xmlns:a16="http://schemas.microsoft.com/office/drawing/2014/main" id="{045FBB87-141C-430D-BAC9-18093D4D48E1}"/>
              </a:ext>
            </a:extLst>
          </p:cNvPr>
          <p:cNvSpPr>
            <a:spLocks noGrp="1"/>
          </p:cNvSpPr>
          <p:nvPr>
            <p:ph type="title"/>
          </p:nvPr>
        </p:nvSpPr>
        <p:spPr>
          <a:xfrm>
            <a:off x="561845" y="366812"/>
            <a:ext cx="8724024" cy="1143000"/>
          </a:xfrm>
        </p:spPr>
        <p:txBody>
          <a:bodyPr/>
          <a:lstStyle/>
          <a:p>
            <a:r>
              <a:rPr lang="en-US" dirty="0"/>
              <a:t>Activity questions (2)</a:t>
            </a:r>
          </a:p>
        </p:txBody>
      </p:sp>
      <p:sp>
        <p:nvSpPr>
          <p:cNvPr id="9" name="4 Marcador de contenido">
            <a:extLst>
              <a:ext uri="{FF2B5EF4-FFF2-40B4-BE49-F238E27FC236}">
                <a16:creationId xmlns:a16="http://schemas.microsoft.com/office/drawing/2014/main" id="{57856A54-4737-43B7-8984-1B2F44C8D47A}"/>
              </a:ext>
            </a:extLst>
          </p:cNvPr>
          <p:cNvSpPr txBox="1">
            <a:spLocks/>
          </p:cNvSpPr>
          <p:nvPr/>
        </p:nvSpPr>
        <p:spPr>
          <a:xfrm>
            <a:off x="594796" y="1828800"/>
            <a:ext cx="8911264" cy="6110188"/>
          </a:xfrm>
          <a:prstGeom prst="rect">
            <a:avLst/>
          </a:prstGeom>
        </p:spPr>
        <p:txBody>
          <a:bodyPr>
            <a:noAutofit/>
          </a:bodyPr>
          <a:lstStyle>
            <a:lvl1pPr marL="0" eaLnBrk="1" hangingPunct="1">
              <a:defRPr sz="2800">
                <a:solidFill>
                  <a:schemeClr val="tx1"/>
                </a:solidFill>
                <a:latin typeface="Century Gothic" charset="0"/>
                <a:ea typeface="Century Gothic" charset="0"/>
                <a:cs typeface="Century Gothic" charset="0"/>
              </a:defRPr>
            </a:lvl1pPr>
            <a:lvl2pPr marL="457200" eaLnBrk="1" hangingPunct="1">
              <a:defRPr sz="2400">
                <a:solidFill>
                  <a:schemeClr val="tx1"/>
                </a:solidFill>
                <a:latin typeface="Century Gothic" charset="0"/>
                <a:ea typeface="Century Gothic" charset="0"/>
                <a:cs typeface="Century Gothic" charset="0"/>
              </a:defRPr>
            </a:lvl2pPr>
            <a:lvl3pPr marL="914400" eaLnBrk="1" hangingPunct="1">
              <a:defRPr sz="2000">
                <a:solidFill>
                  <a:schemeClr val="tx1"/>
                </a:solidFill>
                <a:latin typeface="Century Gothic" charset="0"/>
                <a:ea typeface="Century Gothic" charset="0"/>
                <a:cs typeface="Century Gothic" charset="0"/>
              </a:defRPr>
            </a:lvl3pPr>
            <a:lvl4pPr marL="1371600" eaLnBrk="1" hangingPunct="1">
              <a:defRPr>
                <a:solidFill>
                  <a:schemeClr val="tx1"/>
                </a:solidFill>
                <a:latin typeface="Century Gothic" charset="0"/>
                <a:ea typeface="Century Gothic" charset="0"/>
                <a:cs typeface="Century Gothic" charset="0"/>
              </a:defRPr>
            </a:lvl4pPr>
            <a:lvl5pPr marL="1828800" eaLnBrk="1" hangingPunct="1">
              <a:defRPr>
                <a:solidFill>
                  <a:schemeClr val="tx1"/>
                </a:solidFill>
                <a:latin typeface="Futura LT Pro Book" panose="020B0502020204020303" pitchFamily="34" charset="0"/>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marL="514350" lvl="1" indent="-514350">
              <a:lnSpc>
                <a:spcPts val="3400"/>
              </a:lnSpc>
              <a:spcBef>
                <a:spcPts val="600"/>
              </a:spcBef>
              <a:spcAft>
                <a:spcPts val="1200"/>
              </a:spcAft>
              <a:buClr>
                <a:schemeClr val="tx1"/>
              </a:buClr>
              <a:buSzPct val="85000"/>
              <a:buFont typeface="+mj-lt"/>
              <a:buAutoNum type="arabicPeriod" startAt="4"/>
            </a:pPr>
            <a:r>
              <a:rPr lang="en-US" sz="2600" dirty="0">
                <a:latin typeface="Century Gothic" panose="020B0502020202020204" pitchFamily="34" charset="0"/>
              </a:rPr>
              <a:t>Under which conditions could voluntary participation in the evaluation be threatened? </a:t>
            </a:r>
          </a:p>
          <a:p>
            <a:pPr marL="398463" lvl="1" indent="-398463">
              <a:lnSpc>
                <a:spcPts val="3400"/>
              </a:lnSpc>
              <a:spcBef>
                <a:spcPts val="600"/>
              </a:spcBef>
              <a:spcAft>
                <a:spcPts val="1200"/>
              </a:spcAft>
              <a:buClr>
                <a:schemeClr val="tx1"/>
              </a:buClr>
              <a:buSzPct val="85000"/>
              <a:buFont typeface="+mj-lt"/>
              <a:buAutoNum type="arabicPeriod" startAt="4"/>
            </a:pPr>
            <a:r>
              <a:rPr lang="en-US" sz="2600" dirty="0">
                <a:latin typeface="Century Gothic" panose="020B0502020202020204" pitchFamily="34" charset="0"/>
              </a:rPr>
              <a:t>What risks, if any, are there to participation in focus groups for the target groups involved in the </a:t>
            </a:r>
            <a:br>
              <a:rPr lang="en-US" sz="2600" dirty="0">
                <a:latin typeface="Century Gothic" panose="020B0502020202020204" pitchFamily="34" charset="0"/>
              </a:rPr>
            </a:br>
            <a:r>
              <a:rPr lang="en-US" sz="2600" dirty="0">
                <a:latin typeface="Century Gothic" panose="020B0502020202020204" pitchFamily="34" charset="0"/>
              </a:rPr>
              <a:t>UC program?</a:t>
            </a:r>
          </a:p>
          <a:p>
            <a:pPr marL="398463" lvl="1" indent="-398463">
              <a:lnSpc>
                <a:spcPts val="3400"/>
              </a:lnSpc>
              <a:spcBef>
                <a:spcPts val="600"/>
              </a:spcBef>
              <a:spcAft>
                <a:spcPts val="1200"/>
              </a:spcAft>
              <a:buClr>
                <a:schemeClr val="tx1"/>
              </a:buClr>
              <a:buSzPct val="85000"/>
              <a:buFont typeface="+mj-lt"/>
              <a:buAutoNum type="arabicPeriod" startAt="4"/>
            </a:pPr>
            <a:r>
              <a:rPr lang="en-US" sz="2600" dirty="0">
                <a:latin typeface="Century Gothic" panose="020B0502020202020204" pitchFamily="34" charset="0"/>
              </a:rPr>
              <a:t>What kind of protocol could be implemented to ensure that the evaluation will be beneficial to </a:t>
            </a:r>
            <a:br>
              <a:rPr lang="en-US" sz="2600" dirty="0">
                <a:latin typeface="Century Gothic" panose="020B0502020202020204" pitchFamily="34" charset="0"/>
              </a:rPr>
            </a:br>
            <a:r>
              <a:rPr lang="en-US" sz="2600" dirty="0">
                <a:latin typeface="Century Gothic" panose="020B0502020202020204" pitchFamily="34" charset="0"/>
              </a:rPr>
              <a:t>the population?</a:t>
            </a:r>
          </a:p>
        </p:txBody>
      </p:sp>
    </p:spTree>
    <p:extLst>
      <p:ext uri="{BB962C8B-B14F-4D97-AF65-F5344CB8AC3E}">
        <p14:creationId xmlns:p14="http://schemas.microsoft.com/office/powerpoint/2010/main" val="375249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6 Imagen" descr="Image result for question"/>
          <p:cNvPicPr/>
          <p:nvPr/>
        </p:nvPicPr>
        <p:blipFill>
          <a:blip r:embed="rId3" cstate="print">
            <a:duotone>
              <a:schemeClr val="accent4">
                <a:shade val="45000"/>
                <a:satMod val="135000"/>
              </a:schemeClr>
              <a:prstClr val="white"/>
            </a:duotone>
          </a:blip>
          <a:srcRect/>
          <a:stretch>
            <a:fillRect/>
          </a:stretch>
        </p:blipFill>
        <p:spPr bwMode="auto">
          <a:xfrm>
            <a:off x="2590800" y="1905000"/>
            <a:ext cx="4876800" cy="4724400"/>
          </a:xfrm>
          <a:prstGeom prst="rect">
            <a:avLst/>
          </a:prstGeom>
          <a:noFill/>
          <a:ln w="9525">
            <a:noFill/>
            <a:miter lim="800000"/>
            <a:headEnd/>
            <a:tailEnd/>
          </a:ln>
        </p:spPr>
      </p:pic>
      <p:sp>
        <p:nvSpPr>
          <p:cNvPr id="5" name="Title 4">
            <a:extLst>
              <a:ext uri="{FF2B5EF4-FFF2-40B4-BE49-F238E27FC236}">
                <a16:creationId xmlns:a16="http://schemas.microsoft.com/office/drawing/2014/main" id="{8C463506-0AF9-40C0-BD54-E62CC8C2A9C7}"/>
              </a:ext>
            </a:extLst>
          </p:cNvPr>
          <p:cNvSpPr>
            <a:spLocks noGrp="1"/>
          </p:cNvSpPr>
          <p:nvPr>
            <p:ph type="title"/>
          </p:nvPr>
        </p:nvSpPr>
        <p:spPr>
          <a:xfrm>
            <a:off x="561844" y="366812"/>
            <a:ext cx="9115555" cy="1143000"/>
          </a:xfrm>
        </p:spPr>
        <p:txBody>
          <a:bodyPr/>
          <a:lstStyle/>
          <a:p>
            <a:r>
              <a:rPr lang="en-US" dirty="0"/>
              <a:t>Questions, ideas, comments?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1002C2D-8D63-4251-B4C1-798723F6C01D}"/>
              </a:ext>
            </a:extLst>
          </p:cNvPr>
          <p:cNvSpPr>
            <a:spLocks noGrp="1"/>
          </p:cNvSpPr>
          <p:nvPr>
            <p:ph type="title"/>
          </p:nvPr>
        </p:nvSpPr>
        <p:spPr/>
        <p:txBody>
          <a:bodyPr/>
          <a:lstStyle/>
          <a:p>
            <a:r>
              <a:rPr lang="en-US" dirty="0"/>
              <a:t>Summary</a:t>
            </a:r>
          </a:p>
        </p:txBody>
      </p:sp>
      <p:sp>
        <p:nvSpPr>
          <p:cNvPr id="6" name="4 Marcador de contenido"/>
          <p:cNvSpPr>
            <a:spLocks noGrp="1"/>
          </p:cNvSpPr>
          <p:nvPr>
            <p:ph type="body" sz="quarter" idx="10"/>
          </p:nvPr>
        </p:nvSpPr>
        <p:spPr>
          <a:xfrm>
            <a:off x="772531" y="1509812"/>
            <a:ext cx="8724024" cy="6080880"/>
          </a:xfrm>
        </p:spPr>
        <p:txBody>
          <a:bodyPr>
            <a:noAutofit/>
          </a:bodyPr>
          <a:lstStyle/>
          <a:p>
            <a:pPr marL="633413" lvl="1" indent="-457200" algn="l" rtl="0">
              <a:lnSpc>
                <a:spcPts val="3200"/>
              </a:lnSpc>
              <a:spcBef>
                <a:spcPts val="600"/>
              </a:spcBef>
              <a:spcAft>
                <a:spcPts val="6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Vulnerability in research refers to a power differential that opens up opportunities for abuse or misuse of power; consider power relationships as you design and conduct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your research</a:t>
            </a:r>
          </a:p>
          <a:p>
            <a:pPr marL="633413" lvl="1" indent="-457200" algn="l" rtl="0">
              <a:lnSpc>
                <a:spcPts val="3200"/>
              </a:lnSpc>
              <a:spcBef>
                <a:spcPts val="600"/>
              </a:spcBef>
              <a:spcAft>
                <a:spcPts val="6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Equality (absence of discrimination, same treatment for everyone) versus equity (fairness of treatment according to respective needs)</a:t>
            </a:r>
          </a:p>
          <a:p>
            <a:pPr marL="633413" lvl="1" indent="-457200" algn="l" rtl="0">
              <a:lnSpc>
                <a:spcPts val="3200"/>
              </a:lnSpc>
              <a:spcBef>
                <a:spcPts val="600"/>
              </a:spcBef>
              <a:spcAft>
                <a:spcPts val="6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Informed consent and voluntary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participation are crucial</a:t>
            </a:r>
          </a:p>
          <a:p>
            <a:pPr marL="633413" lvl="1" indent="-457200" algn="l" rtl="0">
              <a:lnSpc>
                <a:spcPts val="3200"/>
              </a:lnSpc>
              <a:spcBef>
                <a:spcPts val="600"/>
              </a:spcBef>
              <a:spcAft>
                <a:spcPts val="600"/>
              </a:spcAft>
              <a:buClr>
                <a:srgbClr val="AB2472"/>
              </a:buClr>
              <a:buSzPct val="100000"/>
              <a:buFont typeface="Wingdings" panose="05000000000000000000" pitchFamily="2" charset="2"/>
              <a:buChar char="§"/>
            </a:pPr>
            <a:r>
              <a:rPr lang="en-US" sz="2800" kern="1200" dirty="0">
                <a:solidFill>
                  <a:schemeClr val="tx1"/>
                </a:solidFill>
                <a:latin typeface="Century Gothic" panose="020B0502020202020204" pitchFamily="34" charset="0"/>
              </a:rPr>
              <a:t>Be aware of ethical considerations </a:t>
            </a:r>
            <a:br>
              <a:rPr lang="en-US" sz="2800" kern="1200" dirty="0">
                <a:solidFill>
                  <a:schemeClr val="tx1"/>
                </a:solidFill>
                <a:latin typeface="Century Gothic" panose="020B0502020202020204" pitchFamily="34" charset="0"/>
              </a:rPr>
            </a:br>
            <a:r>
              <a:rPr lang="en-US" sz="2800" kern="1200" dirty="0">
                <a:solidFill>
                  <a:schemeClr val="tx1"/>
                </a:solidFill>
                <a:latin typeface="Century Gothic" panose="020B0502020202020204" pitchFamily="34" charset="0"/>
              </a:rPr>
              <a:t>in reporting</a:t>
            </a:r>
          </a:p>
          <a:p>
            <a:pPr marL="822960" lvl="1" indent="-457200" algn="l" rtl="0">
              <a:spcBef>
                <a:spcPts val="600"/>
              </a:spcBef>
              <a:buClr>
                <a:schemeClr val="tx1"/>
              </a:buClr>
              <a:buSzPct val="76000"/>
              <a:buFont typeface="Arial" charset="0"/>
              <a:buChar char="•"/>
            </a:pPr>
            <a:endParaRPr lang="en-US" sz="2800" kern="1200" dirty="0">
              <a:solidFill>
                <a:schemeClr val="tx1"/>
              </a:solidFill>
              <a:latin typeface="Century Gothic" panose="020B0502020202020204" pitchFamily="34" charset="0"/>
            </a:endParaRPr>
          </a:p>
        </p:txBody>
      </p:sp>
      <p:sp>
        <p:nvSpPr>
          <p:cNvPr id="3" name="TextBox 2"/>
          <p:cNvSpPr txBox="1"/>
          <p:nvPr/>
        </p:nvSpPr>
        <p:spPr>
          <a:xfrm>
            <a:off x="2392680" y="295656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044692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Civil">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río">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old and turquoise_corrected" id="{B9AACE9E-A026-4636-87E0-378D65F518A7}" vid="{2C8C2F70-22F2-4268-850E-17B407141279}"/>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ivil">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FED06079-77C9-49AC-A616-0BDE2C83E82B}">
  <ds:schemaRefs>
    <ds:schemaRef ds:uri="http://schemas.microsoft.com/sharepoint/v3/contenttype/forms"/>
  </ds:schemaRefs>
</ds:datastoreItem>
</file>

<file path=customXml/itemProps2.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55413D-008E-48A9-86AD-43AF8ED4C365}">
  <ds:schemaRefs>
    <ds:schemaRef ds:uri="d8573787-17db-43b5-9af3-2a45e79ab039"/>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129</TotalTime>
  <Words>6055</Words>
  <Application>Microsoft Office PowerPoint</Application>
  <PresentationFormat>Custom</PresentationFormat>
  <Paragraphs>849</Paragraphs>
  <Slides>65</Slides>
  <Notes>65</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65</vt:i4>
      </vt:variant>
    </vt:vector>
  </HeadingPairs>
  <TitlesOfParts>
    <vt:vector size="76" baseType="lpstr">
      <vt:lpstr>Arial</vt:lpstr>
      <vt:lpstr>Calibri</vt:lpstr>
      <vt:lpstr>Century Gothic</vt:lpstr>
      <vt:lpstr>Courier New</vt:lpstr>
      <vt:lpstr>Futura Lt BT</vt:lpstr>
      <vt:lpstr>Futura LT Pro Book</vt:lpstr>
      <vt:lpstr>Times New Roman</vt:lpstr>
      <vt:lpstr>Wingdings</vt:lpstr>
      <vt:lpstr>Wingdings 3</vt:lpstr>
      <vt:lpstr>Office Theme</vt:lpstr>
      <vt:lpstr>1_Office Theme</vt:lpstr>
      <vt:lpstr>PowerPoint Presentation</vt:lpstr>
      <vt:lpstr>The evaluation process</vt:lpstr>
      <vt:lpstr>Learning objectives</vt:lpstr>
      <vt:lpstr>Learning objectives</vt:lpstr>
      <vt:lpstr>Ethics as a mirror</vt:lpstr>
      <vt:lpstr>Activity 1: Reflective writing</vt:lpstr>
      <vt:lpstr>Reflective writing (5 mins.)</vt:lpstr>
      <vt:lpstr>Group work</vt:lpstr>
      <vt:lpstr>Evaluation: Ethical practice</vt:lpstr>
      <vt:lpstr>Ethical evaluation</vt:lpstr>
      <vt:lpstr>PowerPoint Presentation</vt:lpstr>
      <vt:lpstr>Factors that can affect ethics </vt:lpstr>
      <vt:lpstr>Examples of unethical practice</vt:lpstr>
      <vt:lpstr>The results</vt:lpstr>
      <vt:lpstr>Unethical research</vt:lpstr>
      <vt:lpstr>Vulnerable populations </vt:lpstr>
      <vt:lpstr>Vulnerable populations </vt:lpstr>
      <vt:lpstr>Evaluation and vulnerability</vt:lpstr>
      <vt:lpstr>Evaluation and power</vt:lpstr>
      <vt:lpstr>Evaluation and power</vt:lpstr>
      <vt:lpstr>Evaluation can lead to vulnerability</vt:lpstr>
      <vt:lpstr>PowerPoint Presentation</vt:lpstr>
      <vt:lpstr>Equality versus equity </vt:lpstr>
      <vt:lpstr>Gender inequality and inequity</vt:lpstr>
      <vt:lpstr>Gender-integrated evaluation (1)</vt:lpstr>
      <vt:lpstr>Gender-integrated evaluation (2)</vt:lpstr>
      <vt:lpstr>Basic ethics in evaluation</vt:lpstr>
      <vt:lpstr>Basic principles, in a nutshell</vt:lpstr>
      <vt:lpstr>Autonomy</vt:lpstr>
      <vt:lpstr>Elements of informed consent</vt:lpstr>
      <vt:lpstr>Elements of informed consent</vt:lpstr>
      <vt:lpstr>Types of informed consent </vt:lpstr>
      <vt:lpstr>Voluntary participation?</vt:lpstr>
      <vt:lpstr>Obtaining voluntary participation</vt:lpstr>
      <vt:lpstr>Informed consent</vt:lpstr>
      <vt:lpstr>Informed consent</vt:lpstr>
      <vt:lpstr>Importance of internal review</vt:lpstr>
      <vt:lpstr>Activity!</vt:lpstr>
      <vt:lpstr>Activity 2: Reviewing an ICF</vt:lpstr>
      <vt:lpstr>Anonymity and confidentiality</vt:lpstr>
      <vt:lpstr>Anonymity </vt:lpstr>
      <vt:lpstr>Confidentiality</vt:lpstr>
      <vt:lpstr>Qualitative tools</vt:lpstr>
      <vt:lpstr>Key informant interviews</vt:lpstr>
      <vt:lpstr>Interview challenges </vt:lpstr>
      <vt:lpstr>Focus group discussions</vt:lpstr>
      <vt:lpstr>Observations</vt:lpstr>
      <vt:lpstr>Observations</vt:lpstr>
      <vt:lpstr>Qualitative tools </vt:lpstr>
      <vt:lpstr>Ethics in reporting</vt:lpstr>
      <vt:lpstr>Ethics in reporting</vt:lpstr>
      <vt:lpstr>Potential influence of political</vt:lpstr>
      <vt:lpstr>PowerPoint Presentation</vt:lpstr>
      <vt:lpstr>Political influence</vt:lpstr>
      <vt:lpstr>Political and cultural influence</vt:lpstr>
      <vt:lpstr>Closing… </vt:lpstr>
      <vt:lpstr>Ethical issues checklist (Patton)</vt:lpstr>
      <vt:lpstr>Ethical issues checklist</vt:lpstr>
      <vt:lpstr>Activity 3: Case study</vt:lpstr>
      <vt:lpstr>Activity: Identifying IRB answers</vt:lpstr>
      <vt:lpstr>Activity questions (1)</vt:lpstr>
      <vt:lpstr>Activity questions (2)</vt:lpstr>
      <vt:lpstr>Questions, ideas, comments?</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Hoover, Donald Wayne</dc:creator>
  <cp:lastModifiedBy>Hoover, Donald Wayne</cp:lastModifiedBy>
  <cp:revision>16</cp:revision>
  <dcterms:created xsi:type="dcterms:W3CDTF">2018-09-10T23:32:20Z</dcterms:created>
  <dcterms:modified xsi:type="dcterms:W3CDTF">2018-12-04T18:17:06Z</dcterms:modified>
</cp:coreProperties>
</file>