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19"/>
  </p:notesMasterIdLst>
  <p:sldIdLst>
    <p:sldId id="256" r:id="rId5"/>
    <p:sldId id="369" r:id="rId6"/>
    <p:sldId id="379" r:id="rId7"/>
    <p:sldId id="405" r:id="rId8"/>
    <p:sldId id="381" r:id="rId9"/>
    <p:sldId id="391" r:id="rId10"/>
    <p:sldId id="383" r:id="rId11"/>
    <p:sldId id="385" r:id="rId12"/>
    <p:sldId id="386" r:id="rId13"/>
    <p:sldId id="407" r:id="rId14"/>
    <p:sldId id="408" r:id="rId15"/>
    <p:sldId id="388" r:id="rId16"/>
    <p:sldId id="409" r:id="rId17"/>
    <p:sldId id="406" r:id="rId18"/>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9" clrIdx="1">
    <p:extLst/>
  </p:cmAuthor>
  <p:cmAuthor id="2" name="Sergio Lins" initials="SL" lastIdx="7" clrIdx="2"/>
  <p:cmAuthor id="3" name="McGill, Deborah" initials="MD" lastIdx="1" clrIdx="3">
    <p:extLst/>
  </p:cmAuthor>
  <p:cmAuthor id="4" name="JSI" initials="J" lastIdx="1"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6529"/>
    <a:srgbClr val="D7D4B2"/>
    <a:srgbClr val="40636D"/>
    <a:srgbClr val="D66869"/>
    <a:srgbClr val="565287"/>
    <a:srgbClr val="1E185F"/>
    <a:srgbClr val="E5E8DF"/>
    <a:srgbClr val="A09BBB"/>
    <a:srgbClr val="A0B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5584" autoAdjust="0"/>
  </p:normalViewPr>
  <p:slideViewPr>
    <p:cSldViewPr>
      <p:cViewPr varScale="1">
        <p:scale>
          <a:sx n="127" d="100"/>
          <a:sy n="127" d="100"/>
        </p:scale>
        <p:origin x="804" y="114"/>
      </p:cViewPr>
      <p:guideLst>
        <p:guide orient="horz" pos="2880"/>
        <p:guide pos="2160"/>
      </p:guideLst>
    </p:cSldViewPr>
  </p:slideViewPr>
  <p:notesTextViewPr>
    <p:cViewPr>
      <p:scale>
        <a:sx n="100" d="100"/>
        <a:sy n="100" d="100"/>
      </p:scale>
      <p:origin x="0" y="0"/>
    </p:cViewPr>
  </p:notesTextViewPr>
  <p:sorterViewPr>
    <p:cViewPr>
      <p:scale>
        <a:sx n="110" d="100"/>
        <a:sy n="110" d="100"/>
      </p:scale>
      <p:origin x="0" y="-3504"/>
    </p:cViewPr>
  </p:sorterViewPr>
  <p:notesViewPr>
    <p:cSldViewPr>
      <p:cViewPr>
        <p:scale>
          <a:sx n="125" d="100"/>
          <a:sy n="125" d="100"/>
        </p:scale>
        <p:origin x="36" y="-24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BB375E-87C6-44AC-A5F6-0727B7BBB694}" type="doc">
      <dgm:prSet loTypeId="urn:microsoft.com/office/officeart/2005/8/layout/process4" loCatId="list" qsTypeId="urn:microsoft.com/office/officeart/2005/8/quickstyle/3d3" qsCatId="3D" csTypeId="urn:microsoft.com/office/officeart/2005/8/colors/colorful1#6" csCatId="colorful" phldr="1"/>
      <dgm:spPr/>
      <dgm:t>
        <a:bodyPr/>
        <a:lstStyle/>
        <a:p>
          <a:endParaRPr lang="en-IN"/>
        </a:p>
      </dgm:t>
    </dgm:pt>
    <dgm:pt modelId="{F8429477-F89B-4FC5-AF2C-8983976236B1}">
      <dgm:prSet phldrT="[Text]"/>
      <dgm:spPr>
        <a:solidFill>
          <a:schemeClr val="bg2">
            <a:lumMod val="75000"/>
          </a:schemeClr>
        </a:solidFill>
      </dgm:spPr>
      <dgm:t>
        <a:bodyPr/>
        <a:lstStyle/>
        <a:p>
          <a:r>
            <a:rPr lang="en-US" b="1" dirty="0">
              <a:solidFill>
                <a:schemeClr val="tx1"/>
              </a:solidFill>
              <a:latin typeface="Century Gothic" panose="020B0502020202020204" pitchFamily="34" charset="0"/>
            </a:rPr>
            <a:t>Data element and data </a:t>
          </a:r>
          <a:endParaRPr lang="en-IN" b="1" dirty="0">
            <a:solidFill>
              <a:schemeClr val="tx1"/>
            </a:solidFill>
            <a:latin typeface="Century Gothic" panose="020B0502020202020204" pitchFamily="34" charset="0"/>
          </a:endParaRPr>
        </a:p>
      </dgm:t>
    </dgm:pt>
    <dgm:pt modelId="{B5AFAD04-0DB6-4285-B5AA-D88B445E7D01}" type="parTrans" cxnId="{3E3F9DAA-46E3-4BC4-A248-87DD1B6EE06A}">
      <dgm:prSet/>
      <dgm:spPr/>
      <dgm:t>
        <a:bodyPr/>
        <a:lstStyle/>
        <a:p>
          <a:endParaRPr lang="en-IN"/>
        </a:p>
      </dgm:t>
    </dgm:pt>
    <dgm:pt modelId="{2623840F-F0B3-4724-BA11-310011E09455}" type="sibTrans" cxnId="{3E3F9DAA-46E3-4BC4-A248-87DD1B6EE06A}">
      <dgm:prSet/>
      <dgm:spPr/>
      <dgm:t>
        <a:bodyPr/>
        <a:lstStyle/>
        <a:p>
          <a:endParaRPr lang="en-IN"/>
        </a:p>
      </dgm:t>
    </dgm:pt>
    <dgm:pt modelId="{DDE024A1-4092-4E1D-BD20-F857E3C248AA}">
      <dgm:prSet phldrT="[Text]"/>
      <dgm:spPr/>
      <dgm:t>
        <a:bodyPr/>
        <a:lstStyle/>
        <a:p>
          <a:r>
            <a:rPr lang="en-US" b="1" dirty="0">
              <a:solidFill>
                <a:schemeClr val="tx1"/>
              </a:solidFill>
              <a:latin typeface="Century Gothic" panose="020B0502020202020204" pitchFamily="34" charset="0"/>
            </a:rPr>
            <a:t>Information</a:t>
          </a:r>
          <a:endParaRPr lang="en-IN" b="1" dirty="0">
            <a:solidFill>
              <a:schemeClr val="tx1"/>
            </a:solidFill>
            <a:latin typeface="Century Gothic" panose="020B0502020202020204" pitchFamily="34" charset="0"/>
          </a:endParaRPr>
        </a:p>
      </dgm:t>
    </dgm:pt>
    <dgm:pt modelId="{8B7BA8B4-390E-485D-A927-C0280D51A7C3}" type="parTrans" cxnId="{5B0D807C-030D-4596-AFDC-3EB9A36FB8E4}">
      <dgm:prSet/>
      <dgm:spPr/>
      <dgm:t>
        <a:bodyPr/>
        <a:lstStyle/>
        <a:p>
          <a:endParaRPr lang="en-IN"/>
        </a:p>
      </dgm:t>
    </dgm:pt>
    <dgm:pt modelId="{6F11A08D-C299-4D18-87E4-0C04E4434B9E}" type="sibTrans" cxnId="{5B0D807C-030D-4596-AFDC-3EB9A36FB8E4}">
      <dgm:prSet/>
      <dgm:spPr/>
      <dgm:t>
        <a:bodyPr/>
        <a:lstStyle/>
        <a:p>
          <a:endParaRPr lang="en-IN"/>
        </a:p>
      </dgm:t>
    </dgm:pt>
    <dgm:pt modelId="{2C96E12B-9716-49C3-A40F-CA483FCCC558}">
      <dgm:prSet phldrT="[Text]"/>
      <dgm:spPr/>
      <dgm:t>
        <a:bodyPr/>
        <a:lstStyle/>
        <a:p>
          <a:r>
            <a:rPr lang="en-US" b="1" dirty="0">
              <a:solidFill>
                <a:schemeClr val="tx1"/>
              </a:solidFill>
              <a:latin typeface="Century Gothic" panose="020B0502020202020204" pitchFamily="34" charset="0"/>
            </a:rPr>
            <a:t>Knowledge</a:t>
          </a:r>
          <a:endParaRPr lang="en-IN" b="1" dirty="0">
            <a:solidFill>
              <a:schemeClr val="tx1"/>
            </a:solidFill>
            <a:latin typeface="Century Gothic" panose="020B0502020202020204" pitchFamily="34" charset="0"/>
          </a:endParaRPr>
        </a:p>
      </dgm:t>
    </dgm:pt>
    <dgm:pt modelId="{D92D3334-35C0-4B5D-8324-26CC36C586CE}" type="parTrans" cxnId="{4E305230-5C4E-4B5C-8D4C-C630EEAE326E}">
      <dgm:prSet/>
      <dgm:spPr/>
      <dgm:t>
        <a:bodyPr/>
        <a:lstStyle/>
        <a:p>
          <a:endParaRPr lang="en-IN"/>
        </a:p>
      </dgm:t>
    </dgm:pt>
    <dgm:pt modelId="{35FC0B19-72FF-44E5-8936-0A9311E5D73C}" type="sibTrans" cxnId="{4E305230-5C4E-4B5C-8D4C-C630EEAE326E}">
      <dgm:prSet/>
      <dgm:spPr/>
      <dgm:t>
        <a:bodyPr/>
        <a:lstStyle/>
        <a:p>
          <a:endParaRPr lang="en-IN"/>
        </a:p>
      </dgm:t>
    </dgm:pt>
    <dgm:pt modelId="{3BFA6A2C-C1EF-4B4E-90FC-219129D21CCD}">
      <dgm:prSet/>
      <dgm:spPr/>
      <dgm:t>
        <a:bodyPr/>
        <a:lstStyle/>
        <a:p>
          <a:r>
            <a:rPr lang="en-IN" dirty="0">
              <a:latin typeface="Century Gothic" panose="020B0502020202020204" pitchFamily="34" charset="0"/>
            </a:rPr>
            <a:t>Data element is a recorded event. Data are an aggregation of data elements, in the form of numbers, characters, and images. </a:t>
          </a:r>
          <a:endParaRPr lang="en-US" dirty="0">
            <a:latin typeface="Century Gothic" panose="020B0502020202020204" pitchFamily="34" charset="0"/>
          </a:endParaRPr>
        </a:p>
      </dgm:t>
    </dgm:pt>
    <dgm:pt modelId="{E2F5A3C2-A8A7-4826-A3AA-918B4E704D27}" type="parTrans" cxnId="{9A840A5F-2F1F-49AD-A447-5707C64AB46E}">
      <dgm:prSet/>
      <dgm:spPr/>
      <dgm:t>
        <a:bodyPr/>
        <a:lstStyle/>
        <a:p>
          <a:endParaRPr lang="en-US"/>
        </a:p>
      </dgm:t>
    </dgm:pt>
    <dgm:pt modelId="{F88E64BC-6E83-4B2A-B7FA-FDEBE0BF7008}" type="sibTrans" cxnId="{9A840A5F-2F1F-49AD-A447-5707C64AB46E}">
      <dgm:prSet/>
      <dgm:spPr/>
      <dgm:t>
        <a:bodyPr/>
        <a:lstStyle/>
        <a:p>
          <a:endParaRPr lang="en-US"/>
        </a:p>
      </dgm:t>
    </dgm:pt>
    <dgm:pt modelId="{CAEDB063-86AE-4AF6-A1EA-CC73320C9684}">
      <dgm:prSet/>
      <dgm:spPr/>
      <dgm:t>
        <a:bodyPr/>
        <a:lstStyle/>
        <a:p>
          <a:r>
            <a:rPr lang="en-US" dirty="0">
              <a:latin typeface="Century Gothic" panose="020B0502020202020204" pitchFamily="34" charset="0"/>
            </a:rPr>
            <a:t>Data organized with reference to a context, which gives the data meaning. </a:t>
          </a:r>
        </a:p>
      </dgm:t>
    </dgm:pt>
    <dgm:pt modelId="{1E9C0450-766F-4B3F-8701-F62677ABA528}" type="parTrans" cxnId="{9D6411E1-E539-42E2-B8CC-AAC420CA7855}">
      <dgm:prSet/>
      <dgm:spPr/>
      <dgm:t>
        <a:bodyPr/>
        <a:lstStyle/>
        <a:p>
          <a:endParaRPr lang="en-US"/>
        </a:p>
      </dgm:t>
    </dgm:pt>
    <dgm:pt modelId="{BE5F38E8-88D3-4FC5-9EE9-1914E72B02A1}" type="sibTrans" cxnId="{9D6411E1-E539-42E2-B8CC-AAC420CA7855}">
      <dgm:prSet/>
      <dgm:spPr/>
      <dgm:t>
        <a:bodyPr/>
        <a:lstStyle/>
        <a:p>
          <a:endParaRPr lang="en-US"/>
        </a:p>
      </dgm:t>
    </dgm:pt>
    <dgm:pt modelId="{99E65F29-C2F4-4CA1-9B97-3D63E5B2D336}">
      <dgm:prSet/>
      <dgm:spPr/>
      <dgm:t>
        <a:bodyPr/>
        <a:lstStyle/>
        <a:p>
          <a:r>
            <a:rPr lang="en-IN" dirty="0">
              <a:latin typeface="Century Gothic" panose="020B0502020202020204" pitchFamily="34" charset="0"/>
            </a:rPr>
            <a:t>When information is </a:t>
          </a:r>
          <a:r>
            <a:rPr lang="en-US" noProof="0" dirty="0">
              <a:latin typeface="Century Gothic" panose="020B0502020202020204" pitchFamily="34" charset="0"/>
            </a:rPr>
            <a:t>analyzed</a:t>
          </a:r>
          <a:r>
            <a:rPr lang="en-IN" dirty="0">
              <a:latin typeface="Century Gothic" panose="020B0502020202020204" pitchFamily="34" charset="0"/>
            </a:rPr>
            <a:t>, communicated, and acted upon, it becomes knowledge.</a:t>
          </a:r>
          <a:endParaRPr lang="en-US" dirty="0">
            <a:latin typeface="Century Gothic" panose="020B0502020202020204" pitchFamily="34" charset="0"/>
          </a:endParaRPr>
        </a:p>
      </dgm:t>
    </dgm:pt>
    <dgm:pt modelId="{D42E39C1-D41B-4DA3-ADDF-4FA2473B0844}" type="parTrans" cxnId="{528E65FE-A080-4FAE-9BE9-EB27B248B2F4}">
      <dgm:prSet/>
      <dgm:spPr/>
      <dgm:t>
        <a:bodyPr/>
        <a:lstStyle/>
        <a:p>
          <a:endParaRPr lang="en-US"/>
        </a:p>
      </dgm:t>
    </dgm:pt>
    <dgm:pt modelId="{2579D71C-689B-4E40-942E-12547C28CE13}" type="sibTrans" cxnId="{528E65FE-A080-4FAE-9BE9-EB27B248B2F4}">
      <dgm:prSet/>
      <dgm:spPr/>
      <dgm:t>
        <a:bodyPr/>
        <a:lstStyle/>
        <a:p>
          <a:endParaRPr lang="en-US"/>
        </a:p>
      </dgm:t>
    </dgm:pt>
    <dgm:pt modelId="{E9EF3E37-1FC2-470E-899C-82302A0048A6}" type="pres">
      <dgm:prSet presAssocID="{64BB375E-87C6-44AC-A5F6-0727B7BBB694}" presName="Name0" presStyleCnt="0">
        <dgm:presLayoutVars>
          <dgm:dir/>
          <dgm:animLvl val="lvl"/>
          <dgm:resizeHandles val="exact"/>
        </dgm:presLayoutVars>
      </dgm:prSet>
      <dgm:spPr/>
    </dgm:pt>
    <dgm:pt modelId="{179D232E-CFED-4070-A1F3-E69F76CD203C}" type="pres">
      <dgm:prSet presAssocID="{2C96E12B-9716-49C3-A40F-CA483FCCC558}" presName="boxAndChildren" presStyleCnt="0"/>
      <dgm:spPr/>
    </dgm:pt>
    <dgm:pt modelId="{A48FD344-AF49-4C40-9432-6709816A8994}" type="pres">
      <dgm:prSet presAssocID="{2C96E12B-9716-49C3-A40F-CA483FCCC558}" presName="parentTextBox" presStyleLbl="node1" presStyleIdx="0" presStyleCnt="3"/>
      <dgm:spPr/>
    </dgm:pt>
    <dgm:pt modelId="{F4614DF1-1C7E-4558-8762-61129F344FDA}" type="pres">
      <dgm:prSet presAssocID="{2C96E12B-9716-49C3-A40F-CA483FCCC558}" presName="entireBox" presStyleLbl="node1" presStyleIdx="0" presStyleCnt="3" custLinFactNeighborY="6496"/>
      <dgm:spPr/>
    </dgm:pt>
    <dgm:pt modelId="{2B79A171-A186-438B-919F-9A195C8E90B3}" type="pres">
      <dgm:prSet presAssocID="{2C96E12B-9716-49C3-A40F-CA483FCCC558}" presName="descendantBox" presStyleCnt="0"/>
      <dgm:spPr/>
    </dgm:pt>
    <dgm:pt modelId="{C02A6325-87D9-419B-BC67-699E3824B916}" type="pres">
      <dgm:prSet presAssocID="{99E65F29-C2F4-4CA1-9B97-3D63E5B2D336}" presName="childTextBox" presStyleLbl="fgAccFollowNode1" presStyleIdx="0" presStyleCnt="3" custLinFactNeighborX="50802" custLinFactNeighborY="6856">
        <dgm:presLayoutVars>
          <dgm:bulletEnabled val="1"/>
        </dgm:presLayoutVars>
      </dgm:prSet>
      <dgm:spPr/>
    </dgm:pt>
    <dgm:pt modelId="{FB475665-B921-48D8-A518-2E8FE51286E8}" type="pres">
      <dgm:prSet presAssocID="{6F11A08D-C299-4D18-87E4-0C04E4434B9E}" presName="sp" presStyleCnt="0"/>
      <dgm:spPr/>
    </dgm:pt>
    <dgm:pt modelId="{AAD36A17-E578-45C2-AB56-A87DB62AAC0F}" type="pres">
      <dgm:prSet presAssocID="{DDE024A1-4092-4E1D-BD20-F857E3C248AA}" presName="arrowAndChildren" presStyleCnt="0"/>
      <dgm:spPr/>
    </dgm:pt>
    <dgm:pt modelId="{0CE80CBC-74AE-4480-8760-A90C1D897515}" type="pres">
      <dgm:prSet presAssocID="{DDE024A1-4092-4E1D-BD20-F857E3C248AA}" presName="parentTextArrow" presStyleLbl="node1" presStyleIdx="0" presStyleCnt="3"/>
      <dgm:spPr/>
    </dgm:pt>
    <dgm:pt modelId="{7537A9CC-BAE3-4E87-A713-5110B8A0FD06}" type="pres">
      <dgm:prSet presAssocID="{DDE024A1-4092-4E1D-BD20-F857E3C248AA}" presName="arrow" presStyleLbl="node1" presStyleIdx="1" presStyleCnt="3" custLinFactNeighborY="138"/>
      <dgm:spPr/>
    </dgm:pt>
    <dgm:pt modelId="{2F9F339A-AF4B-4CFE-83B1-665480835325}" type="pres">
      <dgm:prSet presAssocID="{DDE024A1-4092-4E1D-BD20-F857E3C248AA}" presName="descendantArrow" presStyleCnt="0"/>
      <dgm:spPr/>
    </dgm:pt>
    <dgm:pt modelId="{780A665E-F101-490B-B4D8-88386D95A13C}" type="pres">
      <dgm:prSet presAssocID="{CAEDB063-86AE-4AF6-A1EA-CC73320C9684}" presName="childTextArrow" presStyleLbl="fgAccFollowNode1" presStyleIdx="1" presStyleCnt="3" custLinFactNeighborY="2286">
        <dgm:presLayoutVars>
          <dgm:bulletEnabled val="1"/>
        </dgm:presLayoutVars>
      </dgm:prSet>
      <dgm:spPr/>
    </dgm:pt>
    <dgm:pt modelId="{EB867E56-C570-460D-89A8-148A5813BB2B}" type="pres">
      <dgm:prSet presAssocID="{2623840F-F0B3-4724-BA11-310011E09455}" presName="sp" presStyleCnt="0"/>
      <dgm:spPr/>
    </dgm:pt>
    <dgm:pt modelId="{921E46E3-A370-4909-BA38-04DD53E1DAF2}" type="pres">
      <dgm:prSet presAssocID="{F8429477-F89B-4FC5-AF2C-8983976236B1}" presName="arrowAndChildren" presStyleCnt="0"/>
      <dgm:spPr/>
    </dgm:pt>
    <dgm:pt modelId="{F23BEB38-15F5-4140-8385-7C2BE3953BFF}" type="pres">
      <dgm:prSet presAssocID="{F8429477-F89B-4FC5-AF2C-8983976236B1}" presName="parentTextArrow" presStyleLbl="node1" presStyleIdx="1" presStyleCnt="3"/>
      <dgm:spPr/>
    </dgm:pt>
    <dgm:pt modelId="{EC493BA3-4932-45C0-8F25-75B84BBFB538}" type="pres">
      <dgm:prSet presAssocID="{F8429477-F89B-4FC5-AF2C-8983976236B1}" presName="arrow" presStyleLbl="node1" presStyleIdx="2" presStyleCnt="3"/>
      <dgm:spPr/>
    </dgm:pt>
    <dgm:pt modelId="{5DB8ECF9-3E6E-4BD2-8A87-650330BD02A7}" type="pres">
      <dgm:prSet presAssocID="{F8429477-F89B-4FC5-AF2C-8983976236B1}" presName="descendantArrow" presStyleCnt="0"/>
      <dgm:spPr/>
    </dgm:pt>
    <dgm:pt modelId="{F7995BC3-6056-4147-8E8D-42C7A07DDD4D}" type="pres">
      <dgm:prSet presAssocID="{3BFA6A2C-C1EF-4B4E-90FC-219129D21CCD}" presName="childTextArrow" presStyleLbl="fgAccFollowNode1" presStyleIdx="2" presStyleCnt="3">
        <dgm:presLayoutVars>
          <dgm:bulletEnabled val="1"/>
        </dgm:presLayoutVars>
      </dgm:prSet>
      <dgm:spPr/>
    </dgm:pt>
  </dgm:ptLst>
  <dgm:cxnLst>
    <dgm:cxn modelId="{9C01E32C-9A6A-42F0-969D-8C63A47511C5}" type="presOf" srcId="{99E65F29-C2F4-4CA1-9B97-3D63E5B2D336}" destId="{C02A6325-87D9-419B-BC67-699E3824B916}" srcOrd="0" destOrd="0" presId="urn:microsoft.com/office/officeart/2005/8/layout/process4"/>
    <dgm:cxn modelId="{4E305230-5C4E-4B5C-8D4C-C630EEAE326E}" srcId="{64BB375E-87C6-44AC-A5F6-0727B7BBB694}" destId="{2C96E12B-9716-49C3-A40F-CA483FCCC558}" srcOrd="2" destOrd="0" parTransId="{D92D3334-35C0-4B5D-8324-26CC36C586CE}" sibTransId="{35FC0B19-72FF-44E5-8936-0A9311E5D73C}"/>
    <dgm:cxn modelId="{490DC53C-273F-465D-9164-9298D265B45F}" type="presOf" srcId="{DDE024A1-4092-4E1D-BD20-F857E3C248AA}" destId="{0CE80CBC-74AE-4480-8760-A90C1D897515}" srcOrd="0" destOrd="0" presId="urn:microsoft.com/office/officeart/2005/8/layout/process4"/>
    <dgm:cxn modelId="{9A840A5F-2F1F-49AD-A447-5707C64AB46E}" srcId="{F8429477-F89B-4FC5-AF2C-8983976236B1}" destId="{3BFA6A2C-C1EF-4B4E-90FC-219129D21CCD}" srcOrd="0" destOrd="0" parTransId="{E2F5A3C2-A8A7-4826-A3AA-918B4E704D27}" sibTransId="{F88E64BC-6E83-4B2A-B7FA-FDEBE0BF7008}"/>
    <dgm:cxn modelId="{07583B53-EAB7-4584-8641-1F4663EA6B23}" type="presOf" srcId="{64BB375E-87C6-44AC-A5F6-0727B7BBB694}" destId="{E9EF3E37-1FC2-470E-899C-82302A0048A6}" srcOrd="0" destOrd="0" presId="urn:microsoft.com/office/officeart/2005/8/layout/process4"/>
    <dgm:cxn modelId="{0B0BBB78-A1E8-47AA-881F-6268F35E07C0}" type="presOf" srcId="{3BFA6A2C-C1EF-4B4E-90FC-219129D21CCD}" destId="{F7995BC3-6056-4147-8E8D-42C7A07DDD4D}" srcOrd="0" destOrd="0" presId="urn:microsoft.com/office/officeart/2005/8/layout/process4"/>
    <dgm:cxn modelId="{5B0D807C-030D-4596-AFDC-3EB9A36FB8E4}" srcId="{64BB375E-87C6-44AC-A5F6-0727B7BBB694}" destId="{DDE024A1-4092-4E1D-BD20-F857E3C248AA}" srcOrd="1" destOrd="0" parTransId="{8B7BA8B4-390E-485D-A927-C0280D51A7C3}" sibTransId="{6F11A08D-C299-4D18-87E4-0C04E4434B9E}"/>
    <dgm:cxn modelId="{5C2643A8-A53C-46F1-BA38-CA1EF57923E9}" type="presOf" srcId="{CAEDB063-86AE-4AF6-A1EA-CC73320C9684}" destId="{780A665E-F101-490B-B4D8-88386D95A13C}" srcOrd="0" destOrd="0" presId="urn:microsoft.com/office/officeart/2005/8/layout/process4"/>
    <dgm:cxn modelId="{E4A566A8-FD00-4C61-BDA3-C902DA08C258}" type="presOf" srcId="{F8429477-F89B-4FC5-AF2C-8983976236B1}" destId="{EC493BA3-4932-45C0-8F25-75B84BBFB538}" srcOrd="1" destOrd="0" presId="urn:microsoft.com/office/officeart/2005/8/layout/process4"/>
    <dgm:cxn modelId="{3E3F9DAA-46E3-4BC4-A248-87DD1B6EE06A}" srcId="{64BB375E-87C6-44AC-A5F6-0727B7BBB694}" destId="{F8429477-F89B-4FC5-AF2C-8983976236B1}" srcOrd="0" destOrd="0" parTransId="{B5AFAD04-0DB6-4285-B5AA-D88B445E7D01}" sibTransId="{2623840F-F0B3-4724-BA11-310011E09455}"/>
    <dgm:cxn modelId="{94A06AAF-6020-4B96-9545-5E6223C1E6E4}" type="presOf" srcId="{2C96E12B-9716-49C3-A40F-CA483FCCC558}" destId="{F4614DF1-1C7E-4558-8762-61129F344FDA}" srcOrd="1" destOrd="0" presId="urn:microsoft.com/office/officeart/2005/8/layout/process4"/>
    <dgm:cxn modelId="{F8F9EEBA-31FD-4ADC-9B5D-90ADDC2E97C1}" type="presOf" srcId="{2C96E12B-9716-49C3-A40F-CA483FCCC558}" destId="{A48FD344-AF49-4C40-9432-6709816A8994}" srcOrd="0" destOrd="0" presId="urn:microsoft.com/office/officeart/2005/8/layout/process4"/>
    <dgm:cxn modelId="{9D6411E1-E539-42E2-B8CC-AAC420CA7855}" srcId="{DDE024A1-4092-4E1D-BD20-F857E3C248AA}" destId="{CAEDB063-86AE-4AF6-A1EA-CC73320C9684}" srcOrd="0" destOrd="0" parTransId="{1E9C0450-766F-4B3F-8701-F62677ABA528}" sibTransId="{BE5F38E8-88D3-4FC5-9EE9-1914E72B02A1}"/>
    <dgm:cxn modelId="{BA74FBEF-A744-4F4A-B8AC-2C48E83F9010}" type="presOf" srcId="{DDE024A1-4092-4E1D-BD20-F857E3C248AA}" destId="{7537A9CC-BAE3-4E87-A713-5110B8A0FD06}" srcOrd="1" destOrd="0" presId="urn:microsoft.com/office/officeart/2005/8/layout/process4"/>
    <dgm:cxn modelId="{EBC5FAF8-1AE3-47D9-AB8C-D04DF63A79E4}" type="presOf" srcId="{F8429477-F89B-4FC5-AF2C-8983976236B1}" destId="{F23BEB38-15F5-4140-8385-7C2BE3953BFF}" srcOrd="0" destOrd="0" presId="urn:microsoft.com/office/officeart/2005/8/layout/process4"/>
    <dgm:cxn modelId="{528E65FE-A080-4FAE-9BE9-EB27B248B2F4}" srcId="{2C96E12B-9716-49C3-A40F-CA483FCCC558}" destId="{99E65F29-C2F4-4CA1-9B97-3D63E5B2D336}" srcOrd="0" destOrd="0" parTransId="{D42E39C1-D41B-4DA3-ADDF-4FA2473B0844}" sibTransId="{2579D71C-689B-4E40-942E-12547C28CE13}"/>
    <dgm:cxn modelId="{6210F1BC-EACA-4C38-9ACD-80A9C1ECA086}" type="presParOf" srcId="{E9EF3E37-1FC2-470E-899C-82302A0048A6}" destId="{179D232E-CFED-4070-A1F3-E69F76CD203C}" srcOrd="0" destOrd="0" presId="urn:microsoft.com/office/officeart/2005/8/layout/process4"/>
    <dgm:cxn modelId="{555326D7-6158-4A43-9FF8-76C8358C8F02}" type="presParOf" srcId="{179D232E-CFED-4070-A1F3-E69F76CD203C}" destId="{A48FD344-AF49-4C40-9432-6709816A8994}" srcOrd="0" destOrd="0" presId="urn:microsoft.com/office/officeart/2005/8/layout/process4"/>
    <dgm:cxn modelId="{6A928A23-EAB1-4A5A-99F1-36C659A53789}" type="presParOf" srcId="{179D232E-CFED-4070-A1F3-E69F76CD203C}" destId="{F4614DF1-1C7E-4558-8762-61129F344FDA}" srcOrd="1" destOrd="0" presId="urn:microsoft.com/office/officeart/2005/8/layout/process4"/>
    <dgm:cxn modelId="{CB00FC2F-5B4D-4581-8CB9-0FB24FCDB894}" type="presParOf" srcId="{179D232E-CFED-4070-A1F3-E69F76CD203C}" destId="{2B79A171-A186-438B-919F-9A195C8E90B3}" srcOrd="2" destOrd="0" presId="urn:microsoft.com/office/officeart/2005/8/layout/process4"/>
    <dgm:cxn modelId="{89472047-9C57-4D08-B5AB-FBB7F8428637}" type="presParOf" srcId="{2B79A171-A186-438B-919F-9A195C8E90B3}" destId="{C02A6325-87D9-419B-BC67-699E3824B916}" srcOrd="0" destOrd="0" presId="urn:microsoft.com/office/officeart/2005/8/layout/process4"/>
    <dgm:cxn modelId="{0E374B9F-2B00-4199-A62B-0EB2FFE8652D}" type="presParOf" srcId="{E9EF3E37-1FC2-470E-899C-82302A0048A6}" destId="{FB475665-B921-48D8-A518-2E8FE51286E8}" srcOrd="1" destOrd="0" presId="urn:microsoft.com/office/officeart/2005/8/layout/process4"/>
    <dgm:cxn modelId="{0DF49749-AA3D-4C96-BACA-93AA89199EC8}" type="presParOf" srcId="{E9EF3E37-1FC2-470E-899C-82302A0048A6}" destId="{AAD36A17-E578-45C2-AB56-A87DB62AAC0F}" srcOrd="2" destOrd="0" presId="urn:microsoft.com/office/officeart/2005/8/layout/process4"/>
    <dgm:cxn modelId="{322B5CE4-A0F7-437D-98B4-CC21D3D92308}" type="presParOf" srcId="{AAD36A17-E578-45C2-AB56-A87DB62AAC0F}" destId="{0CE80CBC-74AE-4480-8760-A90C1D897515}" srcOrd="0" destOrd="0" presId="urn:microsoft.com/office/officeart/2005/8/layout/process4"/>
    <dgm:cxn modelId="{F5BE812B-72C1-439B-90F0-94783F7691ED}" type="presParOf" srcId="{AAD36A17-E578-45C2-AB56-A87DB62AAC0F}" destId="{7537A9CC-BAE3-4E87-A713-5110B8A0FD06}" srcOrd="1" destOrd="0" presId="urn:microsoft.com/office/officeart/2005/8/layout/process4"/>
    <dgm:cxn modelId="{004201FB-77D0-4906-A25D-1562B3D889AB}" type="presParOf" srcId="{AAD36A17-E578-45C2-AB56-A87DB62AAC0F}" destId="{2F9F339A-AF4B-4CFE-83B1-665480835325}" srcOrd="2" destOrd="0" presId="urn:microsoft.com/office/officeart/2005/8/layout/process4"/>
    <dgm:cxn modelId="{B445CC3B-BE42-4052-9E91-E3B422170F3A}" type="presParOf" srcId="{2F9F339A-AF4B-4CFE-83B1-665480835325}" destId="{780A665E-F101-490B-B4D8-88386D95A13C}" srcOrd="0" destOrd="0" presId="urn:microsoft.com/office/officeart/2005/8/layout/process4"/>
    <dgm:cxn modelId="{675B77E4-F3A7-4FAF-97D0-166CDCCC4D07}" type="presParOf" srcId="{E9EF3E37-1FC2-470E-899C-82302A0048A6}" destId="{EB867E56-C570-460D-89A8-148A5813BB2B}" srcOrd="3" destOrd="0" presId="urn:microsoft.com/office/officeart/2005/8/layout/process4"/>
    <dgm:cxn modelId="{B48FA630-F09B-42EF-A6B2-89B0DDCED117}" type="presParOf" srcId="{E9EF3E37-1FC2-470E-899C-82302A0048A6}" destId="{921E46E3-A370-4909-BA38-04DD53E1DAF2}" srcOrd="4" destOrd="0" presId="urn:microsoft.com/office/officeart/2005/8/layout/process4"/>
    <dgm:cxn modelId="{3BF43FCA-FACE-4F96-B74E-A245411E43AE}" type="presParOf" srcId="{921E46E3-A370-4909-BA38-04DD53E1DAF2}" destId="{F23BEB38-15F5-4140-8385-7C2BE3953BFF}" srcOrd="0" destOrd="0" presId="urn:microsoft.com/office/officeart/2005/8/layout/process4"/>
    <dgm:cxn modelId="{108C01BF-AF64-4E1D-9F15-4551ADB7A9C6}" type="presParOf" srcId="{921E46E3-A370-4909-BA38-04DD53E1DAF2}" destId="{EC493BA3-4932-45C0-8F25-75B84BBFB538}" srcOrd="1" destOrd="0" presId="urn:microsoft.com/office/officeart/2005/8/layout/process4"/>
    <dgm:cxn modelId="{60156902-E6AD-45E0-A2E8-D163ECC0349E}" type="presParOf" srcId="{921E46E3-A370-4909-BA38-04DD53E1DAF2}" destId="{5DB8ECF9-3E6E-4BD2-8A87-650330BD02A7}" srcOrd="2" destOrd="0" presId="urn:microsoft.com/office/officeart/2005/8/layout/process4"/>
    <dgm:cxn modelId="{EBBED62C-5C32-4F8A-9545-AFA0A9192DCB}" type="presParOf" srcId="{5DB8ECF9-3E6E-4BD2-8A87-650330BD02A7}" destId="{F7995BC3-6056-4147-8E8D-42C7A07DDD4D}"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614DF1-1C7E-4558-8762-61129F344FDA}">
      <dsp:nvSpPr>
        <dsp:cNvPr id="0" name=""/>
        <dsp:cNvSpPr/>
      </dsp:nvSpPr>
      <dsp:spPr>
        <a:xfrm>
          <a:off x="0" y="4291518"/>
          <a:ext cx="8549640" cy="1408241"/>
        </a:xfrm>
        <a:prstGeom prst="rect">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solidFill>
                <a:schemeClr val="tx1"/>
              </a:solidFill>
              <a:latin typeface="Century Gothic" panose="020B0502020202020204" pitchFamily="34" charset="0"/>
            </a:rPr>
            <a:t>Knowledge</a:t>
          </a:r>
          <a:endParaRPr lang="en-IN" sz="2600" b="1" kern="1200" dirty="0">
            <a:solidFill>
              <a:schemeClr val="tx1"/>
            </a:solidFill>
            <a:latin typeface="Century Gothic" panose="020B0502020202020204" pitchFamily="34" charset="0"/>
          </a:endParaRPr>
        </a:p>
      </dsp:txBody>
      <dsp:txXfrm>
        <a:off x="0" y="4291518"/>
        <a:ext cx="8549640" cy="760450"/>
      </dsp:txXfrm>
    </dsp:sp>
    <dsp:sp modelId="{C02A6325-87D9-419B-BC67-699E3824B916}">
      <dsp:nvSpPr>
        <dsp:cNvPr id="0" name=""/>
        <dsp:cNvSpPr/>
      </dsp:nvSpPr>
      <dsp:spPr>
        <a:xfrm>
          <a:off x="0" y="5051968"/>
          <a:ext cx="8549640" cy="647791"/>
        </a:xfrm>
        <a:prstGeom prst="rect">
          <a:avLst/>
        </a:prstGeom>
        <a:solidFill>
          <a:schemeClr val="accent2">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marL="0" lvl="0" indent="0" algn="ctr" defTabSz="933450">
            <a:lnSpc>
              <a:spcPct val="90000"/>
            </a:lnSpc>
            <a:spcBef>
              <a:spcPct val="0"/>
            </a:spcBef>
            <a:spcAft>
              <a:spcPct val="35000"/>
            </a:spcAft>
            <a:buNone/>
          </a:pPr>
          <a:r>
            <a:rPr lang="en-IN" sz="2100" kern="1200" dirty="0">
              <a:latin typeface="Century Gothic" panose="020B0502020202020204" pitchFamily="34" charset="0"/>
            </a:rPr>
            <a:t>When information is </a:t>
          </a:r>
          <a:r>
            <a:rPr lang="en-US" sz="2100" kern="1200" noProof="0" dirty="0">
              <a:latin typeface="Century Gothic" panose="020B0502020202020204" pitchFamily="34" charset="0"/>
            </a:rPr>
            <a:t>analyzed</a:t>
          </a:r>
          <a:r>
            <a:rPr lang="en-IN" sz="2100" kern="1200" dirty="0">
              <a:latin typeface="Century Gothic" panose="020B0502020202020204" pitchFamily="34" charset="0"/>
            </a:rPr>
            <a:t>, communicated, and acted upon, it becomes knowledge.</a:t>
          </a:r>
          <a:endParaRPr lang="en-US" sz="2100" kern="1200" dirty="0">
            <a:latin typeface="Century Gothic" panose="020B0502020202020204" pitchFamily="34" charset="0"/>
          </a:endParaRPr>
        </a:p>
      </dsp:txBody>
      <dsp:txXfrm>
        <a:off x="0" y="5051968"/>
        <a:ext cx="8549640" cy="647791"/>
      </dsp:txXfrm>
    </dsp:sp>
    <dsp:sp modelId="{7537A9CC-BAE3-4E87-A713-5110B8A0FD06}">
      <dsp:nvSpPr>
        <dsp:cNvPr id="0" name=""/>
        <dsp:cNvSpPr/>
      </dsp:nvSpPr>
      <dsp:spPr>
        <a:xfrm rot="10800000">
          <a:off x="0" y="2148748"/>
          <a:ext cx="8549640" cy="2165875"/>
        </a:xfrm>
        <a:prstGeom prst="upArrowCallou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solidFill>
                <a:schemeClr val="tx1"/>
              </a:solidFill>
              <a:latin typeface="Century Gothic" panose="020B0502020202020204" pitchFamily="34" charset="0"/>
            </a:rPr>
            <a:t>Information</a:t>
          </a:r>
          <a:endParaRPr lang="en-IN" sz="2600" b="1" kern="1200" dirty="0">
            <a:solidFill>
              <a:schemeClr val="tx1"/>
            </a:solidFill>
            <a:latin typeface="Century Gothic" panose="020B0502020202020204" pitchFamily="34" charset="0"/>
          </a:endParaRPr>
        </a:p>
      </dsp:txBody>
      <dsp:txXfrm rot="-10800000">
        <a:off x="0" y="2148748"/>
        <a:ext cx="8549640" cy="760222"/>
      </dsp:txXfrm>
    </dsp:sp>
    <dsp:sp modelId="{780A665E-F101-490B-B4D8-88386D95A13C}">
      <dsp:nvSpPr>
        <dsp:cNvPr id="0" name=""/>
        <dsp:cNvSpPr/>
      </dsp:nvSpPr>
      <dsp:spPr>
        <a:xfrm>
          <a:off x="0" y="2920785"/>
          <a:ext cx="8549640" cy="647596"/>
        </a:xfrm>
        <a:prstGeom prst="rect">
          <a:avLst/>
        </a:prstGeom>
        <a:solidFill>
          <a:schemeClr val="accent3">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Century Gothic" panose="020B0502020202020204" pitchFamily="34" charset="0"/>
            </a:rPr>
            <a:t>Data organized with reference to a context, which gives the data meaning. </a:t>
          </a:r>
        </a:p>
      </dsp:txBody>
      <dsp:txXfrm>
        <a:off x="0" y="2920785"/>
        <a:ext cx="8549640" cy="647596"/>
      </dsp:txXfrm>
    </dsp:sp>
    <dsp:sp modelId="{EC493BA3-4932-45C0-8F25-75B84BBFB538}">
      <dsp:nvSpPr>
        <dsp:cNvPr id="0" name=""/>
        <dsp:cNvSpPr/>
      </dsp:nvSpPr>
      <dsp:spPr>
        <a:xfrm rot="10800000">
          <a:off x="0" y="1007"/>
          <a:ext cx="8549640" cy="2165875"/>
        </a:xfrm>
        <a:prstGeom prst="upArrowCallout">
          <a:avLst/>
        </a:prstGeom>
        <a:solidFill>
          <a:schemeClr val="bg2">
            <a:lumMod val="75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marL="0" lvl="0" indent="0" algn="ctr" defTabSz="1155700">
            <a:lnSpc>
              <a:spcPct val="90000"/>
            </a:lnSpc>
            <a:spcBef>
              <a:spcPct val="0"/>
            </a:spcBef>
            <a:spcAft>
              <a:spcPct val="35000"/>
            </a:spcAft>
            <a:buNone/>
          </a:pPr>
          <a:r>
            <a:rPr lang="en-US" sz="2600" b="1" kern="1200" dirty="0">
              <a:solidFill>
                <a:schemeClr val="tx1"/>
              </a:solidFill>
              <a:latin typeface="Century Gothic" panose="020B0502020202020204" pitchFamily="34" charset="0"/>
            </a:rPr>
            <a:t>Data element and data </a:t>
          </a:r>
          <a:endParaRPr lang="en-IN" sz="2600" b="1" kern="1200" dirty="0">
            <a:solidFill>
              <a:schemeClr val="tx1"/>
            </a:solidFill>
            <a:latin typeface="Century Gothic" panose="020B0502020202020204" pitchFamily="34" charset="0"/>
          </a:endParaRPr>
        </a:p>
      </dsp:txBody>
      <dsp:txXfrm rot="-10800000">
        <a:off x="0" y="1007"/>
        <a:ext cx="8549640" cy="760222"/>
      </dsp:txXfrm>
    </dsp:sp>
    <dsp:sp modelId="{F7995BC3-6056-4147-8E8D-42C7A07DDD4D}">
      <dsp:nvSpPr>
        <dsp:cNvPr id="0" name=""/>
        <dsp:cNvSpPr/>
      </dsp:nvSpPr>
      <dsp:spPr>
        <a:xfrm>
          <a:off x="0" y="761229"/>
          <a:ext cx="8549640" cy="647596"/>
        </a:xfrm>
        <a:prstGeom prst="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marL="0" lvl="0" indent="0" algn="ctr" defTabSz="933450">
            <a:lnSpc>
              <a:spcPct val="90000"/>
            </a:lnSpc>
            <a:spcBef>
              <a:spcPct val="0"/>
            </a:spcBef>
            <a:spcAft>
              <a:spcPct val="35000"/>
            </a:spcAft>
            <a:buNone/>
          </a:pPr>
          <a:r>
            <a:rPr lang="en-IN" sz="2100" kern="1200" dirty="0">
              <a:latin typeface="Century Gothic" panose="020B0502020202020204" pitchFamily="34" charset="0"/>
            </a:rPr>
            <a:t>Data element is a recorded event. Data are an aggregation of data elements, in the form of numbers, characters, and images. </a:t>
          </a:r>
          <a:endParaRPr lang="en-US" sz="2100" kern="1200" dirty="0">
            <a:latin typeface="Century Gothic" panose="020B0502020202020204" pitchFamily="34" charset="0"/>
          </a:endParaRPr>
        </a:p>
      </dsp:txBody>
      <dsp:txXfrm>
        <a:off x="0" y="761229"/>
        <a:ext cx="8549640" cy="647596"/>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pPr>
              <a:lnSpc>
                <a:spcPct val="80000"/>
              </a:lnSpc>
            </a:pPr>
            <a:r>
              <a:rPr lang="en-US" altLang="en-US" sz="1400" dirty="0">
                <a:latin typeface="Garamond" panose="02020404030301010803" pitchFamily="18" charset="0"/>
              </a:rPr>
              <a:t>Data analysis and presentation tools</a:t>
            </a:r>
          </a:p>
          <a:p>
            <a:pPr marL="187463" indent="-187463">
              <a:buFont typeface="Arial" panose="020B0604020202020204" pitchFamily="34" charset="0"/>
              <a:buChar char="•"/>
            </a:pPr>
            <a:r>
              <a:rPr lang="en-US" sz="1400" dirty="0">
                <a:latin typeface="Garamond" panose="02020404030301010803" pitchFamily="18" charset="0"/>
              </a:rPr>
              <a:t>Tabular presentation (e.g., in summary tables and listing reports)</a:t>
            </a:r>
          </a:p>
          <a:p>
            <a:pPr marL="187463" indent="-187463">
              <a:buFont typeface="Arial" panose="020B0604020202020204" pitchFamily="34" charset="0"/>
              <a:buChar char="•"/>
            </a:pPr>
            <a:r>
              <a:rPr lang="en-US" sz="1400" dirty="0">
                <a:latin typeface="Garamond" panose="02020404030301010803" pitchFamily="18" charset="0"/>
              </a:rPr>
              <a:t>Spatial presentation (e.g., in charts, graphs, and maps created using a geographic information system)</a:t>
            </a:r>
          </a:p>
          <a:p>
            <a:pPr marL="187463" indent="-187463">
              <a:buFont typeface="Arial" panose="020B0604020202020204" pitchFamily="34" charset="0"/>
              <a:buChar char="•"/>
            </a:pPr>
            <a:r>
              <a:rPr lang="en-US" sz="1400" dirty="0">
                <a:latin typeface="Garamond" panose="02020404030301010803" pitchFamily="18" charset="0"/>
              </a:rPr>
              <a:t>Electronic analysis tools (e.g., with pivot tables)</a:t>
            </a:r>
          </a:p>
          <a:p>
            <a:pPr marL="187463" indent="-187463">
              <a:buFont typeface="Arial" panose="020B0604020202020204" pitchFamily="34" charset="0"/>
              <a:buChar char="•"/>
            </a:pPr>
            <a:r>
              <a:rPr lang="en-US" sz="1400" dirty="0">
                <a:latin typeface="Garamond" panose="02020404030301010803" pitchFamily="18" charset="0"/>
              </a:rPr>
              <a:t>Decision support tools (e.g., automated graphing and charting of indicator data based on parameters, such as period of analysis, geographic area, age group, etc., supplied by the user)</a:t>
            </a:r>
            <a:endParaRPr lang="en-US" altLang="en-US" sz="1400" dirty="0">
              <a:latin typeface="Garamond" panose="02020404030301010803" pitchFamily="18" charset="0"/>
            </a:endParaRPr>
          </a:p>
          <a:p>
            <a:pPr marL="249951" indent="-249951">
              <a:lnSpc>
                <a:spcPct val="80000"/>
              </a:lnSpc>
            </a:pPr>
            <a:endParaRPr lang="en-US" altLang="en-US" sz="1400" dirty="0">
              <a:latin typeface="Garamond" panose="02020404030301010803" pitchFamily="18" charset="0"/>
            </a:endParaRPr>
          </a:p>
          <a:p>
            <a:pPr marL="249951" indent="-249951">
              <a:lnSpc>
                <a:spcPct val="80000"/>
              </a:lnSpc>
            </a:pPr>
            <a:r>
              <a:rPr lang="en-US" altLang="en-US" sz="1400" dirty="0">
                <a:latin typeface="Garamond" panose="02020404030301010803" pitchFamily="18" charset="0"/>
              </a:rPr>
              <a:t>Decision Support System (DSS)</a:t>
            </a:r>
          </a:p>
          <a:p>
            <a:pPr marL="249951" indent="-249951">
              <a:lnSpc>
                <a:spcPct val="80000"/>
              </a:lnSpc>
              <a:buFont typeface="Arial" panose="020B0604020202020204" pitchFamily="34" charset="0"/>
              <a:buChar char="•"/>
            </a:pPr>
            <a:r>
              <a:rPr lang="en-US" altLang="en-US" sz="1400" dirty="0">
                <a:latin typeface="Garamond" panose="02020404030301010803" pitchFamily="18" charset="0"/>
              </a:rPr>
              <a:t>A computerized application primarily used to consolidate, summarize, or transform data to support analytical reporting and trend analysis. Usually such applications have user-friendly graphic and geographic interfaces, with a connection to a data warehouse. However, the DSS differs from the data warehouse. </a:t>
            </a:r>
          </a:p>
          <a:p>
            <a:endParaRPr lang="en-US" b="0"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10</a:t>
            </a:fld>
            <a:endParaRPr lang="en-US" dirty="0"/>
          </a:p>
        </p:txBody>
      </p:sp>
    </p:spTree>
    <p:extLst>
      <p:ext uri="{BB962C8B-B14F-4D97-AF65-F5344CB8AC3E}">
        <p14:creationId xmlns:p14="http://schemas.microsoft.com/office/powerpoint/2010/main" val="1304488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altLang="en-US" dirty="0">
                <a:latin typeface="Garamond" panose="02020404030301010803" pitchFamily="18" charset="0"/>
              </a:rPr>
              <a:t>We have reviewed this slide at the beginning</a:t>
            </a:r>
            <a:r>
              <a:rPr lang="en-US" altLang="en-US" baseline="0" dirty="0">
                <a:latin typeface="Garamond" panose="02020404030301010803" pitchFamily="18" charset="0"/>
              </a:rPr>
              <a:t> of the session. To reiterate, </a:t>
            </a:r>
          </a:p>
          <a:p>
            <a:endParaRPr lang="en-US" altLang="en-US" dirty="0">
              <a:latin typeface="Garamond" panose="02020404030301010803" pitchFamily="18" charset="0"/>
            </a:endParaRP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national level</a:t>
            </a:r>
            <a:r>
              <a:rPr lang="en-US" altLang="en-US" dirty="0">
                <a:latin typeface="Garamond" panose="02020404030301010803" pitchFamily="18" charset="0"/>
              </a:rPr>
              <a:t>, decision makers are often interested in routine aggregated statistics, whether they be management, surveillance, or financial data, or vital registration systems. These data are often used for policymaking, strategic planning, program tracking, disease surveillance, and technical support.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district level</a:t>
            </a:r>
            <a:r>
              <a:rPr lang="en-US" altLang="en-US" dirty="0">
                <a:latin typeface="Garamond" panose="02020404030301010803" pitchFamily="18" charset="0"/>
              </a:rPr>
              <a:t>, decision makers are interested in aggregated service statistics and aggregated management data. They also have access to additional data from sentinel sites, observation checklists, and self-evaluation. At the district level, routine data are often used for planning; for improving access to services, the quality and efficiency of management systems, and supervisory system performance; and for disease surveillance.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facility level</a:t>
            </a:r>
            <a:r>
              <a:rPr lang="en-US" altLang="en-US" dirty="0">
                <a:latin typeface="Garamond" panose="02020404030301010803" pitchFamily="18" charset="0"/>
              </a:rPr>
              <a:t>, the RHIS consists of client records, financial records, supply records, facility logbooks, and aggregated community data. These data are valuable for client management and follow-up, health management, work planning, and priority setting.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community level</a:t>
            </a:r>
            <a:r>
              <a:rPr lang="en-US" altLang="en-US" dirty="0">
                <a:latin typeface="Garamond" panose="02020404030301010803" pitchFamily="18" charset="0"/>
              </a:rPr>
              <a:t>, the following data may be routinely available: birth and death records, school records, logbooks used by community-based distributors, and drug revolving-fund records.  </a:t>
            </a:r>
          </a:p>
          <a:p>
            <a:endParaRPr lang="en-US" dirty="0"/>
          </a:p>
        </p:txBody>
      </p:sp>
    </p:spTree>
    <p:extLst>
      <p:ext uri="{BB962C8B-B14F-4D97-AF65-F5344CB8AC3E}">
        <p14:creationId xmlns:p14="http://schemas.microsoft.com/office/powerpoint/2010/main" val="372813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endParaRPr lang="en-US"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12</a:t>
            </a:fld>
            <a:endParaRPr lang="en-US" dirty="0"/>
          </a:p>
        </p:txBody>
      </p:sp>
    </p:spTree>
    <p:extLst>
      <p:ext uri="{BB962C8B-B14F-4D97-AF65-F5344CB8AC3E}">
        <p14:creationId xmlns:p14="http://schemas.microsoft.com/office/powerpoint/2010/main" val="2213495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endParaRPr lang="en-US"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13</a:t>
            </a:fld>
            <a:endParaRPr lang="en-US" dirty="0"/>
          </a:p>
        </p:txBody>
      </p:sp>
    </p:spTree>
    <p:extLst>
      <p:ext uri="{BB962C8B-B14F-4D97-AF65-F5344CB8AC3E}">
        <p14:creationId xmlns:p14="http://schemas.microsoft.com/office/powerpoint/2010/main" val="4198196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3020911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38389375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r>
              <a:rPr lang="en-IN" sz="1400" dirty="0">
                <a:latin typeface="Garamond" panose="02020404030301010803" pitchFamily="18" charset="0"/>
              </a:rPr>
              <a:t>Raw data are available</a:t>
            </a:r>
            <a:r>
              <a:rPr lang="en-IN" sz="1400" baseline="0" dirty="0">
                <a:latin typeface="Garamond" panose="02020404030301010803" pitchFamily="18" charset="0"/>
              </a:rPr>
              <a:t> at the first stage of information gathering and are not directly useable by all players. For data to be useable, they must be transformed into information that can answer questions of interest for the users.</a:t>
            </a:r>
          </a:p>
          <a:p>
            <a:endParaRPr lang="en-IN" sz="1400" baseline="0" dirty="0">
              <a:latin typeface="Garamond" panose="02020404030301010803" pitchFamily="18" charset="0"/>
            </a:endParaRPr>
          </a:p>
          <a:p>
            <a:r>
              <a:rPr lang="en-IN" sz="1400" baseline="0" dirty="0">
                <a:latin typeface="Garamond" panose="02020404030301010803" pitchFamily="18" charset="0"/>
              </a:rPr>
              <a:t>For example, the outpatient register captures a list of patients with their symptoms, their diagnoses, and the treatments they have received. This information is useful to the care provider, but if the health facility in-charge wants to know the volume of work done in the outpatient department (OPD), she or he needs to transform the data into a meaningful summarized measurement (e.g., the number of patients seen in the OPD for a given period).</a:t>
            </a:r>
            <a:endParaRPr lang="en-IN" sz="1400" dirty="0">
              <a:latin typeface="Garamond" panose="02020404030301010803" pitchFamily="18" charset="0"/>
            </a:endParaRPr>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ECE7B9DE-6696-48B9-9158-38EE28539837}" type="slidenum">
              <a:rPr lang="en-IN" smtClean="0"/>
              <a:pPr/>
              <a:t>3</a:t>
            </a:fld>
            <a:endParaRPr lang="en-IN" dirty="0"/>
          </a:p>
        </p:txBody>
      </p:sp>
    </p:spTree>
    <p:extLst>
      <p:ext uri="{BB962C8B-B14F-4D97-AF65-F5344CB8AC3E}">
        <p14:creationId xmlns:p14="http://schemas.microsoft.com/office/powerpoint/2010/main" val="671730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altLang="en-US" dirty="0">
                <a:latin typeface="Garamond" panose="02020404030301010803" pitchFamily="18" charset="0"/>
              </a:rPr>
              <a:t>The types of data that are collected and how they are used for planning, monitoring, and managing vary from one geographic level of the HIS to the next.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national level</a:t>
            </a:r>
            <a:r>
              <a:rPr lang="en-US" altLang="en-US" dirty="0">
                <a:latin typeface="Garamond" panose="02020404030301010803" pitchFamily="18" charset="0"/>
              </a:rPr>
              <a:t>, decision makers are often interested in routine aggregated statistics, whether they be management, surveillance, or financial data, or vital registration systems. These data are often used for policymaking, strategic planning, program tracking, disease surveillance, and technical support.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district level</a:t>
            </a:r>
            <a:r>
              <a:rPr lang="en-US" altLang="en-US" dirty="0">
                <a:latin typeface="Garamond" panose="02020404030301010803" pitchFamily="18" charset="0"/>
              </a:rPr>
              <a:t>, decision makers are interested in aggregated service statistics and aggregated management data. They also have access to additional data from sentinel sites, observation checklists, and self-evaluation. At the district level, routine data are often used for planning; for improving access to services, the quality and efficiency of management systems, and supervisory system performance; and for disease surveillance.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facility level</a:t>
            </a:r>
            <a:r>
              <a:rPr lang="en-US" altLang="en-US" dirty="0">
                <a:latin typeface="Garamond" panose="02020404030301010803" pitchFamily="18" charset="0"/>
              </a:rPr>
              <a:t>, the RHIS consists of client records, financial records, supply records, facility logbooks, and aggregated community data. These data are valuable for client management and follow-up, health management, work planning, and priority setting.  </a:t>
            </a:r>
          </a:p>
          <a:p>
            <a:pPr marL="187463" indent="-187463">
              <a:buFont typeface="Arial" panose="020B0604020202020204" pitchFamily="34" charset="0"/>
              <a:buChar char="•"/>
            </a:pPr>
            <a:r>
              <a:rPr lang="en-US" altLang="en-US" dirty="0">
                <a:latin typeface="Garamond" panose="02020404030301010803" pitchFamily="18" charset="0"/>
              </a:rPr>
              <a:t>At the </a:t>
            </a:r>
            <a:r>
              <a:rPr lang="en-US" altLang="en-US" b="1" dirty="0">
                <a:latin typeface="Garamond" panose="02020404030301010803" pitchFamily="18" charset="0"/>
              </a:rPr>
              <a:t>community level</a:t>
            </a:r>
            <a:r>
              <a:rPr lang="en-US" altLang="en-US" dirty="0">
                <a:latin typeface="Garamond" panose="02020404030301010803" pitchFamily="18" charset="0"/>
              </a:rPr>
              <a:t>, the following data may be routinely available: birth and death records, school records, logbooks used by community-based distributors, and drug revolving-fund records.  </a:t>
            </a:r>
          </a:p>
          <a:p>
            <a:endParaRPr lang="en-US" dirty="0"/>
          </a:p>
        </p:txBody>
      </p:sp>
    </p:spTree>
    <p:extLst>
      <p:ext uri="{BB962C8B-B14F-4D97-AF65-F5344CB8AC3E}">
        <p14:creationId xmlns:p14="http://schemas.microsoft.com/office/powerpoint/2010/main" val="372813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xfrm>
            <a:off x="3143250" y="582613"/>
            <a:ext cx="3771900" cy="2914650"/>
          </a:xfrm>
          <a:prstGeom prst="rect">
            <a:avLst/>
          </a:prstGeom>
          <a:ln/>
        </p:spPr>
      </p:sp>
      <p:sp>
        <p:nvSpPr>
          <p:cNvPr id="80899" name="Notes Placeholder 2"/>
          <p:cNvSpPr>
            <a:spLocks noGrp="1"/>
          </p:cNvSpPr>
          <p:nvPr>
            <p:ph type="body" idx="1"/>
          </p:nvPr>
        </p:nvSpPr>
        <p:spPr>
          <a:xfrm>
            <a:off x="1006527" y="3692594"/>
            <a:ext cx="8045346" cy="349722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980" tIns="49990" rIns="99980" bIns="49990"/>
          <a:lstStyle/>
          <a:p>
            <a:endParaRPr lang="en-US" altLang="en-US" dirty="0"/>
          </a:p>
        </p:txBody>
      </p:sp>
      <p:sp>
        <p:nvSpPr>
          <p:cNvPr id="80900" name="Slide Number Placeholder 3"/>
          <p:cNvSpPr>
            <a:spLocks noGrp="1"/>
          </p:cNvSpPr>
          <p:nvPr>
            <p:ph type="sldNum" sz="quarter" idx="5"/>
          </p:nvPr>
        </p:nvSpPr>
        <p:spPr>
          <a:xfrm>
            <a:off x="5697356" y="7381668"/>
            <a:ext cx="4359327" cy="38897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980" tIns="49990" rIns="99980" bIns="49990"/>
          <a:lstStyle>
            <a:lvl1pPr>
              <a:spcBef>
                <a:spcPct val="30000"/>
              </a:spcBef>
              <a:defRPr sz="1300">
                <a:solidFill>
                  <a:schemeClr val="tx1"/>
                </a:solidFill>
                <a:latin typeface="Arial" charset="0"/>
              </a:defRPr>
            </a:lvl1pPr>
            <a:lvl2pPr marL="812342" indent="-312439">
              <a:spcBef>
                <a:spcPct val="30000"/>
              </a:spcBef>
              <a:defRPr sz="1300">
                <a:solidFill>
                  <a:schemeClr val="tx1"/>
                </a:solidFill>
                <a:latin typeface="Arial" charset="0"/>
              </a:defRPr>
            </a:lvl2pPr>
            <a:lvl3pPr marL="1249756" indent="-249951">
              <a:spcBef>
                <a:spcPct val="30000"/>
              </a:spcBef>
              <a:defRPr sz="1300">
                <a:solidFill>
                  <a:schemeClr val="tx1"/>
                </a:solidFill>
                <a:latin typeface="Arial" charset="0"/>
              </a:defRPr>
            </a:lvl3pPr>
            <a:lvl4pPr marL="1749659" indent="-249951">
              <a:spcBef>
                <a:spcPct val="30000"/>
              </a:spcBef>
              <a:defRPr sz="1300">
                <a:solidFill>
                  <a:schemeClr val="tx1"/>
                </a:solidFill>
                <a:latin typeface="Arial" charset="0"/>
              </a:defRPr>
            </a:lvl4pPr>
            <a:lvl5pPr marL="2249561" indent="-249951">
              <a:spcBef>
                <a:spcPct val="30000"/>
              </a:spcBef>
              <a:defRPr sz="1300">
                <a:solidFill>
                  <a:schemeClr val="tx1"/>
                </a:solidFill>
                <a:latin typeface="Arial" charset="0"/>
              </a:defRPr>
            </a:lvl5pPr>
            <a:lvl6pPr marL="2749464" indent="-249951" eaLnBrk="0" fontAlgn="base" hangingPunct="0">
              <a:spcBef>
                <a:spcPct val="30000"/>
              </a:spcBef>
              <a:spcAft>
                <a:spcPct val="0"/>
              </a:spcAft>
              <a:defRPr sz="1300">
                <a:solidFill>
                  <a:schemeClr val="tx1"/>
                </a:solidFill>
                <a:latin typeface="Arial" charset="0"/>
              </a:defRPr>
            </a:lvl6pPr>
            <a:lvl7pPr marL="3249366" indent="-249951" eaLnBrk="0" fontAlgn="base" hangingPunct="0">
              <a:spcBef>
                <a:spcPct val="30000"/>
              </a:spcBef>
              <a:spcAft>
                <a:spcPct val="0"/>
              </a:spcAft>
              <a:defRPr sz="1300">
                <a:solidFill>
                  <a:schemeClr val="tx1"/>
                </a:solidFill>
                <a:latin typeface="Arial" charset="0"/>
              </a:defRPr>
            </a:lvl7pPr>
            <a:lvl8pPr marL="3749269" indent="-249951" eaLnBrk="0" fontAlgn="base" hangingPunct="0">
              <a:spcBef>
                <a:spcPct val="30000"/>
              </a:spcBef>
              <a:spcAft>
                <a:spcPct val="0"/>
              </a:spcAft>
              <a:defRPr sz="1300">
                <a:solidFill>
                  <a:schemeClr val="tx1"/>
                </a:solidFill>
                <a:latin typeface="Arial" charset="0"/>
              </a:defRPr>
            </a:lvl8pPr>
            <a:lvl9pPr marL="4249171" indent="-249951" eaLnBrk="0" fontAlgn="base" hangingPunct="0">
              <a:spcBef>
                <a:spcPct val="30000"/>
              </a:spcBef>
              <a:spcAft>
                <a:spcPct val="0"/>
              </a:spcAft>
              <a:defRPr sz="1300">
                <a:solidFill>
                  <a:schemeClr val="tx1"/>
                </a:solidFill>
                <a:latin typeface="Arial" charset="0"/>
              </a:defRPr>
            </a:lvl9pPr>
          </a:lstStyle>
          <a:p>
            <a:pPr>
              <a:spcBef>
                <a:spcPct val="0"/>
              </a:spcBef>
            </a:pPr>
            <a:fld id="{0B682DE4-3879-4146-BA0A-358806B15EB0}" type="slidenum">
              <a:rPr lang="en-US" altLang="en-US"/>
              <a:pPr>
                <a:spcBef>
                  <a:spcPct val="0"/>
                </a:spcBef>
              </a:pPr>
              <a:t>5</a:t>
            </a:fld>
            <a:endParaRPr lang="en-US"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sz="1400" b="1" dirty="0">
                <a:latin typeface="Garamond" panose="02020404030301010803" pitchFamily="18" charset="0"/>
              </a:rPr>
              <a:t>Components of a routine and</a:t>
            </a:r>
            <a:r>
              <a:rPr lang="en-US" sz="1400" b="1" baseline="0" dirty="0">
                <a:latin typeface="Garamond" panose="02020404030301010803" pitchFamily="18" charset="0"/>
              </a:rPr>
              <a:t> nonroutine information system:</a:t>
            </a:r>
            <a:endParaRPr lang="en-US" sz="1400" b="1" dirty="0">
              <a:latin typeface="Garamond" panose="02020404030301010803" pitchFamily="18" charset="0"/>
            </a:endParaRPr>
          </a:p>
          <a:p>
            <a:endParaRPr lang="en-US" sz="1400" dirty="0">
              <a:latin typeface="Garamond" panose="02020404030301010803" pitchFamily="18" charset="0"/>
            </a:endParaRPr>
          </a:p>
          <a:p>
            <a:r>
              <a:rPr lang="en-US" sz="1400" dirty="0">
                <a:latin typeface="Garamond" panose="02020404030301010803" pitchFamily="18" charset="0"/>
              </a:rPr>
              <a:t>It is a SYSTEM made up of a number of components that are put together in a structured manner.</a:t>
            </a:r>
          </a:p>
          <a:p>
            <a:r>
              <a:rPr lang="en-US" sz="1400" dirty="0">
                <a:latin typeface="Garamond" panose="02020404030301010803" pitchFamily="18" charset="0"/>
              </a:rPr>
              <a:t>It has a process with input (data) and output (information). Also, as with any other system, to make it work, you need to manage it. You need resources and a set of organizational rules. The ultimate goal is not to gain information, but to improve evidence-based action.</a:t>
            </a:r>
          </a:p>
          <a:p>
            <a:endParaRPr lang="en-US" sz="1400" dirty="0">
              <a:latin typeface="Garamond" panose="02020404030301010803" pitchFamily="18" charset="0"/>
            </a:endParaRPr>
          </a:p>
          <a:p>
            <a:r>
              <a:rPr lang="en-US" sz="1400" dirty="0">
                <a:latin typeface="Garamond" panose="02020404030301010803" pitchFamily="18" charset="0"/>
              </a:rPr>
              <a:t>So the main output is </a:t>
            </a:r>
            <a:r>
              <a:rPr lang="en-US" sz="1400" b="1" dirty="0">
                <a:latin typeface="Garamond" panose="02020404030301010803" pitchFamily="18" charset="0"/>
              </a:rPr>
              <a:t>USE OF INFORMATION.</a:t>
            </a:r>
          </a:p>
          <a:p>
            <a:endParaRPr lang="en-US" dirty="0"/>
          </a:p>
        </p:txBody>
      </p:sp>
    </p:spTree>
    <p:extLst>
      <p:ext uri="{BB962C8B-B14F-4D97-AF65-F5344CB8AC3E}">
        <p14:creationId xmlns:p14="http://schemas.microsoft.com/office/powerpoint/2010/main" val="3802580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endParaRPr lang="en-US"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7</a:t>
            </a:fld>
            <a:endParaRPr lang="en-US" dirty="0"/>
          </a:p>
        </p:txBody>
      </p:sp>
    </p:spTree>
    <p:extLst>
      <p:ext uri="{BB962C8B-B14F-4D97-AF65-F5344CB8AC3E}">
        <p14:creationId xmlns:p14="http://schemas.microsoft.com/office/powerpoint/2010/main" val="3667434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pPr defTabSz="999805">
              <a:defRPr/>
            </a:pPr>
            <a:r>
              <a:rPr lang="en-US" sz="1400" dirty="0">
                <a:latin typeface="Garamond" panose="02020404030301010803" pitchFamily="18" charset="0"/>
              </a:rPr>
              <a:t>Discussion:</a:t>
            </a:r>
            <a:r>
              <a:rPr lang="en-US" sz="1400" baseline="0" dirty="0">
                <a:latin typeface="Garamond" panose="02020404030301010803" pitchFamily="18" charset="0"/>
              </a:rPr>
              <a:t> What is the reality of data transmission in your country? </a:t>
            </a:r>
            <a:endParaRPr lang="en-US" sz="1400" dirty="0">
              <a:latin typeface="Garamond" panose="02020404030301010803" pitchFamily="18" charset="0"/>
            </a:endParaRPr>
          </a:p>
          <a:p>
            <a:endParaRPr lang="en-US"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8</a:t>
            </a:fld>
            <a:endParaRPr lang="en-US" dirty="0"/>
          </a:p>
        </p:txBody>
      </p:sp>
    </p:spTree>
    <p:extLst>
      <p:ext uri="{BB962C8B-B14F-4D97-AF65-F5344CB8AC3E}">
        <p14:creationId xmlns:p14="http://schemas.microsoft.com/office/powerpoint/2010/main" val="1089718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6527" y="3692594"/>
            <a:ext cx="8045346" cy="3497229"/>
          </a:xfrm>
          <a:prstGeom prst="rect">
            <a:avLst/>
          </a:prstGeom>
        </p:spPr>
        <p:txBody>
          <a:bodyPr lIns="99980" tIns="49990" rIns="99980" bIns="49990"/>
          <a:lstStyle/>
          <a:p>
            <a:pPr marL="249951" indent="-249951">
              <a:lnSpc>
                <a:spcPct val="80000"/>
              </a:lnSpc>
              <a:buFont typeface="Arial" panose="020B0604020202020204" pitchFamily="34" charset="0"/>
              <a:buChar char="•"/>
            </a:pPr>
            <a:r>
              <a:rPr lang="en-US" altLang="en-US" sz="1400" i="1" dirty="0">
                <a:latin typeface="Garamond" panose="02020404030301010803" pitchFamily="18" charset="0"/>
              </a:rPr>
              <a:t>Resource for desk review of data quality: </a:t>
            </a:r>
            <a:r>
              <a:rPr lang="en-US" altLang="en-US" sz="1400" i="0" dirty="0">
                <a:latin typeface="Garamond" panose="02020404030301010803" pitchFamily="18" charset="0"/>
              </a:rPr>
              <a:t>World Health Organization (WHO). (2015). </a:t>
            </a:r>
            <a:r>
              <a:rPr lang="en-US" altLang="en-US" sz="1400" dirty="0">
                <a:latin typeface="Garamond" panose="02020404030301010803" pitchFamily="18" charset="0"/>
              </a:rPr>
              <a:t>A toolkit for facility data quality assessment. </a:t>
            </a:r>
          </a:p>
          <a:p>
            <a:pPr marL="249951" indent="-249951">
              <a:lnSpc>
                <a:spcPct val="80000"/>
              </a:lnSpc>
            </a:pPr>
            <a:endParaRPr lang="en-US" altLang="en-US" sz="1400" dirty="0">
              <a:latin typeface="Garamond" panose="02020404030301010803" pitchFamily="18" charset="0"/>
            </a:endParaRPr>
          </a:p>
          <a:p>
            <a:pPr marL="249951" indent="-249951">
              <a:lnSpc>
                <a:spcPct val="80000"/>
              </a:lnSpc>
              <a:buFont typeface="Arial" panose="020B0604020202020204" pitchFamily="34" charset="0"/>
              <a:buChar char="•"/>
            </a:pPr>
            <a:r>
              <a:rPr lang="en-US" altLang="en-US" sz="1400" dirty="0">
                <a:latin typeface="Garamond" panose="02020404030301010803" pitchFamily="18" charset="0"/>
              </a:rPr>
              <a:t>The data reported by health facilities cannot be interpreted without first knowing how complete they are and examining them for inconsistencies and likely errors. In some cases the data need to be adjusted before they can be meaningfully analyzed.</a:t>
            </a:r>
          </a:p>
          <a:p>
            <a:pPr>
              <a:lnSpc>
                <a:spcPct val="80000"/>
              </a:lnSpc>
            </a:pPr>
            <a:endParaRPr lang="en-US" altLang="en-US" sz="1400" dirty="0">
              <a:latin typeface="Garamond" panose="02020404030301010803" pitchFamily="18" charset="0"/>
            </a:endParaRPr>
          </a:p>
          <a:p>
            <a:endParaRPr lang="en-US" b="0" dirty="0"/>
          </a:p>
        </p:txBody>
      </p:sp>
      <p:sp>
        <p:nvSpPr>
          <p:cNvPr id="4" name="Slide Number Placeholder 3"/>
          <p:cNvSpPr>
            <a:spLocks noGrp="1"/>
          </p:cNvSpPr>
          <p:nvPr>
            <p:ph type="sldNum" sz="quarter" idx="10"/>
          </p:nvPr>
        </p:nvSpPr>
        <p:spPr>
          <a:xfrm>
            <a:off x="5697356" y="7381668"/>
            <a:ext cx="4359327" cy="388973"/>
          </a:xfrm>
          <a:prstGeom prst="rect">
            <a:avLst/>
          </a:prstGeom>
        </p:spPr>
        <p:txBody>
          <a:bodyPr lIns="99980" tIns="49990" rIns="99980" bIns="49990"/>
          <a:lstStyle/>
          <a:p>
            <a:fld id="{AE9536B6-90D2-4D41-8AC6-BE4499AF15DB}" type="slidenum">
              <a:rPr lang="en-US" smtClean="0"/>
              <a:t>9</a:t>
            </a:fld>
            <a:endParaRPr lang="en-US" dirty="0"/>
          </a:p>
        </p:txBody>
      </p:sp>
    </p:spTree>
    <p:extLst>
      <p:ext uri="{BB962C8B-B14F-4D97-AF65-F5344CB8AC3E}">
        <p14:creationId xmlns:p14="http://schemas.microsoft.com/office/powerpoint/2010/main" val="13044880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615553"/>
          </a:xfrm>
          <a:prstGeom prst="rect">
            <a:avLst/>
          </a:prstGeom>
        </p:spPr>
        <p:txBody>
          <a:bodyPr wrap="square" lIns="0" tIns="0" rIns="0" bIns="0">
            <a:spAutoFit/>
          </a:bodyPr>
          <a:lstStyle>
            <a:lvl1pPr>
              <a:defRPr sz="4000">
                <a:solidFill>
                  <a:schemeClr val="bg1"/>
                </a:solidFill>
                <a:latin typeface="Century Gothic" panose="020B0502020202020204" pitchFamily="34" charset="0"/>
              </a:defRPr>
            </a:lvl1pPr>
          </a:lstStyle>
          <a:p>
            <a:endParaRPr dirty="0"/>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4F6529"/>
          </a:solidFill>
        </p:spPr>
        <p:txBody>
          <a:bodyPr wrap="square" lIns="0" tIns="0" rIns="0" bIns="0" rtlCol="0"/>
          <a:lstStyle/>
          <a:p>
            <a:endParaRPr dirty="0"/>
          </a:p>
        </p:txBody>
      </p:sp>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7386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042105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1E185F"/>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230635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7017618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096002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15553"/>
          </a:xfrm>
        </p:spPr>
        <p:txBody>
          <a:bodyPr lIns="0" tIns="0" rIns="0" bIns="0"/>
          <a:lstStyle>
            <a:lvl1pPr>
              <a:defRPr sz="4000" b="1" i="0">
                <a:solidFill>
                  <a:schemeClr val="bg1"/>
                </a:solidFill>
                <a:latin typeface="Century Gothic" panose="020B0502020202020204" pitchFamily="34" charset="0"/>
                <a:cs typeface="Century Gothic" panose="020B0502020202020204" pitchFamily="34" charset="0"/>
              </a:defRPr>
            </a:lvl1pPr>
          </a:lstStyle>
          <a:p>
            <a:endParaRPr dirty="0"/>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4F6529"/>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634844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4F6529"/>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theme" Target="../theme/theme4.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dirty="0"/>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sz="4000">
          <a:solidFill>
            <a:schemeClr val="bg1"/>
          </a:solidFill>
          <a:latin typeface="Century Gothic" panose="020B0502020202020204" pitchFamily="34" charset="0"/>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173712245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measureevaluation.org/prism"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4.xml"/><Relationship Id="rId1" Type="http://schemas.openxmlformats.org/officeDocument/2006/relationships/slideLayout" Target="../slideLayouts/slideLayout30.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0"/>
            <a:ext cx="10058400" cy="131318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4F6529"/>
          </a:solidFill>
        </p:spPr>
        <p:txBody>
          <a:bodyPr wrap="square" lIns="0" tIns="0" rIns="0" bIns="0" rtlCol="0"/>
          <a:lstStyle/>
          <a:p>
            <a:endParaRPr dirty="0"/>
          </a:p>
        </p:txBody>
      </p:sp>
      <p:sp>
        <p:nvSpPr>
          <p:cNvPr id="5" name="object 5"/>
          <p:cNvSpPr/>
          <p:nvPr/>
        </p:nvSpPr>
        <p:spPr>
          <a:xfrm>
            <a:off x="0" y="1312163"/>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D7D4B2"/>
          </a:solidFill>
        </p:spPr>
        <p:txBody>
          <a:bodyPr wrap="square" lIns="0" tIns="0" rIns="0" bIns="0" rtlCol="0"/>
          <a:lstStyle/>
          <a:p>
            <a:endParaRPr dirty="0"/>
          </a:p>
        </p:txBody>
      </p:sp>
      <p:sp>
        <p:nvSpPr>
          <p:cNvPr id="8" name="object 8"/>
          <p:cNvSpPr txBox="1"/>
          <p:nvPr/>
        </p:nvSpPr>
        <p:spPr>
          <a:xfrm>
            <a:off x="758304" y="1849121"/>
            <a:ext cx="8877274" cy="2923877"/>
          </a:xfrm>
          <a:prstGeom prst="rect">
            <a:avLst/>
          </a:prstGeom>
        </p:spPr>
        <p:txBody>
          <a:bodyPr vert="horz" wrap="square" lIns="0" tIns="0" rIns="0" bIns="0" rtlCol="0">
            <a:spAutoFit/>
          </a:bodyPr>
          <a:lstStyle/>
          <a:p>
            <a:pPr marL="12700">
              <a:lnSpc>
                <a:spcPts val="6495"/>
              </a:lnSpc>
            </a:pPr>
            <a:r>
              <a:rPr lang="en-US" sz="4800" b="1" spc="-229" dirty="0">
                <a:latin typeface="Century Gothic" panose="020B0502020202020204" pitchFamily="34" charset="0"/>
                <a:cs typeface="Futura LT Pro Book"/>
              </a:rPr>
              <a:t>Assessment Training </a:t>
            </a:r>
          </a:p>
          <a:p>
            <a:pPr marL="12700">
              <a:lnSpc>
                <a:spcPts val="6495"/>
              </a:lnSpc>
            </a:pPr>
            <a:r>
              <a:rPr lang="en-US" sz="4800" b="1" spc="-265" dirty="0">
                <a:solidFill>
                  <a:srgbClr val="4F6529"/>
                </a:solidFill>
                <a:latin typeface="Century Gothic" panose="020B0502020202020204" pitchFamily="34" charset="0"/>
                <a:cs typeface="Gill Sans MT"/>
              </a:rPr>
              <a:t>Session 3:</a:t>
            </a:r>
          </a:p>
          <a:p>
            <a:pPr marL="12700">
              <a:lnSpc>
                <a:spcPts val="4900"/>
              </a:lnSpc>
            </a:pPr>
            <a:r>
              <a:rPr lang="en-US" sz="4800" spc="-265" dirty="0">
                <a:latin typeface="Century Gothic" panose="020B0502020202020204" pitchFamily="34" charset="0"/>
                <a:cs typeface="Gill Sans MT"/>
              </a:rPr>
              <a:t>Introduction to the Routine Health Information System</a:t>
            </a:r>
          </a:p>
        </p:txBody>
      </p:sp>
      <p:sp>
        <p:nvSpPr>
          <p:cNvPr id="9" name="object 9"/>
          <p:cNvSpPr txBox="1"/>
          <p:nvPr/>
        </p:nvSpPr>
        <p:spPr>
          <a:xfrm>
            <a:off x="4841215" y="5183367"/>
            <a:ext cx="4493260" cy="884858"/>
          </a:xfrm>
          <a:prstGeom prst="rect">
            <a:avLst/>
          </a:prstGeom>
        </p:spPr>
        <p:txBody>
          <a:bodyPr vert="horz" wrap="square" lIns="0" tIns="0" rIns="0" bIns="0" rtlCol="0">
            <a:spAutoFit/>
          </a:bodyPr>
          <a:lstStyle/>
          <a:p>
            <a:pPr marL="12700">
              <a:lnSpc>
                <a:spcPts val="2250"/>
              </a:lnSpc>
            </a:pPr>
            <a:r>
              <a:rPr lang="en-US" sz="2000" b="1" dirty="0">
                <a:solidFill>
                  <a:srgbClr val="4F6529"/>
                </a:solidFill>
                <a:latin typeface="Century Gothic" panose="020B0502020202020204" pitchFamily="34" charset="0"/>
                <a:cs typeface="Futura LT Pro Book"/>
              </a:rPr>
              <a:t>MEASURE </a:t>
            </a:r>
            <a:r>
              <a:rPr lang="en-US" sz="2000" dirty="0">
                <a:solidFill>
                  <a:srgbClr val="4F6529"/>
                </a:solidFill>
                <a:latin typeface="Century Gothic" panose="020B0502020202020204" pitchFamily="34" charset="0"/>
                <a:cs typeface="Futura LT Pro Book"/>
              </a:rPr>
              <a:t>Evaluation</a:t>
            </a:r>
          </a:p>
          <a:p>
            <a:pPr marL="12700">
              <a:lnSpc>
                <a:spcPts val="2250"/>
              </a:lnSpc>
            </a:pPr>
            <a:endParaRPr lang="en-US" sz="2000" b="1" dirty="0">
              <a:solidFill>
                <a:srgbClr val="4F6529"/>
              </a:solidFill>
              <a:latin typeface="Century Gothic" panose="020B0502020202020204" pitchFamily="34" charset="0"/>
              <a:cs typeface="Futura LT Pro Book"/>
            </a:endParaRPr>
          </a:p>
          <a:p>
            <a:pPr marL="12700">
              <a:lnSpc>
                <a:spcPts val="2250"/>
              </a:lnSpc>
            </a:pPr>
            <a:r>
              <a:rPr lang="en-US" sz="2000" b="1" dirty="0">
                <a:solidFill>
                  <a:srgbClr val="4F6529"/>
                </a:solidFill>
                <a:latin typeface="Century Gothic" panose="020B0502020202020204" pitchFamily="34" charset="0"/>
                <a:cs typeface="Futura LT Pro Book"/>
              </a:rPr>
              <a:t>Date:</a:t>
            </a:r>
            <a:endParaRPr sz="2000" b="1" dirty="0">
              <a:solidFill>
                <a:srgbClr val="4F6529"/>
              </a:solidFill>
              <a:latin typeface="Century Gothic" panose="020B0502020202020204" pitchFamily="34" charset="0"/>
              <a:cs typeface="Futura LT Pro Book"/>
            </a:endParaRPr>
          </a:p>
        </p:txBody>
      </p:sp>
      <p:sp>
        <p:nvSpPr>
          <p:cNvPr id="11" name="object 7"/>
          <p:cNvSpPr txBox="1"/>
          <p:nvPr/>
        </p:nvSpPr>
        <p:spPr>
          <a:xfrm>
            <a:off x="609600" y="441675"/>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grpSp>
        <p:nvGrpSpPr>
          <p:cNvPr id="12" name="Group 11"/>
          <p:cNvGrpSpPr/>
          <p:nvPr/>
        </p:nvGrpSpPr>
        <p:grpSpPr>
          <a:xfrm>
            <a:off x="7086600" y="6707546"/>
            <a:ext cx="2081893" cy="990600"/>
            <a:chOff x="7086600" y="6707546"/>
            <a:chExt cx="2081893" cy="990600"/>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708432"/>
            <a:ext cx="7950200" cy="677108"/>
          </a:xfrm>
        </p:spPr>
        <p:txBody>
          <a:bodyPr/>
          <a:lstStyle/>
          <a:p>
            <a:pPr algn="l"/>
            <a:r>
              <a:rPr lang="en-US" sz="4400" kern="1200" dirty="0">
                <a:latin typeface="Century Gothic" panose="020B0502020202020204" pitchFamily="34" charset="0"/>
              </a:rPr>
              <a:t>Data analysis</a:t>
            </a:r>
          </a:p>
        </p:txBody>
      </p:sp>
      <p:sp>
        <p:nvSpPr>
          <p:cNvPr id="4" name="object 3"/>
          <p:cNvSpPr txBox="1"/>
          <p:nvPr/>
        </p:nvSpPr>
        <p:spPr>
          <a:xfrm>
            <a:off x="609600" y="1676400"/>
            <a:ext cx="9219314" cy="5943600"/>
          </a:xfrm>
          <a:prstGeom prst="rect">
            <a:avLst/>
          </a:prstGeom>
        </p:spPr>
        <p:txBody>
          <a:bodyPr wrap="square" lIns="0" tIns="0" rIns="0" bIns="0" rtlCol="0">
            <a:noAutofit/>
          </a:bodyPr>
          <a:lstStyle/>
          <a:p>
            <a:pPr marL="523563" marR="63458" indent="-509412">
              <a:lnSpc>
                <a:spcPct val="150000"/>
              </a:lnSpc>
              <a:spcBef>
                <a:spcPts val="154"/>
              </a:spcBef>
              <a:buFont typeface="Arial" panose="020B0604020202020204" pitchFamily="34" charset="0"/>
              <a:buChar char="•"/>
            </a:pPr>
            <a:r>
              <a:rPr lang="en-US" sz="2300" b="1" dirty="0">
                <a:solidFill>
                  <a:srgbClr val="4F6529"/>
                </a:solidFill>
                <a:latin typeface="Century Gothic" panose="020B0502020202020204" pitchFamily="34" charset="0"/>
              </a:rPr>
              <a:t>Comparisons</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Between groups of people (e.g., new cases per age group)</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Over time (trends)</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Geographic (e.g., between health facilities, districts)</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With goals and targets (e.g., coverage of distribution of insecticide-treated bed nets)</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Between interrelated services (e.g., antenatal care with prevention of mother-to-child transmission of HIV)</a:t>
            </a:r>
          </a:p>
          <a:p>
            <a:pPr marL="523563" marR="63458" indent="-509412">
              <a:lnSpc>
                <a:spcPct val="150000"/>
              </a:lnSpc>
              <a:spcBef>
                <a:spcPts val="154"/>
              </a:spcBef>
              <a:buFont typeface="Arial" panose="020B0604020202020204" pitchFamily="34" charset="0"/>
              <a:buChar char="•"/>
            </a:pPr>
            <a:r>
              <a:rPr lang="en-US" sz="2300" b="1" dirty="0">
                <a:solidFill>
                  <a:srgbClr val="4F6529"/>
                </a:solidFill>
                <a:latin typeface="Century Gothic" panose="020B0502020202020204" pitchFamily="34" charset="0"/>
              </a:rPr>
              <a:t>Data analysis and presentation tools</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Tabular</a:t>
            </a:r>
            <a:endParaRPr sz="2300" dirty="0">
              <a:latin typeface="Century Gothic" panose="020B0502020202020204" pitchFamily="34" charset="0"/>
            </a:endParaRP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Spatial</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Electronic analysis (e.g., DHIS 2)</a:t>
            </a:r>
          </a:p>
          <a:p>
            <a:pPr marL="1032975" marR="63458" lvl="1" indent="-509412">
              <a:spcBef>
                <a:spcPts val="154"/>
              </a:spcBef>
              <a:buFont typeface="Courier New" panose="02070309020205020404" pitchFamily="49" charset="0"/>
              <a:buChar char="o"/>
            </a:pPr>
            <a:r>
              <a:rPr lang="en-US" sz="2300" dirty="0">
                <a:latin typeface="Century Gothic" panose="020B0502020202020204" pitchFamily="34" charset="0"/>
              </a:rPr>
              <a:t>Decision support system</a:t>
            </a:r>
            <a:endParaRPr sz="2300" dirty="0">
              <a:latin typeface="Century Gothic" panose="020B0502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367180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76201" y="4995151"/>
            <a:ext cx="1400520" cy="592978"/>
          </a:xfrm>
          <a:prstGeom prst="rect">
            <a:avLst/>
          </a:prstGeom>
          <a:solidFill>
            <a:srgbClr val="40636D"/>
          </a:solidFill>
          <a:ln>
            <a:solidFill>
              <a:schemeClr val="bg2">
                <a:lumMod val="60000"/>
                <a:lumOff val="40000"/>
              </a:schemeClr>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dirty="0">
                <a:solidFill>
                  <a:schemeClr val="bg1"/>
                </a:solidFill>
                <a:latin typeface="Century Gothic" panose="020B0502020202020204" pitchFamily="34" charset="0"/>
              </a:rPr>
              <a:t>Facility/</a:t>
            </a:r>
          </a:p>
          <a:p>
            <a:pPr eaLnBrk="1" hangingPunct="1"/>
            <a:r>
              <a:rPr lang="en-US" altLang="en-US" sz="1600" b="1" dirty="0">
                <a:solidFill>
                  <a:schemeClr val="bg1"/>
                </a:solidFill>
                <a:latin typeface="Century Gothic" panose="020B0502020202020204" pitchFamily="34" charset="0"/>
              </a:rPr>
              <a:t>client</a:t>
            </a:r>
            <a:endParaRPr lang="en-US" altLang="en-US" sz="1600" dirty="0">
              <a:solidFill>
                <a:schemeClr val="bg1"/>
              </a:solidFill>
              <a:latin typeface="Century Gothic" panose="020B0502020202020204" pitchFamily="34" charset="0"/>
            </a:endParaRPr>
          </a:p>
        </p:txBody>
      </p:sp>
      <p:sp>
        <p:nvSpPr>
          <p:cNvPr id="6" name="Text Box 6"/>
          <p:cNvSpPr txBox="1">
            <a:spLocks noChangeArrowheads="1"/>
          </p:cNvSpPr>
          <p:nvPr/>
        </p:nvSpPr>
        <p:spPr bwMode="auto">
          <a:xfrm>
            <a:off x="76201" y="6569588"/>
            <a:ext cx="1400519" cy="349094"/>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dirty="0">
                <a:solidFill>
                  <a:schemeClr val="bg1"/>
                </a:solidFill>
                <a:latin typeface="Century Gothic" panose="020B0502020202020204" pitchFamily="34" charset="0"/>
              </a:rPr>
              <a:t>Community</a:t>
            </a:r>
            <a:endParaRPr lang="en-US" altLang="en-US" sz="1600" dirty="0">
              <a:solidFill>
                <a:schemeClr val="bg1"/>
              </a:solidFill>
              <a:latin typeface="Century Gothic" panose="020B0502020202020204" pitchFamily="34" charset="0"/>
            </a:endParaRPr>
          </a:p>
        </p:txBody>
      </p:sp>
      <p:sp>
        <p:nvSpPr>
          <p:cNvPr id="8" name="Text Box 8"/>
          <p:cNvSpPr txBox="1">
            <a:spLocks noChangeArrowheads="1"/>
          </p:cNvSpPr>
          <p:nvPr/>
        </p:nvSpPr>
        <p:spPr bwMode="auto">
          <a:xfrm>
            <a:off x="6544084" y="4973766"/>
            <a:ext cx="3325231" cy="1333979"/>
          </a:xfrm>
          <a:prstGeom prst="rect">
            <a:avLst/>
          </a:prstGeom>
          <a:solidFill>
            <a:srgbClr val="40636D"/>
          </a:solidFill>
          <a:ln>
            <a:solidFill>
              <a:schemeClr val="bg2"/>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management &amp; follow-up</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Health unit management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Work planning/priority setting</a:t>
            </a:r>
            <a:endParaRPr lang="en-US" altLang="en-US" sz="1600" dirty="0">
              <a:solidFill>
                <a:schemeClr val="bg1"/>
              </a:solidFill>
              <a:latin typeface="Century Gothic" panose="020B0502020202020204" pitchFamily="34" charset="0"/>
            </a:endParaRPr>
          </a:p>
        </p:txBody>
      </p:sp>
      <p:sp>
        <p:nvSpPr>
          <p:cNvPr id="9" name="AutoShape 9"/>
          <p:cNvSpPr>
            <a:spLocks noChangeArrowheads="1"/>
          </p:cNvSpPr>
          <p:nvPr/>
        </p:nvSpPr>
        <p:spPr bwMode="auto">
          <a:xfrm>
            <a:off x="5475427" y="5327944"/>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40636D"/>
          </a:solidFill>
          <a:ln w="9525">
            <a:solidFill>
              <a:schemeClr val="tx1"/>
            </a:solidFill>
            <a:miter lim="800000"/>
            <a:headEnd/>
            <a:tailEnd/>
          </a:ln>
        </p:spPr>
        <p:txBody>
          <a:bodyPr wrap="none" lIns="91898" tIns="45948" rIns="91898" bIns="45948" anchor="ctr"/>
          <a:lstStyle/>
          <a:p>
            <a:endParaRPr lang="en-IN" dirty="0"/>
          </a:p>
        </p:txBody>
      </p:sp>
      <p:sp>
        <p:nvSpPr>
          <p:cNvPr id="10" name="Text Box 15"/>
          <p:cNvSpPr txBox="1">
            <a:spLocks noChangeArrowheads="1"/>
          </p:cNvSpPr>
          <p:nvPr/>
        </p:nvSpPr>
        <p:spPr bwMode="auto">
          <a:xfrm>
            <a:off x="76200" y="3488220"/>
            <a:ext cx="1400568" cy="592978"/>
          </a:xfrm>
          <a:prstGeom prst="rect">
            <a:avLst/>
          </a:prstGeom>
          <a:solidFill>
            <a:srgbClr val="D66869"/>
          </a:solidFill>
          <a:ln>
            <a:solidFill>
              <a:schemeClr val="accent2">
                <a:lumMod val="60000"/>
                <a:lumOff val="4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600" dirty="0">
                <a:solidFill>
                  <a:srgbClr val="000000"/>
                </a:solidFill>
              </a:rPr>
              <a:t> </a:t>
            </a:r>
            <a:r>
              <a:rPr lang="en-US" altLang="en-US" sz="1600" b="1" dirty="0">
                <a:solidFill>
                  <a:schemeClr val="bg1"/>
                </a:solidFill>
                <a:latin typeface="Century Gothic" panose="020B0502020202020204" pitchFamily="34" charset="0"/>
              </a:rPr>
              <a:t>District</a:t>
            </a:r>
          </a:p>
          <a:p>
            <a:pPr algn="ctr" eaLnBrk="1" hangingPunct="1"/>
            <a:r>
              <a:rPr lang="en-US" altLang="en-US" sz="1600" b="1" dirty="0">
                <a:solidFill>
                  <a:schemeClr val="bg1"/>
                </a:solidFill>
                <a:latin typeface="Century Gothic" panose="020B0502020202020204" pitchFamily="34" charset="0"/>
              </a:rPr>
              <a:t>level</a:t>
            </a:r>
            <a:endParaRPr lang="en-US" altLang="en-US" sz="1600" dirty="0">
              <a:solidFill>
                <a:schemeClr val="bg1"/>
              </a:solidFill>
              <a:latin typeface="Century Gothic" panose="020B0502020202020204" pitchFamily="34" charset="0"/>
            </a:endParaRPr>
          </a:p>
        </p:txBody>
      </p:sp>
      <p:sp>
        <p:nvSpPr>
          <p:cNvPr id="12" name="Text Box 19"/>
          <p:cNvSpPr txBox="1">
            <a:spLocks noChangeArrowheads="1"/>
          </p:cNvSpPr>
          <p:nvPr/>
        </p:nvSpPr>
        <p:spPr bwMode="auto">
          <a:xfrm>
            <a:off x="6544086" y="3474786"/>
            <a:ext cx="3325231" cy="1333979"/>
          </a:xfrm>
          <a:prstGeom prst="rect">
            <a:avLst/>
          </a:prstGeom>
          <a:solidFill>
            <a:srgbClr val="D66869"/>
          </a:solidFill>
          <a:ln>
            <a:solidFill>
              <a:schemeClr val="accent2">
                <a:lumMod val="40000"/>
                <a:lumOff val="6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Planning (access)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Management (quality/efficiency)</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Supervision (performance)</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Disease surveillance</a:t>
            </a:r>
            <a:endParaRPr lang="en-US" altLang="en-US" sz="1600" dirty="0">
              <a:solidFill>
                <a:schemeClr val="bg1"/>
              </a:solidFill>
              <a:latin typeface="Century Gothic" panose="020B0502020202020204" pitchFamily="34" charset="0"/>
            </a:endParaRPr>
          </a:p>
        </p:txBody>
      </p:sp>
      <p:sp>
        <p:nvSpPr>
          <p:cNvPr id="13" name="AutoShape 20"/>
          <p:cNvSpPr>
            <a:spLocks noChangeArrowheads="1"/>
          </p:cNvSpPr>
          <p:nvPr/>
        </p:nvSpPr>
        <p:spPr bwMode="auto">
          <a:xfrm>
            <a:off x="5463382" y="3809591"/>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D66869"/>
          </a:solidFill>
          <a:ln w="9525">
            <a:solidFill>
              <a:schemeClr val="tx1"/>
            </a:solidFill>
            <a:miter lim="800000"/>
            <a:headEnd/>
            <a:tailEnd/>
          </a:ln>
        </p:spPr>
        <p:txBody>
          <a:bodyPr wrap="none" lIns="91898" tIns="45948" rIns="91898" bIns="45948" anchor="ctr"/>
          <a:lstStyle/>
          <a:p>
            <a:endParaRPr lang="en-IN" dirty="0"/>
          </a:p>
        </p:txBody>
      </p:sp>
      <p:sp>
        <p:nvSpPr>
          <p:cNvPr id="14" name="Text Box 21"/>
          <p:cNvSpPr txBox="1">
            <a:spLocks noChangeArrowheads="1"/>
          </p:cNvSpPr>
          <p:nvPr/>
        </p:nvSpPr>
        <p:spPr bwMode="auto">
          <a:xfrm>
            <a:off x="76200" y="2181994"/>
            <a:ext cx="1400520" cy="592978"/>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600" dirty="0">
                <a:solidFill>
                  <a:srgbClr val="000000"/>
                </a:solidFill>
              </a:rPr>
              <a:t> </a:t>
            </a:r>
            <a:r>
              <a:rPr lang="en-US" altLang="en-US" sz="1600" b="1" dirty="0">
                <a:solidFill>
                  <a:srgbClr val="000000"/>
                </a:solidFill>
                <a:latin typeface="Century Gothic" panose="020B0502020202020204" pitchFamily="34" charset="0"/>
              </a:rPr>
              <a:t>National</a:t>
            </a:r>
          </a:p>
          <a:p>
            <a:pPr algn="ctr" eaLnBrk="1" hangingPunct="1"/>
            <a:r>
              <a:rPr lang="en-US" altLang="en-US" sz="1600" b="1" dirty="0">
                <a:solidFill>
                  <a:srgbClr val="000000"/>
                </a:solidFill>
                <a:latin typeface="Century Gothic" panose="020B0502020202020204" pitchFamily="34" charset="0"/>
              </a:rPr>
              <a:t>level</a:t>
            </a:r>
            <a:endParaRPr lang="en-US" altLang="en-US" sz="1600" dirty="0">
              <a:solidFill>
                <a:srgbClr val="000000"/>
              </a:solidFill>
              <a:latin typeface="Century Gothic" panose="020B0502020202020204" pitchFamily="34" charset="0"/>
            </a:endParaRPr>
          </a:p>
        </p:txBody>
      </p:sp>
      <p:sp>
        <p:nvSpPr>
          <p:cNvPr id="15" name="Text Box 22"/>
          <p:cNvSpPr txBox="1">
            <a:spLocks noChangeArrowheads="1"/>
          </p:cNvSpPr>
          <p:nvPr/>
        </p:nvSpPr>
        <p:spPr bwMode="auto">
          <a:xfrm>
            <a:off x="1584720" y="1818447"/>
            <a:ext cx="3738671" cy="1325487"/>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service statistics</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management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surveillance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Financial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Vital registration systems</a:t>
            </a:r>
            <a:endParaRPr lang="en-US" altLang="en-US" sz="1600" dirty="0">
              <a:solidFill>
                <a:srgbClr val="000000"/>
              </a:solidFill>
              <a:latin typeface="Century Gothic" panose="020B0502020202020204" pitchFamily="34" charset="0"/>
            </a:endParaRPr>
          </a:p>
        </p:txBody>
      </p:sp>
      <p:sp>
        <p:nvSpPr>
          <p:cNvPr id="16" name="Text Box 23"/>
          <p:cNvSpPr txBox="1">
            <a:spLocks noChangeArrowheads="1"/>
          </p:cNvSpPr>
          <p:nvPr/>
        </p:nvSpPr>
        <p:spPr bwMode="auto">
          <a:xfrm>
            <a:off x="6544085" y="1774180"/>
            <a:ext cx="3325231" cy="1569655"/>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Policymaking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Strategic planning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Program tracking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Disease surveillance</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Technical &amp; logistical support</a:t>
            </a:r>
            <a:endParaRPr lang="en-US" altLang="en-US" sz="1600" dirty="0">
              <a:solidFill>
                <a:srgbClr val="000000"/>
              </a:solidFill>
              <a:latin typeface="Century Gothic" panose="020B0502020202020204" pitchFamily="34" charset="0"/>
            </a:endParaRPr>
          </a:p>
        </p:txBody>
      </p:sp>
      <p:sp>
        <p:nvSpPr>
          <p:cNvPr id="17" name="AutoShape 24"/>
          <p:cNvSpPr>
            <a:spLocks noChangeArrowheads="1"/>
          </p:cNvSpPr>
          <p:nvPr/>
        </p:nvSpPr>
        <p:spPr bwMode="auto">
          <a:xfrm>
            <a:off x="5466227" y="2259178"/>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D7D4B2"/>
          </a:solidFill>
          <a:ln w="9525">
            <a:solidFill>
              <a:schemeClr val="tx1"/>
            </a:solidFill>
            <a:miter lim="800000"/>
            <a:headEnd/>
            <a:tailEnd/>
          </a:ln>
        </p:spPr>
        <p:txBody>
          <a:bodyPr wrap="none" lIns="91898" tIns="45948" rIns="91898" bIns="45948" anchor="ctr"/>
          <a:lstStyle/>
          <a:p>
            <a:endParaRPr lang="en-IN" dirty="0"/>
          </a:p>
        </p:txBody>
      </p:sp>
      <p:sp>
        <p:nvSpPr>
          <p:cNvPr id="19" name="Text Box 26"/>
          <p:cNvSpPr txBox="1">
            <a:spLocks noChangeArrowheads="1"/>
          </p:cNvSpPr>
          <p:nvPr/>
        </p:nvSpPr>
        <p:spPr bwMode="auto">
          <a:xfrm>
            <a:off x="6544086" y="6436459"/>
            <a:ext cx="3313534" cy="1087758"/>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management &amp; follow- up</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Supplies management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Community awareness</a:t>
            </a:r>
            <a:endParaRPr lang="en-US" altLang="en-US" sz="1600" dirty="0">
              <a:solidFill>
                <a:schemeClr val="bg1"/>
              </a:solidFill>
              <a:latin typeface="Century Gothic" panose="020B0502020202020204" pitchFamily="34" charset="0"/>
            </a:endParaRPr>
          </a:p>
        </p:txBody>
      </p:sp>
      <p:sp>
        <p:nvSpPr>
          <p:cNvPr id="20" name="AutoShape 27"/>
          <p:cNvSpPr>
            <a:spLocks noChangeArrowheads="1"/>
          </p:cNvSpPr>
          <p:nvPr/>
        </p:nvSpPr>
        <p:spPr bwMode="auto">
          <a:xfrm>
            <a:off x="5475427" y="6644088"/>
            <a:ext cx="922020" cy="32811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565287"/>
          </a:solidFill>
          <a:ln>
            <a:headEnd/>
            <a:tailEnd/>
          </a:ln>
          <a:effectLst/>
        </p:spPr>
        <p:style>
          <a:lnRef idx="1">
            <a:schemeClr val="accent4"/>
          </a:lnRef>
          <a:fillRef idx="2">
            <a:schemeClr val="accent4"/>
          </a:fillRef>
          <a:effectRef idx="1">
            <a:schemeClr val="accent4"/>
          </a:effectRef>
          <a:fontRef idx="minor">
            <a:schemeClr val="dk1"/>
          </a:fontRef>
        </p:style>
        <p:txBody>
          <a:bodyPr wrap="none" lIns="91898" tIns="45948" rIns="91898" bIns="45948" anchor="ctr"/>
          <a:lstStyle/>
          <a:p>
            <a:endParaRPr lang="en-IN" dirty="0"/>
          </a:p>
        </p:txBody>
      </p:sp>
      <p:sp>
        <p:nvSpPr>
          <p:cNvPr id="21" name="Text Box 28"/>
          <p:cNvSpPr txBox="1">
            <a:spLocks noChangeArrowheads="1"/>
          </p:cNvSpPr>
          <p:nvPr/>
        </p:nvSpPr>
        <p:spPr bwMode="auto">
          <a:xfrm>
            <a:off x="2147388" y="1416867"/>
            <a:ext cx="694662" cy="37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dirty="0">
                <a:solidFill>
                  <a:srgbClr val="4F6529"/>
                </a:solidFill>
                <a:latin typeface="Century Gothic" panose="020B0502020202020204" pitchFamily="34" charset="0"/>
              </a:rPr>
              <a:t>TYPE</a:t>
            </a:r>
            <a:endParaRPr lang="en-US" altLang="en-US" dirty="0">
              <a:solidFill>
                <a:srgbClr val="4F6529"/>
              </a:solidFill>
              <a:latin typeface="Century Gothic" panose="020B0502020202020204" pitchFamily="34" charset="0"/>
            </a:endParaRPr>
          </a:p>
        </p:txBody>
      </p:sp>
      <p:sp>
        <p:nvSpPr>
          <p:cNvPr id="22" name="Text Box 29"/>
          <p:cNvSpPr txBox="1">
            <a:spLocks noChangeArrowheads="1"/>
          </p:cNvSpPr>
          <p:nvPr/>
        </p:nvSpPr>
        <p:spPr bwMode="auto">
          <a:xfrm>
            <a:off x="7926639" y="1416867"/>
            <a:ext cx="593673" cy="37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dirty="0">
                <a:solidFill>
                  <a:srgbClr val="4F6529"/>
                </a:solidFill>
                <a:latin typeface="Century Gothic" panose="020B0502020202020204" pitchFamily="34" charset="0"/>
              </a:rPr>
              <a:t>USE</a:t>
            </a:r>
            <a:endParaRPr lang="en-US" altLang="en-US" dirty="0">
              <a:solidFill>
                <a:srgbClr val="4F6529"/>
              </a:solidFill>
              <a:latin typeface="Century Gothic" panose="020B0502020202020204" pitchFamily="34" charset="0"/>
            </a:endParaRPr>
          </a:p>
        </p:txBody>
      </p:sp>
      <p:sp>
        <p:nvSpPr>
          <p:cNvPr id="23" name="Text Box 7"/>
          <p:cNvSpPr txBox="1">
            <a:spLocks noChangeArrowheads="1"/>
          </p:cNvSpPr>
          <p:nvPr/>
        </p:nvSpPr>
        <p:spPr bwMode="auto">
          <a:xfrm>
            <a:off x="1574111" y="4781324"/>
            <a:ext cx="3759888" cy="1325487"/>
          </a:xfrm>
          <a:prstGeom prst="rect">
            <a:avLst/>
          </a:prstGeom>
          <a:solidFill>
            <a:srgbClr val="40636D"/>
          </a:solidFill>
          <a:ln>
            <a:solidFill>
              <a:schemeClr val="bg2"/>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records </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Financial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Supply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Facility logbooks/data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community data</a:t>
            </a:r>
            <a:endParaRPr lang="en-US" altLang="en-US" sz="1600" dirty="0">
              <a:solidFill>
                <a:schemeClr val="bg1"/>
              </a:solidFill>
              <a:latin typeface="Century Gothic" panose="020B0502020202020204" pitchFamily="34" charset="0"/>
            </a:endParaRPr>
          </a:p>
        </p:txBody>
      </p:sp>
      <p:sp>
        <p:nvSpPr>
          <p:cNvPr id="24" name="Text Box 18"/>
          <p:cNvSpPr txBox="1">
            <a:spLocks noChangeArrowheads="1"/>
          </p:cNvSpPr>
          <p:nvPr/>
        </p:nvSpPr>
        <p:spPr bwMode="auto">
          <a:xfrm>
            <a:off x="1583191" y="3312658"/>
            <a:ext cx="3738671" cy="1325487"/>
          </a:xfrm>
          <a:prstGeom prst="rect">
            <a:avLst/>
          </a:prstGeom>
          <a:solidFill>
            <a:srgbClr val="D66869"/>
          </a:solidFill>
          <a:ln>
            <a:solidFill>
              <a:schemeClr val="accent2">
                <a:lumMod val="40000"/>
                <a:lumOff val="6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service statistics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management data</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Sentinel sites </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Observation checklist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Self-evaluation</a:t>
            </a:r>
          </a:p>
        </p:txBody>
      </p:sp>
      <p:sp>
        <p:nvSpPr>
          <p:cNvPr id="25" name="Text Box 25"/>
          <p:cNvSpPr txBox="1">
            <a:spLocks noChangeArrowheads="1"/>
          </p:cNvSpPr>
          <p:nvPr/>
        </p:nvSpPr>
        <p:spPr bwMode="auto">
          <a:xfrm>
            <a:off x="1571055" y="6282692"/>
            <a:ext cx="3762945" cy="1333979"/>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Birth and death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School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Community-based distribution  logbooks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Drug revolving fund records</a:t>
            </a:r>
            <a:endParaRPr lang="en-US" altLang="en-US" sz="1600" dirty="0">
              <a:solidFill>
                <a:schemeClr val="bg1"/>
              </a:solidFill>
              <a:latin typeface="Century Gothic" panose="020B0502020202020204" pitchFamily="34" charset="0"/>
            </a:endParaRPr>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
        <p:nvSpPr>
          <p:cNvPr id="27" name="Title 1"/>
          <p:cNvSpPr>
            <a:spLocks noGrp="1"/>
          </p:cNvSpPr>
          <p:nvPr>
            <p:ph type="title"/>
          </p:nvPr>
        </p:nvSpPr>
        <p:spPr>
          <a:xfrm>
            <a:off x="762000" y="457200"/>
            <a:ext cx="8686800" cy="1066800"/>
          </a:xfrm>
        </p:spPr>
        <p:txBody>
          <a:bodyPr>
            <a:noAutofit/>
          </a:bodyPr>
          <a:lstStyle/>
          <a:p>
            <a:pPr algn="l">
              <a:lnSpc>
                <a:spcPts val="3500"/>
              </a:lnSpc>
            </a:pPr>
            <a:r>
              <a:rPr lang="en-US" sz="3600" kern="1200" dirty="0">
                <a:latin typeface="Century Gothic" panose="020B0502020202020204" pitchFamily="34" charset="0"/>
              </a:rPr>
              <a:t>Use of information for decision making at all levels</a:t>
            </a:r>
          </a:p>
        </p:txBody>
      </p:sp>
    </p:spTree>
    <p:extLst>
      <p:ext uri="{BB962C8B-B14F-4D97-AF65-F5344CB8AC3E}">
        <p14:creationId xmlns:p14="http://schemas.microsoft.com/office/powerpoint/2010/main" val="1806588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69214"/>
            <a:ext cx="8717280" cy="603144"/>
          </a:xfrm>
        </p:spPr>
        <p:txBody>
          <a:bodyPr>
            <a:noAutofit/>
          </a:bodyPr>
          <a:lstStyle/>
          <a:p>
            <a:pPr algn="l"/>
            <a:r>
              <a:rPr lang="en-US" sz="4400" kern="1200" dirty="0">
                <a:latin typeface="Century Gothic" panose="020B0502020202020204" pitchFamily="34" charset="0"/>
              </a:rPr>
              <a:t>RHIS management</a:t>
            </a:r>
          </a:p>
        </p:txBody>
      </p:sp>
      <p:sp>
        <p:nvSpPr>
          <p:cNvPr id="3" name="Content Placeholder 2"/>
          <p:cNvSpPr>
            <a:spLocks noGrp="1"/>
          </p:cNvSpPr>
          <p:nvPr>
            <p:ph idx="1"/>
          </p:nvPr>
        </p:nvSpPr>
        <p:spPr>
          <a:xfrm>
            <a:off x="609600" y="1524000"/>
            <a:ext cx="9052560" cy="5991384"/>
          </a:xfrm>
        </p:spPr>
        <p:txBody>
          <a:bodyPr/>
          <a:lstStyle/>
          <a:p>
            <a:pPr marL="457200" indent="-457200">
              <a:buFont typeface="Arial" panose="020B0604020202020204" pitchFamily="34" charset="0"/>
              <a:buChar char="•"/>
            </a:pPr>
            <a:r>
              <a:rPr lang="en-US" sz="2600" b="1" dirty="0">
                <a:solidFill>
                  <a:srgbClr val="4F6529"/>
                </a:solidFill>
                <a:latin typeface="Century Gothic" panose="020B0502020202020204" pitchFamily="34" charset="0"/>
              </a:rPr>
              <a:t>Governance </a:t>
            </a:r>
          </a:p>
          <a:p>
            <a:pPr marL="1257300" lvl="2" indent="-342900">
              <a:spcBef>
                <a:spcPts val="154"/>
              </a:spcBef>
              <a:buFont typeface="Courier New" panose="02070309020205020404" pitchFamily="49" charset="0"/>
              <a:buChar char="o"/>
            </a:pPr>
            <a:r>
              <a:rPr lang="en-US" sz="2400" dirty="0">
                <a:latin typeface="Century Gothic" panose="020B0502020202020204" pitchFamily="34" charset="0"/>
              </a:rPr>
              <a:t>Mission statements, organogram, reporting structures, master facility list, planning structures, financial plans</a:t>
            </a:r>
          </a:p>
          <a:p>
            <a:pPr marL="457200" indent="-457200">
              <a:buFont typeface="Arial" panose="020B0604020202020204" pitchFamily="34" charset="0"/>
              <a:buChar char="•"/>
            </a:pPr>
            <a:r>
              <a:rPr lang="en-US" sz="2600" b="1" dirty="0">
                <a:solidFill>
                  <a:srgbClr val="4F6529"/>
                </a:solidFill>
                <a:latin typeface="Century Gothic" panose="020B0502020202020204" pitchFamily="34" charset="0"/>
              </a:rPr>
              <a:t>Infrastructure</a:t>
            </a:r>
          </a:p>
          <a:p>
            <a:pPr marL="1257300" lvl="2" indent="-342900">
              <a:spcBef>
                <a:spcPts val="154"/>
              </a:spcBef>
              <a:buFont typeface="Courier New" panose="02070309020205020404" pitchFamily="49" charset="0"/>
              <a:buChar char="o"/>
            </a:pPr>
            <a:r>
              <a:rPr lang="en-US" sz="2400" dirty="0">
                <a:latin typeface="Century Gothic" panose="020B0502020202020204" pitchFamily="34" charset="0"/>
              </a:rPr>
              <a:t>Electricity, phones, Internet, data record room, etc.</a:t>
            </a:r>
          </a:p>
          <a:p>
            <a:pPr marL="457200" indent="-457200">
              <a:buFont typeface="Arial" panose="020B0604020202020204" pitchFamily="34" charset="0"/>
              <a:buChar char="•"/>
            </a:pPr>
            <a:r>
              <a:rPr lang="en-US" sz="2600" b="1" dirty="0">
                <a:solidFill>
                  <a:srgbClr val="4F6529"/>
                </a:solidFill>
                <a:latin typeface="Century Gothic" panose="020B0502020202020204" pitchFamily="34" charset="0"/>
              </a:rPr>
              <a:t>Resources</a:t>
            </a:r>
          </a:p>
          <a:p>
            <a:pPr marL="1371600" lvl="2" indent="-457200">
              <a:spcBef>
                <a:spcPts val="154"/>
              </a:spcBef>
              <a:buFont typeface="Courier New" panose="02070309020205020404" pitchFamily="49" charset="0"/>
              <a:buChar char="o"/>
            </a:pPr>
            <a:r>
              <a:rPr lang="en-US" sz="2400" dirty="0">
                <a:latin typeface="Century Gothic" panose="020B0502020202020204" pitchFamily="34" charset="0"/>
              </a:rPr>
              <a:t>Human: multipurpose versus specialized</a:t>
            </a:r>
          </a:p>
          <a:p>
            <a:pPr marL="1371600" lvl="2" indent="-457200">
              <a:spcBef>
                <a:spcPts val="154"/>
              </a:spcBef>
              <a:buFont typeface="Courier New" panose="02070309020205020404" pitchFamily="49" charset="0"/>
              <a:buChar char="o"/>
            </a:pPr>
            <a:r>
              <a:rPr lang="en-US" sz="2400" dirty="0">
                <a:latin typeface="Century Gothic" panose="020B0502020202020204" pitchFamily="34" charset="0"/>
              </a:rPr>
              <a:t>Physical: printed supplies, hardware, transport, calculators</a:t>
            </a:r>
          </a:p>
          <a:p>
            <a:pPr marL="1371600" lvl="2" indent="-457200">
              <a:spcBef>
                <a:spcPts val="154"/>
              </a:spcBef>
              <a:buFont typeface="Courier New" panose="02070309020205020404" pitchFamily="49" charset="0"/>
              <a:buChar char="o"/>
            </a:pPr>
            <a:r>
              <a:rPr lang="en-US" sz="2400" dirty="0">
                <a:latin typeface="Century Gothic" panose="020B0502020202020204" pitchFamily="34" charset="0"/>
              </a:rPr>
              <a:t>Financial: separate budget line item</a:t>
            </a:r>
          </a:p>
          <a:p>
            <a:pPr marL="457200" indent="-457200">
              <a:buFont typeface="Arial" panose="020B0604020202020204" pitchFamily="34" charset="0"/>
              <a:buChar char="•"/>
            </a:pPr>
            <a:r>
              <a:rPr lang="en-US" sz="2600" b="1" dirty="0">
                <a:solidFill>
                  <a:srgbClr val="4F6529"/>
                </a:solidFill>
                <a:latin typeface="Century Gothic" panose="020B0502020202020204" pitchFamily="34" charset="0"/>
              </a:rPr>
              <a:t>Procedures</a:t>
            </a:r>
          </a:p>
          <a:p>
            <a:pPr marL="1257300" lvl="2" indent="-342900">
              <a:spcBef>
                <a:spcPts val="154"/>
              </a:spcBef>
              <a:buFont typeface="Courier New" panose="02070309020205020404" pitchFamily="49" charset="0"/>
              <a:buChar char="o"/>
            </a:pPr>
            <a:r>
              <a:rPr lang="en-US" sz="2400" dirty="0">
                <a:latin typeface="Century Gothic" panose="020B0502020202020204" pitchFamily="34" charset="0"/>
              </a:rPr>
              <a:t>Policies</a:t>
            </a:r>
          </a:p>
          <a:p>
            <a:pPr marL="1257300" lvl="2" indent="-342900">
              <a:spcBef>
                <a:spcPts val="154"/>
              </a:spcBef>
              <a:buFont typeface="Courier New" panose="02070309020205020404" pitchFamily="49" charset="0"/>
              <a:buChar char="o"/>
            </a:pPr>
            <a:r>
              <a:rPr lang="en-US" sz="2400" dirty="0">
                <a:latin typeface="Century Gothic" panose="020B0502020202020204" pitchFamily="34" charset="0"/>
              </a:rPr>
              <a:t>Operational guidelines</a:t>
            </a:r>
          </a:p>
          <a:p>
            <a:pPr marL="1257300" lvl="2" indent="-342900">
              <a:spcBef>
                <a:spcPts val="154"/>
              </a:spcBef>
              <a:buFont typeface="Courier New" panose="02070309020205020404" pitchFamily="49" charset="0"/>
              <a:buChar char="o"/>
            </a:pPr>
            <a:r>
              <a:rPr lang="en-US" sz="2400" dirty="0">
                <a:latin typeface="Century Gothic" panose="020B0502020202020204" pitchFamily="34" charset="0"/>
              </a:rPr>
              <a:t>Capacity building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980659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
        <p:nvSpPr>
          <p:cNvPr id="8" name="Title 1">
            <a:extLst>
              <a:ext uri="{FF2B5EF4-FFF2-40B4-BE49-F238E27FC236}">
                <a16:creationId xmlns:a16="http://schemas.microsoft.com/office/drawing/2014/main" id="{330F6941-C9FB-48BA-94D6-B69556371382}"/>
              </a:ext>
            </a:extLst>
          </p:cNvPr>
          <p:cNvSpPr>
            <a:spLocks noGrp="1"/>
          </p:cNvSpPr>
          <p:nvPr>
            <p:ph type="title"/>
          </p:nvPr>
        </p:nvSpPr>
        <p:spPr>
          <a:xfrm>
            <a:off x="419099" y="533400"/>
            <a:ext cx="9220200" cy="1477328"/>
          </a:xfrm>
        </p:spPr>
        <p:txBody>
          <a:bodyPr/>
          <a:lstStyle/>
          <a:p>
            <a:r>
              <a:rPr lang="en-US" dirty="0"/>
              <a:t>How to access the PRISM Series</a:t>
            </a:r>
          </a:p>
        </p:txBody>
      </p:sp>
      <p:sp>
        <p:nvSpPr>
          <p:cNvPr id="9" name="Text Placeholder 2">
            <a:extLst>
              <a:ext uri="{FF2B5EF4-FFF2-40B4-BE49-F238E27FC236}">
                <a16:creationId xmlns:a16="http://schemas.microsoft.com/office/drawing/2014/main" id="{6A6194B5-49FB-406A-B8F1-29B7719D102F}"/>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Tree>
    <p:extLst>
      <p:ext uri="{BB962C8B-B14F-4D97-AF65-F5344CB8AC3E}">
        <p14:creationId xmlns:p14="http://schemas.microsoft.com/office/powerpoint/2010/main" val="14624778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90600" y="2388534"/>
            <a:ext cx="8458200" cy="3231654"/>
          </a:xfrm>
          <a:prstGeom prst="rect">
            <a:avLst/>
          </a:prstGeom>
        </p:spPr>
        <p:txBody>
          <a:bodyPr vert="horz" wrap="square" lIns="0" tIns="0" rIns="0" bIns="0" rtlCol="0">
            <a:spAutoFit/>
          </a:bodyPr>
          <a:lstStyle/>
          <a:p>
            <a:pPr marL="9245" marR="596325" defTabSz="665665"/>
            <a:r>
              <a:rPr sz="2000" dirty="0">
                <a:solidFill>
                  <a:srgbClr val="FFFFFF"/>
                </a:solidFill>
                <a:latin typeface="Futura LT Pro Book"/>
                <a:cs typeface="Futura LT Pro Book"/>
              </a:rPr>
              <a:t>MEASURE Evaluation is funded by the</a:t>
            </a:r>
            <a:r>
              <a:rPr sz="2000" spc="-21" dirty="0">
                <a:solidFill>
                  <a:srgbClr val="FFFFFF"/>
                </a:solidFill>
                <a:latin typeface="Futura LT Pro Book"/>
                <a:cs typeface="Futura LT Pro Book"/>
              </a:rPr>
              <a:t> </a:t>
            </a:r>
            <a:r>
              <a:rPr lang="en-US" sz="2000" spc="-44" dirty="0">
                <a:solidFill>
                  <a:srgbClr val="FFFFFF"/>
                </a:solidFill>
                <a:latin typeface="Futura LT Pro Book"/>
                <a:cs typeface="Futura LT Pro Book"/>
              </a:rPr>
              <a:t>United States </a:t>
            </a:r>
            <a:r>
              <a:rPr sz="2000" dirty="0">
                <a:solidFill>
                  <a:srgbClr val="FFFFFF"/>
                </a:solidFill>
                <a:latin typeface="Futura LT Pro Book"/>
                <a:cs typeface="Futura LT Pro Book"/>
              </a:rPr>
              <a:t>Agency for Inte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national Development (USAID)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under </a:t>
            </a:r>
            <a:r>
              <a:rPr lang="en-US" sz="2000" dirty="0">
                <a:solidFill>
                  <a:srgbClr val="FFFFFF"/>
                </a:solidFill>
                <a:latin typeface="Futura LT Pro Book"/>
                <a:cs typeface="Futura LT Pro Book"/>
              </a:rPr>
              <a:t>the </a:t>
            </a:r>
            <a:r>
              <a:rPr sz="2000" dirty="0">
                <a:solidFill>
                  <a:srgbClr val="FFFFFF"/>
                </a:solidFill>
                <a:latin typeface="Futura LT Pro Book"/>
                <a:cs typeface="Futura LT Pro Book"/>
              </a:rPr>
              <a:t>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ms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oope</a:t>
            </a:r>
            <a:r>
              <a:rPr sz="2000" spc="-21" dirty="0">
                <a:solidFill>
                  <a:srgbClr val="FFFFFF"/>
                </a:solidFill>
                <a:latin typeface="Futura LT Pro Book"/>
                <a:cs typeface="Futura LT Pro Book"/>
              </a:rPr>
              <a:t>r</a:t>
            </a:r>
            <a:r>
              <a:rPr sz="2000" dirty="0">
                <a:solidFill>
                  <a:srgbClr val="FFFFFF"/>
                </a:solidFill>
                <a:latin typeface="Futura LT Pro Book"/>
                <a:cs typeface="Futura LT Pro Book"/>
              </a:rPr>
              <a:t>ative Ag</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eement AID-</a:t>
            </a:r>
            <a:r>
              <a:rPr sz="2000" spc="-21" dirty="0">
                <a:solidFill>
                  <a:srgbClr val="FFFFFF"/>
                </a:solidFill>
                <a:latin typeface="Futura LT Pro Book"/>
                <a:cs typeface="Futura LT Pro Book"/>
              </a:rPr>
              <a:t>O</a:t>
            </a:r>
            <a:r>
              <a:rPr sz="2000" dirty="0">
                <a:solidFill>
                  <a:srgbClr val="FFFFFF"/>
                </a:solidFill>
                <a:latin typeface="Futura LT Pro Book"/>
                <a:cs typeface="Futura LT Pro Book"/>
              </a:rPr>
              <a:t>AA-</a:t>
            </a:r>
            <a:r>
              <a:rPr sz="2000" spc="-65" dirty="0">
                <a:solidFill>
                  <a:srgbClr val="FFFFFF"/>
                </a:solidFill>
                <a:latin typeface="Futura LT Pro Book"/>
                <a:cs typeface="Futura LT Pro Book"/>
              </a:rPr>
              <a:t>L</a:t>
            </a:r>
            <a:r>
              <a:rPr sz="2000" dirty="0">
                <a:solidFill>
                  <a:srgbClr val="FFFFFF"/>
                </a:solidFill>
                <a:latin typeface="Futura LT Pro Book"/>
                <a:cs typeface="Futura LT Pro Book"/>
              </a:rPr>
              <a:t>-14-00004</a:t>
            </a:r>
            <a:r>
              <a:rPr lang="en-US" sz="2000" dirty="0">
                <a:solidFill>
                  <a:srgbClr val="FFFFFF"/>
                </a:solidFill>
                <a:latin typeface="Futura LT Pro Book"/>
                <a:cs typeface="Futura LT Pro Book"/>
              </a:rPr>
              <a:t>. It is</a:t>
            </a:r>
            <a:r>
              <a:rPr lang="en-US" sz="2000" dirty="0">
                <a:solidFill>
                  <a:prstClr val="black"/>
                </a:solidFill>
                <a:latin typeface="Futura LT Pro Book"/>
                <a:cs typeface="Futura LT Pro Book"/>
              </a:rPr>
              <a:t> </a:t>
            </a:r>
            <a:r>
              <a:rPr sz="2000" dirty="0">
                <a:solidFill>
                  <a:srgbClr val="FFFFFF"/>
                </a:solidFill>
                <a:latin typeface="Futura LT Pro Book"/>
                <a:cs typeface="Futura LT Pro Book"/>
              </a:rPr>
              <a:t>implemented by the</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
            </a:r>
            <a:r>
              <a:rPr sz="2000" spc="-77" dirty="0">
                <a:solidFill>
                  <a:srgbClr val="FFFFFF"/>
                </a:solidFill>
                <a:latin typeface="Futura LT Pro Book"/>
                <a:cs typeface="Futura LT Pro Book"/>
              </a:rPr>
              <a:t>P</a:t>
            </a:r>
            <a:r>
              <a:rPr sz="2000" dirty="0">
                <a:solidFill>
                  <a:srgbClr val="FFFFFF"/>
                </a:solidFill>
                <a:latin typeface="Futura LT Pro Book"/>
                <a:cs typeface="Futura LT Pro Book"/>
              </a:rPr>
              <a:t>opulation</a:t>
            </a:r>
            <a:r>
              <a:rPr sz="2000" spc="-44" dirty="0">
                <a:solidFill>
                  <a:srgbClr val="FFFFFF"/>
                </a:solidFill>
                <a:latin typeface="Futura LT Pro Book"/>
                <a:cs typeface="Futura LT Pro Book"/>
              </a:rPr>
              <a:t>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ente</a:t>
            </a:r>
            <a:r>
              <a:rPr sz="2000" spc="-175" dirty="0">
                <a:solidFill>
                  <a:srgbClr val="FFFFFF"/>
                </a:solidFill>
                <a:latin typeface="Futura LT Pro Book"/>
                <a:cs typeface="Futura LT Pro Book"/>
              </a:rPr>
              <a:t>r</a:t>
            </a:r>
            <a:r>
              <a:rPr sz="2000" dirty="0">
                <a:solidFill>
                  <a:srgbClr val="FFFFFF"/>
                </a:solidFill>
                <a:latin typeface="Futura LT Pro Book"/>
                <a:cs typeface="Futura LT Pro Book"/>
              </a:rPr>
              <a:t>,</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University of No</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th</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Chapel Hill</a:t>
            </a:r>
            <a:r>
              <a:rPr lang="en-US" sz="2000" dirty="0">
                <a:solidFill>
                  <a:srgbClr val="FFFFFF"/>
                </a:solidFill>
                <a:latin typeface="Futura LT Pro Book"/>
                <a:cs typeface="Futura LT Pro Book"/>
              </a:rPr>
              <a:t>,</a:t>
            </a:r>
            <a:r>
              <a:rPr sz="2000" dirty="0">
                <a:solidFill>
                  <a:srgbClr val="FFFFFF"/>
                </a:solidFill>
                <a:latin typeface="Futura LT Pro Book"/>
                <a:cs typeface="Futura LT Pro Book"/>
              </a:rPr>
              <a:t> in pa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tnership with </a:t>
            </a:r>
            <a:r>
              <a:rPr lang="en-US" sz="2000" dirty="0">
                <a:solidFill>
                  <a:srgbClr val="FFFFFF"/>
                </a:solidFill>
                <a:latin typeface="Futura LT Pro Book"/>
                <a:cs typeface="Futura LT Pro Book"/>
              </a:rPr>
              <a:t>ICF International; John Snow, Inc.; Management Sciences for Health; Palladium; and Tulane University.</a:t>
            </a:r>
            <a:r>
              <a:rPr sz="2000" spc="-54" dirty="0">
                <a:solidFill>
                  <a:srgbClr val="FFFFFF"/>
                </a:solidFill>
                <a:latin typeface="Futura LT Pro Book"/>
                <a:cs typeface="Futura LT Pro Book"/>
              </a:rPr>
              <a:t> </a:t>
            </a:r>
            <a:r>
              <a:rPr sz="2000" spc="-33" dirty="0">
                <a:solidFill>
                  <a:srgbClr val="FFFFFF"/>
                </a:solidFill>
                <a:latin typeface="Futura LT Pro Book"/>
                <a:cs typeface="Futura LT Pro Book"/>
              </a:rPr>
              <a:t>T</a:t>
            </a:r>
            <a:r>
              <a:rPr sz="2000" dirty="0">
                <a:solidFill>
                  <a:srgbClr val="FFFFFF"/>
                </a:solidFill>
                <a:latin typeface="Futura LT Pro Book"/>
                <a:cs typeface="Futura LT Pro Book"/>
              </a:rPr>
              <a:t>he views </a:t>
            </a:r>
            <a:r>
              <a:rPr sz="2000" spc="-11" dirty="0">
                <a:solidFill>
                  <a:srgbClr val="FFFFFF"/>
                </a:solidFill>
                <a:latin typeface="Futura LT Pro Book"/>
                <a:cs typeface="Futura LT Pro Book"/>
              </a:rPr>
              <a:t>e</a:t>
            </a:r>
            <a:r>
              <a:rPr sz="2000" dirty="0">
                <a:solidFill>
                  <a:srgbClr val="FFFFFF"/>
                </a:solidFill>
                <a:latin typeface="Futura LT Pro Book"/>
                <a:cs typeface="Futura LT Pro Book"/>
              </a:rPr>
              <a:t>xp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essed in this 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esentation do not ne</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essarily </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eflect the views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or the</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United States gove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nment.</a:t>
            </a:r>
            <a:endParaRPr sz="2000" dirty="0">
              <a:solidFill>
                <a:prstClr val="black"/>
              </a:solidFill>
              <a:latin typeface="Futura LT Pro Book"/>
              <a:cs typeface="Futura LT Pro Book"/>
            </a:endParaRPr>
          </a:p>
          <a:p>
            <a:pPr marL="85057" defTabSz="665665">
              <a:spcBef>
                <a:spcPts val="597"/>
              </a:spcBef>
            </a:pPr>
            <a:endParaRPr lang="en-US" sz="2000" b="1" dirty="0">
              <a:solidFill>
                <a:srgbClr val="1E185F"/>
              </a:solidFill>
              <a:latin typeface="Futura LT Pro Book"/>
              <a:cs typeface="Futura LT Pro Book"/>
              <a:hlinkClick r:id="rId3"/>
            </a:endParaRPr>
          </a:p>
          <a:p>
            <a:pPr marL="85057" defTabSz="665665">
              <a:spcBef>
                <a:spcPts val="597"/>
              </a:spcBef>
            </a:pPr>
            <a:r>
              <a:rPr sz="2000" b="1" dirty="0">
                <a:solidFill>
                  <a:srgbClr val="1E185F"/>
                </a:solidFill>
                <a:latin typeface="Futura LT Pro Book"/>
                <a:cs typeface="Futura LT Pro Book"/>
                <a:hlinkClick r:id="rId3"/>
              </a:rPr>
              <a:t>ww</a:t>
            </a:r>
            <a:r>
              <a:rPr sz="2000" b="1" spc="-106" dirty="0">
                <a:solidFill>
                  <a:srgbClr val="1E185F"/>
                </a:solidFill>
                <a:latin typeface="Futura LT Pro Book"/>
                <a:cs typeface="Futura LT Pro Book"/>
                <a:hlinkClick r:id="rId3"/>
              </a:rPr>
              <a:t>w</a:t>
            </a:r>
            <a:r>
              <a:rPr sz="2000" b="1" dirty="0">
                <a:solidFill>
                  <a:srgbClr val="1E185F"/>
                </a:solidFill>
                <a:latin typeface="Futura LT Pro Book"/>
                <a:cs typeface="Futura LT Pro Book"/>
                <a:hlinkClick r:id="rId3"/>
              </a:rPr>
              <a:t>.measu</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eevaluation.o</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g</a:t>
            </a:r>
            <a:endParaRPr sz="2000" dirty="0">
              <a:solidFill>
                <a:prstClr val="black"/>
              </a:solidFill>
              <a:latin typeface="Futura LT Pro Book"/>
              <a:cs typeface="Futura LT Pro Book"/>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grpSp>
        <p:nvGrpSpPr>
          <p:cNvPr id="7" name="Group 6"/>
          <p:cNvGrpSpPr/>
          <p:nvPr/>
        </p:nvGrpSpPr>
        <p:grpSpPr>
          <a:xfrm>
            <a:off x="7162800" y="6553200"/>
            <a:ext cx="2081893" cy="990600"/>
            <a:chOff x="7086600" y="6707546"/>
            <a:chExt cx="2081893" cy="99060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8"/>
          <p:cNvSpPr txBox="1"/>
          <p:nvPr/>
        </p:nvSpPr>
        <p:spPr>
          <a:xfrm>
            <a:off x="741127" y="538986"/>
            <a:ext cx="857614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rmAutofit/>
          </a:bodyPr>
          <a:lstStyle>
            <a:defPPr>
              <a:defRPr lang="en-US"/>
            </a:defPPr>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400" b="1" dirty="0">
                <a:solidFill>
                  <a:schemeClr val="bg1"/>
                </a:solidFill>
                <a:latin typeface="Century Gothic" panose="020B0502020202020204" pitchFamily="34" charset="0"/>
                <a:cs typeface="Futura LT Pro Book"/>
              </a:rPr>
              <a:t>Session </a:t>
            </a:r>
            <a:r>
              <a:rPr lang="en-US" sz="4400" b="1" dirty="0">
                <a:solidFill>
                  <a:schemeClr val="bg1"/>
                </a:solidFill>
                <a:latin typeface="Century Gothic" panose="020B0502020202020204" pitchFamily="34" charset="0"/>
                <a:cs typeface="Futura LT Pro Book"/>
              </a:rPr>
              <a:t>o</a:t>
            </a:r>
            <a:r>
              <a:rPr sz="4400" b="1" dirty="0">
                <a:solidFill>
                  <a:schemeClr val="bg1"/>
                </a:solidFill>
                <a:latin typeface="Century Gothic" panose="020B0502020202020204" pitchFamily="34" charset="0"/>
                <a:cs typeface="Futura LT Pro Book"/>
              </a:rPr>
              <a:t>bjectives</a:t>
            </a:r>
          </a:p>
        </p:txBody>
      </p:sp>
      <p:sp>
        <p:nvSpPr>
          <p:cNvPr id="5" name="object 6"/>
          <p:cNvSpPr txBox="1"/>
          <p:nvPr/>
        </p:nvSpPr>
        <p:spPr>
          <a:xfrm>
            <a:off x="609600" y="1676400"/>
            <a:ext cx="9052560" cy="5943600"/>
          </a:xfrm>
          <a:prstGeom prst="rect">
            <a:avLst/>
          </a:prstGeom>
        </p:spPr>
        <p:txBody>
          <a:bodyPr wrap="square" lIns="0" tIns="0" rIns="0" bIns="0" rtlCol="0">
            <a:noAutofit/>
          </a:bodyPr>
          <a:lstStyle/>
          <a:p>
            <a:pPr marL="457200" indent="-457200">
              <a:spcAft>
                <a:spcPts val="600"/>
              </a:spcAft>
              <a:buFont typeface="Arial" panose="020B0604020202020204" pitchFamily="34" charset="0"/>
              <a:buChar char="•"/>
            </a:pPr>
            <a:r>
              <a:rPr lang="en-US" sz="3200" dirty="0">
                <a:latin typeface="Century Gothic" panose="020B0502020202020204" pitchFamily="34" charset="0"/>
                <a:cs typeface="Times New Roman" pitchFamily="18" charset="0"/>
              </a:rPr>
              <a:t>Explain the roles of the routine health information system (RHIS) in health system management</a:t>
            </a:r>
          </a:p>
          <a:p>
            <a:pPr marL="457200" indent="-457200">
              <a:spcAft>
                <a:spcPts val="600"/>
              </a:spcAft>
              <a:buFont typeface="Arial" panose="020B0604020202020204" pitchFamily="34" charset="0"/>
              <a:buChar char="•"/>
            </a:pPr>
            <a:r>
              <a:rPr lang="en-US" sz="3200" dirty="0">
                <a:latin typeface="Century Gothic" panose="020B0502020202020204" pitchFamily="34" charset="0"/>
                <a:cs typeface="Times New Roman" pitchFamily="18" charset="0"/>
              </a:rPr>
              <a:t>Describe the data management processes</a:t>
            </a:r>
          </a:p>
          <a:p>
            <a:pPr marL="457200" lvl="0" indent="-457200">
              <a:spcAft>
                <a:spcPts val="600"/>
              </a:spcAft>
              <a:buFont typeface="Arial" panose="020B0604020202020204" pitchFamily="34" charset="0"/>
              <a:buChar char="•"/>
            </a:pPr>
            <a:r>
              <a:rPr lang="en-US" sz="3200" dirty="0">
                <a:latin typeface="Century Gothic" panose="020B0502020202020204" pitchFamily="34" charset="0"/>
                <a:cs typeface="Times New Roman" pitchFamily="18" charset="0"/>
              </a:rPr>
              <a:t>Describe the importance of good RHIS data-management practices</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85971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914400" y="609600"/>
            <a:ext cx="6553200" cy="762000"/>
          </a:xfrm>
        </p:spPr>
        <p:txBody>
          <a:bodyPr>
            <a:noAutofit/>
          </a:bodyPr>
          <a:lstStyle/>
          <a:p>
            <a:pPr algn="l">
              <a:defRPr/>
            </a:pPr>
            <a:r>
              <a:rPr lang="en-US" altLang="en-US" sz="4400" kern="1200" dirty="0">
                <a:latin typeface="Century Gothic" panose="020B0502020202020204" pitchFamily="34" charset="0"/>
              </a:rPr>
              <a:t>Basic concepts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29614993"/>
              </p:ext>
            </p:extLst>
          </p:nvPr>
        </p:nvGraphicFramePr>
        <p:xfrm>
          <a:off x="838200" y="1676400"/>
          <a:ext cx="8549640" cy="5699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17858415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304800" y="476664"/>
            <a:ext cx="10112197" cy="949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Autofit/>
          </a:bodyPr>
          <a:lstStyle/>
          <a:p>
            <a:pPr fontAlgn="base">
              <a:spcBef>
                <a:spcPct val="0"/>
              </a:spcBef>
              <a:spcAft>
                <a:spcPct val="0"/>
              </a:spcAft>
            </a:pPr>
            <a:r>
              <a:rPr lang="en-US" altLang="en-US" sz="4200" b="1" dirty="0">
                <a:solidFill>
                  <a:schemeClr val="bg1"/>
                </a:solidFill>
                <a:latin typeface="Century Gothic" panose="020B0502020202020204" pitchFamily="34" charset="0"/>
                <a:ea typeface="+mj-ea"/>
                <a:cs typeface="Futura LT Pro Book"/>
              </a:rPr>
              <a:t>The role and importance of the RHIS</a:t>
            </a:r>
          </a:p>
        </p:txBody>
      </p:sp>
      <p:sp>
        <p:nvSpPr>
          <p:cNvPr id="5" name="Text Box 5"/>
          <p:cNvSpPr txBox="1">
            <a:spLocks noChangeArrowheads="1"/>
          </p:cNvSpPr>
          <p:nvPr/>
        </p:nvSpPr>
        <p:spPr bwMode="auto">
          <a:xfrm>
            <a:off x="76201" y="4995151"/>
            <a:ext cx="1400520" cy="592978"/>
          </a:xfrm>
          <a:prstGeom prst="rect">
            <a:avLst/>
          </a:prstGeom>
          <a:solidFill>
            <a:srgbClr val="40636D"/>
          </a:solidFill>
          <a:ln>
            <a:solidFill>
              <a:schemeClr val="bg2">
                <a:lumMod val="60000"/>
                <a:lumOff val="40000"/>
              </a:schemeClr>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dirty="0">
                <a:solidFill>
                  <a:schemeClr val="bg1"/>
                </a:solidFill>
                <a:latin typeface="Century Gothic" panose="020B0502020202020204" pitchFamily="34" charset="0"/>
              </a:rPr>
              <a:t>Facility/</a:t>
            </a:r>
          </a:p>
          <a:p>
            <a:pPr eaLnBrk="1" hangingPunct="1"/>
            <a:r>
              <a:rPr lang="en-US" altLang="en-US" sz="1600" b="1" dirty="0">
                <a:solidFill>
                  <a:schemeClr val="bg1"/>
                </a:solidFill>
                <a:latin typeface="Century Gothic" panose="020B0502020202020204" pitchFamily="34" charset="0"/>
              </a:rPr>
              <a:t>client</a:t>
            </a:r>
            <a:endParaRPr lang="en-US" altLang="en-US" sz="1600" dirty="0">
              <a:solidFill>
                <a:schemeClr val="bg1"/>
              </a:solidFill>
              <a:latin typeface="Century Gothic" panose="020B0502020202020204" pitchFamily="34" charset="0"/>
            </a:endParaRPr>
          </a:p>
        </p:txBody>
      </p:sp>
      <p:sp>
        <p:nvSpPr>
          <p:cNvPr id="6" name="Text Box 6"/>
          <p:cNvSpPr txBox="1">
            <a:spLocks noChangeArrowheads="1"/>
          </p:cNvSpPr>
          <p:nvPr/>
        </p:nvSpPr>
        <p:spPr bwMode="auto">
          <a:xfrm>
            <a:off x="76201" y="6569588"/>
            <a:ext cx="1400519" cy="349094"/>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sz="1600" b="1" dirty="0">
                <a:solidFill>
                  <a:schemeClr val="bg1"/>
                </a:solidFill>
                <a:latin typeface="Century Gothic" panose="020B0502020202020204" pitchFamily="34" charset="0"/>
              </a:rPr>
              <a:t>Community</a:t>
            </a:r>
            <a:endParaRPr lang="en-US" altLang="en-US" sz="1600" dirty="0">
              <a:solidFill>
                <a:schemeClr val="bg1"/>
              </a:solidFill>
              <a:latin typeface="Century Gothic" panose="020B0502020202020204" pitchFamily="34" charset="0"/>
            </a:endParaRPr>
          </a:p>
        </p:txBody>
      </p:sp>
      <p:sp>
        <p:nvSpPr>
          <p:cNvPr id="8" name="Text Box 8"/>
          <p:cNvSpPr txBox="1">
            <a:spLocks noChangeArrowheads="1"/>
          </p:cNvSpPr>
          <p:nvPr/>
        </p:nvSpPr>
        <p:spPr bwMode="auto">
          <a:xfrm>
            <a:off x="6544084" y="4973766"/>
            <a:ext cx="3325231" cy="1333979"/>
          </a:xfrm>
          <a:prstGeom prst="rect">
            <a:avLst/>
          </a:prstGeom>
          <a:solidFill>
            <a:srgbClr val="40636D"/>
          </a:solidFill>
          <a:ln>
            <a:solidFill>
              <a:schemeClr val="bg2"/>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management &amp; follow-up</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Health unit management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Work planning/priority setting</a:t>
            </a:r>
            <a:endParaRPr lang="en-US" altLang="en-US" sz="1600" dirty="0">
              <a:solidFill>
                <a:schemeClr val="bg1"/>
              </a:solidFill>
              <a:latin typeface="Century Gothic" panose="020B0502020202020204" pitchFamily="34" charset="0"/>
            </a:endParaRPr>
          </a:p>
        </p:txBody>
      </p:sp>
      <p:sp>
        <p:nvSpPr>
          <p:cNvPr id="9" name="AutoShape 9"/>
          <p:cNvSpPr>
            <a:spLocks noChangeArrowheads="1"/>
          </p:cNvSpPr>
          <p:nvPr/>
        </p:nvSpPr>
        <p:spPr bwMode="auto">
          <a:xfrm>
            <a:off x="5475427" y="5327944"/>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40636D"/>
          </a:solidFill>
          <a:ln w="9525">
            <a:solidFill>
              <a:schemeClr val="tx1"/>
            </a:solidFill>
            <a:miter lim="800000"/>
            <a:headEnd/>
            <a:tailEnd/>
          </a:ln>
        </p:spPr>
        <p:txBody>
          <a:bodyPr wrap="none" lIns="91898" tIns="45948" rIns="91898" bIns="45948" anchor="ctr"/>
          <a:lstStyle/>
          <a:p>
            <a:endParaRPr lang="en-IN" dirty="0"/>
          </a:p>
        </p:txBody>
      </p:sp>
      <p:sp>
        <p:nvSpPr>
          <p:cNvPr id="10" name="Text Box 15"/>
          <p:cNvSpPr txBox="1">
            <a:spLocks noChangeArrowheads="1"/>
          </p:cNvSpPr>
          <p:nvPr/>
        </p:nvSpPr>
        <p:spPr bwMode="auto">
          <a:xfrm>
            <a:off x="76200" y="3488220"/>
            <a:ext cx="1400568" cy="592978"/>
          </a:xfrm>
          <a:prstGeom prst="rect">
            <a:avLst/>
          </a:prstGeom>
          <a:solidFill>
            <a:srgbClr val="D66869"/>
          </a:solidFill>
          <a:ln>
            <a:solidFill>
              <a:schemeClr val="accent2">
                <a:lumMod val="60000"/>
                <a:lumOff val="4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600" dirty="0">
                <a:solidFill>
                  <a:srgbClr val="000000"/>
                </a:solidFill>
              </a:rPr>
              <a:t> </a:t>
            </a:r>
            <a:r>
              <a:rPr lang="en-US" altLang="en-US" sz="1600" b="1" dirty="0">
                <a:solidFill>
                  <a:schemeClr val="bg1"/>
                </a:solidFill>
                <a:latin typeface="Century Gothic" panose="020B0502020202020204" pitchFamily="34" charset="0"/>
              </a:rPr>
              <a:t>District</a:t>
            </a:r>
          </a:p>
          <a:p>
            <a:pPr algn="ctr" eaLnBrk="1" hangingPunct="1"/>
            <a:r>
              <a:rPr lang="en-US" altLang="en-US" sz="1600" b="1" dirty="0">
                <a:solidFill>
                  <a:schemeClr val="bg1"/>
                </a:solidFill>
                <a:latin typeface="Century Gothic" panose="020B0502020202020204" pitchFamily="34" charset="0"/>
              </a:rPr>
              <a:t>level</a:t>
            </a:r>
            <a:endParaRPr lang="en-US" altLang="en-US" sz="1600" dirty="0">
              <a:solidFill>
                <a:schemeClr val="bg1"/>
              </a:solidFill>
              <a:latin typeface="Century Gothic" panose="020B0502020202020204" pitchFamily="34" charset="0"/>
            </a:endParaRPr>
          </a:p>
        </p:txBody>
      </p:sp>
      <p:sp>
        <p:nvSpPr>
          <p:cNvPr id="12" name="Text Box 19"/>
          <p:cNvSpPr txBox="1">
            <a:spLocks noChangeArrowheads="1"/>
          </p:cNvSpPr>
          <p:nvPr/>
        </p:nvSpPr>
        <p:spPr bwMode="auto">
          <a:xfrm>
            <a:off x="6544086" y="3474786"/>
            <a:ext cx="3325231" cy="1333979"/>
          </a:xfrm>
          <a:prstGeom prst="rect">
            <a:avLst/>
          </a:prstGeom>
          <a:solidFill>
            <a:srgbClr val="D66869"/>
          </a:solidFill>
          <a:ln>
            <a:solidFill>
              <a:schemeClr val="accent2">
                <a:lumMod val="40000"/>
                <a:lumOff val="6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Planning (access)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Management (quality/efficiency)</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Supervision (performance)</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Disease surveillance</a:t>
            </a:r>
            <a:endParaRPr lang="en-US" altLang="en-US" sz="1600" dirty="0">
              <a:solidFill>
                <a:schemeClr val="bg1"/>
              </a:solidFill>
              <a:latin typeface="Century Gothic" panose="020B0502020202020204" pitchFamily="34" charset="0"/>
            </a:endParaRPr>
          </a:p>
        </p:txBody>
      </p:sp>
      <p:sp>
        <p:nvSpPr>
          <p:cNvPr id="13" name="AutoShape 20"/>
          <p:cNvSpPr>
            <a:spLocks noChangeArrowheads="1"/>
          </p:cNvSpPr>
          <p:nvPr/>
        </p:nvSpPr>
        <p:spPr bwMode="auto">
          <a:xfrm>
            <a:off x="5463382" y="3809591"/>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D66869"/>
          </a:solidFill>
          <a:ln w="9525">
            <a:solidFill>
              <a:schemeClr val="tx1"/>
            </a:solidFill>
            <a:miter lim="800000"/>
            <a:headEnd/>
            <a:tailEnd/>
          </a:ln>
        </p:spPr>
        <p:txBody>
          <a:bodyPr wrap="none" lIns="91898" tIns="45948" rIns="91898" bIns="45948" anchor="ctr"/>
          <a:lstStyle/>
          <a:p>
            <a:endParaRPr lang="en-IN" dirty="0"/>
          </a:p>
        </p:txBody>
      </p:sp>
      <p:sp>
        <p:nvSpPr>
          <p:cNvPr id="14" name="Text Box 21"/>
          <p:cNvSpPr txBox="1">
            <a:spLocks noChangeArrowheads="1"/>
          </p:cNvSpPr>
          <p:nvPr/>
        </p:nvSpPr>
        <p:spPr bwMode="auto">
          <a:xfrm>
            <a:off x="76200" y="2181994"/>
            <a:ext cx="1400520" cy="592978"/>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r>
              <a:rPr lang="en-US" altLang="en-US" sz="1600" dirty="0">
                <a:solidFill>
                  <a:srgbClr val="000000"/>
                </a:solidFill>
              </a:rPr>
              <a:t> </a:t>
            </a:r>
            <a:r>
              <a:rPr lang="en-US" altLang="en-US" sz="1600" b="1" dirty="0">
                <a:solidFill>
                  <a:srgbClr val="000000"/>
                </a:solidFill>
                <a:latin typeface="Century Gothic" panose="020B0502020202020204" pitchFamily="34" charset="0"/>
              </a:rPr>
              <a:t>National</a:t>
            </a:r>
          </a:p>
          <a:p>
            <a:pPr algn="ctr" eaLnBrk="1" hangingPunct="1"/>
            <a:r>
              <a:rPr lang="en-US" altLang="en-US" sz="1600" b="1" dirty="0">
                <a:solidFill>
                  <a:srgbClr val="000000"/>
                </a:solidFill>
                <a:latin typeface="Century Gothic" panose="020B0502020202020204" pitchFamily="34" charset="0"/>
              </a:rPr>
              <a:t>level</a:t>
            </a:r>
            <a:endParaRPr lang="en-US" altLang="en-US" sz="1600" dirty="0">
              <a:solidFill>
                <a:srgbClr val="000000"/>
              </a:solidFill>
              <a:latin typeface="Century Gothic" panose="020B0502020202020204" pitchFamily="34" charset="0"/>
            </a:endParaRPr>
          </a:p>
        </p:txBody>
      </p:sp>
      <p:sp>
        <p:nvSpPr>
          <p:cNvPr id="15" name="Text Box 22"/>
          <p:cNvSpPr txBox="1">
            <a:spLocks noChangeArrowheads="1"/>
          </p:cNvSpPr>
          <p:nvPr/>
        </p:nvSpPr>
        <p:spPr bwMode="auto">
          <a:xfrm>
            <a:off x="1584720" y="1818447"/>
            <a:ext cx="3738671" cy="1325487"/>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service statistics</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management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Aggregated surveillance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Financial data</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Vital registration systems</a:t>
            </a:r>
            <a:endParaRPr lang="en-US" altLang="en-US" sz="1600" dirty="0">
              <a:solidFill>
                <a:srgbClr val="000000"/>
              </a:solidFill>
              <a:latin typeface="Century Gothic" panose="020B0502020202020204" pitchFamily="34" charset="0"/>
            </a:endParaRPr>
          </a:p>
        </p:txBody>
      </p:sp>
      <p:sp>
        <p:nvSpPr>
          <p:cNvPr id="16" name="Text Box 23"/>
          <p:cNvSpPr txBox="1">
            <a:spLocks noChangeArrowheads="1"/>
          </p:cNvSpPr>
          <p:nvPr/>
        </p:nvSpPr>
        <p:spPr bwMode="auto">
          <a:xfrm>
            <a:off x="6544085" y="1774180"/>
            <a:ext cx="3325231" cy="1569655"/>
          </a:xfrm>
          <a:prstGeom prst="rect">
            <a:avLst/>
          </a:prstGeom>
          <a:solidFill>
            <a:srgbClr val="D7D4B2"/>
          </a:solidFill>
          <a:ln>
            <a:no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Policymaking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Strategic planning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Program tracking</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Disease surveillance</a:t>
            </a:r>
          </a:p>
          <a:p>
            <a:pPr marL="285750" indent="-285750" eaLnBrk="1" hangingPunct="1">
              <a:buFont typeface="Arial" panose="020B0604020202020204" pitchFamily="34" charset="0"/>
              <a:buChar char="•"/>
            </a:pPr>
            <a:r>
              <a:rPr lang="en-US" altLang="en-US" sz="1600" b="1" dirty="0">
                <a:solidFill>
                  <a:srgbClr val="000000"/>
                </a:solidFill>
                <a:latin typeface="Century Gothic" panose="020B0502020202020204" pitchFamily="34" charset="0"/>
              </a:rPr>
              <a:t>Technical &amp; logistical support</a:t>
            </a:r>
            <a:endParaRPr lang="en-US" altLang="en-US" sz="1600" dirty="0">
              <a:solidFill>
                <a:srgbClr val="000000"/>
              </a:solidFill>
              <a:latin typeface="Century Gothic" panose="020B0502020202020204" pitchFamily="34" charset="0"/>
            </a:endParaRPr>
          </a:p>
        </p:txBody>
      </p:sp>
      <p:sp>
        <p:nvSpPr>
          <p:cNvPr id="17" name="AutoShape 24"/>
          <p:cNvSpPr>
            <a:spLocks noChangeArrowheads="1"/>
          </p:cNvSpPr>
          <p:nvPr/>
        </p:nvSpPr>
        <p:spPr bwMode="auto">
          <a:xfrm>
            <a:off x="5466227" y="2259178"/>
            <a:ext cx="925373" cy="331622"/>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D7D4B2"/>
          </a:solidFill>
          <a:ln w="9525">
            <a:solidFill>
              <a:schemeClr val="tx1"/>
            </a:solidFill>
            <a:miter lim="800000"/>
            <a:headEnd/>
            <a:tailEnd/>
          </a:ln>
        </p:spPr>
        <p:txBody>
          <a:bodyPr wrap="none" lIns="91898" tIns="45948" rIns="91898" bIns="45948" anchor="ctr"/>
          <a:lstStyle/>
          <a:p>
            <a:endParaRPr lang="en-IN" dirty="0"/>
          </a:p>
        </p:txBody>
      </p:sp>
      <p:sp>
        <p:nvSpPr>
          <p:cNvPr id="19" name="Text Box 26"/>
          <p:cNvSpPr txBox="1">
            <a:spLocks noChangeArrowheads="1"/>
          </p:cNvSpPr>
          <p:nvPr/>
        </p:nvSpPr>
        <p:spPr bwMode="auto">
          <a:xfrm>
            <a:off x="6544086" y="6436459"/>
            <a:ext cx="3313534" cy="1087758"/>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management &amp; follow-up</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Supplies management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Community awareness</a:t>
            </a:r>
            <a:endParaRPr lang="en-US" altLang="en-US" sz="1600" dirty="0">
              <a:solidFill>
                <a:schemeClr val="bg1"/>
              </a:solidFill>
              <a:latin typeface="Century Gothic" panose="020B0502020202020204" pitchFamily="34" charset="0"/>
            </a:endParaRPr>
          </a:p>
        </p:txBody>
      </p:sp>
      <p:sp>
        <p:nvSpPr>
          <p:cNvPr id="20" name="AutoShape 27"/>
          <p:cNvSpPr>
            <a:spLocks noChangeArrowheads="1"/>
          </p:cNvSpPr>
          <p:nvPr/>
        </p:nvSpPr>
        <p:spPr bwMode="auto">
          <a:xfrm>
            <a:off x="5475427" y="6644088"/>
            <a:ext cx="922020" cy="32811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565287"/>
          </a:solidFill>
          <a:ln>
            <a:headEnd/>
            <a:tailEnd/>
          </a:ln>
          <a:effectLst/>
        </p:spPr>
        <p:style>
          <a:lnRef idx="1">
            <a:schemeClr val="accent4"/>
          </a:lnRef>
          <a:fillRef idx="2">
            <a:schemeClr val="accent4"/>
          </a:fillRef>
          <a:effectRef idx="1">
            <a:schemeClr val="accent4"/>
          </a:effectRef>
          <a:fontRef idx="minor">
            <a:schemeClr val="dk1"/>
          </a:fontRef>
        </p:style>
        <p:txBody>
          <a:bodyPr wrap="none" lIns="91898" tIns="45948" rIns="91898" bIns="45948" anchor="ctr"/>
          <a:lstStyle/>
          <a:p>
            <a:endParaRPr lang="en-IN" dirty="0"/>
          </a:p>
        </p:txBody>
      </p:sp>
      <p:sp>
        <p:nvSpPr>
          <p:cNvPr id="21" name="Text Box 28"/>
          <p:cNvSpPr txBox="1">
            <a:spLocks noChangeArrowheads="1"/>
          </p:cNvSpPr>
          <p:nvPr/>
        </p:nvSpPr>
        <p:spPr bwMode="auto">
          <a:xfrm>
            <a:off x="2147388" y="1416867"/>
            <a:ext cx="694662" cy="37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dirty="0">
                <a:solidFill>
                  <a:srgbClr val="4F6529"/>
                </a:solidFill>
                <a:latin typeface="Century Gothic" panose="020B0502020202020204" pitchFamily="34" charset="0"/>
              </a:rPr>
              <a:t>TYPE</a:t>
            </a:r>
            <a:endParaRPr lang="en-US" altLang="en-US" dirty="0">
              <a:solidFill>
                <a:srgbClr val="4F6529"/>
              </a:solidFill>
              <a:latin typeface="Century Gothic" panose="020B0502020202020204" pitchFamily="34" charset="0"/>
            </a:endParaRPr>
          </a:p>
        </p:txBody>
      </p:sp>
      <p:sp>
        <p:nvSpPr>
          <p:cNvPr id="22" name="Text Box 29"/>
          <p:cNvSpPr txBox="1">
            <a:spLocks noChangeArrowheads="1"/>
          </p:cNvSpPr>
          <p:nvPr/>
        </p:nvSpPr>
        <p:spPr bwMode="auto">
          <a:xfrm>
            <a:off x="7926639" y="1416867"/>
            <a:ext cx="593673" cy="379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altLang="en-US" b="1" dirty="0">
                <a:solidFill>
                  <a:srgbClr val="4F6529"/>
                </a:solidFill>
                <a:latin typeface="Century Gothic" panose="020B0502020202020204" pitchFamily="34" charset="0"/>
              </a:rPr>
              <a:t>USE</a:t>
            </a:r>
            <a:endParaRPr lang="en-US" altLang="en-US" dirty="0">
              <a:solidFill>
                <a:srgbClr val="4F6529"/>
              </a:solidFill>
              <a:latin typeface="Century Gothic" panose="020B0502020202020204" pitchFamily="34" charset="0"/>
            </a:endParaRPr>
          </a:p>
        </p:txBody>
      </p:sp>
      <p:sp>
        <p:nvSpPr>
          <p:cNvPr id="23" name="Text Box 7"/>
          <p:cNvSpPr txBox="1">
            <a:spLocks noChangeArrowheads="1"/>
          </p:cNvSpPr>
          <p:nvPr/>
        </p:nvSpPr>
        <p:spPr bwMode="auto">
          <a:xfrm>
            <a:off x="1574111" y="4781324"/>
            <a:ext cx="3759888" cy="1325487"/>
          </a:xfrm>
          <a:prstGeom prst="rect">
            <a:avLst/>
          </a:prstGeom>
          <a:solidFill>
            <a:srgbClr val="40636D"/>
          </a:solidFill>
          <a:ln>
            <a:solidFill>
              <a:schemeClr val="bg2"/>
            </a:solidFill>
            <a:headEnd/>
            <a:tailEnd/>
          </a:ln>
          <a:effectLst/>
        </p:spPr>
        <p:style>
          <a:lnRef idx="1">
            <a:schemeClr val="accent5"/>
          </a:lnRef>
          <a:fillRef idx="2">
            <a:schemeClr val="accent5"/>
          </a:fillRef>
          <a:effectRef idx="1">
            <a:schemeClr val="accent5"/>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Client records </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Financial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Supply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Facility logbooks/data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community data</a:t>
            </a:r>
            <a:endParaRPr lang="en-US" altLang="en-US" sz="1600" dirty="0">
              <a:solidFill>
                <a:schemeClr val="bg1"/>
              </a:solidFill>
              <a:latin typeface="Century Gothic" panose="020B0502020202020204" pitchFamily="34" charset="0"/>
            </a:endParaRPr>
          </a:p>
        </p:txBody>
      </p:sp>
      <p:sp>
        <p:nvSpPr>
          <p:cNvPr id="24" name="Text Box 18"/>
          <p:cNvSpPr txBox="1">
            <a:spLocks noChangeArrowheads="1"/>
          </p:cNvSpPr>
          <p:nvPr/>
        </p:nvSpPr>
        <p:spPr bwMode="auto">
          <a:xfrm>
            <a:off x="1583191" y="3312658"/>
            <a:ext cx="3738671" cy="1325487"/>
          </a:xfrm>
          <a:prstGeom prst="rect">
            <a:avLst/>
          </a:prstGeom>
          <a:solidFill>
            <a:srgbClr val="D66869"/>
          </a:solidFill>
          <a:ln>
            <a:solidFill>
              <a:schemeClr val="accent2">
                <a:lumMod val="40000"/>
                <a:lumOff val="60000"/>
              </a:schemeClr>
            </a:solidFill>
            <a:headEnd/>
            <a:tailEnd/>
          </a:ln>
          <a:effectLst/>
        </p:spPr>
        <p:style>
          <a:lnRef idx="1">
            <a:schemeClr val="accent2"/>
          </a:lnRef>
          <a:fillRef idx="2">
            <a:schemeClr val="accent2"/>
          </a:fillRef>
          <a:effectRef idx="1">
            <a:schemeClr val="accent2"/>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service statistics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Aggregated management data</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Sentinel sites </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Observation checklist</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Self-evaluation</a:t>
            </a:r>
          </a:p>
        </p:txBody>
      </p:sp>
      <p:sp>
        <p:nvSpPr>
          <p:cNvPr id="25" name="Text Box 25"/>
          <p:cNvSpPr txBox="1">
            <a:spLocks noChangeArrowheads="1"/>
          </p:cNvSpPr>
          <p:nvPr/>
        </p:nvSpPr>
        <p:spPr bwMode="auto">
          <a:xfrm>
            <a:off x="1571055" y="6282692"/>
            <a:ext cx="3762945" cy="1333979"/>
          </a:xfrm>
          <a:prstGeom prst="rect">
            <a:avLst/>
          </a:prstGeom>
          <a:solidFill>
            <a:srgbClr val="565287"/>
          </a:solidFill>
          <a:ln>
            <a:solidFill>
              <a:schemeClr val="bg1">
                <a:lumMod val="60000"/>
                <a:lumOff val="40000"/>
              </a:schemeClr>
            </a:solidFill>
            <a:headEnd/>
            <a:tailEnd/>
          </a:ln>
          <a:effectLst/>
        </p:spPr>
        <p:style>
          <a:lnRef idx="1">
            <a:schemeClr val="accent4"/>
          </a:lnRef>
          <a:fillRef idx="2">
            <a:schemeClr val="accent4"/>
          </a:fillRef>
          <a:effectRef idx="1">
            <a:schemeClr val="accent4"/>
          </a:effectRef>
          <a:fontRef idx="minor">
            <a:schemeClr val="dk1"/>
          </a:fontRef>
        </p:style>
        <p:txBody>
          <a:bodyPr wrap="square" lIns="101878" tIns="50939" rIns="101878" bIns="50939">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Birth and death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School records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Community-based distribution  logbooks</a:t>
            </a:r>
          </a:p>
          <a:p>
            <a:pPr marL="285750" indent="-285750" eaLnBrk="1" hangingPunct="1">
              <a:buFont typeface="Arial" panose="020B0604020202020204" pitchFamily="34" charset="0"/>
              <a:buChar char="•"/>
            </a:pPr>
            <a:r>
              <a:rPr lang="en-US" altLang="en-US" sz="1600" b="1" dirty="0">
                <a:solidFill>
                  <a:schemeClr val="bg1"/>
                </a:solidFill>
                <a:latin typeface="Century Gothic" panose="020B0502020202020204" pitchFamily="34" charset="0"/>
              </a:rPr>
              <a:t>Drug revolving fund records</a:t>
            </a:r>
            <a:endParaRPr lang="en-US" altLang="en-US" sz="1600" dirty="0">
              <a:solidFill>
                <a:schemeClr val="bg1"/>
              </a:solidFill>
              <a:latin typeface="Century Gothic" panose="020B0502020202020204" pitchFamily="34" charset="0"/>
            </a:endParaRPr>
          </a:p>
        </p:txBody>
      </p:sp>
      <p:pic>
        <p:nvPicPr>
          <p:cNvPr id="26" name="Pictur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7444452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762000" y="650363"/>
            <a:ext cx="9104629" cy="677108"/>
          </a:xfrm>
        </p:spPr>
        <p:txBody>
          <a:bodyPr/>
          <a:lstStyle/>
          <a:p>
            <a:pPr algn="l">
              <a:defRPr/>
            </a:pPr>
            <a:r>
              <a:rPr lang="en-US" altLang="en-US" sz="4400" kern="1200" dirty="0">
                <a:latin typeface="Century Gothic" panose="020B0502020202020204" pitchFamily="34" charset="0"/>
              </a:rPr>
              <a:t>Examples of RHIS subsystems </a:t>
            </a:r>
          </a:p>
        </p:txBody>
      </p:sp>
      <p:sp>
        <p:nvSpPr>
          <p:cNvPr id="3" name="Content Placeholder 2"/>
          <p:cNvSpPr>
            <a:spLocks noGrp="1"/>
          </p:cNvSpPr>
          <p:nvPr>
            <p:ph idx="1"/>
          </p:nvPr>
        </p:nvSpPr>
        <p:spPr>
          <a:xfrm>
            <a:off x="609600" y="1676400"/>
            <a:ext cx="9448800" cy="5923280"/>
          </a:xfrm>
        </p:spPr>
        <p:txBody>
          <a:bodyPr>
            <a:normAutofit/>
          </a:bodyPr>
          <a:lstStyle/>
          <a:p>
            <a:pPr>
              <a:defRPr/>
            </a:pPr>
            <a:r>
              <a:rPr lang="en-US" sz="2400" b="1" dirty="0">
                <a:solidFill>
                  <a:srgbClr val="4F6529"/>
                </a:solidFill>
                <a:latin typeface="Century Gothic" panose="020B0502020202020204" pitchFamily="34" charset="0"/>
              </a:rPr>
              <a:t>Individual records systems </a:t>
            </a:r>
            <a:r>
              <a:rPr lang="en-US" sz="2400" dirty="0">
                <a:latin typeface="Century Gothic" panose="020B0502020202020204" pitchFamily="34" charset="0"/>
              </a:rPr>
              <a:t>(facility and community-based)</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Paper-based records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Electronic medical records (EMRs)</a:t>
            </a:r>
          </a:p>
          <a:p>
            <a:pPr lvl="1">
              <a:defRPr/>
            </a:pPr>
            <a:endParaRPr lang="en-US" sz="2400" dirty="0">
              <a:solidFill>
                <a:schemeClr val="tx1"/>
              </a:solidFill>
              <a:latin typeface="Century Gothic" panose="020B0502020202020204" pitchFamily="34" charset="0"/>
            </a:endParaRPr>
          </a:p>
          <a:p>
            <a:pPr>
              <a:defRPr/>
            </a:pPr>
            <a:r>
              <a:rPr lang="en-US" sz="2400" b="1" dirty="0">
                <a:solidFill>
                  <a:srgbClr val="4F6529"/>
                </a:solidFill>
                <a:latin typeface="Century Gothic" panose="020B0502020202020204" pitchFamily="34" charset="0"/>
              </a:rPr>
              <a:t>Services records systems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Health management information system (HMIS)</a:t>
            </a:r>
          </a:p>
          <a:p>
            <a:pPr marL="466725" lvl="2" indent="447675">
              <a:buFont typeface="Arial" panose="020B0604020202020204" pitchFamily="34" charset="0"/>
              <a:buChar char="•"/>
              <a:defRPr/>
            </a:pPr>
            <a:r>
              <a:rPr lang="en-US" sz="2400" dirty="0">
                <a:solidFill>
                  <a:schemeClr val="tx1"/>
                </a:solidFill>
                <a:latin typeface="Century Gothic" panose="020B0502020202020204" pitchFamily="34" charset="0"/>
              </a:rPr>
              <a:t>Community health information system (CHIS)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Integrated disease surveillance and response (IDSR) systems</a:t>
            </a:r>
          </a:p>
          <a:p>
            <a:pPr marL="509412" lvl="1">
              <a:defRPr/>
            </a:pPr>
            <a:endParaRPr lang="en-US" sz="2400" b="1" dirty="0">
              <a:solidFill>
                <a:schemeClr val="tx1"/>
              </a:solidFill>
              <a:latin typeface="Century Gothic" panose="020B0502020202020204" pitchFamily="34" charset="0"/>
            </a:endParaRPr>
          </a:p>
          <a:p>
            <a:pPr>
              <a:defRPr/>
            </a:pPr>
            <a:r>
              <a:rPr lang="en-US" sz="2400" b="1" dirty="0">
                <a:solidFill>
                  <a:srgbClr val="4F6529"/>
                </a:solidFill>
                <a:latin typeface="Century Gothic" panose="020B0502020202020204" pitchFamily="34" charset="0"/>
              </a:rPr>
              <a:t>Administrative records systems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Financial management information system </a:t>
            </a:r>
          </a:p>
          <a:p>
            <a:pPr lvl="1">
              <a:defRPr/>
            </a:pPr>
            <a:r>
              <a:rPr lang="en-US" sz="2400" dirty="0">
                <a:solidFill>
                  <a:schemeClr val="tx1"/>
                </a:solidFill>
                <a:latin typeface="Century Gothic" panose="020B0502020202020204" pitchFamily="34" charset="0"/>
              </a:rPr>
              <a:t>     (FMIS, such as national health accounts [NHAs])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Human resource information system (HRIS, such as iHRIS)</a:t>
            </a:r>
          </a:p>
          <a:p>
            <a:pPr marL="914400" lvl="1" indent="-457200">
              <a:buFont typeface="Arial" panose="020B0604020202020204" pitchFamily="34" charset="0"/>
              <a:buChar char="•"/>
              <a:defRPr/>
            </a:pPr>
            <a:r>
              <a:rPr lang="en-US" sz="2400" dirty="0">
                <a:solidFill>
                  <a:schemeClr val="tx1"/>
                </a:solidFill>
                <a:latin typeface="Century Gothic" panose="020B0502020202020204" pitchFamily="34" charset="0"/>
              </a:rPr>
              <a:t>Logistics management information system (LMIS)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4251346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1"/>
          <p:cNvSpPr txBox="1"/>
          <p:nvPr/>
        </p:nvSpPr>
        <p:spPr>
          <a:xfrm>
            <a:off x="457200" y="480995"/>
            <a:ext cx="9199181" cy="90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Autofit/>
          </a:bodyPr>
          <a:lstStyle>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200" b="1" dirty="0">
                <a:solidFill>
                  <a:schemeClr val="bg1"/>
                </a:solidFill>
                <a:latin typeface="Century Gothic" panose="020B0502020202020204" pitchFamily="34" charset="0"/>
                <a:cs typeface="Futura LT Pro Book"/>
              </a:rPr>
              <a:t>RHIS</a:t>
            </a:r>
            <a:r>
              <a:rPr lang="en-US" sz="4200" b="1" dirty="0">
                <a:solidFill>
                  <a:schemeClr val="bg1"/>
                </a:solidFill>
                <a:latin typeface="Century Gothic" panose="020B0502020202020204" pitchFamily="34" charset="0"/>
                <a:cs typeface="Futura LT Pro Book"/>
              </a:rPr>
              <a:t> data management processes</a:t>
            </a:r>
            <a:endParaRPr sz="4200" b="1" dirty="0">
              <a:solidFill>
                <a:schemeClr val="bg1"/>
              </a:solidFill>
              <a:latin typeface="Century Gothic" panose="020B0502020202020204" pitchFamily="34" charset="0"/>
              <a:cs typeface="Futura LT Pro Book"/>
            </a:endParaRPr>
          </a:p>
        </p:txBody>
      </p:sp>
      <p:sp>
        <p:nvSpPr>
          <p:cNvPr id="5" name="object 34"/>
          <p:cNvSpPr/>
          <p:nvPr/>
        </p:nvSpPr>
        <p:spPr>
          <a:xfrm>
            <a:off x="8314519" y="2867976"/>
            <a:ext cx="0" cy="1170660"/>
          </a:xfrm>
          <a:custGeom>
            <a:avLst/>
            <a:gdLst/>
            <a:ahLst/>
            <a:cxnLst/>
            <a:rect l="l" t="t" r="r" b="b"/>
            <a:pathLst>
              <a:path h="1139825">
                <a:moveTo>
                  <a:pt x="0" y="0"/>
                </a:moveTo>
                <a:lnTo>
                  <a:pt x="0" y="1139825"/>
                </a:lnTo>
              </a:path>
            </a:pathLst>
          </a:custGeom>
          <a:ln w="38100">
            <a:solidFill>
              <a:srgbClr val="1E185F"/>
            </a:solidFill>
          </a:ln>
        </p:spPr>
        <p:txBody>
          <a:bodyPr wrap="square" lIns="0" tIns="0" rIns="0" bIns="0" rtlCol="0">
            <a:noAutofit/>
          </a:bodyPr>
          <a:lstStyle/>
          <a:p>
            <a:endParaRPr dirty="0"/>
          </a:p>
        </p:txBody>
      </p:sp>
      <p:sp>
        <p:nvSpPr>
          <p:cNvPr id="6" name="object 35"/>
          <p:cNvSpPr/>
          <p:nvPr/>
        </p:nvSpPr>
        <p:spPr>
          <a:xfrm>
            <a:off x="8314519" y="4508204"/>
            <a:ext cx="0" cy="1333704"/>
          </a:xfrm>
          <a:custGeom>
            <a:avLst/>
            <a:gdLst/>
            <a:ahLst/>
            <a:cxnLst/>
            <a:rect l="l" t="t" r="r" b="b"/>
            <a:pathLst>
              <a:path h="1298575">
                <a:moveTo>
                  <a:pt x="0" y="0"/>
                </a:moveTo>
                <a:lnTo>
                  <a:pt x="0" y="1298575"/>
                </a:lnTo>
              </a:path>
            </a:pathLst>
          </a:custGeom>
          <a:ln w="38100">
            <a:solidFill>
              <a:srgbClr val="1E185F"/>
            </a:solidFill>
          </a:ln>
        </p:spPr>
        <p:txBody>
          <a:bodyPr wrap="square" lIns="0" tIns="0" rIns="0" bIns="0" rtlCol="0">
            <a:noAutofit/>
          </a:bodyPr>
          <a:lstStyle/>
          <a:p>
            <a:endParaRPr dirty="0"/>
          </a:p>
        </p:txBody>
      </p:sp>
      <p:sp>
        <p:nvSpPr>
          <p:cNvPr id="9" name="object 38"/>
          <p:cNvSpPr/>
          <p:nvPr/>
        </p:nvSpPr>
        <p:spPr>
          <a:xfrm>
            <a:off x="6432153" y="4038636"/>
            <a:ext cx="2674473" cy="469568"/>
          </a:xfrm>
          <a:custGeom>
            <a:avLst/>
            <a:gdLst/>
            <a:ahLst/>
            <a:cxnLst/>
            <a:rect l="l" t="t" r="r" b="b"/>
            <a:pathLst>
              <a:path w="2590800" h="457200">
                <a:moveTo>
                  <a:pt x="0" y="457200"/>
                </a:moveTo>
                <a:lnTo>
                  <a:pt x="2590800" y="457200"/>
                </a:lnTo>
                <a:lnTo>
                  <a:pt x="2590800" y="0"/>
                </a:lnTo>
                <a:lnTo>
                  <a:pt x="0" y="0"/>
                </a:lnTo>
                <a:lnTo>
                  <a:pt x="0" y="457200"/>
                </a:lnTo>
                <a:close/>
              </a:path>
            </a:pathLst>
          </a:custGeom>
          <a:solidFill>
            <a:srgbClr val="E5E8DF"/>
          </a:solidFill>
        </p:spPr>
        <p:txBody>
          <a:bodyPr wrap="square" lIns="0" tIns="0" rIns="0" bIns="0" rtlCol="0">
            <a:noAutofit/>
          </a:bodyPr>
          <a:lstStyle/>
          <a:p>
            <a:pPr algn="ctr"/>
            <a:r>
              <a:rPr lang="en-US" sz="2400" b="1" dirty="0">
                <a:solidFill>
                  <a:srgbClr val="4F6529"/>
                </a:solidFill>
                <a:latin typeface="Century Gothic" panose="020B0502020202020204" pitchFamily="34" charset="0"/>
              </a:rPr>
              <a:t>Management</a:t>
            </a:r>
            <a:endParaRPr sz="2400" b="1" dirty="0">
              <a:solidFill>
                <a:srgbClr val="4F6529"/>
              </a:solidFill>
              <a:latin typeface="Century Gothic" panose="020B0502020202020204" pitchFamily="34" charset="0"/>
            </a:endParaRPr>
          </a:p>
        </p:txBody>
      </p:sp>
      <p:sp>
        <p:nvSpPr>
          <p:cNvPr id="10" name="object 39"/>
          <p:cNvSpPr/>
          <p:nvPr/>
        </p:nvSpPr>
        <p:spPr>
          <a:xfrm>
            <a:off x="8078536" y="2867974"/>
            <a:ext cx="235983" cy="0"/>
          </a:xfrm>
          <a:custGeom>
            <a:avLst/>
            <a:gdLst/>
            <a:ahLst/>
            <a:cxnLst/>
            <a:rect l="l" t="t" r="r" b="b"/>
            <a:pathLst>
              <a:path w="228600">
                <a:moveTo>
                  <a:pt x="0" y="0"/>
                </a:moveTo>
                <a:lnTo>
                  <a:pt x="228600" y="0"/>
                </a:lnTo>
              </a:path>
            </a:pathLst>
          </a:custGeom>
          <a:ln w="38100">
            <a:solidFill>
              <a:srgbClr val="1E185F"/>
            </a:solidFill>
          </a:ln>
        </p:spPr>
        <p:txBody>
          <a:bodyPr wrap="square" lIns="0" tIns="0" rIns="0" bIns="0" rtlCol="0">
            <a:noAutofit/>
          </a:bodyPr>
          <a:lstStyle/>
          <a:p>
            <a:endParaRPr dirty="0"/>
          </a:p>
        </p:txBody>
      </p:sp>
      <p:sp>
        <p:nvSpPr>
          <p:cNvPr id="11" name="object 40"/>
          <p:cNvSpPr/>
          <p:nvPr/>
        </p:nvSpPr>
        <p:spPr>
          <a:xfrm>
            <a:off x="8078536" y="5841906"/>
            <a:ext cx="235983" cy="0"/>
          </a:xfrm>
          <a:custGeom>
            <a:avLst/>
            <a:gdLst/>
            <a:ahLst/>
            <a:cxnLst/>
            <a:rect l="l" t="t" r="r" b="b"/>
            <a:pathLst>
              <a:path w="228600">
                <a:moveTo>
                  <a:pt x="0" y="0"/>
                </a:moveTo>
                <a:lnTo>
                  <a:pt x="228600" y="0"/>
                </a:lnTo>
              </a:path>
            </a:pathLst>
          </a:custGeom>
          <a:ln w="38100">
            <a:solidFill>
              <a:srgbClr val="1E185F"/>
            </a:solidFill>
          </a:ln>
        </p:spPr>
        <p:txBody>
          <a:bodyPr wrap="square" lIns="0" tIns="0" rIns="0" bIns="0" rtlCol="0">
            <a:noAutofit/>
          </a:bodyPr>
          <a:lstStyle/>
          <a:p>
            <a:endParaRPr dirty="0"/>
          </a:p>
        </p:txBody>
      </p:sp>
      <p:sp>
        <p:nvSpPr>
          <p:cNvPr id="18" name="object 47"/>
          <p:cNvSpPr/>
          <p:nvPr/>
        </p:nvSpPr>
        <p:spPr>
          <a:xfrm>
            <a:off x="4693597" y="3135135"/>
            <a:ext cx="1801074" cy="792918"/>
          </a:xfrm>
          <a:custGeom>
            <a:avLst/>
            <a:gdLst/>
            <a:ahLst/>
            <a:cxnLst/>
            <a:rect l="l" t="t" r="r" b="b"/>
            <a:pathLst>
              <a:path w="1744725" h="772033">
                <a:moveTo>
                  <a:pt x="0" y="0"/>
                </a:moveTo>
                <a:lnTo>
                  <a:pt x="594487" y="526923"/>
                </a:lnTo>
                <a:lnTo>
                  <a:pt x="658240" y="367030"/>
                </a:lnTo>
                <a:lnTo>
                  <a:pt x="1672843" y="772033"/>
                </a:lnTo>
                <a:lnTo>
                  <a:pt x="1744725" y="591947"/>
                </a:lnTo>
                <a:lnTo>
                  <a:pt x="730122" y="186944"/>
                </a:lnTo>
                <a:lnTo>
                  <a:pt x="794003" y="27051"/>
                </a:lnTo>
                <a:lnTo>
                  <a:pt x="0" y="0"/>
                </a:lnTo>
                <a:close/>
              </a:path>
            </a:pathLst>
          </a:custGeom>
          <a:solidFill>
            <a:srgbClr val="1E185F"/>
          </a:solidFill>
        </p:spPr>
        <p:txBody>
          <a:bodyPr wrap="square" lIns="0" tIns="0" rIns="0" bIns="0" rtlCol="0">
            <a:noAutofit/>
          </a:bodyPr>
          <a:lstStyle/>
          <a:p>
            <a:endParaRPr dirty="0"/>
          </a:p>
        </p:txBody>
      </p:sp>
      <p:sp>
        <p:nvSpPr>
          <p:cNvPr id="21" name="object 27"/>
          <p:cNvSpPr/>
          <p:nvPr/>
        </p:nvSpPr>
        <p:spPr>
          <a:xfrm>
            <a:off x="3457204" y="6233214"/>
            <a:ext cx="117991" cy="544569"/>
          </a:xfrm>
          <a:custGeom>
            <a:avLst/>
            <a:gdLst/>
            <a:ahLst/>
            <a:cxnLst/>
            <a:rect l="l" t="t" r="r" b="b"/>
            <a:pathLst>
              <a:path w="114300" h="530225">
                <a:moveTo>
                  <a:pt x="38100" y="415924"/>
                </a:moveTo>
                <a:lnTo>
                  <a:pt x="0" y="415925"/>
                </a:lnTo>
                <a:lnTo>
                  <a:pt x="57150" y="530225"/>
                </a:lnTo>
                <a:lnTo>
                  <a:pt x="114300" y="415925"/>
                </a:lnTo>
                <a:lnTo>
                  <a:pt x="76199" y="415925"/>
                </a:lnTo>
                <a:lnTo>
                  <a:pt x="76200" y="434975"/>
                </a:lnTo>
                <a:lnTo>
                  <a:pt x="38100" y="434975"/>
                </a:lnTo>
                <a:lnTo>
                  <a:pt x="38100" y="415924"/>
                </a:lnTo>
                <a:close/>
              </a:path>
              <a:path w="114300" h="530225">
                <a:moveTo>
                  <a:pt x="38100" y="434975"/>
                </a:moveTo>
                <a:lnTo>
                  <a:pt x="76200" y="434975"/>
                </a:lnTo>
                <a:lnTo>
                  <a:pt x="76200" y="0"/>
                </a:lnTo>
                <a:lnTo>
                  <a:pt x="38100" y="0"/>
                </a:lnTo>
                <a:lnTo>
                  <a:pt x="38100" y="434975"/>
                </a:lnTo>
                <a:close/>
              </a:path>
            </a:pathLst>
          </a:custGeom>
          <a:solidFill>
            <a:srgbClr val="C00000"/>
          </a:solidFill>
        </p:spPr>
        <p:txBody>
          <a:bodyPr wrap="square" lIns="0" tIns="0" rIns="0" bIns="0" rtlCol="0">
            <a:noAutofit/>
          </a:bodyPr>
          <a:lstStyle/>
          <a:p>
            <a:endParaRPr dirty="0"/>
          </a:p>
        </p:txBody>
      </p:sp>
      <p:sp>
        <p:nvSpPr>
          <p:cNvPr id="22" name="object 28"/>
          <p:cNvSpPr/>
          <p:nvPr/>
        </p:nvSpPr>
        <p:spPr>
          <a:xfrm>
            <a:off x="1156370" y="6445172"/>
            <a:ext cx="799328" cy="549523"/>
          </a:xfrm>
          <a:custGeom>
            <a:avLst/>
            <a:gdLst/>
            <a:ahLst/>
            <a:cxnLst/>
            <a:rect l="l" t="t" r="r" b="b"/>
            <a:pathLst>
              <a:path w="457200" h="327025">
                <a:moveTo>
                  <a:pt x="457200" y="327025"/>
                </a:moveTo>
                <a:lnTo>
                  <a:pt x="0" y="0"/>
                </a:lnTo>
              </a:path>
            </a:pathLst>
          </a:custGeom>
          <a:ln w="38100">
            <a:solidFill>
              <a:srgbClr val="1E185F"/>
            </a:solidFill>
          </a:ln>
        </p:spPr>
        <p:txBody>
          <a:bodyPr wrap="square" lIns="0" tIns="0" rIns="0" bIns="0" rtlCol="0">
            <a:noAutofit/>
          </a:bodyPr>
          <a:lstStyle/>
          <a:p>
            <a:endParaRPr dirty="0"/>
          </a:p>
        </p:txBody>
      </p:sp>
      <p:sp>
        <p:nvSpPr>
          <p:cNvPr id="23" name="object 29"/>
          <p:cNvSpPr/>
          <p:nvPr/>
        </p:nvSpPr>
        <p:spPr>
          <a:xfrm>
            <a:off x="1166203" y="3102760"/>
            <a:ext cx="0" cy="3361978"/>
          </a:xfrm>
          <a:custGeom>
            <a:avLst/>
            <a:gdLst/>
            <a:ahLst/>
            <a:cxnLst/>
            <a:rect l="l" t="t" r="r" b="b"/>
            <a:pathLst>
              <a:path h="3273425">
                <a:moveTo>
                  <a:pt x="0" y="3273425"/>
                </a:moveTo>
                <a:lnTo>
                  <a:pt x="0" y="0"/>
                </a:lnTo>
              </a:path>
            </a:pathLst>
          </a:custGeom>
          <a:ln w="38100">
            <a:solidFill>
              <a:srgbClr val="1E185F"/>
            </a:solidFill>
          </a:ln>
        </p:spPr>
        <p:txBody>
          <a:bodyPr wrap="square" lIns="0" tIns="0" rIns="0" bIns="0" rtlCol="0">
            <a:noAutofit/>
          </a:bodyPr>
          <a:lstStyle/>
          <a:p>
            <a:endParaRPr dirty="0"/>
          </a:p>
        </p:txBody>
      </p:sp>
      <p:sp>
        <p:nvSpPr>
          <p:cNvPr id="24" name="object 30"/>
          <p:cNvSpPr/>
          <p:nvPr/>
        </p:nvSpPr>
        <p:spPr>
          <a:xfrm>
            <a:off x="1160304" y="2618190"/>
            <a:ext cx="1263165" cy="520698"/>
          </a:xfrm>
          <a:custGeom>
            <a:avLst/>
            <a:gdLst/>
            <a:ahLst/>
            <a:cxnLst/>
            <a:rect l="l" t="t" r="r" b="b"/>
            <a:pathLst>
              <a:path w="1223645" h="506983">
                <a:moveTo>
                  <a:pt x="1124254" y="70970"/>
                </a:moveTo>
                <a:lnTo>
                  <a:pt x="1141984" y="64007"/>
                </a:lnTo>
                <a:lnTo>
                  <a:pt x="1138173" y="106425"/>
                </a:lnTo>
                <a:lnTo>
                  <a:pt x="1223645" y="11429"/>
                </a:lnTo>
                <a:lnTo>
                  <a:pt x="1128014" y="28575"/>
                </a:lnTo>
                <a:lnTo>
                  <a:pt x="1110335" y="35517"/>
                </a:lnTo>
                <a:lnTo>
                  <a:pt x="0" y="471550"/>
                </a:lnTo>
                <a:lnTo>
                  <a:pt x="13970" y="506983"/>
                </a:lnTo>
                <a:lnTo>
                  <a:pt x="1124254" y="70970"/>
                </a:lnTo>
                <a:close/>
              </a:path>
              <a:path w="1223645" h="506983">
                <a:moveTo>
                  <a:pt x="1128014" y="28575"/>
                </a:moveTo>
                <a:lnTo>
                  <a:pt x="1223645" y="11429"/>
                </a:lnTo>
                <a:lnTo>
                  <a:pt x="1096391" y="0"/>
                </a:lnTo>
                <a:lnTo>
                  <a:pt x="1110335" y="35517"/>
                </a:lnTo>
                <a:lnTo>
                  <a:pt x="1128014" y="28575"/>
                </a:lnTo>
                <a:close/>
              </a:path>
              <a:path w="1223645" h="506983">
                <a:moveTo>
                  <a:pt x="1141984" y="64007"/>
                </a:moveTo>
                <a:lnTo>
                  <a:pt x="1124254" y="70970"/>
                </a:lnTo>
                <a:lnTo>
                  <a:pt x="1138173" y="106425"/>
                </a:lnTo>
                <a:lnTo>
                  <a:pt x="1141984" y="64007"/>
                </a:lnTo>
                <a:close/>
              </a:path>
            </a:pathLst>
          </a:custGeom>
          <a:solidFill>
            <a:srgbClr val="1E185F"/>
          </a:solidFill>
          <a:ln>
            <a:solidFill>
              <a:srgbClr val="1E185F"/>
            </a:solidFill>
          </a:ln>
        </p:spPr>
        <p:txBody>
          <a:bodyPr wrap="square" lIns="0" tIns="0" rIns="0" bIns="0" rtlCol="0">
            <a:noAutofit/>
          </a:bodyPr>
          <a:lstStyle/>
          <a:p>
            <a:endParaRPr dirty="0"/>
          </a:p>
        </p:txBody>
      </p:sp>
      <p:sp>
        <p:nvSpPr>
          <p:cNvPr id="25" name="object 25"/>
          <p:cNvSpPr/>
          <p:nvPr/>
        </p:nvSpPr>
        <p:spPr>
          <a:xfrm>
            <a:off x="3475095" y="5333209"/>
            <a:ext cx="117991" cy="544569"/>
          </a:xfrm>
          <a:custGeom>
            <a:avLst/>
            <a:gdLst/>
            <a:ahLst/>
            <a:cxnLst/>
            <a:rect l="l" t="t" r="r" b="b"/>
            <a:pathLst>
              <a:path w="114300" h="530225">
                <a:moveTo>
                  <a:pt x="38100" y="415924"/>
                </a:moveTo>
                <a:lnTo>
                  <a:pt x="0" y="415925"/>
                </a:lnTo>
                <a:lnTo>
                  <a:pt x="57150" y="530225"/>
                </a:lnTo>
                <a:lnTo>
                  <a:pt x="114300" y="415925"/>
                </a:lnTo>
                <a:lnTo>
                  <a:pt x="76199" y="415925"/>
                </a:lnTo>
                <a:lnTo>
                  <a:pt x="76200" y="434975"/>
                </a:lnTo>
                <a:lnTo>
                  <a:pt x="38100" y="434975"/>
                </a:lnTo>
                <a:lnTo>
                  <a:pt x="38100" y="415924"/>
                </a:lnTo>
                <a:close/>
              </a:path>
              <a:path w="114300" h="530225">
                <a:moveTo>
                  <a:pt x="38100" y="434975"/>
                </a:moveTo>
                <a:lnTo>
                  <a:pt x="76200" y="434975"/>
                </a:lnTo>
                <a:lnTo>
                  <a:pt x="76200" y="0"/>
                </a:lnTo>
                <a:lnTo>
                  <a:pt x="38100" y="0"/>
                </a:lnTo>
                <a:lnTo>
                  <a:pt x="38100" y="434975"/>
                </a:lnTo>
                <a:close/>
              </a:path>
            </a:pathLst>
          </a:custGeom>
          <a:solidFill>
            <a:srgbClr val="C00000"/>
          </a:solidFill>
        </p:spPr>
        <p:txBody>
          <a:bodyPr wrap="square" lIns="0" tIns="0" rIns="0" bIns="0" rtlCol="0">
            <a:noAutofit/>
          </a:bodyPr>
          <a:lstStyle/>
          <a:p>
            <a:endParaRPr dirty="0"/>
          </a:p>
        </p:txBody>
      </p:sp>
      <p:sp>
        <p:nvSpPr>
          <p:cNvPr id="26" name="object 24"/>
          <p:cNvSpPr/>
          <p:nvPr/>
        </p:nvSpPr>
        <p:spPr>
          <a:xfrm>
            <a:off x="3483990" y="2469745"/>
            <a:ext cx="117991" cy="544569"/>
          </a:xfrm>
          <a:custGeom>
            <a:avLst/>
            <a:gdLst/>
            <a:ahLst/>
            <a:cxnLst/>
            <a:rect l="l" t="t" r="r" b="b"/>
            <a:pathLst>
              <a:path w="114300" h="530225">
                <a:moveTo>
                  <a:pt x="38100" y="415924"/>
                </a:moveTo>
                <a:lnTo>
                  <a:pt x="0" y="415925"/>
                </a:lnTo>
                <a:lnTo>
                  <a:pt x="57150" y="530225"/>
                </a:lnTo>
                <a:lnTo>
                  <a:pt x="114300" y="415925"/>
                </a:lnTo>
                <a:lnTo>
                  <a:pt x="76199" y="415925"/>
                </a:lnTo>
                <a:lnTo>
                  <a:pt x="76200" y="434975"/>
                </a:lnTo>
                <a:lnTo>
                  <a:pt x="38100" y="434975"/>
                </a:lnTo>
                <a:lnTo>
                  <a:pt x="38100" y="415924"/>
                </a:lnTo>
                <a:close/>
              </a:path>
              <a:path w="114300" h="530225">
                <a:moveTo>
                  <a:pt x="38100" y="434975"/>
                </a:moveTo>
                <a:lnTo>
                  <a:pt x="76200" y="434975"/>
                </a:lnTo>
                <a:lnTo>
                  <a:pt x="76200" y="0"/>
                </a:lnTo>
                <a:lnTo>
                  <a:pt x="38100" y="0"/>
                </a:lnTo>
                <a:lnTo>
                  <a:pt x="38100" y="434975"/>
                </a:lnTo>
                <a:close/>
              </a:path>
            </a:pathLst>
          </a:custGeom>
          <a:solidFill>
            <a:srgbClr val="C00000"/>
          </a:solidFill>
        </p:spPr>
        <p:txBody>
          <a:bodyPr wrap="square" lIns="0" tIns="0" rIns="0" bIns="0" rtlCol="0">
            <a:noAutofit/>
          </a:bodyPr>
          <a:lstStyle/>
          <a:p>
            <a:endParaRPr dirty="0"/>
          </a:p>
        </p:txBody>
      </p:sp>
      <p:sp>
        <p:nvSpPr>
          <p:cNvPr id="27" name="object 23"/>
          <p:cNvSpPr/>
          <p:nvPr/>
        </p:nvSpPr>
        <p:spPr>
          <a:xfrm>
            <a:off x="3486702" y="3492108"/>
            <a:ext cx="117991" cy="557612"/>
          </a:xfrm>
          <a:custGeom>
            <a:avLst/>
            <a:gdLst/>
            <a:ahLst/>
            <a:cxnLst/>
            <a:rect l="l" t="t" r="r" b="b"/>
            <a:pathLst>
              <a:path w="114300" h="542925">
                <a:moveTo>
                  <a:pt x="38100" y="428624"/>
                </a:moveTo>
                <a:lnTo>
                  <a:pt x="0" y="428625"/>
                </a:lnTo>
                <a:lnTo>
                  <a:pt x="57150" y="542925"/>
                </a:lnTo>
                <a:lnTo>
                  <a:pt x="114300" y="428625"/>
                </a:lnTo>
                <a:lnTo>
                  <a:pt x="76200" y="428624"/>
                </a:lnTo>
                <a:lnTo>
                  <a:pt x="76200" y="447675"/>
                </a:lnTo>
                <a:lnTo>
                  <a:pt x="38100" y="447675"/>
                </a:lnTo>
                <a:lnTo>
                  <a:pt x="38100" y="428624"/>
                </a:lnTo>
                <a:close/>
              </a:path>
              <a:path w="114300" h="542925">
                <a:moveTo>
                  <a:pt x="38100" y="447675"/>
                </a:moveTo>
                <a:lnTo>
                  <a:pt x="76200" y="447675"/>
                </a:lnTo>
                <a:lnTo>
                  <a:pt x="76200" y="0"/>
                </a:lnTo>
                <a:lnTo>
                  <a:pt x="38100" y="0"/>
                </a:lnTo>
                <a:lnTo>
                  <a:pt x="38100" y="447675"/>
                </a:lnTo>
                <a:close/>
              </a:path>
            </a:pathLst>
          </a:custGeom>
          <a:solidFill>
            <a:srgbClr val="C00000"/>
          </a:solidFill>
        </p:spPr>
        <p:txBody>
          <a:bodyPr wrap="square" lIns="0" tIns="0" rIns="0" bIns="0" rtlCol="0">
            <a:noAutofit/>
          </a:bodyPr>
          <a:lstStyle/>
          <a:p>
            <a:endParaRPr dirty="0"/>
          </a:p>
        </p:txBody>
      </p:sp>
      <p:sp>
        <p:nvSpPr>
          <p:cNvPr id="28" name="object 22"/>
          <p:cNvSpPr/>
          <p:nvPr/>
        </p:nvSpPr>
        <p:spPr>
          <a:xfrm>
            <a:off x="3475094" y="4475594"/>
            <a:ext cx="117991" cy="544569"/>
          </a:xfrm>
          <a:custGeom>
            <a:avLst/>
            <a:gdLst/>
            <a:ahLst/>
            <a:cxnLst/>
            <a:rect l="l" t="t" r="r" b="b"/>
            <a:pathLst>
              <a:path w="114300" h="530225">
                <a:moveTo>
                  <a:pt x="38100" y="415924"/>
                </a:moveTo>
                <a:lnTo>
                  <a:pt x="0" y="415925"/>
                </a:lnTo>
                <a:lnTo>
                  <a:pt x="57150" y="530225"/>
                </a:lnTo>
                <a:lnTo>
                  <a:pt x="114300" y="415925"/>
                </a:lnTo>
                <a:lnTo>
                  <a:pt x="76199" y="415925"/>
                </a:lnTo>
                <a:lnTo>
                  <a:pt x="76200" y="434975"/>
                </a:lnTo>
                <a:lnTo>
                  <a:pt x="38100" y="434975"/>
                </a:lnTo>
                <a:lnTo>
                  <a:pt x="38100" y="415924"/>
                </a:lnTo>
                <a:close/>
              </a:path>
              <a:path w="114300" h="530225">
                <a:moveTo>
                  <a:pt x="38100" y="434975"/>
                </a:moveTo>
                <a:lnTo>
                  <a:pt x="76200" y="434975"/>
                </a:lnTo>
                <a:lnTo>
                  <a:pt x="76200" y="0"/>
                </a:lnTo>
                <a:lnTo>
                  <a:pt x="38100" y="0"/>
                </a:lnTo>
                <a:lnTo>
                  <a:pt x="38100" y="434975"/>
                </a:lnTo>
                <a:close/>
              </a:path>
            </a:pathLst>
          </a:custGeom>
          <a:solidFill>
            <a:srgbClr val="C00000"/>
          </a:solidFill>
        </p:spPr>
        <p:txBody>
          <a:bodyPr wrap="square" lIns="0" tIns="0" rIns="0" bIns="0" rtlCol="0">
            <a:noAutofit/>
          </a:bodyPr>
          <a:lstStyle/>
          <a:p>
            <a:endParaRPr dirty="0"/>
          </a:p>
        </p:txBody>
      </p:sp>
      <p:sp>
        <p:nvSpPr>
          <p:cNvPr id="30" name="object 17"/>
          <p:cNvSpPr txBox="1"/>
          <p:nvPr/>
        </p:nvSpPr>
        <p:spPr>
          <a:xfrm>
            <a:off x="6272874" y="2647203"/>
            <a:ext cx="1577481" cy="260871"/>
          </a:xfrm>
          <a:prstGeom prst="rect">
            <a:avLst/>
          </a:prstGeom>
        </p:spPr>
        <p:txBody>
          <a:bodyPr wrap="square" lIns="0" tIns="0" rIns="0" bIns="0" rtlCol="0">
            <a:noAutofit/>
          </a:bodyPr>
          <a:lstStyle/>
          <a:p>
            <a:pPr marL="14150">
              <a:lnSpc>
                <a:spcPts val="2160"/>
              </a:lnSpc>
              <a:spcBef>
                <a:spcPts val="108"/>
              </a:spcBef>
            </a:pPr>
            <a:r>
              <a:rPr sz="2400" b="1" dirty="0">
                <a:solidFill>
                  <a:srgbClr val="4F6529"/>
                </a:solidFill>
                <a:latin typeface="Century Gothic" panose="020B0502020202020204" pitchFamily="34" charset="0"/>
                <a:cs typeface="Arial"/>
              </a:rPr>
              <a:t>R</a:t>
            </a:r>
            <a:r>
              <a:rPr sz="2400" b="1" spc="-10" dirty="0">
                <a:solidFill>
                  <a:srgbClr val="4F6529"/>
                </a:solidFill>
                <a:latin typeface="Century Gothic" panose="020B0502020202020204" pitchFamily="34" charset="0"/>
                <a:cs typeface="Arial"/>
              </a:rPr>
              <a:t>e</a:t>
            </a:r>
            <a:r>
              <a:rPr sz="2400" b="1" dirty="0">
                <a:solidFill>
                  <a:srgbClr val="4F6529"/>
                </a:solidFill>
                <a:latin typeface="Century Gothic" panose="020B0502020202020204" pitchFamily="34" charset="0"/>
                <a:cs typeface="Arial"/>
              </a:rPr>
              <a:t>sour</a:t>
            </a:r>
            <a:r>
              <a:rPr sz="2400" b="1" spc="-4" dirty="0">
                <a:solidFill>
                  <a:srgbClr val="4F6529"/>
                </a:solidFill>
                <a:latin typeface="Century Gothic" panose="020B0502020202020204" pitchFamily="34" charset="0"/>
                <a:cs typeface="Arial"/>
              </a:rPr>
              <a:t>c</a:t>
            </a:r>
            <a:r>
              <a:rPr sz="2400" b="1" dirty="0">
                <a:solidFill>
                  <a:srgbClr val="4F6529"/>
                </a:solidFill>
                <a:latin typeface="Century Gothic" panose="020B0502020202020204" pitchFamily="34" charset="0"/>
                <a:cs typeface="Arial"/>
              </a:rPr>
              <a:t>es</a:t>
            </a:r>
          </a:p>
        </p:txBody>
      </p:sp>
      <p:sp>
        <p:nvSpPr>
          <p:cNvPr id="31" name="object 16"/>
          <p:cNvSpPr txBox="1"/>
          <p:nvPr/>
        </p:nvSpPr>
        <p:spPr>
          <a:xfrm>
            <a:off x="2376748" y="3102030"/>
            <a:ext cx="2309356" cy="260871"/>
          </a:xfrm>
          <a:prstGeom prst="rect">
            <a:avLst/>
          </a:prstGeom>
        </p:spPr>
        <p:txBody>
          <a:bodyPr wrap="square" lIns="0" tIns="0" rIns="0" bIns="0" rtlCol="0">
            <a:noAutofit/>
          </a:bodyPr>
          <a:lstStyle/>
          <a:p>
            <a:pPr marL="14150">
              <a:lnSpc>
                <a:spcPts val="2160"/>
              </a:lnSpc>
              <a:spcBef>
                <a:spcPts val="108"/>
              </a:spcBef>
            </a:pPr>
            <a:r>
              <a:rPr sz="2400" b="1" dirty="0">
                <a:solidFill>
                  <a:srgbClr val="4F6529"/>
                </a:solidFill>
                <a:latin typeface="Century Gothic" panose="020B0502020202020204" pitchFamily="34" charset="0"/>
                <a:cs typeface="Arial" panose="020B0604020202020204" pitchFamily="34" charset="0"/>
              </a:rPr>
              <a:t>Data </a:t>
            </a:r>
            <a:r>
              <a:rPr lang="en-US" sz="2400" b="1" dirty="0">
                <a:solidFill>
                  <a:srgbClr val="4F6529"/>
                </a:solidFill>
                <a:latin typeface="Century Gothic" panose="020B0502020202020204" pitchFamily="34" charset="0"/>
                <a:cs typeface="Arial" panose="020B0604020202020204" pitchFamily="34" charset="0"/>
              </a:rPr>
              <a:t>c</a:t>
            </a:r>
            <a:r>
              <a:rPr sz="2400" b="1" dirty="0">
                <a:solidFill>
                  <a:srgbClr val="4F6529"/>
                </a:solidFill>
                <a:latin typeface="Century Gothic" panose="020B0502020202020204" pitchFamily="34" charset="0"/>
                <a:cs typeface="Arial" panose="020B0604020202020204" pitchFamily="34" charset="0"/>
              </a:rPr>
              <a:t>ollection</a:t>
            </a:r>
          </a:p>
        </p:txBody>
      </p:sp>
      <p:sp>
        <p:nvSpPr>
          <p:cNvPr id="32" name="object 15"/>
          <p:cNvSpPr txBox="1"/>
          <p:nvPr/>
        </p:nvSpPr>
        <p:spPr>
          <a:xfrm>
            <a:off x="2155515" y="4151555"/>
            <a:ext cx="2751823" cy="218944"/>
          </a:xfrm>
          <a:prstGeom prst="rect">
            <a:avLst/>
          </a:prstGeom>
        </p:spPr>
        <p:txBody>
          <a:bodyPr wrap="square" lIns="0" tIns="0" rIns="0" bIns="0" rtlCol="0">
            <a:noAutofit/>
          </a:bodyPr>
          <a:lstStyle>
            <a:defPPr>
              <a:defRPr lang="en-US"/>
            </a:defPPr>
            <a:lvl1pPr marL="12700">
              <a:lnSpc>
                <a:spcPts val="1939"/>
              </a:lnSpc>
              <a:spcBef>
                <a:spcPts val="97"/>
              </a:spcBef>
              <a:defRPr sz="2000" b="1">
                <a:solidFill>
                  <a:schemeClr val="bg1"/>
                </a:solidFill>
                <a:latin typeface="Arial" panose="020B0604020202020204" pitchFamily="34" charset="0"/>
                <a:cs typeface="Arial" panose="020B0604020202020204" pitchFamily="34" charset="0"/>
              </a:defRPr>
            </a:lvl1pPr>
          </a:lstStyle>
          <a:p>
            <a:r>
              <a:rPr sz="2400" dirty="0">
                <a:solidFill>
                  <a:srgbClr val="4F6529"/>
                </a:solidFill>
                <a:latin typeface="Century Gothic" panose="020B0502020202020204" pitchFamily="34" charset="0"/>
              </a:rPr>
              <a:t>Data </a:t>
            </a:r>
            <a:r>
              <a:rPr lang="en-US" sz="2400" dirty="0">
                <a:solidFill>
                  <a:srgbClr val="4F6529"/>
                </a:solidFill>
                <a:latin typeface="Century Gothic" panose="020B0502020202020204" pitchFamily="34" charset="0"/>
              </a:rPr>
              <a:t>t</a:t>
            </a:r>
            <a:r>
              <a:rPr sz="2400" dirty="0">
                <a:solidFill>
                  <a:srgbClr val="4F6529"/>
                </a:solidFill>
                <a:latin typeface="Century Gothic" panose="020B0502020202020204" pitchFamily="34" charset="0"/>
              </a:rPr>
              <a:t>ransmission</a:t>
            </a:r>
          </a:p>
        </p:txBody>
      </p:sp>
      <p:sp>
        <p:nvSpPr>
          <p:cNvPr id="33" name="object 14"/>
          <p:cNvSpPr txBox="1"/>
          <p:nvPr/>
        </p:nvSpPr>
        <p:spPr>
          <a:xfrm>
            <a:off x="2320260" y="4975870"/>
            <a:ext cx="2427657" cy="260871"/>
          </a:xfrm>
          <a:prstGeom prst="rect">
            <a:avLst/>
          </a:prstGeom>
        </p:spPr>
        <p:txBody>
          <a:bodyPr wrap="square" lIns="0" tIns="0" rIns="0" bIns="0" rtlCol="0">
            <a:noAutofit/>
          </a:bodyPr>
          <a:lstStyle/>
          <a:p>
            <a:pPr marL="14150">
              <a:lnSpc>
                <a:spcPts val="2160"/>
              </a:lnSpc>
              <a:spcBef>
                <a:spcPts val="108"/>
              </a:spcBef>
            </a:pPr>
            <a:r>
              <a:rPr sz="2400" b="1" dirty="0">
                <a:solidFill>
                  <a:srgbClr val="4F6529"/>
                </a:solidFill>
                <a:latin typeface="Century Gothic" panose="020B0502020202020204" pitchFamily="34" charset="0"/>
                <a:cs typeface="Arial" panose="020B0604020202020204" pitchFamily="34" charset="0"/>
              </a:rPr>
              <a:t>Data</a:t>
            </a:r>
            <a:r>
              <a:rPr sz="2400" b="1" spc="10" dirty="0">
                <a:solidFill>
                  <a:srgbClr val="4F6529"/>
                </a:solidFill>
                <a:latin typeface="Century Gothic" panose="020B0502020202020204" pitchFamily="34" charset="0"/>
                <a:cs typeface="Arial"/>
              </a:rPr>
              <a:t> </a:t>
            </a:r>
            <a:r>
              <a:rPr lang="en-US" sz="2400" b="1" spc="10" dirty="0">
                <a:solidFill>
                  <a:srgbClr val="4F6529"/>
                </a:solidFill>
                <a:latin typeface="Century Gothic" panose="020B0502020202020204" pitchFamily="34" charset="0"/>
                <a:cs typeface="Arial"/>
              </a:rPr>
              <a:t>p</a:t>
            </a:r>
            <a:r>
              <a:rPr sz="2400" b="1" dirty="0">
                <a:solidFill>
                  <a:srgbClr val="4F6529"/>
                </a:solidFill>
                <a:latin typeface="Century Gothic" panose="020B0502020202020204" pitchFamily="34" charset="0"/>
                <a:cs typeface="Arial" panose="020B0604020202020204" pitchFamily="34" charset="0"/>
              </a:rPr>
              <a:t>rocessing</a:t>
            </a:r>
          </a:p>
        </p:txBody>
      </p:sp>
      <p:sp>
        <p:nvSpPr>
          <p:cNvPr id="34" name="object 13"/>
          <p:cNvSpPr txBox="1"/>
          <p:nvPr/>
        </p:nvSpPr>
        <p:spPr>
          <a:xfrm>
            <a:off x="5643586" y="5680223"/>
            <a:ext cx="2282970" cy="543062"/>
          </a:xfrm>
          <a:prstGeom prst="rect">
            <a:avLst/>
          </a:prstGeom>
        </p:spPr>
        <p:txBody>
          <a:bodyPr wrap="square" lIns="0" tIns="0" rIns="0" bIns="0" rtlCol="0">
            <a:noAutofit/>
          </a:bodyPr>
          <a:lstStyle/>
          <a:p>
            <a:pPr marL="14150" algn="ctr">
              <a:lnSpc>
                <a:spcPts val="2160"/>
              </a:lnSpc>
              <a:spcBef>
                <a:spcPts val="108"/>
              </a:spcBef>
            </a:pPr>
            <a:r>
              <a:rPr sz="2400" b="1" dirty="0">
                <a:solidFill>
                  <a:srgbClr val="4F6529"/>
                </a:solidFill>
                <a:latin typeface="Century Gothic" panose="020B0502020202020204" pitchFamily="34" charset="0"/>
                <a:cs typeface="Arial"/>
              </a:rPr>
              <a:t>Organ</a:t>
            </a:r>
            <a:r>
              <a:rPr sz="2400" b="1" spc="4" dirty="0">
                <a:solidFill>
                  <a:srgbClr val="4F6529"/>
                </a:solidFill>
                <a:latin typeface="Century Gothic" panose="020B0502020202020204" pitchFamily="34" charset="0"/>
                <a:cs typeface="Arial"/>
              </a:rPr>
              <a:t>i</a:t>
            </a:r>
            <a:r>
              <a:rPr sz="2400" b="1" dirty="0">
                <a:solidFill>
                  <a:srgbClr val="4F6529"/>
                </a:solidFill>
                <a:latin typeface="Century Gothic" panose="020B0502020202020204" pitchFamily="34" charset="0"/>
                <a:cs typeface="Arial"/>
              </a:rPr>
              <a:t>zatio</a:t>
            </a:r>
            <a:r>
              <a:rPr sz="2400" b="1" spc="4" dirty="0">
                <a:solidFill>
                  <a:srgbClr val="4F6529"/>
                </a:solidFill>
                <a:latin typeface="Century Gothic" panose="020B0502020202020204" pitchFamily="34" charset="0"/>
                <a:cs typeface="Arial"/>
              </a:rPr>
              <a:t>n</a:t>
            </a:r>
            <a:r>
              <a:rPr sz="2400" b="1" dirty="0">
                <a:solidFill>
                  <a:srgbClr val="4F6529"/>
                </a:solidFill>
                <a:latin typeface="Century Gothic" panose="020B0502020202020204" pitchFamily="34" charset="0"/>
                <a:cs typeface="Arial"/>
              </a:rPr>
              <a:t>al</a:t>
            </a:r>
          </a:p>
          <a:p>
            <a:pPr marL="14150" marR="38206" algn="ctr">
              <a:lnSpc>
                <a:spcPct val="95825"/>
              </a:lnSpc>
            </a:pPr>
            <a:r>
              <a:rPr lang="en-US" sz="2400" b="1" dirty="0">
                <a:solidFill>
                  <a:srgbClr val="4F6529"/>
                </a:solidFill>
                <a:latin typeface="Century Gothic" panose="020B0502020202020204" pitchFamily="34" charset="0"/>
                <a:cs typeface="Arial"/>
              </a:rPr>
              <a:t>r</a:t>
            </a:r>
            <a:r>
              <a:rPr sz="2400" b="1" dirty="0">
                <a:solidFill>
                  <a:srgbClr val="4F6529"/>
                </a:solidFill>
                <a:latin typeface="Century Gothic" panose="020B0502020202020204" pitchFamily="34" charset="0"/>
                <a:cs typeface="Arial"/>
              </a:rPr>
              <a:t>ul</a:t>
            </a:r>
            <a:r>
              <a:rPr sz="2400" b="1" spc="-4" dirty="0">
                <a:solidFill>
                  <a:srgbClr val="4F6529"/>
                </a:solidFill>
                <a:latin typeface="Century Gothic" panose="020B0502020202020204" pitchFamily="34" charset="0"/>
                <a:cs typeface="Arial"/>
              </a:rPr>
              <a:t>e</a:t>
            </a:r>
            <a:r>
              <a:rPr sz="2400" b="1" dirty="0">
                <a:solidFill>
                  <a:srgbClr val="4F6529"/>
                </a:solidFill>
                <a:latin typeface="Century Gothic" panose="020B0502020202020204" pitchFamily="34" charset="0"/>
                <a:cs typeface="Arial"/>
              </a:rPr>
              <a:t>s</a:t>
            </a:r>
          </a:p>
        </p:txBody>
      </p:sp>
      <p:sp>
        <p:nvSpPr>
          <p:cNvPr id="35" name="object 12"/>
          <p:cNvSpPr txBox="1"/>
          <p:nvPr/>
        </p:nvSpPr>
        <p:spPr>
          <a:xfrm>
            <a:off x="2539656" y="5886147"/>
            <a:ext cx="2041980" cy="261183"/>
          </a:xfrm>
          <a:prstGeom prst="rect">
            <a:avLst/>
          </a:prstGeom>
        </p:spPr>
        <p:txBody>
          <a:bodyPr wrap="square" lIns="0" tIns="0" rIns="0" bIns="0" rtlCol="0">
            <a:noAutofit/>
          </a:bodyPr>
          <a:lstStyle>
            <a:defPPr>
              <a:defRPr lang="en-US"/>
            </a:defPPr>
            <a:lvl1pPr marL="12700">
              <a:lnSpc>
                <a:spcPts val="1939"/>
              </a:lnSpc>
              <a:spcBef>
                <a:spcPts val="97"/>
              </a:spcBef>
              <a:defRPr sz="2000" b="1">
                <a:solidFill>
                  <a:schemeClr val="bg1"/>
                </a:solidFill>
                <a:latin typeface="Arial" panose="020B0604020202020204" pitchFamily="34" charset="0"/>
                <a:cs typeface="Arial" panose="020B0604020202020204" pitchFamily="34" charset="0"/>
              </a:defRPr>
            </a:lvl1pPr>
          </a:lstStyle>
          <a:p>
            <a:r>
              <a:rPr sz="2400" dirty="0">
                <a:solidFill>
                  <a:srgbClr val="4F6529"/>
                </a:solidFill>
                <a:latin typeface="Century Gothic" panose="020B0502020202020204" pitchFamily="34" charset="0"/>
              </a:rPr>
              <a:t>Data </a:t>
            </a:r>
            <a:r>
              <a:rPr lang="en-US" sz="2400" dirty="0">
                <a:solidFill>
                  <a:srgbClr val="4F6529"/>
                </a:solidFill>
                <a:latin typeface="Century Gothic" panose="020B0502020202020204" pitchFamily="34" charset="0"/>
              </a:rPr>
              <a:t>a</a:t>
            </a:r>
            <a:r>
              <a:rPr sz="2400" dirty="0">
                <a:solidFill>
                  <a:srgbClr val="4F6529"/>
                </a:solidFill>
                <a:latin typeface="Century Gothic" panose="020B0502020202020204" pitchFamily="34" charset="0"/>
              </a:rPr>
              <a:t>nalysis</a:t>
            </a:r>
          </a:p>
        </p:txBody>
      </p:sp>
      <p:sp>
        <p:nvSpPr>
          <p:cNvPr id="37" name="object 10"/>
          <p:cNvSpPr txBox="1"/>
          <p:nvPr/>
        </p:nvSpPr>
        <p:spPr>
          <a:xfrm>
            <a:off x="1955698" y="6793835"/>
            <a:ext cx="3151458" cy="750005"/>
          </a:xfrm>
          <a:prstGeom prst="rect">
            <a:avLst/>
          </a:prstGeom>
          <a:solidFill>
            <a:srgbClr val="E5E8DF"/>
          </a:solidFill>
        </p:spPr>
        <p:txBody>
          <a:bodyPr wrap="square" lIns="0" tIns="0" rIns="0" bIns="0" rtlCol="0">
            <a:noAutofit/>
          </a:bodyPr>
          <a:lstStyle>
            <a:defPPr>
              <a:defRPr lang="en-US"/>
            </a:defPPr>
          </a:lstStyle>
          <a:p>
            <a:pPr algn="ctr">
              <a:lnSpc>
                <a:spcPct val="95825"/>
              </a:lnSpc>
              <a:spcBef>
                <a:spcPts val="479"/>
              </a:spcBef>
            </a:pPr>
            <a:r>
              <a:rPr sz="2700" b="1" dirty="0">
                <a:solidFill>
                  <a:srgbClr val="4F6529"/>
                </a:solidFill>
                <a:latin typeface="Century Gothic" panose="020B0502020202020204" pitchFamily="34" charset="0"/>
              </a:rPr>
              <a:t>Information use for </a:t>
            </a:r>
            <a:r>
              <a:rPr lang="en-US" sz="2700" b="1" dirty="0">
                <a:solidFill>
                  <a:srgbClr val="4F6529"/>
                </a:solidFill>
                <a:latin typeface="Century Gothic" panose="020B0502020202020204" pitchFamily="34" charset="0"/>
              </a:rPr>
              <a:t>d</a:t>
            </a:r>
            <a:r>
              <a:rPr sz="2700" b="1" dirty="0">
                <a:solidFill>
                  <a:srgbClr val="4F6529"/>
                </a:solidFill>
                <a:latin typeface="Century Gothic" panose="020B0502020202020204" pitchFamily="34" charset="0"/>
              </a:rPr>
              <a:t>ecision</a:t>
            </a:r>
            <a:r>
              <a:rPr lang="en-US" sz="2700" b="1" dirty="0">
                <a:solidFill>
                  <a:srgbClr val="4F6529"/>
                </a:solidFill>
                <a:latin typeface="Century Gothic" panose="020B0502020202020204" pitchFamily="34" charset="0"/>
              </a:rPr>
              <a:t> making</a:t>
            </a:r>
          </a:p>
          <a:p>
            <a:endParaRPr sz="2700" b="1" dirty="0">
              <a:solidFill>
                <a:srgbClr val="4F6529"/>
              </a:solidFill>
            </a:endParaRPr>
          </a:p>
        </p:txBody>
      </p:sp>
      <p:sp>
        <p:nvSpPr>
          <p:cNvPr id="39" name="object 8"/>
          <p:cNvSpPr txBox="1"/>
          <p:nvPr/>
        </p:nvSpPr>
        <p:spPr>
          <a:xfrm>
            <a:off x="8078536" y="2867976"/>
            <a:ext cx="235983" cy="1170660"/>
          </a:xfrm>
          <a:prstGeom prst="rect">
            <a:avLst/>
          </a:prstGeom>
        </p:spPr>
        <p:txBody>
          <a:bodyPr wrap="square" lIns="0" tIns="0" rIns="0" bIns="0" rtlCol="0">
            <a:noAutofit/>
          </a:bodyPr>
          <a:lstStyle/>
          <a:p>
            <a:pPr marL="28301">
              <a:lnSpc>
                <a:spcPts val="1114"/>
              </a:lnSpc>
            </a:pPr>
            <a:endParaRPr sz="1100" dirty="0"/>
          </a:p>
        </p:txBody>
      </p:sp>
      <p:sp>
        <p:nvSpPr>
          <p:cNvPr id="43" name="object 4"/>
          <p:cNvSpPr txBox="1"/>
          <p:nvPr/>
        </p:nvSpPr>
        <p:spPr>
          <a:xfrm>
            <a:off x="8078536" y="4508204"/>
            <a:ext cx="235983" cy="1333704"/>
          </a:xfrm>
          <a:prstGeom prst="rect">
            <a:avLst/>
          </a:prstGeom>
        </p:spPr>
        <p:txBody>
          <a:bodyPr wrap="square" lIns="0" tIns="0" rIns="0" bIns="0" rtlCol="0">
            <a:noAutofit/>
          </a:bodyPr>
          <a:lstStyle/>
          <a:p>
            <a:pPr marL="28301">
              <a:lnSpc>
                <a:spcPts val="1114"/>
              </a:lnSpc>
            </a:pPr>
            <a:endParaRPr sz="1100" dirty="0"/>
          </a:p>
        </p:txBody>
      </p:sp>
      <p:sp>
        <p:nvSpPr>
          <p:cNvPr id="45" name="object 2"/>
          <p:cNvSpPr txBox="1"/>
          <p:nvPr/>
        </p:nvSpPr>
        <p:spPr>
          <a:xfrm>
            <a:off x="2017356" y="1600200"/>
            <a:ext cx="3028140" cy="804942"/>
          </a:xfrm>
          <a:prstGeom prst="rect">
            <a:avLst/>
          </a:prstGeom>
          <a:solidFill>
            <a:srgbClr val="E5E8DF"/>
          </a:solidFill>
        </p:spPr>
        <p:txBody>
          <a:bodyPr wrap="square" lIns="0" tIns="0" rIns="0" bIns="0" rtlCol="0">
            <a:noAutofit/>
          </a:bodyPr>
          <a:lstStyle>
            <a:defPPr>
              <a:defRPr lang="en-US"/>
            </a:defPPr>
          </a:lstStyle>
          <a:p>
            <a:pPr algn="ctr"/>
            <a:r>
              <a:rPr sz="2700" b="1" dirty="0">
                <a:solidFill>
                  <a:srgbClr val="4F6529"/>
                </a:solidFill>
                <a:latin typeface="Century Gothic" panose="020B0502020202020204" pitchFamily="34" charset="0"/>
              </a:rPr>
              <a:t>Information</a:t>
            </a:r>
            <a:r>
              <a:rPr lang="en-US" sz="2200" b="1" dirty="0">
                <a:solidFill>
                  <a:srgbClr val="4F6529"/>
                </a:solidFill>
                <a:latin typeface="Century Gothic" panose="020B0502020202020204" pitchFamily="34" charset="0"/>
                <a:cs typeface="Arial" panose="020B0604020202020204" pitchFamily="34" charset="0"/>
              </a:rPr>
              <a:t> </a:t>
            </a:r>
            <a:r>
              <a:rPr lang="en-US" sz="2700" b="1" dirty="0">
                <a:solidFill>
                  <a:srgbClr val="4F6529"/>
                </a:solidFill>
                <a:latin typeface="Century Gothic" panose="020B0502020202020204" pitchFamily="34" charset="0"/>
              </a:rPr>
              <a:t>needs/indicators</a:t>
            </a:r>
          </a:p>
          <a:p>
            <a:pPr algn="ctr"/>
            <a:endParaRPr sz="2700" b="1" dirty="0">
              <a:solidFill>
                <a:srgbClr val="4F6529"/>
              </a:solidFill>
            </a:endParaRPr>
          </a:p>
        </p:txBody>
      </p:sp>
      <p:sp>
        <p:nvSpPr>
          <p:cNvPr id="47" name="object 47"/>
          <p:cNvSpPr/>
          <p:nvPr/>
        </p:nvSpPr>
        <p:spPr>
          <a:xfrm rot="19081972">
            <a:off x="4727749" y="4662768"/>
            <a:ext cx="1801074" cy="792918"/>
          </a:xfrm>
          <a:custGeom>
            <a:avLst/>
            <a:gdLst/>
            <a:ahLst/>
            <a:cxnLst/>
            <a:rect l="l" t="t" r="r" b="b"/>
            <a:pathLst>
              <a:path w="1744725" h="772033">
                <a:moveTo>
                  <a:pt x="0" y="0"/>
                </a:moveTo>
                <a:lnTo>
                  <a:pt x="594487" y="526923"/>
                </a:lnTo>
                <a:lnTo>
                  <a:pt x="658240" y="367030"/>
                </a:lnTo>
                <a:lnTo>
                  <a:pt x="1672843" y="772033"/>
                </a:lnTo>
                <a:lnTo>
                  <a:pt x="1744725" y="591947"/>
                </a:lnTo>
                <a:lnTo>
                  <a:pt x="730122" y="186944"/>
                </a:lnTo>
                <a:lnTo>
                  <a:pt x="794003" y="27051"/>
                </a:lnTo>
                <a:lnTo>
                  <a:pt x="0" y="0"/>
                </a:lnTo>
                <a:close/>
              </a:path>
            </a:pathLst>
          </a:custGeom>
          <a:solidFill>
            <a:srgbClr val="1E185F"/>
          </a:solidFill>
        </p:spPr>
        <p:txBody>
          <a:bodyPr wrap="square" lIns="0" tIns="0" rIns="0" bIns="0" rtlCol="0">
            <a:noAutofit/>
          </a:bodyPr>
          <a:lstStyle/>
          <a:p>
            <a:endParaRPr dirty="0"/>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78820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12"/>
          <p:cNvSpPr/>
          <p:nvPr/>
        </p:nvSpPr>
        <p:spPr>
          <a:xfrm>
            <a:off x="0" y="0"/>
            <a:ext cx="10058400" cy="7772400"/>
          </a:xfrm>
          <a:custGeom>
            <a:avLst/>
            <a:gdLst/>
            <a:ahLst/>
            <a:cxnLst/>
            <a:rect l="l" t="t" r="r" b="b"/>
            <a:pathLst>
              <a:path w="9144000" h="6858000">
                <a:moveTo>
                  <a:pt x="9144000" y="0"/>
                </a:moveTo>
                <a:lnTo>
                  <a:pt x="0" y="0"/>
                </a:lnTo>
                <a:lnTo>
                  <a:pt x="0" y="6857998"/>
                </a:lnTo>
                <a:lnTo>
                  <a:pt x="9144000" y="6857998"/>
                </a:lnTo>
                <a:lnTo>
                  <a:pt x="9144000" y="0"/>
                </a:lnTo>
                <a:close/>
              </a:path>
            </a:pathLst>
          </a:custGeom>
          <a:noFill/>
        </p:spPr>
        <p:txBody>
          <a:bodyPr wrap="square" lIns="0" tIns="0" rIns="0" bIns="0" rtlCol="0">
            <a:noAutofit/>
          </a:bodyPr>
          <a:lstStyle/>
          <a:p>
            <a:endParaRPr dirty="0"/>
          </a:p>
        </p:txBody>
      </p:sp>
      <p:sp>
        <p:nvSpPr>
          <p:cNvPr id="2" name="Title 1"/>
          <p:cNvSpPr>
            <a:spLocks noGrp="1"/>
          </p:cNvSpPr>
          <p:nvPr>
            <p:ph type="title"/>
          </p:nvPr>
        </p:nvSpPr>
        <p:spPr>
          <a:xfrm>
            <a:off x="762000" y="685800"/>
            <a:ext cx="8839200" cy="685800"/>
          </a:xfrm>
          <a:noFill/>
        </p:spPr>
        <p:txBody>
          <a:bodyPr>
            <a:noAutofit/>
          </a:bodyPr>
          <a:lstStyle/>
          <a:p>
            <a:pPr algn="l"/>
            <a:r>
              <a:rPr lang="en-US" sz="4400" kern="1200" dirty="0">
                <a:latin typeface="Century Gothic" panose="020B0502020202020204" pitchFamily="34" charset="0"/>
              </a:rPr>
              <a:t>Data collection</a:t>
            </a:r>
          </a:p>
        </p:txBody>
      </p:sp>
      <p:sp>
        <p:nvSpPr>
          <p:cNvPr id="3" name="Content Placeholder 2"/>
          <p:cNvSpPr>
            <a:spLocks noGrp="1"/>
          </p:cNvSpPr>
          <p:nvPr>
            <p:ph idx="1"/>
          </p:nvPr>
        </p:nvSpPr>
        <p:spPr>
          <a:xfrm>
            <a:off x="533400" y="1828800"/>
            <a:ext cx="8839200" cy="5704410"/>
          </a:xfrm>
          <a:noFill/>
          <a:ln>
            <a:noFill/>
          </a:ln>
        </p:spPr>
        <p:txBody>
          <a:bodyPr vert="horz" wrap="square" lIns="101882" tIns="50941" rIns="101882" bIns="50941" numCol="1" anchor="t" anchorCtr="0" compatLnSpc="1">
            <a:prstTxWarp prst="textNoShape">
              <a:avLst/>
            </a:prstTxWarp>
          </a:bodyPr>
          <a:lstStyle/>
          <a:p>
            <a:r>
              <a:rPr lang="en-US" sz="2800" dirty="0">
                <a:latin typeface="Century Gothic" panose="020B0502020202020204" pitchFamily="34" charset="0"/>
              </a:rPr>
              <a:t>Data collection instruments</a:t>
            </a:r>
          </a:p>
          <a:p>
            <a:endParaRPr lang="en-US" sz="2800" dirty="0">
              <a:latin typeface="Century Gothic" panose="020B0502020202020204" pitchFamily="34" charset="0"/>
            </a:endParaRPr>
          </a:p>
          <a:p>
            <a:pPr marL="457200" indent="-457200">
              <a:buFont typeface="Arial" panose="020B0604020202020204" pitchFamily="34" charset="0"/>
              <a:buChar char="•"/>
            </a:pPr>
            <a:r>
              <a:rPr lang="en-US" sz="2800" b="1" dirty="0">
                <a:solidFill>
                  <a:srgbClr val="4F6529"/>
                </a:solidFill>
                <a:latin typeface="Century Gothic" panose="020B0502020202020204" pitchFamily="34" charset="0"/>
              </a:rPr>
              <a:t>Patient/client records:</a:t>
            </a:r>
          </a:p>
          <a:p>
            <a:pPr marL="914400" lvl="1" indent="-457200">
              <a:buFont typeface="Arial" panose="020B0604020202020204" pitchFamily="34" charset="0"/>
              <a:buChar char="•"/>
            </a:pPr>
            <a:r>
              <a:rPr lang="en-US" sz="2800" dirty="0">
                <a:latin typeface="Century Gothic" panose="020B0502020202020204" pitchFamily="34" charset="0"/>
              </a:rPr>
              <a:t>Facility-based versus patient-retained</a:t>
            </a:r>
          </a:p>
          <a:p>
            <a:pPr marL="914400" lvl="1" indent="-457200">
              <a:buFont typeface="Arial" panose="020B0604020202020204" pitchFamily="34" charset="0"/>
              <a:buChar char="•"/>
            </a:pPr>
            <a:r>
              <a:rPr lang="en-US" sz="2800" dirty="0">
                <a:latin typeface="Century Gothic" panose="020B0502020202020204" pitchFamily="34" charset="0"/>
              </a:rPr>
              <a:t>Household records (e.g., family folder)</a:t>
            </a:r>
          </a:p>
          <a:p>
            <a:pPr marL="914400" lvl="1" indent="-457200">
              <a:buFont typeface="Arial" panose="020B0604020202020204" pitchFamily="34" charset="0"/>
              <a:buChar char="•"/>
            </a:pPr>
            <a:r>
              <a:rPr lang="en-US" sz="2800" dirty="0">
                <a:latin typeface="Century Gothic" panose="020B0502020202020204" pitchFamily="34" charset="0"/>
              </a:rPr>
              <a:t>Record system for integration and continuity of care (e.g., tickler file system)</a:t>
            </a:r>
          </a:p>
          <a:p>
            <a:pPr marL="914400" lvl="1" indent="-457200">
              <a:buFont typeface="Arial" panose="020B0604020202020204" pitchFamily="34" charset="0"/>
              <a:buChar char="•"/>
            </a:pPr>
            <a:r>
              <a:rPr lang="en-US" sz="2800" dirty="0">
                <a:latin typeface="Century Gothic" panose="020B0502020202020204" pitchFamily="34" charset="0"/>
              </a:rPr>
              <a:t>Electronic data systems</a:t>
            </a:r>
          </a:p>
          <a:p>
            <a:pPr marL="457200" indent="-457200">
              <a:buFont typeface="Arial" panose="020B0604020202020204" pitchFamily="34" charset="0"/>
              <a:buChar char="•"/>
            </a:pPr>
            <a:endParaRPr lang="en-US" sz="2800" dirty="0">
              <a:latin typeface="Century Gothic" panose="020B0502020202020204" pitchFamily="34" charset="0"/>
            </a:endParaRPr>
          </a:p>
          <a:p>
            <a:pPr marL="457200" indent="-457200">
              <a:buFont typeface="Arial" panose="020B0604020202020204" pitchFamily="34" charset="0"/>
              <a:buChar char="•"/>
            </a:pPr>
            <a:r>
              <a:rPr lang="en-US" sz="2800" b="1" dirty="0">
                <a:solidFill>
                  <a:srgbClr val="4F6529"/>
                </a:solidFill>
                <a:latin typeface="Century Gothic" panose="020B0502020202020204" pitchFamily="34" charset="0"/>
              </a:rPr>
              <a:t>Facility-based records:</a:t>
            </a:r>
          </a:p>
          <a:p>
            <a:pPr marL="914400" lvl="1" indent="-457200">
              <a:buFont typeface="Arial" panose="020B0604020202020204" pitchFamily="34" charset="0"/>
              <a:buChar char="•"/>
            </a:pPr>
            <a:r>
              <a:rPr lang="en-US" sz="2800" dirty="0">
                <a:latin typeface="Century Gothic" panose="020B0502020202020204" pitchFamily="34" charset="0"/>
              </a:rPr>
              <a:t>Registers</a:t>
            </a:r>
          </a:p>
          <a:p>
            <a:pPr marL="914400" lvl="1" indent="-457200">
              <a:buFont typeface="Arial" panose="020B0604020202020204" pitchFamily="34" charset="0"/>
              <a:buChar char="•"/>
            </a:pPr>
            <a:r>
              <a:rPr lang="en-US" sz="2800" dirty="0">
                <a:latin typeface="Century Gothic" panose="020B0502020202020204" pitchFamily="34" charset="0"/>
              </a:rPr>
              <a:t>Tally sheets</a:t>
            </a:r>
          </a:p>
          <a:p>
            <a:pPr marL="914400" lvl="1" indent="-457200">
              <a:buFont typeface="Arial" panose="020B0604020202020204" pitchFamily="34" charset="0"/>
              <a:buChar char="•"/>
            </a:pPr>
            <a:r>
              <a:rPr lang="en-US" sz="2800" dirty="0">
                <a:latin typeface="Century Gothic" panose="020B0502020202020204" pitchFamily="34" charset="0"/>
              </a:rPr>
              <a:t>Electronic data systems (e.g., DHIS 2)</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38174700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77200" cy="677108"/>
          </a:xfrm>
        </p:spPr>
        <p:txBody>
          <a:bodyPr/>
          <a:lstStyle/>
          <a:p>
            <a:pPr algn="l"/>
            <a:r>
              <a:rPr lang="en-US" sz="4400" kern="1200" dirty="0">
                <a:latin typeface="Century Gothic" panose="020B0502020202020204" pitchFamily="34" charset="0"/>
              </a:rPr>
              <a:t>Data transmission</a:t>
            </a:r>
          </a:p>
        </p:txBody>
      </p:sp>
      <p:sp>
        <p:nvSpPr>
          <p:cNvPr id="3" name="Content Placeholder 2"/>
          <p:cNvSpPr>
            <a:spLocks noGrp="1"/>
          </p:cNvSpPr>
          <p:nvPr>
            <p:ph idx="1"/>
          </p:nvPr>
        </p:nvSpPr>
        <p:spPr>
          <a:xfrm>
            <a:off x="533400" y="1752600"/>
            <a:ext cx="9319260" cy="5681042"/>
          </a:xfrm>
        </p:spPr>
        <p:txBody>
          <a:bodyPr/>
          <a:lstStyle/>
          <a:p>
            <a:pPr marL="457200" indent="-457200">
              <a:buFont typeface="Arial" panose="020B0604020202020204" pitchFamily="34" charset="0"/>
              <a:buChar char="•"/>
            </a:pPr>
            <a:r>
              <a:rPr lang="en-US" sz="2800" dirty="0">
                <a:latin typeface="Century Gothic" panose="020B0502020202020204" pitchFamily="34" charset="0"/>
              </a:rPr>
              <a:t>Within the individual healthcare system (</a:t>
            </a:r>
            <a:r>
              <a:rPr lang="en-US" sz="2800" b="1" dirty="0">
                <a:solidFill>
                  <a:srgbClr val="4F6529"/>
                </a:solidFill>
                <a:latin typeface="Century Gothic" panose="020B0502020202020204" pitchFamily="34" charset="0"/>
              </a:rPr>
              <a:t>referral mechanisms</a:t>
            </a:r>
            <a:r>
              <a:rPr lang="en-US" sz="2800" dirty="0">
                <a:latin typeface="Century Gothic" panose="020B0502020202020204" pitchFamily="34" charset="0"/>
              </a:rPr>
              <a:t>):</a:t>
            </a:r>
          </a:p>
          <a:p>
            <a:pPr marL="914400" lvl="1" indent="-457200">
              <a:buFont typeface="Courier New" panose="02070309020205020404" pitchFamily="49" charset="0"/>
              <a:buChar char="o"/>
            </a:pPr>
            <a:r>
              <a:rPr lang="en-US" sz="2800" dirty="0">
                <a:latin typeface="Century Gothic" panose="020B0502020202020204" pitchFamily="34" charset="0"/>
              </a:rPr>
              <a:t>Between healthcare services and the referral level, to promote integration and continuity of care</a:t>
            </a:r>
          </a:p>
          <a:p>
            <a:endParaRPr lang="en-US" sz="2800" dirty="0">
              <a:latin typeface="Century Gothic" panose="020B0502020202020204" pitchFamily="34" charset="0"/>
            </a:endParaRPr>
          </a:p>
          <a:p>
            <a:pPr marL="457200" indent="-457200">
              <a:buFont typeface="Arial" panose="020B0604020202020204" pitchFamily="34" charset="0"/>
              <a:buChar char="•"/>
            </a:pPr>
            <a:r>
              <a:rPr lang="en-US" sz="2800" dirty="0">
                <a:latin typeface="Century Gothic" panose="020B0502020202020204" pitchFamily="34" charset="0"/>
              </a:rPr>
              <a:t>From health units to the health system management level (</a:t>
            </a:r>
            <a:r>
              <a:rPr lang="en-US" sz="2800" b="1" dirty="0">
                <a:solidFill>
                  <a:srgbClr val="4F6529"/>
                </a:solidFill>
                <a:latin typeface="Century Gothic" panose="020B0502020202020204" pitchFamily="34" charset="0"/>
              </a:rPr>
              <a:t>aggregate data</a:t>
            </a:r>
            <a:r>
              <a:rPr lang="en-US" sz="2800" dirty="0">
                <a:latin typeface="Century Gothic" panose="020B0502020202020204" pitchFamily="34" charset="0"/>
              </a:rPr>
              <a:t>)</a:t>
            </a:r>
          </a:p>
          <a:p>
            <a:pPr marL="914400" lvl="1" indent="-457200">
              <a:buFont typeface="Courier New" panose="02070309020205020404" pitchFamily="49" charset="0"/>
              <a:buChar char="o"/>
            </a:pPr>
            <a:r>
              <a:rPr lang="en-US" sz="2800" dirty="0">
                <a:latin typeface="Century Gothic" panose="020B0502020202020204" pitchFamily="34" charset="0"/>
              </a:rPr>
              <a:t>Periodic reporting within existing channels</a:t>
            </a:r>
          </a:p>
          <a:p>
            <a:pPr marL="891471" marR="39545" lvl="2">
              <a:lnSpc>
                <a:spcPts val="2646"/>
              </a:lnSpc>
              <a:spcBef>
                <a:spcPts val="1"/>
              </a:spcBef>
            </a:pPr>
            <a:r>
              <a:rPr lang="en-US" sz="2800" dirty="0">
                <a:latin typeface="Century Gothic" panose="020B0502020202020204" pitchFamily="34" charset="0"/>
              </a:rPr>
              <a:t>(facility → district → region → national)</a:t>
            </a:r>
          </a:p>
          <a:p>
            <a:pPr marL="1107018" lvl="1" indent="-342900">
              <a:lnSpc>
                <a:spcPts val="2652"/>
              </a:lnSpc>
              <a:spcBef>
                <a:spcPts val="1187"/>
              </a:spcBef>
              <a:buFont typeface="Wingdings" panose="05000000000000000000" pitchFamily="2" charset="2"/>
              <a:buChar char="§"/>
            </a:pPr>
            <a:r>
              <a:rPr lang="en-US" sz="2400" dirty="0">
                <a:latin typeface="Century Gothic" panose="020B0502020202020204" pitchFamily="34" charset="0"/>
              </a:rPr>
              <a:t>Electronic data transmission (monthly or real-time) using communications technologies (Internet, e-mail, personal digital assistants, etc.)</a:t>
            </a:r>
          </a:p>
          <a:p>
            <a:pPr lvl="1"/>
            <a:endParaRPr lang="en-US" dirty="0">
              <a:solidFill>
                <a:srgbClr val="FF000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678429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8014" y="708432"/>
            <a:ext cx="7950200" cy="677108"/>
          </a:xfrm>
        </p:spPr>
        <p:txBody>
          <a:bodyPr/>
          <a:lstStyle/>
          <a:p>
            <a:pPr algn="l"/>
            <a:r>
              <a:rPr lang="en-US" sz="4400" kern="1200" dirty="0">
                <a:latin typeface="Century Gothic" panose="020B0502020202020204" pitchFamily="34" charset="0"/>
              </a:rPr>
              <a:t>Data processing</a:t>
            </a:r>
          </a:p>
        </p:txBody>
      </p:sp>
      <p:sp>
        <p:nvSpPr>
          <p:cNvPr id="4" name="object 3"/>
          <p:cNvSpPr txBox="1"/>
          <p:nvPr/>
        </p:nvSpPr>
        <p:spPr>
          <a:xfrm>
            <a:off x="609600" y="1676400"/>
            <a:ext cx="9219314" cy="5943600"/>
          </a:xfrm>
          <a:prstGeom prst="rect">
            <a:avLst/>
          </a:prstGeom>
        </p:spPr>
        <p:txBody>
          <a:bodyPr wrap="square" lIns="0" tIns="0" rIns="0" bIns="0" rtlCol="0">
            <a:noAutofit/>
          </a:bodyPr>
          <a:lstStyle/>
          <a:p>
            <a:pPr marL="457200" marR="63458" indent="-457200">
              <a:spcAft>
                <a:spcPts val="600"/>
              </a:spcAft>
              <a:buFont typeface="Arial" panose="020B0604020202020204" pitchFamily="34" charset="0"/>
              <a:buChar char="•"/>
            </a:pPr>
            <a:r>
              <a:rPr lang="en-US" sz="3000" dirty="0">
                <a:latin typeface="Century Gothic" panose="020B0502020202020204" pitchFamily="34" charset="0"/>
              </a:rPr>
              <a:t>Monitoring of data quality: reporting completeness, inconsistencies, and data entry errors</a:t>
            </a:r>
          </a:p>
          <a:p>
            <a:pPr marL="457200" marR="63458" indent="-457200">
              <a:spcAft>
                <a:spcPts val="600"/>
              </a:spcAft>
              <a:buFont typeface="Arial" panose="020B0604020202020204" pitchFamily="34" charset="0"/>
              <a:buChar char="•"/>
            </a:pPr>
            <a:r>
              <a:rPr lang="en-US" sz="3000" dirty="0">
                <a:latin typeface="Century Gothic" panose="020B0502020202020204" pitchFamily="34" charset="0"/>
              </a:rPr>
              <a:t>Aggregating data for reporting to higher levels</a:t>
            </a:r>
          </a:p>
          <a:p>
            <a:pPr marL="457200" marR="63458" indent="-457200">
              <a:spcAft>
                <a:spcPts val="600"/>
              </a:spcAft>
              <a:buFont typeface="Arial" panose="020B0604020202020204" pitchFamily="34" charset="0"/>
              <a:buChar char="•"/>
            </a:pPr>
            <a:r>
              <a:rPr lang="en-US" sz="3000" dirty="0">
                <a:latin typeface="Century Gothic" panose="020B0502020202020204" pitchFamily="34" charset="0"/>
              </a:rPr>
              <a:t>Integrating data from various sources</a:t>
            </a:r>
          </a:p>
          <a:p>
            <a:pPr marL="457200" marR="63458" indent="-457200">
              <a:spcAft>
                <a:spcPts val="600"/>
              </a:spcAft>
              <a:buFont typeface="Arial" panose="020B0604020202020204" pitchFamily="34" charset="0"/>
              <a:buChar char="•"/>
            </a:pPr>
            <a:r>
              <a:rPr lang="en-US" sz="3000" dirty="0">
                <a:latin typeface="Century Gothic" panose="020B0502020202020204" pitchFamily="34" charset="0"/>
              </a:rPr>
              <a:t>Data storing and warehousing</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15773"/>
            <a:ext cx="10058401" cy="433346"/>
          </a:xfrm>
          <a:prstGeom prst="rect">
            <a:avLst/>
          </a:prstGeom>
        </p:spPr>
      </p:pic>
    </p:spTree>
    <p:extLst>
      <p:ext uri="{BB962C8B-B14F-4D97-AF65-F5344CB8AC3E}">
        <p14:creationId xmlns:p14="http://schemas.microsoft.com/office/powerpoint/2010/main" val="26292090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2081</TotalTime>
  <Words>1859</Words>
  <Application>Microsoft Office PowerPoint</Application>
  <PresentationFormat>Custom</PresentationFormat>
  <Paragraphs>235</Paragraphs>
  <Slides>14</Slides>
  <Notes>14</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14</vt:i4>
      </vt:variant>
    </vt:vector>
  </HeadingPairs>
  <TitlesOfParts>
    <vt:vector size="27" baseType="lpstr">
      <vt:lpstr>Arial</vt:lpstr>
      <vt:lpstr>Calibri</vt:lpstr>
      <vt:lpstr>Century Gothic</vt:lpstr>
      <vt:lpstr>Courier New</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PowerPoint Presentation</vt:lpstr>
      <vt:lpstr>Basic concepts</vt:lpstr>
      <vt:lpstr>PowerPoint Presentation</vt:lpstr>
      <vt:lpstr>Examples of RHIS subsystems </vt:lpstr>
      <vt:lpstr>PowerPoint Presentation</vt:lpstr>
      <vt:lpstr>Data collection</vt:lpstr>
      <vt:lpstr>Data transmission</vt:lpstr>
      <vt:lpstr>Data processing</vt:lpstr>
      <vt:lpstr>Data analysis</vt:lpstr>
      <vt:lpstr>Use of information for decision making at all levels</vt:lpstr>
      <vt:lpstr>RHIS management</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McGill, Deborah</cp:lastModifiedBy>
  <cp:revision>165</cp:revision>
  <dcterms:created xsi:type="dcterms:W3CDTF">2015-03-02T15:42:03Z</dcterms:created>
  <dcterms:modified xsi:type="dcterms:W3CDTF">2018-10-19T18:45:35Z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