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689" r:id="rId4"/>
  </p:sldMasterIdLst>
  <p:notesMasterIdLst>
    <p:notesMasterId r:id="rId16"/>
  </p:notesMasterIdLst>
  <p:sldIdLst>
    <p:sldId id="256" r:id="rId5"/>
    <p:sldId id="487" r:id="rId6"/>
    <p:sldId id="523" r:id="rId7"/>
    <p:sldId id="524" r:id="rId8"/>
    <p:sldId id="511" r:id="rId9"/>
    <p:sldId id="510" r:id="rId10"/>
    <p:sldId id="525" r:id="rId11"/>
    <p:sldId id="500" r:id="rId12"/>
    <p:sldId id="499" r:id="rId13"/>
    <p:sldId id="529" r:id="rId14"/>
    <p:sldId id="528" r:id="rId15"/>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e Reid" initials="DR" lastIdx="1" clrIdx="0"/>
  <p:cmAuthor id="1" name="Alison Ellis" initials="AE" lastIdx="1" clrIdx="1">
    <p:extLst/>
  </p:cmAuthor>
  <p:cmAuthor id="2" name="Sergio Lins" initials="SL"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636D"/>
    <a:srgbClr val="002F3C"/>
    <a:srgbClr val="A0BFBB"/>
    <a:srgbClr val="A09BBB"/>
    <a:srgbClr val="D7D4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592" autoAdjust="0"/>
  </p:normalViewPr>
  <p:slideViewPr>
    <p:cSldViewPr>
      <p:cViewPr varScale="1">
        <p:scale>
          <a:sx n="94" d="100"/>
          <a:sy n="94" d="100"/>
        </p:scale>
        <p:origin x="1824" y="96"/>
      </p:cViewPr>
      <p:guideLst>
        <p:guide orient="horz" pos="2880"/>
        <p:guide pos="2160"/>
      </p:guideLst>
    </p:cSldViewPr>
  </p:slideViewPr>
  <p:notesTextViewPr>
    <p:cViewPr>
      <p:scale>
        <a:sx n="100" d="100"/>
        <a:sy n="100" d="100"/>
      </p:scale>
      <p:origin x="0" y="0"/>
    </p:cViewPr>
  </p:notesTextViewPr>
  <p:sorterViewPr>
    <p:cViewPr>
      <p:scale>
        <a:sx n="90" d="100"/>
        <a:sy n="90" d="100"/>
      </p:scale>
      <p:origin x="0" y="-2544"/>
    </p:cViewPr>
  </p:sorterViewPr>
  <p:notesViewPr>
    <p:cSldViewPr>
      <p:cViewPr>
        <p:scale>
          <a:sx n="100" d="100"/>
          <a:sy n="100" d="100"/>
        </p:scale>
        <p:origin x="798" y="-18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808105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xfrm>
            <a:off x="1004931" y="3691360"/>
            <a:ext cx="8048539" cy="349784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 name="Slide Number Placeholder 3"/>
          <p:cNvSpPr>
            <a:spLocks noGrp="1"/>
          </p:cNvSpPr>
          <p:nvPr>
            <p:ph type="sldNum" sz="quarter" idx="5"/>
          </p:nvPr>
        </p:nvSpPr>
        <p:spPr>
          <a:xfrm>
            <a:off x="5697638" y="7382720"/>
            <a:ext cx="4358489" cy="388355"/>
          </a:xfrm>
          <a:prstGeom prst="rect">
            <a:avLst/>
          </a:prstGeom>
        </p:spPr>
        <p:txBody>
          <a:bodyPr/>
          <a:lstStyle/>
          <a:p>
            <a:pPr>
              <a:defRPr/>
            </a:pPr>
            <a:fld id="{C3B7E946-A3A7-44AA-9B6C-CC8D497ABE3C}" type="slidenum">
              <a:rPr lang="en-US" smtClean="0"/>
              <a:pPr>
                <a:defRPr/>
              </a:pPr>
              <a:t>10</a:t>
            </a:fld>
            <a:endParaRPr lang="en-US" dirty="0"/>
          </a:p>
        </p:txBody>
      </p:sp>
    </p:spTree>
    <p:extLst>
      <p:ext uri="{BB962C8B-B14F-4D97-AF65-F5344CB8AC3E}">
        <p14:creationId xmlns:p14="http://schemas.microsoft.com/office/powerpoint/2010/main" val="1071469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1276220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xfrm>
            <a:off x="1004931" y="3691360"/>
            <a:ext cx="8048539" cy="349784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400" dirty="0">
                <a:latin typeface="Garamond" panose="02020404030301010803" pitchFamily="18" charset="0"/>
              </a:rPr>
              <a:t>Discuss and learn strategies for using data in program management, implementation, and decision making.</a:t>
            </a:r>
          </a:p>
          <a:p>
            <a:endParaRPr lang="en-US" altLang="en-US" dirty="0">
              <a:latin typeface="Arial" pitchFamily="34" charset="0"/>
            </a:endParaRPr>
          </a:p>
        </p:txBody>
      </p:sp>
      <p:sp>
        <p:nvSpPr>
          <p:cNvPr id="32772" name="Slide Number Placeholder 3"/>
          <p:cNvSpPr>
            <a:spLocks noGrp="1"/>
          </p:cNvSpPr>
          <p:nvPr>
            <p:ph type="sldNum" sz="quarter" idx="5"/>
          </p:nvPr>
        </p:nvSpPr>
        <p:spPr bwMode="auto">
          <a:xfrm>
            <a:off x="5697638" y="7382720"/>
            <a:ext cx="4358489" cy="38835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30275" eaLnBrk="0" hangingPunct="0">
              <a:spcBef>
                <a:spcPct val="30000"/>
              </a:spcBef>
              <a:defRPr sz="1200">
                <a:solidFill>
                  <a:schemeClr val="tx1"/>
                </a:solidFill>
                <a:latin typeface="Calibri" pitchFamily="34" charset="0"/>
              </a:defRPr>
            </a:lvl1pPr>
            <a:lvl2pPr marL="741363" indent="-284163" defTabSz="930275" eaLnBrk="0" hangingPunct="0">
              <a:spcBef>
                <a:spcPct val="30000"/>
              </a:spcBef>
              <a:defRPr sz="1200">
                <a:solidFill>
                  <a:schemeClr val="tx1"/>
                </a:solidFill>
                <a:latin typeface="Calibri" pitchFamily="34" charset="0"/>
              </a:defRPr>
            </a:lvl2pPr>
            <a:lvl3pPr marL="1141413" indent="-227013" defTabSz="930275" eaLnBrk="0" hangingPunct="0">
              <a:spcBef>
                <a:spcPct val="30000"/>
              </a:spcBef>
              <a:defRPr sz="1200">
                <a:solidFill>
                  <a:schemeClr val="tx1"/>
                </a:solidFill>
                <a:latin typeface="Calibri" pitchFamily="34" charset="0"/>
              </a:defRPr>
            </a:lvl3pPr>
            <a:lvl4pPr marL="1598613" indent="-227013" defTabSz="930275" eaLnBrk="0" hangingPunct="0">
              <a:spcBef>
                <a:spcPct val="30000"/>
              </a:spcBef>
              <a:defRPr sz="1200">
                <a:solidFill>
                  <a:schemeClr val="tx1"/>
                </a:solidFill>
                <a:latin typeface="Calibri" pitchFamily="34" charset="0"/>
              </a:defRPr>
            </a:lvl4pPr>
            <a:lvl5pPr marL="2055813" indent="-227013" defTabSz="930275" eaLnBrk="0" hangingPunct="0">
              <a:spcBef>
                <a:spcPct val="30000"/>
              </a:spcBef>
              <a:defRPr sz="1200">
                <a:solidFill>
                  <a:schemeClr val="tx1"/>
                </a:solidFill>
                <a:latin typeface="Calibri" pitchFamily="34" charset="0"/>
              </a:defRPr>
            </a:lvl5pPr>
            <a:lvl6pPr marL="2513013" indent="-227013" defTabSz="930275" eaLnBrk="0" fontAlgn="base" hangingPunct="0">
              <a:spcBef>
                <a:spcPct val="30000"/>
              </a:spcBef>
              <a:spcAft>
                <a:spcPct val="0"/>
              </a:spcAft>
              <a:defRPr sz="1200">
                <a:solidFill>
                  <a:schemeClr val="tx1"/>
                </a:solidFill>
                <a:latin typeface="Calibri" pitchFamily="34" charset="0"/>
              </a:defRPr>
            </a:lvl6pPr>
            <a:lvl7pPr marL="2970213" indent="-227013" defTabSz="930275" eaLnBrk="0" fontAlgn="base" hangingPunct="0">
              <a:spcBef>
                <a:spcPct val="30000"/>
              </a:spcBef>
              <a:spcAft>
                <a:spcPct val="0"/>
              </a:spcAft>
              <a:defRPr sz="1200">
                <a:solidFill>
                  <a:schemeClr val="tx1"/>
                </a:solidFill>
                <a:latin typeface="Calibri" pitchFamily="34" charset="0"/>
              </a:defRPr>
            </a:lvl7pPr>
            <a:lvl8pPr marL="3427413" indent="-227013" defTabSz="930275" eaLnBrk="0" fontAlgn="base" hangingPunct="0">
              <a:spcBef>
                <a:spcPct val="30000"/>
              </a:spcBef>
              <a:spcAft>
                <a:spcPct val="0"/>
              </a:spcAft>
              <a:defRPr sz="1200">
                <a:solidFill>
                  <a:schemeClr val="tx1"/>
                </a:solidFill>
                <a:latin typeface="Calibri" pitchFamily="34" charset="0"/>
              </a:defRPr>
            </a:lvl8pPr>
            <a:lvl9pPr marL="3884613" indent="-227013" defTabSz="930275" eaLnBrk="0" fontAlgn="base" hangingPunct="0">
              <a:spcBef>
                <a:spcPct val="30000"/>
              </a:spcBef>
              <a:spcAft>
                <a:spcPct val="0"/>
              </a:spcAft>
              <a:defRPr sz="1200">
                <a:solidFill>
                  <a:schemeClr val="tx1"/>
                </a:solidFill>
                <a:latin typeface="Calibri" pitchFamily="34" charset="0"/>
              </a:defRPr>
            </a:lvl9pPr>
          </a:lstStyle>
          <a:p>
            <a:pPr eaLnBrk="1" fontAlgn="base" hangingPunct="1">
              <a:spcBef>
                <a:spcPct val="0"/>
              </a:spcBef>
              <a:spcAft>
                <a:spcPct val="0"/>
              </a:spcAft>
            </a:pPr>
            <a:fld id="{0D7BB015-8DDD-4519-B9D3-FF64193048EF}" type="slidenum">
              <a:rPr lang="en-US" altLang="en-US" smtClean="0">
                <a:latin typeface="Arial" pitchFamily="34" charset="0"/>
                <a:cs typeface="Arial" pitchFamily="34" charset="0"/>
              </a:rPr>
              <a:pPr eaLnBrk="1" fontAlgn="base" hangingPunct="1">
                <a:spcBef>
                  <a:spcPct val="0"/>
                </a:spcBef>
                <a:spcAft>
                  <a:spcPct val="0"/>
                </a:spcAft>
              </a:pPr>
              <a:t>2</a:t>
            </a:fld>
            <a:endParaRPr lang="en-US" altLang="en-US" dirty="0">
              <a:latin typeface="Arial" pitchFamily="34" charset="0"/>
              <a:cs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xfrm>
            <a:off x="3143250" y="582613"/>
            <a:ext cx="3771900" cy="2914650"/>
          </a:xfrm>
          <a:prstGeom prst="rect">
            <a:avLst/>
          </a:prstGeom>
          <a:ln/>
        </p:spPr>
      </p:sp>
      <p:sp>
        <p:nvSpPr>
          <p:cNvPr id="34819" name="Notes Placeholder 2"/>
          <p:cNvSpPr>
            <a:spLocks noGrp="1"/>
          </p:cNvSpPr>
          <p:nvPr>
            <p:ph type="body" idx="1"/>
          </p:nvPr>
        </p:nvSpPr>
        <p:spPr>
          <a:xfrm>
            <a:off x="1006751" y="3692421"/>
            <a:ext cx="8044898" cy="349731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z="1400" dirty="0">
                <a:latin typeface="Garamond" panose="02020404030301010803" pitchFamily="18" charset="0"/>
              </a:rPr>
              <a:t>The quote on this slide is how a national policymaker in Nigeria</a:t>
            </a:r>
            <a:r>
              <a:rPr lang="en-US" altLang="en-US" sz="1400" baseline="0" dirty="0">
                <a:latin typeface="Garamond" panose="02020404030301010803" pitchFamily="18" charset="0"/>
              </a:rPr>
              <a:t> </a:t>
            </a:r>
            <a:r>
              <a:rPr lang="en-US" altLang="en-US" sz="1400" dirty="0">
                <a:latin typeface="Garamond" panose="02020404030301010803" pitchFamily="18" charset="0"/>
              </a:rPr>
              <a:t>summarized the value of data during a data use assessment interview with MEASURE Evaluation.</a:t>
            </a:r>
          </a:p>
          <a:p>
            <a:endParaRPr lang="en-US" altLang="en-US" sz="1400" dirty="0">
              <a:latin typeface="Garamond" panose="02020404030301010803" pitchFamily="18" charset="0"/>
            </a:endParaRPr>
          </a:p>
          <a:p>
            <a:pPr>
              <a:spcBef>
                <a:spcPct val="0"/>
              </a:spcBef>
            </a:pPr>
            <a:r>
              <a:rPr lang="en-US" altLang="en-US" sz="1400" dirty="0">
                <a:latin typeface="Garamond" panose="02020404030301010803" pitchFamily="18" charset="0"/>
              </a:rPr>
              <a:t>This statement nicely summarizes why we are here today to discuss the importance of improving data-informed decision making.</a:t>
            </a:r>
          </a:p>
          <a:p>
            <a:pPr>
              <a:spcBef>
                <a:spcPct val="0"/>
              </a:spcBef>
            </a:pPr>
            <a:endParaRPr lang="en-US" altLang="en-US" dirty="0"/>
          </a:p>
          <a:p>
            <a:endParaRPr lang="en-US" altLang="en-US" dirty="0"/>
          </a:p>
        </p:txBody>
      </p:sp>
      <p:sp>
        <p:nvSpPr>
          <p:cNvPr id="34820" name="Slide Number Placeholder 3"/>
          <p:cNvSpPr>
            <a:spLocks noGrp="1"/>
          </p:cNvSpPr>
          <p:nvPr>
            <p:ph type="sldNum" sz="quarter" idx="5"/>
          </p:nvPr>
        </p:nvSpPr>
        <p:spPr>
          <a:xfrm>
            <a:off x="5696573" y="7382187"/>
            <a:ext cx="4359551" cy="38888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DB1BB402-C8D8-4BFF-9A79-00152E2BB240}" type="slidenum">
              <a:rPr lang="en-US" altLang="en-US" smtClean="0"/>
              <a:pPr>
                <a:spcBef>
                  <a:spcPct val="0"/>
                </a:spcBef>
              </a:pPr>
              <a:t>3</a:t>
            </a:fld>
            <a:endParaRPr lang="en-US" altLang="en-US" dirty="0"/>
          </a:p>
        </p:txBody>
      </p:sp>
    </p:spTree>
    <p:extLst>
      <p:ext uri="{BB962C8B-B14F-4D97-AF65-F5344CB8AC3E}">
        <p14:creationId xmlns:p14="http://schemas.microsoft.com/office/powerpoint/2010/main" val="4133235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457200" y="2514599"/>
            <a:ext cx="9296399" cy="4675189"/>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a:latin typeface="Garamond" panose="02020404030301010803" pitchFamily="18" charset="0"/>
              </a:rPr>
              <a:t>The framework presented here illustrates the entire cycle of evidence-informed decision making. This approach illustrates the ideal. This data-informed decision making process relies on multiple inputs, activities, and systems to function effectively. Even in the best-designed M&amp;E system, you often find that data are not being used as often as they should be. So there must be other, more fundamental elements in the decision-making context that may affect this process.</a:t>
            </a:r>
          </a:p>
          <a:p>
            <a:pPr eaLnBrk="1" fontAlgn="auto" hangingPunct="1">
              <a:lnSpc>
                <a:spcPct val="90000"/>
              </a:lnSpc>
              <a:spcBef>
                <a:spcPct val="0"/>
              </a:spcBef>
              <a:spcAft>
                <a:spcPts val="0"/>
              </a:spcAft>
              <a:defRPr/>
            </a:pPr>
            <a:endParaRPr lang="en-US" altLang="en-US" dirty="0">
              <a:latin typeface="Garamond" panose="02020404030301010803" pitchFamily="18" charset="0"/>
            </a:endParaRPr>
          </a:p>
          <a:p>
            <a:pPr>
              <a:defRPr/>
            </a:pPr>
            <a:r>
              <a:rPr lang="en-US" dirty="0">
                <a:latin typeface="Garamond" panose="02020404030301010803" pitchFamily="18" charset="0"/>
              </a:rPr>
              <a:t>In the </a:t>
            </a:r>
            <a:r>
              <a:rPr lang="en-US" b="1" dirty="0">
                <a:latin typeface="Garamond" panose="02020404030301010803" pitchFamily="18" charset="0"/>
              </a:rPr>
              <a:t>inner circle </a:t>
            </a:r>
            <a:r>
              <a:rPr lang="en-US" b="0" dirty="0">
                <a:latin typeface="Garamond" panose="02020404030301010803" pitchFamily="18" charset="0"/>
              </a:rPr>
              <a:t>of this graphic </a:t>
            </a:r>
            <a:r>
              <a:rPr lang="en-US" dirty="0">
                <a:latin typeface="Garamond" panose="02020404030301010803" pitchFamily="18" charset="0"/>
              </a:rPr>
              <a:t>are the </a:t>
            </a:r>
            <a:r>
              <a:rPr lang="en-US" b="1" dirty="0">
                <a:latin typeface="Garamond" panose="02020404030301010803" pitchFamily="18" charset="0"/>
              </a:rPr>
              <a:t>activities</a:t>
            </a:r>
            <a:r>
              <a:rPr lang="en-US" dirty="0">
                <a:latin typeface="Garamond" panose="02020404030301010803" pitchFamily="18" charset="0"/>
              </a:rPr>
              <a:t> that need to take place:</a:t>
            </a:r>
          </a:p>
          <a:p>
            <a:pPr>
              <a:defRPr/>
            </a:pPr>
            <a:endParaRPr lang="en-US" dirty="0">
              <a:latin typeface="Garamond" panose="02020404030301010803" pitchFamily="18" charset="0"/>
            </a:endParaRPr>
          </a:p>
          <a:p>
            <a:pPr marL="171450" indent="-171450">
              <a:buFont typeface="Arial" panose="020B0604020202020204" pitchFamily="34" charset="0"/>
              <a:buChar char="•"/>
              <a:defRPr/>
            </a:pPr>
            <a:r>
              <a:rPr lang="en-US" dirty="0">
                <a:latin typeface="Garamond" panose="02020404030301010803" pitchFamily="18" charset="0"/>
              </a:rPr>
              <a:t>Demand for data to manage a health program or develop a health policy is clearly stated.</a:t>
            </a:r>
          </a:p>
          <a:p>
            <a:pPr marL="171450" indent="-171450">
              <a:buFontTx/>
              <a:buChar char="-"/>
              <a:defRPr/>
            </a:pPr>
            <a:endParaRPr lang="en-US" dirty="0">
              <a:latin typeface="Garamond" panose="02020404030301010803" pitchFamily="18" charset="0"/>
            </a:endParaRPr>
          </a:p>
          <a:p>
            <a:pPr marL="171450" indent="-171450">
              <a:buFont typeface="Arial" panose="020B0604020202020204" pitchFamily="34" charset="0"/>
              <a:buChar char="•"/>
              <a:defRPr/>
            </a:pPr>
            <a:r>
              <a:rPr lang="en-US" dirty="0">
                <a:latin typeface="Garamond" panose="02020404030301010803" pitchFamily="18" charset="0"/>
              </a:rPr>
              <a:t>This leads to a data collection effort.</a:t>
            </a:r>
          </a:p>
          <a:p>
            <a:pPr marL="171450" indent="-171450">
              <a:buFontTx/>
              <a:buChar char="-"/>
              <a:defRPr/>
            </a:pPr>
            <a:endParaRPr lang="en-US" dirty="0">
              <a:latin typeface="Garamond" panose="02020404030301010803" pitchFamily="18" charset="0"/>
            </a:endParaRPr>
          </a:p>
          <a:p>
            <a:pPr marL="171450" indent="-171450">
              <a:buFont typeface="Arial" panose="020B0604020202020204" pitchFamily="34" charset="0"/>
              <a:buChar char="•"/>
              <a:defRPr/>
            </a:pPr>
            <a:r>
              <a:rPr lang="en-US" dirty="0">
                <a:latin typeface="Garamond" panose="02020404030301010803" pitchFamily="18" charset="0"/>
              </a:rPr>
              <a:t>The data are analyzed, synthesized, and made available to those who use them to make a decision.</a:t>
            </a:r>
          </a:p>
          <a:p>
            <a:pPr marL="171450" indent="-171450">
              <a:buFontTx/>
              <a:buChar char="-"/>
              <a:defRPr/>
            </a:pPr>
            <a:endParaRPr lang="en-US" dirty="0">
              <a:latin typeface="Garamond" panose="02020404030301010803" pitchFamily="18" charset="0"/>
            </a:endParaRPr>
          </a:p>
          <a:p>
            <a:pPr marL="171450" indent="-171450">
              <a:buFont typeface="Arial" panose="020B0604020202020204" pitchFamily="34" charset="0"/>
              <a:buChar char="•"/>
              <a:defRPr/>
            </a:pPr>
            <a:r>
              <a:rPr lang="en-US" dirty="0">
                <a:latin typeface="Garamond" panose="02020404030301010803" pitchFamily="18" charset="0"/>
              </a:rPr>
              <a:t>A decision based on data is better than one that is not, and leads to some improvements in the health system.</a:t>
            </a:r>
          </a:p>
          <a:p>
            <a:pPr>
              <a:defRPr/>
            </a:pPr>
            <a:endParaRPr lang="en-US" dirty="0">
              <a:latin typeface="Garamond" panose="02020404030301010803" pitchFamily="18" charset="0"/>
            </a:endParaRPr>
          </a:p>
          <a:p>
            <a:pPr>
              <a:defRPr/>
            </a:pPr>
            <a:r>
              <a:rPr lang="en-US" dirty="0">
                <a:latin typeface="Garamond" panose="02020404030301010803" pitchFamily="18" charset="0"/>
              </a:rPr>
              <a:t>The </a:t>
            </a:r>
            <a:r>
              <a:rPr lang="en-US" b="1" dirty="0">
                <a:latin typeface="Garamond" panose="02020404030301010803" pitchFamily="18" charset="0"/>
              </a:rPr>
              <a:t>outer circle</a:t>
            </a:r>
            <a:r>
              <a:rPr lang="en-US" dirty="0">
                <a:latin typeface="Garamond" panose="02020404030301010803" pitchFamily="18" charset="0"/>
              </a:rPr>
              <a:t> explains the </a:t>
            </a:r>
            <a:r>
              <a:rPr lang="en-US" b="1" dirty="0">
                <a:latin typeface="Garamond" panose="02020404030301010803" pitchFamily="18" charset="0"/>
              </a:rPr>
              <a:t>way in which the activities that make up this process get done.</a:t>
            </a:r>
            <a:endParaRPr lang="en-US" dirty="0">
              <a:latin typeface="Garamond" panose="02020404030301010803" pitchFamily="18" charset="0"/>
            </a:endParaRPr>
          </a:p>
          <a:p>
            <a:pPr>
              <a:defRPr/>
            </a:pPr>
            <a:endParaRPr lang="en-US" dirty="0">
              <a:latin typeface="Garamond" panose="02020404030301010803" pitchFamily="18" charset="0"/>
            </a:endParaRPr>
          </a:p>
          <a:p>
            <a:pPr marL="171450" indent="-171450">
              <a:buFont typeface="Arial" panose="020B0604020202020204" pitchFamily="34" charset="0"/>
              <a:buChar char="•"/>
              <a:defRPr/>
            </a:pPr>
            <a:r>
              <a:rPr lang="en-US" dirty="0">
                <a:latin typeface="Garamond" panose="02020404030301010803" pitchFamily="18" charset="0"/>
              </a:rPr>
              <a:t>The information or M&amp;E system needs to secure the technical and </a:t>
            </a:r>
            <a:r>
              <a:rPr lang="en-US" b="1" dirty="0">
                <a:latin typeface="Garamond" panose="02020404030301010803" pitchFamily="18" charset="0"/>
              </a:rPr>
              <a:t>human</a:t>
            </a:r>
            <a:r>
              <a:rPr lang="en-US" dirty="0">
                <a:latin typeface="Garamond" panose="02020404030301010803" pitchFamily="18" charset="0"/>
              </a:rPr>
              <a:t> </a:t>
            </a:r>
            <a:r>
              <a:rPr lang="en-US" b="1" dirty="0">
                <a:latin typeface="Garamond" panose="02020404030301010803" pitchFamily="18" charset="0"/>
              </a:rPr>
              <a:t>capacity</a:t>
            </a:r>
            <a:r>
              <a:rPr lang="en-US" dirty="0">
                <a:latin typeface="Garamond" panose="02020404030301010803" pitchFamily="18" charset="0"/>
              </a:rPr>
              <a:t> to </a:t>
            </a:r>
            <a:r>
              <a:rPr lang="en-US" b="1" dirty="0">
                <a:latin typeface="Garamond" panose="02020404030301010803" pitchFamily="18" charset="0"/>
              </a:rPr>
              <a:t>understand the demand for data, and manage, analyze, and distribute the data</a:t>
            </a:r>
            <a:r>
              <a:rPr lang="en-US" dirty="0">
                <a:latin typeface="Garamond" panose="02020404030301010803" pitchFamily="18" charset="0"/>
              </a:rPr>
              <a:t>.</a:t>
            </a:r>
          </a:p>
          <a:p>
            <a:pPr marL="171450" indent="-171450">
              <a:buFontTx/>
              <a:buChar char="-"/>
              <a:defRPr/>
            </a:pPr>
            <a:endParaRPr lang="en-US" dirty="0">
              <a:latin typeface="Garamond" panose="02020404030301010803" pitchFamily="18" charset="0"/>
            </a:endParaRPr>
          </a:p>
          <a:p>
            <a:pPr marL="171450" indent="-171450">
              <a:buFont typeface="Arial" panose="020B0604020202020204" pitchFamily="34" charset="0"/>
              <a:buChar char="•"/>
              <a:defRPr/>
            </a:pPr>
            <a:r>
              <a:rPr lang="en-US" dirty="0">
                <a:latin typeface="Garamond" panose="02020404030301010803" pitchFamily="18" charset="0"/>
              </a:rPr>
              <a:t>There needs to be </a:t>
            </a:r>
            <a:r>
              <a:rPr lang="en-US" b="1" dirty="0">
                <a:latin typeface="Garamond" panose="02020404030301010803" pitchFamily="18" charset="0"/>
              </a:rPr>
              <a:t>coordination</a:t>
            </a:r>
            <a:r>
              <a:rPr lang="en-US" dirty="0">
                <a:latin typeface="Garamond" panose="02020404030301010803" pitchFamily="18" charset="0"/>
              </a:rPr>
              <a:t> among:</a:t>
            </a:r>
          </a:p>
          <a:p>
            <a:pPr marL="628650" lvl="1" indent="-171450">
              <a:buFont typeface="Courier New" panose="02070309020205020404" pitchFamily="49" charset="0"/>
              <a:buChar char="o"/>
              <a:defRPr/>
            </a:pPr>
            <a:r>
              <a:rPr lang="en-US" dirty="0">
                <a:latin typeface="Garamond" panose="02020404030301010803" pitchFamily="18" charset="0"/>
              </a:rPr>
              <a:t>Many people with different job functions</a:t>
            </a:r>
          </a:p>
          <a:p>
            <a:pPr marL="628650" lvl="1" indent="-171450">
              <a:buFont typeface="Courier New" panose="02070309020205020404" pitchFamily="49" charset="0"/>
              <a:buChar char="o"/>
              <a:defRPr/>
            </a:pPr>
            <a:r>
              <a:rPr lang="en-US" dirty="0">
                <a:latin typeface="Garamond" panose="02020404030301010803" pitchFamily="18" charset="0"/>
              </a:rPr>
              <a:t>At different levels of the health system</a:t>
            </a:r>
          </a:p>
          <a:p>
            <a:pPr marL="628650" lvl="1" indent="-171450">
              <a:buFont typeface="Courier New" panose="02070309020205020404" pitchFamily="49" charset="0"/>
              <a:buChar char="o"/>
              <a:defRPr/>
            </a:pPr>
            <a:r>
              <a:rPr lang="en-US" dirty="0">
                <a:latin typeface="Garamond" panose="02020404030301010803" pitchFamily="18" charset="0"/>
              </a:rPr>
              <a:t>With varying levels of understanding about each other’s work</a:t>
            </a:r>
          </a:p>
          <a:p>
            <a:pPr marL="628650" lvl="1" indent="-171450">
              <a:buFont typeface="Courier New" panose="02070309020205020404" pitchFamily="49" charset="0"/>
              <a:buChar char="o"/>
              <a:defRPr/>
            </a:pPr>
            <a:r>
              <a:rPr lang="en-US" dirty="0">
                <a:latin typeface="Garamond" panose="02020404030301010803" pitchFamily="18" charset="0"/>
              </a:rPr>
              <a:t>Who together ensure that information is made available and in a format that is easily understood, and can be interpreted and used</a:t>
            </a:r>
          </a:p>
          <a:p>
            <a:pPr marL="171450" indent="-171450">
              <a:buFontTx/>
              <a:buChar char="-"/>
              <a:defRPr/>
            </a:pPr>
            <a:endParaRPr lang="en-US" dirty="0">
              <a:latin typeface="Garamond" panose="02020404030301010803" pitchFamily="18" charset="0"/>
            </a:endParaRPr>
          </a:p>
          <a:p>
            <a:pPr marL="171450" indent="-171450">
              <a:buFont typeface="Arial" panose="020B0604020202020204" pitchFamily="34" charset="0"/>
              <a:buChar char="•"/>
              <a:defRPr/>
            </a:pPr>
            <a:r>
              <a:rPr lang="en-US" dirty="0">
                <a:latin typeface="Garamond" panose="02020404030301010803" pitchFamily="18" charset="0"/>
              </a:rPr>
              <a:t>Finally, there need to be </a:t>
            </a:r>
            <a:r>
              <a:rPr lang="en-US" b="1" dirty="0">
                <a:latin typeface="Garamond" panose="02020404030301010803" pitchFamily="18" charset="0"/>
              </a:rPr>
              <a:t>management systems and organizational support that promote collaboration</a:t>
            </a:r>
            <a:r>
              <a:rPr lang="en-US" dirty="0">
                <a:latin typeface="Garamond" panose="02020404030301010803" pitchFamily="18" charset="0"/>
              </a:rPr>
              <a:t> among those who produce the data and those who use the data, in order for the data-informed decision making process to be complete.</a:t>
            </a:r>
          </a:p>
          <a:p>
            <a:pPr marL="171450" indent="-171450">
              <a:buFontTx/>
              <a:buChar char="-"/>
              <a:defRPr/>
            </a:pPr>
            <a:endParaRPr lang="en-US" dirty="0">
              <a:latin typeface="Arial" charset="0"/>
            </a:endParaRPr>
          </a:p>
        </p:txBody>
      </p:sp>
    </p:spTree>
    <p:extLst>
      <p:ext uri="{BB962C8B-B14F-4D97-AF65-F5344CB8AC3E}">
        <p14:creationId xmlns:p14="http://schemas.microsoft.com/office/powerpoint/2010/main" val="1929493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3143250" y="582613"/>
            <a:ext cx="3771900" cy="2914650"/>
          </a:xfrm>
          <a:prstGeom prst="rect">
            <a:avLst/>
          </a:prstGeom>
          <a:ln/>
        </p:spPr>
      </p:sp>
      <p:sp>
        <p:nvSpPr>
          <p:cNvPr id="3" name="Notes Placeholder 2"/>
          <p:cNvSpPr>
            <a:spLocks noGrp="1"/>
          </p:cNvSpPr>
          <p:nvPr>
            <p:ph type="body" idx="1"/>
          </p:nvPr>
        </p:nvSpPr>
        <p:spPr>
          <a:xfrm>
            <a:off x="1006751" y="1828801"/>
            <a:ext cx="8044898" cy="5360936"/>
          </a:xfrm>
          <a:prstGeom prst="rect">
            <a:avLst/>
          </a:prstGeom>
        </p:spPr>
        <p:txBody>
          <a:bodyPr/>
          <a:lstStyle/>
          <a:p>
            <a:pPr>
              <a:defRPr/>
            </a:pPr>
            <a:r>
              <a:rPr lang="en-US" dirty="0">
                <a:latin typeface="Garamond" panose="02020404030301010803" pitchFamily="18" charset="0"/>
              </a:rPr>
              <a:t>Data demand starts with a </a:t>
            </a:r>
            <a:r>
              <a:rPr lang="en-US" b="1" dirty="0">
                <a:latin typeface="Garamond" panose="02020404030301010803" pitchFamily="18" charset="0"/>
              </a:rPr>
              <a:t>question or problem</a:t>
            </a:r>
            <a:r>
              <a:rPr lang="en-US" dirty="0">
                <a:latin typeface="Garamond" panose="02020404030301010803" pitchFamily="18" charset="0"/>
              </a:rPr>
              <a:t> that a stakeholder has about a type of health service or a particular health problem. To address this question or make a decision, stakeholders need to </a:t>
            </a:r>
            <a:r>
              <a:rPr lang="en-US" b="1" dirty="0">
                <a:latin typeface="Garamond" panose="02020404030301010803" pitchFamily="18" charset="0"/>
              </a:rPr>
              <a:t>educate themselves</a:t>
            </a:r>
            <a:r>
              <a:rPr lang="en-US" dirty="0">
                <a:latin typeface="Garamond" panose="02020404030301010803" pitchFamily="18" charset="0"/>
              </a:rPr>
              <a:t> about the </a:t>
            </a:r>
            <a:r>
              <a:rPr lang="en-US" b="1" dirty="0">
                <a:latin typeface="Garamond" panose="02020404030301010803" pitchFamily="18" charset="0"/>
              </a:rPr>
              <a:t>available data or a summary of data sources</a:t>
            </a:r>
            <a:r>
              <a:rPr lang="en-US" dirty="0">
                <a:latin typeface="Garamond" panose="02020404030301010803" pitchFamily="18" charset="0"/>
              </a:rPr>
              <a:t> to develop an informed solution.  </a:t>
            </a:r>
          </a:p>
          <a:p>
            <a:pPr>
              <a:defRPr/>
            </a:pPr>
            <a:endParaRPr lang="en-US" dirty="0">
              <a:latin typeface="Garamond" panose="02020404030301010803" pitchFamily="18" charset="0"/>
            </a:endParaRPr>
          </a:p>
          <a:p>
            <a:pPr>
              <a:defRPr/>
            </a:pPr>
            <a:r>
              <a:rPr lang="en-US" dirty="0">
                <a:latin typeface="Garamond" panose="02020404030301010803" pitchFamily="18" charset="0"/>
              </a:rPr>
              <a:t>Therefore, data demand comes from </a:t>
            </a:r>
            <a:r>
              <a:rPr lang="en-US" b="1" dirty="0">
                <a:latin typeface="Garamond" panose="02020404030301010803" pitchFamily="18" charset="0"/>
              </a:rPr>
              <a:t>decision makers who specify what kinds of information they need to inform a decision-making process and how to seek it out</a:t>
            </a:r>
            <a:r>
              <a:rPr lang="en-US" dirty="0">
                <a:latin typeface="Garamond" panose="02020404030301010803" pitchFamily="18" charset="0"/>
              </a:rPr>
              <a:t>.</a:t>
            </a:r>
          </a:p>
          <a:p>
            <a:pPr>
              <a:defRPr/>
            </a:pPr>
            <a:endParaRPr lang="en-US" dirty="0">
              <a:latin typeface="Garamond" panose="02020404030301010803" pitchFamily="18" charset="0"/>
            </a:endParaRPr>
          </a:p>
          <a:p>
            <a:pPr>
              <a:defRPr/>
            </a:pPr>
            <a:r>
              <a:rPr lang="en-US" dirty="0">
                <a:latin typeface="Garamond" panose="02020404030301010803" pitchFamily="18" charset="0"/>
              </a:rPr>
              <a:t>If the information they need to inform a decision doesn’t exist or is not available, they take steps to get it.</a:t>
            </a:r>
          </a:p>
          <a:p>
            <a:pPr>
              <a:defRPr/>
            </a:pPr>
            <a:endParaRPr lang="en-US" dirty="0">
              <a:latin typeface="Garamond" panose="02020404030301010803" pitchFamily="18" charset="0"/>
            </a:endParaRPr>
          </a:p>
          <a:p>
            <a:pPr>
              <a:defRPr/>
            </a:pPr>
            <a:r>
              <a:rPr lang="en-US" b="1" dirty="0">
                <a:latin typeface="Garamond" panose="02020404030301010803" pitchFamily="18" charset="0"/>
              </a:rPr>
              <a:t>ENGAGE PARTICIPANTS:</a:t>
            </a:r>
            <a:r>
              <a:rPr lang="en-US" dirty="0">
                <a:latin typeface="Garamond" panose="02020404030301010803" pitchFamily="18" charset="0"/>
              </a:rPr>
              <a:t> Why do you think we should concern ourselves with the demand for data?</a:t>
            </a:r>
          </a:p>
          <a:p>
            <a:pPr>
              <a:defRPr/>
            </a:pPr>
            <a:endParaRPr lang="en-US" dirty="0">
              <a:latin typeface="Garamond" panose="02020404030301010803" pitchFamily="18" charset="0"/>
            </a:endParaRPr>
          </a:p>
          <a:p>
            <a:pPr>
              <a:defRPr/>
            </a:pPr>
            <a:r>
              <a:rPr lang="en-US" b="1" dirty="0">
                <a:latin typeface="Garamond" panose="02020404030301010803" pitchFamily="18" charset="0"/>
              </a:rPr>
              <a:t>SAY: </a:t>
            </a:r>
            <a:r>
              <a:rPr lang="en-US" dirty="0">
                <a:latin typeface="Garamond" panose="02020404030301010803" pitchFamily="18" charset="0"/>
              </a:rPr>
              <a:t>To motivate key decision makers to use data, we first want to know:  </a:t>
            </a:r>
          </a:p>
          <a:p>
            <a:pPr>
              <a:defRPr/>
            </a:pPr>
            <a:endParaRPr lang="en-US" dirty="0">
              <a:latin typeface="Garamond" panose="02020404030301010803" pitchFamily="18" charset="0"/>
            </a:endParaRPr>
          </a:p>
          <a:p>
            <a:pPr marL="228600" indent="-228600">
              <a:buFontTx/>
              <a:buAutoNum type="arabicParenR"/>
              <a:defRPr/>
            </a:pPr>
            <a:r>
              <a:rPr lang="en-US" b="1" dirty="0">
                <a:latin typeface="Garamond" panose="02020404030301010803" pitchFamily="18" charset="0"/>
              </a:rPr>
              <a:t>Does information exist</a:t>
            </a:r>
            <a:r>
              <a:rPr lang="en-US" dirty="0">
                <a:latin typeface="Garamond" panose="02020404030301010803" pitchFamily="18" charset="0"/>
              </a:rPr>
              <a:t> that is specific to their</a:t>
            </a:r>
            <a:r>
              <a:rPr lang="en-US" baseline="0" dirty="0">
                <a:latin typeface="Garamond" panose="02020404030301010803" pitchFamily="18" charset="0"/>
              </a:rPr>
              <a:t> </a:t>
            </a:r>
            <a:r>
              <a:rPr lang="en-US" dirty="0">
                <a:latin typeface="Garamond" panose="02020404030301010803" pitchFamily="18" charset="0"/>
              </a:rPr>
              <a:t>needs?</a:t>
            </a:r>
          </a:p>
          <a:p>
            <a:pPr marL="228600" indent="-228600">
              <a:buFontTx/>
              <a:buAutoNum type="arabicParenR"/>
              <a:defRPr/>
            </a:pPr>
            <a:endParaRPr lang="en-US" dirty="0">
              <a:latin typeface="Garamond" panose="02020404030301010803" pitchFamily="18" charset="0"/>
            </a:endParaRPr>
          </a:p>
          <a:p>
            <a:pPr marL="228600" indent="-228600">
              <a:buFontTx/>
              <a:buAutoNum type="arabicParenR"/>
              <a:defRPr/>
            </a:pPr>
            <a:r>
              <a:rPr lang="en-US" dirty="0">
                <a:latin typeface="Garamond" panose="02020404030301010803" pitchFamily="18" charset="0"/>
              </a:rPr>
              <a:t>Do they know </a:t>
            </a:r>
            <a:r>
              <a:rPr lang="en-US" b="1" dirty="0">
                <a:latin typeface="Garamond" panose="02020404030301010803" pitchFamily="18" charset="0"/>
              </a:rPr>
              <a:t>how to navigate</a:t>
            </a:r>
            <a:r>
              <a:rPr lang="en-US" dirty="0">
                <a:latin typeface="Garamond" panose="02020404030301010803" pitchFamily="18" charset="0"/>
              </a:rPr>
              <a:t> the vast amount of information available to focus only on what they need to know to run their health program?</a:t>
            </a:r>
          </a:p>
          <a:p>
            <a:pPr marL="228600" indent="-228600">
              <a:buFontTx/>
              <a:buAutoNum type="arabicParenR"/>
              <a:defRPr/>
            </a:pPr>
            <a:endParaRPr lang="en-US" dirty="0">
              <a:latin typeface="Garamond" panose="02020404030301010803" pitchFamily="18" charset="0"/>
            </a:endParaRPr>
          </a:p>
          <a:p>
            <a:pPr>
              <a:defRPr/>
            </a:pPr>
            <a:r>
              <a:rPr lang="en-US" dirty="0">
                <a:latin typeface="Garamond" panose="02020404030301010803" pitchFamily="18" charset="0"/>
              </a:rPr>
              <a:t>Those of us </a:t>
            </a:r>
            <a:r>
              <a:rPr lang="en-US" b="1" dirty="0">
                <a:latin typeface="Garamond" panose="02020404030301010803" pitchFamily="18" charset="0"/>
              </a:rPr>
              <a:t>who design information systems </a:t>
            </a:r>
            <a:r>
              <a:rPr lang="en-US" dirty="0">
                <a:latin typeface="Garamond" panose="02020404030301010803" pitchFamily="18" charset="0"/>
              </a:rPr>
              <a:t>need to </a:t>
            </a:r>
            <a:r>
              <a:rPr lang="en-US" b="1" dirty="0">
                <a:latin typeface="Garamond" panose="02020404030301010803" pitchFamily="18" charset="0"/>
              </a:rPr>
              <a:t>link our efforts</a:t>
            </a:r>
            <a:r>
              <a:rPr lang="en-US" dirty="0">
                <a:latin typeface="Garamond" panose="02020404030301010803" pitchFamily="18" charset="0"/>
              </a:rPr>
              <a:t> to specific and significant </a:t>
            </a:r>
            <a:r>
              <a:rPr lang="en-US" b="1" dirty="0">
                <a:latin typeface="Garamond" panose="02020404030301010803" pitchFamily="18" charset="0"/>
              </a:rPr>
              <a:t>decisions</a:t>
            </a:r>
            <a:r>
              <a:rPr lang="en-US" dirty="0">
                <a:latin typeface="Garamond" panose="02020404030301010803" pitchFamily="18" charset="0"/>
              </a:rPr>
              <a:t> being made about health services today in this country and in this context. Using an approach that </a:t>
            </a:r>
            <a:r>
              <a:rPr lang="en-US" b="1" dirty="0">
                <a:latin typeface="Garamond" panose="02020404030301010803" pitchFamily="18" charset="0"/>
              </a:rPr>
              <a:t>first</a:t>
            </a:r>
            <a:r>
              <a:rPr lang="en-US" dirty="0">
                <a:latin typeface="Garamond" panose="02020404030301010803" pitchFamily="18" charset="0"/>
              </a:rPr>
              <a:t> considers the demand for data will encourage greater data use by key decision makers.</a:t>
            </a:r>
            <a:endParaRPr lang="en-US" b="1" dirty="0">
              <a:latin typeface="Garamond" panose="02020404030301010803" pitchFamily="18" charset="0"/>
            </a:endParaRPr>
          </a:p>
          <a:p>
            <a:pPr>
              <a:defRPr/>
            </a:pPr>
            <a:endParaRPr lang="en-US" dirty="0">
              <a:latin typeface="Garamond" panose="02020404030301010803" pitchFamily="18" charset="0"/>
            </a:endParaRPr>
          </a:p>
          <a:p>
            <a:pPr eaLnBrk="1" hangingPunct="1">
              <a:spcBef>
                <a:spcPct val="0"/>
              </a:spcBef>
            </a:pPr>
            <a:r>
              <a:rPr lang="en-US" altLang="en-US" dirty="0">
                <a:latin typeface="Garamond" panose="02020404030301010803" pitchFamily="18" charset="0"/>
              </a:rPr>
              <a:t>With PRISM, we are primarily focused on the use of information and data quality. The data need to be available and to have good quality. While demand is not explicitly expressed as an outcome of RHIS performance, the concept assumes that improving use should lead to an increase in demand for information. </a:t>
            </a:r>
          </a:p>
          <a:p>
            <a:pPr>
              <a:defRPr/>
            </a:pPr>
            <a:endParaRPr lang="en-US" dirty="0"/>
          </a:p>
        </p:txBody>
      </p:sp>
      <p:sp>
        <p:nvSpPr>
          <p:cNvPr id="40964" name="Slide Number Placeholder 3"/>
          <p:cNvSpPr>
            <a:spLocks noGrp="1"/>
          </p:cNvSpPr>
          <p:nvPr>
            <p:ph type="sldNum" sz="quarter" idx="5"/>
          </p:nvPr>
        </p:nvSpPr>
        <p:spPr>
          <a:xfrm>
            <a:off x="5696573" y="7382187"/>
            <a:ext cx="4359551" cy="38888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EA98E8DE-6858-4672-B2F4-1D5BD341BFA7}" type="slidenum">
              <a:rPr lang="en-US" altLang="en-US" smtClean="0"/>
              <a:pPr>
                <a:spcBef>
                  <a:spcPct val="0"/>
                </a:spcBef>
              </a:pPr>
              <a:t>5</a:t>
            </a:fld>
            <a:endParaRPr lang="en-US" altLang="en-US" dirty="0"/>
          </a:p>
        </p:txBody>
      </p:sp>
    </p:spTree>
    <p:extLst>
      <p:ext uri="{BB962C8B-B14F-4D97-AF65-F5344CB8AC3E}">
        <p14:creationId xmlns:p14="http://schemas.microsoft.com/office/powerpoint/2010/main" val="2311876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xfrm>
            <a:off x="3143250" y="582613"/>
            <a:ext cx="3771900" cy="2914650"/>
          </a:xfrm>
          <a:prstGeom prst="rect">
            <a:avLst/>
          </a:prstGeom>
          <a:ln/>
        </p:spPr>
      </p:sp>
      <p:sp>
        <p:nvSpPr>
          <p:cNvPr id="38915" name="Notes Placeholder 2"/>
          <p:cNvSpPr>
            <a:spLocks noGrp="1"/>
          </p:cNvSpPr>
          <p:nvPr>
            <p:ph type="body" idx="1"/>
          </p:nvPr>
        </p:nvSpPr>
        <p:spPr>
          <a:xfrm>
            <a:off x="1006751" y="2590801"/>
            <a:ext cx="8044898" cy="459893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Garamond" panose="02020404030301010803" pitchFamily="18" charset="0"/>
              </a:rPr>
              <a:t>Now, let’s take a minute to discuss exactly what we mean by using data to inform program and policy decision making.</a:t>
            </a:r>
          </a:p>
          <a:p>
            <a:endParaRPr lang="en-US" altLang="en-US" dirty="0">
              <a:latin typeface="Garamond" panose="02020404030301010803" pitchFamily="18" charset="0"/>
            </a:endParaRPr>
          </a:p>
          <a:p>
            <a:r>
              <a:rPr lang="en-US" altLang="en-US" b="1" dirty="0">
                <a:latin typeface="Garamond" panose="02020404030301010803" pitchFamily="18" charset="0"/>
              </a:rPr>
              <a:t>ENGAGE PARTICIPANTS:</a:t>
            </a:r>
            <a:r>
              <a:rPr lang="en-US" altLang="en-US" dirty="0">
                <a:latin typeface="Garamond" panose="02020404030301010803" pitchFamily="18" charset="0"/>
              </a:rPr>
              <a:t> How do you think data can be used for health programs or policies?</a:t>
            </a:r>
          </a:p>
          <a:p>
            <a:endParaRPr lang="en-US" altLang="en-US" dirty="0">
              <a:latin typeface="Garamond" panose="02020404030301010803" pitchFamily="18" charset="0"/>
            </a:endParaRPr>
          </a:p>
          <a:p>
            <a:r>
              <a:rPr lang="en-US" altLang="en-US" dirty="0">
                <a:latin typeface="Garamond" panose="02020404030301010803" pitchFamily="18" charset="0"/>
              </a:rPr>
              <a:t>[CLICK ANIMATION] </a:t>
            </a:r>
            <a:r>
              <a:rPr lang="en-US" altLang="en-US" b="1" dirty="0">
                <a:latin typeface="Garamond" panose="02020404030301010803" pitchFamily="18" charset="0"/>
              </a:rPr>
              <a:t>SAY:</a:t>
            </a:r>
            <a:r>
              <a:rPr lang="en-US" altLang="en-US" dirty="0">
                <a:latin typeface="Garamond" panose="02020404030301010803" pitchFamily="18" charset="0"/>
              </a:rPr>
              <a:t> Those are some great ideas about how data can be used. Some uses for data that we came up with are to:</a:t>
            </a:r>
          </a:p>
          <a:p>
            <a:endParaRPr lang="en-US" altLang="en-US" dirty="0">
              <a:latin typeface="Garamond" panose="02020404030301010803" pitchFamily="18" charset="0"/>
            </a:endParaRPr>
          </a:p>
          <a:p>
            <a:r>
              <a:rPr lang="en-US" altLang="en-US" dirty="0">
                <a:latin typeface="Garamond" panose="02020404030301010803" pitchFamily="18" charset="0"/>
              </a:rPr>
              <a:t>Create or revise a program or strategic plan</a:t>
            </a:r>
          </a:p>
          <a:p>
            <a:r>
              <a:rPr lang="en-US" altLang="en-US" dirty="0">
                <a:latin typeface="Garamond" panose="02020404030301010803" pitchFamily="18" charset="0"/>
              </a:rPr>
              <a:t>Develop or revise a policy</a:t>
            </a:r>
          </a:p>
          <a:p>
            <a:r>
              <a:rPr lang="en-US" altLang="en-US" dirty="0">
                <a:latin typeface="Garamond" panose="02020404030301010803" pitchFamily="18" charset="0"/>
              </a:rPr>
              <a:t>Advocate support for a policy or program</a:t>
            </a:r>
          </a:p>
          <a:p>
            <a:r>
              <a:rPr lang="en-US" altLang="en-US" dirty="0">
                <a:latin typeface="Garamond" panose="02020404030301010803" pitchFamily="18" charset="0"/>
              </a:rPr>
              <a:t>Allocate resources</a:t>
            </a:r>
          </a:p>
          <a:p>
            <a:r>
              <a:rPr lang="en-US" altLang="en-US" dirty="0">
                <a:latin typeface="Garamond" panose="02020404030301010803" pitchFamily="18" charset="0"/>
              </a:rPr>
              <a:t>Monitor a program</a:t>
            </a:r>
          </a:p>
          <a:p>
            <a:endParaRPr lang="en-US" altLang="en-US" dirty="0">
              <a:latin typeface="Garamond" panose="02020404030301010803" pitchFamily="18" charset="0"/>
            </a:endParaRPr>
          </a:p>
          <a:p>
            <a:r>
              <a:rPr lang="en-US" altLang="en-US" dirty="0">
                <a:latin typeface="Garamond" panose="02020404030301010803" pitchFamily="18" charset="0"/>
              </a:rPr>
              <a:t>A common data use approach for each of these tasks is that </a:t>
            </a:r>
            <a:r>
              <a:rPr lang="en-US" altLang="en-US" b="1" dirty="0">
                <a:latin typeface="Garamond" panose="02020404030301010803" pitchFamily="18" charset="0"/>
              </a:rPr>
              <a:t>each review of data is linked to a specific decision-making process</a:t>
            </a:r>
            <a:r>
              <a:rPr lang="en-US" altLang="en-US" dirty="0">
                <a:latin typeface="Garamond" panose="02020404030301010803" pitchFamily="18" charset="0"/>
              </a:rPr>
              <a:t>.</a:t>
            </a:r>
          </a:p>
          <a:p>
            <a:endParaRPr lang="en-US" altLang="en-US" dirty="0">
              <a:latin typeface="Garamond" panose="02020404030301010803" pitchFamily="18" charset="0"/>
            </a:endParaRPr>
          </a:p>
          <a:p>
            <a:r>
              <a:rPr lang="en-US" altLang="en-US" dirty="0">
                <a:latin typeface="Garamond" panose="02020404030301010803" pitchFamily="18" charset="0"/>
              </a:rPr>
              <a:t>Using data to </a:t>
            </a:r>
            <a:r>
              <a:rPr lang="en-US" altLang="en-US" b="1" dirty="0">
                <a:latin typeface="Garamond" panose="02020404030301010803" pitchFamily="18" charset="0"/>
              </a:rPr>
              <a:t>populate a report</a:t>
            </a:r>
            <a:r>
              <a:rPr lang="en-US" altLang="en-US" dirty="0">
                <a:latin typeface="Garamond" panose="02020404030301010803" pitchFamily="18" charset="0"/>
              </a:rPr>
              <a:t> to send to the national level or to a donor is not data use. That is data reporting. The </a:t>
            </a:r>
            <a:r>
              <a:rPr lang="en-US" altLang="en-US" b="1" dirty="0">
                <a:latin typeface="Garamond" panose="02020404030301010803" pitchFamily="18" charset="0"/>
              </a:rPr>
              <a:t>presentation of data</a:t>
            </a:r>
            <a:r>
              <a:rPr lang="en-US" altLang="en-US" dirty="0">
                <a:latin typeface="Garamond" panose="02020404030301010803" pitchFamily="18" charset="0"/>
              </a:rPr>
              <a:t> at a technical conference is also not data use as we define it. That is data dissemination.</a:t>
            </a:r>
          </a:p>
          <a:p>
            <a:endParaRPr lang="en-US" altLang="en-US" dirty="0">
              <a:latin typeface="Garamond" panose="02020404030301010803" pitchFamily="18" charset="0"/>
            </a:endParaRPr>
          </a:p>
          <a:p>
            <a:r>
              <a:rPr lang="en-US" altLang="en-US" dirty="0">
                <a:latin typeface="Garamond" panose="02020404030301010803" pitchFamily="18" charset="0"/>
              </a:rPr>
              <a:t>Both data reporting and data dissemination are important precursors to data use, but they are not linked specifically to decision-making processes.</a:t>
            </a:r>
          </a:p>
          <a:p>
            <a:endParaRPr lang="en-US" altLang="en-US" dirty="0">
              <a:latin typeface="Garamond" panose="02020404030301010803" pitchFamily="18" charset="0"/>
            </a:endParaRPr>
          </a:p>
          <a:p>
            <a:endParaRPr lang="en-US" altLang="en-US" dirty="0">
              <a:latin typeface="Garamond" panose="02020404030301010803" pitchFamily="18" charset="0"/>
            </a:endParaRPr>
          </a:p>
          <a:p>
            <a:pPr eaLnBrk="1" hangingPunct="1"/>
            <a:endParaRPr lang="es-ES" altLang="en-US" dirty="0">
              <a:latin typeface="Garamond" panose="02020404030301010803" pitchFamily="18" charset="0"/>
            </a:endParaRPr>
          </a:p>
          <a:p>
            <a:endParaRPr lang="en-US" altLang="en-US" dirty="0"/>
          </a:p>
        </p:txBody>
      </p:sp>
      <p:sp>
        <p:nvSpPr>
          <p:cNvPr id="38916" name="Slide Number Placeholder 3"/>
          <p:cNvSpPr>
            <a:spLocks noGrp="1"/>
          </p:cNvSpPr>
          <p:nvPr>
            <p:ph type="sldNum" sz="quarter" idx="5"/>
          </p:nvPr>
        </p:nvSpPr>
        <p:spPr>
          <a:xfrm>
            <a:off x="5696573" y="7382187"/>
            <a:ext cx="4359551" cy="38888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1C21823-513D-4C57-BB4C-74C4147F6618}" type="slidenum">
              <a:rPr lang="en-US" altLang="en-US" smtClean="0"/>
              <a:pPr>
                <a:spcBef>
                  <a:spcPct val="0"/>
                </a:spcBef>
              </a:pPr>
              <a:t>6</a:t>
            </a:fld>
            <a:endParaRPr lang="en-US" altLang="en-US" dirty="0"/>
          </a:p>
        </p:txBody>
      </p:sp>
    </p:spTree>
    <p:extLst>
      <p:ext uri="{BB962C8B-B14F-4D97-AF65-F5344CB8AC3E}">
        <p14:creationId xmlns:p14="http://schemas.microsoft.com/office/powerpoint/2010/main" val="2853961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400" dirty="0">
                <a:latin typeface="Garamond" panose="02020404030301010803" pitchFamily="18" charset="0"/>
              </a:rPr>
              <a:t>Be sure to note that the political, cultural, and social contexts are important determinants of data demand and information use, because decision making, the sharing of information, and data collection and reporting all occur within these contexts. This concept of the three main determinants of data demand and information use is taken from the PRISM Framework.</a:t>
            </a:r>
          </a:p>
          <a:p>
            <a:endParaRPr lang="en-US" dirty="0"/>
          </a:p>
        </p:txBody>
      </p:sp>
    </p:spTree>
    <p:extLst>
      <p:ext uri="{BB962C8B-B14F-4D97-AF65-F5344CB8AC3E}">
        <p14:creationId xmlns:p14="http://schemas.microsoft.com/office/powerpoint/2010/main" val="4263220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xfrm>
            <a:off x="5697638" y="7382720"/>
            <a:ext cx="4358489" cy="388355"/>
          </a:xfrm>
          <a:prstGeom prst="rect">
            <a:avLst/>
          </a:prstGeom>
        </p:spPr>
        <p:txBody>
          <a:bodyPr/>
          <a:lstStyle>
            <a:lvl1pPr eaLnBrk="0" hangingPunct="0">
              <a:defRPr>
                <a:solidFill>
                  <a:schemeClr val="tx1"/>
                </a:solidFill>
                <a:latin typeface="Arial" pitchFamily="34" charset="0"/>
              </a:defRPr>
            </a:lvl1pPr>
            <a:lvl2pPr marL="758255" indent="-291636" eaLnBrk="0" hangingPunct="0">
              <a:defRPr>
                <a:solidFill>
                  <a:schemeClr val="tx1"/>
                </a:solidFill>
                <a:latin typeface="Arial" pitchFamily="34" charset="0"/>
              </a:defRPr>
            </a:lvl2pPr>
            <a:lvl3pPr marL="1166546" indent="-233309" eaLnBrk="0" hangingPunct="0">
              <a:defRPr>
                <a:solidFill>
                  <a:schemeClr val="tx1"/>
                </a:solidFill>
                <a:latin typeface="Arial" pitchFamily="34" charset="0"/>
              </a:defRPr>
            </a:lvl3pPr>
            <a:lvl4pPr marL="1633164" indent="-233309" eaLnBrk="0" hangingPunct="0">
              <a:defRPr>
                <a:solidFill>
                  <a:schemeClr val="tx1"/>
                </a:solidFill>
                <a:latin typeface="Arial" pitchFamily="34" charset="0"/>
              </a:defRPr>
            </a:lvl4pPr>
            <a:lvl5pPr marL="2099782" indent="-233309" eaLnBrk="0" hangingPunct="0">
              <a:defRPr>
                <a:solidFill>
                  <a:schemeClr val="tx1"/>
                </a:solidFill>
                <a:latin typeface="Arial" pitchFamily="34" charset="0"/>
              </a:defRPr>
            </a:lvl5pPr>
            <a:lvl6pPr marL="2566401" indent="-233309" eaLnBrk="0" fontAlgn="base" hangingPunct="0">
              <a:spcBef>
                <a:spcPct val="0"/>
              </a:spcBef>
              <a:spcAft>
                <a:spcPct val="0"/>
              </a:spcAft>
              <a:defRPr>
                <a:solidFill>
                  <a:schemeClr val="tx1"/>
                </a:solidFill>
                <a:latin typeface="Arial" pitchFamily="34" charset="0"/>
              </a:defRPr>
            </a:lvl6pPr>
            <a:lvl7pPr marL="3033019" indent="-233309" eaLnBrk="0" fontAlgn="base" hangingPunct="0">
              <a:spcBef>
                <a:spcPct val="0"/>
              </a:spcBef>
              <a:spcAft>
                <a:spcPct val="0"/>
              </a:spcAft>
              <a:defRPr>
                <a:solidFill>
                  <a:schemeClr val="tx1"/>
                </a:solidFill>
                <a:latin typeface="Arial" pitchFamily="34" charset="0"/>
              </a:defRPr>
            </a:lvl7pPr>
            <a:lvl8pPr marL="3499637" indent="-233309" eaLnBrk="0" fontAlgn="base" hangingPunct="0">
              <a:spcBef>
                <a:spcPct val="0"/>
              </a:spcBef>
              <a:spcAft>
                <a:spcPct val="0"/>
              </a:spcAft>
              <a:defRPr>
                <a:solidFill>
                  <a:schemeClr val="tx1"/>
                </a:solidFill>
                <a:latin typeface="Arial" pitchFamily="34" charset="0"/>
              </a:defRPr>
            </a:lvl8pPr>
            <a:lvl9pPr marL="3966256" indent="-233309" eaLnBrk="0" fontAlgn="base" hangingPunct="0">
              <a:spcBef>
                <a:spcPct val="0"/>
              </a:spcBef>
              <a:spcAft>
                <a:spcPct val="0"/>
              </a:spcAft>
              <a:defRPr>
                <a:solidFill>
                  <a:schemeClr val="tx1"/>
                </a:solidFill>
                <a:latin typeface="Arial" pitchFamily="34" charset="0"/>
              </a:defRPr>
            </a:lvl9pPr>
          </a:lstStyle>
          <a:p>
            <a:pPr eaLnBrk="1" hangingPunct="1">
              <a:defRPr/>
            </a:pPr>
            <a:fld id="{42BFE39B-5AAC-4B3A-8751-DEADD950A09B}" type="slidenum">
              <a:rPr lang="en-US" altLang="en-US"/>
              <a:pPr eaLnBrk="1" hangingPunct="1">
                <a:defRPr/>
              </a:pPr>
              <a:t>8</a:t>
            </a:fld>
            <a:endParaRPr lang="en-US" altLang="en-US" dirty="0"/>
          </a:p>
        </p:txBody>
      </p:sp>
      <p:sp>
        <p:nvSpPr>
          <p:cNvPr id="46083" name="Rectangle 2"/>
          <p:cNvSpPr>
            <a:spLocks noGrp="1" noRot="1" noChangeAspect="1" noChangeArrowheads="1" noTextEdit="1"/>
          </p:cNvSpPr>
          <p:nvPr>
            <p:ph type="sldImg"/>
          </p:nvPr>
        </p:nvSpPr>
        <p:spPr bwMode="auto">
          <a:xfrm>
            <a:off x="3143250" y="582613"/>
            <a:ext cx="3773488"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4" name="Rectangle 3"/>
          <p:cNvSpPr>
            <a:spLocks noGrp="1" noChangeArrowheads="1"/>
          </p:cNvSpPr>
          <p:nvPr>
            <p:ph type="body" idx="1"/>
          </p:nvPr>
        </p:nvSpPr>
        <p:spPr bwMode="auto">
          <a:xfrm>
            <a:off x="1066800" y="3689743"/>
            <a:ext cx="7239000" cy="350049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110000"/>
              </a:lnSpc>
              <a:spcBef>
                <a:spcPct val="0"/>
              </a:spcBef>
            </a:pPr>
            <a:r>
              <a:rPr lang="en-US" altLang="en-US" sz="1400" dirty="0">
                <a:latin typeface="Garamond" panose="02020404030301010803" pitchFamily="18" charset="0"/>
              </a:rPr>
              <a:t>Reasons for underuse of data:</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Organizational structures can hinder efficient data management processes. </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Lack of a “data culture” among decision makers and low staff motivation.</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Lack of technical skills and information technology, particularly among staff at local levels. </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Training is often ad hoc and not sustainable. </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Structural constraints: roads, telecommunication</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Unclear staff roles and poor flow of information.</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Poor funding for M&amp;E</a:t>
            </a:r>
          </a:p>
          <a:p>
            <a:pPr marL="285750" indent="-285750" eaLnBrk="1" hangingPunct="1">
              <a:lnSpc>
                <a:spcPct val="110000"/>
              </a:lnSpc>
              <a:spcBef>
                <a:spcPct val="0"/>
              </a:spcBef>
              <a:buFont typeface="Arial" panose="020B0604020202020204" pitchFamily="34" charset="0"/>
              <a:buChar char="•"/>
            </a:pPr>
            <a:r>
              <a:rPr lang="en-US" altLang="en-US" sz="1400" dirty="0">
                <a:latin typeface="Garamond" panose="02020404030301010803" pitchFamily="18" charset="0"/>
              </a:rPr>
              <a:t>Political interference</a:t>
            </a:r>
          </a:p>
          <a:p>
            <a:pPr lvl="2" eaLnBrk="1" hangingPunct="1"/>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xfrm>
            <a:off x="1004931" y="3691360"/>
            <a:ext cx="8048539" cy="349784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4" name="Slide Number Placeholder 3"/>
          <p:cNvSpPr>
            <a:spLocks noGrp="1"/>
          </p:cNvSpPr>
          <p:nvPr>
            <p:ph type="sldNum" sz="quarter" idx="5"/>
          </p:nvPr>
        </p:nvSpPr>
        <p:spPr>
          <a:xfrm>
            <a:off x="5697638" y="7382720"/>
            <a:ext cx="4358489" cy="388355"/>
          </a:xfrm>
          <a:prstGeom prst="rect">
            <a:avLst/>
          </a:prstGeom>
        </p:spPr>
        <p:txBody>
          <a:bodyPr/>
          <a:lstStyle/>
          <a:p>
            <a:pPr>
              <a:defRPr/>
            </a:pPr>
            <a:fld id="{C3B7E946-A3A7-44AA-9B6C-CC8D497ABE3C}"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5963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177086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78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2889801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pPr lvl="0"/>
            <a:endParaRPr lang="en-US" noProof="0"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4190400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6198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1563" y="311256"/>
            <a:ext cx="2133918" cy="599302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318" y="311256"/>
            <a:ext cx="6237605" cy="59930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0991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Tree>
    <p:extLst>
      <p:ext uri="{BB962C8B-B14F-4D97-AF65-F5344CB8AC3E}">
        <p14:creationId xmlns:p14="http://schemas.microsoft.com/office/powerpoint/2010/main" val="31985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grpSp>
        <p:nvGrpSpPr>
          <p:cNvPr id="5" name="Group 8"/>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8549640" cy="3022600"/>
          </a:xfrm>
        </p:spPr>
        <p:txBody>
          <a:bodyPr anchor="b">
            <a:noAutofit/>
          </a:bodyPr>
          <a:lstStyle>
            <a:lvl1pPr>
              <a:lnSpc>
                <a:spcPct val="100000"/>
              </a:lnSpc>
              <a:defRPr sz="45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8549640" cy="1381760"/>
          </a:xfrm>
        </p:spPr>
        <p:txBody>
          <a:bodyPr>
            <a:normAutofit/>
          </a:bodyPr>
          <a:lstStyle>
            <a:lvl1pPr marL="0" indent="0" algn="ctr">
              <a:buNone/>
              <a:defRPr sz="2700">
                <a:solidFill>
                  <a:srgbClr val="808080"/>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10973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5113020" cy="3022600"/>
          </a:xfrm>
        </p:spPr>
        <p:txBody>
          <a:bodyPr anchor="b">
            <a:noAutofit/>
          </a:bodyPr>
          <a:lstStyle>
            <a:lvl1pPr algn="l">
              <a:lnSpc>
                <a:spcPct val="100000"/>
              </a:lnSpc>
              <a:defRPr sz="33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5113020" cy="1381760"/>
          </a:xfrm>
        </p:spPr>
        <p:txBody>
          <a:bodyPr>
            <a:normAutofit/>
          </a:bodyPr>
          <a:lstStyle>
            <a:lvl1pPr marL="0" indent="0" algn="l">
              <a:buNone/>
              <a:defRPr sz="2500">
                <a:solidFill>
                  <a:srgbClr val="5F5F5F"/>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6202680" y="2245360"/>
            <a:ext cx="2933700" cy="457708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131051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002F3C"/>
          </a:solidFill>
        </p:spPr>
        <p:txBody>
          <a:bodyPr wrap="square" lIns="0" tIns="0" rIns="0" bIns="0" rtlCol="0"/>
          <a:lstStyle/>
          <a:p>
            <a:endParaRPr dirty="0"/>
          </a:p>
        </p:txBody>
      </p:sp>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A58D6B6E-16FA-4CAE-B80D-ED6ADF558AA0}" type="slidenum">
              <a:rPr lang="en-IN" smtClean="0">
                <a:solidFill>
                  <a:srgbClr val="002A6C"/>
                </a:solidFill>
              </a:rPr>
              <a:pPr/>
              <a:t>‹#›</a:t>
            </a:fld>
            <a:endParaRPr lang="en-IN" dirty="0">
              <a:solidFill>
                <a:srgbClr val="002A6C"/>
              </a:solidFill>
            </a:endParaRPr>
          </a:p>
        </p:txBody>
      </p:sp>
    </p:spTree>
    <p:extLst>
      <p:ext uri="{BB962C8B-B14F-4D97-AF65-F5344CB8AC3E}">
        <p14:creationId xmlns:p14="http://schemas.microsoft.com/office/powerpoint/2010/main" val="1566199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sz="half" idx="1"/>
          </p:nvPr>
        </p:nvSpPr>
        <p:spPr>
          <a:xfrm>
            <a:off x="5029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30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3A11EE9-B1D2-47C8-8DA7-4D1AE08C170F}"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062457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solidFill>
                  <a:srgbClr val="5F5F5F"/>
                </a:solidFill>
              </a:defRPr>
            </a:lvl1pPr>
            <a:lvl2pPr>
              <a:defRPr sz="2500">
                <a:solidFill>
                  <a:srgbClr val="5F5F5F"/>
                </a:solidFill>
              </a:defRPr>
            </a:lvl2pPr>
            <a:lvl3pPr>
              <a:defRPr sz="2200">
                <a:solidFill>
                  <a:srgbClr val="5F5F5F"/>
                </a:solidFill>
              </a:defRPr>
            </a:lvl3pPr>
            <a:lvl4pPr>
              <a:defRPr sz="20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8F8E4E26-E8F4-4774-8B35-AE1755917925}"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6750504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B30E2C00-2B1A-482E-98AE-E902D11C88D0}"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1446867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B3BB08B-2EB8-40BE-B201-9B2F1E5B4B03}"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97294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763112" y="2076238"/>
            <a:ext cx="8465820" cy="1604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3800" dirty="0">
                <a:solidFill>
                  <a:srgbClr val="002A6C"/>
                </a:solidFill>
                <a:latin typeface="Gill Sans MT" pitchFamily="34" charset="0"/>
              </a:rPr>
              <a:t>For more information, please visit</a:t>
            </a:r>
          </a:p>
          <a:p>
            <a:pPr algn="ctr" defTabSz="1018824">
              <a:defRPr/>
            </a:pPr>
            <a:r>
              <a:rPr lang="en-US" altLang="en-US" sz="3800" b="1" dirty="0">
                <a:solidFill>
                  <a:srgbClr val="002A6C"/>
                </a:solidFill>
                <a:latin typeface="Gill Sans MT" pitchFamily="34" charset="0"/>
              </a:rPr>
              <a:t>www.mcsprogram.org</a:t>
            </a:r>
          </a:p>
          <a:p>
            <a:pPr defTabSz="1018824">
              <a:defRPr/>
            </a:pPr>
            <a:endParaRPr lang="en-US" altLang="en-US" sz="2000" dirty="0">
              <a:solidFill>
                <a:srgbClr val="000000"/>
              </a:solidFill>
            </a:endParaRPr>
          </a:p>
        </p:txBody>
      </p:sp>
      <p:sp>
        <p:nvSpPr>
          <p:cNvPr id="3" name="TextBox 2"/>
          <p:cNvSpPr txBox="1">
            <a:spLocks noChangeArrowheads="1"/>
          </p:cNvSpPr>
          <p:nvPr/>
        </p:nvSpPr>
        <p:spPr bwMode="auto">
          <a:xfrm>
            <a:off x="763112" y="4231640"/>
            <a:ext cx="8465820" cy="10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1600" dirty="0">
                <a:solidFill>
                  <a:srgbClr val="000000"/>
                </a:solidFill>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1056482" y="6822441"/>
            <a:ext cx="7879080" cy="43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defTabSz="1018824">
              <a:defRPr/>
            </a:pPr>
            <a:r>
              <a:rPr lang="en-US" altLang="en-US" sz="31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8322206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5"/>
            <a:ext cx="8549640" cy="7386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1" y="4352545"/>
            <a:ext cx="704087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1655376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310"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002F3C"/>
          </a:solidFill>
        </p:spPr>
        <p:txBody>
          <a:bodyPr wrap="square" lIns="0" tIns="0" rIns="0" bIns="0" rtlCol="0"/>
          <a:lstStyle/>
          <a:p>
            <a:endParaRPr sz="1310" dirty="0"/>
          </a:p>
        </p:txBody>
      </p:sp>
      <p:sp>
        <p:nvSpPr>
          <p:cNvPr id="2" name="Holder 2"/>
          <p:cNvSpPr>
            <a:spLocks noGrp="1"/>
          </p:cNvSpPr>
          <p:nvPr>
            <p:ph type="title"/>
          </p:nvPr>
        </p:nvSpPr>
        <p:spPr>
          <a:xfrm>
            <a:off x="1054100" y="809712"/>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3491650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dirty="0"/>
          </a:p>
        </p:txBody>
      </p:sp>
      <p:sp>
        <p:nvSpPr>
          <p:cNvPr id="3" name="Holder 3"/>
          <p:cNvSpPr>
            <a:spLocks noGrp="1"/>
          </p:cNvSpPr>
          <p:nvPr>
            <p:ph sz="half" idx="2"/>
          </p:nvPr>
        </p:nvSpPr>
        <p:spPr>
          <a:xfrm>
            <a:off x="502920" y="1787653"/>
            <a:ext cx="437540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3"/>
            <a:ext cx="4375404"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7110951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2"/>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sz="1310"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sz="1310"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002F3C"/>
          </a:solidFill>
        </p:spPr>
        <p:txBody>
          <a:bodyPr wrap="square" lIns="0" tIns="0" rIns="0" bIns="0" rtlCol="0"/>
          <a:lstStyle/>
          <a:p>
            <a:endParaRPr sz="131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118365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002F3C"/>
          </a:solidFill>
        </p:spPr>
        <p:txBody>
          <a:bodyPr wrap="square" lIns="0" tIns="0" rIns="0" bIns="0" rtlCol="0"/>
          <a:lstStyle/>
          <a:p>
            <a:endParaRPr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5354320"/>
            <a:ext cx="10058400" cy="241808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882" tIns="50941" rIns="101882" bIns="50941"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defRPr/>
            </a:pPr>
            <a:endParaRPr lang="en-US" altLang="en-US" dirty="0">
              <a:solidFill>
                <a:srgbClr val="FFFFFF"/>
              </a:solidFill>
            </a:endParaRPr>
          </a:p>
        </p:txBody>
      </p:sp>
      <p:pic>
        <p:nvPicPr>
          <p:cNvPr id="5" name="Picture 5" descr="Vertical_RGB_6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5733" y="6090180"/>
            <a:ext cx="1145540" cy="96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logo_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2788" y="6097377"/>
            <a:ext cx="1005840" cy="98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25490" y="6178339"/>
            <a:ext cx="2998312" cy="101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510507" y="6032607"/>
            <a:ext cx="832961" cy="1032722"/>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Rectangle 8"/>
          <p:cNvSpPr>
            <a:spLocks noGrp="1" noChangeArrowheads="1"/>
          </p:cNvSpPr>
          <p:nvPr>
            <p:ph type="ctrTitle" sz="quarter"/>
          </p:nvPr>
        </p:nvSpPr>
        <p:spPr>
          <a:xfrm>
            <a:off x="754380" y="622512"/>
            <a:ext cx="8549640" cy="2475653"/>
          </a:xfrm>
        </p:spPr>
        <p:txBody>
          <a:bodyPr/>
          <a:lstStyle>
            <a:lvl1pPr algn="ctr">
              <a:defRPr sz="4500"/>
            </a:lvl1pPr>
          </a:lstStyle>
          <a:p>
            <a:pPr lvl="0"/>
            <a:r>
              <a:rPr lang="en-US" altLang="en-US" noProof="0"/>
              <a:t>Click to edit Master title style</a:t>
            </a:r>
          </a:p>
        </p:txBody>
      </p:sp>
      <p:sp>
        <p:nvSpPr>
          <p:cNvPr id="4105" name="Rectangle 9"/>
          <p:cNvSpPr>
            <a:spLocks noGrp="1" noChangeArrowheads="1"/>
          </p:cNvSpPr>
          <p:nvPr>
            <p:ph type="subTitle" sz="quarter" idx="1"/>
          </p:nvPr>
        </p:nvSpPr>
        <p:spPr>
          <a:xfrm>
            <a:off x="1508760" y="3486785"/>
            <a:ext cx="7040880" cy="1986280"/>
          </a:xfrm>
        </p:spPr>
        <p:txBody>
          <a:bodyPr/>
          <a:lstStyle>
            <a:lvl1pPr marL="0" indent="0" algn="ctr">
              <a:spcBef>
                <a:spcPct val="0"/>
              </a:spcBef>
              <a:spcAft>
                <a:spcPct val="0"/>
              </a:spcAft>
              <a:buClrTx/>
              <a:buFontTx/>
              <a:buNone/>
              <a:defRPr sz="2700"/>
            </a:lvl1pPr>
          </a:lstStyle>
          <a:p>
            <a:pPr lvl="0"/>
            <a:r>
              <a:rPr lang="en-US" altLang="en-US" noProof="0"/>
              <a:t>Your Name Here</a:t>
            </a:r>
          </a:p>
          <a:p>
            <a:pPr lvl="0"/>
            <a:r>
              <a:rPr lang="en-US" altLang="en-US" noProof="0"/>
              <a:t>MEASURE Evaluation</a:t>
            </a:r>
          </a:p>
          <a:p>
            <a:pPr lvl="0"/>
            <a:r>
              <a:rPr lang="en-US" altLang="en-US" noProof="0"/>
              <a:t>Date Here</a:t>
            </a:r>
          </a:p>
        </p:txBody>
      </p:sp>
    </p:spTree>
    <p:extLst>
      <p:ext uri="{BB962C8B-B14F-4D97-AF65-F5344CB8AC3E}">
        <p14:creationId xmlns:p14="http://schemas.microsoft.com/office/powerpoint/2010/main" val="66768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5224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lvl1pPr>
            <a:lvl2pPr marL="509412" indent="0">
              <a:buNone/>
              <a:defRPr sz="2000"/>
            </a:lvl2pPr>
            <a:lvl3pPr marL="1018824" indent="0">
              <a:buNone/>
              <a:defRPr sz="1800"/>
            </a:lvl3pPr>
            <a:lvl4pPr marL="1528237" indent="0">
              <a:buNone/>
              <a:defRPr sz="1600"/>
            </a:lvl4pPr>
            <a:lvl5pPr marL="2037649" indent="0">
              <a:buNone/>
              <a:defRPr sz="1600"/>
            </a:lvl5pPr>
            <a:lvl6pPr marL="2547061" indent="0">
              <a:buNone/>
              <a:defRPr sz="1600"/>
            </a:lvl6pPr>
            <a:lvl7pPr marL="3056473" indent="0">
              <a:buNone/>
              <a:defRPr sz="1600"/>
            </a:lvl7pPr>
            <a:lvl8pPr marL="3565886" indent="0">
              <a:buNone/>
              <a:defRPr sz="1600"/>
            </a:lvl8pPr>
            <a:lvl9pPr marL="4075298" indent="0">
              <a:buNone/>
              <a:defRPr sz="1600"/>
            </a:lvl9pPr>
          </a:lstStyle>
          <a:p>
            <a:pPr lvl="0"/>
            <a:r>
              <a:rPr lang="en-US"/>
              <a:t>Click to edit Master text styles</a:t>
            </a:r>
          </a:p>
        </p:txBody>
      </p:sp>
    </p:spTree>
    <p:extLst>
      <p:ext uri="{BB962C8B-B14F-4D97-AF65-F5344CB8AC3E}">
        <p14:creationId xmlns:p14="http://schemas.microsoft.com/office/powerpoint/2010/main" val="2052584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317" y="1813560"/>
            <a:ext cx="4185762"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0" y="1813560"/>
            <a:ext cx="4185761"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75728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5" Type="http://schemas.openxmlformats.org/officeDocument/2006/relationships/theme" Target="../theme/theme4.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35000"/>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0" y="3510998"/>
            <a:ext cx="7828279" cy="21767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1016318" y="311256"/>
            <a:ext cx="853916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2051" name="Rectangle 4"/>
          <p:cNvSpPr>
            <a:spLocks noGrp="1" noChangeArrowheads="1"/>
          </p:cNvSpPr>
          <p:nvPr>
            <p:ph type="body" idx="1"/>
          </p:nvPr>
        </p:nvSpPr>
        <p:spPr bwMode="auto">
          <a:xfrm>
            <a:off x="1016318" y="1813560"/>
            <a:ext cx="8539163" cy="449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Line 6"/>
          <p:cNvSpPr>
            <a:spLocks noChangeShapeType="1"/>
          </p:cNvSpPr>
          <p:nvPr/>
        </p:nvSpPr>
        <p:spPr bwMode="auto">
          <a:xfrm>
            <a:off x="1397000" y="7340600"/>
            <a:ext cx="83261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82" tIns="50941" rIns="101882" bIns="50941"/>
          <a:lstStyle/>
          <a:p>
            <a:pPr eaLnBrk="0" fontAlgn="base" hangingPunct="0">
              <a:spcBef>
                <a:spcPct val="0"/>
              </a:spcBef>
              <a:spcAft>
                <a:spcPct val="0"/>
              </a:spcAft>
            </a:pPr>
            <a:endParaRPr lang="en-US" dirty="0">
              <a:solidFill>
                <a:srgbClr val="FFFFFF"/>
              </a:solidFill>
              <a:cs typeface="Arial" pitchFamily="34" charset="0"/>
            </a:endParaRPr>
          </a:p>
        </p:txBody>
      </p:sp>
    </p:spTree>
    <p:extLst>
      <p:ext uri="{BB962C8B-B14F-4D97-AF65-F5344CB8AC3E}">
        <p14:creationId xmlns:p14="http://schemas.microsoft.com/office/powerpoint/2010/main" val="1601603085"/>
      </p:ext>
    </p:extLst>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Arial" pitchFamily="34" charset="0"/>
        </a:defRPr>
      </a:lvl2pPr>
      <a:lvl3pPr algn="l" rtl="0" eaLnBrk="0" fontAlgn="base" hangingPunct="0">
        <a:spcBef>
          <a:spcPct val="0"/>
        </a:spcBef>
        <a:spcAft>
          <a:spcPct val="0"/>
        </a:spcAft>
        <a:defRPr sz="4000" b="1">
          <a:solidFill>
            <a:schemeClr val="tx1"/>
          </a:solidFill>
          <a:latin typeface="Arial" pitchFamily="34" charset="0"/>
        </a:defRPr>
      </a:lvl3pPr>
      <a:lvl4pPr algn="l" rtl="0" eaLnBrk="0" fontAlgn="base" hangingPunct="0">
        <a:spcBef>
          <a:spcPct val="0"/>
        </a:spcBef>
        <a:spcAft>
          <a:spcPct val="0"/>
        </a:spcAft>
        <a:defRPr sz="4000" b="1">
          <a:solidFill>
            <a:schemeClr val="tx1"/>
          </a:solidFill>
          <a:latin typeface="Arial" pitchFamily="34" charset="0"/>
        </a:defRPr>
      </a:lvl4pPr>
      <a:lvl5pPr algn="l" rtl="0" eaLnBrk="0" fontAlgn="base" hangingPunct="0">
        <a:spcBef>
          <a:spcPct val="0"/>
        </a:spcBef>
        <a:spcAft>
          <a:spcPct val="0"/>
        </a:spcAft>
        <a:defRPr sz="4000" b="1">
          <a:solidFill>
            <a:schemeClr val="tx1"/>
          </a:solidFill>
          <a:latin typeface="Arial" pitchFamily="34" charset="0"/>
        </a:defRPr>
      </a:lvl5pPr>
      <a:lvl6pPr marL="509412" algn="l" rtl="0" fontAlgn="base">
        <a:spcBef>
          <a:spcPct val="0"/>
        </a:spcBef>
        <a:spcAft>
          <a:spcPct val="0"/>
        </a:spcAft>
        <a:defRPr sz="4000" b="1">
          <a:solidFill>
            <a:schemeClr val="tx1"/>
          </a:solidFill>
          <a:latin typeface="Arial" pitchFamily="34" charset="0"/>
        </a:defRPr>
      </a:lvl6pPr>
      <a:lvl7pPr marL="1018824" algn="l" rtl="0" fontAlgn="base">
        <a:spcBef>
          <a:spcPct val="0"/>
        </a:spcBef>
        <a:spcAft>
          <a:spcPct val="0"/>
        </a:spcAft>
        <a:defRPr sz="4000" b="1">
          <a:solidFill>
            <a:schemeClr val="tx1"/>
          </a:solidFill>
          <a:latin typeface="Arial" pitchFamily="34" charset="0"/>
        </a:defRPr>
      </a:lvl7pPr>
      <a:lvl8pPr marL="1528237" algn="l" rtl="0" fontAlgn="base">
        <a:spcBef>
          <a:spcPct val="0"/>
        </a:spcBef>
        <a:spcAft>
          <a:spcPct val="0"/>
        </a:spcAft>
        <a:defRPr sz="4000" b="1">
          <a:solidFill>
            <a:schemeClr val="tx1"/>
          </a:solidFill>
          <a:latin typeface="Arial" pitchFamily="34" charset="0"/>
        </a:defRPr>
      </a:lvl8pPr>
      <a:lvl9pPr marL="2037649" algn="l" rtl="0" fontAlgn="base">
        <a:spcBef>
          <a:spcPct val="0"/>
        </a:spcBef>
        <a:spcAft>
          <a:spcPct val="0"/>
        </a:spcAft>
        <a:defRPr sz="4000" b="1">
          <a:solidFill>
            <a:schemeClr val="tx1"/>
          </a:solidFill>
          <a:latin typeface="Arial" pitchFamily="34" charset="0"/>
        </a:defRPr>
      </a:lvl9pPr>
    </p:titleStyle>
    <p:bodyStyle>
      <a:lvl1pPr marL="382059" indent="-382059" algn="l" rtl="0" eaLnBrk="0" fontAlgn="base" hangingPunct="0">
        <a:spcBef>
          <a:spcPct val="20000"/>
        </a:spcBef>
        <a:spcAft>
          <a:spcPct val="20000"/>
        </a:spcAft>
        <a:buClr>
          <a:schemeClr val="hlink"/>
        </a:buClr>
        <a:buFont typeface="Wingdings" pitchFamily="2" charset="2"/>
        <a:buChar char="§"/>
        <a:defRPr sz="2900">
          <a:solidFill>
            <a:schemeClr val="tx1"/>
          </a:solidFill>
          <a:latin typeface="+mn-lt"/>
          <a:ea typeface="+mn-ea"/>
          <a:cs typeface="+mn-cs"/>
        </a:defRPr>
      </a:lvl1pPr>
      <a:lvl2pPr marL="827795" indent="-318383" algn="l" rtl="0" eaLnBrk="0" fontAlgn="base" hangingPunct="0">
        <a:spcBef>
          <a:spcPct val="20000"/>
        </a:spcBef>
        <a:spcAft>
          <a:spcPct val="20000"/>
        </a:spcAft>
        <a:buClr>
          <a:schemeClr val="hlink"/>
        </a:buClr>
        <a:buFont typeface="Wingdings" pitchFamily="2" charset="2"/>
        <a:buChar char="§"/>
        <a:defRPr sz="2700">
          <a:solidFill>
            <a:schemeClr val="tx1"/>
          </a:solidFill>
          <a:latin typeface="+mn-lt"/>
        </a:defRPr>
      </a:lvl2pPr>
      <a:lvl3pPr marL="1273531"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3pPr>
      <a:lvl4pPr marL="1782943"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4pPr>
      <a:lvl5pPr marL="2292355"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5pPr>
      <a:lvl6pPr marL="2801767"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6pPr>
      <a:lvl7pPr marL="3311180"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7pPr>
      <a:lvl8pPr marL="3820592"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8pPr>
      <a:lvl9pPr marL="4330004"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sp>
        <p:nvSpPr>
          <p:cNvPr id="1027" name="Title Placeholder 1"/>
          <p:cNvSpPr>
            <a:spLocks noGrp="1"/>
          </p:cNvSpPr>
          <p:nvPr>
            <p:ph type="title"/>
          </p:nvPr>
        </p:nvSpPr>
        <p:spPr bwMode="auto">
          <a:xfrm>
            <a:off x="502920" y="311256"/>
            <a:ext cx="905256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502920" y="1813560"/>
            <a:ext cx="9052560" cy="51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fontAlgn="auto">
              <a:spcBef>
                <a:spcPts val="0"/>
              </a:spcBef>
              <a:spcAft>
                <a:spcPts val="0"/>
              </a:spcAft>
              <a:defRPr sz="1200">
                <a:solidFill>
                  <a:schemeClr val="tx2"/>
                </a:solidFill>
                <a:latin typeface="Gill Sans MT" panose="020B0502020104020203" pitchFamily="34" charset="0"/>
                <a:cs typeface="+mn-cs"/>
              </a:defRPr>
            </a:lvl1pPr>
          </a:lstStyle>
          <a:p>
            <a:pPr defTabSz="1018824">
              <a:defRPr/>
            </a:pPr>
            <a:fld id="{6F7FF5F5-22A0-4726-B52E-FB886CBB5E64}" type="slidenum">
              <a:rPr lang="en-US">
                <a:solidFill>
                  <a:srgbClr val="002A6C"/>
                </a:solidFill>
              </a:rPr>
              <a:pPr defTabSz="1018824">
                <a:defRPr/>
              </a:pPr>
              <a:t>‹#›</a:t>
            </a:fld>
            <a:endParaRPr lang="en-US" dirty="0">
              <a:solidFill>
                <a:srgbClr val="002A6C"/>
              </a:solidFill>
            </a:endParaRPr>
          </a:p>
        </p:txBody>
      </p:sp>
      <p:sp>
        <p:nvSpPr>
          <p:cNvPr id="11" name="Slide Number Placeholder 5"/>
          <p:cNvSpPr txBox="1">
            <a:spLocks/>
          </p:cNvSpPr>
          <p:nvPr/>
        </p:nvSpPr>
        <p:spPr>
          <a:xfrm>
            <a:off x="7208520" y="7203864"/>
            <a:ext cx="2346960" cy="413808"/>
          </a:xfrm>
          <a:prstGeom prst="rect">
            <a:avLst/>
          </a:prstGeom>
        </p:spPr>
        <p:txBody>
          <a:bodyPr lIns="101882" tIns="50941" rIns="101882" bIns="50941"/>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Tree>
    <p:extLst>
      <p:ext uri="{BB962C8B-B14F-4D97-AF65-F5344CB8AC3E}">
        <p14:creationId xmlns:p14="http://schemas.microsoft.com/office/powerpoint/2010/main" val="120764694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1" fontAlgn="base" hangingPunct="1">
        <a:spcBef>
          <a:spcPct val="0"/>
        </a:spcBef>
        <a:spcAft>
          <a:spcPct val="0"/>
        </a:spcAft>
        <a:defRPr sz="39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900">
          <a:solidFill>
            <a:srgbClr val="002A6C"/>
          </a:solidFill>
          <a:latin typeface="Gill Sans MT" pitchFamily="34" charset="0"/>
          <a:cs typeface="Arial" charset="0"/>
        </a:defRPr>
      </a:lvl2pPr>
      <a:lvl3pPr algn="ctr" rtl="0" eaLnBrk="1" fontAlgn="base" hangingPunct="1">
        <a:spcBef>
          <a:spcPct val="0"/>
        </a:spcBef>
        <a:spcAft>
          <a:spcPct val="0"/>
        </a:spcAft>
        <a:defRPr sz="3900">
          <a:solidFill>
            <a:srgbClr val="002A6C"/>
          </a:solidFill>
          <a:latin typeface="Gill Sans MT" pitchFamily="34" charset="0"/>
          <a:cs typeface="Arial" charset="0"/>
        </a:defRPr>
      </a:lvl3pPr>
      <a:lvl4pPr algn="ctr" rtl="0" eaLnBrk="1" fontAlgn="base" hangingPunct="1">
        <a:spcBef>
          <a:spcPct val="0"/>
        </a:spcBef>
        <a:spcAft>
          <a:spcPct val="0"/>
        </a:spcAft>
        <a:defRPr sz="3900">
          <a:solidFill>
            <a:srgbClr val="002A6C"/>
          </a:solidFill>
          <a:latin typeface="Gill Sans MT" pitchFamily="34" charset="0"/>
          <a:cs typeface="Arial" charset="0"/>
        </a:defRPr>
      </a:lvl4pPr>
      <a:lvl5pPr algn="ctr" rtl="0" eaLnBrk="1" fontAlgn="base" hangingPunct="1">
        <a:spcBef>
          <a:spcPct val="0"/>
        </a:spcBef>
        <a:spcAft>
          <a:spcPct val="0"/>
        </a:spcAft>
        <a:defRPr sz="3900">
          <a:solidFill>
            <a:srgbClr val="002A6C"/>
          </a:solidFill>
          <a:latin typeface="Gill Sans MT" pitchFamily="34" charset="0"/>
          <a:cs typeface="Arial" charset="0"/>
        </a:defRPr>
      </a:lvl5pPr>
      <a:lvl6pPr marL="509412" algn="ctr" rtl="0" eaLnBrk="1" fontAlgn="base" hangingPunct="1">
        <a:spcBef>
          <a:spcPct val="0"/>
        </a:spcBef>
        <a:spcAft>
          <a:spcPct val="0"/>
        </a:spcAft>
        <a:defRPr sz="3900">
          <a:solidFill>
            <a:srgbClr val="002A6C"/>
          </a:solidFill>
          <a:latin typeface="Gill Sans MT" pitchFamily="34" charset="0"/>
          <a:cs typeface="Arial" charset="0"/>
        </a:defRPr>
      </a:lvl6pPr>
      <a:lvl7pPr marL="1018824" algn="ctr" rtl="0" eaLnBrk="1" fontAlgn="base" hangingPunct="1">
        <a:spcBef>
          <a:spcPct val="0"/>
        </a:spcBef>
        <a:spcAft>
          <a:spcPct val="0"/>
        </a:spcAft>
        <a:defRPr sz="3900">
          <a:solidFill>
            <a:srgbClr val="002A6C"/>
          </a:solidFill>
          <a:latin typeface="Gill Sans MT" pitchFamily="34" charset="0"/>
          <a:cs typeface="Arial" charset="0"/>
        </a:defRPr>
      </a:lvl7pPr>
      <a:lvl8pPr marL="1528237" algn="ctr" rtl="0" eaLnBrk="1" fontAlgn="base" hangingPunct="1">
        <a:spcBef>
          <a:spcPct val="0"/>
        </a:spcBef>
        <a:spcAft>
          <a:spcPct val="0"/>
        </a:spcAft>
        <a:defRPr sz="3900">
          <a:solidFill>
            <a:srgbClr val="002A6C"/>
          </a:solidFill>
          <a:latin typeface="Gill Sans MT" pitchFamily="34" charset="0"/>
          <a:cs typeface="Arial" charset="0"/>
        </a:defRPr>
      </a:lvl8pPr>
      <a:lvl9pPr marL="2037649" algn="ctr" rtl="0" eaLnBrk="1" fontAlgn="base" hangingPunct="1">
        <a:spcBef>
          <a:spcPct val="0"/>
        </a:spcBef>
        <a:spcAft>
          <a:spcPct val="0"/>
        </a:spcAft>
        <a:defRPr sz="3900">
          <a:solidFill>
            <a:srgbClr val="002A6C"/>
          </a:solidFill>
          <a:latin typeface="Gill Sans MT" pitchFamily="34" charset="0"/>
          <a:cs typeface="Arial" charset="0"/>
        </a:defRPr>
      </a:lvl9pPr>
    </p:titleStyle>
    <p:bodyStyle>
      <a:lvl1pPr marL="382059" indent="-382059" algn="l" rtl="0" eaLnBrk="1" fontAlgn="base" hangingPunct="1">
        <a:spcBef>
          <a:spcPct val="20000"/>
        </a:spcBef>
        <a:spcAft>
          <a:spcPct val="0"/>
        </a:spcAft>
        <a:buFont typeface="Arial" charset="0"/>
        <a:buChar char="•"/>
        <a:defRPr sz="3600" kern="1200">
          <a:solidFill>
            <a:srgbClr val="5F5F5F"/>
          </a:solidFill>
          <a:latin typeface="Gill Sans MT" panose="020B0502020104020203" pitchFamily="34" charset="0"/>
          <a:ea typeface="+mn-ea"/>
          <a:cs typeface="Arial" panose="020B0604020202020204" pitchFamily="34" charset="0"/>
        </a:defRPr>
      </a:lvl1pPr>
      <a:lvl2pPr marL="827795" indent="-318383" algn="l" rtl="0" eaLnBrk="1" fontAlgn="base" hangingPunct="1">
        <a:spcBef>
          <a:spcPct val="20000"/>
        </a:spcBef>
        <a:spcAft>
          <a:spcPct val="0"/>
        </a:spcAft>
        <a:buFont typeface="Arial" charset="0"/>
        <a:buChar char="•"/>
        <a:defRPr sz="3100" kern="1200">
          <a:solidFill>
            <a:srgbClr val="5F5F5F"/>
          </a:solidFill>
          <a:latin typeface="Gill Sans MT" panose="020B0502020104020203" pitchFamily="34" charset="0"/>
          <a:ea typeface="+mn-ea"/>
          <a:cs typeface="Arial" panose="020B0604020202020204" pitchFamily="34" charset="0"/>
        </a:defRPr>
      </a:lvl2pPr>
      <a:lvl3pPr marL="1273531" indent="-254706" algn="l" rtl="0" eaLnBrk="1" fontAlgn="base" hangingPunct="1">
        <a:spcBef>
          <a:spcPct val="20000"/>
        </a:spcBef>
        <a:spcAft>
          <a:spcPct val="0"/>
        </a:spcAft>
        <a:buFont typeface="Arial" charset="0"/>
        <a:buChar char="•"/>
        <a:defRPr sz="2700" kern="1200">
          <a:solidFill>
            <a:srgbClr val="5F5F5F"/>
          </a:solidFill>
          <a:latin typeface="Gill Sans MT" panose="020B0502020104020203" pitchFamily="34" charset="0"/>
          <a:ea typeface="+mn-ea"/>
          <a:cs typeface="Arial" panose="020B0604020202020204" pitchFamily="34" charset="0"/>
        </a:defRPr>
      </a:lvl3pPr>
      <a:lvl4pPr marL="1782943"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4pPr>
      <a:lvl5pPr marL="2292355"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1" y="3510999"/>
            <a:ext cx="7828279"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7" y="7228333"/>
            <a:ext cx="3218687"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3"/>
            <a:ext cx="231343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3"/>
            <a:ext cx="231343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59623094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4" r:id="rId4"/>
  </p:sldLayoutIdLst>
  <p:txStyles>
    <p:titleStyle>
      <a:lvl1pPr>
        <a:defRPr>
          <a:latin typeface="+mj-lt"/>
          <a:ea typeface="+mj-ea"/>
          <a:cs typeface="+mj-cs"/>
        </a:defRPr>
      </a:lvl1pPr>
    </p:titleStyle>
    <p:body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bodyStyle>
    <p:other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measureevaluation.org/prism"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measureevaluation.org/" TargetMode="External"/><Relationship Id="rId2" Type="http://schemas.openxmlformats.org/officeDocument/2006/relationships/notesSlide" Target="../notesSlides/notesSlide11.xml"/><Relationship Id="rId1" Type="http://schemas.openxmlformats.org/officeDocument/2006/relationships/slideLayout" Target="../slideLayouts/slideLayout29.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0" y="0"/>
            <a:ext cx="10058400" cy="131318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2F3C"/>
          </a:solidFill>
        </p:spPr>
        <p:txBody>
          <a:bodyPr wrap="square" lIns="0" tIns="0" rIns="0" bIns="0" rtlCol="0"/>
          <a:lstStyle/>
          <a:p>
            <a:endParaRPr dirty="0"/>
          </a:p>
        </p:txBody>
      </p:sp>
      <p:sp>
        <p:nvSpPr>
          <p:cNvPr id="11" name="object 5"/>
          <p:cNvSpPr/>
          <p:nvPr/>
        </p:nvSpPr>
        <p:spPr>
          <a:xfrm>
            <a:off x="0" y="1313180"/>
            <a:ext cx="10058400" cy="531431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D7D4B2"/>
          </a:solidFill>
        </p:spPr>
        <p:txBody>
          <a:bodyPr wrap="square" lIns="0" tIns="0" rIns="0" bIns="0" rtlCol="0"/>
          <a:lstStyle/>
          <a:p>
            <a:endParaRPr dirty="0"/>
          </a:p>
        </p:txBody>
      </p:sp>
      <p:sp>
        <p:nvSpPr>
          <p:cNvPr id="12" name="object 7"/>
          <p:cNvSpPr txBox="1"/>
          <p:nvPr/>
        </p:nvSpPr>
        <p:spPr>
          <a:xfrm>
            <a:off x="609600" y="441675"/>
            <a:ext cx="8053655" cy="846386"/>
          </a:xfrm>
          <a:prstGeom prst="rect">
            <a:avLst/>
          </a:prstGeom>
        </p:spPr>
        <p:txBody>
          <a:bodyPr vert="horz" wrap="square" lIns="0" tIns="0" rIns="0" bIns="0" rtlCol="0">
            <a:spAutoFit/>
          </a:bodyPr>
          <a:lstStyle/>
          <a:p>
            <a:pPr marL="12700">
              <a:lnSpc>
                <a:spcPts val="3300"/>
              </a:lnSpc>
            </a:pPr>
            <a:r>
              <a:rPr lang="en-US" sz="3000" spc="-150" dirty="0">
                <a:solidFill>
                  <a:schemeClr val="bg1"/>
                </a:solidFill>
                <a:latin typeface="Century Gothic" panose="020B0502020202020204" pitchFamily="34" charset="0"/>
                <a:cs typeface="Futura LT Pro Book"/>
              </a:rPr>
              <a:t>Performance of Routine Information System Management (PRISM)</a:t>
            </a:r>
            <a:endParaRPr sz="3000" spc="-150" dirty="0">
              <a:solidFill>
                <a:schemeClr val="bg1"/>
              </a:solidFill>
              <a:latin typeface="Century Gothic" panose="020B0502020202020204" pitchFamily="34" charset="0"/>
              <a:cs typeface="Futura LT Pro Book"/>
            </a:endParaRPr>
          </a:p>
        </p:txBody>
      </p:sp>
      <p:sp>
        <p:nvSpPr>
          <p:cNvPr id="13" name="object 8"/>
          <p:cNvSpPr txBox="1"/>
          <p:nvPr/>
        </p:nvSpPr>
        <p:spPr>
          <a:xfrm>
            <a:off x="609600" y="1767814"/>
            <a:ext cx="8915399" cy="2949525"/>
          </a:xfrm>
          <a:prstGeom prst="rect">
            <a:avLst/>
          </a:prstGeom>
        </p:spPr>
        <p:txBody>
          <a:bodyPr vert="horz" wrap="square" lIns="0" tIns="0" rIns="0" bIns="0" rtlCol="0">
            <a:spAutoFit/>
          </a:bodyPr>
          <a:lstStyle/>
          <a:p>
            <a:pPr marL="12700">
              <a:lnSpc>
                <a:spcPts val="6495"/>
              </a:lnSpc>
            </a:pPr>
            <a:r>
              <a:rPr lang="en-US" sz="4800" b="1" spc="-229" dirty="0">
                <a:latin typeface="Century Gothic" panose="020B0502020202020204" pitchFamily="34" charset="0"/>
                <a:cs typeface="Futura LT Pro Book"/>
              </a:rPr>
              <a:t>Assessment Training </a:t>
            </a:r>
          </a:p>
          <a:p>
            <a:pPr marL="12700">
              <a:lnSpc>
                <a:spcPts val="6495"/>
              </a:lnSpc>
            </a:pPr>
            <a:r>
              <a:rPr lang="en-US" sz="4800" b="1" spc="-265" dirty="0">
                <a:solidFill>
                  <a:srgbClr val="40636D"/>
                </a:solidFill>
                <a:latin typeface="Century Gothic" panose="020B0502020202020204" pitchFamily="34" charset="0"/>
                <a:cs typeface="Gill Sans MT"/>
              </a:rPr>
              <a:t>Session 6:</a:t>
            </a:r>
          </a:p>
          <a:p>
            <a:pPr marL="12700">
              <a:lnSpc>
                <a:spcPts val="5000"/>
              </a:lnSpc>
            </a:pPr>
            <a:r>
              <a:rPr lang="en-US" sz="4800" spc="-265" dirty="0">
                <a:latin typeface="Century Gothic" panose="020B0502020202020204" pitchFamily="34" charset="0"/>
                <a:cs typeface="Gill Sans MT"/>
              </a:rPr>
              <a:t>Use of Information for Decision Making</a:t>
            </a:r>
            <a:endParaRPr sz="4800" dirty="0">
              <a:latin typeface="Century Gothic" panose="020B0502020202020204" pitchFamily="34" charset="0"/>
              <a:cs typeface="Gill Sans MT"/>
            </a:endParaRPr>
          </a:p>
        </p:txBody>
      </p:sp>
      <p:sp>
        <p:nvSpPr>
          <p:cNvPr id="14" name="object 9"/>
          <p:cNvSpPr txBox="1"/>
          <p:nvPr/>
        </p:nvSpPr>
        <p:spPr>
          <a:xfrm>
            <a:off x="5419268" y="5416434"/>
            <a:ext cx="4493260" cy="884858"/>
          </a:xfrm>
          <a:prstGeom prst="rect">
            <a:avLst/>
          </a:prstGeom>
        </p:spPr>
        <p:txBody>
          <a:bodyPr vert="horz" wrap="square" lIns="0" tIns="0" rIns="0" bIns="0" rtlCol="0">
            <a:spAutoFit/>
          </a:bodyPr>
          <a:lstStyle/>
          <a:p>
            <a:pPr marL="12700">
              <a:lnSpc>
                <a:spcPts val="2250"/>
              </a:lnSpc>
            </a:pPr>
            <a:r>
              <a:rPr lang="en-US" sz="1600" b="1" dirty="0">
                <a:solidFill>
                  <a:srgbClr val="40636D"/>
                </a:solidFill>
                <a:latin typeface="Century Gothic" panose="020B0502020202020204" pitchFamily="34" charset="0"/>
                <a:cs typeface="Futura LT Pro Book"/>
              </a:rPr>
              <a:t>MEASURE </a:t>
            </a:r>
            <a:r>
              <a:rPr lang="en-US" sz="1600" dirty="0">
                <a:solidFill>
                  <a:srgbClr val="40636D"/>
                </a:solidFill>
                <a:latin typeface="Century Gothic" panose="020B0502020202020204" pitchFamily="34" charset="0"/>
                <a:cs typeface="Futura LT Pro Book"/>
              </a:rPr>
              <a:t>Evaluation</a:t>
            </a:r>
            <a:r>
              <a:rPr lang="en-US" sz="1600" b="1" dirty="0">
                <a:solidFill>
                  <a:srgbClr val="40636D"/>
                </a:solidFill>
                <a:latin typeface="Century Gothic" panose="020B0502020202020204" pitchFamily="34" charset="0"/>
                <a:cs typeface="Futura LT Pro Book"/>
              </a:rPr>
              <a:t> </a:t>
            </a:r>
          </a:p>
          <a:p>
            <a:pPr marL="12700">
              <a:lnSpc>
                <a:spcPts val="2250"/>
              </a:lnSpc>
            </a:pPr>
            <a:endParaRPr lang="en-US" sz="1600" b="1" dirty="0">
              <a:solidFill>
                <a:srgbClr val="40636D"/>
              </a:solidFill>
              <a:latin typeface="Century Gothic" panose="020B0502020202020204" pitchFamily="34" charset="0"/>
              <a:cs typeface="Futura LT Pro Book"/>
            </a:endParaRPr>
          </a:p>
          <a:p>
            <a:pPr marL="12700">
              <a:lnSpc>
                <a:spcPts val="2250"/>
              </a:lnSpc>
            </a:pPr>
            <a:r>
              <a:rPr lang="en-US" sz="1600" b="1" dirty="0">
                <a:solidFill>
                  <a:srgbClr val="40636D"/>
                </a:solidFill>
                <a:latin typeface="Century Gothic" panose="020B0502020202020204" pitchFamily="34" charset="0"/>
                <a:cs typeface="Futura LT Pro Book"/>
              </a:rPr>
              <a:t>Date:</a:t>
            </a:r>
            <a:endParaRPr sz="1600" b="1" dirty="0">
              <a:solidFill>
                <a:srgbClr val="40636D"/>
              </a:solidFill>
              <a:latin typeface="Century Gothic" panose="020B0502020202020204" pitchFamily="34" charset="0"/>
              <a:cs typeface="Futura LT Pro Book"/>
            </a:endParaRPr>
          </a:p>
        </p:txBody>
      </p:sp>
      <p:grpSp>
        <p:nvGrpSpPr>
          <p:cNvPr id="15" name="Group 14"/>
          <p:cNvGrpSpPr/>
          <p:nvPr/>
        </p:nvGrpSpPr>
        <p:grpSpPr>
          <a:xfrm>
            <a:off x="7086600" y="6707546"/>
            <a:ext cx="2081893" cy="990600"/>
            <a:chOff x="7086600" y="6707546"/>
            <a:chExt cx="2081893" cy="99060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
        <p:nvSpPr>
          <p:cNvPr id="7" name="Title 1">
            <a:extLst>
              <a:ext uri="{FF2B5EF4-FFF2-40B4-BE49-F238E27FC236}">
                <a16:creationId xmlns:a16="http://schemas.microsoft.com/office/drawing/2014/main" id="{AA83C2BE-94F7-423A-B555-6E9BEEA49B02}"/>
              </a:ext>
            </a:extLst>
          </p:cNvPr>
          <p:cNvSpPr>
            <a:spLocks noGrp="1"/>
          </p:cNvSpPr>
          <p:nvPr>
            <p:ph type="title"/>
          </p:nvPr>
        </p:nvSpPr>
        <p:spPr>
          <a:xfrm>
            <a:off x="419099" y="533400"/>
            <a:ext cx="9220200" cy="1477328"/>
          </a:xfrm>
        </p:spPr>
        <p:txBody>
          <a:bodyPr/>
          <a:lstStyle/>
          <a:p>
            <a:r>
              <a:rPr lang="en-US" dirty="0"/>
              <a:t>How to access the PRISM Series</a:t>
            </a:r>
          </a:p>
        </p:txBody>
      </p:sp>
      <p:sp>
        <p:nvSpPr>
          <p:cNvPr id="8" name="Text Placeholder 2">
            <a:extLst>
              <a:ext uri="{FF2B5EF4-FFF2-40B4-BE49-F238E27FC236}">
                <a16:creationId xmlns:a16="http://schemas.microsoft.com/office/drawing/2014/main" id="{F060A07D-4AF3-41B2-ADCB-3F7423841229}"/>
              </a:ext>
            </a:extLst>
          </p:cNvPr>
          <p:cNvSpPr>
            <a:spLocks noGrp="1"/>
          </p:cNvSpPr>
          <p:nvPr>
            <p:ph type="body" idx="1"/>
          </p:nvPr>
        </p:nvSpPr>
        <p:spPr>
          <a:xfrm>
            <a:off x="453735" y="1638300"/>
            <a:ext cx="8995065" cy="6032421"/>
          </a:xfrm>
        </p:spPr>
        <p:txBody>
          <a:bodyPr/>
          <a:lstStyle/>
          <a:p>
            <a:r>
              <a:rPr lang="en-US" sz="2800" dirty="0">
                <a:latin typeface="Century Gothic" panose="020B0502020202020204" pitchFamily="34" charset="0"/>
              </a:rPr>
              <a:t>This slide deck is one of nine in the PRISM Series Training Kit, which also includes a Participant’s Manual and a Facilitator’s Manual. </a:t>
            </a:r>
          </a:p>
          <a:p>
            <a:endParaRPr lang="en-US" sz="2800" dirty="0">
              <a:latin typeface="Century Gothic" panose="020B0502020202020204" pitchFamily="34" charset="0"/>
            </a:endParaRPr>
          </a:p>
          <a:p>
            <a:r>
              <a:rPr lang="en-US" sz="2800" dirty="0">
                <a:latin typeface="Century Gothic" panose="020B0502020202020204" pitchFamily="34" charset="0"/>
              </a:rPr>
              <a:t>Also in the PRISM Series is a Toolkit (the centerpiece of the series) and a User’s Kit.</a:t>
            </a:r>
          </a:p>
          <a:p>
            <a:endParaRPr lang="en-US" sz="2800" dirty="0">
              <a:latin typeface="Century Gothic" panose="020B0502020202020204" pitchFamily="34" charset="0"/>
            </a:endParaRPr>
          </a:p>
          <a:p>
            <a:r>
              <a:rPr lang="en-US" sz="2800" dirty="0">
                <a:latin typeface="Century Gothic" panose="020B0502020202020204" pitchFamily="34" charset="0"/>
              </a:rPr>
              <a:t>The PRISM Series is available in its entirety on MEASURE Evaluation’s website, here:</a:t>
            </a:r>
          </a:p>
          <a:p>
            <a:endParaRPr lang="en-US" sz="2800" dirty="0">
              <a:latin typeface="Century Gothic" panose="020B0502020202020204" pitchFamily="34" charset="0"/>
            </a:endParaRPr>
          </a:p>
          <a:p>
            <a:r>
              <a:rPr lang="en-US" sz="2800" u="sng" dirty="0">
                <a:latin typeface="Century Gothic" panose="020B0502020202020204" pitchFamily="34" charset="0"/>
                <a:hlinkClick r:id="rId4"/>
              </a:rPr>
              <a:t>https://www.measureevaluation.org/prism</a:t>
            </a:r>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p:txBody>
      </p:sp>
    </p:spTree>
    <p:extLst>
      <p:ext uri="{BB962C8B-B14F-4D97-AF65-F5344CB8AC3E}">
        <p14:creationId xmlns:p14="http://schemas.microsoft.com/office/powerpoint/2010/main" val="2401994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90600" y="2438400"/>
            <a:ext cx="8305800" cy="3616375"/>
          </a:xfrm>
          <a:prstGeom prst="rect">
            <a:avLst/>
          </a:prstGeom>
        </p:spPr>
        <p:txBody>
          <a:bodyPr vert="horz" wrap="square" lIns="0" tIns="0" rIns="0" bIns="0" rtlCol="0">
            <a:spAutoFit/>
          </a:bodyPr>
          <a:lstStyle/>
          <a:p>
            <a:pPr marL="9245" marR="596325" defTabSz="665665"/>
            <a:r>
              <a:rPr sz="2000" dirty="0">
                <a:solidFill>
                  <a:srgbClr val="FFFFFF"/>
                </a:solidFill>
                <a:latin typeface="Futura LT Pro Book"/>
                <a:cs typeface="Futura LT Pro Book"/>
              </a:rPr>
              <a:t>MEASURE Evaluation is funded by the</a:t>
            </a:r>
            <a:r>
              <a:rPr sz="2000" spc="-21" dirty="0">
                <a:solidFill>
                  <a:srgbClr val="FFFFFF"/>
                </a:solidFill>
                <a:latin typeface="Futura LT Pro Book"/>
                <a:cs typeface="Futura LT Pro Book"/>
              </a:rPr>
              <a:t> </a:t>
            </a:r>
            <a:r>
              <a:rPr lang="en-US" sz="2000" spc="-44" dirty="0">
                <a:solidFill>
                  <a:srgbClr val="FFFFFF"/>
                </a:solidFill>
                <a:latin typeface="Futura LT Pro Book"/>
                <a:cs typeface="Futura LT Pro Book"/>
              </a:rPr>
              <a:t>United States </a:t>
            </a:r>
            <a:r>
              <a:rPr sz="2000" dirty="0">
                <a:solidFill>
                  <a:srgbClr val="FFFFFF"/>
                </a:solidFill>
                <a:latin typeface="Futura LT Pro Book"/>
                <a:cs typeface="Futura LT Pro Book"/>
              </a:rPr>
              <a:t>Agency for Inte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national Development (USAID)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under </a:t>
            </a:r>
            <a:r>
              <a:rPr lang="en-US" sz="2000" dirty="0">
                <a:solidFill>
                  <a:srgbClr val="FFFFFF"/>
                </a:solidFill>
                <a:latin typeface="Futura LT Pro Book"/>
                <a:cs typeface="Futura LT Pro Book"/>
              </a:rPr>
              <a:t>the </a:t>
            </a:r>
            <a:r>
              <a:rPr sz="2000" dirty="0">
                <a:solidFill>
                  <a:srgbClr val="FFFFFF"/>
                </a:solidFill>
                <a:latin typeface="Futura LT Pro Book"/>
                <a:cs typeface="Futura LT Pro Book"/>
              </a:rPr>
              <a:t>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ms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oope</a:t>
            </a:r>
            <a:r>
              <a:rPr sz="2000" spc="-21" dirty="0">
                <a:solidFill>
                  <a:srgbClr val="FFFFFF"/>
                </a:solidFill>
                <a:latin typeface="Futura LT Pro Book"/>
                <a:cs typeface="Futura LT Pro Book"/>
              </a:rPr>
              <a:t>r</a:t>
            </a:r>
            <a:r>
              <a:rPr sz="2000" dirty="0">
                <a:solidFill>
                  <a:srgbClr val="FFFFFF"/>
                </a:solidFill>
                <a:latin typeface="Futura LT Pro Book"/>
                <a:cs typeface="Futura LT Pro Book"/>
              </a:rPr>
              <a:t>ative Ag</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eement AID-</a:t>
            </a:r>
            <a:r>
              <a:rPr sz="2000" spc="-21" dirty="0">
                <a:solidFill>
                  <a:srgbClr val="FFFFFF"/>
                </a:solidFill>
                <a:latin typeface="Futura LT Pro Book"/>
                <a:cs typeface="Futura LT Pro Book"/>
              </a:rPr>
              <a:t>O</a:t>
            </a:r>
            <a:r>
              <a:rPr sz="2000" dirty="0">
                <a:solidFill>
                  <a:srgbClr val="FFFFFF"/>
                </a:solidFill>
                <a:latin typeface="Futura LT Pro Book"/>
                <a:cs typeface="Futura LT Pro Book"/>
              </a:rPr>
              <a:t>AA-</a:t>
            </a:r>
            <a:r>
              <a:rPr sz="2000" spc="-65" dirty="0">
                <a:solidFill>
                  <a:srgbClr val="FFFFFF"/>
                </a:solidFill>
                <a:latin typeface="Futura LT Pro Book"/>
                <a:cs typeface="Futura LT Pro Book"/>
              </a:rPr>
              <a:t>L</a:t>
            </a:r>
            <a:r>
              <a:rPr sz="2000" dirty="0">
                <a:solidFill>
                  <a:srgbClr val="FFFFFF"/>
                </a:solidFill>
                <a:latin typeface="Futura LT Pro Book"/>
                <a:cs typeface="Futura LT Pro Book"/>
              </a:rPr>
              <a:t>-14-00004</a:t>
            </a:r>
            <a:r>
              <a:rPr lang="en-US" sz="2000" dirty="0">
                <a:solidFill>
                  <a:srgbClr val="FFFFFF"/>
                </a:solidFill>
                <a:latin typeface="Futura LT Pro Book"/>
                <a:cs typeface="Futura LT Pro Book"/>
              </a:rPr>
              <a:t>. It is</a:t>
            </a:r>
            <a:r>
              <a:rPr lang="en-US" sz="2000" dirty="0">
                <a:solidFill>
                  <a:prstClr val="black"/>
                </a:solidFill>
                <a:latin typeface="Futura LT Pro Book"/>
                <a:cs typeface="Futura LT Pro Book"/>
              </a:rPr>
              <a:t> </a:t>
            </a:r>
            <a:r>
              <a:rPr sz="2000" dirty="0">
                <a:solidFill>
                  <a:srgbClr val="FFFFFF"/>
                </a:solidFill>
                <a:latin typeface="Futura LT Pro Book"/>
                <a:cs typeface="Futura LT Pro Book"/>
              </a:rPr>
              <a:t>implemented by the</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
            </a:r>
            <a:r>
              <a:rPr sz="2000" spc="-77" dirty="0">
                <a:solidFill>
                  <a:srgbClr val="FFFFFF"/>
                </a:solidFill>
                <a:latin typeface="Futura LT Pro Book"/>
                <a:cs typeface="Futura LT Pro Book"/>
              </a:rPr>
              <a:t>P</a:t>
            </a:r>
            <a:r>
              <a:rPr sz="2000" dirty="0">
                <a:solidFill>
                  <a:srgbClr val="FFFFFF"/>
                </a:solidFill>
                <a:latin typeface="Futura LT Pro Book"/>
                <a:cs typeface="Futura LT Pro Book"/>
              </a:rPr>
              <a:t>opulation</a:t>
            </a:r>
            <a:r>
              <a:rPr sz="2000" spc="-44" dirty="0">
                <a:solidFill>
                  <a:srgbClr val="FFFFFF"/>
                </a:solidFill>
                <a:latin typeface="Futura LT Pro Book"/>
                <a:cs typeface="Futura LT Pro Book"/>
              </a:rPr>
              <a:t>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ente</a:t>
            </a:r>
            <a:r>
              <a:rPr sz="2000" spc="-175" dirty="0">
                <a:solidFill>
                  <a:srgbClr val="FFFFFF"/>
                </a:solidFill>
                <a:latin typeface="Futura LT Pro Book"/>
                <a:cs typeface="Futura LT Pro Book"/>
              </a:rPr>
              <a:t>r</a:t>
            </a:r>
            <a:r>
              <a:rPr sz="2000" dirty="0">
                <a:solidFill>
                  <a:srgbClr val="FFFFFF"/>
                </a:solidFill>
                <a:latin typeface="Futura LT Pro Book"/>
                <a:cs typeface="Futura LT Pro Book"/>
              </a:rPr>
              <a:t>,</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University of No</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th</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Chapel Hill</a:t>
            </a:r>
            <a:r>
              <a:rPr lang="en-US" sz="2000" dirty="0">
                <a:solidFill>
                  <a:srgbClr val="FFFFFF"/>
                </a:solidFill>
                <a:latin typeface="Futura LT Pro Book"/>
                <a:cs typeface="Futura LT Pro Book"/>
              </a:rPr>
              <a:t>,</a:t>
            </a:r>
            <a:r>
              <a:rPr sz="2000" dirty="0">
                <a:solidFill>
                  <a:srgbClr val="FFFFFF"/>
                </a:solidFill>
                <a:latin typeface="Futura LT Pro Book"/>
                <a:cs typeface="Futura LT Pro Book"/>
              </a:rPr>
              <a:t> in pa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tnership with </a:t>
            </a:r>
            <a:r>
              <a:rPr lang="en-US" sz="2000" dirty="0">
                <a:solidFill>
                  <a:srgbClr val="FFFFFF"/>
                </a:solidFill>
                <a:latin typeface="Futura LT Pro Book"/>
                <a:cs typeface="Futura LT Pro Book"/>
              </a:rPr>
              <a:t>ICF International; John Snow, Inc.; Management Sciences for Health; Palladium; and Tulane University.</a:t>
            </a:r>
            <a:r>
              <a:rPr sz="2000" spc="-54" dirty="0">
                <a:solidFill>
                  <a:srgbClr val="FFFFFF"/>
                </a:solidFill>
                <a:latin typeface="Futura LT Pro Book"/>
                <a:cs typeface="Futura LT Pro Book"/>
              </a:rPr>
              <a:t> </a:t>
            </a:r>
            <a:r>
              <a:rPr sz="2000" spc="-33" dirty="0">
                <a:solidFill>
                  <a:srgbClr val="FFFFFF"/>
                </a:solidFill>
                <a:latin typeface="Futura LT Pro Book"/>
                <a:cs typeface="Futura LT Pro Book"/>
              </a:rPr>
              <a:t>T</a:t>
            </a:r>
            <a:r>
              <a:rPr sz="2000" dirty="0">
                <a:solidFill>
                  <a:srgbClr val="FFFFFF"/>
                </a:solidFill>
                <a:latin typeface="Futura LT Pro Book"/>
                <a:cs typeface="Futura LT Pro Book"/>
              </a:rPr>
              <a:t>he views </a:t>
            </a:r>
            <a:r>
              <a:rPr sz="2000" spc="-11" dirty="0">
                <a:solidFill>
                  <a:srgbClr val="FFFFFF"/>
                </a:solidFill>
                <a:latin typeface="Futura LT Pro Book"/>
                <a:cs typeface="Futura LT Pro Book"/>
              </a:rPr>
              <a:t>e</a:t>
            </a:r>
            <a:r>
              <a:rPr sz="2000" dirty="0">
                <a:solidFill>
                  <a:srgbClr val="FFFFFF"/>
                </a:solidFill>
                <a:latin typeface="Futura LT Pro Book"/>
                <a:cs typeface="Futura LT Pro Book"/>
              </a:rPr>
              <a:t>xp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essed in this 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esentation do not ne</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essarily </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eflect the views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or the</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United States gove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nment.</a:t>
            </a:r>
            <a:endParaRPr sz="2000" dirty="0">
              <a:solidFill>
                <a:prstClr val="black"/>
              </a:solidFill>
              <a:latin typeface="Futura LT Pro Book"/>
              <a:cs typeface="Futura LT Pro Book"/>
            </a:endParaRPr>
          </a:p>
          <a:p>
            <a:pPr marL="85057" defTabSz="665665">
              <a:spcBef>
                <a:spcPts val="597"/>
              </a:spcBef>
            </a:pPr>
            <a:endParaRPr lang="en-US" sz="2000" b="1" dirty="0">
              <a:solidFill>
                <a:srgbClr val="1E185F"/>
              </a:solidFill>
              <a:latin typeface="Futura LT Pro Book"/>
              <a:cs typeface="Futura LT Pro Book"/>
              <a:hlinkClick r:id="rId3"/>
            </a:endParaRPr>
          </a:p>
          <a:p>
            <a:pPr marL="85057" defTabSz="665665">
              <a:spcBef>
                <a:spcPts val="597"/>
              </a:spcBef>
            </a:pPr>
            <a:endParaRPr lang="en-US" sz="2000" b="1" dirty="0">
              <a:solidFill>
                <a:srgbClr val="1E185F"/>
              </a:solidFill>
              <a:latin typeface="Futura LT Pro Book"/>
              <a:cs typeface="Futura LT Pro Book"/>
              <a:hlinkClick r:id="rId3"/>
            </a:endParaRPr>
          </a:p>
          <a:p>
            <a:pPr marL="85057" defTabSz="665665">
              <a:spcBef>
                <a:spcPts val="597"/>
              </a:spcBef>
            </a:pPr>
            <a:r>
              <a:rPr sz="2000" b="1" dirty="0">
                <a:solidFill>
                  <a:srgbClr val="1E185F"/>
                </a:solidFill>
                <a:latin typeface="Futura LT Pro Book"/>
                <a:cs typeface="Futura LT Pro Book"/>
                <a:hlinkClick r:id="rId3"/>
              </a:rPr>
              <a:t>ww</a:t>
            </a:r>
            <a:r>
              <a:rPr sz="2000" b="1" spc="-106" dirty="0">
                <a:solidFill>
                  <a:srgbClr val="1E185F"/>
                </a:solidFill>
                <a:latin typeface="Futura LT Pro Book"/>
                <a:cs typeface="Futura LT Pro Book"/>
                <a:hlinkClick r:id="rId3"/>
              </a:rPr>
              <a:t>w</a:t>
            </a:r>
            <a:r>
              <a:rPr sz="2000" b="1" dirty="0">
                <a:solidFill>
                  <a:srgbClr val="1E185F"/>
                </a:solidFill>
                <a:latin typeface="Futura LT Pro Book"/>
                <a:cs typeface="Futura LT Pro Book"/>
                <a:hlinkClick r:id="rId3"/>
              </a:rPr>
              <a:t>.measu</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eevaluation.o</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g</a:t>
            </a:r>
            <a:endParaRPr sz="2000" dirty="0">
              <a:solidFill>
                <a:prstClr val="black"/>
              </a:solidFill>
              <a:latin typeface="Futura LT Pro Book"/>
              <a:cs typeface="Futura LT Pro Book"/>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grpSp>
        <p:nvGrpSpPr>
          <p:cNvPr id="7" name="Group 6"/>
          <p:cNvGrpSpPr/>
          <p:nvPr/>
        </p:nvGrpSpPr>
        <p:grpSpPr>
          <a:xfrm>
            <a:off x="7027273" y="6553200"/>
            <a:ext cx="2081893" cy="990600"/>
            <a:chOff x="7086600" y="6707546"/>
            <a:chExt cx="2081893" cy="990600"/>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spTree>
    <p:extLst>
      <p:ext uri="{BB962C8B-B14F-4D97-AF65-F5344CB8AC3E}">
        <p14:creationId xmlns:p14="http://schemas.microsoft.com/office/powerpoint/2010/main" val="322325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838200" y="609600"/>
            <a:ext cx="8743550" cy="677108"/>
          </a:xfrm>
        </p:spPr>
        <p:txBody>
          <a:bodyPr/>
          <a:lstStyle/>
          <a:p>
            <a:pPr algn="l"/>
            <a:r>
              <a:rPr lang="en-US" altLang="en-US" sz="4400" kern="1200" dirty="0">
                <a:latin typeface="Century Gothic" panose="020B0502020202020204" pitchFamily="34" charset="0"/>
              </a:rPr>
              <a:t>Session objectives</a:t>
            </a:r>
          </a:p>
        </p:txBody>
      </p:sp>
      <p:sp>
        <p:nvSpPr>
          <p:cNvPr id="12291" name="Rectangle 3"/>
          <p:cNvSpPr txBox="1">
            <a:spLocks noChangeArrowheads="1"/>
          </p:cNvSpPr>
          <p:nvPr/>
        </p:nvSpPr>
        <p:spPr bwMode="auto">
          <a:xfrm>
            <a:off x="609600" y="1905000"/>
            <a:ext cx="8972149"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marL="342900" indent="-342900"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r>
              <a:rPr lang="en-US" altLang="en-US" dirty="0">
                <a:solidFill>
                  <a:schemeClr val="tx1"/>
                </a:solidFill>
                <a:latin typeface="Century Gothic" panose="020B0502020202020204" pitchFamily="34" charset="0"/>
              </a:rPr>
              <a:t>Explain the importance of using data to inform </a:t>
            </a:r>
            <a:r>
              <a:rPr lang="en-US" dirty="0">
                <a:solidFill>
                  <a:schemeClr val="tx1"/>
                </a:solidFill>
                <a:latin typeface="Century Gothic" panose="020B0502020202020204" pitchFamily="34" charset="0"/>
              </a:rPr>
              <a:t>program planning and policy development</a:t>
            </a:r>
            <a:r>
              <a:rPr lang="en-US" altLang="en-US" dirty="0">
                <a:solidFill>
                  <a:schemeClr val="tx1"/>
                </a:solidFill>
                <a:latin typeface="Century Gothic" panose="020B0502020202020204" pitchFamily="34" charset="0"/>
              </a:rPr>
              <a:t> </a:t>
            </a:r>
          </a:p>
          <a:p>
            <a:pPr>
              <a:spcAft>
                <a:spcPts val="669"/>
              </a:spcAft>
              <a:defRPr/>
            </a:pPr>
            <a:r>
              <a:rPr lang="en-US" dirty="0">
                <a:solidFill>
                  <a:schemeClr val="tx1"/>
                </a:solidFill>
                <a:latin typeface="Century Gothic" panose="020B0502020202020204" pitchFamily="34" charset="0"/>
              </a:rPr>
              <a:t>Define data demand and data use</a:t>
            </a:r>
          </a:p>
          <a:p>
            <a:r>
              <a:rPr lang="en-US" dirty="0">
                <a:solidFill>
                  <a:schemeClr val="tx1"/>
                </a:solidFill>
                <a:latin typeface="Century Gothic" panose="020B0502020202020204" pitchFamily="34" charset="0"/>
              </a:rPr>
              <a:t>Identify barriers for using data/information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677813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762000" y="609600"/>
            <a:ext cx="9144000" cy="677108"/>
          </a:xfrm>
        </p:spPr>
        <p:txBody>
          <a:bodyPr/>
          <a:lstStyle/>
          <a:p>
            <a:pPr algn="l" eaLnBrk="1" hangingPunct="1"/>
            <a:r>
              <a:rPr lang="en-US" altLang="en-US" sz="4400" kern="1200" dirty="0">
                <a:latin typeface="Century Gothic" panose="020B0502020202020204" pitchFamily="34" charset="0"/>
              </a:rPr>
              <a:t>The value of data</a:t>
            </a:r>
          </a:p>
        </p:txBody>
      </p:sp>
      <p:sp>
        <p:nvSpPr>
          <p:cNvPr id="33795" name="Text Placeholder 2"/>
          <p:cNvSpPr>
            <a:spLocks noGrp="1"/>
          </p:cNvSpPr>
          <p:nvPr>
            <p:ph type="body" idx="1"/>
          </p:nvPr>
        </p:nvSpPr>
        <p:spPr>
          <a:xfrm>
            <a:off x="914400" y="1828800"/>
            <a:ext cx="8355681" cy="4493538"/>
          </a:xfrm>
        </p:spPr>
        <p:txBody>
          <a:bodyPr/>
          <a:lstStyle/>
          <a:p>
            <a:pPr eaLnBrk="1" hangingPunct="1">
              <a:spcBef>
                <a:spcPct val="0"/>
              </a:spcBef>
              <a:buFont typeface="Wingdings" panose="05000000000000000000" pitchFamily="2" charset="2"/>
              <a:buNone/>
            </a:pPr>
            <a:r>
              <a:rPr lang="en-US" altLang="en-US" sz="2800" i="1" dirty="0">
                <a:solidFill>
                  <a:srgbClr val="40636D"/>
                </a:solidFill>
                <a:latin typeface="Century Gothic" panose="020B0502020202020204" pitchFamily="34" charset="0"/>
              </a:rPr>
              <a:t>… without information, things are done arbitrarily, and one becomes unsure of whether a policy or program will fail or succeed. If we allow our policies to be guided by empirical facts and data, there will be a noticeable change in the impact of what we do. </a:t>
            </a:r>
          </a:p>
          <a:p>
            <a:pPr eaLnBrk="1" hangingPunct="1">
              <a:spcBef>
                <a:spcPct val="0"/>
              </a:spcBef>
              <a:buFont typeface="Wingdings" panose="05000000000000000000" pitchFamily="2" charset="2"/>
              <a:buNone/>
            </a:pPr>
            <a:endParaRPr lang="en-US" altLang="en-US" sz="3100" dirty="0">
              <a:latin typeface="Gill Sans MT" panose="020B0502020104020203" pitchFamily="34" charset="0"/>
            </a:endParaRPr>
          </a:p>
          <a:p>
            <a:pPr eaLnBrk="1" hangingPunct="1">
              <a:spcBef>
                <a:spcPct val="0"/>
              </a:spcBef>
              <a:buFont typeface="Wingdings" panose="05000000000000000000" pitchFamily="2" charset="2"/>
              <a:buNone/>
            </a:pPr>
            <a:endParaRPr lang="en-US" altLang="en-US" sz="3100" dirty="0">
              <a:latin typeface="Gill Sans MT" panose="020B0502020104020203" pitchFamily="34" charset="0"/>
            </a:endParaRPr>
          </a:p>
          <a:p>
            <a:pPr algn="r" eaLnBrk="1" hangingPunct="1">
              <a:spcBef>
                <a:spcPct val="0"/>
              </a:spcBef>
              <a:buFont typeface="Wingdings" panose="05000000000000000000" pitchFamily="2" charset="2"/>
              <a:buNone/>
            </a:pPr>
            <a:r>
              <a:rPr lang="en-US" altLang="en-US" sz="3100" dirty="0">
                <a:latin typeface="Gill Sans MT" panose="020B0502020104020203" pitchFamily="34" charset="0"/>
              </a:rPr>
              <a:t>    </a:t>
            </a:r>
            <a:r>
              <a:rPr lang="en-US" altLang="en-US" sz="2400" dirty="0">
                <a:latin typeface="Century Gothic" panose="020B0502020202020204" pitchFamily="34" charset="0"/>
              </a:rPr>
              <a:t>―National policymaker, Nigeria</a:t>
            </a:r>
          </a:p>
          <a:p>
            <a:pPr eaLnBrk="1" hangingPunct="1">
              <a:spcBef>
                <a:spcPct val="0"/>
              </a:spcBef>
            </a:pPr>
            <a:endParaRPr lang="en-US" altLang="en-US" sz="31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679897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measure flowch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676400"/>
            <a:ext cx="7315200" cy="5030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584986" y="579755"/>
            <a:ext cx="9473414" cy="868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ctr">
            <a:noAutofit/>
          </a:bodyPr>
          <a:lstStyle>
            <a:lvl1pPr algn="ctr" rtl="0" eaLnBrk="0" fontAlgn="base" hangingPunct="0">
              <a:spcBef>
                <a:spcPct val="0"/>
              </a:spcBef>
              <a:spcAft>
                <a:spcPct val="0"/>
              </a:spcAft>
              <a:defRPr sz="3500" kern="1200">
                <a:solidFill>
                  <a:srgbClr val="002A6C"/>
                </a:solidFill>
                <a:latin typeface="Gill Sans MT" panose="020B0502020104020203" pitchFamily="34" charset="0"/>
                <a:ea typeface="+mj-ea"/>
                <a:cs typeface="Arial" panose="020B0604020202020204" pitchFamily="34" charset="0"/>
              </a:defRPr>
            </a:lvl1pPr>
            <a:lvl2pPr algn="ctr" rtl="0" eaLnBrk="0" fontAlgn="base" hangingPunct="0">
              <a:spcBef>
                <a:spcPct val="0"/>
              </a:spcBef>
              <a:spcAft>
                <a:spcPct val="0"/>
              </a:spcAft>
              <a:defRPr sz="3500">
                <a:solidFill>
                  <a:srgbClr val="002A6C"/>
                </a:solidFill>
                <a:latin typeface="Gill Sans MT" pitchFamily="34" charset="0"/>
                <a:cs typeface="Arial" charset="0"/>
              </a:defRPr>
            </a:lvl2pPr>
            <a:lvl3pPr algn="ctr" rtl="0" eaLnBrk="0" fontAlgn="base" hangingPunct="0">
              <a:spcBef>
                <a:spcPct val="0"/>
              </a:spcBef>
              <a:spcAft>
                <a:spcPct val="0"/>
              </a:spcAft>
              <a:defRPr sz="3500">
                <a:solidFill>
                  <a:srgbClr val="002A6C"/>
                </a:solidFill>
                <a:latin typeface="Gill Sans MT" pitchFamily="34" charset="0"/>
                <a:cs typeface="Arial" charset="0"/>
              </a:defRPr>
            </a:lvl3pPr>
            <a:lvl4pPr algn="ctr" rtl="0" eaLnBrk="0" fontAlgn="base" hangingPunct="0">
              <a:spcBef>
                <a:spcPct val="0"/>
              </a:spcBef>
              <a:spcAft>
                <a:spcPct val="0"/>
              </a:spcAft>
              <a:defRPr sz="3500">
                <a:solidFill>
                  <a:srgbClr val="002A6C"/>
                </a:solidFill>
                <a:latin typeface="Gill Sans MT" pitchFamily="34" charset="0"/>
                <a:cs typeface="Arial" charset="0"/>
              </a:defRPr>
            </a:lvl4pPr>
            <a:lvl5pPr algn="ctr" rtl="0" eaLnBrk="0" fontAlgn="base" hangingPunct="0">
              <a:spcBef>
                <a:spcPct val="0"/>
              </a:spcBef>
              <a:spcAft>
                <a:spcPct val="0"/>
              </a:spcAft>
              <a:defRPr sz="3500">
                <a:solidFill>
                  <a:srgbClr val="002A6C"/>
                </a:solidFill>
                <a:latin typeface="Gill Sans MT" pitchFamily="34" charset="0"/>
                <a:cs typeface="Arial" charset="0"/>
              </a:defRPr>
            </a:lvl5pPr>
            <a:lvl6pPr marL="457200" algn="ctr" rtl="0" eaLnBrk="1" fontAlgn="base" hangingPunct="1">
              <a:spcBef>
                <a:spcPct val="0"/>
              </a:spcBef>
              <a:spcAft>
                <a:spcPct val="0"/>
              </a:spcAft>
              <a:defRPr sz="3500">
                <a:solidFill>
                  <a:srgbClr val="002A6C"/>
                </a:solidFill>
                <a:latin typeface="Gill Sans MT" pitchFamily="34" charset="0"/>
                <a:cs typeface="Arial" charset="0"/>
              </a:defRPr>
            </a:lvl6pPr>
            <a:lvl7pPr marL="914400" algn="ctr" rtl="0" eaLnBrk="1" fontAlgn="base" hangingPunct="1">
              <a:spcBef>
                <a:spcPct val="0"/>
              </a:spcBef>
              <a:spcAft>
                <a:spcPct val="0"/>
              </a:spcAft>
              <a:defRPr sz="3500">
                <a:solidFill>
                  <a:srgbClr val="002A6C"/>
                </a:solidFill>
                <a:latin typeface="Gill Sans MT" pitchFamily="34" charset="0"/>
                <a:cs typeface="Arial" charset="0"/>
              </a:defRPr>
            </a:lvl7pPr>
            <a:lvl8pPr marL="1371600" algn="ctr" rtl="0" eaLnBrk="1" fontAlgn="base" hangingPunct="1">
              <a:spcBef>
                <a:spcPct val="0"/>
              </a:spcBef>
              <a:spcAft>
                <a:spcPct val="0"/>
              </a:spcAft>
              <a:defRPr sz="3500">
                <a:solidFill>
                  <a:srgbClr val="002A6C"/>
                </a:solidFill>
                <a:latin typeface="Gill Sans MT" pitchFamily="34" charset="0"/>
                <a:cs typeface="Arial" charset="0"/>
              </a:defRPr>
            </a:lvl8pPr>
            <a:lvl9pPr marL="1828800" algn="ctr" rtl="0" eaLnBrk="1" fontAlgn="base" hangingPunct="1">
              <a:spcBef>
                <a:spcPct val="0"/>
              </a:spcBef>
              <a:spcAft>
                <a:spcPct val="0"/>
              </a:spcAft>
              <a:defRPr sz="3500">
                <a:solidFill>
                  <a:srgbClr val="002A6C"/>
                </a:solidFill>
                <a:latin typeface="Gill Sans MT" pitchFamily="34" charset="0"/>
                <a:cs typeface="Arial" charset="0"/>
              </a:defRPr>
            </a:lvl9pPr>
          </a:lstStyle>
          <a:p>
            <a:pPr algn="l" eaLnBrk="1" hangingPunct="1">
              <a:defRPr/>
            </a:pPr>
            <a:r>
              <a:rPr lang="en-US" sz="3600" b="1" dirty="0">
                <a:solidFill>
                  <a:schemeClr val="bg1"/>
                </a:solidFill>
                <a:latin typeface="Century Gothic" panose="020B0502020202020204" pitchFamily="34" charset="0"/>
                <a:cs typeface="Futura LT Pro Book"/>
              </a:rPr>
              <a:t>Data-informed decision making process</a:t>
            </a:r>
          </a:p>
        </p:txBody>
      </p:sp>
      <p:sp>
        <p:nvSpPr>
          <p:cNvPr id="6" name="Rectangle 3"/>
          <p:cNvSpPr>
            <a:spLocks noGrp="1" noChangeArrowheads="1"/>
          </p:cNvSpPr>
          <p:nvPr>
            <p:ph type="body" idx="1"/>
          </p:nvPr>
        </p:nvSpPr>
        <p:spPr>
          <a:xfrm>
            <a:off x="685800" y="7162800"/>
            <a:ext cx="8229600" cy="307777"/>
          </a:xfrm>
        </p:spPr>
        <p:txBody>
          <a:bodyPr/>
          <a:lstStyle/>
          <a:p>
            <a:pPr algn="ctr" eaLnBrk="1" hangingPunct="1">
              <a:buFont typeface="Wingdings" pitchFamily="2" charset="2"/>
              <a:buNone/>
            </a:pPr>
            <a:r>
              <a:rPr lang="en-US" altLang="en-US" sz="2000" b="1" i="1" dirty="0">
                <a:latin typeface="Century Gothic" panose="020B0502020202020204" pitchFamily="34" charset="0"/>
              </a:rPr>
              <a:t>Evidence-informed decisions lead to better health outcomes</a:t>
            </a: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
        <p:nvSpPr>
          <p:cNvPr id="2" name="TextBox 1"/>
          <p:cNvSpPr txBox="1"/>
          <p:nvPr/>
        </p:nvSpPr>
        <p:spPr>
          <a:xfrm>
            <a:off x="3449320" y="3931920"/>
            <a:ext cx="1066800" cy="523220"/>
          </a:xfrm>
          <a:prstGeom prst="rect">
            <a:avLst/>
          </a:prstGeom>
          <a:noFill/>
        </p:spPr>
        <p:txBody>
          <a:bodyPr wrap="square" rtlCol="0">
            <a:spAutoFit/>
          </a:bodyPr>
          <a:lstStyle/>
          <a:p>
            <a:r>
              <a:rPr lang="en-US" sz="2800" b="1" dirty="0"/>
              <a:t>DATA</a:t>
            </a:r>
          </a:p>
        </p:txBody>
      </p:sp>
    </p:spTree>
    <p:extLst>
      <p:ext uri="{BB962C8B-B14F-4D97-AF65-F5344CB8AC3E}">
        <p14:creationId xmlns:p14="http://schemas.microsoft.com/office/powerpoint/2010/main" val="34970802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685800" y="609600"/>
            <a:ext cx="9601200" cy="677108"/>
          </a:xfrm>
        </p:spPr>
        <p:txBody>
          <a:bodyPr/>
          <a:lstStyle/>
          <a:p>
            <a:pPr algn="l" eaLnBrk="1" hangingPunct="1"/>
            <a:r>
              <a:rPr lang="en-US" altLang="en-US" sz="4400" kern="1200" dirty="0">
                <a:latin typeface="Century Gothic" panose="020B0502020202020204" pitchFamily="34" charset="0"/>
              </a:rPr>
              <a:t>Data demand</a:t>
            </a:r>
          </a:p>
        </p:txBody>
      </p:sp>
      <p:sp>
        <p:nvSpPr>
          <p:cNvPr id="4" name="Rectangle 3"/>
          <p:cNvSpPr txBox="1">
            <a:spLocks noChangeArrowheads="1"/>
          </p:cNvSpPr>
          <p:nvPr/>
        </p:nvSpPr>
        <p:spPr>
          <a:xfrm>
            <a:off x="457200" y="1981200"/>
            <a:ext cx="8763000" cy="3964162"/>
          </a:xfrm>
          <a:prstGeom prst="rect">
            <a:avLst/>
          </a:prstGeom>
        </p:spPr>
        <p:txBody>
          <a:bodyPr wrap="square" lIns="0" tIns="0" rIns="0" bIns="0">
            <a:spAutoFit/>
          </a:bodyPr>
          <a:lstStyle>
            <a:lvl1pPr marL="0">
              <a:defRPr b="0" i="0">
                <a:solidFill>
                  <a:schemeClr val="tx1"/>
                </a:solidFill>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lvl="1">
              <a:spcBef>
                <a:spcPct val="0"/>
              </a:spcBef>
            </a:pPr>
            <a:r>
              <a:rPr lang="en-US" altLang="en-US" sz="2800" kern="0" dirty="0">
                <a:solidFill>
                  <a:sysClr val="windowText" lastClr="000000"/>
                </a:solidFill>
                <a:latin typeface="Century Gothic" panose="020B0502020202020204" pitchFamily="34" charset="0"/>
              </a:rPr>
              <a:t>Demand refers to the value the decision maker places on the information, whether or not she or he is using it.</a:t>
            </a:r>
          </a:p>
          <a:p>
            <a:pPr lvl="1">
              <a:spcBef>
                <a:spcPct val="0"/>
              </a:spcBef>
            </a:pPr>
            <a:endParaRPr lang="en-US" altLang="en-US" sz="2800" kern="0" dirty="0">
              <a:solidFill>
                <a:sysClr val="windowText" lastClr="000000"/>
              </a:solidFill>
              <a:latin typeface="Century Gothic" panose="020B0502020202020204" pitchFamily="34" charset="0"/>
            </a:endParaRPr>
          </a:p>
          <a:p>
            <a:pPr lvl="1"/>
            <a:r>
              <a:rPr lang="en-US" altLang="en-US" sz="2800" kern="0" dirty="0">
                <a:solidFill>
                  <a:sysClr val="windowText" lastClr="000000"/>
                </a:solidFill>
                <a:latin typeface="Century Gothic" panose="020B0502020202020204" pitchFamily="34" charset="0"/>
              </a:rPr>
              <a:t>The decision maker </a:t>
            </a:r>
            <a:r>
              <a:rPr lang="en-US" altLang="en-US" sz="2800" b="1" kern="0" dirty="0">
                <a:solidFill>
                  <a:srgbClr val="40636D"/>
                </a:solidFill>
                <a:latin typeface="Century Gothic" panose="020B0502020202020204" pitchFamily="34" charset="0"/>
              </a:rPr>
              <a:t>demands</a:t>
            </a:r>
            <a:r>
              <a:rPr lang="en-US" altLang="en-US" sz="2800" kern="0" dirty="0">
                <a:solidFill>
                  <a:srgbClr val="FFFF66"/>
                </a:solidFill>
                <a:latin typeface="Century Gothic" panose="020B0502020202020204" pitchFamily="34" charset="0"/>
              </a:rPr>
              <a:t> </a:t>
            </a:r>
            <a:r>
              <a:rPr lang="en-US" altLang="en-US" sz="2800" kern="0" dirty="0">
                <a:solidFill>
                  <a:sysClr val="windowText" lastClr="000000"/>
                </a:solidFill>
                <a:latin typeface="Century Gothic" panose="020B0502020202020204" pitchFamily="34" charset="0"/>
              </a:rPr>
              <a:t>information if she or he: </a:t>
            </a:r>
          </a:p>
          <a:p>
            <a:pPr marL="891471" lvl="1" indent="-382059">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Understands what information is needed to inform the decision</a:t>
            </a:r>
          </a:p>
          <a:p>
            <a:pPr marL="891471" lvl="1" indent="-382059">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Proactively seeks out the information needed</a:t>
            </a:r>
            <a:endParaRPr lang="en-US" altLang="en-US" sz="2800" kern="0" dirty="0">
              <a:solidFill>
                <a:sysClr val="windowText" lastClr="000000"/>
              </a:solidFill>
              <a:latin typeface="Century Gothic" panose="020B0502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211384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838200" y="685800"/>
            <a:ext cx="9132498" cy="677108"/>
          </a:xfrm>
        </p:spPr>
        <p:txBody>
          <a:bodyPr/>
          <a:lstStyle/>
          <a:p>
            <a:pPr algn="l" eaLnBrk="1" hangingPunct="1"/>
            <a:r>
              <a:rPr lang="en-US" altLang="en-US" sz="4400" kern="1200" dirty="0">
                <a:latin typeface="Century Gothic" panose="020B0502020202020204" pitchFamily="34" charset="0"/>
              </a:rPr>
              <a:t>Data use</a:t>
            </a:r>
          </a:p>
        </p:txBody>
      </p:sp>
      <p:sp>
        <p:nvSpPr>
          <p:cNvPr id="3" name="Text Placeholder 2"/>
          <p:cNvSpPr>
            <a:spLocks noGrp="1"/>
          </p:cNvSpPr>
          <p:nvPr>
            <p:ph type="body" idx="1"/>
          </p:nvPr>
        </p:nvSpPr>
        <p:spPr>
          <a:xfrm>
            <a:off x="914398" y="1676400"/>
            <a:ext cx="8686801" cy="5989332"/>
          </a:xfrm>
        </p:spPr>
        <p:txBody>
          <a:bodyPr/>
          <a:lstStyle/>
          <a:p>
            <a:pPr>
              <a:spcAft>
                <a:spcPct val="20000"/>
              </a:spcAft>
              <a:buClr>
                <a:srgbClr val="C0C0C0"/>
              </a:buClr>
              <a:defRPr/>
            </a:pPr>
            <a:r>
              <a:rPr lang="en-US" altLang="en-US" sz="2800" dirty="0">
                <a:latin typeface="Century Gothic" panose="020B0502020202020204" pitchFamily="34" charset="0"/>
              </a:rPr>
              <a:t>At health policy and management levels, data are </a:t>
            </a:r>
            <a:r>
              <a:rPr lang="en-US" altLang="en-US" sz="2800" b="1" dirty="0">
                <a:solidFill>
                  <a:srgbClr val="40636D"/>
                </a:solidFill>
                <a:latin typeface="Century Gothic" panose="020B0502020202020204" pitchFamily="34" charset="0"/>
              </a:rPr>
              <a:t>used</a:t>
            </a:r>
            <a:r>
              <a:rPr lang="en-US" altLang="en-US" sz="2800" dirty="0">
                <a:latin typeface="Century Gothic" panose="020B0502020202020204" pitchFamily="34" charset="0"/>
              </a:rPr>
              <a:t> to:</a:t>
            </a:r>
          </a:p>
          <a:p>
            <a:pPr marL="891471" lvl="1" indent="-382059">
              <a:lnSpc>
                <a:spcPct val="150000"/>
              </a:lnSpc>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Create or revise a program or strategic plan</a:t>
            </a:r>
          </a:p>
          <a:p>
            <a:pPr marL="891471" lvl="1" indent="-382059">
              <a:lnSpc>
                <a:spcPct val="150000"/>
              </a:lnSpc>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Develop or revise a policy</a:t>
            </a:r>
          </a:p>
          <a:p>
            <a:pPr marL="891471" lvl="1" indent="-382059">
              <a:lnSpc>
                <a:spcPct val="150000"/>
              </a:lnSpc>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Advocate support for a policy or program</a:t>
            </a:r>
          </a:p>
          <a:p>
            <a:pPr marL="891471" lvl="1" indent="-382059">
              <a:lnSpc>
                <a:spcPct val="150000"/>
              </a:lnSpc>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Allocate resources </a:t>
            </a:r>
          </a:p>
          <a:p>
            <a:pPr marL="891471" lvl="1" indent="-382059">
              <a:lnSpc>
                <a:spcPct val="150000"/>
              </a:lnSpc>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Monitor a program</a:t>
            </a:r>
          </a:p>
          <a:p>
            <a:pPr marL="891471" lvl="1" indent="-382059">
              <a:lnSpc>
                <a:spcPct val="150000"/>
              </a:lnSpc>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Establish accountability</a:t>
            </a:r>
          </a:p>
          <a:p>
            <a:pPr marL="891471" lvl="1" indent="-382059">
              <a:lnSpc>
                <a:spcPct val="150000"/>
              </a:lnSpc>
              <a:spcAft>
                <a:spcPct val="20000"/>
              </a:spcAft>
              <a:buClr>
                <a:schemeClr val="tx1"/>
              </a:buClr>
              <a:buFont typeface="Arial" charset="0"/>
              <a:buChar char="•"/>
              <a:defRPr/>
            </a:pPr>
            <a:r>
              <a:rPr lang="en-US" altLang="en-US" sz="2800" dirty="0">
                <a:latin typeface="Century Gothic" panose="020B0502020202020204" pitchFamily="34" charset="0"/>
                <a:ea typeface="Century Gothic" charset="0"/>
                <a:cs typeface="Century Gothic" charset="0"/>
              </a:rPr>
              <a:t>Strengthen service delivery</a:t>
            </a:r>
            <a:endParaRPr lang="en-US" sz="2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2507656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title"/>
          </p:nvPr>
        </p:nvSpPr>
        <p:spPr>
          <a:xfrm>
            <a:off x="762000" y="630218"/>
            <a:ext cx="9220200" cy="1198582"/>
          </a:xfrm>
        </p:spPr>
        <p:txBody>
          <a:bodyPr>
            <a:noAutofit/>
          </a:bodyPr>
          <a:lstStyle/>
          <a:p>
            <a:pPr algn="l" eaLnBrk="1" hangingPunct="1">
              <a:lnSpc>
                <a:spcPts val="3500"/>
              </a:lnSpc>
              <a:defRPr/>
            </a:pPr>
            <a:r>
              <a:rPr lang="en-US" altLang="en-US" sz="3600" kern="1200" dirty="0">
                <a:latin typeface="Century Gothic" panose="020B0502020202020204" pitchFamily="34" charset="0"/>
              </a:rPr>
              <a:t>What determines data demand and use?</a:t>
            </a:r>
          </a:p>
        </p:txBody>
      </p:sp>
      <p:grpSp>
        <p:nvGrpSpPr>
          <p:cNvPr id="5" name="Group 4"/>
          <p:cNvGrpSpPr/>
          <p:nvPr/>
        </p:nvGrpSpPr>
        <p:grpSpPr>
          <a:xfrm>
            <a:off x="1824832" y="2027661"/>
            <a:ext cx="6394767" cy="3449003"/>
            <a:chOff x="1824832" y="2027661"/>
            <a:chExt cx="6394767" cy="3449003"/>
          </a:xfrm>
        </p:grpSpPr>
        <p:grpSp>
          <p:nvGrpSpPr>
            <p:cNvPr id="6" name="Group 5"/>
            <p:cNvGrpSpPr>
              <a:grpSpLocks/>
            </p:cNvGrpSpPr>
            <p:nvPr/>
          </p:nvGrpSpPr>
          <p:grpSpPr bwMode="auto">
            <a:xfrm>
              <a:off x="2221230" y="2414482"/>
              <a:ext cx="5518150" cy="3062182"/>
              <a:chOff x="624" y="1440"/>
              <a:chExt cx="3888" cy="2160"/>
            </a:xfrm>
          </p:grpSpPr>
          <p:sp>
            <p:nvSpPr>
              <p:cNvPr id="10" name="Oval 6"/>
              <p:cNvSpPr>
                <a:spLocks noChangeArrowheads="1"/>
              </p:cNvSpPr>
              <p:nvPr/>
            </p:nvSpPr>
            <p:spPr bwMode="auto">
              <a:xfrm>
                <a:off x="1968" y="2640"/>
                <a:ext cx="1248" cy="960"/>
              </a:xfrm>
              <a:prstGeom prst="ellipse">
                <a:avLst/>
              </a:prstGeom>
              <a:solidFill>
                <a:srgbClr val="A09BB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spcBef>
                    <a:spcPct val="0"/>
                  </a:spcBef>
                  <a:buFontTx/>
                  <a:buNone/>
                </a:pPr>
                <a:endParaRPr lang="en-US" altLang="en-US" sz="2000" dirty="0">
                  <a:solidFill>
                    <a:schemeClr val="tx1"/>
                  </a:solidFill>
                  <a:latin typeface="Arial" pitchFamily="34" charset="0"/>
                </a:endParaRPr>
              </a:p>
            </p:txBody>
          </p:sp>
          <p:sp>
            <p:nvSpPr>
              <p:cNvPr id="11" name="Oval 7"/>
              <p:cNvSpPr>
                <a:spLocks noChangeArrowheads="1"/>
              </p:cNvSpPr>
              <p:nvPr/>
            </p:nvSpPr>
            <p:spPr bwMode="auto">
              <a:xfrm>
                <a:off x="3168" y="1440"/>
                <a:ext cx="1248" cy="960"/>
              </a:xfrm>
              <a:prstGeom prst="ellipse">
                <a:avLst/>
              </a:prstGeom>
              <a:solidFill>
                <a:srgbClr val="A0BFBB"/>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spcBef>
                    <a:spcPct val="0"/>
                  </a:spcBef>
                  <a:buFontTx/>
                  <a:buNone/>
                </a:pPr>
                <a:endParaRPr lang="en-US" altLang="en-US" sz="2000" dirty="0">
                  <a:solidFill>
                    <a:schemeClr val="tx1"/>
                  </a:solidFill>
                  <a:latin typeface="Arial" pitchFamily="34" charset="0"/>
                </a:endParaRPr>
              </a:p>
            </p:txBody>
          </p:sp>
          <p:sp>
            <p:nvSpPr>
              <p:cNvPr id="12" name="Oval 8"/>
              <p:cNvSpPr>
                <a:spLocks noChangeArrowheads="1"/>
              </p:cNvSpPr>
              <p:nvPr/>
            </p:nvSpPr>
            <p:spPr bwMode="auto">
              <a:xfrm>
                <a:off x="720" y="1488"/>
                <a:ext cx="1248" cy="960"/>
              </a:xfrm>
              <a:prstGeom prst="ellipse">
                <a:avLst/>
              </a:prstGeom>
              <a:solidFill>
                <a:srgbClr val="D7D4B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spcBef>
                    <a:spcPct val="0"/>
                  </a:spcBef>
                  <a:buFontTx/>
                  <a:buNone/>
                </a:pPr>
                <a:endParaRPr lang="en-US" altLang="en-US" sz="2000" dirty="0">
                  <a:solidFill>
                    <a:schemeClr val="tx1"/>
                  </a:solidFill>
                  <a:latin typeface="Arial" pitchFamily="34" charset="0"/>
                </a:endParaRPr>
              </a:p>
            </p:txBody>
          </p:sp>
          <p:sp>
            <p:nvSpPr>
              <p:cNvPr id="13" name="Rectangle 9"/>
              <p:cNvSpPr>
                <a:spLocks noChangeArrowheads="1"/>
              </p:cNvSpPr>
              <p:nvPr/>
            </p:nvSpPr>
            <p:spPr bwMode="auto">
              <a:xfrm>
                <a:off x="2809" y="1939"/>
                <a:ext cx="130" cy="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6" tIns="45718" rIns="91436" bIns="45718">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a:spcBef>
                    <a:spcPct val="0"/>
                  </a:spcBef>
                  <a:buFontTx/>
                  <a:buNone/>
                </a:pPr>
                <a:endParaRPr lang="en-US" altLang="en-US" sz="4500" b="1" dirty="0">
                  <a:solidFill>
                    <a:schemeClr val="tx2"/>
                  </a:solidFill>
                  <a:latin typeface="Times New Roman" pitchFamily="18" charset="0"/>
                </a:endParaRPr>
              </a:p>
            </p:txBody>
          </p:sp>
          <p:sp>
            <p:nvSpPr>
              <p:cNvPr id="14" name="Text Box 10"/>
              <p:cNvSpPr txBox="1">
                <a:spLocks noChangeArrowheads="1"/>
              </p:cNvSpPr>
              <p:nvPr/>
            </p:nvSpPr>
            <p:spPr bwMode="auto">
              <a:xfrm>
                <a:off x="624" y="1680"/>
                <a:ext cx="1393" cy="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algn="ctr" eaLnBrk="1" hangingPunct="1">
                  <a:spcBef>
                    <a:spcPct val="50000"/>
                  </a:spcBef>
                  <a:buFontTx/>
                  <a:buNone/>
                </a:pPr>
                <a:r>
                  <a:rPr lang="en-US" altLang="en-US" sz="2200" dirty="0">
                    <a:solidFill>
                      <a:schemeClr val="tx1"/>
                    </a:solidFill>
                    <a:latin typeface="Century Gothic" panose="020B0502020202020204" pitchFamily="34" charset="0"/>
                  </a:rPr>
                  <a:t>SYSTEMS APPROACH</a:t>
                </a:r>
              </a:p>
            </p:txBody>
          </p:sp>
          <p:sp>
            <p:nvSpPr>
              <p:cNvPr id="15" name="Text Box 11"/>
              <p:cNvSpPr txBox="1">
                <a:spLocks noChangeArrowheads="1"/>
              </p:cNvSpPr>
              <p:nvPr/>
            </p:nvSpPr>
            <p:spPr bwMode="auto">
              <a:xfrm>
                <a:off x="3119" y="1633"/>
                <a:ext cx="1393" cy="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algn="ctr" eaLnBrk="1" hangingPunct="1">
                  <a:spcBef>
                    <a:spcPct val="50000"/>
                  </a:spcBef>
                  <a:buFontTx/>
                  <a:buNone/>
                </a:pPr>
                <a:r>
                  <a:rPr lang="en-US" altLang="en-US" sz="2200" dirty="0">
                    <a:solidFill>
                      <a:schemeClr val="tx1"/>
                    </a:solidFill>
                    <a:latin typeface="Century Gothic" panose="020B0502020202020204" pitchFamily="34" charset="0"/>
                  </a:rPr>
                  <a:t>TECHNICAL APPROACH</a:t>
                </a:r>
              </a:p>
            </p:txBody>
          </p:sp>
          <p:sp>
            <p:nvSpPr>
              <p:cNvPr id="16" name="Text Box 12"/>
              <p:cNvSpPr txBox="1">
                <a:spLocks noChangeArrowheads="1"/>
              </p:cNvSpPr>
              <p:nvPr/>
            </p:nvSpPr>
            <p:spPr bwMode="auto">
              <a:xfrm>
                <a:off x="1920" y="2832"/>
                <a:ext cx="1392" cy="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36" tIns="45718" rIns="91436" bIns="45718">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algn="ctr" eaLnBrk="1" hangingPunct="1">
                  <a:spcBef>
                    <a:spcPct val="50000"/>
                  </a:spcBef>
                  <a:buFontTx/>
                  <a:buNone/>
                </a:pPr>
                <a:r>
                  <a:rPr lang="en-US" altLang="en-US" sz="2200" dirty="0">
                    <a:solidFill>
                      <a:schemeClr val="tx1"/>
                    </a:solidFill>
                    <a:latin typeface="Century Gothic" panose="020B0502020202020204" pitchFamily="34" charset="0"/>
                  </a:rPr>
                  <a:t>INDIVIDUAL BEHAVIOR</a:t>
                </a:r>
              </a:p>
            </p:txBody>
          </p:sp>
          <p:sp>
            <p:nvSpPr>
              <p:cNvPr id="17" name="Line 13"/>
              <p:cNvSpPr>
                <a:spLocks noChangeShapeType="1"/>
              </p:cNvSpPr>
              <p:nvPr/>
            </p:nvSpPr>
            <p:spPr bwMode="auto">
              <a:xfrm>
                <a:off x="1968" y="1968"/>
                <a:ext cx="624" cy="6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8" name="Line 14"/>
              <p:cNvSpPr>
                <a:spLocks noChangeShapeType="1"/>
              </p:cNvSpPr>
              <p:nvPr/>
            </p:nvSpPr>
            <p:spPr bwMode="auto">
              <a:xfrm flipV="1">
                <a:off x="2592" y="2016"/>
                <a:ext cx="576" cy="62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sp>
            <p:nvSpPr>
              <p:cNvPr id="19" name="Line 15"/>
              <p:cNvSpPr>
                <a:spLocks noChangeShapeType="1"/>
              </p:cNvSpPr>
              <p:nvPr/>
            </p:nvSpPr>
            <p:spPr bwMode="auto">
              <a:xfrm>
                <a:off x="1968" y="1968"/>
                <a:ext cx="1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US" dirty="0"/>
              </a:p>
            </p:txBody>
          </p:sp>
        </p:grpSp>
        <p:sp>
          <p:nvSpPr>
            <p:cNvPr id="7" name="Text Box 16"/>
            <p:cNvSpPr txBox="1">
              <a:spLocks noChangeArrowheads="1"/>
            </p:cNvSpPr>
            <p:nvPr/>
          </p:nvSpPr>
          <p:spPr bwMode="auto">
            <a:xfrm>
              <a:off x="1824832" y="4269423"/>
              <a:ext cx="1917383" cy="51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78" tIns="50939" rIns="101878" bIns="50939">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spcBef>
                  <a:spcPct val="50000"/>
                </a:spcBef>
                <a:buFontTx/>
                <a:buNone/>
              </a:pPr>
              <a:r>
                <a:rPr lang="en-US" altLang="en-US" sz="2700" dirty="0">
                  <a:solidFill>
                    <a:schemeClr val="tx1"/>
                  </a:solidFill>
                  <a:latin typeface="Century Gothic" panose="020B0502020202020204" pitchFamily="34" charset="0"/>
                </a:rPr>
                <a:t>POLITICS</a:t>
              </a:r>
            </a:p>
          </p:txBody>
        </p:sp>
        <p:sp>
          <p:nvSpPr>
            <p:cNvPr id="8" name="Text Box 17"/>
            <p:cNvSpPr txBox="1">
              <a:spLocks noChangeArrowheads="1"/>
            </p:cNvSpPr>
            <p:nvPr/>
          </p:nvSpPr>
          <p:spPr bwMode="auto">
            <a:xfrm>
              <a:off x="4103688" y="2027661"/>
              <a:ext cx="1927860" cy="51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78" tIns="50939" rIns="101878" bIns="50939">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spcBef>
                  <a:spcPct val="50000"/>
                </a:spcBef>
                <a:buFontTx/>
                <a:buNone/>
              </a:pPr>
              <a:r>
                <a:rPr lang="en-US" altLang="en-US" sz="2700" dirty="0">
                  <a:solidFill>
                    <a:schemeClr val="tx1"/>
                  </a:solidFill>
                  <a:latin typeface="Century Gothic" panose="020B0502020202020204" pitchFamily="34" charset="0"/>
                </a:rPr>
                <a:t>CULTURE</a:t>
              </a:r>
            </a:p>
          </p:txBody>
        </p:sp>
        <p:sp>
          <p:nvSpPr>
            <p:cNvPr id="9" name="Text Box 18"/>
            <p:cNvSpPr txBox="1">
              <a:spLocks noChangeArrowheads="1"/>
            </p:cNvSpPr>
            <p:nvPr/>
          </p:nvSpPr>
          <p:spPr bwMode="auto">
            <a:xfrm>
              <a:off x="6459379" y="4224443"/>
              <a:ext cx="1760220" cy="51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78" tIns="50939" rIns="101878" bIns="50939">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spcBef>
                  <a:spcPct val="50000"/>
                </a:spcBef>
                <a:buFontTx/>
                <a:buNone/>
              </a:pPr>
              <a:r>
                <a:rPr lang="en-US" altLang="en-US" sz="2700" dirty="0">
                  <a:solidFill>
                    <a:schemeClr val="tx1"/>
                  </a:solidFill>
                  <a:latin typeface="Century Gothic" panose="020B0502020202020204" pitchFamily="34" charset="0"/>
                </a:rPr>
                <a:t>SOCIETY</a:t>
              </a:r>
            </a:p>
          </p:txBody>
        </p:sp>
      </p:grpSp>
      <p:sp>
        <p:nvSpPr>
          <p:cNvPr id="20" name="Text Box 19"/>
          <p:cNvSpPr txBox="1">
            <a:spLocks noChangeArrowheads="1"/>
          </p:cNvSpPr>
          <p:nvPr/>
        </p:nvSpPr>
        <p:spPr bwMode="auto">
          <a:xfrm>
            <a:off x="1827009" y="6142188"/>
            <a:ext cx="8149749" cy="1026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78" tIns="50939" rIns="101878" bIns="50939">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eaLnBrk="1" hangingPunct="1">
              <a:spcBef>
                <a:spcPct val="50000"/>
              </a:spcBef>
              <a:buFontTx/>
              <a:buNone/>
            </a:pPr>
            <a:r>
              <a:rPr lang="en-US" altLang="en-US" sz="3000" b="1" dirty="0">
                <a:solidFill>
                  <a:srgbClr val="40636D"/>
                </a:solidFill>
                <a:latin typeface="Century Gothic" panose="020B0502020202020204" pitchFamily="34" charset="0"/>
              </a:rPr>
              <a:t>Decision making occurs in political, cultural, and social contexts</a:t>
            </a: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1702983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85800" y="685800"/>
            <a:ext cx="9197499" cy="553998"/>
          </a:xfrm>
        </p:spPr>
        <p:txBody>
          <a:bodyPr/>
          <a:lstStyle/>
          <a:p>
            <a:pPr eaLnBrk="1" hangingPunct="1"/>
            <a:r>
              <a:rPr lang="en-US" altLang="en-US" sz="3600" kern="1200" dirty="0">
                <a:latin typeface="Century Gothic" panose="020B0502020202020204" pitchFamily="34" charset="0"/>
              </a:rPr>
              <a:t>Data are often underused because of</a:t>
            </a:r>
            <a:r>
              <a:rPr lang="en-US" altLang="en-US" sz="3600" dirty="0">
                <a:latin typeface="Century Gothic" panose="020B0502020202020204" pitchFamily="34" charset="0"/>
              </a:rPr>
              <a:t>…</a:t>
            </a:r>
          </a:p>
        </p:txBody>
      </p:sp>
      <p:sp>
        <p:nvSpPr>
          <p:cNvPr id="25603" name="Rectangle 3"/>
          <p:cNvSpPr>
            <a:spLocks noGrp="1" noChangeArrowheads="1"/>
          </p:cNvSpPr>
          <p:nvPr>
            <p:ph type="body" idx="1"/>
          </p:nvPr>
        </p:nvSpPr>
        <p:spPr>
          <a:xfrm>
            <a:off x="685800" y="1676400"/>
            <a:ext cx="8915400" cy="5170646"/>
          </a:xfrm>
        </p:spPr>
        <p:txBody>
          <a:bodyPr/>
          <a:lstStyle/>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Organizational structures</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Lack of a “data culture” among decision makers</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Low staff motivation</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Lack of technical skills and technology, particularly at local levels </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Ad hoc and unsustainable training</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Structural constraints: roads, telecommunications</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Unclear staff roles and poor flow of information</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Poor funding for M&amp;E</a:t>
            </a:r>
          </a:p>
          <a:p>
            <a:pPr marL="457200" indent="-457200" eaLnBrk="1" hangingPunct="1">
              <a:lnSpc>
                <a:spcPct val="120000"/>
              </a:lnSpc>
              <a:spcBef>
                <a:spcPct val="0"/>
              </a:spcBef>
              <a:buFont typeface="Arial" panose="020B0604020202020204" pitchFamily="34" charset="0"/>
              <a:buChar char="•"/>
            </a:pPr>
            <a:r>
              <a:rPr lang="en-US" altLang="en-US" sz="2800" dirty="0">
                <a:latin typeface="Century Gothic" panose="020B0502020202020204" pitchFamily="34" charset="0"/>
              </a:rPr>
              <a:t>Political interference</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301275909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685800"/>
            <a:ext cx="9075420" cy="553998"/>
          </a:xfrm>
        </p:spPr>
        <p:txBody>
          <a:bodyPr/>
          <a:lstStyle/>
          <a:p>
            <a:pPr algn="l" eaLnBrk="1" hangingPunct="1"/>
            <a:r>
              <a:rPr lang="en-US" altLang="en-US" sz="3600" kern="1200" dirty="0">
                <a:latin typeface="Century Gothic" panose="020B0502020202020204" pitchFamily="34" charset="0"/>
              </a:rPr>
              <a:t>Working toward a culture of information</a:t>
            </a:r>
          </a:p>
        </p:txBody>
      </p:sp>
      <p:sp>
        <p:nvSpPr>
          <p:cNvPr id="24579" name="Rectangle 3"/>
          <p:cNvSpPr>
            <a:spLocks noGrp="1" noChangeArrowheads="1"/>
          </p:cNvSpPr>
          <p:nvPr>
            <p:ph type="body" idx="1"/>
          </p:nvPr>
        </p:nvSpPr>
        <p:spPr>
          <a:xfrm>
            <a:off x="304800" y="1752600"/>
            <a:ext cx="9471660" cy="4124206"/>
          </a:xfrm>
        </p:spPr>
        <p:txBody>
          <a:bodyPr/>
          <a:lstStyle/>
          <a:p>
            <a:pPr marL="457200" indent="-457200" eaLnBrk="1" hangingPunct="1">
              <a:spcBef>
                <a:spcPts val="600"/>
              </a:spcBef>
              <a:spcAft>
                <a:spcPts val="600"/>
              </a:spcAft>
              <a:buFont typeface="Arial" panose="020B0604020202020204" pitchFamily="34" charset="0"/>
              <a:buChar char="•"/>
            </a:pPr>
            <a:r>
              <a:rPr lang="en-US" altLang="en-US" sz="2800" b="1" dirty="0">
                <a:solidFill>
                  <a:srgbClr val="40636D"/>
                </a:solidFill>
                <a:latin typeface="Century Gothic" panose="020B0502020202020204" pitchFamily="34" charset="0"/>
              </a:rPr>
              <a:t>Commitment</a:t>
            </a:r>
            <a:r>
              <a:rPr lang="en-US" altLang="en-US" sz="2800" dirty="0">
                <a:latin typeface="Century Gothic" panose="020B0502020202020204" pitchFamily="34" charset="0"/>
              </a:rPr>
              <a:t> and support for high-quality data and information use at all program levels</a:t>
            </a:r>
          </a:p>
          <a:p>
            <a:pPr marL="457200" indent="-457200" eaLnBrk="1" hangingPunct="1">
              <a:lnSpc>
                <a:spcPct val="150000"/>
              </a:lnSpc>
              <a:spcBef>
                <a:spcPts val="600"/>
              </a:spcBef>
              <a:spcAft>
                <a:spcPts val="600"/>
              </a:spcAft>
              <a:buFont typeface="Arial" panose="020B0604020202020204" pitchFamily="34" charset="0"/>
              <a:buChar char="•"/>
            </a:pPr>
            <a:r>
              <a:rPr lang="en-US" altLang="en-US" sz="2800" b="1" dirty="0">
                <a:solidFill>
                  <a:srgbClr val="40636D"/>
                </a:solidFill>
                <a:latin typeface="Century Gothic" panose="020B0502020202020204" pitchFamily="34" charset="0"/>
              </a:rPr>
              <a:t>Share</a:t>
            </a:r>
            <a:r>
              <a:rPr lang="en-US" altLang="en-US" sz="2800" dirty="0">
                <a:latin typeface="Century Gothic" panose="020B0502020202020204" pitchFamily="34" charset="0"/>
              </a:rPr>
              <a:t> information between levels―</a:t>
            </a:r>
            <a:r>
              <a:rPr lang="en-US" altLang="en-US" sz="2800" b="1" dirty="0">
                <a:solidFill>
                  <a:srgbClr val="40636D"/>
                </a:solidFill>
                <a:latin typeface="Century Gothic" panose="020B0502020202020204" pitchFamily="34" charset="0"/>
              </a:rPr>
              <a:t>feedback</a:t>
            </a:r>
          </a:p>
          <a:p>
            <a:pPr marL="457200" indent="-457200" eaLnBrk="1" hangingPunct="1">
              <a:spcBef>
                <a:spcPts val="600"/>
              </a:spcBef>
              <a:spcAft>
                <a:spcPts val="600"/>
              </a:spcAft>
              <a:buFont typeface="Arial" panose="020B0604020202020204" pitchFamily="34" charset="0"/>
              <a:buChar char="•"/>
            </a:pPr>
            <a:r>
              <a:rPr lang="en-US" altLang="en-US" sz="2800" dirty="0">
                <a:latin typeface="Century Gothic" panose="020B0502020202020204" pitchFamily="34" charset="0"/>
              </a:rPr>
              <a:t>Establish information as an </a:t>
            </a:r>
            <a:r>
              <a:rPr lang="en-US" altLang="en-US" sz="2800" b="1" dirty="0">
                <a:solidFill>
                  <a:srgbClr val="40636D"/>
                </a:solidFill>
                <a:latin typeface="Century Gothic" panose="020B0502020202020204" pitchFamily="34" charset="0"/>
              </a:rPr>
              <a:t>integral part </a:t>
            </a:r>
            <a:r>
              <a:rPr lang="en-US" altLang="en-US" sz="2800" dirty="0">
                <a:latin typeface="Century Gothic" panose="020B0502020202020204" pitchFamily="34" charset="0"/>
              </a:rPr>
              <a:t>of planning, problem-solving, and choosing alternatives</a:t>
            </a:r>
          </a:p>
          <a:p>
            <a:pPr marL="457200" indent="-457200" eaLnBrk="1" hangingPunct="1">
              <a:spcBef>
                <a:spcPts val="600"/>
              </a:spcBef>
              <a:spcAft>
                <a:spcPts val="600"/>
              </a:spcAft>
              <a:buFont typeface="Arial" panose="020B0604020202020204" pitchFamily="34" charset="0"/>
              <a:buChar char="•"/>
            </a:pPr>
            <a:r>
              <a:rPr lang="en-US" altLang="en-US" sz="2800" b="1" dirty="0">
                <a:solidFill>
                  <a:srgbClr val="40636D"/>
                </a:solidFill>
                <a:latin typeface="Century Gothic" panose="020B0502020202020204" pitchFamily="34" charset="0"/>
              </a:rPr>
              <a:t>Empower</a:t>
            </a:r>
            <a:r>
              <a:rPr lang="en-US" altLang="en-US" sz="2800" dirty="0">
                <a:latin typeface="Century Gothic" panose="020B0502020202020204" pitchFamily="34" charset="0"/>
              </a:rPr>
              <a:t> people to ask questions, seek improvements, learn and improve quality through useful information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10793"/>
            <a:ext cx="10058401" cy="385769"/>
          </a:xfrm>
          <a:prstGeom prst="rect">
            <a:avLst/>
          </a:prstGeom>
        </p:spPr>
      </p:pic>
    </p:spTree>
    <p:extLst>
      <p:ext uri="{BB962C8B-B14F-4D97-AF65-F5344CB8AC3E}">
        <p14:creationId xmlns:p14="http://schemas.microsoft.com/office/powerpoint/2010/main" val="13276058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CSP_PowerPoint_Template (1)">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2254</TotalTime>
  <Words>1515</Words>
  <Application>Microsoft Office PowerPoint</Application>
  <PresentationFormat>Custom</PresentationFormat>
  <Paragraphs>150</Paragraphs>
  <Slides>11</Slides>
  <Notes>11</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11</vt:i4>
      </vt:variant>
    </vt:vector>
  </HeadingPairs>
  <TitlesOfParts>
    <vt:vector size="24" baseType="lpstr">
      <vt:lpstr>Arial</vt:lpstr>
      <vt:lpstr>Calibri</vt:lpstr>
      <vt:lpstr>Century Gothic</vt:lpstr>
      <vt:lpstr>Courier New</vt:lpstr>
      <vt:lpstr>Futura LT Pro Book</vt:lpstr>
      <vt:lpstr>Garamond</vt:lpstr>
      <vt:lpstr>Gill Sans MT</vt:lpstr>
      <vt:lpstr>Times New Roman</vt:lpstr>
      <vt:lpstr>Wingdings</vt:lpstr>
      <vt:lpstr>Office Theme</vt:lpstr>
      <vt:lpstr>MEASURE_Eval_slide_template</vt:lpstr>
      <vt:lpstr>MCSP_PowerPoint_Template (1)</vt:lpstr>
      <vt:lpstr>1_Office Theme</vt:lpstr>
      <vt:lpstr>PowerPoint Presentation</vt:lpstr>
      <vt:lpstr>Session objectives</vt:lpstr>
      <vt:lpstr>The value of data</vt:lpstr>
      <vt:lpstr>PowerPoint Presentation</vt:lpstr>
      <vt:lpstr>Data demand</vt:lpstr>
      <vt:lpstr>Data use</vt:lpstr>
      <vt:lpstr>What determines data demand and use?</vt:lpstr>
      <vt:lpstr>Data are often underused because of…</vt:lpstr>
      <vt:lpstr>Working toward a culture of information</vt:lpstr>
      <vt:lpstr>How to access the PRISM Series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Beth</dc:creator>
  <cp:lastModifiedBy>McGill, Deborah</cp:lastModifiedBy>
  <cp:revision>180</cp:revision>
  <dcterms:created xsi:type="dcterms:W3CDTF">2015-03-02T15:42:03Z</dcterms:created>
  <dcterms:modified xsi:type="dcterms:W3CDTF">2018-10-19T18:47:07Z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ies>
</file>