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8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80" r:id="rId3"/>
    <p:sldMasterId id="2147483689" r:id="rId4"/>
  </p:sldMasterIdLst>
  <p:notesMasterIdLst>
    <p:notesMasterId r:id="rId32"/>
  </p:notesMasterIdLst>
  <p:sldIdLst>
    <p:sldId id="256" r:id="rId5"/>
    <p:sldId id="487" r:id="rId6"/>
    <p:sldId id="648" r:id="rId7"/>
    <p:sldId id="649" r:id="rId8"/>
    <p:sldId id="632" r:id="rId9"/>
    <p:sldId id="650" r:id="rId10"/>
    <p:sldId id="631" r:id="rId11"/>
    <p:sldId id="651" r:id="rId12"/>
    <p:sldId id="619" r:id="rId13"/>
    <p:sldId id="618" r:id="rId14"/>
    <p:sldId id="609" r:id="rId15"/>
    <p:sldId id="652" r:id="rId16"/>
    <p:sldId id="633" r:id="rId17"/>
    <p:sldId id="630" r:id="rId18"/>
    <p:sldId id="621" r:id="rId19"/>
    <p:sldId id="653" r:id="rId20"/>
    <p:sldId id="620" r:id="rId21"/>
    <p:sldId id="655" r:id="rId22"/>
    <p:sldId id="656" r:id="rId23"/>
    <p:sldId id="657" r:id="rId24"/>
    <p:sldId id="654" r:id="rId25"/>
    <p:sldId id="659" r:id="rId26"/>
    <p:sldId id="639" r:id="rId27"/>
    <p:sldId id="606" r:id="rId28"/>
    <p:sldId id="607" r:id="rId29"/>
    <p:sldId id="660" r:id="rId30"/>
    <p:sldId id="658" r:id="rId31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e Reid" initials="DR" lastIdx="1" clrIdx="0"/>
  <p:cmAuthor id="1" name="Alison Ellis" initials="AE" lastIdx="7" clrIdx="1">
    <p:extLst/>
  </p:cmAuthor>
  <p:cmAuthor id="2" name="Sergio Lins" initials="SL" lastIdx="6" clrIdx="2"/>
  <p:cmAuthor id="3" name="McGill, Deborah" initials="MD" lastIdx="1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9BBB"/>
    <a:srgbClr val="008080"/>
    <a:srgbClr val="BF5C96"/>
    <a:srgbClr val="AA2573"/>
    <a:srgbClr val="D592B9"/>
    <a:srgbClr val="D7D4B2"/>
    <a:srgbClr val="F2DEE9"/>
    <a:srgbClr val="B9CDE5"/>
    <a:srgbClr val="0099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79" autoAdjust="0"/>
    <p:restoredTop sz="77007" autoAdjust="0"/>
  </p:normalViewPr>
  <p:slideViewPr>
    <p:cSldViewPr>
      <p:cViewPr varScale="1">
        <p:scale>
          <a:sx n="47" d="100"/>
          <a:sy n="47" d="100"/>
        </p:scale>
        <p:origin x="864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650"/>
    </p:cViewPr>
  </p:sorterViewPr>
  <p:notesViewPr>
    <p:cSldViewPr>
      <p:cViewPr varScale="1">
        <p:scale>
          <a:sx n="61" d="100"/>
          <a:sy n="61" d="100"/>
        </p:scale>
        <p:origin x="20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zim\Documents\MEASURE%20Evaluation\PRISM%20remix\June%202018\slide%20deck-for%20editing\PRISM%20Slide%20deck-TAedits\Session%209-Excel%20sheet%20for%20graphs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tazim\Documents\MEASURE%20Evaluation\PRISM%20remix\June%202018\slide%20deck-for%20editing\PRISM%20Slide%20deck-TAedits\Session%209-Excel%20sheet%20for%20graphs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tazim\Documents\MEASURE%20Evaluation\PRISM%20remix\June%202018\slide%20deck-for%20editing\PRISM%20Slide%20deck-TAedits\Session%209-Excel%20sheet%20for%20graphs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riq\Documents\Tariq\PRISM\Session%209-Excel%20sheet%20for%20graph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Century Gothic" panose="020B0502020202020204" pitchFamily="34" charset="0"/>
              </a:defRPr>
            </a:pPr>
            <a:r>
              <a:rPr lang="en-US" sz="2400" dirty="0">
                <a:latin typeface="Century Gothic" panose="020B0502020202020204" pitchFamily="34" charset="0"/>
              </a:rPr>
              <a:t>Average percentage of different dimensions </a:t>
            </a:r>
            <a:br>
              <a:rPr lang="en-US" sz="2400" dirty="0">
                <a:latin typeface="Century Gothic" panose="020B0502020202020204" pitchFamily="34" charset="0"/>
              </a:rPr>
            </a:br>
            <a:r>
              <a:rPr lang="en-US" sz="2400" dirty="0">
                <a:latin typeface="Century Gothic" panose="020B0502020202020204" pitchFamily="34" charset="0"/>
              </a:rPr>
              <a:t>of data quality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'Result charts'!$B$1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rgbClr val="A09BBB"/>
            </a:solidFill>
          </c:spPr>
          <c:invertIfNegative val="0"/>
          <c:cat>
            <c:strRef>
              <c:f>'Result charts'!$A$2:$A$5</c:f>
              <c:strCache>
                <c:ptCount val="4"/>
                <c:pt idx="0">
                  <c:v>Completeness of data elements</c:v>
                </c:pt>
                <c:pt idx="1">
                  <c:v>Completeness of reporting by facilities</c:v>
                </c:pt>
                <c:pt idx="2">
                  <c:v>Reporting timeliness at district</c:v>
                </c:pt>
                <c:pt idx="3">
                  <c:v>Data accuracy at district</c:v>
                </c:pt>
              </c:strCache>
            </c:strRef>
          </c:cat>
          <c:val>
            <c:numRef>
              <c:f>'Result charts'!$B$2:$B$5</c:f>
              <c:numCache>
                <c:formatCode>0%</c:formatCode>
                <c:ptCount val="4"/>
                <c:pt idx="0">
                  <c:v>0.8</c:v>
                </c:pt>
                <c:pt idx="1">
                  <c:v>0.85</c:v>
                </c:pt>
                <c:pt idx="2">
                  <c:v>0.7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F3-41DB-B28C-2ECC2B2B48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6737248"/>
        <c:axId val="1"/>
      </c:barChart>
      <c:catAx>
        <c:axId val="616737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entury Gothic" panose="020B0502020202020204" pitchFamily="34" charset="0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Century Gothic" panose="020B0502020202020204" pitchFamily="34" charset="0"/>
              </a:defRPr>
            </a:pPr>
            <a:endParaRPr lang="en-US"/>
          </a:p>
        </c:txPr>
        <c:crossAx val="616737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Century Gothic" panose="020B0502020202020204" pitchFamily="34" charset="0"/>
              </a:defRPr>
            </a:pPr>
            <a:r>
              <a:rPr lang="en-US" sz="2400" dirty="0"/>
              <a:t>Percentage distribution of facilities showing </a:t>
            </a:r>
            <a:br>
              <a:rPr lang="en-US" sz="2400" dirty="0"/>
            </a:br>
            <a:r>
              <a:rPr lang="en-US" sz="2400" dirty="0"/>
              <a:t>use of information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'Result charts'!$B$20</c:f>
              <c:strCache>
                <c:ptCount val="1"/>
                <c:pt idx="0">
                  <c:v>Percentage distribution of facilities showing use of information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A09BBB"/>
              </a:solidFill>
            </c:spPr>
            <c:extLst>
              <c:ext xmlns:c16="http://schemas.microsoft.com/office/drawing/2014/chart" uri="{C3380CC4-5D6E-409C-BE32-E72D297353CC}">
                <c16:uniqueId val="{00000000-EE10-4328-8D38-E2F0BEBE052F}"/>
              </c:ext>
            </c:extLst>
          </c:dPt>
          <c:dPt>
            <c:idx val="1"/>
            <c:invertIfNegative val="0"/>
            <c:bubble3D val="0"/>
            <c:spPr>
              <a:solidFill>
                <a:srgbClr val="A09BBB"/>
              </a:solidFill>
            </c:spPr>
            <c:extLst>
              <c:ext xmlns:c16="http://schemas.microsoft.com/office/drawing/2014/chart" uri="{C3380CC4-5D6E-409C-BE32-E72D297353CC}">
                <c16:uniqueId val="{00000001-EE10-4328-8D38-E2F0BEBE052F}"/>
              </c:ext>
            </c:extLst>
          </c:dPt>
          <c:dPt>
            <c:idx val="2"/>
            <c:invertIfNegative val="0"/>
            <c:bubble3D val="0"/>
            <c:spPr>
              <a:solidFill>
                <a:srgbClr val="A09BBB"/>
              </a:solidFill>
            </c:spPr>
            <c:extLst>
              <c:ext xmlns:c16="http://schemas.microsoft.com/office/drawing/2014/chart" uri="{C3380CC4-5D6E-409C-BE32-E72D297353CC}">
                <c16:uniqueId val="{00000002-EE10-4328-8D38-E2F0BEBE052F}"/>
              </c:ext>
            </c:extLst>
          </c:dPt>
          <c:dPt>
            <c:idx val="3"/>
            <c:invertIfNegative val="0"/>
            <c:bubble3D val="0"/>
            <c:spPr>
              <a:solidFill>
                <a:srgbClr val="A09BBB"/>
              </a:solidFill>
            </c:spPr>
            <c:extLst>
              <c:ext xmlns:c16="http://schemas.microsoft.com/office/drawing/2014/chart" uri="{C3380CC4-5D6E-409C-BE32-E72D297353CC}">
                <c16:uniqueId val="{00000003-EE10-4328-8D38-E2F0BEBE052F}"/>
              </c:ext>
            </c:extLst>
          </c:dPt>
          <c:dPt>
            <c:idx val="4"/>
            <c:invertIfNegative val="0"/>
            <c:bubble3D val="0"/>
            <c:spPr>
              <a:solidFill>
                <a:srgbClr val="A09BBB"/>
              </a:solidFill>
            </c:spPr>
            <c:extLst>
              <c:ext xmlns:c16="http://schemas.microsoft.com/office/drawing/2014/chart" uri="{C3380CC4-5D6E-409C-BE32-E72D297353CC}">
                <c16:uniqueId val="{00000004-EE10-4328-8D38-E2F0BEBE052F}"/>
              </c:ext>
            </c:extLst>
          </c:dPt>
          <c:cat>
            <c:strRef>
              <c:f>'Result charts'!$A$21:$A$25</c:f>
              <c:strCache>
                <c:ptCount val="5"/>
                <c:pt idx="0">
                  <c:v>Use of information for monitoring</c:v>
                </c:pt>
                <c:pt idx="1">
                  <c:v>Reports showing decisions by type of analysis</c:v>
                </c:pt>
                <c:pt idx="2">
                  <c:v>Meetings with discussion on RHIS data</c:v>
                </c:pt>
                <c:pt idx="3">
                  <c:v>Decisions made based on RHIS data</c:v>
                </c:pt>
                <c:pt idx="4">
                  <c:v>Promoting use of RHIS information</c:v>
                </c:pt>
              </c:strCache>
            </c:strRef>
          </c:cat>
          <c:val>
            <c:numRef>
              <c:f>'Result charts'!$B$21:$B$25</c:f>
              <c:numCache>
                <c:formatCode>0%</c:formatCode>
                <c:ptCount val="5"/>
                <c:pt idx="0">
                  <c:v>0.3</c:v>
                </c:pt>
                <c:pt idx="1">
                  <c:v>0.05</c:v>
                </c:pt>
                <c:pt idx="2">
                  <c:v>0.4</c:v>
                </c:pt>
                <c:pt idx="3">
                  <c:v>0.2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07-4823-BCF9-65735D329F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6737904"/>
        <c:axId val="1"/>
      </c:barChart>
      <c:catAx>
        <c:axId val="616737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entury Gothic" panose="020B0502020202020204" pitchFamily="34" charset="0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entury Gothic" panose="020B0502020202020204" pitchFamily="34" charset="0"/>
              </a:defRPr>
            </a:pPr>
            <a:endParaRPr lang="en-US"/>
          </a:p>
        </c:txPr>
        <c:crossAx val="616737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053888956821025"/>
          <c:y val="0.25761348717058025"/>
          <c:w val="0.30743017463229361"/>
          <c:h val="0.70742426054961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'Result charts'!$B$39:$B$40</c:f>
              <c:strCache>
                <c:ptCount val="2"/>
                <c:pt idx="1">
                  <c:v>Adjusted to global</c:v>
                </c:pt>
              </c:strCache>
            </c:strRef>
          </c:tx>
          <c:spPr>
            <a:solidFill>
              <a:srgbClr val="008080"/>
            </a:solidFill>
          </c:spPr>
          <c:invertIfNegative val="0"/>
          <c:cat>
            <c:strRef>
              <c:f>'Result charts'!$A$41:$A$47</c:f>
              <c:strCache>
                <c:ptCount val="7"/>
                <c:pt idx="0">
                  <c:v>Overall use of information</c:v>
                </c:pt>
                <c:pt idx="1">
                  <c:v>Decisions referred</c:v>
                </c:pt>
                <c:pt idx="2">
                  <c:v>Decisions taken</c:v>
                </c:pt>
                <c:pt idx="3">
                  <c:v>Discussion at district</c:v>
                </c:pt>
                <c:pt idx="4">
                  <c:v>Availability of official meeting records</c:v>
                </c:pt>
                <c:pt idx="5">
                  <c:v>Available feedback reports</c:v>
                </c:pt>
                <c:pt idx="6">
                  <c:v>RHIS data use in feedback reports</c:v>
                </c:pt>
              </c:strCache>
            </c:strRef>
          </c:cat>
          <c:val>
            <c:numRef>
              <c:f>'Result charts'!$B$41:$B$47</c:f>
              <c:numCache>
                <c:formatCode>0%</c:formatCode>
                <c:ptCount val="7"/>
                <c:pt idx="0">
                  <c:v>0.28000000000000003</c:v>
                </c:pt>
                <c:pt idx="1">
                  <c:v>0.33</c:v>
                </c:pt>
                <c:pt idx="2">
                  <c:v>0.17</c:v>
                </c:pt>
                <c:pt idx="3">
                  <c:v>0.33</c:v>
                </c:pt>
                <c:pt idx="5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68-409B-9235-6104FA10FF43}"/>
            </c:ext>
          </c:extLst>
        </c:ser>
        <c:ser>
          <c:idx val="1"/>
          <c:order val="1"/>
          <c:tx>
            <c:strRef>
              <c:f>'Result charts'!$C$39:$C$40</c:f>
              <c:strCache>
                <c:ptCount val="2"/>
                <c:pt idx="1">
                  <c:v>% of respondents</c:v>
                </c:pt>
              </c:strCache>
            </c:strRef>
          </c:tx>
          <c:spPr>
            <a:solidFill>
              <a:srgbClr val="D592B9"/>
            </a:solidFill>
          </c:spPr>
          <c:invertIfNegative val="0"/>
          <c:cat>
            <c:strRef>
              <c:f>'Result charts'!$A$41:$A$47</c:f>
              <c:strCache>
                <c:ptCount val="7"/>
                <c:pt idx="0">
                  <c:v>Overall use of information</c:v>
                </c:pt>
                <c:pt idx="1">
                  <c:v>Decisions referred</c:v>
                </c:pt>
                <c:pt idx="2">
                  <c:v>Decisions taken</c:v>
                </c:pt>
                <c:pt idx="3">
                  <c:v>Discussion at district</c:v>
                </c:pt>
                <c:pt idx="4">
                  <c:v>Availability of official meeting records</c:v>
                </c:pt>
                <c:pt idx="5">
                  <c:v>Available feedback reports</c:v>
                </c:pt>
                <c:pt idx="6">
                  <c:v>RHIS data use in feedback reports</c:v>
                </c:pt>
              </c:strCache>
            </c:strRef>
          </c:cat>
          <c:val>
            <c:numRef>
              <c:f>'Result charts'!$C$41:$C$47</c:f>
              <c:numCache>
                <c:formatCode>0%</c:formatCode>
                <c:ptCount val="7"/>
                <c:pt idx="0">
                  <c:v>0.56000000000000005</c:v>
                </c:pt>
                <c:pt idx="1">
                  <c:v>0.67</c:v>
                </c:pt>
                <c:pt idx="2">
                  <c:v>0.33</c:v>
                </c:pt>
                <c:pt idx="3">
                  <c:v>0.67</c:v>
                </c:pt>
                <c:pt idx="4">
                  <c:v>0.5</c:v>
                </c:pt>
                <c:pt idx="5">
                  <c:v>0.88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68-409B-9235-6104FA10F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6733312"/>
        <c:axId val="1"/>
      </c:barChart>
      <c:catAx>
        <c:axId val="6167333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0">
                <a:latin typeface="Century Gothic" panose="020B0502020202020204" pitchFamily="34" charset="0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t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entury Gothic" panose="020B0502020202020204" pitchFamily="34" charset="0"/>
              </a:defRPr>
            </a:pPr>
            <a:endParaRPr lang="en-US"/>
          </a:p>
        </c:txPr>
        <c:crossAx val="616733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406842894638174"/>
          <c:y val="0.43980752405949258"/>
          <c:w val="0.24027193475815523"/>
          <c:h val="0.27362378583123093"/>
        </c:manualLayout>
      </c:layout>
      <c:overlay val="0"/>
      <c:txPr>
        <a:bodyPr/>
        <a:lstStyle/>
        <a:p>
          <a:pPr>
            <a:defRPr sz="1800">
              <a:latin typeface="Century Gothic" panose="020B0502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051998870439434E-2"/>
          <c:y val="0.14887495885429455"/>
          <c:w val="0.65008714502214204"/>
          <c:h val="0.717349249972569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'Result charts'!$B$62</c:f>
              <c:strCache>
                <c:ptCount val="1"/>
                <c:pt idx="0">
                  <c:v>Displays</c:v>
                </c:pt>
              </c:strCache>
            </c:strRef>
          </c:tx>
          <c:spPr>
            <a:solidFill>
              <a:srgbClr val="D592B9"/>
            </a:solidFill>
          </c:spPr>
          <c:invertIfNegative val="0"/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'Result charts'!$A$63:$A$66</c:f>
              <c:strCache>
                <c:ptCount val="4"/>
                <c:pt idx="0">
                  <c:v>Mother health</c:v>
                </c:pt>
                <c:pt idx="1">
                  <c:v>Child health</c:v>
                </c:pt>
                <c:pt idx="2">
                  <c:v>Facility utlization</c:v>
                </c:pt>
                <c:pt idx="3">
                  <c:v>Disease surveillance</c:v>
                </c:pt>
              </c:strCache>
            </c:strRef>
          </c:cat>
          <c:val>
            <c:numRef>
              <c:f>'Result charts'!$B$63:$B$66</c:f>
              <c:numCache>
                <c:formatCode>0%</c:formatCode>
                <c:ptCount val="4"/>
                <c:pt idx="0">
                  <c:v>0.67</c:v>
                </c:pt>
                <c:pt idx="1">
                  <c:v>0.67</c:v>
                </c:pt>
                <c:pt idx="2">
                  <c:v>0.67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41-415A-AFCA-15157CB36F55}"/>
            </c:ext>
          </c:extLst>
        </c:ser>
        <c:ser>
          <c:idx val="1"/>
          <c:order val="1"/>
          <c:tx>
            <c:strRef>
              <c:f>'Result charts'!$C$62</c:f>
              <c:strCache>
                <c:ptCount val="1"/>
                <c:pt idx="0">
                  <c:v>Updated displays</c:v>
                </c:pt>
              </c:strCache>
            </c:strRef>
          </c:tx>
          <c:spPr>
            <a:solidFill>
              <a:srgbClr val="008080"/>
            </a:solidFill>
          </c:spPr>
          <c:invertIfNegative val="0"/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'Result charts'!$A$63:$A$66</c:f>
              <c:strCache>
                <c:ptCount val="4"/>
                <c:pt idx="0">
                  <c:v>Mother health</c:v>
                </c:pt>
                <c:pt idx="1">
                  <c:v>Child health</c:v>
                </c:pt>
                <c:pt idx="2">
                  <c:v>Facility utlization</c:v>
                </c:pt>
                <c:pt idx="3">
                  <c:v>Disease surveillance</c:v>
                </c:pt>
              </c:strCache>
            </c:strRef>
          </c:cat>
          <c:val>
            <c:numRef>
              <c:f>'Result charts'!$C$63:$C$66</c:f>
              <c:numCache>
                <c:formatCode>0%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41-415A-AFCA-15157CB36F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6743808"/>
        <c:axId val="1"/>
      </c:barChart>
      <c:catAx>
        <c:axId val="61674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0">
                <a:latin typeface="Century Gothic" panose="020B0502020202020204" pitchFamily="34" charset="0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Century Gothic" panose="020B0502020202020204" pitchFamily="34" charset="0"/>
              </a:defRPr>
            </a:pPr>
            <a:endParaRPr lang="en-US"/>
          </a:p>
        </c:txPr>
        <c:crossAx val="616743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4039334341909"/>
          <c:y val="0.42164914948868354"/>
          <c:w val="0.22465961948617488"/>
          <c:h val="0.15185831437523467"/>
        </c:manualLayout>
      </c:layout>
      <c:overlay val="0"/>
      <c:txPr>
        <a:bodyPr/>
        <a:lstStyle/>
        <a:p>
          <a:pPr>
            <a:defRPr sz="1600">
              <a:latin typeface="Century Gothic" panose="020B0502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>
                <a:latin typeface="Century Gothic" panose="020B0502020202020204" pitchFamily="34" charset="0"/>
              </a:rPr>
              <a:t>RHIS management functions mean score</a:t>
            </a:r>
          </a:p>
        </c:rich>
      </c:tx>
      <c:layout>
        <c:manualLayout>
          <c:xMode val="edge"/>
          <c:yMode val="edge"/>
          <c:x val="0.14520066809830592"/>
          <c:y val="0"/>
        </c:manualLayout>
      </c:layout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Sheet1!$B$93</c:f>
              <c:strCache>
                <c:ptCount val="1"/>
                <c:pt idx="0">
                  <c:v>RHIS management functions mean score</c:v>
                </c:pt>
              </c:strCache>
            </c:strRef>
          </c:tx>
          <c:spPr>
            <a:solidFill>
              <a:srgbClr val="BF5C96"/>
            </a:solidFill>
            <a:ln w="95250">
              <a:solidFill>
                <a:srgbClr val="D592B9"/>
              </a:solidFill>
            </a:ln>
          </c:spPr>
          <c:dLbls>
            <c:dLbl>
              <c:idx val="1"/>
              <c:layout>
                <c:manualLayout>
                  <c:x val="-5.034965774273191E-2"/>
                  <c:y val="-1.478196944252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376-41EA-8AEC-3330CEF532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Sheet1!$A$94:$A$99</c:f>
              <c:strCache>
                <c:ptCount val="6"/>
                <c:pt idx="0">
                  <c:v>Governance</c:v>
                </c:pt>
                <c:pt idx="1">
                  <c:v>Planning</c:v>
                </c:pt>
                <c:pt idx="2">
                  <c:v>Quality</c:v>
                </c:pt>
                <c:pt idx="3">
                  <c:v>Training</c:v>
                </c:pt>
                <c:pt idx="4">
                  <c:v>Supervision</c:v>
                </c:pt>
                <c:pt idx="5">
                  <c:v>Finance</c:v>
                </c:pt>
              </c:strCache>
            </c:strRef>
          </c:cat>
          <c:val>
            <c:numRef>
              <c:f>Sheet1!$B$94:$B$99</c:f>
              <c:numCache>
                <c:formatCode>General</c:formatCode>
                <c:ptCount val="6"/>
                <c:pt idx="0">
                  <c:v>46</c:v>
                </c:pt>
                <c:pt idx="1">
                  <c:v>83</c:v>
                </c:pt>
                <c:pt idx="2">
                  <c:v>50</c:v>
                </c:pt>
                <c:pt idx="3">
                  <c:v>42</c:v>
                </c:pt>
                <c:pt idx="4">
                  <c:v>56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76-41EA-8AEC-3330CEF53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679488"/>
        <c:axId val="78553856"/>
      </c:radarChart>
      <c:catAx>
        <c:axId val="6367948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Century Gothic" panose="020B0502020202020204" pitchFamily="34" charset="0"/>
              </a:defRPr>
            </a:pPr>
            <a:endParaRPr lang="en-US"/>
          </a:p>
        </c:txPr>
        <c:crossAx val="78553856"/>
        <c:crosses val="autoZero"/>
        <c:auto val="1"/>
        <c:lblAlgn val="ctr"/>
        <c:lblOffset val="100"/>
        <c:noMultiLvlLbl val="0"/>
      </c:catAx>
      <c:valAx>
        <c:axId val="78553856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>
                <a:latin typeface="Century Gothic" panose="020B0502020202020204" pitchFamily="34" charset="0"/>
              </a:defRPr>
            </a:pPr>
            <a:endParaRPr lang="en-US"/>
          </a:p>
        </c:txPr>
        <c:crossAx val="63679488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64216943059991"/>
          <c:y val="0.21476507040602161"/>
          <c:w val="0.43602604971997805"/>
          <c:h val="0.69556459397705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Sheet1!$B$109</c:f>
              <c:strCache>
                <c:ptCount val="1"/>
                <c:pt idx="0">
                  <c:v>Self-efficacy</c:v>
                </c:pt>
              </c:strCache>
            </c:strRef>
          </c:tx>
          <c:spPr>
            <a:solidFill>
              <a:srgbClr val="D592B9"/>
            </a:solidFill>
          </c:spPr>
          <c:invertIfNegative val="0"/>
          <c:cat>
            <c:strRef>
              <c:f>Sheet1!$A$110:$A$114</c:f>
              <c:strCache>
                <c:ptCount val="5"/>
                <c:pt idx="0">
                  <c:v>Use of Information</c:v>
                </c:pt>
                <c:pt idx="1">
                  <c:v>Interpretation</c:v>
                </c:pt>
                <c:pt idx="2">
                  <c:v>Plotting chart</c:v>
                </c:pt>
                <c:pt idx="3">
                  <c:v>Calculus</c:v>
                </c:pt>
                <c:pt idx="4">
                  <c:v>Data verification</c:v>
                </c:pt>
              </c:strCache>
            </c:strRef>
          </c:cat>
          <c:val>
            <c:numRef>
              <c:f>Sheet1!$B$110:$B$114</c:f>
              <c:numCache>
                <c:formatCode>0%</c:formatCode>
                <c:ptCount val="5"/>
                <c:pt idx="0">
                  <c:v>0.44</c:v>
                </c:pt>
                <c:pt idx="1">
                  <c:v>0.73000000000000009</c:v>
                </c:pt>
                <c:pt idx="2">
                  <c:v>0.73000000000000009</c:v>
                </c:pt>
                <c:pt idx="3">
                  <c:v>0.8600000000000001</c:v>
                </c:pt>
                <c:pt idx="4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9D-460C-899A-4A9CA3762DA5}"/>
            </c:ext>
          </c:extLst>
        </c:ser>
        <c:ser>
          <c:idx val="1"/>
          <c:order val="1"/>
          <c:tx>
            <c:strRef>
              <c:f>Sheet1!$C$109</c:f>
              <c:strCache>
                <c:ptCount val="1"/>
                <c:pt idx="0">
                  <c:v>Observed competence</c:v>
                </c:pt>
              </c:strCache>
            </c:strRef>
          </c:tx>
          <c:spPr>
            <a:solidFill>
              <a:srgbClr val="008080"/>
            </a:solidFill>
          </c:spPr>
          <c:invertIfNegative val="0"/>
          <c:cat>
            <c:strRef>
              <c:f>Sheet1!$A$110:$A$114</c:f>
              <c:strCache>
                <c:ptCount val="5"/>
                <c:pt idx="0">
                  <c:v>Use of Information</c:v>
                </c:pt>
                <c:pt idx="1">
                  <c:v>Interpretation</c:v>
                </c:pt>
                <c:pt idx="2">
                  <c:v>Plotting chart</c:v>
                </c:pt>
                <c:pt idx="3">
                  <c:v>Calculus</c:v>
                </c:pt>
                <c:pt idx="4">
                  <c:v>Data verification</c:v>
                </c:pt>
              </c:strCache>
            </c:strRef>
          </c:cat>
          <c:val>
            <c:numRef>
              <c:f>Sheet1!$C$110:$C$114</c:f>
              <c:numCache>
                <c:formatCode>0%</c:formatCode>
                <c:ptCount val="5"/>
                <c:pt idx="0">
                  <c:v>0.75000000000000011</c:v>
                </c:pt>
                <c:pt idx="1">
                  <c:v>0.8</c:v>
                </c:pt>
                <c:pt idx="2">
                  <c:v>0.87000000000000011</c:v>
                </c:pt>
                <c:pt idx="3">
                  <c:v>0.8</c:v>
                </c:pt>
                <c:pt idx="4">
                  <c:v>0.84000000000000008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9D-460C-899A-4A9CA3762D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882304"/>
        <c:axId val="78883840"/>
      </c:barChart>
      <c:catAx>
        <c:axId val="788823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0">
                <a:latin typeface="Century Gothic" panose="020B0502020202020204" pitchFamily="34" charset="0"/>
              </a:defRPr>
            </a:pPr>
            <a:endParaRPr lang="en-US"/>
          </a:p>
        </c:txPr>
        <c:crossAx val="78883840"/>
        <c:crosses val="autoZero"/>
        <c:auto val="1"/>
        <c:lblAlgn val="ctr"/>
        <c:lblOffset val="100"/>
        <c:noMultiLvlLbl val="0"/>
      </c:catAx>
      <c:valAx>
        <c:axId val="78883840"/>
        <c:scaling>
          <c:orientation val="minMax"/>
        </c:scaling>
        <c:delete val="0"/>
        <c:axPos val="t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50">
                <a:latin typeface="Century Gothic" panose="020B0502020202020204" pitchFamily="34" charset="0"/>
              </a:defRPr>
            </a:pPr>
            <a:endParaRPr lang="en-US"/>
          </a:p>
        </c:txPr>
        <c:crossAx val="78882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700">
              <a:latin typeface="Century Gothic" panose="020B0502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032152394185135E-2"/>
          <c:y val="0.19643700643715759"/>
          <c:w val="0.66638784181776056"/>
          <c:h val="0.651417258296293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Sheet1!$B$127</c:f>
              <c:strCache>
                <c:ptCount val="1"/>
                <c:pt idx="0">
                  <c:v>Self-efficacy</c:v>
                </c:pt>
              </c:strCache>
            </c:strRef>
          </c:tx>
          <c:spPr>
            <a:solidFill>
              <a:srgbClr val="D592B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Sheet1!$A$128:$A$130</c:f>
              <c:strCache>
                <c:ptCount val="3"/>
                <c:pt idx="0">
                  <c:v>Health post</c:v>
                </c:pt>
                <c:pt idx="1">
                  <c:v>Health center</c:v>
                </c:pt>
                <c:pt idx="2">
                  <c:v>Woreda Health Center</c:v>
                </c:pt>
              </c:strCache>
            </c:strRef>
          </c:cat>
          <c:val>
            <c:numRef>
              <c:f>Sheet1!$B$128:$B$130</c:f>
              <c:numCache>
                <c:formatCode>0%</c:formatCode>
                <c:ptCount val="3"/>
                <c:pt idx="0">
                  <c:v>0.76000000000000012</c:v>
                </c:pt>
                <c:pt idx="1">
                  <c:v>0.66000000000000014</c:v>
                </c:pt>
                <c:pt idx="2">
                  <c:v>0.73000000000000009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2B-4ACE-A67B-50E0CE4FB735}"/>
            </c:ext>
          </c:extLst>
        </c:ser>
        <c:ser>
          <c:idx val="1"/>
          <c:order val="1"/>
          <c:tx>
            <c:strRef>
              <c:f>Sheet1!$C$127</c:f>
              <c:strCache>
                <c:ptCount val="1"/>
                <c:pt idx="0">
                  <c:v>Confidence</c:v>
                </c:pt>
              </c:strCache>
            </c:strRef>
          </c:tx>
          <c:spPr>
            <a:solidFill>
              <a:srgbClr val="00808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Sheet1!$A$128:$A$130</c:f>
              <c:strCache>
                <c:ptCount val="3"/>
                <c:pt idx="0">
                  <c:v>Health post</c:v>
                </c:pt>
                <c:pt idx="1">
                  <c:v>Health center</c:v>
                </c:pt>
                <c:pt idx="2">
                  <c:v>Woreda Health Center</c:v>
                </c:pt>
              </c:strCache>
            </c:strRef>
          </c:cat>
          <c:val>
            <c:numRef>
              <c:f>Sheet1!$C$128:$C$130</c:f>
              <c:numCache>
                <c:formatCode>0%</c:formatCode>
                <c:ptCount val="3"/>
                <c:pt idx="0">
                  <c:v>0.47000000000000003</c:v>
                </c:pt>
                <c:pt idx="1">
                  <c:v>0.60000000000000009</c:v>
                </c:pt>
                <c:pt idx="2">
                  <c:v>0.73000000000000009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2B-4ACE-A67B-50E0CE4FB7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214464"/>
        <c:axId val="79216000"/>
      </c:barChart>
      <c:catAx>
        <c:axId val="79214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0">
                <a:latin typeface="Century Gothic" panose="020B0502020202020204" pitchFamily="34" charset="0"/>
              </a:defRPr>
            </a:pPr>
            <a:endParaRPr lang="en-US"/>
          </a:p>
        </c:txPr>
        <c:crossAx val="79216000"/>
        <c:crosses val="autoZero"/>
        <c:auto val="1"/>
        <c:lblAlgn val="ctr"/>
        <c:lblOffset val="100"/>
        <c:noMultiLvlLbl val="0"/>
      </c:catAx>
      <c:valAx>
        <c:axId val="792160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Century Gothic" panose="020B0502020202020204" pitchFamily="34" charset="0"/>
              </a:defRPr>
            </a:pPr>
            <a:endParaRPr lang="en-US"/>
          </a:p>
        </c:txPr>
        <c:crossAx val="792144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>
              <a:latin typeface="Century Gothic" panose="020B0502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>
                <a:latin typeface="Century Gothic" panose="020B0502020202020204" pitchFamily="34" charset="0"/>
              </a:rPr>
              <a:t>Comparison of results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6304657396548837E-2"/>
          <c:y val="0.21283464566929133"/>
          <c:w val="0.86114215111408943"/>
          <c:h val="0.615380776266603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'Result charts'!$B$169</c:f>
              <c:strCache>
                <c:ptCount val="1"/>
                <c:pt idx="0">
                  <c:v>Comparison of results</c:v>
                </c:pt>
              </c:strCache>
            </c:strRef>
          </c:tx>
          <c:spPr>
            <a:solidFill>
              <a:srgbClr val="A09BBB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'Result charts'!$A$170:$A$171</c:f>
              <c:strCache>
                <c:ptCount val="2"/>
                <c:pt idx="0">
                  <c:v>Demonstrated calculation skills (OBAT)</c:v>
                </c:pt>
                <c:pt idx="1">
                  <c:v>Facility error rate (Diagnostic Tool)</c:v>
                </c:pt>
              </c:strCache>
            </c:strRef>
          </c:cat>
          <c:val>
            <c:numRef>
              <c:f>'Result charts'!$B$170:$B$171</c:f>
              <c:numCache>
                <c:formatCode>0%</c:formatCode>
                <c:ptCount val="2"/>
                <c:pt idx="0">
                  <c:v>0.11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AD-476B-8CE9-F214A9658A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061184"/>
        <c:axId val="84103936"/>
      </c:barChart>
      <c:catAx>
        <c:axId val="84061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Century Gothic" panose="020B0502020202020204" pitchFamily="34" charset="0"/>
              </a:defRPr>
            </a:pPr>
            <a:endParaRPr lang="en-US"/>
          </a:p>
        </c:txPr>
        <c:crossAx val="84103936"/>
        <c:crosses val="autoZero"/>
        <c:auto val="1"/>
        <c:lblAlgn val="ctr"/>
        <c:lblOffset val="100"/>
        <c:noMultiLvlLbl val="0"/>
      </c:catAx>
      <c:valAx>
        <c:axId val="841039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Century Gothic" panose="020B0502020202020204" pitchFamily="34" charset="0"/>
              </a:defRPr>
            </a:pPr>
            <a:endParaRPr lang="en-US"/>
          </a:p>
        </c:txPr>
        <c:crossAx val="84061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7DA2D2-8766-4212-B2CD-17A458CCB8B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A6647B-2204-4AD8-BF4E-D539E7552076}">
      <dgm:prSet phldrT="[Text]" custT="1"/>
      <dgm:spPr>
        <a:solidFill>
          <a:srgbClr val="F2DEE9"/>
        </a:solidFill>
      </dgm:spPr>
      <dgm:t>
        <a:bodyPr/>
        <a:lstStyle/>
        <a:p>
          <a:r>
            <a:rPr lang="en-US" sz="2000" b="1" noProof="0" dirty="0">
              <a:solidFill>
                <a:srgbClr val="AA2573"/>
              </a:solidFill>
              <a:latin typeface="Century Gothic" panose="020B0502020202020204" pitchFamily="34" charset="0"/>
            </a:rPr>
            <a:t>Performance Diagnostic</a:t>
          </a:r>
          <a:r>
            <a:rPr lang="en-US" sz="2000" b="1" dirty="0">
              <a:solidFill>
                <a:srgbClr val="AA2573"/>
              </a:solidFill>
              <a:latin typeface="Century Gothic" panose="020B0502020202020204" pitchFamily="34" charset="0"/>
            </a:rPr>
            <a:t> Tool</a:t>
          </a:r>
        </a:p>
      </dgm:t>
    </dgm:pt>
    <dgm:pt modelId="{34CF8604-4FE0-485D-8404-67682A245E0A}" type="parTrans" cxnId="{38906F64-CF13-458C-AEFA-A29E138E253F}">
      <dgm:prSet/>
      <dgm:spPr/>
      <dgm:t>
        <a:bodyPr/>
        <a:lstStyle/>
        <a:p>
          <a:endParaRPr lang="en-US"/>
        </a:p>
      </dgm:t>
    </dgm:pt>
    <dgm:pt modelId="{BF128A6A-284D-448F-8BF3-2A0D831F0FFF}" type="sibTrans" cxnId="{38906F64-CF13-458C-AEFA-A29E138E253F}">
      <dgm:prSet/>
      <dgm:spPr/>
      <dgm:t>
        <a:bodyPr/>
        <a:lstStyle/>
        <a:p>
          <a:endParaRPr lang="en-US"/>
        </a:p>
      </dgm:t>
    </dgm:pt>
    <dgm:pt modelId="{236C36B2-4B3A-4A14-85E4-8702CAE16FD7}">
      <dgm:prSet phldrT="[Text]"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Percentage of districts, health facilities meeting data accuracy, completeness, and timeliness standards</a:t>
          </a:r>
        </a:p>
      </dgm:t>
    </dgm:pt>
    <dgm:pt modelId="{DC079594-0611-4320-8241-F27E61B2D393}" type="parTrans" cxnId="{C64B84DB-C537-455A-94AB-90349EBA145A}">
      <dgm:prSet/>
      <dgm:spPr/>
      <dgm:t>
        <a:bodyPr/>
        <a:lstStyle/>
        <a:p>
          <a:endParaRPr lang="en-US"/>
        </a:p>
      </dgm:t>
    </dgm:pt>
    <dgm:pt modelId="{3DDF284B-2D76-4425-8B15-219AE2BC344A}" type="sibTrans" cxnId="{C64B84DB-C537-455A-94AB-90349EBA145A}">
      <dgm:prSet/>
      <dgm:spPr/>
      <dgm:t>
        <a:bodyPr/>
        <a:lstStyle/>
        <a:p>
          <a:endParaRPr lang="en-US"/>
        </a:p>
      </dgm:t>
    </dgm:pt>
    <dgm:pt modelId="{B4F13CCD-23BA-4939-B3FC-4E35F28EA9F6}">
      <dgm:prSet phldrT="[Text]" custT="1"/>
      <dgm:spPr>
        <a:solidFill>
          <a:srgbClr val="D592B9"/>
        </a:solidFill>
      </dgm:spPr>
      <dgm:t>
        <a:bodyPr/>
        <a:lstStyle/>
        <a:p>
          <a:r>
            <a:rPr lang="en-US" sz="2000" b="1" dirty="0">
              <a:solidFill>
                <a:srgbClr val="AA2573"/>
              </a:solidFill>
              <a:latin typeface="Century Gothic" panose="020B0502020202020204" pitchFamily="34" charset="0"/>
            </a:rPr>
            <a:t>MAT</a:t>
          </a:r>
        </a:p>
      </dgm:t>
    </dgm:pt>
    <dgm:pt modelId="{BD51E2BB-B2A9-430C-B45C-CA571A511598}" type="parTrans" cxnId="{24937B70-8025-4425-A712-2BA4E9A57EE5}">
      <dgm:prSet/>
      <dgm:spPr/>
      <dgm:t>
        <a:bodyPr/>
        <a:lstStyle/>
        <a:p>
          <a:endParaRPr lang="en-US"/>
        </a:p>
      </dgm:t>
    </dgm:pt>
    <dgm:pt modelId="{6A1B543F-A594-47A6-97D6-D39D06518D54}" type="sibTrans" cxnId="{24937B70-8025-4425-A712-2BA4E9A57EE5}">
      <dgm:prSet/>
      <dgm:spPr/>
      <dgm:t>
        <a:bodyPr/>
        <a:lstStyle/>
        <a:p>
          <a:endParaRPr lang="en-US"/>
        </a:p>
      </dgm:t>
    </dgm:pt>
    <dgm:pt modelId="{485E257D-E80A-4DF2-8E5D-D64CE892E156}">
      <dgm:prSet phldrT="[Text]"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Site- level average scores for critical HIS functions </a:t>
          </a:r>
        </a:p>
      </dgm:t>
    </dgm:pt>
    <dgm:pt modelId="{FB159297-C0E1-403F-9E62-2F2806C2559E}" type="parTrans" cxnId="{4F981C53-2B6C-40CB-9BC6-734BA060B971}">
      <dgm:prSet/>
      <dgm:spPr/>
      <dgm:t>
        <a:bodyPr/>
        <a:lstStyle/>
        <a:p>
          <a:endParaRPr lang="en-US"/>
        </a:p>
      </dgm:t>
    </dgm:pt>
    <dgm:pt modelId="{E5FE3E46-425C-49D0-8EAA-C67F81A7FC39}" type="sibTrans" cxnId="{4F981C53-2B6C-40CB-9BC6-734BA060B971}">
      <dgm:prSet/>
      <dgm:spPr/>
      <dgm:t>
        <a:bodyPr/>
        <a:lstStyle/>
        <a:p>
          <a:endParaRPr lang="en-US"/>
        </a:p>
      </dgm:t>
    </dgm:pt>
    <dgm:pt modelId="{AF1885DD-684E-4AA6-8E8C-02A9A3075801}">
      <dgm:prSet phldrT="[Text]" custT="1"/>
      <dgm:spPr>
        <a:solidFill>
          <a:srgbClr val="BF5C96"/>
        </a:solidFill>
      </dgm:spPr>
      <dgm:t>
        <a:bodyPr/>
        <a:lstStyle/>
        <a:p>
          <a:r>
            <a:rPr lang="en-US" sz="2000" b="1" dirty="0">
              <a:latin typeface="Century Gothic" panose="020B0502020202020204" pitchFamily="34" charset="0"/>
            </a:rPr>
            <a:t>OBAT</a:t>
          </a:r>
        </a:p>
      </dgm:t>
    </dgm:pt>
    <dgm:pt modelId="{72FF032E-D77E-4D37-A85B-1E0EFFFD5E75}" type="parTrans" cxnId="{13BD8426-019D-4893-88A2-22113E5A3505}">
      <dgm:prSet/>
      <dgm:spPr/>
      <dgm:t>
        <a:bodyPr/>
        <a:lstStyle/>
        <a:p>
          <a:endParaRPr lang="en-US"/>
        </a:p>
      </dgm:t>
    </dgm:pt>
    <dgm:pt modelId="{02A16856-5ADE-45B3-A0DD-07AC09FA9ACE}" type="sibTrans" cxnId="{13BD8426-019D-4893-88A2-22113E5A3505}">
      <dgm:prSet/>
      <dgm:spPr/>
      <dgm:t>
        <a:bodyPr/>
        <a:lstStyle/>
        <a:p>
          <a:endParaRPr lang="en-US"/>
        </a:p>
      </dgm:t>
    </dgm:pt>
    <dgm:pt modelId="{623FD2BC-507C-4733-A762-C2A98A71E400}">
      <dgm:prSet phldrT="[Text]"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>
            <a:buNone/>
          </a:pPr>
          <a:r>
            <a:rPr lang="en-US" sz="1800" dirty="0">
              <a:latin typeface="Century Gothic" panose="020B0502020202020204" pitchFamily="34" charset="0"/>
            </a:rPr>
            <a:t>Knowledge, confidence, and competence levels</a:t>
          </a:r>
        </a:p>
      </dgm:t>
    </dgm:pt>
    <dgm:pt modelId="{79FDC320-3AD7-4D15-800F-CF4C750B3A99}" type="parTrans" cxnId="{931DD17E-DDE9-4A05-8ED7-9998D1565C70}">
      <dgm:prSet/>
      <dgm:spPr/>
      <dgm:t>
        <a:bodyPr/>
        <a:lstStyle/>
        <a:p>
          <a:endParaRPr lang="en-US"/>
        </a:p>
      </dgm:t>
    </dgm:pt>
    <dgm:pt modelId="{F7E79117-030A-488E-BA2D-4B74D5D2034C}" type="sibTrans" cxnId="{931DD17E-DDE9-4A05-8ED7-9998D1565C70}">
      <dgm:prSet/>
      <dgm:spPr/>
      <dgm:t>
        <a:bodyPr/>
        <a:lstStyle/>
        <a:p>
          <a:endParaRPr lang="en-US"/>
        </a:p>
      </dgm:t>
    </dgm:pt>
    <dgm:pt modelId="{B8892C79-EC07-4F56-9F4E-A5772E9E96BE}">
      <dgm:prSet custT="1"/>
      <dgm:spPr>
        <a:solidFill>
          <a:srgbClr val="AA2573"/>
        </a:solidFill>
      </dgm:spPr>
      <dgm:t>
        <a:bodyPr/>
        <a:lstStyle/>
        <a:p>
          <a:r>
            <a:rPr lang="en-US" sz="2000" b="1" dirty="0">
              <a:latin typeface="Century Gothic" panose="020B0502020202020204" pitchFamily="34" charset="0"/>
            </a:rPr>
            <a:t>Facility/Office Checklist</a:t>
          </a:r>
        </a:p>
      </dgm:t>
    </dgm:pt>
    <dgm:pt modelId="{53C10DAC-96A2-4FC7-8540-A9E454AC6BA5}" type="parTrans" cxnId="{D5AA59FB-F301-4A49-BBEE-268D7CB7A7EB}">
      <dgm:prSet/>
      <dgm:spPr/>
      <dgm:t>
        <a:bodyPr/>
        <a:lstStyle/>
        <a:p>
          <a:endParaRPr lang="en-US"/>
        </a:p>
      </dgm:t>
    </dgm:pt>
    <dgm:pt modelId="{1FBB4C71-991A-4241-8C50-8FBA30E90B7B}" type="sibTrans" cxnId="{D5AA59FB-F301-4A49-BBEE-268D7CB7A7EB}">
      <dgm:prSet/>
      <dgm:spPr/>
      <dgm:t>
        <a:bodyPr/>
        <a:lstStyle/>
        <a:p>
          <a:endParaRPr lang="en-US"/>
        </a:p>
      </dgm:t>
    </dgm:pt>
    <dgm:pt modelId="{9C430186-1877-43C8-B3D5-50617EC7A09B}">
      <dgm:prSet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Proportion of sites having RHIS materials available and/or experiencing </a:t>
          </a:r>
          <a:r>
            <a:rPr lang="en-US" sz="1800" dirty="0" err="1">
              <a:latin typeface="Century Gothic" panose="020B0502020202020204" pitchFamily="34" charset="0"/>
            </a:rPr>
            <a:t>stockouts</a:t>
          </a:r>
          <a:endParaRPr lang="en-US" sz="1800" dirty="0">
            <a:latin typeface="Century Gothic" panose="020B0502020202020204" pitchFamily="34" charset="0"/>
          </a:endParaRPr>
        </a:p>
      </dgm:t>
    </dgm:pt>
    <dgm:pt modelId="{2DF76686-161C-4585-AD9B-E7FD3A740F2C}" type="parTrans" cxnId="{94054012-B247-4976-9ED5-ACFB69480514}">
      <dgm:prSet/>
      <dgm:spPr/>
      <dgm:t>
        <a:bodyPr/>
        <a:lstStyle/>
        <a:p>
          <a:endParaRPr lang="en-US"/>
        </a:p>
      </dgm:t>
    </dgm:pt>
    <dgm:pt modelId="{B6BF27C6-B6FC-4E02-857B-DFD0F055BCB3}" type="sibTrans" cxnId="{94054012-B247-4976-9ED5-ACFB69480514}">
      <dgm:prSet/>
      <dgm:spPr/>
      <dgm:t>
        <a:bodyPr/>
        <a:lstStyle/>
        <a:p>
          <a:endParaRPr lang="en-US"/>
        </a:p>
      </dgm:t>
    </dgm:pt>
    <dgm:pt modelId="{CCF22CDE-8B06-4388-83C4-17DAFC0B2622}">
      <dgm:prSet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>
            <a:buFont typeface="Courier New" panose="02070309020205020404" pitchFamily="49" charset="0"/>
            <a:buChar char="o"/>
          </a:pPr>
          <a:r>
            <a:rPr lang="en-US" sz="1800" dirty="0">
              <a:latin typeface="Century Gothic" panose="020B0502020202020204" pitchFamily="34" charset="0"/>
            </a:rPr>
            <a:t>Staff views on promoting the culture of information </a:t>
          </a:r>
        </a:p>
      </dgm:t>
    </dgm:pt>
    <dgm:pt modelId="{D76BE387-4BC2-4930-A121-1BEF3928B83E}" type="parTrans" cxnId="{89DEF0E9-110F-4C91-AAB7-44C899D07CDD}">
      <dgm:prSet/>
      <dgm:spPr/>
      <dgm:t>
        <a:bodyPr/>
        <a:lstStyle/>
        <a:p>
          <a:endParaRPr lang="en-US"/>
        </a:p>
      </dgm:t>
    </dgm:pt>
    <dgm:pt modelId="{5DF44072-F73F-4A52-BB7B-F541CF9072AB}" type="sibTrans" cxnId="{89DEF0E9-110F-4C91-AAB7-44C899D07CDD}">
      <dgm:prSet/>
      <dgm:spPr/>
      <dgm:t>
        <a:bodyPr/>
        <a:lstStyle/>
        <a:p>
          <a:endParaRPr lang="en-US"/>
        </a:p>
      </dgm:t>
    </dgm:pt>
    <dgm:pt modelId="{8EF2F142-B88C-4B52-9AD7-C93B1742A3F2}">
      <dgm:prSet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Mean numbers of specific health staff</a:t>
          </a:r>
        </a:p>
      </dgm:t>
    </dgm:pt>
    <dgm:pt modelId="{CD7C1110-C2A1-437F-87B3-2C0A5AE4DFE6}" type="parTrans" cxnId="{475FB661-9A96-493D-9CE3-E0EB34CD8EC6}">
      <dgm:prSet/>
      <dgm:spPr/>
      <dgm:t>
        <a:bodyPr/>
        <a:lstStyle/>
        <a:p>
          <a:endParaRPr lang="en-US"/>
        </a:p>
      </dgm:t>
    </dgm:pt>
    <dgm:pt modelId="{F43BFA3B-74BF-4AFD-8F74-2EFB7A9CECFE}" type="sibTrans" cxnId="{475FB661-9A96-493D-9CE3-E0EB34CD8EC6}">
      <dgm:prSet/>
      <dgm:spPr/>
      <dgm:t>
        <a:bodyPr/>
        <a:lstStyle/>
        <a:p>
          <a:endParaRPr lang="en-US"/>
        </a:p>
      </dgm:t>
    </dgm:pt>
    <dgm:pt modelId="{480F56BD-DD4B-4CE7-B55F-6C04E5CEEE41}">
      <dgm:prSet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Proportion of staff who benefited from RHIS training</a:t>
          </a:r>
        </a:p>
      </dgm:t>
    </dgm:pt>
    <dgm:pt modelId="{114196BB-E823-4C48-A377-5654E40545FC}" type="parTrans" cxnId="{947ACA52-7067-4FFC-83F0-75A27C1C3A4C}">
      <dgm:prSet/>
      <dgm:spPr/>
      <dgm:t>
        <a:bodyPr/>
        <a:lstStyle/>
        <a:p>
          <a:endParaRPr lang="en-US"/>
        </a:p>
      </dgm:t>
    </dgm:pt>
    <dgm:pt modelId="{51163A7A-61C2-4BA6-A4ED-9D2123D66896}" type="sibTrans" cxnId="{947ACA52-7067-4FFC-83F0-75A27C1C3A4C}">
      <dgm:prSet/>
      <dgm:spPr/>
      <dgm:t>
        <a:bodyPr/>
        <a:lstStyle/>
        <a:p>
          <a:endParaRPr lang="en-US"/>
        </a:p>
      </dgm:t>
    </dgm:pt>
    <dgm:pt modelId="{B260E21E-252E-4A3C-82BC-5DB8903F866D}">
      <dgm:prSet phldrT="[Text]"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Average scores for use of information (scale of 0−100)</a:t>
          </a:r>
        </a:p>
      </dgm:t>
    </dgm:pt>
    <dgm:pt modelId="{44288C54-243D-4E14-88B1-E17D84E9ADD4}" type="parTrans" cxnId="{95BD2311-55F3-45EA-AD7F-FA0AFFBCBB1B}">
      <dgm:prSet/>
      <dgm:spPr/>
      <dgm:t>
        <a:bodyPr/>
        <a:lstStyle/>
        <a:p>
          <a:endParaRPr lang="en-US"/>
        </a:p>
      </dgm:t>
    </dgm:pt>
    <dgm:pt modelId="{4DCBED1A-C11A-4E73-9336-C3AAD802E0F4}" type="sibTrans" cxnId="{95BD2311-55F3-45EA-AD7F-FA0AFFBCBB1B}">
      <dgm:prSet/>
      <dgm:spPr/>
      <dgm:t>
        <a:bodyPr/>
        <a:lstStyle/>
        <a:p>
          <a:endParaRPr lang="en-US"/>
        </a:p>
      </dgm:t>
    </dgm:pt>
    <dgm:pt modelId="{6672AE50-6B1A-41DF-BA5A-FB02B14768DD}">
      <dgm:prSet phldrT="[Text]"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/>
          <a:r>
            <a:rPr lang="en-US" sz="1800" dirty="0">
              <a:latin typeface="Century Gothic" panose="020B0502020202020204" pitchFamily="34" charset="0"/>
            </a:rPr>
            <a:t>Level of RHIS data use; percentage of districts, health facilities having active RHIS data use mechanism(s)</a:t>
          </a:r>
        </a:p>
      </dgm:t>
    </dgm:pt>
    <dgm:pt modelId="{4900425C-AE0F-4A08-85A7-90FB39EEA3E1}" type="parTrans" cxnId="{E8A28200-0DEB-4A8B-B78D-087BF4C4E8F3}">
      <dgm:prSet/>
      <dgm:spPr/>
      <dgm:t>
        <a:bodyPr/>
        <a:lstStyle/>
        <a:p>
          <a:endParaRPr lang="en-US"/>
        </a:p>
      </dgm:t>
    </dgm:pt>
    <dgm:pt modelId="{1877F884-7DE8-40F4-8EA2-D5F7595A580A}" type="sibTrans" cxnId="{E8A28200-0DEB-4A8B-B78D-087BF4C4E8F3}">
      <dgm:prSet/>
      <dgm:spPr/>
      <dgm:t>
        <a:bodyPr/>
        <a:lstStyle/>
        <a:p>
          <a:endParaRPr lang="en-US"/>
        </a:p>
      </dgm:t>
    </dgm:pt>
    <dgm:pt modelId="{4E7AB398-B8A6-4EA3-B6F3-E1811669098B}">
      <dgm:prSet phldrT="[Text]"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marL="233363" indent="-233363">
            <a:buNone/>
          </a:pPr>
          <a:r>
            <a:rPr lang="en-US" sz="1800" dirty="0">
              <a:latin typeface="Century Gothic" panose="020B0502020202020204" pitchFamily="34" charset="0"/>
            </a:rPr>
            <a:t>Personal staff feelings about motivation and reward systems</a:t>
          </a:r>
        </a:p>
      </dgm:t>
    </dgm:pt>
    <dgm:pt modelId="{E2207D76-BBC0-41EE-8394-DD1A39E4ED57}" type="parTrans" cxnId="{53D7AE37-0E15-4679-A886-DE7DF0EC8027}">
      <dgm:prSet/>
      <dgm:spPr/>
      <dgm:t>
        <a:bodyPr/>
        <a:lstStyle/>
        <a:p>
          <a:endParaRPr lang="en-US"/>
        </a:p>
      </dgm:t>
    </dgm:pt>
    <dgm:pt modelId="{7D695799-DF2F-484F-8BAA-4D9A3CF7C7BD}" type="sibTrans" cxnId="{53D7AE37-0E15-4679-A886-DE7DF0EC8027}">
      <dgm:prSet/>
      <dgm:spPr/>
      <dgm:t>
        <a:bodyPr/>
        <a:lstStyle/>
        <a:p>
          <a:endParaRPr lang="en-US"/>
        </a:p>
      </dgm:t>
    </dgm:pt>
    <dgm:pt modelId="{67C20D00-C58F-4EC9-896D-5133D0ACDAC5}" type="pres">
      <dgm:prSet presAssocID="{CA7DA2D2-8766-4212-B2CD-17A458CCB8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E13357-B766-4557-A035-090EBB43D97B}" type="pres">
      <dgm:prSet presAssocID="{B5A6647B-2204-4AD8-BF4E-D539E7552076}" presName="linNode" presStyleCnt="0"/>
      <dgm:spPr/>
    </dgm:pt>
    <dgm:pt modelId="{C722A31D-A69E-422B-9373-2441A5147F0D}" type="pres">
      <dgm:prSet presAssocID="{B5A6647B-2204-4AD8-BF4E-D539E7552076}" presName="parentText" presStyleLbl="node1" presStyleIdx="0" presStyleCnt="4" custScaleX="57901" custScaleY="76446" custLinFactNeighborX="-9399" custLinFactNeighborY="187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E0A607-7A7E-4547-9D43-8539DB540AA0}" type="pres">
      <dgm:prSet presAssocID="{B5A6647B-2204-4AD8-BF4E-D539E7552076}" presName="descendantText" presStyleLbl="alignAccFollowNode1" presStyleIdx="0" presStyleCnt="4" custScaleX="115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2739ED-7CA2-4619-859C-C59115C07329}" type="pres">
      <dgm:prSet presAssocID="{BF128A6A-284D-448F-8BF3-2A0D831F0FFF}" presName="sp" presStyleCnt="0"/>
      <dgm:spPr/>
    </dgm:pt>
    <dgm:pt modelId="{88B75609-1ADD-4706-9792-E8599C99B60F}" type="pres">
      <dgm:prSet presAssocID="{B4F13CCD-23BA-4939-B3FC-4E35F28EA9F6}" presName="linNode" presStyleCnt="0"/>
      <dgm:spPr/>
    </dgm:pt>
    <dgm:pt modelId="{2854BC75-CEAB-4FA5-9FBD-9F53F0AF2B19}" type="pres">
      <dgm:prSet presAssocID="{B4F13CCD-23BA-4939-B3FC-4E35F28EA9F6}" presName="parentText" presStyleLbl="node1" presStyleIdx="1" presStyleCnt="4" custScaleX="57901" custScaleY="76446" custLinFactNeighborX="-9399" custLinFactNeighborY="187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04EB8-F90F-4AEE-BC9B-D54F9219198A}" type="pres">
      <dgm:prSet presAssocID="{B4F13CCD-23BA-4939-B3FC-4E35F28EA9F6}" presName="descendantText" presStyleLbl="alignAccFollowNode1" presStyleIdx="1" presStyleCnt="4" custScaleX="115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E46FC3-7396-45DF-938D-104B0B6BBDB2}" type="pres">
      <dgm:prSet presAssocID="{6A1B543F-A594-47A6-97D6-D39D06518D54}" presName="sp" presStyleCnt="0"/>
      <dgm:spPr/>
    </dgm:pt>
    <dgm:pt modelId="{E4D08AD7-4BB9-4F73-B087-CCC66B73D9E1}" type="pres">
      <dgm:prSet presAssocID="{AF1885DD-684E-4AA6-8E8C-02A9A3075801}" presName="linNode" presStyleCnt="0"/>
      <dgm:spPr/>
    </dgm:pt>
    <dgm:pt modelId="{A5E5EF4E-547D-4796-B144-87B684206843}" type="pres">
      <dgm:prSet presAssocID="{AF1885DD-684E-4AA6-8E8C-02A9A3075801}" presName="parentText" presStyleLbl="node1" presStyleIdx="2" presStyleCnt="4" custScaleX="57901" custScaleY="76446" custLinFactNeighborX="-9399" custLinFactNeighborY="187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D66BC8-43FF-476D-B9F0-54462A51004D}" type="pres">
      <dgm:prSet presAssocID="{AF1885DD-684E-4AA6-8E8C-02A9A3075801}" presName="descendantText" presStyleLbl="alignAccFollowNode1" presStyleIdx="2" presStyleCnt="4" custScaleX="115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D2692B-B08C-4D46-A68C-CA5D4206FC5D}" type="pres">
      <dgm:prSet presAssocID="{02A16856-5ADE-45B3-A0DD-07AC09FA9ACE}" presName="sp" presStyleCnt="0"/>
      <dgm:spPr/>
    </dgm:pt>
    <dgm:pt modelId="{9258A92D-EB41-4066-99FE-96EF068FA622}" type="pres">
      <dgm:prSet presAssocID="{B8892C79-EC07-4F56-9F4E-A5772E9E96BE}" presName="linNode" presStyleCnt="0"/>
      <dgm:spPr/>
    </dgm:pt>
    <dgm:pt modelId="{F08C7819-D423-40F1-B5B9-65268EE9D99D}" type="pres">
      <dgm:prSet presAssocID="{B8892C79-EC07-4F56-9F4E-A5772E9E96BE}" presName="parentText" presStyleLbl="node1" presStyleIdx="3" presStyleCnt="4" custScaleX="57901" custScaleY="76446" custLinFactNeighborX="-9399" custLinFactNeighborY="187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025BC-FEEA-470B-8530-9B082148C1D2}" type="pres">
      <dgm:prSet presAssocID="{B8892C79-EC07-4F56-9F4E-A5772E9E96BE}" presName="descendantText" presStyleLbl="alignAccFollowNode1" presStyleIdx="3" presStyleCnt="4" custScaleX="115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6643EF-4CE9-462C-84A0-29E25E08C380}" type="presOf" srcId="{CA7DA2D2-8766-4212-B2CD-17A458CCB8B0}" destId="{67C20D00-C58F-4EC9-896D-5133D0ACDAC5}" srcOrd="0" destOrd="0" presId="urn:microsoft.com/office/officeart/2005/8/layout/vList5"/>
    <dgm:cxn modelId="{53D7AE37-0E15-4679-A886-DE7DF0EC8027}" srcId="{AF1885DD-684E-4AA6-8E8C-02A9A3075801}" destId="{4E7AB398-B8A6-4EA3-B6F3-E1811669098B}" srcOrd="1" destOrd="0" parTransId="{E2207D76-BBC0-41EE-8394-DD1A39E4ED57}" sibTransId="{7D695799-DF2F-484F-8BAA-4D9A3CF7C7BD}"/>
    <dgm:cxn modelId="{4F981C53-2B6C-40CB-9BC6-734BA060B971}" srcId="{B4F13CCD-23BA-4939-B3FC-4E35F28EA9F6}" destId="{485E257D-E80A-4DF2-8E5D-D64CE892E156}" srcOrd="0" destOrd="0" parTransId="{FB159297-C0E1-403F-9E62-2F2806C2559E}" sibTransId="{E5FE3E46-425C-49D0-8EAA-C67F81A7FC39}"/>
    <dgm:cxn modelId="{CB7EC21F-4B5D-40CB-91EA-173A369F28BB}" type="presOf" srcId="{623FD2BC-507C-4733-A762-C2A98A71E400}" destId="{62D66BC8-43FF-476D-B9F0-54462A51004D}" srcOrd="0" destOrd="0" presId="urn:microsoft.com/office/officeart/2005/8/layout/vList5"/>
    <dgm:cxn modelId="{CAD069C0-F833-4C71-85F4-60553C8C36DC}" type="presOf" srcId="{B5A6647B-2204-4AD8-BF4E-D539E7552076}" destId="{C722A31D-A69E-422B-9373-2441A5147F0D}" srcOrd="0" destOrd="0" presId="urn:microsoft.com/office/officeart/2005/8/layout/vList5"/>
    <dgm:cxn modelId="{E8A28200-0DEB-4A8B-B78D-087BF4C4E8F3}" srcId="{B5A6647B-2204-4AD8-BF4E-D539E7552076}" destId="{6672AE50-6B1A-41DF-BA5A-FB02B14768DD}" srcOrd="2" destOrd="0" parTransId="{4900425C-AE0F-4A08-85A7-90FB39EEA3E1}" sibTransId="{1877F884-7DE8-40F4-8EA2-D5F7595A580A}"/>
    <dgm:cxn modelId="{D0F2C221-3870-4C95-8F26-8C73C47928F5}" type="presOf" srcId="{CCF22CDE-8B06-4388-83C4-17DAFC0B2622}" destId="{62D66BC8-43FF-476D-B9F0-54462A51004D}" srcOrd="0" destOrd="2" presId="urn:microsoft.com/office/officeart/2005/8/layout/vList5"/>
    <dgm:cxn modelId="{94054012-B247-4976-9ED5-ACFB69480514}" srcId="{B8892C79-EC07-4F56-9F4E-A5772E9E96BE}" destId="{9C430186-1877-43C8-B3D5-50617EC7A09B}" srcOrd="0" destOrd="0" parTransId="{2DF76686-161C-4585-AD9B-E7FD3A740F2C}" sibTransId="{B6BF27C6-B6FC-4E02-857B-DFD0F055BCB3}"/>
    <dgm:cxn modelId="{95BD2311-55F3-45EA-AD7F-FA0AFFBCBB1B}" srcId="{B5A6647B-2204-4AD8-BF4E-D539E7552076}" destId="{B260E21E-252E-4A3C-82BC-5DB8903F866D}" srcOrd="1" destOrd="0" parTransId="{44288C54-243D-4E14-88B1-E17D84E9ADD4}" sibTransId="{4DCBED1A-C11A-4E73-9336-C3AAD802E0F4}"/>
    <dgm:cxn modelId="{E8EB3764-3FF9-4A31-B9A2-FCE09C1F80EF}" type="presOf" srcId="{236C36B2-4B3A-4A14-85E4-8702CAE16FD7}" destId="{77E0A607-7A7E-4547-9D43-8539DB540AA0}" srcOrd="0" destOrd="0" presId="urn:microsoft.com/office/officeart/2005/8/layout/vList5"/>
    <dgm:cxn modelId="{9C304A45-C95C-4A99-BFD3-796BA7959C15}" type="presOf" srcId="{B4F13CCD-23BA-4939-B3FC-4E35F28EA9F6}" destId="{2854BC75-CEAB-4FA5-9FBD-9F53F0AF2B19}" srcOrd="0" destOrd="0" presId="urn:microsoft.com/office/officeart/2005/8/layout/vList5"/>
    <dgm:cxn modelId="{9ABC6061-2CCF-4471-ADFE-119430134D31}" type="presOf" srcId="{B8892C79-EC07-4F56-9F4E-A5772E9E96BE}" destId="{F08C7819-D423-40F1-B5B9-65268EE9D99D}" srcOrd="0" destOrd="0" presId="urn:microsoft.com/office/officeart/2005/8/layout/vList5"/>
    <dgm:cxn modelId="{6EBB7B04-3ACD-4626-B114-F4F73762709F}" type="presOf" srcId="{AF1885DD-684E-4AA6-8E8C-02A9A3075801}" destId="{A5E5EF4E-547D-4796-B144-87B684206843}" srcOrd="0" destOrd="0" presId="urn:microsoft.com/office/officeart/2005/8/layout/vList5"/>
    <dgm:cxn modelId="{38906F64-CF13-458C-AEFA-A29E138E253F}" srcId="{CA7DA2D2-8766-4212-B2CD-17A458CCB8B0}" destId="{B5A6647B-2204-4AD8-BF4E-D539E7552076}" srcOrd="0" destOrd="0" parTransId="{34CF8604-4FE0-485D-8404-67682A245E0A}" sibTransId="{BF128A6A-284D-448F-8BF3-2A0D831F0FFF}"/>
    <dgm:cxn modelId="{8B7C411A-327C-407B-B05A-FDDAFF7FD994}" type="presOf" srcId="{B260E21E-252E-4A3C-82BC-5DB8903F866D}" destId="{77E0A607-7A7E-4547-9D43-8539DB540AA0}" srcOrd="0" destOrd="1" presId="urn:microsoft.com/office/officeart/2005/8/layout/vList5"/>
    <dgm:cxn modelId="{788D2598-9ED2-4C64-96BC-A02EC046EFA7}" type="presOf" srcId="{6672AE50-6B1A-41DF-BA5A-FB02B14768DD}" destId="{77E0A607-7A7E-4547-9D43-8539DB540AA0}" srcOrd="0" destOrd="2" presId="urn:microsoft.com/office/officeart/2005/8/layout/vList5"/>
    <dgm:cxn modelId="{947ACA52-7067-4FFC-83F0-75A27C1C3A4C}" srcId="{B8892C79-EC07-4F56-9F4E-A5772E9E96BE}" destId="{480F56BD-DD4B-4CE7-B55F-6C04E5CEEE41}" srcOrd="2" destOrd="0" parTransId="{114196BB-E823-4C48-A377-5654E40545FC}" sibTransId="{51163A7A-61C2-4BA6-A4ED-9D2123D66896}"/>
    <dgm:cxn modelId="{475FB661-9A96-493D-9CE3-E0EB34CD8EC6}" srcId="{B8892C79-EC07-4F56-9F4E-A5772E9E96BE}" destId="{8EF2F142-B88C-4B52-9AD7-C93B1742A3F2}" srcOrd="1" destOrd="0" parTransId="{CD7C1110-C2A1-437F-87B3-2C0A5AE4DFE6}" sibTransId="{F43BFA3B-74BF-4AFD-8F74-2EFB7A9CECFE}"/>
    <dgm:cxn modelId="{D5AA59FB-F301-4A49-BBEE-268D7CB7A7EB}" srcId="{CA7DA2D2-8766-4212-B2CD-17A458CCB8B0}" destId="{B8892C79-EC07-4F56-9F4E-A5772E9E96BE}" srcOrd="3" destOrd="0" parTransId="{53C10DAC-96A2-4FC7-8540-A9E454AC6BA5}" sibTransId="{1FBB4C71-991A-4241-8C50-8FBA30E90B7B}"/>
    <dgm:cxn modelId="{931DD17E-DDE9-4A05-8ED7-9998D1565C70}" srcId="{AF1885DD-684E-4AA6-8E8C-02A9A3075801}" destId="{623FD2BC-507C-4733-A762-C2A98A71E400}" srcOrd="0" destOrd="0" parTransId="{79FDC320-3AD7-4D15-800F-CF4C750B3A99}" sibTransId="{F7E79117-030A-488E-BA2D-4B74D5D2034C}"/>
    <dgm:cxn modelId="{24937B70-8025-4425-A712-2BA4E9A57EE5}" srcId="{CA7DA2D2-8766-4212-B2CD-17A458CCB8B0}" destId="{B4F13CCD-23BA-4939-B3FC-4E35F28EA9F6}" srcOrd="1" destOrd="0" parTransId="{BD51E2BB-B2A9-430C-B45C-CA571A511598}" sibTransId="{6A1B543F-A594-47A6-97D6-D39D06518D54}"/>
    <dgm:cxn modelId="{EA05EEE7-A2BD-4822-BE06-0EB377E6D018}" type="presOf" srcId="{485E257D-E80A-4DF2-8E5D-D64CE892E156}" destId="{E2304EB8-F90F-4AEE-BC9B-D54F9219198A}" srcOrd="0" destOrd="0" presId="urn:microsoft.com/office/officeart/2005/8/layout/vList5"/>
    <dgm:cxn modelId="{608259D6-FCC5-4B5A-8A67-A11182127119}" type="presOf" srcId="{4E7AB398-B8A6-4EA3-B6F3-E1811669098B}" destId="{62D66BC8-43FF-476D-B9F0-54462A51004D}" srcOrd="0" destOrd="1" presId="urn:microsoft.com/office/officeart/2005/8/layout/vList5"/>
    <dgm:cxn modelId="{8451EFCC-17DD-4CDC-BACF-9E20B22F8313}" type="presOf" srcId="{480F56BD-DD4B-4CE7-B55F-6C04E5CEEE41}" destId="{1B0025BC-FEEA-470B-8530-9B082148C1D2}" srcOrd="0" destOrd="2" presId="urn:microsoft.com/office/officeart/2005/8/layout/vList5"/>
    <dgm:cxn modelId="{89DEF0E9-110F-4C91-AAB7-44C899D07CDD}" srcId="{AF1885DD-684E-4AA6-8E8C-02A9A3075801}" destId="{CCF22CDE-8B06-4388-83C4-17DAFC0B2622}" srcOrd="2" destOrd="0" parTransId="{D76BE387-4BC2-4930-A121-1BEF3928B83E}" sibTransId="{5DF44072-F73F-4A52-BB7B-F541CF9072AB}"/>
    <dgm:cxn modelId="{C64B84DB-C537-455A-94AB-90349EBA145A}" srcId="{B5A6647B-2204-4AD8-BF4E-D539E7552076}" destId="{236C36B2-4B3A-4A14-85E4-8702CAE16FD7}" srcOrd="0" destOrd="0" parTransId="{DC079594-0611-4320-8241-F27E61B2D393}" sibTransId="{3DDF284B-2D76-4425-8B15-219AE2BC344A}"/>
    <dgm:cxn modelId="{B557D32F-7637-4628-8A70-C1DF5956973D}" type="presOf" srcId="{9C430186-1877-43C8-B3D5-50617EC7A09B}" destId="{1B0025BC-FEEA-470B-8530-9B082148C1D2}" srcOrd="0" destOrd="0" presId="urn:microsoft.com/office/officeart/2005/8/layout/vList5"/>
    <dgm:cxn modelId="{B9D77B5B-B63F-40D9-9C15-5012611B0506}" type="presOf" srcId="{8EF2F142-B88C-4B52-9AD7-C93B1742A3F2}" destId="{1B0025BC-FEEA-470B-8530-9B082148C1D2}" srcOrd="0" destOrd="1" presId="urn:microsoft.com/office/officeart/2005/8/layout/vList5"/>
    <dgm:cxn modelId="{13BD8426-019D-4893-88A2-22113E5A3505}" srcId="{CA7DA2D2-8766-4212-B2CD-17A458CCB8B0}" destId="{AF1885DD-684E-4AA6-8E8C-02A9A3075801}" srcOrd="2" destOrd="0" parTransId="{72FF032E-D77E-4D37-A85B-1E0EFFFD5E75}" sibTransId="{02A16856-5ADE-45B3-A0DD-07AC09FA9ACE}"/>
    <dgm:cxn modelId="{62763830-E43C-4AB0-8D88-E228BC76079B}" type="presParOf" srcId="{67C20D00-C58F-4EC9-896D-5133D0ACDAC5}" destId="{80E13357-B766-4557-A035-090EBB43D97B}" srcOrd="0" destOrd="0" presId="urn:microsoft.com/office/officeart/2005/8/layout/vList5"/>
    <dgm:cxn modelId="{9B77A0AA-0795-41ED-B417-65DF95CF332A}" type="presParOf" srcId="{80E13357-B766-4557-A035-090EBB43D97B}" destId="{C722A31D-A69E-422B-9373-2441A5147F0D}" srcOrd="0" destOrd="0" presId="urn:microsoft.com/office/officeart/2005/8/layout/vList5"/>
    <dgm:cxn modelId="{E724F707-078B-4EB6-B853-DF4A5B160B96}" type="presParOf" srcId="{80E13357-B766-4557-A035-090EBB43D97B}" destId="{77E0A607-7A7E-4547-9D43-8539DB540AA0}" srcOrd="1" destOrd="0" presId="urn:microsoft.com/office/officeart/2005/8/layout/vList5"/>
    <dgm:cxn modelId="{20D29C4C-F351-4641-9B86-34D35BC90B0F}" type="presParOf" srcId="{67C20D00-C58F-4EC9-896D-5133D0ACDAC5}" destId="{DE2739ED-7CA2-4619-859C-C59115C07329}" srcOrd="1" destOrd="0" presId="urn:microsoft.com/office/officeart/2005/8/layout/vList5"/>
    <dgm:cxn modelId="{621DA31F-CBC7-436F-BAB9-A16457CEC53E}" type="presParOf" srcId="{67C20D00-C58F-4EC9-896D-5133D0ACDAC5}" destId="{88B75609-1ADD-4706-9792-E8599C99B60F}" srcOrd="2" destOrd="0" presId="urn:microsoft.com/office/officeart/2005/8/layout/vList5"/>
    <dgm:cxn modelId="{F4FDC580-C051-425B-9F77-AEC970BE563E}" type="presParOf" srcId="{88B75609-1ADD-4706-9792-E8599C99B60F}" destId="{2854BC75-CEAB-4FA5-9FBD-9F53F0AF2B19}" srcOrd="0" destOrd="0" presId="urn:microsoft.com/office/officeart/2005/8/layout/vList5"/>
    <dgm:cxn modelId="{143A62B5-F0C6-448A-9BF3-3CB767E14C7A}" type="presParOf" srcId="{88B75609-1ADD-4706-9792-E8599C99B60F}" destId="{E2304EB8-F90F-4AEE-BC9B-D54F9219198A}" srcOrd="1" destOrd="0" presId="urn:microsoft.com/office/officeart/2005/8/layout/vList5"/>
    <dgm:cxn modelId="{AE74F2BF-47CB-48BC-9440-0F64EAFA7C2F}" type="presParOf" srcId="{67C20D00-C58F-4EC9-896D-5133D0ACDAC5}" destId="{A1E46FC3-7396-45DF-938D-104B0B6BBDB2}" srcOrd="3" destOrd="0" presId="urn:microsoft.com/office/officeart/2005/8/layout/vList5"/>
    <dgm:cxn modelId="{7A87BA5E-76A7-428F-8783-A4EA6DB7D5A9}" type="presParOf" srcId="{67C20D00-C58F-4EC9-896D-5133D0ACDAC5}" destId="{E4D08AD7-4BB9-4F73-B087-CCC66B73D9E1}" srcOrd="4" destOrd="0" presId="urn:microsoft.com/office/officeart/2005/8/layout/vList5"/>
    <dgm:cxn modelId="{62072D80-FD86-44E3-8628-4DBC07345B17}" type="presParOf" srcId="{E4D08AD7-4BB9-4F73-B087-CCC66B73D9E1}" destId="{A5E5EF4E-547D-4796-B144-87B684206843}" srcOrd="0" destOrd="0" presId="urn:microsoft.com/office/officeart/2005/8/layout/vList5"/>
    <dgm:cxn modelId="{0AB7B4EA-6262-4399-9649-1D069ABC9262}" type="presParOf" srcId="{E4D08AD7-4BB9-4F73-B087-CCC66B73D9E1}" destId="{62D66BC8-43FF-476D-B9F0-54462A51004D}" srcOrd="1" destOrd="0" presId="urn:microsoft.com/office/officeart/2005/8/layout/vList5"/>
    <dgm:cxn modelId="{47365F7A-C941-4365-B1FF-9832963BF21E}" type="presParOf" srcId="{67C20D00-C58F-4EC9-896D-5133D0ACDAC5}" destId="{EAD2692B-B08C-4D46-A68C-CA5D4206FC5D}" srcOrd="5" destOrd="0" presId="urn:microsoft.com/office/officeart/2005/8/layout/vList5"/>
    <dgm:cxn modelId="{C1F00FBA-382C-42C6-B35B-A3D2E21953FA}" type="presParOf" srcId="{67C20D00-C58F-4EC9-896D-5133D0ACDAC5}" destId="{9258A92D-EB41-4066-99FE-96EF068FA622}" srcOrd="6" destOrd="0" presId="urn:microsoft.com/office/officeart/2005/8/layout/vList5"/>
    <dgm:cxn modelId="{23F68AB4-5948-4E9D-BA0E-723FDFB93DAC}" type="presParOf" srcId="{9258A92D-EB41-4066-99FE-96EF068FA622}" destId="{F08C7819-D423-40F1-B5B9-65268EE9D99D}" srcOrd="0" destOrd="0" presId="urn:microsoft.com/office/officeart/2005/8/layout/vList5"/>
    <dgm:cxn modelId="{E7F3A774-DF19-4CBB-9FA5-6246982DC1D7}" type="presParOf" srcId="{9258A92D-EB41-4066-99FE-96EF068FA622}" destId="{1B0025BC-FEEA-470B-8530-9B082148C1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E0A607-7A7E-4547-9D43-8539DB540AA0}">
      <dsp:nvSpPr>
        <dsp:cNvPr id="0" name=""/>
        <dsp:cNvSpPr/>
      </dsp:nvSpPr>
      <dsp:spPr>
        <a:xfrm rot="5400000">
          <a:off x="5147679" y="-2859920"/>
          <a:ext cx="1491317" cy="7214667"/>
        </a:xfrm>
        <a:prstGeom prst="round2SameRect">
          <a:avLst/>
        </a:prstGeom>
        <a:solidFill>
          <a:schemeClr val="bg2">
            <a:lumMod val="9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Percentage of districts, health facilities meeting data accuracy, completeness, and timeliness standards</a:t>
          </a:r>
        </a:p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Average scores for use of information (scale of 0−100)</a:t>
          </a:r>
        </a:p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Level of RHIS data use; percentage of districts, health facilities having active RHIS data use mechanism(s)</a:t>
          </a:r>
        </a:p>
      </dsp:txBody>
      <dsp:txXfrm rot="-5400000">
        <a:off x="2286004" y="74555"/>
        <a:ext cx="7141867" cy="1345717"/>
      </dsp:txXfrm>
    </dsp:sp>
    <dsp:sp modelId="{C722A31D-A69E-422B-9373-2441A5147F0D}">
      <dsp:nvSpPr>
        <dsp:cNvPr id="0" name=""/>
        <dsp:cNvSpPr/>
      </dsp:nvSpPr>
      <dsp:spPr>
        <a:xfrm>
          <a:off x="0" y="69758"/>
          <a:ext cx="2033075" cy="1425065"/>
        </a:xfrm>
        <a:prstGeom prst="roundRect">
          <a:avLst/>
        </a:prstGeom>
        <a:solidFill>
          <a:srgbClr val="F2DE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>
              <a:solidFill>
                <a:srgbClr val="AA2573"/>
              </a:solidFill>
              <a:latin typeface="Century Gothic" panose="020B0502020202020204" pitchFamily="34" charset="0"/>
            </a:rPr>
            <a:t>Performance Diagnostic</a:t>
          </a:r>
          <a:r>
            <a:rPr lang="en-US" sz="2000" b="1" kern="1200" dirty="0">
              <a:solidFill>
                <a:srgbClr val="AA2573"/>
              </a:solidFill>
              <a:latin typeface="Century Gothic" panose="020B0502020202020204" pitchFamily="34" charset="0"/>
            </a:rPr>
            <a:t> Tool</a:t>
          </a:r>
        </a:p>
      </dsp:txBody>
      <dsp:txXfrm>
        <a:off x="69566" y="139324"/>
        <a:ext cx="1893943" cy="1285933"/>
      </dsp:txXfrm>
    </dsp:sp>
    <dsp:sp modelId="{E2304EB8-F90F-4AEE-BC9B-D54F9219198A}">
      <dsp:nvSpPr>
        <dsp:cNvPr id="0" name=""/>
        <dsp:cNvSpPr/>
      </dsp:nvSpPr>
      <dsp:spPr>
        <a:xfrm rot="5400000">
          <a:off x="5147679" y="-1275396"/>
          <a:ext cx="1491317" cy="7214667"/>
        </a:xfrm>
        <a:prstGeom prst="round2SameRect">
          <a:avLst/>
        </a:prstGeom>
        <a:solidFill>
          <a:schemeClr val="bg2">
            <a:lumMod val="9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Site- level average scores for critical HIS functions </a:t>
          </a:r>
        </a:p>
      </dsp:txBody>
      <dsp:txXfrm rot="-5400000">
        <a:off x="2286004" y="1659079"/>
        <a:ext cx="7141867" cy="1345717"/>
      </dsp:txXfrm>
    </dsp:sp>
    <dsp:sp modelId="{2854BC75-CEAB-4FA5-9FBD-9F53F0AF2B19}">
      <dsp:nvSpPr>
        <dsp:cNvPr id="0" name=""/>
        <dsp:cNvSpPr/>
      </dsp:nvSpPr>
      <dsp:spPr>
        <a:xfrm>
          <a:off x="0" y="1654283"/>
          <a:ext cx="2033075" cy="1425065"/>
        </a:xfrm>
        <a:prstGeom prst="roundRect">
          <a:avLst/>
        </a:prstGeom>
        <a:solidFill>
          <a:srgbClr val="D592B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AA2573"/>
              </a:solidFill>
              <a:latin typeface="Century Gothic" panose="020B0502020202020204" pitchFamily="34" charset="0"/>
            </a:rPr>
            <a:t>MAT</a:t>
          </a:r>
        </a:p>
      </dsp:txBody>
      <dsp:txXfrm>
        <a:off x="69566" y="1723849"/>
        <a:ext cx="1893943" cy="1285933"/>
      </dsp:txXfrm>
    </dsp:sp>
    <dsp:sp modelId="{62D66BC8-43FF-476D-B9F0-54462A51004D}">
      <dsp:nvSpPr>
        <dsp:cNvPr id="0" name=""/>
        <dsp:cNvSpPr/>
      </dsp:nvSpPr>
      <dsp:spPr>
        <a:xfrm rot="5400000">
          <a:off x="5147679" y="309128"/>
          <a:ext cx="1491317" cy="7214667"/>
        </a:xfrm>
        <a:prstGeom prst="round2SameRect">
          <a:avLst/>
        </a:prstGeom>
        <a:solidFill>
          <a:schemeClr val="bg2">
            <a:lumMod val="9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Knowledge, confidence, and competence levels</a:t>
          </a:r>
        </a:p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Personal staff feelings about motivation and reward systems</a:t>
          </a:r>
        </a:p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Staff views on promoting the culture of information </a:t>
          </a:r>
        </a:p>
      </dsp:txBody>
      <dsp:txXfrm rot="-5400000">
        <a:off x="2286004" y="3243603"/>
        <a:ext cx="7141867" cy="1345717"/>
      </dsp:txXfrm>
    </dsp:sp>
    <dsp:sp modelId="{A5E5EF4E-547D-4796-B144-87B684206843}">
      <dsp:nvSpPr>
        <dsp:cNvPr id="0" name=""/>
        <dsp:cNvSpPr/>
      </dsp:nvSpPr>
      <dsp:spPr>
        <a:xfrm>
          <a:off x="0" y="3238807"/>
          <a:ext cx="2033075" cy="1425065"/>
        </a:xfrm>
        <a:prstGeom prst="roundRect">
          <a:avLst/>
        </a:prstGeom>
        <a:solidFill>
          <a:srgbClr val="BF5C9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Century Gothic" panose="020B0502020202020204" pitchFamily="34" charset="0"/>
            </a:rPr>
            <a:t>OBAT</a:t>
          </a:r>
        </a:p>
      </dsp:txBody>
      <dsp:txXfrm>
        <a:off x="69566" y="3308373"/>
        <a:ext cx="1893943" cy="1285933"/>
      </dsp:txXfrm>
    </dsp:sp>
    <dsp:sp modelId="{1B0025BC-FEEA-470B-8530-9B082148C1D2}">
      <dsp:nvSpPr>
        <dsp:cNvPr id="0" name=""/>
        <dsp:cNvSpPr/>
      </dsp:nvSpPr>
      <dsp:spPr>
        <a:xfrm rot="5400000">
          <a:off x="5147679" y="1893653"/>
          <a:ext cx="1491317" cy="7214667"/>
        </a:xfrm>
        <a:prstGeom prst="round2SameRect">
          <a:avLst/>
        </a:prstGeom>
        <a:solidFill>
          <a:schemeClr val="bg2">
            <a:lumMod val="9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Proportion of sites having RHIS materials available and/or experiencing </a:t>
          </a:r>
          <a:r>
            <a:rPr lang="en-US" sz="1800" kern="1200" dirty="0" err="1">
              <a:latin typeface="Century Gothic" panose="020B0502020202020204" pitchFamily="34" charset="0"/>
            </a:rPr>
            <a:t>stockouts</a:t>
          </a:r>
          <a:endParaRPr lang="en-US" sz="1800" kern="1200" dirty="0">
            <a:latin typeface="Century Gothic" panose="020B0502020202020204" pitchFamily="34" charset="0"/>
          </a:endParaRPr>
        </a:p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Mean numbers of specific health staff</a:t>
          </a:r>
        </a:p>
        <a:p>
          <a:pPr marL="233363" lvl="1" indent="-2333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panose="020B0502020202020204" pitchFamily="34" charset="0"/>
            </a:rPr>
            <a:t>Proportion of staff who benefited from RHIS training</a:t>
          </a:r>
        </a:p>
      </dsp:txBody>
      <dsp:txXfrm rot="-5400000">
        <a:off x="2286004" y="4828128"/>
        <a:ext cx="7141867" cy="1345717"/>
      </dsp:txXfrm>
    </dsp:sp>
    <dsp:sp modelId="{F08C7819-D423-40F1-B5B9-65268EE9D99D}">
      <dsp:nvSpPr>
        <dsp:cNvPr id="0" name=""/>
        <dsp:cNvSpPr/>
      </dsp:nvSpPr>
      <dsp:spPr>
        <a:xfrm>
          <a:off x="0" y="4823332"/>
          <a:ext cx="2033075" cy="1425065"/>
        </a:xfrm>
        <a:prstGeom prst="roundRect">
          <a:avLst/>
        </a:prstGeom>
        <a:solidFill>
          <a:srgbClr val="AA257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Century Gothic" panose="020B0502020202020204" pitchFamily="34" charset="0"/>
            </a:rPr>
            <a:t>Facility/Office Checklist</a:t>
          </a:r>
        </a:p>
      </dsp:txBody>
      <dsp:txXfrm>
        <a:off x="69566" y="4892898"/>
        <a:ext cx="1893943" cy="1285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0.28104</cdr:x>
      <cdr:y>0.07154</cdr:y>
    </cdr:from>
    <cdr:to>
      <cdr:x>0.83186</cdr:x>
      <cdr:y>0.14665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19923" y="359789"/>
          <a:ext cx="4742877" cy="3777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b="1" dirty="0">
              <a:latin typeface="Century Gothic" panose="020B0502020202020204" pitchFamily="34" charset="0"/>
            </a:rPr>
            <a:t>Level of information use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0.15179</cdr:x>
      <cdr:y>0.02817</cdr:y>
    </cdr:from>
    <cdr:to>
      <cdr:x>0.84821</cdr:x>
      <cdr:y>0.11215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5399" y="152400"/>
          <a:ext cx="5943599" cy="4543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b="1" dirty="0">
              <a:latin typeface="Century Gothic" panose="020B0502020202020204" pitchFamily="34" charset="0"/>
            </a:rPr>
            <a:t>RHIS data</a:t>
          </a:r>
          <a:r>
            <a:rPr lang="en-US" sz="2400" b="1" baseline="0" dirty="0">
              <a:latin typeface="Century Gothic" panose="020B0502020202020204" pitchFamily="34" charset="0"/>
            </a:rPr>
            <a:t> display and update status</a:t>
          </a:r>
          <a:endParaRPr lang="en-US" sz="2400" b="1" dirty="0">
            <a:latin typeface="Century Gothic" panose="020B0502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0.09813</cdr:x>
      <cdr:y>0.04054</cdr:y>
    </cdr:from>
    <cdr:to>
      <cdr:x>0.85514</cdr:x>
      <cdr:y>0.13987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00099" y="228600"/>
          <a:ext cx="6172200" cy="5601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b="1" dirty="0">
              <a:latin typeface="Century Gothic" panose="020B0502020202020204" pitchFamily="34" charset="0"/>
            </a:rPr>
            <a:t>RHIS task self-efficacy and competency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0.02804</cdr:x>
      <cdr:y>0</cdr:y>
    </cdr:from>
    <cdr:to>
      <cdr:x>1</cdr:x>
      <cdr:y>0.19279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0" y="0"/>
          <a:ext cx="7924799" cy="10191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b="1" dirty="0">
              <a:latin typeface="Century Gothic" panose="020B0502020202020204" pitchFamily="34" charset="0"/>
            </a:rPr>
            <a:t>RHIS task self-efficacy (confidence)</a:t>
          </a:r>
          <a:r>
            <a:rPr lang="en-US" sz="2400" b="1" baseline="0" dirty="0">
              <a:latin typeface="Century Gothic" panose="020B0502020202020204" pitchFamily="34" charset="0"/>
            </a:rPr>
            <a:t> and competence levels </a:t>
          </a:r>
          <a:endParaRPr lang="en-US" sz="2400" b="1" dirty="0">
            <a:latin typeface="Century Gothic" panose="020B0502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8105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65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xfrm>
            <a:off x="1004931" y="3691360"/>
            <a:ext cx="8048539" cy="349784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5415"/>
            <a:r>
              <a:rPr lang="en-US" altLang="en-US" sz="1400" dirty="0">
                <a:latin typeface="Garamond" panose="02020404030301010803" pitchFamily="18" charset="0"/>
              </a:rPr>
              <a:t>Regional level was not assessed in 2008; </a:t>
            </a:r>
            <a:r>
              <a:rPr lang="en-US" altLang="en-US" sz="1400" baseline="0" dirty="0" smtClean="0">
                <a:latin typeface="Garamond" panose="02020404030301010803" pitchFamily="18" charset="0"/>
              </a:rPr>
              <a:t>data quality was at </a:t>
            </a:r>
            <a:r>
              <a:rPr lang="en-US" altLang="en-US" sz="1400" dirty="0" smtClean="0">
                <a:latin typeface="Garamond" panose="02020404030301010803" pitchFamily="18" charset="0"/>
              </a:rPr>
              <a:t>50</a:t>
            </a:r>
            <a:r>
              <a:rPr lang="en-US" altLang="en-US" sz="1400" dirty="0">
                <a:latin typeface="Garamond" panose="02020404030301010803" pitchFamily="18" charset="0"/>
              </a:rPr>
              <a:t>% in </a:t>
            </a:r>
            <a:r>
              <a:rPr lang="en-US" altLang="en-US" sz="1400" dirty="0" smtClean="0">
                <a:latin typeface="Garamond" panose="02020404030301010803" pitchFamily="18" charset="0"/>
              </a:rPr>
              <a:t>2012</a:t>
            </a:r>
            <a:r>
              <a:rPr lang="en-US" altLang="en-US" sz="1400" baseline="0" dirty="0" smtClean="0">
                <a:latin typeface="Garamond" panose="02020404030301010803" pitchFamily="18" charset="0"/>
              </a:rPr>
              <a:t> for the regional level.</a:t>
            </a:r>
            <a:endParaRPr lang="en-US" altLang="en-US" sz="1400" dirty="0">
              <a:latin typeface="Garamond" panose="02020404030301010803" pitchFamily="18" charset="0"/>
            </a:endParaRPr>
          </a:p>
          <a:p>
            <a:pPr defTabSz="915415"/>
            <a:endParaRPr lang="en-US" altLang="en-US" sz="1400" dirty="0">
              <a:latin typeface="Garamond" panose="02020404030301010803" pitchFamily="18" charset="0"/>
            </a:endParaRPr>
          </a:p>
          <a:p>
            <a:pPr defTabSz="915415"/>
            <a:endParaRPr lang="en-US" altLang="en-US" sz="1400" dirty="0">
              <a:latin typeface="Garamond" panose="02020404030301010803" pitchFamily="18" charset="0"/>
            </a:endParaRPr>
          </a:p>
          <a:p>
            <a:pPr defTabSz="915415"/>
            <a:r>
              <a:rPr lang="en-US" altLang="en-US" sz="1400" dirty="0">
                <a:latin typeface="Garamond" panose="02020404030301010803" pitchFamily="18" charset="0"/>
              </a:rPr>
              <a:t>Note: </a:t>
            </a:r>
            <a:r>
              <a:rPr lang="en-US" altLang="en-US" sz="1400" dirty="0" smtClean="0">
                <a:latin typeface="Garamond" panose="02020404030301010803" pitchFamily="18" charset="0"/>
              </a:rPr>
              <a:t>From </a:t>
            </a:r>
            <a:r>
              <a:rPr lang="en-US" altLang="en-US" sz="1400" dirty="0">
                <a:latin typeface="Garamond" panose="02020404030301010803" pitchFamily="18" charset="0"/>
              </a:rPr>
              <a:t>2009 to 2011, facilities were trained on the HIV data collection tool and not on data use.</a:t>
            </a:r>
          </a:p>
          <a:p>
            <a:pPr defTabSz="915415"/>
            <a:endParaRPr lang="en-US" altLang="en-US" dirty="0"/>
          </a:p>
          <a:p>
            <a:pPr defTabSz="915415"/>
            <a:endParaRPr lang="en-US" altLang="en-US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5697638" y="7382720"/>
            <a:ext cx="4358489" cy="388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8255" indent="-2916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6546" indent="-23330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3164" indent="-23330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9782" indent="-23330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6401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3019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9637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6256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DF1F1D-2DE3-4C92-88EE-9221261A54AA}" type="slidenum">
              <a:rPr lang="en-US" altLang="en-US" smtClean="0"/>
              <a:pPr eaLnBrk="1" hangingPunct="1"/>
              <a:t>11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7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RHIS operations: planning, quality standards, supervision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Information infrastructure: information and communications technology (ICT)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Other resources: RHIS materials, equipment, transportation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432" y="7382431"/>
            <a:ext cx="4358640" cy="38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F16721-2AD9-40FF-AD4F-7AA626713A6B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56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66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2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724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56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9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4931" y="3691360"/>
            <a:ext cx="8048539" cy="349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638" y="7382720"/>
            <a:ext cx="4358489" cy="38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701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701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701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D7BB015-8DDD-4519-B9D3-FF64193048EF}" type="slidenum">
              <a:rPr lang="en-US" altLang="en-US" smtClean="0">
                <a:latin typeface="Arial" pitchFamily="34" charset="0"/>
                <a:cs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woreda is the equivalent of a district in Ethiopia.</a:t>
            </a:r>
          </a:p>
        </p:txBody>
      </p:sp>
    </p:spTree>
    <p:extLst>
      <p:ext uri="{BB962C8B-B14F-4D97-AF65-F5344CB8AC3E}">
        <p14:creationId xmlns:p14="http://schemas.microsoft.com/office/powerpoint/2010/main" val="2604763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233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089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677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432" y="7382431"/>
            <a:ext cx="4358640" cy="3886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F6D826-EFFA-4A5F-B13D-7D6447324128}" type="slidenum">
              <a:rPr lang="en-US" alt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alt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432" y="7382431"/>
            <a:ext cx="4358640" cy="3886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C43831-31E7-4E96-8BA0-929912904049}" type="slidenum">
              <a:rPr lang="en-US" alt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alt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432" y="7382431"/>
            <a:ext cx="4358640" cy="3886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C43831-31E7-4E96-8BA0-929912904049}" type="slidenum">
              <a:rPr lang="en-US" alt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976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1273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28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60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09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  <a:cs typeface="Arial" charset="0"/>
              </a:rPr>
              <a:t>What kinds of decisions are made?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Day-to-day program management 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Planning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Budgeting 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Medical supply and drug management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Human resource management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Monitoring of key objectives, </a:t>
            </a:r>
            <a:r>
              <a:rPr lang="en-US" altLang="en-US" sz="1400" dirty="0" smtClean="0">
                <a:latin typeface="Garamond" panose="02020404030301010803" pitchFamily="18" charset="0"/>
              </a:rPr>
              <a:t>e.g., </a:t>
            </a:r>
            <a:r>
              <a:rPr lang="en-US" altLang="en-US" sz="1400" dirty="0">
                <a:latin typeface="Garamond" panose="02020404030301010803" pitchFamily="18" charset="0"/>
              </a:rPr>
              <a:t>service improvement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1400" dirty="0">
                <a:latin typeface="Garamond" panose="02020404030301010803" pitchFamily="18" charset="0"/>
              </a:rPr>
              <a:t>Identification of emerging issues, such as emerging epidemics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432" y="7382431"/>
            <a:ext cx="4358640" cy="38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0DC231-E162-46EA-ACD8-57C9A4430B21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52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2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596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708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788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9801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400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6198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1563" y="311256"/>
            <a:ext cx="2133918" cy="599302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318" y="311256"/>
            <a:ext cx="6237605" cy="59930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0991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318" y="311256"/>
            <a:ext cx="8539163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6318" y="1813560"/>
            <a:ext cx="8539163" cy="449072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851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849880"/>
            <a:ext cx="10058400" cy="492252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1018824">
              <a:defRPr/>
            </a:pPr>
            <a:endParaRPr lang="en-US" sz="2000" dirty="0">
              <a:solidFill>
                <a:srgbClr val="777777"/>
              </a:solidFill>
            </a:endParaRPr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2355692" y="863601"/>
            <a:ext cx="5347018" cy="85280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38200" y="2245360"/>
            <a:ext cx="8549640" cy="30226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5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838200" y="5440680"/>
            <a:ext cx="8549640" cy="1381760"/>
          </a:xfrm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73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355692" y="863601"/>
            <a:ext cx="5347018" cy="85280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38200" y="2245360"/>
            <a:ext cx="5113020" cy="3022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3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838200" y="5440680"/>
            <a:ext cx="5113020" cy="138176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6202680" y="2245360"/>
            <a:ext cx="2933700" cy="457708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</p:spTree>
    <p:extLst>
      <p:ext uri="{BB962C8B-B14F-4D97-AF65-F5344CB8AC3E}">
        <p14:creationId xmlns:p14="http://schemas.microsoft.com/office/powerpoint/2010/main" val="131051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AA257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738664"/>
          </a:xfrm>
        </p:spPr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8D6B6E-16FA-4CAE-B80D-ED6ADF558AA0}" type="slidenum">
              <a:rPr lang="en-IN" smtClean="0">
                <a:solidFill>
                  <a:srgbClr val="002A6C"/>
                </a:solidFill>
              </a:rPr>
              <a:pPr/>
              <a:t>‹#›</a:t>
            </a:fld>
            <a:endParaRPr lang="en-IN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99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>
                <a:solidFill>
                  <a:srgbClr val="5F5F5F"/>
                </a:solidFill>
              </a:defRPr>
            </a:lvl1pPr>
            <a:lvl2pPr>
              <a:defRPr sz="27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2000">
                <a:solidFill>
                  <a:srgbClr val="5F5F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>
                <a:solidFill>
                  <a:srgbClr val="5F5F5F"/>
                </a:solidFill>
              </a:defRPr>
            </a:lvl1pPr>
            <a:lvl2pPr>
              <a:defRPr sz="27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2000">
                <a:solidFill>
                  <a:srgbClr val="5F5F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11EE9-B1D2-47C8-8DA7-4D1AE08C170F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57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>
                <a:solidFill>
                  <a:srgbClr val="5F5F5F"/>
                </a:solidFill>
              </a:defRPr>
            </a:lvl1pPr>
            <a:lvl2pPr>
              <a:defRPr sz="25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E4E26-E8F4-4774-8B35-AE1755917925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50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2C00-2B1A-482E-98AE-E902D11C88D0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673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BB08B-2EB8-40BE-B201-9B2F1E5B4B0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4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63112" y="2076238"/>
            <a:ext cx="8465820" cy="16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18824">
              <a:defRPr/>
            </a:pPr>
            <a:r>
              <a:rPr lang="en-US" altLang="en-US" sz="3800" dirty="0">
                <a:solidFill>
                  <a:srgbClr val="002A6C"/>
                </a:solidFill>
                <a:latin typeface="Gill Sans MT" pitchFamily="34" charset="0"/>
              </a:rPr>
              <a:t>For more information, please visit</a:t>
            </a:r>
          </a:p>
          <a:p>
            <a:pPr algn="ctr" defTabSz="1018824">
              <a:defRPr/>
            </a:pPr>
            <a:r>
              <a:rPr lang="en-US" altLang="en-US" sz="3800" b="1" dirty="0">
                <a:solidFill>
                  <a:srgbClr val="002A6C"/>
                </a:solidFill>
                <a:latin typeface="Gill Sans MT" pitchFamily="34" charset="0"/>
              </a:rPr>
              <a:t>www.mcsprogram.org</a:t>
            </a:r>
          </a:p>
          <a:p>
            <a:pPr defTabSz="1018824">
              <a:defRPr/>
            </a:pPr>
            <a:endParaRPr lang="en-US" altLang="en-US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63112" y="4231640"/>
            <a:ext cx="8465820" cy="10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18824">
              <a:defRPr/>
            </a:pPr>
            <a:r>
              <a:rPr lang="en-US" altLang="en-US" sz="1600" dirty="0">
                <a:solidFill>
                  <a:srgbClr val="000000"/>
                </a:solidFill>
                <a:latin typeface="Gill Sans MT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56482" y="6822441"/>
            <a:ext cx="7879080" cy="43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1018824">
              <a:defRPr/>
            </a:pPr>
            <a:r>
              <a:rPr lang="en-US" altLang="en-US" sz="31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3832220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5"/>
            <a:ext cx="854964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1" y="4352545"/>
            <a:ext cx="70408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5286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1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AA2573"/>
          </a:solidFill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2"/>
            <a:ext cx="7950200" cy="537840"/>
          </a:xfrm>
        </p:spPr>
        <p:txBody>
          <a:bodyPr lIns="0" tIns="0" rIns="0" bIns="0"/>
          <a:lstStyle>
            <a:lvl1pPr>
              <a:defRPr sz="3495" b="1" i="0">
                <a:solidFill>
                  <a:schemeClr val="bg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85612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2"/>
            <a:ext cx="7950200" cy="537840"/>
          </a:xfrm>
        </p:spPr>
        <p:txBody>
          <a:bodyPr lIns="0" tIns="0" rIns="0" bIns="0"/>
          <a:lstStyle>
            <a:lvl1pPr>
              <a:defRPr sz="3495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3"/>
            <a:ext cx="43754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3"/>
            <a:ext cx="43754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15493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2"/>
            <a:ext cx="7950200" cy="537840"/>
          </a:xfrm>
        </p:spPr>
        <p:txBody>
          <a:bodyPr lIns="0" tIns="0" rIns="0" bIns="0"/>
          <a:lstStyle>
            <a:lvl1pPr>
              <a:defRPr sz="3495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469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383792"/>
            <a:ext cx="10058400" cy="5036185"/>
          </a:xfrm>
          <a:custGeom>
            <a:avLst/>
            <a:gdLst/>
            <a:ahLst/>
            <a:cxnLst/>
            <a:rect l="l" t="t" r="r" b="b"/>
            <a:pathLst>
              <a:path w="10058400" h="5036185">
                <a:moveTo>
                  <a:pt x="0" y="5036058"/>
                </a:moveTo>
                <a:lnTo>
                  <a:pt x="10058400" y="5036058"/>
                </a:lnTo>
                <a:lnTo>
                  <a:pt x="10058400" y="0"/>
                </a:lnTo>
                <a:lnTo>
                  <a:pt x="0" y="0"/>
                </a:lnTo>
                <a:lnTo>
                  <a:pt x="0" y="5036058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17" name="bk object 17"/>
          <p:cNvSpPr/>
          <p:nvPr/>
        </p:nvSpPr>
        <p:spPr>
          <a:xfrm>
            <a:off x="1523" y="0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58400" cy="1384300"/>
          </a:xfrm>
          <a:custGeom>
            <a:avLst/>
            <a:gdLst/>
            <a:ahLst/>
            <a:cxnLst/>
            <a:rect l="l" t="t" r="r" b="b"/>
            <a:pathLst>
              <a:path w="10058400" h="1384300">
                <a:moveTo>
                  <a:pt x="0" y="1383791"/>
                </a:moveTo>
                <a:lnTo>
                  <a:pt x="10058400" y="1383791"/>
                </a:lnTo>
                <a:lnTo>
                  <a:pt x="10058400" y="0"/>
                </a:lnTo>
                <a:lnTo>
                  <a:pt x="0" y="0"/>
                </a:lnTo>
                <a:lnTo>
                  <a:pt x="0" y="1383791"/>
                </a:lnTo>
                <a:close/>
              </a:path>
            </a:pathLst>
          </a:custGeom>
          <a:solidFill>
            <a:srgbClr val="AA2573"/>
          </a:solidFill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71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383791"/>
            <a:ext cx="10058400" cy="5036185"/>
          </a:xfrm>
          <a:custGeom>
            <a:avLst/>
            <a:gdLst/>
            <a:ahLst/>
            <a:cxnLst/>
            <a:rect l="l" t="t" r="r" b="b"/>
            <a:pathLst>
              <a:path w="10058400" h="5036185">
                <a:moveTo>
                  <a:pt x="0" y="5036058"/>
                </a:moveTo>
                <a:lnTo>
                  <a:pt x="10058400" y="5036058"/>
                </a:lnTo>
                <a:lnTo>
                  <a:pt x="10058400" y="0"/>
                </a:lnTo>
                <a:lnTo>
                  <a:pt x="0" y="0"/>
                </a:lnTo>
                <a:lnTo>
                  <a:pt x="0" y="5036058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1523" y="0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58400" cy="1384300"/>
          </a:xfrm>
          <a:custGeom>
            <a:avLst/>
            <a:gdLst/>
            <a:ahLst/>
            <a:cxnLst/>
            <a:rect l="l" t="t" r="r" b="b"/>
            <a:pathLst>
              <a:path w="10058400" h="1384300">
                <a:moveTo>
                  <a:pt x="0" y="1383791"/>
                </a:moveTo>
                <a:lnTo>
                  <a:pt x="10058400" y="1383791"/>
                </a:lnTo>
                <a:lnTo>
                  <a:pt x="10058400" y="0"/>
                </a:lnTo>
                <a:lnTo>
                  <a:pt x="0" y="0"/>
                </a:lnTo>
                <a:lnTo>
                  <a:pt x="0" y="1383791"/>
                </a:lnTo>
                <a:close/>
              </a:path>
            </a:pathLst>
          </a:custGeom>
          <a:solidFill>
            <a:srgbClr val="AA257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354320"/>
            <a:ext cx="10058400" cy="24180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82" tIns="50941" rIns="101882" bIns="50941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5" name="Picture 5" descr="Vertical_RGB_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733" y="6090180"/>
            <a:ext cx="1145540" cy="96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logo_2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788" y="6097377"/>
            <a:ext cx="1005840" cy="98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490" y="6178339"/>
            <a:ext cx="2998312" cy="101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507" y="6032607"/>
            <a:ext cx="832961" cy="103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4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754380" y="622512"/>
            <a:ext cx="8549640" cy="2475653"/>
          </a:xfrm>
        </p:spPr>
        <p:txBody>
          <a:bodyPr/>
          <a:lstStyle>
            <a:lvl1pPr algn="ctr">
              <a:defRPr sz="45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08760" y="3486785"/>
            <a:ext cx="7040880" cy="1986280"/>
          </a:xfrm>
        </p:spPr>
        <p:txBody>
          <a:bodyPr/>
          <a:lstStyle>
            <a:lvl1pPr marL="0" indent="0"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2700"/>
            </a:lvl1pPr>
          </a:lstStyle>
          <a:p>
            <a:pPr lvl="0"/>
            <a:r>
              <a:rPr lang="en-US" altLang="en-US" noProof="0"/>
              <a:t>Your Name Here</a:t>
            </a:r>
          </a:p>
          <a:p>
            <a:pPr lvl="0"/>
            <a:r>
              <a:rPr lang="en-US" altLang="en-US" noProof="0"/>
              <a:t>MEASURE Evaluation</a:t>
            </a:r>
          </a:p>
          <a:p>
            <a:pPr lvl="0"/>
            <a:r>
              <a:rPr lang="en-US" altLang="en-US" noProof="0"/>
              <a:t>Date Here</a:t>
            </a:r>
          </a:p>
        </p:txBody>
      </p:sp>
    </p:spTree>
    <p:extLst>
      <p:ext uri="{BB962C8B-B14F-4D97-AF65-F5344CB8AC3E}">
        <p14:creationId xmlns:p14="http://schemas.microsoft.com/office/powerpoint/2010/main" val="66768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522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258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317" y="1813560"/>
            <a:ext cx="4185762" cy="449072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9720" y="1813560"/>
            <a:ext cx="4185761" cy="449072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757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5060" y="3510998"/>
            <a:ext cx="7828279" cy="2176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7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33D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16318" y="311256"/>
            <a:ext cx="853916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318" y="1813560"/>
            <a:ext cx="8539163" cy="449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Line 6"/>
          <p:cNvSpPr>
            <a:spLocks noChangeShapeType="1"/>
          </p:cNvSpPr>
          <p:nvPr/>
        </p:nvSpPr>
        <p:spPr bwMode="auto">
          <a:xfrm>
            <a:off x="1397000" y="7340600"/>
            <a:ext cx="83261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882" tIns="50941" rIns="101882" bIns="5094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030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5pPr>
      <a:lvl6pPr marL="509412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6pPr>
      <a:lvl7pPr marL="1018824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7pPr>
      <a:lvl8pPr marL="1528237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8pPr>
      <a:lvl9pPr marL="2037649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9pPr>
    </p:titleStyle>
    <p:bodyStyle>
      <a:lvl1pPr marL="382059" indent="-382059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531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3pPr>
      <a:lvl4pPr marL="1782943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4pPr>
      <a:lvl5pPr marL="2292355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849880"/>
            <a:ext cx="10058400" cy="492252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1018824">
              <a:defRPr/>
            </a:pPr>
            <a:endParaRPr lang="en-US" sz="2000" dirty="0">
              <a:solidFill>
                <a:srgbClr val="777777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02920" y="311256"/>
            <a:ext cx="905256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2920" y="1813560"/>
            <a:ext cx="9052560" cy="51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 defTabSz="1018824">
              <a:defRPr/>
            </a:pPr>
            <a:fld id="{6F7FF5F5-22A0-4726-B52E-FB886CBB5E64}" type="slidenum">
              <a:rPr lang="en-US">
                <a:solidFill>
                  <a:srgbClr val="002A6C"/>
                </a:solidFill>
              </a:rPr>
              <a:pPr defTabSz="1018824"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lIns="101882" tIns="50941" rIns="101882" bIns="5094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4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9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5pPr>
      <a:lvl6pPr marL="509412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6pPr>
      <a:lvl7pPr marL="1018824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7pPr>
      <a:lvl8pPr marL="1528237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8pPr>
      <a:lvl9pPr marL="2037649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82059" indent="-38205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827795" indent="-31838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273531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782943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292355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5061" y="3510999"/>
            <a:ext cx="7828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7" y="7228333"/>
            <a:ext cx="321868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3"/>
            <a:ext cx="2313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3"/>
            <a:ext cx="2313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48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32832">
        <a:defRPr>
          <a:latin typeface="+mn-lt"/>
          <a:ea typeface="+mn-ea"/>
          <a:cs typeface="+mn-cs"/>
        </a:defRPr>
      </a:lvl2pPr>
      <a:lvl3pPr marL="665665">
        <a:defRPr>
          <a:latin typeface="+mn-lt"/>
          <a:ea typeface="+mn-ea"/>
          <a:cs typeface="+mn-cs"/>
        </a:defRPr>
      </a:lvl3pPr>
      <a:lvl4pPr marL="998498">
        <a:defRPr>
          <a:latin typeface="+mn-lt"/>
          <a:ea typeface="+mn-ea"/>
          <a:cs typeface="+mn-cs"/>
        </a:defRPr>
      </a:lvl4pPr>
      <a:lvl5pPr marL="1331330">
        <a:defRPr>
          <a:latin typeface="+mn-lt"/>
          <a:ea typeface="+mn-ea"/>
          <a:cs typeface="+mn-cs"/>
        </a:defRPr>
      </a:lvl5pPr>
      <a:lvl6pPr marL="1664162">
        <a:defRPr>
          <a:latin typeface="+mn-lt"/>
          <a:ea typeface="+mn-ea"/>
          <a:cs typeface="+mn-cs"/>
        </a:defRPr>
      </a:lvl6pPr>
      <a:lvl7pPr marL="1996995">
        <a:defRPr>
          <a:latin typeface="+mn-lt"/>
          <a:ea typeface="+mn-ea"/>
          <a:cs typeface="+mn-cs"/>
        </a:defRPr>
      </a:lvl7pPr>
      <a:lvl8pPr marL="2329827">
        <a:defRPr>
          <a:latin typeface="+mn-lt"/>
          <a:ea typeface="+mn-ea"/>
          <a:cs typeface="+mn-cs"/>
        </a:defRPr>
      </a:lvl8pPr>
      <a:lvl9pPr marL="266265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32832">
        <a:defRPr>
          <a:latin typeface="+mn-lt"/>
          <a:ea typeface="+mn-ea"/>
          <a:cs typeface="+mn-cs"/>
        </a:defRPr>
      </a:lvl2pPr>
      <a:lvl3pPr marL="665665">
        <a:defRPr>
          <a:latin typeface="+mn-lt"/>
          <a:ea typeface="+mn-ea"/>
          <a:cs typeface="+mn-cs"/>
        </a:defRPr>
      </a:lvl3pPr>
      <a:lvl4pPr marL="998498">
        <a:defRPr>
          <a:latin typeface="+mn-lt"/>
          <a:ea typeface="+mn-ea"/>
          <a:cs typeface="+mn-cs"/>
        </a:defRPr>
      </a:lvl4pPr>
      <a:lvl5pPr marL="1331330">
        <a:defRPr>
          <a:latin typeface="+mn-lt"/>
          <a:ea typeface="+mn-ea"/>
          <a:cs typeface="+mn-cs"/>
        </a:defRPr>
      </a:lvl5pPr>
      <a:lvl6pPr marL="1664162">
        <a:defRPr>
          <a:latin typeface="+mn-lt"/>
          <a:ea typeface="+mn-ea"/>
          <a:cs typeface="+mn-cs"/>
        </a:defRPr>
      </a:lvl6pPr>
      <a:lvl7pPr marL="1996995">
        <a:defRPr>
          <a:latin typeface="+mn-lt"/>
          <a:ea typeface="+mn-ea"/>
          <a:cs typeface="+mn-cs"/>
        </a:defRPr>
      </a:lvl7pPr>
      <a:lvl8pPr marL="2329827">
        <a:defRPr>
          <a:latin typeface="+mn-lt"/>
          <a:ea typeface="+mn-ea"/>
          <a:cs typeface="+mn-cs"/>
        </a:defRPr>
      </a:lvl8pPr>
      <a:lvl9pPr marL="266265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asureevaluation.org/prism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asureevaluation.org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0058400" cy="1313180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AA257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5"/>
          <p:cNvSpPr/>
          <p:nvPr/>
        </p:nvSpPr>
        <p:spPr>
          <a:xfrm>
            <a:off x="0" y="1313180"/>
            <a:ext cx="10058400" cy="5314315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7"/>
          <p:cNvSpPr txBox="1"/>
          <p:nvPr/>
        </p:nvSpPr>
        <p:spPr>
          <a:xfrm>
            <a:off x="609600" y="441675"/>
            <a:ext cx="8053655" cy="846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300"/>
              </a:lnSpc>
            </a:pPr>
            <a:r>
              <a:rPr lang="en-US" sz="3000" spc="-150" dirty="0">
                <a:solidFill>
                  <a:schemeClr val="bg1"/>
                </a:solidFill>
                <a:latin typeface="Century Gothic" panose="020B0502020202020204" pitchFamily="34" charset="0"/>
                <a:cs typeface="Futura LT Pro Book"/>
              </a:rPr>
              <a:t>Performance of Routine Information System Management (PRISM)</a:t>
            </a:r>
            <a:endParaRPr sz="3000" spc="-150" dirty="0">
              <a:solidFill>
                <a:schemeClr val="bg1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13" name="object 8"/>
          <p:cNvSpPr txBox="1"/>
          <p:nvPr/>
        </p:nvSpPr>
        <p:spPr>
          <a:xfrm>
            <a:off x="609600" y="1767814"/>
            <a:ext cx="8915399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495"/>
              </a:lnSpc>
            </a:pPr>
            <a:r>
              <a:rPr lang="en-US" sz="4800" b="1" spc="-229" dirty="0">
                <a:latin typeface="Century Gothic" panose="020B0502020202020204" pitchFamily="34" charset="0"/>
                <a:cs typeface="Futura LT Pro Book"/>
              </a:rPr>
              <a:t>Assessment Training </a:t>
            </a:r>
          </a:p>
          <a:p>
            <a:pPr marL="12700">
              <a:lnSpc>
                <a:spcPts val="6495"/>
              </a:lnSpc>
            </a:pPr>
            <a:r>
              <a:rPr lang="en-US" sz="4800" b="1" spc="-265" dirty="0">
                <a:solidFill>
                  <a:srgbClr val="AA2573"/>
                </a:solidFill>
                <a:latin typeface="Century Gothic" panose="020B0502020202020204" pitchFamily="34" charset="0"/>
                <a:cs typeface="Gill Sans MT"/>
              </a:rPr>
              <a:t>Session 9:</a:t>
            </a:r>
          </a:p>
          <a:p>
            <a:pPr marL="12700">
              <a:lnSpc>
                <a:spcPts val="5000"/>
              </a:lnSpc>
            </a:pPr>
            <a:r>
              <a:rPr lang="en-US" sz="4800" spc="-265" dirty="0">
                <a:latin typeface="Century Gothic" panose="020B0502020202020204" pitchFamily="34" charset="0"/>
                <a:cs typeface="Gill Sans MT"/>
              </a:rPr>
              <a:t>Assessment Analysis </a:t>
            </a:r>
            <a:endParaRPr sz="4800" dirty="0">
              <a:latin typeface="Century Gothic" panose="020B0502020202020204" pitchFamily="34" charset="0"/>
              <a:cs typeface="Gill Sans MT"/>
            </a:endParaRPr>
          </a:p>
        </p:txBody>
      </p:sp>
      <p:sp>
        <p:nvSpPr>
          <p:cNvPr id="14" name="object 9"/>
          <p:cNvSpPr txBox="1"/>
          <p:nvPr/>
        </p:nvSpPr>
        <p:spPr>
          <a:xfrm>
            <a:off x="5715000" y="5340234"/>
            <a:ext cx="4493260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50"/>
              </a:lnSpc>
            </a:pPr>
            <a:r>
              <a:rPr lang="en-US" sz="1600" b="1" dirty="0">
                <a:solidFill>
                  <a:srgbClr val="AA2573"/>
                </a:solidFill>
                <a:latin typeface="Century Gothic" panose="020B0502020202020204" pitchFamily="34" charset="0"/>
                <a:cs typeface="Futura LT Pro Book"/>
              </a:rPr>
              <a:t>MEASURE </a:t>
            </a:r>
            <a:r>
              <a:rPr lang="en-US" sz="1600" dirty="0">
                <a:solidFill>
                  <a:srgbClr val="AA2573"/>
                </a:solidFill>
                <a:latin typeface="Century Gothic" panose="020B0502020202020204" pitchFamily="34" charset="0"/>
                <a:cs typeface="Futura LT Pro Book"/>
              </a:rPr>
              <a:t>Evaluation</a:t>
            </a:r>
            <a:r>
              <a:rPr lang="en-US" sz="1600" b="1" dirty="0">
                <a:solidFill>
                  <a:srgbClr val="AA2573"/>
                </a:solidFill>
                <a:latin typeface="Century Gothic" panose="020B0502020202020204" pitchFamily="34" charset="0"/>
                <a:cs typeface="Futura LT Pro Book"/>
              </a:rPr>
              <a:t> </a:t>
            </a:r>
          </a:p>
          <a:p>
            <a:pPr marL="12700">
              <a:lnSpc>
                <a:spcPts val="2250"/>
              </a:lnSpc>
            </a:pPr>
            <a:endParaRPr lang="en-US" sz="1600" b="1" dirty="0">
              <a:solidFill>
                <a:srgbClr val="AA2573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12700">
              <a:lnSpc>
                <a:spcPts val="2250"/>
              </a:lnSpc>
            </a:pPr>
            <a:r>
              <a:rPr lang="en-US" sz="1600" b="1" dirty="0">
                <a:solidFill>
                  <a:srgbClr val="AA2573"/>
                </a:solidFill>
                <a:latin typeface="Century Gothic" panose="020B0502020202020204" pitchFamily="34" charset="0"/>
                <a:cs typeface="Futura LT Pro Book"/>
              </a:rPr>
              <a:t>Date:</a:t>
            </a:r>
            <a:endParaRPr sz="1600" b="1" dirty="0">
              <a:solidFill>
                <a:srgbClr val="AA2573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086600" y="6707546"/>
            <a:ext cx="2081893" cy="990600"/>
            <a:chOff x="7086600" y="6707546"/>
            <a:chExt cx="2081893" cy="9906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600" y="6707546"/>
              <a:ext cx="1158596" cy="9906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859946"/>
              <a:ext cx="710293" cy="685800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1295400"/>
            <a:ext cx="0" cy="5293360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96562"/>
            <a:ext cx="9052560" cy="897682"/>
          </a:xfrm>
        </p:spPr>
        <p:txBody>
          <a:bodyPr/>
          <a:lstStyle/>
          <a:p>
            <a:pPr algn="l" eaLnBrk="1" hangingPunct="1">
              <a:lnSpc>
                <a:spcPts val="3500"/>
              </a:lnSpc>
            </a:pPr>
            <a:r>
              <a:rPr lang="en-US" altLang="en-US" sz="3600" kern="1200" dirty="0">
                <a:latin typeface="Century Gothic" panose="020B0502020202020204" pitchFamily="34" charset="0"/>
              </a:rPr>
              <a:t>RHIS data displays and update status at the province level </a:t>
            </a:r>
            <a:r>
              <a:rPr lang="en-US" altLang="en-US" sz="3600" b="0" kern="1200" dirty="0">
                <a:latin typeface="Century Gothic" panose="020B0502020202020204" pitchFamily="34" charset="0"/>
              </a:rPr>
              <a:t>(Mali)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6079"/>
            <a:ext cx="10058401" cy="385769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0534713"/>
              </p:ext>
            </p:extLst>
          </p:nvPr>
        </p:nvGraphicFramePr>
        <p:xfrm>
          <a:off x="304800" y="1676400"/>
          <a:ext cx="943356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64136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742781" y="685800"/>
            <a:ext cx="9087019" cy="615553"/>
          </a:xfrm>
        </p:spPr>
        <p:txBody>
          <a:bodyPr/>
          <a:lstStyle/>
          <a:p>
            <a:pPr algn="l"/>
            <a:r>
              <a:rPr lang="en-US" altLang="en-US" sz="4000" kern="1200" dirty="0">
                <a:latin typeface="Century Gothic" panose="020B0502020202020204" pitchFamily="34" charset="0"/>
              </a:rPr>
              <a:t>Diagnostic tool results </a:t>
            </a:r>
            <a:r>
              <a:rPr lang="en-US" altLang="en-US" sz="4000" b="0" kern="1200" dirty="0">
                <a:latin typeface="Century Gothic" panose="020B0502020202020204" pitchFamily="34" charset="0"/>
              </a:rPr>
              <a:t>(Ivory Coast)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428007"/>
              </p:ext>
            </p:extLst>
          </p:nvPr>
        </p:nvGraphicFramePr>
        <p:xfrm>
          <a:off x="742782" y="2292139"/>
          <a:ext cx="8469464" cy="3846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5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5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50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50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50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374">
                <a:tc>
                  <a:txBody>
                    <a:bodyPr/>
                    <a:lstStyle/>
                    <a:p>
                      <a:pPr marL="115888" indent="-115888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2200" dirty="0">
                          <a:latin typeface="Century Gothic" panose="020B0502020202020204" pitchFamily="34" charset="0"/>
                        </a:rPr>
                        <a:t>RHIS  </a:t>
                      </a:r>
                      <a:br>
                        <a:rPr lang="en-US" sz="2200" dirty="0">
                          <a:latin typeface="Century Gothic" panose="020B0502020202020204" pitchFamily="34" charset="0"/>
                        </a:rPr>
                      </a:br>
                      <a:r>
                        <a:rPr lang="en-US" sz="2100" dirty="0">
                          <a:latin typeface="Century Gothic" panose="020B0502020202020204" pitchFamily="34" charset="0"/>
                        </a:rPr>
                        <a:t>performance</a:t>
                      </a:r>
                    </a:p>
                  </a:txBody>
                  <a:tcPr marL="100587" marR="100587" marT="51808" marB="518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5C9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entury Gothic" panose="020B0502020202020204" pitchFamily="34" charset="0"/>
                        </a:rPr>
                        <a:t>Health facilities</a:t>
                      </a:r>
                    </a:p>
                  </a:txBody>
                  <a:tcPr marL="100587" marR="100587" marT="51808" marB="5180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5C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entury Gothic" panose="020B0502020202020204" pitchFamily="34" charset="0"/>
                        </a:rPr>
                        <a:t>Districts</a:t>
                      </a:r>
                    </a:p>
                  </a:txBody>
                  <a:tcPr marL="100587" marR="100587" marT="51808" marB="5180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5C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558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100587" marR="100587" marT="51808" marB="518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entury Gothic" panose="020B0502020202020204" pitchFamily="34" charset="0"/>
                        </a:rPr>
                        <a:t>2008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entury Gothic" panose="020B0502020202020204" pitchFamily="34" charset="0"/>
                        </a:rPr>
                        <a:t>2012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entury Gothic" panose="020B0502020202020204" pitchFamily="34" charset="0"/>
                        </a:rPr>
                        <a:t>Status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entury Gothic" panose="020B0502020202020204" pitchFamily="34" charset="0"/>
                        </a:rPr>
                        <a:t>2008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entury Gothic" panose="020B0502020202020204" pitchFamily="34" charset="0"/>
                        </a:rPr>
                        <a:t>2012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entury Gothic" panose="020B0502020202020204" pitchFamily="34" charset="0"/>
                        </a:rPr>
                        <a:t>Status</a:t>
                      </a:r>
                    </a:p>
                  </a:txBody>
                  <a:tcPr marL="100587" marR="100587" marT="51808" marB="5180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D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856">
                <a:tc>
                  <a:txBody>
                    <a:bodyPr/>
                    <a:lstStyle/>
                    <a:p>
                      <a:r>
                        <a:rPr lang="en-US" sz="2200" b="1" dirty="0">
                          <a:latin typeface="Century Gothic" panose="020B0502020202020204" pitchFamily="34" charset="0"/>
                        </a:rPr>
                        <a:t>Data quality</a:t>
                      </a:r>
                    </a:p>
                  </a:txBody>
                  <a:tcPr marL="100587" marR="100587" marT="51808" marB="518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60%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Century Gothic" panose="020B0502020202020204" pitchFamily="34" charset="0"/>
                      </a:endParaRPr>
                    </a:p>
                  </a:txBody>
                  <a:tcPr marL="100587" marR="100587" marT="51808" marB="51808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81%</a:t>
                      </a:r>
                    </a:p>
                  </a:txBody>
                  <a:tcPr marL="100587" marR="100587" marT="51808" marB="51808" anchor="ctr"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Century Gothic" panose="020B0502020202020204" pitchFamily="34" charset="0"/>
                      </a:endParaRPr>
                    </a:p>
                  </a:txBody>
                  <a:tcPr marL="100587" marR="100587" marT="51808" marB="518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D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2830">
                <a:tc>
                  <a:txBody>
                    <a:bodyPr/>
                    <a:lstStyle/>
                    <a:p>
                      <a:r>
                        <a:rPr lang="en-US" sz="2200" b="1" dirty="0">
                          <a:latin typeface="Century Gothic" panose="020B0502020202020204" pitchFamily="34" charset="0"/>
                        </a:rPr>
                        <a:t>Data</a:t>
                      </a:r>
                      <a:r>
                        <a:rPr lang="en-US" sz="2200" b="1" baseline="0" dirty="0">
                          <a:latin typeface="Century Gothic" panose="020B0502020202020204" pitchFamily="34" charset="0"/>
                        </a:rPr>
                        <a:t> use</a:t>
                      </a:r>
                      <a:endParaRPr lang="en-US" sz="2200" b="1" dirty="0">
                        <a:latin typeface="Century Gothic" panose="020B0502020202020204" pitchFamily="34" charset="0"/>
                      </a:endParaRPr>
                    </a:p>
                  </a:txBody>
                  <a:tcPr marL="100587" marR="100587" marT="51808" marB="518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38%</a:t>
                      </a:r>
                    </a:p>
                  </a:txBody>
                  <a:tcPr marL="100587" marR="100587" marT="51808" marB="5180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38%</a:t>
                      </a:r>
                    </a:p>
                  </a:txBody>
                  <a:tcPr marL="100587" marR="100587" marT="51808" marB="5180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Century Gothic" panose="020B0502020202020204" pitchFamily="34" charset="0"/>
                      </a:endParaRPr>
                    </a:p>
                  </a:txBody>
                  <a:tcPr marL="100587" marR="100587" marT="51808" marB="5180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44%</a:t>
                      </a:r>
                    </a:p>
                  </a:txBody>
                  <a:tcPr marL="100587" marR="100587" marT="51808" marB="5180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entury Gothic" panose="020B0502020202020204" pitchFamily="34" charset="0"/>
                        </a:rPr>
                        <a:t>70%</a:t>
                      </a:r>
                    </a:p>
                  </a:txBody>
                  <a:tcPr marL="100587" marR="100587" marT="51808" marB="5180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Century Gothic" panose="020B0502020202020204" pitchFamily="34" charset="0"/>
                      </a:endParaRPr>
                    </a:p>
                  </a:txBody>
                  <a:tcPr marL="100587" marR="100587" marT="51808" marB="518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Up Arrow 5"/>
          <p:cNvSpPr/>
          <p:nvPr/>
        </p:nvSpPr>
        <p:spPr>
          <a:xfrm>
            <a:off x="5292884" y="4216347"/>
            <a:ext cx="396399" cy="593725"/>
          </a:xfrm>
          <a:prstGeom prst="upArrow">
            <a:avLst/>
          </a:prstGeom>
          <a:solidFill>
            <a:srgbClr val="D592B9"/>
          </a:solidFill>
          <a:ln>
            <a:solidFill>
              <a:srgbClr val="AA2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Up Arrow 6"/>
          <p:cNvSpPr/>
          <p:nvPr/>
        </p:nvSpPr>
        <p:spPr>
          <a:xfrm>
            <a:off x="8595916" y="4123690"/>
            <a:ext cx="396399" cy="591926"/>
          </a:xfrm>
          <a:prstGeom prst="upArrow">
            <a:avLst/>
          </a:prstGeom>
          <a:solidFill>
            <a:srgbClr val="D592B9"/>
          </a:solidFill>
          <a:ln>
            <a:solidFill>
              <a:srgbClr val="AA2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8588057" y="5216684"/>
            <a:ext cx="396399" cy="593725"/>
          </a:xfrm>
          <a:prstGeom prst="upArrow">
            <a:avLst/>
          </a:prstGeom>
          <a:solidFill>
            <a:srgbClr val="D592B9"/>
          </a:solidFill>
          <a:ln>
            <a:solidFill>
              <a:srgbClr val="AA2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 rot="5400000">
            <a:off x="5375937" y="5226290"/>
            <a:ext cx="408410" cy="574516"/>
          </a:xfrm>
          <a:prstGeom prst="upArrow">
            <a:avLst/>
          </a:prstGeom>
          <a:solidFill>
            <a:srgbClr val="D592B9"/>
          </a:solidFill>
          <a:ln>
            <a:solidFill>
              <a:srgbClr val="AA2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32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92964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Analysis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3048000"/>
            <a:ext cx="9144000" cy="1333983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  <a:t>Management Assessment Tool (MAT) </a:t>
            </a:r>
            <a:endParaRPr lang="en-US" altLang="en-US" sz="4000" kern="0" dirty="0">
              <a:solidFill>
                <a:srgbClr val="AA257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33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9906000" cy="677108"/>
          </a:xfrm>
        </p:spPr>
        <p:txBody>
          <a:bodyPr/>
          <a:lstStyle/>
          <a:p>
            <a:pPr algn="l" eaLnBrk="1" hangingPunct="1"/>
            <a:r>
              <a:rPr lang="en-US" altLang="en-US" sz="4400" kern="1200" dirty="0">
                <a:latin typeface="Century Gothic" panose="020B0502020202020204" pitchFamily="34" charset="0"/>
              </a:rPr>
              <a:t>RHIS Management Assessment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153400" cy="4970591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solidFill>
                  <a:srgbClr val="AA2573"/>
                </a:solidFill>
                <a:latin typeface="Century Gothic" panose="020B0502020202020204" pitchFamily="34" charset="0"/>
              </a:rPr>
              <a:t>Identify which elements of RHIS management are performing well and which are exhibiting problems</a:t>
            </a:r>
          </a:p>
          <a:p>
            <a:pPr marL="1082501" lvl="1" indent="-573089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altLang="en-US" sz="2800" dirty="0">
                <a:latin typeface="Century Gothic" panose="020B0502020202020204" pitchFamily="34" charset="0"/>
              </a:rPr>
              <a:t>Governance</a:t>
            </a:r>
          </a:p>
          <a:p>
            <a:pPr marL="1082501" lvl="1" indent="-573089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altLang="en-US" sz="2800" dirty="0">
                <a:latin typeface="Century Gothic" panose="020B0502020202020204" pitchFamily="34" charset="0"/>
              </a:rPr>
              <a:t>RHIS operations</a:t>
            </a:r>
          </a:p>
          <a:p>
            <a:pPr marL="1082501" lvl="1" indent="-573089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altLang="en-US" sz="2800" dirty="0">
                <a:latin typeface="Century Gothic" panose="020B0502020202020204" pitchFamily="34" charset="0"/>
              </a:rPr>
              <a:t>Information infrastructure</a:t>
            </a:r>
          </a:p>
          <a:p>
            <a:pPr marL="1082501" lvl="1" indent="-573089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altLang="en-US" sz="2800" dirty="0">
                <a:latin typeface="Century Gothic" panose="020B0502020202020204" pitchFamily="34" charset="0"/>
              </a:rPr>
              <a:t>Human resources</a:t>
            </a:r>
          </a:p>
          <a:p>
            <a:pPr marL="1082501" lvl="1" indent="-573089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altLang="en-US" sz="2800" dirty="0">
                <a:latin typeface="Century Gothic" panose="020B0502020202020204" pitchFamily="34" charset="0"/>
              </a:rPr>
              <a:t>Financial resources</a:t>
            </a:r>
          </a:p>
          <a:p>
            <a:pPr marL="1082501" lvl="1" indent="-573089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altLang="en-US" sz="2800" dirty="0">
                <a:latin typeface="Century Gothic" panose="020B0502020202020204" pitchFamily="34" charset="0"/>
              </a:rPr>
              <a:t>Other resources</a:t>
            </a:r>
          </a:p>
          <a:p>
            <a:pPr marL="509412" lvl="1">
              <a:defRPr/>
            </a:pPr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03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305800" cy="677108"/>
          </a:xfrm>
        </p:spPr>
        <p:txBody>
          <a:bodyPr/>
          <a:lstStyle/>
          <a:p>
            <a:pPr algn="l" eaLnBrk="1" hangingPunct="1"/>
            <a:r>
              <a:rPr lang="en-US" altLang="en-US" sz="4400" kern="1200" dirty="0">
                <a:latin typeface="Century Gothic" panose="020B0502020202020204" pitchFamily="34" charset="0"/>
              </a:rPr>
              <a:t>Data management processes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229600" cy="3365152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rgbClr val="AA2573"/>
                </a:solidFill>
                <a:latin typeface="Century Gothic" panose="020B0502020202020204" pitchFamily="34" charset="0"/>
                <a:cs typeface="Arial" charset="0"/>
              </a:rPr>
              <a:t>Describe the strengths and weaknesses of data management processes at the site you visited:</a:t>
            </a:r>
          </a:p>
          <a:p>
            <a:pPr marL="1371600" lvl="2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entury Gothic" panose="020B0502020202020204" pitchFamily="34" charset="0"/>
                <a:cs typeface="Arial" charset="0"/>
              </a:rPr>
              <a:t>Data recording </a:t>
            </a:r>
          </a:p>
          <a:p>
            <a:pPr marL="1371600" lvl="2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entury Gothic" panose="020B0502020202020204" pitchFamily="34" charset="0"/>
                <a:cs typeface="Arial" charset="0"/>
              </a:rPr>
              <a:t>Data transmission</a:t>
            </a:r>
          </a:p>
          <a:p>
            <a:pPr marL="1371600" lvl="2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entury Gothic" panose="020B0502020202020204" pitchFamily="34" charset="0"/>
                <a:cs typeface="Arial" charset="0"/>
              </a:rPr>
              <a:t>Data processing and analysis</a:t>
            </a:r>
          </a:p>
          <a:p>
            <a:pPr marL="1371600" lvl="2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entury Gothic" panose="020B0502020202020204" pitchFamily="34" charset="0"/>
                <a:cs typeface="Arial" charset="0"/>
              </a:rPr>
              <a:t>Data presentation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63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10134600" cy="1219200"/>
          </a:xfrm>
        </p:spPr>
        <p:txBody>
          <a:bodyPr rtlCol="0">
            <a:no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sz="3600" kern="1200" dirty="0">
                <a:latin typeface="Century Gothic" panose="020B0502020202020204" pitchFamily="34" charset="0"/>
              </a:rPr>
              <a:t>Mean scores for the RHIS management functions </a:t>
            </a:r>
            <a:r>
              <a:rPr lang="en-US" sz="3600" b="0" kern="1200" dirty="0">
                <a:latin typeface="Century Gothic" panose="020B0502020202020204" pitchFamily="34" charset="0"/>
              </a:rPr>
              <a:t>(Mali)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369707"/>
              </p:ext>
            </p:extLst>
          </p:nvPr>
        </p:nvGraphicFramePr>
        <p:xfrm>
          <a:off x="762000" y="1738312"/>
          <a:ext cx="8382000" cy="5653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02660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4582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Analysis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36698" y="3048000"/>
            <a:ext cx="9385002" cy="1333983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  <a:t>Organizational and Behavioral Assessment Tool (OBAT) </a:t>
            </a:r>
            <a:endParaRPr lang="en-US" altLang="en-US" sz="4000" kern="0" dirty="0">
              <a:solidFill>
                <a:srgbClr val="AA257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192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5800" y="473340"/>
            <a:ext cx="9372600" cy="897682"/>
          </a:xfrm>
        </p:spPr>
        <p:txBody>
          <a:bodyPr/>
          <a:lstStyle/>
          <a:p>
            <a:pPr algn="l" eaLnBrk="1" hangingPunct="1">
              <a:lnSpc>
                <a:spcPts val="3500"/>
              </a:lnSpc>
            </a:pPr>
            <a:r>
              <a:rPr lang="en-US" altLang="en-US" sz="3600" kern="1200" dirty="0">
                <a:latin typeface="Century Gothic" panose="020B0502020202020204" pitchFamily="34" charset="0"/>
              </a:rPr>
              <a:t>Perceived confidence levels and observed HIS task competence</a:t>
            </a:r>
            <a:r>
              <a:rPr lang="en-US" altLang="en-US" sz="3600" b="0" kern="1200" dirty="0">
                <a:latin typeface="Century Gothic" panose="020B0502020202020204" pitchFamily="34" charset="0"/>
              </a:rPr>
              <a:t> (Mali)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090118"/>
              </p:ext>
            </p:extLst>
          </p:nvPr>
        </p:nvGraphicFramePr>
        <p:xfrm>
          <a:off x="533400" y="1451956"/>
          <a:ext cx="9067800" cy="601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54807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377303"/>
            <a:ext cx="952500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Futura LT Pro Book"/>
              </a:rPr>
              <a:t>Perceived confidence and observed HIS task competence, by level </a:t>
            </a:r>
            <a:r>
              <a:rPr lang="en-US" sz="3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Futura LT Pro Book"/>
              </a:rPr>
              <a:t>(Ethiopia)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244660"/>
              </p:ext>
            </p:extLst>
          </p:nvPr>
        </p:nvGraphicFramePr>
        <p:xfrm>
          <a:off x="304800" y="1600200"/>
          <a:ext cx="8762999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28213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3152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Analysis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066800" y="3048000"/>
            <a:ext cx="7772400" cy="718430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  <a:t>Facility/Office Checklist </a:t>
            </a:r>
            <a:endParaRPr lang="en-US" altLang="en-US" sz="4000" kern="0" dirty="0">
              <a:solidFill>
                <a:srgbClr val="AA257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7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28330" y="685800"/>
            <a:ext cx="90678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Session objectives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5800" y="1752600"/>
            <a:ext cx="8382000" cy="36009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0" lvl="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</a:rPr>
              <a:t>Explain how to analyze PRISM assessment data</a:t>
            </a:r>
          </a:p>
          <a:p>
            <a:pPr marL="457200" lvl="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</a:rPr>
              <a:t>Become familiar with the types of analyses performed in several countries</a:t>
            </a:r>
          </a:p>
          <a:p>
            <a:pPr marL="457200" lvl="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</a:rPr>
              <a:t>Describe examples of strengthening interventions based on PRISM assessment findings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813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96562"/>
            <a:ext cx="794593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Futura LT Pro Book"/>
              </a:rPr>
              <a:t>Availability of resources at health facilities and woreda </a:t>
            </a:r>
            <a:r>
              <a:rPr lang="en-US" sz="3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Futura LT Pro Book"/>
              </a:rPr>
              <a:t>(Ethiopia)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015775"/>
              </p:ext>
            </p:extLst>
          </p:nvPr>
        </p:nvGraphicFramePr>
        <p:xfrm>
          <a:off x="609600" y="1600200"/>
          <a:ext cx="8686798" cy="5714998"/>
        </p:xfrm>
        <a:graphic>
          <a:graphicData uri="http://schemas.openxmlformats.org/drawingml/2006/table">
            <a:tbl>
              <a:tblPr/>
              <a:tblGrid>
                <a:gridCol w="1473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4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4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4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48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82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Resources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Availability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Percentage distribution for the cluster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6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Health </a:t>
                      </a:r>
                    </a:p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posts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Health centers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Hospitals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Woreda health offices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214"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Computer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≥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214"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Printer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8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8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≥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8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8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Internet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Yes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8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Electricity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Yes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544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69342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Analysis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155410" y="2819400"/>
            <a:ext cx="7747577" cy="1333983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Overview of </a:t>
            </a:r>
          </a:p>
          <a:p>
            <a: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  <a:t>PRISM results and interventions </a:t>
            </a:r>
            <a:endParaRPr lang="en-US" altLang="en-US" sz="4000" kern="0" dirty="0">
              <a:solidFill>
                <a:srgbClr val="AA257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61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9296400" cy="635106"/>
          </a:xfrm>
        </p:spPr>
        <p:txBody>
          <a:bodyPr rtlCol="0">
            <a:noAutofit/>
          </a:bodyPr>
          <a:lstStyle/>
          <a:p>
            <a:pPr algn="l">
              <a:lnSpc>
                <a:spcPts val="4300"/>
              </a:lnSpc>
              <a:defRPr/>
            </a:pPr>
            <a:r>
              <a:rPr lang="en-US" sz="4400" kern="1200" dirty="0">
                <a:latin typeface="Century Gothic" panose="020B0502020202020204" pitchFamily="34" charset="0"/>
              </a:rPr>
              <a:t>Overview of the PRISM results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552700" y="2420307"/>
            <a:ext cx="4929966" cy="7735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67000" y="6019034"/>
            <a:ext cx="4762500" cy="136535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362200" y="3810000"/>
            <a:ext cx="3048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362200" y="4953000"/>
            <a:ext cx="3048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600200" y="3962400"/>
            <a:ext cx="0" cy="45720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724400" y="4489557"/>
            <a:ext cx="381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934200" y="4557264"/>
            <a:ext cx="381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4166" y="1416731"/>
            <a:ext cx="966146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AA2573"/>
                </a:solidFill>
                <a:latin typeface="Century Gothic" panose="020B0502020202020204" pitchFamily="34" charset="0"/>
              </a:rPr>
              <a:t>HMIS overview and major findings (N= 6 provinces)</a:t>
            </a:r>
          </a:p>
          <a:p>
            <a:endParaRPr lang="fr-FR" sz="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596463"/>
              </p:ext>
            </p:extLst>
          </p:nvPr>
        </p:nvGraphicFramePr>
        <p:xfrm>
          <a:off x="138718" y="2160122"/>
          <a:ext cx="2239936" cy="1954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8935">
                  <a:extLst>
                    <a:ext uri="{9D8B030D-6E8A-4147-A177-3AD203B41FA5}">
                      <a16:colId xmlns:a16="http://schemas.microsoft.com/office/drawing/2014/main" val="2548772208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541460421"/>
                    </a:ext>
                  </a:extLst>
                </a:gridCol>
              </a:tblGrid>
              <a:tr h="288438">
                <a:tc gridSpan="2">
                  <a:txBody>
                    <a:bodyPr/>
                    <a:lstStyle/>
                    <a:p>
                      <a:r>
                        <a:rPr lang="en-US" sz="1400" b="1" noProof="0" dirty="0">
                          <a:latin typeface="Century Gothic" panose="020B0502020202020204" pitchFamily="34" charset="0"/>
                        </a:rPr>
                        <a:t>Technical Factors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218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latin typeface="Century Gothic" panose="020B0502020202020204" pitchFamily="34" charset="0"/>
                        </a:rPr>
                        <a:t>Data collection forms, procedures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noProof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137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latin typeface="Century Gothic" panose="020B0502020202020204" pitchFamily="34" charset="0"/>
                        </a:rPr>
                        <a:t>Information</a:t>
                      </a:r>
                      <a:r>
                        <a:rPr lang="en-US" sz="1300" baseline="0" noProof="0" dirty="0">
                          <a:latin typeface="Century Gothic" panose="020B0502020202020204" pitchFamily="34" charset="0"/>
                        </a:rPr>
                        <a:t> system </a:t>
                      </a:r>
                      <a:r>
                        <a:rPr lang="en-US" sz="1300" noProof="0" dirty="0">
                          <a:latin typeface="Century Gothic" panose="020B0502020202020204" pitchFamily="34" charset="0"/>
                        </a:rPr>
                        <a:t>integration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noProof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315205"/>
                  </a:ext>
                </a:extLst>
              </a:tr>
              <a:tr h="303678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latin typeface="Century Gothic" panose="020B0502020202020204" pitchFamily="34" charset="0"/>
                        </a:rPr>
                        <a:t>Computer software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noProof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2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18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latin typeface="Century Gothic" panose="020B0502020202020204" pitchFamily="34" charset="0"/>
                        </a:rPr>
                        <a:t>IT</a:t>
                      </a:r>
                      <a:r>
                        <a:rPr lang="en-US" sz="1300" baseline="0" noProof="0" dirty="0">
                          <a:latin typeface="Century Gothic" panose="020B0502020202020204" pitchFamily="34" charset="0"/>
                        </a:rPr>
                        <a:t> complexity</a:t>
                      </a:r>
                      <a:endParaRPr lang="en-US" sz="1300" noProof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noProof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970376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91240"/>
              </p:ext>
            </p:extLst>
          </p:nvPr>
        </p:nvGraphicFramePr>
        <p:xfrm>
          <a:off x="130174" y="4419600"/>
          <a:ext cx="2248480" cy="32565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6855">
                  <a:extLst>
                    <a:ext uri="{9D8B030D-6E8A-4147-A177-3AD203B41FA5}">
                      <a16:colId xmlns:a16="http://schemas.microsoft.com/office/drawing/2014/main" val="237931844"/>
                    </a:ext>
                  </a:extLst>
                </a:gridCol>
                <a:gridCol w="541625">
                  <a:extLst>
                    <a:ext uri="{9D8B030D-6E8A-4147-A177-3AD203B41FA5}">
                      <a16:colId xmlns:a16="http://schemas.microsoft.com/office/drawing/2014/main" val="269115920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latin typeface="Century Gothic" panose="020B0502020202020204" pitchFamily="34" charset="0"/>
                        </a:rPr>
                        <a:t> Organizational factors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00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Governance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50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841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Planning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42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01314"/>
                  </a:ext>
                </a:extLst>
              </a:tr>
              <a:tr h="289838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Training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25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543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Supervision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58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848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Quality assurance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56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50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Finance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8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Information distribution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83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9520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lvl="0" indent="0" algn="l" fontAlgn="b"/>
                      <a:r>
                        <a:rPr lang="en-US" sz="1200" u="none" strike="noStrike" dirty="0">
                          <a:latin typeface="Century Gothic" panose="020B0502020202020204" pitchFamily="34" charset="0"/>
                        </a:rPr>
                        <a:t>Culture of information promotion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latin typeface="Century Gothic" panose="020B0502020202020204" pitchFamily="34" charset="0"/>
                        </a:rPr>
                        <a:t>83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895567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685738"/>
              </p:ext>
            </p:extLst>
          </p:nvPr>
        </p:nvGraphicFramePr>
        <p:xfrm>
          <a:off x="2667000" y="3052316"/>
          <a:ext cx="2100693" cy="2966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9873">
                  <a:extLst>
                    <a:ext uri="{9D8B030D-6E8A-4147-A177-3AD203B41FA5}">
                      <a16:colId xmlns:a16="http://schemas.microsoft.com/office/drawing/2014/main" val="3039568178"/>
                    </a:ext>
                  </a:extLst>
                </a:gridCol>
                <a:gridCol w="590820">
                  <a:extLst>
                    <a:ext uri="{9D8B030D-6E8A-4147-A177-3AD203B41FA5}">
                      <a16:colId xmlns:a16="http://schemas.microsoft.com/office/drawing/2014/main" val="2276638635"/>
                    </a:ext>
                  </a:extLst>
                </a:gridCol>
              </a:tblGrid>
              <a:tr h="423817">
                <a:tc gridSpan="2">
                  <a:txBody>
                    <a:bodyPr/>
                    <a:lstStyle/>
                    <a:p>
                      <a:pPr marL="115888" indent="0"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Behavioral Factors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4415247"/>
                  </a:ext>
                </a:extLst>
              </a:tr>
              <a:tr h="423817">
                <a:tc>
                  <a:txBody>
                    <a:bodyPr/>
                    <a:lstStyle/>
                    <a:p>
                      <a:pPr marL="115888" indent="0" algn="l" defTabSz="1081088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HIS forms content knowledge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737901"/>
                  </a:ext>
                </a:extLst>
              </a:tr>
              <a:tr h="423817">
                <a:tc>
                  <a:txBody>
                    <a:bodyPr/>
                    <a:lstStyle/>
                    <a:p>
                      <a:pPr marL="115888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quality checking skill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031291"/>
                  </a:ext>
                </a:extLst>
              </a:tr>
              <a:tr h="423817">
                <a:tc>
                  <a:txBody>
                    <a:bodyPr/>
                    <a:lstStyle/>
                    <a:p>
                      <a:pPr marL="115888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HIS problem solving skill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892303"/>
                  </a:ext>
                </a:extLst>
              </a:tr>
              <a:tr h="423817">
                <a:tc>
                  <a:txBody>
                    <a:bodyPr/>
                    <a:lstStyle/>
                    <a:p>
                      <a:pPr marL="115888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HIS task competence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400194"/>
                  </a:ext>
                </a:extLst>
              </a:tr>
              <a:tr h="423817">
                <a:tc>
                  <a:txBody>
                    <a:bodyPr/>
                    <a:lstStyle/>
                    <a:p>
                      <a:pPr marL="115888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HIS task confidence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123570"/>
                  </a:ext>
                </a:extLst>
              </a:tr>
              <a:tr h="423817">
                <a:tc>
                  <a:txBody>
                    <a:bodyPr/>
                    <a:lstStyle/>
                    <a:p>
                      <a:pPr marL="115888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Motivation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73735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172269"/>
              </p:ext>
            </p:extLst>
          </p:nvPr>
        </p:nvGraphicFramePr>
        <p:xfrm>
          <a:off x="5029200" y="3052314"/>
          <a:ext cx="1878562" cy="296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54672">
                  <a:extLst>
                    <a:ext uri="{9D8B030D-6E8A-4147-A177-3AD203B41FA5}">
                      <a16:colId xmlns:a16="http://schemas.microsoft.com/office/drawing/2014/main" val="3067305865"/>
                    </a:ext>
                  </a:extLst>
                </a:gridCol>
                <a:gridCol w="323890">
                  <a:extLst>
                    <a:ext uri="{9D8B030D-6E8A-4147-A177-3AD203B41FA5}">
                      <a16:colId xmlns:a16="http://schemas.microsoft.com/office/drawing/2014/main" val="399184943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49213" indent="0"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RHIS processes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481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transmission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274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completeness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573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accuracy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254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processing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19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analysis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2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740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 presentation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26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9213" indent="0"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Feedback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2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98685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260633"/>
              </p:ext>
            </p:extLst>
          </p:nvPr>
        </p:nvGraphicFramePr>
        <p:xfrm>
          <a:off x="7384129" y="3399267"/>
          <a:ext cx="2596173" cy="2441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4746">
                  <a:extLst>
                    <a:ext uri="{9D8B030D-6E8A-4147-A177-3AD203B41FA5}">
                      <a16:colId xmlns:a16="http://schemas.microsoft.com/office/drawing/2014/main" val="1343515954"/>
                    </a:ext>
                  </a:extLst>
                </a:gridCol>
                <a:gridCol w="463178">
                  <a:extLst>
                    <a:ext uri="{9D8B030D-6E8A-4147-A177-3AD203B41FA5}">
                      <a16:colId xmlns:a16="http://schemas.microsoft.com/office/drawing/2014/main" val="4264320306"/>
                    </a:ext>
                  </a:extLst>
                </a:gridCol>
                <a:gridCol w="412207">
                  <a:extLst>
                    <a:ext uri="{9D8B030D-6E8A-4147-A177-3AD203B41FA5}">
                      <a16:colId xmlns:a16="http://schemas.microsoft.com/office/drawing/2014/main" val="4204896133"/>
                    </a:ext>
                  </a:extLst>
                </a:gridCol>
                <a:gridCol w="496042">
                  <a:extLst>
                    <a:ext uri="{9D8B030D-6E8A-4147-A177-3AD203B41FA5}">
                      <a16:colId xmlns:a16="http://schemas.microsoft.com/office/drawing/2014/main" val="4168863397"/>
                    </a:ext>
                  </a:extLst>
                </a:gridCol>
              </a:tblGrid>
              <a:tr h="381677">
                <a:tc gridSpan="4">
                  <a:txBody>
                    <a:bodyPr/>
                    <a:lstStyle/>
                    <a:p>
                      <a:r>
                        <a:rPr lang="en-US" sz="1400" b="1" noProof="0" dirty="0">
                          <a:latin typeface="Century Gothic" panose="020B0502020202020204" pitchFamily="34" charset="0"/>
                        </a:rPr>
                        <a:t>RHIS Performance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b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b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463846"/>
                  </a:ext>
                </a:extLst>
              </a:tr>
              <a:tr h="381677"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Data quality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M1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M3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205135"/>
                  </a:ext>
                </a:extLst>
              </a:tr>
              <a:tr h="381677"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Complete-ness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25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2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609639"/>
                  </a:ext>
                </a:extLst>
              </a:tr>
              <a:tr h="381677"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Timeliness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571894"/>
                  </a:ext>
                </a:extLst>
              </a:tr>
              <a:tr h="381677"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Accuracy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184630"/>
                  </a:ext>
                </a:extLst>
              </a:tr>
              <a:tr h="381677"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Information</a:t>
                      </a:r>
                      <a:r>
                        <a:rPr lang="en-US" sz="1200" baseline="0" noProof="0" dirty="0">
                          <a:latin typeface="Century Gothic" panose="020B0502020202020204" pitchFamily="34" charset="0"/>
                        </a:rPr>
                        <a:t> use</a:t>
                      </a:r>
                      <a:endParaRPr lang="en-US" sz="1200" noProof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238375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38718" y="1777529"/>
            <a:ext cx="4628975" cy="369332"/>
          </a:xfrm>
          <a:prstGeom prst="rect">
            <a:avLst/>
          </a:prstGeom>
          <a:noFill/>
          <a:ln>
            <a:solidFill>
              <a:srgbClr val="008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INPUTS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29201" y="1789066"/>
            <a:ext cx="1878562" cy="369332"/>
          </a:xfrm>
          <a:prstGeom prst="rect">
            <a:avLst/>
          </a:prstGeom>
          <a:noFill/>
          <a:ln>
            <a:solidFill>
              <a:srgbClr val="008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PROCESSES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84128" y="1818175"/>
            <a:ext cx="2596173" cy="369332"/>
          </a:xfrm>
          <a:prstGeom prst="rect">
            <a:avLst/>
          </a:prstGeom>
          <a:noFill/>
          <a:ln>
            <a:solidFill>
              <a:srgbClr val="008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OUTPUTS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399003"/>
              </p:ext>
            </p:extLst>
          </p:nvPr>
        </p:nvGraphicFramePr>
        <p:xfrm>
          <a:off x="7713690" y="6866715"/>
          <a:ext cx="209688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8963">
                  <a:extLst>
                    <a:ext uri="{9D8B030D-6E8A-4147-A177-3AD203B41FA5}">
                      <a16:colId xmlns:a16="http://schemas.microsoft.com/office/drawing/2014/main" val="763966128"/>
                    </a:ext>
                  </a:extLst>
                </a:gridCol>
                <a:gridCol w="698963">
                  <a:extLst>
                    <a:ext uri="{9D8B030D-6E8A-4147-A177-3AD203B41FA5}">
                      <a16:colId xmlns:a16="http://schemas.microsoft.com/office/drawing/2014/main" val="3417250416"/>
                    </a:ext>
                  </a:extLst>
                </a:gridCol>
                <a:gridCol w="698963">
                  <a:extLst>
                    <a:ext uri="{9D8B030D-6E8A-4147-A177-3AD203B41FA5}">
                      <a16:colId xmlns:a16="http://schemas.microsoft.com/office/drawing/2014/main" val="351311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300" dirty="0"/>
                        <a:t>0-59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92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60-89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5C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90-100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2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765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970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9395381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Comparison of results </a:t>
            </a:r>
            <a:r>
              <a:rPr lang="en-US" altLang="en-US" sz="4400" b="0" kern="1200" dirty="0">
                <a:latin typeface="Century Gothic" panose="020B0502020202020204" pitchFamily="34" charset="0"/>
              </a:rPr>
              <a:t>- Example</a:t>
            </a:r>
          </a:p>
        </p:txBody>
      </p:sp>
      <p:sp>
        <p:nvSpPr>
          <p:cNvPr id="681989" name="Rectangle 5"/>
          <p:cNvSpPr>
            <a:spLocks noChangeArrowheads="1"/>
          </p:cNvSpPr>
          <p:nvPr/>
        </p:nvSpPr>
        <p:spPr bwMode="auto">
          <a:xfrm>
            <a:off x="0" y="2551992"/>
            <a:ext cx="205819" cy="379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82" tIns="50941" rIns="101882" bIns="50941" anchor="ctr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938952753"/>
              </p:ext>
            </p:extLst>
          </p:nvPr>
        </p:nvGraphicFramePr>
        <p:xfrm>
          <a:off x="1143000" y="1828800"/>
          <a:ext cx="7162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2195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9525000" cy="897682"/>
          </a:xfrm>
        </p:spPr>
        <p:txBody>
          <a:bodyPr/>
          <a:lstStyle/>
          <a:p>
            <a:pPr algn="l" eaLnBrk="1" hangingPunct="1">
              <a:lnSpc>
                <a:spcPts val="3500"/>
              </a:lnSpc>
            </a:pPr>
            <a:r>
              <a:rPr lang="en-US" altLang="en-US" sz="3600" kern="1200" dirty="0">
                <a:latin typeface="Century Gothic" panose="020B0502020202020204" pitchFamily="34" charset="0"/>
              </a:rPr>
              <a:t>RHIS strengthening interventions </a:t>
            </a:r>
            <a:br>
              <a:rPr lang="en-US" altLang="en-US" sz="3600" kern="1200" dirty="0">
                <a:latin typeface="Century Gothic" panose="020B0502020202020204" pitchFamily="34" charset="0"/>
              </a:rPr>
            </a:br>
            <a:r>
              <a:rPr lang="en-US" altLang="en-US" sz="3600" b="0" kern="1200" dirty="0">
                <a:latin typeface="Century Gothic" panose="020B0502020202020204" pitchFamily="34" charset="0"/>
              </a:rPr>
              <a:t>(Examples from Ivory Coast)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type="body" idx="1"/>
          </p:nvPr>
        </p:nvSpPr>
        <p:spPr>
          <a:xfrm>
            <a:off x="536417" y="2057400"/>
            <a:ext cx="8985564" cy="4495800"/>
          </a:xfrm>
        </p:spPr>
        <p:txBody>
          <a:bodyPr rtlCol="0"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Integrating HIV/AIDS indicators in the overall RHIS </a:t>
            </a:r>
            <a:r>
              <a:rPr lang="en-US" alt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(Technical)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Organizing trainings in the use of information, including problem-solving techniques, at district and health facility levels</a:t>
            </a:r>
            <a:r>
              <a:rPr lang="en-US" altLang="en-US" sz="2800" dirty="0">
                <a:latin typeface="Century Gothic" panose="020B0502020202020204" pitchFamily="34" charset="0"/>
              </a:rPr>
              <a:t> </a:t>
            </a:r>
            <a:r>
              <a:rPr lang="en-US" alt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(Behavioral)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Developing feedback bulletins for health offices at all levels </a:t>
            </a:r>
            <a:r>
              <a:rPr lang="en-US" alt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(Organizational)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60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837771" cy="897682"/>
          </a:xfrm>
        </p:spPr>
        <p:txBody>
          <a:bodyPr/>
          <a:lstStyle/>
          <a:p>
            <a:pPr algn="l" eaLnBrk="1" hangingPunct="1">
              <a:lnSpc>
                <a:spcPts val="3500"/>
              </a:lnSpc>
            </a:pPr>
            <a:r>
              <a:rPr lang="en-US" altLang="en-US" sz="3600" kern="1200" dirty="0">
                <a:latin typeface="Century Gothic" panose="020B0502020202020204" pitchFamily="34" charset="0"/>
              </a:rPr>
              <a:t>RHIS strengthening interventions </a:t>
            </a:r>
            <a:r>
              <a:rPr lang="en-US" altLang="en-US" sz="3600" b="0" kern="1200" dirty="0">
                <a:latin typeface="Century Gothic" panose="020B0502020202020204" pitchFamily="34" charset="0"/>
              </a:rPr>
              <a:t>(Examples from Liberia)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type="body" idx="1"/>
          </p:nvPr>
        </p:nvSpPr>
        <p:spPr>
          <a:xfrm>
            <a:off x="533399" y="1752600"/>
            <a:ext cx="8991600" cy="5715000"/>
          </a:xfrm>
        </p:spPr>
        <p:txBody>
          <a:bodyPr rtlCol="0">
            <a:noAutofit/>
          </a:bodyPr>
          <a:lstStyle/>
          <a:p>
            <a:pPr marL="457200" indent="-457200"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Building staff capacity in the use of the DHIS 2 health information software and in data verification, data analysis, and data use </a:t>
            </a:r>
            <a:r>
              <a:rPr lang="en-US" alt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(Technical, Behavioral)</a:t>
            </a:r>
          </a:p>
          <a:p>
            <a:pPr marL="457200" indent="-457200"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On-site mentoring of monitoring and evaluation (M&amp;E) staff </a:t>
            </a:r>
            <a:r>
              <a:rPr lang="en-US" alt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(Behavioral)</a:t>
            </a:r>
          </a:p>
          <a:p>
            <a:pPr marL="457200" indent="-457200"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Building organizational capacity by </a:t>
            </a:r>
            <a:r>
              <a:rPr lang="en-US" sz="2800" dirty="0">
                <a:latin typeface="Century Gothic" panose="020B0502020202020204" pitchFamily="34" charset="0"/>
                <a:cs typeface="Gill Sans MT"/>
              </a:rPr>
              <a:t>establishing, organizing, and implementing routine performance review forums </a:t>
            </a:r>
            <a:r>
              <a:rPr lang="en-US" altLang="en-US" sz="2800" dirty="0">
                <a:latin typeface="Century Gothic" panose="020B0502020202020204" pitchFamily="34" charset="0"/>
                <a:cs typeface="Gill Sans MT"/>
              </a:rPr>
              <a:t> </a:t>
            </a:r>
            <a:r>
              <a:rPr lang="en-US" alt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(Organizational)</a:t>
            </a:r>
            <a:endParaRPr lang="en-US" altLang="en-US" sz="2800" dirty="0">
              <a:solidFill>
                <a:srgbClr val="AA2573"/>
              </a:solidFill>
              <a:latin typeface="Century Gothic" panose="020B0502020202020204" pitchFamily="34" charset="0"/>
              <a:cs typeface="Gill Sans MT"/>
            </a:endParaRPr>
          </a:p>
          <a:p>
            <a:pPr marL="457200" indent="-457200">
              <a:spcBef>
                <a:spcPts val="1200"/>
              </a:spcBef>
              <a:spcAft>
                <a:spcPts val="599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entury Gothic" panose="020B0502020202020204" pitchFamily="34" charset="0"/>
                <a:cs typeface="Gill Sans MT"/>
              </a:rPr>
              <a:t>Setting up data quality assurance mechanisms, such as desk review of data and data quality assessments </a:t>
            </a:r>
            <a:r>
              <a:rPr lang="en-US" sz="2800" dirty="0">
                <a:solidFill>
                  <a:srgbClr val="AA2573"/>
                </a:solidFill>
                <a:latin typeface="Century Gothic" panose="020B0502020202020204" pitchFamily="34" charset="0"/>
                <a:cs typeface="Gill Sans MT"/>
              </a:rPr>
              <a:t> </a:t>
            </a:r>
            <a:r>
              <a:rPr lang="en-US" sz="2800" b="1" dirty="0">
                <a:solidFill>
                  <a:srgbClr val="AA2573"/>
                </a:solidFill>
                <a:latin typeface="Century Gothic" panose="020B0502020202020204" pitchFamily="34" charset="0"/>
              </a:rPr>
              <a:t>(Technical)</a:t>
            </a:r>
            <a:endParaRPr lang="en-US" altLang="en-US" sz="2800" b="1" dirty="0">
              <a:solidFill>
                <a:srgbClr val="AA257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64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D05A214-7F47-4AB6-8403-311A74FD1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99" y="533400"/>
            <a:ext cx="9220200" cy="1477328"/>
          </a:xfrm>
        </p:spPr>
        <p:txBody>
          <a:bodyPr/>
          <a:lstStyle/>
          <a:p>
            <a:r>
              <a:rPr lang="en-US" dirty="0"/>
              <a:t>How to access the PRISM Series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E50327C-2B3A-4FD0-9C0F-65C7BBC14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35" y="1638300"/>
            <a:ext cx="8995065" cy="6032421"/>
          </a:xfrm>
        </p:spPr>
        <p:txBody>
          <a:bodyPr/>
          <a:lstStyle/>
          <a:p>
            <a:r>
              <a:rPr lang="en-US" sz="2800" dirty="0">
                <a:latin typeface="Century Gothic" panose="020B0502020202020204" pitchFamily="34" charset="0"/>
              </a:rPr>
              <a:t>This slide deck is one of nine in the PRISM Series Training Kit, which also includes a Participant’s Manual and a Facilitator’s Manual. 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>
                <a:latin typeface="Century Gothic" panose="020B0502020202020204" pitchFamily="34" charset="0"/>
              </a:rPr>
              <a:t>Also in the PRISM Series is a Toolkit (the centerpiece of the series) and a User’s Kit.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>
                <a:latin typeface="Century Gothic" panose="020B0502020202020204" pitchFamily="34" charset="0"/>
              </a:rPr>
              <a:t>The PRISM Series is available in its entirety on MEASURE Evaluation’s website, here: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u="sng" dirty="0">
                <a:latin typeface="Century Gothic" panose="020B0502020202020204" pitchFamily="34" charset="0"/>
                <a:hlinkClick r:id="rId4"/>
              </a:rPr>
              <a:t>https://www.measureevaluation.org/prism</a:t>
            </a:r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028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600" y="2438400"/>
            <a:ext cx="8534400" cy="361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 marR="596325" defTabSz="665665"/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MEASURE Evaluation is funded by the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lang="en-US" sz="2000" spc="-44" dirty="0">
                <a:solidFill>
                  <a:srgbClr val="FFFFFF"/>
                </a:solidFill>
                <a:latin typeface="Futura LT Pro Book"/>
                <a:cs typeface="Futura LT Pro Book"/>
              </a:rPr>
              <a:t>United States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Agency for Inte</a:t>
            </a:r>
            <a:r>
              <a:rPr sz="2000" spc="11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national Development (USAID)</a:t>
            </a:r>
            <a:r>
              <a:rPr sz="2000" spc="-1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under </a:t>
            </a:r>
            <a:r>
              <a:rPr lang="en-US"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the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te</a:t>
            </a:r>
            <a:r>
              <a:rPr sz="2000" spc="11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ms</a:t>
            </a:r>
            <a:r>
              <a:rPr sz="2000" spc="-1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of 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C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oope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ative Ag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eement AID-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O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AA-</a:t>
            </a:r>
            <a:r>
              <a:rPr sz="2000" spc="-65" dirty="0">
                <a:solidFill>
                  <a:srgbClr val="FFFFFF"/>
                </a:solidFill>
                <a:latin typeface="Futura LT Pro Book"/>
                <a:cs typeface="Futura LT Pro Book"/>
              </a:rPr>
              <a:t>L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-14-00004</a:t>
            </a:r>
            <a:r>
              <a:rPr lang="en-US"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. It is</a:t>
            </a:r>
            <a:r>
              <a:rPr lang="en-US" sz="2000" dirty="0">
                <a:solidFill>
                  <a:prstClr val="black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implemented by the</a:t>
            </a:r>
            <a:r>
              <a:rPr sz="2000" spc="-44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Ca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olina </a:t>
            </a:r>
            <a:r>
              <a:rPr sz="2000" spc="-77" dirty="0">
                <a:solidFill>
                  <a:srgbClr val="FFFFFF"/>
                </a:solidFill>
                <a:latin typeface="Futura LT Pro Book"/>
                <a:cs typeface="Futura LT Pro Book"/>
              </a:rPr>
              <a:t>P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opulation</a:t>
            </a:r>
            <a:r>
              <a:rPr sz="2000" spc="-44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C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ente</a:t>
            </a:r>
            <a:r>
              <a:rPr sz="2000" spc="-17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,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University of No</a:t>
            </a:r>
            <a:r>
              <a:rPr sz="2000" spc="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th</a:t>
            </a:r>
            <a:r>
              <a:rPr sz="2000" spc="-44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Ca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olina at</a:t>
            </a:r>
            <a:r>
              <a:rPr sz="2000" spc="-44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Chapel Hill</a:t>
            </a:r>
            <a:r>
              <a:rPr lang="en-US"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,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 in pa</a:t>
            </a:r>
            <a:r>
              <a:rPr sz="2000" spc="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tnership with </a:t>
            </a:r>
            <a:r>
              <a:rPr lang="en-US"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ICF International; John Snow, Inc.; Management Sciences for Health; Palladium; and Tulane University.</a:t>
            </a:r>
            <a:r>
              <a:rPr sz="2000" spc="-54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T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he views </a:t>
            </a:r>
            <a:r>
              <a:rPr sz="2000" spc="-11" dirty="0">
                <a:solidFill>
                  <a:srgbClr val="FFFFFF"/>
                </a:solidFill>
                <a:latin typeface="Futura LT Pro Book"/>
                <a:cs typeface="Futura LT Pro Book"/>
              </a:rPr>
              <a:t>e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xp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essed in this p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esentation do not ne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c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essarily </a:t>
            </a:r>
            <a:r>
              <a:rPr sz="2000" spc="-33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eflect the views</a:t>
            </a:r>
            <a:r>
              <a:rPr sz="2000" spc="-1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of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USAID</a:t>
            </a:r>
            <a:r>
              <a:rPr sz="2000" spc="-1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or the</a:t>
            </a:r>
            <a:r>
              <a:rPr sz="2000" spc="-21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United States gove</a:t>
            </a:r>
            <a:r>
              <a:rPr sz="2000" spc="11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rgbClr val="FFFFFF"/>
                </a:solidFill>
                <a:latin typeface="Futura LT Pro Book"/>
                <a:cs typeface="Futura LT Pro Book"/>
              </a:rPr>
              <a:t>nment.</a:t>
            </a:r>
            <a:endParaRPr sz="2000" dirty="0">
              <a:solidFill>
                <a:prstClr val="black"/>
              </a:solidFill>
              <a:latin typeface="Futura LT Pro Book"/>
              <a:cs typeface="Futura LT Pro Book"/>
            </a:endParaRPr>
          </a:p>
          <a:p>
            <a:pPr marL="85057" defTabSz="665665">
              <a:spcBef>
                <a:spcPts val="597"/>
              </a:spcBef>
            </a:pPr>
            <a:endParaRPr lang="en-US" sz="2000" b="1" dirty="0">
              <a:solidFill>
                <a:srgbClr val="1E185F"/>
              </a:solidFill>
              <a:latin typeface="Futura LT Pro Book"/>
              <a:cs typeface="Futura LT Pro Book"/>
              <a:hlinkClick r:id="rId3"/>
            </a:endParaRPr>
          </a:p>
          <a:p>
            <a:pPr marL="85057" defTabSz="665665">
              <a:spcBef>
                <a:spcPts val="597"/>
              </a:spcBef>
            </a:pPr>
            <a:endParaRPr lang="en-US" sz="2000" b="1" dirty="0">
              <a:solidFill>
                <a:srgbClr val="1E185F"/>
              </a:solidFill>
              <a:latin typeface="Futura LT Pro Book"/>
              <a:cs typeface="Futura LT Pro Book"/>
              <a:hlinkClick r:id="rId3"/>
            </a:endParaRPr>
          </a:p>
          <a:p>
            <a:pPr marL="85057" defTabSz="665665">
              <a:spcBef>
                <a:spcPts val="597"/>
              </a:spcBef>
            </a:pPr>
            <a:r>
              <a:rPr sz="2000" b="1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ww</a:t>
            </a:r>
            <a:r>
              <a:rPr sz="2000" b="1" spc="-106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w</a:t>
            </a:r>
            <a:r>
              <a:rPr sz="2000" b="1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.measu</a:t>
            </a:r>
            <a:r>
              <a:rPr sz="2000" b="1" spc="-11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r</a:t>
            </a:r>
            <a:r>
              <a:rPr sz="2000" b="1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eevaluation.o</a:t>
            </a:r>
            <a:r>
              <a:rPr sz="2000" b="1" spc="-11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r</a:t>
            </a:r>
            <a:r>
              <a:rPr sz="2000" b="1" dirty="0">
                <a:solidFill>
                  <a:srgbClr val="1E185F"/>
                </a:solidFill>
                <a:latin typeface="Futura LT Pro Book"/>
                <a:cs typeface="Futura LT Pro Book"/>
                <a:hlinkClick r:id="rId3"/>
              </a:rPr>
              <a:t>g</a:t>
            </a:r>
            <a:endParaRPr sz="2000" dirty="0">
              <a:solidFill>
                <a:prstClr val="black"/>
              </a:solidFill>
              <a:latin typeface="Futura LT Pro Book"/>
              <a:cs typeface="Futura LT Pro Boo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162800" y="6553200"/>
            <a:ext cx="2081893" cy="990600"/>
            <a:chOff x="7086600" y="6707546"/>
            <a:chExt cx="2081893" cy="990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600" y="6707546"/>
              <a:ext cx="1158596" cy="9906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859946"/>
              <a:ext cx="710293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3257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3820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Some examples of analyses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82764695"/>
              </p:ext>
            </p:extLst>
          </p:nvPr>
        </p:nvGraphicFramePr>
        <p:xfrm>
          <a:off x="228600" y="1447800"/>
          <a:ext cx="9753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0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9154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Analysis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055077" y="3124200"/>
            <a:ext cx="8159807" cy="1333983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  <a:t>RHIS Performance </a:t>
            </a:r>
            <a:b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AA2573"/>
                </a:solidFill>
                <a:latin typeface="Century Gothic" panose="020B0502020202020204" pitchFamily="34" charset="0"/>
              </a:rPr>
              <a:t>Diagnostic Tool </a:t>
            </a:r>
            <a:endParaRPr lang="en-US" altLang="en-US" sz="4000" kern="0" dirty="0">
              <a:solidFill>
                <a:srgbClr val="AA257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97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692290"/>
              </p:ext>
            </p:extLst>
          </p:nvPr>
        </p:nvGraphicFramePr>
        <p:xfrm>
          <a:off x="164960" y="1066800"/>
          <a:ext cx="9677400" cy="6676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9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96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76038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100584" marR="100584" marT="51816" marB="518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3200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3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3200" kern="1200" dirty="0">
                          <a:solidFill>
                            <a:srgbClr val="AA2573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Data quality</a:t>
                      </a:r>
                    </a:p>
                  </a:txBody>
                  <a:tcPr marL="100584" marR="100584" marT="51816" marB="518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261">
                <a:tc rowSpan="3"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rgbClr val="AA2573"/>
                          </a:solidFill>
                          <a:latin typeface="Century Gothic" panose="020B0502020202020204" pitchFamily="34" charset="0"/>
                        </a:rPr>
                        <a:t>Use of information</a:t>
                      </a:r>
                      <a:r>
                        <a:rPr lang="en-US" sz="3200" b="1" baseline="0" dirty="0">
                          <a:solidFill>
                            <a:srgbClr val="AA2573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endParaRPr lang="en-US" sz="3200" b="1" dirty="0">
                        <a:solidFill>
                          <a:srgbClr val="AA2573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00584" marR="100584" marT="51816" marB="51816" vert="vert270" anchor="b" anchorCtr="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100584" marR="100584" marT="51816" marB="5181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Century Gothic" panose="020B0502020202020204" pitchFamily="34" charset="0"/>
                        </a:rPr>
                        <a:t>Weak</a:t>
                      </a:r>
                    </a:p>
                  </a:txBody>
                  <a:tcPr marL="100584" marR="100584" marT="51816" marB="5181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Century Gothic" panose="020B0502020202020204" pitchFamily="34" charset="0"/>
                        </a:rPr>
                        <a:t>Improving</a:t>
                      </a:r>
                    </a:p>
                  </a:txBody>
                  <a:tcPr marL="100584" marR="100584" marT="51816" marB="5181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95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Century Gothic" panose="020B0502020202020204" pitchFamily="34" charset="0"/>
                        </a:rPr>
                        <a:t>         Weak</a:t>
                      </a:r>
                    </a:p>
                  </a:txBody>
                  <a:tcPr marL="100584" marR="100584" marT="51816" marB="51816" vert="vert27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650" dirty="0">
                          <a:latin typeface="Century Gothic" panose="020B0502020202020204" pitchFamily="34" charset="0"/>
                        </a:rPr>
                        <a:t>RHIS does not produce quality data and managers make little use of the information</a:t>
                      </a:r>
                    </a:p>
                  </a:txBody>
                  <a:tcPr marL="100584" marR="100584" marT="51816" marB="51816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650" dirty="0">
                          <a:latin typeface="Century Gothic" panose="020B0502020202020204" pitchFamily="34" charset="0"/>
                        </a:rPr>
                        <a:t>RHIS produces data of an acceptable quality but managers make little use of the information</a:t>
                      </a:r>
                    </a:p>
                    <a:p>
                      <a:endParaRPr lang="en-US" sz="2650" dirty="0">
                        <a:latin typeface="Century Gothic" panose="020B0502020202020204" pitchFamily="34" charset="0"/>
                      </a:endParaRPr>
                    </a:p>
                  </a:txBody>
                  <a:tcPr marL="100584" marR="100584" marT="51816" marB="51816">
                    <a:lnT w="12700" cmpd="sng">
                      <a:noFill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95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Century Gothic" panose="020B0502020202020204" pitchFamily="34" charset="0"/>
                        </a:rPr>
                        <a:t>  Improving</a:t>
                      </a:r>
                    </a:p>
                  </a:txBody>
                  <a:tcPr marL="100584" marR="100584" marT="51816" marB="51816" vert="vert27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650" dirty="0">
                          <a:latin typeface="Century Gothic" panose="020B0502020202020204" pitchFamily="34" charset="0"/>
                        </a:rPr>
                        <a:t>RHIS does not produce quality data but information is used by managers</a:t>
                      </a:r>
                    </a:p>
                  </a:txBody>
                  <a:tcPr marL="100584" marR="100584" marT="51816" marB="51816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650" dirty="0">
                          <a:latin typeface="Century Gothic" panose="020B0502020202020204" pitchFamily="34" charset="0"/>
                        </a:rPr>
                        <a:t>RHIS produces data of an acceptable quality </a:t>
                      </a:r>
                      <a:r>
                        <a:rPr lang="en-US" sz="2650" baseline="0" dirty="0">
                          <a:latin typeface="Century Gothic" panose="020B0502020202020204" pitchFamily="34" charset="0"/>
                        </a:rPr>
                        <a:t>and information is used by managers</a:t>
                      </a:r>
                      <a:endParaRPr lang="en-US" sz="2650" dirty="0">
                        <a:latin typeface="Century Gothic" panose="020B0502020202020204" pitchFamily="34" charset="0"/>
                      </a:endParaRPr>
                    </a:p>
                  </a:txBody>
                  <a:tcPr marL="100584" marR="100584" marT="51816" marB="518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49301" y="685800"/>
            <a:ext cx="8636000" cy="646331"/>
          </a:xfrm>
        </p:spPr>
        <p:txBody>
          <a:bodyPr/>
          <a:lstStyle/>
          <a:p>
            <a:pPr algn="l" eaLnBrk="1" hangingPunct="1"/>
            <a:r>
              <a:rPr lang="en-US" altLang="en-US" sz="4000" kern="1200" dirty="0">
                <a:latin typeface="Century Gothic" panose="020B0502020202020204" pitchFamily="34" charset="0"/>
              </a:rPr>
              <a:t>RHIS </a:t>
            </a:r>
            <a:r>
              <a:rPr lang="en-US" altLang="en-US" sz="4200" kern="1200" dirty="0">
                <a:latin typeface="Century Gothic" panose="020B0502020202020204" pitchFamily="34" charset="0"/>
              </a:rPr>
              <a:t>performance</a:t>
            </a:r>
            <a:r>
              <a:rPr lang="en-US" altLang="en-US" sz="4000" kern="1200" dirty="0">
                <a:latin typeface="Century Gothic" panose="020B0502020202020204" pitchFamily="34" charset="0"/>
              </a:rPr>
              <a:t> summary table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2438400"/>
            <a:ext cx="0" cy="510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43000" y="3200400"/>
            <a:ext cx="868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131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9067800" cy="677108"/>
          </a:xfrm>
        </p:spPr>
        <p:txBody>
          <a:bodyPr/>
          <a:lstStyle/>
          <a:p>
            <a:pPr algn="l" eaLnBrk="1" hangingPunct="1"/>
            <a:r>
              <a:rPr lang="en-US" altLang="en-US" sz="4400" kern="1200" dirty="0">
                <a:latin typeface="Century Gothic" panose="020B0502020202020204" pitchFamily="34" charset="0"/>
              </a:rPr>
              <a:t>Data quality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279843"/>
              </p:ext>
            </p:extLst>
          </p:nvPr>
        </p:nvGraphicFramePr>
        <p:xfrm>
          <a:off x="457200" y="16764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310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9555480" cy="677108"/>
          </a:xfrm>
        </p:spPr>
        <p:txBody>
          <a:bodyPr/>
          <a:lstStyle/>
          <a:p>
            <a:pPr algn="l" eaLnBrk="1" hangingPunct="1"/>
            <a:r>
              <a:rPr lang="en-US" altLang="en-US" sz="4400" kern="1200" dirty="0">
                <a:latin typeface="Century Gothic" panose="020B0502020202020204" pitchFamily="34" charset="0"/>
              </a:rPr>
              <a:t>Use of information analysis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534400" cy="5601533"/>
          </a:xfrm>
        </p:spPr>
        <p:txBody>
          <a:bodyPr/>
          <a:lstStyle/>
          <a:p>
            <a:pPr marL="457200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srgbClr val="AA2573"/>
                </a:solidFill>
                <a:latin typeface="Century Gothic" panose="020B0502020202020204" pitchFamily="34" charset="0"/>
              </a:rPr>
              <a:t>Describe information use at the site visited:</a:t>
            </a:r>
          </a:p>
          <a:p>
            <a:pPr marL="914400" lvl="1" indent="-457200" eaLnBrk="1" hangingPunct="1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2400" dirty="0">
                <a:latin typeface="Century Gothic" panose="020B0502020202020204" pitchFamily="34" charset="0"/>
              </a:rPr>
              <a:t>Display of updated information</a:t>
            </a:r>
          </a:p>
          <a:p>
            <a:pPr marL="914400" lvl="1" indent="-457200" eaLnBrk="1" hangingPunct="1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2400" dirty="0">
                <a:latin typeface="Century Gothic" panose="020B0502020202020204" pitchFamily="34" charset="0"/>
              </a:rPr>
              <a:t>Feedback mechanism(s)</a:t>
            </a:r>
          </a:p>
          <a:p>
            <a:pPr marL="914400" lvl="1" indent="-457200" eaLnBrk="1" hangingPunct="1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2400" dirty="0">
                <a:latin typeface="Century Gothic" panose="020B0502020202020204" pitchFamily="34" charset="0"/>
              </a:rPr>
              <a:t>Discussion based on RHIS data</a:t>
            </a:r>
          </a:p>
          <a:p>
            <a:pPr marL="914400" lvl="1" indent="-457200" eaLnBrk="1" hangingPunct="1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2400" dirty="0">
                <a:latin typeface="Century Gothic" panose="020B0502020202020204" pitchFamily="34" charset="0"/>
              </a:rPr>
              <a:t>What kinds of decisions are made?</a:t>
            </a:r>
          </a:p>
          <a:p>
            <a:pPr lvl="1" eaLnBrk="1" hangingPunct="1">
              <a:lnSpc>
                <a:spcPct val="150000"/>
              </a:lnSpc>
              <a:defRPr/>
            </a:pPr>
            <a:endParaRPr lang="en-US" altLang="en-US" sz="2400" dirty="0">
              <a:latin typeface="Century Gothic" panose="020B0502020202020204" pitchFamily="34" charset="0"/>
            </a:endParaRPr>
          </a:p>
          <a:p>
            <a:pPr marL="457200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srgbClr val="AA2573"/>
                </a:solidFill>
                <a:latin typeface="Century Gothic" panose="020B0502020202020204" pitchFamily="34" charset="0"/>
              </a:rPr>
              <a:t>Which steps in the process of using information are performing well and which ones have weaknesses?</a:t>
            </a:r>
          </a:p>
          <a:p>
            <a:pPr marL="914400" lvl="1" indent="-457200" eaLnBrk="1" hangingPunct="1"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2400" dirty="0">
                <a:latin typeface="Century Gothic" panose="020B0502020202020204" pitchFamily="34" charset="0"/>
              </a:rPr>
              <a:t>Compilation of data, display, analysis,  interpretation, discussion, decision making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84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9220200" cy="677108"/>
          </a:xfrm>
        </p:spPr>
        <p:txBody>
          <a:bodyPr/>
          <a:lstStyle/>
          <a:p>
            <a:pPr algn="l" eaLnBrk="1" hangingPunct="1"/>
            <a:r>
              <a:rPr lang="en-US" altLang="en-US" sz="4400" kern="1200" dirty="0">
                <a:latin typeface="Century Gothic" panose="020B0502020202020204" pitchFamily="34" charset="0"/>
              </a:rPr>
              <a:t>Use of information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673989"/>
              </p:ext>
            </p:extLst>
          </p:nvPr>
        </p:nvGraphicFramePr>
        <p:xfrm>
          <a:off x="457200" y="1676400"/>
          <a:ext cx="92202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48082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9067800" cy="1143000"/>
          </a:xfrm>
        </p:spPr>
        <p:txBody>
          <a:bodyPr rtlCol="0">
            <a:no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sz="3600" kern="1200" dirty="0">
                <a:latin typeface="Century Gothic" panose="020B0502020202020204" pitchFamily="34" charset="0"/>
              </a:rPr>
              <a:t>Level of use of information at the province level </a:t>
            </a:r>
            <a:r>
              <a:rPr lang="en-US" sz="3600" b="0" kern="1200" dirty="0">
                <a:latin typeface="Century Gothic" panose="020B0502020202020204" pitchFamily="34" charset="0"/>
              </a:rPr>
              <a:t>(Mali)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793"/>
            <a:ext cx="10058401" cy="385769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750764"/>
              </p:ext>
            </p:extLst>
          </p:nvPr>
        </p:nvGraphicFramePr>
        <p:xfrm>
          <a:off x="152400" y="1143000"/>
          <a:ext cx="10668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35116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ASURE_Eval_slide_template">
  <a:themeElements>
    <a:clrScheme name="MEASURE_Eval_slide_template 1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C0C0C0"/>
      </a:hlink>
      <a:folHlink>
        <a:srgbClr val="2B3585"/>
      </a:folHlink>
    </a:clrScheme>
    <a:fontScheme name="MEASURE_Eval_slid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ASURE_Eval_slid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41F78"/>
        </a:accent1>
        <a:accent2>
          <a:srgbClr val="19938A"/>
        </a:accent2>
        <a:accent3>
          <a:srgbClr val="FFFFFF"/>
        </a:accent3>
        <a:accent4>
          <a:srgbClr val="000000"/>
        </a:accent4>
        <a:accent5>
          <a:srgbClr val="AAABBE"/>
        </a:accent5>
        <a:accent6>
          <a:srgbClr val="16857D"/>
        </a:accent6>
        <a:hlink>
          <a:srgbClr val="8C1431"/>
        </a:hlink>
        <a:folHlink>
          <a:srgbClr val="946D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1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DDDDDD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C0C0C0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C0C0C0"/>
        </a:hlink>
        <a:folHlink>
          <a:srgbClr val="2B35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CSP_PowerPoint_Template (1)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PS_PowerPoint_Template [Read-Only]" id="{B58D1E27-2DEB-4557-9BF1-41BFB293ADDD}" vid="{2D3C5F4A-FD82-47F1-A5FE-AEF3A3D978B5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5056</TotalTime>
  <Words>1148</Words>
  <Application>Microsoft Office PowerPoint</Application>
  <PresentationFormat>Custom</PresentationFormat>
  <Paragraphs>300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Arial</vt:lpstr>
      <vt:lpstr>Calibri</vt:lpstr>
      <vt:lpstr>Century Gothic</vt:lpstr>
      <vt:lpstr>Courier New</vt:lpstr>
      <vt:lpstr>Futura LT Pro Book</vt:lpstr>
      <vt:lpstr>Garamond</vt:lpstr>
      <vt:lpstr>Gill Sans MT</vt:lpstr>
      <vt:lpstr>Wingdings</vt:lpstr>
      <vt:lpstr>Office Theme</vt:lpstr>
      <vt:lpstr>MEASURE_Eval_slide_template</vt:lpstr>
      <vt:lpstr>MCSP_PowerPoint_Template (1)</vt:lpstr>
      <vt:lpstr>1_Office Theme</vt:lpstr>
      <vt:lpstr>PowerPoint Presentation</vt:lpstr>
      <vt:lpstr>Session objectives</vt:lpstr>
      <vt:lpstr>Some examples of analyses</vt:lpstr>
      <vt:lpstr>Analysis</vt:lpstr>
      <vt:lpstr>RHIS performance summary table</vt:lpstr>
      <vt:lpstr>Data quality analysis</vt:lpstr>
      <vt:lpstr>Use of information analysis</vt:lpstr>
      <vt:lpstr>Use of information analysis</vt:lpstr>
      <vt:lpstr>Level of use of information at the province level (Mali)</vt:lpstr>
      <vt:lpstr>RHIS data displays and update status at the province level (Mali)</vt:lpstr>
      <vt:lpstr>Diagnostic tool results (Ivory Coast)</vt:lpstr>
      <vt:lpstr>Analysis</vt:lpstr>
      <vt:lpstr>RHIS Management Assessment</vt:lpstr>
      <vt:lpstr>Data management processes</vt:lpstr>
      <vt:lpstr>Mean scores for the RHIS management functions (Mali)</vt:lpstr>
      <vt:lpstr>Analysis</vt:lpstr>
      <vt:lpstr>Perceived confidence levels and observed HIS task competence (Mali)</vt:lpstr>
      <vt:lpstr>PowerPoint Presentation</vt:lpstr>
      <vt:lpstr>Analysis</vt:lpstr>
      <vt:lpstr>PowerPoint Presentation</vt:lpstr>
      <vt:lpstr>Analysis</vt:lpstr>
      <vt:lpstr>Overview of the PRISM results </vt:lpstr>
      <vt:lpstr>Comparison of results - Example</vt:lpstr>
      <vt:lpstr>RHIS strengthening interventions  (Examples from Ivory Coast)</vt:lpstr>
      <vt:lpstr>RHIS strengthening interventions (Examples from Liberia)</vt:lpstr>
      <vt:lpstr>How to access the PRISM Series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Robinson, Beth</dc:creator>
  <cp:lastModifiedBy>Jeanne Chauffour</cp:lastModifiedBy>
  <cp:revision>313</cp:revision>
  <dcterms:created xsi:type="dcterms:W3CDTF">2015-03-02T15:42:03Z</dcterms:created>
  <dcterms:modified xsi:type="dcterms:W3CDTF">2018-10-19T21:33:08Z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2015-03-02T00:00:00Z</vt:filetime>
  </property>
  <property fmtid="{D5CDD505-2E9C-101B-9397-08002B2CF9AE}" pid="3" name="LastSaved">
    <vt:filetime>2015-03-02T00:00:00Z</vt:filetime>
  </property>
</Properties>
</file>