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 id="2147483680" r:id="rId3"/>
    <p:sldMasterId id="2147483689" r:id="rId4"/>
  </p:sldMasterIdLst>
  <p:notesMasterIdLst>
    <p:notesMasterId r:id="rId17"/>
  </p:notesMasterIdLst>
  <p:sldIdLst>
    <p:sldId id="256" r:id="rId5"/>
    <p:sldId id="369" r:id="rId6"/>
    <p:sldId id="348" r:id="rId7"/>
    <p:sldId id="370" r:id="rId8"/>
    <p:sldId id="373" r:id="rId9"/>
    <p:sldId id="371" r:id="rId10"/>
    <p:sldId id="374" r:id="rId11"/>
    <p:sldId id="359" r:id="rId12"/>
    <p:sldId id="376" r:id="rId13"/>
    <p:sldId id="377" r:id="rId14"/>
    <p:sldId id="379" r:id="rId15"/>
    <p:sldId id="378" r:id="rId16"/>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e Reid" initials="DR" lastIdx="1" clrIdx="0"/>
  <p:cmAuthor id="1" name="Alison Ellis" initials="AE" lastIdx="3" clrIdx="1">
    <p:extLst/>
  </p:cmAuthor>
  <p:cmAuthor id="2" name="Sergio Lins" initials="SL" lastIdx="3"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185F"/>
    <a:srgbClr val="565287"/>
    <a:srgbClr val="8F8CAF"/>
    <a:srgbClr val="A09BBB"/>
    <a:srgbClr val="D7D4B2"/>
    <a:srgbClr val="A0BF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8358" autoAdjust="0"/>
  </p:normalViewPr>
  <p:slideViewPr>
    <p:cSldViewPr>
      <p:cViewPr varScale="1">
        <p:scale>
          <a:sx n="28" d="100"/>
          <a:sy n="28" d="100"/>
        </p:scale>
        <p:origin x="2454" y="54"/>
      </p:cViewPr>
      <p:guideLst>
        <p:guide orient="horz" pos="2880"/>
        <p:guide pos="2160"/>
      </p:guideLst>
    </p:cSldViewPr>
  </p:slideViewPr>
  <p:notesTextViewPr>
    <p:cViewPr>
      <p:scale>
        <a:sx n="100" d="100"/>
        <a:sy n="100" d="100"/>
      </p:scale>
      <p:origin x="0" y="0"/>
    </p:cViewPr>
  </p:notesTextViewPr>
  <p:sorterViewPr>
    <p:cViewPr>
      <p:scale>
        <a:sx n="120" d="100"/>
        <a:sy n="120" d="100"/>
      </p:scale>
      <p:origin x="0" y="-5796"/>
    </p:cViewPr>
  </p:sorterViewPr>
  <p:notesViewPr>
    <p:cSldViewPr>
      <p:cViewPr>
        <p:scale>
          <a:sx n="100" d="100"/>
          <a:sy n="100" d="100"/>
        </p:scale>
        <p:origin x="798" y="-16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68D702-1A9C-4B21-9411-C422A45E8D99}"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50F97F1-E1D8-4563-A0E4-2D329518195D}">
      <dgm:prSet phldrT="[Text]" custT="1"/>
      <dgm:spPr>
        <a:solidFill>
          <a:srgbClr val="A09BBB"/>
        </a:solidFill>
      </dgm:spPr>
      <dgm:t>
        <a:bodyPr/>
        <a:lstStyle/>
        <a:p>
          <a:pPr algn="ctr"/>
          <a:r>
            <a:rPr lang="en-US" sz="2400" dirty="0">
              <a:latin typeface="Century Gothic" panose="020B0502020202020204" pitchFamily="34" charset="0"/>
              <a:cs typeface="Times New Roman" pitchFamily="18" charset="0"/>
            </a:rPr>
            <a:t>It is all the organizations, institutions, resources, and activities whose </a:t>
          </a:r>
          <a:r>
            <a:rPr lang="en-US" sz="2400" dirty="0">
              <a:solidFill>
                <a:schemeClr val="bg1"/>
              </a:solidFill>
              <a:latin typeface="Century Gothic" panose="020B0502020202020204" pitchFamily="34" charset="0"/>
              <a:cs typeface="Times New Roman" pitchFamily="18" charset="0"/>
            </a:rPr>
            <a:t>primary purpose is to promote, restore, or maintain health. </a:t>
          </a:r>
        </a:p>
      </dgm:t>
    </dgm:pt>
    <dgm:pt modelId="{985EB33E-AEF5-4BC1-8E96-F38CBA8C27CF}" type="parTrans" cxnId="{ADDF3254-B19E-488A-8035-D8165CE2F60F}">
      <dgm:prSet/>
      <dgm:spPr/>
      <dgm:t>
        <a:bodyPr/>
        <a:lstStyle/>
        <a:p>
          <a:endParaRPr lang="en-US"/>
        </a:p>
      </dgm:t>
    </dgm:pt>
    <dgm:pt modelId="{7094969F-E558-4B52-9DB5-59EEF67A2E3F}" type="sibTrans" cxnId="{ADDF3254-B19E-488A-8035-D8165CE2F60F}">
      <dgm:prSet/>
      <dgm:spPr/>
      <dgm:t>
        <a:bodyPr/>
        <a:lstStyle/>
        <a:p>
          <a:endParaRPr lang="en-US"/>
        </a:p>
      </dgm:t>
    </dgm:pt>
    <dgm:pt modelId="{CC81A8C7-80BD-4763-854A-B7C93651C952}">
      <dgm:prSet phldrT="[Text]" custT="1"/>
      <dgm:spPr>
        <a:solidFill>
          <a:srgbClr val="565287"/>
        </a:solidFill>
      </dgm:spPr>
      <dgm:t>
        <a:bodyPr/>
        <a:lstStyle/>
        <a:p>
          <a:pPr algn="ctr"/>
          <a:r>
            <a:rPr lang="en-US" sz="2400" dirty="0">
              <a:latin typeface="Century Gothic" panose="020B0502020202020204" pitchFamily="34" charset="0"/>
              <a:cs typeface="Times New Roman" pitchFamily="18" charset="0"/>
            </a:rPr>
            <a:t>It needs staff, funds, information, supplies, transport, communications, and overall guidance and direction. </a:t>
          </a:r>
          <a:endParaRPr lang="en-US" sz="2400" dirty="0">
            <a:latin typeface="Century Gothic" panose="020B0502020202020204" pitchFamily="34" charset="0"/>
          </a:endParaRPr>
        </a:p>
      </dgm:t>
    </dgm:pt>
    <dgm:pt modelId="{8C808753-553C-4FCD-8634-6BB16AB50870}" type="parTrans" cxnId="{D853B423-10BA-45EB-8DFF-69428B4A45D0}">
      <dgm:prSet/>
      <dgm:spPr/>
      <dgm:t>
        <a:bodyPr/>
        <a:lstStyle/>
        <a:p>
          <a:endParaRPr lang="en-US"/>
        </a:p>
      </dgm:t>
    </dgm:pt>
    <dgm:pt modelId="{1578CBD7-A943-4819-8067-A98F2D37A1B3}" type="sibTrans" cxnId="{D853B423-10BA-45EB-8DFF-69428B4A45D0}">
      <dgm:prSet/>
      <dgm:spPr/>
      <dgm:t>
        <a:bodyPr/>
        <a:lstStyle/>
        <a:p>
          <a:endParaRPr lang="en-US"/>
        </a:p>
      </dgm:t>
    </dgm:pt>
    <dgm:pt modelId="{E05B6E02-13E5-4392-BC74-27B1356411A9}">
      <dgm:prSet phldrT="[Text]" custT="1"/>
      <dgm:spPr>
        <a:solidFill>
          <a:srgbClr val="1E185F"/>
        </a:solidFill>
      </dgm:spPr>
      <dgm:t>
        <a:bodyPr/>
        <a:lstStyle/>
        <a:p>
          <a:r>
            <a:rPr lang="en-US" sz="2400" dirty="0">
              <a:solidFill>
                <a:schemeClr val="bg1"/>
              </a:solidFill>
              <a:latin typeface="Century Gothic" panose="020B0502020202020204" pitchFamily="34" charset="0"/>
              <a:cs typeface="Times New Roman" pitchFamily="18" charset="0"/>
            </a:rPr>
            <a:t>It needs to provide services that are responsive and financially fair.</a:t>
          </a:r>
          <a:endParaRPr lang="en-US" sz="2400" dirty="0">
            <a:solidFill>
              <a:schemeClr val="bg1"/>
            </a:solidFill>
            <a:latin typeface="Century Gothic" panose="020B0502020202020204" pitchFamily="34" charset="0"/>
          </a:endParaRPr>
        </a:p>
      </dgm:t>
    </dgm:pt>
    <dgm:pt modelId="{C1DA19A1-2095-44ED-B302-68BD4D233E9A}" type="parTrans" cxnId="{0E0E27C4-48E5-480D-B0DF-19F204E2AFA3}">
      <dgm:prSet/>
      <dgm:spPr/>
      <dgm:t>
        <a:bodyPr/>
        <a:lstStyle/>
        <a:p>
          <a:endParaRPr lang="en-US"/>
        </a:p>
      </dgm:t>
    </dgm:pt>
    <dgm:pt modelId="{08AD95E1-81BD-4CCC-9FBE-B363AE1122CF}" type="sibTrans" cxnId="{0E0E27C4-48E5-480D-B0DF-19F204E2AFA3}">
      <dgm:prSet/>
      <dgm:spPr/>
      <dgm:t>
        <a:bodyPr/>
        <a:lstStyle/>
        <a:p>
          <a:endParaRPr lang="en-US"/>
        </a:p>
      </dgm:t>
    </dgm:pt>
    <dgm:pt modelId="{1E507887-20F9-463D-B310-22EED7AAE6A3}" type="pres">
      <dgm:prSet presAssocID="{AE68D702-1A9C-4B21-9411-C422A45E8D99}" presName="diagram" presStyleCnt="0">
        <dgm:presLayoutVars>
          <dgm:dir/>
          <dgm:resizeHandles val="exact"/>
        </dgm:presLayoutVars>
      </dgm:prSet>
      <dgm:spPr/>
      <dgm:t>
        <a:bodyPr/>
        <a:lstStyle/>
        <a:p>
          <a:endParaRPr lang="en-US"/>
        </a:p>
      </dgm:t>
    </dgm:pt>
    <dgm:pt modelId="{8D398700-C49E-4BC3-9DC8-E13B388A4F53}" type="pres">
      <dgm:prSet presAssocID="{550F97F1-E1D8-4563-A0E4-2D329518195D}" presName="node" presStyleLbl="node1" presStyleIdx="0" presStyleCnt="3" custLinFactNeighborX="55250" custLinFactNeighborY="3914">
        <dgm:presLayoutVars>
          <dgm:bulletEnabled val="1"/>
        </dgm:presLayoutVars>
      </dgm:prSet>
      <dgm:spPr/>
      <dgm:t>
        <a:bodyPr/>
        <a:lstStyle/>
        <a:p>
          <a:endParaRPr lang="en-US"/>
        </a:p>
      </dgm:t>
    </dgm:pt>
    <dgm:pt modelId="{C75CF6BA-F07D-4699-97FA-BED8E87CC7BF}" type="pres">
      <dgm:prSet presAssocID="{7094969F-E558-4B52-9DB5-59EEF67A2E3F}" presName="sibTrans" presStyleCnt="0"/>
      <dgm:spPr/>
    </dgm:pt>
    <dgm:pt modelId="{7642E502-82FC-43D4-980D-18843517964C}" type="pres">
      <dgm:prSet presAssocID="{CC81A8C7-80BD-4763-854A-B7C93651C952}" presName="node" presStyleLbl="node1" presStyleIdx="1" presStyleCnt="3" custLinFactX="-15822" custLinFactY="16214" custLinFactNeighborX="-100000" custLinFactNeighborY="100000">
        <dgm:presLayoutVars>
          <dgm:bulletEnabled val="1"/>
        </dgm:presLayoutVars>
      </dgm:prSet>
      <dgm:spPr/>
      <dgm:t>
        <a:bodyPr/>
        <a:lstStyle/>
        <a:p>
          <a:endParaRPr lang="en-US"/>
        </a:p>
      </dgm:t>
    </dgm:pt>
    <dgm:pt modelId="{FE3E3F8F-D5CC-4BC7-BC36-DEADB97E76D6}" type="pres">
      <dgm:prSet presAssocID="{1578CBD7-A943-4819-8067-A98F2D37A1B3}" presName="sibTrans" presStyleCnt="0"/>
      <dgm:spPr/>
    </dgm:pt>
    <dgm:pt modelId="{E95A6780-69DF-4329-BA01-F4B53DF1092C}" type="pres">
      <dgm:prSet presAssocID="{E05B6E02-13E5-4392-BC74-27B1356411A9}" presName="node" presStyleLbl="node1" presStyleIdx="2" presStyleCnt="3" custLinFactNeighborX="59752" custLinFactNeighborY="-453">
        <dgm:presLayoutVars>
          <dgm:bulletEnabled val="1"/>
        </dgm:presLayoutVars>
      </dgm:prSet>
      <dgm:spPr/>
      <dgm:t>
        <a:bodyPr/>
        <a:lstStyle/>
        <a:p>
          <a:endParaRPr lang="en-US"/>
        </a:p>
      </dgm:t>
    </dgm:pt>
  </dgm:ptLst>
  <dgm:cxnLst>
    <dgm:cxn modelId="{08E4F7E5-9129-43F9-8258-DBD909E66386}" type="presOf" srcId="{E05B6E02-13E5-4392-BC74-27B1356411A9}" destId="{E95A6780-69DF-4329-BA01-F4B53DF1092C}" srcOrd="0" destOrd="0" presId="urn:microsoft.com/office/officeart/2005/8/layout/default"/>
    <dgm:cxn modelId="{D853B423-10BA-45EB-8DFF-69428B4A45D0}" srcId="{AE68D702-1A9C-4B21-9411-C422A45E8D99}" destId="{CC81A8C7-80BD-4763-854A-B7C93651C952}" srcOrd="1" destOrd="0" parTransId="{8C808753-553C-4FCD-8634-6BB16AB50870}" sibTransId="{1578CBD7-A943-4819-8067-A98F2D37A1B3}"/>
    <dgm:cxn modelId="{12A9AC7B-F340-4089-B738-09CAC9A53347}" type="presOf" srcId="{CC81A8C7-80BD-4763-854A-B7C93651C952}" destId="{7642E502-82FC-43D4-980D-18843517964C}" srcOrd="0" destOrd="0" presId="urn:microsoft.com/office/officeart/2005/8/layout/default"/>
    <dgm:cxn modelId="{0E0E27C4-48E5-480D-B0DF-19F204E2AFA3}" srcId="{AE68D702-1A9C-4B21-9411-C422A45E8D99}" destId="{E05B6E02-13E5-4392-BC74-27B1356411A9}" srcOrd="2" destOrd="0" parTransId="{C1DA19A1-2095-44ED-B302-68BD4D233E9A}" sibTransId="{08AD95E1-81BD-4CCC-9FBE-B363AE1122CF}"/>
    <dgm:cxn modelId="{8B425E7A-5AB1-4173-8B03-DC39A1E848DE}" type="presOf" srcId="{AE68D702-1A9C-4B21-9411-C422A45E8D99}" destId="{1E507887-20F9-463D-B310-22EED7AAE6A3}" srcOrd="0" destOrd="0" presId="urn:microsoft.com/office/officeart/2005/8/layout/default"/>
    <dgm:cxn modelId="{FDE7CD65-6DC0-4750-8F0C-C98D919B783E}" type="presOf" srcId="{550F97F1-E1D8-4563-A0E4-2D329518195D}" destId="{8D398700-C49E-4BC3-9DC8-E13B388A4F53}" srcOrd="0" destOrd="0" presId="urn:microsoft.com/office/officeart/2005/8/layout/default"/>
    <dgm:cxn modelId="{ADDF3254-B19E-488A-8035-D8165CE2F60F}" srcId="{AE68D702-1A9C-4B21-9411-C422A45E8D99}" destId="{550F97F1-E1D8-4563-A0E4-2D329518195D}" srcOrd="0" destOrd="0" parTransId="{985EB33E-AEF5-4BC1-8E96-F38CBA8C27CF}" sibTransId="{7094969F-E558-4B52-9DB5-59EEF67A2E3F}"/>
    <dgm:cxn modelId="{1118A5F7-30E9-4B21-87BF-D6E2FC9C903D}" type="presParOf" srcId="{1E507887-20F9-463D-B310-22EED7AAE6A3}" destId="{8D398700-C49E-4BC3-9DC8-E13B388A4F53}" srcOrd="0" destOrd="0" presId="urn:microsoft.com/office/officeart/2005/8/layout/default"/>
    <dgm:cxn modelId="{7F6F5CA6-6FFE-4847-B783-1CE16C948E7B}" type="presParOf" srcId="{1E507887-20F9-463D-B310-22EED7AAE6A3}" destId="{C75CF6BA-F07D-4699-97FA-BED8E87CC7BF}" srcOrd="1" destOrd="0" presId="urn:microsoft.com/office/officeart/2005/8/layout/default"/>
    <dgm:cxn modelId="{668DA08B-8EAE-48CA-A2F7-ECEB50C2FFB4}" type="presParOf" srcId="{1E507887-20F9-463D-B310-22EED7AAE6A3}" destId="{7642E502-82FC-43D4-980D-18843517964C}" srcOrd="2" destOrd="0" presId="urn:microsoft.com/office/officeart/2005/8/layout/default"/>
    <dgm:cxn modelId="{A57C9DCB-B1A9-4AE2-8A78-0CB0E4D307C4}" type="presParOf" srcId="{1E507887-20F9-463D-B310-22EED7AAE6A3}" destId="{FE3E3F8F-D5CC-4BC7-BC36-DEADB97E76D6}" srcOrd="3" destOrd="0" presId="urn:microsoft.com/office/officeart/2005/8/layout/default"/>
    <dgm:cxn modelId="{323CC4DE-F497-47A7-9683-2FC4E243EECB}" type="presParOf" srcId="{1E507887-20F9-463D-B310-22EED7AAE6A3}" destId="{E95A6780-69DF-4329-BA01-F4B53DF1092C}"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F4CF5F-11B6-4173-87E2-B597B1224DDC}"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E6E93B8C-09F5-41A5-A165-6656F44A0C81}">
      <dgm:prSet phldrT="[Text]" custT="1"/>
      <dgm:spPr>
        <a:solidFill>
          <a:srgbClr val="A09BBB"/>
        </a:solidFill>
      </dgm:spPr>
      <dgm:t>
        <a:bodyPr/>
        <a:lstStyle/>
        <a:p>
          <a:r>
            <a:rPr lang="en-US" sz="2000" b="1" dirty="0">
              <a:latin typeface="Century Gothic" panose="020B0502020202020204" pitchFamily="34" charset="0"/>
            </a:rPr>
            <a:t>At the patient/client (health service delivery) level</a:t>
          </a:r>
          <a:endParaRPr lang="en-US" sz="2000" dirty="0">
            <a:latin typeface="Century Gothic" panose="020B0502020202020204" pitchFamily="34" charset="0"/>
          </a:endParaRPr>
        </a:p>
      </dgm:t>
    </dgm:pt>
    <dgm:pt modelId="{A5DD99E9-8844-4797-8571-20557286B48C}" type="parTrans" cxnId="{C7CB8017-AB16-438F-95EB-E34853B0692E}">
      <dgm:prSet/>
      <dgm:spPr/>
      <dgm:t>
        <a:bodyPr/>
        <a:lstStyle/>
        <a:p>
          <a:endParaRPr lang="en-US"/>
        </a:p>
      </dgm:t>
    </dgm:pt>
    <dgm:pt modelId="{1C0A679C-C804-445C-BE6A-D940107B0221}" type="sibTrans" cxnId="{C7CB8017-AB16-438F-95EB-E34853B0692E}">
      <dgm:prSet/>
      <dgm:spPr/>
      <dgm:t>
        <a:bodyPr/>
        <a:lstStyle/>
        <a:p>
          <a:endParaRPr lang="en-US"/>
        </a:p>
      </dgm:t>
    </dgm:pt>
    <dgm:pt modelId="{168FA0FD-610C-4AD5-ACC6-049C6717F041}">
      <dgm:prSet phldrT="[Text]" custT="1"/>
      <dgm:spPr>
        <a:solidFill>
          <a:srgbClr val="D7D4B2">
            <a:alpha val="90000"/>
          </a:srgbClr>
        </a:solidFill>
      </dgm:spPr>
      <dgm:t>
        <a:bodyPr/>
        <a:lstStyle/>
        <a:p>
          <a:r>
            <a:rPr lang="en-US" sz="1600" dirty="0">
              <a:latin typeface="Century Gothic" panose="020B0502020202020204" pitchFamily="34" charset="0"/>
            </a:rPr>
            <a:t>Management of an individual patient/client using information on health status, health services, behavior and practices, and risks</a:t>
          </a:r>
        </a:p>
      </dgm:t>
    </dgm:pt>
    <dgm:pt modelId="{A27A0B5B-00E1-4A8C-9866-B4AF854FCF30}" type="parTrans" cxnId="{1662E932-EF76-49E3-9589-EC83C2CF6957}">
      <dgm:prSet/>
      <dgm:spPr/>
      <dgm:t>
        <a:bodyPr/>
        <a:lstStyle/>
        <a:p>
          <a:endParaRPr lang="en-US"/>
        </a:p>
      </dgm:t>
    </dgm:pt>
    <dgm:pt modelId="{3FA5CD6B-AB2A-4566-BDA4-5A7DA8DB743F}" type="sibTrans" cxnId="{1662E932-EF76-49E3-9589-EC83C2CF6957}">
      <dgm:prSet/>
      <dgm:spPr/>
      <dgm:t>
        <a:bodyPr/>
        <a:lstStyle/>
        <a:p>
          <a:endParaRPr lang="en-US"/>
        </a:p>
      </dgm:t>
    </dgm:pt>
    <dgm:pt modelId="{30164C8B-CE12-409A-B696-260FE85C3D19}">
      <dgm:prSet phldrT="[Text]" custT="1"/>
      <dgm:spPr>
        <a:solidFill>
          <a:srgbClr val="565287"/>
        </a:solidFill>
      </dgm:spPr>
      <dgm:t>
        <a:bodyPr/>
        <a:lstStyle/>
        <a:p>
          <a:r>
            <a:rPr lang="en-US" sz="2000" b="1" dirty="0">
              <a:latin typeface="Century Gothic" panose="020B0502020202020204" pitchFamily="34" charset="0"/>
            </a:rPr>
            <a:t>At the health unit level</a:t>
          </a:r>
          <a:endParaRPr lang="en-US" sz="2000" dirty="0">
            <a:latin typeface="Century Gothic" panose="020B0502020202020204" pitchFamily="34" charset="0"/>
          </a:endParaRPr>
        </a:p>
      </dgm:t>
    </dgm:pt>
    <dgm:pt modelId="{B0B6F25D-BA88-4DA0-9D67-CBC2B2D8AAED}" type="parTrans" cxnId="{41D5E072-A825-42DD-9862-06CA6E522961}">
      <dgm:prSet/>
      <dgm:spPr/>
      <dgm:t>
        <a:bodyPr/>
        <a:lstStyle/>
        <a:p>
          <a:endParaRPr lang="en-US"/>
        </a:p>
      </dgm:t>
    </dgm:pt>
    <dgm:pt modelId="{AECF542B-72A0-43CD-A035-410DB2C582FB}" type="sibTrans" cxnId="{41D5E072-A825-42DD-9862-06CA6E522961}">
      <dgm:prSet/>
      <dgm:spPr/>
      <dgm:t>
        <a:bodyPr/>
        <a:lstStyle/>
        <a:p>
          <a:endParaRPr lang="en-US"/>
        </a:p>
      </dgm:t>
    </dgm:pt>
    <dgm:pt modelId="{AE6EE6D7-3738-4B50-AE50-B492C64CE46C}">
      <dgm:prSet phldrT="[Text]" custT="1"/>
      <dgm:spPr>
        <a:solidFill>
          <a:srgbClr val="D7D4B2">
            <a:alpha val="90000"/>
          </a:srgbClr>
        </a:solidFill>
      </dgm:spPr>
      <dgm:t>
        <a:bodyPr/>
        <a:lstStyle/>
        <a:p>
          <a:r>
            <a:rPr lang="en-US" sz="1600" dirty="0">
              <a:latin typeface="Century Gothic" panose="020B0502020202020204" pitchFamily="34" charset="0"/>
            </a:rPr>
            <a:t>Management of resources for efficient and equitable allocation, distribution, and use</a:t>
          </a:r>
        </a:p>
      </dgm:t>
    </dgm:pt>
    <dgm:pt modelId="{CDFC9414-9C0F-4807-960A-94EC5CB7AABA}" type="parTrans" cxnId="{3C63E1BF-FF17-4301-A381-7C7CB9C9358B}">
      <dgm:prSet/>
      <dgm:spPr/>
      <dgm:t>
        <a:bodyPr/>
        <a:lstStyle/>
        <a:p>
          <a:endParaRPr lang="en-US"/>
        </a:p>
      </dgm:t>
    </dgm:pt>
    <dgm:pt modelId="{543EA482-00AA-4026-B762-A6175E80D743}" type="sibTrans" cxnId="{3C63E1BF-FF17-4301-A381-7C7CB9C9358B}">
      <dgm:prSet/>
      <dgm:spPr/>
      <dgm:t>
        <a:bodyPr/>
        <a:lstStyle/>
        <a:p>
          <a:endParaRPr lang="en-US"/>
        </a:p>
      </dgm:t>
    </dgm:pt>
    <dgm:pt modelId="{024AD2A9-205D-4775-AA90-8A60772AC10C}">
      <dgm:prSet phldrT="[Text]" custT="1"/>
      <dgm:spPr>
        <a:solidFill>
          <a:srgbClr val="1E185F"/>
        </a:solidFill>
      </dgm:spPr>
      <dgm:t>
        <a:bodyPr/>
        <a:lstStyle/>
        <a:p>
          <a:r>
            <a:rPr lang="en-US" sz="2000" b="1" dirty="0">
              <a:latin typeface="Century Gothic" panose="020B0502020202020204" pitchFamily="34" charset="0"/>
            </a:rPr>
            <a:t>At the health system level</a:t>
          </a:r>
          <a:endParaRPr lang="en-US" sz="2000" dirty="0">
            <a:latin typeface="Century Gothic" panose="020B0502020202020204" pitchFamily="34" charset="0"/>
          </a:endParaRPr>
        </a:p>
      </dgm:t>
    </dgm:pt>
    <dgm:pt modelId="{A2C87DF7-A0C6-4121-B85E-4A5151AECBFF}" type="parTrans" cxnId="{E6ACE10C-E44E-4E2B-9656-5BABD4D0AC65}">
      <dgm:prSet/>
      <dgm:spPr/>
      <dgm:t>
        <a:bodyPr/>
        <a:lstStyle/>
        <a:p>
          <a:endParaRPr lang="en-US"/>
        </a:p>
      </dgm:t>
    </dgm:pt>
    <dgm:pt modelId="{967E0C9E-0621-46F0-BF85-9916249834F2}" type="sibTrans" cxnId="{E6ACE10C-E44E-4E2B-9656-5BABD4D0AC65}">
      <dgm:prSet/>
      <dgm:spPr/>
      <dgm:t>
        <a:bodyPr/>
        <a:lstStyle/>
        <a:p>
          <a:endParaRPr lang="en-US"/>
        </a:p>
      </dgm:t>
    </dgm:pt>
    <dgm:pt modelId="{735E4307-A1F0-4418-BA52-17E3A888992A}">
      <dgm:prSet phldrT="[Text]" custT="1"/>
      <dgm:spPr>
        <a:solidFill>
          <a:srgbClr val="D7D4B2">
            <a:alpha val="90000"/>
          </a:srgbClr>
        </a:solidFill>
      </dgm:spPr>
      <dgm:t>
        <a:bodyPr/>
        <a:lstStyle/>
        <a:p>
          <a:pPr algn="l"/>
          <a:r>
            <a:rPr lang="en-US" sz="1600" dirty="0">
              <a:latin typeface="Century Gothic" panose="020B0502020202020204" pitchFamily="34" charset="0"/>
            </a:rPr>
            <a:t>Health systems research</a:t>
          </a:r>
        </a:p>
      </dgm:t>
    </dgm:pt>
    <dgm:pt modelId="{AEE20D3A-F338-4A29-AD84-759CD1BA97B5}" type="parTrans" cxnId="{014D44BA-DC5C-4B21-9F74-F7988CDC3BF4}">
      <dgm:prSet/>
      <dgm:spPr/>
      <dgm:t>
        <a:bodyPr/>
        <a:lstStyle/>
        <a:p>
          <a:endParaRPr lang="en-US"/>
        </a:p>
      </dgm:t>
    </dgm:pt>
    <dgm:pt modelId="{21C428CA-EAF6-4E88-B9B3-9D333184F6A8}" type="sibTrans" cxnId="{014D44BA-DC5C-4B21-9F74-F7988CDC3BF4}">
      <dgm:prSet/>
      <dgm:spPr/>
      <dgm:t>
        <a:bodyPr/>
        <a:lstStyle/>
        <a:p>
          <a:endParaRPr lang="en-US"/>
        </a:p>
      </dgm:t>
    </dgm:pt>
    <dgm:pt modelId="{B64C6A2B-39BD-44F4-AB26-8F9421DE620D}">
      <dgm:prSet phldrT="[Text]" custT="1"/>
      <dgm:spPr>
        <a:solidFill>
          <a:srgbClr val="D7D4B2">
            <a:alpha val="90000"/>
          </a:srgbClr>
        </a:solidFill>
      </dgm:spPr>
      <dgm:t>
        <a:bodyPr/>
        <a:lstStyle/>
        <a:p>
          <a:r>
            <a:rPr lang="en-US" sz="1600" dirty="0">
              <a:latin typeface="Century Gothic" panose="020B0502020202020204" pitchFamily="34" charset="0"/>
            </a:rPr>
            <a:t>Management of the health of the family and household</a:t>
          </a:r>
        </a:p>
      </dgm:t>
    </dgm:pt>
    <dgm:pt modelId="{CEE6098C-D6E7-4E38-9D43-896F17AAC185}" type="parTrans" cxnId="{59F9B717-43D4-4218-B7F1-0C7EA4D917D1}">
      <dgm:prSet/>
      <dgm:spPr/>
      <dgm:t>
        <a:bodyPr/>
        <a:lstStyle/>
        <a:p>
          <a:endParaRPr lang="en-US"/>
        </a:p>
      </dgm:t>
    </dgm:pt>
    <dgm:pt modelId="{9F3D7583-98B9-45BB-90D2-58944A0DEB34}" type="sibTrans" cxnId="{59F9B717-43D4-4218-B7F1-0C7EA4D917D1}">
      <dgm:prSet/>
      <dgm:spPr/>
      <dgm:t>
        <a:bodyPr/>
        <a:lstStyle/>
        <a:p>
          <a:endParaRPr lang="en-US"/>
        </a:p>
      </dgm:t>
    </dgm:pt>
    <dgm:pt modelId="{2EAF026E-0A85-4462-8E28-2FA8D3009AF3}">
      <dgm:prSet phldrT="[Text]" custT="1"/>
      <dgm:spPr>
        <a:solidFill>
          <a:srgbClr val="D7D4B2">
            <a:alpha val="90000"/>
          </a:srgbClr>
        </a:solidFill>
      </dgm:spPr>
      <dgm:t>
        <a:bodyPr/>
        <a:lstStyle/>
        <a:p>
          <a:r>
            <a:rPr lang="en-US" sz="1600" dirty="0">
              <a:latin typeface="Century Gothic" panose="020B0502020202020204" pitchFamily="34" charset="0"/>
            </a:rPr>
            <a:t>Management of vaccines, drugs, and the cold chain</a:t>
          </a:r>
        </a:p>
      </dgm:t>
    </dgm:pt>
    <dgm:pt modelId="{E8739AF9-984B-42E1-9620-338287E8B6ED}" type="parTrans" cxnId="{579CDE98-92CE-4E31-8AFA-6E94FBCA016E}">
      <dgm:prSet/>
      <dgm:spPr/>
      <dgm:t>
        <a:bodyPr/>
        <a:lstStyle/>
        <a:p>
          <a:endParaRPr lang="en-US"/>
        </a:p>
      </dgm:t>
    </dgm:pt>
    <dgm:pt modelId="{9C5C9532-A895-4C08-922B-56C1907E3BA7}" type="sibTrans" cxnId="{579CDE98-92CE-4E31-8AFA-6E94FBCA016E}">
      <dgm:prSet/>
      <dgm:spPr/>
      <dgm:t>
        <a:bodyPr/>
        <a:lstStyle/>
        <a:p>
          <a:endParaRPr lang="en-US"/>
        </a:p>
      </dgm:t>
    </dgm:pt>
    <dgm:pt modelId="{741C05E3-5F65-45B3-B4ED-96DC5028C8CD}">
      <dgm:prSet custT="1"/>
      <dgm:spPr>
        <a:solidFill>
          <a:srgbClr val="D7D4B2">
            <a:alpha val="90000"/>
          </a:srgbClr>
        </a:solidFill>
      </dgm:spPr>
      <dgm:t>
        <a:bodyPr/>
        <a:lstStyle/>
        <a:p>
          <a:r>
            <a:rPr lang="en-US" sz="1600" dirty="0">
              <a:latin typeface="Century Gothic" panose="020B0502020202020204" pitchFamily="34" charset="0"/>
            </a:rPr>
            <a:t>Planning program interventions; annual planning</a:t>
          </a:r>
        </a:p>
      </dgm:t>
    </dgm:pt>
    <dgm:pt modelId="{95AD467C-BE2B-4F2E-AD89-5DDF24DBEA39}" type="parTrans" cxnId="{0E13BE8E-C36F-4972-AAE3-1AF9149AEDDC}">
      <dgm:prSet/>
      <dgm:spPr/>
      <dgm:t>
        <a:bodyPr/>
        <a:lstStyle/>
        <a:p>
          <a:endParaRPr lang="en-US"/>
        </a:p>
      </dgm:t>
    </dgm:pt>
    <dgm:pt modelId="{C8A6B219-F4DD-4631-A469-AE67802A3336}" type="sibTrans" cxnId="{0E13BE8E-C36F-4972-AAE3-1AF9149AEDDC}">
      <dgm:prSet/>
      <dgm:spPr/>
      <dgm:t>
        <a:bodyPr/>
        <a:lstStyle/>
        <a:p>
          <a:endParaRPr lang="en-US"/>
        </a:p>
      </dgm:t>
    </dgm:pt>
    <dgm:pt modelId="{25F99E99-05D7-4E37-964D-2DE58005E976}">
      <dgm:prSet custT="1"/>
      <dgm:spPr>
        <a:solidFill>
          <a:srgbClr val="D7D4B2">
            <a:alpha val="90000"/>
          </a:srgbClr>
        </a:solidFill>
      </dgm:spPr>
      <dgm:t>
        <a:bodyPr/>
        <a:lstStyle/>
        <a:p>
          <a:r>
            <a:rPr lang="en-US" sz="1600" dirty="0">
              <a:latin typeface="Century Gothic" panose="020B0502020202020204" pitchFamily="34" charset="0"/>
            </a:rPr>
            <a:t>Monitoring and evaluation (M&amp;E) of heath services coverage and performance</a:t>
          </a:r>
        </a:p>
      </dgm:t>
    </dgm:pt>
    <dgm:pt modelId="{5F6C28AD-C249-4DB4-AAAF-C2E5F25BBC19}" type="parTrans" cxnId="{631ADFC8-8794-483D-A023-7B967138FC59}">
      <dgm:prSet/>
      <dgm:spPr/>
      <dgm:t>
        <a:bodyPr/>
        <a:lstStyle/>
        <a:p>
          <a:endParaRPr lang="en-US"/>
        </a:p>
      </dgm:t>
    </dgm:pt>
    <dgm:pt modelId="{FD948D90-97F4-4EC1-945D-96BFBD513F9B}" type="sibTrans" cxnId="{631ADFC8-8794-483D-A023-7B967138FC59}">
      <dgm:prSet/>
      <dgm:spPr/>
      <dgm:t>
        <a:bodyPr/>
        <a:lstStyle/>
        <a:p>
          <a:endParaRPr lang="en-US"/>
        </a:p>
      </dgm:t>
    </dgm:pt>
    <dgm:pt modelId="{FF15BF6B-21DA-4A76-8778-17A7FFEF6DA3}">
      <dgm:prSet custT="1"/>
      <dgm:spPr>
        <a:solidFill>
          <a:srgbClr val="D7D4B2">
            <a:alpha val="90000"/>
          </a:srgbClr>
        </a:solidFill>
      </dgm:spPr>
      <dgm:t>
        <a:bodyPr/>
        <a:lstStyle/>
        <a:p>
          <a:r>
            <a:rPr lang="en-US" sz="1600" dirty="0">
              <a:latin typeface="Century Gothic" panose="020B0502020202020204" pitchFamily="34" charset="0"/>
            </a:rPr>
            <a:t>Disease surveillance</a:t>
          </a:r>
        </a:p>
      </dgm:t>
    </dgm:pt>
    <dgm:pt modelId="{8781D321-6626-43FC-9488-69B96FD8313D}" type="parTrans" cxnId="{F535526F-009D-4AD5-BA77-562E7BF90555}">
      <dgm:prSet/>
      <dgm:spPr/>
      <dgm:t>
        <a:bodyPr/>
        <a:lstStyle/>
        <a:p>
          <a:endParaRPr lang="en-US"/>
        </a:p>
      </dgm:t>
    </dgm:pt>
    <dgm:pt modelId="{2FBBF6D6-CF29-40D0-A354-D6480CD27D98}" type="sibTrans" cxnId="{F535526F-009D-4AD5-BA77-562E7BF90555}">
      <dgm:prSet/>
      <dgm:spPr/>
      <dgm:t>
        <a:bodyPr/>
        <a:lstStyle/>
        <a:p>
          <a:endParaRPr lang="en-US"/>
        </a:p>
      </dgm:t>
    </dgm:pt>
    <dgm:pt modelId="{EB3A2F08-FCCE-45F1-A9D6-05AE489014A9}">
      <dgm:prSet custT="1"/>
      <dgm:spPr>
        <a:solidFill>
          <a:srgbClr val="D7D4B2">
            <a:alpha val="90000"/>
          </a:srgbClr>
        </a:solidFill>
      </dgm:spPr>
      <dgm:t>
        <a:bodyPr/>
        <a:lstStyle/>
        <a:p>
          <a:pPr algn="l"/>
          <a:r>
            <a:rPr lang="en-US" sz="1600" dirty="0">
              <a:latin typeface="Century Gothic" panose="020B0502020202020204" pitchFamily="34" charset="0"/>
            </a:rPr>
            <a:t>Policy and strategy decisions</a:t>
          </a:r>
        </a:p>
      </dgm:t>
    </dgm:pt>
    <dgm:pt modelId="{00738A25-D527-4F90-8FF6-0FBFD5113EF9}" type="parTrans" cxnId="{A9C5375D-905D-48FD-86FA-5905B6674273}">
      <dgm:prSet/>
      <dgm:spPr/>
      <dgm:t>
        <a:bodyPr/>
        <a:lstStyle/>
        <a:p>
          <a:endParaRPr lang="en-US"/>
        </a:p>
      </dgm:t>
    </dgm:pt>
    <dgm:pt modelId="{8724BD7C-6C7B-46F8-B973-39DF7F184FD2}" type="sibTrans" cxnId="{A9C5375D-905D-48FD-86FA-5905B6674273}">
      <dgm:prSet/>
      <dgm:spPr/>
      <dgm:t>
        <a:bodyPr/>
        <a:lstStyle/>
        <a:p>
          <a:endParaRPr lang="en-US"/>
        </a:p>
      </dgm:t>
    </dgm:pt>
    <dgm:pt modelId="{2F60F399-ABDA-4067-BF1D-46E7E6249D5C}">
      <dgm:prSet custT="1"/>
      <dgm:spPr>
        <a:solidFill>
          <a:srgbClr val="D7D4B2">
            <a:alpha val="90000"/>
          </a:srgbClr>
        </a:solidFill>
      </dgm:spPr>
      <dgm:t>
        <a:bodyPr/>
        <a:lstStyle/>
        <a:p>
          <a:pPr algn="l"/>
          <a:r>
            <a:rPr lang="en-US" sz="1600" dirty="0">
              <a:latin typeface="Century Gothic" panose="020B0502020202020204" pitchFamily="34" charset="0"/>
            </a:rPr>
            <a:t>Formulating specific programs</a:t>
          </a:r>
        </a:p>
      </dgm:t>
    </dgm:pt>
    <dgm:pt modelId="{4EE6491E-F9EE-4FC5-B0CC-A72BF13D4EDB}" type="parTrans" cxnId="{B236BB45-0367-4253-82BC-37F6C7FAD768}">
      <dgm:prSet/>
      <dgm:spPr/>
      <dgm:t>
        <a:bodyPr/>
        <a:lstStyle/>
        <a:p>
          <a:endParaRPr lang="en-US"/>
        </a:p>
      </dgm:t>
    </dgm:pt>
    <dgm:pt modelId="{C814647B-071D-4710-AACF-9F1C6CA4779E}" type="sibTrans" cxnId="{B236BB45-0367-4253-82BC-37F6C7FAD768}">
      <dgm:prSet/>
      <dgm:spPr/>
      <dgm:t>
        <a:bodyPr/>
        <a:lstStyle/>
        <a:p>
          <a:endParaRPr lang="en-US"/>
        </a:p>
      </dgm:t>
    </dgm:pt>
    <dgm:pt modelId="{4439640F-AA3E-4C5B-91D4-224A88CDFF32}">
      <dgm:prSet custT="1"/>
      <dgm:spPr>
        <a:solidFill>
          <a:srgbClr val="D7D4B2">
            <a:alpha val="90000"/>
          </a:srgbClr>
        </a:solidFill>
      </dgm:spPr>
      <dgm:t>
        <a:bodyPr/>
        <a:lstStyle/>
        <a:p>
          <a:pPr algn="l"/>
          <a:r>
            <a:rPr lang="en-US" sz="1600" dirty="0">
              <a:latin typeface="Century Gothic" panose="020B0502020202020204" pitchFamily="34" charset="0"/>
            </a:rPr>
            <a:t>Resource management</a:t>
          </a:r>
        </a:p>
      </dgm:t>
    </dgm:pt>
    <dgm:pt modelId="{0CCD3040-7821-47CD-A05E-9567F81F1ED9}" type="parTrans" cxnId="{24905F60-6D77-458B-AB5B-0670FFE9A7A9}">
      <dgm:prSet/>
      <dgm:spPr/>
      <dgm:t>
        <a:bodyPr/>
        <a:lstStyle/>
        <a:p>
          <a:endParaRPr lang="en-US"/>
        </a:p>
      </dgm:t>
    </dgm:pt>
    <dgm:pt modelId="{ACE91B4A-4F6A-4B87-85AD-EEC7F8F366BD}" type="sibTrans" cxnId="{24905F60-6D77-458B-AB5B-0670FFE9A7A9}">
      <dgm:prSet/>
      <dgm:spPr/>
      <dgm:t>
        <a:bodyPr/>
        <a:lstStyle/>
        <a:p>
          <a:endParaRPr lang="en-US"/>
        </a:p>
      </dgm:t>
    </dgm:pt>
    <dgm:pt modelId="{A987EFAB-477F-4E08-9D22-6B4E47DB7CCD}" type="pres">
      <dgm:prSet presAssocID="{50F4CF5F-11B6-4173-87E2-B597B1224DDC}" presName="Name0" presStyleCnt="0">
        <dgm:presLayoutVars>
          <dgm:dir/>
          <dgm:animLvl val="lvl"/>
          <dgm:resizeHandles val="exact"/>
        </dgm:presLayoutVars>
      </dgm:prSet>
      <dgm:spPr/>
      <dgm:t>
        <a:bodyPr/>
        <a:lstStyle/>
        <a:p>
          <a:endParaRPr lang="en-US"/>
        </a:p>
      </dgm:t>
    </dgm:pt>
    <dgm:pt modelId="{98723267-CFCD-42F8-930E-478CB24C7D7D}" type="pres">
      <dgm:prSet presAssocID="{E6E93B8C-09F5-41A5-A165-6656F44A0C81}" presName="linNode" presStyleCnt="0"/>
      <dgm:spPr/>
    </dgm:pt>
    <dgm:pt modelId="{E202F31B-8508-4F75-BC74-5AD47670368B}" type="pres">
      <dgm:prSet presAssocID="{E6E93B8C-09F5-41A5-A165-6656F44A0C81}" presName="parentText" presStyleLbl="node1" presStyleIdx="0" presStyleCnt="3" custScaleX="67959" custLinFactNeighborX="-7800">
        <dgm:presLayoutVars>
          <dgm:chMax val="1"/>
          <dgm:bulletEnabled val="1"/>
        </dgm:presLayoutVars>
      </dgm:prSet>
      <dgm:spPr/>
      <dgm:t>
        <a:bodyPr/>
        <a:lstStyle/>
        <a:p>
          <a:endParaRPr lang="en-US"/>
        </a:p>
      </dgm:t>
    </dgm:pt>
    <dgm:pt modelId="{788B2F0D-1B85-47AD-9DB7-3AA657AB54EF}" type="pres">
      <dgm:prSet presAssocID="{E6E93B8C-09F5-41A5-A165-6656F44A0C81}" presName="descendantText" presStyleLbl="alignAccFollowNode1" presStyleIdx="0" presStyleCnt="3" custScaleX="116664" custLinFactNeighborX="1208">
        <dgm:presLayoutVars>
          <dgm:bulletEnabled val="1"/>
        </dgm:presLayoutVars>
      </dgm:prSet>
      <dgm:spPr/>
      <dgm:t>
        <a:bodyPr/>
        <a:lstStyle/>
        <a:p>
          <a:endParaRPr lang="en-US"/>
        </a:p>
      </dgm:t>
    </dgm:pt>
    <dgm:pt modelId="{838398D8-AA46-4881-B8E8-6B735A635B28}" type="pres">
      <dgm:prSet presAssocID="{1C0A679C-C804-445C-BE6A-D940107B0221}" presName="sp" presStyleCnt="0"/>
      <dgm:spPr/>
    </dgm:pt>
    <dgm:pt modelId="{02605BB6-6CB4-4947-BEDF-AF79BEE3FA85}" type="pres">
      <dgm:prSet presAssocID="{30164C8B-CE12-409A-B696-260FE85C3D19}" presName="linNode" presStyleCnt="0"/>
      <dgm:spPr/>
    </dgm:pt>
    <dgm:pt modelId="{4DC1AFF1-8448-4E1C-977C-68F29018DDF7}" type="pres">
      <dgm:prSet presAssocID="{30164C8B-CE12-409A-B696-260FE85C3D19}" presName="parentText" presStyleLbl="node1" presStyleIdx="1" presStyleCnt="3" custScaleX="67959" custLinFactNeighborX="-7800">
        <dgm:presLayoutVars>
          <dgm:chMax val="1"/>
          <dgm:bulletEnabled val="1"/>
        </dgm:presLayoutVars>
      </dgm:prSet>
      <dgm:spPr/>
      <dgm:t>
        <a:bodyPr/>
        <a:lstStyle/>
        <a:p>
          <a:endParaRPr lang="en-US"/>
        </a:p>
      </dgm:t>
    </dgm:pt>
    <dgm:pt modelId="{87CA969C-495B-4592-9C8B-BE1313026F95}" type="pres">
      <dgm:prSet presAssocID="{30164C8B-CE12-409A-B696-260FE85C3D19}" presName="descendantText" presStyleLbl="alignAccFollowNode1" presStyleIdx="1" presStyleCnt="3" custScaleX="116664" custLinFactNeighborX="1208">
        <dgm:presLayoutVars>
          <dgm:bulletEnabled val="1"/>
        </dgm:presLayoutVars>
      </dgm:prSet>
      <dgm:spPr/>
      <dgm:t>
        <a:bodyPr/>
        <a:lstStyle/>
        <a:p>
          <a:endParaRPr lang="en-US"/>
        </a:p>
      </dgm:t>
    </dgm:pt>
    <dgm:pt modelId="{C90FF988-534C-42A1-8DF1-A91E507B91B6}" type="pres">
      <dgm:prSet presAssocID="{AECF542B-72A0-43CD-A035-410DB2C582FB}" presName="sp" presStyleCnt="0"/>
      <dgm:spPr/>
    </dgm:pt>
    <dgm:pt modelId="{8BA7A1D9-AE1F-4D9A-85FE-A855A73F0AF4}" type="pres">
      <dgm:prSet presAssocID="{024AD2A9-205D-4775-AA90-8A60772AC10C}" presName="linNode" presStyleCnt="0"/>
      <dgm:spPr/>
    </dgm:pt>
    <dgm:pt modelId="{E7FD9C7A-5072-4775-85A4-02ADADE40956}" type="pres">
      <dgm:prSet presAssocID="{024AD2A9-205D-4775-AA90-8A60772AC10C}" presName="parentText" presStyleLbl="node1" presStyleIdx="2" presStyleCnt="3" custScaleX="67959" custLinFactNeighborX="-7800">
        <dgm:presLayoutVars>
          <dgm:chMax val="1"/>
          <dgm:bulletEnabled val="1"/>
        </dgm:presLayoutVars>
      </dgm:prSet>
      <dgm:spPr/>
      <dgm:t>
        <a:bodyPr/>
        <a:lstStyle/>
        <a:p>
          <a:endParaRPr lang="en-US"/>
        </a:p>
      </dgm:t>
    </dgm:pt>
    <dgm:pt modelId="{E8560639-B861-4127-AD4F-DA2A1F7C73AE}" type="pres">
      <dgm:prSet presAssocID="{024AD2A9-205D-4775-AA90-8A60772AC10C}" presName="descendantText" presStyleLbl="alignAccFollowNode1" presStyleIdx="2" presStyleCnt="3" custScaleX="116664" custLinFactNeighborX="1892" custLinFactNeighborY="-7126">
        <dgm:presLayoutVars>
          <dgm:bulletEnabled val="1"/>
        </dgm:presLayoutVars>
      </dgm:prSet>
      <dgm:spPr/>
      <dgm:t>
        <a:bodyPr/>
        <a:lstStyle/>
        <a:p>
          <a:endParaRPr lang="en-US"/>
        </a:p>
      </dgm:t>
    </dgm:pt>
  </dgm:ptLst>
  <dgm:cxnLst>
    <dgm:cxn modelId="{BD501C82-DBAC-4756-9B82-3B19F6430603}" type="presOf" srcId="{AE6EE6D7-3738-4B50-AE50-B492C64CE46C}" destId="{87CA969C-495B-4592-9C8B-BE1313026F95}" srcOrd="0" destOrd="0" presId="urn:microsoft.com/office/officeart/2005/8/layout/vList5"/>
    <dgm:cxn modelId="{8BAD20B7-A1C6-4A0F-BB9F-248181E6F324}" type="presOf" srcId="{4439640F-AA3E-4C5B-91D4-224A88CDFF32}" destId="{E8560639-B861-4127-AD4F-DA2A1F7C73AE}" srcOrd="0" destOrd="3" presId="urn:microsoft.com/office/officeart/2005/8/layout/vList5"/>
    <dgm:cxn modelId="{E6ACE10C-E44E-4E2B-9656-5BABD4D0AC65}" srcId="{50F4CF5F-11B6-4173-87E2-B597B1224DDC}" destId="{024AD2A9-205D-4775-AA90-8A60772AC10C}" srcOrd="2" destOrd="0" parTransId="{A2C87DF7-A0C6-4121-B85E-4A5151AECBFF}" sibTransId="{967E0C9E-0621-46F0-BF85-9916249834F2}"/>
    <dgm:cxn modelId="{3C63E1BF-FF17-4301-A381-7C7CB9C9358B}" srcId="{30164C8B-CE12-409A-B696-260FE85C3D19}" destId="{AE6EE6D7-3738-4B50-AE50-B492C64CE46C}" srcOrd="0" destOrd="0" parTransId="{CDFC9414-9C0F-4807-960A-94EC5CB7AABA}" sibTransId="{543EA482-00AA-4026-B762-A6175E80D743}"/>
    <dgm:cxn modelId="{631BD01C-F6C1-42D3-AA53-EB758ED7C8CE}" type="presOf" srcId="{EB3A2F08-FCCE-45F1-A9D6-05AE489014A9}" destId="{E8560639-B861-4127-AD4F-DA2A1F7C73AE}" srcOrd="0" destOrd="1" presId="urn:microsoft.com/office/officeart/2005/8/layout/vList5"/>
    <dgm:cxn modelId="{7607B67B-49F3-4B43-8BEC-F2E5FB4AF726}" type="presOf" srcId="{50F4CF5F-11B6-4173-87E2-B597B1224DDC}" destId="{A987EFAB-477F-4E08-9D22-6B4E47DB7CCD}" srcOrd="0" destOrd="0" presId="urn:microsoft.com/office/officeart/2005/8/layout/vList5"/>
    <dgm:cxn modelId="{7D01CC77-41D1-4535-8B64-44CA142ECEA2}" type="presOf" srcId="{2EAF026E-0A85-4462-8E28-2FA8D3009AF3}" destId="{788B2F0D-1B85-47AD-9DB7-3AA657AB54EF}" srcOrd="0" destOrd="2" presId="urn:microsoft.com/office/officeart/2005/8/layout/vList5"/>
    <dgm:cxn modelId="{EECF72BF-0093-4803-A573-9513557CDDDE}" type="presOf" srcId="{25F99E99-05D7-4E37-964D-2DE58005E976}" destId="{87CA969C-495B-4592-9C8B-BE1313026F95}" srcOrd="0" destOrd="2" presId="urn:microsoft.com/office/officeart/2005/8/layout/vList5"/>
    <dgm:cxn modelId="{45B6E115-8AE8-4F3A-944F-16C4F326BB7D}" type="presOf" srcId="{30164C8B-CE12-409A-B696-260FE85C3D19}" destId="{4DC1AFF1-8448-4E1C-977C-68F29018DDF7}" srcOrd="0" destOrd="0" presId="urn:microsoft.com/office/officeart/2005/8/layout/vList5"/>
    <dgm:cxn modelId="{F535526F-009D-4AD5-BA77-562E7BF90555}" srcId="{30164C8B-CE12-409A-B696-260FE85C3D19}" destId="{FF15BF6B-21DA-4A76-8778-17A7FFEF6DA3}" srcOrd="3" destOrd="0" parTransId="{8781D321-6626-43FC-9488-69B96FD8313D}" sibTransId="{2FBBF6D6-CF29-40D0-A354-D6480CD27D98}"/>
    <dgm:cxn modelId="{014D44BA-DC5C-4B21-9F74-F7988CDC3BF4}" srcId="{024AD2A9-205D-4775-AA90-8A60772AC10C}" destId="{735E4307-A1F0-4418-BA52-17E3A888992A}" srcOrd="0" destOrd="0" parTransId="{AEE20D3A-F338-4A29-AD84-759CD1BA97B5}" sibTransId="{21C428CA-EAF6-4E88-B9B3-9D333184F6A8}"/>
    <dgm:cxn modelId="{631ADFC8-8794-483D-A023-7B967138FC59}" srcId="{30164C8B-CE12-409A-B696-260FE85C3D19}" destId="{25F99E99-05D7-4E37-964D-2DE58005E976}" srcOrd="2" destOrd="0" parTransId="{5F6C28AD-C249-4DB4-AAAF-C2E5F25BBC19}" sibTransId="{FD948D90-97F4-4EC1-945D-96BFBD513F9B}"/>
    <dgm:cxn modelId="{7B1727A7-3CB7-4B03-8945-19E626523E51}" type="presOf" srcId="{024AD2A9-205D-4775-AA90-8A60772AC10C}" destId="{E7FD9C7A-5072-4775-85A4-02ADADE40956}" srcOrd="0" destOrd="0" presId="urn:microsoft.com/office/officeart/2005/8/layout/vList5"/>
    <dgm:cxn modelId="{1662E932-EF76-49E3-9589-EC83C2CF6957}" srcId="{E6E93B8C-09F5-41A5-A165-6656F44A0C81}" destId="{168FA0FD-610C-4AD5-ACC6-049C6717F041}" srcOrd="0" destOrd="0" parTransId="{A27A0B5B-00E1-4A8C-9866-B4AF854FCF30}" sibTransId="{3FA5CD6B-AB2A-4566-BDA4-5A7DA8DB743F}"/>
    <dgm:cxn modelId="{103BF12D-F3CF-4DFB-A9DF-291B84D15BC3}" type="presOf" srcId="{FF15BF6B-21DA-4A76-8778-17A7FFEF6DA3}" destId="{87CA969C-495B-4592-9C8B-BE1313026F95}" srcOrd="0" destOrd="3" presId="urn:microsoft.com/office/officeart/2005/8/layout/vList5"/>
    <dgm:cxn modelId="{4F0FFD6A-B064-427D-9490-E8AB79D637E9}" type="presOf" srcId="{735E4307-A1F0-4418-BA52-17E3A888992A}" destId="{E8560639-B861-4127-AD4F-DA2A1F7C73AE}" srcOrd="0" destOrd="0" presId="urn:microsoft.com/office/officeart/2005/8/layout/vList5"/>
    <dgm:cxn modelId="{C7CB8017-AB16-438F-95EB-E34853B0692E}" srcId="{50F4CF5F-11B6-4173-87E2-B597B1224DDC}" destId="{E6E93B8C-09F5-41A5-A165-6656F44A0C81}" srcOrd="0" destOrd="0" parTransId="{A5DD99E9-8844-4797-8571-20557286B48C}" sibTransId="{1C0A679C-C804-445C-BE6A-D940107B0221}"/>
    <dgm:cxn modelId="{A9C5375D-905D-48FD-86FA-5905B6674273}" srcId="{024AD2A9-205D-4775-AA90-8A60772AC10C}" destId="{EB3A2F08-FCCE-45F1-A9D6-05AE489014A9}" srcOrd="1" destOrd="0" parTransId="{00738A25-D527-4F90-8FF6-0FBFD5113EF9}" sibTransId="{8724BD7C-6C7B-46F8-B973-39DF7F184FD2}"/>
    <dgm:cxn modelId="{24905F60-6D77-458B-AB5B-0670FFE9A7A9}" srcId="{024AD2A9-205D-4775-AA90-8A60772AC10C}" destId="{4439640F-AA3E-4C5B-91D4-224A88CDFF32}" srcOrd="3" destOrd="0" parTransId="{0CCD3040-7821-47CD-A05E-9567F81F1ED9}" sibTransId="{ACE91B4A-4F6A-4B87-85AD-EEC7F8F366BD}"/>
    <dgm:cxn modelId="{579CDE98-92CE-4E31-8AFA-6E94FBCA016E}" srcId="{E6E93B8C-09F5-41A5-A165-6656F44A0C81}" destId="{2EAF026E-0A85-4462-8E28-2FA8D3009AF3}" srcOrd="2" destOrd="0" parTransId="{E8739AF9-984B-42E1-9620-338287E8B6ED}" sibTransId="{9C5C9532-A895-4C08-922B-56C1907E3BA7}"/>
    <dgm:cxn modelId="{59F9B717-43D4-4218-B7F1-0C7EA4D917D1}" srcId="{E6E93B8C-09F5-41A5-A165-6656F44A0C81}" destId="{B64C6A2B-39BD-44F4-AB26-8F9421DE620D}" srcOrd="1" destOrd="0" parTransId="{CEE6098C-D6E7-4E38-9D43-896F17AAC185}" sibTransId="{9F3D7583-98B9-45BB-90D2-58944A0DEB34}"/>
    <dgm:cxn modelId="{0E13BE8E-C36F-4972-AAE3-1AF9149AEDDC}" srcId="{30164C8B-CE12-409A-B696-260FE85C3D19}" destId="{741C05E3-5F65-45B3-B4ED-96DC5028C8CD}" srcOrd="1" destOrd="0" parTransId="{95AD467C-BE2B-4F2E-AD89-5DDF24DBEA39}" sibTransId="{C8A6B219-F4DD-4631-A469-AE67802A3336}"/>
    <dgm:cxn modelId="{65892F7C-F274-4255-8E76-90BEC9FA8D45}" type="presOf" srcId="{E6E93B8C-09F5-41A5-A165-6656F44A0C81}" destId="{E202F31B-8508-4F75-BC74-5AD47670368B}" srcOrd="0" destOrd="0" presId="urn:microsoft.com/office/officeart/2005/8/layout/vList5"/>
    <dgm:cxn modelId="{04896841-9867-4BA9-B992-608E19E15477}" type="presOf" srcId="{168FA0FD-610C-4AD5-ACC6-049C6717F041}" destId="{788B2F0D-1B85-47AD-9DB7-3AA657AB54EF}" srcOrd="0" destOrd="0" presId="urn:microsoft.com/office/officeart/2005/8/layout/vList5"/>
    <dgm:cxn modelId="{B236BB45-0367-4253-82BC-37F6C7FAD768}" srcId="{024AD2A9-205D-4775-AA90-8A60772AC10C}" destId="{2F60F399-ABDA-4067-BF1D-46E7E6249D5C}" srcOrd="2" destOrd="0" parTransId="{4EE6491E-F9EE-4FC5-B0CC-A72BF13D4EDB}" sibTransId="{C814647B-071D-4710-AACF-9F1C6CA4779E}"/>
    <dgm:cxn modelId="{56634321-7346-4932-A93D-4299845642F3}" type="presOf" srcId="{2F60F399-ABDA-4067-BF1D-46E7E6249D5C}" destId="{E8560639-B861-4127-AD4F-DA2A1F7C73AE}" srcOrd="0" destOrd="2" presId="urn:microsoft.com/office/officeart/2005/8/layout/vList5"/>
    <dgm:cxn modelId="{77189926-25D9-423B-9075-6C62DFFCFAA6}" type="presOf" srcId="{741C05E3-5F65-45B3-B4ED-96DC5028C8CD}" destId="{87CA969C-495B-4592-9C8B-BE1313026F95}" srcOrd="0" destOrd="1" presId="urn:microsoft.com/office/officeart/2005/8/layout/vList5"/>
    <dgm:cxn modelId="{D779790C-7DBA-422A-8C18-6D661E81A73B}" type="presOf" srcId="{B64C6A2B-39BD-44F4-AB26-8F9421DE620D}" destId="{788B2F0D-1B85-47AD-9DB7-3AA657AB54EF}" srcOrd="0" destOrd="1" presId="urn:microsoft.com/office/officeart/2005/8/layout/vList5"/>
    <dgm:cxn modelId="{41D5E072-A825-42DD-9862-06CA6E522961}" srcId="{50F4CF5F-11B6-4173-87E2-B597B1224DDC}" destId="{30164C8B-CE12-409A-B696-260FE85C3D19}" srcOrd="1" destOrd="0" parTransId="{B0B6F25D-BA88-4DA0-9D67-CBC2B2D8AAED}" sibTransId="{AECF542B-72A0-43CD-A035-410DB2C582FB}"/>
    <dgm:cxn modelId="{B64567A9-F883-4FA9-9E2D-D70F02B3EF7F}" type="presParOf" srcId="{A987EFAB-477F-4E08-9D22-6B4E47DB7CCD}" destId="{98723267-CFCD-42F8-930E-478CB24C7D7D}" srcOrd="0" destOrd="0" presId="urn:microsoft.com/office/officeart/2005/8/layout/vList5"/>
    <dgm:cxn modelId="{ACADDA55-0627-459C-B196-269DC24D2ED0}" type="presParOf" srcId="{98723267-CFCD-42F8-930E-478CB24C7D7D}" destId="{E202F31B-8508-4F75-BC74-5AD47670368B}" srcOrd="0" destOrd="0" presId="urn:microsoft.com/office/officeart/2005/8/layout/vList5"/>
    <dgm:cxn modelId="{0D494A74-4675-4B98-9D4A-C28168980A5E}" type="presParOf" srcId="{98723267-CFCD-42F8-930E-478CB24C7D7D}" destId="{788B2F0D-1B85-47AD-9DB7-3AA657AB54EF}" srcOrd="1" destOrd="0" presId="urn:microsoft.com/office/officeart/2005/8/layout/vList5"/>
    <dgm:cxn modelId="{06F49EE7-6837-4C99-9C76-F56C16DDC4B4}" type="presParOf" srcId="{A987EFAB-477F-4E08-9D22-6B4E47DB7CCD}" destId="{838398D8-AA46-4881-B8E8-6B735A635B28}" srcOrd="1" destOrd="0" presId="urn:microsoft.com/office/officeart/2005/8/layout/vList5"/>
    <dgm:cxn modelId="{E79690C8-97AA-4E34-BB07-C87DFA4B92C2}" type="presParOf" srcId="{A987EFAB-477F-4E08-9D22-6B4E47DB7CCD}" destId="{02605BB6-6CB4-4947-BEDF-AF79BEE3FA85}" srcOrd="2" destOrd="0" presId="urn:microsoft.com/office/officeart/2005/8/layout/vList5"/>
    <dgm:cxn modelId="{BA911B77-A6E6-492B-8120-B5EE7B09327B}" type="presParOf" srcId="{02605BB6-6CB4-4947-BEDF-AF79BEE3FA85}" destId="{4DC1AFF1-8448-4E1C-977C-68F29018DDF7}" srcOrd="0" destOrd="0" presId="urn:microsoft.com/office/officeart/2005/8/layout/vList5"/>
    <dgm:cxn modelId="{A0B625A7-62AF-45A0-9FCE-84730142CE4D}" type="presParOf" srcId="{02605BB6-6CB4-4947-BEDF-AF79BEE3FA85}" destId="{87CA969C-495B-4592-9C8B-BE1313026F95}" srcOrd="1" destOrd="0" presId="urn:microsoft.com/office/officeart/2005/8/layout/vList5"/>
    <dgm:cxn modelId="{C8F7BB5E-7924-4C5F-93F9-B371C6DF86BB}" type="presParOf" srcId="{A987EFAB-477F-4E08-9D22-6B4E47DB7CCD}" destId="{C90FF988-534C-42A1-8DF1-A91E507B91B6}" srcOrd="3" destOrd="0" presId="urn:microsoft.com/office/officeart/2005/8/layout/vList5"/>
    <dgm:cxn modelId="{109FC67A-DF3C-4043-BB82-E304A664F9E4}" type="presParOf" srcId="{A987EFAB-477F-4E08-9D22-6B4E47DB7CCD}" destId="{8BA7A1D9-AE1F-4D9A-85FE-A855A73F0AF4}" srcOrd="4" destOrd="0" presId="urn:microsoft.com/office/officeart/2005/8/layout/vList5"/>
    <dgm:cxn modelId="{4BE107F6-2B40-4CC5-B599-8DA4CF74000A}" type="presParOf" srcId="{8BA7A1D9-AE1F-4D9A-85FE-A855A73F0AF4}" destId="{E7FD9C7A-5072-4775-85A4-02ADADE40956}" srcOrd="0" destOrd="0" presId="urn:microsoft.com/office/officeart/2005/8/layout/vList5"/>
    <dgm:cxn modelId="{961C3E8F-3491-4A96-B92D-2B709C2267E0}" type="presParOf" srcId="{8BA7A1D9-AE1F-4D9A-85FE-A855A73F0AF4}" destId="{E8560639-B861-4127-AD4F-DA2A1F7C73AE}"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BBE118-4038-4749-BF49-1C6D6F5C7572}" type="doc">
      <dgm:prSet loTypeId="urn:microsoft.com/office/officeart/2005/8/layout/cycle7" loCatId="" qsTypeId="urn:microsoft.com/office/officeart/2005/8/quickstyle/simple4" qsCatId="simple" csTypeId="urn:microsoft.com/office/officeart/2005/8/colors/accent1_2" csCatId="accent1" phldr="1"/>
      <dgm:spPr/>
      <dgm:t>
        <a:bodyPr/>
        <a:lstStyle/>
        <a:p>
          <a:endParaRPr lang="en-US"/>
        </a:p>
      </dgm:t>
    </dgm:pt>
    <dgm:pt modelId="{F8D256B6-9682-904C-8545-FE0CBEAB8FB1}">
      <dgm:prSet phldrT="[Text]" custT="1"/>
      <dgm:spPr>
        <a:solidFill>
          <a:srgbClr val="1E185F"/>
        </a:solidFill>
        <a:effectLst/>
      </dgm:spPr>
      <dgm:t>
        <a:bodyPr/>
        <a:lstStyle/>
        <a:p>
          <a:pPr algn="ctr" defTabSz="1066800">
            <a:lnSpc>
              <a:spcPct val="90000"/>
            </a:lnSpc>
            <a:spcBef>
              <a:spcPct val="0"/>
            </a:spcBef>
            <a:spcAft>
              <a:spcPct val="35000"/>
            </a:spcAft>
          </a:pPr>
          <a:r>
            <a:rPr lang="en-US" sz="2400" b="1" dirty="0">
              <a:latin typeface="Century Gothic" panose="020B0502020202020204" pitchFamily="34" charset="0"/>
            </a:rPr>
            <a:t>Data quality, analysis, dissemination, &amp; use</a:t>
          </a:r>
        </a:p>
        <a:p>
          <a:pPr algn="ctr" defTabSz="1066800">
            <a:lnSpc>
              <a:spcPct val="100000"/>
            </a:lnSpc>
            <a:spcBef>
              <a:spcPct val="0"/>
            </a:spcBef>
            <a:spcAft>
              <a:spcPts val="600"/>
            </a:spcAft>
          </a:pPr>
          <a:r>
            <a:rPr lang="en-US" sz="1600" b="1" dirty="0">
              <a:latin typeface="Century Gothic" panose="020B0502020202020204" pitchFamily="34" charset="0"/>
            </a:rPr>
            <a:t>Data quality assessment</a:t>
          </a:r>
        </a:p>
        <a:p>
          <a:pPr algn="ctr" defTabSz="1066800">
            <a:lnSpc>
              <a:spcPct val="100000"/>
            </a:lnSpc>
            <a:spcBef>
              <a:spcPct val="0"/>
            </a:spcBef>
            <a:spcAft>
              <a:spcPts val="600"/>
            </a:spcAft>
          </a:pPr>
          <a:r>
            <a:rPr lang="en-US" sz="1600" b="1" dirty="0">
              <a:latin typeface="Century Gothic" panose="020B0502020202020204" pitchFamily="34" charset="0"/>
            </a:rPr>
            <a:t>Monitoring quality of care</a:t>
          </a:r>
        </a:p>
        <a:p>
          <a:pPr marL="0" marR="0" indent="0" algn="ctr" defTabSz="914400" eaLnBrk="1" fontAlgn="auto" latinLnBrk="0" hangingPunct="1">
            <a:lnSpc>
              <a:spcPct val="100000"/>
            </a:lnSpc>
            <a:spcBef>
              <a:spcPts val="0"/>
            </a:spcBef>
            <a:spcAft>
              <a:spcPts val="600"/>
            </a:spcAft>
            <a:buClrTx/>
            <a:buSzTx/>
            <a:buFontTx/>
            <a:buNone/>
            <a:tabLst/>
            <a:defRPr/>
          </a:pPr>
          <a:r>
            <a:rPr lang="en-US" sz="1600" b="1" dirty="0">
              <a:latin typeface="Century Gothic" panose="020B0502020202020204" pitchFamily="34" charset="0"/>
            </a:rPr>
            <a:t>Analytical methods</a:t>
          </a:r>
        </a:p>
        <a:p>
          <a:pPr marL="0" marR="0" indent="0" algn="ctr" defTabSz="914400" eaLnBrk="1" fontAlgn="auto" latinLnBrk="0" hangingPunct="1">
            <a:lnSpc>
              <a:spcPct val="100000"/>
            </a:lnSpc>
            <a:spcBef>
              <a:spcPts val="0"/>
            </a:spcBef>
            <a:spcAft>
              <a:spcPts val="600"/>
            </a:spcAft>
            <a:buClrTx/>
            <a:buSzTx/>
            <a:buFontTx/>
            <a:buNone/>
            <a:tabLst/>
            <a:defRPr/>
          </a:pPr>
          <a:r>
            <a:rPr lang="en-US" sz="1600" b="1" dirty="0">
              <a:latin typeface="Century Gothic" panose="020B0502020202020204" pitchFamily="34" charset="0"/>
            </a:rPr>
            <a:t>Data sharing</a:t>
          </a:r>
        </a:p>
      </dgm:t>
    </dgm:pt>
    <dgm:pt modelId="{3A93CBFD-73FA-E643-A705-DFC5C1D21546}" type="parTrans" cxnId="{F8C99E46-0062-A546-8BA0-2077D66D484F}">
      <dgm:prSet/>
      <dgm:spPr/>
      <dgm:t>
        <a:bodyPr/>
        <a:lstStyle/>
        <a:p>
          <a:endParaRPr lang="en-US"/>
        </a:p>
      </dgm:t>
    </dgm:pt>
    <dgm:pt modelId="{739437A9-83D3-E948-B4BF-A061CBF8960D}" type="sibTrans" cxnId="{F8C99E46-0062-A546-8BA0-2077D66D484F}">
      <dgm:prSet/>
      <dgm:spPr>
        <a:solidFill>
          <a:srgbClr val="1E185F"/>
        </a:solidFill>
        <a:effectLst/>
      </dgm:spPr>
      <dgm:t>
        <a:bodyPr/>
        <a:lstStyle/>
        <a:p>
          <a:endParaRPr lang="en-US" dirty="0"/>
        </a:p>
      </dgm:t>
    </dgm:pt>
    <dgm:pt modelId="{F5E4CFC3-69FA-4C45-B15F-11D1C3C0492B}">
      <dgm:prSet phldrT="[Text]" custT="1"/>
      <dgm:spPr>
        <a:solidFill>
          <a:srgbClr val="565287"/>
        </a:solidFill>
        <a:effectLst/>
      </dgm:spPr>
      <dgm:t>
        <a:bodyPr/>
        <a:lstStyle/>
        <a:p>
          <a:pPr algn="ctr">
            <a:lnSpc>
              <a:spcPct val="90000"/>
            </a:lnSpc>
          </a:pPr>
          <a:r>
            <a:rPr lang="en-US" sz="2400" b="1" dirty="0">
              <a:latin typeface="Century Gothic" panose="020B0502020202020204" pitchFamily="34" charset="0"/>
            </a:rPr>
            <a:t>Governance</a:t>
          </a:r>
        </a:p>
        <a:p>
          <a:pPr algn="ctr">
            <a:lnSpc>
              <a:spcPct val="100000"/>
            </a:lnSpc>
          </a:pPr>
          <a:r>
            <a:rPr lang="en-US" sz="1600" b="1" dirty="0">
              <a:latin typeface="Century Gothic" panose="020B0502020202020204" pitchFamily="34" charset="0"/>
            </a:rPr>
            <a:t>Policies, plans, and accountability</a:t>
          </a:r>
        </a:p>
        <a:p>
          <a:pPr algn="ctr">
            <a:lnSpc>
              <a:spcPct val="100000"/>
            </a:lnSpc>
          </a:pPr>
          <a:r>
            <a:rPr lang="en-US" sz="1600" b="1" dirty="0">
              <a:latin typeface="Century Gothic" panose="020B0502020202020204" pitchFamily="34" charset="0"/>
            </a:rPr>
            <a:t>Data standards and data architecture</a:t>
          </a:r>
        </a:p>
        <a:p>
          <a:pPr algn="ctr">
            <a:lnSpc>
              <a:spcPct val="100000"/>
            </a:lnSpc>
          </a:pPr>
          <a:r>
            <a:rPr lang="en-US" sz="1600" b="1" dirty="0">
              <a:latin typeface="Century Gothic" panose="020B0502020202020204" pitchFamily="34" charset="0"/>
            </a:rPr>
            <a:t>Human resources</a:t>
          </a:r>
        </a:p>
      </dgm:t>
    </dgm:pt>
    <dgm:pt modelId="{D8268438-EE77-744D-ACBB-99F297F1F5C0}" type="parTrans" cxnId="{21CDBFD9-1839-BA48-A426-E1F05CD47AE1}">
      <dgm:prSet/>
      <dgm:spPr/>
      <dgm:t>
        <a:bodyPr/>
        <a:lstStyle/>
        <a:p>
          <a:endParaRPr lang="en-US"/>
        </a:p>
      </dgm:t>
    </dgm:pt>
    <dgm:pt modelId="{7B2D9F96-A434-4244-8B08-F49F86D9D297}" type="sibTrans" cxnId="{21CDBFD9-1839-BA48-A426-E1F05CD47AE1}">
      <dgm:prSet/>
      <dgm:spPr>
        <a:solidFill>
          <a:srgbClr val="565287"/>
        </a:solidFill>
        <a:effectLst/>
      </dgm:spPr>
      <dgm:t>
        <a:bodyPr/>
        <a:lstStyle/>
        <a:p>
          <a:endParaRPr lang="en-US" dirty="0"/>
        </a:p>
      </dgm:t>
    </dgm:pt>
    <dgm:pt modelId="{0A39F6AA-6F9D-DA4D-8B58-C4F007980291}">
      <dgm:prSet custT="1"/>
      <dgm:spPr>
        <a:solidFill>
          <a:srgbClr val="8F8CAF"/>
        </a:solidFill>
        <a:effectLst/>
      </dgm:spPr>
      <dgm:t>
        <a:bodyPr/>
        <a:lstStyle/>
        <a:p>
          <a:pPr algn="ctr">
            <a:lnSpc>
              <a:spcPct val="100000"/>
            </a:lnSpc>
            <a:spcBef>
              <a:spcPts val="0"/>
            </a:spcBef>
          </a:pPr>
          <a:r>
            <a:rPr lang="en-US" sz="2400" b="1" dirty="0">
              <a:latin typeface="Century Gothic" panose="020B0502020202020204" pitchFamily="34" charset="0"/>
            </a:rPr>
            <a:t>Data collection and management</a:t>
          </a:r>
        </a:p>
        <a:p>
          <a:pPr algn="ctr">
            <a:lnSpc>
              <a:spcPct val="100000"/>
            </a:lnSpc>
            <a:spcBef>
              <a:spcPts val="0"/>
            </a:spcBef>
          </a:pPr>
          <a:endParaRPr lang="en-US" sz="1000" b="1" dirty="0">
            <a:latin typeface="Century Gothic" panose="020B0502020202020204" pitchFamily="34" charset="0"/>
          </a:endParaRPr>
        </a:p>
        <a:p>
          <a:pPr algn="ctr">
            <a:lnSpc>
              <a:spcPct val="100000"/>
            </a:lnSpc>
            <a:spcAft>
              <a:spcPts val="600"/>
            </a:spcAft>
          </a:pPr>
          <a:r>
            <a:rPr lang="en-US" sz="1600" b="1" dirty="0">
              <a:latin typeface="Century Gothic" panose="020B0502020202020204" pitchFamily="34" charset="0"/>
            </a:rPr>
            <a:t>Individual client data</a:t>
          </a:r>
        </a:p>
        <a:p>
          <a:pPr algn="ctr">
            <a:lnSpc>
              <a:spcPct val="100000"/>
            </a:lnSpc>
            <a:spcAft>
              <a:spcPts val="600"/>
            </a:spcAft>
          </a:pPr>
          <a:r>
            <a:rPr lang="en-US" sz="1600" b="1" dirty="0">
              <a:latin typeface="Century Gothic" panose="020B0502020202020204" pitchFamily="34" charset="0"/>
            </a:rPr>
            <a:t>Aggregated facility data</a:t>
          </a:r>
        </a:p>
        <a:p>
          <a:pPr algn="ctr">
            <a:lnSpc>
              <a:spcPct val="100000"/>
            </a:lnSpc>
            <a:spcAft>
              <a:spcPts val="600"/>
            </a:spcAft>
          </a:pPr>
          <a:r>
            <a:rPr lang="en-US" sz="1600" b="1" dirty="0">
              <a:latin typeface="Century Gothic" panose="020B0502020202020204" pitchFamily="34" charset="0"/>
            </a:rPr>
            <a:t>Facility data on causes of death</a:t>
          </a:r>
        </a:p>
        <a:p>
          <a:pPr marL="0" marR="0" indent="0" algn="ctr" defTabSz="914400" eaLnBrk="1" fontAlgn="auto" latinLnBrk="0" hangingPunct="1">
            <a:lnSpc>
              <a:spcPct val="100000"/>
            </a:lnSpc>
            <a:spcBef>
              <a:spcPts val="0"/>
            </a:spcBef>
            <a:spcAft>
              <a:spcPts val="600"/>
            </a:spcAft>
            <a:buClrTx/>
            <a:buSzTx/>
            <a:buFontTx/>
            <a:buNone/>
            <a:tabLst/>
            <a:defRPr/>
          </a:pPr>
          <a:r>
            <a:rPr lang="en-US" sz="1600" b="1" dirty="0">
              <a:latin typeface="Century Gothic" panose="020B0502020202020204" pitchFamily="34" charset="0"/>
            </a:rPr>
            <a:t>Health facility assessment</a:t>
          </a:r>
        </a:p>
        <a:p>
          <a:pPr algn="ctr">
            <a:lnSpc>
              <a:spcPct val="100000"/>
            </a:lnSpc>
            <a:spcAft>
              <a:spcPts val="600"/>
            </a:spcAft>
          </a:pPr>
          <a:r>
            <a:rPr lang="en-US" sz="1600" b="1" dirty="0">
              <a:latin typeface="Century Gothic" panose="020B0502020202020204" pitchFamily="34" charset="0"/>
            </a:rPr>
            <a:t>Community-based services data</a:t>
          </a:r>
        </a:p>
      </dgm:t>
    </dgm:pt>
    <dgm:pt modelId="{304410DB-E94E-A947-99C6-0DFC6EE9A191}" type="parTrans" cxnId="{BB12E4D8-4A92-7742-9010-962F17EA1114}">
      <dgm:prSet/>
      <dgm:spPr/>
      <dgm:t>
        <a:bodyPr/>
        <a:lstStyle/>
        <a:p>
          <a:endParaRPr lang="en-US"/>
        </a:p>
      </dgm:t>
    </dgm:pt>
    <dgm:pt modelId="{7F498E74-0CE7-AB42-9E41-AA19499D81AB}" type="sibTrans" cxnId="{BB12E4D8-4A92-7742-9010-962F17EA1114}">
      <dgm:prSet/>
      <dgm:spPr>
        <a:solidFill>
          <a:srgbClr val="8F8CAF"/>
        </a:solidFill>
        <a:effectLst/>
      </dgm:spPr>
      <dgm:t>
        <a:bodyPr/>
        <a:lstStyle/>
        <a:p>
          <a:endParaRPr lang="en-US" dirty="0"/>
        </a:p>
      </dgm:t>
    </dgm:pt>
    <dgm:pt modelId="{F45B4F41-88CE-D840-A593-BB0D79AE9EC9}" type="pres">
      <dgm:prSet presAssocID="{80BBE118-4038-4749-BF49-1C6D6F5C7572}" presName="Name0" presStyleCnt="0">
        <dgm:presLayoutVars>
          <dgm:dir/>
          <dgm:resizeHandles val="exact"/>
        </dgm:presLayoutVars>
      </dgm:prSet>
      <dgm:spPr/>
      <dgm:t>
        <a:bodyPr/>
        <a:lstStyle/>
        <a:p>
          <a:endParaRPr lang="en-US"/>
        </a:p>
      </dgm:t>
    </dgm:pt>
    <dgm:pt modelId="{ADB42E76-3A44-744F-91CA-D2B82FBCF40B}" type="pres">
      <dgm:prSet presAssocID="{F8D256B6-9682-904C-8545-FE0CBEAB8FB1}" presName="node" presStyleLbl="node1" presStyleIdx="0" presStyleCnt="3" custScaleX="112525" custScaleY="164422" custRadScaleRad="90079" custRadScaleInc="183656">
        <dgm:presLayoutVars>
          <dgm:bulletEnabled val="1"/>
        </dgm:presLayoutVars>
      </dgm:prSet>
      <dgm:spPr/>
      <dgm:t>
        <a:bodyPr/>
        <a:lstStyle/>
        <a:p>
          <a:endParaRPr lang="en-US"/>
        </a:p>
      </dgm:t>
    </dgm:pt>
    <dgm:pt modelId="{98BB6DDB-AD5C-4D42-A14F-4B11F5BC23DD}" type="pres">
      <dgm:prSet presAssocID="{739437A9-83D3-E948-B4BF-A061CBF8960D}" presName="sibTrans" presStyleLbl="sibTrans2D1" presStyleIdx="0" presStyleCnt="3" custScaleX="101068" custScaleY="48356"/>
      <dgm:spPr/>
      <dgm:t>
        <a:bodyPr/>
        <a:lstStyle/>
        <a:p>
          <a:endParaRPr lang="en-US"/>
        </a:p>
      </dgm:t>
    </dgm:pt>
    <dgm:pt modelId="{324CD81A-BE16-FE4A-B8D0-61208DEC791F}" type="pres">
      <dgm:prSet presAssocID="{739437A9-83D3-E948-B4BF-A061CBF8960D}" presName="connectorText" presStyleLbl="sibTrans2D1" presStyleIdx="0" presStyleCnt="3"/>
      <dgm:spPr/>
      <dgm:t>
        <a:bodyPr/>
        <a:lstStyle/>
        <a:p>
          <a:endParaRPr lang="en-US"/>
        </a:p>
      </dgm:t>
    </dgm:pt>
    <dgm:pt modelId="{CE16E2E4-783A-9E42-AFDF-44270126E9F5}" type="pres">
      <dgm:prSet presAssocID="{F5E4CFC3-69FA-4C45-B15F-11D1C3C0492B}" presName="node" presStyleLbl="node1" presStyleIdx="1" presStyleCnt="3" custScaleX="116515" custScaleY="157134" custRadScaleRad="80385" custRadScaleInc="-204038">
        <dgm:presLayoutVars>
          <dgm:bulletEnabled val="1"/>
        </dgm:presLayoutVars>
      </dgm:prSet>
      <dgm:spPr/>
      <dgm:t>
        <a:bodyPr/>
        <a:lstStyle/>
        <a:p>
          <a:endParaRPr lang="en-US"/>
        </a:p>
      </dgm:t>
    </dgm:pt>
    <dgm:pt modelId="{107AE1AC-DA47-0E47-9AF3-05B8B2D0F00E}" type="pres">
      <dgm:prSet presAssocID="{7B2D9F96-A434-4244-8B08-F49F86D9D297}" presName="sibTrans" presStyleLbl="sibTrans2D1" presStyleIdx="1" presStyleCnt="3" custScaleX="101068" custScaleY="48356"/>
      <dgm:spPr/>
      <dgm:t>
        <a:bodyPr/>
        <a:lstStyle/>
        <a:p>
          <a:endParaRPr lang="en-US"/>
        </a:p>
      </dgm:t>
    </dgm:pt>
    <dgm:pt modelId="{FE1B1B4A-6197-FA45-B502-76E87F853B80}" type="pres">
      <dgm:prSet presAssocID="{7B2D9F96-A434-4244-8B08-F49F86D9D297}" presName="connectorText" presStyleLbl="sibTrans2D1" presStyleIdx="1" presStyleCnt="3"/>
      <dgm:spPr/>
      <dgm:t>
        <a:bodyPr/>
        <a:lstStyle/>
        <a:p>
          <a:endParaRPr lang="en-US"/>
        </a:p>
      </dgm:t>
    </dgm:pt>
    <dgm:pt modelId="{F737C7E0-70DA-F643-B75C-58CFE6E41D67}" type="pres">
      <dgm:prSet presAssocID="{0A39F6AA-6F9D-DA4D-8B58-C4F007980291}" presName="node" presStyleLbl="node1" presStyleIdx="2" presStyleCnt="3" custScaleX="116515" custScaleY="159160" custRadScaleRad="89342" custRadScaleInc="15871">
        <dgm:presLayoutVars>
          <dgm:bulletEnabled val="1"/>
        </dgm:presLayoutVars>
      </dgm:prSet>
      <dgm:spPr/>
      <dgm:t>
        <a:bodyPr/>
        <a:lstStyle/>
        <a:p>
          <a:endParaRPr lang="en-US"/>
        </a:p>
      </dgm:t>
    </dgm:pt>
    <dgm:pt modelId="{7AD53AFB-29C6-8F4F-9A5F-2043985DFC17}" type="pres">
      <dgm:prSet presAssocID="{7F498E74-0CE7-AB42-9E41-AA19499D81AB}" presName="sibTrans" presStyleLbl="sibTrans2D1" presStyleIdx="2" presStyleCnt="3" custScaleX="131057" custScaleY="48356"/>
      <dgm:spPr/>
      <dgm:t>
        <a:bodyPr/>
        <a:lstStyle/>
        <a:p>
          <a:endParaRPr lang="en-US"/>
        </a:p>
      </dgm:t>
    </dgm:pt>
    <dgm:pt modelId="{ABE9BCB3-3B75-4C4A-A6EB-BED356755792}" type="pres">
      <dgm:prSet presAssocID="{7F498E74-0CE7-AB42-9E41-AA19499D81AB}" presName="connectorText" presStyleLbl="sibTrans2D1" presStyleIdx="2" presStyleCnt="3"/>
      <dgm:spPr/>
      <dgm:t>
        <a:bodyPr/>
        <a:lstStyle/>
        <a:p>
          <a:endParaRPr lang="en-US"/>
        </a:p>
      </dgm:t>
    </dgm:pt>
  </dgm:ptLst>
  <dgm:cxnLst>
    <dgm:cxn modelId="{4B2856E1-6D34-471C-8291-39B13F8CCB28}" type="presOf" srcId="{0A39F6AA-6F9D-DA4D-8B58-C4F007980291}" destId="{F737C7E0-70DA-F643-B75C-58CFE6E41D67}" srcOrd="0" destOrd="0" presId="urn:microsoft.com/office/officeart/2005/8/layout/cycle7"/>
    <dgm:cxn modelId="{21CDBFD9-1839-BA48-A426-E1F05CD47AE1}" srcId="{80BBE118-4038-4749-BF49-1C6D6F5C7572}" destId="{F5E4CFC3-69FA-4C45-B15F-11D1C3C0492B}" srcOrd="1" destOrd="0" parTransId="{D8268438-EE77-744D-ACBB-99F297F1F5C0}" sibTransId="{7B2D9F96-A434-4244-8B08-F49F86D9D297}"/>
    <dgm:cxn modelId="{E04E86CE-EC31-4FCB-99AF-7A5BC3EC868F}" type="presOf" srcId="{80BBE118-4038-4749-BF49-1C6D6F5C7572}" destId="{F45B4F41-88CE-D840-A593-BB0D79AE9EC9}" srcOrd="0" destOrd="0" presId="urn:microsoft.com/office/officeart/2005/8/layout/cycle7"/>
    <dgm:cxn modelId="{BB12E4D8-4A92-7742-9010-962F17EA1114}" srcId="{80BBE118-4038-4749-BF49-1C6D6F5C7572}" destId="{0A39F6AA-6F9D-DA4D-8B58-C4F007980291}" srcOrd="2" destOrd="0" parTransId="{304410DB-E94E-A947-99C6-0DFC6EE9A191}" sibTransId="{7F498E74-0CE7-AB42-9E41-AA19499D81AB}"/>
    <dgm:cxn modelId="{EF922379-E3D2-49BA-A99B-B513A5DBCCC4}" type="presOf" srcId="{7F498E74-0CE7-AB42-9E41-AA19499D81AB}" destId="{ABE9BCB3-3B75-4C4A-A6EB-BED356755792}" srcOrd="1" destOrd="0" presId="urn:microsoft.com/office/officeart/2005/8/layout/cycle7"/>
    <dgm:cxn modelId="{E2D6CEAD-9081-4F55-BD6A-05230C84786C}" type="presOf" srcId="{739437A9-83D3-E948-B4BF-A061CBF8960D}" destId="{98BB6DDB-AD5C-4D42-A14F-4B11F5BC23DD}" srcOrd="0" destOrd="0" presId="urn:microsoft.com/office/officeart/2005/8/layout/cycle7"/>
    <dgm:cxn modelId="{C3BB66D9-113D-4185-BE65-9569ECE8F53C}" type="presOf" srcId="{739437A9-83D3-E948-B4BF-A061CBF8960D}" destId="{324CD81A-BE16-FE4A-B8D0-61208DEC791F}" srcOrd="1" destOrd="0" presId="urn:microsoft.com/office/officeart/2005/8/layout/cycle7"/>
    <dgm:cxn modelId="{4A7C8D93-E31E-4F08-8A2B-8C88EC6DAE27}" type="presOf" srcId="{F5E4CFC3-69FA-4C45-B15F-11D1C3C0492B}" destId="{CE16E2E4-783A-9E42-AFDF-44270126E9F5}" srcOrd="0" destOrd="0" presId="urn:microsoft.com/office/officeart/2005/8/layout/cycle7"/>
    <dgm:cxn modelId="{D13DEF56-8046-4C89-BF9D-9142FBADCC2A}" type="presOf" srcId="{7F498E74-0CE7-AB42-9E41-AA19499D81AB}" destId="{7AD53AFB-29C6-8F4F-9A5F-2043985DFC17}" srcOrd="0" destOrd="0" presId="urn:microsoft.com/office/officeart/2005/8/layout/cycle7"/>
    <dgm:cxn modelId="{DFB15C03-F6D5-411C-A89B-60446FEB0869}" type="presOf" srcId="{7B2D9F96-A434-4244-8B08-F49F86D9D297}" destId="{FE1B1B4A-6197-FA45-B502-76E87F853B80}" srcOrd="1" destOrd="0" presId="urn:microsoft.com/office/officeart/2005/8/layout/cycle7"/>
    <dgm:cxn modelId="{F8C99E46-0062-A546-8BA0-2077D66D484F}" srcId="{80BBE118-4038-4749-BF49-1C6D6F5C7572}" destId="{F8D256B6-9682-904C-8545-FE0CBEAB8FB1}" srcOrd="0" destOrd="0" parTransId="{3A93CBFD-73FA-E643-A705-DFC5C1D21546}" sibTransId="{739437A9-83D3-E948-B4BF-A061CBF8960D}"/>
    <dgm:cxn modelId="{6BF8F5DC-9E26-477D-835B-A7CEA12AE893}" type="presOf" srcId="{F8D256B6-9682-904C-8545-FE0CBEAB8FB1}" destId="{ADB42E76-3A44-744F-91CA-D2B82FBCF40B}" srcOrd="0" destOrd="0" presId="urn:microsoft.com/office/officeart/2005/8/layout/cycle7"/>
    <dgm:cxn modelId="{1C80EADE-584F-4ABE-AD47-A39428BAC99E}" type="presOf" srcId="{7B2D9F96-A434-4244-8B08-F49F86D9D297}" destId="{107AE1AC-DA47-0E47-9AF3-05B8B2D0F00E}" srcOrd="0" destOrd="0" presId="urn:microsoft.com/office/officeart/2005/8/layout/cycle7"/>
    <dgm:cxn modelId="{97602920-DA63-45C4-BDD7-BEC93B9AFF89}" type="presParOf" srcId="{F45B4F41-88CE-D840-A593-BB0D79AE9EC9}" destId="{ADB42E76-3A44-744F-91CA-D2B82FBCF40B}" srcOrd="0" destOrd="0" presId="urn:microsoft.com/office/officeart/2005/8/layout/cycle7"/>
    <dgm:cxn modelId="{230147C9-6C83-4BB4-8917-5F0275E4F9AB}" type="presParOf" srcId="{F45B4F41-88CE-D840-A593-BB0D79AE9EC9}" destId="{98BB6DDB-AD5C-4D42-A14F-4B11F5BC23DD}" srcOrd="1" destOrd="0" presId="urn:microsoft.com/office/officeart/2005/8/layout/cycle7"/>
    <dgm:cxn modelId="{63028F68-E1AA-4917-8703-CB5D006260FD}" type="presParOf" srcId="{98BB6DDB-AD5C-4D42-A14F-4B11F5BC23DD}" destId="{324CD81A-BE16-FE4A-B8D0-61208DEC791F}" srcOrd="0" destOrd="0" presId="urn:microsoft.com/office/officeart/2005/8/layout/cycle7"/>
    <dgm:cxn modelId="{D0037DC2-2ACA-4331-9D8B-A57475BEEAC2}" type="presParOf" srcId="{F45B4F41-88CE-D840-A593-BB0D79AE9EC9}" destId="{CE16E2E4-783A-9E42-AFDF-44270126E9F5}" srcOrd="2" destOrd="0" presId="urn:microsoft.com/office/officeart/2005/8/layout/cycle7"/>
    <dgm:cxn modelId="{E020D359-65BA-4FA6-A92F-F3C76E25C29C}" type="presParOf" srcId="{F45B4F41-88CE-D840-A593-BB0D79AE9EC9}" destId="{107AE1AC-DA47-0E47-9AF3-05B8B2D0F00E}" srcOrd="3" destOrd="0" presId="urn:microsoft.com/office/officeart/2005/8/layout/cycle7"/>
    <dgm:cxn modelId="{4B497AC7-74FC-4D95-AB7A-F32569E07CAD}" type="presParOf" srcId="{107AE1AC-DA47-0E47-9AF3-05B8B2D0F00E}" destId="{FE1B1B4A-6197-FA45-B502-76E87F853B80}" srcOrd="0" destOrd="0" presId="urn:microsoft.com/office/officeart/2005/8/layout/cycle7"/>
    <dgm:cxn modelId="{40B58112-5281-40BB-874A-37FDB186422C}" type="presParOf" srcId="{F45B4F41-88CE-D840-A593-BB0D79AE9EC9}" destId="{F737C7E0-70DA-F643-B75C-58CFE6E41D67}" srcOrd="4" destOrd="0" presId="urn:microsoft.com/office/officeart/2005/8/layout/cycle7"/>
    <dgm:cxn modelId="{F673B239-D372-49A8-9187-1A6B11C9599C}" type="presParOf" srcId="{F45B4F41-88CE-D840-A593-BB0D79AE9EC9}" destId="{7AD53AFB-29C6-8F4F-9A5F-2043985DFC17}" srcOrd="5" destOrd="0" presId="urn:microsoft.com/office/officeart/2005/8/layout/cycle7"/>
    <dgm:cxn modelId="{486E8074-F484-4C77-944F-617BEA37E420}" type="presParOf" srcId="{7AD53AFB-29C6-8F4F-9A5F-2043985DFC17}" destId="{ABE9BCB3-3B75-4C4A-A6EB-BED356755792}"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398700-C49E-4BC3-9DC8-E13B388A4F53}">
      <dsp:nvSpPr>
        <dsp:cNvPr id="0" name=""/>
        <dsp:cNvSpPr/>
      </dsp:nvSpPr>
      <dsp:spPr>
        <a:xfrm>
          <a:off x="2624537" y="101602"/>
          <a:ext cx="4297412" cy="2578447"/>
        </a:xfrm>
        <a:prstGeom prst="rect">
          <a:avLst/>
        </a:prstGeom>
        <a:solidFill>
          <a:srgbClr val="A09BB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latin typeface="Century Gothic" panose="020B0502020202020204" pitchFamily="34" charset="0"/>
              <a:cs typeface="Times New Roman" pitchFamily="18" charset="0"/>
            </a:rPr>
            <a:t>It is all the organizations, institutions, resources, and activities whose </a:t>
          </a:r>
          <a:r>
            <a:rPr lang="en-US" sz="2400" kern="1200" dirty="0">
              <a:solidFill>
                <a:schemeClr val="bg1"/>
              </a:solidFill>
              <a:latin typeface="Century Gothic" panose="020B0502020202020204" pitchFamily="34" charset="0"/>
              <a:cs typeface="Times New Roman" pitchFamily="18" charset="0"/>
            </a:rPr>
            <a:t>primary purpose is to promote, restore, or maintain health. </a:t>
          </a:r>
        </a:p>
      </dsp:txBody>
      <dsp:txXfrm>
        <a:off x="2624537" y="101602"/>
        <a:ext cx="4297412" cy="2578447"/>
      </dsp:txXfrm>
    </dsp:sp>
    <dsp:sp modelId="{7642E502-82FC-43D4-980D-18843517964C}">
      <dsp:nvSpPr>
        <dsp:cNvPr id="0" name=""/>
        <dsp:cNvSpPr/>
      </dsp:nvSpPr>
      <dsp:spPr>
        <a:xfrm>
          <a:off x="21" y="2997198"/>
          <a:ext cx="4297412" cy="2578447"/>
        </a:xfrm>
        <a:prstGeom prst="rect">
          <a:avLst/>
        </a:prstGeom>
        <a:solidFill>
          <a:srgbClr val="56528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latin typeface="Century Gothic" panose="020B0502020202020204" pitchFamily="34" charset="0"/>
              <a:cs typeface="Times New Roman" pitchFamily="18" charset="0"/>
            </a:rPr>
            <a:t>It needs staff, funds, information, supplies, transport, communications, and overall guidance and direction. </a:t>
          </a:r>
          <a:endParaRPr lang="en-US" sz="2400" kern="1200" dirty="0">
            <a:latin typeface="Century Gothic" panose="020B0502020202020204" pitchFamily="34" charset="0"/>
          </a:endParaRPr>
        </a:p>
      </dsp:txBody>
      <dsp:txXfrm>
        <a:off x="21" y="2997198"/>
        <a:ext cx="4297412" cy="2578447"/>
      </dsp:txXfrm>
    </dsp:sp>
    <dsp:sp modelId="{E95A6780-69DF-4329-BA01-F4B53DF1092C}">
      <dsp:nvSpPr>
        <dsp:cNvPr id="0" name=""/>
        <dsp:cNvSpPr/>
      </dsp:nvSpPr>
      <dsp:spPr>
        <a:xfrm>
          <a:off x="5181583" y="2997190"/>
          <a:ext cx="4297412" cy="2578447"/>
        </a:xfrm>
        <a:prstGeom prst="rect">
          <a:avLst/>
        </a:prstGeom>
        <a:solidFill>
          <a:srgbClr val="1E185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solidFill>
                <a:schemeClr val="bg1"/>
              </a:solidFill>
              <a:latin typeface="Century Gothic" panose="020B0502020202020204" pitchFamily="34" charset="0"/>
              <a:cs typeface="Times New Roman" pitchFamily="18" charset="0"/>
            </a:rPr>
            <a:t>It needs to provide services that are responsive and financially fair.</a:t>
          </a:r>
          <a:endParaRPr lang="en-US" sz="2400" kern="1200" dirty="0">
            <a:solidFill>
              <a:schemeClr val="bg1"/>
            </a:solidFill>
            <a:latin typeface="Century Gothic" panose="020B0502020202020204" pitchFamily="34" charset="0"/>
          </a:endParaRPr>
        </a:p>
      </dsp:txBody>
      <dsp:txXfrm>
        <a:off x="5181583" y="2997190"/>
        <a:ext cx="4297412" cy="25784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8B2F0D-1B85-47AD-9DB7-3AA657AB54EF}">
      <dsp:nvSpPr>
        <dsp:cNvPr id="0" name=""/>
        <dsp:cNvSpPr/>
      </dsp:nvSpPr>
      <dsp:spPr>
        <a:xfrm rot="5400000">
          <a:off x="5384100" y="-2696781"/>
          <a:ext cx="1551979" cy="7339416"/>
        </a:xfrm>
        <a:prstGeom prst="round2SameRect">
          <a:avLst/>
        </a:prstGeom>
        <a:solidFill>
          <a:srgbClr val="D7D4B2">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Management of an individual patient/client using information on health status, health services, behavior and practices, and risks</a:t>
          </a:r>
        </a:p>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Management of the health of the family and household</a:t>
          </a:r>
        </a:p>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Management of vaccines, drugs, and the cold chain</a:t>
          </a:r>
        </a:p>
      </dsp:txBody>
      <dsp:txXfrm rot="-5400000">
        <a:off x="2490382" y="272698"/>
        <a:ext cx="7263655" cy="1400457"/>
      </dsp:txXfrm>
    </dsp:sp>
    <dsp:sp modelId="{E202F31B-8508-4F75-BC74-5AD47670368B}">
      <dsp:nvSpPr>
        <dsp:cNvPr id="0" name=""/>
        <dsp:cNvSpPr/>
      </dsp:nvSpPr>
      <dsp:spPr>
        <a:xfrm>
          <a:off x="0" y="2939"/>
          <a:ext cx="2404884" cy="1939974"/>
        </a:xfrm>
        <a:prstGeom prst="roundRect">
          <a:avLst/>
        </a:prstGeom>
        <a:solidFill>
          <a:srgbClr val="A09BBB"/>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dirty="0">
              <a:latin typeface="Century Gothic" panose="020B0502020202020204" pitchFamily="34" charset="0"/>
            </a:rPr>
            <a:t>At the patient/client (health service delivery) level</a:t>
          </a:r>
          <a:endParaRPr lang="en-US" sz="2000" kern="1200" dirty="0">
            <a:latin typeface="Century Gothic" panose="020B0502020202020204" pitchFamily="34" charset="0"/>
          </a:endParaRPr>
        </a:p>
      </dsp:txBody>
      <dsp:txXfrm>
        <a:off x="94702" y="97641"/>
        <a:ext cx="2215480" cy="1750570"/>
      </dsp:txXfrm>
    </dsp:sp>
    <dsp:sp modelId="{87CA969C-495B-4592-9C8B-BE1313026F95}">
      <dsp:nvSpPr>
        <dsp:cNvPr id="0" name=""/>
        <dsp:cNvSpPr/>
      </dsp:nvSpPr>
      <dsp:spPr>
        <a:xfrm rot="5400000">
          <a:off x="5384100" y="-659808"/>
          <a:ext cx="1551979" cy="7339416"/>
        </a:xfrm>
        <a:prstGeom prst="round2SameRect">
          <a:avLst/>
        </a:prstGeom>
        <a:solidFill>
          <a:srgbClr val="D7D4B2">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Management of resources for efficient and equitable allocation, distribution, and use</a:t>
          </a:r>
        </a:p>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Planning program interventions; annual planning</a:t>
          </a:r>
        </a:p>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Monitoring and evaluation (M&amp;E) of heath services coverage and performance</a:t>
          </a:r>
        </a:p>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Disease surveillance</a:t>
          </a:r>
        </a:p>
      </dsp:txBody>
      <dsp:txXfrm rot="-5400000">
        <a:off x="2490382" y="2309671"/>
        <a:ext cx="7263655" cy="1400457"/>
      </dsp:txXfrm>
    </dsp:sp>
    <dsp:sp modelId="{4DC1AFF1-8448-4E1C-977C-68F29018DDF7}">
      <dsp:nvSpPr>
        <dsp:cNvPr id="0" name=""/>
        <dsp:cNvSpPr/>
      </dsp:nvSpPr>
      <dsp:spPr>
        <a:xfrm>
          <a:off x="0" y="2039912"/>
          <a:ext cx="2404884" cy="1939974"/>
        </a:xfrm>
        <a:prstGeom prst="roundRect">
          <a:avLst/>
        </a:prstGeom>
        <a:solidFill>
          <a:srgbClr val="565287"/>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dirty="0">
              <a:latin typeface="Century Gothic" panose="020B0502020202020204" pitchFamily="34" charset="0"/>
            </a:rPr>
            <a:t>At the health unit level</a:t>
          </a:r>
          <a:endParaRPr lang="en-US" sz="2000" kern="1200" dirty="0">
            <a:latin typeface="Century Gothic" panose="020B0502020202020204" pitchFamily="34" charset="0"/>
          </a:endParaRPr>
        </a:p>
      </dsp:txBody>
      <dsp:txXfrm>
        <a:off x="94702" y="2134614"/>
        <a:ext cx="2215480" cy="1750570"/>
      </dsp:txXfrm>
    </dsp:sp>
    <dsp:sp modelId="{E8560639-B861-4127-AD4F-DA2A1F7C73AE}">
      <dsp:nvSpPr>
        <dsp:cNvPr id="0" name=""/>
        <dsp:cNvSpPr/>
      </dsp:nvSpPr>
      <dsp:spPr>
        <a:xfrm rot="5400000">
          <a:off x="5384102" y="1266571"/>
          <a:ext cx="1551979" cy="7339416"/>
        </a:xfrm>
        <a:prstGeom prst="round2SameRect">
          <a:avLst/>
        </a:prstGeom>
        <a:solidFill>
          <a:srgbClr val="D7D4B2">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Health systems research</a:t>
          </a:r>
        </a:p>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Policy and strategy decisions</a:t>
          </a:r>
        </a:p>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Formulating specific programs</a:t>
          </a:r>
        </a:p>
        <a:p>
          <a:pPr marL="171450" lvl="1" indent="-171450" algn="l" defTabSz="711200">
            <a:lnSpc>
              <a:spcPct val="90000"/>
            </a:lnSpc>
            <a:spcBef>
              <a:spcPct val="0"/>
            </a:spcBef>
            <a:spcAft>
              <a:spcPct val="15000"/>
            </a:spcAft>
            <a:buChar char="••"/>
          </a:pPr>
          <a:r>
            <a:rPr lang="en-US" sz="1600" kern="1200" dirty="0">
              <a:latin typeface="Century Gothic" panose="020B0502020202020204" pitchFamily="34" charset="0"/>
            </a:rPr>
            <a:t>Resource management</a:t>
          </a:r>
        </a:p>
      </dsp:txBody>
      <dsp:txXfrm rot="-5400000">
        <a:off x="2490384" y="4236051"/>
        <a:ext cx="7263655" cy="1400457"/>
      </dsp:txXfrm>
    </dsp:sp>
    <dsp:sp modelId="{E7FD9C7A-5072-4775-85A4-02ADADE40956}">
      <dsp:nvSpPr>
        <dsp:cNvPr id="0" name=""/>
        <dsp:cNvSpPr/>
      </dsp:nvSpPr>
      <dsp:spPr>
        <a:xfrm>
          <a:off x="0" y="4076886"/>
          <a:ext cx="2404884" cy="1939974"/>
        </a:xfrm>
        <a:prstGeom prst="roundRect">
          <a:avLst/>
        </a:prstGeom>
        <a:solidFill>
          <a:srgbClr val="1E185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en-US" sz="2000" b="1" kern="1200" dirty="0">
              <a:latin typeface="Century Gothic" panose="020B0502020202020204" pitchFamily="34" charset="0"/>
            </a:rPr>
            <a:t>At the health system level</a:t>
          </a:r>
          <a:endParaRPr lang="en-US" sz="2000" kern="1200" dirty="0">
            <a:latin typeface="Century Gothic" panose="020B0502020202020204" pitchFamily="34" charset="0"/>
          </a:endParaRPr>
        </a:p>
      </dsp:txBody>
      <dsp:txXfrm>
        <a:off x="94702" y="4171588"/>
        <a:ext cx="2215480" cy="17505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B42E76-3A44-744F-91CA-D2B82FBCF40B}">
      <dsp:nvSpPr>
        <dsp:cNvPr id="0" name=""/>
        <dsp:cNvSpPr/>
      </dsp:nvSpPr>
      <dsp:spPr>
        <a:xfrm>
          <a:off x="5562599" y="3600268"/>
          <a:ext cx="3694781" cy="2699414"/>
        </a:xfrm>
        <a:prstGeom prst="roundRect">
          <a:avLst>
            <a:gd name="adj" fmla="val 10000"/>
          </a:avLst>
        </a:prstGeom>
        <a:solidFill>
          <a:srgbClr val="1E185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a:latin typeface="Century Gothic" panose="020B0502020202020204" pitchFamily="34" charset="0"/>
            </a:rPr>
            <a:t>Data quality, analysis, dissemination, &amp; use</a:t>
          </a:r>
        </a:p>
        <a:p>
          <a:pPr lvl="0" algn="ctr" defTabSz="1066800">
            <a:lnSpc>
              <a:spcPct val="100000"/>
            </a:lnSpc>
            <a:spcBef>
              <a:spcPct val="0"/>
            </a:spcBef>
            <a:spcAft>
              <a:spcPts val="600"/>
            </a:spcAft>
          </a:pPr>
          <a:r>
            <a:rPr lang="en-US" sz="1600" b="1" kern="1200" dirty="0">
              <a:latin typeface="Century Gothic" panose="020B0502020202020204" pitchFamily="34" charset="0"/>
            </a:rPr>
            <a:t>Data quality assessment</a:t>
          </a:r>
        </a:p>
        <a:p>
          <a:pPr lvl="0" algn="ctr" defTabSz="1066800">
            <a:lnSpc>
              <a:spcPct val="100000"/>
            </a:lnSpc>
            <a:spcBef>
              <a:spcPct val="0"/>
            </a:spcBef>
            <a:spcAft>
              <a:spcPts val="600"/>
            </a:spcAft>
          </a:pPr>
          <a:r>
            <a:rPr lang="en-US" sz="1600" b="1" kern="1200" dirty="0">
              <a:latin typeface="Century Gothic" panose="020B0502020202020204" pitchFamily="34" charset="0"/>
            </a:rPr>
            <a:t>Monitoring quality of care</a:t>
          </a:r>
        </a:p>
        <a:p>
          <a:pPr marL="0" marR="0" lvl="0" indent="0" algn="ctr" defTabSz="914400" eaLnBrk="1" fontAlgn="auto" latinLnBrk="0" hangingPunct="1">
            <a:lnSpc>
              <a:spcPct val="100000"/>
            </a:lnSpc>
            <a:spcBef>
              <a:spcPct val="0"/>
            </a:spcBef>
            <a:spcAft>
              <a:spcPts val="600"/>
            </a:spcAft>
            <a:buClrTx/>
            <a:buSzTx/>
            <a:buFontTx/>
            <a:buNone/>
            <a:tabLst/>
            <a:defRPr/>
          </a:pPr>
          <a:r>
            <a:rPr lang="en-US" sz="1600" b="1" kern="1200" dirty="0">
              <a:latin typeface="Century Gothic" panose="020B0502020202020204" pitchFamily="34" charset="0"/>
            </a:rPr>
            <a:t>Analytical methods</a:t>
          </a:r>
        </a:p>
        <a:p>
          <a:pPr marL="0" marR="0" lvl="0" indent="0" algn="ctr" defTabSz="914400" eaLnBrk="1" fontAlgn="auto" latinLnBrk="0" hangingPunct="1">
            <a:lnSpc>
              <a:spcPct val="100000"/>
            </a:lnSpc>
            <a:spcBef>
              <a:spcPct val="0"/>
            </a:spcBef>
            <a:spcAft>
              <a:spcPts val="600"/>
            </a:spcAft>
            <a:buClrTx/>
            <a:buSzTx/>
            <a:buFontTx/>
            <a:buNone/>
            <a:tabLst/>
            <a:defRPr/>
          </a:pPr>
          <a:r>
            <a:rPr lang="en-US" sz="1600" b="1" kern="1200" dirty="0">
              <a:latin typeface="Century Gothic" panose="020B0502020202020204" pitchFamily="34" charset="0"/>
            </a:rPr>
            <a:t>Data sharing</a:t>
          </a:r>
        </a:p>
      </dsp:txBody>
      <dsp:txXfrm>
        <a:off x="5641662" y="3679331"/>
        <a:ext cx="3536655" cy="2541288"/>
      </dsp:txXfrm>
    </dsp:sp>
    <dsp:sp modelId="{98BB6DDB-AD5C-4D42-A14F-4B11F5BC23DD}">
      <dsp:nvSpPr>
        <dsp:cNvPr id="0" name=""/>
        <dsp:cNvSpPr/>
      </dsp:nvSpPr>
      <dsp:spPr>
        <a:xfrm rot="13902845">
          <a:off x="5572038" y="3036726"/>
          <a:ext cx="874773" cy="277861"/>
        </a:xfrm>
        <a:prstGeom prst="leftRightArrow">
          <a:avLst>
            <a:gd name="adj1" fmla="val 60000"/>
            <a:gd name="adj2" fmla="val 50000"/>
          </a:avLst>
        </a:prstGeom>
        <a:solidFill>
          <a:srgbClr val="1E185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dirty="0"/>
        </a:p>
      </dsp:txBody>
      <dsp:txXfrm rot="10800000">
        <a:off x="5655396" y="3092298"/>
        <a:ext cx="708057" cy="166717"/>
      </dsp:txXfrm>
    </dsp:sp>
    <dsp:sp modelId="{CE16E2E4-783A-9E42-AFDF-44270126E9F5}">
      <dsp:nvSpPr>
        <dsp:cNvPr id="0" name=""/>
        <dsp:cNvSpPr/>
      </dsp:nvSpPr>
      <dsp:spPr>
        <a:xfrm>
          <a:off x="2743187" y="171281"/>
          <a:ext cx="3825793" cy="2579763"/>
        </a:xfrm>
        <a:prstGeom prst="roundRect">
          <a:avLst>
            <a:gd name="adj" fmla="val 10000"/>
          </a:avLst>
        </a:prstGeom>
        <a:solidFill>
          <a:srgbClr val="56528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a:latin typeface="Century Gothic" panose="020B0502020202020204" pitchFamily="34" charset="0"/>
            </a:rPr>
            <a:t>Governance</a:t>
          </a:r>
        </a:p>
        <a:p>
          <a:pPr lvl="0" algn="ctr" defTabSz="1066800">
            <a:lnSpc>
              <a:spcPct val="100000"/>
            </a:lnSpc>
            <a:spcBef>
              <a:spcPct val="0"/>
            </a:spcBef>
            <a:spcAft>
              <a:spcPct val="35000"/>
            </a:spcAft>
          </a:pPr>
          <a:r>
            <a:rPr lang="en-US" sz="1600" b="1" kern="1200" dirty="0">
              <a:latin typeface="Century Gothic" panose="020B0502020202020204" pitchFamily="34" charset="0"/>
            </a:rPr>
            <a:t>Policies, plans, and accountability</a:t>
          </a:r>
        </a:p>
        <a:p>
          <a:pPr lvl="0" algn="ctr" defTabSz="1066800">
            <a:lnSpc>
              <a:spcPct val="100000"/>
            </a:lnSpc>
            <a:spcBef>
              <a:spcPct val="0"/>
            </a:spcBef>
            <a:spcAft>
              <a:spcPct val="35000"/>
            </a:spcAft>
          </a:pPr>
          <a:r>
            <a:rPr lang="en-US" sz="1600" b="1" kern="1200" dirty="0">
              <a:latin typeface="Century Gothic" panose="020B0502020202020204" pitchFamily="34" charset="0"/>
            </a:rPr>
            <a:t>Data standards and data architecture</a:t>
          </a:r>
        </a:p>
        <a:p>
          <a:pPr lvl="0" algn="ctr" defTabSz="1066800">
            <a:lnSpc>
              <a:spcPct val="100000"/>
            </a:lnSpc>
            <a:spcBef>
              <a:spcPct val="0"/>
            </a:spcBef>
            <a:spcAft>
              <a:spcPct val="35000"/>
            </a:spcAft>
          </a:pPr>
          <a:r>
            <a:rPr lang="en-US" sz="1600" b="1" kern="1200" dirty="0">
              <a:latin typeface="Century Gothic" panose="020B0502020202020204" pitchFamily="34" charset="0"/>
            </a:rPr>
            <a:t>Human resources</a:t>
          </a:r>
        </a:p>
      </dsp:txBody>
      <dsp:txXfrm>
        <a:off x="2818746" y="246840"/>
        <a:ext cx="3674675" cy="2428645"/>
      </dsp:txXfrm>
    </dsp:sp>
    <dsp:sp modelId="{107AE1AC-DA47-0E47-9AF3-05B8B2D0F00E}">
      <dsp:nvSpPr>
        <dsp:cNvPr id="0" name=""/>
        <dsp:cNvSpPr/>
      </dsp:nvSpPr>
      <dsp:spPr>
        <a:xfrm rot="7544607">
          <a:off x="2967383" y="3060837"/>
          <a:ext cx="874773" cy="277861"/>
        </a:xfrm>
        <a:prstGeom prst="leftRightArrow">
          <a:avLst>
            <a:gd name="adj1" fmla="val 60000"/>
            <a:gd name="adj2" fmla="val 50000"/>
          </a:avLst>
        </a:prstGeom>
        <a:solidFill>
          <a:srgbClr val="56528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dirty="0"/>
        </a:p>
      </dsp:txBody>
      <dsp:txXfrm rot="10800000">
        <a:off x="3050741" y="3116409"/>
        <a:ext cx="708057" cy="166717"/>
      </dsp:txXfrm>
    </dsp:sp>
    <dsp:sp modelId="{F737C7E0-70DA-F643-B75C-58CFE6E41D67}">
      <dsp:nvSpPr>
        <dsp:cNvPr id="0" name=""/>
        <dsp:cNvSpPr/>
      </dsp:nvSpPr>
      <dsp:spPr>
        <a:xfrm>
          <a:off x="228588" y="3648491"/>
          <a:ext cx="3825793" cy="2613025"/>
        </a:xfrm>
        <a:prstGeom prst="roundRect">
          <a:avLst>
            <a:gd name="adj" fmla="val 10000"/>
          </a:avLst>
        </a:prstGeom>
        <a:solidFill>
          <a:srgbClr val="8F8CA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a:lnSpc>
              <a:spcPct val="100000"/>
            </a:lnSpc>
            <a:spcBef>
              <a:spcPct val="0"/>
            </a:spcBef>
          </a:pPr>
          <a:r>
            <a:rPr lang="en-US" sz="2400" b="1" kern="1200" dirty="0">
              <a:latin typeface="Century Gothic" panose="020B0502020202020204" pitchFamily="34" charset="0"/>
            </a:rPr>
            <a:t>Data collection and management</a:t>
          </a:r>
        </a:p>
        <a:p>
          <a:pPr lvl="0" algn="ctr">
            <a:lnSpc>
              <a:spcPct val="100000"/>
            </a:lnSpc>
            <a:spcBef>
              <a:spcPct val="0"/>
            </a:spcBef>
          </a:pPr>
          <a:endParaRPr lang="en-US" sz="1000" b="1" kern="1200" dirty="0">
            <a:latin typeface="Century Gothic" panose="020B0502020202020204" pitchFamily="34" charset="0"/>
          </a:endParaRPr>
        </a:p>
        <a:p>
          <a:pPr lvl="0" algn="ctr">
            <a:lnSpc>
              <a:spcPct val="100000"/>
            </a:lnSpc>
            <a:spcBef>
              <a:spcPct val="0"/>
            </a:spcBef>
            <a:spcAft>
              <a:spcPts val="600"/>
            </a:spcAft>
          </a:pPr>
          <a:r>
            <a:rPr lang="en-US" sz="1600" b="1" kern="1200" dirty="0">
              <a:latin typeface="Century Gothic" panose="020B0502020202020204" pitchFamily="34" charset="0"/>
            </a:rPr>
            <a:t>Individual client data</a:t>
          </a:r>
        </a:p>
        <a:p>
          <a:pPr lvl="0" algn="ctr">
            <a:lnSpc>
              <a:spcPct val="100000"/>
            </a:lnSpc>
            <a:spcBef>
              <a:spcPct val="0"/>
            </a:spcBef>
            <a:spcAft>
              <a:spcPts val="600"/>
            </a:spcAft>
          </a:pPr>
          <a:r>
            <a:rPr lang="en-US" sz="1600" b="1" kern="1200" dirty="0">
              <a:latin typeface="Century Gothic" panose="020B0502020202020204" pitchFamily="34" charset="0"/>
            </a:rPr>
            <a:t>Aggregated facility data</a:t>
          </a:r>
        </a:p>
        <a:p>
          <a:pPr lvl="0" algn="ctr">
            <a:lnSpc>
              <a:spcPct val="100000"/>
            </a:lnSpc>
            <a:spcBef>
              <a:spcPct val="0"/>
            </a:spcBef>
            <a:spcAft>
              <a:spcPts val="600"/>
            </a:spcAft>
          </a:pPr>
          <a:r>
            <a:rPr lang="en-US" sz="1600" b="1" kern="1200" dirty="0">
              <a:latin typeface="Century Gothic" panose="020B0502020202020204" pitchFamily="34" charset="0"/>
            </a:rPr>
            <a:t>Facility data on causes of death</a:t>
          </a:r>
        </a:p>
        <a:p>
          <a:pPr marL="0" marR="0" lvl="0" indent="0" algn="ctr" defTabSz="914400" eaLnBrk="1" fontAlgn="auto" latinLnBrk="0" hangingPunct="1">
            <a:lnSpc>
              <a:spcPct val="100000"/>
            </a:lnSpc>
            <a:spcBef>
              <a:spcPct val="0"/>
            </a:spcBef>
            <a:spcAft>
              <a:spcPts val="600"/>
            </a:spcAft>
            <a:buClrTx/>
            <a:buSzTx/>
            <a:buFontTx/>
            <a:buNone/>
            <a:tabLst/>
            <a:defRPr/>
          </a:pPr>
          <a:r>
            <a:rPr lang="en-US" sz="1600" b="1" kern="1200" dirty="0">
              <a:latin typeface="Century Gothic" panose="020B0502020202020204" pitchFamily="34" charset="0"/>
            </a:rPr>
            <a:t>Health facility assessment</a:t>
          </a:r>
        </a:p>
        <a:p>
          <a:pPr lvl="0" algn="ctr">
            <a:lnSpc>
              <a:spcPct val="100000"/>
            </a:lnSpc>
            <a:spcBef>
              <a:spcPct val="0"/>
            </a:spcBef>
            <a:spcAft>
              <a:spcPts val="600"/>
            </a:spcAft>
          </a:pPr>
          <a:r>
            <a:rPr lang="en-US" sz="1600" b="1" kern="1200" dirty="0">
              <a:latin typeface="Century Gothic" panose="020B0502020202020204" pitchFamily="34" charset="0"/>
            </a:rPr>
            <a:t>Community-based services data</a:t>
          </a:r>
        </a:p>
      </dsp:txBody>
      <dsp:txXfrm>
        <a:off x="305121" y="3725024"/>
        <a:ext cx="3672727" cy="2459959"/>
      </dsp:txXfrm>
    </dsp:sp>
    <dsp:sp modelId="{7AD53AFB-29C6-8F4F-9A5F-2043985DFC17}">
      <dsp:nvSpPr>
        <dsp:cNvPr id="0" name=""/>
        <dsp:cNvSpPr/>
      </dsp:nvSpPr>
      <dsp:spPr>
        <a:xfrm rot="21596719">
          <a:off x="4241322" y="4813528"/>
          <a:ext cx="1134336" cy="277861"/>
        </a:xfrm>
        <a:prstGeom prst="leftRightArrow">
          <a:avLst>
            <a:gd name="adj1" fmla="val 60000"/>
            <a:gd name="adj2" fmla="val 50000"/>
          </a:avLst>
        </a:prstGeom>
        <a:solidFill>
          <a:srgbClr val="8F8CA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dirty="0"/>
        </a:p>
      </dsp:txBody>
      <dsp:txXfrm>
        <a:off x="4324680" y="4869100"/>
        <a:ext cx="967620" cy="166717"/>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18081054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r>
              <a:rPr lang="en-US" sz="1400" b="1" u="sng" baseline="0" dirty="0">
                <a:latin typeface="Garamond" panose="02020404030301010803" pitchFamily="18" charset="0"/>
              </a:rPr>
              <a:t>Facilitator’s Note</a:t>
            </a:r>
          </a:p>
          <a:p>
            <a:endParaRPr lang="en-US" sz="1400" b="1" i="0" u="none" baseline="0" dirty="0">
              <a:latin typeface="Garamond" panose="02020404030301010803" pitchFamily="18" charset="0"/>
            </a:endParaRPr>
          </a:p>
          <a:p>
            <a:r>
              <a:rPr lang="en-US" sz="1400" b="0" i="0" u="none" baseline="0" dirty="0">
                <a:latin typeface="Garamond" panose="02020404030301010803" pitchFamily="18" charset="0"/>
              </a:rPr>
              <a:t>In the plenary session, ask the participants to list the enablers of and barriers to HIS data quality and information use. Note the responses on flip charts. </a:t>
            </a:r>
            <a:r>
              <a:rPr lang="en-US" sz="1400" b="0" i="0" u="none" baseline="0" dirty="0" smtClean="0">
                <a:latin typeface="Garamond" panose="02020404030301010803" pitchFamily="18" charset="0"/>
              </a:rPr>
              <a:t>Facilitate </a:t>
            </a:r>
            <a:r>
              <a:rPr lang="en-US" sz="1400" b="0" i="0" u="none" baseline="0" dirty="0">
                <a:latin typeface="Garamond" panose="02020404030301010803" pitchFamily="18" charset="0"/>
              </a:rPr>
              <a:t>to group the responses as:</a:t>
            </a:r>
          </a:p>
          <a:p>
            <a:pPr marL="285750" indent="-285750">
              <a:buFontTx/>
              <a:buChar char="-"/>
            </a:pPr>
            <a:r>
              <a:rPr lang="en-US" sz="1400" b="0" i="0" u="none" baseline="0" dirty="0">
                <a:latin typeface="Garamond" panose="02020404030301010803" pitchFamily="18" charset="0"/>
              </a:rPr>
              <a:t>Those related to the design of the information system, or data burden, difficulty in using electronic data system, etc.</a:t>
            </a:r>
          </a:p>
          <a:p>
            <a:pPr marL="285750" indent="-285750">
              <a:buFontTx/>
              <a:buChar char="-"/>
            </a:pPr>
            <a:r>
              <a:rPr lang="en-US" sz="1400" b="0" i="0" u="none" baseline="0" dirty="0">
                <a:latin typeface="Garamond" panose="02020404030301010803" pitchFamily="18" charset="0"/>
              </a:rPr>
              <a:t>Those that relate to support from within the organization, such as supply of HIS instruments; lack of computers; no training mechanism; lack of SOPs for data quality assurance or information use; no systematic mechanism to present and disseminate data; no structure to discuss performance based on HIS data; no incentive for data use; no positions for HIS experts</a:t>
            </a:r>
          </a:p>
          <a:p>
            <a:pPr marL="285750" indent="-285750">
              <a:buFontTx/>
              <a:buChar char="-"/>
            </a:pPr>
            <a:r>
              <a:rPr lang="en-US" sz="1400" b="0" i="0" u="none" baseline="0" dirty="0">
                <a:latin typeface="Garamond" panose="02020404030301010803" pitchFamily="18" charset="0"/>
              </a:rPr>
              <a:t>Those that relate to the motivation and skills of the staff</a:t>
            </a:r>
          </a:p>
          <a:p>
            <a:pPr marL="285750" indent="-285750">
              <a:buFontTx/>
              <a:buChar char="-"/>
            </a:pPr>
            <a:endParaRPr lang="en-US" sz="1400" b="0" i="0" u="none" baseline="0" dirty="0">
              <a:latin typeface="Garamond" panose="02020404030301010803" pitchFamily="18" charset="0"/>
            </a:endParaRPr>
          </a:p>
          <a:p>
            <a:pPr marL="0" indent="0">
              <a:buFontTx/>
              <a:buNone/>
            </a:pPr>
            <a:r>
              <a:rPr lang="en-US" sz="1400" b="0" i="0" u="none" baseline="0" dirty="0">
                <a:latin typeface="Garamond" panose="02020404030301010803" pitchFamily="18" charset="0"/>
              </a:rPr>
              <a:t>Inform them that we will further use this chart in a later discussion.</a:t>
            </a:r>
            <a:endParaRPr lang="en-US" sz="1400" b="0" i="1" u="none" baseline="0" dirty="0">
              <a:latin typeface="Garamond" panose="02020404030301010803" pitchFamily="18" charset="0"/>
            </a:endParaRPr>
          </a:p>
        </p:txBody>
      </p:sp>
    </p:spTree>
    <p:extLst>
      <p:ext uri="{BB962C8B-B14F-4D97-AF65-F5344CB8AC3E}">
        <p14:creationId xmlns:p14="http://schemas.microsoft.com/office/powerpoint/2010/main" val="3908163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endParaRPr lang="en-US" sz="1400" b="0" i="1" u="none" baseline="0" dirty="0">
              <a:latin typeface="Garamond" panose="02020404030301010803" pitchFamily="18" charset="0"/>
            </a:endParaRPr>
          </a:p>
        </p:txBody>
      </p:sp>
    </p:spTree>
    <p:extLst>
      <p:ext uri="{BB962C8B-B14F-4D97-AF65-F5344CB8AC3E}">
        <p14:creationId xmlns:p14="http://schemas.microsoft.com/office/powerpoint/2010/main" val="3023541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p>
        </p:txBody>
      </p:sp>
    </p:spTree>
    <p:extLst>
      <p:ext uri="{BB962C8B-B14F-4D97-AF65-F5344CB8AC3E}">
        <p14:creationId xmlns:p14="http://schemas.microsoft.com/office/powerpoint/2010/main" val="2396761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endParaRPr lang="en-US"/>
          </a:p>
        </p:txBody>
      </p:sp>
    </p:spTree>
    <p:extLst>
      <p:ext uri="{BB962C8B-B14F-4D97-AF65-F5344CB8AC3E}">
        <p14:creationId xmlns:p14="http://schemas.microsoft.com/office/powerpoint/2010/main" val="1239882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p:spPr>
      </p:sp>
      <p:sp>
        <p:nvSpPr>
          <p:cNvPr id="3" name="Notes Placeholder 2"/>
          <p:cNvSpPr>
            <a:spLocks noGrp="1"/>
          </p:cNvSpPr>
          <p:nvPr>
            <p:ph type="body" idx="1"/>
          </p:nvPr>
        </p:nvSpPr>
        <p:spPr>
          <a:xfrm>
            <a:off x="1005840" y="3691890"/>
            <a:ext cx="8046720" cy="3497580"/>
          </a:xfrm>
          <a:prstGeom prst="rect">
            <a:avLst/>
          </a:prstGeom>
        </p:spPr>
        <p:txBody>
          <a:bodyPr lIns="101882" tIns="50941" rIns="101882" bIns="50941"/>
          <a:lstStyle/>
          <a:p>
            <a:r>
              <a:rPr lang="en-US" sz="1400" dirty="0">
                <a:latin typeface="Garamond" panose="02020404030301010803" pitchFamily="18" charset="0"/>
              </a:rPr>
              <a:t>The definition is taken from World Health Organization (WHO). (2007).</a:t>
            </a:r>
            <a:r>
              <a:rPr lang="en-US" sz="1400" baseline="0" dirty="0">
                <a:latin typeface="Garamond" panose="02020404030301010803" pitchFamily="18" charset="0"/>
              </a:rPr>
              <a:t> </a:t>
            </a:r>
            <a:r>
              <a:rPr lang="en-US" sz="1400" i="1" baseline="0" dirty="0">
                <a:latin typeface="Garamond" panose="02020404030301010803" pitchFamily="18" charset="0"/>
              </a:rPr>
              <a:t>Everybody’s business: Strengthening health systems to improve health outcomes: WHO’s framework for action.</a:t>
            </a:r>
            <a:endParaRPr lang="en-US" sz="1400" i="1" dirty="0">
              <a:latin typeface="Garamond" panose="02020404030301010803" pitchFamily="18" charset="0"/>
            </a:endParaRPr>
          </a:p>
          <a:p>
            <a:endParaRPr lang="en-US" sz="1400" dirty="0">
              <a:latin typeface="Garamond" panose="02020404030301010803" pitchFamily="18" charset="0"/>
            </a:endParaRPr>
          </a:p>
          <a:p>
            <a:r>
              <a:rPr lang="en-US" sz="1400" dirty="0">
                <a:latin typeface="Garamond" panose="02020404030301010803" pitchFamily="18" charset="0"/>
              </a:rPr>
              <a:t>It includes, for example: </a:t>
            </a:r>
          </a:p>
          <a:p>
            <a:pPr marL="191030" indent="-191030">
              <a:buFont typeface="Arial" panose="020B0604020202020204" pitchFamily="34" charset="0"/>
              <a:buChar char="•"/>
            </a:pPr>
            <a:r>
              <a:rPr lang="en-US" sz="1400" dirty="0">
                <a:latin typeface="Garamond" panose="02020404030301010803" pitchFamily="18" charset="0"/>
              </a:rPr>
              <a:t>A mother caring for a sick child at home </a:t>
            </a:r>
          </a:p>
          <a:p>
            <a:pPr marL="191030" indent="-191030">
              <a:buFont typeface="Arial" panose="020B0604020202020204" pitchFamily="34" charset="0"/>
              <a:buChar char="•"/>
            </a:pPr>
            <a:r>
              <a:rPr lang="en-US" sz="1400" dirty="0">
                <a:latin typeface="Garamond" panose="02020404030301010803" pitchFamily="18" charset="0"/>
              </a:rPr>
              <a:t>Publicly owned facilities that deliver personal health services</a:t>
            </a:r>
          </a:p>
          <a:p>
            <a:pPr marL="191030" indent="-191030">
              <a:buFont typeface="Arial" panose="020B0604020202020204" pitchFamily="34" charset="0"/>
              <a:buChar char="•"/>
            </a:pPr>
            <a:r>
              <a:rPr lang="en-US" sz="1400" dirty="0">
                <a:latin typeface="Garamond" panose="02020404030301010803" pitchFamily="18" charset="0"/>
              </a:rPr>
              <a:t>Private providers </a:t>
            </a:r>
          </a:p>
          <a:p>
            <a:pPr marL="191030" indent="-191030">
              <a:buFont typeface="Arial" panose="020B0604020202020204" pitchFamily="34" charset="0"/>
              <a:buChar char="•"/>
            </a:pPr>
            <a:r>
              <a:rPr lang="en-US" sz="1400" dirty="0">
                <a:latin typeface="Garamond" panose="02020404030301010803" pitchFamily="18" charset="0"/>
              </a:rPr>
              <a:t>Behavior change programs </a:t>
            </a:r>
          </a:p>
          <a:p>
            <a:pPr marL="191030" indent="-191030">
              <a:buFont typeface="Arial" panose="020B0604020202020204" pitchFamily="34" charset="0"/>
              <a:buChar char="•"/>
            </a:pPr>
            <a:r>
              <a:rPr lang="en-US" sz="1400" dirty="0">
                <a:latin typeface="Garamond" panose="02020404030301010803" pitchFamily="18" charset="0"/>
              </a:rPr>
              <a:t>Vector-control campaigns </a:t>
            </a:r>
          </a:p>
          <a:p>
            <a:pPr marL="191030" indent="-191030">
              <a:buFont typeface="Arial" panose="020B0604020202020204" pitchFamily="34" charset="0"/>
              <a:buChar char="•"/>
            </a:pPr>
            <a:r>
              <a:rPr lang="en-US" sz="1400" dirty="0">
                <a:latin typeface="Garamond" panose="02020404030301010803" pitchFamily="18" charset="0"/>
              </a:rPr>
              <a:t>Health insurance organizations </a:t>
            </a:r>
          </a:p>
          <a:p>
            <a:pPr marL="191030" indent="-191030">
              <a:buFont typeface="Arial" panose="020B0604020202020204" pitchFamily="34" charset="0"/>
              <a:buChar char="•"/>
            </a:pPr>
            <a:r>
              <a:rPr lang="en-US" sz="1400" dirty="0">
                <a:latin typeface="Garamond" panose="02020404030301010803" pitchFamily="18" charset="0"/>
              </a:rPr>
              <a:t>Occupational health and safety legislation</a:t>
            </a:r>
          </a:p>
          <a:p>
            <a:pPr marL="191030" indent="-191030">
              <a:buFont typeface="Arial" panose="020B0604020202020204" pitchFamily="34" charset="0"/>
              <a:buChar char="•"/>
            </a:pPr>
            <a:r>
              <a:rPr lang="en-US" sz="1400" dirty="0">
                <a:latin typeface="Garamond" panose="02020404030301010803" pitchFamily="18" charset="0"/>
              </a:rPr>
              <a:t>Intersectoral action, like encouraging the ministry of education to promote female education</a:t>
            </a:r>
          </a:p>
          <a:p>
            <a:endParaRPr lang="en-US" dirty="0"/>
          </a:p>
        </p:txBody>
      </p:sp>
      <p:sp>
        <p:nvSpPr>
          <p:cNvPr id="4" name="Slide Number Placeholder 3"/>
          <p:cNvSpPr>
            <a:spLocks noGrp="1"/>
          </p:cNvSpPr>
          <p:nvPr>
            <p:ph type="sldNum" sz="quarter" idx="10"/>
          </p:nvPr>
        </p:nvSpPr>
        <p:spPr>
          <a:xfrm>
            <a:off x="5698014" y="7381981"/>
            <a:ext cx="4358640" cy="388620"/>
          </a:xfrm>
          <a:prstGeom prst="rect">
            <a:avLst/>
          </a:prstGeom>
        </p:spPr>
        <p:txBody>
          <a:bodyPr lIns="101882" tIns="50941" rIns="101882" bIns="50941"/>
          <a:lstStyle/>
          <a:p>
            <a:fld id="{D4720885-0788-412A-9C41-1EEC9A5F3CCF}" type="slidenum">
              <a:rPr lang="en-US" smtClean="0"/>
              <a:t>3</a:t>
            </a:fld>
            <a:endParaRPr lang="en-US" dirty="0"/>
          </a:p>
        </p:txBody>
      </p:sp>
    </p:spTree>
    <p:extLst>
      <p:ext uri="{BB962C8B-B14F-4D97-AF65-F5344CB8AC3E}">
        <p14:creationId xmlns:p14="http://schemas.microsoft.com/office/powerpoint/2010/main" val="2933587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r>
              <a:rPr lang="en-US" sz="1400" b="1" dirty="0">
                <a:latin typeface="Garamond" panose="02020404030301010803" pitchFamily="18" charset="0"/>
              </a:rPr>
              <a:t>Health systems have four fundamental objectives </a:t>
            </a:r>
          </a:p>
          <a:p>
            <a:pPr marL="191030" indent="-191030">
              <a:buFont typeface="Arial" panose="020B0604020202020204" pitchFamily="34" charset="0"/>
              <a:buChar char="•"/>
            </a:pPr>
            <a:r>
              <a:rPr lang="en-US" sz="1400" dirty="0">
                <a:latin typeface="Garamond" panose="02020404030301010803" pitchFamily="18" charset="0"/>
              </a:rPr>
              <a:t>Improving the health of the population they serve </a:t>
            </a:r>
          </a:p>
          <a:p>
            <a:pPr marL="191030" indent="-191030">
              <a:buFont typeface="Arial" panose="020B0604020202020204" pitchFamily="34" charset="0"/>
              <a:buChar char="•"/>
            </a:pPr>
            <a:r>
              <a:rPr lang="en-US" sz="1400" dirty="0">
                <a:latin typeface="Garamond" panose="02020404030301010803" pitchFamily="18" charset="0"/>
              </a:rPr>
              <a:t>Responding to people’s needs (the way people are treated and the environment) </a:t>
            </a:r>
          </a:p>
          <a:p>
            <a:pPr marL="191030" indent="-191030">
              <a:buFont typeface="Arial" panose="020B0604020202020204" pitchFamily="34" charset="0"/>
              <a:buChar char="•"/>
            </a:pPr>
            <a:r>
              <a:rPr lang="en-US" sz="1400" dirty="0">
                <a:latin typeface="Garamond" panose="02020404030301010803" pitchFamily="18" charset="0"/>
              </a:rPr>
              <a:t>Protecting people from the burden of the financial cost of illness</a:t>
            </a:r>
          </a:p>
          <a:p>
            <a:pPr marL="191030" indent="-191030">
              <a:buFont typeface="Arial" panose="020B0604020202020204" pitchFamily="34" charset="0"/>
              <a:buChar char="•"/>
            </a:pPr>
            <a:r>
              <a:rPr lang="en-US" sz="1400" dirty="0">
                <a:latin typeface="Garamond" panose="02020404030301010803" pitchFamily="18" charset="0"/>
              </a:rPr>
              <a:t>Improving efficiency </a:t>
            </a:r>
          </a:p>
          <a:p>
            <a:endParaRPr lang="en-US" sz="1400" dirty="0">
              <a:latin typeface="Garamond" panose="02020404030301010803" pitchFamily="18" charset="0"/>
            </a:endParaRPr>
          </a:p>
          <a:p>
            <a:r>
              <a:rPr lang="en-US" sz="1400" b="1" dirty="0">
                <a:latin typeface="Garamond" panose="02020404030301010803" pitchFamily="18" charset="0"/>
              </a:rPr>
              <a:t>The health system has six components, or building</a:t>
            </a:r>
            <a:r>
              <a:rPr lang="en-US" sz="1400" b="1" baseline="0" dirty="0">
                <a:latin typeface="Garamond" panose="02020404030301010803" pitchFamily="18" charset="0"/>
              </a:rPr>
              <a:t> blocks</a:t>
            </a:r>
            <a:r>
              <a:rPr lang="en-US" sz="1400" baseline="0" dirty="0">
                <a:latin typeface="Garamond" panose="02020404030301010803" pitchFamily="18" charset="0"/>
              </a:rPr>
              <a:t>: service delivery, health workforce, </a:t>
            </a:r>
            <a:r>
              <a:rPr lang="en-US" sz="1400" baseline="0" dirty="0" smtClean="0">
                <a:latin typeface="Garamond" panose="02020404030301010803" pitchFamily="18" charset="0"/>
              </a:rPr>
              <a:t>health </a:t>
            </a:r>
            <a:r>
              <a:rPr lang="en-US" sz="1400" baseline="0" dirty="0">
                <a:latin typeface="Garamond" panose="02020404030301010803" pitchFamily="18" charset="0"/>
              </a:rPr>
              <a:t>information system, </a:t>
            </a:r>
            <a:r>
              <a:rPr lang="en-US" sz="1400" baseline="0" dirty="0" smtClean="0">
                <a:latin typeface="Garamond" panose="02020404030301010803" pitchFamily="18" charset="0"/>
              </a:rPr>
              <a:t>medical </a:t>
            </a:r>
            <a:r>
              <a:rPr lang="en-US" sz="1400" baseline="0" dirty="0">
                <a:latin typeface="Garamond" panose="02020404030301010803" pitchFamily="18" charset="0"/>
              </a:rPr>
              <a:t>products, </a:t>
            </a:r>
            <a:r>
              <a:rPr lang="en-US" sz="1400" baseline="0" dirty="0" smtClean="0">
                <a:latin typeface="Garamond" panose="02020404030301010803" pitchFamily="18" charset="0"/>
              </a:rPr>
              <a:t>vaccines </a:t>
            </a:r>
            <a:r>
              <a:rPr lang="en-US" sz="1400" baseline="0" dirty="0">
                <a:latin typeface="Garamond" panose="02020404030301010803" pitchFamily="18" charset="0"/>
              </a:rPr>
              <a:t>and technology, </a:t>
            </a:r>
            <a:r>
              <a:rPr lang="en-US" sz="1400" baseline="0" dirty="0" smtClean="0">
                <a:latin typeface="Garamond" panose="02020404030301010803" pitchFamily="18" charset="0"/>
              </a:rPr>
              <a:t>health financing, and </a:t>
            </a:r>
            <a:r>
              <a:rPr lang="en-US" sz="1400" baseline="0" dirty="0">
                <a:latin typeface="Garamond" panose="02020404030301010803" pitchFamily="18" charset="0"/>
              </a:rPr>
              <a:t>leadership and governance.</a:t>
            </a:r>
          </a:p>
          <a:p>
            <a:endParaRPr lang="en-US" sz="1400" baseline="0" dirty="0">
              <a:latin typeface="Garamond" panose="02020404030301010803" pitchFamily="18" charset="0"/>
            </a:endParaRPr>
          </a:p>
          <a:p>
            <a:r>
              <a:rPr lang="en-US" sz="1400" b="1" baseline="0" dirty="0">
                <a:latin typeface="Garamond" panose="02020404030301010803" pitchFamily="18" charset="0"/>
              </a:rPr>
              <a:t>The four functions of the health system that relate to the building blocks are </a:t>
            </a:r>
            <a:r>
              <a:rPr lang="en-US" sz="1400" b="0" i="1" baseline="0" dirty="0">
                <a:latin typeface="Garamond" panose="02020404030301010803" pitchFamily="18" charset="0"/>
              </a:rPr>
              <a:t>(World Health Report 2000)</a:t>
            </a:r>
            <a:r>
              <a:rPr lang="en-US" sz="1400" b="1" baseline="0" dirty="0">
                <a:latin typeface="Garamond" panose="02020404030301010803" pitchFamily="18" charset="0"/>
              </a:rPr>
              <a:t>:</a:t>
            </a:r>
          </a:p>
          <a:p>
            <a:pPr marL="285750" indent="-285750">
              <a:buFont typeface="Arial" panose="020B0604020202020204" pitchFamily="34" charset="0"/>
              <a:buChar char="•"/>
            </a:pPr>
            <a:r>
              <a:rPr lang="en-US" sz="1400" b="0" baseline="0" dirty="0">
                <a:latin typeface="Garamond" panose="02020404030301010803" pitchFamily="18" charset="0"/>
              </a:rPr>
              <a:t>Stewardship (oversight)</a:t>
            </a:r>
          </a:p>
          <a:p>
            <a:pPr marL="285750" indent="-285750">
              <a:buFont typeface="Arial" panose="020B0604020202020204" pitchFamily="34" charset="0"/>
              <a:buChar char="•"/>
            </a:pPr>
            <a:r>
              <a:rPr lang="en-US" sz="1400" b="0" baseline="0" dirty="0">
                <a:latin typeface="Garamond" panose="02020404030301010803" pitchFamily="18" charset="0"/>
              </a:rPr>
              <a:t>Creating resources (investment and training)</a:t>
            </a:r>
          </a:p>
          <a:p>
            <a:pPr marL="285750" indent="-285750">
              <a:buFont typeface="Arial" panose="020B0604020202020204" pitchFamily="34" charset="0"/>
              <a:buChar char="•"/>
            </a:pPr>
            <a:r>
              <a:rPr lang="en-US" sz="1400" b="0" baseline="0" dirty="0">
                <a:latin typeface="Garamond" panose="02020404030301010803" pitchFamily="18" charset="0"/>
              </a:rPr>
              <a:t>Financing (collecting, pooling, purchasing)</a:t>
            </a:r>
          </a:p>
          <a:p>
            <a:pPr marL="285750" indent="-285750">
              <a:buFont typeface="Arial" panose="020B0604020202020204" pitchFamily="34" charset="0"/>
              <a:buChar char="•"/>
            </a:pPr>
            <a:r>
              <a:rPr lang="en-US" sz="1400" b="0" baseline="0" dirty="0">
                <a:latin typeface="Garamond" panose="02020404030301010803" pitchFamily="18" charset="0"/>
              </a:rPr>
              <a:t>Delivering services (ensuring access, quality, coverage and safety)</a:t>
            </a:r>
            <a:endParaRPr lang="en-US" sz="1400" b="0" dirty="0">
              <a:latin typeface="Garamond" panose="02020404030301010803" pitchFamily="18" charset="0"/>
            </a:endParaRPr>
          </a:p>
          <a:p>
            <a:endParaRPr lang="en-US" dirty="0"/>
          </a:p>
        </p:txBody>
      </p:sp>
    </p:spTree>
    <p:extLst>
      <p:ext uri="{BB962C8B-B14F-4D97-AF65-F5344CB8AC3E}">
        <p14:creationId xmlns:p14="http://schemas.microsoft.com/office/powerpoint/2010/main" val="2751724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latin typeface="Garamond" panose="02020404030301010803" pitchFamily="18" charset="0"/>
              </a:rPr>
              <a:t>The </a:t>
            </a:r>
            <a:r>
              <a:rPr lang="en-US" sz="1400" b="1" dirty="0">
                <a:latin typeface="Garamond" panose="02020404030301010803" pitchFamily="18" charset="0"/>
              </a:rPr>
              <a:t>Health Information System </a:t>
            </a:r>
            <a:r>
              <a:rPr lang="en-US" sz="1400" b="0" dirty="0">
                <a:latin typeface="Garamond" panose="02020404030301010803" pitchFamily="18" charset="0"/>
              </a:rPr>
              <a:t>(</a:t>
            </a:r>
            <a:r>
              <a:rPr lang="en-US" sz="1400" dirty="0">
                <a:latin typeface="Garamond" panose="02020404030301010803" pitchFamily="18" charset="0"/>
              </a:rPr>
              <a:t>HIS) </a:t>
            </a:r>
            <a:r>
              <a:rPr lang="en-GB" altLang="en-US" sz="1400" dirty="0">
                <a:latin typeface="Garamond" panose="02020404030301010803" pitchFamily="18" charset="0"/>
                <a:cs typeface="Times New Roman" pitchFamily="18" charset="0"/>
              </a:rPr>
              <a:t>is an integral part of the health system and </a:t>
            </a:r>
            <a:r>
              <a:rPr lang="en-US" sz="1400" dirty="0">
                <a:latin typeface="Garamond" panose="02020404030301010803" pitchFamily="18" charset="0"/>
              </a:rPr>
              <a:t>refers to any system that captures, stores, manages, or transmits information related to the health of individuals or the activities of organizations, which will improve health care management decisions at all levels of the health system. </a:t>
            </a:r>
          </a:p>
          <a:p>
            <a:endParaRPr lang="en-US" sz="1400" dirty="0">
              <a:latin typeface="Garamond" panose="02020404030301010803" pitchFamily="18" charset="0"/>
            </a:endParaRPr>
          </a:p>
          <a:p>
            <a:r>
              <a:rPr lang="en-US" sz="1400" dirty="0">
                <a:latin typeface="Garamond" panose="02020404030301010803" pitchFamily="18" charset="0"/>
              </a:rPr>
              <a:t>A well-functioning HIS is an integrated effort to collect, process, report, and use health information and knowledge to influence policy and decision making, program action, individual and public health outcomes, and research (WHO, 2010). </a:t>
            </a:r>
          </a:p>
          <a:p>
            <a:endParaRPr lang="en-US" sz="1400" dirty="0">
              <a:latin typeface="Garamond" panose="02020404030301010803" pitchFamily="18" charset="0"/>
            </a:endParaRPr>
          </a:p>
          <a:p>
            <a:endParaRPr lang="en-US" dirty="0"/>
          </a:p>
        </p:txBody>
      </p:sp>
    </p:spTree>
    <p:extLst>
      <p:ext uri="{BB962C8B-B14F-4D97-AF65-F5344CB8AC3E}">
        <p14:creationId xmlns:p14="http://schemas.microsoft.com/office/powerpoint/2010/main" val="3094262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pPr marL="191030" indent="-191030">
              <a:buFont typeface="Arial" panose="020B0604020202020204" pitchFamily="34" charset="0"/>
              <a:buChar char="•"/>
            </a:pPr>
            <a:r>
              <a:rPr lang="en-US" sz="1400" dirty="0">
                <a:latin typeface="Garamond" panose="02020404030301010803" pitchFamily="18" charset="0"/>
              </a:rPr>
              <a:t>A well-functioning HIS supports the delivery of health services, by ensuring the production, analysis, dissemination, and use of reliable and timely information on health determinants, health system performance, and health status. </a:t>
            </a:r>
          </a:p>
          <a:p>
            <a:pPr marL="191030" indent="-191030">
              <a:buFont typeface="Arial" panose="020B0604020202020204" pitchFamily="34" charset="0"/>
              <a:buChar char="•"/>
            </a:pPr>
            <a:r>
              <a:rPr lang="en-US" sz="1400" dirty="0">
                <a:latin typeface="Garamond" panose="02020404030301010803" pitchFamily="18" charset="0"/>
              </a:rPr>
              <a:t>Reliable information is the foundation of evidence-based decision making across all health system building blocks. It is essential for health system policy development and implementation, governance and regulation, health research, human resource development, service delivery, and financing. </a:t>
            </a:r>
          </a:p>
          <a:p>
            <a:pPr marL="191030" indent="-191030">
              <a:buFont typeface="Arial" panose="020B0604020202020204" pitchFamily="34" charset="0"/>
              <a:buChar char="•"/>
            </a:pPr>
            <a:r>
              <a:rPr lang="en-US" sz="1400" dirty="0">
                <a:latin typeface="Garamond" panose="02020404030301010803" pitchFamily="18" charset="0"/>
              </a:rPr>
              <a:t>“Health systems need reliable information to be responsive as well as efficient.” ― Margaret Chan, former Director-General, World Health Organization</a:t>
            </a:r>
          </a:p>
          <a:p>
            <a:endParaRPr lang="en-US" dirty="0"/>
          </a:p>
        </p:txBody>
      </p:sp>
    </p:spTree>
    <p:extLst>
      <p:ext uri="{BB962C8B-B14F-4D97-AF65-F5344CB8AC3E}">
        <p14:creationId xmlns:p14="http://schemas.microsoft.com/office/powerpoint/2010/main" val="753254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43250" y="582613"/>
            <a:ext cx="3771900" cy="2914650"/>
          </a:xfrm>
          <a:prstGeom prst="rect">
            <a:avLst/>
          </a:prstGeom>
          <a:noFill/>
          <a:ln w="12700">
            <a:solidFill>
              <a:prstClr val="black"/>
            </a:solidFill>
          </a:ln>
        </p:spPr>
      </p:sp>
      <p:sp>
        <p:nvSpPr>
          <p:cNvPr id="3" name="Notes Placeholder 2"/>
          <p:cNvSpPr>
            <a:spLocks noGrp="1"/>
          </p:cNvSpPr>
          <p:nvPr>
            <p:ph type="body" idx="1"/>
          </p:nvPr>
        </p:nvSpPr>
        <p:spPr>
          <a:xfrm>
            <a:off x="1006475" y="3692525"/>
            <a:ext cx="8045450" cy="3497263"/>
          </a:xfrm>
          <a:prstGeom prst="rect">
            <a:avLst/>
          </a:prstGeom>
        </p:spPr>
        <p:txBody>
          <a:bodyPr/>
          <a:lstStyle/>
          <a:p>
            <a:r>
              <a:rPr lang="en-US" altLang="en-US" sz="1400" b="1" dirty="0">
                <a:latin typeface="Garamond" panose="02020404030301010803" pitchFamily="18" charset="0"/>
              </a:rPr>
              <a:t>Health Information System (HIS)</a:t>
            </a:r>
            <a:r>
              <a:rPr lang="en-US" altLang="en-US" sz="1400" b="1" baseline="0" dirty="0">
                <a:latin typeface="Garamond" panose="02020404030301010803" pitchFamily="18" charset="0"/>
              </a:rPr>
              <a:t> </a:t>
            </a:r>
            <a:r>
              <a:rPr lang="en-US" altLang="en-US" sz="1400" b="0" baseline="0" dirty="0">
                <a:latin typeface="Garamond" panose="02020404030301010803" pitchFamily="18" charset="0"/>
              </a:rPr>
              <a:t>can be categorized according to the data sources. These data sources are broadly classified into </a:t>
            </a:r>
            <a:r>
              <a:rPr lang="en-US" altLang="en-US" sz="1400" b="1" baseline="0" dirty="0">
                <a:latin typeface="Garamond" panose="02020404030301010803" pitchFamily="18" charset="0"/>
              </a:rPr>
              <a:t>Population-based </a:t>
            </a:r>
            <a:r>
              <a:rPr lang="en-US" altLang="en-US" sz="1400" b="0" baseline="0" dirty="0">
                <a:latin typeface="Garamond" panose="02020404030301010803" pitchFamily="18" charset="0"/>
              </a:rPr>
              <a:t>and </a:t>
            </a:r>
            <a:r>
              <a:rPr lang="en-US" altLang="en-US" sz="1400" b="1" baseline="0" dirty="0">
                <a:latin typeface="Garamond" panose="02020404030301010803" pitchFamily="18" charset="0"/>
              </a:rPr>
              <a:t>Health Institution-based</a:t>
            </a:r>
            <a:r>
              <a:rPr lang="en-US" altLang="en-US" sz="1400" b="0" baseline="0" dirty="0">
                <a:latin typeface="Garamond" panose="02020404030301010803" pitchFamily="18" charset="0"/>
              </a:rPr>
              <a:t> data sources (even though there can be some overlap)</a:t>
            </a:r>
            <a:endParaRPr lang="en-US" altLang="en-US" sz="1400" b="0" dirty="0">
              <a:latin typeface="Garamond" panose="02020404030301010803" pitchFamily="18" charset="0"/>
            </a:endParaRPr>
          </a:p>
          <a:p>
            <a:endParaRPr lang="en-US" altLang="en-US" sz="1400" b="0" dirty="0">
              <a:latin typeface="Garamond" panose="02020404030301010803" pitchFamily="18" charset="0"/>
            </a:endParaRPr>
          </a:p>
          <a:p>
            <a:r>
              <a:rPr lang="en-US" altLang="en-US" sz="1400" b="1" dirty="0">
                <a:latin typeface="Garamond" panose="02020404030301010803" pitchFamily="18" charset="0"/>
              </a:rPr>
              <a:t>Another way to categorize HIS subsystems is based on the frequency of data collection. </a:t>
            </a:r>
          </a:p>
          <a:p>
            <a:endParaRPr lang="en-US" altLang="en-US" sz="1400" dirty="0">
              <a:latin typeface="Garamond" panose="02020404030301010803" pitchFamily="18"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altLang="en-US" sz="1400" b="1" dirty="0">
                <a:latin typeface="Garamond" panose="02020404030301010803" pitchFamily="18" charset="0"/>
              </a:rPr>
              <a:t>Routine data </a:t>
            </a:r>
            <a:r>
              <a:rPr lang="en-US" altLang="en-US" sz="1400" dirty="0">
                <a:latin typeface="Garamond" panose="02020404030301010803" pitchFamily="18" charset="0"/>
              </a:rPr>
              <a:t>collection refers to data that are collected continuously </a:t>
            </a:r>
            <a:r>
              <a:rPr lang="en-US" sz="1400" dirty="0">
                <a:latin typeface="Garamond" panose="02020404030301010803" pitchFamily="18" charset="0"/>
              </a:rPr>
              <a:t>(daily, patient by patient, monthly, etc.). While </a:t>
            </a:r>
            <a:r>
              <a:rPr lang="en-US" altLang="en-US" sz="1400" dirty="0">
                <a:latin typeface="Garamond" panose="02020404030301010803" pitchFamily="18" charset="0"/>
              </a:rPr>
              <a:t>processing and reporting are periodic, they are conducted more frequently than annually. Examples of HIS subsystems using continuous data collection are health facility-based subsystems that collect information on patients when they use services. Service statistics are usually aggregated monthly and reported quarterly. Vital registration occurs when a person registers, which may happen at any time.</a:t>
            </a:r>
          </a:p>
          <a:p>
            <a:endParaRPr lang="en-US" altLang="en-US" sz="1400" dirty="0">
              <a:latin typeface="Garamond" panose="02020404030301010803" pitchFamily="18" charset="0"/>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altLang="en-US" sz="1400" b="1" dirty="0">
                <a:latin typeface="Garamond" panose="02020404030301010803" pitchFamily="18" charset="0"/>
              </a:rPr>
              <a:t>Nonroutine</a:t>
            </a:r>
            <a:r>
              <a:rPr lang="en-US" altLang="en-US" sz="1400" dirty="0">
                <a:latin typeface="Garamond" panose="02020404030301010803" pitchFamily="18" charset="0"/>
              </a:rPr>
              <a:t> data collection refers to data that are collected </a:t>
            </a:r>
            <a:r>
              <a:rPr lang="en-US" sz="1400" dirty="0">
                <a:latin typeface="Garamond" panose="02020404030301010803" pitchFamily="18" charset="0"/>
              </a:rPr>
              <a:t>at certain periods or over a specific period</a:t>
            </a:r>
            <a:r>
              <a:rPr lang="en-US" altLang="en-US" sz="1400" dirty="0">
                <a:latin typeface="Garamond" panose="02020404030301010803" pitchFamily="18" charset="0"/>
              </a:rPr>
              <a:t>. Examples of nonroutine data are household surveys, </a:t>
            </a:r>
            <a:r>
              <a:rPr lang="en-US" sz="1400" dirty="0">
                <a:latin typeface="Garamond" panose="02020404030301010803" pitchFamily="18" charset="0"/>
              </a:rPr>
              <a:t>special studies, surveys carried out for specific purposes,</a:t>
            </a:r>
            <a:r>
              <a:rPr lang="en-US" altLang="en-US" sz="1400" dirty="0">
                <a:latin typeface="Garamond" panose="02020404030301010803" pitchFamily="18" charset="0"/>
              </a:rPr>
              <a:t> or a national census. </a:t>
            </a:r>
            <a:endParaRPr lang="en-US" altLang="en-US" sz="1400" b="1" dirty="0">
              <a:latin typeface="Garamond" panose="02020404030301010803" pitchFamily="18" charset="0"/>
            </a:endParaRPr>
          </a:p>
          <a:p>
            <a:endParaRPr lang="en-US" altLang="en-US" sz="1200" b="1" dirty="0"/>
          </a:p>
        </p:txBody>
      </p:sp>
    </p:spTree>
    <p:extLst>
      <p:ext uri="{BB962C8B-B14F-4D97-AF65-F5344CB8AC3E}">
        <p14:creationId xmlns:p14="http://schemas.microsoft.com/office/powerpoint/2010/main" val="36103809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sz="1200" b="1" u="sng" baseline="0" dirty="0" smtClean="0">
                <a:latin typeface="Garamond" panose="02020404030301010803" pitchFamily="18" charset="0"/>
              </a:rPr>
              <a:t>Facilitator’s Note</a:t>
            </a:r>
          </a:p>
          <a:p>
            <a:endParaRPr lang="en-US" b="1" baseline="0" dirty="0"/>
          </a:p>
          <a:p>
            <a:r>
              <a:rPr lang="en-US" b="0" baseline="0" dirty="0"/>
              <a:t>Brainstorm: </a:t>
            </a:r>
          </a:p>
          <a:p>
            <a:pPr marL="171450" indent="-171450">
              <a:buFontTx/>
              <a:buChar char="-"/>
            </a:pPr>
            <a:r>
              <a:rPr lang="en-US" b="0" baseline="0" dirty="0"/>
              <a:t>What are the different data/information needed at various levels of the health system, i.e., patient level; health service delivery unit level; health system level?</a:t>
            </a:r>
          </a:p>
          <a:p>
            <a:pPr marL="171450" indent="-171450">
              <a:buFontTx/>
              <a:buChar char="-"/>
            </a:pPr>
            <a:r>
              <a:rPr lang="en-US" b="0" baseline="0" dirty="0"/>
              <a:t>For what purposes are those data/information utilized?</a:t>
            </a:r>
          </a:p>
          <a:p>
            <a:pPr marL="171450" indent="-171450">
              <a:buFontTx/>
              <a:buChar char="-"/>
            </a:pPr>
            <a:endParaRPr lang="en-US" b="0" baseline="0" dirty="0"/>
          </a:p>
          <a:p>
            <a:pPr marL="0" indent="0">
              <a:buFontTx/>
              <a:buNone/>
            </a:pPr>
            <a:r>
              <a:rPr lang="en-US" b="0" baseline="0" dirty="0"/>
              <a:t>Note the responses on flip chart and then show the slide and reconfirm what the participants have said. Clarify misconceptions.</a:t>
            </a:r>
            <a:endParaRPr lang="en-US" b="0" dirty="0"/>
          </a:p>
        </p:txBody>
      </p:sp>
    </p:spTree>
    <p:extLst>
      <p:ext uri="{BB962C8B-B14F-4D97-AF65-F5344CB8AC3E}">
        <p14:creationId xmlns:p14="http://schemas.microsoft.com/office/powerpoint/2010/main" val="1659067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32163" y="971550"/>
            <a:ext cx="3394075" cy="2622550"/>
          </a:xfrm>
          <a:prstGeom prst="rect">
            <a:avLst/>
          </a:prstGeom>
          <a:noFill/>
          <a:ln w="12700">
            <a:solidFill>
              <a:prstClr val="black"/>
            </a:solidFill>
          </a:ln>
        </p:spPr>
      </p:sp>
      <p:sp>
        <p:nvSpPr>
          <p:cNvPr id="3" name="Notes Placeholder 2"/>
          <p:cNvSpPr>
            <a:spLocks noGrp="1"/>
          </p:cNvSpPr>
          <p:nvPr>
            <p:ph type="body" idx="1"/>
          </p:nvPr>
        </p:nvSpPr>
        <p:spPr>
          <a:xfrm>
            <a:off x="1006475" y="3740150"/>
            <a:ext cx="8045450" cy="3060700"/>
          </a:xfrm>
          <a:prstGeom prst="rect">
            <a:avLst/>
          </a:prstGeom>
        </p:spPr>
        <p:txBody>
          <a:bodyPr/>
          <a:lstStyle/>
          <a:p>
            <a:r>
              <a:rPr lang="en-US" dirty="0"/>
              <a:t>As a system, the core components</a:t>
            </a:r>
            <a:r>
              <a:rPr lang="en-US" baseline="0" dirty="0"/>
              <a:t> of HIS are:</a:t>
            </a:r>
          </a:p>
          <a:p>
            <a:pPr marL="171450" indent="-171450">
              <a:buFontTx/>
              <a:buChar char="-"/>
            </a:pPr>
            <a:r>
              <a:rPr lang="en-US" baseline="0" dirty="0"/>
              <a:t>Governance of HIS</a:t>
            </a:r>
          </a:p>
          <a:p>
            <a:pPr marL="171450" indent="-171450">
              <a:buFontTx/>
              <a:buChar char="-"/>
            </a:pPr>
            <a:r>
              <a:rPr lang="en-US" baseline="0" dirty="0"/>
              <a:t>Standards and mechanisms for data collection and management</a:t>
            </a:r>
          </a:p>
          <a:p>
            <a:pPr marL="171450" indent="-171450">
              <a:buFontTx/>
              <a:buChar char="-"/>
            </a:pPr>
            <a:r>
              <a:rPr lang="en-US" baseline="0" dirty="0"/>
              <a:t>Mechanisms and practices of:</a:t>
            </a:r>
          </a:p>
          <a:p>
            <a:pPr marL="628650" lvl="1" indent="-171450">
              <a:buFontTx/>
              <a:buChar char="-"/>
            </a:pPr>
            <a:r>
              <a:rPr lang="en-US" baseline="0" dirty="0"/>
              <a:t>Assuring data quality</a:t>
            </a:r>
          </a:p>
          <a:p>
            <a:pPr marL="628650" lvl="1" indent="-171450">
              <a:buFontTx/>
              <a:buChar char="-"/>
            </a:pPr>
            <a:r>
              <a:rPr lang="en-US" baseline="0" dirty="0"/>
              <a:t>Data analysis</a:t>
            </a:r>
          </a:p>
          <a:p>
            <a:pPr marL="628650" lvl="1" indent="-171450">
              <a:buFontTx/>
              <a:buChar char="-"/>
            </a:pPr>
            <a:r>
              <a:rPr lang="en-US" baseline="0" dirty="0" smtClean="0"/>
              <a:t>Dissemination</a:t>
            </a:r>
            <a:endParaRPr lang="en-US" baseline="0" dirty="0"/>
          </a:p>
          <a:p>
            <a:pPr marL="628650" lvl="1" indent="-171450">
              <a:buFontTx/>
              <a:buChar char="-"/>
            </a:pPr>
            <a:r>
              <a:rPr lang="en-US" baseline="0" dirty="0"/>
              <a:t>Use</a:t>
            </a:r>
            <a:endParaRPr lang="en-US" dirty="0"/>
          </a:p>
        </p:txBody>
      </p:sp>
    </p:spTree>
    <p:extLst>
      <p:ext uri="{BB962C8B-B14F-4D97-AF65-F5344CB8AC3E}">
        <p14:creationId xmlns:p14="http://schemas.microsoft.com/office/powerpoint/2010/main" val="3834090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4"/>
            <a:ext cx="8549640" cy="163220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0" y="4352544"/>
            <a:ext cx="7040879" cy="19431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05963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177086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788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2889801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pPr lvl="0"/>
            <a:endParaRPr lang="en-US" noProof="0" dirty="0"/>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Tree>
    <p:extLst>
      <p:ext uri="{BB962C8B-B14F-4D97-AF65-F5344CB8AC3E}">
        <p14:creationId xmlns:p14="http://schemas.microsoft.com/office/powerpoint/2010/main" val="41904008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61982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1563" y="311256"/>
            <a:ext cx="2133918" cy="599302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318" y="311256"/>
            <a:ext cx="6237605" cy="59930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09918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16318" y="311256"/>
            <a:ext cx="8539163" cy="1295400"/>
          </a:xfrm>
        </p:spPr>
        <p:txBody>
          <a:bodyPr/>
          <a:lstStyle/>
          <a:p>
            <a:r>
              <a:rPr lang="en-US"/>
              <a:t>Click to edit Master title style</a:t>
            </a:r>
          </a:p>
        </p:txBody>
      </p:sp>
      <p:sp>
        <p:nvSpPr>
          <p:cNvPr id="3" name="Table Placeholder 2"/>
          <p:cNvSpPr>
            <a:spLocks noGrp="1"/>
          </p:cNvSpPr>
          <p:nvPr>
            <p:ph type="tbl" idx="1"/>
          </p:nvPr>
        </p:nvSpPr>
        <p:spPr>
          <a:xfrm>
            <a:off x="1016318" y="1813560"/>
            <a:ext cx="8539163" cy="4490720"/>
          </a:xfrm>
        </p:spPr>
        <p:txBody>
          <a:bodyPr/>
          <a:lstStyle/>
          <a:p>
            <a:pPr lvl="0"/>
            <a:endParaRPr lang="en-US" noProof="0" dirty="0"/>
          </a:p>
        </p:txBody>
      </p:sp>
    </p:spTree>
    <p:extLst>
      <p:ext uri="{BB962C8B-B14F-4D97-AF65-F5344CB8AC3E}">
        <p14:creationId xmlns:p14="http://schemas.microsoft.com/office/powerpoint/2010/main" val="319851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4" name="Rectangle 3"/>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grpSp>
        <p:nvGrpSpPr>
          <p:cNvPr id="5" name="Group 8"/>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8549640" cy="3022600"/>
          </a:xfrm>
        </p:spPr>
        <p:txBody>
          <a:bodyPr anchor="b">
            <a:noAutofit/>
          </a:bodyPr>
          <a:lstStyle>
            <a:lvl1pPr>
              <a:lnSpc>
                <a:spcPct val="100000"/>
              </a:lnSpc>
              <a:defRPr sz="45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8549640" cy="1381760"/>
          </a:xfrm>
        </p:spPr>
        <p:txBody>
          <a:bodyPr>
            <a:normAutofit/>
          </a:bodyPr>
          <a:lstStyle>
            <a:lvl1pPr marL="0" indent="0" algn="ctr">
              <a:buNone/>
              <a:defRPr sz="2700">
                <a:solidFill>
                  <a:srgbClr val="808080"/>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910973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grpSp>
        <p:nvGrpSpPr>
          <p:cNvPr id="5" name="Group 7"/>
          <p:cNvGrpSpPr>
            <a:grpSpLocks noChangeAspect="1"/>
          </p:cNvGrpSpPr>
          <p:nvPr/>
        </p:nvGrpSpPr>
        <p:grpSpPr bwMode="auto">
          <a:xfrm>
            <a:off x="2355692" y="863601"/>
            <a:ext cx="5347018" cy="852805"/>
            <a:chOff x="2362200" y="762000"/>
            <a:chExt cx="4419600" cy="684422"/>
          </a:xfrm>
        </p:grpSpPr>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r="63464"/>
            <a:stretch>
              <a:fillRect/>
            </a:stretch>
          </p:blipFill>
          <p:spPr bwMode="auto">
            <a:xfrm>
              <a:off x="2362200" y="762000"/>
              <a:ext cx="2421522" cy="68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803802"/>
              <a:ext cx="1752600" cy="64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 name="Title 1"/>
          <p:cNvSpPr>
            <a:spLocks noGrp="1"/>
          </p:cNvSpPr>
          <p:nvPr>
            <p:ph type="ctrTitle"/>
          </p:nvPr>
        </p:nvSpPr>
        <p:spPr>
          <a:xfrm>
            <a:off x="838200" y="2245360"/>
            <a:ext cx="5113020" cy="3022600"/>
          </a:xfrm>
        </p:spPr>
        <p:txBody>
          <a:bodyPr anchor="b">
            <a:noAutofit/>
          </a:bodyPr>
          <a:lstStyle>
            <a:lvl1pPr algn="l">
              <a:lnSpc>
                <a:spcPct val="100000"/>
              </a:lnSpc>
              <a:defRPr sz="3300">
                <a:solidFill>
                  <a:srgbClr val="002A6C"/>
                </a:solidFill>
                <a:latin typeface="Gill Sans MT" panose="020B0502020104020203" pitchFamily="34" charset="0"/>
                <a:cs typeface="Arial" panose="020B0604020202020204" pitchFamily="34" charset="0"/>
              </a:defRPr>
            </a:lvl1pPr>
          </a:lstStyle>
          <a:p>
            <a:r>
              <a:rPr lang="en-US"/>
              <a:t>Click to edit Master title style</a:t>
            </a:r>
            <a:endParaRPr lang="en-US" dirty="0"/>
          </a:p>
        </p:txBody>
      </p:sp>
      <p:sp>
        <p:nvSpPr>
          <p:cNvPr id="15" name="Subtitle 2"/>
          <p:cNvSpPr>
            <a:spLocks noGrp="1"/>
          </p:cNvSpPr>
          <p:nvPr>
            <p:ph type="subTitle" idx="1"/>
          </p:nvPr>
        </p:nvSpPr>
        <p:spPr>
          <a:xfrm>
            <a:off x="838200" y="5440680"/>
            <a:ext cx="5113020" cy="1381760"/>
          </a:xfrm>
        </p:spPr>
        <p:txBody>
          <a:bodyPr>
            <a:normAutofit/>
          </a:bodyPr>
          <a:lstStyle>
            <a:lvl1pPr marL="0" indent="0" algn="l">
              <a:buNone/>
              <a:defRPr sz="2500">
                <a:solidFill>
                  <a:srgbClr val="5F5F5F"/>
                </a:solidFill>
                <a:latin typeface="Gill Sans MT" panose="020B0502020104020203" pitchFamily="34" charset="0"/>
                <a:cs typeface="Arial" panose="020B0604020202020204" pitchFamily="34" charset="0"/>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endParaRPr lang="en-US" dirty="0"/>
          </a:p>
        </p:txBody>
      </p:sp>
      <p:sp>
        <p:nvSpPr>
          <p:cNvPr id="3" name="ClipArt Placeholder 2"/>
          <p:cNvSpPr>
            <a:spLocks noGrp="1"/>
          </p:cNvSpPr>
          <p:nvPr>
            <p:ph type="clipArt" sz="quarter" idx="13"/>
          </p:nvPr>
        </p:nvSpPr>
        <p:spPr>
          <a:xfrm>
            <a:off x="6202680" y="2245360"/>
            <a:ext cx="2933700" cy="4577080"/>
          </a:xfrm>
        </p:spPr>
        <p:txBody>
          <a:bodyPr rtlCol="0">
            <a:normAutofit/>
          </a:bodyPr>
          <a:lstStyle>
            <a:lvl1pPr marL="0" indent="0">
              <a:buNone/>
              <a:defRPr/>
            </a:lvl1pPr>
          </a:lstStyle>
          <a:p>
            <a:pPr lvl="0"/>
            <a:r>
              <a:rPr lang="en-US" noProof="0" dirty="0"/>
              <a:t>Click icon to add clip art</a:t>
            </a:r>
          </a:p>
        </p:txBody>
      </p:sp>
    </p:spTree>
    <p:extLst>
      <p:ext uri="{BB962C8B-B14F-4D97-AF65-F5344CB8AC3E}">
        <p14:creationId xmlns:p14="http://schemas.microsoft.com/office/powerpoint/2010/main" val="131051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1E185F"/>
          </a:solidFill>
        </p:spPr>
        <p:txBody>
          <a:bodyPr wrap="square" lIns="0" tIns="0" rIns="0" bIns="0" rtlCol="0"/>
          <a:lstStyle/>
          <a:p>
            <a:endParaRPr dirty="0"/>
          </a:p>
        </p:txBody>
      </p:sp>
      <p:sp>
        <p:nvSpPr>
          <p:cNvPr id="2" name="Holder 2"/>
          <p:cNvSpPr>
            <a:spLocks noGrp="1"/>
          </p:cNvSpPr>
          <p:nvPr>
            <p:ph type="title"/>
          </p:nvPr>
        </p:nvSpPr>
        <p:spPr>
          <a:xfrm>
            <a:off x="1054100" y="809711"/>
            <a:ext cx="7950200" cy="738664"/>
          </a:xfrm>
        </p:spPr>
        <p:txBody>
          <a:bodyPr lIns="0" tIns="0" rIns="0" bIns="0"/>
          <a:lstStyle>
            <a:lvl1pPr>
              <a:defRPr sz="4800" b="1" i="0">
                <a:solidFill>
                  <a:schemeClr val="bg1"/>
                </a:solidFill>
                <a:latin typeface="Futura LT Pro Book"/>
                <a:cs typeface="Futura LT Pro Book"/>
              </a:defRPr>
            </a:lvl1pPr>
          </a:lstStyle>
          <a:p>
            <a:endParaRPr dirty="0"/>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solidFill>
                  <a:srgbClr val="5F5F5F"/>
                </a:solidFill>
              </a:defRPr>
            </a:lvl1pPr>
            <a:lvl2pPr>
              <a:defRPr>
                <a:solidFill>
                  <a:srgbClr val="5F5F5F"/>
                </a:solidFill>
              </a:defRPr>
            </a:lvl2pPr>
            <a:lvl3pPr>
              <a:defRPr>
                <a:solidFill>
                  <a:srgbClr val="5F5F5F"/>
                </a:solidFill>
              </a:defRPr>
            </a:lvl3pPr>
            <a:lvl4pPr>
              <a:defRPr>
                <a:solidFill>
                  <a:srgbClr val="5F5F5F"/>
                </a:solidFill>
              </a:defRPr>
            </a:lvl4pPr>
            <a:lvl5pPr>
              <a:defRPr>
                <a:solidFill>
                  <a:srgbClr val="5F5F5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10"/>
          </p:nvPr>
        </p:nvSpPr>
        <p:spPr/>
        <p:txBody>
          <a:bodyPr/>
          <a:lstStyle>
            <a:lvl1pPr>
              <a:defRPr/>
            </a:lvl1pPr>
          </a:lstStyle>
          <a:p>
            <a:fld id="{A58D6B6E-16FA-4CAE-B80D-ED6ADF558AA0}" type="slidenum">
              <a:rPr lang="en-IN" smtClean="0">
                <a:solidFill>
                  <a:srgbClr val="002A6C"/>
                </a:solidFill>
              </a:rPr>
              <a:pPr/>
              <a:t>‹#›</a:t>
            </a:fld>
            <a:endParaRPr lang="en-IN" dirty="0">
              <a:solidFill>
                <a:srgbClr val="002A6C"/>
              </a:solidFill>
            </a:endParaRPr>
          </a:p>
        </p:txBody>
      </p:sp>
    </p:spTree>
    <p:extLst>
      <p:ext uri="{BB962C8B-B14F-4D97-AF65-F5344CB8AC3E}">
        <p14:creationId xmlns:p14="http://schemas.microsoft.com/office/powerpoint/2010/main" val="15661999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Content Placeholder 2"/>
          <p:cNvSpPr>
            <a:spLocks noGrp="1"/>
          </p:cNvSpPr>
          <p:nvPr>
            <p:ph sz="half" idx="1"/>
          </p:nvPr>
        </p:nvSpPr>
        <p:spPr>
          <a:xfrm>
            <a:off x="5029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3020" y="1813560"/>
            <a:ext cx="4442460" cy="5129425"/>
          </a:xfrm>
        </p:spPr>
        <p:txBody>
          <a:bodyPr/>
          <a:lstStyle>
            <a:lvl1pPr>
              <a:defRPr sz="3100">
                <a:solidFill>
                  <a:srgbClr val="5F5F5F"/>
                </a:solidFill>
              </a:defRPr>
            </a:lvl1pPr>
            <a:lvl2pPr>
              <a:defRPr sz="2700">
                <a:solidFill>
                  <a:srgbClr val="5F5F5F"/>
                </a:solidFill>
              </a:defRPr>
            </a:lvl2pPr>
            <a:lvl3pPr>
              <a:defRPr sz="2200">
                <a:solidFill>
                  <a:srgbClr val="5F5F5F"/>
                </a:solidFill>
              </a:defRPr>
            </a:lvl3pPr>
            <a:lvl4pPr>
              <a:defRPr sz="2000">
                <a:solidFill>
                  <a:srgbClr val="5F5F5F"/>
                </a:solidFill>
              </a:defRPr>
            </a:lvl4pPr>
            <a:lvl5pPr>
              <a:defRPr sz="2000">
                <a:solidFill>
                  <a:srgbClr val="5F5F5F"/>
                </a:solidFill>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D3A11EE9-B1D2-47C8-8DA7-4D1AE08C170F}"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0624576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solidFill>
                  <a:srgbClr val="5F5F5F"/>
                </a:solidFill>
              </a:defRPr>
            </a:lvl1pPr>
            <a:lvl2pPr>
              <a:defRPr sz="2500">
                <a:solidFill>
                  <a:srgbClr val="5F5F5F"/>
                </a:solidFill>
              </a:defRPr>
            </a:lvl2pPr>
            <a:lvl3pPr>
              <a:defRPr sz="2200">
                <a:solidFill>
                  <a:srgbClr val="5F5F5F"/>
                </a:solidFill>
              </a:defRPr>
            </a:lvl3pPr>
            <a:lvl4pPr>
              <a:defRPr sz="2000">
                <a:solidFill>
                  <a:srgbClr val="5F5F5F"/>
                </a:solidFill>
              </a:defRPr>
            </a:lvl4pPr>
            <a:lvl5pPr>
              <a:defRPr sz="1800">
                <a:solidFill>
                  <a:srgbClr val="5F5F5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0"/>
          </p:nvPr>
        </p:nvSpPr>
        <p:spPr/>
        <p:txBody>
          <a:bodyPr/>
          <a:lstStyle>
            <a:lvl1pPr>
              <a:defRPr/>
            </a:lvl1pPr>
          </a:lstStyle>
          <a:p>
            <a:pPr>
              <a:defRPr/>
            </a:pPr>
            <a:fld id="{8F8E4E26-E8F4-4774-8B35-AE1755917925}"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26750504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900"/>
            </a:lvl1pPr>
          </a:lstStyle>
          <a:p>
            <a:r>
              <a:rPr lang="en-US"/>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B30E2C00-2B1A-482E-98AE-E902D11C88D0}"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14468673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8B3BB08B-2EB8-40BE-B201-9B2F1E5B4B03}" type="slidenum">
              <a:rPr lang="en-US">
                <a:solidFill>
                  <a:srgbClr val="002A6C"/>
                </a:solidFill>
              </a:rPr>
              <a:pPr>
                <a:defRPr/>
              </a:pPr>
              <a:t>‹#›</a:t>
            </a:fld>
            <a:endParaRPr lang="en-US" dirty="0">
              <a:solidFill>
                <a:srgbClr val="002A6C"/>
              </a:solidFill>
            </a:endParaRPr>
          </a:p>
        </p:txBody>
      </p:sp>
    </p:spTree>
    <p:extLst>
      <p:ext uri="{BB962C8B-B14F-4D97-AF65-F5344CB8AC3E}">
        <p14:creationId xmlns:p14="http://schemas.microsoft.com/office/powerpoint/2010/main" val="397294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763112" y="2076238"/>
            <a:ext cx="8465820" cy="1604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3800" dirty="0">
                <a:solidFill>
                  <a:srgbClr val="002A6C"/>
                </a:solidFill>
                <a:latin typeface="Gill Sans MT" pitchFamily="34" charset="0"/>
              </a:rPr>
              <a:t>For more information, please visit</a:t>
            </a:r>
          </a:p>
          <a:p>
            <a:pPr algn="ctr" defTabSz="1018824">
              <a:defRPr/>
            </a:pPr>
            <a:r>
              <a:rPr lang="en-US" altLang="en-US" sz="3800" b="1" dirty="0">
                <a:solidFill>
                  <a:srgbClr val="002A6C"/>
                </a:solidFill>
                <a:latin typeface="Gill Sans MT" pitchFamily="34" charset="0"/>
              </a:rPr>
              <a:t>www.mcsprogram.org</a:t>
            </a:r>
          </a:p>
          <a:p>
            <a:pPr defTabSz="1018824">
              <a:defRPr/>
            </a:pPr>
            <a:endParaRPr lang="en-US" altLang="en-US" sz="2000" dirty="0">
              <a:solidFill>
                <a:srgbClr val="000000"/>
              </a:solidFill>
            </a:endParaRPr>
          </a:p>
        </p:txBody>
      </p:sp>
      <p:sp>
        <p:nvSpPr>
          <p:cNvPr id="3" name="TextBox 2"/>
          <p:cNvSpPr txBox="1">
            <a:spLocks noChangeArrowheads="1"/>
          </p:cNvSpPr>
          <p:nvPr/>
        </p:nvSpPr>
        <p:spPr bwMode="auto">
          <a:xfrm>
            <a:off x="763112" y="4231640"/>
            <a:ext cx="8465820" cy="108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defTabSz="1018824">
              <a:defRPr/>
            </a:pPr>
            <a:r>
              <a:rPr lang="en-US" altLang="en-US" sz="1600" dirty="0">
                <a:solidFill>
                  <a:srgbClr val="000000"/>
                </a:solidFill>
                <a:latin typeface="Gill Sans MT" pitchFamily="34" charset="0"/>
              </a:rPr>
              <a:t>This presentation was made possible by the generous support of the American people through the United States Agency for International Development (USAID), under the terms of the Cooperative Agreement AID-OAA-A-14-00028.  The contents are the responsibility of the authors and do not necessarily reflect the views of USAID or the United States Government.</a:t>
            </a:r>
          </a:p>
        </p:txBody>
      </p:sp>
      <p:sp>
        <p:nvSpPr>
          <p:cNvPr id="4" name="TextBox 3"/>
          <p:cNvSpPr txBox="1">
            <a:spLocks noChangeArrowheads="1"/>
          </p:cNvSpPr>
          <p:nvPr/>
        </p:nvSpPr>
        <p:spPr bwMode="auto">
          <a:xfrm>
            <a:off x="1056482" y="6822441"/>
            <a:ext cx="7879080" cy="430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just" defTabSz="1018824">
              <a:defRPr/>
            </a:pPr>
            <a:r>
              <a:rPr lang="en-US" altLang="en-US" sz="3100" baseline="30000" dirty="0">
                <a:solidFill>
                  <a:srgbClr val="002A6C"/>
                </a:solidFill>
                <a:latin typeface="Gill Sans MT" pitchFamily="34" charset="0"/>
              </a:rPr>
              <a:t> facebook.com/MCSPglobal 			twitter.com/MCSPglobal</a:t>
            </a:r>
          </a:p>
        </p:txBody>
      </p:sp>
    </p:spTree>
    <p:extLst>
      <p:ext uri="{BB962C8B-B14F-4D97-AF65-F5344CB8AC3E}">
        <p14:creationId xmlns:p14="http://schemas.microsoft.com/office/powerpoint/2010/main" val="38322206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754380" y="2409445"/>
            <a:ext cx="8549640" cy="73866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508761" y="4352545"/>
            <a:ext cx="7040879"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1286973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1"/>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sz="1310" dirty="0"/>
          </a:p>
        </p:txBody>
      </p:sp>
      <p:sp>
        <p:nvSpPr>
          <p:cNvPr id="17" name="bk object 17"/>
          <p:cNvSpPr/>
          <p:nvPr/>
        </p:nvSpPr>
        <p:spPr>
          <a:xfrm>
            <a:off x="0" y="0"/>
            <a:ext cx="10058400" cy="1386840"/>
          </a:xfrm>
          <a:custGeom>
            <a:avLst/>
            <a:gdLst/>
            <a:ahLst/>
            <a:cxnLst/>
            <a:rect l="l" t="t" r="r" b="b"/>
            <a:pathLst>
              <a:path w="10058400" h="1386840">
                <a:moveTo>
                  <a:pt x="0" y="1386839"/>
                </a:moveTo>
                <a:lnTo>
                  <a:pt x="10058400" y="1386839"/>
                </a:lnTo>
                <a:lnTo>
                  <a:pt x="10058400" y="0"/>
                </a:lnTo>
                <a:lnTo>
                  <a:pt x="0" y="0"/>
                </a:lnTo>
                <a:lnTo>
                  <a:pt x="0" y="1386839"/>
                </a:lnTo>
                <a:close/>
              </a:path>
            </a:pathLst>
          </a:custGeom>
          <a:solidFill>
            <a:srgbClr val="1E185F"/>
          </a:solidFill>
        </p:spPr>
        <p:txBody>
          <a:bodyPr wrap="square" lIns="0" tIns="0" rIns="0" bIns="0" rtlCol="0"/>
          <a:lstStyle/>
          <a:p>
            <a:endParaRPr sz="1310" dirty="0"/>
          </a:p>
        </p:txBody>
      </p:sp>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36072370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sz="half" idx="2"/>
          </p:nvPr>
        </p:nvSpPr>
        <p:spPr>
          <a:xfrm>
            <a:off x="502920" y="1787653"/>
            <a:ext cx="4375404"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3"/>
            <a:ext cx="4375404"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38089135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2"/>
            <a:ext cx="7950200" cy="537840"/>
          </a:xfrm>
        </p:spPr>
        <p:txBody>
          <a:bodyPr lIns="0" tIns="0" rIns="0" bIns="0"/>
          <a:lstStyle>
            <a:lvl1pPr>
              <a:defRPr sz="3495" b="1" i="0">
                <a:solidFill>
                  <a:srgbClr val="A09BBB"/>
                </a:solidFill>
                <a:latin typeface="Futura LT Pro Book"/>
                <a:cs typeface="Futura LT Pro Boo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3604026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sz="half" idx="2"/>
          </p:nvPr>
        </p:nvSpPr>
        <p:spPr>
          <a:xfrm>
            <a:off x="502920" y="1787652"/>
            <a:ext cx="4375404" cy="512978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80075" y="1787652"/>
            <a:ext cx="4375404" cy="512978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2"/>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sz="1310"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sz="1310"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1E185F"/>
          </a:solidFill>
        </p:spPr>
        <p:txBody>
          <a:bodyPr wrap="square" lIns="0" tIns="0" rIns="0" bIns="0" rtlCol="0"/>
          <a:lstStyle/>
          <a:p>
            <a:endParaRPr sz="1310"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2294203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1383791"/>
            <a:ext cx="10058400" cy="5036185"/>
          </a:xfrm>
          <a:custGeom>
            <a:avLst/>
            <a:gdLst/>
            <a:ahLst/>
            <a:cxnLst/>
            <a:rect l="l" t="t" r="r" b="b"/>
            <a:pathLst>
              <a:path w="10058400" h="5036185">
                <a:moveTo>
                  <a:pt x="0" y="5036058"/>
                </a:moveTo>
                <a:lnTo>
                  <a:pt x="10058400" y="5036058"/>
                </a:lnTo>
                <a:lnTo>
                  <a:pt x="10058400" y="0"/>
                </a:lnTo>
                <a:lnTo>
                  <a:pt x="0" y="0"/>
                </a:lnTo>
                <a:lnTo>
                  <a:pt x="0" y="5036058"/>
                </a:lnTo>
                <a:close/>
              </a:path>
            </a:pathLst>
          </a:custGeom>
          <a:solidFill>
            <a:srgbClr val="D7D4B2"/>
          </a:solidFill>
        </p:spPr>
        <p:txBody>
          <a:bodyPr wrap="square" lIns="0" tIns="0" rIns="0" bIns="0" rtlCol="0"/>
          <a:lstStyle/>
          <a:p>
            <a:endParaRPr dirty="0"/>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dirty="0"/>
          </a:p>
        </p:txBody>
      </p:sp>
      <p:sp>
        <p:nvSpPr>
          <p:cNvPr id="18" name="bk object 18"/>
          <p:cNvSpPr/>
          <p:nvPr/>
        </p:nvSpPr>
        <p:spPr>
          <a:xfrm>
            <a:off x="0" y="0"/>
            <a:ext cx="10058400" cy="1384300"/>
          </a:xfrm>
          <a:custGeom>
            <a:avLst/>
            <a:gdLst/>
            <a:ahLst/>
            <a:cxnLst/>
            <a:rect l="l" t="t" r="r" b="b"/>
            <a:pathLst>
              <a:path w="10058400" h="1384300">
                <a:moveTo>
                  <a:pt x="0" y="1383791"/>
                </a:moveTo>
                <a:lnTo>
                  <a:pt x="10058400" y="1383791"/>
                </a:lnTo>
                <a:lnTo>
                  <a:pt x="10058400" y="0"/>
                </a:lnTo>
                <a:lnTo>
                  <a:pt x="0" y="0"/>
                </a:lnTo>
                <a:lnTo>
                  <a:pt x="0" y="1383791"/>
                </a:lnTo>
                <a:close/>
              </a:path>
            </a:pathLst>
          </a:custGeom>
          <a:solidFill>
            <a:srgbClr val="1E185F"/>
          </a:solidFill>
        </p:spPr>
        <p:txBody>
          <a:bodyPr wrap="square" lIns="0" tIns="0" rIns="0" bIns="0" rtlCol="0"/>
          <a:lstStyle/>
          <a:p>
            <a:endParaRPr dirty="0"/>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5354320"/>
            <a:ext cx="10058400" cy="241808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1882" tIns="50941" rIns="101882" bIns="50941" anchor="ctr"/>
          <a:lstStyle>
            <a:lvl1pPr>
              <a:defRPr>
                <a:solidFill>
                  <a:schemeClr val="tx1"/>
                </a:solidFill>
                <a:latin typeface="Arial" pitchFamily="34" charset="0"/>
                <a:cs typeface="Arial" pitchFamily="34" charset="0"/>
              </a:defRPr>
            </a:lvl1pPr>
            <a:lvl2pPr marL="742950" indent="-285750">
              <a:defRPr>
                <a:solidFill>
                  <a:schemeClr val="tx1"/>
                </a:solidFill>
                <a:latin typeface="Arial" pitchFamily="34" charset="0"/>
                <a:cs typeface="Arial" pitchFamily="34" charset="0"/>
              </a:defRPr>
            </a:lvl2pPr>
            <a:lvl3pPr marL="1143000" indent="-228600">
              <a:defRPr>
                <a:solidFill>
                  <a:schemeClr val="tx1"/>
                </a:solidFill>
                <a:latin typeface="Arial" pitchFamily="34" charset="0"/>
                <a:cs typeface="Arial" pitchFamily="34" charset="0"/>
              </a:defRPr>
            </a:lvl3pPr>
            <a:lvl4pPr marL="1600200" indent="-228600">
              <a:defRPr>
                <a:solidFill>
                  <a:schemeClr val="tx1"/>
                </a:solidFill>
                <a:latin typeface="Arial" pitchFamily="34" charset="0"/>
                <a:cs typeface="Arial" pitchFamily="34" charset="0"/>
              </a:defRPr>
            </a:lvl4pPr>
            <a:lvl5pPr marL="2057400" indent="-22860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fontAlgn="base">
              <a:spcBef>
                <a:spcPct val="0"/>
              </a:spcBef>
              <a:spcAft>
                <a:spcPct val="0"/>
              </a:spcAft>
              <a:defRPr/>
            </a:pPr>
            <a:endParaRPr lang="en-US" altLang="en-US" dirty="0">
              <a:solidFill>
                <a:srgbClr val="FFFFFF"/>
              </a:solidFill>
            </a:endParaRPr>
          </a:p>
        </p:txBody>
      </p:sp>
      <p:pic>
        <p:nvPicPr>
          <p:cNvPr id="5" name="Picture 5" descr="Vertical_RGB_60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85733" y="6090180"/>
            <a:ext cx="1145540" cy="96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6" descr="logo_2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2788" y="6097377"/>
            <a:ext cx="1005840" cy="982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5825490" y="6178339"/>
            <a:ext cx="2998312" cy="101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510507" y="6032607"/>
            <a:ext cx="832961" cy="1032722"/>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104" name="Rectangle 8"/>
          <p:cNvSpPr>
            <a:spLocks noGrp="1" noChangeArrowheads="1"/>
          </p:cNvSpPr>
          <p:nvPr>
            <p:ph type="ctrTitle" sz="quarter"/>
          </p:nvPr>
        </p:nvSpPr>
        <p:spPr>
          <a:xfrm>
            <a:off x="754380" y="622512"/>
            <a:ext cx="8549640" cy="2475653"/>
          </a:xfrm>
        </p:spPr>
        <p:txBody>
          <a:bodyPr/>
          <a:lstStyle>
            <a:lvl1pPr algn="ctr">
              <a:defRPr sz="4500"/>
            </a:lvl1pPr>
          </a:lstStyle>
          <a:p>
            <a:pPr lvl="0"/>
            <a:r>
              <a:rPr lang="en-US" altLang="en-US" noProof="0"/>
              <a:t>Click to edit Master title style</a:t>
            </a:r>
          </a:p>
        </p:txBody>
      </p:sp>
      <p:sp>
        <p:nvSpPr>
          <p:cNvPr id="4105" name="Rectangle 9"/>
          <p:cNvSpPr>
            <a:spLocks noGrp="1" noChangeArrowheads="1"/>
          </p:cNvSpPr>
          <p:nvPr>
            <p:ph type="subTitle" sz="quarter" idx="1"/>
          </p:nvPr>
        </p:nvSpPr>
        <p:spPr>
          <a:xfrm>
            <a:off x="1508760" y="3486785"/>
            <a:ext cx="7040880" cy="1986280"/>
          </a:xfrm>
        </p:spPr>
        <p:txBody>
          <a:bodyPr/>
          <a:lstStyle>
            <a:lvl1pPr marL="0" indent="0" algn="ctr">
              <a:spcBef>
                <a:spcPct val="0"/>
              </a:spcBef>
              <a:spcAft>
                <a:spcPct val="0"/>
              </a:spcAft>
              <a:buClrTx/>
              <a:buFontTx/>
              <a:buNone/>
              <a:defRPr sz="2700"/>
            </a:lvl1pPr>
          </a:lstStyle>
          <a:p>
            <a:pPr lvl="0"/>
            <a:r>
              <a:rPr lang="en-US" altLang="en-US" noProof="0"/>
              <a:t>Your Name Here</a:t>
            </a:r>
          </a:p>
          <a:p>
            <a:pPr lvl="0"/>
            <a:r>
              <a:rPr lang="en-US" altLang="en-US" noProof="0"/>
              <a:t>MEASURE Evaluation</a:t>
            </a:r>
          </a:p>
          <a:p>
            <a:pPr lvl="0"/>
            <a:r>
              <a:rPr lang="en-US" altLang="en-US" noProof="0"/>
              <a:t>Date Here</a:t>
            </a:r>
          </a:p>
        </p:txBody>
      </p:sp>
    </p:spTree>
    <p:extLst>
      <p:ext uri="{BB962C8B-B14F-4D97-AF65-F5344CB8AC3E}">
        <p14:creationId xmlns:p14="http://schemas.microsoft.com/office/powerpoint/2010/main" val="667680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5224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lvl1pPr>
            <a:lvl2pPr marL="509412" indent="0">
              <a:buNone/>
              <a:defRPr sz="2000"/>
            </a:lvl2pPr>
            <a:lvl3pPr marL="1018824" indent="0">
              <a:buNone/>
              <a:defRPr sz="1800"/>
            </a:lvl3pPr>
            <a:lvl4pPr marL="1528237" indent="0">
              <a:buNone/>
              <a:defRPr sz="1600"/>
            </a:lvl4pPr>
            <a:lvl5pPr marL="2037649" indent="0">
              <a:buNone/>
              <a:defRPr sz="1600"/>
            </a:lvl5pPr>
            <a:lvl6pPr marL="2547061" indent="0">
              <a:buNone/>
              <a:defRPr sz="1600"/>
            </a:lvl6pPr>
            <a:lvl7pPr marL="3056473" indent="0">
              <a:buNone/>
              <a:defRPr sz="1600"/>
            </a:lvl7pPr>
            <a:lvl8pPr marL="3565886" indent="0">
              <a:buNone/>
              <a:defRPr sz="1600"/>
            </a:lvl8pPr>
            <a:lvl9pPr marL="4075298" indent="0">
              <a:buNone/>
              <a:defRPr sz="1600"/>
            </a:lvl9pPr>
          </a:lstStyle>
          <a:p>
            <a:pPr lvl="0"/>
            <a:r>
              <a:rPr lang="en-US"/>
              <a:t>Click to edit Master text styles</a:t>
            </a:r>
          </a:p>
        </p:txBody>
      </p:sp>
    </p:spTree>
    <p:extLst>
      <p:ext uri="{BB962C8B-B14F-4D97-AF65-F5344CB8AC3E}">
        <p14:creationId xmlns:p14="http://schemas.microsoft.com/office/powerpoint/2010/main" val="20525845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16317" y="1813560"/>
            <a:ext cx="4185762"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369720" y="1813560"/>
            <a:ext cx="4185761" cy="4490720"/>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75728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theme" Target="../theme/theme4.xml"/><Relationship Id="rId5" Type="http://schemas.openxmlformats.org/officeDocument/2006/relationships/slideLayout" Target="../slideLayouts/slideLayout30.xml"/><Relationship Id="rId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635000"/>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a:xfrm>
            <a:off x="1115060" y="3510998"/>
            <a:ext cx="7828279" cy="21767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6" y="7228332"/>
            <a:ext cx="3218687" cy="38862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2"/>
            <a:ext cx="2313432" cy="3886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2"/>
            <a:ext cx="2313432" cy="3886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title"/>
          </p:nvPr>
        </p:nvSpPr>
        <p:spPr bwMode="auto">
          <a:xfrm>
            <a:off x="1016318" y="311256"/>
            <a:ext cx="8539163"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2051" name="Rectangle 4"/>
          <p:cNvSpPr>
            <a:spLocks noGrp="1" noChangeArrowheads="1"/>
          </p:cNvSpPr>
          <p:nvPr>
            <p:ph type="body" idx="1"/>
          </p:nvPr>
        </p:nvSpPr>
        <p:spPr bwMode="auto">
          <a:xfrm>
            <a:off x="1016318" y="1813560"/>
            <a:ext cx="8539163" cy="4490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2052" name="Line 6"/>
          <p:cNvSpPr>
            <a:spLocks noChangeShapeType="1"/>
          </p:cNvSpPr>
          <p:nvPr/>
        </p:nvSpPr>
        <p:spPr bwMode="auto">
          <a:xfrm>
            <a:off x="1397000" y="7340600"/>
            <a:ext cx="832612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1882" tIns="50941" rIns="101882" bIns="50941"/>
          <a:lstStyle/>
          <a:p>
            <a:pPr eaLnBrk="0" fontAlgn="base" hangingPunct="0">
              <a:spcBef>
                <a:spcPct val="0"/>
              </a:spcBef>
              <a:spcAft>
                <a:spcPct val="0"/>
              </a:spcAft>
            </a:pPr>
            <a:endParaRPr lang="en-US" dirty="0">
              <a:solidFill>
                <a:srgbClr val="FFFFFF"/>
              </a:solidFill>
              <a:cs typeface="Arial" pitchFamily="34" charset="0"/>
            </a:endParaRPr>
          </a:p>
        </p:txBody>
      </p:sp>
    </p:spTree>
    <p:extLst>
      <p:ext uri="{BB962C8B-B14F-4D97-AF65-F5344CB8AC3E}">
        <p14:creationId xmlns:p14="http://schemas.microsoft.com/office/powerpoint/2010/main" val="1601603085"/>
      </p:ext>
    </p:extLst>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l" rtl="0" eaLnBrk="0" fontAlgn="base" hangingPunct="0">
        <a:spcBef>
          <a:spcPct val="0"/>
        </a:spcBef>
        <a:spcAft>
          <a:spcPct val="0"/>
        </a:spcAft>
        <a:defRPr sz="4000" b="1">
          <a:solidFill>
            <a:schemeClr val="tx1"/>
          </a:solidFill>
          <a:latin typeface="+mj-lt"/>
          <a:ea typeface="+mj-ea"/>
          <a:cs typeface="+mj-cs"/>
        </a:defRPr>
      </a:lvl1pPr>
      <a:lvl2pPr algn="l" rtl="0" eaLnBrk="0" fontAlgn="base" hangingPunct="0">
        <a:spcBef>
          <a:spcPct val="0"/>
        </a:spcBef>
        <a:spcAft>
          <a:spcPct val="0"/>
        </a:spcAft>
        <a:defRPr sz="4000" b="1">
          <a:solidFill>
            <a:schemeClr val="tx1"/>
          </a:solidFill>
          <a:latin typeface="Arial" pitchFamily="34" charset="0"/>
        </a:defRPr>
      </a:lvl2pPr>
      <a:lvl3pPr algn="l" rtl="0" eaLnBrk="0" fontAlgn="base" hangingPunct="0">
        <a:spcBef>
          <a:spcPct val="0"/>
        </a:spcBef>
        <a:spcAft>
          <a:spcPct val="0"/>
        </a:spcAft>
        <a:defRPr sz="4000" b="1">
          <a:solidFill>
            <a:schemeClr val="tx1"/>
          </a:solidFill>
          <a:latin typeface="Arial" pitchFamily="34" charset="0"/>
        </a:defRPr>
      </a:lvl3pPr>
      <a:lvl4pPr algn="l" rtl="0" eaLnBrk="0" fontAlgn="base" hangingPunct="0">
        <a:spcBef>
          <a:spcPct val="0"/>
        </a:spcBef>
        <a:spcAft>
          <a:spcPct val="0"/>
        </a:spcAft>
        <a:defRPr sz="4000" b="1">
          <a:solidFill>
            <a:schemeClr val="tx1"/>
          </a:solidFill>
          <a:latin typeface="Arial" pitchFamily="34" charset="0"/>
        </a:defRPr>
      </a:lvl4pPr>
      <a:lvl5pPr algn="l" rtl="0" eaLnBrk="0" fontAlgn="base" hangingPunct="0">
        <a:spcBef>
          <a:spcPct val="0"/>
        </a:spcBef>
        <a:spcAft>
          <a:spcPct val="0"/>
        </a:spcAft>
        <a:defRPr sz="4000" b="1">
          <a:solidFill>
            <a:schemeClr val="tx1"/>
          </a:solidFill>
          <a:latin typeface="Arial" pitchFamily="34" charset="0"/>
        </a:defRPr>
      </a:lvl5pPr>
      <a:lvl6pPr marL="509412" algn="l" rtl="0" fontAlgn="base">
        <a:spcBef>
          <a:spcPct val="0"/>
        </a:spcBef>
        <a:spcAft>
          <a:spcPct val="0"/>
        </a:spcAft>
        <a:defRPr sz="4000" b="1">
          <a:solidFill>
            <a:schemeClr val="tx1"/>
          </a:solidFill>
          <a:latin typeface="Arial" pitchFamily="34" charset="0"/>
        </a:defRPr>
      </a:lvl6pPr>
      <a:lvl7pPr marL="1018824" algn="l" rtl="0" fontAlgn="base">
        <a:spcBef>
          <a:spcPct val="0"/>
        </a:spcBef>
        <a:spcAft>
          <a:spcPct val="0"/>
        </a:spcAft>
        <a:defRPr sz="4000" b="1">
          <a:solidFill>
            <a:schemeClr val="tx1"/>
          </a:solidFill>
          <a:latin typeface="Arial" pitchFamily="34" charset="0"/>
        </a:defRPr>
      </a:lvl7pPr>
      <a:lvl8pPr marL="1528237" algn="l" rtl="0" fontAlgn="base">
        <a:spcBef>
          <a:spcPct val="0"/>
        </a:spcBef>
        <a:spcAft>
          <a:spcPct val="0"/>
        </a:spcAft>
        <a:defRPr sz="4000" b="1">
          <a:solidFill>
            <a:schemeClr val="tx1"/>
          </a:solidFill>
          <a:latin typeface="Arial" pitchFamily="34" charset="0"/>
        </a:defRPr>
      </a:lvl8pPr>
      <a:lvl9pPr marL="2037649" algn="l" rtl="0" fontAlgn="base">
        <a:spcBef>
          <a:spcPct val="0"/>
        </a:spcBef>
        <a:spcAft>
          <a:spcPct val="0"/>
        </a:spcAft>
        <a:defRPr sz="4000" b="1">
          <a:solidFill>
            <a:schemeClr val="tx1"/>
          </a:solidFill>
          <a:latin typeface="Arial" pitchFamily="34" charset="0"/>
        </a:defRPr>
      </a:lvl9pPr>
    </p:titleStyle>
    <p:bodyStyle>
      <a:lvl1pPr marL="382059" indent="-382059" algn="l" rtl="0" eaLnBrk="0" fontAlgn="base" hangingPunct="0">
        <a:spcBef>
          <a:spcPct val="20000"/>
        </a:spcBef>
        <a:spcAft>
          <a:spcPct val="20000"/>
        </a:spcAft>
        <a:buClr>
          <a:schemeClr val="hlink"/>
        </a:buClr>
        <a:buFont typeface="Wingdings" pitchFamily="2" charset="2"/>
        <a:buChar char="§"/>
        <a:defRPr sz="2900">
          <a:solidFill>
            <a:schemeClr val="tx1"/>
          </a:solidFill>
          <a:latin typeface="+mn-lt"/>
          <a:ea typeface="+mn-ea"/>
          <a:cs typeface="+mn-cs"/>
        </a:defRPr>
      </a:lvl1pPr>
      <a:lvl2pPr marL="827795" indent="-318383" algn="l" rtl="0" eaLnBrk="0" fontAlgn="base" hangingPunct="0">
        <a:spcBef>
          <a:spcPct val="20000"/>
        </a:spcBef>
        <a:spcAft>
          <a:spcPct val="20000"/>
        </a:spcAft>
        <a:buClr>
          <a:schemeClr val="hlink"/>
        </a:buClr>
        <a:buFont typeface="Wingdings" pitchFamily="2" charset="2"/>
        <a:buChar char="§"/>
        <a:defRPr sz="2700">
          <a:solidFill>
            <a:schemeClr val="tx1"/>
          </a:solidFill>
          <a:latin typeface="+mn-lt"/>
        </a:defRPr>
      </a:lvl2pPr>
      <a:lvl3pPr marL="1273531"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3pPr>
      <a:lvl4pPr marL="1782943"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4pPr>
      <a:lvl5pPr marL="2292355" indent="-254706" algn="l" rtl="0" eaLnBrk="0" fontAlgn="base" hangingPunct="0">
        <a:spcBef>
          <a:spcPct val="20000"/>
        </a:spcBef>
        <a:spcAft>
          <a:spcPct val="20000"/>
        </a:spcAft>
        <a:buClr>
          <a:schemeClr val="hlink"/>
        </a:buClr>
        <a:buFont typeface="Wingdings" pitchFamily="2" charset="2"/>
        <a:buChar char="§"/>
        <a:defRPr sz="2500">
          <a:solidFill>
            <a:schemeClr val="tx1"/>
          </a:solidFill>
          <a:latin typeface="+mn-lt"/>
        </a:defRPr>
      </a:lvl5pPr>
      <a:lvl6pPr marL="2801767"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6pPr>
      <a:lvl7pPr marL="3311180"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7pPr>
      <a:lvl8pPr marL="3820592"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8pPr>
      <a:lvl9pPr marL="4330004" indent="-254706" algn="l" rtl="0" fontAlgn="base">
        <a:spcBef>
          <a:spcPct val="20000"/>
        </a:spcBef>
        <a:spcAft>
          <a:spcPct val="20000"/>
        </a:spcAft>
        <a:buClr>
          <a:schemeClr val="hlink"/>
        </a:buClr>
        <a:buFont typeface="Wingdings" pitchFamily="2" charset="2"/>
        <a:buChar char="§"/>
        <a:defRPr sz="2500">
          <a:solidFill>
            <a:schemeClr val="tx1"/>
          </a:solidFill>
          <a:latin typeface="+mn-lt"/>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7" name="Rectangle 6"/>
          <p:cNvSpPr/>
          <p:nvPr/>
        </p:nvSpPr>
        <p:spPr>
          <a:xfrm>
            <a:off x="0" y="2849880"/>
            <a:ext cx="10058400" cy="4922520"/>
          </a:xfrm>
          <a:prstGeom prst="rect">
            <a:avLst/>
          </a:prstGeom>
          <a:gradFill>
            <a:gsLst>
              <a:gs pos="80000">
                <a:srgbClr val="FFFFFF"/>
              </a:gs>
              <a:gs pos="100000">
                <a:schemeClr val="bg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defTabSz="1018824">
              <a:defRPr/>
            </a:pPr>
            <a:endParaRPr lang="en-US" sz="2000" dirty="0">
              <a:solidFill>
                <a:srgbClr val="777777"/>
              </a:solidFill>
            </a:endParaRPr>
          </a:p>
        </p:txBody>
      </p:sp>
      <p:sp>
        <p:nvSpPr>
          <p:cNvPr id="1027" name="Title Placeholder 1"/>
          <p:cNvSpPr>
            <a:spLocks noGrp="1"/>
          </p:cNvSpPr>
          <p:nvPr>
            <p:ph type="title"/>
          </p:nvPr>
        </p:nvSpPr>
        <p:spPr bwMode="auto">
          <a:xfrm>
            <a:off x="502920" y="311256"/>
            <a:ext cx="905256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bodyPr>
          <a:lstStyle/>
          <a:p>
            <a:pPr lvl="0"/>
            <a:r>
              <a:rPr lang="en-US" altLang="en-US"/>
              <a:t>Click to edit Master title style</a:t>
            </a:r>
          </a:p>
        </p:txBody>
      </p:sp>
      <p:sp>
        <p:nvSpPr>
          <p:cNvPr id="1028" name="Text Placeholder 2"/>
          <p:cNvSpPr>
            <a:spLocks noGrp="1"/>
          </p:cNvSpPr>
          <p:nvPr>
            <p:ph type="body" idx="1"/>
          </p:nvPr>
        </p:nvSpPr>
        <p:spPr bwMode="auto">
          <a:xfrm>
            <a:off x="502920" y="1813560"/>
            <a:ext cx="9052560" cy="512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fontAlgn="auto">
              <a:spcBef>
                <a:spcPts val="0"/>
              </a:spcBef>
              <a:spcAft>
                <a:spcPts val="0"/>
              </a:spcAft>
              <a:defRPr sz="1200">
                <a:solidFill>
                  <a:schemeClr val="tx2"/>
                </a:solidFill>
                <a:latin typeface="Gill Sans MT" panose="020B0502020104020203" pitchFamily="34" charset="0"/>
                <a:cs typeface="+mn-cs"/>
              </a:defRPr>
            </a:lvl1pPr>
          </a:lstStyle>
          <a:p>
            <a:pPr defTabSz="1018824">
              <a:defRPr/>
            </a:pPr>
            <a:fld id="{6F7FF5F5-22A0-4726-B52E-FB886CBB5E64}" type="slidenum">
              <a:rPr lang="en-US">
                <a:solidFill>
                  <a:srgbClr val="002A6C"/>
                </a:solidFill>
              </a:rPr>
              <a:pPr defTabSz="1018824">
                <a:defRPr/>
              </a:pPr>
              <a:t>‹#›</a:t>
            </a:fld>
            <a:endParaRPr lang="en-US" dirty="0">
              <a:solidFill>
                <a:srgbClr val="002A6C"/>
              </a:solidFill>
            </a:endParaRPr>
          </a:p>
        </p:txBody>
      </p:sp>
      <p:sp>
        <p:nvSpPr>
          <p:cNvPr id="11" name="Slide Number Placeholder 5"/>
          <p:cNvSpPr txBox="1">
            <a:spLocks/>
          </p:cNvSpPr>
          <p:nvPr/>
        </p:nvSpPr>
        <p:spPr>
          <a:xfrm>
            <a:off x="7208520" y="7203864"/>
            <a:ext cx="2346960" cy="413808"/>
          </a:xfrm>
          <a:prstGeom prst="rect">
            <a:avLst/>
          </a:prstGeom>
        </p:spPr>
        <p:txBody>
          <a:bodyPr lIns="101882" tIns="50941" rIns="101882" bIns="50941"/>
          <a:lstStyle>
            <a:defPPr>
              <a:defRPr lang="en-US"/>
            </a:defPPr>
            <a:lvl1pPr marL="0" algn="l" defTabSz="914400" rtl="0" eaLnBrk="1" latinLnBrk="0" hangingPunct="1">
              <a:defRPr sz="1800" kern="1200">
                <a:solidFill>
                  <a:srgbClr val="9DBFE5"/>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p>
        </p:txBody>
      </p:sp>
    </p:spTree>
    <p:extLst>
      <p:ext uri="{BB962C8B-B14F-4D97-AF65-F5344CB8AC3E}">
        <p14:creationId xmlns:p14="http://schemas.microsoft.com/office/powerpoint/2010/main" val="1207646941"/>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Lst>
  <p:txStyles>
    <p:titleStyle>
      <a:lvl1pPr algn="ctr" rtl="0" eaLnBrk="1" fontAlgn="base" hangingPunct="1">
        <a:spcBef>
          <a:spcPct val="0"/>
        </a:spcBef>
        <a:spcAft>
          <a:spcPct val="0"/>
        </a:spcAft>
        <a:defRPr sz="3900" kern="1200">
          <a:solidFill>
            <a:srgbClr val="002A6C"/>
          </a:solidFill>
          <a:latin typeface="Gill Sans MT" panose="020B0502020104020203" pitchFamily="34" charset="0"/>
          <a:ea typeface="+mj-ea"/>
          <a:cs typeface="Arial" panose="020B0604020202020204" pitchFamily="34" charset="0"/>
        </a:defRPr>
      </a:lvl1pPr>
      <a:lvl2pPr algn="ctr" rtl="0" eaLnBrk="1" fontAlgn="base" hangingPunct="1">
        <a:spcBef>
          <a:spcPct val="0"/>
        </a:spcBef>
        <a:spcAft>
          <a:spcPct val="0"/>
        </a:spcAft>
        <a:defRPr sz="3900">
          <a:solidFill>
            <a:srgbClr val="002A6C"/>
          </a:solidFill>
          <a:latin typeface="Gill Sans MT" pitchFamily="34" charset="0"/>
          <a:cs typeface="Arial" charset="0"/>
        </a:defRPr>
      </a:lvl2pPr>
      <a:lvl3pPr algn="ctr" rtl="0" eaLnBrk="1" fontAlgn="base" hangingPunct="1">
        <a:spcBef>
          <a:spcPct val="0"/>
        </a:spcBef>
        <a:spcAft>
          <a:spcPct val="0"/>
        </a:spcAft>
        <a:defRPr sz="3900">
          <a:solidFill>
            <a:srgbClr val="002A6C"/>
          </a:solidFill>
          <a:latin typeface="Gill Sans MT" pitchFamily="34" charset="0"/>
          <a:cs typeface="Arial" charset="0"/>
        </a:defRPr>
      </a:lvl3pPr>
      <a:lvl4pPr algn="ctr" rtl="0" eaLnBrk="1" fontAlgn="base" hangingPunct="1">
        <a:spcBef>
          <a:spcPct val="0"/>
        </a:spcBef>
        <a:spcAft>
          <a:spcPct val="0"/>
        </a:spcAft>
        <a:defRPr sz="3900">
          <a:solidFill>
            <a:srgbClr val="002A6C"/>
          </a:solidFill>
          <a:latin typeface="Gill Sans MT" pitchFamily="34" charset="0"/>
          <a:cs typeface="Arial" charset="0"/>
        </a:defRPr>
      </a:lvl4pPr>
      <a:lvl5pPr algn="ctr" rtl="0" eaLnBrk="1" fontAlgn="base" hangingPunct="1">
        <a:spcBef>
          <a:spcPct val="0"/>
        </a:spcBef>
        <a:spcAft>
          <a:spcPct val="0"/>
        </a:spcAft>
        <a:defRPr sz="3900">
          <a:solidFill>
            <a:srgbClr val="002A6C"/>
          </a:solidFill>
          <a:latin typeface="Gill Sans MT" pitchFamily="34" charset="0"/>
          <a:cs typeface="Arial" charset="0"/>
        </a:defRPr>
      </a:lvl5pPr>
      <a:lvl6pPr marL="509412" algn="ctr" rtl="0" eaLnBrk="1" fontAlgn="base" hangingPunct="1">
        <a:spcBef>
          <a:spcPct val="0"/>
        </a:spcBef>
        <a:spcAft>
          <a:spcPct val="0"/>
        </a:spcAft>
        <a:defRPr sz="3900">
          <a:solidFill>
            <a:srgbClr val="002A6C"/>
          </a:solidFill>
          <a:latin typeface="Gill Sans MT" pitchFamily="34" charset="0"/>
          <a:cs typeface="Arial" charset="0"/>
        </a:defRPr>
      </a:lvl6pPr>
      <a:lvl7pPr marL="1018824" algn="ctr" rtl="0" eaLnBrk="1" fontAlgn="base" hangingPunct="1">
        <a:spcBef>
          <a:spcPct val="0"/>
        </a:spcBef>
        <a:spcAft>
          <a:spcPct val="0"/>
        </a:spcAft>
        <a:defRPr sz="3900">
          <a:solidFill>
            <a:srgbClr val="002A6C"/>
          </a:solidFill>
          <a:latin typeface="Gill Sans MT" pitchFamily="34" charset="0"/>
          <a:cs typeface="Arial" charset="0"/>
        </a:defRPr>
      </a:lvl7pPr>
      <a:lvl8pPr marL="1528237" algn="ctr" rtl="0" eaLnBrk="1" fontAlgn="base" hangingPunct="1">
        <a:spcBef>
          <a:spcPct val="0"/>
        </a:spcBef>
        <a:spcAft>
          <a:spcPct val="0"/>
        </a:spcAft>
        <a:defRPr sz="3900">
          <a:solidFill>
            <a:srgbClr val="002A6C"/>
          </a:solidFill>
          <a:latin typeface="Gill Sans MT" pitchFamily="34" charset="0"/>
          <a:cs typeface="Arial" charset="0"/>
        </a:defRPr>
      </a:lvl8pPr>
      <a:lvl9pPr marL="2037649" algn="ctr" rtl="0" eaLnBrk="1" fontAlgn="base" hangingPunct="1">
        <a:spcBef>
          <a:spcPct val="0"/>
        </a:spcBef>
        <a:spcAft>
          <a:spcPct val="0"/>
        </a:spcAft>
        <a:defRPr sz="3900">
          <a:solidFill>
            <a:srgbClr val="002A6C"/>
          </a:solidFill>
          <a:latin typeface="Gill Sans MT" pitchFamily="34" charset="0"/>
          <a:cs typeface="Arial" charset="0"/>
        </a:defRPr>
      </a:lvl9pPr>
    </p:titleStyle>
    <p:bodyStyle>
      <a:lvl1pPr marL="382059" indent="-382059" algn="l" rtl="0" eaLnBrk="1" fontAlgn="base" hangingPunct="1">
        <a:spcBef>
          <a:spcPct val="20000"/>
        </a:spcBef>
        <a:spcAft>
          <a:spcPct val="0"/>
        </a:spcAft>
        <a:buFont typeface="Arial" charset="0"/>
        <a:buChar char="•"/>
        <a:defRPr sz="3600" kern="1200">
          <a:solidFill>
            <a:srgbClr val="5F5F5F"/>
          </a:solidFill>
          <a:latin typeface="Gill Sans MT" panose="020B0502020104020203" pitchFamily="34" charset="0"/>
          <a:ea typeface="+mn-ea"/>
          <a:cs typeface="Arial" panose="020B0604020202020204" pitchFamily="34" charset="0"/>
        </a:defRPr>
      </a:lvl1pPr>
      <a:lvl2pPr marL="827795" indent="-318383" algn="l" rtl="0" eaLnBrk="1" fontAlgn="base" hangingPunct="1">
        <a:spcBef>
          <a:spcPct val="20000"/>
        </a:spcBef>
        <a:spcAft>
          <a:spcPct val="0"/>
        </a:spcAft>
        <a:buFont typeface="Arial" charset="0"/>
        <a:buChar char="•"/>
        <a:defRPr sz="3100" kern="1200">
          <a:solidFill>
            <a:srgbClr val="5F5F5F"/>
          </a:solidFill>
          <a:latin typeface="Gill Sans MT" panose="020B0502020104020203" pitchFamily="34" charset="0"/>
          <a:ea typeface="+mn-ea"/>
          <a:cs typeface="Arial" panose="020B0604020202020204" pitchFamily="34" charset="0"/>
        </a:defRPr>
      </a:lvl2pPr>
      <a:lvl3pPr marL="1273531" indent="-254706" algn="l" rtl="0" eaLnBrk="1" fontAlgn="base" hangingPunct="1">
        <a:spcBef>
          <a:spcPct val="20000"/>
        </a:spcBef>
        <a:spcAft>
          <a:spcPct val="0"/>
        </a:spcAft>
        <a:buFont typeface="Arial" charset="0"/>
        <a:buChar char="•"/>
        <a:defRPr sz="2700" kern="1200">
          <a:solidFill>
            <a:srgbClr val="5F5F5F"/>
          </a:solidFill>
          <a:latin typeface="Gill Sans MT" panose="020B0502020104020203" pitchFamily="34" charset="0"/>
          <a:ea typeface="+mn-ea"/>
          <a:cs typeface="Arial" panose="020B0604020202020204" pitchFamily="34" charset="0"/>
        </a:defRPr>
      </a:lvl3pPr>
      <a:lvl4pPr marL="1782943"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4pPr>
      <a:lvl5pPr marL="2292355" indent="-254706" algn="l" rtl="0" eaLnBrk="1" fontAlgn="base" hangingPunct="1">
        <a:spcBef>
          <a:spcPct val="20000"/>
        </a:spcBef>
        <a:spcAft>
          <a:spcPct val="0"/>
        </a:spcAft>
        <a:buFont typeface="Arial" charset="0"/>
        <a:buChar char="•"/>
        <a:defRPr sz="2200" kern="1200">
          <a:solidFill>
            <a:srgbClr val="5F5F5F"/>
          </a:solidFill>
          <a:latin typeface="Gill Sans MT" panose="020B0502020104020203" pitchFamily="34" charset="0"/>
          <a:ea typeface="+mn-ea"/>
          <a:cs typeface="Arial" panose="020B0604020202020204" pitchFamily="34" charset="0"/>
        </a:defRPr>
      </a:lvl5pPr>
      <a:lvl6pPr marL="2801767"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6pPr>
      <a:lvl7pPr marL="3311180"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7pPr>
      <a:lvl8pPr marL="3820592"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8pPr>
      <a:lvl9pPr marL="4330004" indent="-254706" algn="l" defTabSz="1018824" rtl="0" eaLnBrk="1" latinLnBrk="0" hangingPunct="1">
        <a:spcBef>
          <a:spcPct val="20000"/>
        </a:spcBef>
        <a:buFont typeface="Arial" panose="020B0604020202020204" pitchFamily="34" charset="0"/>
        <a:buChar char="•"/>
        <a:defRPr sz="2200" kern="1200">
          <a:solidFill>
            <a:schemeClr val="tx1"/>
          </a:solidFill>
          <a:latin typeface="+mn-lt"/>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1054100" y="809711"/>
            <a:ext cx="7950200" cy="738664"/>
          </a:xfrm>
          <a:prstGeom prst="rect">
            <a:avLst/>
          </a:prstGeom>
        </p:spPr>
        <p:txBody>
          <a:bodyPr wrap="square" lIns="0" tIns="0" rIns="0" bIns="0">
            <a:spAutoFit/>
          </a:bodyPr>
          <a:lstStyle>
            <a:lvl1pPr>
              <a:defRPr sz="4800" b="1" i="0">
                <a:solidFill>
                  <a:srgbClr val="A09BBB"/>
                </a:solidFill>
                <a:latin typeface="Futura LT Pro Book"/>
                <a:cs typeface="Futura LT Pro Book"/>
              </a:defRPr>
            </a:lvl1pPr>
          </a:lstStyle>
          <a:p>
            <a:endParaRPr/>
          </a:p>
        </p:txBody>
      </p:sp>
      <p:sp>
        <p:nvSpPr>
          <p:cNvPr id="3" name="Holder 3"/>
          <p:cNvSpPr>
            <a:spLocks noGrp="1"/>
          </p:cNvSpPr>
          <p:nvPr>
            <p:ph type="body" idx="1"/>
          </p:nvPr>
        </p:nvSpPr>
        <p:spPr>
          <a:xfrm>
            <a:off x="1115061" y="3510999"/>
            <a:ext cx="7828279"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419857" y="7228333"/>
            <a:ext cx="3218687" cy="276999"/>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502920" y="7228333"/>
            <a:ext cx="2313432"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10/19/2018</a:t>
            </a:fld>
            <a:endParaRPr lang="en-US" dirty="0"/>
          </a:p>
        </p:txBody>
      </p:sp>
      <p:sp>
        <p:nvSpPr>
          <p:cNvPr id="6" name="Holder 6"/>
          <p:cNvSpPr>
            <a:spLocks noGrp="1"/>
          </p:cNvSpPr>
          <p:nvPr>
            <p:ph type="sldNum" sz="quarter" idx="7"/>
          </p:nvPr>
        </p:nvSpPr>
        <p:spPr>
          <a:xfrm>
            <a:off x="7242048" y="7228333"/>
            <a:ext cx="2313432"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extLst>
      <p:ext uri="{BB962C8B-B14F-4D97-AF65-F5344CB8AC3E}">
        <p14:creationId xmlns:p14="http://schemas.microsoft.com/office/powerpoint/2010/main" val="4267462541"/>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txStyles>
    <p:titleStyle>
      <a:lvl1pPr>
        <a:defRPr>
          <a:latin typeface="+mj-lt"/>
          <a:ea typeface="+mj-ea"/>
          <a:cs typeface="+mj-cs"/>
        </a:defRPr>
      </a:lvl1pPr>
    </p:titleStyle>
    <p:body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bodyStyle>
    <p:otherStyle>
      <a:lvl1pPr marL="0">
        <a:defRPr>
          <a:latin typeface="+mn-lt"/>
          <a:ea typeface="+mn-ea"/>
          <a:cs typeface="+mn-cs"/>
        </a:defRPr>
      </a:lvl1pPr>
      <a:lvl2pPr marL="332832">
        <a:defRPr>
          <a:latin typeface="+mn-lt"/>
          <a:ea typeface="+mn-ea"/>
          <a:cs typeface="+mn-cs"/>
        </a:defRPr>
      </a:lvl2pPr>
      <a:lvl3pPr marL="665665">
        <a:defRPr>
          <a:latin typeface="+mn-lt"/>
          <a:ea typeface="+mn-ea"/>
          <a:cs typeface="+mn-cs"/>
        </a:defRPr>
      </a:lvl3pPr>
      <a:lvl4pPr marL="998498">
        <a:defRPr>
          <a:latin typeface="+mn-lt"/>
          <a:ea typeface="+mn-ea"/>
          <a:cs typeface="+mn-cs"/>
        </a:defRPr>
      </a:lvl4pPr>
      <a:lvl5pPr marL="1331330">
        <a:defRPr>
          <a:latin typeface="+mn-lt"/>
          <a:ea typeface="+mn-ea"/>
          <a:cs typeface="+mn-cs"/>
        </a:defRPr>
      </a:lvl5pPr>
      <a:lvl6pPr marL="1664162">
        <a:defRPr>
          <a:latin typeface="+mn-lt"/>
          <a:ea typeface="+mn-ea"/>
          <a:cs typeface="+mn-cs"/>
        </a:defRPr>
      </a:lvl6pPr>
      <a:lvl7pPr marL="1996995">
        <a:defRPr>
          <a:latin typeface="+mn-lt"/>
          <a:ea typeface="+mn-ea"/>
          <a:cs typeface="+mn-cs"/>
        </a:defRPr>
      </a:lvl7pPr>
      <a:lvl8pPr marL="2329827">
        <a:defRPr>
          <a:latin typeface="+mn-lt"/>
          <a:ea typeface="+mn-ea"/>
          <a:cs typeface="+mn-cs"/>
        </a:defRPr>
      </a:lvl8pPr>
      <a:lvl9pPr marL="2662659">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measureevaluation.org/prism"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www.measureevaluation.org/" TargetMode="External"/><Relationship Id="rId2" Type="http://schemas.openxmlformats.org/officeDocument/2006/relationships/notesSlide" Target="../notesSlides/notesSlide12.xml"/><Relationship Id="rId1" Type="http://schemas.openxmlformats.org/officeDocument/2006/relationships/slideLayout" Target="../slideLayouts/slideLayout30.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1295400"/>
            <a:ext cx="0" cy="5293360"/>
          </a:xfrm>
          <a:custGeom>
            <a:avLst/>
            <a:gdLst/>
            <a:ahLst/>
            <a:cxnLst/>
            <a:rect l="l" t="t" r="r" b="b"/>
            <a:pathLst>
              <a:path h="5293359">
                <a:moveTo>
                  <a:pt x="0" y="0"/>
                </a:moveTo>
                <a:lnTo>
                  <a:pt x="0" y="5292852"/>
                </a:lnTo>
              </a:path>
            </a:pathLst>
          </a:custGeom>
          <a:ln w="23495">
            <a:solidFill>
              <a:srgbClr val="D8A31F"/>
            </a:solidFill>
          </a:ln>
        </p:spPr>
        <p:txBody>
          <a:bodyPr wrap="square" lIns="0" tIns="0" rIns="0" bIns="0" rtlCol="0"/>
          <a:lstStyle/>
          <a:p>
            <a:endParaRPr dirty="0"/>
          </a:p>
        </p:txBody>
      </p:sp>
      <p:sp>
        <p:nvSpPr>
          <p:cNvPr id="3" name="object 3"/>
          <p:cNvSpPr/>
          <p:nvPr/>
        </p:nvSpPr>
        <p:spPr>
          <a:xfrm>
            <a:off x="0" y="0"/>
            <a:ext cx="10058400" cy="1313180"/>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E185F"/>
          </a:solidFill>
        </p:spPr>
        <p:txBody>
          <a:bodyPr wrap="square" lIns="0" tIns="0" rIns="0" bIns="0" rtlCol="0"/>
          <a:lstStyle/>
          <a:p>
            <a:endParaRPr dirty="0"/>
          </a:p>
        </p:txBody>
      </p:sp>
      <p:sp>
        <p:nvSpPr>
          <p:cNvPr id="5" name="object 5"/>
          <p:cNvSpPr/>
          <p:nvPr/>
        </p:nvSpPr>
        <p:spPr>
          <a:xfrm>
            <a:off x="0" y="1312163"/>
            <a:ext cx="10058400" cy="527494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D7D4B2"/>
          </a:solidFill>
        </p:spPr>
        <p:txBody>
          <a:bodyPr wrap="square" lIns="0" tIns="0" rIns="0" bIns="0" rtlCol="0"/>
          <a:lstStyle/>
          <a:p>
            <a:endParaRPr dirty="0"/>
          </a:p>
        </p:txBody>
      </p:sp>
      <p:sp>
        <p:nvSpPr>
          <p:cNvPr id="7" name="object 7"/>
          <p:cNvSpPr txBox="1"/>
          <p:nvPr/>
        </p:nvSpPr>
        <p:spPr>
          <a:xfrm>
            <a:off x="728490" y="1789972"/>
            <a:ext cx="8225449" cy="738664"/>
          </a:xfrm>
          <a:prstGeom prst="rect">
            <a:avLst/>
          </a:prstGeom>
        </p:spPr>
        <p:txBody>
          <a:bodyPr vert="horz" wrap="square" lIns="0" tIns="0" rIns="0" bIns="0" rtlCol="0">
            <a:spAutoFit/>
          </a:bodyPr>
          <a:lstStyle/>
          <a:p>
            <a:pPr marL="12700">
              <a:lnSpc>
                <a:spcPct val="100000"/>
              </a:lnSpc>
            </a:pPr>
            <a:r>
              <a:rPr lang="en-US" sz="4800" b="1" spc="-229" dirty="0">
                <a:latin typeface="Century Gothic" panose="020B0502020202020204" pitchFamily="34" charset="0"/>
                <a:cs typeface="Futura LT Pro Book"/>
              </a:rPr>
              <a:t>Assessment Training</a:t>
            </a:r>
            <a:endParaRPr sz="4800" b="1" dirty="0">
              <a:latin typeface="Century Gothic" panose="020B0502020202020204" pitchFamily="34" charset="0"/>
              <a:cs typeface="Futura LT Pro Book"/>
            </a:endParaRPr>
          </a:p>
        </p:txBody>
      </p:sp>
      <p:sp>
        <p:nvSpPr>
          <p:cNvPr id="8" name="object 8"/>
          <p:cNvSpPr txBox="1"/>
          <p:nvPr/>
        </p:nvSpPr>
        <p:spPr>
          <a:xfrm>
            <a:off x="728490" y="2747430"/>
            <a:ext cx="8877274" cy="1923604"/>
          </a:xfrm>
          <a:prstGeom prst="rect">
            <a:avLst/>
          </a:prstGeom>
        </p:spPr>
        <p:txBody>
          <a:bodyPr vert="horz" wrap="square" lIns="0" tIns="0" rIns="0" bIns="0" rtlCol="0">
            <a:spAutoFit/>
          </a:bodyPr>
          <a:lstStyle/>
          <a:p>
            <a:pPr marL="12700">
              <a:lnSpc>
                <a:spcPts val="5000"/>
              </a:lnSpc>
            </a:pPr>
            <a:r>
              <a:rPr lang="en-US" sz="4800" b="1" spc="-265" dirty="0">
                <a:solidFill>
                  <a:srgbClr val="1E185F"/>
                </a:solidFill>
                <a:latin typeface="Century Gothic" panose="020B0502020202020204" pitchFamily="34" charset="0"/>
                <a:cs typeface="Gill Sans MT"/>
              </a:rPr>
              <a:t>Session 2:</a:t>
            </a:r>
          </a:p>
          <a:p>
            <a:pPr marL="12700">
              <a:lnSpc>
                <a:spcPts val="5000"/>
              </a:lnSpc>
            </a:pPr>
            <a:r>
              <a:rPr lang="en-US" sz="4800" spc="-265" dirty="0">
                <a:latin typeface="Century Gothic" panose="020B0502020202020204" pitchFamily="34" charset="0"/>
                <a:cs typeface="Gill Sans MT"/>
              </a:rPr>
              <a:t>Introduction to the Health Information System</a:t>
            </a:r>
          </a:p>
        </p:txBody>
      </p:sp>
      <p:sp>
        <p:nvSpPr>
          <p:cNvPr id="9" name="object 9"/>
          <p:cNvSpPr txBox="1"/>
          <p:nvPr/>
        </p:nvSpPr>
        <p:spPr>
          <a:xfrm>
            <a:off x="4841215" y="5183367"/>
            <a:ext cx="4493260" cy="884858"/>
          </a:xfrm>
          <a:prstGeom prst="rect">
            <a:avLst/>
          </a:prstGeom>
        </p:spPr>
        <p:txBody>
          <a:bodyPr vert="horz" wrap="square" lIns="0" tIns="0" rIns="0" bIns="0" rtlCol="0">
            <a:spAutoFit/>
          </a:bodyPr>
          <a:lstStyle/>
          <a:p>
            <a:pPr marL="12700">
              <a:lnSpc>
                <a:spcPts val="2250"/>
              </a:lnSpc>
            </a:pPr>
            <a:r>
              <a:rPr lang="en-US" sz="2000" b="1" dirty="0">
                <a:solidFill>
                  <a:srgbClr val="1E185F"/>
                </a:solidFill>
                <a:latin typeface="Century Gothic" panose="020B0502020202020204" pitchFamily="34" charset="0"/>
                <a:cs typeface="Futura LT Pro Book"/>
              </a:rPr>
              <a:t>MEASURE </a:t>
            </a:r>
            <a:r>
              <a:rPr lang="en-US" sz="2000" dirty="0">
                <a:solidFill>
                  <a:srgbClr val="1E185F"/>
                </a:solidFill>
                <a:latin typeface="Century Gothic" panose="020B0502020202020204" pitchFamily="34" charset="0"/>
                <a:cs typeface="Futura LT Pro Book"/>
              </a:rPr>
              <a:t>Evaluation</a:t>
            </a:r>
          </a:p>
          <a:p>
            <a:pPr marL="12700">
              <a:lnSpc>
                <a:spcPts val="2250"/>
              </a:lnSpc>
            </a:pPr>
            <a:endParaRPr lang="en-US" sz="2000" b="1" dirty="0">
              <a:solidFill>
                <a:srgbClr val="1E185F"/>
              </a:solidFill>
              <a:latin typeface="Century Gothic" panose="020B0502020202020204" pitchFamily="34" charset="0"/>
              <a:cs typeface="Futura LT Pro Book"/>
            </a:endParaRPr>
          </a:p>
          <a:p>
            <a:pPr marL="12700">
              <a:lnSpc>
                <a:spcPts val="2250"/>
              </a:lnSpc>
            </a:pPr>
            <a:r>
              <a:rPr lang="en-US" sz="2000" b="1" dirty="0">
                <a:solidFill>
                  <a:srgbClr val="1E185F"/>
                </a:solidFill>
                <a:latin typeface="Century Gothic" panose="020B0502020202020204" pitchFamily="34" charset="0"/>
                <a:cs typeface="Futura LT Pro Book"/>
              </a:rPr>
              <a:t>Date:</a:t>
            </a:r>
            <a:endParaRPr sz="2000" b="1" dirty="0">
              <a:latin typeface="Century Gothic" panose="020B0502020202020204" pitchFamily="34" charset="0"/>
              <a:cs typeface="Futura LT Pro Book"/>
            </a:endParaRPr>
          </a:p>
        </p:txBody>
      </p:sp>
      <p:sp>
        <p:nvSpPr>
          <p:cNvPr id="11" name="object 7"/>
          <p:cNvSpPr txBox="1"/>
          <p:nvPr/>
        </p:nvSpPr>
        <p:spPr>
          <a:xfrm>
            <a:off x="728490" y="424703"/>
            <a:ext cx="8053655" cy="846386"/>
          </a:xfrm>
          <a:prstGeom prst="rect">
            <a:avLst/>
          </a:prstGeom>
        </p:spPr>
        <p:txBody>
          <a:bodyPr vert="horz" wrap="square" lIns="0" tIns="0" rIns="0" bIns="0" rtlCol="0">
            <a:spAutoFit/>
          </a:bodyPr>
          <a:lstStyle/>
          <a:p>
            <a:pPr marL="12700">
              <a:lnSpc>
                <a:spcPts val="3300"/>
              </a:lnSpc>
            </a:pPr>
            <a:r>
              <a:rPr lang="en-US" sz="3000" spc="-150" dirty="0">
                <a:solidFill>
                  <a:schemeClr val="bg1"/>
                </a:solidFill>
                <a:latin typeface="Century Gothic" panose="020B0502020202020204" pitchFamily="34" charset="0"/>
                <a:cs typeface="Futura LT Pro Book"/>
              </a:rPr>
              <a:t>Performance of Routine Information System Management (PRISM)</a:t>
            </a:r>
            <a:endParaRPr sz="3000" spc="-150" dirty="0">
              <a:solidFill>
                <a:schemeClr val="bg1"/>
              </a:solidFill>
              <a:latin typeface="Century Gothic" panose="020B0502020202020204" pitchFamily="34" charset="0"/>
              <a:cs typeface="Futura LT Pro Book"/>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grpSp>
        <p:nvGrpSpPr>
          <p:cNvPr id="12" name="Group 11"/>
          <p:cNvGrpSpPr/>
          <p:nvPr/>
        </p:nvGrpSpPr>
        <p:grpSpPr>
          <a:xfrm>
            <a:off x="7096567" y="6668575"/>
            <a:ext cx="2081893" cy="990600"/>
            <a:chOff x="7086600" y="6707546"/>
            <a:chExt cx="2081893" cy="990600"/>
          </a:xfrm>
        </p:grpSpPr>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14" name="Picture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62000" y="533400"/>
            <a:ext cx="6537960" cy="9499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normAutofit/>
          </a:bodyPr>
          <a:lstStyle/>
          <a:p>
            <a:pPr fontAlgn="base">
              <a:spcBef>
                <a:spcPct val="0"/>
              </a:spcBef>
              <a:spcAft>
                <a:spcPct val="0"/>
              </a:spcAft>
            </a:pPr>
            <a:r>
              <a:rPr lang="en-US" sz="4400" b="1" dirty="0">
                <a:solidFill>
                  <a:schemeClr val="bg1"/>
                </a:solidFill>
                <a:latin typeface="Century Gothic" panose="020B0502020202020204" pitchFamily="34" charset="0"/>
                <a:ea typeface="+mj-ea"/>
                <a:cs typeface="Futura LT Pro Book"/>
              </a:rPr>
              <a:t>Brainstorm</a:t>
            </a:r>
          </a:p>
        </p:txBody>
      </p:sp>
      <p:sp>
        <p:nvSpPr>
          <p:cNvPr id="5" name="TextBox 4"/>
          <p:cNvSpPr txBox="1"/>
          <p:nvPr/>
        </p:nvSpPr>
        <p:spPr>
          <a:xfrm>
            <a:off x="381000" y="1790991"/>
            <a:ext cx="7239000" cy="2072647"/>
          </a:xfrm>
          <a:prstGeom prst="rect">
            <a:avLst/>
          </a:prstGeom>
          <a:noFill/>
        </p:spPr>
        <p:txBody>
          <a:bodyPr wrap="square" lIns="101882" tIns="50941" rIns="101882" bIns="50941" rtlCol="0">
            <a:spAutoFit/>
          </a:bodyPr>
          <a:lstStyle/>
          <a:p>
            <a:pPr fontAlgn="base">
              <a:spcBef>
                <a:spcPct val="0"/>
              </a:spcBef>
              <a:spcAft>
                <a:spcPct val="0"/>
              </a:spcAft>
            </a:pPr>
            <a:r>
              <a:rPr lang="en-US" sz="3200" dirty="0">
                <a:latin typeface="Century Gothic" panose="020B0502020202020204" pitchFamily="34" charset="0"/>
                <a:cs typeface="Arial" panose="020B0604020202020204" pitchFamily="34" charset="0"/>
              </a:rPr>
              <a:t>What are enablers and barriers of:</a:t>
            </a:r>
          </a:p>
          <a:p>
            <a:pPr marL="1093965" lvl="1" indent="-636765" fontAlgn="base">
              <a:spcBef>
                <a:spcPct val="0"/>
              </a:spcBef>
              <a:spcAft>
                <a:spcPct val="0"/>
              </a:spcAft>
              <a:buFont typeface="+mj-lt"/>
              <a:buAutoNum type="arabicPeriod"/>
            </a:pPr>
            <a:r>
              <a:rPr lang="en-US" sz="3200" dirty="0">
                <a:latin typeface="Century Gothic" panose="020B0502020202020204" pitchFamily="34" charset="0"/>
                <a:cs typeface="Arial" panose="020B0604020202020204" pitchFamily="34" charset="0"/>
              </a:rPr>
              <a:t>Assuring data quality?</a:t>
            </a:r>
          </a:p>
          <a:p>
            <a:pPr marL="1093965" lvl="1" indent="-636765" fontAlgn="base">
              <a:spcBef>
                <a:spcPct val="0"/>
              </a:spcBef>
              <a:spcAft>
                <a:spcPct val="0"/>
              </a:spcAft>
              <a:buFont typeface="+mj-lt"/>
              <a:buAutoNum type="arabicPeriod"/>
            </a:pPr>
            <a:r>
              <a:rPr lang="en-US" sz="3200" dirty="0">
                <a:latin typeface="Century Gothic" panose="020B0502020202020204" pitchFamily="34" charset="0"/>
                <a:cs typeface="Arial" panose="020B0604020202020204" pitchFamily="34" charset="0"/>
              </a:rPr>
              <a:t>Using HIS information?</a:t>
            </a:r>
          </a:p>
          <a:p>
            <a:endParaRPr lang="en-US" sz="3200" dirty="0"/>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7800" y="3625516"/>
            <a:ext cx="4419600" cy="3290968"/>
          </a:xfrm>
          <a:prstGeom prst="rect">
            <a:avLst/>
          </a:prstGeom>
        </p:spPr>
      </p:pic>
    </p:spTree>
    <p:extLst>
      <p:ext uri="{BB962C8B-B14F-4D97-AF65-F5344CB8AC3E}">
        <p14:creationId xmlns:p14="http://schemas.microsoft.com/office/powerpoint/2010/main" val="3907184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sp>
        <p:nvSpPr>
          <p:cNvPr id="6" name="Title 1">
            <a:extLst>
              <a:ext uri="{FF2B5EF4-FFF2-40B4-BE49-F238E27FC236}">
                <a16:creationId xmlns:a16="http://schemas.microsoft.com/office/drawing/2014/main" id="{A09F5712-7B7C-42A7-9EA9-51F1B332F36C}"/>
              </a:ext>
            </a:extLst>
          </p:cNvPr>
          <p:cNvSpPr>
            <a:spLocks noGrp="1"/>
          </p:cNvSpPr>
          <p:nvPr>
            <p:ph type="title"/>
          </p:nvPr>
        </p:nvSpPr>
        <p:spPr>
          <a:xfrm>
            <a:off x="419099" y="533400"/>
            <a:ext cx="9220200" cy="1477328"/>
          </a:xfrm>
        </p:spPr>
        <p:txBody>
          <a:bodyPr/>
          <a:lstStyle/>
          <a:p>
            <a:r>
              <a:rPr lang="en-US" dirty="0"/>
              <a:t>How to access the PRISM Series</a:t>
            </a:r>
          </a:p>
        </p:txBody>
      </p:sp>
      <p:sp>
        <p:nvSpPr>
          <p:cNvPr id="8" name="Text Placeholder 2">
            <a:extLst>
              <a:ext uri="{FF2B5EF4-FFF2-40B4-BE49-F238E27FC236}">
                <a16:creationId xmlns:a16="http://schemas.microsoft.com/office/drawing/2014/main" id="{0753DDCF-B700-40EB-A1D2-346350DCB99C}"/>
              </a:ext>
            </a:extLst>
          </p:cNvPr>
          <p:cNvSpPr>
            <a:spLocks noGrp="1"/>
          </p:cNvSpPr>
          <p:nvPr>
            <p:ph type="body" idx="1"/>
          </p:nvPr>
        </p:nvSpPr>
        <p:spPr>
          <a:xfrm>
            <a:off x="453735" y="1638300"/>
            <a:ext cx="8995065" cy="6032421"/>
          </a:xfrm>
        </p:spPr>
        <p:txBody>
          <a:bodyPr/>
          <a:lstStyle/>
          <a:p>
            <a:r>
              <a:rPr lang="en-US" sz="2800" dirty="0">
                <a:latin typeface="Century Gothic" panose="020B0502020202020204" pitchFamily="34" charset="0"/>
              </a:rPr>
              <a:t>This slide deck is one of nine in the PRISM Series Training Kit, which also includes a Participant’s Manual and a Facilitator’s Manual. </a:t>
            </a:r>
          </a:p>
          <a:p>
            <a:endParaRPr lang="en-US" sz="2800" dirty="0">
              <a:latin typeface="Century Gothic" panose="020B0502020202020204" pitchFamily="34" charset="0"/>
            </a:endParaRPr>
          </a:p>
          <a:p>
            <a:r>
              <a:rPr lang="en-US" sz="2800" dirty="0">
                <a:latin typeface="Century Gothic" panose="020B0502020202020204" pitchFamily="34" charset="0"/>
              </a:rPr>
              <a:t>Also in the PRISM Series is a Toolkit (the centerpiece of the series) and a User’s Kit.</a:t>
            </a:r>
          </a:p>
          <a:p>
            <a:endParaRPr lang="en-US" sz="2800" dirty="0">
              <a:latin typeface="Century Gothic" panose="020B0502020202020204" pitchFamily="34" charset="0"/>
            </a:endParaRPr>
          </a:p>
          <a:p>
            <a:r>
              <a:rPr lang="en-US" sz="2800" dirty="0">
                <a:latin typeface="Century Gothic" panose="020B0502020202020204" pitchFamily="34" charset="0"/>
              </a:rPr>
              <a:t>The PRISM Series is available in its entirety on MEASURE Evaluation’s website, here:</a:t>
            </a:r>
          </a:p>
          <a:p>
            <a:endParaRPr lang="en-US" sz="2800" dirty="0">
              <a:latin typeface="Century Gothic" panose="020B0502020202020204" pitchFamily="34" charset="0"/>
            </a:endParaRPr>
          </a:p>
          <a:p>
            <a:r>
              <a:rPr lang="en-US" sz="2800" u="sng" dirty="0">
                <a:latin typeface="Century Gothic" panose="020B0502020202020204" pitchFamily="34" charset="0"/>
                <a:hlinkClick r:id="rId4"/>
              </a:rPr>
              <a:t>https://www.measureevaluation.org/prism</a:t>
            </a:r>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a:p>
            <a:endParaRPr lang="en-US" sz="2800" dirty="0">
              <a:latin typeface="Century Gothic" panose="020B0502020202020204" pitchFamily="34" charset="0"/>
            </a:endParaRPr>
          </a:p>
        </p:txBody>
      </p:sp>
    </p:spTree>
    <p:extLst>
      <p:ext uri="{BB962C8B-B14F-4D97-AF65-F5344CB8AC3E}">
        <p14:creationId xmlns:p14="http://schemas.microsoft.com/office/powerpoint/2010/main" val="2035105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43000" y="2438400"/>
            <a:ext cx="7924800" cy="3539430"/>
          </a:xfrm>
          <a:prstGeom prst="rect">
            <a:avLst/>
          </a:prstGeom>
        </p:spPr>
        <p:txBody>
          <a:bodyPr vert="horz" wrap="square" lIns="0" tIns="0" rIns="0" bIns="0" rtlCol="0">
            <a:spAutoFit/>
          </a:bodyPr>
          <a:lstStyle/>
          <a:p>
            <a:pPr marL="9245" marR="596325" defTabSz="665665"/>
            <a:r>
              <a:rPr sz="2000" dirty="0">
                <a:solidFill>
                  <a:srgbClr val="FFFFFF"/>
                </a:solidFill>
                <a:latin typeface="Futura LT Pro Book"/>
                <a:cs typeface="Futura LT Pro Book"/>
              </a:rPr>
              <a:t>MEASURE Evaluation is funded by the</a:t>
            </a:r>
            <a:r>
              <a:rPr sz="2000" spc="-21" dirty="0">
                <a:solidFill>
                  <a:srgbClr val="FFFFFF"/>
                </a:solidFill>
                <a:latin typeface="Futura LT Pro Book"/>
                <a:cs typeface="Futura LT Pro Book"/>
              </a:rPr>
              <a:t> </a:t>
            </a:r>
            <a:r>
              <a:rPr lang="en-US" sz="2000" spc="-44" dirty="0">
                <a:solidFill>
                  <a:srgbClr val="FFFFFF"/>
                </a:solidFill>
                <a:latin typeface="Futura LT Pro Book"/>
                <a:cs typeface="Futura LT Pro Book"/>
              </a:rPr>
              <a:t>United States </a:t>
            </a:r>
            <a:r>
              <a:rPr sz="2000" dirty="0">
                <a:solidFill>
                  <a:srgbClr val="FFFFFF"/>
                </a:solidFill>
                <a:latin typeface="Futura LT Pro Book"/>
                <a:cs typeface="Futura LT Pro Book"/>
              </a:rPr>
              <a:t>Agency for Inte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national Development (USAID)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under </a:t>
            </a:r>
            <a:r>
              <a:rPr lang="en-US" sz="2000" dirty="0">
                <a:solidFill>
                  <a:srgbClr val="FFFFFF"/>
                </a:solidFill>
                <a:latin typeface="Futura LT Pro Book"/>
                <a:cs typeface="Futura LT Pro Book"/>
              </a:rPr>
              <a:t>the </a:t>
            </a:r>
            <a:r>
              <a:rPr sz="2000" dirty="0">
                <a:solidFill>
                  <a:srgbClr val="FFFFFF"/>
                </a:solidFill>
                <a:latin typeface="Futura LT Pro Book"/>
                <a:cs typeface="Futura LT Pro Book"/>
              </a:rPr>
              <a:t>te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ms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oope</a:t>
            </a:r>
            <a:r>
              <a:rPr sz="2000" spc="-21" dirty="0">
                <a:solidFill>
                  <a:srgbClr val="FFFFFF"/>
                </a:solidFill>
                <a:latin typeface="Futura LT Pro Book"/>
                <a:cs typeface="Futura LT Pro Book"/>
              </a:rPr>
              <a:t>r</a:t>
            </a:r>
            <a:r>
              <a:rPr sz="2000" dirty="0">
                <a:solidFill>
                  <a:srgbClr val="FFFFFF"/>
                </a:solidFill>
                <a:latin typeface="Futura LT Pro Book"/>
                <a:cs typeface="Futura LT Pro Book"/>
              </a:rPr>
              <a:t>ative Ag</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eement AID-</a:t>
            </a:r>
            <a:r>
              <a:rPr sz="2000" spc="-21" dirty="0">
                <a:solidFill>
                  <a:srgbClr val="FFFFFF"/>
                </a:solidFill>
                <a:latin typeface="Futura LT Pro Book"/>
                <a:cs typeface="Futura LT Pro Book"/>
              </a:rPr>
              <a:t>O</a:t>
            </a:r>
            <a:r>
              <a:rPr sz="2000" dirty="0">
                <a:solidFill>
                  <a:srgbClr val="FFFFFF"/>
                </a:solidFill>
                <a:latin typeface="Futura LT Pro Book"/>
                <a:cs typeface="Futura LT Pro Book"/>
              </a:rPr>
              <a:t>AA-</a:t>
            </a:r>
            <a:r>
              <a:rPr sz="2000" spc="-65" dirty="0">
                <a:solidFill>
                  <a:srgbClr val="FFFFFF"/>
                </a:solidFill>
                <a:latin typeface="Futura LT Pro Book"/>
                <a:cs typeface="Futura LT Pro Book"/>
              </a:rPr>
              <a:t>L</a:t>
            </a:r>
            <a:r>
              <a:rPr sz="2000" dirty="0">
                <a:solidFill>
                  <a:srgbClr val="FFFFFF"/>
                </a:solidFill>
                <a:latin typeface="Futura LT Pro Book"/>
                <a:cs typeface="Futura LT Pro Book"/>
              </a:rPr>
              <a:t>-14-00004</a:t>
            </a:r>
            <a:r>
              <a:rPr lang="en-US" sz="2000" dirty="0">
                <a:solidFill>
                  <a:srgbClr val="FFFFFF"/>
                </a:solidFill>
                <a:latin typeface="Futura LT Pro Book"/>
                <a:cs typeface="Futura LT Pro Book"/>
              </a:rPr>
              <a:t>. It is</a:t>
            </a:r>
            <a:r>
              <a:rPr lang="en-US" sz="2000" dirty="0">
                <a:solidFill>
                  <a:prstClr val="black"/>
                </a:solidFill>
                <a:latin typeface="Futura LT Pro Book"/>
                <a:cs typeface="Futura LT Pro Book"/>
              </a:rPr>
              <a:t> </a:t>
            </a:r>
            <a:r>
              <a:rPr sz="2000" dirty="0">
                <a:solidFill>
                  <a:srgbClr val="FFFFFF"/>
                </a:solidFill>
                <a:latin typeface="Futura LT Pro Book"/>
                <a:cs typeface="Futura LT Pro Book"/>
              </a:rPr>
              <a:t>implemented by the</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
            </a:r>
            <a:r>
              <a:rPr sz="2000" spc="-77" dirty="0">
                <a:solidFill>
                  <a:srgbClr val="FFFFFF"/>
                </a:solidFill>
                <a:latin typeface="Futura LT Pro Book"/>
                <a:cs typeface="Futura LT Pro Book"/>
              </a:rPr>
              <a:t>P</a:t>
            </a:r>
            <a:r>
              <a:rPr sz="2000" dirty="0">
                <a:solidFill>
                  <a:srgbClr val="FFFFFF"/>
                </a:solidFill>
                <a:latin typeface="Futura LT Pro Book"/>
                <a:cs typeface="Futura LT Pro Book"/>
              </a:rPr>
              <a:t>opulation</a:t>
            </a:r>
            <a:r>
              <a:rPr sz="2000" spc="-44" dirty="0">
                <a:solidFill>
                  <a:srgbClr val="FFFFFF"/>
                </a:solidFill>
                <a:latin typeface="Futura LT Pro Book"/>
                <a:cs typeface="Futura LT Pro Book"/>
              </a:rPr>
              <a:t> </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ente</a:t>
            </a:r>
            <a:r>
              <a:rPr sz="2000" spc="-175" dirty="0">
                <a:solidFill>
                  <a:srgbClr val="FFFFFF"/>
                </a:solidFill>
                <a:latin typeface="Futura LT Pro Book"/>
                <a:cs typeface="Futura LT Pro Book"/>
              </a:rPr>
              <a:t>r</a:t>
            </a:r>
            <a:r>
              <a:rPr sz="2000" dirty="0">
                <a:solidFill>
                  <a:srgbClr val="FFFFFF"/>
                </a:solidFill>
                <a:latin typeface="Futura LT Pro Book"/>
                <a:cs typeface="Futura LT Pro Book"/>
              </a:rPr>
              <a:t>,</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University of No</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th</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olina at</a:t>
            </a:r>
            <a:r>
              <a:rPr sz="2000" spc="-44" dirty="0">
                <a:solidFill>
                  <a:srgbClr val="FFFFFF"/>
                </a:solidFill>
                <a:latin typeface="Futura LT Pro Book"/>
                <a:cs typeface="Futura LT Pro Book"/>
              </a:rPr>
              <a:t> </a:t>
            </a:r>
            <a:r>
              <a:rPr sz="2000" dirty="0">
                <a:solidFill>
                  <a:srgbClr val="FFFFFF"/>
                </a:solidFill>
                <a:latin typeface="Futura LT Pro Book"/>
                <a:cs typeface="Futura LT Pro Book"/>
              </a:rPr>
              <a:t>Chapel Hill</a:t>
            </a:r>
            <a:r>
              <a:rPr lang="en-US" sz="2000" dirty="0">
                <a:solidFill>
                  <a:srgbClr val="FFFFFF"/>
                </a:solidFill>
                <a:latin typeface="Futura LT Pro Book"/>
                <a:cs typeface="Futura LT Pro Book"/>
              </a:rPr>
              <a:t>,</a:t>
            </a:r>
            <a:r>
              <a:rPr sz="2000" dirty="0">
                <a:solidFill>
                  <a:srgbClr val="FFFFFF"/>
                </a:solidFill>
                <a:latin typeface="Futura LT Pro Book"/>
                <a:cs typeface="Futura LT Pro Book"/>
              </a:rPr>
              <a:t> in pa</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tnership with </a:t>
            </a:r>
            <a:r>
              <a:rPr lang="en-US" sz="2000" dirty="0">
                <a:solidFill>
                  <a:srgbClr val="FFFFFF"/>
                </a:solidFill>
                <a:latin typeface="Futura LT Pro Book"/>
                <a:cs typeface="Futura LT Pro Book"/>
              </a:rPr>
              <a:t>ICF International; John Snow, Inc.; Management Sciences for Health; Palladium; and Tulane University.</a:t>
            </a:r>
            <a:r>
              <a:rPr sz="2000" spc="-54" dirty="0">
                <a:solidFill>
                  <a:srgbClr val="FFFFFF"/>
                </a:solidFill>
                <a:latin typeface="Futura LT Pro Book"/>
                <a:cs typeface="Futura LT Pro Book"/>
              </a:rPr>
              <a:t> </a:t>
            </a:r>
            <a:r>
              <a:rPr sz="2000" spc="-33" dirty="0">
                <a:solidFill>
                  <a:srgbClr val="FFFFFF"/>
                </a:solidFill>
                <a:latin typeface="Futura LT Pro Book"/>
                <a:cs typeface="Futura LT Pro Book"/>
              </a:rPr>
              <a:t>T</a:t>
            </a:r>
            <a:r>
              <a:rPr sz="2000" dirty="0">
                <a:solidFill>
                  <a:srgbClr val="FFFFFF"/>
                </a:solidFill>
                <a:latin typeface="Futura LT Pro Book"/>
                <a:cs typeface="Futura LT Pro Book"/>
              </a:rPr>
              <a:t>he views </a:t>
            </a:r>
            <a:r>
              <a:rPr sz="2000" spc="-11" dirty="0">
                <a:solidFill>
                  <a:srgbClr val="FFFFFF"/>
                </a:solidFill>
                <a:latin typeface="Futura LT Pro Book"/>
                <a:cs typeface="Futura LT Pro Book"/>
              </a:rPr>
              <a:t>e</a:t>
            </a:r>
            <a:r>
              <a:rPr sz="2000" dirty="0">
                <a:solidFill>
                  <a:srgbClr val="FFFFFF"/>
                </a:solidFill>
                <a:latin typeface="Futura LT Pro Book"/>
                <a:cs typeface="Futura LT Pro Book"/>
              </a:rPr>
              <a:t>xp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essed in this p</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esentation do not ne</a:t>
            </a:r>
            <a:r>
              <a:rPr sz="2000" spc="-21" dirty="0">
                <a:solidFill>
                  <a:srgbClr val="FFFFFF"/>
                </a:solidFill>
                <a:latin typeface="Futura LT Pro Book"/>
                <a:cs typeface="Futura LT Pro Book"/>
              </a:rPr>
              <a:t>c</a:t>
            </a:r>
            <a:r>
              <a:rPr sz="2000" dirty="0">
                <a:solidFill>
                  <a:srgbClr val="FFFFFF"/>
                </a:solidFill>
                <a:latin typeface="Futura LT Pro Book"/>
                <a:cs typeface="Futura LT Pro Book"/>
              </a:rPr>
              <a:t>essarily </a:t>
            </a:r>
            <a:r>
              <a:rPr sz="2000" spc="-33" dirty="0">
                <a:solidFill>
                  <a:srgbClr val="FFFFFF"/>
                </a:solidFill>
                <a:latin typeface="Futura LT Pro Book"/>
                <a:cs typeface="Futura LT Pro Book"/>
              </a:rPr>
              <a:t>r</a:t>
            </a:r>
            <a:r>
              <a:rPr sz="2000" dirty="0">
                <a:solidFill>
                  <a:srgbClr val="FFFFFF"/>
                </a:solidFill>
                <a:latin typeface="Futura LT Pro Book"/>
                <a:cs typeface="Futura LT Pro Book"/>
              </a:rPr>
              <a:t>eflect the views</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of</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USAID</a:t>
            </a:r>
            <a:r>
              <a:rPr sz="2000" spc="-11" dirty="0">
                <a:solidFill>
                  <a:srgbClr val="FFFFFF"/>
                </a:solidFill>
                <a:latin typeface="Futura LT Pro Book"/>
                <a:cs typeface="Futura LT Pro Book"/>
              </a:rPr>
              <a:t> </a:t>
            </a:r>
            <a:r>
              <a:rPr sz="2000" dirty="0">
                <a:solidFill>
                  <a:srgbClr val="FFFFFF"/>
                </a:solidFill>
                <a:latin typeface="Futura LT Pro Book"/>
                <a:cs typeface="Futura LT Pro Book"/>
              </a:rPr>
              <a:t>or the</a:t>
            </a:r>
            <a:r>
              <a:rPr sz="2000" spc="-21" dirty="0">
                <a:solidFill>
                  <a:srgbClr val="FFFFFF"/>
                </a:solidFill>
                <a:latin typeface="Futura LT Pro Book"/>
                <a:cs typeface="Futura LT Pro Book"/>
              </a:rPr>
              <a:t> </a:t>
            </a:r>
            <a:r>
              <a:rPr sz="2000" dirty="0">
                <a:solidFill>
                  <a:srgbClr val="FFFFFF"/>
                </a:solidFill>
                <a:latin typeface="Futura LT Pro Book"/>
                <a:cs typeface="Futura LT Pro Book"/>
              </a:rPr>
              <a:t>United States gove</a:t>
            </a:r>
            <a:r>
              <a:rPr sz="2000" spc="11" dirty="0">
                <a:solidFill>
                  <a:srgbClr val="FFFFFF"/>
                </a:solidFill>
                <a:latin typeface="Futura LT Pro Book"/>
                <a:cs typeface="Futura LT Pro Book"/>
              </a:rPr>
              <a:t>r</a:t>
            </a:r>
            <a:r>
              <a:rPr sz="2000" dirty="0">
                <a:solidFill>
                  <a:srgbClr val="FFFFFF"/>
                </a:solidFill>
                <a:latin typeface="Futura LT Pro Book"/>
                <a:cs typeface="Futura LT Pro Book"/>
              </a:rPr>
              <a:t>nment.</a:t>
            </a:r>
            <a:endParaRPr sz="2000" dirty="0">
              <a:solidFill>
                <a:prstClr val="black"/>
              </a:solidFill>
              <a:latin typeface="Futura LT Pro Book"/>
              <a:cs typeface="Futura LT Pro Book"/>
            </a:endParaRPr>
          </a:p>
          <a:p>
            <a:pPr marL="85057" defTabSz="665665">
              <a:spcBef>
                <a:spcPts val="597"/>
              </a:spcBef>
            </a:pPr>
            <a:endParaRPr lang="en-US" sz="2000" b="1" dirty="0">
              <a:solidFill>
                <a:srgbClr val="1E185F"/>
              </a:solidFill>
              <a:latin typeface="Futura LT Pro Book"/>
              <a:cs typeface="Futura LT Pro Book"/>
              <a:hlinkClick r:id="rId3"/>
            </a:endParaRPr>
          </a:p>
          <a:p>
            <a:pPr marL="85057" defTabSz="665665">
              <a:spcBef>
                <a:spcPts val="597"/>
              </a:spcBef>
            </a:pPr>
            <a:r>
              <a:rPr sz="2000" b="1" dirty="0">
                <a:solidFill>
                  <a:srgbClr val="1E185F"/>
                </a:solidFill>
                <a:latin typeface="Futura LT Pro Book"/>
                <a:cs typeface="Futura LT Pro Book"/>
                <a:hlinkClick r:id="rId3"/>
              </a:rPr>
              <a:t>ww</a:t>
            </a:r>
            <a:r>
              <a:rPr sz="2000" b="1" spc="-106" dirty="0">
                <a:solidFill>
                  <a:srgbClr val="1E185F"/>
                </a:solidFill>
                <a:latin typeface="Futura LT Pro Book"/>
                <a:cs typeface="Futura LT Pro Book"/>
                <a:hlinkClick r:id="rId3"/>
              </a:rPr>
              <a:t>w</a:t>
            </a:r>
            <a:r>
              <a:rPr sz="2000" b="1" dirty="0">
                <a:solidFill>
                  <a:srgbClr val="1E185F"/>
                </a:solidFill>
                <a:latin typeface="Futura LT Pro Book"/>
                <a:cs typeface="Futura LT Pro Book"/>
                <a:hlinkClick r:id="rId3"/>
              </a:rPr>
              <a:t>.measu</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eevaluation.o</a:t>
            </a:r>
            <a:r>
              <a:rPr sz="2000" b="1" spc="-11" dirty="0">
                <a:solidFill>
                  <a:srgbClr val="1E185F"/>
                </a:solidFill>
                <a:latin typeface="Futura LT Pro Book"/>
                <a:cs typeface="Futura LT Pro Book"/>
                <a:hlinkClick r:id="rId3"/>
              </a:rPr>
              <a:t>r</a:t>
            </a:r>
            <a:r>
              <a:rPr sz="2000" b="1" dirty="0">
                <a:solidFill>
                  <a:srgbClr val="1E185F"/>
                </a:solidFill>
                <a:latin typeface="Futura LT Pro Book"/>
                <a:cs typeface="Futura LT Pro Book"/>
                <a:hlinkClick r:id="rId3"/>
              </a:rPr>
              <a:t>g</a:t>
            </a:r>
            <a:endParaRPr sz="2000" dirty="0">
              <a:solidFill>
                <a:prstClr val="black"/>
              </a:solidFill>
              <a:latin typeface="Futura LT Pro Book"/>
              <a:cs typeface="Futura LT Pro Book"/>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grpSp>
        <p:nvGrpSpPr>
          <p:cNvPr id="8" name="Group 7"/>
          <p:cNvGrpSpPr/>
          <p:nvPr/>
        </p:nvGrpSpPr>
        <p:grpSpPr>
          <a:xfrm>
            <a:off x="7239000" y="6553200"/>
            <a:ext cx="2081893" cy="990600"/>
            <a:chOff x="7086600" y="6707546"/>
            <a:chExt cx="2081893" cy="990600"/>
          </a:xfrm>
        </p:grpSpPr>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6600" y="6707546"/>
              <a:ext cx="1158596" cy="990600"/>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58200" y="6859946"/>
              <a:ext cx="710293" cy="685800"/>
            </a:xfrm>
            <a:prstGeom prst="rect">
              <a:avLst/>
            </a:prstGeom>
          </p:spPr>
        </p:pic>
      </p:grpSp>
    </p:spTree>
    <p:extLst>
      <p:ext uri="{BB962C8B-B14F-4D97-AF65-F5344CB8AC3E}">
        <p14:creationId xmlns:p14="http://schemas.microsoft.com/office/powerpoint/2010/main" val="3223257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8"/>
          <p:cNvSpPr txBox="1"/>
          <p:nvPr/>
        </p:nvSpPr>
        <p:spPr>
          <a:xfrm>
            <a:off x="685800" y="533400"/>
            <a:ext cx="857614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normAutofit/>
          </a:bodyPr>
          <a:lstStyle>
            <a:defPPr>
              <a:defRPr lang="en-US"/>
            </a:defPPr>
            <a:lvl1pPr algn="ctr" fontAlgn="base">
              <a:spcBef>
                <a:spcPct val="0"/>
              </a:spcBef>
              <a:spcAft>
                <a:spcPct val="0"/>
              </a:spcAft>
              <a:defRPr sz="3500">
                <a:solidFill>
                  <a:srgbClr val="002A6C"/>
                </a:solidFill>
                <a:latin typeface="Gill Sans MT" panose="020B0502020104020203" pitchFamily="34" charset="0"/>
                <a:ea typeface="+mj-ea"/>
                <a:cs typeface="Arial" panose="020B0604020202020204" pitchFamily="34" charset="0"/>
              </a:defRPr>
            </a:lvl1pPr>
            <a:lvl2pPr algn="ctr" fontAlgn="base">
              <a:spcBef>
                <a:spcPct val="0"/>
              </a:spcBef>
              <a:spcAft>
                <a:spcPct val="0"/>
              </a:spcAft>
              <a:defRPr sz="3500">
                <a:solidFill>
                  <a:srgbClr val="002A6C"/>
                </a:solidFill>
                <a:latin typeface="Gill Sans MT" pitchFamily="34" charset="0"/>
                <a:cs typeface="Arial" charset="0"/>
              </a:defRPr>
            </a:lvl2pPr>
            <a:lvl3pPr algn="ctr" fontAlgn="base">
              <a:spcBef>
                <a:spcPct val="0"/>
              </a:spcBef>
              <a:spcAft>
                <a:spcPct val="0"/>
              </a:spcAft>
              <a:defRPr sz="3500">
                <a:solidFill>
                  <a:srgbClr val="002A6C"/>
                </a:solidFill>
                <a:latin typeface="Gill Sans MT" pitchFamily="34" charset="0"/>
                <a:cs typeface="Arial" charset="0"/>
              </a:defRPr>
            </a:lvl3pPr>
            <a:lvl4pPr algn="ctr" fontAlgn="base">
              <a:spcBef>
                <a:spcPct val="0"/>
              </a:spcBef>
              <a:spcAft>
                <a:spcPct val="0"/>
              </a:spcAft>
              <a:defRPr sz="3500">
                <a:solidFill>
                  <a:srgbClr val="002A6C"/>
                </a:solidFill>
                <a:latin typeface="Gill Sans MT" pitchFamily="34" charset="0"/>
                <a:cs typeface="Arial" charset="0"/>
              </a:defRPr>
            </a:lvl4pPr>
            <a:lvl5pPr algn="ctr" fontAlgn="base">
              <a:spcBef>
                <a:spcPct val="0"/>
              </a:spcBef>
              <a:spcAft>
                <a:spcPct val="0"/>
              </a:spcAft>
              <a:defRPr sz="3500">
                <a:solidFill>
                  <a:srgbClr val="002A6C"/>
                </a:solidFill>
                <a:latin typeface="Gill Sans MT" pitchFamily="34" charset="0"/>
                <a:cs typeface="Arial" charset="0"/>
              </a:defRPr>
            </a:lvl5pPr>
            <a:lvl6pPr marL="457200" algn="ctr" fontAlgn="base">
              <a:spcBef>
                <a:spcPct val="0"/>
              </a:spcBef>
              <a:spcAft>
                <a:spcPct val="0"/>
              </a:spcAft>
              <a:defRPr sz="3500">
                <a:solidFill>
                  <a:srgbClr val="002A6C"/>
                </a:solidFill>
                <a:latin typeface="Gill Sans MT" pitchFamily="34" charset="0"/>
                <a:cs typeface="Arial" charset="0"/>
              </a:defRPr>
            </a:lvl6pPr>
            <a:lvl7pPr marL="914400" algn="ctr" fontAlgn="base">
              <a:spcBef>
                <a:spcPct val="0"/>
              </a:spcBef>
              <a:spcAft>
                <a:spcPct val="0"/>
              </a:spcAft>
              <a:defRPr sz="3500">
                <a:solidFill>
                  <a:srgbClr val="002A6C"/>
                </a:solidFill>
                <a:latin typeface="Gill Sans MT" pitchFamily="34" charset="0"/>
                <a:cs typeface="Arial" charset="0"/>
              </a:defRPr>
            </a:lvl7pPr>
            <a:lvl8pPr marL="1371600" algn="ctr" fontAlgn="base">
              <a:spcBef>
                <a:spcPct val="0"/>
              </a:spcBef>
              <a:spcAft>
                <a:spcPct val="0"/>
              </a:spcAft>
              <a:defRPr sz="3500">
                <a:solidFill>
                  <a:srgbClr val="002A6C"/>
                </a:solidFill>
                <a:latin typeface="Gill Sans MT" pitchFamily="34" charset="0"/>
                <a:cs typeface="Arial" charset="0"/>
              </a:defRPr>
            </a:lvl8pPr>
            <a:lvl9pPr marL="1828800" algn="ctr" fontAlgn="base">
              <a:spcBef>
                <a:spcPct val="0"/>
              </a:spcBef>
              <a:spcAft>
                <a:spcPct val="0"/>
              </a:spcAft>
              <a:defRPr sz="3500">
                <a:solidFill>
                  <a:srgbClr val="002A6C"/>
                </a:solidFill>
                <a:latin typeface="Gill Sans MT" pitchFamily="34" charset="0"/>
                <a:cs typeface="Arial" charset="0"/>
              </a:defRPr>
            </a:lvl9pPr>
          </a:lstStyle>
          <a:p>
            <a:pPr algn="l"/>
            <a:r>
              <a:rPr sz="4400" b="1" dirty="0">
                <a:solidFill>
                  <a:schemeClr val="bg1"/>
                </a:solidFill>
                <a:latin typeface="Century Gothic" panose="020B0502020202020204" pitchFamily="34" charset="0"/>
                <a:cs typeface="Futura LT Pro Book"/>
              </a:rPr>
              <a:t>Session </a:t>
            </a:r>
            <a:r>
              <a:rPr lang="en-US" sz="4400" b="1" dirty="0">
                <a:solidFill>
                  <a:schemeClr val="bg1"/>
                </a:solidFill>
                <a:latin typeface="Century Gothic" panose="020B0502020202020204" pitchFamily="34" charset="0"/>
                <a:cs typeface="Futura LT Pro Book"/>
              </a:rPr>
              <a:t>o</a:t>
            </a:r>
            <a:r>
              <a:rPr sz="4400" b="1" dirty="0">
                <a:solidFill>
                  <a:schemeClr val="bg1"/>
                </a:solidFill>
                <a:latin typeface="Century Gothic" panose="020B0502020202020204" pitchFamily="34" charset="0"/>
                <a:cs typeface="Futura LT Pro Book"/>
              </a:rPr>
              <a:t>bjectives</a:t>
            </a:r>
          </a:p>
        </p:txBody>
      </p:sp>
      <p:sp>
        <p:nvSpPr>
          <p:cNvPr id="5" name="object 6"/>
          <p:cNvSpPr txBox="1"/>
          <p:nvPr/>
        </p:nvSpPr>
        <p:spPr>
          <a:xfrm>
            <a:off x="654089" y="1828800"/>
            <a:ext cx="9052560" cy="4663092"/>
          </a:xfrm>
          <a:prstGeom prst="rect">
            <a:avLst/>
          </a:prstGeom>
        </p:spPr>
        <p:txBody>
          <a:bodyPr wrap="square" lIns="0" tIns="0" rIns="0" bIns="0" rtlCol="0">
            <a:noAutofit/>
          </a:bodyPr>
          <a:lstStyle/>
          <a:p>
            <a:pPr marL="382059" marR="55271" indent="-382059" fontAlgn="base">
              <a:spcBef>
                <a:spcPct val="20000"/>
              </a:spcBef>
              <a:spcAft>
                <a:spcPct val="0"/>
              </a:spcAft>
              <a:buFont typeface="Arial" charset="0"/>
              <a:buChar char="•"/>
            </a:pPr>
            <a:r>
              <a:rPr sz="3200" dirty="0">
                <a:latin typeface="Century Gothic" panose="020B0502020202020204" pitchFamily="34" charset="0"/>
                <a:cs typeface="Times New Roman" pitchFamily="18" charset="0"/>
              </a:rPr>
              <a:t>Define the health system</a:t>
            </a:r>
            <a:r>
              <a:rPr lang="en-US" sz="3200" dirty="0">
                <a:latin typeface="Century Gothic" panose="020B0502020202020204" pitchFamily="34" charset="0"/>
                <a:cs typeface="Times New Roman" pitchFamily="18" charset="0"/>
              </a:rPr>
              <a:t> and </a:t>
            </a:r>
            <a:r>
              <a:rPr sz="3200" dirty="0">
                <a:latin typeface="Century Gothic" panose="020B0502020202020204" pitchFamily="34" charset="0"/>
                <a:cs typeface="Times New Roman" pitchFamily="18" charset="0"/>
              </a:rPr>
              <a:t>its generic functions</a:t>
            </a:r>
            <a:endParaRPr lang="en-US" sz="3200" dirty="0">
              <a:latin typeface="Century Gothic" panose="020B0502020202020204" pitchFamily="34" charset="0"/>
              <a:cs typeface="Times New Roman" pitchFamily="18" charset="0"/>
            </a:endParaRPr>
          </a:p>
          <a:p>
            <a:pPr marL="382059" marR="55271" indent="-382059" fontAlgn="base">
              <a:spcBef>
                <a:spcPct val="20000"/>
              </a:spcBef>
              <a:spcAft>
                <a:spcPct val="0"/>
              </a:spcAft>
              <a:buFont typeface="Arial" charset="0"/>
              <a:buChar char="•"/>
            </a:pPr>
            <a:r>
              <a:rPr sz="3200" dirty="0">
                <a:latin typeface="Century Gothic" panose="020B0502020202020204" pitchFamily="34" charset="0"/>
                <a:cs typeface="Times New Roman" pitchFamily="18" charset="0"/>
              </a:rPr>
              <a:t>Describe the relation</a:t>
            </a:r>
            <a:r>
              <a:rPr lang="en-US" sz="3200" dirty="0">
                <a:latin typeface="Century Gothic" panose="020B0502020202020204" pitchFamily="34" charset="0"/>
                <a:cs typeface="Times New Roman" pitchFamily="18" charset="0"/>
              </a:rPr>
              <a:t>ship</a:t>
            </a:r>
            <a:r>
              <a:rPr sz="3200" dirty="0">
                <a:latin typeface="Century Gothic" panose="020B0502020202020204" pitchFamily="34" charset="0"/>
                <a:cs typeface="Times New Roman" pitchFamily="18" charset="0"/>
              </a:rPr>
              <a:t> between the health</a:t>
            </a:r>
            <a:r>
              <a:rPr lang="en-US" sz="3200" dirty="0">
                <a:latin typeface="Century Gothic" panose="020B0502020202020204" pitchFamily="34" charset="0"/>
                <a:cs typeface="Times New Roman" pitchFamily="18" charset="0"/>
              </a:rPr>
              <a:t> </a:t>
            </a:r>
            <a:r>
              <a:rPr sz="3200" dirty="0">
                <a:latin typeface="Century Gothic" panose="020B0502020202020204" pitchFamily="34" charset="0"/>
                <a:cs typeface="Times New Roman" pitchFamily="18" charset="0"/>
              </a:rPr>
              <a:t>system and the health information system (HIS)</a:t>
            </a:r>
          </a:p>
          <a:p>
            <a:pPr marL="382059" marR="55271" indent="-382059" fontAlgn="base">
              <a:spcBef>
                <a:spcPct val="20000"/>
              </a:spcBef>
              <a:spcAft>
                <a:spcPct val="0"/>
              </a:spcAft>
              <a:buFont typeface="Arial" charset="0"/>
              <a:buChar char="•"/>
            </a:pPr>
            <a:r>
              <a:rPr sz="3200" dirty="0">
                <a:latin typeface="Century Gothic" panose="020B0502020202020204" pitchFamily="34" charset="0"/>
                <a:cs typeface="Times New Roman" pitchFamily="18" charset="0"/>
              </a:rPr>
              <a:t>Describe the relation</a:t>
            </a:r>
            <a:r>
              <a:rPr lang="en-US" sz="3200" dirty="0">
                <a:latin typeface="Century Gothic" panose="020B0502020202020204" pitchFamily="34" charset="0"/>
                <a:cs typeface="Times New Roman" pitchFamily="18" charset="0"/>
              </a:rPr>
              <a:t>ship</a:t>
            </a:r>
            <a:r>
              <a:rPr sz="3200" dirty="0">
                <a:latin typeface="Century Gothic" panose="020B0502020202020204" pitchFamily="34" charset="0"/>
                <a:cs typeface="Times New Roman" pitchFamily="18" charset="0"/>
              </a:rPr>
              <a:t> between the health system and the </a:t>
            </a:r>
            <a:r>
              <a:rPr lang="en-US" sz="3200" dirty="0">
                <a:latin typeface="Century Gothic" panose="020B0502020202020204" pitchFamily="34" charset="0"/>
                <a:cs typeface="Times New Roman" pitchFamily="18" charset="0"/>
              </a:rPr>
              <a:t>r</a:t>
            </a:r>
            <a:r>
              <a:rPr sz="3200" dirty="0">
                <a:latin typeface="Century Gothic" panose="020B0502020202020204" pitchFamily="34" charset="0"/>
                <a:cs typeface="Times New Roman" pitchFamily="18" charset="0"/>
              </a:rPr>
              <a:t>outine HIS (</a:t>
            </a:r>
            <a:r>
              <a:rPr lang="en-US" sz="3200" dirty="0">
                <a:latin typeface="Century Gothic" panose="020B0502020202020204" pitchFamily="34" charset="0"/>
                <a:cs typeface="Times New Roman" pitchFamily="18" charset="0"/>
              </a:rPr>
              <a:t>R</a:t>
            </a:r>
            <a:r>
              <a:rPr sz="3200" dirty="0">
                <a:latin typeface="Century Gothic" panose="020B0502020202020204" pitchFamily="34" charset="0"/>
                <a:cs typeface="Times New Roman" pitchFamily="18" charset="0"/>
              </a:rPr>
              <a:t>HIS)</a:t>
            </a:r>
          </a:p>
          <a:p>
            <a:pPr marR="374447" algn="r">
              <a:lnSpc>
                <a:spcPct val="95825"/>
              </a:lnSpc>
              <a:spcBef>
                <a:spcPts val="290"/>
              </a:spcBef>
            </a:pPr>
            <a:r>
              <a:rPr sz="2000" dirty="0">
                <a:solidFill>
                  <a:srgbClr val="FFFFFF"/>
                </a:solidFill>
                <a:latin typeface="Arial"/>
                <a:cs typeface="Arial"/>
              </a:rPr>
              <a:t>2</a:t>
            </a:r>
            <a:endParaRPr sz="2000" dirty="0">
              <a:latin typeface="Arial"/>
              <a:cs typeface="Arial"/>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spTree>
    <p:extLst>
      <p:ext uri="{BB962C8B-B14F-4D97-AF65-F5344CB8AC3E}">
        <p14:creationId xmlns:p14="http://schemas.microsoft.com/office/powerpoint/2010/main" val="2859716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16"/>
          <p:cNvSpPr/>
          <p:nvPr/>
        </p:nvSpPr>
        <p:spPr>
          <a:xfrm>
            <a:off x="0" y="0"/>
            <a:ext cx="10058400" cy="7772400"/>
          </a:xfrm>
          <a:custGeom>
            <a:avLst/>
            <a:gdLst/>
            <a:ahLst/>
            <a:cxnLst/>
            <a:rect l="l" t="t" r="r" b="b"/>
            <a:pathLst>
              <a:path w="9144000" h="6858000">
                <a:moveTo>
                  <a:pt x="9144000" y="0"/>
                </a:moveTo>
                <a:lnTo>
                  <a:pt x="0" y="0"/>
                </a:lnTo>
                <a:lnTo>
                  <a:pt x="0" y="6857998"/>
                </a:lnTo>
                <a:lnTo>
                  <a:pt x="9144000" y="6857998"/>
                </a:lnTo>
                <a:lnTo>
                  <a:pt x="9144000" y="0"/>
                </a:lnTo>
                <a:close/>
              </a:path>
            </a:pathLst>
          </a:custGeom>
          <a:noFill/>
        </p:spPr>
        <p:txBody>
          <a:bodyPr wrap="square" lIns="0" tIns="0" rIns="0" bIns="0" rtlCol="0">
            <a:noAutofit/>
          </a:bodyPr>
          <a:lstStyle/>
          <a:p>
            <a:endParaRPr dirty="0"/>
          </a:p>
        </p:txBody>
      </p:sp>
      <p:sp>
        <p:nvSpPr>
          <p:cNvPr id="4" name="Title 3"/>
          <p:cNvSpPr>
            <a:spLocks noGrp="1"/>
          </p:cNvSpPr>
          <p:nvPr>
            <p:ph type="title"/>
          </p:nvPr>
        </p:nvSpPr>
        <p:spPr>
          <a:xfrm>
            <a:off x="762000" y="469900"/>
            <a:ext cx="7950200" cy="1295400"/>
          </a:xfrm>
        </p:spPr>
        <p:txBody>
          <a:bodyPr>
            <a:normAutofit/>
          </a:bodyPr>
          <a:lstStyle/>
          <a:p>
            <a:pPr algn="l">
              <a:lnSpc>
                <a:spcPts val="3600"/>
              </a:lnSpc>
            </a:pPr>
            <a:r>
              <a:rPr lang="en-US" sz="3600" dirty="0">
                <a:latin typeface="Century Gothic" panose="020B0502020202020204" pitchFamily="34" charset="0"/>
              </a:rPr>
              <a:t>What is a health system and what are its components?</a:t>
            </a:r>
          </a:p>
        </p:txBody>
      </p:sp>
      <p:graphicFrame>
        <p:nvGraphicFramePr>
          <p:cNvPr id="2" name="Diagram 1"/>
          <p:cNvGraphicFramePr/>
          <p:nvPr>
            <p:extLst>
              <p:ext uri="{D42A27DB-BD31-4B8C-83A1-F6EECF244321}">
                <p14:modId xmlns:p14="http://schemas.microsoft.com/office/powerpoint/2010/main" val="288142352"/>
              </p:ext>
            </p:extLst>
          </p:nvPr>
        </p:nvGraphicFramePr>
        <p:xfrm>
          <a:off x="304800" y="1651000"/>
          <a:ext cx="9525000" cy="558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spTree>
    <p:extLst>
      <p:ext uri="{BB962C8B-B14F-4D97-AF65-F5344CB8AC3E}">
        <p14:creationId xmlns:p14="http://schemas.microsoft.com/office/powerpoint/2010/main" val="387119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19"/>
          <p:cNvSpPr txBox="1"/>
          <p:nvPr/>
        </p:nvSpPr>
        <p:spPr>
          <a:xfrm>
            <a:off x="228600" y="318120"/>
            <a:ext cx="9756231" cy="1324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noAutofit/>
          </a:bodyPr>
          <a:lstStyle>
            <a:lvl1pPr algn="ctr" fontAlgn="base">
              <a:spcBef>
                <a:spcPct val="0"/>
              </a:spcBef>
              <a:spcAft>
                <a:spcPct val="0"/>
              </a:spcAft>
              <a:defRPr sz="3500">
                <a:solidFill>
                  <a:srgbClr val="002A6C"/>
                </a:solidFill>
                <a:latin typeface="Gill Sans MT" panose="020B0502020104020203" pitchFamily="34" charset="0"/>
                <a:ea typeface="+mj-ea"/>
                <a:cs typeface="Arial" panose="020B0604020202020204" pitchFamily="34" charset="0"/>
              </a:defRPr>
            </a:lvl1pPr>
            <a:lvl2pPr algn="ctr" fontAlgn="base">
              <a:spcBef>
                <a:spcPct val="0"/>
              </a:spcBef>
              <a:spcAft>
                <a:spcPct val="0"/>
              </a:spcAft>
              <a:defRPr sz="3500">
                <a:solidFill>
                  <a:srgbClr val="002A6C"/>
                </a:solidFill>
                <a:latin typeface="Gill Sans MT" pitchFamily="34" charset="0"/>
                <a:cs typeface="Arial" charset="0"/>
              </a:defRPr>
            </a:lvl2pPr>
            <a:lvl3pPr algn="ctr" fontAlgn="base">
              <a:spcBef>
                <a:spcPct val="0"/>
              </a:spcBef>
              <a:spcAft>
                <a:spcPct val="0"/>
              </a:spcAft>
              <a:defRPr sz="3500">
                <a:solidFill>
                  <a:srgbClr val="002A6C"/>
                </a:solidFill>
                <a:latin typeface="Gill Sans MT" pitchFamily="34" charset="0"/>
                <a:cs typeface="Arial" charset="0"/>
              </a:defRPr>
            </a:lvl3pPr>
            <a:lvl4pPr algn="ctr" fontAlgn="base">
              <a:spcBef>
                <a:spcPct val="0"/>
              </a:spcBef>
              <a:spcAft>
                <a:spcPct val="0"/>
              </a:spcAft>
              <a:defRPr sz="3500">
                <a:solidFill>
                  <a:srgbClr val="002A6C"/>
                </a:solidFill>
                <a:latin typeface="Gill Sans MT" pitchFamily="34" charset="0"/>
                <a:cs typeface="Arial" charset="0"/>
              </a:defRPr>
            </a:lvl4pPr>
            <a:lvl5pPr algn="ctr" fontAlgn="base">
              <a:spcBef>
                <a:spcPct val="0"/>
              </a:spcBef>
              <a:spcAft>
                <a:spcPct val="0"/>
              </a:spcAft>
              <a:defRPr sz="3500">
                <a:solidFill>
                  <a:srgbClr val="002A6C"/>
                </a:solidFill>
                <a:latin typeface="Gill Sans MT" pitchFamily="34" charset="0"/>
                <a:cs typeface="Arial" charset="0"/>
              </a:defRPr>
            </a:lvl5pPr>
            <a:lvl6pPr marL="457200" algn="ctr" fontAlgn="base">
              <a:spcBef>
                <a:spcPct val="0"/>
              </a:spcBef>
              <a:spcAft>
                <a:spcPct val="0"/>
              </a:spcAft>
              <a:defRPr sz="3500">
                <a:solidFill>
                  <a:srgbClr val="002A6C"/>
                </a:solidFill>
                <a:latin typeface="Gill Sans MT" pitchFamily="34" charset="0"/>
                <a:cs typeface="Arial" charset="0"/>
              </a:defRPr>
            </a:lvl6pPr>
            <a:lvl7pPr marL="914400" algn="ctr" fontAlgn="base">
              <a:spcBef>
                <a:spcPct val="0"/>
              </a:spcBef>
              <a:spcAft>
                <a:spcPct val="0"/>
              </a:spcAft>
              <a:defRPr sz="3500">
                <a:solidFill>
                  <a:srgbClr val="002A6C"/>
                </a:solidFill>
                <a:latin typeface="Gill Sans MT" pitchFamily="34" charset="0"/>
                <a:cs typeface="Arial" charset="0"/>
              </a:defRPr>
            </a:lvl7pPr>
            <a:lvl8pPr marL="1371600" algn="ctr" fontAlgn="base">
              <a:spcBef>
                <a:spcPct val="0"/>
              </a:spcBef>
              <a:spcAft>
                <a:spcPct val="0"/>
              </a:spcAft>
              <a:defRPr sz="3500">
                <a:solidFill>
                  <a:srgbClr val="002A6C"/>
                </a:solidFill>
                <a:latin typeface="Gill Sans MT" pitchFamily="34" charset="0"/>
                <a:cs typeface="Arial" charset="0"/>
              </a:defRPr>
            </a:lvl8pPr>
            <a:lvl9pPr marL="1828800" algn="ctr" fontAlgn="base">
              <a:spcBef>
                <a:spcPct val="0"/>
              </a:spcBef>
              <a:spcAft>
                <a:spcPct val="0"/>
              </a:spcAft>
              <a:defRPr sz="3500">
                <a:solidFill>
                  <a:srgbClr val="002A6C"/>
                </a:solidFill>
                <a:latin typeface="Gill Sans MT" pitchFamily="34" charset="0"/>
                <a:cs typeface="Arial" charset="0"/>
              </a:defRPr>
            </a:lvl9pPr>
          </a:lstStyle>
          <a:p>
            <a:pPr algn="l"/>
            <a:r>
              <a:rPr lang="en-US" sz="4000" b="1" dirty="0">
                <a:solidFill>
                  <a:schemeClr val="bg1"/>
                </a:solidFill>
                <a:latin typeface="Century Gothic" panose="020B0502020202020204" pitchFamily="34" charset="0"/>
                <a:cs typeface="Futura LT Pro Book"/>
              </a:rPr>
              <a:t>Functions and goals of a health system</a:t>
            </a:r>
          </a:p>
        </p:txBody>
      </p:sp>
      <p:grpSp>
        <p:nvGrpSpPr>
          <p:cNvPr id="5" name="Group 4"/>
          <p:cNvGrpSpPr/>
          <p:nvPr/>
        </p:nvGrpSpPr>
        <p:grpSpPr>
          <a:xfrm>
            <a:off x="215795" y="1593537"/>
            <a:ext cx="9626809" cy="6448111"/>
            <a:chOff x="340896" y="1593537"/>
            <a:chExt cx="9626809" cy="6448111"/>
          </a:xfrm>
        </p:grpSpPr>
        <p:sp>
          <p:nvSpPr>
            <p:cNvPr id="6" name="object 44"/>
            <p:cNvSpPr/>
            <p:nvPr/>
          </p:nvSpPr>
          <p:spPr>
            <a:xfrm>
              <a:off x="1246823" y="2410883"/>
              <a:ext cx="2263140" cy="690880"/>
            </a:xfrm>
            <a:custGeom>
              <a:avLst/>
              <a:gdLst/>
              <a:ahLst/>
              <a:cxnLst/>
              <a:rect l="l" t="t" r="r" b="b"/>
              <a:pathLst>
                <a:path w="2057400" h="609600">
                  <a:moveTo>
                    <a:pt x="0" y="609600"/>
                  </a:moveTo>
                  <a:lnTo>
                    <a:pt x="2057400" y="609600"/>
                  </a:lnTo>
                  <a:lnTo>
                    <a:pt x="2057400" y="0"/>
                  </a:lnTo>
                  <a:lnTo>
                    <a:pt x="0" y="0"/>
                  </a:lnTo>
                  <a:lnTo>
                    <a:pt x="0" y="609600"/>
                  </a:lnTo>
                  <a:close/>
                </a:path>
              </a:pathLst>
            </a:custGeom>
            <a:solidFill>
              <a:srgbClr val="1E185F"/>
            </a:solidFill>
          </p:spPr>
          <p:txBody>
            <a:bodyPr wrap="square" lIns="0" tIns="0" rIns="0" bIns="0" rtlCol="0" anchor="ctr">
              <a:noAutofit/>
            </a:bodyPr>
            <a:lstStyle/>
            <a:p>
              <a:pPr marL="101967">
                <a:lnSpc>
                  <a:spcPct val="95825"/>
                </a:lnSpc>
              </a:pPr>
              <a:r>
                <a:rPr lang="en-US" b="1" dirty="0">
                  <a:solidFill>
                    <a:srgbClr val="FFFFFF"/>
                  </a:solidFill>
                  <a:latin typeface="Century Gothic" panose="020B0502020202020204" pitchFamily="34" charset="0"/>
                  <a:cs typeface="Arial"/>
                </a:rPr>
                <a:t>Service delivery</a:t>
              </a:r>
            </a:p>
          </p:txBody>
        </p:sp>
        <p:sp>
          <p:nvSpPr>
            <p:cNvPr id="7" name="object 42"/>
            <p:cNvSpPr/>
            <p:nvPr/>
          </p:nvSpPr>
          <p:spPr>
            <a:xfrm>
              <a:off x="1251682" y="3195320"/>
              <a:ext cx="2263140" cy="690880"/>
            </a:xfrm>
            <a:custGeom>
              <a:avLst/>
              <a:gdLst/>
              <a:ahLst/>
              <a:cxnLst/>
              <a:rect l="l" t="t" r="r" b="b"/>
              <a:pathLst>
                <a:path w="2057400" h="609600">
                  <a:moveTo>
                    <a:pt x="0" y="609600"/>
                  </a:moveTo>
                  <a:lnTo>
                    <a:pt x="2057400" y="609600"/>
                  </a:lnTo>
                  <a:lnTo>
                    <a:pt x="2057400" y="0"/>
                  </a:lnTo>
                  <a:lnTo>
                    <a:pt x="0" y="0"/>
                  </a:lnTo>
                  <a:lnTo>
                    <a:pt x="0" y="609600"/>
                  </a:lnTo>
                  <a:close/>
                </a:path>
              </a:pathLst>
            </a:custGeom>
            <a:solidFill>
              <a:srgbClr val="1E185F"/>
            </a:solidFill>
          </p:spPr>
          <p:txBody>
            <a:bodyPr wrap="square" lIns="0" tIns="0" rIns="0" bIns="0" rtlCol="0" anchor="ctr">
              <a:noAutofit/>
            </a:bodyPr>
            <a:lstStyle/>
            <a:p>
              <a:pPr marL="101967">
                <a:lnSpc>
                  <a:spcPct val="95825"/>
                </a:lnSpc>
              </a:pPr>
              <a:r>
                <a:rPr lang="en-US" b="1" dirty="0">
                  <a:solidFill>
                    <a:srgbClr val="FFFFFF"/>
                  </a:solidFill>
                  <a:latin typeface="Century Gothic" panose="020B0502020202020204" pitchFamily="34" charset="0"/>
                  <a:cs typeface="Arial"/>
                </a:rPr>
                <a:t>Human resources</a:t>
              </a:r>
              <a:endParaRPr b="1" dirty="0">
                <a:solidFill>
                  <a:srgbClr val="FFFFFF"/>
                </a:solidFill>
                <a:latin typeface="Century Gothic" panose="020B0502020202020204" pitchFamily="34" charset="0"/>
                <a:cs typeface="Arial"/>
              </a:endParaRPr>
            </a:p>
          </p:txBody>
        </p:sp>
        <p:sp>
          <p:nvSpPr>
            <p:cNvPr id="8" name="object 40"/>
            <p:cNvSpPr/>
            <p:nvPr/>
          </p:nvSpPr>
          <p:spPr>
            <a:xfrm>
              <a:off x="1225494" y="4728039"/>
              <a:ext cx="2289328" cy="786619"/>
            </a:xfrm>
            <a:custGeom>
              <a:avLst/>
              <a:gdLst/>
              <a:ahLst/>
              <a:cxnLst/>
              <a:rect l="l" t="t" r="r" b="b"/>
              <a:pathLst>
                <a:path w="2057400" h="609600">
                  <a:moveTo>
                    <a:pt x="0" y="609600"/>
                  </a:moveTo>
                  <a:lnTo>
                    <a:pt x="2057400" y="609600"/>
                  </a:lnTo>
                  <a:lnTo>
                    <a:pt x="2057400" y="0"/>
                  </a:lnTo>
                  <a:lnTo>
                    <a:pt x="0" y="0"/>
                  </a:lnTo>
                  <a:lnTo>
                    <a:pt x="0" y="609600"/>
                  </a:lnTo>
                  <a:close/>
                </a:path>
              </a:pathLst>
            </a:custGeom>
            <a:solidFill>
              <a:srgbClr val="1E185F"/>
            </a:solidFill>
          </p:spPr>
          <p:txBody>
            <a:bodyPr wrap="square" lIns="0" tIns="0" rIns="0" bIns="0" rtlCol="0" anchor="ctr">
              <a:noAutofit/>
            </a:bodyPr>
            <a:lstStyle/>
            <a:p>
              <a:pPr marL="101882"/>
              <a:r>
                <a:rPr lang="en-US" b="1" dirty="0">
                  <a:solidFill>
                    <a:srgbClr val="FFFFFF"/>
                  </a:solidFill>
                  <a:latin typeface="Century Gothic" panose="020B0502020202020204" pitchFamily="34" charset="0"/>
                  <a:cs typeface="Arial"/>
                </a:rPr>
                <a:t>Commodities </a:t>
              </a:r>
            </a:p>
            <a:p>
              <a:pPr marL="101882"/>
              <a:r>
                <a:rPr lang="en-US" b="1" dirty="0">
                  <a:solidFill>
                    <a:srgbClr val="FFFFFF"/>
                  </a:solidFill>
                  <a:latin typeface="Century Gothic" panose="020B0502020202020204" pitchFamily="34" charset="0"/>
                  <a:cs typeface="Arial"/>
                </a:rPr>
                <a:t>infrastructure</a:t>
              </a:r>
              <a:endParaRPr b="1" dirty="0">
                <a:solidFill>
                  <a:srgbClr val="FFFFFF"/>
                </a:solidFill>
                <a:latin typeface="Century Gothic" panose="020B0502020202020204" pitchFamily="34" charset="0"/>
                <a:cs typeface="Arial"/>
              </a:endParaRPr>
            </a:p>
          </p:txBody>
        </p:sp>
        <p:sp>
          <p:nvSpPr>
            <p:cNvPr id="9" name="object 38"/>
            <p:cNvSpPr/>
            <p:nvPr/>
          </p:nvSpPr>
          <p:spPr>
            <a:xfrm>
              <a:off x="1246823" y="6316241"/>
              <a:ext cx="2263140" cy="604520"/>
            </a:xfrm>
            <a:custGeom>
              <a:avLst/>
              <a:gdLst/>
              <a:ahLst/>
              <a:cxnLst/>
              <a:rect l="l" t="t" r="r" b="b"/>
              <a:pathLst>
                <a:path w="2057400" h="762000">
                  <a:moveTo>
                    <a:pt x="0" y="762000"/>
                  </a:moveTo>
                  <a:lnTo>
                    <a:pt x="2057400" y="762000"/>
                  </a:lnTo>
                  <a:lnTo>
                    <a:pt x="2057400" y="0"/>
                  </a:lnTo>
                  <a:lnTo>
                    <a:pt x="0" y="0"/>
                  </a:lnTo>
                  <a:lnTo>
                    <a:pt x="0" y="762000"/>
                  </a:lnTo>
                  <a:close/>
                </a:path>
              </a:pathLst>
            </a:custGeom>
            <a:solidFill>
              <a:srgbClr val="1E185F"/>
            </a:solidFill>
          </p:spPr>
          <p:txBody>
            <a:bodyPr wrap="square" lIns="0" tIns="0" rIns="0" bIns="0" rtlCol="0" anchor="ctr">
              <a:noAutofit/>
            </a:bodyPr>
            <a:lstStyle/>
            <a:p>
              <a:pPr marL="101882"/>
              <a:r>
                <a:rPr lang="en-US" b="1" dirty="0">
                  <a:solidFill>
                    <a:srgbClr val="FFFFFF"/>
                  </a:solidFill>
                  <a:latin typeface="Century Gothic" panose="020B0502020202020204" pitchFamily="34" charset="0"/>
                  <a:cs typeface="Arial"/>
                </a:rPr>
                <a:t>Leadership and governance</a:t>
              </a:r>
              <a:endParaRPr b="1" dirty="0">
                <a:solidFill>
                  <a:srgbClr val="FFFFFF"/>
                </a:solidFill>
                <a:latin typeface="Century Gothic" panose="020B0502020202020204" pitchFamily="34" charset="0"/>
                <a:cs typeface="Arial"/>
              </a:endParaRPr>
            </a:p>
          </p:txBody>
        </p:sp>
        <p:sp>
          <p:nvSpPr>
            <p:cNvPr id="10" name="object 36"/>
            <p:cNvSpPr/>
            <p:nvPr/>
          </p:nvSpPr>
          <p:spPr>
            <a:xfrm>
              <a:off x="340896" y="2403754"/>
              <a:ext cx="586740" cy="4517007"/>
            </a:xfrm>
            <a:custGeom>
              <a:avLst/>
              <a:gdLst/>
              <a:ahLst/>
              <a:cxnLst/>
              <a:rect l="l" t="t" r="r" b="b"/>
              <a:pathLst>
                <a:path w="533400" h="3505200">
                  <a:moveTo>
                    <a:pt x="0" y="3505200"/>
                  </a:moveTo>
                  <a:lnTo>
                    <a:pt x="533400" y="3505200"/>
                  </a:lnTo>
                  <a:lnTo>
                    <a:pt x="533400" y="0"/>
                  </a:lnTo>
                  <a:lnTo>
                    <a:pt x="0" y="0"/>
                  </a:lnTo>
                  <a:lnTo>
                    <a:pt x="0" y="3505200"/>
                  </a:lnTo>
                  <a:close/>
                </a:path>
              </a:pathLst>
            </a:custGeom>
            <a:solidFill>
              <a:srgbClr val="8F8CAF"/>
            </a:solidFill>
          </p:spPr>
          <p:txBody>
            <a:bodyPr wrap="square" lIns="0" tIns="0" rIns="0" bIns="0" rtlCol="0" anchor="ctr">
              <a:noAutofit/>
            </a:bodyPr>
            <a:lstStyle/>
            <a:p>
              <a:pPr algn="ctr">
                <a:lnSpc>
                  <a:spcPct val="85000"/>
                </a:lnSpc>
                <a:spcBef>
                  <a:spcPct val="0"/>
                </a:spcBef>
                <a:spcAft>
                  <a:spcPct val="0"/>
                </a:spcAft>
              </a:pPr>
              <a:r>
                <a:rPr lang="en-US" altLang="en-US" b="1" dirty="0">
                  <a:solidFill>
                    <a:srgbClr val="FFFFFF"/>
                  </a:solidFill>
                  <a:latin typeface="Century Gothic" panose="020B0502020202020204" pitchFamily="34" charset="0"/>
                </a:rPr>
                <a:t>I</a:t>
              </a:r>
            </a:p>
            <a:p>
              <a:pPr algn="ctr">
                <a:lnSpc>
                  <a:spcPct val="85000"/>
                </a:lnSpc>
                <a:spcBef>
                  <a:spcPct val="0"/>
                </a:spcBef>
                <a:spcAft>
                  <a:spcPct val="0"/>
                </a:spcAft>
              </a:pPr>
              <a:endParaRPr lang="en-US" altLang="en-US" b="1" dirty="0">
                <a:solidFill>
                  <a:srgbClr val="FFFFFF"/>
                </a:solidFill>
                <a:latin typeface="Century Gothic" panose="020B0502020202020204" pitchFamily="34" charset="0"/>
              </a:endParaRPr>
            </a:p>
            <a:p>
              <a:pPr algn="ctr">
                <a:lnSpc>
                  <a:spcPct val="85000"/>
                </a:lnSpc>
                <a:spcBef>
                  <a:spcPct val="0"/>
                </a:spcBef>
                <a:spcAft>
                  <a:spcPct val="0"/>
                </a:spcAft>
              </a:pPr>
              <a:r>
                <a:rPr lang="en-US" altLang="en-US" b="1" dirty="0">
                  <a:solidFill>
                    <a:srgbClr val="FFFFFF"/>
                  </a:solidFill>
                  <a:latin typeface="Century Gothic" panose="020B0502020202020204" pitchFamily="34" charset="0"/>
                </a:rPr>
                <a:t>N</a:t>
              </a:r>
            </a:p>
            <a:p>
              <a:pPr algn="ctr">
                <a:lnSpc>
                  <a:spcPct val="85000"/>
                </a:lnSpc>
                <a:spcBef>
                  <a:spcPct val="0"/>
                </a:spcBef>
                <a:spcAft>
                  <a:spcPct val="0"/>
                </a:spcAft>
              </a:pPr>
              <a:endParaRPr lang="en-US" altLang="en-US" b="1" dirty="0">
                <a:solidFill>
                  <a:srgbClr val="FFFFFF"/>
                </a:solidFill>
                <a:latin typeface="Century Gothic" panose="020B0502020202020204" pitchFamily="34" charset="0"/>
              </a:endParaRPr>
            </a:p>
            <a:p>
              <a:pPr algn="ctr">
                <a:lnSpc>
                  <a:spcPct val="85000"/>
                </a:lnSpc>
                <a:spcBef>
                  <a:spcPct val="0"/>
                </a:spcBef>
                <a:spcAft>
                  <a:spcPct val="0"/>
                </a:spcAft>
              </a:pPr>
              <a:r>
                <a:rPr lang="en-US" altLang="en-US" b="1" dirty="0">
                  <a:solidFill>
                    <a:srgbClr val="FFFFFF"/>
                  </a:solidFill>
                  <a:latin typeface="Century Gothic" panose="020B0502020202020204" pitchFamily="34" charset="0"/>
                </a:rPr>
                <a:t>P</a:t>
              </a:r>
            </a:p>
            <a:p>
              <a:pPr algn="ctr">
                <a:lnSpc>
                  <a:spcPct val="85000"/>
                </a:lnSpc>
                <a:spcBef>
                  <a:spcPct val="0"/>
                </a:spcBef>
                <a:spcAft>
                  <a:spcPct val="0"/>
                </a:spcAft>
              </a:pPr>
              <a:endParaRPr lang="en-US" altLang="en-US" b="1" dirty="0">
                <a:solidFill>
                  <a:srgbClr val="FFFFFF"/>
                </a:solidFill>
                <a:latin typeface="Century Gothic" panose="020B0502020202020204" pitchFamily="34" charset="0"/>
              </a:endParaRPr>
            </a:p>
            <a:p>
              <a:pPr algn="ctr">
                <a:lnSpc>
                  <a:spcPct val="85000"/>
                </a:lnSpc>
                <a:spcBef>
                  <a:spcPct val="0"/>
                </a:spcBef>
                <a:spcAft>
                  <a:spcPct val="0"/>
                </a:spcAft>
              </a:pPr>
              <a:r>
                <a:rPr lang="en-US" altLang="en-US" b="1" dirty="0">
                  <a:solidFill>
                    <a:srgbClr val="FFFFFF"/>
                  </a:solidFill>
                  <a:latin typeface="Century Gothic" panose="020B0502020202020204" pitchFamily="34" charset="0"/>
                </a:rPr>
                <a:t>U</a:t>
              </a:r>
            </a:p>
            <a:p>
              <a:pPr algn="ctr">
                <a:lnSpc>
                  <a:spcPct val="85000"/>
                </a:lnSpc>
                <a:spcBef>
                  <a:spcPct val="0"/>
                </a:spcBef>
                <a:spcAft>
                  <a:spcPct val="0"/>
                </a:spcAft>
              </a:pPr>
              <a:endParaRPr lang="en-US" altLang="en-US" b="1" dirty="0">
                <a:solidFill>
                  <a:srgbClr val="FFFFFF"/>
                </a:solidFill>
                <a:latin typeface="Century Gothic" panose="020B0502020202020204" pitchFamily="34" charset="0"/>
              </a:endParaRPr>
            </a:p>
            <a:p>
              <a:pPr algn="ctr">
                <a:lnSpc>
                  <a:spcPct val="85000"/>
                </a:lnSpc>
                <a:spcBef>
                  <a:spcPct val="0"/>
                </a:spcBef>
                <a:spcAft>
                  <a:spcPct val="0"/>
                </a:spcAft>
              </a:pPr>
              <a:r>
                <a:rPr lang="en-US" altLang="en-US" b="1" dirty="0">
                  <a:solidFill>
                    <a:srgbClr val="FFFFFF"/>
                  </a:solidFill>
                  <a:latin typeface="Century Gothic" panose="020B0502020202020204" pitchFamily="34" charset="0"/>
                </a:rPr>
                <a:t>T</a:t>
              </a:r>
            </a:p>
            <a:p>
              <a:pPr algn="ctr">
                <a:lnSpc>
                  <a:spcPct val="85000"/>
                </a:lnSpc>
                <a:spcBef>
                  <a:spcPct val="0"/>
                </a:spcBef>
                <a:spcAft>
                  <a:spcPct val="0"/>
                </a:spcAft>
              </a:pPr>
              <a:endParaRPr lang="en-US" altLang="en-US" b="1" dirty="0">
                <a:solidFill>
                  <a:srgbClr val="FFFFFF"/>
                </a:solidFill>
                <a:latin typeface="Century Gothic" panose="020B0502020202020204" pitchFamily="34" charset="0"/>
              </a:endParaRPr>
            </a:p>
            <a:p>
              <a:pPr algn="ctr">
                <a:lnSpc>
                  <a:spcPct val="85000"/>
                </a:lnSpc>
                <a:spcBef>
                  <a:spcPct val="0"/>
                </a:spcBef>
                <a:spcAft>
                  <a:spcPct val="0"/>
                </a:spcAft>
              </a:pPr>
              <a:r>
                <a:rPr lang="en-US" altLang="en-US" b="1" dirty="0">
                  <a:solidFill>
                    <a:srgbClr val="FFFFFF"/>
                  </a:solidFill>
                  <a:latin typeface="Century Gothic" panose="020B0502020202020204" pitchFamily="34" charset="0"/>
                </a:rPr>
                <a:t>S</a:t>
              </a:r>
            </a:p>
          </p:txBody>
        </p:sp>
        <p:sp>
          <p:nvSpPr>
            <p:cNvPr id="11" name="object 34"/>
            <p:cNvSpPr/>
            <p:nvPr/>
          </p:nvSpPr>
          <p:spPr>
            <a:xfrm>
              <a:off x="6368645" y="3344955"/>
              <a:ext cx="3103015" cy="960455"/>
            </a:xfrm>
            <a:custGeom>
              <a:avLst/>
              <a:gdLst/>
              <a:ahLst/>
              <a:cxnLst/>
              <a:rect l="l" t="t" r="r" b="b"/>
              <a:pathLst>
                <a:path w="2590800" h="762000">
                  <a:moveTo>
                    <a:pt x="0" y="762000"/>
                  </a:moveTo>
                  <a:lnTo>
                    <a:pt x="2590800" y="762000"/>
                  </a:lnTo>
                  <a:lnTo>
                    <a:pt x="2590800" y="0"/>
                  </a:lnTo>
                  <a:lnTo>
                    <a:pt x="0" y="0"/>
                  </a:lnTo>
                  <a:lnTo>
                    <a:pt x="0" y="762000"/>
                  </a:lnTo>
                  <a:close/>
                </a:path>
              </a:pathLst>
            </a:custGeom>
            <a:solidFill>
              <a:srgbClr val="565287"/>
            </a:solidFill>
          </p:spPr>
          <p:txBody>
            <a:bodyPr wrap="square" lIns="0" tIns="0" rIns="0" bIns="0" rtlCol="0" anchor="ctr">
              <a:noAutofit/>
            </a:bodyPr>
            <a:lstStyle/>
            <a:p>
              <a:pPr marL="101882" marR="917598">
                <a:lnSpc>
                  <a:spcPct val="99754"/>
                </a:lnSpc>
                <a:spcBef>
                  <a:spcPts val="535"/>
                </a:spcBef>
              </a:pPr>
              <a:r>
                <a:rPr lang="en-US" b="1" dirty="0">
                  <a:solidFill>
                    <a:srgbClr val="FFFFFF"/>
                  </a:solidFill>
                  <a:latin typeface="Century Gothic" panose="020B0502020202020204" pitchFamily="34" charset="0"/>
                </a:rPr>
                <a:t>Responsiveness</a:t>
              </a:r>
            </a:p>
          </p:txBody>
        </p:sp>
        <p:sp>
          <p:nvSpPr>
            <p:cNvPr id="12" name="object 32"/>
            <p:cNvSpPr/>
            <p:nvPr/>
          </p:nvSpPr>
          <p:spPr>
            <a:xfrm>
              <a:off x="6368644" y="2438892"/>
              <a:ext cx="3103016" cy="662871"/>
            </a:xfrm>
            <a:custGeom>
              <a:avLst/>
              <a:gdLst/>
              <a:ahLst/>
              <a:cxnLst/>
              <a:rect l="l" t="t" r="r" b="b"/>
              <a:pathLst>
                <a:path w="2590800" h="990600">
                  <a:moveTo>
                    <a:pt x="0" y="990600"/>
                  </a:moveTo>
                  <a:lnTo>
                    <a:pt x="2590800" y="990600"/>
                  </a:lnTo>
                  <a:lnTo>
                    <a:pt x="2590800" y="0"/>
                  </a:lnTo>
                  <a:lnTo>
                    <a:pt x="0" y="0"/>
                  </a:lnTo>
                  <a:lnTo>
                    <a:pt x="0" y="990600"/>
                  </a:lnTo>
                  <a:close/>
                </a:path>
              </a:pathLst>
            </a:custGeom>
            <a:solidFill>
              <a:srgbClr val="565287"/>
            </a:solidFill>
          </p:spPr>
          <p:txBody>
            <a:bodyPr wrap="square" lIns="0" tIns="0" rIns="0" bIns="0" rtlCol="0" anchor="ctr">
              <a:noAutofit/>
            </a:bodyPr>
            <a:lstStyle/>
            <a:p>
              <a:pPr marL="101882" marR="917598">
                <a:lnSpc>
                  <a:spcPct val="99754"/>
                </a:lnSpc>
                <a:spcBef>
                  <a:spcPts val="535"/>
                </a:spcBef>
              </a:pPr>
              <a:r>
                <a:rPr lang="en-US" b="1" dirty="0">
                  <a:solidFill>
                    <a:srgbClr val="FFFFFF"/>
                  </a:solidFill>
                  <a:latin typeface="Century Gothic" panose="020B0502020202020204" pitchFamily="34" charset="0"/>
                </a:rPr>
                <a:t>Improved health</a:t>
              </a:r>
              <a:endParaRPr lang="en-US" dirty="0">
                <a:latin typeface="Century Gothic" panose="020B0502020202020204" pitchFamily="34" charset="0"/>
                <a:cs typeface="Arial"/>
              </a:endParaRPr>
            </a:p>
          </p:txBody>
        </p:sp>
        <p:sp>
          <p:nvSpPr>
            <p:cNvPr id="13" name="object 30"/>
            <p:cNvSpPr/>
            <p:nvPr/>
          </p:nvSpPr>
          <p:spPr>
            <a:xfrm>
              <a:off x="6383658" y="5926161"/>
              <a:ext cx="3088003" cy="910744"/>
            </a:xfrm>
            <a:custGeom>
              <a:avLst/>
              <a:gdLst/>
              <a:ahLst/>
              <a:cxnLst/>
              <a:rect l="l" t="t" r="r" b="b"/>
              <a:pathLst>
                <a:path w="2590800" h="914400">
                  <a:moveTo>
                    <a:pt x="0" y="914400"/>
                  </a:moveTo>
                  <a:lnTo>
                    <a:pt x="2590800" y="914400"/>
                  </a:lnTo>
                  <a:lnTo>
                    <a:pt x="2590800" y="0"/>
                  </a:lnTo>
                  <a:lnTo>
                    <a:pt x="0" y="0"/>
                  </a:lnTo>
                  <a:lnTo>
                    <a:pt x="0" y="914400"/>
                  </a:lnTo>
                  <a:close/>
                </a:path>
              </a:pathLst>
            </a:custGeom>
            <a:solidFill>
              <a:srgbClr val="565287"/>
            </a:solidFill>
          </p:spPr>
          <p:txBody>
            <a:bodyPr wrap="none" lIns="0" tIns="0" rIns="182880" bIns="0" rtlCol="0" anchor="ctr">
              <a:noAutofit/>
            </a:bodyPr>
            <a:lstStyle/>
            <a:p>
              <a:pPr marL="101882" marR="1252379">
                <a:lnSpc>
                  <a:spcPct val="100041"/>
                </a:lnSpc>
                <a:spcBef>
                  <a:spcPts val="479"/>
                </a:spcBef>
              </a:pPr>
              <a:r>
                <a:rPr lang="en-US" b="1" dirty="0">
                  <a:solidFill>
                    <a:srgbClr val="FFFFFF"/>
                  </a:solidFill>
                  <a:latin typeface="Century Gothic" panose="020B0502020202020204" pitchFamily="34" charset="0"/>
                  <a:cs typeface="Arial"/>
                </a:rPr>
                <a:t>Improved efficiency</a:t>
              </a:r>
              <a:endParaRPr lang="en-US" dirty="0">
                <a:latin typeface="Century Gothic" panose="020B0502020202020204" pitchFamily="34" charset="0"/>
                <a:cs typeface="Arial"/>
              </a:endParaRPr>
            </a:p>
          </p:txBody>
        </p:sp>
        <p:sp>
          <p:nvSpPr>
            <p:cNvPr id="14" name="object 28"/>
            <p:cNvSpPr/>
            <p:nvPr/>
          </p:nvSpPr>
          <p:spPr>
            <a:xfrm>
              <a:off x="4357508" y="3101764"/>
              <a:ext cx="1508760" cy="597323"/>
            </a:xfrm>
            <a:custGeom>
              <a:avLst/>
              <a:gdLst/>
              <a:ahLst/>
              <a:cxnLst/>
              <a:rect l="l" t="t" r="r" b="b"/>
              <a:pathLst>
                <a:path w="1371600" h="304800">
                  <a:moveTo>
                    <a:pt x="0" y="304800"/>
                  </a:moveTo>
                  <a:lnTo>
                    <a:pt x="1371600" y="304800"/>
                  </a:lnTo>
                  <a:lnTo>
                    <a:pt x="1371600" y="0"/>
                  </a:lnTo>
                  <a:lnTo>
                    <a:pt x="0" y="0"/>
                  </a:lnTo>
                  <a:lnTo>
                    <a:pt x="0" y="304800"/>
                  </a:lnTo>
                  <a:close/>
                </a:path>
              </a:pathLst>
            </a:custGeom>
            <a:solidFill>
              <a:srgbClr val="8F8CAF"/>
            </a:solidFill>
          </p:spPr>
          <p:txBody>
            <a:bodyPr wrap="square" lIns="0" tIns="0" rIns="0" bIns="0" rtlCol="0" anchor="ctr">
              <a:noAutofit/>
            </a:bodyPr>
            <a:lstStyle/>
            <a:p>
              <a:pPr algn="ctr"/>
              <a:r>
                <a:rPr lang="en-US" b="1" spc="-4" dirty="0">
                  <a:solidFill>
                    <a:srgbClr val="FFFFFF"/>
                  </a:solidFill>
                  <a:latin typeface="Century Gothic" panose="020B0502020202020204" pitchFamily="34" charset="0"/>
                  <a:cs typeface="Arial"/>
                </a:rPr>
                <a:t>Q</a:t>
              </a:r>
              <a:r>
                <a:rPr lang="en-US" b="1" dirty="0">
                  <a:solidFill>
                    <a:srgbClr val="FFFFFF"/>
                  </a:solidFill>
                  <a:latin typeface="Century Gothic" panose="020B0502020202020204" pitchFamily="34" charset="0"/>
                  <a:cs typeface="Arial"/>
                </a:rPr>
                <a:t>uali</a:t>
              </a:r>
              <a:r>
                <a:rPr lang="en-US" b="1" spc="4" dirty="0">
                  <a:solidFill>
                    <a:srgbClr val="FFFFFF"/>
                  </a:solidFill>
                  <a:latin typeface="Century Gothic" panose="020B0502020202020204" pitchFamily="34" charset="0"/>
                  <a:cs typeface="Arial"/>
                </a:rPr>
                <a:t>t</a:t>
              </a:r>
              <a:r>
                <a:rPr lang="en-US" b="1" dirty="0">
                  <a:solidFill>
                    <a:srgbClr val="FFFFFF"/>
                  </a:solidFill>
                  <a:latin typeface="Century Gothic" panose="020B0502020202020204" pitchFamily="34" charset="0"/>
                  <a:cs typeface="Arial"/>
                </a:rPr>
                <a:t>y</a:t>
              </a:r>
              <a:endParaRPr dirty="0">
                <a:latin typeface="Century Gothic" panose="020B0502020202020204" pitchFamily="34" charset="0"/>
              </a:endParaRPr>
            </a:p>
          </p:txBody>
        </p:sp>
        <p:sp>
          <p:nvSpPr>
            <p:cNvPr id="15" name="object 26"/>
            <p:cNvSpPr/>
            <p:nvPr/>
          </p:nvSpPr>
          <p:spPr>
            <a:xfrm>
              <a:off x="4357508" y="3801031"/>
              <a:ext cx="1508760" cy="573351"/>
            </a:xfrm>
            <a:custGeom>
              <a:avLst/>
              <a:gdLst/>
              <a:ahLst/>
              <a:cxnLst/>
              <a:rect l="l" t="t" r="r" b="b"/>
              <a:pathLst>
                <a:path w="1371600" h="304800">
                  <a:moveTo>
                    <a:pt x="0" y="304800"/>
                  </a:moveTo>
                  <a:lnTo>
                    <a:pt x="1371600" y="304800"/>
                  </a:lnTo>
                  <a:lnTo>
                    <a:pt x="1371600" y="0"/>
                  </a:lnTo>
                  <a:lnTo>
                    <a:pt x="0" y="0"/>
                  </a:lnTo>
                  <a:lnTo>
                    <a:pt x="0" y="304800"/>
                  </a:lnTo>
                  <a:close/>
                </a:path>
              </a:pathLst>
            </a:custGeom>
            <a:solidFill>
              <a:srgbClr val="8F8CAF"/>
            </a:solidFill>
          </p:spPr>
          <p:txBody>
            <a:bodyPr wrap="square" lIns="0" tIns="0" rIns="0" bIns="0" rtlCol="0" anchor="ctr">
              <a:noAutofit/>
            </a:bodyPr>
            <a:lstStyle/>
            <a:p>
              <a:pPr algn="ctr"/>
              <a:r>
                <a:rPr lang="en-US" b="1" dirty="0">
                  <a:solidFill>
                    <a:srgbClr val="FFFFFF"/>
                  </a:solidFill>
                  <a:latin typeface="Century Gothic" panose="020B0502020202020204" pitchFamily="34" charset="0"/>
                  <a:cs typeface="Arial"/>
                </a:rPr>
                <a:t>Co</a:t>
              </a:r>
              <a:r>
                <a:rPr lang="en-US" b="1" spc="-43" dirty="0">
                  <a:solidFill>
                    <a:srgbClr val="FFFFFF"/>
                  </a:solidFill>
                  <a:latin typeface="Century Gothic" panose="020B0502020202020204" pitchFamily="34" charset="0"/>
                  <a:cs typeface="Arial"/>
                </a:rPr>
                <a:t>v</a:t>
              </a:r>
              <a:r>
                <a:rPr lang="en-US" b="1" dirty="0">
                  <a:solidFill>
                    <a:srgbClr val="FFFFFF"/>
                  </a:solidFill>
                  <a:latin typeface="Century Gothic" panose="020B0502020202020204" pitchFamily="34" charset="0"/>
                  <a:cs typeface="Arial"/>
                </a:rPr>
                <a:t>erag</a:t>
              </a:r>
              <a:r>
                <a:rPr lang="en-US" b="1" dirty="0">
                  <a:solidFill>
                    <a:srgbClr val="FFFFFF"/>
                  </a:solidFill>
                  <a:latin typeface="Arial"/>
                  <a:cs typeface="Arial"/>
                </a:rPr>
                <a:t>e</a:t>
              </a:r>
              <a:endParaRPr dirty="0"/>
            </a:p>
          </p:txBody>
        </p:sp>
        <p:sp>
          <p:nvSpPr>
            <p:cNvPr id="16" name="object 24"/>
            <p:cNvSpPr/>
            <p:nvPr/>
          </p:nvSpPr>
          <p:spPr>
            <a:xfrm>
              <a:off x="4274820" y="5536492"/>
              <a:ext cx="1508760" cy="611718"/>
            </a:xfrm>
            <a:custGeom>
              <a:avLst/>
              <a:gdLst/>
              <a:ahLst/>
              <a:cxnLst/>
              <a:rect l="l" t="t" r="r" b="b"/>
              <a:pathLst>
                <a:path w="1371600" h="304800">
                  <a:moveTo>
                    <a:pt x="0" y="304800"/>
                  </a:moveTo>
                  <a:lnTo>
                    <a:pt x="1371600" y="304800"/>
                  </a:lnTo>
                  <a:lnTo>
                    <a:pt x="1371600" y="0"/>
                  </a:lnTo>
                  <a:lnTo>
                    <a:pt x="0" y="0"/>
                  </a:lnTo>
                  <a:lnTo>
                    <a:pt x="0" y="304800"/>
                  </a:lnTo>
                  <a:close/>
                </a:path>
              </a:pathLst>
            </a:custGeom>
            <a:solidFill>
              <a:srgbClr val="8F8CAF"/>
            </a:solidFill>
          </p:spPr>
          <p:txBody>
            <a:bodyPr wrap="square" lIns="0" tIns="0" rIns="0" bIns="0" rtlCol="0" anchor="ctr">
              <a:noAutofit/>
            </a:bodyPr>
            <a:lstStyle/>
            <a:p>
              <a:pPr algn="ctr"/>
              <a:r>
                <a:rPr lang="en-US" b="1" dirty="0">
                  <a:solidFill>
                    <a:srgbClr val="FFFFFF"/>
                  </a:solidFill>
                  <a:latin typeface="Century Gothic" panose="020B0502020202020204" pitchFamily="34" charset="0"/>
                  <a:cs typeface="Arial"/>
                </a:rPr>
                <a:t>Safety</a:t>
              </a:r>
              <a:endParaRPr dirty="0">
                <a:latin typeface="Century Gothic" panose="020B0502020202020204" pitchFamily="34" charset="0"/>
              </a:endParaRPr>
            </a:p>
          </p:txBody>
        </p:sp>
        <p:sp>
          <p:nvSpPr>
            <p:cNvPr id="17" name="object 23"/>
            <p:cNvSpPr/>
            <p:nvPr/>
          </p:nvSpPr>
          <p:spPr>
            <a:xfrm>
              <a:off x="3721329" y="2444933"/>
              <a:ext cx="419100" cy="4475828"/>
            </a:xfrm>
            <a:custGeom>
              <a:avLst/>
              <a:gdLst/>
              <a:ahLst/>
              <a:cxnLst/>
              <a:rect l="l" t="t" r="r" b="b"/>
              <a:pathLst>
                <a:path w="381000" h="2438527">
                  <a:moveTo>
                    <a:pt x="0" y="0"/>
                  </a:moveTo>
                  <a:lnTo>
                    <a:pt x="45761" y="5910"/>
                  </a:lnTo>
                  <a:lnTo>
                    <a:pt x="87521" y="22696"/>
                  </a:lnTo>
                  <a:lnTo>
                    <a:pt x="123953" y="48941"/>
                  </a:lnTo>
                  <a:lnTo>
                    <a:pt x="153728" y="83228"/>
                  </a:lnTo>
                  <a:lnTo>
                    <a:pt x="175521" y="124140"/>
                  </a:lnTo>
                  <a:lnTo>
                    <a:pt x="188005" y="170260"/>
                  </a:lnTo>
                  <a:lnTo>
                    <a:pt x="190500" y="203200"/>
                  </a:lnTo>
                  <a:lnTo>
                    <a:pt x="190500" y="1016126"/>
                  </a:lnTo>
                  <a:lnTo>
                    <a:pt x="191130" y="1032780"/>
                  </a:lnTo>
                  <a:lnTo>
                    <a:pt x="192991" y="1049063"/>
                  </a:lnTo>
                  <a:lnTo>
                    <a:pt x="196032" y="1064923"/>
                  </a:lnTo>
                  <a:lnTo>
                    <a:pt x="200204" y="1080308"/>
                  </a:lnTo>
                  <a:lnTo>
                    <a:pt x="205460" y="1095166"/>
                  </a:lnTo>
                  <a:lnTo>
                    <a:pt x="211749" y="1109444"/>
                  </a:lnTo>
                  <a:lnTo>
                    <a:pt x="219023" y="1123091"/>
                  </a:lnTo>
                  <a:lnTo>
                    <a:pt x="227234" y="1136053"/>
                  </a:lnTo>
                  <a:lnTo>
                    <a:pt x="236332" y="1148279"/>
                  </a:lnTo>
                  <a:lnTo>
                    <a:pt x="246268" y="1159716"/>
                  </a:lnTo>
                  <a:lnTo>
                    <a:pt x="256994" y="1170312"/>
                  </a:lnTo>
                  <a:lnTo>
                    <a:pt x="268461" y="1180014"/>
                  </a:lnTo>
                  <a:lnTo>
                    <a:pt x="280620" y="1188771"/>
                  </a:lnTo>
                  <a:lnTo>
                    <a:pt x="293422" y="1196530"/>
                  </a:lnTo>
                  <a:lnTo>
                    <a:pt x="306818" y="1203239"/>
                  </a:lnTo>
                  <a:lnTo>
                    <a:pt x="320759" y="1208845"/>
                  </a:lnTo>
                  <a:lnTo>
                    <a:pt x="335196" y="1213297"/>
                  </a:lnTo>
                  <a:lnTo>
                    <a:pt x="350082" y="1216541"/>
                  </a:lnTo>
                  <a:lnTo>
                    <a:pt x="365366" y="1218526"/>
                  </a:lnTo>
                  <a:lnTo>
                    <a:pt x="381000" y="1219200"/>
                  </a:lnTo>
                  <a:lnTo>
                    <a:pt x="365366" y="1219874"/>
                  </a:lnTo>
                  <a:lnTo>
                    <a:pt x="320759" y="1229567"/>
                  </a:lnTo>
                  <a:lnTo>
                    <a:pt x="280620" y="1249663"/>
                  </a:lnTo>
                  <a:lnTo>
                    <a:pt x="246268" y="1278747"/>
                  </a:lnTo>
                  <a:lnTo>
                    <a:pt x="219023" y="1315399"/>
                  </a:lnTo>
                  <a:lnTo>
                    <a:pt x="200204" y="1358205"/>
                  </a:lnTo>
                  <a:lnTo>
                    <a:pt x="191130" y="1405745"/>
                  </a:lnTo>
                  <a:lnTo>
                    <a:pt x="190500" y="1422400"/>
                  </a:lnTo>
                  <a:lnTo>
                    <a:pt x="190500" y="2235327"/>
                  </a:lnTo>
                  <a:lnTo>
                    <a:pt x="189868" y="2251981"/>
                  </a:lnTo>
                  <a:lnTo>
                    <a:pt x="188005" y="2268266"/>
                  </a:lnTo>
                  <a:lnTo>
                    <a:pt x="184960" y="2284131"/>
                  </a:lnTo>
                  <a:lnTo>
                    <a:pt x="180782" y="2299521"/>
                  </a:lnTo>
                  <a:lnTo>
                    <a:pt x="175521" y="2314386"/>
                  </a:lnTo>
                  <a:lnTo>
                    <a:pt x="169226" y="2328672"/>
                  </a:lnTo>
                  <a:lnTo>
                    <a:pt x="161945" y="2342327"/>
                  </a:lnTo>
                  <a:lnTo>
                    <a:pt x="153728" y="2355298"/>
                  </a:lnTo>
                  <a:lnTo>
                    <a:pt x="144625" y="2367533"/>
                  </a:lnTo>
                  <a:lnTo>
                    <a:pt x="134683" y="2378979"/>
                  </a:lnTo>
                  <a:lnTo>
                    <a:pt x="123953" y="2389585"/>
                  </a:lnTo>
                  <a:lnTo>
                    <a:pt x="112483" y="2399297"/>
                  </a:lnTo>
                  <a:lnTo>
                    <a:pt x="100323" y="2408063"/>
                  </a:lnTo>
                  <a:lnTo>
                    <a:pt x="87521" y="2415830"/>
                  </a:lnTo>
                  <a:lnTo>
                    <a:pt x="74128" y="2422546"/>
                  </a:lnTo>
                  <a:lnTo>
                    <a:pt x="60191" y="2428159"/>
                  </a:lnTo>
                  <a:lnTo>
                    <a:pt x="45761" y="2432616"/>
                  </a:lnTo>
                  <a:lnTo>
                    <a:pt x="30886" y="2435865"/>
                  </a:lnTo>
                  <a:lnTo>
                    <a:pt x="15616" y="2437852"/>
                  </a:lnTo>
                  <a:lnTo>
                    <a:pt x="0" y="2438527"/>
                  </a:lnTo>
                </a:path>
              </a:pathLst>
            </a:custGeom>
            <a:ln w="50800">
              <a:solidFill>
                <a:srgbClr val="A09BBB"/>
              </a:solidFill>
            </a:ln>
          </p:spPr>
          <p:txBody>
            <a:bodyPr wrap="square" lIns="0" tIns="0" rIns="0" bIns="0" rtlCol="0">
              <a:noAutofit/>
            </a:bodyPr>
            <a:lstStyle/>
            <a:p>
              <a:endParaRPr dirty="0"/>
            </a:p>
          </p:txBody>
        </p:sp>
        <p:sp>
          <p:nvSpPr>
            <p:cNvPr id="18" name="object 22"/>
            <p:cNvSpPr/>
            <p:nvPr/>
          </p:nvSpPr>
          <p:spPr>
            <a:xfrm>
              <a:off x="5866268" y="2444934"/>
              <a:ext cx="419100" cy="4620062"/>
            </a:xfrm>
            <a:custGeom>
              <a:avLst/>
              <a:gdLst/>
              <a:ahLst/>
              <a:cxnLst/>
              <a:rect l="l" t="t" r="r" b="b"/>
              <a:pathLst>
                <a:path w="381000" h="2438400">
                  <a:moveTo>
                    <a:pt x="381000" y="2438400"/>
                  </a:moveTo>
                  <a:lnTo>
                    <a:pt x="335196" y="2432496"/>
                  </a:lnTo>
                  <a:lnTo>
                    <a:pt x="293422" y="2415727"/>
                  </a:lnTo>
                  <a:lnTo>
                    <a:pt x="256994" y="2389500"/>
                  </a:lnTo>
                  <a:lnTo>
                    <a:pt x="227234" y="2355226"/>
                  </a:lnTo>
                  <a:lnTo>
                    <a:pt x="205460" y="2314313"/>
                  </a:lnTo>
                  <a:lnTo>
                    <a:pt x="192991" y="2268170"/>
                  </a:lnTo>
                  <a:lnTo>
                    <a:pt x="190500" y="2235200"/>
                  </a:lnTo>
                  <a:lnTo>
                    <a:pt x="190500" y="1422400"/>
                  </a:lnTo>
                  <a:lnTo>
                    <a:pt x="189868" y="1405728"/>
                  </a:lnTo>
                  <a:lnTo>
                    <a:pt x="188005" y="1389429"/>
                  </a:lnTo>
                  <a:lnTo>
                    <a:pt x="184960" y="1373554"/>
                  </a:lnTo>
                  <a:lnTo>
                    <a:pt x="180782" y="1358156"/>
                  </a:lnTo>
                  <a:lnTo>
                    <a:pt x="175521" y="1343286"/>
                  </a:lnTo>
                  <a:lnTo>
                    <a:pt x="169226" y="1328998"/>
                  </a:lnTo>
                  <a:lnTo>
                    <a:pt x="161945" y="1315343"/>
                  </a:lnTo>
                  <a:lnTo>
                    <a:pt x="153728" y="1302373"/>
                  </a:lnTo>
                  <a:lnTo>
                    <a:pt x="144625" y="1290141"/>
                  </a:lnTo>
                  <a:lnTo>
                    <a:pt x="134683" y="1278699"/>
                  </a:lnTo>
                  <a:lnTo>
                    <a:pt x="123953" y="1268099"/>
                  </a:lnTo>
                  <a:lnTo>
                    <a:pt x="112483" y="1258393"/>
                  </a:lnTo>
                  <a:lnTo>
                    <a:pt x="100323" y="1249633"/>
                  </a:lnTo>
                  <a:lnTo>
                    <a:pt x="87521" y="1241872"/>
                  </a:lnTo>
                  <a:lnTo>
                    <a:pt x="74128" y="1235162"/>
                  </a:lnTo>
                  <a:lnTo>
                    <a:pt x="60191" y="1229555"/>
                  </a:lnTo>
                  <a:lnTo>
                    <a:pt x="45761" y="1225103"/>
                  </a:lnTo>
                  <a:lnTo>
                    <a:pt x="30886" y="1221858"/>
                  </a:lnTo>
                  <a:lnTo>
                    <a:pt x="15616" y="1219873"/>
                  </a:lnTo>
                  <a:lnTo>
                    <a:pt x="0" y="1219200"/>
                  </a:lnTo>
                  <a:lnTo>
                    <a:pt x="15616" y="1218526"/>
                  </a:lnTo>
                  <a:lnTo>
                    <a:pt x="60191" y="1208844"/>
                  </a:lnTo>
                  <a:lnTo>
                    <a:pt x="100323" y="1188766"/>
                  </a:lnTo>
                  <a:lnTo>
                    <a:pt x="134683" y="1159700"/>
                  </a:lnTo>
                  <a:lnTo>
                    <a:pt x="161945" y="1123056"/>
                  </a:lnTo>
                  <a:lnTo>
                    <a:pt x="180782" y="1080243"/>
                  </a:lnTo>
                  <a:lnTo>
                    <a:pt x="189868" y="1032671"/>
                  </a:lnTo>
                  <a:lnTo>
                    <a:pt x="190500" y="1016000"/>
                  </a:lnTo>
                  <a:lnTo>
                    <a:pt x="190500" y="203200"/>
                  </a:lnTo>
                  <a:lnTo>
                    <a:pt x="191130" y="186528"/>
                  </a:lnTo>
                  <a:lnTo>
                    <a:pt x="192991" y="170229"/>
                  </a:lnTo>
                  <a:lnTo>
                    <a:pt x="196032" y="154354"/>
                  </a:lnTo>
                  <a:lnTo>
                    <a:pt x="200204" y="138956"/>
                  </a:lnTo>
                  <a:lnTo>
                    <a:pt x="205460" y="124086"/>
                  </a:lnTo>
                  <a:lnTo>
                    <a:pt x="211749" y="109798"/>
                  </a:lnTo>
                  <a:lnTo>
                    <a:pt x="219023" y="96143"/>
                  </a:lnTo>
                  <a:lnTo>
                    <a:pt x="227234" y="83173"/>
                  </a:lnTo>
                  <a:lnTo>
                    <a:pt x="236332" y="70941"/>
                  </a:lnTo>
                  <a:lnTo>
                    <a:pt x="246268" y="59499"/>
                  </a:lnTo>
                  <a:lnTo>
                    <a:pt x="256994" y="48899"/>
                  </a:lnTo>
                  <a:lnTo>
                    <a:pt x="268461" y="39193"/>
                  </a:lnTo>
                  <a:lnTo>
                    <a:pt x="280620" y="30433"/>
                  </a:lnTo>
                  <a:lnTo>
                    <a:pt x="293422" y="22672"/>
                  </a:lnTo>
                  <a:lnTo>
                    <a:pt x="306818" y="15962"/>
                  </a:lnTo>
                  <a:lnTo>
                    <a:pt x="320759" y="10355"/>
                  </a:lnTo>
                  <a:lnTo>
                    <a:pt x="335196" y="5903"/>
                  </a:lnTo>
                  <a:lnTo>
                    <a:pt x="350082" y="2658"/>
                  </a:lnTo>
                  <a:lnTo>
                    <a:pt x="365366" y="673"/>
                  </a:lnTo>
                  <a:lnTo>
                    <a:pt x="381000" y="0"/>
                  </a:lnTo>
                </a:path>
              </a:pathLst>
            </a:custGeom>
            <a:ln w="50800">
              <a:solidFill>
                <a:srgbClr val="A09BBB"/>
              </a:solidFill>
            </a:ln>
          </p:spPr>
          <p:txBody>
            <a:bodyPr wrap="square" lIns="0" tIns="0" rIns="0" bIns="0" rtlCol="0">
              <a:noAutofit/>
            </a:bodyPr>
            <a:lstStyle/>
            <a:p>
              <a:endParaRPr dirty="0"/>
            </a:p>
          </p:txBody>
        </p:sp>
        <p:sp>
          <p:nvSpPr>
            <p:cNvPr id="19" name="object 20"/>
            <p:cNvSpPr/>
            <p:nvPr/>
          </p:nvSpPr>
          <p:spPr>
            <a:xfrm>
              <a:off x="4308801" y="4332053"/>
              <a:ext cx="1508760" cy="791974"/>
            </a:xfrm>
            <a:custGeom>
              <a:avLst/>
              <a:gdLst/>
              <a:ahLst/>
              <a:cxnLst/>
              <a:rect l="l" t="t" r="r" b="b"/>
              <a:pathLst>
                <a:path w="1371600" h="1219200">
                  <a:moveTo>
                    <a:pt x="1028700" y="914400"/>
                  </a:moveTo>
                  <a:lnTo>
                    <a:pt x="1028700" y="1219200"/>
                  </a:lnTo>
                  <a:lnTo>
                    <a:pt x="1371600" y="609600"/>
                  </a:lnTo>
                  <a:lnTo>
                    <a:pt x="1028700" y="0"/>
                  </a:lnTo>
                  <a:lnTo>
                    <a:pt x="1028700" y="304800"/>
                  </a:lnTo>
                  <a:lnTo>
                    <a:pt x="0" y="304800"/>
                  </a:lnTo>
                  <a:lnTo>
                    <a:pt x="0" y="914400"/>
                  </a:lnTo>
                  <a:lnTo>
                    <a:pt x="1028700" y="914400"/>
                  </a:lnTo>
                  <a:close/>
                </a:path>
              </a:pathLst>
            </a:custGeom>
            <a:solidFill>
              <a:srgbClr val="1E185F"/>
            </a:solidFill>
          </p:spPr>
          <p:txBody>
            <a:bodyPr wrap="square" lIns="0" tIns="0" rIns="0" bIns="0" rtlCol="0">
              <a:noAutofit/>
            </a:bodyPr>
            <a:lstStyle/>
            <a:p>
              <a:endParaRPr dirty="0"/>
            </a:p>
          </p:txBody>
        </p:sp>
        <p:sp>
          <p:nvSpPr>
            <p:cNvPr id="20" name="object 16"/>
            <p:cNvSpPr txBox="1"/>
            <p:nvPr/>
          </p:nvSpPr>
          <p:spPr>
            <a:xfrm>
              <a:off x="6484035" y="1753575"/>
              <a:ext cx="3483670" cy="374227"/>
            </a:xfrm>
            <a:prstGeom prst="rect">
              <a:avLst/>
            </a:prstGeom>
          </p:spPr>
          <p:txBody>
            <a:bodyPr wrap="square" lIns="0" tIns="0" rIns="0" bIns="0" rtlCol="0">
              <a:noAutofit/>
            </a:bodyPr>
            <a:lstStyle/>
            <a:p>
              <a:pPr marL="14150">
                <a:lnSpc>
                  <a:spcPts val="2847"/>
                </a:lnSpc>
                <a:spcBef>
                  <a:spcPts val="142"/>
                </a:spcBef>
              </a:pPr>
              <a:r>
                <a:rPr lang="en-US" sz="2800" b="1" dirty="0">
                  <a:solidFill>
                    <a:schemeClr val="tx2"/>
                  </a:solidFill>
                  <a:latin typeface="Century Gothic" panose="020B0502020202020204" pitchFamily="34" charset="0"/>
                  <a:cs typeface="Arial"/>
                </a:rPr>
                <a:t>Goals/outcomes</a:t>
              </a:r>
              <a:endParaRPr sz="2800" dirty="0">
                <a:solidFill>
                  <a:schemeClr val="tx2"/>
                </a:solidFill>
                <a:latin typeface="Century Gothic" panose="020B0502020202020204" pitchFamily="34" charset="0"/>
                <a:cs typeface="Arial"/>
              </a:endParaRPr>
            </a:p>
          </p:txBody>
        </p:sp>
        <p:sp>
          <p:nvSpPr>
            <p:cNvPr id="21" name="object 14"/>
            <p:cNvSpPr txBox="1"/>
            <p:nvPr/>
          </p:nvSpPr>
          <p:spPr>
            <a:xfrm>
              <a:off x="633417" y="7255029"/>
              <a:ext cx="3813529" cy="786619"/>
            </a:xfrm>
            <a:prstGeom prst="rect">
              <a:avLst/>
            </a:prstGeom>
          </p:spPr>
          <p:txBody>
            <a:bodyPr wrap="square" lIns="0" tIns="0" rIns="0" bIns="0" rtlCol="0">
              <a:noAutofit/>
            </a:bodyPr>
            <a:lstStyle/>
            <a:p>
              <a:pPr marL="14150">
                <a:lnSpc>
                  <a:spcPts val="1476"/>
                </a:lnSpc>
                <a:spcBef>
                  <a:spcPts val="74"/>
                </a:spcBef>
              </a:pPr>
              <a:r>
                <a:rPr sz="1300" b="1" dirty="0">
                  <a:solidFill>
                    <a:schemeClr val="bg1">
                      <a:lumMod val="75000"/>
                    </a:schemeClr>
                  </a:solidFill>
                  <a:latin typeface="Arial"/>
                  <a:cs typeface="Arial"/>
                </a:rPr>
                <a:t>S</a:t>
              </a:r>
              <a:r>
                <a:rPr sz="1300" b="1" spc="4" dirty="0">
                  <a:solidFill>
                    <a:schemeClr val="bg1">
                      <a:lumMod val="75000"/>
                    </a:schemeClr>
                  </a:solidFill>
                  <a:latin typeface="Arial"/>
                  <a:cs typeface="Arial"/>
                </a:rPr>
                <a:t>ou</a:t>
              </a:r>
              <a:r>
                <a:rPr sz="1300" b="1" dirty="0">
                  <a:solidFill>
                    <a:schemeClr val="bg1">
                      <a:lumMod val="75000"/>
                    </a:schemeClr>
                  </a:solidFill>
                  <a:latin typeface="Arial"/>
                  <a:cs typeface="Arial"/>
                </a:rPr>
                <a:t>rce: </a:t>
              </a:r>
              <a:r>
                <a:rPr lang="en-US" sz="1300" b="1" dirty="0">
                  <a:solidFill>
                    <a:schemeClr val="bg1">
                      <a:lumMod val="75000"/>
                    </a:schemeClr>
                  </a:solidFill>
                  <a:latin typeface="Arial"/>
                  <a:cs typeface="Arial"/>
                </a:rPr>
                <a:t>World Health Organization (W</a:t>
              </a:r>
              <a:r>
                <a:rPr sz="1300" b="1" dirty="0">
                  <a:solidFill>
                    <a:schemeClr val="bg1">
                      <a:lumMod val="75000"/>
                    </a:schemeClr>
                  </a:solidFill>
                  <a:latin typeface="Arial"/>
                  <a:cs typeface="Arial"/>
                </a:rPr>
                <a:t>HO</a:t>
              </a:r>
              <a:r>
                <a:rPr lang="en-US" sz="1300" b="1" dirty="0">
                  <a:solidFill>
                    <a:schemeClr val="bg1">
                      <a:lumMod val="75000"/>
                    </a:schemeClr>
                  </a:solidFill>
                  <a:latin typeface="Arial"/>
                  <a:cs typeface="Arial"/>
                </a:rPr>
                <a:t>)</a:t>
              </a:r>
              <a:r>
                <a:rPr sz="1300" b="1" dirty="0">
                  <a:solidFill>
                    <a:schemeClr val="bg1">
                      <a:lumMod val="75000"/>
                    </a:schemeClr>
                  </a:solidFill>
                  <a:latin typeface="Arial"/>
                  <a:cs typeface="Arial"/>
                </a:rPr>
                <a:t>, 2000</a:t>
              </a:r>
            </a:p>
          </p:txBody>
        </p:sp>
        <p:sp>
          <p:nvSpPr>
            <p:cNvPr id="22" name="object 18"/>
            <p:cNvSpPr txBox="1"/>
            <p:nvPr/>
          </p:nvSpPr>
          <p:spPr>
            <a:xfrm>
              <a:off x="634267" y="1593537"/>
              <a:ext cx="3296612" cy="729470"/>
            </a:xfrm>
            <a:prstGeom prst="rect">
              <a:avLst/>
            </a:prstGeom>
          </p:spPr>
          <p:txBody>
            <a:bodyPr wrap="square" lIns="0" tIns="0" rIns="0" bIns="0" rtlCol="0">
              <a:noAutofit/>
            </a:bodyPr>
            <a:lstStyle/>
            <a:p>
              <a:pPr marL="634438" marR="84816">
                <a:lnSpc>
                  <a:spcPct val="95825"/>
                </a:lnSpc>
                <a:spcBef>
                  <a:spcPts val="2246"/>
                </a:spcBef>
              </a:pPr>
              <a:r>
                <a:rPr lang="en-US" sz="2800" b="1" dirty="0">
                  <a:solidFill>
                    <a:schemeClr val="tx2"/>
                  </a:solidFill>
                  <a:latin typeface="Century Gothic" panose="020B0502020202020204" pitchFamily="34" charset="0"/>
                  <a:cs typeface="Arial"/>
                </a:rPr>
                <a:t>Functions </a:t>
              </a:r>
              <a:r>
                <a:rPr lang="en-US" sz="2700" b="1" dirty="0">
                  <a:solidFill>
                    <a:schemeClr val="tx2"/>
                  </a:solidFill>
                  <a:latin typeface="Century Gothic" panose="020B0502020202020204" pitchFamily="34" charset="0"/>
                  <a:cs typeface="Arial"/>
                </a:rPr>
                <a:t>        </a:t>
              </a:r>
              <a:r>
                <a:rPr lang="en-US" b="1" dirty="0">
                  <a:solidFill>
                    <a:schemeClr val="tx2"/>
                  </a:solidFill>
                  <a:latin typeface="Century Gothic" panose="020B0502020202020204" pitchFamily="34" charset="0"/>
                  <a:cs typeface="Arial"/>
                </a:rPr>
                <a:t>(6 building blocks)</a:t>
              </a:r>
              <a:endParaRPr dirty="0">
                <a:solidFill>
                  <a:schemeClr val="tx2"/>
                </a:solidFill>
                <a:latin typeface="Century Gothic" panose="020B0502020202020204" pitchFamily="34" charset="0"/>
                <a:cs typeface="Arial"/>
              </a:endParaRPr>
            </a:p>
          </p:txBody>
        </p:sp>
        <p:sp>
          <p:nvSpPr>
            <p:cNvPr id="23" name="object 40"/>
            <p:cNvSpPr/>
            <p:nvPr/>
          </p:nvSpPr>
          <p:spPr>
            <a:xfrm>
              <a:off x="1251682" y="3959969"/>
              <a:ext cx="2263140" cy="690880"/>
            </a:xfrm>
            <a:custGeom>
              <a:avLst/>
              <a:gdLst/>
              <a:ahLst/>
              <a:cxnLst/>
              <a:rect l="l" t="t" r="r" b="b"/>
              <a:pathLst>
                <a:path w="2057400" h="609600">
                  <a:moveTo>
                    <a:pt x="0" y="609600"/>
                  </a:moveTo>
                  <a:lnTo>
                    <a:pt x="2057400" y="609600"/>
                  </a:lnTo>
                  <a:lnTo>
                    <a:pt x="2057400" y="0"/>
                  </a:lnTo>
                  <a:lnTo>
                    <a:pt x="0" y="0"/>
                  </a:lnTo>
                  <a:lnTo>
                    <a:pt x="0" y="609600"/>
                  </a:lnTo>
                  <a:close/>
                </a:path>
              </a:pathLst>
            </a:custGeom>
            <a:solidFill>
              <a:srgbClr val="1E185F"/>
            </a:solidFill>
          </p:spPr>
          <p:txBody>
            <a:bodyPr wrap="square" lIns="0" tIns="0" rIns="0" bIns="0" rtlCol="0" anchor="ctr">
              <a:noAutofit/>
            </a:bodyPr>
            <a:lstStyle/>
            <a:p>
              <a:pPr marL="101882"/>
              <a:r>
                <a:rPr lang="en-US" b="1" dirty="0">
                  <a:solidFill>
                    <a:srgbClr val="FFFFFF"/>
                  </a:solidFill>
                  <a:latin typeface="Century Gothic" panose="020B0502020202020204" pitchFamily="34" charset="0"/>
                  <a:cs typeface="Arial"/>
                </a:rPr>
                <a:t>Information</a:t>
              </a:r>
              <a:endParaRPr b="1" dirty="0">
                <a:solidFill>
                  <a:srgbClr val="FFFFFF"/>
                </a:solidFill>
                <a:latin typeface="Century Gothic" panose="020B0502020202020204" pitchFamily="34" charset="0"/>
                <a:cs typeface="Arial"/>
              </a:endParaRPr>
            </a:p>
          </p:txBody>
        </p:sp>
        <p:sp>
          <p:nvSpPr>
            <p:cNvPr id="24" name="object 40"/>
            <p:cNvSpPr/>
            <p:nvPr/>
          </p:nvSpPr>
          <p:spPr>
            <a:xfrm>
              <a:off x="1246823" y="5557625"/>
              <a:ext cx="2263140" cy="690880"/>
            </a:xfrm>
            <a:custGeom>
              <a:avLst/>
              <a:gdLst/>
              <a:ahLst/>
              <a:cxnLst/>
              <a:rect l="l" t="t" r="r" b="b"/>
              <a:pathLst>
                <a:path w="2057400" h="609600">
                  <a:moveTo>
                    <a:pt x="0" y="609600"/>
                  </a:moveTo>
                  <a:lnTo>
                    <a:pt x="2057400" y="609600"/>
                  </a:lnTo>
                  <a:lnTo>
                    <a:pt x="2057400" y="0"/>
                  </a:lnTo>
                  <a:lnTo>
                    <a:pt x="0" y="0"/>
                  </a:lnTo>
                  <a:lnTo>
                    <a:pt x="0" y="609600"/>
                  </a:lnTo>
                  <a:close/>
                </a:path>
              </a:pathLst>
            </a:custGeom>
            <a:solidFill>
              <a:srgbClr val="1E185F"/>
            </a:solidFill>
          </p:spPr>
          <p:txBody>
            <a:bodyPr wrap="square" lIns="0" tIns="0" rIns="0" bIns="0" rtlCol="0" anchor="ctr">
              <a:noAutofit/>
            </a:bodyPr>
            <a:lstStyle/>
            <a:p>
              <a:pPr marL="101882"/>
              <a:r>
                <a:rPr lang="en-US" b="1" dirty="0">
                  <a:solidFill>
                    <a:srgbClr val="FFFFFF"/>
                  </a:solidFill>
                  <a:latin typeface="Century Gothic" panose="020B0502020202020204" pitchFamily="34" charset="0"/>
                  <a:cs typeface="Arial"/>
                </a:rPr>
                <a:t>Financing</a:t>
              </a:r>
              <a:endParaRPr b="1" dirty="0">
                <a:solidFill>
                  <a:srgbClr val="FFFFFF"/>
                </a:solidFill>
                <a:latin typeface="Century Gothic" panose="020B0502020202020204" pitchFamily="34" charset="0"/>
                <a:cs typeface="Arial"/>
              </a:endParaRPr>
            </a:p>
          </p:txBody>
        </p:sp>
        <p:sp>
          <p:nvSpPr>
            <p:cNvPr id="25" name="object 28"/>
            <p:cNvSpPr/>
            <p:nvPr/>
          </p:nvSpPr>
          <p:spPr>
            <a:xfrm>
              <a:off x="4324355" y="2340704"/>
              <a:ext cx="1508760" cy="597323"/>
            </a:xfrm>
            <a:custGeom>
              <a:avLst/>
              <a:gdLst/>
              <a:ahLst/>
              <a:cxnLst/>
              <a:rect l="l" t="t" r="r" b="b"/>
              <a:pathLst>
                <a:path w="1371600" h="304800">
                  <a:moveTo>
                    <a:pt x="0" y="304800"/>
                  </a:moveTo>
                  <a:lnTo>
                    <a:pt x="1371600" y="304800"/>
                  </a:lnTo>
                  <a:lnTo>
                    <a:pt x="1371600" y="0"/>
                  </a:lnTo>
                  <a:lnTo>
                    <a:pt x="0" y="0"/>
                  </a:lnTo>
                  <a:lnTo>
                    <a:pt x="0" y="304800"/>
                  </a:lnTo>
                  <a:close/>
                </a:path>
              </a:pathLst>
            </a:custGeom>
            <a:solidFill>
              <a:srgbClr val="8F8CAF"/>
            </a:solidFill>
          </p:spPr>
          <p:txBody>
            <a:bodyPr wrap="square" lIns="0" tIns="0" rIns="0" bIns="0" rtlCol="0" anchor="ctr">
              <a:noAutofit/>
            </a:bodyPr>
            <a:lstStyle/>
            <a:p>
              <a:pPr algn="ctr"/>
              <a:r>
                <a:rPr lang="en-US" b="1" spc="-4" dirty="0">
                  <a:solidFill>
                    <a:srgbClr val="FFFFFF"/>
                  </a:solidFill>
                  <a:latin typeface="Century Gothic" panose="020B0502020202020204" pitchFamily="34" charset="0"/>
                  <a:cs typeface="Arial"/>
                </a:rPr>
                <a:t>Access</a:t>
              </a:r>
              <a:endParaRPr dirty="0">
                <a:latin typeface="Century Gothic" panose="020B0502020202020204" pitchFamily="34" charset="0"/>
              </a:endParaRPr>
            </a:p>
          </p:txBody>
        </p:sp>
        <p:sp>
          <p:nvSpPr>
            <p:cNvPr id="26" name="object 30"/>
            <p:cNvSpPr/>
            <p:nvPr/>
          </p:nvSpPr>
          <p:spPr>
            <a:xfrm>
              <a:off x="6383658" y="4592780"/>
              <a:ext cx="3088003" cy="921878"/>
            </a:xfrm>
            <a:custGeom>
              <a:avLst/>
              <a:gdLst/>
              <a:ahLst/>
              <a:cxnLst/>
              <a:rect l="l" t="t" r="r" b="b"/>
              <a:pathLst>
                <a:path w="2590800" h="914400">
                  <a:moveTo>
                    <a:pt x="0" y="914400"/>
                  </a:moveTo>
                  <a:lnTo>
                    <a:pt x="2590800" y="914400"/>
                  </a:lnTo>
                  <a:lnTo>
                    <a:pt x="2590800" y="0"/>
                  </a:lnTo>
                  <a:lnTo>
                    <a:pt x="0" y="0"/>
                  </a:lnTo>
                  <a:lnTo>
                    <a:pt x="0" y="914400"/>
                  </a:lnTo>
                  <a:close/>
                </a:path>
              </a:pathLst>
            </a:custGeom>
            <a:solidFill>
              <a:srgbClr val="565287"/>
            </a:solidFill>
          </p:spPr>
          <p:txBody>
            <a:bodyPr wrap="none" lIns="0" tIns="0" rIns="0" bIns="0" rtlCol="0" anchor="ctr" anchorCtr="0">
              <a:noAutofit/>
            </a:bodyPr>
            <a:lstStyle/>
            <a:p>
              <a:pPr marL="101882" marR="1252379">
                <a:lnSpc>
                  <a:spcPct val="100041"/>
                </a:lnSpc>
                <a:spcBef>
                  <a:spcPts val="479"/>
                </a:spcBef>
              </a:pPr>
              <a:r>
                <a:rPr lang="en-US" b="1" dirty="0">
                  <a:solidFill>
                    <a:srgbClr val="FFFFFF"/>
                  </a:solidFill>
                  <a:latin typeface="Century Gothic" panose="020B0502020202020204" pitchFamily="34" charset="0"/>
                  <a:cs typeface="Arial"/>
                </a:rPr>
                <a:t>Social and financial </a:t>
              </a:r>
              <a:br>
                <a:rPr lang="en-US" b="1" dirty="0">
                  <a:solidFill>
                    <a:srgbClr val="FFFFFF"/>
                  </a:solidFill>
                  <a:latin typeface="Century Gothic" panose="020B0502020202020204" pitchFamily="34" charset="0"/>
                  <a:cs typeface="Arial"/>
                </a:rPr>
              </a:br>
              <a:r>
                <a:rPr lang="en-US" b="1" dirty="0">
                  <a:solidFill>
                    <a:srgbClr val="FFFFFF"/>
                  </a:solidFill>
                  <a:latin typeface="Century Gothic" panose="020B0502020202020204" pitchFamily="34" charset="0"/>
                  <a:cs typeface="Arial"/>
                </a:rPr>
                <a:t>risk protection</a:t>
              </a:r>
              <a:endParaRPr lang="en-US" dirty="0">
                <a:latin typeface="Century Gothic" panose="020B0502020202020204" pitchFamily="34" charset="0"/>
                <a:cs typeface="Arial"/>
              </a:endParaRPr>
            </a:p>
          </p:txBody>
        </p:sp>
      </p:gr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spTree>
    <p:extLst>
      <p:ext uri="{BB962C8B-B14F-4D97-AF65-F5344CB8AC3E}">
        <p14:creationId xmlns:p14="http://schemas.microsoft.com/office/powerpoint/2010/main" val="199557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10"/>
          <p:cNvSpPr txBox="1"/>
          <p:nvPr/>
        </p:nvSpPr>
        <p:spPr>
          <a:xfrm>
            <a:off x="762000" y="609600"/>
            <a:ext cx="8381999" cy="721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1882" tIns="50941" rIns="101882" bIns="50941" numCol="1" anchor="ctr" anchorCtr="0" compatLnSpc="1">
            <a:prstTxWarp prst="textNoShape">
              <a:avLst/>
            </a:prstTxWarp>
            <a:noAutofit/>
          </a:bodyPr>
          <a:lstStyle>
            <a:lvl1pPr algn="ctr" fontAlgn="base">
              <a:spcBef>
                <a:spcPct val="0"/>
              </a:spcBef>
              <a:spcAft>
                <a:spcPct val="0"/>
              </a:spcAft>
              <a:defRPr sz="3500">
                <a:solidFill>
                  <a:srgbClr val="002A6C"/>
                </a:solidFill>
                <a:latin typeface="Gill Sans MT" panose="020B0502020104020203" pitchFamily="34" charset="0"/>
                <a:ea typeface="+mj-ea"/>
                <a:cs typeface="Arial" panose="020B0604020202020204" pitchFamily="34" charset="0"/>
              </a:defRPr>
            </a:lvl1pPr>
            <a:lvl2pPr algn="ctr" fontAlgn="base">
              <a:spcBef>
                <a:spcPct val="0"/>
              </a:spcBef>
              <a:spcAft>
                <a:spcPct val="0"/>
              </a:spcAft>
              <a:defRPr sz="3500">
                <a:solidFill>
                  <a:srgbClr val="002A6C"/>
                </a:solidFill>
                <a:latin typeface="Gill Sans MT" pitchFamily="34" charset="0"/>
                <a:cs typeface="Arial" charset="0"/>
              </a:defRPr>
            </a:lvl2pPr>
            <a:lvl3pPr algn="ctr" fontAlgn="base">
              <a:spcBef>
                <a:spcPct val="0"/>
              </a:spcBef>
              <a:spcAft>
                <a:spcPct val="0"/>
              </a:spcAft>
              <a:defRPr sz="3500">
                <a:solidFill>
                  <a:srgbClr val="002A6C"/>
                </a:solidFill>
                <a:latin typeface="Gill Sans MT" pitchFamily="34" charset="0"/>
                <a:cs typeface="Arial" charset="0"/>
              </a:defRPr>
            </a:lvl3pPr>
            <a:lvl4pPr algn="ctr" fontAlgn="base">
              <a:spcBef>
                <a:spcPct val="0"/>
              </a:spcBef>
              <a:spcAft>
                <a:spcPct val="0"/>
              </a:spcAft>
              <a:defRPr sz="3500">
                <a:solidFill>
                  <a:srgbClr val="002A6C"/>
                </a:solidFill>
                <a:latin typeface="Gill Sans MT" pitchFamily="34" charset="0"/>
                <a:cs typeface="Arial" charset="0"/>
              </a:defRPr>
            </a:lvl4pPr>
            <a:lvl5pPr algn="ctr" fontAlgn="base">
              <a:spcBef>
                <a:spcPct val="0"/>
              </a:spcBef>
              <a:spcAft>
                <a:spcPct val="0"/>
              </a:spcAft>
              <a:defRPr sz="3500">
                <a:solidFill>
                  <a:srgbClr val="002A6C"/>
                </a:solidFill>
                <a:latin typeface="Gill Sans MT" pitchFamily="34" charset="0"/>
                <a:cs typeface="Arial" charset="0"/>
              </a:defRPr>
            </a:lvl5pPr>
            <a:lvl6pPr marL="457200" algn="ctr" fontAlgn="base">
              <a:spcBef>
                <a:spcPct val="0"/>
              </a:spcBef>
              <a:spcAft>
                <a:spcPct val="0"/>
              </a:spcAft>
              <a:defRPr sz="3500">
                <a:solidFill>
                  <a:srgbClr val="002A6C"/>
                </a:solidFill>
                <a:latin typeface="Gill Sans MT" pitchFamily="34" charset="0"/>
                <a:cs typeface="Arial" charset="0"/>
              </a:defRPr>
            </a:lvl6pPr>
            <a:lvl7pPr marL="914400" algn="ctr" fontAlgn="base">
              <a:spcBef>
                <a:spcPct val="0"/>
              </a:spcBef>
              <a:spcAft>
                <a:spcPct val="0"/>
              </a:spcAft>
              <a:defRPr sz="3500">
                <a:solidFill>
                  <a:srgbClr val="002A6C"/>
                </a:solidFill>
                <a:latin typeface="Gill Sans MT" pitchFamily="34" charset="0"/>
                <a:cs typeface="Arial" charset="0"/>
              </a:defRPr>
            </a:lvl7pPr>
            <a:lvl8pPr marL="1371600" algn="ctr" fontAlgn="base">
              <a:spcBef>
                <a:spcPct val="0"/>
              </a:spcBef>
              <a:spcAft>
                <a:spcPct val="0"/>
              </a:spcAft>
              <a:defRPr sz="3500">
                <a:solidFill>
                  <a:srgbClr val="002A6C"/>
                </a:solidFill>
                <a:latin typeface="Gill Sans MT" pitchFamily="34" charset="0"/>
                <a:cs typeface="Arial" charset="0"/>
              </a:defRPr>
            </a:lvl8pPr>
            <a:lvl9pPr marL="1828800" algn="ctr" fontAlgn="base">
              <a:spcBef>
                <a:spcPct val="0"/>
              </a:spcBef>
              <a:spcAft>
                <a:spcPct val="0"/>
              </a:spcAft>
              <a:defRPr sz="3500">
                <a:solidFill>
                  <a:srgbClr val="002A6C"/>
                </a:solidFill>
                <a:latin typeface="Gill Sans MT" pitchFamily="34" charset="0"/>
                <a:cs typeface="Arial" charset="0"/>
              </a:defRPr>
            </a:lvl9pPr>
          </a:lstStyle>
          <a:p>
            <a:pPr algn="l"/>
            <a:r>
              <a:rPr sz="4400" b="1" dirty="0">
                <a:solidFill>
                  <a:schemeClr val="bg1"/>
                </a:solidFill>
                <a:latin typeface="Century Gothic" panose="020B0502020202020204" pitchFamily="34" charset="0"/>
                <a:cs typeface="Futura LT Pro Book"/>
              </a:rPr>
              <a:t>What is a</a:t>
            </a:r>
            <a:r>
              <a:rPr lang="en-US" sz="4400" b="1" dirty="0">
                <a:solidFill>
                  <a:schemeClr val="bg1"/>
                </a:solidFill>
                <a:latin typeface="Century Gothic" panose="020B0502020202020204" pitchFamily="34" charset="0"/>
                <a:cs typeface="Futura LT Pro Book"/>
              </a:rPr>
              <a:t>n</a:t>
            </a:r>
            <a:r>
              <a:rPr sz="4400" b="1" dirty="0">
                <a:solidFill>
                  <a:schemeClr val="bg1"/>
                </a:solidFill>
                <a:latin typeface="Century Gothic" panose="020B0502020202020204" pitchFamily="34" charset="0"/>
                <a:cs typeface="Futura LT Pro Book"/>
              </a:rPr>
              <a:t> </a:t>
            </a:r>
            <a:r>
              <a:rPr lang="en-US" sz="4400" b="1" dirty="0">
                <a:solidFill>
                  <a:schemeClr val="bg1"/>
                </a:solidFill>
                <a:latin typeface="Century Gothic" panose="020B0502020202020204" pitchFamily="34" charset="0"/>
                <a:cs typeface="Futura LT Pro Book"/>
              </a:rPr>
              <a:t>HIS?</a:t>
            </a:r>
            <a:endParaRPr sz="4400" b="1" dirty="0">
              <a:solidFill>
                <a:schemeClr val="bg1"/>
              </a:solidFill>
              <a:latin typeface="Century Gothic" panose="020B0502020202020204" pitchFamily="34" charset="0"/>
              <a:cs typeface="Futura LT Pro Book"/>
            </a:endParaRPr>
          </a:p>
        </p:txBody>
      </p:sp>
      <p:sp>
        <p:nvSpPr>
          <p:cNvPr id="5" name="Content Placeholder 13"/>
          <p:cNvSpPr txBox="1">
            <a:spLocks/>
          </p:cNvSpPr>
          <p:nvPr/>
        </p:nvSpPr>
        <p:spPr>
          <a:xfrm>
            <a:off x="5791200" y="1986870"/>
            <a:ext cx="4168140" cy="4317409"/>
          </a:xfrm>
          <a:prstGeom prst="rect">
            <a:avLst/>
          </a:prstGeom>
        </p:spPr>
        <p:txBody>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r>
              <a:rPr lang="en-US" sz="3200" kern="0" dirty="0">
                <a:solidFill>
                  <a:sysClr val="windowText" lastClr="000000"/>
                </a:solidFill>
                <a:latin typeface="Century Gothic" panose="020B0502020202020204" pitchFamily="34" charset="0"/>
              </a:rPr>
              <a:t>An HIS is a system that provides specific </a:t>
            </a:r>
            <a:r>
              <a:rPr lang="en-US" sz="3200" b="1" kern="0" dirty="0">
                <a:solidFill>
                  <a:srgbClr val="1E185F"/>
                </a:solidFill>
                <a:latin typeface="Century Gothic" panose="020B0502020202020204" pitchFamily="34" charset="0"/>
              </a:rPr>
              <a:t>information</a:t>
            </a:r>
            <a:r>
              <a:rPr lang="en-US" sz="3200" kern="0" dirty="0">
                <a:solidFill>
                  <a:sysClr val="windowText" lastClr="000000"/>
                </a:solidFill>
                <a:latin typeface="Century Gothic" panose="020B0502020202020204" pitchFamily="34" charset="0"/>
              </a:rPr>
              <a:t> support to the </a:t>
            </a:r>
            <a:r>
              <a:rPr lang="en-US" sz="3200" b="1" kern="0" dirty="0">
                <a:solidFill>
                  <a:srgbClr val="1E185F"/>
                </a:solidFill>
                <a:latin typeface="Century Gothic" panose="020B0502020202020204" pitchFamily="34" charset="0"/>
              </a:rPr>
              <a:t>decision-making</a:t>
            </a:r>
            <a:r>
              <a:rPr lang="en-US" sz="3200" b="1" kern="0" dirty="0">
                <a:solidFill>
                  <a:sysClr val="windowText" lastClr="000000"/>
                </a:solidFill>
                <a:latin typeface="Century Gothic" panose="020B0502020202020204" pitchFamily="34" charset="0"/>
              </a:rPr>
              <a:t> </a:t>
            </a:r>
            <a:r>
              <a:rPr lang="en-US" sz="3200" kern="0" dirty="0">
                <a:solidFill>
                  <a:sysClr val="windowText" lastClr="000000"/>
                </a:solidFill>
                <a:latin typeface="Century Gothic" panose="020B0502020202020204" pitchFamily="34" charset="0"/>
              </a:rPr>
              <a:t>process at each level of the health system</a:t>
            </a:r>
          </a:p>
          <a:p>
            <a:endParaRPr lang="en-US" kern="0" dirty="0">
              <a:solidFill>
                <a:sysClr val="windowText" lastClr="000000"/>
              </a:solidFill>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 y="1986280"/>
            <a:ext cx="5364480" cy="431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spTree>
    <p:extLst>
      <p:ext uri="{BB962C8B-B14F-4D97-AF65-F5344CB8AC3E}">
        <p14:creationId xmlns:p14="http://schemas.microsoft.com/office/powerpoint/2010/main" val="3676585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613736"/>
            <a:ext cx="7220246" cy="769441"/>
          </a:xfrm>
          <a:prstGeom prst="rect">
            <a:avLst/>
          </a:prstGeom>
        </p:spPr>
        <p:txBody>
          <a:bodyPr wrap="none">
            <a:spAutoFit/>
          </a:bodyPr>
          <a:lstStyle/>
          <a:p>
            <a:r>
              <a:rPr lang="en-US" sz="4400" b="1" dirty="0">
                <a:solidFill>
                  <a:schemeClr val="bg1"/>
                </a:solidFill>
                <a:latin typeface="Century Gothic" panose="020B0502020202020204" pitchFamily="34" charset="0"/>
                <a:ea typeface="+mj-ea"/>
                <a:cs typeface="Futura LT Pro Book"/>
              </a:rPr>
              <a:t>Health information system</a:t>
            </a:r>
          </a:p>
        </p:txBody>
      </p:sp>
      <p:sp>
        <p:nvSpPr>
          <p:cNvPr id="6" name="TextBox 5"/>
          <p:cNvSpPr txBox="1"/>
          <p:nvPr/>
        </p:nvSpPr>
        <p:spPr>
          <a:xfrm>
            <a:off x="533400" y="6520570"/>
            <a:ext cx="9220200" cy="718430"/>
          </a:xfrm>
          <a:prstGeom prst="rect">
            <a:avLst/>
          </a:prstGeom>
          <a:noFill/>
        </p:spPr>
        <p:txBody>
          <a:bodyPr wrap="square" lIns="101882" tIns="50941" rIns="101882" bIns="50941" rtlCol="0">
            <a:spAutoFit/>
          </a:bodyPr>
          <a:lstStyle/>
          <a:p>
            <a:r>
              <a:rPr lang="en-US" sz="4000" b="1" dirty="0">
                <a:latin typeface="Century Gothic" panose="020B0502020202020204" pitchFamily="34" charset="0"/>
              </a:rPr>
              <a:t>Well-functioning information systems</a:t>
            </a:r>
          </a:p>
        </p:txBody>
      </p:sp>
      <p:sp>
        <p:nvSpPr>
          <p:cNvPr id="8" name="TextBox 7"/>
          <p:cNvSpPr txBox="1"/>
          <p:nvPr/>
        </p:nvSpPr>
        <p:spPr>
          <a:xfrm>
            <a:off x="3069003" y="2939170"/>
            <a:ext cx="4128303" cy="718430"/>
          </a:xfrm>
          <a:prstGeom prst="rect">
            <a:avLst/>
          </a:prstGeom>
          <a:noFill/>
        </p:spPr>
        <p:txBody>
          <a:bodyPr wrap="none" lIns="101882" tIns="50941" rIns="101882" bIns="50941" rtlCol="0">
            <a:spAutoFit/>
          </a:bodyPr>
          <a:lstStyle/>
          <a:p>
            <a:r>
              <a:rPr lang="en-US" sz="4000" b="1" dirty="0">
                <a:solidFill>
                  <a:srgbClr val="FF0000"/>
                </a:solidFill>
                <a:latin typeface="Century Gothic" panose="020B0502020202020204" pitchFamily="34" charset="0"/>
              </a:rPr>
              <a:t>Good </a:t>
            </a:r>
            <a:r>
              <a:rPr lang="en-US" sz="4000" b="1" dirty="0">
                <a:latin typeface="Century Gothic" panose="020B0502020202020204" pitchFamily="34" charset="0"/>
              </a:rPr>
              <a:t>decisions</a:t>
            </a:r>
          </a:p>
        </p:txBody>
      </p:sp>
      <p:sp>
        <p:nvSpPr>
          <p:cNvPr id="9" name="TextBox 8"/>
          <p:cNvSpPr txBox="1"/>
          <p:nvPr/>
        </p:nvSpPr>
        <p:spPr>
          <a:xfrm>
            <a:off x="3646022" y="4650076"/>
            <a:ext cx="2966125" cy="718430"/>
          </a:xfrm>
          <a:prstGeom prst="rect">
            <a:avLst/>
          </a:prstGeom>
          <a:noFill/>
        </p:spPr>
        <p:txBody>
          <a:bodyPr wrap="none" lIns="101882" tIns="50941" rIns="101882" bIns="50941" rtlCol="0">
            <a:spAutoFit/>
          </a:bodyPr>
          <a:lstStyle/>
          <a:p>
            <a:r>
              <a:rPr lang="en-US" sz="4000" b="1" dirty="0">
                <a:solidFill>
                  <a:srgbClr val="FF0000"/>
                </a:solidFill>
                <a:latin typeface="Century Gothic" panose="020B0502020202020204" pitchFamily="34" charset="0"/>
              </a:rPr>
              <a:t>Good</a:t>
            </a:r>
            <a:r>
              <a:rPr lang="en-US" sz="4000" b="1" dirty="0">
                <a:latin typeface="Century Gothic" panose="020B0502020202020204" pitchFamily="34" charset="0"/>
              </a:rPr>
              <a:t> data</a:t>
            </a:r>
          </a:p>
        </p:txBody>
      </p:sp>
      <p:sp>
        <p:nvSpPr>
          <p:cNvPr id="10" name="TextBox 9"/>
          <p:cNvSpPr txBox="1"/>
          <p:nvPr/>
        </p:nvSpPr>
        <p:spPr>
          <a:xfrm>
            <a:off x="6191535" y="3902946"/>
            <a:ext cx="1233279" cy="718430"/>
          </a:xfrm>
          <a:prstGeom prst="rect">
            <a:avLst/>
          </a:prstGeom>
          <a:noFill/>
        </p:spPr>
        <p:txBody>
          <a:bodyPr wrap="none" lIns="101882" tIns="50941" rIns="101882" bIns="50941" rtlCol="0">
            <a:spAutoFit/>
          </a:bodyPr>
          <a:lstStyle/>
          <a:p>
            <a:r>
              <a:rPr lang="en-US" sz="4000" b="1" dirty="0">
                <a:solidFill>
                  <a:srgbClr val="FF0000"/>
                </a:solidFill>
                <a:latin typeface="Century Gothic" panose="020B0502020202020204" pitchFamily="34" charset="0"/>
              </a:rPr>
              <a:t>Use </a:t>
            </a: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sp>
        <p:nvSpPr>
          <p:cNvPr id="12" name="TextBox 11"/>
          <p:cNvSpPr txBox="1"/>
          <p:nvPr/>
        </p:nvSpPr>
        <p:spPr>
          <a:xfrm>
            <a:off x="505010" y="1447800"/>
            <a:ext cx="9220200" cy="718430"/>
          </a:xfrm>
          <a:prstGeom prst="rect">
            <a:avLst/>
          </a:prstGeom>
          <a:noFill/>
        </p:spPr>
        <p:txBody>
          <a:bodyPr wrap="square" lIns="101882" tIns="50941" rIns="101882" bIns="50941" rtlCol="0">
            <a:spAutoFit/>
          </a:bodyPr>
          <a:lstStyle/>
          <a:p>
            <a:r>
              <a:rPr lang="en-US" sz="4000" b="1" dirty="0">
                <a:solidFill>
                  <a:srgbClr val="FF0000"/>
                </a:solidFill>
                <a:latin typeface="Century Gothic" panose="020B0502020202020204" pitchFamily="34" charset="0"/>
              </a:rPr>
              <a:t>Responsive &amp; efficient </a:t>
            </a:r>
            <a:r>
              <a:rPr lang="en-US" sz="4000" b="1" dirty="0">
                <a:latin typeface="Century Gothic" panose="020B0502020202020204" pitchFamily="34" charset="0"/>
              </a:rPr>
              <a:t>health system</a:t>
            </a:r>
          </a:p>
        </p:txBody>
      </p:sp>
      <p:sp>
        <p:nvSpPr>
          <p:cNvPr id="16" name="Up Arrow 15"/>
          <p:cNvSpPr/>
          <p:nvPr/>
        </p:nvSpPr>
        <p:spPr>
          <a:xfrm>
            <a:off x="4729790" y="5257800"/>
            <a:ext cx="798304" cy="990600"/>
          </a:xfrm>
          <a:prstGeom prst="upArrow">
            <a:avLst/>
          </a:prstGeom>
          <a:solidFill>
            <a:srgbClr val="8F8CAF"/>
          </a:solidFill>
          <a:effectLst/>
        </p:spPr>
        <p:style>
          <a:lnRef idx="0">
            <a:schemeClr val="accent3"/>
          </a:lnRef>
          <a:fillRef idx="3">
            <a:schemeClr val="accent3"/>
          </a:fillRef>
          <a:effectRef idx="3">
            <a:schemeClr val="accent3"/>
          </a:effectRef>
          <a:fontRef idx="minor">
            <a:schemeClr val="lt1"/>
          </a:fontRef>
        </p:style>
        <p:txBody>
          <a:bodyPr lIns="101882" tIns="50941" rIns="101882" bIns="50941" rtlCol="0" anchor="ctr"/>
          <a:lstStyle/>
          <a:p>
            <a:pPr algn="ctr"/>
            <a:endParaRPr lang="en-US" dirty="0"/>
          </a:p>
        </p:txBody>
      </p:sp>
      <p:sp>
        <p:nvSpPr>
          <p:cNvPr id="17" name="TextBox 16"/>
          <p:cNvSpPr txBox="1"/>
          <p:nvPr/>
        </p:nvSpPr>
        <p:spPr>
          <a:xfrm>
            <a:off x="323108" y="5526629"/>
            <a:ext cx="3719536" cy="841541"/>
          </a:xfrm>
          <a:prstGeom prst="rect">
            <a:avLst/>
          </a:prstGeom>
          <a:noFill/>
        </p:spPr>
        <p:txBody>
          <a:bodyPr wrap="none" lIns="101882" tIns="50941" rIns="101882" bIns="50941" rtlCol="0">
            <a:spAutoFit/>
          </a:bodyPr>
          <a:lstStyle/>
          <a:p>
            <a:pPr algn="r"/>
            <a:r>
              <a:rPr lang="en-US" sz="2400" b="1" dirty="0">
                <a:solidFill>
                  <a:srgbClr val="FF0000"/>
                </a:solidFill>
                <a:latin typeface="Century Gothic" panose="020B0502020202020204" pitchFamily="34" charset="0"/>
              </a:rPr>
              <a:t>Data quality assurance</a:t>
            </a:r>
          </a:p>
          <a:p>
            <a:pPr algn="r"/>
            <a:r>
              <a:rPr lang="en-US" sz="2400" b="1" dirty="0">
                <a:solidFill>
                  <a:srgbClr val="FF0000"/>
                </a:solidFill>
                <a:latin typeface="Century Gothic" panose="020B0502020202020204" pitchFamily="34" charset="0"/>
              </a:rPr>
              <a:t>Data management</a:t>
            </a:r>
          </a:p>
        </p:txBody>
      </p:sp>
      <p:sp>
        <p:nvSpPr>
          <p:cNvPr id="18" name="Right Arrow 17"/>
          <p:cNvSpPr/>
          <p:nvPr/>
        </p:nvSpPr>
        <p:spPr>
          <a:xfrm>
            <a:off x="4134134" y="5753100"/>
            <a:ext cx="595656" cy="495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Up Arrow 18"/>
          <p:cNvSpPr/>
          <p:nvPr/>
        </p:nvSpPr>
        <p:spPr>
          <a:xfrm>
            <a:off x="4726207" y="3657600"/>
            <a:ext cx="798304" cy="990600"/>
          </a:xfrm>
          <a:prstGeom prst="upArrow">
            <a:avLst/>
          </a:prstGeom>
          <a:solidFill>
            <a:srgbClr val="8F8CAF"/>
          </a:solidFill>
          <a:effectLst/>
        </p:spPr>
        <p:style>
          <a:lnRef idx="0">
            <a:schemeClr val="accent3"/>
          </a:lnRef>
          <a:fillRef idx="3">
            <a:schemeClr val="accent3"/>
          </a:fillRef>
          <a:effectRef idx="3">
            <a:schemeClr val="accent3"/>
          </a:effectRef>
          <a:fontRef idx="minor">
            <a:schemeClr val="lt1"/>
          </a:fontRef>
        </p:style>
        <p:txBody>
          <a:bodyPr lIns="101882" tIns="50941" rIns="101882" bIns="50941" rtlCol="0" anchor="ctr"/>
          <a:lstStyle/>
          <a:p>
            <a:pPr algn="ctr"/>
            <a:endParaRPr lang="en-US" dirty="0"/>
          </a:p>
        </p:txBody>
      </p:sp>
      <p:sp>
        <p:nvSpPr>
          <p:cNvPr id="20" name="Up Arrow 19"/>
          <p:cNvSpPr/>
          <p:nvPr/>
        </p:nvSpPr>
        <p:spPr>
          <a:xfrm>
            <a:off x="4726207" y="2057400"/>
            <a:ext cx="798304" cy="990600"/>
          </a:xfrm>
          <a:prstGeom prst="upArrow">
            <a:avLst/>
          </a:prstGeom>
          <a:solidFill>
            <a:srgbClr val="8F8CAF"/>
          </a:solidFill>
          <a:effectLst/>
        </p:spPr>
        <p:style>
          <a:lnRef idx="0">
            <a:schemeClr val="accent3"/>
          </a:lnRef>
          <a:fillRef idx="3">
            <a:schemeClr val="accent3"/>
          </a:fillRef>
          <a:effectRef idx="3">
            <a:schemeClr val="accent3"/>
          </a:effectRef>
          <a:fontRef idx="minor">
            <a:schemeClr val="lt1"/>
          </a:fontRef>
        </p:style>
        <p:txBody>
          <a:bodyPr lIns="101882" tIns="50941" rIns="101882" bIns="50941" rtlCol="0" anchor="ctr"/>
          <a:lstStyle/>
          <a:p>
            <a:pPr algn="ctr"/>
            <a:endParaRPr lang="en-US" dirty="0"/>
          </a:p>
        </p:txBody>
      </p:sp>
      <p:sp>
        <p:nvSpPr>
          <p:cNvPr id="14" name="Right Arrow 13"/>
          <p:cNvSpPr/>
          <p:nvPr/>
        </p:nvSpPr>
        <p:spPr>
          <a:xfrm rot="10800000">
            <a:off x="5624782" y="4064435"/>
            <a:ext cx="595656" cy="495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4792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down)">
                                      <p:cBhvr>
                                        <p:cTn id="24" dur="500"/>
                                        <p:tgtEl>
                                          <p:spTgt spid="12"/>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00"/>
                                        <p:tgtEl>
                                          <p:spTgt spid="16"/>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childTnLst>
                                </p:cTn>
                              </p:par>
                              <p:par>
                                <p:cTn id="32" presetID="22" presetClass="entr" presetSubtype="4"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500"/>
                                        <p:tgtEl>
                                          <p:spTgt spid="19"/>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down)">
                                      <p:cBhvr>
                                        <p:cTn id="3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12" grpId="0"/>
      <p:bldP spid="16" grpId="0" animBg="1"/>
      <p:bldP spid="17" grpId="0"/>
      <p:bldP spid="19"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0"/>
          <p:cNvSpPr>
            <a:spLocks noGrp="1" noChangeArrowheads="1"/>
          </p:cNvSpPr>
          <p:nvPr>
            <p:ph type="title"/>
          </p:nvPr>
        </p:nvSpPr>
        <p:spPr>
          <a:xfrm>
            <a:off x="190645" y="628360"/>
            <a:ext cx="7482126" cy="817880"/>
          </a:xfrm>
        </p:spPr>
        <p:txBody>
          <a:bodyPr>
            <a:normAutofit/>
          </a:bodyPr>
          <a:lstStyle/>
          <a:p>
            <a:pPr algn="ctr"/>
            <a:r>
              <a:rPr lang="en-US" altLang="en-US" sz="4400" dirty="0">
                <a:latin typeface="Century Gothic" panose="020B0502020202020204" pitchFamily="34" charset="0"/>
              </a:rPr>
              <a:t>Health information system</a:t>
            </a:r>
          </a:p>
        </p:txBody>
      </p:sp>
      <p:sp>
        <p:nvSpPr>
          <p:cNvPr id="6" name="AutoShape 3"/>
          <p:cNvSpPr>
            <a:spLocks noChangeArrowheads="1"/>
          </p:cNvSpPr>
          <p:nvPr/>
        </p:nvSpPr>
        <p:spPr bwMode="auto">
          <a:xfrm>
            <a:off x="7327265" y="2090631"/>
            <a:ext cx="2263140" cy="820068"/>
          </a:xfrm>
          <a:prstGeom prst="roundRect">
            <a:avLst>
              <a:gd name="adj" fmla="val 16667"/>
            </a:avLst>
          </a:prstGeom>
          <a:solidFill>
            <a:srgbClr val="A09BBB"/>
          </a:solidFill>
          <a:ln w="9525">
            <a:solidFill>
              <a:srgbClr val="1E185F"/>
            </a:solidFill>
            <a:round/>
            <a:headEnd/>
            <a:tailEnd/>
          </a:ln>
        </p:spPr>
        <p:txBody>
          <a:bodyPr wrap="none" anchor="ct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endParaRPr lang="en-US" altLang="en-US" sz="2000" dirty="0"/>
          </a:p>
        </p:txBody>
      </p:sp>
      <p:sp>
        <p:nvSpPr>
          <p:cNvPr id="7" name="Text Box 4"/>
          <p:cNvSpPr txBox="1">
            <a:spLocks noChangeArrowheads="1"/>
          </p:cNvSpPr>
          <p:nvPr/>
        </p:nvSpPr>
        <p:spPr bwMode="auto">
          <a:xfrm>
            <a:off x="7625977" y="2184728"/>
            <a:ext cx="1824831" cy="584678"/>
          </a:xfrm>
          <a:prstGeom prst="rect">
            <a:avLst/>
          </a:prstGeom>
          <a:solidFill>
            <a:srgbClr val="A09BBB"/>
          </a:solidFill>
          <a:ln w="9525">
            <a:noFill/>
            <a:miter lim="800000"/>
            <a:headEnd/>
            <a:tailEnd/>
          </a:ln>
          <a:extLst/>
        </p:spPr>
        <p:txBody>
          <a:bodyPr wrap="none">
            <a:spAutoFit/>
          </a:bodyP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r>
              <a:rPr lang="en-US" altLang="en-US" sz="1600" b="1" dirty="0">
                <a:solidFill>
                  <a:schemeClr val="bg1"/>
                </a:solidFill>
                <a:latin typeface="Century Gothic" panose="020B0502020202020204" pitchFamily="34" charset="0"/>
                <a:cs typeface="Angsana New" pitchFamily="18" charset="-34"/>
              </a:rPr>
              <a:t>Administrative </a:t>
            </a:r>
          </a:p>
          <a:p>
            <a:pPr eaLnBrk="1" hangingPunct="1">
              <a:spcBef>
                <a:spcPct val="0"/>
              </a:spcBef>
              <a:spcAft>
                <a:spcPct val="0"/>
              </a:spcAft>
              <a:buClrTx/>
              <a:buFontTx/>
              <a:buNone/>
            </a:pPr>
            <a:r>
              <a:rPr lang="en-US" altLang="en-US" sz="1600" b="1" dirty="0">
                <a:solidFill>
                  <a:schemeClr val="bg1"/>
                </a:solidFill>
                <a:latin typeface="Century Gothic" panose="020B0502020202020204" pitchFamily="34" charset="0"/>
                <a:cs typeface="Angsana New" pitchFamily="18" charset="-34"/>
              </a:rPr>
              <a:t>records systems</a:t>
            </a:r>
            <a:r>
              <a:rPr lang="en-GB" altLang="en-US" sz="1600" b="1" dirty="0">
                <a:solidFill>
                  <a:schemeClr val="bg1"/>
                </a:solidFill>
                <a:latin typeface="Century Gothic" panose="020B0502020202020204" pitchFamily="34" charset="0"/>
                <a:cs typeface="Angsana New" pitchFamily="18" charset="-34"/>
              </a:rPr>
              <a:t> </a:t>
            </a:r>
          </a:p>
        </p:txBody>
      </p:sp>
      <p:sp>
        <p:nvSpPr>
          <p:cNvPr id="9" name="AutoShape 6"/>
          <p:cNvSpPr>
            <a:spLocks noChangeArrowheads="1"/>
          </p:cNvSpPr>
          <p:nvPr/>
        </p:nvSpPr>
        <p:spPr bwMode="auto">
          <a:xfrm>
            <a:off x="6111875" y="3368040"/>
            <a:ext cx="2263140" cy="821795"/>
          </a:xfrm>
          <a:prstGeom prst="roundRect">
            <a:avLst>
              <a:gd name="adj" fmla="val 16667"/>
            </a:avLst>
          </a:prstGeom>
          <a:solidFill>
            <a:srgbClr val="A09BBB"/>
          </a:solidFill>
          <a:ln w="9525">
            <a:solidFill>
              <a:srgbClr val="1E185F"/>
            </a:solidFill>
            <a:round/>
            <a:headEnd/>
            <a:tailEnd/>
          </a:ln>
        </p:spPr>
        <p:txBody>
          <a:bodyPr wrap="none" anchor="ct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endParaRPr lang="en-US" altLang="en-US" sz="2000" dirty="0"/>
          </a:p>
        </p:txBody>
      </p:sp>
      <p:sp>
        <p:nvSpPr>
          <p:cNvPr id="10" name="Text Box 7"/>
          <p:cNvSpPr txBox="1">
            <a:spLocks noChangeArrowheads="1"/>
          </p:cNvSpPr>
          <p:nvPr/>
        </p:nvSpPr>
        <p:spPr bwMode="auto">
          <a:xfrm>
            <a:off x="6440964" y="3474745"/>
            <a:ext cx="1769110" cy="584775"/>
          </a:xfrm>
          <a:prstGeom prst="rect">
            <a:avLst/>
          </a:prstGeom>
          <a:solidFill>
            <a:srgbClr val="A09BBB"/>
          </a:solidFill>
          <a:ln w="9525">
            <a:noFill/>
            <a:miter lim="800000"/>
            <a:headEnd/>
            <a:tailEnd/>
          </a:ln>
          <a:extLst/>
        </p:spPr>
        <p:txBody>
          <a:bodyPr wrap="square">
            <a:spAutoFit/>
          </a:bodyP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r>
              <a:rPr lang="en-US" altLang="en-US" sz="1600" b="1" dirty="0">
                <a:solidFill>
                  <a:schemeClr val="bg1"/>
                </a:solidFill>
                <a:latin typeface="Century Gothic" panose="020B0502020202020204" pitchFamily="34" charset="0"/>
                <a:cs typeface="Angsana New" pitchFamily="18" charset="-34"/>
              </a:rPr>
              <a:t>Services records systems </a:t>
            </a:r>
            <a:endParaRPr lang="th-TH" altLang="en-US" sz="1800" b="1" dirty="0">
              <a:solidFill>
                <a:schemeClr val="bg1"/>
              </a:solidFill>
              <a:latin typeface="Century Gothic" panose="020B0502020202020204" pitchFamily="34" charset="0"/>
              <a:cs typeface="Angsana New" pitchFamily="18" charset="-34"/>
            </a:endParaRPr>
          </a:p>
        </p:txBody>
      </p:sp>
      <p:sp>
        <p:nvSpPr>
          <p:cNvPr id="12" name="AutoShape 9"/>
          <p:cNvSpPr>
            <a:spLocks noChangeArrowheads="1"/>
          </p:cNvSpPr>
          <p:nvPr/>
        </p:nvSpPr>
        <p:spPr bwMode="auto">
          <a:xfrm>
            <a:off x="5071110" y="4386376"/>
            <a:ext cx="1948815" cy="915338"/>
          </a:xfrm>
          <a:prstGeom prst="roundRect">
            <a:avLst>
              <a:gd name="adj" fmla="val 16667"/>
            </a:avLst>
          </a:prstGeom>
          <a:solidFill>
            <a:srgbClr val="A09BBB"/>
          </a:solidFill>
          <a:ln w="9525">
            <a:solidFill>
              <a:srgbClr val="1E185F"/>
            </a:solidFill>
            <a:round/>
            <a:headEnd/>
            <a:tailEnd/>
          </a:ln>
        </p:spPr>
        <p:txBody>
          <a:bodyPr wrap="none" anchor="ct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endParaRPr lang="en-US" altLang="en-US" sz="2000" dirty="0"/>
          </a:p>
        </p:txBody>
      </p:sp>
      <p:sp>
        <p:nvSpPr>
          <p:cNvPr id="13" name="Text Box 10"/>
          <p:cNvSpPr txBox="1">
            <a:spLocks noChangeArrowheads="1"/>
          </p:cNvSpPr>
          <p:nvPr/>
        </p:nvSpPr>
        <p:spPr bwMode="auto">
          <a:xfrm>
            <a:off x="5448301" y="4417845"/>
            <a:ext cx="1378895" cy="830997"/>
          </a:xfrm>
          <a:prstGeom prst="rect">
            <a:avLst/>
          </a:prstGeom>
          <a:solidFill>
            <a:srgbClr val="A09BBB"/>
          </a:solidFill>
          <a:ln w="9525">
            <a:noFill/>
            <a:miter lim="800000"/>
            <a:headEnd/>
            <a:tailEnd/>
          </a:ln>
          <a:extLst/>
        </p:spPr>
        <p:txBody>
          <a:bodyPr wrap="square">
            <a:spAutoFit/>
          </a:bodyP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r>
              <a:rPr lang="en-US" altLang="en-US" sz="1600" b="1" dirty="0">
                <a:solidFill>
                  <a:schemeClr val="bg1"/>
                </a:solidFill>
                <a:latin typeface="Century Gothic" panose="020B0502020202020204" pitchFamily="34" charset="0"/>
                <a:cs typeface="Angsana New" pitchFamily="18" charset="-34"/>
              </a:rPr>
              <a:t>Individual</a:t>
            </a:r>
          </a:p>
          <a:p>
            <a:pPr eaLnBrk="1" hangingPunct="1">
              <a:spcBef>
                <a:spcPct val="0"/>
              </a:spcBef>
              <a:spcAft>
                <a:spcPct val="0"/>
              </a:spcAft>
              <a:buClrTx/>
              <a:buFontTx/>
              <a:buNone/>
            </a:pPr>
            <a:r>
              <a:rPr lang="en-US" altLang="en-US" sz="1600" b="1" dirty="0">
                <a:solidFill>
                  <a:schemeClr val="bg1"/>
                </a:solidFill>
                <a:latin typeface="Century Gothic" panose="020B0502020202020204" pitchFamily="34" charset="0"/>
                <a:cs typeface="Angsana New" pitchFamily="18" charset="-34"/>
              </a:rPr>
              <a:t>records systems</a:t>
            </a:r>
            <a:endParaRPr lang="th-TH" altLang="en-US" sz="1600" b="1" dirty="0">
              <a:solidFill>
                <a:schemeClr val="bg1"/>
              </a:solidFill>
              <a:latin typeface="Century Gothic" panose="020B0502020202020204" pitchFamily="34" charset="0"/>
              <a:cs typeface="Angsana New" pitchFamily="18" charset="-34"/>
            </a:endParaRPr>
          </a:p>
        </p:txBody>
      </p:sp>
      <p:sp>
        <p:nvSpPr>
          <p:cNvPr id="15" name="AutoShape 12"/>
          <p:cNvSpPr>
            <a:spLocks noChangeArrowheads="1"/>
          </p:cNvSpPr>
          <p:nvPr/>
        </p:nvSpPr>
        <p:spPr bwMode="auto">
          <a:xfrm>
            <a:off x="2430780" y="4490717"/>
            <a:ext cx="2095500" cy="1090597"/>
          </a:xfrm>
          <a:prstGeom prst="roundRect">
            <a:avLst>
              <a:gd name="adj" fmla="val 16667"/>
            </a:avLst>
          </a:prstGeom>
          <a:solidFill>
            <a:srgbClr val="A09BBB"/>
          </a:solidFill>
          <a:ln w="9525">
            <a:solidFill>
              <a:srgbClr val="1E185F"/>
            </a:solidFill>
            <a:round/>
            <a:headEnd/>
            <a:tailEnd/>
          </a:ln>
        </p:spPr>
        <p:txBody>
          <a:bodyPr wrap="none" anchor="ct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endParaRPr lang="en-US" altLang="en-US" sz="2000" dirty="0"/>
          </a:p>
        </p:txBody>
      </p:sp>
      <p:sp>
        <p:nvSpPr>
          <p:cNvPr id="16" name="Text Box 13"/>
          <p:cNvSpPr txBox="1">
            <a:spLocks noChangeArrowheads="1"/>
          </p:cNvSpPr>
          <p:nvPr/>
        </p:nvSpPr>
        <p:spPr bwMode="auto">
          <a:xfrm>
            <a:off x="2734628" y="4611894"/>
            <a:ext cx="1791653" cy="923978"/>
          </a:xfrm>
          <a:prstGeom prst="rect">
            <a:avLst/>
          </a:prstGeom>
          <a:solidFill>
            <a:srgbClr val="A09BBB"/>
          </a:solidFill>
          <a:ln w="9525">
            <a:noFill/>
            <a:miter lim="800000"/>
            <a:headEnd/>
            <a:tailEnd/>
          </a:ln>
          <a:extLst/>
        </p:spPr>
        <p:txBody>
          <a:bodyPr wrap="square">
            <a:spAutoFit/>
          </a:bodyP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r>
              <a:rPr lang="en-US" altLang="en-US" sz="1800" b="1" dirty="0">
                <a:solidFill>
                  <a:schemeClr val="bg1"/>
                </a:solidFill>
                <a:latin typeface="Century Gothic" panose="020B0502020202020204" pitchFamily="34" charset="0"/>
                <a:cs typeface="Angsana New" pitchFamily="18" charset="-34"/>
              </a:rPr>
              <a:t>Population- based</a:t>
            </a:r>
            <a:br>
              <a:rPr lang="en-US" altLang="en-US" sz="1800" b="1" dirty="0">
                <a:solidFill>
                  <a:schemeClr val="bg1"/>
                </a:solidFill>
                <a:latin typeface="Century Gothic" panose="020B0502020202020204" pitchFamily="34" charset="0"/>
                <a:cs typeface="Angsana New" pitchFamily="18" charset="-34"/>
              </a:rPr>
            </a:br>
            <a:r>
              <a:rPr lang="en-US" altLang="en-US" sz="1800" b="1" dirty="0">
                <a:solidFill>
                  <a:schemeClr val="bg1"/>
                </a:solidFill>
                <a:latin typeface="Century Gothic" panose="020B0502020202020204" pitchFamily="34" charset="0"/>
                <a:cs typeface="Angsana New" pitchFamily="18" charset="-34"/>
              </a:rPr>
              <a:t>surveys</a:t>
            </a:r>
            <a:endParaRPr lang="th-TH" altLang="en-US" sz="1800" b="1" dirty="0">
              <a:solidFill>
                <a:schemeClr val="bg1"/>
              </a:solidFill>
              <a:latin typeface="Century Gothic" panose="020B0502020202020204" pitchFamily="34" charset="0"/>
              <a:cs typeface="Angsana New" pitchFamily="18" charset="-34"/>
            </a:endParaRPr>
          </a:p>
        </p:txBody>
      </p:sp>
      <p:sp>
        <p:nvSpPr>
          <p:cNvPr id="18" name="AutoShape 15"/>
          <p:cNvSpPr>
            <a:spLocks noChangeArrowheads="1"/>
          </p:cNvSpPr>
          <p:nvPr/>
        </p:nvSpPr>
        <p:spPr bwMode="auto">
          <a:xfrm>
            <a:off x="1005840" y="3368040"/>
            <a:ext cx="2263140" cy="820420"/>
          </a:xfrm>
          <a:prstGeom prst="roundRect">
            <a:avLst>
              <a:gd name="adj" fmla="val 16667"/>
            </a:avLst>
          </a:prstGeom>
          <a:solidFill>
            <a:srgbClr val="A09BBB"/>
          </a:solidFill>
          <a:ln w="9525">
            <a:solidFill>
              <a:srgbClr val="1E185F"/>
            </a:solidFill>
            <a:round/>
            <a:headEnd/>
            <a:tailEnd/>
          </a:ln>
        </p:spPr>
        <p:txBody>
          <a:bodyPr wrap="none" anchor="ct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endParaRPr lang="en-US" altLang="en-US" sz="2000" dirty="0"/>
          </a:p>
        </p:txBody>
      </p:sp>
      <p:sp>
        <p:nvSpPr>
          <p:cNvPr id="19" name="Text Box 16"/>
          <p:cNvSpPr txBox="1">
            <a:spLocks noChangeArrowheads="1"/>
          </p:cNvSpPr>
          <p:nvPr/>
        </p:nvSpPr>
        <p:spPr bwMode="auto">
          <a:xfrm>
            <a:off x="1424941" y="3448108"/>
            <a:ext cx="1622266" cy="645701"/>
          </a:xfrm>
          <a:prstGeom prst="rect">
            <a:avLst/>
          </a:prstGeom>
          <a:solidFill>
            <a:srgbClr val="A09BBB"/>
          </a:solidFill>
          <a:ln w="9525">
            <a:noFill/>
            <a:miter lim="800000"/>
            <a:headEnd/>
            <a:tailEnd/>
          </a:ln>
          <a:extLst/>
        </p:spPr>
        <p:txBody>
          <a:bodyPr wrap="square">
            <a:spAutoFit/>
          </a:bodyP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r>
              <a:rPr lang="en-US" altLang="en-US" sz="1800" b="1" dirty="0">
                <a:solidFill>
                  <a:schemeClr val="bg1"/>
                </a:solidFill>
                <a:latin typeface="Century Gothic" panose="020B0502020202020204" pitchFamily="34" charset="0"/>
                <a:cs typeface="Angsana New" pitchFamily="18" charset="-34"/>
              </a:rPr>
              <a:t>Vital </a:t>
            </a:r>
            <a:br>
              <a:rPr lang="en-US" altLang="en-US" sz="1800" b="1" dirty="0">
                <a:solidFill>
                  <a:schemeClr val="bg1"/>
                </a:solidFill>
                <a:latin typeface="Century Gothic" panose="020B0502020202020204" pitchFamily="34" charset="0"/>
                <a:cs typeface="Angsana New" pitchFamily="18" charset="-34"/>
              </a:rPr>
            </a:br>
            <a:r>
              <a:rPr lang="en-US" altLang="en-US" sz="1800" b="1" dirty="0">
                <a:solidFill>
                  <a:schemeClr val="bg1"/>
                </a:solidFill>
                <a:latin typeface="Century Gothic" panose="020B0502020202020204" pitchFamily="34" charset="0"/>
                <a:cs typeface="Angsana New" pitchFamily="18" charset="-34"/>
              </a:rPr>
              <a:t>registration</a:t>
            </a:r>
            <a:endParaRPr lang="th-TH" altLang="en-US" sz="1800" b="1" dirty="0">
              <a:solidFill>
                <a:schemeClr val="bg1"/>
              </a:solidFill>
              <a:latin typeface="Century Gothic" panose="020B0502020202020204" pitchFamily="34" charset="0"/>
              <a:cs typeface="Angsana New" pitchFamily="18" charset="-34"/>
            </a:endParaRPr>
          </a:p>
        </p:txBody>
      </p:sp>
      <p:sp>
        <p:nvSpPr>
          <p:cNvPr id="21" name="AutoShape 18"/>
          <p:cNvSpPr>
            <a:spLocks noChangeArrowheads="1"/>
          </p:cNvSpPr>
          <p:nvPr/>
        </p:nvSpPr>
        <p:spPr bwMode="auto">
          <a:xfrm>
            <a:off x="335280" y="2159000"/>
            <a:ext cx="1760220" cy="820420"/>
          </a:xfrm>
          <a:prstGeom prst="roundRect">
            <a:avLst>
              <a:gd name="adj" fmla="val 16667"/>
            </a:avLst>
          </a:prstGeom>
          <a:solidFill>
            <a:srgbClr val="A09BBB"/>
          </a:solidFill>
          <a:ln w="9525">
            <a:solidFill>
              <a:srgbClr val="1E185F"/>
            </a:solidFill>
            <a:round/>
            <a:headEnd/>
            <a:tailEnd/>
          </a:ln>
        </p:spPr>
        <p:txBody>
          <a:bodyPr wrap="none" anchor="ct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endParaRPr lang="en-US" altLang="en-US" sz="2000" dirty="0"/>
          </a:p>
        </p:txBody>
      </p:sp>
      <p:sp>
        <p:nvSpPr>
          <p:cNvPr id="22" name="Text Box 19"/>
          <p:cNvSpPr txBox="1">
            <a:spLocks noChangeArrowheads="1"/>
          </p:cNvSpPr>
          <p:nvPr/>
        </p:nvSpPr>
        <p:spPr bwMode="auto">
          <a:xfrm>
            <a:off x="635363" y="2379048"/>
            <a:ext cx="1018064" cy="368429"/>
          </a:xfrm>
          <a:prstGeom prst="rect">
            <a:avLst/>
          </a:prstGeom>
          <a:solidFill>
            <a:srgbClr val="A09BBB"/>
          </a:solidFill>
          <a:ln w="9525">
            <a:noFill/>
            <a:miter lim="800000"/>
            <a:headEnd/>
            <a:tailEnd/>
          </a:ln>
          <a:extLst/>
        </p:spPr>
        <p:txBody>
          <a:bodyPr wrap="none">
            <a:spAutoFit/>
          </a:bodyP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r>
              <a:rPr lang="en-US" altLang="en-US" sz="1800" b="1" dirty="0">
                <a:solidFill>
                  <a:schemeClr val="bg1"/>
                </a:solidFill>
                <a:latin typeface="Century Gothic" panose="020B0502020202020204" pitchFamily="34" charset="0"/>
                <a:cs typeface="Angsana New" pitchFamily="18" charset="-34"/>
              </a:rPr>
              <a:t>Census</a:t>
            </a:r>
            <a:endParaRPr lang="th-TH" altLang="en-US" sz="1800" b="1" dirty="0">
              <a:solidFill>
                <a:schemeClr val="bg1"/>
              </a:solidFill>
              <a:latin typeface="Century Gothic" panose="020B0502020202020204" pitchFamily="34" charset="0"/>
              <a:cs typeface="Angsana New" pitchFamily="18" charset="-34"/>
            </a:endParaRPr>
          </a:p>
        </p:txBody>
      </p:sp>
      <p:sp>
        <p:nvSpPr>
          <p:cNvPr id="23" name="Text Box 20"/>
          <p:cNvSpPr txBox="1">
            <a:spLocks noChangeArrowheads="1"/>
          </p:cNvSpPr>
          <p:nvPr/>
        </p:nvSpPr>
        <p:spPr bwMode="auto">
          <a:xfrm>
            <a:off x="1424941" y="6113569"/>
            <a:ext cx="2639112" cy="77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1882" tIns="50941" rIns="101882" bIns="50941">
            <a:spAutoFit/>
          </a:bodyP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eaLnBrk="1" hangingPunct="1">
              <a:spcBef>
                <a:spcPct val="0"/>
              </a:spcBef>
              <a:spcAft>
                <a:spcPct val="0"/>
              </a:spcAft>
              <a:buClrTx/>
              <a:buFontTx/>
              <a:buNone/>
            </a:pPr>
            <a:r>
              <a:rPr lang="en-GB" altLang="en-US" sz="2200" b="1" dirty="0">
                <a:latin typeface="Century Gothic" panose="020B0502020202020204" pitchFamily="34" charset="0"/>
                <a:cs typeface="Angsana New" pitchFamily="18" charset="-34"/>
              </a:rPr>
              <a:t>Population-based</a:t>
            </a:r>
          </a:p>
          <a:p>
            <a:pPr eaLnBrk="1" hangingPunct="1">
              <a:spcBef>
                <a:spcPct val="0"/>
              </a:spcBef>
              <a:spcAft>
                <a:spcPct val="0"/>
              </a:spcAft>
              <a:buClrTx/>
              <a:buFontTx/>
              <a:buNone/>
            </a:pPr>
            <a:r>
              <a:rPr lang="en-GB" altLang="en-US" sz="2200" b="1" dirty="0">
                <a:latin typeface="Century Gothic" panose="020B0502020202020204" pitchFamily="34" charset="0"/>
                <a:cs typeface="Angsana New" pitchFamily="18" charset="-34"/>
              </a:rPr>
              <a:t>data sources</a:t>
            </a:r>
            <a:endParaRPr lang="en-US" altLang="en-US" sz="2200" b="1" dirty="0">
              <a:latin typeface="Century Gothic" panose="020B0502020202020204" pitchFamily="34" charset="0"/>
              <a:cs typeface="Angsana New" pitchFamily="18" charset="-34"/>
            </a:endParaRPr>
          </a:p>
        </p:txBody>
      </p:sp>
      <p:sp>
        <p:nvSpPr>
          <p:cNvPr id="24" name="Text Box 21"/>
          <p:cNvSpPr txBox="1">
            <a:spLocks noChangeArrowheads="1"/>
          </p:cNvSpPr>
          <p:nvPr/>
        </p:nvSpPr>
        <p:spPr bwMode="auto">
          <a:xfrm>
            <a:off x="5571692" y="6113569"/>
            <a:ext cx="4277061" cy="1051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101882" tIns="50941" rIns="101882" bIns="50941">
            <a:spAutoFit/>
          </a:bodyPr>
          <a:lstStyle>
            <a:lvl1pPr>
              <a:spcBef>
                <a:spcPct val="20000"/>
              </a:spcBef>
              <a:spcAft>
                <a:spcPct val="20000"/>
              </a:spcAft>
              <a:buClr>
                <a:schemeClr val="hlink"/>
              </a:buClr>
              <a:buFont typeface="Wingdings" pitchFamily="-1" charset="2"/>
              <a:buChar char="§"/>
              <a:defRPr sz="2600">
                <a:solidFill>
                  <a:schemeClr val="tx1"/>
                </a:solidFill>
                <a:latin typeface="Arial" charset="0"/>
              </a:defRPr>
            </a:lvl1pPr>
            <a:lvl2pPr marL="742950" indent="-285750">
              <a:spcBef>
                <a:spcPct val="20000"/>
              </a:spcBef>
              <a:spcAft>
                <a:spcPct val="20000"/>
              </a:spcAft>
              <a:buClr>
                <a:schemeClr val="hlink"/>
              </a:buClr>
              <a:buFont typeface="Wingdings" pitchFamily="-1" charset="2"/>
              <a:buChar char="§"/>
              <a:defRPr sz="2400">
                <a:solidFill>
                  <a:schemeClr val="tx1"/>
                </a:solidFill>
                <a:latin typeface="Arial" charset="0"/>
              </a:defRPr>
            </a:lvl2pPr>
            <a:lvl3pPr marL="1143000" indent="-228600">
              <a:spcBef>
                <a:spcPct val="20000"/>
              </a:spcBef>
              <a:spcAft>
                <a:spcPct val="20000"/>
              </a:spcAft>
              <a:buClr>
                <a:schemeClr val="hlink"/>
              </a:buClr>
              <a:buFont typeface="Wingdings" pitchFamily="-1" charset="2"/>
              <a:buChar char="§"/>
              <a:defRPr sz="2200">
                <a:solidFill>
                  <a:schemeClr val="tx1"/>
                </a:solidFill>
                <a:latin typeface="Arial" charset="0"/>
              </a:defRPr>
            </a:lvl3pPr>
            <a:lvl4pPr marL="1600200" indent="-228600">
              <a:spcBef>
                <a:spcPct val="20000"/>
              </a:spcBef>
              <a:spcAft>
                <a:spcPct val="20000"/>
              </a:spcAft>
              <a:buClr>
                <a:schemeClr val="hlink"/>
              </a:buClr>
              <a:buFont typeface="Wingdings" pitchFamily="-1" charset="2"/>
              <a:buChar char="§"/>
              <a:defRPr sz="2200">
                <a:solidFill>
                  <a:schemeClr val="tx1"/>
                </a:solidFill>
                <a:latin typeface="Arial" charset="0"/>
              </a:defRPr>
            </a:lvl4pPr>
            <a:lvl5pPr marL="2057400" indent="-228600">
              <a:spcBef>
                <a:spcPct val="20000"/>
              </a:spcBef>
              <a:spcAft>
                <a:spcPct val="20000"/>
              </a:spcAft>
              <a:buClr>
                <a:schemeClr val="hlink"/>
              </a:buClr>
              <a:buFont typeface="Wingdings" pitchFamily="-1" charset="2"/>
              <a:buChar char="§"/>
              <a:defRPr sz="2200">
                <a:solidFill>
                  <a:schemeClr val="tx1"/>
                </a:solidFill>
                <a:latin typeface="Arial" charset="0"/>
              </a:defRPr>
            </a:lvl5pPr>
            <a:lvl6pPr marL="25146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6pPr>
            <a:lvl7pPr marL="29718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7pPr>
            <a:lvl8pPr marL="34290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8pPr>
            <a:lvl9pPr marL="3886200" indent="-228600" eaLnBrk="0" fontAlgn="base" hangingPunct="0">
              <a:spcBef>
                <a:spcPct val="20000"/>
              </a:spcBef>
              <a:spcAft>
                <a:spcPct val="20000"/>
              </a:spcAft>
              <a:buClr>
                <a:schemeClr val="hlink"/>
              </a:buClr>
              <a:buFont typeface="Wingdings" pitchFamily="-1" charset="2"/>
              <a:buChar char="§"/>
              <a:defRPr sz="2200">
                <a:solidFill>
                  <a:schemeClr val="tx1"/>
                </a:solidFill>
                <a:latin typeface="Arial" charset="0"/>
              </a:defRPr>
            </a:lvl9pPr>
          </a:lstStyle>
          <a:p>
            <a:pPr marL="14150">
              <a:lnSpc>
                <a:spcPts val="2396"/>
              </a:lnSpc>
              <a:spcBef>
                <a:spcPts val="119"/>
              </a:spcBef>
              <a:spcAft>
                <a:spcPct val="0"/>
              </a:spcAft>
              <a:buClrTx/>
              <a:buNone/>
            </a:pPr>
            <a:r>
              <a:rPr lang="en-GB" altLang="en-US" sz="2200" b="1" dirty="0">
                <a:solidFill>
                  <a:srgbClr val="C00000"/>
                </a:solidFill>
                <a:latin typeface="Century Gothic" panose="020B0502020202020204" pitchFamily="34" charset="0"/>
                <a:cs typeface="Arial"/>
              </a:rPr>
              <a:t>Health institution </a:t>
            </a:r>
          </a:p>
          <a:p>
            <a:pPr marL="14150">
              <a:lnSpc>
                <a:spcPts val="2396"/>
              </a:lnSpc>
              <a:spcBef>
                <a:spcPts val="119"/>
              </a:spcBef>
              <a:spcAft>
                <a:spcPct val="0"/>
              </a:spcAft>
              <a:buClrTx/>
              <a:buNone/>
            </a:pPr>
            <a:r>
              <a:rPr lang="en-GB" altLang="en-US" sz="2200" b="1" dirty="0">
                <a:solidFill>
                  <a:srgbClr val="C00000"/>
                </a:solidFill>
                <a:latin typeface="Century Gothic" panose="020B0502020202020204" pitchFamily="34" charset="0"/>
                <a:cs typeface="Arial"/>
              </a:rPr>
              <a:t>(including community-based </a:t>
            </a:r>
          </a:p>
          <a:p>
            <a:pPr marL="14150">
              <a:lnSpc>
                <a:spcPts val="2396"/>
              </a:lnSpc>
              <a:spcBef>
                <a:spcPts val="119"/>
              </a:spcBef>
              <a:spcAft>
                <a:spcPct val="0"/>
              </a:spcAft>
              <a:buClrTx/>
              <a:buNone/>
            </a:pPr>
            <a:r>
              <a:rPr lang="en-GB" altLang="en-US" sz="2200" b="1" dirty="0">
                <a:solidFill>
                  <a:srgbClr val="C00000"/>
                </a:solidFill>
                <a:latin typeface="Century Gothic" panose="020B0502020202020204" pitchFamily="34" charset="0"/>
                <a:cs typeface="Arial"/>
              </a:rPr>
              <a:t>data sources)</a:t>
            </a:r>
            <a:endParaRPr lang="en-US" altLang="en-US" sz="2200" b="1" dirty="0">
              <a:solidFill>
                <a:srgbClr val="C00000"/>
              </a:solidFill>
              <a:latin typeface="Century Gothic" panose="020B0502020202020204" pitchFamily="34" charset="0"/>
              <a:cs typeface="Arial"/>
            </a:endParaRPr>
          </a:p>
        </p:txBody>
      </p:sp>
      <p:sp>
        <p:nvSpPr>
          <p:cNvPr id="25" name="Line 22"/>
          <p:cNvSpPr>
            <a:spLocks noChangeShapeType="1"/>
          </p:cNvSpPr>
          <p:nvPr/>
        </p:nvSpPr>
        <p:spPr bwMode="auto">
          <a:xfrm flipH="1">
            <a:off x="419100" y="6045200"/>
            <a:ext cx="4442460" cy="0"/>
          </a:xfrm>
          <a:prstGeom prst="line">
            <a:avLst/>
          </a:prstGeom>
          <a:noFill/>
          <a:ln w="76200">
            <a:solidFill>
              <a:srgbClr val="A09BBB"/>
            </a:solidFill>
            <a:round/>
            <a:headEnd/>
            <a:tailEnd type="triangle" w="med" len="med"/>
          </a:ln>
          <a:extLst>
            <a:ext uri="{909E8E84-426E-40DD-AFC4-6F175D3DCCD1}">
              <a14:hiddenFill xmlns:a14="http://schemas.microsoft.com/office/drawing/2010/main">
                <a:noFill/>
              </a14:hiddenFill>
            </a:ext>
          </a:extLst>
        </p:spPr>
        <p:txBody>
          <a:bodyPr wrap="none" lIns="101882" tIns="50941" rIns="101882" bIns="50941" anchor="ctr"/>
          <a:lstStyle/>
          <a:p>
            <a:endParaRPr lang="en-US" dirty="0"/>
          </a:p>
        </p:txBody>
      </p:sp>
      <p:sp>
        <p:nvSpPr>
          <p:cNvPr id="26" name="Line 23"/>
          <p:cNvSpPr>
            <a:spLocks noChangeShapeType="1"/>
          </p:cNvSpPr>
          <p:nvPr/>
        </p:nvSpPr>
        <p:spPr bwMode="auto">
          <a:xfrm>
            <a:off x="5280660" y="6045200"/>
            <a:ext cx="4358640" cy="0"/>
          </a:xfrm>
          <a:prstGeom prst="line">
            <a:avLst/>
          </a:prstGeom>
          <a:noFill/>
          <a:ln w="76200">
            <a:solidFill>
              <a:srgbClr val="A09BBB"/>
            </a:solidFill>
            <a:round/>
            <a:headEnd/>
            <a:tailEnd type="triangle" w="med" len="med"/>
          </a:ln>
          <a:extLst>
            <a:ext uri="{909E8E84-426E-40DD-AFC4-6F175D3DCCD1}">
              <a14:hiddenFill xmlns:a14="http://schemas.microsoft.com/office/drawing/2010/main">
                <a:noFill/>
              </a14:hiddenFill>
            </a:ext>
          </a:extLst>
        </p:spPr>
        <p:txBody>
          <a:bodyPr wrap="none" lIns="101882" tIns="50941" rIns="101882" bIns="50941" anchor="ctr"/>
          <a:lstStyle/>
          <a:p>
            <a:endParaRPr lang="en-US" dirty="0"/>
          </a:p>
        </p:txBody>
      </p:sp>
      <p:cxnSp>
        <p:nvCxnSpPr>
          <p:cNvPr id="27" name="AutoShape 24"/>
          <p:cNvCxnSpPr>
            <a:cxnSpLocks noChangeShapeType="1"/>
            <a:stCxn id="21" idx="2"/>
            <a:endCxn id="18" idx="0"/>
          </p:cNvCxnSpPr>
          <p:nvPr/>
        </p:nvCxnSpPr>
        <p:spPr bwMode="auto">
          <a:xfrm rot="16200000" flipH="1">
            <a:off x="1482090" y="2712720"/>
            <a:ext cx="388620" cy="922020"/>
          </a:xfrm>
          <a:prstGeom prst="bentConnector3">
            <a:avLst>
              <a:gd name="adj1" fmla="val 50000"/>
            </a:avLst>
          </a:prstGeom>
          <a:noFill/>
          <a:ln w="9525">
            <a:solidFill>
              <a:schemeClr val="tx1"/>
            </a:solidFill>
            <a:miter lim="800000"/>
            <a:headEnd type="triangle" w="med" len="med"/>
            <a:tailEnd type="triangle" w="med" len="med"/>
          </a:ln>
          <a:extLst>
            <a:ext uri="{909E8E84-426E-40DD-AFC4-6F175D3DCCD1}">
              <a14:hiddenFill xmlns:a14="http://schemas.microsoft.com/office/drawing/2010/main">
                <a:noFill/>
              </a14:hiddenFill>
            </a:ext>
          </a:extLst>
        </p:spPr>
      </p:cxnSp>
      <p:cxnSp>
        <p:nvCxnSpPr>
          <p:cNvPr id="28" name="AutoShape 25"/>
          <p:cNvCxnSpPr>
            <a:cxnSpLocks noChangeShapeType="1"/>
            <a:stCxn id="18" idx="2"/>
            <a:endCxn id="15" idx="0"/>
          </p:cNvCxnSpPr>
          <p:nvPr/>
        </p:nvCxnSpPr>
        <p:spPr bwMode="auto">
          <a:xfrm rot="16200000" flipH="1">
            <a:off x="2656841" y="3669029"/>
            <a:ext cx="302259" cy="1341120"/>
          </a:xfrm>
          <a:prstGeom prst="bentConnector3">
            <a:avLst>
              <a:gd name="adj1" fmla="val 50000"/>
            </a:avLst>
          </a:prstGeom>
          <a:noFill/>
          <a:ln w="9525">
            <a:solidFill>
              <a:schemeClr val="tx1"/>
            </a:solidFill>
            <a:miter lim="800000"/>
            <a:headEnd type="triangle" w="med" len="med"/>
            <a:tailEnd type="triangle" w="med" len="med"/>
          </a:ln>
          <a:extLst>
            <a:ext uri="{909E8E84-426E-40DD-AFC4-6F175D3DCCD1}">
              <a14:hiddenFill xmlns:a14="http://schemas.microsoft.com/office/drawing/2010/main">
                <a:noFill/>
              </a14:hiddenFill>
            </a:ext>
          </a:extLst>
        </p:spPr>
      </p:cxnSp>
      <p:cxnSp>
        <p:nvCxnSpPr>
          <p:cNvPr id="29" name="AutoShape 26"/>
          <p:cNvCxnSpPr>
            <a:cxnSpLocks noChangeShapeType="1"/>
            <a:endCxn id="12" idx="1"/>
          </p:cNvCxnSpPr>
          <p:nvPr/>
        </p:nvCxnSpPr>
        <p:spPr bwMode="auto">
          <a:xfrm>
            <a:off x="4526280" y="4844045"/>
            <a:ext cx="544830" cy="0"/>
          </a:xfrm>
          <a:prstGeom prst="straightConnector1">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cxnSp>
      <p:cxnSp>
        <p:nvCxnSpPr>
          <p:cNvPr id="30" name="AutoShape 27"/>
          <p:cNvCxnSpPr>
            <a:cxnSpLocks noChangeShapeType="1"/>
            <a:stCxn id="10" idx="2"/>
            <a:endCxn id="12" idx="0"/>
          </p:cNvCxnSpPr>
          <p:nvPr/>
        </p:nvCxnSpPr>
        <p:spPr bwMode="auto">
          <a:xfrm rot="5400000">
            <a:off x="6522091" y="3582948"/>
            <a:ext cx="326856" cy="1280001"/>
          </a:xfrm>
          <a:prstGeom prst="bentConnector3">
            <a:avLst>
              <a:gd name="adj1" fmla="val 50000"/>
            </a:avLst>
          </a:prstGeom>
          <a:noFill/>
          <a:ln w="9525">
            <a:solidFill>
              <a:schemeClr val="tx1"/>
            </a:solidFill>
            <a:miter lim="800000"/>
            <a:headEnd type="triangle" w="med" len="med"/>
            <a:tailEnd type="triangle" w="med" len="med"/>
          </a:ln>
          <a:extLst>
            <a:ext uri="{909E8E84-426E-40DD-AFC4-6F175D3DCCD1}">
              <a14:hiddenFill xmlns:a14="http://schemas.microsoft.com/office/drawing/2010/main">
                <a:noFill/>
              </a14:hiddenFill>
            </a:ext>
          </a:extLst>
        </p:spPr>
      </p:cxnSp>
      <p:cxnSp>
        <p:nvCxnSpPr>
          <p:cNvPr id="31" name="AutoShape 28"/>
          <p:cNvCxnSpPr>
            <a:cxnSpLocks noChangeShapeType="1"/>
          </p:cNvCxnSpPr>
          <p:nvPr/>
        </p:nvCxnSpPr>
        <p:spPr bwMode="auto">
          <a:xfrm rot="-5400000">
            <a:off x="7731522" y="2501451"/>
            <a:ext cx="415608" cy="1227613"/>
          </a:xfrm>
          <a:prstGeom prst="bentConnector3">
            <a:avLst>
              <a:gd name="adj1" fmla="val 49782"/>
            </a:avLst>
          </a:prstGeom>
          <a:noFill/>
          <a:ln w="9525">
            <a:solidFill>
              <a:schemeClr val="tx1"/>
            </a:solidFill>
            <a:miter lim="800000"/>
            <a:headEnd type="triangle" w="med" len="med"/>
            <a:tailEnd type="triangle" w="med" len="med"/>
          </a:ln>
          <a:extLst>
            <a:ext uri="{909E8E84-426E-40DD-AFC4-6F175D3DCCD1}">
              <a14:hiddenFill xmlns:a14="http://schemas.microsoft.com/office/drawing/2010/main">
                <a:noFill/>
              </a14:hiddenFill>
            </a:ext>
          </a:extLst>
        </p:spPr>
      </p:cxnSp>
      <p:cxnSp>
        <p:nvCxnSpPr>
          <p:cNvPr id="32" name="AutoShape 29"/>
          <p:cNvCxnSpPr>
            <a:cxnSpLocks noChangeShapeType="1"/>
            <a:stCxn id="21" idx="0"/>
            <a:endCxn id="6" idx="0"/>
          </p:cNvCxnSpPr>
          <p:nvPr/>
        </p:nvCxnSpPr>
        <p:spPr bwMode="auto">
          <a:xfrm rot="-5400000">
            <a:off x="4802929" y="-1496906"/>
            <a:ext cx="68368" cy="7243445"/>
          </a:xfrm>
          <a:prstGeom prst="bentConnector3">
            <a:avLst>
              <a:gd name="adj1" fmla="val 478949"/>
            </a:avLst>
          </a:prstGeom>
          <a:noFill/>
          <a:ln w="9525">
            <a:solidFill>
              <a:schemeClr val="tx1"/>
            </a:solidFill>
            <a:miter lim="800000"/>
            <a:headEnd type="triangle" w="med" len="med"/>
            <a:tailEnd type="triangle" w="med" len="med"/>
          </a:ln>
          <a:extLst>
            <a:ext uri="{909E8E84-426E-40DD-AFC4-6F175D3DCCD1}">
              <a14:hiddenFill xmlns:a14="http://schemas.microsoft.com/office/drawing/2010/main">
                <a:noFill/>
              </a14:hiddenFill>
            </a:ext>
          </a:extLst>
        </p:spPr>
      </p:cxnSp>
      <p:sp>
        <p:nvSpPr>
          <p:cNvPr id="33" name="Oval 32"/>
          <p:cNvSpPr/>
          <p:nvPr/>
        </p:nvSpPr>
        <p:spPr>
          <a:xfrm>
            <a:off x="4861560" y="1468120"/>
            <a:ext cx="5196840" cy="630428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eaLnBrk="1" hangingPunct="1">
              <a:defRPr/>
            </a:pPr>
            <a:endParaRPr lang="en-US" dirty="0">
              <a:solidFill>
                <a:srgbClr val="FF0000"/>
              </a:solidFill>
            </a:endParaRPr>
          </a:p>
        </p:txBody>
      </p:sp>
      <p:sp>
        <p:nvSpPr>
          <p:cNvPr id="2" name="TextBox 1"/>
          <p:cNvSpPr txBox="1"/>
          <p:nvPr/>
        </p:nvSpPr>
        <p:spPr>
          <a:xfrm>
            <a:off x="7672771" y="1441539"/>
            <a:ext cx="1774845" cy="400110"/>
          </a:xfrm>
          <a:prstGeom prst="rect">
            <a:avLst/>
          </a:prstGeom>
          <a:noFill/>
        </p:spPr>
        <p:txBody>
          <a:bodyPr wrap="none" rtlCol="0">
            <a:spAutoFit/>
          </a:bodyPr>
          <a:lstStyle/>
          <a:p>
            <a:r>
              <a:rPr lang="en-US" sz="2000" b="1" dirty="0">
                <a:latin typeface="Century Gothic" panose="020B0502020202020204" pitchFamily="34" charset="0"/>
              </a:rPr>
              <a:t>Routine data</a:t>
            </a:r>
          </a:p>
        </p:txBody>
      </p:sp>
      <p:sp>
        <p:nvSpPr>
          <p:cNvPr id="34" name="TextBox 33"/>
          <p:cNvSpPr txBox="1"/>
          <p:nvPr/>
        </p:nvSpPr>
        <p:spPr>
          <a:xfrm>
            <a:off x="891406" y="1429879"/>
            <a:ext cx="2214068" cy="400110"/>
          </a:xfrm>
          <a:prstGeom prst="rect">
            <a:avLst/>
          </a:prstGeom>
          <a:noFill/>
        </p:spPr>
        <p:txBody>
          <a:bodyPr wrap="none" rtlCol="0">
            <a:spAutoFit/>
          </a:bodyPr>
          <a:lstStyle/>
          <a:p>
            <a:r>
              <a:rPr lang="en-US" sz="2000" b="1" dirty="0">
                <a:latin typeface="Century Gothic" panose="020B0502020202020204" pitchFamily="34" charset="0"/>
              </a:rPr>
              <a:t>Nonroutine data</a:t>
            </a:r>
          </a:p>
        </p:txBody>
      </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spTree>
    <p:extLst>
      <p:ext uri="{BB962C8B-B14F-4D97-AF65-F5344CB8AC3E}">
        <p14:creationId xmlns:p14="http://schemas.microsoft.com/office/powerpoint/2010/main" val="291635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9982200" cy="1143000"/>
          </a:xfrm>
        </p:spPr>
        <p:txBody>
          <a:bodyPr>
            <a:noAutofit/>
          </a:bodyPr>
          <a:lstStyle/>
          <a:p>
            <a:pPr algn="l">
              <a:lnSpc>
                <a:spcPts val="3600"/>
              </a:lnSpc>
            </a:pPr>
            <a:r>
              <a:rPr lang="en-US" sz="3600" dirty="0">
                <a:latin typeface="Century Gothic" panose="020B0502020202020204" pitchFamily="34" charset="0"/>
              </a:rPr>
              <a:t>How does the HIS help to address health challenges? </a:t>
            </a:r>
          </a:p>
        </p:txBody>
      </p:sp>
      <p:graphicFrame>
        <p:nvGraphicFramePr>
          <p:cNvPr id="4" name="Diagram 3"/>
          <p:cNvGraphicFramePr/>
          <p:nvPr>
            <p:extLst>
              <p:ext uri="{D42A27DB-BD31-4B8C-83A1-F6EECF244321}">
                <p14:modId xmlns:p14="http://schemas.microsoft.com/office/powerpoint/2010/main" val="659657308"/>
              </p:ext>
            </p:extLst>
          </p:nvPr>
        </p:nvGraphicFramePr>
        <p:xfrm>
          <a:off x="76200" y="1524000"/>
          <a:ext cx="98298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6102145" y="5905262"/>
            <a:ext cx="3803855" cy="1600438"/>
          </a:xfrm>
          <a:prstGeom prst="rect">
            <a:avLst/>
          </a:prstGeom>
          <a:noFill/>
        </p:spPr>
        <p:txBody>
          <a:bodyPr wrap="square" rtlCol="0">
            <a:spAutoFit/>
          </a:bodyPr>
          <a:lstStyle/>
          <a:p>
            <a:pPr marL="285750" lvl="0" indent="-285750">
              <a:buFont typeface="Calibri" panose="020F0502020204030204" pitchFamily="34" charset="0"/>
              <a:buChar char="•"/>
            </a:pPr>
            <a:r>
              <a:rPr lang="en-US" sz="1600" dirty="0">
                <a:latin typeface="Century Gothic" panose="020B0502020202020204" pitchFamily="34" charset="0"/>
              </a:rPr>
              <a:t>Capacity building</a:t>
            </a:r>
          </a:p>
          <a:p>
            <a:pPr marL="285750" lvl="0" indent="-285750">
              <a:buFont typeface="Calibri" panose="020F0502020204030204" pitchFamily="34" charset="0"/>
              <a:buChar char="•"/>
            </a:pPr>
            <a:r>
              <a:rPr lang="en-US" sz="1600" dirty="0">
                <a:latin typeface="Century Gothic" panose="020B0502020202020204" pitchFamily="34" charset="0"/>
              </a:rPr>
              <a:t>Disease surveillance</a:t>
            </a:r>
          </a:p>
          <a:p>
            <a:pPr marL="285750" lvl="0" indent="-285750">
              <a:buFont typeface="Calibri" panose="020F0502020204030204" pitchFamily="34" charset="0"/>
              <a:buChar char="•"/>
            </a:pPr>
            <a:r>
              <a:rPr lang="en-US" sz="1600" dirty="0">
                <a:latin typeface="Century Gothic" panose="020B0502020202020204" pitchFamily="34" charset="0"/>
              </a:rPr>
              <a:t>Innovations</a:t>
            </a:r>
          </a:p>
          <a:p>
            <a:pPr marL="285750" lvl="0" indent="-285750">
              <a:buFont typeface="Calibri" panose="020F0502020204030204" pitchFamily="34" charset="0"/>
              <a:buChar char="•"/>
            </a:pPr>
            <a:r>
              <a:rPr lang="en-US" sz="1600" dirty="0">
                <a:latin typeface="Century Gothic" panose="020B0502020202020204" pitchFamily="34" charset="0"/>
              </a:rPr>
              <a:t>Research, monitoring, and evaluation</a:t>
            </a:r>
          </a:p>
          <a:p>
            <a:endParaRPr lang="en-US" dirty="0"/>
          </a:p>
        </p:txBody>
      </p:sp>
      <p:pic>
        <p:nvPicPr>
          <p:cNvPr id="5" name="Picture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spTree>
    <p:extLst>
      <p:ext uri="{BB962C8B-B14F-4D97-AF65-F5344CB8AC3E}">
        <p14:creationId xmlns:p14="http://schemas.microsoft.com/office/powerpoint/2010/main" val="2042138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799" y="383629"/>
            <a:ext cx="9144000" cy="1015663"/>
          </a:xfrm>
          <a:prstGeom prst="rect">
            <a:avLst/>
          </a:prstGeom>
        </p:spPr>
        <p:txBody>
          <a:bodyPr wrap="square">
            <a:spAutoFit/>
          </a:bodyPr>
          <a:lstStyle/>
          <a:p>
            <a:pPr>
              <a:lnSpc>
                <a:spcPts val="3600"/>
              </a:lnSpc>
            </a:pPr>
            <a:r>
              <a:rPr lang="en-US" sz="4000" b="1" dirty="0">
                <a:solidFill>
                  <a:schemeClr val="bg1"/>
                </a:solidFill>
                <a:latin typeface="Century Gothic" panose="020B0502020202020204" pitchFamily="34" charset="0"/>
                <a:ea typeface="+mj-ea"/>
                <a:cs typeface="Futura LT Pro Book"/>
              </a:rPr>
              <a:t>Core components of a well-functioning HIS</a:t>
            </a:r>
          </a:p>
        </p:txBody>
      </p:sp>
      <p:graphicFrame>
        <p:nvGraphicFramePr>
          <p:cNvPr id="5" name="Diagram 4"/>
          <p:cNvGraphicFramePr/>
          <p:nvPr>
            <p:extLst>
              <p:ext uri="{D42A27DB-BD31-4B8C-83A1-F6EECF244321}">
                <p14:modId xmlns:p14="http://schemas.microsoft.com/office/powerpoint/2010/main" val="1128165076"/>
              </p:ext>
            </p:extLst>
          </p:nvPr>
        </p:nvGraphicFramePr>
        <p:xfrm>
          <a:off x="304800" y="1352729"/>
          <a:ext cx="9524999" cy="63434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 y="-7126"/>
            <a:ext cx="10058401" cy="390755"/>
          </a:xfrm>
          <a:prstGeom prst="rect">
            <a:avLst/>
          </a:prstGeom>
        </p:spPr>
      </p:pic>
    </p:spTree>
    <p:extLst>
      <p:ext uri="{BB962C8B-B14F-4D97-AF65-F5344CB8AC3E}">
        <p14:creationId xmlns:p14="http://schemas.microsoft.com/office/powerpoint/2010/main" val="2729832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EASURE_Eval_slide_template">
  <a:themeElements>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CSP_PowerPoint_Template (1)">
  <a:themeElements>
    <a:clrScheme name="MCSP">
      <a:dk1>
        <a:srgbClr val="000000"/>
      </a:dk1>
      <a:lt1>
        <a:srgbClr val="777777"/>
      </a:lt1>
      <a:dk2>
        <a:srgbClr val="002A6C"/>
      </a:dk2>
      <a:lt2>
        <a:srgbClr val="9DBFE5"/>
      </a:lt2>
      <a:accent1>
        <a:srgbClr val="CA535C"/>
      </a:accent1>
      <a:accent2>
        <a:srgbClr val="FAC684"/>
      </a:accent2>
      <a:accent3>
        <a:srgbClr val="D5B4E4"/>
      </a:accent3>
      <a:accent4>
        <a:srgbClr val="002A6C"/>
      </a:accent4>
      <a:accent5>
        <a:srgbClr val="9DBFE5"/>
      </a:accent5>
      <a:accent6>
        <a:srgbClr val="CA535C"/>
      </a:accent6>
      <a:hlink>
        <a:srgbClr val="777777"/>
      </a:hlink>
      <a:folHlink>
        <a:srgbClr val="FAC68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MCPS_PowerPoint_Template [Read-Only]" id="{B58D1E27-2DEB-4557-9BF1-41BFB293ADDD}" vid="{2D3C5F4A-FD82-47F1-A5FE-AEF3A3D978B5}"/>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2410</TotalTime>
  <Words>1466</Words>
  <Application>Microsoft Office PowerPoint</Application>
  <PresentationFormat>Custom</PresentationFormat>
  <Paragraphs>185</Paragraphs>
  <Slides>12</Slides>
  <Notes>12</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12</vt:i4>
      </vt:variant>
    </vt:vector>
  </HeadingPairs>
  <TitlesOfParts>
    <vt:vector size="25" baseType="lpstr">
      <vt:lpstr>Angsana New</vt:lpstr>
      <vt:lpstr>Arial</vt:lpstr>
      <vt:lpstr>Calibri</vt:lpstr>
      <vt:lpstr>Century Gothic</vt:lpstr>
      <vt:lpstr>Futura LT Pro Book</vt:lpstr>
      <vt:lpstr>Garamond</vt:lpstr>
      <vt:lpstr>Gill Sans MT</vt:lpstr>
      <vt:lpstr>Times New Roman</vt:lpstr>
      <vt:lpstr>Wingdings</vt:lpstr>
      <vt:lpstr>Office Theme</vt:lpstr>
      <vt:lpstr>MEASURE_Eval_slide_template</vt:lpstr>
      <vt:lpstr>MCSP_PowerPoint_Template (1)</vt:lpstr>
      <vt:lpstr>1_Office Theme</vt:lpstr>
      <vt:lpstr>PowerPoint Presentation</vt:lpstr>
      <vt:lpstr>PowerPoint Presentation</vt:lpstr>
      <vt:lpstr>What is a health system and what are its components?</vt:lpstr>
      <vt:lpstr>PowerPoint Presentation</vt:lpstr>
      <vt:lpstr>PowerPoint Presentation</vt:lpstr>
      <vt:lpstr>PowerPoint Presentation</vt:lpstr>
      <vt:lpstr>Health information system</vt:lpstr>
      <vt:lpstr>How does the HIS help to address health challenges? </vt:lpstr>
      <vt:lpstr>PowerPoint Presentation</vt:lpstr>
      <vt:lpstr>PowerPoint Presentation</vt:lpstr>
      <vt:lpstr>How to access the PRISM Series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Robinson, Beth</dc:creator>
  <cp:lastModifiedBy>Jeanne Chauffour</cp:lastModifiedBy>
  <cp:revision>157</cp:revision>
  <dcterms:created xsi:type="dcterms:W3CDTF">2015-03-02T15:42:03Z</dcterms:created>
  <dcterms:modified xsi:type="dcterms:W3CDTF">2018-10-19T20:55:05Z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ies>
</file>