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80" r:id="rId3"/>
    <p:sldMasterId id="2147483689" r:id="rId4"/>
  </p:sldMasterIdLst>
  <p:notesMasterIdLst>
    <p:notesMasterId r:id="rId19"/>
  </p:notesMasterIdLst>
  <p:sldIdLst>
    <p:sldId id="256" r:id="rId5"/>
    <p:sldId id="487" r:id="rId6"/>
    <p:sldId id="610" r:id="rId7"/>
    <p:sldId id="628" r:id="rId8"/>
    <p:sldId id="629" r:id="rId9"/>
    <p:sldId id="609" r:id="rId10"/>
    <p:sldId id="620" r:id="rId11"/>
    <p:sldId id="617" r:id="rId12"/>
    <p:sldId id="618" r:id="rId13"/>
    <p:sldId id="625" r:id="rId14"/>
    <p:sldId id="624" r:id="rId15"/>
    <p:sldId id="611" r:id="rId16"/>
    <p:sldId id="630" r:id="rId17"/>
    <p:sldId id="627" r:id="rId18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e Reid" initials="DR" lastIdx="1" clrIdx="0"/>
  <p:cmAuthor id="1" name="Alison Ellis" initials="AE" lastIdx="2" clrIdx="1">
    <p:extLst/>
  </p:cmAuthor>
  <p:cmAuthor id="2" name="Sergio Lins" initials="SL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661F"/>
    <a:srgbClr val="F9D9C7"/>
    <a:srgbClr val="D7D4B2"/>
    <a:srgbClr val="B9CDE5"/>
    <a:srgbClr val="009999"/>
    <a:srgbClr val="008080"/>
    <a:srgbClr val="336600"/>
    <a:srgbClr val="A09BBB"/>
    <a:srgbClr val="A0B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82" autoAdjust="0"/>
    <p:restoredTop sz="59489" autoAdjust="0"/>
  </p:normalViewPr>
  <p:slideViewPr>
    <p:cSldViewPr>
      <p:cViewPr varScale="1">
        <p:scale>
          <a:sx n="35" d="100"/>
          <a:sy n="35" d="100"/>
        </p:scale>
        <p:origin x="2316" y="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7584"/>
    </p:cViewPr>
  </p:sorterViewPr>
  <p:notesViewPr>
    <p:cSldViewPr>
      <p:cViewPr varScale="1">
        <p:scale>
          <a:sx n="61" d="100"/>
          <a:sy n="61" d="100"/>
        </p:scale>
        <p:origin x="20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5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08105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588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676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r>
              <a:rPr lang="en-US" sz="1200" b="1" u="sng" dirty="0" smtClean="0">
                <a:latin typeface="Garamond" panose="02020404030301010803" pitchFamily="18" charset="0"/>
              </a:rPr>
              <a:t>Facilitator’s Note:</a:t>
            </a:r>
          </a:p>
          <a:p>
            <a:endParaRPr lang="en-US" sz="1200" b="1" u="sng" dirty="0" smtClean="0">
              <a:latin typeface="Garamond" panose="02020404030301010803" pitchFamily="18" charset="0"/>
            </a:endParaRPr>
          </a:p>
          <a:p>
            <a:r>
              <a:rPr lang="en-US" sz="1200" dirty="0" smtClean="0">
                <a:latin typeface="Garamond" panose="02020404030301010803" pitchFamily="18" charset="0"/>
              </a:rPr>
              <a:t>If</a:t>
            </a:r>
            <a:r>
              <a:rPr lang="en-US" sz="1200" baseline="0" dirty="0" smtClean="0">
                <a:latin typeface="Garamond" panose="02020404030301010803" pitchFamily="18" charset="0"/>
              </a:rPr>
              <a:t> the country has decided to use </a:t>
            </a:r>
            <a:r>
              <a:rPr lang="en-US" sz="1200" baseline="0" dirty="0" err="1" smtClean="0">
                <a:latin typeface="Garamond" panose="02020404030301010803" pitchFamily="18" charset="0"/>
              </a:rPr>
              <a:t>SurveyCTO</a:t>
            </a:r>
            <a:r>
              <a:rPr lang="en-US" sz="1200" baseline="0" dirty="0" smtClean="0">
                <a:latin typeface="Garamond" panose="02020404030301010803" pitchFamily="18" charset="0"/>
              </a:rPr>
              <a:t>, refer to the guidance document for guidelines of how to upload form definitions onto </a:t>
            </a:r>
            <a:r>
              <a:rPr lang="en-US" sz="1200" baseline="0" dirty="0" err="1" smtClean="0">
                <a:latin typeface="Garamond" panose="02020404030301010803" pitchFamily="18" charset="0"/>
              </a:rPr>
              <a:t>SurveyCTO</a:t>
            </a:r>
            <a:r>
              <a:rPr lang="en-US" sz="1200" baseline="0" dirty="0" smtClean="0">
                <a:latin typeface="Garamond" panose="02020404030301010803" pitchFamily="18" charset="0"/>
              </a:rPr>
              <a:t>, customize the data entry forms, and download data files from </a:t>
            </a:r>
            <a:r>
              <a:rPr lang="en-US" sz="1200" baseline="0" dirty="0" err="1" smtClean="0">
                <a:latin typeface="Garamond" panose="02020404030301010803" pitchFamily="18" charset="0"/>
              </a:rPr>
              <a:t>SurveyCTO</a:t>
            </a:r>
            <a:r>
              <a:rPr lang="en-US" sz="1200" baseline="0" dirty="0" smtClean="0">
                <a:latin typeface="Garamond" panose="02020404030301010803" pitchFamily="18" charset="0"/>
              </a:rPr>
              <a:t> for further analysis.</a:t>
            </a:r>
          </a:p>
          <a:p>
            <a:endParaRPr lang="en-US" sz="1200" baseline="0" dirty="0" smtClean="0">
              <a:latin typeface="Garamond" panose="02020404030301010803" pitchFamily="18" charset="0"/>
            </a:endParaRPr>
          </a:p>
          <a:p>
            <a:r>
              <a:rPr lang="en-US" sz="1200" baseline="0" dirty="0" smtClean="0">
                <a:latin typeface="Garamond" panose="02020404030301010803" pitchFamily="18" charset="0"/>
              </a:rPr>
              <a:t>Demonstrate (on a big screen) the steps in using </a:t>
            </a:r>
            <a:r>
              <a:rPr lang="en-US" sz="1200" baseline="0" dirty="0" err="1" smtClean="0">
                <a:latin typeface="Garamond" panose="02020404030301010803" pitchFamily="18" charset="0"/>
              </a:rPr>
              <a:t>SurveyCTO</a:t>
            </a:r>
            <a:r>
              <a:rPr lang="en-US" sz="1200" baseline="0" dirty="0" smtClean="0">
                <a:latin typeface="Garamond" panose="02020404030301010803" pitchFamily="18" charset="0"/>
              </a:rPr>
              <a:t> for data collection. Encourage participants to ask clarifying questions during the demonstration.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9878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957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91438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4931" y="3691360"/>
            <a:ext cx="8048539" cy="349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>
              <a:latin typeface="Arial" pitchFamily="34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5697638" y="7382720"/>
            <a:ext cx="4358489" cy="38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7013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7013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7013" defTabSz="9302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7013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D7BB015-8DDD-4519-B9D3-FF64193048EF}" type="slidenum">
              <a:rPr lang="en-US" altLang="en-US" smtClean="0">
                <a:latin typeface="Arial" pitchFamily="34" charset="0"/>
                <a:cs typeface="Arial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5840" y="3691890"/>
            <a:ext cx="8046720" cy="34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5697432" y="7382431"/>
            <a:ext cx="4358640" cy="38862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99F143-0DA4-4D64-85B6-AB2AE19A1F4C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5840" y="3691890"/>
            <a:ext cx="8046720" cy="34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5697432" y="7382431"/>
            <a:ext cx="4358640" cy="38862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99F143-0DA4-4D64-85B6-AB2AE19A1F4C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1005840" y="3691890"/>
            <a:ext cx="8046720" cy="349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5697432" y="7382431"/>
            <a:ext cx="4358640" cy="38862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A99F143-0DA4-4D64-85B6-AB2AE19A1F4C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3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5697784" y="7382450"/>
            <a:ext cx="4358336" cy="388620"/>
          </a:xfrm>
          <a:prstGeom prst="rect">
            <a:avLst/>
          </a:prstGeom>
          <a:ln/>
        </p:spPr>
        <p:txBody>
          <a:bodyPr/>
          <a:lstStyle/>
          <a:p>
            <a:fld id="{3F5CE721-5998-469E-86A7-35AEE816C257}" type="slidenum">
              <a:rPr lang="en-US" altLang="en-US"/>
              <a:pPr/>
              <a:t>7</a:t>
            </a:fld>
            <a:endParaRPr lang="en-US" altLang="en-US" dirty="0"/>
          </a:p>
        </p:txBody>
      </p:sp>
      <p:sp>
        <p:nvSpPr>
          <p:cNvPr id="56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143250" y="582613"/>
            <a:ext cx="3771900" cy="29146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0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1729" y="3691890"/>
            <a:ext cx="7374943" cy="349758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885" tIns="46442" rIns="92885" bIns="46442"/>
          <a:lstStyle/>
          <a:p>
            <a:endParaRPr lang="es-NI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97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60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596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708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788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9801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4008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61982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1563" y="311256"/>
            <a:ext cx="2133918" cy="599302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318" y="311256"/>
            <a:ext cx="6237605" cy="59930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09918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318" y="311256"/>
            <a:ext cx="8539163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6318" y="1813560"/>
            <a:ext cx="8539163" cy="449072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9851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849880"/>
            <a:ext cx="10058400" cy="492252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1018824">
              <a:defRPr/>
            </a:pPr>
            <a:endParaRPr lang="en-US" sz="2000" dirty="0">
              <a:solidFill>
                <a:srgbClr val="777777"/>
              </a:solidFill>
            </a:endParaRPr>
          </a:p>
        </p:txBody>
      </p:sp>
      <p:grpSp>
        <p:nvGrpSpPr>
          <p:cNvPr id="5" name="Group 8"/>
          <p:cNvGrpSpPr>
            <a:grpSpLocks noChangeAspect="1"/>
          </p:cNvGrpSpPr>
          <p:nvPr/>
        </p:nvGrpSpPr>
        <p:grpSpPr bwMode="auto">
          <a:xfrm>
            <a:off x="2355692" y="863601"/>
            <a:ext cx="5347018" cy="85280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38200" y="2245360"/>
            <a:ext cx="8549640" cy="30226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5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838200" y="5440680"/>
            <a:ext cx="8549640" cy="1381760"/>
          </a:xfrm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808080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973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2355692" y="863601"/>
            <a:ext cx="5347018" cy="85280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38200" y="2245360"/>
            <a:ext cx="5113020" cy="3022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3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838200" y="5440680"/>
            <a:ext cx="5113020" cy="138176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6202680" y="2245360"/>
            <a:ext cx="2933700" cy="457708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</p:spTree>
    <p:extLst>
      <p:ext uri="{BB962C8B-B14F-4D97-AF65-F5344CB8AC3E}">
        <p14:creationId xmlns:p14="http://schemas.microsoft.com/office/powerpoint/2010/main" val="131051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0058400" cy="1386840"/>
          </a:xfrm>
          <a:custGeom>
            <a:avLst/>
            <a:gdLst/>
            <a:ahLst/>
            <a:cxnLst/>
            <a:rect l="l" t="t" r="r" b="b"/>
            <a:pathLst>
              <a:path w="10058400" h="1386840">
                <a:moveTo>
                  <a:pt x="0" y="1386839"/>
                </a:moveTo>
                <a:lnTo>
                  <a:pt x="10058400" y="1386839"/>
                </a:lnTo>
                <a:lnTo>
                  <a:pt x="10058400" y="0"/>
                </a:lnTo>
                <a:lnTo>
                  <a:pt x="0" y="0"/>
                </a:lnTo>
                <a:lnTo>
                  <a:pt x="0" y="1386839"/>
                </a:lnTo>
                <a:close/>
              </a:path>
            </a:pathLst>
          </a:custGeom>
          <a:solidFill>
            <a:srgbClr val="E6661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1"/>
            <a:ext cx="7950200" cy="615553"/>
          </a:xfr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8D6B6E-16FA-4CAE-B80D-ED6ADF558AA0}" type="slidenum">
              <a:rPr lang="en-IN" smtClean="0">
                <a:solidFill>
                  <a:srgbClr val="002A6C"/>
                </a:solidFill>
              </a:rPr>
              <a:pPr/>
              <a:t>‹#›</a:t>
            </a:fld>
            <a:endParaRPr lang="en-IN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99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>
                <a:solidFill>
                  <a:srgbClr val="5F5F5F"/>
                </a:solidFill>
              </a:defRPr>
            </a:lvl1pPr>
            <a:lvl2pPr>
              <a:defRPr sz="27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2000">
                <a:solidFill>
                  <a:srgbClr val="5F5F5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>
                <a:solidFill>
                  <a:srgbClr val="5F5F5F"/>
                </a:solidFill>
              </a:defRPr>
            </a:lvl1pPr>
            <a:lvl2pPr>
              <a:defRPr sz="27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2000">
                <a:solidFill>
                  <a:srgbClr val="5F5F5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11EE9-B1D2-47C8-8DA7-4D1AE08C170F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457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>
                <a:solidFill>
                  <a:srgbClr val="5F5F5F"/>
                </a:solidFill>
              </a:defRPr>
            </a:lvl1pPr>
            <a:lvl2pPr>
              <a:defRPr sz="25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E4E26-E8F4-4774-8B35-AE1755917925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050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E2C00-2B1A-482E-98AE-E902D11C88D0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673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BB08B-2EB8-40BE-B201-9B2F1E5B4B03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4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63112" y="2076238"/>
            <a:ext cx="8465820" cy="160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18824">
              <a:defRPr/>
            </a:pPr>
            <a:r>
              <a:rPr lang="en-US" altLang="en-US" sz="3800" dirty="0">
                <a:solidFill>
                  <a:srgbClr val="002A6C"/>
                </a:solidFill>
                <a:latin typeface="Gill Sans MT" pitchFamily="34" charset="0"/>
              </a:rPr>
              <a:t>For more information, please visit</a:t>
            </a:r>
          </a:p>
          <a:p>
            <a:pPr algn="ctr" defTabSz="1018824">
              <a:defRPr/>
            </a:pPr>
            <a:r>
              <a:rPr lang="en-US" altLang="en-US" sz="3800" b="1" dirty="0">
                <a:solidFill>
                  <a:srgbClr val="002A6C"/>
                </a:solidFill>
                <a:latin typeface="Gill Sans MT" pitchFamily="34" charset="0"/>
              </a:rPr>
              <a:t>www.mcsprogram.org</a:t>
            </a:r>
          </a:p>
          <a:p>
            <a:pPr defTabSz="1018824">
              <a:defRPr/>
            </a:pPr>
            <a:endParaRPr lang="en-US" altLang="en-US" sz="2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63112" y="4231640"/>
            <a:ext cx="8465820" cy="10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18824">
              <a:defRPr/>
            </a:pPr>
            <a:r>
              <a:rPr lang="en-US" altLang="en-US" sz="1600" dirty="0">
                <a:solidFill>
                  <a:srgbClr val="000000"/>
                </a:solidFill>
                <a:latin typeface="Gill Sans MT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56482" y="6822441"/>
            <a:ext cx="7879080" cy="43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1018824">
              <a:defRPr/>
            </a:pPr>
            <a:r>
              <a:rPr lang="en-US" altLang="en-US" sz="3100" baseline="30000" dirty="0">
                <a:solidFill>
                  <a:srgbClr val="002A6C"/>
                </a:solidFill>
                <a:latin typeface="Gill Sans MT" pitchFamily="34" charset="0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3832220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5"/>
            <a:ext cx="854964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1" y="4352545"/>
            <a:ext cx="70408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73510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1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0058400" cy="1386840"/>
          </a:xfrm>
          <a:custGeom>
            <a:avLst/>
            <a:gdLst/>
            <a:ahLst/>
            <a:cxnLst/>
            <a:rect l="l" t="t" r="r" b="b"/>
            <a:pathLst>
              <a:path w="10058400" h="1386840">
                <a:moveTo>
                  <a:pt x="0" y="1386839"/>
                </a:moveTo>
                <a:lnTo>
                  <a:pt x="10058400" y="1386839"/>
                </a:lnTo>
                <a:lnTo>
                  <a:pt x="10058400" y="0"/>
                </a:lnTo>
                <a:lnTo>
                  <a:pt x="0" y="0"/>
                </a:lnTo>
                <a:lnTo>
                  <a:pt x="0" y="1386839"/>
                </a:lnTo>
                <a:close/>
              </a:path>
            </a:pathLst>
          </a:custGeom>
          <a:solidFill>
            <a:srgbClr val="E6661F"/>
          </a:solidFill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2"/>
            <a:ext cx="7950200" cy="615553"/>
          </a:xfrm>
        </p:spPr>
        <p:txBody>
          <a:bodyPr lIns="0" tIns="0" rIns="0" bIns="0"/>
          <a:lstStyle>
            <a:lvl1pPr>
              <a:defRPr sz="4000" b="1" i="0">
                <a:solidFill>
                  <a:schemeClr val="bg1"/>
                </a:solidFill>
                <a:latin typeface="Century Gothic" panose="020B0502020202020204" pitchFamily="34" charset="0"/>
                <a:cs typeface="Century Gothic" panose="020B0502020202020204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62162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2"/>
            <a:ext cx="7950200" cy="537840"/>
          </a:xfrm>
        </p:spPr>
        <p:txBody>
          <a:bodyPr lIns="0" tIns="0" rIns="0" bIns="0"/>
          <a:lstStyle>
            <a:lvl1pPr>
              <a:defRPr sz="3495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3"/>
            <a:ext cx="437540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3"/>
            <a:ext cx="437540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4410278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2"/>
            <a:ext cx="7950200" cy="537840"/>
          </a:xfrm>
        </p:spPr>
        <p:txBody>
          <a:bodyPr lIns="0" tIns="0" rIns="0" bIns="0"/>
          <a:lstStyle>
            <a:lvl1pPr>
              <a:defRPr sz="3495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8162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383792"/>
            <a:ext cx="10058400" cy="5036185"/>
          </a:xfrm>
          <a:custGeom>
            <a:avLst/>
            <a:gdLst/>
            <a:ahLst/>
            <a:cxnLst/>
            <a:rect l="l" t="t" r="r" b="b"/>
            <a:pathLst>
              <a:path w="10058400" h="5036185">
                <a:moveTo>
                  <a:pt x="0" y="5036058"/>
                </a:moveTo>
                <a:lnTo>
                  <a:pt x="10058400" y="5036058"/>
                </a:lnTo>
                <a:lnTo>
                  <a:pt x="10058400" y="0"/>
                </a:lnTo>
                <a:lnTo>
                  <a:pt x="0" y="0"/>
                </a:lnTo>
                <a:lnTo>
                  <a:pt x="0" y="5036058"/>
                </a:lnTo>
                <a:close/>
              </a:path>
            </a:pathLst>
          </a:custGeom>
          <a:solidFill>
            <a:srgbClr val="D7D4B2"/>
          </a:solidFill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17" name="bk object 17"/>
          <p:cNvSpPr/>
          <p:nvPr/>
        </p:nvSpPr>
        <p:spPr>
          <a:xfrm>
            <a:off x="1523" y="0"/>
            <a:ext cx="0" cy="1386840"/>
          </a:xfrm>
          <a:custGeom>
            <a:avLst/>
            <a:gdLst/>
            <a:ahLst/>
            <a:cxnLst/>
            <a:rect l="l" t="t" r="r" b="b"/>
            <a:pathLst>
              <a:path h="1386840">
                <a:moveTo>
                  <a:pt x="0" y="0"/>
                </a:moveTo>
                <a:lnTo>
                  <a:pt x="0" y="1386839"/>
                </a:lnTo>
              </a:path>
            </a:pathLst>
          </a:custGeom>
          <a:ln w="4318">
            <a:solidFill>
              <a:srgbClr val="1E185F"/>
            </a:solidFill>
          </a:ln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58400" cy="1384300"/>
          </a:xfrm>
          <a:custGeom>
            <a:avLst/>
            <a:gdLst/>
            <a:ahLst/>
            <a:cxnLst/>
            <a:rect l="l" t="t" r="r" b="b"/>
            <a:pathLst>
              <a:path w="10058400" h="1384300">
                <a:moveTo>
                  <a:pt x="0" y="1383791"/>
                </a:moveTo>
                <a:lnTo>
                  <a:pt x="10058400" y="1383791"/>
                </a:lnTo>
                <a:lnTo>
                  <a:pt x="10058400" y="0"/>
                </a:lnTo>
                <a:lnTo>
                  <a:pt x="0" y="0"/>
                </a:lnTo>
                <a:lnTo>
                  <a:pt x="0" y="1383791"/>
                </a:lnTo>
                <a:close/>
              </a:path>
            </a:pathLst>
          </a:custGeom>
          <a:solidFill>
            <a:srgbClr val="E6661F"/>
          </a:solidFill>
        </p:spPr>
        <p:txBody>
          <a:bodyPr wrap="square" lIns="0" tIns="0" rIns="0" bIns="0" rtlCol="0"/>
          <a:lstStyle/>
          <a:p>
            <a:endParaRPr sz="1310" dirty="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9304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383791"/>
            <a:ext cx="10058400" cy="5036185"/>
          </a:xfrm>
          <a:custGeom>
            <a:avLst/>
            <a:gdLst/>
            <a:ahLst/>
            <a:cxnLst/>
            <a:rect l="l" t="t" r="r" b="b"/>
            <a:pathLst>
              <a:path w="10058400" h="5036185">
                <a:moveTo>
                  <a:pt x="0" y="5036058"/>
                </a:moveTo>
                <a:lnTo>
                  <a:pt x="10058400" y="5036058"/>
                </a:lnTo>
                <a:lnTo>
                  <a:pt x="10058400" y="0"/>
                </a:lnTo>
                <a:lnTo>
                  <a:pt x="0" y="0"/>
                </a:lnTo>
                <a:lnTo>
                  <a:pt x="0" y="5036058"/>
                </a:lnTo>
                <a:close/>
              </a:path>
            </a:pathLst>
          </a:custGeom>
          <a:solidFill>
            <a:srgbClr val="D7D4B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1523" y="0"/>
            <a:ext cx="0" cy="1386840"/>
          </a:xfrm>
          <a:custGeom>
            <a:avLst/>
            <a:gdLst/>
            <a:ahLst/>
            <a:cxnLst/>
            <a:rect l="l" t="t" r="r" b="b"/>
            <a:pathLst>
              <a:path h="1386840">
                <a:moveTo>
                  <a:pt x="0" y="0"/>
                </a:moveTo>
                <a:lnTo>
                  <a:pt x="0" y="1386839"/>
                </a:lnTo>
              </a:path>
            </a:pathLst>
          </a:custGeom>
          <a:ln w="4318">
            <a:solidFill>
              <a:srgbClr val="1E185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8" name="bk object 18"/>
          <p:cNvSpPr/>
          <p:nvPr/>
        </p:nvSpPr>
        <p:spPr>
          <a:xfrm>
            <a:off x="0" y="0"/>
            <a:ext cx="10058400" cy="1384300"/>
          </a:xfrm>
          <a:custGeom>
            <a:avLst/>
            <a:gdLst/>
            <a:ahLst/>
            <a:cxnLst/>
            <a:rect l="l" t="t" r="r" b="b"/>
            <a:pathLst>
              <a:path w="10058400" h="1384300">
                <a:moveTo>
                  <a:pt x="0" y="1383791"/>
                </a:moveTo>
                <a:lnTo>
                  <a:pt x="10058400" y="1383791"/>
                </a:lnTo>
                <a:lnTo>
                  <a:pt x="10058400" y="0"/>
                </a:lnTo>
                <a:lnTo>
                  <a:pt x="0" y="0"/>
                </a:lnTo>
                <a:lnTo>
                  <a:pt x="0" y="1383791"/>
                </a:lnTo>
                <a:close/>
              </a:path>
            </a:pathLst>
          </a:custGeom>
          <a:solidFill>
            <a:srgbClr val="E6661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354320"/>
            <a:ext cx="10058400" cy="24180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82" tIns="50941" rIns="101882" bIns="50941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>
              <a:solidFill>
                <a:srgbClr val="FFFFFF"/>
              </a:solidFill>
            </a:endParaRPr>
          </a:p>
        </p:txBody>
      </p:sp>
      <p:pic>
        <p:nvPicPr>
          <p:cNvPr id="5" name="Picture 5" descr="Vertical_RGB_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733" y="6090180"/>
            <a:ext cx="1145540" cy="96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logo_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788" y="6097377"/>
            <a:ext cx="1005840" cy="98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490" y="6178339"/>
            <a:ext cx="2998312" cy="1011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507" y="6032607"/>
            <a:ext cx="832961" cy="1032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4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754380" y="622512"/>
            <a:ext cx="8549640" cy="2475653"/>
          </a:xfrm>
        </p:spPr>
        <p:txBody>
          <a:bodyPr/>
          <a:lstStyle>
            <a:lvl1pPr algn="ctr">
              <a:defRPr sz="45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08760" y="3486785"/>
            <a:ext cx="7040880" cy="1986280"/>
          </a:xfrm>
        </p:spPr>
        <p:txBody>
          <a:bodyPr/>
          <a:lstStyle>
            <a:lvl1pPr marL="0" indent="0"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2700"/>
            </a:lvl1pPr>
          </a:lstStyle>
          <a:p>
            <a:pPr lvl="0"/>
            <a:r>
              <a:rPr lang="en-US" altLang="en-US" noProof="0"/>
              <a:t>Your Name Here</a:t>
            </a:r>
          </a:p>
          <a:p>
            <a:pPr lvl="0"/>
            <a:r>
              <a:rPr lang="en-US" altLang="en-US" noProof="0"/>
              <a:t>MEASURE Evaluation</a:t>
            </a:r>
          </a:p>
          <a:p>
            <a:pPr lvl="0"/>
            <a:r>
              <a:rPr lang="en-US" altLang="en-US" noProof="0"/>
              <a:t>Date Here</a:t>
            </a:r>
          </a:p>
        </p:txBody>
      </p:sp>
    </p:spTree>
    <p:extLst>
      <p:ext uri="{BB962C8B-B14F-4D97-AF65-F5344CB8AC3E}">
        <p14:creationId xmlns:p14="http://schemas.microsoft.com/office/powerpoint/2010/main" val="667680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5224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2584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317" y="1813560"/>
            <a:ext cx="4185762" cy="449072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9720" y="1813560"/>
            <a:ext cx="4185761" cy="449072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7572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1"/>
            <a:ext cx="795020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5060" y="3510998"/>
            <a:ext cx="7828279" cy="2176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7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33D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16318" y="311256"/>
            <a:ext cx="853916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318" y="1813560"/>
            <a:ext cx="8539163" cy="449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2" name="Line 6"/>
          <p:cNvSpPr>
            <a:spLocks noChangeShapeType="1"/>
          </p:cNvSpPr>
          <p:nvPr/>
        </p:nvSpPr>
        <p:spPr bwMode="auto">
          <a:xfrm>
            <a:off x="1397000" y="7340600"/>
            <a:ext cx="832612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882" tIns="50941" rIns="101882" bIns="5094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60308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5pPr>
      <a:lvl6pPr marL="509412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6pPr>
      <a:lvl7pPr marL="1018824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7pPr>
      <a:lvl8pPr marL="1528237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8pPr>
      <a:lvl9pPr marL="2037649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9pPr>
    </p:titleStyle>
    <p:bodyStyle>
      <a:lvl1pPr marL="382059" indent="-382059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531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3pPr>
      <a:lvl4pPr marL="1782943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4pPr>
      <a:lvl5pPr marL="2292355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849880"/>
            <a:ext cx="10058400" cy="492252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1018824">
              <a:defRPr/>
            </a:pPr>
            <a:endParaRPr lang="en-US" sz="2000" dirty="0">
              <a:solidFill>
                <a:srgbClr val="777777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02920" y="311256"/>
            <a:ext cx="905256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2920" y="1813560"/>
            <a:ext cx="9052560" cy="51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Gill Sans MT" panose="020B0502020104020203" pitchFamily="34" charset="0"/>
                <a:cs typeface="+mn-cs"/>
              </a:defRPr>
            </a:lvl1pPr>
          </a:lstStyle>
          <a:p>
            <a:pPr defTabSz="1018824">
              <a:defRPr/>
            </a:pPr>
            <a:fld id="{6F7FF5F5-22A0-4726-B52E-FB886CBB5E64}" type="slidenum">
              <a:rPr lang="en-US">
                <a:solidFill>
                  <a:srgbClr val="002A6C"/>
                </a:solidFill>
              </a:rPr>
              <a:pPr defTabSz="1018824"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lIns="101882" tIns="50941" rIns="101882" bIns="5094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4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9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5pPr>
      <a:lvl6pPr marL="509412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6pPr>
      <a:lvl7pPr marL="1018824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7pPr>
      <a:lvl8pPr marL="1528237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8pPr>
      <a:lvl9pPr marL="2037649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82059" indent="-38205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827795" indent="-31838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273531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782943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292355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1"/>
            <a:ext cx="7950200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5061" y="3510999"/>
            <a:ext cx="782827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7" y="7228333"/>
            <a:ext cx="321868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3"/>
            <a:ext cx="2313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3"/>
            <a:ext cx="23134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479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332832">
        <a:defRPr>
          <a:latin typeface="+mn-lt"/>
          <a:ea typeface="+mn-ea"/>
          <a:cs typeface="+mn-cs"/>
        </a:defRPr>
      </a:lvl2pPr>
      <a:lvl3pPr marL="665665">
        <a:defRPr>
          <a:latin typeface="+mn-lt"/>
          <a:ea typeface="+mn-ea"/>
          <a:cs typeface="+mn-cs"/>
        </a:defRPr>
      </a:lvl3pPr>
      <a:lvl4pPr marL="998498">
        <a:defRPr>
          <a:latin typeface="+mn-lt"/>
          <a:ea typeface="+mn-ea"/>
          <a:cs typeface="+mn-cs"/>
        </a:defRPr>
      </a:lvl4pPr>
      <a:lvl5pPr marL="1331330">
        <a:defRPr>
          <a:latin typeface="+mn-lt"/>
          <a:ea typeface="+mn-ea"/>
          <a:cs typeface="+mn-cs"/>
        </a:defRPr>
      </a:lvl5pPr>
      <a:lvl6pPr marL="1664162">
        <a:defRPr>
          <a:latin typeface="+mn-lt"/>
          <a:ea typeface="+mn-ea"/>
          <a:cs typeface="+mn-cs"/>
        </a:defRPr>
      </a:lvl6pPr>
      <a:lvl7pPr marL="1996995">
        <a:defRPr>
          <a:latin typeface="+mn-lt"/>
          <a:ea typeface="+mn-ea"/>
          <a:cs typeface="+mn-cs"/>
        </a:defRPr>
      </a:lvl7pPr>
      <a:lvl8pPr marL="2329827">
        <a:defRPr>
          <a:latin typeface="+mn-lt"/>
          <a:ea typeface="+mn-ea"/>
          <a:cs typeface="+mn-cs"/>
        </a:defRPr>
      </a:lvl8pPr>
      <a:lvl9pPr marL="266265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332832">
        <a:defRPr>
          <a:latin typeface="+mn-lt"/>
          <a:ea typeface="+mn-ea"/>
          <a:cs typeface="+mn-cs"/>
        </a:defRPr>
      </a:lvl2pPr>
      <a:lvl3pPr marL="665665">
        <a:defRPr>
          <a:latin typeface="+mn-lt"/>
          <a:ea typeface="+mn-ea"/>
          <a:cs typeface="+mn-cs"/>
        </a:defRPr>
      </a:lvl3pPr>
      <a:lvl4pPr marL="998498">
        <a:defRPr>
          <a:latin typeface="+mn-lt"/>
          <a:ea typeface="+mn-ea"/>
          <a:cs typeface="+mn-cs"/>
        </a:defRPr>
      </a:lvl4pPr>
      <a:lvl5pPr marL="1331330">
        <a:defRPr>
          <a:latin typeface="+mn-lt"/>
          <a:ea typeface="+mn-ea"/>
          <a:cs typeface="+mn-cs"/>
        </a:defRPr>
      </a:lvl5pPr>
      <a:lvl6pPr marL="1664162">
        <a:defRPr>
          <a:latin typeface="+mn-lt"/>
          <a:ea typeface="+mn-ea"/>
          <a:cs typeface="+mn-cs"/>
        </a:defRPr>
      </a:lvl6pPr>
      <a:lvl7pPr marL="1996995">
        <a:defRPr>
          <a:latin typeface="+mn-lt"/>
          <a:ea typeface="+mn-ea"/>
          <a:cs typeface="+mn-cs"/>
        </a:defRPr>
      </a:lvl7pPr>
      <a:lvl8pPr marL="2329827">
        <a:defRPr>
          <a:latin typeface="+mn-lt"/>
          <a:ea typeface="+mn-ea"/>
          <a:cs typeface="+mn-cs"/>
        </a:defRPr>
      </a:lvl8pPr>
      <a:lvl9pPr marL="266265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easureevaluation.org/pris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asureevaluation.org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0" y="0"/>
            <a:ext cx="10058400" cy="1313180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E6661F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1" name="object 5"/>
          <p:cNvSpPr/>
          <p:nvPr/>
        </p:nvSpPr>
        <p:spPr>
          <a:xfrm>
            <a:off x="0" y="1313180"/>
            <a:ext cx="10058400" cy="5314315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D7D4B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object 7"/>
          <p:cNvSpPr txBox="1"/>
          <p:nvPr/>
        </p:nvSpPr>
        <p:spPr>
          <a:xfrm>
            <a:off x="609600" y="441675"/>
            <a:ext cx="8053655" cy="8463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300"/>
              </a:lnSpc>
            </a:pPr>
            <a:r>
              <a:rPr lang="en-US" sz="3000" spc="-150" dirty="0">
                <a:solidFill>
                  <a:schemeClr val="bg1"/>
                </a:solidFill>
                <a:latin typeface="Century Gothic" panose="020B0502020202020204" pitchFamily="34" charset="0"/>
                <a:cs typeface="Futura LT Pro Book"/>
              </a:rPr>
              <a:t>Performance of Routine Information System Management (PRISM)</a:t>
            </a:r>
            <a:endParaRPr sz="3000" spc="-150" dirty="0">
              <a:solidFill>
                <a:schemeClr val="bg1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sp>
        <p:nvSpPr>
          <p:cNvPr id="13" name="object 8"/>
          <p:cNvSpPr txBox="1"/>
          <p:nvPr/>
        </p:nvSpPr>
        <p:spPr>
          <a:xfrm>
            <a:off x="609600" y="1767814"/>
            <a:ext cx="8915399" cy="2308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6495"/>
              </a:lnSpc>
            </a:pPr>
            <a:r>
              <a:rPr lang="en-US" sz="4800" b="1" spc="-229" dirty="0">
                <a:latin typeface="Century Gothic" panose="020B0502020202020204" pitchFamily="34" charset="0"/>
                <a:cs typeface="Futura LT Pro Book"/>
              </a:rPr>
              <a:t>Assessment Training </a:t>
            </a:r>
          </a:p>
          <a:p>
            <a:pPr marL="12700">
              <a:lnSpc>
                <a:spcPts val="6495"/>
              </a:lnSpc>
            </a:pPr>
            <a:r>
              <a:rPr lang="en-US" sz="4800" b="1" spc="-265" dirty="0">
                <a:solidFill>
                  <a:srgbClr val="E6661F"/>
                </a:solidFill>
                <a:latin typeface="Century Gothic" panose="020B0502020202020204" pitchFamily="34" charset="0"/>
                <a:cs typeface="Gill Sans MT"/>
              </a:rPr>
              <a:t>Session 8:</a:t>
            </a:r>
          </a:p>
          <a:p>
            <a:pPr marL="12700">
              <a:lnSpc>
                <a:spcPts val="5000"/>
              </a:lnSpc>
            </a:pPr>
            <a:r>
              <a:rPr lang="en-US" sz="4800" spc="-265" dirty="0">
                <a:latin typeface="Century Gothic" panose="020B0502020202020204" pitchFamily="34" charset="0"/>
                <a:cs typeface="Gill Sans MT"/>
              </a:rPr>
              <a:t>Assessment Implementation</a:t>
            </a:r>
            <a:endParaRPr sz="4800" dirty="0">
              <a:latin typeface="Century Gothic" panose="020B0502020202020204" pitchFamily="34" charset="0"/>
              <a:cs typeface="Gill Sans MT"/>
            </a:endParaRPr>
          </a:p>
        </p:txBody>
      </p:sp>
      <p:sp>
        <p:nvSpPr>
          <p:cNvPr id="14" name="object 9"/>
          <p:cNvSpPr txBox="1"/>
          <p:nvPr/>
        </p:nvSpPr>
        <p:spPr>
          <a:xfrm>
            <a:off x="5419268" y="5181600"/>
            <a:ext cx="4493260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50"/>
              </a:lnSpc>
            </a:pPr>
            <a:r>
              <a:rPr lang="en-US" sz="1600" b="1" dirty="0">
                <a:solidFill>
                  <a:srgbClr val="E6661F"/>
                </a:solidFill>
                <a:latin typeface="Century Gothic" panose="020B0502020202020204" pitchFamily="34" charset="0"/>
                <a:cs typeface="Futura LT Pro Book"/>
              </a:rPr>
              <a:t>MEASURE </a:t>
            </a:r>
            <a:r>
              <a:rPr lang="en-US" sz="1600" dirty="0">
                <a:solidFill>
                  <a:srgbClr val="E6661F"/>
                </a:solidFill>
                <a:latin typeface="Century Gothic" panose="020B0502020202020204" pitchFamily="34" charset="0"/>
                <a:cs typeface="Futura LT Pro Book"/>
              </a:rPr>
              <a:t>Evaluation</a:t>
            </a:r>
            <a:r>
              <a:rPr lang="en-US" sz="1600" b="1" dirty="0">
                <a:solidFill>
                  <a:srgbClr val="E6661F"/>
                </a:solidFill>
                <a:latin typeface="Century Gothic" panose="020B0502020202020204" pitchFamily="34" charset="0"/>
                <a:cs typeface="Futura LT Pro Book"/>
              </a:rPr>
              <a:t> </a:t>
            </a:r>
          </a:p>
          <a:p>
            <a:pPr marL="12700">
              <a:lnSpc>
                <a:spcPts val="2250"/>
              </a:lnSpc>
            </a:pPr>
            <a:endParaRPr lang="en-US" sz="1600" b="1" dirty="0">
              <a:solidFill>
                <a:srgbClr val="E6661F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12700">
              <a:lnSpc>
                <a:spcPts val="2250"/>
              </a:lnSpc>
            </a:pPr>
            <a:r>
              <a:rPr lang="en-US" sz="1600" b="1" dirty="0">
                <a:solidFill>
                  <a:srgbClr val="E6661F"/>
                </a:solidFill>
                <a:latin typeface="Century Gothic" panose="020B0502020202020204" pitchFamily="34" charset="0"/>
                <a:cs typeface="Futura LT Pro Book"/>
              </a:rPr>
              <a:t>Date:</a:t>
            </a:r>
            <a:endParaRPr sz="1600" b="1" dirty="0">
              <a:solidFill>
                <a:srgbClr val="E6661F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086600" y="6707546"/>
            <a:ext cx="2081893" cy="990600"/>
            <a:chOff x="7086600" y="6707546"/>
            <a:chExt cx="2081893" cy="99060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600" y="6707546"/>
              <a:ext cx="1158596" cy="9906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200" y="6859946"/>
              <a:ext cx="710293" cy="685800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0" y="1295400"/>
            <a:ext cx="0" cy="5293360"/>
          </a:xfrm>
          <a:custGeom>
            <a:avLst/>
            <a:gdLst/>
            <a:ahLst/>
            <a:cxnLst/>
            <a:rect l="l" t="t" r="r" b="b"/>
            <a:pathLst>
              <a:path h="5293359">
                <a:moveTo>
                  <a:pt x="0" y="0"/>
                </a:moveTo>
                <a:lnTo>
                  <a:pt x="0" y="5292852"/>
                </a:lnTo>
              </a:path>
            </a:pathLst>
          </a:custGeom>
          <a:ln w="23495">
            <a:solidFill>
              <a:srgbClr val="D8A31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8"/>
          <p:cNvSpPr txBox="1"/>
          <p:nvPr/>
        </p:nvSpPr>
        <p:spPr>
          <a:xfrm>
            <a:off x="762000" y="683225"/>
            <a:ext cx="9248929" cy="548746"/>
          </a:xfrm>
          <a:prstGeom prst="rect">
            <a:avLst/>
          </a:prstGeom>
        </p:spPr>
        <p:txBody>
          <a:bodyPr lIns="0" tIns="0" rIns="0" bIns="0"/>
          <a:lstStyle/>
          <a:p>
            <a:pPr marL="14148">
              <a:lnSpc>
                <a:spcPts val="4211"/>
              </a:lnSpc>
              <a:spcBef>
                <a:spcPts val="211"/>
              </a:spcBef>
              <a:defRPr/>
            </a:pP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  <a:ea typeface="Futura LT Pro Book"/>
                <a:cs typeface="Futura LT Pro Book"/>
              </a:rPr>
              <a:t>Sampling examples</a:t>
            </a:r>
            <a:endParaRPr sz="4400" b="1" dirty="0">
              <a:solidFill>
                <a:schemeClr val="bg1"/>
              </a:solidFill>
              <a:latin typeface="Century Gothic" panose="020B0502020202020204" pitchFamily="34" charset="0"/>
              <a:ea typeface="Futura LT Pro Book"/>
              <a:cs typeface="Futura LT Pro Book"/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5107782" y="1275610"/>
            <a:ext cx="4445953" cy="489373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5334000" y="1823563"/>
            <a:ext cx="4341018" cy="5339237"/>
          </a:xfrm>
          <a:prstGeom prst="rect">
            <a:avLst/>
          </a:prstGeom>
          <a:solidFill>
            <a:srgbClr val="F9D9C7"/>
          </a:solidFill>
          <a:ln>
            <a:solidFill>
              <a:srgbClr val="E6661F"/>
            </a:solidFill>
          </a:ln>
        </p:spPr>
        <p:txBody>
          <a:bodyPr rtlCol="0">
            <a:no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b="1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Mali: 8 health provinces</a:t>
            </a:r>
          </a:p>
          <a:p>
            <a:pPr>
              <a:defRPr/>
            </a:pPr>
            <a:endParaRPr lang="en-US" sz="20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Selection of 6 provinces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Selection of 2 districts per province: the provincial capital and 1 random district (12 districts)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Random selection of another 6 districts across the 6 selected provinces (now 12+6=18 districts)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Random selection of 9 health facilities per district and selection of the district reference center (9+1=10 facilities/district)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Total 180 health units selected</a:t>
            </a:r>
          </a:p>
          <a:p>
            <a:pPr>
              <a:buFont typeface="Arial" pitchFamily="34" charset="0"/>
              <a:buChar char="•"/>
              <a:defRPr/>
            </a:pPr>
            <a:endParaRPr lang="en-US" kern="0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381000" y="1823563"/>
            <a:ext cx="4567799" cy="5339237"/>
          </a:xfrm>
          <a:prstGeom prst="rect">
            <a:avLst/>
          </a:prstGeom>
          <a:solidFill>
            <a:srgbClr val="F9D9C7"/>
          </a:solidFill>
          <a:ln>
            <a:solidFill>
              <a:srgbClr val="E6661F"/>
            </a:solidFill>
          </a:ln>
        </p:spPr>
        <p:txBody>
          <a:bodyPr rtlCol="0">
            <a:no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b="1" dirty="0">
                <a:latin typeface="Century Gothic" panose="020B0502020202020204" pitchFamily="34" charset="0"/>
              </a:rPr>
              <a:t>Burundi: 17 health provinces</a:t>
            </a:r>
          </a:p>
          <a:p>
            <a:pPr>
              <a:defRPr/>
            </a:pPr>
            <a:endParaRPr lang="en-US" sz="2000" kern="0" dirty="0">
              <a:solidFill>
                <a:sysClr val="windowText" lastClr="000000"/>
              </a:solidFill>
              <a:latin typeface="Century Gothic" panose="020B0502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Country divided into 5 zones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Random selection of 1 province in each zone (5 provinces)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Selection of 2 districts per province: the provincial capital and 1 random district (10 districts)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Random selection of another 5 districts across the 5 selected provinces (now 10+5=15 districts)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Random selection of 9 health facilities per district and selection of the district hospital (9+1=10 facilities/district)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Century Gothic" panose="020B0502020202020204" pitchFamily="34" charset="0"/>
              </a:rPr>
              <a:t>Total of 150 health units selected</a:t>
            </a:r>
          </a:p>
          <a:p>
            <a:pPr>
              <a:buFont typeface="Arial" pitchFamily="34" charset="0"/>
              <a:buChar char="•"/>
              <a:defRPr/>
            </a:pPr>
            <a:endParaRPr lang="en-US" sz="1050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1752600"/>
            <a:ext cx="4567799" cy="533400"/>
          </a:xfrm>
          <a:prstGeom prst="rect">
            <a:avLst/>
          </a:prstGeom>
          <a:solidFill>
            <a:srgbClr val="E6661F"/>
          </a:solidFill>
          <a:ln>
            <a:solidFill>
              <a:srgbClr val="F9D9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b="1" dirty="0">
                <a:latin typeface="Century Gothic" panose="020B0502020202020204" pitchFamily="34" charset="0"/>
              </a:rPr>
              <a:t>Burundi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34000" y="1764983"/>
            <a:ext cx="4341018" cy="533400"/>
          </a:xfrm>
          <a:prstGeom prst="rect">
            <a:avLst/>
          </a:prstGeom>
          <a:solidFill>
            <a:srgbClr val="E6661F"/>
          </a:solidFill>
          <a:ln>
            <a:solidFill>
              <a:srgbClr val="F9D9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b="1" kern="0" dirty="0">
                <a:solidFill>
                  <a:schemeClr val="bg1"/>
                </a:solidFill>
                <a:latin typeface="Century Gothic" panose="020B0502020202020204" pitchFamily="34" charset="0"/>
              </a:rPr>
              <a:t>Mali</a:t>
            </a:r>
          </a:p>
        </p:txBody>
      </p:sp>
    </p:spTree>
    <p:extLst>
      <p:ext uri="{BB962C8B-B14F-4D97-AF65-F5344CB8AC3E}">
        <p14:creationId xmlns:p14="http://schemas.microsoft.com/office/powerpoint/2010/main" val="2593465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7" t="6141" r="2532" b="3987"/>
          <a:stretch/>
        </p:blipFill>
        <p:spPr>
          <a:xfrm>
            <a:off x="870473" y="1524001"/>
            <a:ext cx="8730727" cy="604938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</p:pic>
      <p:sp>
        <p:nvSpPr>
          <p:cNvPr id="4" name="object 8"/>
          <p:cNvSpPr txBox="1"/>
          <p:nvPr/>
        </p:nvSpPr>
        <p:spPr>
          <a:xfrm>
            <a:off x="838200" y="762000"/>
            <a:ext cx="9525000" cy="548746"/>
          </a:xfrm>
          <a:prstGeom prst="rect">
            <a:avLst/>
          </a:prstGeom>
        </p:spPr>
        <p:txBody>
          <a:bodyPr lIns="0" tIns="0" rIns="0" bIns="0"/>
          <a:lstStyle/>
          <a:p>
            <a:pPr marL="14148">
              <a:lnSpc>
                <a:spcPts val="4211"/>
              </a:lnSpc>
              <a:spcBef>
                <a:spcPts val="211"/>
              </a:spcBef>
              <a:defRPr/>
            </a:pPr>
            <a:r>
              <a:rPr sz="4400" b="1" dirty="0">
                <a:solidFill>
                  <a:schemeClr val="bg1"/>
                </a:solidFill>
                <a:latin typeface="Century Gothic" panose="020B0502020202020204" pitchFamily="34" charset="0"/>
                <a:ea typeface="Futura LT Pro Book"/>
                <a:cs typeface="Futura LT Pro Book"/>
              </a:rPr>
              <a:t>PRISM </a:t>
            </a:r>
            <a:r>
              <a:rPr lang="en-US" sz="4400" b="1" dirty="0">
                <a:solidFill>
                  <a:schemeClr val="bg1"/>
                </a:solidFill>
                <a:latin typeface="Century Gothic" panose="020B0502020202020204" pitchFamily="34" charset="0"/>
                <a:ea typeface="Futura LT Pro Book"/>
                <a:cs typeface="Futura LT Pro Book"/>
              </a:rPr>
              <a:t>Tools implementation</a:t>
            </a:r>
            <a:endParaRPr sz="4400" b="1" dirty="0">
              <a:solidFill>
                <a:schemeClr val="bg1"/>
              </a:solidFill>
              <a:latin typeface="Century Gothic" panose="020B0502020202020204" pitchFamily="34" charset="0"/>
              <a:ea typeface="Futura LT Pro Book"/>
              <a:cs typeface="Futura LT Pro Boo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07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85677" y="685800"/>
            <a:ext cx="8991600" cy="551433"/>
          </a:xfrm>
        </p:spPr>
        <p:txBody>
          <a:bodyPr/>
          <a:lstStyle/>
          <a:p>
            <a:pPr algn="l">
              <a:lnSpc>
                <a:spcPts val="4300"/>
              </a:lnSpc>
            </a:pPr>
            <a:r>
              <a:rPr lang="en-US" sz="4400" kern="1200" dirty="0">
                <a:latin typeface="Century Gothic" panose="020B0502020202020204" pitchFamily="34" charset="0"/>
              </a:rPr>
              <a:t>PRISM electronic data entry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5800" y="1676400"/>
            <a:ext cx="861060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Options available for electronic data entry: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b="1" dirty="0" err="1">
                <a:solidFill>
                  <a:srgbClr val="E6661F"/>
                </a:solidFill>
                <a:latin typeface="Century Gothic" panose="020B0502020202020204" pitchFamily="34" charset="0"/>
              </a:rPr>
              <a:t>SurveyCTO</a:t>
            </a:r>
            <a:r>
              <a:rPr lang="en-US" sz="2800" dirty="0">
                <a:latin typeface="Century Gothic" panose="020B0502020202020204" pitchFamily="34" charset="0"/>
              </a:rPr>
              <a:t> - a survey platform that allows for mobile data collection using phones, tablets, or computers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US" sz="2800" dirty="0">
                <a:latin typeface="Century Gothic" panose="020B0502020202020204" pitchFamily="34" charset="0"/>
              </a:rPr>
              <a:t>All of the PRISM Tools have been adapted into electronic data collection forms in </a:t>
            </a:r>
            <a:r>
              <a:rPr lang="en-US" sz="2800" dirty="0" err="1">
                <a:latin typeface="Century Gothic" panose="020B0502020202020204" pitchFamily="34" charset="0"/>
              </a:rPr>
              <a:t>SurveyCTO</a:t>
            </a:r>
            <a:endParaRPr lang="en-US" sz="2800" dirty="0">
              <a:latin typeface="Century Gothic" panose="020B0502020202020204" pitchFamily="34" charset="0"/>
            </a:endParaRPr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en-US" sz="2800" dirty="0">
              <a:latin typeface="Century Gothic" panose="020B0502020202020204" pitchFamily="34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800" dirty="0">
                <a:latin typeface="Century Gothic" panose="020B0502020202020204" pitchFamily="34" charset="0"/>
              </a:rPr>
              <a:t>Locally build data entry modules using </a:t>
            </a:r>
            <a:r>
              <a:rPr lang="en-US" sz="2800" b="1" dirty="0">
                <a:solidFill>
                  <a:srgbClr val="E6661F"/>
                </a:solidFill>
                <a:latin typeface="Century Gothic" panose="020B0502020202020204" pitchFamily="34" charset="0"/>
              </a:rPr>
              <a:t>Microsoft Excel</a:t>
            </a:r>
            <a:r>
              <a:rPr lang="en-US" sz="2800" dirty="0">
                <a:latin typeface="Century Gothic" panose="020B0502020202020204" pitchFamily="34" charset="0"/>
              </a:rPr>
              <a:t>, </a:t>
            </a:r>
            <a:r>
              <a:rPr lang="en-US" sz="2800" b="1" dirty="0">
                <a:solidFill>
                  <a:srgbClr val="E6661F"/>
                </a:solidFill>
                <a:latin typeface="Century Gothic" panose="020B0502020202020204" pitchFamily="34" charset="0"/>
              </a:rPr>
              <a:t>Google Sheets</a:t>
            </a:r>
            <a:r>
              <a:rPr lang="en-US" sz="2800" dirty="0">
                <a:latin typeface="Century Gothic" panose="020B0502020202020204" pitchFamily="34" charset="0"/>
              </a:rPr>
              <a:t>, or another platform</a:t>
            </a:r>
          </a:p>
          <a:p>
            <a:pPr lvl="1"/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641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D0973AC-95C3-43AC-96CA-48DB533C6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99" y="533400"/>
            <a:ext cx="9220200" cy="1477328"/>
          </a:xfrm>
        </p:spPr>
        <p:txBody>
          <a:bodyPr/>
          <a:lstStyle/>
          <a:p>
            <a:r>
              <a:rPr lang="en-US" dirty="0"/>
              <a:t>How to access the PRISM Series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0A43D2-BAD4-41F4-834B-6ACED7EB7B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35" y="1638300"/>
            <a:ext cx="8995065" cy="6032421"/>
          </a:xfrm>
        </p:spPr>
        <p:txBody>
          <a:bodyPr/>
          <a:lstStyle/>
          <a:p>
            <a:r>
              <a:rPr lang="en-US" sz="2800" dirty="0">
                <a:latin typeface="Century Gothic" panose="020B0502020202020204" pitchFamily="34" charset="0"/>
              </a:rPr>
              <a:t>This slide deck is one of nine in the PRISM Series Training Kit, which also includes a Participant’s Manual and a Facilitator’s Manual. 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dirty="0">
                <a:latin typeface="Century Gothic" panose="020B0502020202020204" pitchFamily="34" charset="0"/>
              </a:rPr>
              <a:t>Also in the PRISM Series is a Toolkit (the centerpiece of the series) and a User’s Kit.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dirty="0">
                <a:latin typeface="Century Gothic" panose="020B0502020202020204" pitchFamily="34" charset="0"/>
              </a:rPr>
              <a:t>The PRISM Series is available in its entirety on MEASURE Evaluation’s website, here: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u="sng" dirty="0">
                <a:latin typeface="Century Gothic" panose="020B0502020202020204" pitchFamily="34" charset="0"/>
                <a:hlinkClick r:id="rId4"/>
              </a:rPr>
              <a:t>https://www.measureevaluation.org/prism</a:t>
            </a:r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22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6800" y="2438400"/>
            <a:ext cx="8305800" cy="3616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245" marR="596325" defTabSz="665665"/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MEASURE Evaluation is funded by the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lang="en-US" sz="2000" spc="-44" dirty="0">
                <a:solidFill>
                  <a:schemeClr val="bg1"/>
                </a:solidFill>
                <a:latin typeface="Futura LT Pro Book"/>
                <a:cs typeface="Futura LT Pro Book"/>
              </a:rPr>
              <a:t>United States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Agency for Inte</a:t>
            </a:r>
            <a:r>
              <a:rPr sz="2000" spc="11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national Development (USAID)</a:t>
            </a:r>
            <a:r>
              <a:rPr sz="2000" spc="-11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under </a:t>
            </a:r>
            <a:r>
              <a:rPr lang="en-US" sz="2000" dirty="0">
                <a:solidFill>
                  <a:schemeClr val="bg1"/>
                </a:solidFill>
                <a:latin typeface="Futura LT Pro Book"/>
                <a:cs typeface="Futura LT Pro Book"/>
              </a:rPr>
              <a:t>the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te</a:t>
            </a:r>
            <a:r>
              <a:rPr sz="2000" spc="11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ms</a:t>
            </a:r>
            <a:r>
              <a:rPr sz="2000" spc="-11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of 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C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oope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ative Ag</a:t>
            </a:r>
            <a:r>
              <a:rPr sz="2000" spc="-33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eement AID-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O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AA-</a:t>
            </a:r>
            <a:r>
              <a:rPr sz="2000" spc="-65" dirty="0">
                <a:solidFill>
                  <a:schemeClr val="bg1"/>
                </a:solidFill>
                <a:latin typeface="Futura LT Pro Book"/>
                <a:cs typeface="Futura LT Pro Book"/>
              </a:rPr>
              <a:t>L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-14-00004</a:t>
            </a:r>
            <a:r>
              <a:rPr lang="en-US" sz="2000" dirty="0">
                <a:solidFill>
                  <a:schemeClr val="bg1"/>
                </a:solidFill>
                <a:latin typeface="Futura LT Pro Book"/>
                <a:cs typeface="Futura LT Pro Book"/>
              </a:rPr>
              <a:t>. It is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implemented by the</a:t>
            </a:r>
            <a:r>
              <a:rPr sz="2000" spc="-44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Ca</a:t>
            </a:r>
            <a:r>
              <a:rPr sz="2000" spc="-33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olina </a:t>
            </a:r>
            <a:r>
              <a:rPr sz="2000" spc="-77" dirty="0">
                <a:solidFill>
                  <a:schemeClr val="bg1"/>
                </a:solidFill>
                <a:latin typeface="Futura LT Pro Book"/>
                <a:cs typeface="Futura LT Pro Book"/>
              </a:rPr>
              <a:t>P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opulation</a:t>
            </a:r>
            <a:r>
              <a:rPr sz="2000" spc="-44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C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ente</a:t>
            </a:r>
            <a:r>
              <a:rPr sz="2000" spc="-175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,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University of No</a:t>
            </a:r>
            <a:r>
              <a:rPr sz="2000" spc="33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th</a:t>
            </a:r>
            <a:r>
              <a:rPr sz="2000" spc="-44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Ca</a:t>
            </a:r>
            <a:r>
              <a:rPr sz="2000" spc="-33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olina at</a:t>
            </a:r>
            <a:r>
              <a:rPr sz="2000" spc="-44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Chapel Hill</a:t>
            </a:r>
            <a:r>
              <a:rPr lang="en-US" sz="2000" dirty="0">
                <a:solidFill>
                  <a:schemeClr val="bg1"/>
                </a:solidFill>
                <a:latin typeface="Futura LT Pro Book"/>
                <a:cs typeface="Futura LT Pro Book"/>
              </a:rPr>
              <a:t>,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 in pa</a:t>
            </a:r>
            <a:r>
              <a:rPr sz="2000" spc="33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tnership with </a:t>
            </a:r>
            <a:r>
              <a:rPr lang="en-US" sz="2000" dirty="0">
                <a:solidFill>
                  <a:schemeClr val="bg1"/>
                </a:solidFill>
                <a:latin typeface="Futura LT Pro Book"/>
                <a:cs typeface="Futura LT Pro Book"/>
              </a:rPr>
              <a:t>ICF International; John Snow, Inc.; Management Sciences for Health; Palladium; and Tulane University.</a:t>
            </a:r>
            <a:r>
              <a:rPr sz="2000" spc="-54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spc="-33" dirty="0">
                <a:solidFill>
                  <a:schemeClr val="bg1"/>
                </a:solidFill>
                <a:latin typeface="Futura LT Pro Book"/>
                <a:cs typeface="Futura LT Pro Book"/>
              </a:rPr>
              <a:t>T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he views </a:t>
            </a:r>
            <a:r>
              <a:rPr sz="2000" spc="-11" dirty="0">
                <a:solidFill>
                  <a:schemeClr val="bg1"/>
                </a:solidFill>
                <a:latin typeface="Futura LT Pro Book"/>
                <a:cs typeface="Futura LT Pro Book"/>
              </a:rPr>
              <a:t>e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xp</a:t>
            </a:r>
            <a:r>
              <a:rPr sz="2000" spc="-33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essed in this p</a:t>
            </a:r>
            <a:r>
              <a:rPr sz="2000" spc="-33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esentation do not ne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c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essarily </a:t>
            </a:r>
            <a:r>
              <a:rPr sz="2000" spc="-33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eflect the views</a:t>
            </a:r>
            <a:r>
              <a:rPr sz="2000" spc="-11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of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USAID</a:t>
            </a:r>
            <a:r>
              <a:rPr sz="2000" spc="-11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or the</a:t>
            </a:r>
            <a:r>
              <a:rPr sz="2000" spc="-21" dirty="0">
                <a:solidFill>
                  <a:schemeClr val="bg1"/>
                </a:solidFill>
                <a:latin typeface="Futura LT Pro Book"/>
                <a:cs typeface="Futura LT Pro Book"/>
              </a:rPr>
              <a:t> 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United States gove</a:t>
            </a:r>
            <a:r>
              <a:rPr sz="2000" spc="11" dirty="0">
                <a:solidFill>
                  <a:schemeClr val="bg1"/>
                </a:solidFill>
                <a:latin typeface="Futura LT Pro Book"/>
                <a:cs typeface="Futura LT Pro Book"/>
              </a:rPr>
              <a:t>r</a:t>
            </a:r>
            <a:r>
              <a:rPr sz="2000" dirty="0">
                <a:solidFill>
                  <a:schemeClr val="bg1"/>
                </a:solidFill>
                <a:latin typeface="Futura LT Pro Book"/>
                <a:cs typeface="Futura LT Pro Book"/>
              </a:rPr>
              <a:t>nment.</a:t>
            </a:r>
          </a:p>
          <a:p>
            <a:pPr marL="85057" defTabSz="665665">
              <a:spcBef>
                <a:spcPts val="597"/>
              </a:spcBef>
            </a:pPr>
            <a:endParaRPr lang="en-US" sz="2000" b="1" dirty="0">
              <a:solidFill>
                <a:schemeClr val="bg1"/>
              </a:solidFill>
              <a:latin typeface="Futura LT Pro Book"/>
              <a:cs typeface="Futura LT Pro Book"/>
              <a:hlinkClick r:id="rId3"/>
            </a:endParaRPr>
          </a:p>
          <a:p>
            <a:pPr marL="85057" defTabSz="665665">
              <a:spcBef>
                <a:spcPts val="597"/>
              </a:spcBef>
            </a:pPr>
            <a:endParaRPr lang="en-US" sz="2000" b="1" dirty="0">
              <a:solidFill>
                <a:schemeClr val="bg1"/>
              </a:solidFill>
              <a:latin typeface="Futura LT Pro Book"/>
              <a:cs typeface="Futura LT Pro Book"/>
              <a:hlinkClick r:id="rId3"/>
            </a:endParaRPr>
          </a:p>
          <a:p>
            <a:pPr marL="85057" defTabSz="665665">
              <a:spcBef>
                <a:spcPts val="597"/>
              </a:spcBef>
            </a:pPr>
            <a:r>
              <a:rPr lang="en-US" sz="2000" b="1" dirty="0">
                <a:solidFill>
                  <a:schemeClr val="bg1"/>
                </a:solidFill>
                <a:latin typeface="Futura LT Pro Book"/>
                <a:cs typeface="Futura LT Pro Book"/>
                <a:hlinkClick r:id="rId3"/>
              </a:rPr>
              <a:t>ww</a:t>
            </a:r>
            <a:r>
              <a:rPr sz="2000" b="1" spc="-106" dirty="0">
                <a:solidFill>
                  <a:schemeClr val="bg1"/>
                </a:solidFill>
                <a:latin typeface="Futura LT Pro Book"/>
                <a:cs typeface="Futura LT Pro Book"/>
                <a:hlinkClick r:id="rId3"/>
              </a:rPr>
              <a:t>w</a:t>
            </a:r>
            <a:r>
              <a:rPr sz="2000" b="1" dirty="0">
                <a:solidFill>
                  <a:schemeClr val="bg1"/>
                </a:solidFill>
                <a:latin typeface="Futura LT Pro Book"/>
                <a:cs typeface="Futura LT Pro Book"/>
                <a:hlinkClick r:id="rId3"/>
              </a:rPr>
              <a:t>.measu</a:t>
            </a:r>
            <a:r>
              <a:rPr sz="2000" b="1" spc="-11" dirty="0">
                <a:solidFill>
                  <a:schemeClr val="bg1"/>
                </a:solidFill>
                <a:latin typeface="Futura LT Pro Book"/>
                <a:cs typeface="Futura LT Pro Book"/>
                <a:hlinkClick r:id="rId3"/>
              </a:rPr>
              <a:t>r</a:t>
            </a:r>
            <a:r>
              <a:rPr sz="2000" b="1" dirty="0">
                <a:solidFill>
                  <a:schemeClr val="bg1"/>
                </a:solidFill>
                <a:latin typeface="Futura LT Pro Book"/>
                <a:cs typeface="Futura LT Pro Book"/>
                <a:hlinkClick r:id="rId3"/>
              </a:rPr>
              <a:t>eevaluation.o</a:t>
            </a:r>
            <a:r>
              <a:rPr sz="2000" b="1" spc="-11" dirty="0">
                <a:solidFill>
                  <a:schemeClr val="bg1"/>
                </a:solidFill>
                <a:latin typeface="Futura LT Pro Book"/>
                <a:cs typeface="Futura LT Pro Book"/>
                <a:hlinkClick r:id="rId3"/>
              </a:rPr>
              <a:t>r</a:t>
            </a:r>
            <a:r>
              <a:rPr sz="2000" b="1" dirty="0">
                <a:solidFill>
                  <a:schemeClr val="bg1"/>
                </a:solidFill>
                <a:latin typeface="Futura LT Pro Book"/>
                <a:cs typeface="Futura LT Pro Book"/>
                <a:hlinkClick r:id="rId3"/>
              </a:rPr>
              <a:t>g</a:t>
            </a:r>
            <a:endParaRPr sz="2000" dirty="0">
              <a:solidFill>
                <a:schemeClr val="bg1"/>
              </a:solidFill>
              <a:latin typeface="Futura LT Pro Book"/>
              <a:cs typeface="Futura LT Pro Boo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7086600" y="6553200"/>
            <a:ext cx="2081893" cy="990600"/>
            <a:chOff x="7086600" y="6707546"/>
            <a:chExt cx="2081893" cy="990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600" y="6707546"/>
              <a:ext cx="1158596" cy="9906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200" y="6859946"/>
              <a:ext cx="710293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3257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70965" y="609600"/>
            <a:ext cx="853440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</a:rPr>
              <a:t>Session objectives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85800" y="1905000"/>
            <a:ext cx="8382000" cy="46320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699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Describe the PRISM assessment implementation steps</a:t>
            </a:r>
          </a:p>
          <a:p>
            <a:pPr marL="4699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Understand the criteria for the adaptation of the PRISM Tools to the local context</a:t>
            </a:r>
          </a:p>
          <a:p>
            <a:pPr marL="4699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Understand the sampling method</a:t>
            </a:r>
          </a:p>
          <a:p>
            <a:pPr marL="4699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  <a:cs typeface="Arial" pitchFamily="34" charset="0"/>
              </a:rPr>
              <a:t>Become familiar with electronic PRISM data entry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813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8600" y="1370164"/>
            <a:ext cx="7239000" cy="480644"/>
          </a:xfrm>
        </p:spPr>
        <p:txBody>
          <a:bodyPr/>
          <a:lstStyle/>
          <a:p>
            <a:pPr>
              <a:lnSpc>
                <a:spcPts val="4304"/>
              </a:lnSpc>
            </a:pPr>
            <a:r>
              <a:rPr lang="en-US" altLang="en-US" sz="2400" dirty="0">
                <a:solidFill>
                  <a:srgbClr val="E6661F"/>
                </a:solidFill>
                <a:latin typeface="Century Gothic" panose="020B0502020202020204" pitchFamily="34" charset="0"/>
              </a:rPr>
              <a:t>Pre-assessment steps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type="body" idx="1"/>
          </p:nvPr>
        </p:nvSpPr>
        <p:spPr>
          <a:xfrm>
            <a:off x="392528" y="1852033"/>
            <a:ext cx="9437272" cy="5709255"/>
          </a:xfrm>
        </p:spPr>
        <p:txBody>
          <a:bodyPr/>
          <a:lstStyle/>
          <a:p>
            <a:pPr marL="456348" indent="-456348">
              <a:lnSpc>
                <a:spcPts val="3079"/>
              </a:lnSpc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Establish country leadership, buy-in, and stakeholder engagement/coordination</a:t>
            </a:r>
          </a:p>
          <a:p>
            <a:pPr marL="800100" lvl="1" indent="-342900">
              <a:lnSpc>
                <a:spcPts val="3079"/>
              </a:lnSpc>
              <a:spcBef>
                <a:spcPts val="599"/>
              </a:spcBef>
              <a:buFont typeface="Courier New" panose="02070309020205020404" pitchFamily="49" charset="0"/>
              <a:buChar char="o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Principle outputs:</a:t>
            </a:r>
          </a:p>
          <a:p>
            <a:pPr marL="1257300" lvl="2" indent="-342900">
              <a:lnSpc>
                <a:spcPts val="3079"/>
              </a:lnSpc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HIS Advisory Group</a:t>
            </a:r>
          </a:p>
          <a:p>
            <a:pPr marL="1257300" lvl="2" indent="-342900">
              <a:lnSpc>
                <a:spcPts val="3079"/>
              </a:lnSpc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Assessment management and monitoring Working Group</a:t>
            </a:r>
          </a:p>
          <a:p>
            <a:pPr marL="456348" indent="-456348">
              <a:lnSpc>
                <a:spcPts val="3079"/>
              </a:lnSpc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Set priorities and plan for the assessment</a:t>
            </a:r>
          </a:p>
          <a:p>
            <a:pPr marL="801016" lvl="2" indent="-342900">
              <a:spcBef>
                <a:spcPts val="599"/>
              </a:spcBef>
              <a:buFont typeface="Courier New" panose="02070309020205020404" pitchFamily="49" charset="0"/>
              <a:buChar char="o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Principle products: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HIS priorities in country context: health program focus (nation-wide vs selected provinces/states); desired unit of analysis (comprehensive vs focused)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Customized PRISM Tools 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Assessment Plan: sampling unit, sampling frame, sample size; key informants; assessment schedule; composition of assessment team; assessment team training schedule</a:t>
            </a:r>
          </a:p>
        </p:txBody>
      </p:sp>
      <p:sp>
        <p:nvSpPr>
          <p:cNvPr id="3076" name="object 2"/>
          <p:cNvSpPr txBox="1">
            <a:spLocks/>
          </p:cNvSpPr>
          <p:nvPr/>
        </p:nvSpPr>
        <p:spPr bwMode="auto">
          <a:xfrm>
            <a:off x="838200" y="632349"/>
            <a:ext cx="939950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1113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4400" b="1" dirty="0">
                <a:solidFill>
                  <a:schemeClr val="bg1"/>
                </a:solidFill>
                <a:latin typeface="Century Gothic" panose="020B0502020202020204" pitchFamily="34" charset="0"/>
                <a:ea typeface="Futura LT Pro Book"/>
                <a:cs typeface="Futura LT Pro Book"/>
              </a:rPr>
              <a:t>PRISM implementation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411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8600" y="1370164"/>
            <a:ext cx="7239000" cy="480644"/>
          </a:xfrm>
        </p:spPr>
        <p:txBody>
          <a:bodyPr/>
          <a:lstStyle/>
          <a:p>
            <a:pPr>
              <a:lnSpc>
                <a:spcPts val="4304"/>
              </a:lnSpc>
            </a:pPr>
            <a:r>
              <a:rPr lang="en-US" altLang="en-US" sz="2400" dirty="0">
                <a:solidFill>
                  <a:srgbClr val="E6661F"/>
                </a:solidFill>
              </a:rPr>
              <a:t>Steps to c</a:t>
            </a:r>
            <a:r>
              <a:rPr lang="en-US" altLang="en-US" sz="2400" dirty="0">
                <a:solidFill>
                  <a:srgbClr val="E6661F"/>
                </a:solidFill>
                <a:latin typeface="Century Gothic" panose="020B0502020202020204" pitchFamily="34" charset="0"/>
              </a:rPr>
              <a:t>onducting an assessment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type="body" idx="1"/>
          </p:nvPr>
        </p:nvSpPr>
        <p:spPr>
          <a:xfrm>
            <a:off x="392528" y="1952432"/>
            <a:ext cx="9437272" cy="5432256"/>
          </a:xfrm>
        </p:spPr>
        <p:txBody>
          <a:bodyPr/>
          <a:lstStyle/>
          <a:p>
            <a:pPr marL="343816" lvl="1" indent="-342900"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Manage and monitor data collection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Assemble a core team of data collectors and supervisors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Train the data collectors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Select sites to conduct the assessment; identify key informants to interview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Inform the assessment sites and key informants (preferably through official letters/communication media)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Arrange logistics for data collectors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Use the tools in order (Overview, Performance Diagnostic, </a:t>
            </a:r>
            <a:r>
              <a:rPr lang="en-US" altLang="en-US" sz="2200" dirty="0" err="1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eRHIS</a:t>
            </a: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 Performance, MAT, Office/Facility Checklist, OBAT)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Supervise data collection; monitor quality of data collected and/or data entered using an electronic data entry tool</a:t>
            </a:r>
          </a:p>
          <a:p>
            <a:pPr marL="801016" lvl="2" indent="-342900">
              <a:spcBef>
                <a:spcPts val="599"/>
              </a:spcBef>
              <a:buFont typeface="Courier New" panose="02070309020205020404" pitchFamily="49" charset="0"/>
              <a:buChar char="o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Principle product: </a:t>
            </a:r>
          </a:p>
          <a:p>
            <a:pPr marL="1258216" lvl="3" indent="-342900"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Assessment data (raw data)</a:t>
            </a:r>
          </a:p>
        </p:txBody>
      </p:sp>
      <p:sp>
        <p:nvSpPr>
          <p:cNvPr id="3076" name="object 2"/>
          <p:cNvSpPr txBox="1">
            <a:spLocks/>
          </p:cNvSpPr>
          <p:nvPr/>
        </p:nvSpPr>
        <p:spPr bwMode="auto">
          <a:xfrm>
            <a:off x="838200" y="632349"/>
            <a:ext cx="939950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1113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4400" b="1" dirty="0">
                <a:solidFill>
                  <a:schemeClr val="bg1"/>
                </a:solidFill>
                <a:latin typeface="Century Gothic" panose="020B0502020202020204" pitchFamily="34" charset="0"/>
                <a:ea typeface="Futura LT Pro Book"/>
                <a:cs typeface="Futura LT Pro Book"/>
              </a:rPr>
              <a:t>PRISM implementation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326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228600" y="1370164"/>
            <a:ext cx="7239000" cy="551433"/>
          </a:xfrm>
        </p:spPr>
        <p:txBody>
          <a:bodyPr/>
          <a:lstStyle/>
          <a:p>
            <a:pPr>
              <a:lnSpc>
                <a:spcPts val="4304"/>
              </a:lnSpc>
            </a:pPr>
            <a:r>
              <a:rPr lang="en-US" altLang="en-US" sz="2400" dirty="0">
                <a:solidFill>
                  <a:srgbClr val="E6661F"/>
                </a:solidFill>
                <a:latin typeface="Century Gothic" panose="020B0502020202020204" pitchFamily="34" charset="0"/>
              </a:rPr>
              <a:t>Post data-collection steps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type="body" idx="1"/>
          </p:nvPr>
        </p:nvSpPr>
        <p:spPr>
          <a:xfrm>
            <a:off x="392528" y="1952432"/>
            <a:ext cx="9437272" cy="5463034"/>
          </a:xfrm>
        </p:spPr>
        <p:txBody>
          <a:bodyPr/>
          <a:lstStyle/>
          <a:p>
            <a:pPr marL="456348" indent="-456348">
              <a:lnSpc>
                <a:spcPts val="3079"/>
              </a:lnSpc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Analyze and assess current RHIS performance</a:t>
            </a:r>
          </a:p>
          <a:p>
            <a:pPr marL="1370748" lvl="2" indent="-456348">
              <a:lnSpc>
                <a:spcPts val="3079"/>
              </a:lnSpc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Apply PRISM data analysis plan</a:t>
            </a:r>
          </a:p>
          <a:p>
            <a:pPr marL="1370748" lvl="2" indent="-456348">
              <a:lnSpc>
                <a:spcPts val="3079"/>
              </a:lnSpc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Prepare tables, charts, assessment score matrix, etc.</a:t>
            </a:r>
          </a:p>
          <a:p>
            <a:pPr marL="1370748" lvl="2" indent="-456348">
              <a:lnSpc>
                <a:spcPts val="3079"/>
              </a:lnSpc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Review, verify, and adjust (if anomalies/inconsistencies found)</a:t>
            </a:r>
          </a:p>
          <a:p>
            <a:pPr marL="913548" lvl="1" indent="-456348">
              <a:lnSpc>
                <a:spcPts val="3079"/>
              </a:lnSpc>
              <a:spcBef>
                <a:spcPts val="599"/>
              </a:spcBef>
              <a:buFont typeface="Courier New" panose="02070309020205020404" pitchFamily="49" charset="0"/>
              <a:buChar char="o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Principle product:</a:t>
            </a:r>
          </a:p>
          <a:p>
            <a:pPr marL="1370748" lvl="2" indent="-456348">
              <a:lnSpc>
                <a:spcPts val="3079"/>
              </a:lnSpc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PRISM Assessment Report – current RHIS performance and its major determinants; identifying major areas of attention</a:t>
            </a:r>
          </a:p>
          <a:p>
            <a:pPr marL="456348" indent="-456348">
              <a:lnSpc>
                <a:spcPts val="3079"/>
              </a:lnSpc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Translate evidence into policy, strategy, and interventions</a:t>
            </a:r>
          </a:p>
          <a:p>
            <a:pPr marL="913548" lvl="1" indent="-456348">
              <a:lnSpc>
                <a:spcPts val="3079"/>
              </a:lnSpc>
              <a:spcBef>
                <a:spcPts val="599"/>
              </a:spcBef>
              <a:buFont typeface="Courier New" panose="02070309020205020404" pitchFamily="49" charset="0"/>
              <a:buChar char="o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Principle product:</a:t>
            </a:r>
          </a:p>
          <a:p>
            <a:pPr marL="1370748" lvl="2" indent="-456348">
              <a:lnSpc>
                <a:spcPts val="3079"/>
              </a:lnSpc>
              <a:spcBef>
                <a:spcPts val="599"/>
              </a:spcBef>
              <a:buFont typeface="Wingdings" panose="05000000000000000000" pitchFamily="2" charset="2"/>
              <a:buChar char="§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RHIS performance improvement plan, policies</a:t>
            </a:r>
          </a:p>
          <a:p>
            <a:pPr marL="456348" indent="-456348">
              <a:lnSpc>
                <a:spcPts val="3079"/>
              </a:lnSpc>
              <a:spcBef>
                <a:spcPts val="599"/>
              </a:spcBef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Century Gothic" panose="020B0502020202020204" pitchFamily="34" charset="0"/>
                <a:ea typeface="Gill Sans MT" pitchFamily="34" charset="0"/>
                <a:cs typeface="Gill Sans MT" pitchFamily="34" charset="0"/>
              </a:rPr>
              <a:t>Implement the plan and monitor progress</a:t>
            </a:r>
            <a:endParaRPr lang="en-US" altLang="en-US" sz="2200" dirty="0">
              <a:latin typeface="Century Gothic" panose="020B0502020202020204" pitchFamily="34" charset="0"/>
            </a:endParaRPr>
          </a:p>
        </p:txBody>
      </p:sp>
      <p:sp>
        <p:nvSpPr>
          <p:cNvPr id="3076" name="object 2"/>
          <p:cNvSpPr txBox="1">
            <a:spLocks/>
          </p:cNvSpPr>
          <p:nvPr/>
        </p:nvSpPr>
        <p:spPr bwMode="auto">
          <a:xfrm>
            <a:off x="838200" y="632349"/>
            <a:ext cx="939950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1113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4400" b="1" dirty="0">
                <a:solidFill>
                  <a:schemeClr val="bg1"/>
                </a:solidFill>
                <a:latin typeface="Century Gothic" panose="020B0502020202020204" pitchFamily="34" charset="0"/>
                <a:ea typeface="Futura LT Pro Book"/>
                <a:cs typeface="Futura LT Pro Book"/>
              </a:rPr>
              <a:t>PRISM implementation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022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9372600" cy="677108"/>
          </a:xfrm>
        </p:spPr>
        <p:txBody>
          <a:bodyPr/>
          <a:lstStyle/>
          <a:p>
            <a:pPr algn="l" eaLnBrk="1" hangingPunct="1"/>
            <a:r>
              <a:rPr lang="en-US" altLang="en-US" sz="4400" kern="1200" dirty="0">
                <a:latin typeface="Century Gothic" panose="020B0502020202020204" pitchFamily="34" charset="0"/>
                <a:ea typeface="Futura LT Pro Book"/>
              </a:rPr>
              <a:t>Sampling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305800" cy="5638800"/>
          </a:xfrm>
        </p:spPr>
        <p:txBody>
          <a:bodyPr rtlCol="0"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entury Gothic" panose="020B0502020202020204" pitchFamily="34" charset="0"/>
              </a:rPr>
              <a:t>Probability samples are better than nonprobability samples.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entury Gothic" panose="020B0502020202020204" pitchFamily="34" charset="0"/>
              </a:rPr>
              <a:t>Probability samples are randomly selected and produce unbiased estimates.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Century Gothic" panose="020B0502020202020204" pitchFamily="34" charset="0"/>
              </a:rPr>
              <a:t>Two commonly used sampling techniques are:</a:t>
            </a:r>
          </a:p>
          <a:p>
            <a:pPr marL="914400" lvl="1" indent="-457200">
              <a:buFont typeface="Courier New" panose="02070309020205020404" pitchFamily="49" charset="0"/>
              <a:buChar char="o"/>
              <a:defRPr/>
            </a:pPr>
            <a:r>
              <a:rPr lang="en-US" sz="2800" dirty="0">
                <a:latin typeface="Century Gothic" panose="020B0502020202020204" pitchFamily="34" charset="0"/>
              </a:rPr>
              <a:t>Lot Quality Assurance Sampling (LQAS)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Century Gothic" panose="020B0502020202020204" pitchFamily="34" charset="0"/>
              </a:rPr>
              <a:t>Sample size of 19 for each supervisory area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Century Gothic" panose="020B0502020202020204" pitchFamily="34" charset="0"/>
              </a:rPr>
              <a:t>Five supervisory areas: total sample size of 95</a:t>
            </a:r>
          </a:p>
          <a:p>
            <a:pPr marL="914400" lvl="1" indent="-457200">
              <a:buFont typeface="Courier New" panose="02070309020205020404" pitchFamily="49" charset="0"/>
              <a:buChar char="o"/>
              <a:defRPr/>
            </a:pPr>
            <a:r>
              <a:rPr lang="en-US" sz="2800" dirty="0">
                <a:latin typeface="Century Gothic" panose="020B0502020202020204" pitchFamily="34" charset="0"/>
              </a:rPr>
              <a:t>Probability Proportion to Size (PPS)</a:t>
            </a:r>
          </a:p>
          <a:p>
            <a:pPr marL="1371600" lvl="2" indent="-457200">
              <a:buFont typeface="Wingdings" panose="05000000000000000000" pitchFamily="2" charset="2"/>
              <a:buChar char="§"/>
              <a:defRPr/>
            </a:pPr>
            <a:r>
              <a:rPr lang="en-US" sz="2800" dirty="0">
                <a:latin typeface="Century Gothic" panose="020B0502020202020204" pitchFamily="34" charset="0"/>
              </a:rPr>
              <a:t>Minimum sample size of 100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17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627140"/>
            <a:ext cx="8846820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  <a:ea typeface="Futura LT Pro Book"/>
              </a:rPr>
              <a:t>What is LQAS?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428961" y="1566678"/>
            <a:ext cx="9220200" cy="1404568"/>
          </a:xfrm>
          <a:prstGeom prst="roundRect">
            <a:avLst/>
          </a:prstGeom>
          <a:solidFill>
            <a:srgbClr val="F9D9C7"/>
          </a:solidFill>
          <a:ln>
            <a:solidFill>
              <a:srgbClr val="E666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en-US" sz="2350" dirty="0">
                <a:solidFill>
                  <a:schemeClr val="tx1"/>
                </a:solidFill>
                <a:latin typeface="Century Gothic" panose="020B0502020202020204" pitchFamily="34" charset="0"/>
              </a:rPr>
              <a:t>LQAS is a sampling method with flexibility, rapidity, and inexpensiveness – relative to other probability survey methods – to assess performance using a smaller sample size.</a:t>
            </a:r>
            <a:endParaRPr lang="en-US" sz="235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28961" y="3214253"/>
            <a:ext cx="9220200" cy="402474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rgbClr val="E666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</a:pPr>
            <a:endParaRPr lang="en-US" altLang="en-US" sz="2200" dirty="0">
              <a:latin typeface="Gill Sans MT" panose="020B0502020104020203" pitchFamily="34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A sampling method that can: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Be used locally, at the level of a “supervision area,” to identify priority areas or indicators that are not reaching average coverage or an established benchmark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Provide an accurate measure of coverage or health system quality at a more aggregate level (e.g., program catchment area or district)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Produce data for local management decision making and for sharing information across supervision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Be used for quality assurance using a “minimal sample”, “maximal security” principle:</a:t>
            </a:r>
          </a:p>
          <a:p>
            <a:pPr marL="800100" lvl="1" indent="-342900">
              <a:lnSpc>
                <a:spcPct val="90000"/>
              </a:lnSpc>
              <a:buSzTx/>
              <a:buFont typeface="Courier New" panose="02070309020205020404" pitchFamily="49" charset="0"/>
              <a:buChar char="o"/>
            </a:pPr>
            <a:r>
              <a:rPr lang="en-US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Most frequently used size = &lt;20 per supervision area</a:t>
            </a:r>
          </a:p>
          <a:p>
            <a:pPr marL="800100" lvl="1" indent="-342900">
              <a:lnSpc>
                <a:spcPct val="90000"/>
              </a:lnSpc>
              <a:buSzTx/>
              <a:buFont typeface="Courier New" panose="02070309020205020404" pitchFamily="49" charset="0"/>
              <a:buChar char="o"/>
            </a:pPr>
            <a:r>
              <a:rPr lang="en-US" alt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Larger sizes are seldom needed</a:t>
            </a:r>
          </a:p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46479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19229" y="621539"/>
            <a:ext cx="9539171" cy="677108"/>
          </a:xfrm>
        </p:spPr>
        <p:txBody>
          <a:bodyPr/>
          <a:lstStyle/>
          <a:p>
            <a:pPr algn="l"/>
            <a:r>
              <a:rPr lang="en-US" altLang="en-US" sz="4400" kern="1200" dirty="0">
                <a:latin typeface="Century Gothic" panose="020B0502020202020204" pitchFamily="34" charset="0"/>
                <a:ea typeface="Futura LT Pro Book"/>
              </a:rPr>
              <a:t>What a sample of 19 can tell us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8579" y="1676400"/>
            <a:ext cx="9539171" cy="523220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entury Gothic" panose="020B0502020202020204" pitchFamily="34" charset="0"/>
              </a:rPr>
              <a:t>A sample of 19 provides an acceptable level of error for making management decisions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Century Gothic" panose="020B0502020202020204" pitchFamily="34" charset="0"/>
              </a:rPr>
              <a:t>At least 92% of the time, it is good for: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entury Gothic" panose="020B0502020202020204" pitchFamily="34" charset="0"/>
              </a:rPr>
              <a:t>Identifying whether a coverage benchmark has been reached or whether a supervision area is below the average coverage of a program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entury Gothic" panose="020B0502020202020204" pitchFamily="34" charset="0"/>
              </a:rPr>
              <a:t>Setting priorities in a supervision area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entury Gothic" panose="020B0502020202020204" pitchFamily="34" charset="0"/>
              </a:rPr>
              <a:t>Setting priorities among supervision areas with large differences in coverage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entury Gothic" panose="020B0502020202020204" pitchFamily="34" charset="0"/>
              </a:rPr>
              <a:t>Deciding which are the higher performing supervision areas to learn from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entury Gothic" panose="020B0502020202020204" pitchFamily="34" charset="0"/>
              </a:rPr>
              <a:t>Deciding which are the lower performing supervision areas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altLang="en-US" sz="2000" dirty="0">
                <a:latin typeface="Century Gothic" panose="020B0502020202020204" pitchFamily="34" charset="0"/>
              </a:rPr>
              <a:t>Distinguishing knowledge/practices that have high coverage from those with low coverage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altLang="en-US" sz="2000" dirty="0">
              <a:latin typeface="Century Gothic" panose="020B0502020202020204" pitchFamily="34" charset="0"/>
            </a:endParaRPr>
          </a:p>
          <a:p>
            <a:r>
              <a:rPr lang="en-US" altLang="en-US" sz="2000" b="1" dirty="0">
                <a:solidFill>
                  <a:srgbClr val="E6661F"/>
                </a:solidFill>
                <a:latin typeface="Century Gothic" panose="020B0502020202020204" pitchFamily="34" charset="0"/>
              </a:rPr>
              <a:t>Samples larger than 19 have practically the same statistical precision as samples of 19. They do not result in better information and they cost more.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69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9880600" cy="677108"/>
          </a:xfrm>
        </p:spPr>
        <p:txBody>
          <a:bodyPr/>
          <a:lstStyle/>
          <a:p>
            <a:r>
              <a:rPr lang="en-US" altLang="en-US" sz="4400" kern="1200" dirty="0">
                <a:latin typeface="Century Gothic" panose="020B0502020202020204" pitchFamily="34" charset="0"/>
                <a:ea typeface="Futura LT Pro Book"/>
              </a:rPr>
              <a:t>What a sample of 19 cannot tell us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7924800" cy="3447098"/>
          </a:xfrm>
        </p:spPr>
        <p:txBody>
          <a:bodyPr/>
          <a:lstStyle/>
          <a:p>
            <a:r>
              <a:rPr lang="en-US" altLang="en-US" sz="2800" dirty="0">
                <a:solidFill>
                  <a:srgbClr val="E6661F"/>
                </a:solidFill>
                <a:latin typeface="Century Gothic" panose="020B0502020202020204" pitchFamily="34" charset="0"/>
              </a:rPr>
              <a:t>A sample of 19 is </a:t>
            </a:r>
            <a:r>
              <a:rPr lang="en-US" altLang="en-US" sz="2800" b="1" dirty="0">
                <a:solidFill>
                  <a:srgbClr val="E6661F"/>
                </a:solidFill>
                <a:latin typeface="Century Gothic" panose="020B0502020202020204" pitchFamily="34" charset="0"/>
              </a:rPr>
              <a:t>not good </a:t>
            </a:r>
            <a:r>
              <a:rPr lang="en-US" altLang="en-US" sz="2800" dirty="0">
                <a:solidFill>
                  <a:srgbClr val="E6661F"/>
                </a:solidFill>
                <a:latin typeface="Century Gothic" panose="020B0502020202020204" pitchFamily="34" charset="0"/>
              </a:rPr>
              <a:t>for:</a:t>
            </a:r>
          </a:p>
          <a:p>
            <a:endParaRPr lang="en-US" altLang="en-US" sz="2800" dirty="0">
              <a:solidFill>
                <a:srgbClr val="E6661F"/>
              </a:solidFill>
              <a:latin typeface="Century Gothic" panose="020B0502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entury Gothic" panose="020B0502020202020204" pitchFamily="34" charset="0"/>
              </a:rPr>
              <a:t>Calculating exact coverage in a supervision area (but can be used to calculate coverage for an entire program)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en-US" sz="2800" dirty="0">
              <a:latin typeface="Century Gothic" panose="020B0502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en-US" sz="2800" dirty="0">
                <a:latin typeface="Century Gothic" panose="020B0502020202020204" pitchFamily="34" charset="0"/>
              </a:rPr>
              <a:t>Setting priorities among supervision areas with little difference in coverage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5" y="-12959"/>
            <a:ext cx="10058401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316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E18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ASURE_Eval_slide_template">
  <a:themeElements>
    <a:clrScheme name="MEASURE_Eval_slide_template 1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C0C0C0"/>
      </a:hlink>
      <a:folHlink>
        <a:srgbClr val="2B3585"/>
      </a:folHlink>
    </a:clrScheme>
    <a:fontScheme name="MEASURE_Eval_slid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ASURE_Eval_slid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141F78"/>
        </a:accent1>
        <a:accent2>
          <a:srgbClr val="19938A"/>
        </a:accent2>
        <a:accent3>
          <a:srgbClr val="FFFFFF"/>
        </a:accent3>
        <a:accent4>
          <a:srgbClr val="000000"/>
        </a:accent4>
        <a:accent5>
          <a:srgbClr val="AAABBE"/>
        </a:accent5>
        <a:accent6>
          <a:srgbClr val="16857D"/>
        </a:accent6>
        <a:hlink>
          <a:srgbClr val="8C1431"/>
        </a:hlink>
        <a:folHlink>
          <a:srgbClr val="946D0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14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DDDDDD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C0C0C0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C0C0C0"/>
        </a:hlink>
        <a:folHlink>
          <a:srgbClr val="2B358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CSP_PowerPoint_Template (1)">
  <a:themeElements>
    <a:clrScheme name="MCSP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CA535C"/>
      </a:accent1>
      <a:accent2>
        <a:srgbClr val="FAC684"/>
      </a:accent2>
      <a:accent3>
        <a:srgbClr val="D5B4E4"/>
      </a:accent3>
      <a:accent4>
        <a:srgbClr val="002A6C"/>
      </a:accent4>
      <a:accent5>
        <a:srgbClr val="9DBFE5"/>
      </a:accent5>
      <a:accent6>
        <a:srgbClr val="CA535C"/>
      </a:accent6>
      <a:hlink>
        <a:srgbClr val="777777"/>
      </a:hlink>
      <a:folHlink>
        <a:srgbClr val="FAC68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PS_PowerPoint_Template [Read-Only]" id="{B58D1E27-2DEB-4557-9BF1-41BFB293ADDD}" vid="{2D3C5F4A-FD82-47F1-A5FE-AEF3A3D978B5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E18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4355</TotalTime>
  <Words>1103</Words>
  <Application>Microsoft Office PowerPoint</Application>
  <PresentationFormat>Custom</PresentationFormat>
  <Paragraphs>132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6" baseType="lpstr">
      <vt:lpstr>Arial</vt:lpstr>
      <vt:lpstr>Calibri</vt:lpstr>
      <vt:lpstr>Century Gothic</vt:lpstr>
      <vt:lpstr>Courier New</vt:lpstr>
      <vt:lpstr>Futura LT Pro Book</vt:lpstr>
      <vt:lpstr>Garamond</vt:lpstr>
      <vt:lpstr>Gill Sans MT</vt:lpstr>
      <vt:lpstr>Wingdings</vt:lpstr>
      <vt:lpstr>Office Theme</vt:lpstr>
      <vt:lpstr>MEASURE_Eval_slide_template</vt:lpstr>
      <vt:lpstr>MCSP_PowerPoint_Template (1)</vt:lpstr>
      <vt:lpstr>1_Office Theme</vt:lpstr>
      <vt:lpstr>PowerPoint Presentation</vt:lpstr>
      <vt:lpstr>Session objectives</vt:lpstr>
      <vt:lpstr>Pre-assessment steps</vt:lpstr>
      <vt:lpstr>Steps to conducting an assessment</vt:lpstr>
      <vt:lpstr>Post data-collection steps</vt:lpstr>
      <vt:lpstr>Sampling method</vt:lpstr>
      <vt:lpstr>What is LQAS?</vt:lpstr>
      <vt:lpstr>What a sample of 19 can tell us</vt:lpstr>
      <vt:lpstr>What a sample of 19 cannot tell us</vt:lpstr>
      <vt:lpstr>PowerPoint Presentation</vt:lpstr>
      <vt:lpstr>PowerPoint Presentation</vt:lpstr>
      <vt:lpstr>PRISM electronic data entry</vt:lpstr>
      <vt:lpstr>How to access the PRISM Series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Robinson, Beth</dc:creator>
  <cp:lastModifiedBy>Jeanne Chauffour</cp:lastModifiedBy>
  <cp:revision>302</cp:revision>
  <dcterms:created xsi:type="dcterms:W3CDTF">2015-03-02T15:42:03Z</dcterms:created>
  <dcterms:modified xsi:type="dcterms:W3CDTF">2018-10-19T21:28:36Z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2015-03-02T00:00:00Z</vt:filetime>
  </property>
  <property fmtid="{D5CDD505-2E9C-101B-9397-08002B2CF9AE}" pid="3" name="LastSaved">
    <vt:filetime>2015-03-02T00:00:00Z</vt:filetime>
  </property>
</Properties>
</file>