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5" r:id="rId5"/>
    <p:sldId id="258" r:id="rId6"/>
    <p:sldId id="264" r:id="rId7"/>
    <p:sldId id="266" r:id="rId8"/>
    <p:sldId id="259" r:id="rId9"/>
    <p:sldId id="267" r:id="rId10"/>
    <p:sldId id="268" r:id="rId11"/>
    <p:sldId id="269"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F9A23D"/>
    <a:srgbClr val="0096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41C142-B5AB-424A-9B59-E903FF9BB418}" v="1" dt="2021-02-16T19:30:50.1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2B41C142-B5AB-424A-9B59-E903FF9BB418}"/>
    <pc:docChg chg="custSel modSld">
      <pc:chgData name="Gretchen Tremont" userId="b03e7c71-df36-495a-b721-4832b2128a5e" providerId="ADAL" clId="{2B41C142-B5AB-424A-9B59-E903FF9BB418}" dt="2021-02-16T19:30:50.162" v="2"/>
      <pc:docMkLst>
        <pc:docMk/>
      </pc:docMkLst>
      <pc:sldChg chg="modSp">
        <pc:chgData name="Gretchen Tremont" userId="b03e7c71-df36-495a-b721-4832b2128a5e" providerId="ADAL" clId="{2B41C142-B5AB-424A-9B59-E903FF9BB418}" dt="2021-02-16T19:30:50.162" v="2"/>
        <pc:sldMkLst>
          <pc:docMk/>
          <pc:sldMk cId="1440022147" sldId="259"/>
        </pc:sldMkLst>
        <pc:spChg chg="mod">
          <ac:chgData name="Gretchen Tremont" userId="b03e7c71-df36-495a-b721-4832b2128a5e" providerId="ADAL" clId="{2B41C142-B5AB-424A-9B59-E903FF9BB418}" dt="2021-02-16T19:30:50.162" v="2"/>
          <ac:spMkLst>
            <pc:docMk/>
            <pc:sldMk cId="1440022147" sldId="259"/>
            <ac:spMk id="5" creationId="{00000000-0000-0000-0000-000000000000}"/>
          </ac:spMkLst>
        </pc:spChg>
      </pc:sldChg>
      <pc:sldChg chg="modSp">
        <pc:chgData name="Gretchen Tremont" userId="b03e7c71-df36-495a-b721-4832b2128a5e" providerId="ADAL" clId="{2B41C142-B5AB-424A-9B59-E903FF9BB418}" dt="2021-02-16T19:30:50.162" v="2"/>
        <pc:sldMkLst>
          <pc:docMk/>
          <pc:sldMk cId="3280325522" sldId="264"/>
        </pc:sldMkLst>
        <pc:spChg chg="mod">
          <ac:chgData name="Gretchen Tremont" userId="b03e7c71-df36-495a-b721-4832b2128a5e" providerId="ADAL" clId="{2B41C142-B5AB-424A-9B59-E903FF9BB418}" dt="2021-02-16T19:30:50.162" v="2"/>
          <ac:spMkLst>
            <pc:docMk/>
            <pc:sldMk cId="3280325522" sldId="264"/>
            <ac:spMk id="2" creationId="{3AA1434B-C38C-4F2F-AB77-3D6F9EAEA9D4}"/>
          </ac:spMkLst>
        </pc:spChg>
      </pc:sldChg>
      <pc:sldChg chg="delCm">
        <pc:chgData name="Gretchen Tremont" userId="b03e7c71-df36-495a-b721-4832b2128a5e" providerId="ADAL" clId="{2B41C142-B5AB-424A-9B59-E903FF9BB418}" dt="2021-02-15T18:14:28.920" v="1" actId="1592"/>
        <pc:sldMkLst>
          <pc:docMk/>
          <pc:sldMk cId="2130739159" sldId="265"/>
        </pc:sldMkLst>
      </pc:sldChg>
      <pc:sldChg chg="modSp">
        <pc:chgData name="Gretchen Tremont" userId="b03e7c71-df36-495a-b721-4832b2128a5e" providerId="ADAL" clId="{2B41C142-B5AB-424A-9B59-E903FF9BB418}" dt="2021-02-16T19:30:50.162" v="2"/>
        <pc:sldMkLst>
          <pc:docMk/>
          <pc:sldMk cId="2598220333" sldId="266"/>
        </pc:sldMkLst>
        <pc:spChg chg="mod">
          <ac:chgData name="Gretchen Tremont" userId="b03e7c71-df36-495a-b721-4832b2128a5e" providerId="ADAL" clId="{2B41C142-B5AB-424A-9B59-E903FF9BB418}" dt="2021-02-16T19:30:50.162" v="2"/>
          <ac:spMkLst>
            <pc:docMk/>
            <pc:sldMk cId="2598220333" sldId="266"/>
            <ac:spMk id="2" creationId="{00000000-0000-0000-0000-000000000000}"/>
          </ac:spMkLst>
        </pc:spChg>
      </pc:sldChg>
      <pc:sldChg chg="modSp">
        <pc:chgData name="Gretchen Tremont" userId="b03e7c71-df36-495a-b721-4832b2128a5e" providerId="ADAL" clId="{2B41C142-B5AB-424A-9B59-E903FF9BB418}" dt="2021-02-16T19:30:50.162" v="2"/>
        <pc:sldMkLst>
          <pc:docMk/>
          <pc:sldMk cId="294671312" sldId="268"/>
        </pc:sldMkLst>
        <pc:spChg chg="mod">
          <ac:chgData name="Gretchen Tremont" userId="b03e7c71-df36-495a-b721-4832b2128a5e" providerId="ADAL" clId="{2B41C142-B5AB-424A-9B59-E903FF9BB418}" dt="2021-02-16T19:30:50.162" v="2"/>
          <ac:spMkLst>
            <pc:docMk/>
            <pc:sldMk cId="294671312" sldId="268"/>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F0E198-9A89-438B-B1D0-18BED082BFD3}" type="datetimeFigureOut">
              <a:rPr lang="en-US" smtClean="0"/>
              <a:t>3/15/2021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E970B5-75DD-4B2D-90E4-FBD818A4E43A}" type="slidenum">
              <a:rPr lang="en-US" smtClean="0"/>
              <a:t>‹#›</a:t>
            </a:fld>
            <a:endParaRPr lang="en-US" dirty="0"/>
          </a:p>
        </p:txBody>
      </p:sp>
    </p:spTree>
    <p:extLst>
      <p:ext uri="{BB962C8B-B14F-4D97-AF65-F5344CB8AC3E}">
        <p14:creationId xmlns:p14="http://schemas.microsoft.com/office/powerpoint/2010/main" val="3396920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E970B5-75DD-4B2D-90E4-FBD818A4E43A}" type="slidenum">
              <a:rPr lang="en-US" smtClean="0"/>
              <a:t>3</a:t>
            </a:fld>
            <a:endParaRPr lang="en-US" dirty="0"/>
          </a:p>
        </p:txBody>
      </p:sp>
    </p:spTree>
    <p:extLst>
      <p:ext uri="{BB962C8B-B14F-4D97-AF65-F5344CB8AC3E}">
        <p14:creationId xmlns:p14="http://schemas.microsoft.com/office/powerpoint/2010/main" val="38246394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82861"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5015820"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29665" y="6186847"/>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34960" y="5901226"/>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69843" y="6077319"/>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17044" y="5896283"/>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853448"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50913" y="6072376"/>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Data Quality Assessment Methods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745672"/>
            <a:ext cx="8196775" cy="2686646"/>
          </a:xfrm>
        </p:spPr>
        <p:txBody>
          <a:bodyPr/>
          <a:lstStyle/>
          <a:p>
            <a:pPr lvl="0"/>
            <a:r>
              <a:rPr lang="en-US" dirty="0"/>
              <a:t>Be knowledgeable about some of the different data quality assessment tools that help identify data issues and measure the quality of data.</a:t>
            </a:r>
          </a:p>
          <a:p>
            <a:pPr lvl="0"/>
            <a:r>
              <a:rPr lang="en-US" dirty="0"/>
              <a:t>Identify the appropriate data quality tool(s) to apply in different contexts.</a:t>
            </a:r>
          </a:p>
          <a:p>
            <a:pPr lvl="0"/>
            <a:r>
              <a:rPr lang="en-US" dirty="0"/>
              <a:t>Understand how best to identify and select indicators for data quality assessment.</a:t>
            </a:r>
          </a:p>
          <a:p>
            <a:r>
              <a:rPr lang="en-US" dirty="0"/>
              <a:t>Understand how to define, calculate, and interpret data quality metrics.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7" y="1639429"/>
            <a:ext cx="8292485" cy="4410242"/>
          </a:xfrm>
        </p:spPr>
        <p:txBody>
          <a:bodyPr/>
          <a:lstStyle/>
          <a:p>
            <a:pPr marL="0" indent="0">
              <a:buNone/>
            </a:pPr>
            <a:r>
              <a:rPr lang="en-US" sz="2600" dirty="0"/>
              <a:t>SS to EMU: Desk review examines population data quality across four dimensions: </a:t>
            </a:r>
          </a:p>
          <a:p>
            <a:pPr marL="463550" lvl="1"/>
            <a:r>
              <a:rPr lang="en-US" sz="1800" dirty="0"/>
              <a:t>Completeness </a:t>
            </a:r>
          </a:p>
          <a:p>
            <a:pPr marL="463550" lvl="1"/>
            <a:r>
              <a:rPr lang="en-US" sz="1800" dirty="0"/>
              <a:t>Internal consistency </a:t>
            </a:r>
          </a:p>
          <a:p>
            <a:pPr marL="463550" lvl="1"/>
            <a:r>
              <a:rPr lang="en-US" sz="1800" dirty="0"/>
              <a:t>External comparisons </a:t>
            </a:r>
          </a:p>
          <a:p>
            <a:pPr marL="463550" lvl="1"/>
            <a:r>
              <a:rPr lang="en-US" sz="1800" dirty="0"/>
              <a:t>External consistency </a:t>
            </a:r>
          </a:p>
          <a:p>
            <a:pPr marL="0" indent="0">
              <a:buNone/>
            </a:pPr>
            <a:r>
              <a:rPr lang="en-US" sz="2600" dirty="0"/>
              <a:t>RDQA: Facility/district data quality assessment examines routine service delivery data:</a:t>
            </a:r>
          </a:p>
          <a:p>
            <a:pPr marL="463550" lvl="1"/>
            <a:r>
              <a:rPr lang="en-US" sz="1800" dirty="0"/>
              <a:t>Accuracy between data sources and reports</a:t>
            </a:r>
          </a:p>
          <a:p>
            <a:pPr marL="463550" lvl="1"/>
            <a:r>
              <a:rPr lang="en-US" sz="1800" dirty="0"/>
              <a:t>Data completeness in data sources and available reporting tools</a:t>
            </a:r>
          </a:p>
          <a:p>
            <a:pPr marL="463550" lvl="1"/>
            <a:r>
              <a:rPr lang="en-US" sz="1800" dirty="0"/>
              <a:t>Data reporting timeliness against defined deadlines</a:t>
            </a:r>
          </a:p>
          <a:p>
            <a:pPr marL="463550" lvl="1"/>
            <a:r>
              <a:rPr lang="en-US" sz="1800" dirty="0"/>
              <a:t>Data management</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7" y="907621"/>
            <a:ext cx="8387967" cy="837214"/>
          </a:xfrm>
        </p:spPr>
        <p:txBody>
          <a:bodyPr/>
          <a:lstStyle/>
          <a:p>
            <a:r>
              <a:rPr lang="en-US" dirty="0"/>
              <a:t>Existing Data Quality Assessment Tools</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811806"/>
            <a:ext cx="8300459" cy="2857500"/>
          </a:xfrm>
        </p:spPr>
        <p:txBody>
          <a:bodyPr/>
          <a:lstStyle/>
          <a:p>
            <a:r>
              <a:rPr lang="en-US" sz="2400" dirty="0"/>
              <a:t>Combines important features and processes from the RDQA and the SS to EMU tools to solve the practical challenges faced by FP programs. </a:t>
            </a:r>
          </a:p>
          <a:p>
            <a:r>
              <a:rPr lang="en-US" sz="2400" dirty="0"/>
              <a:t>SS to EMU at national and subnational levels:</a:t>
            </a:r>
          </a:p>
          <a:p>
            <a:pPr lvl="1">
              <a:buFont typeface="Courier New" panose="02070309020205020404" pitchFamily="49" charset="0"/>
              <a:buChar char="o"/>
            </a:pPr>
            <a:r>
              <a:rPr lang="en-US" sz="2200" dirty="0"/>
              <a:t>Identifies indicators or data elements with quality problems. </a:t>
            </a:r>
          </a:p>
          <a:p>
            <a:pPr lvl="1">
              <a:buFont typeface="Courier New" panose="02070309020205020404" pitchFamily="49" charset="0"/>
              <a:buChar char="o"/>
            </a:pPr>
            <a:r>
              <a:rPr lang="en-US" sz="2200" dirty="0"/>
              <a:t>Informs where data quality problems are located. </a:t>
            </a:r>
          </a:p>
          <a:p>
            <a:pPr lvl="1">
              <a:buFont typeface="Courier New" panose="02070309020205020404" pitchFamily="49" charset="0"/>
              <a:buChar char="o"/>
            </a:pPr>
            <a:r>
              <a:rPr lang="en-US" sz="2200" dirty="0"/>
              <a:t>Determines whether problems are limited to specific regions and/or certain FP methods.</a:t>
            </a:r>
          </a:p>
          <a:p>
            <a:r>
              <a:rPr lang="en-US" sz="2400" dirty="0"/>
              <a:t>RDQA at subnational and health facility levels:</a:t>
            </a:r>
          </a:p>
          <a:p>
            <a:pPr lvl="1">
              <a:buFont typeface="Courier New" panose="02070309020205020404" pitchFamily="49" charset="0"/>
              <a:buChar char="o"/>
            </a:pPr>
            <a:r>
              <a:rPr lang="en-US" sz="2200" dirty="0"/>
              <a:t>Assesses the strengths and weaknesses of the underlying data management and reporting system. </a:t>
            </a:r>
          </a:p>
          <a:p>
            <a:pPr lvl="1">
              <a:buFont typeface="Courier New" panose="02070309020205020404" pitchFamily="49" charset="0"/>
              <a:buChar char="o"/>
            </a:pPr>
            <a:r>
              <a:rPr lang="en-US" sz="2200" dirty="0"/>
              <a:t>Verifies the quality of reported data against data recorded in the primary source documents.</a:t>
            </a:r>
          </a:p>
          <a:p>
            <a:endParaRPr lang="en-US" dirty="0"/>
          </a:p>
        </p:txBody>
      </p:sp>
      <p:sp>
        <p:nvSpPr>
          <p:cNvPr id="3" name="Text Placeholder 2"/>
          <p:cNvSpPr>
            <a:spLocks noGrp="1"/>
          </p:cNvSpPr>
          <p:nvPr>
            <p:ph type="body" sz="quarter" idx="11"/>
          </p:nvPr>
        </p:nvSpPr>
        <p:spPr>
          <a:xfrm>
            <a:off x="486095" y="784335"/>
            <a:ext cx="8142516" cy="837214"/>
          </a:xfrm>
        </p:spPr>
        <p:txBody>
          <a:bodyPr/>
          <a:lstStyle/>
          <a:p>
            <a:r>
              <a:rPr lang="en-US" sz="3600" b="0" dirty="0">
                <a:solidFill>
                  <a:srgbClr val="69BC9E"/>
                </a:solidFill>
              </a:rPr>
              <a:t>What is the integrated approach for FP data quality assessment?</a:t>
            </a:r>
          </a:p>
        </p:txBody>
      </p:sp>
    </p:spTree>
    <p:extLst>
      <p:ext uri="{BB962C8B-B14F-4D97-AF65-F5344CB8AC3E}">
        <p14:creationId xmlns:p14="http://schemas.microsoft.com/office/powerpoint/2010/main" val="259822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body" sz="quarter" idx="11"/>
          </p:nvPr>
        </p:nvSpPr>
        <p:spPr>
          <a:xfrm>
            <a:off x="442329" y="872313"/>
            <a:ext cx="8307388" cy="837214"/>
          </a:xfrm>
        </p:spPr>
        <p:txBody>
          <a:bodyPr/>
          <a:lstStyle/>
          <a:p>
            <a:r>
              <a:rPr lang="en-US" sz="3600" b="0" dirty="0">
                <a:solidFill>
                  <a:srgbClr val="69BC9E"/>
                </a:solidFill>
                <a:latin typeface="Franklin Gothic Medium" panose="020B0603020102020204" pitchFamily="34" charset="0"/>
              </a:rPr>
              <a:t>What challenges will be addressed by the integrated approach?</a:t>
            </a:r>
          </a:p>
        </p:txBody>
      </p:sp>
      <p:sp>
        <p:nvSpPr>
          <p:cNvPr id="5" name="Rectangle 4"/>
          <p:cNvSpPr/>
          <p:nvPr/>
        </p:nvSpPr>
        <p:spPr>
          <a:xfrm>
            <a:off x="675087" y="1951194"/>
            <a:ext cx="8307388" cy="4739759"/>
          </a:xfrm>
          <a:prstGeom prst="rect">
            <a:avLst/>
          </a:prstGeom>
        </p:spPr>
        <p:txBody>
          <a:bodyPr wrap="square">
            <a:spAutoFit/>
          </a:bodyPr>
          <a:lstStyle/>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Top-down approach using the SS to EMU tool to improve targeting and/or prioritization of when and where a RDQA may be most useful.</a:t>
            </a: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Conduct RDQA(s) at a limited number of facilities (selected using purposive sampling) to understand the drivers of the data quality issues identified through the top-down approach.</a:t>
            </a: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Integrate feedback on these drivers to national-level stakeholders through national-level review meetings.</a:t>
            </a: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Improve national-level routine review systems/FP HMIS dashboards by identifying elements of the RDQA, such as data verification and cross-checks that can be integrated into:</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Ongoing routine supervision visits </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Data monitoring meetings </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District/region periodic coordination meetings</a:t>
            </a:r>
          </a:p>
        </p:txBody>
      </p:sp>
    </p:spTree>
    <p:extLst>
      <p:ext uri="{BB962C8B-B14F-4D97-AF65-F5344CB8AC3E}">
        <p14:creationId xmlns:p14="http://schemas.microsoft.com/office/powerpoint/2010/main" val="1440022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65066" y="2185879"/>
            <a:ext cx="7984574" cy="2857500"/>
          </a:xfrm>
        </p:spPr>
        <p:txBody>
          <a:bodyPr/>
          <a:lstStyle/>
          <a:p>
            <a:pPr lvl="0"/>
            <a:r>
              <a:rPr lang="en-US" dirty="0"/>
              <a:t>Understandability/interpretation by users— indicator trends and data quality can be:</a:t>
            </a:r>
          </a:p>
          <a:p>
            <a:pPr lvl="1">
              <a:buFont typeface="Courier New" panose="02070309020205020404" pitchFamily="49" charset="0"/>
              <a:buChar char="o"/>
            </a:pPr>
            <a:r>
              <a:rPr lang="en-US" dirty="0"/>
              <a:t>Processed </a:t>
            </a:r>
          </a:p>
          <a:p>
            <a:pPr lvl="1">
              <a:buFont typeface="Courier New" panose="02070309020205020404" pitchFamily="49" charset="0"/>
              <a:buChar char="o"/>
            </a:pPr>
            <a:r>
              <a:rPr lang="en-US" dirty="0"/>
              <a:t>Explained</a:t>
            </a:r>
          </a:p>
          <a:p>
            <a:r>
              <a:rPr lang="en-US" dirty="0"/>
              <a:t>Actionability by users—use information about data quality to:</a:t>
            </a:r>
          </a:p>
          <a:p>
            <a:pPr lvl="1">
              <a:buFont typeface="Courier New" panose="02070309020205020404" pitchFamily="49" charset="0"/>
              <a:buChar char="o"/>
            </a:pPr>
            <a:r>
              <a:rPr lang="en-US" dirty="0"/>
              <a:t>Implement actionable steps that will either maintain data quality, or </a:t>
            </a:r>
          </a:p>
          <a:p>
            <a:pPr lvl="1">
              <a:buFont typeface="Courier New" panose="02070309020205020404" pitchFamily="49" charset="0"/>
              <a:buChar char="o"/>
            </a:pPr>
            <a:r>
              <a:rPr lang="en-US" dirty="0"/>
              <a:t>Improve data quality </a:t>
            </a:r>
          </a:p>
          <a:p>
            <a:endParaRPr lang="en-US" dirty="0"/>
          </a:p>
        </p:txBody>
      </p:sp>
      <p:sp>
        <p:nvSpPr>
          <p:cNvPr id="3" name="Text Placeholder 2"/>
          <p:cNvSpPr>
            <a:spLocks noGrp="1"/>
          </p:cNvSpPr>
          <p:nvPr>
            <p:ph type="body" sz="quarter" idx="11"/>
          </p:nvPr>
        </p:nvSpPr>
        <p:spPr>
          <a:xfrm>
            <a:off x="154546" y="784335"/>
            <a:ext cx="8989453" cy="837214"/>
          </a:xfrm>
        </p:spPr>
        <p:txBody>
          <a:bodyPr/>
          <a:lstStyle/>
          <a:p>
            <a:r>
              <a:rPr lang="en-US" sz="3600" b="0" dirty="0">
                <a:solidFill>
                  <a:srgbClr val="69BC9E"/>
                </a:solidFill>
              </a:rPr>
              <a:t>What will the integrated approach improve?</a:t>
            </a:r>
          </a:p>
        </p:txBody>
      </p:sp>
    </p:spTree>
    <p:extLst>
      <p:ext uri="{BB962C8B-B14F-4D97-AF65-F5344CB8AC3E}">
        <p14:creationId xmlns:p14="http://schemas.microsoft.com/office/powerpoint/2010/main" val="3930794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07145" y="1218161"/>
            <a:ext cx="8604098" cy="2590800"/>
          </a:xfrm>
        </p:spPr>
        <p:txBody>
          <a:bodyPr/>
          <a:lstStyle/>
          <a:p>
            <a:r>
              <a:rPr lang="en-US" sz="2000" dirty="0"/>
              <a:t>HMIS data inputs:</a:t>
            </a:r>
          </a:p>
          <a:p>
            <a:pPr lvl="1">
              <a:buFont typeface="Courier New" panose="02070309020205020404" pitchFamily="49" charset="0"/>
              <a:buChar char="o"/>
            </a:pPr>
            <a:r>
              <a:rPr lang="en-US" sz="1800" dirty="0"/>
              <a:t>Method</a:t>
            </a:r>
          </a:p>
          <a:p>
            <a:pPr lvl="1">
              <a:buFont typeface="Courier New" panose="02070309020205020404" pitchFamily="49" charset="0"/>
              <a:buChar char="o"/>
            </a:pPr>
            <a:r>
              <a:rPr lang="en-US" sz="1800" dirty="0"/>
              <a:t>Year</a:t>
            </a:r>
          </a:p>
          <a:p>
            <a:pPr lvl="1">
              <a:buFont typeface="Courier New" panose="02070309020205020404" pitchFamily="49" charset="0"/>
              <a:buChar char="o"/>
            </a:pPr>
            <a:r>
              <a:rPr lang="en-US" sz="1800" dirty="0"/>
              <a:t>Source of data (commodities, visits, users) </a:t>
            </a:r>
          </a:p>
          <a:p>
            <a:r>
              <a:rPr lang="en-US" sz="2000" dirty="0"/>
              <a:t>Pre-populated data demographics:</a:t>
            </a:r>
          </a:p>
          <a:p>
            <a:pPr lvl="1">
              <a:buFont typeface="Courier New" panose="02070309020205020404" pitchFamily="49" charset="0"/>
              <a:buChar char="o"/>
            </a:pPr>
            <a:r>
              <a:rPr lang="en-US" sz="1800" dirty="0"/>
              <a:t>Contraceptive prevalence</a:t>
            </a:r>
          </a:p>
          <a:p>
            <a:pPr lvl="1">
              <a:buFont typeface="Courier New" panose="02070309020205020404" pitchFamily="49" charset="0"/>
              <a:buChar char="o"/>
            </a:pPr>
            <a:r>
              <a:rPr lang="en-US" sz="1800" dirty="0"/>
              <a:t>Method and source mix to improve benchmarking and to estimate the total volume of FP services in years between surveys</a:t>
            </a:r>
          </a:p>
          <a:p>
            <a:r>
              <a:rPr lang="en-US" sz="2000" dirty="0"/>
              <a:t>Data quality review including: </a:t>
            </a:r>
          </a:p>
          <a:p>
            <a:pPr lvl="1">
              <a:buFont typeface="Courier New" panose="02070309020205020404" pitchFamily="49" charset="0"/>
              <a:buChar char="o"/>
            </a:pPr>
            <a:r>
              <a:rPr lang="en-US" sz="1800" dirty="0"/>
              <a:t>Internal validation that reviews each type of service statistic to identify method specific and overall trends, and internal consistency across different types of service statistics data:</a:t>
            </a:r>
          </a:p>
          <a:p>
            <a:pPr lvl="2">
              <a:buFont typeface="Wingdings" panose="05000000000000000000" pitchFamily="2" charset="2"/>
              <a:buChar char="§"/>
            </a:pPr>
            <a:r>
              <a:rPr lang="en-US" sz="1800" dirty="0"/>
              <a:t>outliers</a:t>
            </a:r>
          </a:p>
          <a:p>
            <a:pPr lvl="2">
              <a:buFont typeface="Wingdings" panose="05000000000000000000" pitchFamily="2" charset="2"/>
              <a:buChar char="§"/>
            </a:pPr>
            <a:r>
              <a:rPr lang="en-US" sz="1800" dirty="0"/>
              <a:t>anomalies</a:t>
            </a:r>
          </a:p>
          <a:p>
            <a:pPr lvl="1">
              <a:buFont typeface="Courier New" panose="02070309020205020404" pitchFamily="49" charset="0"/>
              <a:buChar char="o"/>
            </a:pPr>
            <a:r>
              <a:rPr lang="en-US" sz="1800" dirty="0"/>
              <a:t>External validation that includes benchmarking with surveys and modeled estimates </a:t>
            </a:r>
          </a:p>
          <a:p>
            <a:r>
              <a:rPr lang="en-US" sz="2000" dirty="0"/>
              <a:t>Decision making about the findings on quality for each type of service statistic.</a:t>
            </a:r>
          </a:p>
          <a:p>
            <a:endParaRPr lang="en-US" sz="2000" dirty="0"/>
          </a:p>
        </p:txBody>
      </p:sp>
      <p:sp>
        <p:nvSpPr>
          <p:cNvPr id="3" name="Text Placeholder 2"/>
          <p:cNvSpPr>
            <a:spLocks noGrp="1"/>
          </p:cNvSpPr>
          <p:nvPr>
            <p:ph type="body" sz="quarter" idx="14"/>
          </p:nvPr>
        </p:nvSpPr>
        <p:spPr>
          <a:xfrm>
            <a:off x="248956" y="641613"/>
            <a:ext cx="6830291" cy="1431886"/>
          </a:xfrm>
        </p:spPr>
        <p:txBody>
          <a:bodyPr/>
          <a:lstStyle/>
          <a:p>
            <a:r>
              <a:rPr lang="en-US" dirty="0"/>
              <a:t>SS to EMU components</a:t>
            </a:r>
          </a:p>
        </p:txBody>
      </p:sp>
    </p:spTree>
    <p:extLst>
      <p:ext uri="{BB962C8B-B14F-4D97-AF65-F5344CB8AC3E}">
        <p14:creationId xmlns:p14="http://schemas.microsoft.com/office/powerpoint/2010/main" val="29467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3575" y="1877837"/>
            <a:ext cx="8292485" cy="2590800"/>
          </a:xfrm>
        </p:spPr>
        <p:txBody>
          <a:bodyPr/>
          <a:lstStyle/>
          <a:p>
            <a:r>
              <a:rPr lang="en-US" dirty="0"/>
              <a:t>Assessment of the quality of selected indicator data: </a:t>
            </a:r>
          </a:p>
          <a:p>
            <a:pPr lvl="1">
              <a:buFont typeface="Courier New" panose="02070309020205020404" pitchFamily="49" charset="0"/>
              <a:buChar char="o"/>
            </a:pPr>
            <a:r>
              <a:rPr lang="en-US" dirty="0"/>
              <a:t>Data verifications </a:t>
            </a:r>
          </a:p>
          <a:p>
            <a:r>
              <a:rPr lang="en-US" dirty="0"/>
              <a:t>Assessment of the strengths and weaknesses of the overall data management and reporting system:</a:t>
            </a:r>
          </a:p>
          <a:p>
            <a:pPr lvl="1">
              <a:buFont typeface="Courier New" panose="02070309020205020404" pitchFamily="49" charset="0"/>
              <a:buChar char="o"/>
            </a:pPr>
            <a:r>
              <a:rPr lang="en-US" dirty="0"/>
              <a:t>System assessment </a:t>
            </a:r>
          </a:p>
          <a:p>
            <a:endParaRPr lang="en-US" dirty="0"/>
          </a:p>
        </p:txBody>
      </p:sp>
      <p:sp>
        <p:nvSpPr>
          <p:cNvPr id="3" name="Text Placeholder 2"/>
          <p:cNvSpPr>
            <a:spLocks noGrp="1"/>
          </p:cNvSpPr>
          <p:nvPr>
            <p:ph type="body" sz="quarter" idx="14"/>
          </p:nvPr>
        </p:nvSpPr>
        <p:spPr>
          <a:xfrm>
            <a:off x="573575" y="816046"/>
            <a:ext cx="6830291" cy="837214"/>
          </a:xfrm>
        </p:spPr>
        <p:txBody>
          <a:bodyPr/>
          <a:lstStyle/>
          <a:p>
            <a:r>
              <a:rPr lang="en-US" dirty="0"/>
              <a:t>RDQA Components</a:t>
            </a:r>
          </a:p>
        </p:txBody>
      </p:sp>
    </p:spTree>
    <p:extLst>
      <p:ext uri="{BB962C8B-B14F-4D97-AF65-F5344CB8AC3E}">
        <p14:creationId xmlns:p14="http://schemas.microsoft.com/office/powerpoint/2010/main" val="3060932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633</TotalTime>
  <Words>561</Words>
  <Application>Microsoft Office PowerPoint</Application>
  <PresentationFormat>On-screen Show (4:3)</PresentationFormat>
  <Paragraphs>64</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Century Gothic</vt:lpstr>
      <vt:lpstr>Courier New</vt:lpstr>
      <vt:lpstr>Franklin Gothic Medium</vt:lpstr>
      <vt:lpstr>Futura LT Pro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45</cp:revision>
  <dcterms:created xsi:type="dcterms:W3CDTF">2019-05-28T18:26:11Z</dcterms:created>
  <dcterms:modified xsi:type="dcterms:W3CDTF">2021-03-15T20:13:30Z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