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2"/>
  </p:notesMasterIdLst>
  <p:sldIdLst>
    <p:sldId id="265" r:id="rId5"/>
    <p:sldId id="258" r:id="rId6"/>
    <p:sldId id="264" r:id="rId7"/>
    <p:sldId id="266" r:id="rId8"/>
    <p:sldId id="267" r:id="rId9"/>
    <p:sldId id="268" r:id="rId10"/>
    <p:sldId id="262"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2" clrIdx="0">
    <p:extLst>
      <p:ext uri="{19B8F6BF-5375-455C-9EA6-DF929625EA0E}">
        <p15:presenceInfo xmlns:p15="http://schemas.microsoft.com/office/powerpoint/2012/main" userId="Sammy  Kvartunas" providerId="None"/>
      </p:ext>
    </p:extLst>
  </p:cmAuthor>
  <p:cmAuthor id="2" name="Lauren Gilliss" initials="LG" lastIdx="1" clrIdx="1">
    <p:extLst>
      <p:ext uri="{19B8F6BF-5375-455C-9EA6-DF929625EA0E}">
        <p15:presenceInfo xmlns:p15="http://schemas.microsoft.com/office/powerpoint/2012/main" userId="Lauren Gillis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C9E"/>
    <a:srgbClr val="00968F"/>
    <a:srgbClr val="F9A2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302" autoAdjust="0"/>
    <p:restoredTop sz="94660"/>
  </p:normalViewPr>
  <p:slideViewPr>
    <p:cSldViewPr snapToGrid="0">
      <p:cViewPr varScale="1">
        <p:scale>
          <a:sx n="112" d="100"/>
          <a:sy n="112" d="100"/>
        </p:scale>
        <p:origin x="1464" y="96"/>
      </p:cViewPr>
      <p:guideLst/>
    </p:cSldViewPr>
  </p:slideViewPr>
  <p:notesTextViewPr>
    <p:cViewPr>
      <p:scale>
        <a:sx n="1" d="1"/>
        <a:sy n="1" d="1"/>
      </p:scale>
      <p:origin x="0" y="0"/>
    </p:cViewPr>
  </p:notesTextViewPr>
  <p:notesViewPr>
    <p:cSldViewPr snapToGrid="0">
      <p:cViewPr varScale="1">
        <p:scale>
          <a:sx n="56" d="100"/>
          <a:sy n="56" d="100"/>
        </p:scale>
        <p:origin x="2556"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etchen Tremont" userId="b03e7c71-df36-495a-b721-4832b2128a5e" providerId="ADAL" clId="{AFE29D00-A6E6-4F29-BE5C-0E71BB63A999}"/>
    <pc:docChg chg="custSel">
      <pc:chgData name="Gretchen Tremont" userId="b03e7c71-df36-495a-b721-4832b2128a5e" providerId="ADAL" clId="{AFE29D00-A6E6-4F29-BE5C-0E71BB63A999}" dt="2021-02-15T18:17:29.349" v="1" actId="1592"/>
      <pc:docMkLst>
        <pc:docMk/>
      </pc:docMkLst>
      <pc:sldChg chg="delCm">
        <pc:chgData name="Gretchen Tremont" userId="b03e7c71-df36-495a-b721-4832b2128a5e" providerId="ADAL" clId="{AFE29D00-A6E6-4F29-BE5C-0E71BB63A999}" dt="2021-02-15T18:17:29.349" v="1" actId="1592"/>
        <pc:sldMkLst>
          <pc:docMk/>
          <pc:sldMk cId="2130739159" sldId="26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0969C1-47D0-423A-A18B-5A39F5874C71}" type="datetimeFigureOut">
              <a:rPr lang="en-US" smtClean="0"/>
              <a:t>3/16/2021</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1AE1B6-1986-402B-9642-00C8EC30367D}" type="slidenum">
              <a:rPr lang="en-US" smtClean="0"/>
              <a:t>‹#›</a:t>
            </a:fld>
            <a:endParaRPr lang="en-US" dirty="0"/>
          </a:p>
        </p:txBody>
      </p:sp>
    </p:spTree>
    <p:extLst>
      <p:ext uri="{BB962C8B-B14F-4D97-AF65-F5344CB8AC3E}">
        <p14:creationId xmlns:p14="http://schemas.microsoft.com/office/powerpoint/2010/main" val="11233342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1AE1B6-1986-402B-9642-00C8EC30367D}" type="slidenum">
              <a:rPr lang="en-US" smtClean="0"/>
              <a:t>1</a:t>
            </a:fld>
            <a:endParaRPr lang="en-US" dirty="0"/>
          </a:p>
        </p:txBody>
      </p:sp>
    </p:spTree>
    <p:extLst>
      <p:ext uri="{BB962C8B-B14F-4D97-AF65-F5344CB8AC3E}">
        <p14:creationId xmlns:p14="http://schemas.microsoft.com/office/powerpoint/2010/main" val="1461365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1AE1B6-1986-402B-9642-00C8EC30367D}" type="slidenum">
              <a:rPr lang="en-US" smtClean="0"/>
              <a:t>2</a:t>
            </a:fld>
            <a:endParaRPr lang="en-US" dirty="0"/>
          </a:p>
        </p:txBody>
      </p:sp>
    </p:spTree>
    <p:extLst>
      <p:ext uri="{BB962C8B-B14F-4D97-AF65-F5344CB8AC3E}">
        <p14:creationId xmlns:p14="http://schemas.microsoft.com/office/powerpoint/2010/main" val="35284975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1AE1B6-1986-402B-9642-00C8EC30367D}" type="slidenum">
              <a:rPr lang="en-US" smtClean="0"/>
              <a:t>3</a:t>
            </a:fld>
            <a:endParaRPr lang="en-US" dirty="0"/>
          </a:p>
        </p:txBody>
      </p:sp>
    </p:spTree>
    <p:extLst>
      <p:ext uri="{BB962C8B-B14F-4D97-AF65-F5344CB8AC3E}">
        <p14:creationId xmlns:p14="http://schemas.microsoft.com/office/powerpoint/2010/main" val="295730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1AE1B6-1986-402B-9642-00C8EC30367D}" type="slidenum">
              <a:rPr lang="en-US" smtClean="0"/>
              <a:t>4</a:t>
            </a:fld>
            <a:endParaRPr lang="en-US" dirty="0"/>
          </a:p>
        </p:txBody>
      </p:sp>
    </p:spTree>
    <p:extLst>
      <p:ext uri="{BB962C8B-B14F-4D97-AF65-F5344CB8AC3E}">
        <p14:creationId xmlns:p14="http://schemas.microsoft.com/office/powerpoint/2010/main" val="627938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1AE1B6-1986-402B-9642-00C8EC30367D}" type="slidenum">
              <a:rPr lang="en-US" smtClean="0"/>
              <a:t>5</a:t>
            </a:fld>
            <a:endParaRPr lang="en-US" dirty="0"/>
          </a:p>
        </p:txBody>
      </p:sp>
    </p:spTree>
    <p:extLst>
      <p:ext uri="{BB962C8B-B14F-4D97-AF65-F5344CB8AC3E}">
        <p14:creationId xmlns:p14="http://schemas.microsoft.com/office/powerpoint/2010/main" val="39429945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1AE1B6-1986-402B-9642-00C8EC30367D}" type="slidenum">
              <a:rPr lang="en-US" smtClean="0"/>
              <a:t>6</a:t>
            </a:fld>
            <a:endParaRPr lang="en-US" dirty="0"/>
          </a:p>
        </p:txBody>
      </p:sp>
    </p:spTree>
    <p:extLst>
      <p:ext uri="{BB962C8B-B14F-4D97-AF65-F5344CB8AC3E}">
        <p14:creationId xmlns:p14="http://schemas.microsoft.com/office/powerpoint/2010/main" val="4057291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1AE1B6-1986-402B-9642-00C8EC30367D}" type="slidenum">
              <a:rPr lang="en-US" smtClean="0"/>
              <a:t>7</a:t>
            </a:fld>
            <a:endParaRPr lang="en-US" dirty="0"/>
          </a:p>
        </p:txBody>
      </p:sp>
    </p:spTree>
    <p:extLst>
      <p:ext uri="{BB962C8B-B14F-4D97-AF65-F5344CB8AC3E}">
        <p14:creationId xmlns:p14="http://schemas.microsoft.com/office/powerpoint/2010/main" val="13158503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dataforimpactproject.org/" TargetMode="External"/><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tif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grpSp>
        <p:nvGrpSpPr>
          <p:cNvPr id="9" name="Group 8">
            <a:extLst>
              <a:ext uri="{FF2B5EF4-FFF2-40B4-BE49-F238E27FC236}">
                <a16:creationId xmlns:a16="http://schemas.microsoft.com/office/drawing/2014/main" id="{43E6D77C-0518-43FF-9176-A6F9585D0C7C}"/>
              </a:ext>
            </a:extLst>
          </p:cNvPr>
          <p:cNvGrpSpPr/>
          <p:nvPr userDrawn="1"/>
        </p:nvGrpSpPr>
        <p:grpSpPr>
          <a:xfrm>
            <a:off x="5751227" y="5982980"/>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0" y="5729717"/>
            <a:ext cx="4955470"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4" name="Picture 13"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123668" y="6159073"/>
            <a:ext cx="707520" cy="396572"/>
          </a:xfrm>
          <a:prstGeom prst="rect">
            <a:avLst/>
          </a:prstGeom>
        </p:spPr>
      </p:pic>
    </p:spTree>
    <p:extLst>
      <p:ext uri="{BB962C8B-B14F-4D97-AF65-F5344CB8AC3E}">
        <p14:creationId xmlns:p14="http://schemas.microsoft.com/office/powerpoint/2010/main" val="344154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E9105A0-E127-4749-B292-07EACC5B9B51}"/>
              </a:ext>
            </a:extLst>
          </p:cNvPr>
          <p:cNvSpPr/>
          <p:nvPr userDrawn="1"/>
        </p:nvSpPr>
        <p:spPr>
          <a:xfrm>
            <a:off x="863600" y="2646029"/>
            <a:ext cx="7615382" cy="2477601"/>
          </a:xfrm>
          <a:prstGeom prst="rect">
            <a:avLst/>
          </a:prstGeom>
        </p:spPr>
        <p:txBody>
          <a:bodyPr wrap="square">
            <a:spAutoFit/>
          </a:bodyPr>
          <a:lstStyle/>
          <a:p>
            <a:pPr marL="127000" lvl="0" indent="0" defTabSz="914400">
              <a:lnSpc>
                <a:spcPts val="2000"/>
              </a:lnSpc>
              <a:spcAft>
                <a:spcPts val="600"/>
              </a:spcAft>
              <a:buNone/>
              <a:defRPr/>
            </a:pPr>
            <a:r>
              <a:rPr lang="en-US" sz="1800" kern="0" dirty="0">
                <a:latin typeface="Arial" panose="020B0604020202020204" pitchFamily="34" charset="0"/>
                <a:cs typeface="Arial" panose="020B0604020202020204" pitchFamily="34" charset="0"/>
              </a:rPr>
              <a:t>This presentation was produced with the support of the United States Agency for International Development (USAID) under the terms of the Data for Impact (D4I) associate award 7200AA18LA00008, which is implemented by the Carolina Population Center at the University of North Carolina at Chapel Hill, in partnership with Palladium International, LLC; ICF Macro, Inc.; John Snow, Inc.; and Tulane University. The views expressed in this publication do not necessarily reflect the views of USAID or the United States government.</a:t>
            </a:r>
          </a:p>
          <a:p>
            <a:pPr marL="127000" lvl="0" indent="0" defTabSz="914400">
              <a:lnSpc>
                <a:spcPts val="2000"/>
              </a:lnSpc>
              <a:buNone/>
              <a:defRPr/>
            </a:pPr>
            <a:r>
              <a:rPr lang="en-US" sz="1800" b="1" kern="0" dirty="0">
                <a:solidFill>
                  <a:srgbClr val="69BC9E"/>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kern="0" dirty="0">
              <a:solidFill>
                <a:srgbClr val="69BC9E"/>
              </a:solidFill>
              <a:latin typeface="Arial" panose="020B0604020202020204" pitchFamily="34" charset="0"/>
              <a:cs typeface="Arial" panose="020B0604020202020204" pitchFamily="34" charset="0"/>
              <a:sym typeface="Cabin"/>
            </a:endParaRPr>
          </a:p>
        </p:txBody>
      </p:sp>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8" name="Group 7">
            <a:extLst>
              <a:ext uri="{FF2B5EF4-FFF2-40B4-BE49-F238E27FC236}">
                <a16:creationId xmlns:a16="http://schemas.microsoft.com/office/drawing/2014/main" id="{F854A67E-FA85-4C95-A04D-F40112E98B1B}"/>
              </a:ext>
            </a:extLst>
          </p:cNvPr>
          <p:cNvGrpSpPr/>
          <p:nvPr userDrawn="1"/>
        </p:nvGrpSpPr>
        <p:grpSpPr>
          <a:xfrm>
            <a:off x="5677690" y="6009799"/>
            <a:ext cx="2149814" cy="748758"/>
            <a:chOff x="1" y="48984"/>
            <a:chExt cx="2001266" cy="718135"/>
          </a:xfrm>
        </p:grpSpPr>
        <p:pic>
          <p:nvPicPr>
            <p:cNvPr id="9" name="Picture 8">
              <a:extLst>
                <a:ext uri="{FF2B5EF4-FFF2-40B4-BE49-F238E27FC236}">
                  <a16:creationId xmlns:a16="http://schemas.microsoft.com/office/drawing/2014/main" id="{3EF6F017-4875-4F3F-BB1A-5D7A10DC8F1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5" name="Picture 14">
              <a:extLst>
                <a:ext uri="{FF2B5EF4-FFF2-40B4-BE49-F238E27FC236}">
                  <a16:creationId xmlns:a16="http://schemas.microsoft.com/office/drawing/2014/main" id="{D32478F8-0810-4227-82C6-47647D4141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pic>
        <p:nvPicPr>
          <p:cNvPr id="10" name="Picture 9"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055301" y="6185892"/>
            <a:ext cx="707520" cy="396572"/>
          </a:xfrm>
          <a:prstGeom prst="rect">
            <a:avLst/>
          </a:prstGeom>
        </p:spPr>
      </p:pic>
    </p:spTree>
    <p:extLst>
      <p:ext uri="{BB962C8B-B14F-4D97-AF65-F5344CB8AC3E}">
        <p14:creationId xmlns:p14="http://schemas.microsoft.com/office/powerpoint/2010/main" val="28860140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3E6D77C-0518-43FF-9176-A6F9585D0C7C}"/>
              </a:ext>
            </a:extLst>
          </p:cNvPr>
          <p:cNvGrpSpPr/>
          <p:nvPr userDrawn="1"/>
        </p:nvGrpSpPr>
        <p:grpSpPr>
          <a:xfrm>
            <a:off x="5811049" y="5951862"/>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0" y="5674243"/>
            <a:ext cx="5066568"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5" name="Picture 14"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132214" y="6127955"/>
            <a:ext cx="707520" cy="396572"/>
          </a:xfrm>
          <a:prstGeom prst="rect">
            <a:avLst/>
          </a:prstGeom>
        </p:spPr>
      </p:pic>
    </p:spTree>
    <p:extLst>
      <p:ext uri="{BB962C8B-B14F-4D97-AF65-F5344CB8AC3E}">
        <p14:creationId xmlns:p14="http://schemas.microsoft.com/office/powerpoint/2010/main" val="13808262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body" sz="quarter" idx="11"/>
          </p:nvPr>
        </p:nvSpPr>
        <p:spPr/>
        <p:txBody>
          <a:bodyPr/>
          <a:lstStyle/>
          <a:p>
            <a:r>
              <a:rPr lang="en-US" dirty="0"/>
              <a:t>Site Data Verification</a:t>
            </a:r>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nvPr>
        </p:nvSpPr>
        <p:spPr>
          <a:xfrm>
            <a:off x="573131" y="5602370"/>
            <a:ext cx="5843368" cy="1026049"/>
          </a:xfrm>
        </p:spPr>
        <p:txBody>
          <a:bodyPr/>
          <a:lstStyle/>
          <a:p>
            <a:r>
              <a:rPr lang="en-US" dirty="0"/>
              <a:t>Name, Data for Impact</a:t>
            </a:r>
          </a:p>
          <a:p>
            <a:r>
              <a:rPr lang="en-US" dirty="0"/>
              <a:t>Meeting or event</a:t>
            </a:r>
          </a:p>
          <a:p>
            <a:r>
              <a:rPr lang="en-US" dirty="0"/>
              <a:t>Date</a:t>
            </a:r>
          </a:p>
        </p:txBody>
      </p:sp>
    </p:spTree>
    <p:extLst>
      <p:ext uri="{BB962C8B-B14F-4D97-AF65-F5344CB8AC3E}">
        <p14:creationId xmlns:p14="http://schemas.microsoft.com/office/powerpoint/2010/main" val="213073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nvPr>
        </p:nvSpPr>
        <p:spPr>
          <a:xfrm>
            <a:off x="406898" y="1617075"/>
            <a:ext cx="7639822" cy="2590800"/>
          </a:xfrm>
        </p:spPr>
        <p:txBody>
          <a:bodyPr/>
          <a:lstStyle/>
          <a:p>
            <a:pPr lvl="0"/>
            <a:r>
              <a:rPr lang="en-US" dirty="0"/>
              <a:t>Review and document the availability and completeness of data sources for the selected reporting period.</a:t>
            </a:r>
          </a:p>
          <a:p>
            <a:pPr lvl="0"/>
            <a:r>
              <a:rPr lang="en-US" dirty="0"/>
              <a:t>Recount recorded data from source documents and compare the verified numbers with the site reported numbers and explain discrepancies, if any.</a:t>
            </a:r>
          </a:p>
          <a:p>
            <a:r>
              <a:rPr lang="en-US" dirty="0"/>
              <a:t>Cross-check indicator data between multiple available data sources to validate data.</a:t>
            </a:r>
          </a:p>
          <a:p>
            <a:endParaRPr lang="en-US" dirty="0"/>
          </a:p>
        </p:txBody>
      </p:sp>
      <p:sp>
        <p:nvSpPr>
          <p:cNvPr id="3" name="Text Placeholder 2">
            <a:extLst>
              <a:ext uri="{FF2B5EF4-FFF2-40B4-BE49-F238E27FC236}">
                <a16:creationId xmlns:a16="http://schemas.microsoft.com/office/drawing/2014/main" id="{4A2A280A-5BC7-4C57-A652-3D1884BAC1CF}"/>
              </a:ext>
            </a:extLst>
          </p:cNvPr>
          <p:cNvSpPr>
            <a:spLocks noGrp="1"/>
          </p:cNvSpPr>
          <p:nvPr>
            <p:ph type="body" sz="quarter" idx="14"/>
          </p:nvPr>
        </p:nvSpPr>
        <p:spPr>
          <a:xfrm>
            <a:off x="406898" y="874235"/>
            <a:ext cx="6830291" cy="837214"/>
          </a:xfrm>
        </p:spPr>
        <p:txBody>
          <a:bodyPr/>
          <a:lstStyle/>
          <a:p>
            <a:r>
              <a:rPr lang="en-US" dirty="0"/>
              <a:t>Objectives</a:t>
            </a:r>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nvPr>
        </p:nvSpPr>
        <p:spPr>
          <a:xfrm>
            <a:off x="406898" y="1902775"/>
            <a:ext cx="8292485" cy="4667841"/>
          </a:xfrm>
        </p:spPr>
        <p:txBody>
          <a:bodyPr/>
          <a:lstStyle/>
          <a:p>
            <a:r>
              <a:rPr lang="en-US" dirty="0"/>
              <a:t>FP registers</a:t>
            </a:r>
          </a:p>
          <a:p>
            <a:r>
              <a:rPr lang="en-US" dirty="0"/>
              <a:t>FP client dossier</a:t>
            </a:r>
          </a:p>
          <a:p>
            <a:r>
              <a:rPr lang="en-US" dirty="0"/>
              <a:t>Contraceptive distribution register</a:t>
            </a:r>
          </a:p>
          <a:p>
            <a:r>
              <a:rPr lang="en-US" dirty="0"/>
              <a:t>Contraceptive method stock files</a:t>
            </a:r>
          </a:p>
          <a:p>
            <a:r>
              <a:rPr lang="en-US" dirty="0"/>
              <a:t>Counseling register</a:t>
            </a:r>
          </a:p>
          <a:p>
            <a:r>
              <a:rPr lang="en-US" dirty="0"/>
              <a:t>FP group discussion form</a:t>
            </a:r>
          </a:p>
          <a:p>
            <a:r>
              <a:rPr lang="en-US" dirty="0"/>
              <a:t>Data aggregation guideline</a:t>
            </a:r>
          </a:p>
          <a:p>
            <a:r>
              <a:rPr lang="en-US" dirty="0"/>
              <a:t>Guideline for data collection and reporting</a:t>
            </a:r>
          </a:p>
          <a:p>
            <a:r>
              <a:rPr lang="en-US" dirty="0"/>
              <a:t>Data report form </a:t>
            </a:r>
          </a:p>
          <a:p>
            <a:endParaRPr lang="en-US" dirty="0"/>
          </a:p>
        </p:txBody>
      </p:sp>
      <p:sp>
        <p:nvSpPr>
          <p:cNvPr id="3" name="Text Placeholder 2">
            <a:extLst>
              <a:ext uri="{FF2B5EF4-FFF2-40B4-BE49-F238E27FC236}">
                <a16:creationId xmlns:a16="http://schemas.microsoft.com/office/drawing/2014/main" id="{4A2A280A-5BC7-4C57-A652-3D1884BAC1CF}"/>
              </a:ext>
            </a:extLst>
          </p:cNvPr>
          <p:cNvSpPr>
            <a:spLocks noGrp="1"/>
          </p:cNvSpPr>
          <p:nvPr>
            <p:ph type="body" sz="quarter" idx="14"/>
          </p:nvPr>
        </p:nvSpPr>
        <p:spPr>
          <a:xfrm>
            <a:off x="406898" y="766170"/>
            <a:ext cx="7598258" cy="837214"/>
          </a:xfrm>
        </p:spPr>
        <p:txBody>
          <a:bodyPr/>
          <a:lstStyle/>
          <a:p>
            <a:r>
              <a:rPr lang="en-US" dirty="0"/>
              <a:t>Data Sources for Selected Reporting Periods</a:t>
            </a:r>
          </a:p>
        </p:txBody>
      </p:sp>
    </p:spTree>
    <p:extLst>
      <p:ext uri="{BB962C8B-B14F-4D97-AF65-F5344CB8AC3E}">
        <p14:creationId xmlns:p14="http://schemas.microsoft.com/office/powerpoint/2010/main" val="32803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06898" y="1910955"/>
            <a:ext cx="8292485" cy="2590800"/>
          </a:xfrm>
        </p:spPr>
        <p:txBody>
          <a:bodyPr/>
          <a:lstStyle/>
          <a:p>
            <a:r>
              <a:rPr lang="en-US" dirty="0"/>
              <a:t>Paper-based report from facility to upper level:</a:t>
            </a:r>
          </a:p>
          <a:p>
            <a:pPr lvl="1">
              <a:buFont typeface="Courier New" panose="02070309020205020404" pitchFamily="49" charset="0"/>
              <a:buChar char="o"/>
            </a:pPr>
            <a:r>
              <a:rPr lang="en-US" dirty="0"/>
              <a:t>Data source to recount recorded data</a:t>
            </a:r>
          </a:p>
          <a:p>
            <a:pPr lvl="1">
              <a:buFont typeface="Courier New" panose="02070309020205020404" pitchFamily="49" charset="0"/>
              <a:buChar char="o"/>
            </a:pPr>
            <a:r>
              <a:rPr lang="en-US" dirty="0"/>
              <a:t>Data report to compare recounted records and reported data</a:t>
            </a:r>
          </a:p>
          <a:p>
            <a:pPr lvl="1">
              <a:buFont typeface="Courier New" panose="02070309020205020404" pitchFamily="49" charset="0"/>
              <a:buChar char="o"/>
            </a:pPr>
            <a:r>
              <a:rPr lang="en-US" dirty="0"/>
              <a:t>Other data sources to cross-check records and reports</a:t>
            </a:r>
          </a:p>
          <a:p>
            <a:r>
              <a:rPr lang="en-US" dirty="0"/>
              <a:t>Electronic report entered at facility or at district:</a:t>
            </a:r>
          </a:p>
          <a:p>
            <a:pPr lvl="1">
              <a:buFont typeface="Courier New" panose="02070309020205020404" pitchFamily="49" charset="0"/>
              <a:buChar char="o"/>
            </a:pPr>
            <a:r>
              <a:rPr lang="en-US" dirty="0"/>
              <a:t>Aggregated paper-based report to compare with electronic report</a:t>
            </a:r>
          </a:p>
          <a:p>
            <a:pPr lvl="1">
              <a:buFont typeface="Courier New" panose="02070309020205020404" pitchFamily="49" charset="0"/>
              <a:buChar char="o"/>
            </a:pPr>
            <a:r>
              <a:rPr lang="en-US" dirty="0"/>
              <a:t>Aggregated electronic medical record to compare with electronic report</a:t>
            </a:r>
          </a:p>
          <a:p>
            <a:pPr lvl="1">
              <a:buFont typeface="Courier New" panose="02070309020205020404" pitchFamily="49" charset="0"/>
              <a:buChar char="o"/>
            </a:pPr>
            <a:r>
              <a:rPr lang="en-US" dirty="0"/>
              <a:t>Cross-check with data validation rules</a:t>
            </a:r>
          </a:p>
          <a:p>
            <a:endParaRPr lang="en-US" dirty="0"/>
          </a:p>
        </p:txBody>
      </p:sp>
      <p:sp>
        <p:nvSpPr>
          <p:cNvPr id="3" name="Text Placeholder 2"/>
          <p:cNvSpPr>
            <a:spLocks noGrp="1"/>
          </p:cNvSpPr>
          <p:nvPr>
            <p:ph type="body" sz="quarter" idx="14"/>
          </p:nvPr>
        </p:nvSpPr>
        <p:spPr/>
        <p:txBody>
          <a:bodyPr/>
          <a:lstStyle/>
          <a:p>
            <a:r>
              <a:rPr lang="en-US" dirty="0"/>
              <a:t>Data Verification Process</a:t>
            </a:r>
          </a:p>
        </p:txBody>
      </p:sp>
    </p:spTree>
    <p:extLst>
      <p:ext uri="{BB962C8B-B14F-4D97-AF65-F5344CB8AC3E}">
        <p14:creationId xmlns:p14="http://schemas.microsoft.com/office/powerpoint/2010/main" val="19020251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06898" y="1719896"/>
            <a:ext cx="8292485" cy="2590800"/>
          </a:xfrm>
        </p:spPr>
        <p:txBody>
          <a:bodyPr/>
          <a:lstStyle/>
          <a:p>
            <a:r>
              <a:rPr lang="en-US" dirty="0"/>
              <a:t>FP register, contraceptive distribution register, FP client dossier</a:t>
            </a:r>
          </a:p>
          <a:p>
            <a:r>
              <a:rPr lang="en-US" dirty="0"/>
              <a:t>Counseling register, FP client dossier, data report form</a:t>
            </a:r>
          </a:p>
          <a:p>
            <a:r>
              <a:rPr lang="en-US" dirty="0"/>
              <a:t>Contraceptive distribution register, FP client dossier, data report form</a:t>
            </a:r>
          </a:p>
          <a:p>
            <a:r>
              <a:rPr lang="en-US" dirty="0"/>
              <a:t>FP register, counseling register, data report form</a:t>
            </a:r>
          </a:p>
          <a:p>
            <a:r>
              <a:rPr lang="en-US" dirty="0"/>
              <a:t>FP register, FP client dossier, data report form</a:t>
            </a:r>
          </a:p>
          <a:p>
            <a:r>
              <a:rPr lang="en-US" dirty="0"/>
              <a:t>FP register, contraceptive distribution register, data report form</a:t>
            </a:r>
          </a:p>
          <a:p>
            <a:endParaRPr lang="en-US" dirty="0"/>
          </a:p>
          <a:p>
            <a:endParaRPr lang="en-US" dirty="0"/>
          </a:p>
        </p:txBody>
      </p:sp>
      <p:sp>
        <p:nvSpPr>
          <p:cNvPr id="3" name="Text Placeholder 2"/>
          <p:cNvSpPr>
            <a:spLocks noGrp="1"/>
          </p:cNvSpPr>
          <p:nvPr>
            <p:ph type="body" sz="quarter" idx="14"/>
          </p:nvPr>
        </p:nvSpPr>
        <p:spPr>
          <a:xfrm>
            <a:off x="406898" y="917332"/>
            <a:ext cx="6830291" cy="837214"/>
          </a:xfrm>
        </p:spPr>
        <p:txBody>
          <a:bodyPr/>
          <a:lstStyle/>
          <a:p>
            <a:r>
              <a:rPr lang="en-US" dirty="0"/>
              <a:t>Indicator Data Cross-Check</a:t>
            </a:r>
          </a:p>
        </p:txBody>
      </p:sp>
    </p:spTree>
    <p:extLst>
      <p:ext uri="{BB962C8B-B14F-4D97-AF65-F5344CB8AC3E}">
        <p14:creationId xmlns:p14="http://schemas.microsoft.com/office/powerpoint/2010/main" val="8194846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486095" y="1504235"/>
            <a:ext cx="7025440" cy="2857500"/>
          </a:xfrm>
        </p:spPr>
        <p:txBody>
          <a:bodyPr/>
          <a:lstStyle/>
          <a:p>
            <a:r>
              <a:rPr lang="en-US" dirty="0"/>
              <a:t>Determine the data sources where selected data elements are recorded.</a:t>
            </a:r>
          </a:p>
          <a:p>
            <a:r>
              <a:rPr lang="en-US" dirty="0"/>
              <a:t>Recount the number of cases for the selected indicator and period.</a:t>
            </a:r>
          </a:p>
          <a:p>
            <a:r>
              <a:rPr lang="en-US" dirty="0"/>
              <a:t>Review the number of facility reports available against the expected number.</a:t>
            </a:r>
          </a:p>
          <a:p>
            <a:r>
              <a:rPr lang="en-US" dirty="0"/>
              <a:t>Review the date of submission of reports in the district log. </a:t>
            </a:r>
          </a:p>
          <a:p>
            <a:r>
              <a:rPr lang="en-US" dirty="0"/>
              <a:t>Complete the RDQA data verification part.</a:t>
            </a:r>
          </a:p>
          <a:p>
            <a:r>
              <a:rPr lang="en-US" dirty="0"/>
              <a:t>Display the results.</a:t>
            </a:r>
          </a:p>
          <a:p>
            <a:endParaRPr lang="en-US" dirty="0"/>
          </a:p>
        </p:txBody>
      </p:sp>
      <p:sp>
        <p:nvSpPr>
          <p:cNvPr id="3" name="Text Placeholder 2"/>
          <p:cNvSpPr>
            <a:spLocks noGrp="1"/>
          </p:cNvSpPr>
          <p:nvPr>
            <p:ph type="body" sz="quarter" idx="11"/>
          </p:nvPr>
        </p:nvSpPr>
        <p:spPr/>
        <p:txBody>
          <a:bodyPr/>
          <a:lstStyle/>
          <a:p>
            <a:r>
              <a:rPr lang="en-US" dirty="0"/>
              <a:t>Group Exercise </a:t>
            </a:r>
          </a:p>
        </p:txBody>
      </p:sp>
    </p:spTree>
    <p:extLst>
      <p:ext uri="{BB962C8B-B14F-4D97-AF65-F5344CB8AC3E}">
        <p14:creationId xmlns:p14="http://schemas.microsoft.com/office/powerpoint/2010/main" val="412395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39514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7" ma:contentTypeDescription="Create a new document." ma:contentTypeScope="" ma:versionID="ad4773e596ece4d65fb9326ac337e555">
  <xsd:schema xmlns:xsd="http://www.w3.org/2001/XMLSchema" xmlns:xs="http://www.w3.org/2001/XMLSchema" xmlns:p="http://schemas.microsoft.com/office/2006/metadata/properties" xmlns:ns1="http://schemas.microsoft.com/sharepoint/v3" xmlns:ns2="d8573787-17db-43b5-9af3-2a45e79ab039" xmlns:ns3="13922b43-4eea-40f2-b18b-c20327cdf16c" targetNamespace="http://schemas.microsoft.com/office/2006/metadata/properties" ma:root="true" ma:fieldsID="9d925e2b7517da069e1d15cf270c9b68" ns1:_="" ns2:_="" ns3:_="">
    <xsd:import namespace="http://schemas.microsoft.com/sharepoint/v3"/>
    <xsd:import namespace="d8573787-17db-43b5-9af3-2a45e79ab039"/>
    <xsd:import namespace="13922b43-4eea-40f2-b18b-c20327cdf16c"/>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922b43-4eea-40f2-b18b-c20327cdf16c"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B7A83AB-7F46-4BB6-AFF8-34082BEF2AE0}">
  <ds:schemaRefs>
    <ds:schemaRef ds:uri="http://schemas.microsoft.com/sharepoint/v3"/>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d8573787-17db-43b5-9af3-2a45e79ab039"/>
    <ds:schemaRef ds:uri="13922b43-4eea-40f2-b18b-c20327cdf16c"/>
    <ds:schemaRef ds:uri="http://purl.org/dc/elements/1.1/"/>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3BDE1E41-B82A-45B0-86C9-2BB69726918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13922b43-4eea-40f2-b18b-c20327cdf1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8FCF553-ADD1-418D-AD1D-60004009401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262</TotalTime>
  <Words>295</Words>
  <Application>Microsoft Office PowerPoint</Application>
  <PresentationFormat>On-screen Show (4:3)</PresentationFormat>
  <Paragraphs>48</Paragraphs>
  <Slides>7</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Calibri</vt:lpstr>
      <vt:lpstr>Century Gothic</vt:lpstr>
      <vt:lpstr>Courier New</vt:lpstr>
      <vt:lpstr>Franklin Gothic Medium</vt:lpstr>
      <vt:lpstr>Futura LT Pro Book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Wilkes, Becky</cp:lastModifiedBy>
  <cp:revision>33</cp:revision>
  <dcterms:created xsi:type="dcterms:W3CDTF">2019-05-28T18:26:11Z</dcterms:created>
  <dcterms:modified xsi:type="dcterms:W3CDTF">2021-03-16T18:12:04Z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0x0101006E4A79819CA3F3428B644840049B5527</vt:lpwstr>
  </property>
</Properties>
</file>