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265" r:id="rId5"/>
    <p:sldId id="258" r:id="rId6"/>
    <p:sldId id="264" r:id="rId7"/>
    <p:sldId id="266" r:id="rId8"/>
    <p:sldId id="267" r:id="rId9"/>
    <p:sldId id="262"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2" clrIdx="0">
    <p:extLst>
      <p:ext uri="{19B8F6BF-5375-455C-9EA6-DF929625EA0E}">
        <p15:presenceInfo xmlns:p15="http://schemas.microsoft.com/office/powerpoint/2012/main" userId="Sammy  Kvartun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2" autoAdjust="0"/>
    <p:restoredTop sz="94660"/>
  </p:normalViewPr>
  <p:slideViewPr>
    <p:cSldViewPr snapToGrid="0">
      <p:cViewPr varScale="1">
        <p:scale>
          <a:sx n="112" d="100"/>
          <a:sy n="112" d="100"/>
        </p:scale>
        <p:origin x="1464" y="96"/>
      </p:cViewPr>
      <p:guideLst/>
    </p:cSldViewPr>
  </p:slideViewPr>
  <p:notesTextViewPr>
    <p:cViewPr>
      <p:scale>
        <a:sx n="1" d="1"/>
        <a:sy n="1" d="1"/>
      </p:scale>
      <p:origin x="0" y="0"/>
    </p:cViewPr>
  </p:notesTextViewPr>
  <p:notesViewPr>
    <p:cSldViewPr snapToGrid="0">
      <p:cViewPr varScale="1">
        <p:scale>
          <a:sx n="56" d="100"/>
          <a:sy n="56" d="100"/>
        </p:scale>
        <p:origin x="25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etchen Tremont" userId="b03e7c71-df36-495a-b721-4832b2128a5e" providerId="ADAL" clId="{7BAE7E3A-2F44-468E-843D-B4B8E9EC10EC}"/>
    <pc:docChg chg="custSel">
      <pc:chgData name="Gretchen Tremont" userId="b03e7c71-df36-495a-b721-4832b2128a5e" providerId="ADAL" clId="{7BAE7E3A-2F44-468E-843D-B4B8E9EC10EC}" dt="2021-02-15T18:16:03.694" v="1" actId="1592"/>
      <pc:docMkLst>
        <pc:docMk/>
      </pc:docMkLst>
      <pc:sldChg chg="delCm">
        <pc:chgData name="Gretchen Tremont" userId="b03e7c71-df36-495a-b721-4832b2128a5e" providerId="ADAL" clId="{7BAE7E3A-2F44-468E-843D-B4B8E9EC10EC}" dt="2021-02-15T18:16:03.694" v="1" actId="1592"/>
        <pc:sldMkLst>
          <pc:docMk/>
          <pc:sldMk cId="2130739159" sldId="26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BFF0E5-BA27-4DD9-812C-7F97513A4D41}" type="datetimeFigureOut">
              <a:rPr lang="en-US" smtClean="0"/>
              <a:t>3/16/2021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59DE84-3145-40F8-94F2-5C9B9E1B8AD9}" type="slidenum">
              <a:rPr lang="en-US" smtClean="0"/>
              <a:t>‹#›</a:t>
            </a:fld>
            <a:endParaRPr lang="en-US" dirty="0"/>
          </a:p>
        </p:txBody>
      </p:sp>
    </p:spTree>
    <p:extLst>
      <p:ext uri="{BB962C8B-B14F-4D97-AF65-F5344CB8AC3E}">
        <p14:creationId xmlns:p14="http://schemas.microsoft.com/office/powerpoint/2010/main" val="3545812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59DE84-3145-40F8-94F2-5C9B9E1B8AD9}" type="slidenum">
              <a:rPr lang="en-US" smtClean="0"/>
              <a:t>1</a:t>
            </a:fld>
            <a:endParaRPr lang="en-US" dirty="0"/>
          </a:p>
        </p:txBody>
      </p:sp>
    </p:spTree>
    <p:extLst>
      <p:ext uri="{BB962C8B-B14F-4D97-AF65-F5344CB8AC3E}">
        <p14:creationId xmlns:p14="http://schemas.microsoft.com/office/powerpoint/2010/main" val="2627730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59DE84-3145-40F8-94F2-5C9B9E1B8AD9}" type="slidenum">
              <a:rPr lang="en-US" smtClean="0"/>
              <a:t>2</a:t>
            </a:fld>
            <a:endParaRPr lang="en-US" dirty="0"/>
          </a:p>
        </p:txBody>
      </p:sp>
    </p:spTree>
    <p:extLst>
      <p:ext uri="{BB962C8B-B14F-4D97-AF65-F5344CB8AC3E}">
        <p14:creationId xmlns:p14="http://schemas.microsoft.com/office/powerpoint/2010/main" val="3414082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59DE84-3145-40F8-94F2-5C9B9E1B8AD9}" type="slidenum">
              <a:rPr lang="en-US" smtClean="0"/>
              <a:t>3</a:t>
            </a:fld>
            <a:endParaRPr lang="en-US" dirty="0"/>
          </a:p>
        </p:txBody>
      </p:sp>
    </p:spTree>
    <p:extLst>
      <p:ext uri="{BB962C8B-B14F-4D97-AF65-F5344CB8AC3E}">
        <p14:creationId xmlns:p14="http://schemas.microsoft.com/office/powerpoint/2010/main" val="27053477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59DE84-3145-40F8-94F2-5C9B9E1B8AD9}" type="slidenum">
              <a:rPr lang="en-US" smtClean="0"/>
              <a:t>4</a:t>
            </a:fld>
            <a:endParaRPr lang="en-US" dirty="0"/>
          </a:p>
        </p:txBody>
      </p:sp>
    </p:spTree>
    <p:extLst>
      <p:ext uri="{BB962C8B-B14F-4D97-AF65-F5344CB8AC3E}">
        <p14:creationId xmlns:p14="http://schemas.microsoft.com/office/powerpoint/2010/main" val="2848581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59DE84-3145-40F8-94F2-5C9B9E1B8AD9}" type="slidenum">
              <a:rPr lang="en-US" smtClean="0"/>
              <a:t>5</a:t>
            </a:fld>
            <a:endParaRPr lang="en-US" dirty="0"/>
          </a:p>
        </p:txBody>
      </p:sp>
    </p:spTree>
    <p:extLst>
      <p:ext uri="{BB962C8B-B14F-4D97-AF65-F5344CB8AC3E}">
        <p14:creationId xmlns:p14="http://schemas.microsoft.com/office/powerpoint/2010/main" val="2356474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59DE84-3145-40F8-94F2-5C9B9E1B8AD9}" type="slidenum">
              <a:rPr lang="en-US" smtClean="0"/>
              <a:t>6</a:t>
            </a:fld>
            <a:endParaRPr lang="en-US" dirty="0"/>
          </a:p>
        </p:txBody>
      </p:sp>
    </p:spTree>
    <p:extLst>
      <p:ext uri="{BB962C8B-B14F-4D97-AF65-F5344CB8AC3E}">
        <p14:creationId xmlns:p14="http://schemas.microsoft.com/office/powerpoint/2010/main" val="1921301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tif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768318" y="6032494"/>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729717"/>
            <a:ext cx="4673988"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40760" y="6208587"/>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E9105A0-E127-4749-B292-07EACC5B9B51}"/>
              </a:ext>
            </a:extLst>
          </p:cNvPr>
          <p:cNvSpPr/>
          <p:nvPr userDrawn="1"/>
        </p:nvSpPr>
        <p:spPr>
          <a:xfrm>
            <a:off x="863600" y="2646029"/>
            <a:ext cx="7615382" cy="2477601"/>
          </a:xfrm>
          <a:prstGeom prst="rect">
            <a:avLst/>
          </a:prstGeom>
        </p:spPr>
        <p:txBody>
          <a:bodyPr wrap="square">
            <a:spAutoFit/>
          </a:bodyPr>
          <a:lstStyle/>
          <a:p>
            <a:pPr marL="127000" lvl="0" indent="0" defTabSz="914400">
              <a:lnSpc>
                <a:spcPts val="2000"/>
              </a:lnSpc>
              <a:spcAft>
                <a:spcPts val="600"/>
              </a:spcAft>
              <a:buNone/>
              <a:defRPr/>
            </a:pPr>
            <a:r>
              <a:rPr lang="en-US" sz="1800" kern="0" dirty="0">
                <a:latin typeface="Arial" panose="020B0604020202020204" pitchFamily="34" charset="0"/>
                <a:cs typeface="Arial" panose="020B0604020202020204" pitchFamily="34" charset="0"/>
              </a:rPr>
              <a:t>This presentation was produced with the support of the United States Agency for International Development (USAID) under the terms of the Data for Impact (D4I) associate award 7200AA18LA00008, which is implemented by the Carolina Population Center at the University of North Carolina at Chapel Hill, in partnership with Palladium International, LLC; ICF Macro, Inc.; John Snow, Inc.; and Tulane University. The views expressed in this publication do not necessarily reflect the views of USAID or the United States government.</a:t>
            </a:r>
          </a:p>
          <a:p>
            <a:pPr marL="127000" lvl="0" indent="0" defTabSz="914400">
              <a:lnSpc>
                <a:spcPts val="2000"/>
              </a:lnSpc>
              <a:buNone/>
              <a:defRPr/>
            </a:pPr>
            <a:r>
              <a:rPr lang="en-US" sz="1800" b="1" kern="0" dirty="0">
                <a:solidFill>
                  <a:srgbClr val="69BC9E"/>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69BC9E"/>
              </a:solidFill>
              <a:latin typeface="Arial" panose="020B0604020202020204" pitchFamily="34" charset="0"/>
              <a:cs typeface="Arial" panose="020B0604020202020204" pitchFamily="34" charset="0"/>
              <a:sym typeface="Cabin"/>
            </a:endParaRPr>
          </a:p>
        </p:txBody>
      </p:sp>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8" name="Group 7">
            <a:extLst>
              <a:ext uri="{FF2B5EF4-FFF2-40B4-BE49-F238E27FC236}">
                <a16:creationId xmlns:a16="http://schemas.microsoft.com/office/drawing/2014/main" id="{F854A67E-FA85-4C95-A04D-F40112E98B1B}"/>
              </a:ext>
            </a:extLst>
          </p:cNvPr>
          <p:cNvGrpSpPr/>
          <p:nvPr userDrawn="1"/>
        </p:nvGrpSpPr>
        <p:grpSpPr>
          <a:xfrm>
            <a:off x="5660599" y="5951103"/>
            <a:ext cx="2149814" cy="748758"/>
            <a:chOff x="1" y="48984"/>
            <a:chExt cx="2001266" cy="718135"/>
          </a:xfrm>
        </p:grpSpPr>
        <p:pic>
          <p:nvPicPr>
            <p:cNvPr id="9" name="Picture 8">
              <a:extLst>
                <a:ext uri="{FF2B5EF4-FFF2-40B4-BE49-F238E27FC236}">
                  <a16:creationId xmlns:a16="http://schemas.microsoft.com/office/drawing/2014/main" id="{3EF6F017-4875-4F3F-BB1A-5D7A10DC8F1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5" name="Picture 14">
              <a:extLst>
                <a:ext uri="{FF2B5EF4-FFF2-40B4-BE49-F238E27FC236}">
                  <a16:creationId xmlns:a16="http://schemas.microsoft.com/office/drawing/2014/main" id="{D32478F8-0810-4227-82C6-47647D4141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pic>
        <p:nvPicPr>
          <p:cNvPr id="10" name="Picture 9"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55302" y="6127196"/>
            <a:ext cx="707520" cy="396572"/>
          </a:xfrm>
          <a:prstGeom prst="rect">
            <a:avLst/>
          </a:prstGeom>
        </p:spPr>
      </p:pic>
    </p:spTree>
    <p:extLst>
      <p:ext uri="{BB962C8B-B14F-4D97-AF65-F5344CB8AC3E}">
        <p14:creationId xmlns:p14="http://schemas.microsoft.com/office/powerpoint/2010/main" val="2886014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3E6D77C-0518-43FF-9176-A6F9585D0C7C}"/>
              </a:ext>
            </a:extLst>
          </p:cNvPr>
          <p:cNvGrpSpPr/>
          <p:nvPr userDrawn="1"/>
        </p:nvGrpSpPr>
        <p:grpSpPr>
          <a:xfrm>
            <a:off x="5794221" y="5956383"/>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5050002"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5" name="Picture 14"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15123" y="6132476"/>
            <a:ext cx="707520" cy="396572"/>
          </a:xfrm>
          <a:prstGeom prst="rect">
            <a:avLst/>
          </a:prstGeom>
        </p:spPr>
      </p:pic>
    </p:spTree>
    <p:extLst>
      <p:ext uri="{BB962C8B-B14F-4D97-AF65-F5344CB8AC3E}">
        <p14:creationId xmlns:p14="http://schemas.microsoft.com/office/powerpoint/2010/main" val="13808262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body" sz="quarter" idx="11"/>
          </p:nvPr>
        </p:nvSpPr>
        <p:spPr>
          <a:xfrm>
            <a:off x="573131" y="4564271"/>
            <a:ext cx="8127406" cy="805343"/>
          </a:xfrm>
        </p:spPr>
        <p:txBody>
          <a:bodyPr/>
          <a:lstStyle/>
          <a:p>
            <a:r>
              <a:rPr lang="en-US" dirty="0"/>
              <a:t>Introduction to Routine Data Quality Assessment</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nvPr>
        </p:nvSpPr>
        <p:spPr>
          <a:xfrm>
            <a:off x="573131" y="5602370"/>
            <a:ext cx="5843368" cy="1026049"/>
          </a:xfrm>
        </p:spPr>
        <p:txBody>
          <a:bodyPr/>
          <a:lstStyle/>
          <a:p>
            <a:r>
              <a:rPr lang="en-US" dirty="0"/>
              <a:t>Name, Data for Impact</a:t>
            </a:r>
          </a:p>
          <a:p>
            <a:r>
              <a:rPr lang="en-US" dirty="0"/>
              <a:t>Meeting or event</a:t>
            </a:r>
          </a:p>
          <a:p>
            <a:r>
              <a:rPr lang="en-US"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06897" y="1910955"/>
            <a:ext cx="7606571" cy="2590800"/>
          </a:xfrm>
        </p:spPr>
        <p:txBody>
          <a:bodyPr/>
          <a:lstStyle/>
          <a:p>
            <a:pPr lvl="0"/>
            <a:r>
              <a:rPr lang="en-US" dirty="0"/>
              <a:t>Understand the purpose of the RDQA tool.</a:t>
            </a:r>
          </a:p>
          <a:p>
            <a:pPr lvl="0"/>
            <a:r>
              <a:rPr lang="en-US" dirty="0"/>
              <a:t>Describe the components of the RDQA tool.</a:t>
            </a:r>
          </a:p>
          <a:p>
            <a:pPr lvl="0"/>
            <a:r>
              <a:rPr lang="en-US" dirty="0"/>
              <a:t>Define and identify the type of FP data that can be assessed using the RDQA tool.</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p:txBody>
          <a:bodyPr/>
          <a:lstStyle/>
          <a:p>
            <a:r>
              <a:rPr lang="en-US" dirty="0"/>
              <a:t>Objectives</a:t>
            </a:r>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06898" y="1628455"/>
            <a:ext cx="8292485" cy="2590800"/>
          </a:xfrm>
        </p:spPr>
        <p:txBody>
          <a:bodyPr/>
          <a:lstStyle/>
          <a:p>
            <a:r>
              <a:rPr lang="en-US" dirty="0"/>
              <a:t>Assess five functional areas of a data management and reporting system: </a:t>
            </a:r>
          </a:p>
          <a:p>
            <a:pPr lvl="1">
              <a:buFont typeface="Courier New" panose="02070309020205020404" pitchFamily="49" charset="0"/>
              <a:buChar char="o"/>
            </a:pPr>
            <a:r>
              <a:rPr lang="en-US" dirty="0"/>
              <a:t>M&amp;E Structure, Functions, and Capabilities </a:t>
            </a:r>
          </a:p>
          <a:p>
            <a:pPr lvl="1">
              <a:buFont typeface="Courier New" panose="02070309020205020404" pitchFamily="49" charset="0"/>
              <a:buChar char="o"/>
            </a:pPr>
            <a:r>
              <a:rPr lang="en-US" dirty="0"/>
              <a:t>Indicator Definitions and Reporting Guidelines </a:t>
            </a:r>
          </a:p>
          <a:p>
            <a:pPr lvl="1">
              <a:buFont typeface="Courier New" panose="02070309020205020404" pitchFamily="49" charset="0"/>
              <a:buChar char="o"/>
            </a:pPr>
            <a:r>
              <a:rPr lang="en-US" dirty="0"/>
              <a:t>Data Collection and Reporting Forms and Tools </a:t>
            </a:r>
          </a:p>
          <a:p>
            <a:pPr lvl="1">
              <a:buFont typeface="Courier New" panose="02070309020205020404" pitchFamily="49" charset="0"/>
              <a:buChar char="o"/>
            </a:pPr>
            <a:r>
              <a:rPr lang="en-US" dirty="0"/>
              <a:t>Data Management Processes</a:t>
            </a:r>
          </a:p>
          <a:p>
            <a:pPr lvl="1">
              <a:buFont typeface="Courier New" panose="02070309020205020404" pitchFamily="49" charset="0"/>
              <a:buChar char="o"/>
            </a:pPr>
            <a:r>
              <a:rPr lang="en-US" dirty="0"/>
              <a:t>Use of Data for Decision Making</a:t>
            </a:r>
          </a:p>
          <a:p>
            <a:r>
              <a:rPr lang="en-US" dirty="0"/>
              <a:t>Verify the quality of reported data against data recorded in the primary source documents:</a:t>
            </a:r>
          </a:p>
          <a:p>
            <a:pPr lvl="1">
              <a:buFont typeface="Courier New" panose="02070309020205020404" pitchFamily="49" charset="0"/>
              <a:buChar char="o"/>
            </a:pPr>
            <a:r>
              <a:rPr lang="en-US" dirty="0"/>
              <a:t>Accuracy</a:t>
            </a:r>
          </a:p>
          <a:p>
            <a:pPr lvl="1">
              <a:buFont typeface="Courier New" panose="02070309020205020404" pitchFamily="49" charset="0"/>
              <a:buChar char="o"/>
            </a:pPr>
            <a:r>
              <a:rPr lang="en-US" dirty="0"/>
              <a:t>Timeliness</a:t>
            </a:r>
          </a:p>
          <a:p>
            <a:pPr lvl="1">
              <a:buFont typeface="Courier New" panose="02070309020205020404" pitchFamily="49" charset="0"/>
              <a:buChar char="o"/>
            </a:pPr>
            <a:r>
              <a:rPr lang="en-US" dirty="0"/>
              <a:t>Completeness</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a:xfrm>
            <a:off x="406898" y="899307"/>
            <a:ext cx="6830291" cy="837214"/>
          </a:xfrm>
        </p:spPr>
        <p:txBody>
          <a:bodyPr/>
          <a:lstStyle/>
          <a:p>
            <a:r>
              <a:rPr lang="en-US" dirty="0"/>
              <a:t>Purpose of RDQA</a:t>
            </a:r>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06898" y="1636770"/>
            <a:ext cx="8292485" cy="2590800"/>
          </a:xfrm>
        </p:spPr>
        <p:txBody>
          <a:bodyPr/>
          <a:lstStyle/>
          <a:p>
            <a:r>
              <a:rPr lang="en-US" dirty="0"/>
              <a:t>Data Verification:</a:t>
            </a:r>
          </a:p>
          <a:p>
            <a:pPr lvl="1">
              <a:buFont typeface="Courier New" panose="02070309020205020404" pitchFamily="49" charset="0"/>
              <a:buChar char="o"/>
            </a:pPr>
            <a:r>
              <a:rPr lang="en-US" dirty="0"/>
              <a:t>Recount data of selected indicators from source documents.</a:t>
            </a:r>
          </a:p>
          <a:p>
            <a:pPr lvl="1">
              <a:buFont typeface="Courier New" panose="02070309020205020404" pitchFamily="49" charset="0"/>
              <a:buChar char="o"/>
            </a:pPr>
            <a:r>
              <a:rPr lang="en-US" dirty="0"/>
              <a:t>Compare recounted data with reported data.</a:t>
            </a:r>
          </a:p>
          <a:p>
            <a:pPr lvl="1">
              <a:buFont typeface="Courier New" panose="02070309020205020404" pitchFamily="49" charset="0"/>
              <a:buChar char="o"/>
            </a:pPr>
            <a:r>
              <a:rPr lang="en-US" dirty="0"/>
              <a:t>Assess time data reported against deadline.</a:t>
            </a:r>
          </a:p>
          <a:p>
            <a:pPr lvl="1">
              <a:buFont typeface="Courier New" panose="02070309020205020404" pitchFamily="49" charset="0"/>
              <a:buChar char="o"/>
            </a:pPr>
            <a:r>
              <a:rPr lang="en-US" dirty="0"/>
              <a:t>Assess number of available reports against expected reports.</a:t>
            </a:r>
          </a:p>
          <a:p>
            <a:pPr lvl="1">
              <a:buFont typeface="Courier New" panose="02070309020205020404" pitchFamily="49" charset="0"/>
              <a:buChar char="o"/>
            </a:pPr>
            <a:r>
              <a:rPr lang="en-US" dirty="0"/>
              <a:t>Assess data records against expected data records.</a:t>
            </a:r>
          </a:p>
          <a:p>
            <a:r>
              <a:rPr lang="en-US" dirty="0"/>
              <a:t>System management:</a:t>
            </a:r>
          </a:p>
          <a:p>
            <a:pPr lvl="1">
              <a:buFont typeface="Courier New" panose="02070309020205020404" pitchFamily="49" charset="0"/>
              <a:buChar char="o"/>
            </a:pPr>
            <a:r>
              <a:rPr lang="en-US" dirty="0"/>
              <a:t>Assess strengths and weaknesses of core functional areas of:</a:t>
            </a:r>
          </a:p>
          <a:p>
            <a:pPr lvl="2">
              <a:buFont typeface="Wingdings" panose="05000000000000000000" pitchFamily="2" charset="2"/>
              <a:buChar char="§"/>
            </a:pPr>
            <a:r>
              <a:rPr lang="en-US" dirty="0"/>
              <a:t>Data management system</a:t>
            </a:r>
          </a:p>
          <a:p>
            <a:pPr lvl="2">
              <a:buFont typeface="Wingdings" panose="05000000000000000000" pitchFamily="2" charset="2"/>
              <a:buChar char="§"/>
            </a:pPr>
            <a:r>
              <a:rPr lang="en-US" dirty="0"/>
              <a:t>Data reporting system</a:t>
            </a:r>
          </a:p>
          <a:p>
            <a:endParaRPr lang="en-US" dirty="0"/>
          </a:p>
        </p:txBody>
      </p:sp>
      <p:sp>
        <p:nvSpPr>
          <p:cNvPr id="3" name="Text Placeholder 2"/>
          <p:cNvSpPr>
            <a:spLocks noGrp="1"/>
          </p:cNvSpPr>
          <p:nvPr>
            <p:ph type="body" sz="quarter" idx="14"/>
          </p:nvPr>
        </p:nvSpPr>
        <p:spPr>
          <a:xfrm>
            <a:off x="406898" y="899308"/>
            <a:ext cx="6830291" cy="837214"/>
          </a:xfrm>
        </p:spPr>
        <p:txBody>
          <a:bodyPr/>
          <a:lstStyle/>
          <a:p>
            <a:r>
              <a:rPr lang="en-US" dirty="0"/>
              <a:t>Components of the RDQA</a:t>
            </a:r>
          </a:p>
        </p:txBody>
      </p:sp>
    </p:spTree>
    <p:extLst>
      <p:ext uri="{BB962C8B-B14F-4D97-AF65-F5344CB8AC3E}">
        <p14:creationId xmlns:p14="http://schemas.microsoft.com/office/powerpoint/2010/main" val="3964404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Quantitative:</a:t>
            </a:r>
          </a:p>
          <a:p>
            <a:pPr lvl="1">
              <a:buFont typeface="Courier New" panose="02070309020205020404" pitchFamily="49" charset="0"/>
              <a:buChar char="o"/>
            </a:pPr>
            <a:r>
              <a:rPr lang="en-US" dirty="0"/>
              <a:t>Accuracy</a:t>
            </a:r>
          </a:p>
          <a:p>
            <a:pPr lvl="1">
              <a:buFont typeface="Courier New" panose="02070309020205020404" pitchFamily="49" charset="0"/>
              <a:buChar char="o"/>
            </a:pPr>
            <a:r>
              <a:rPr lang="en-US" dirty="0"/>
              <a:t>Timeliness</a:t>
            </a:r>
          </a:p>
          <a:p>
            <a:pPr lvl="1">
              <a:buFont typeface="Courier New" panose="02070309020205020404" pitchFamily="49" charset="0"/>
              <a:buChar char="o"/>
            </a:pPr>
            <a:r>
              <a:rPr lang="en-US" dirty="0"/>
              <a:t>Completeness</a:t>
            </a:r>
          </a:p>
          <a:p>
            <a:r>
              <a:rPr lang="en-US" dirty="0"/>
              <a:t>Qualitative:</a:t>
            </a:r>
          </a:p>
          <a:p>
            <a:pPr lvl="1">
              <a:buFont typeface="Courier New" panose="02070309020205020404" pitchFamily="49" charset="0"/>
              <a:buChar char="o"/>
            </a:pPr>
            <a:r>
              <a:rPr lang="en-US" dirty="0"/>
              <a:t>Data management and reporting competencies</a:t>
            </a:r>
          </a:p>
          <a:p>
            <a:pPr lvl="1">
              <a:buFont typeface="Courier New" panose="02070309020205020404" pitchFamily="49" charset="0"/>
              <a:buChar char="o"/>
            </a:pPr>
            <a:r>
              <a:rPr lang="en-US" dirty="0"/>
              <a:t>Availability of procedures</a:t>
            </a:r>
          </a:p>
          <a:p>
            <a:pPr lvl="1">
              <a:buFont typeface="Courier New" panose="02070309020205020404" pitchFamily="49" charset="0"/>
              <a:buChar char="o"/>
            </a:pPr>
            <a:r>
              <a:rPr lang="en-US" dirty="0"/>
              <a:t>Availability of data sources and reporting</a:t>
            </a:r>
          </a:p>
          <a:p>
            <a:pPr lvl="1">
              <a:buFont typeface="Courier New" panose="02070309020205020404" pitchFamily="49" charset="0"/>
              <a:buChar char="o"/>
            </a:pPr>
            <a:r>
              <a:rPr lang="en-US" dirty="0"/>
              <a:t>Use of data</a:t>
            </a:r>
          </a:p>
          <a:p>
            <a:endParaRPr lang="en-US" dirty="0"/>
          </a:p>
        </p:txBody>
      </p:sp>
      <p:sp>
        <p:nvSpPr>
          <p:cNvPr id="3" name="Text Placeholder 2"/>
          <p:cNvSpPr>
            <a:spLocks noGrp="1"/>
          </p:cNvSpPr>
          <p:nvPr>
            <p:ph type="body" sz="quarter" idx="14"/>
          </p:nvPr>
        </p:nvSpPr>
        <p:spPr>
          <a:xfrm>
            <a:off x="406898" y="1073741"/>
            <a:ext cx="7656447" cy="837214"/>
          </a:xfrm>
        </p:spPr>
        <p:txBody>
          <a:bodyPr/>
          <a:lstStyle/>
          <a:p>
            <a:r>
              <a:rPr lang="en-US" dirty="0"/>
              <a:t>Type of FP Planning Data to Assess with RDQA</a:t>
            </a:r>
          </a:p>
        </p:txBody>
      </p:sp>
    </p:spTree>
    <p:extLst>
      <p:ext uri="{BB962C8B-B14F-4D97-AF65-F5344CB8AC3E}">
        <p14:creationId xmlns:p14="http://schemas.microsoft.com/office/powerpoint/2010/main" val="156314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39514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E4A79819CA3F3428B644840049B5527" ma:contentTypeVersion="7" ma:contentTypeDescription="Create a new document." ma:contentTypeScope="" ma:versionID="ad4773e596ece4d65fb9326ac337e555">
  <xsd:schema xmlns:xsd="http://www.w3.org/2001/XMLSchema" xmlns:xs="http://www.w3.org/2001/XMLSchema" xmlns:p="http://schemas.microsoft.com/office/2006/metadata/properties" xmlns:ns1="http://schemas.microsoft.com/sharepoint/v3" xmlns:ns2="d8573787-17db-43b5-9af3-2a45e79ab039" xmlns:ns3="13922b43-4eea-40f2-b18b-c20327cdf16c" targetNamespace="http://schemas.microsoft.com/office/2006/metadata/properties" ma:root="true" ma:fieldsID="9d925e2b7517da069e1d15cf270c9b68" ns1:_="" ns2:_="" ns3:_="">
    <xsd:import namespace="http://schemas.microsoft.com/sharepoint/v3"/>
    <xsd:import namespace="d8573787-17db-43b5-9af3-2a45e79ab039"/>
    <xsd:import namespace="13922b43-4eea-40f2-b18b-c20327cdf16c"/>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573787-17db-43b5-9af3-2a45e79ab039"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922b43-4eea-40f2-b18b-c20327cdf16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7A83AB-7F46-4BB6-AFF8-34082BEF2AE0}">
  <ds:schemaRefs>
    <ds:schemaRef ds:uri="http://schemas.microsoft.com/sharepoint/v3"/>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d8573787-17db-43b5-9af3-2a45e79ab039"/>
    <ds:schemaRef ds:uri="13922b43-4eea-40f2-b18b-c20327cdf16c"/>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D8FCF553-ADD1-418D-AD1D-60004009401E}">
  <ds:schemaRefs>
    <ds:schemaRef ds:uri="http://schemas.microsoft.com/sharepoint/v3/contenttype/forms"/>
  </ds:schemaRefs>
</ds:datastoreItem>
</file>

<file path=customXml/itemProps3.xml><?xml version="1.0" encoding="utf-8"?>
<ds:datastoreItem xmlns:ds="http://schemas.openxmlformats.org/officeDocument/2006/customXml" ds:itemID="{3BDE1E41-B82A-45B0-86C9-2BB6972691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573787-17db-43b5-9af3-2a45e79ab039"/>
    <ds:schemaRef ds:uri="13922b43-4eea-40f2-b18b-c20327cdf1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138</TotalTime>
  <Words>217</Words>
  <Application>Microsoft Office PowerPoint</Application>
  <PresentationFormat>On-screen Show (4:3)</PresentationFormat>
  <Paragraphs>46</Paragraphs>
  <Slides>6</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Century Gothic</vt:lpstr>
      <vt:lpstr>Courier New</vt:lpstr>
      <vt:lpstr>Franklin Gothic Medium</vt:lpstr>
      <vt:lpstr>Futura LT Pro Book</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Wilkes, Becky</cp:lastModifiedBy>
  <cp:revision>29</cp:revision>
  <dcterms:created xsi:type="dcterms:W3CDTF">2019-05-28T18:26:11Z</dcterms:created>
  <dcterms:modified xsi:type="dcterms:W3CDTF">2021-03-16T15:03:28Z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0x0101006E4A79819CA3F3428B644840049B5527</vt:lpwstr>
  </property>
</Properties>
</file>