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5" r:id="rId5"/>
    <p:sldId id="258" r:id="rId6"/>
    <p:sldId id="264" r:id="rId7"/>
    <p:sldId id="267" r:id="rId8"/>
    <p:sldId id="266" r:id="rId9"/>
    <p:sldId id="268"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60"/>
  </p:normalViewPr>
  <p:slideViewPr>
    <p:cSldViewPr snapToGrid="0">
      <p:cViewPr varScale="1">
        <p:scale>
          <a:sx n="112" d="100"/>
          <a:sy n="112" d="100"/>
        </p:scale>
        <p:origin x="1464" y="96"/>
      </p:cViewPr>
      <p:guideLst/>
    </p:cSldViewPr>
  </p:slid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tchen Tremont" userId="b03e7c71-df36-495a-b721-4832b2128a5e" providerId="ADAL" clId="{8F0CBD61-21D5-4B83-B43F-996B803B7832}"/>
    <pc:docChg chg="custSel">
      <pc:chgData name="Gretchen Tremont" userId="b03e7c71-df36-495a-b721-4832b2128a5e" providerId="ADAL" clId="{8F0CBD61-21D5-4B83-B43F-996B803B7832}" dt="2021-02-15T18:15:46.304" v="1" actId="1592"/>
      <pc:docMkLst>
        <pc:docMk/>
      </pc:docMkLst>
      <pc:sldChg chg="delCm">
        <pc:chgData name="Gretchen Tremont" userId="b03e7c71-df36-495a-b721-4832b2128a5e" providerId="ADAL" clId="{8F0CBD61-21D5-4B83-B43F-996B803B7832}" dt="2021-02-15T18:15:46.304" v="1" actId="1592"/>
        <pc:sldMkLst>
          <pc:docMk/>
          <pc:sldMk cId="2130739159"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45E188-A990-4FA2-90FC-857ECA8F1034}" type="datetimeFigureOut">
              <a:rPr lang="en-US" smtClean="0"/>
              <a:t>3/16/2021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E79BBB-D81C-45B0-AF58-79D2B5DA4CA5}" type="slidenum">
              <a:rPr lang="en-US" smtClean="0"/>
              <a:t>‹#›</a:t>
            </a:fld>
            <a:endParaRPr lang="en-US" dirty="0"/>
          </a:p>
        </p:txBody>
      </p:sp>
    </p:spTree>
    <p:extLst>
      <p:ext uri="{BB962C8B-B14F-4D97-AF65-F5344CB8AC3E}">
        <p14:creationId xmlns:p14="http://schemas.microsoft.com/office/powerpoint/2010/main" val="413828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1</a:t>
            </a:fld>
            <a:endParaRPr lang="en-US" dirty="0"/>
          </a:p>
        </p:txBody>
      </p:sp>
    </p:spTree>
    <p:extLst>
      <p:ext uri="{BB962C8B-B14F-4D97-AF65-F5344CB8AC3E}">
        <p14:creationId xmlns:p14="http://schemas.microsoft.com/office/powerpoint/2010/main" val="2059020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2</a:t>
            </a:fld>
            <a:endParaRPr lang="en-US" dirty="0"/>
          </a:p>
        </p:txBody>
      </p:sp>
    </p:spTree>
    <p:extLst>
      <p:ext uri="{BB962C8B-B14F-4D97-AF65-F5344CB8AC3E}">
        <p14:creationId xmlns:p14="http://schemas.microsoft.com/office/powerpoint/2010/main" val="1301128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3</a:t>
            </a:fld>
            <a:endParaRPr lang="en-US" dirty="0"/>
          </a:p>
        </p:txBody>
      </p:sp>
    </p:spTree>
    <p:extLst>
      <p:ext uri="{BB962C8B-B14F-4D97-AF65-F5344CB8AC3E}">
        <p14:creationId xmlns:p14="http://schemas.microsoft.com/office/powerpoint/2010/main" val="3820834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4</a:t>
            </a:fld>
            <a:endParaRPr lang="en-US" dirty="0"/>
          </a:p>
        </p:txBody>
      </p:sp>
    </p:spTree>
    <p:extLst>
      <p:ext uri="{BB962C8B-B14F-4D97-AF65-F5344CB8AC3E}">
        <p14:creationId xmlns:p14="http://schemas.microsoft.com/office/powerpoint/2010/main" val="134954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5</a:t>
            </a:fld>
            <a:endParaRPr lang="en-US" dirty="0"/>
          </a:p>
        </p:txBody>
      </p:sp>
    </p:spTree>
    <p:extLst>
      <p:ext uri="{BB962C8B-B14F-4D97-AF65-F5344CB8AC3E}">
        <p14:creationId xmlns:p14="http://schemas.microsoft.com/office/powerpoint/2010/main" val="277504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6</a:t>
            </a:fld>
            <a:endParaRPr lang="en-US" dirty="0"/>
          </a:p>
        </p:txBody>
      </p:sp>
    </p:spTree>
    <p:extLst>
      <p:ext uri="{BB962C8B-B14F-4D97-AF65-F5344CB8AC3E}">
        <p14:creationId xmlns:p14="http://schemas.microsoft.com/office/powerpoint/2010/main" val="3763124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7</a:t>
            </a:fld>
            <a:endParaRPr lang="en-US" dirty="0"/>
          </a:p>
        </p:txBody>
      </p:sp>
    </p:spTree>
    <p:extLst>
      <p:ext uri="{BB962C8B-B14F-4D97-AF65-F5344CB8AC3E}">
        <p14:creationId xmlns:p14="http://schemas.microsoft.com/office/powerpoint/2010/main" val="37182688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tif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695944" y="599285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729717"/>
            <a:ext cx="4785083"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63848" y="6159073"/>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863600" y="2646029"/>
            <a:ext cx="7615382" cy="2477601"/>
          </a:xfrm>
          <a:prstGeom prst="rect">
            <a:avLst/>
          </a:prstGeom>
        </p:spPr>
        <p:txBody>
          <a:bodyPr wrap="square">
            <a:spAutoFit/>
          </a:bodyPr>
          <a:lstStyle/>
          <a:p>
            <a:pPr marL="127000" lvl="0" indent="0" defTabSz="914400">
              <a:lnSpc>
                <a:spcPts val="2000"/>
              </a:lnSpc>
              <a:spcAft>
                <a:spcPts val="600"/>
              </a:spcAft>
              <a:buNone/>
              <a:defRPr/>
            </a:pPr>
            <a:r>
              <a:rPr lang="en-US" sz="1800" kern="0" dirty="0">
                <a:latin typeface="Arial" panose="020B0604020202020204" pitchFamily="34" charset="0"/>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lvl="0" indent="0" defTabSz="914400">
              <a:lnSpc>
                <a:spcPts val="2000"/>
              </a:lnSpc>
              <a:buNone/>
              <a:defRPr/>
            </a:pPr>
            <a:r>
              <a:rPr lang="en-US" sz="1800" b="1" kern="0" dirty="0">
                <a:solidFill>
                  <a:srgbClr val="69BC9E"/>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69BC9E"/>
              </a:solidFill>
              <a:latin typeface="Arial" panose="020B0604020202020204" pitchFamily="34" charset="0"/>
              <a:cs typeface="Arial" panose="020B0604020202020204" pitchFamily="34" charset="0"/>
              <a:sym typeface="Cabin"/>
            </a:endParaRPr>
          </a:p>
        </p:txBody>
      </p:sp>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8" name="Group 7">
            <a:extLst>
              <a:ext uri="{FF2B5EF4-FFF2-40B4-BE49-F238E27FC236}">
                <a16:creationId xmlns:a16="http://schemas.microsoft.com/office/drawing/2014/main" id="{F854A67E-FA85-4C95-A04D-F40112E98B1B}"/>
              </a:ext>
            </a:extLst>
          </p:cNvPr>
          <p:cNvGrpSpPr/>
          <p:nvPr userDrawn="1"/>
        </p:nvGrpSpPr>
        <p:grpSpPr>
          <a:xfrm>
            <a:off x="5763147" y="5987423"/>
            <a:ext cx="2149814" cy="748758"/>
            <a:chOff x="1" y="48984"/>
            <a:chExt cx="2001266" cy="718135"/>
          </a:xfrm>
        </p:grpSpPr>
        <p:pic>
          <p:nvPicPr>
            <p:cNvPr id="9" name="Picture 8">
              <a:extLst>
                <a:ext uri="{FF2B5EF4-FFF2-40B4-BE49-F238E27FC236}">
                  <a16:creationId xmlns:a16="http://schemas.microsoft.com/office/drawing/2014/main" id="{3EF6F017-4875-4F3F-BB1A-5D7A10DC8F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D32478F8-0810-4227-82C6-47647D4141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pic>
        <p:nvPicPr>
          <p:cNvPr id="10" name="Picture 9"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125222" y="6163516"/>
            <a:ext cx="707520" cy="396572"/>
          </a:xfrm>
          <a:prstGeom prst="rect">
            <a:avLst/>
          </a:prstGeom>
        </p:spPr>
      </p:pic>
    </p:spTree>
    <p:extLst>
      <p:ext uri="{BB962C8B-B14F-4D97-AF65-F5344CB8AC3E}">
        <p14:creationId xmlns:p14="http://schemas.microsoft.com/office/powerpoint/2010/main" val="2886014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3E6D77C-0518-43FF-9176-A6F9585D0C7C}"/>
              </a:ext>
            </a:extLst>
          </p:cNvPr>
          <p:cNvGrpSpPr/>
          <p:nvPr userDrawn="1"/>
        </p:nvGrpSpPr>
        <p:grpSpPr>
          <a:xfrm>
            <a:off x="5751228" y="6013841"/>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750899"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Picture 14"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80939" y="6189934"/>
            <a:ext cx="707520" cy="396572"/>
          </a:xfrm>
          <a:prstGeom prst="rect">
            <a:avLst/>
          </a:prstGeom>
        </p:spPr>
      </p:pic>
    </p:spTree>
    <p:extLst>
      <p:ext uri="{BB962C8B-B14F-4D97-AF65-F5344CB8AC3E}">
        <p14:creationId xmlns:p14="http://schemas.microsoft.com/office/powerpoint/2010/main" val="1380826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body" sz="quarter" idx="11"/>
          </p:nvPr>
        </p:nvSpPr>
        <p:spPr/>
        <p:txBody>
          <a:bodyPr/>
          <a:lstStyle/>
          <a:p>
            <a:r>
              <a:rPr lang="en-US" dirty="0"/>
              <a:t>SS to EMU Final Output Review</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nvPr>
        </p:nvSpPr>
        <p:spPr>
          <a:xfrm>
            <a:off x="573131" y="5602370"/>
            <a:ext cx="5843368" cy="1026049"/>
          </a:xfrm>
        </p:spPr>
        <p:txBody>
          <a:bodyPr/>
          <a:lstStyle/>
          <a:p>
            <a:r>
              <a:rPr lang="en-US" dirty="0"/>
              <a:t>Name, Data for Impact</a:t>
            </a:r>
          </a:p>
          <a:p>
            <a:r>
              <a:rPr lang="en-US" dirty="0"/>
              <a:t>Meeting or event</a:t>
            </a:r>
          </a:p>
          <a:p>
            <a:r>
              <a:rPr lang="en-US"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1734118"/>
            <a:ext cx="7855953" cy="2590800"/>
          </a:xfrm>
        </p:spPr>
        <p:txBody>
          <a:bodyPr/>
          <a:lstStyle/>
          <a:p>
            <a:pPr lvl="0"/>
            <a:r>
              <a:rPr lang="en-US" dirty="0"/>
              <a:t>Review the displayed graphs to appreciate data trend consistency.</a:t>
            </a:r>
          </a:p>
          <a:p>
            <a:pPr lvl="0"/>
            <a:r>
              <a:rPr lang="en-US" dirty="0"/>
              <a:t>Compare Users by Method.</a:t>
            </a:r>
          </a:p>
          <a:p>
            <a:pPr lvl="0"/>
            <a:r>
              <a:rPr lang="en-US" dirty="0"/>
              <a:t>Compare Reporting Rates.</a:t>
            </a:r>
          </a:p>
          <a:p>
            <a:pPr lvl="0"/>
            <a:r>
              <a:rPr lang="en-US" dirty="0"/>
              <a:t>Make final decisions about service statistic EMU for use in program monitoring.</a:t>
            </a:r>
          </a:p>
          <a:p>
            <a:r>
              <a:rPr lang="en-US" dirty="0"/>
              <a:t>Identify indicators with data inconsistency for further quality assessment.</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p:txBody>
          <a:bodyPr/>
          <a:lstStyle/>
          <a:p>
            <a:r>
              <a:rPr lang="en-US" dirty="0"/>
              <a:t>Objectives</a:t>
            </a:r>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1753147"/>
            <a:ext cx="8292485" cy="2590800"/>
          </a:xfrm>
        </p:spPr>
        <p:txBody>
          <a:bodyPr/>
          <a:lstStyle/>
          <a:p>
            <a:r>
              <a:rPr lang="en-US" dirty="0"/>
              <a:t>Data trend consistency with survey and FPET trends</a:t>
            </a:r>
          </a:p>
          <a:p>
            <a:r>
              <a:rPr lang="en-US" dirty="0"/>
              <a:t>Data type with cleanest trend </a:t>
            </a:r>
          </a:p>
          <a:p>
            <a:r>
              <a:rPr lang="en-US" dirty="0"/>
              <a:t>Data type typically viewed as more reliable </a:t>
            </a:r>
          </a:p>
          <a:p>
            <a:r>
              <a:rPr lang="en-US" dirty="0"/>
              <a:t>Annual average percentage point growth compared between EMU and mCPR</a:t>
            </a:r>
          </a:p>
          <a:p>
            <a:r>
              <a:rPr lang="en-US" dirty="0"/>
              <a:t>Data type's average annual growth consistency with FPET and survey results</a:t>
            </a:r>
          </a:p>
          <a:p>
            <a:r>
              <a:rPr lang="en-US" dirty="0"/>
              <a:t>Data types with excessively high growth rates</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p:txBody>
          <a:bodyPr/>
          <a:lstStyle/>
          <a:p>
            <a:r>
              <a:rPr lang="en-US" dirty="0"/>
              <a:t>Review Graphs</a:t>
            </a:r>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a:t>Comparing Users by Method: </a:t>
            </a:r>
          </a:p>
          <a:p>
            <a:pPr lvl="1">
              <a:buFont typeface="Courier New" panose="02070309020205020404" pitchFamily="49" charset="0"/>
              <a:buChar char="o"/>
            </a:pPr>
            <a:r>
              <a:rPr lang="en-US" dirty="0"/>
              <a:t>Which data type's method users are most consistent with survey results? </a:t>
            </a:r>
          </a:p>
          <a:p>
            <a:pPr lvl="1">
              <a:buFont typeface="Courier New" panose="02070309020205020404" pitchFamily="49" charset="0"/>
              <a:buChar char="o"/>
            </a:pPr>
            <a:r>
              <a:rPr lang="en-US" dirty="0"/>
              <a:t>Do any data types have inconsistent or unexpected distributions of users by method? </a:t>
            </a:r>
          </a:p>
          <a:p>
            <a:r>
              <a:rPr lang="en-US" dirty="0"/>
              <a:t>Comparing Reporting Rates: </a:t>
            </a:r>
          </a:p>
          <a:p>
            <a:pPr lvl="1">
              <a:buFont typeface="Courier New" panose="02070309020205020404" pitchFamily="49" charset="0"/>
              <a:buChar char="o"/>
            </a:pPr>
            <a:r>
              <a:rPr lang="en-US" dirty="0"/>
              <a:t>Which data type's reporting rates are highest and most consistent over time? </a:t>
            </a:r>
          </a:p>
          <a:p>
            <a:pPr lvl="1">
              <a:buFont typeface="Courier New" panose="02070309020205020404" pitchFamily="49" charset="0"/>
              <a:buChar char="o"/>
            </a:pPr>
            <a:r>
              <a:rPr lang="en-US" dirty="0"/>
              <a:t>Do any data types have particularly low or variable reporting rates? </a:t>
            </a:r>
          </a:p>
          <a:p>
            <a:endParaRPr lang="en-US" dirty="0"/>
          </a:p>
        </p:txBody>
      </p:sp>
      <p:sp>
        <p:nvSpPr>
          <p:cNvPr id="3" name="Text Placeholder 2"/>
          <p:cNvSpPr>
            <a:spLocks noGrp="1"/>
          </p:cNvSpPr>
          <p:nvPr>
            <p:ph type="body" sz="quarter" idx="11"/>
          </p:nvPr>
        </p:nvSpPr>
        <p:spPr>
          <a:xfrm>
            <a:off x="486095" y="996475"/>
            <a:ext cx="6830291" cy="634814"/>
          </a:xfrm>
        </p:spPr>
        <p:txBody>
          <a:bodyPr/>
          <a:lstStyle/>
          <a:p>
            <a:r>
              <a:rPr lang="en-US" sz="3600" b="0" dirty="0">
                <a:solidFill>
                  <a:srgbClr val="69BC9E"/>
                </a:solidFill>
              </a:rPr>
              <a:t>Review Graphs</a:t>
            </a:r>
          </a:p>
        </p:txBody>
      </p:sp>
    </p:spTree>
    <p:extLst>
      <p:ext uri="{BB962C8B-B14F-4D97-AF65-F5344CB8AC3E}">
        <p14:creationId xmlns:p14="http://schemas.microsoft.com/office/powerpoint/2010/main" val="3450837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Data type with trend consistency with FPET and surveys  </a:t>
            </a:r>
          </a:p>
          <a:p>
            <a:r>
              <a:rPr lang="en-US" dirty="0"/>
              <a:t>Data type with annual growth rate consistency with FPET and surveys</a:t>
            </a:r>
          </a:p>
          <a:p>
            <a:r>
              <a:rPr lang="en-US" dirty="0"/>
              <a:t>Data type with highest and most consistent reporting rates  </a:t>
            </a:r>
          </a:p>
          <a:p>
            <a:r>
              <a:rPr lang="en-US" dirty="0"/>
              <a:t>Data type with trend after the last survey that best reflects current efforts in FP</a:t>
            </a:r>
          </a:p>
          <a:p>
            <a:endParaRPr lang="en-US" dirty="0"/>
          </a:p>
        </p:txBody>
      </p:sp>
      <p:sp>
        <p:nvSpPr>
          <p:cNvPr id="3" name="Text Placeholder 2"/>
          <p:cNvSpPr>
            <a:spLocks noGrp="1"/>
          </p:cNvSpPr>
          <p:nvPr>
            <p:ph type="body" sz="quarter" idx="14"/>
          </p:nvPr>
        </p:nvSpPr>
        <p:spPr>
          <a:xfrm>
            <a:off x="406898" y="1073741"/>
            <a:ext cx="7938612" cy="837214"/>
          </a:xfrm>
        </p:spPr>
        <p:txBody>
          <a:bodyPr/>
          <a:lstStyle/>
          <a:p>
            <a:r>
              <a:rPr lang="en-US" dirty="0"/>
              <a:t>Making Final Decisions about Service Statistic EMU</a:t>
            </a:r>
          </a:p>
        </p:txBody>
      </p:sp>
    </p:spTree>
    <p:extLst>
      <p:ext uri="{BB962C8B-B14F-4D97-AF65-F5344CB8AC3E}">
        <p14:creationId xmlns:p14="http://schemas.microsoft.com/office/powerpoint/2010/main" val="4084811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86094" y="1712053"/>
            <a:ext cx="7519061" cy="2857500"/>
          </a:xfrm>
        </p:spPr>
        <p:txBody>
          <a:bodyPr/>
          <a:lstStyle/>
          <a:p>
            <a:r>
              <a:rPr lang="en-US" dirty="0"/>
              <a:t>Display, review, and discuss the final output results.</a:t>
            </a:r>
          </a:p>
          <a:p>
            <a:r>
              <a:rPr lang="en-US" dirty="0"/>
              <a:t>Determine indicators with data inconsistencies.</a:t>
            </a:r>
          </a:p>
          <a:p>
            <a:r>
              <a:rPr lang="en-US" dirty="0"/>
              <a:t>Identify the regions with data quality issues.</a:t>
            </a:r>
          </a:p>
          <a:p>
            <a:endParaRPr lang="en-US" dirty="0"/>
          </a:p>
        </p:txBody>
      </p:sp>
      <p:sp>
        <p:nvSpPr>
          <p:cNvPr id="3" name="Text Placeholder 2"/>
          <p:cNvSpPr>
            <a:spLocks noGrp="1"/>
          </p:cNvSpPr>
          <p:nvPr>
            <p:ph type="body" sz="quarter" idx="11"/>
          </p:nvPr>
        </p:nvSpPr>
        <p:spPr/>
        <p:txBody>
          <a:bodyPr/>
          <a:lstStyle/>
          <a:p>
            <a:r>
              <a:rPr lang="en-US" dirty="0"/>
              <a:t>Group Exercise</a:t>
            </a:r>
          </a:p>
        </p:txBody>
      </p:sp>
    </p:spTree>
    <p:extLst>
      <p:ext uri="{BB962C8B-B14F-4D97-AF65-F5344CB8AC3E}">
        <p14:creationId xmlns:p14="http://schemas.microsoft.com/office/powerpoint/2010/main" val="69320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951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7" ma:contentTypeDescription="Create a new document." ma:contentTypeScope="" ma:versionID="ad4773e596ece4d65fb9326ac337e555">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9d925e2b7517da069e1d15cf270c9b68"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BDE1E41-B82A-45B0-86C9-2BB6972691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2B7A83AB-7F46-4BB6-AFF8-34082BEF2AE0}">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d8573787-17db-43b5-9af3-2a45e79ab039"/>
    <ds:schemaRef ds:uri="13922b43-4eea-40f2-b18b-c20327cdf16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148</TotalTime>
  <Words>255</Words>
  <Application>Microsoft Office PowerPoint</Application>
  <PresentationFormat>On-screen Show (4:3)</PresentationFormat>
  <Paragraphs>40</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Century Gothic</vt:lpstr>
      <vt:lpstr>Courier New</vt:lpstr>
      <vt:lpstr>Franklin Gothic Medium</vt:lpstr>
      <vt:lpstr>Futura LT Pro Book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Wilkes, Becky</cp:lastModifiedBy>
  <cp:revision>31</cp:revision>
  <dcterms:created xsi:type="dcterms:W3CDTF">2019-05-28T18:26:11Z</dcterms:created>
  <dcterms:modified xsi:type="dcterms:W3CDTF">2021-03-16T15:02:03Z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0x0101006E4A79819CA3F3428B644840049B5527</vt:lpwstr>
  </property>
</Properties>
</file>