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7" r:id="rId8"/>
    <p:sldId id="266"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8F0CBD61-21D5-4B83-B43F-996B803B7832}"/>
    <pc:docChg chg="custSel">
      <pc:chgData name="Gretchen Tremont" userId="b03e7c71-df36-495a-b721-4832b2128a5e" providerId="ADAL" clId="{8F0CBD61-21D5-4B83-B43F-996B803B7832}" dt="2021-02-15T18:15:46.304" v="1" actId="1592"/>
      <pc:docMkLst>
        <pc:docMk/>
      </pc:docMkLst>
      <pc:sldChg chg="delCm">
        <pc:chgData name="Gretchen Tremont" userId="b03e7c71-df36-495a-b721-4832b2128a5e" providerId="ADAL" clId="{8F0CBD61-21D5-4B83-B43F-996B803B7832}" dt="2021-02-15T18:15:46.304" v="1" actId="1592"/>
        <pc:sldMkLst>
          <pc:docMk/>
          <pc:sldMk cId="2130739159"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5E188-A990-4FA2-90FC-857ECA8F1034}" type="datetimeFigureOut">
              <a:rPr lang="en-US" smtClean="0"/>
              <a:t>3/16/2021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E79BBB-D81C-45B0-AF58-79D2B5DA4CA5}" type="slidenum">
              <a:rPr lang="en-US" smtClean="0"/>
              <a:t>‹#›</a:t>
            </a:fld>
            <a:endParaRPr lang="en-US" dirty="0"/>
          </a:p>
        </p:txBody>
      </p:sp>
    </p:spTree>
    <p:extLst>
      <p:ext uri="{BB962C8B-B14F-4D97-AF65-F5344CB8AC3E}">
        <p14:creationId xmlns:p14="http://schemas.microsoft.com/office/powerpoint/2010/main" val="413828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1</a:t>
            </a:fld>
            <a:endParaRPr lang="en-US" dirty="0"/>
          </a:p>
        </p:txBody>
      </p:sp>
    </p:spTree>
    <p:extLst>
      <p:ext uri="{BB962C8B-B14F-4D97-AF65-F5344CB8AC3E}">
        <p14:creationId xmlns:p14="http://schemas.microsoft.com/office/powerpoint/2010/main" val="2059020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2</a:t>
            </a:fld>
            <a:endParaRPr lang="en-US" dirty="0"/>
          </a:p>
        </p:txBody>
      </p:sp>
    </p:spTree>
    <p:extLst>
      <p:ext uri="{BB962C8B-B14F-4D97-AF65-F5344CB8AC3E}">
        <p14:creationId xmlns:p14="http://schemas.microsoft.com/office/powerpoint/2010/main" val="1301128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3</a:t>
            </a:fld>
            <a:endParaRPr lang="en-US" dirty="0"/>
          </a:p>
        </p:txBody>
      </p:sp>
    </p:spTree>
    <p:extLst>
      <p:ext uri="{BB962C8B-B14F-4D97-AF65-F5344CB8AC3E}">
        <p14:creationId xmlns:p14="http://schemas.microsoft.com/office/powerpoint/2010/main" val="3820834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4</a:t>
            </a:fld>
            <a:endParaRPr lang="en-US" dirty="0"/>
          </a:p>
        </p:txBody>
      </p:sp>
    </p:spTree>
    <p:extLst>
      <p:ext uri="{BB962C8B-B14F-4D97-AF65-F5344CB8AC3E}">
        <p14:creationId xmlns:p14="http://schemas.microsoft.com/office/powerpoint/2010/main" val="134954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5</a:t>
            </a:fld>
            <a:endParaRPr lang="en-US" dirty="0"/>
          </a:p>
        </p:txBody>
      </p:sp>
    </p:spTree>
    <p:extLst>
      <p:ext uri="{BB962C8B-B14F-4D97-AF65-F5344CB8AC3E}">
        <p14:creationId xmlns:p14="http://schemas.microsoft.com/office/powerpoint/2010/main" val="277504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6</a:t>
            </a:fld>
            <a:endParaRPr lang="en-US" dirty="0"/>
          </a:p>
        </p:txBody>
      </p:sp>
    </p:spTree>
    <p:extLst>
      <p:ext uri="{BB962C8B-B14F-4D97-AF65-F5344CB8AC3E}">
        <p14:creationId xmlns:p14="http://schemas.microsoft.com/office/powerpoint/2010/main" val="3763124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7</a:t>
            </a:fld>
            <a:endParaRPr lang="en-US" dirty="0"/>
          </a:p>
        </p:txBody>
      </p:sp>
    </p:spTree>
    <p:extLst>
      <p:ext uri="{BB962C8B-B14F-4D97-AF65-F5344CB8AC3E}">
        <p14:creationId xmlns:p14="http://schemas.microsoft.com/office/powerpoint/2010/main" val="37182688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95944"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4785083"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63848"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763147" y="5987423"/>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125222" y="6163516"/>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751228" y="6013841"/>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750899"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80939" y="6189934"/>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p:txBody>
          <a:bodyPr/>
          <a:lstStyle/>
          <a:p>
            <a:r>
              <a:rPr lang="en-US" dirty="0"/>
              <a:t>SS to EMU Final Output Review</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734118"/>
            <a:ext cx="7855953" cy="2590800"/>
          </a:xfrm>
        </p:spPr>
        <p:txBody>
          <a:bodyPr/>
          <a:lstStyle/>
          <a:p>
            <a:pPr lvl="0"/>
            <a:r>
              <a:rPr lang="en-US" dirty="0"/>
              <a:t>Review the displayed graphs to appreciate data trend consistency.</a:t>
            </a:r>
          </a:p>
          <a:p>
            <a:pPr lvl="0"/>
            <a:r>
              <a:rPr lang="en-US" dirty="0"/>
              <a:t>Compare Users by Method.</a:t>
            </a:r>
          </a:p>
          <a:p>
            <a:pPr lvl="0"/>
            <a:r>
              <a:rPr lang="en-US" dirty="0"/>
              <a:t>Compare Reporting Rates.</a:t>
            </a:r>
          </a:p>
          <a:p>
            <a:pPr lvl="0"/>
            <a:r>
              <a:rPr lang="en-US" dirty="0"/>
              <a:t>Make final decisions about service statistic EMU for use in program monitoring.</a:t>
            </a:r>
          </a:p>
          <a:p>
            <a:r>
              <a:rPr lang="en-US" dirty="0"/>
              <a:t>Identify indicators with data inconsistency for further quality assessment.</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753147"/>
            <a:ext cx="8292485" cy="2590800"/>
          </a:xfrm>
        </p:spPr>
        <p:txBody>
          <a:bodyPr/>
          <a:lstStyle/>
          <a:p>
            <a:r>
              <a:rPr lang="en-US" dirty="0"/>
              <a:t>Data trend consistency with survey and FPET trends</a:t>
            </a:r>
          </a:p>
          <a:p>
            <a:r>
              <a:rPr lang="en-US" dirty="0"/>
              <a:t>Data type with cleanest trend </a:t>
            </a:r>
          </a:p>
          <a:p>
            <a:r>
              <a:rPr lang="en-US" dirty="0"/>
              <a:t>Data type typically viewed as more reliable </a:t>
            </a:r>
          </a:p>
          <a:p>
            <a:r>
              <a:rPr lang="en-US" dirty="0"/>
              <a:t>Annual average percentage point growth compared between EMU and mCPR</a:t>
            </a:r>
          </a:p>
          <a:p>
            <a:r>
              <a:rPr lang="en-US" dirty="0"/>
              <a:t>Data type's average annual growth consistency with FPET and survey results</a:t>
            </a:r>
          </a:p>
          <a:p>
            <a:r>
              <a:rPr lang="en-US" dirty="0"/>
              <a:t>Data types with excessively high growth rates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Review Graphs</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a:t>Comparing Users by Method: </a:t>
            </a:r>
          </a:p>
          <a:p>
            <a:pPr lvl="1">
              <a:buFont typeface="Courier New" panose="02070309020205020404" pitchFamily="49" charset="0"/>
              <a:buChar char="o"/>
            </a:pPr>
            <a:r>
              <a:rPr lang="en-US" dirty="0"/>
              <a:t>Which data type's method users are most consistent with survey results? </a:t>
            </a:r>
          </a:p>
          <a:p>
            <a:pPr lvl="1">
              <a:buFont typeface="Courier New" panose="02070309020205020404" pitchFamily="49" charset="0"/>
              <a:buChar char="o"/>
            </a:pPr>
            <a:r>
              <a:rPr lang="en-US" dirty="0"/>
              <a:t>Do any data types have inconsistent or unexpected distributions of users by method? </a:t>
            </a:r>
          </a:p>
          <a:p>
            <a:r>
              <a:rPr lang="en-US" dirty="0"/>
              <a:t>Comparing Reporting Rates: </a:t>
            </a:r>
          </a:p>
          <a:p>
            <a:pPr lvl="1">
              <a:buFont typeface="Courier New" panose="02070309020205020404" pitchFamily="49" charset="0"/>
              <a:buChar char="o"/>
            </a:pPr>
            <a:r>
              <a:rPr lang="en-US" dirty="0"/>
              <a:t>Which data type's reporting rates are highest and most consistent over time? </a:t>
            </a:r>
          </a:p>
          <a:p>
            <a:pPr lvl="1">
              <a:buFont typeface="Courier New" panose="02070309020205020404" pitchFamily="49" charset="0"/>
              <a:buChar char="o"/>
            </a:pPr>
            <a:r>
              <a:rPr lang="en-US" dirty="0"/>
              <a:t>Do any data types have particularly low or variable reporting rates? </a:t>
            </a:r>
          </a:p>
          <a:p>
            <a:endParaRPr lang="en-US" dirty="0"/>
          </a:p>
        </p:txBody>
      </p:sp>
      <p:sp>
        <p:nvSpPr>
          <p:cNvPr id="3" name="Text Placeholder 2"/>
          <p:cNvSpPr>
            <a:spLocks noGrp="1"/>
          </p:cNvSpPr>
          <p:nvPr>
            <p:ph type="body" sz="quarter" idx="11"/>
          </p:nvPr>
        </p:nvSpPr>
        <p:spPr>
          <a:xfrm>
            <a:off x="486095" y="996475"/>
            <a:ext cx="6830291" cy="634814"/>
          </a:xfrm>
        </p:spPr>
        <p:txBody>
          <a:bodyPr/>
          <a:lstStyle/>
          <a:p>
            <a:r>
              <a:rPr lang="en-US" sz="3600" b="0" dirty="0">
                <a:solidFill>
                  <a:srgbClr val="69BC9E"/>
                </a:solidFill>
              </a:rPr>
              <a:t>Review Graphs</a:t>
            </a:r>
          </a:p>
        </p:txBody>
      </p:sp>
    </p:spTree>
    <p:extLst>
      <p:ext uri="{BB962C8B-B14F-4D97-AF65-F5344CB8AC3E}">
        <p14:creationId xmlns:p14="http://schemas.microsoft.com/office/powerpoint/2010/main" val="3450837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Data type with trend consistency with FPET and surveys  </a:t>
            </a:r>
          </a:p>
          <a:p>
            <a:r>
              <a:rPr lang="en-US" dirty="0"/>
              <a:t>Data type with annual growth rate consistency with FPET and surveys</a:t>
            </a:r>
          </a:p>
          <a:p>
            <a:r>
              <a:rPr lang="en-US" dirty="0"/>
              <a:t>Data type with highest and most consistent reporting rates  </a:t>
            </a:r>
          </a:p>
          <a:p>
            <a:r>
              <a:rPr lang="en-US" dirty="0"/>
              <a:t>Data type with trend after the last survey that best reflects current efforts in FP</a:t>
            </a:r>
          </a:p>
          <a:p>
            <a:endParaRPr lang="en-US" dirty="0"/>
          </a:p>
        </p:txBody>
      </p:sp>
      <p:sp>
        <p:nvSpPr>
          <p:cNvPr id="3" name="Text Placeholder 2"/>
          <p:cNvSpPr>
            <a:spLocks noGrp="1"/>
          </p:cNvSpPr>
          <p:nvPr>
            <p:ph type="body" sz="quarter" idx="14"/>
          </p:nvPr>
        </p:nvSpPr>
        <p:spPr>
          <a:xfrm>
            <a:off x="406898" y="1073741"/>
            <a:ext cx="7938612" cy="837214"/>
          </a:xfrm>
        </p:spPr>
        <p:txBody>
          <a:bodyPr/>
          <a:lstStyle/>
          <a:p>
            <a:r>
              <a:rPr lang="en-US" dirty="0"/>
              <a:t>Making Final Decisions about Service Statistic EMU</a:t>
            </a:r>
          </a:p>
        </p:txBody>
      </p:sp>
    </p:spTree>
    <p:extLst>
      <p:ext uri="{BB962C8B-B14F-4D97-AF65-F5344CB8AC3E}">
        <p14:creationId xmlns:p14="http://schemas.microsoft.com/office/powerpoint/2010/main" val="408481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86094" y="1712053"/>
            <a:ext cx="7519061" cy="2857500"/>
          </a:xfrm>
        </p:spPr>
        <p:txBody>
          <a:bodyPr/>
          <a:lstStyle/>
          <a:p>
            <a:r>
              <a:rPr lang="en-US" dirty="0"/>
              <a:t>Display, review, and discuss the final output results.</a:t>
            </a:r>
          </a:p>
          <a:p>
            <a:r>
              <a:rPr lang="en-US" dirty="0"/>
              <a:t>Determine indicators with data inconsistencies.</a:t>
            </a:r>
          </a:p>
          <a:p>
            <a:r>
              <a:rPr lang="en-US" dirty="0"/>
              <a:t>Identify the regions with data quality issues.</a:t>
            </a:r>
          </a:p>
          <a:p>
            <a:endParaRPr lang="en-US" dirty="0"/>
          </a:p>
        </p:txBody>
      </p:sp>
      <p:sp>
        <p:nvSpPr>
          <p:cNvPr id="3" name="Text Placeholder 2"/>
          <p:cNvSpPr>
            <a:spLocks noGrp="1"/>
          </p:cNvSpPr>
          <p:nvPr>
            <p:ph type="body" sz="quarter" idx="11"/>
          </p:nvPr>
        </p:nvSpPr>
        <p:spPr/>
        <p:txBody>
          <a:bodyPr/>
          <a:lstStyle/>
          <a:p>
            <a:r>
              <a:rPr lang="en-US" dirty="0"/>
              <a:t>Group Exercise</a:t>
            </a:r>
          </a:p>
        </p:txBody>
      </p:sp>
    </p:spTree>
    <p:extLst>
      <p:ext uri="{BB962C8B-B14F-4D97-AF65-F5344CB8AC3E}">
        <p14:creationId xmlns:p14="http://schemas.microsoft.com/office/powerpoint/2010/main" val="69320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148</TotalTime>
  <Words>255</Words>
  <Application>Microsoft Office PowerPoint</Application>
  <PresentationFormat>On-screen Show (4:3)</PresentationFormat>
  <Paragraphs>40</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Courier New</vt:lpstr>
      <vt:lpstr>Franklin Gothic Medium</vt:lpstr>
      <vt:lpstr>Futura LT Pro Book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31</cp:revision>
  <dcterms:created xsi:type="dcterms:W3CDTF">2019-05-28T18:26:11Z</dcterms:created>
  <dcterms:modified xsi:type="dcterms:W3CDTF">2021-03-16T15:02:03Z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