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2"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BFCBE3-FF21-4FD6-80C8-3EFD85855BBD}" v="1" dt="2021-02-16T19:33:11.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7EBFCBE3-FF21-4FD6-80C8-3EFD85855BBD}"/>
    <pc:docChg chg="custSel modSld">
      <pc:chgData name="Gretchen Tremont" userId="b03e7c71-df36-495a-b721-4832b2128a5e" providerId="ADAL" clId="{7EBFCBE3-FF21-4FD6-80C8-3EFD85855BBD}" dt="2021-02-16T19:33:11.748" v="2"/>
      <pc:docMkLst>
        <pc:docMk/>
      </pc:docMkLst>
      <pc:sldChg chg="modSp">
        <pc:chgData name="Gretchen Tremont" userId="b03e7c71-df36-495a-b721-4832b2128a5e" providerId="ADAL" clId="{7EBFCBE3-FF21-4FD6-80C8-3EFD85855BBD}" dt="2021-02-16T19:33:11.748" v="2"/>
        <pc:sldMkLst>
          <pc:docMk/>
          <pc:sldMk cId="2701027187" sldId="258"/>
        </pc:sldMkLst>
        <pc:spChg chg="mod">
          <ac:chgData name="Gretchen Tremont" userId="b03e7c71-df36-495a-b721-4832b2128a5e" providerId="ADAL" clId="{7EBFCBE3-FF21-4FD6-80C8-3EFD85855BBD}" dt="2021-02-16T19:33:11.748" v="2"/>
          <ac:spMkLst>
            <pc:docMk/>
            <pc:sldMk cId="2701027187" sldId="258"/>
            <ac:spMk id="2" creationId="{3AA1434B-C38C-4F2F-AB77-3D6F9EAEA9D4}"/>
          </ac:spMkLst>
        </pc:spChg>
      </pc:sldChg>
      <pc:sldChg chg="modSp delCm">
        <pc:chgData name="Gretchen Tremont" userId="b03e7c71-df36-495a-b721-4832b2128a5e" providerId="ADAL" clId="{7EBFCBE3-FF21-4FD6-80C8-3EFD85855BBD}" dt="2021-02-16T19:33:11.748" v="2"/>
        <pc:sldMkLst>
          <pc:docMk/>
          <pc:sldMk cId="2130739159" sldId="265"/>
        </pc:sldMkLst>
        <pc:spChg chg="mod">
          <ac:chgData name="Gretchen Tremont" userId="b03e7c71-df36-495a-b721-4832b2128a5e" providerId="ADAL" clId="{7EBFCBE3-FF21-4FD6-80C8-3EFD85855BBD}" dt="2021-02-16T19:33:11.748" v="2"/>
          <ac:spMkLst>
            <pc:docMk/>
            <pc:sldMk cId="2130739159" sldId="265"/>
            <ac:spMk id="2" creationId="{F5705D0D-D025-434C-8021-6EB57C5735C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24F6FF-69F4-4EA8-A145-F4EFDEC8516D}"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E6992-D222-4F2F-BBCC-99AB0EB735EE}" type="slidenum">
              <a:rPr lang="en-US" smtClean="0"/>
              <a:t>‹#›</a:t>
            </a:fld>
            <a:endParaRPr lang="en-US" dirty="0"/>
          </a:p>
        </p:txBody>
      </p:sp>
    </p:spTree>
    <p:extLst>
      <p:ext uri="{BB962C8B-B14F-4D97-AF65-F5344CB8AC3E}">
        <p14:creationId xmlns:p14="http://schemas.microsoft.com/office/powerpoint/2010/main" val="202138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1</a:t>
            </a:fld>
            <a:endParaRPr lang="en-US" dirty="0"/>
          </a:p>
        </p:txBody>
      </p:sp>
    </p:spTree>
    <p:extLst>
      <p:ext uri="{BB962C8B-B14F-4D97-AF65-F5344CB8AC3E}">
        <p14:creationId xmlns:p14="http://schemas.microsoft.com/office/powerpoint/2010/main" val="419490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2</a:t>
            </a:fld>
            <a:endParaRPr lang="en-US" dirty="0"/>
          </a:p>
        </p:txBody>
      </p:sp>
    </p:spTree>
    <p:extLst>
      <p:ext uri="{BB962C8B-B14F-4D97-AF65-F5344CB8AC3E}">
        <p14:creationId xmlns:p14="http://schemas.microsoft.com/office/powerpoint/2010/main" val="161837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3</a:t>
            </a:fld>
            <a:endParaRPr lang="en-US" dirty="0"/>
          </a:p>
        </p:txBody>
      </p:sp>
    </p:spTree>
    <p:extLst>
      <p:ext uri="{BB962C8B-B14F-4D97-AF65-F5344CB8AC3E}">
        <p14:creationId xmlns:p14="http://schemas.microsoft.com/office/powerpoint/2010/main" val="2538622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4</a:t>
            </a:fld>
            <a:endParaRPr lang="en-US" dirty="0"/>
          </a:p>
        </p:txBody>
      </p:sp>
    </p:spTree>
    <p:extLst>
      <p:ext uri="{BB962C8B-B14F-4D97-AF65-F5344CB8AC3E}">
        <p14:creationId xmlns:p14="http://schemas.microsoft.com/office/powerpoint/2010/main" val="191602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5</a:t>
            </a:fld>
            <a:endParaRPr lang="en-US" dirty="0"/>
          </a:p>
        </p:txBody>
      </p:sp>
    </p:spTree>
    <p:extLst>
      <p:ext uri="{BB962C8B-B14F-4D97-AF65-F5344CB8AC3E}">
        <p14:creationId xmlns:p14="http://schemas.microsoft.com/office/powerpoint/2010/main" val="1672747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6</a:t>
            </a:fld>
            <a:endParaRPr lang="en-US" dirty="0"/>
          </a:p>
        </p:txBody>
      </p:sp>
    </p:spTree>
    <p:extLst>
      <p:ext uri="{BB962C8B-B14F-4D97-AF65-F5344CB8AC3E}">
        <p14:creationId xmlns:p14="http://schemas.microsoft.com/office/powerpoint/2010/main" val="84102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7</a:t>
            </a:fld>
            <a:endParaRPr lang="en-US" dirty="0"/>
          </a:p>
        </p:txBody>
      </p:sp>
    </p:spTree>
    <p:extLst>
      <p:ext uri="{BB962C8B-B14F-4D97-AF65-F5344CB8AC3E}">
        <p14:creationId xmlns:p14="http://schemas.microsoft.com/office/powerpoint/2010/main" val="289631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57224" y="602860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511618"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0939" y="6204701"/>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558049" y="595110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78389" y="612719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588857" y="5926225"/>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417613"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93016" y="6102318"/>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SS to EMU: Output Review</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756064"/>
            <a:ext cx="8396280" cy="2590800"/>
          </a:xfrm>
        </p:spPr>
        <p:txBody>
          <a:bodyPr/>
          <a:lstStyle/>
          <a:p>
            <a:pPr lvl="0"/>
            <a:r>
              <a:rPr lang="en-US" dirty="0"/>
              <a:t>Use the SS to EMU tool-generated graphs to make visual comparisons.</a:t>
            </a:r>
          </a:p>
          <a:p>
            <a:pPr lvl="0"/>
            <a:r>
              <a:rPr lang="en-US" dirty="0"/>
              <a:t>Describe the data trends per method.</a:t>
            </a:r>
          </a:p>
          <a:p>
            <a:pPr lvl="0"/>
            <a:r>
              <a:rPr lang="en-US" dirty="0"/>
              <a:t>Identify differences between data service statistics.</a:t>
            </a:r>
          </a:p>
          <a:p>
            <a:pPr lvl="0"/>
            <a:r>
              <a:rPr lang="en-US" dirty="0"/>
              <a:t>Compare the data from service statistics and surveys.</a:t>
            </a:r>
          </a:p>
          <a:p>
            <a:pPr lvl="0"/>
            <a:r>
              <a:rPr lang="en-US" dirty="0"/>
              <a:t>Explain the differences in trend intervals.</a:t>
            </a:r>
          </a:p>
          <a:p>
            <a:r>
              <a:rPr lang="en-US" dirty="0"/>
              <a:t>Understand the overall trend from the EMU compared with the trend from survey data.</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p:txBody>
          <a:bodyPr/>
          <a:lstStyle/>
          <a:p>
            <a:r>
              <a:rPr lang="en-US" sz="2600" dirty="0"/>
              <a:t>Review the graphs. </a:t>
            </a:r>
          </a:p>
          <a:p>
            <a:r>
              <a:rPr lang="en-US" sz="2600" dirty="0"/>
              <a:t>Compare the adjusted and unadjusted estimates of users. </a:t>
            </a:r>
          </a:p>
          <a:p>
            <a:r>
              <a:rPr lang="en-US" sz="2600" dirty="0"/>
              <a:t>Assess the improvement of the estimates with the private sector adjustment. </a:t>
            </a:r>
          </a:p>
          <a:p>
            <a:r>
              <a:rPr lang="en-US" sz="2600" dirty="0"/>
              <a:t>Review the adjusted or unadjusted values alignment with the UNPD FPET and method mix from surveys.</a:t>
            </a:r>
          </a:p>
          <a:p>
            <a:r>
              <a:rPr lang="en-US" sz="2600" dirty="0"/>
              <a:t>Revisit the private sector adjustment if estimates of users are distorted.</a:t>
            </a:r>
          </a:p>
          <a:p>
            <a:r>
              <a:rPr lang="en-US" sz="2600" dirty="0"/>
              <a:t>Make changes to the adjustment factors.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1073741"/>
            <a:ext cx="8072084" cy="837214"/>
          </a:xfrm>
        </p:spPr>
        <p:txBody>
          <a:bodyPr/>
          <a:lstStyle/>
          <a:p>
            <a:r>
              <a:rPr lang="en-US" dirty="0"/>
              <a:t>Impact of the Private Sector Adjustment on Outputs</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Trend by methods</a:t>
            </a:r>
          </a:p>
          <a:p>
            <a:r>
              <a:rPr lang="en-US" dirty="0"/>
              <a:t>Method mix data consistency between service statistics and surveys</a:t>
            </a:r>
          </a:p>
          <a:p>
            <a:r>
              <a:rPr lang="en-US" dirty="0"/>
              <a:t>Difference between service statistics and survey data</a:t>
            </a:r>
          </a:p>
          <a:p>
            <a:r>
              <a:rPr lang="en-US" dirty="0"/>
              <a:t>Overall trend from the EMU compared with trends from surveys (if available) or from the UNPD FPET</a:t>
            </a:r>
          </a:p>
          <a:p>
            <a:r>
              <a:rPr lang="en-US" dirty="0"/>
              <a:t>Growth rate from EMU compared with surveys or modeled estimates?</a:t>
            </a:r>
          </a:p>
          <a:p>
            <a:endParaRPr lang="en-US" dirty="0"/>
          </a:p>
        </p:txBody>
      </p:sp>
      <p:sp>
        <p:nvSpPr>
          <p:cNvPr id="3" name="Text Placeholder 2"/>
          <p:cNvSpPr>
            <a:spLocks noGrp="1"/>
          </p:cNvSpPr>
          <p:nvPr>
            <p:ph type="body" sz="quarter" idx="14"/>
          </p:nvPr>
        </p:nvSpPr>
        <p:spPr>
          <a:xfrm>
            <a:off x="406898" y="1073741"/>
            <a:ext cx="8292485" cy="837214"/>
          </a:xfrm>
        </p:spPr>
        <p:txBody>
          <a:bodyPr/>
          <a:lstStyle/>
          <a:p>
            <a:r>
              <a:rPr lang="en-US" dirty="0"/>
              <a:t>Compare Trends and Comparability of the Service Statistics to Survey Data</a:t>
            </a:r>
          </a:p>
        </p:txBody>
      </p:sp>
    </p:spTree>
    <p:extLst>
      <p:ext uri="{BB962C8B-B14F-4D97-AF65-F5344CB8AC3E}">
        <p14:creationId xmlns:p14="http://schemas.microsoft.com/office/powerpoint/2010/main" val="209897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2268536"/>
            <a:ext cx="8292485" cy="4337090"/>
          </a:xfrm>
        </p:spPr>
        <p:txBody>
          <a:bodyPr/>
          <a:lstStyle/>
          <a:p>
            <a:r>
              <a:rPr lang="en-US" dirty="0"/>
              <a:t>Ensure that the system automatically excludes service statistics data on condoms from the EMU calculation.</a:t>
            </a:r>
          </a:p>
          <a:p>
            <a:r>
              <a:rPr lang="en-US" dirty="0"/>
              <a:t>Data are excluded because:</a:t>
            </a:r>
          </a:p>
          <a:p>
            <a:pPr lvl="1">
              <a:buFont typeface="Courier New" panose="02070309020205020404" pitchFamily="49" charset="0"/>
              <a:buChar char="o"/>
            </a:pPr>
            <a:r>
              <a:rPr lang="en-US" dirty="0"/>
              <a:t>Condoms are distributed for other uses besides FP.</a:t>
            </a:r>
          </a:p>
          <a:p>
            <a:pPr lvl="2">
              <a:buFont typeface="Wingdings" panose="05000000000000000000" pitchFamily="2" charset="2"/>
              <a:buChar char="§"/>
            </a:pPr>
            <a:r>
              <a:rPr lang="en-US" dirty="0"/>
              <a:t>Prevention of HIV or other sexually transmitted infections  </a:t>
            </a:r>
          </a:p>
          <a:p>
            <a:pPr lvl="1">
              <a:buFont typeface="Courier New" panose="02070309020205020404" pitchFamily="49" charset="0"/>
              <a:buChar char="o"/>
            </a:pPr>
            <a:r>
              <a:rPr lang="en-US" dirty="0"/>
              <a:t>Method of collecting the number of condoms distributed varies from other methods.</a:t>
            </a:r>
          </a:p>
          <a:p>
            <a:pPr lvl="2">
              <a:buFont typeface="Wingdings" panose="05000000000000000000" pitchFamily="2" charset="2"/>
              <a:buChar char="§"/>
            </a:pPr>
            <a:r>
              <a:rPr lang="en-US" dirty="0"/>
              <a:t>Unit distributed can be a box or individual condoms</a:t>
            </a:r>
          </a:p>
          <a:p>
            <a:pPr lvl="1">
              <a:buFont typeface="Courier New" panose="02070309020205020404" pitchFamily="49" charset="0"/>
              <a:buChar char="o"/>
            </a:pPr>
            <a:r>
              <a:rPr lang="en-US" dirty="0">
                <a:ea typeface="Calibri" panose="020F0502020204030204" pitchFamily="34" charset="0"/>
              </a:rPr>
              <a:t>Condom distribution may not always guarantee use.</a:t>
            </a:r>
            <a:endParaRPr lang="en-US" dirty="0"/>
          </a:p>
          <a:p>
            <a:endParaRPr lang="en-US" dirty="0"/>
          </a:p>
        </p:txBody>
      </p:sp>
      <p:sp>
        <p:nvSpPr>
          <p:cNvPr id="3" name="Text Placeholder 2"/>
          <p:cNvSpPr>
            <a:spLocks noGrp="1"/>
          </p:cNvSpPr>
          <p:nvPr>
            <p:ph type="body" sz="quarter" idx="14"/>
          </p:nvPr>
        </p:nvSpPr>
        <p:spPr>
          <a:xfrm>
            <a:off x="406898" y="1073741"/>
            <a:ext cx="7673073" cy="837214"/>
          </a:xfrm>
        </p:spPr>
        <p:txBody>
          <a:bodyPr/>
          <a:lstStyle/>
          <a:p>
            <a:r>
              <a:rPr lang="en-US" dirty="0"/>
              <a:t>Confirm Exclusion of Condom Data from EMU Calculation</a:t>
            </a:r>
          </a:p>
        </p:txBody>
      </p:sp>
    </p:spTree>
    <p:extLst>
      <p:ext uri="{BB962C8B-B14F-4D97-AF65-F5344CB8AC3E}">
        <p14:creationId xmlns:p14="http://schemas.microsoft.com/office/powerpoint/2010/main" val="1624341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a:t>Ask participants to display and review the output results.</a:t>
            </a:r>
          </a:p>
        </p:txBody>
      </p:sp>
      <p:sp>
        <p:nvSpPr>
          <p:cNvPr id="3" name="Text Placeholder 2"/>
          <p:cNvSpPr>
            <a:spLocks noGrp="1"/>
          </p:cNvSpPr>
          <p:nvPr>
            <p:ph type="body" sz="quarter" idx="11"/>
          </p:nvPr>
        </p:nvSpPr>
        <p:spPr/>
        <p:txBody>
          <a:bodyPr/>
          <a:lstStyle/>
          <a:p>
            <a:r>
              <a:rPr lang="en-US" dirty="0"/>
              <a:t>Group Exercise</a:t>
            </a:r>
          </a:p>
        </p:txBody>
      </p:sp>
    </p:spTree>
    <p:extLst>
      <p:ext uri="{BB962C8B-B14F-4D97-AF65-F5344CB8AC3E}">
        <p14:creationId xmlns:p14="http://schemas.microsoft.com/office/powerpoint/2010/main" val="198040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2.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A83AB-7F46-4BB6-AFF8-34082BEF2AE0}">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179</TotalTime>
  <Words>297</Words>
  <Application>Microsoft Office PowerPoint</Application>
  <PresentationFormat>On-screen Show (4:3)</PresentationFormat>
  <Paragraphs>41</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Century Gothic</vt:lpstr>
      <vt:lpstr>Courier New</vt:lpstr>
      <vt:lpstr>Franklin Gothic Medium</vt:lpstr>
      <vt:lpstr>Futura LT Pro Book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35</cp:revision>
  <dcterms:created xsi:type="dcterms:W3CDTF">2019-05-28T18:26:11Z</dcterms:created>
  <dcterms:modified xsi:type="dcterms:W3CDTF">2021-03-16T15:00:36Z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