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8" r:id="rId6"/>
    <p:sldId id="264" r:id="rId7"/>
    <p:sldId id="266" r:id="rId8"/>
    <p:sldId id="267"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FE52AB-61CF-47E7-B856-2E6806DEDC5D}" v="1" dt="2021-02-16T19:30:29.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14FE52AB-61CF-47E7-B856-2E6806DEDC5D}"/>
    <pc:docChg chg="custSel modSld">
      <pc:chgData name="Gretchen Tremont" userId="b03e7c71-df36-495a-b721-4832b2128a5e" providerId="ADAL" clId="{14FE52AB-61CF-47E7-B856-2E6806DEDC5D}" dt="2021-02-16T19:30:29.178" v="2"/>
      <pc:docMkLst>
        <pc:docMk/>
      </pc:docMkLst>
      <pc:sldChg chg="modSp">
        <pc:chgData name="Gretchen Tremont" userId="b03e7c71-df36-495a-b721-4832b2128a5e" providerId="ADAL" clId="{14FE52AB-61CF-47E7-B856-2E6806DEDC5D}" dt="2021-02-16T19:30:29.178" v="2"/>
        <pc:sldMkLst>
          <pc:docMk/>
          <pc:sldMk cId="2701027187" sldId="258"/>
        </pc:sldMkLst>
        <pc:spChg chg="mod">
          <ac:chgData name="Gretchen Tremont" userId="b03e7c71-df36-495a-b721-4832b2128a5e" providerId="ADAL" clId="{14FE52AB-61CF-47E7-B856-2E6806DEDC5D}" dt="2021-02-16T19:30:29.178" v="2"/>
          <ac:spMkLst>
            <pc:docMk/>
            <pc:sldMk cId="2701027187" sldId="258"/>
            <ac:spMk id="2" creationId="{3AA1434B-C38C-4F2F-AB77-3D6F9EAEA9D4}"/>
          </ac:spMkLst>
        </pc:spChg>
      </pc:sldChg>
      <pc:sldChg chg="modSp">
        <pc:chgData name="Gretchen Tremont" userId="b03e7c71-df36-495a-b721-4832b2128a5e" providerId="ADAL" clId="{14FE52AB-61CF-47E7-B856-2E6806DEDC5D}" dt="2021-02-16T19:30:29.178" v="2"/>
        <pc:sldMkLst>
          <pc:docMk/>
          <pc:sldMk cId="3280325522" sldId="264"/>
        </pc:sldMkLst>
        <pc:spChg chg="mod">
          <ac:chgData name="Gretchen Tremont" userId="b03e7c71-df36-495a-b721-4832b2128a5e" providerId="ADAL" clId="{14FE52AB-61CF-47E7-B856-2E6806DEDC5D}" dt="2021-02-16T19:30:29.178" v="2"/>
          <ac:spMkLst>
            <pc:docMk/>
            <pc:sldMk cId="3280325522" sldId="264"/>
            <ac:spMk id="3" creationId="{4A2A280A-5BC7-4C57-A652-3D1884BAC1CF}"/>
          </ac:spMkLst>
        </pc:spChg>
      </pc:sldChg>
      <pc:sldChg chg="delCm">
        <pc:chgData name="Gretchen Tremont" userId="b03e7c71-df36-495a-b721-4832b2128a5e" providerId="ADAL" clId="{14FE52AB-61CF-47E7-B856-2E6806DEDC5D}" dt="2021-02-15T18:14:50.681" v="1" actId="1592"/>
        <pc:sldMkLst>
          <pc:docMk/>
          <pc:sldMk cId="2130739159" sldId="265"/>
        </pc:sldMkLst>
      </pc:sldChg>
      <pc:sldChg chg="modSp">
        <pc:chgData name="Gretchen Tremont" userId="b03e7c71-df36-495a-b721-4832b2128a5e" providerId="ADAL" clId="{14FE52AB-61CF-47E7-B856-2E6806DEDC5D}" dt="2021-02-16T19:30:29.178" v="2"/>
        <pc:sldMkLst>
          <pc:docMk/>
          <pc:sldMk cId="3096219696" sldId="266"/>
        </pc:sldMkLst>
        <pc:spChg chg="mod">
          <ac:chgData name="Gretchen Tremont" userId="b03e7c71-df36-495a-b721-4832b2128a5e" providerId="ADAL" clId="{14FE52AB-61CF-47E7-B856-2E6806DEDC5D}" dt="2021-02-16T19:30:29.178" v="2"/>
          <ac:spMkLst>
            <pc:docMk/>
            <pc:sldMk cId="3096219696" sldId="266"/>
            <ac:spMk id="3" creationId="{00000000-0000-0000-0000-000000000000}"/>
          </ac:spMkLst>
        </pc:spChg>
      </pc:sldChg>
      <pc:sldChg chg="modSp">
        <pc:chgData name="Gretchen Tremont" userId="b03e7c71-df36-495a-b721-4832b2128a5e" providerId="ADAL" clId="{14FE52AB-61CF-47E7-B856-2E6806DEDC5D}" dt="2021-02-16T19:30:29.178" v="2"/>
        <pc:sldMkLst>
          <pc:docMk/>
          <pc:sldMk cId="3969857512" sldId="267"/>
        </pc:sldMkLst>
        <pc:spChg chg="mod">
          <ac:chgData name="Gretchen Tremont" userId="b03e7c71-df36-495a-b721-4832b2128a5e" providerId="ADAL" clId="{14FE52AB-61CF-47E7-B856-2E6806DEDC5D}" dt="2021-02-16T19:30:29.178" v="2"/>
          <ac:spMkLst>
            <pc:docMk/>
            <pc:sldMk cId="3969857512" sldId="26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24D9C-0C99-4DCB-AD57-F58B6DAABE9C}"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50FA7-C692-4BE6-A09C-1C7FE9680801}" type="slidenum">
              <a:rPr lang="en-US" smtClean="0"/>
              <a:t>‹#›</a:t>
            </a:fld>
            <a:endParaRPr lang="en-US" dirty="0"/>
          </a:p>
        </p:txBody>
      </p:sp>
    </p:spTree>
    <p:extLst>
      <p:ext uri="{BB962C8B-B14F-4D97-AF65-F5344CB8AC3E}">
        <p14:creationId xmlns:p14="http://schemas.microsoft.com/office/powerpoint/2010/main" val="3616547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1</a:t>
            </a:fld>
            <a:endParaRPr lang="en-US" dirty="0"/>
          </a:p>
        </p:txBody>
      </p:sp>
    </p:spTree>
    <p:extLst>
      <p:ext uri="{BB962C8B-B14F-4D97-AF65-F5344CB8AC3E}">
        <p14:creationId xmlns:p14="http://schemas.microsoft.com/office/powerpoint/2010/main" val="2340809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2</a:t>
            </a:fld>
            <a:endParaRPr lang="en-US" dirty="0"/>
          </a:p>
        </p:txBody>
      </p:sp>
    </p:spTree>
    <p:extLst>
      <p:ext uri="{BB962C8B-B14F-4D97-AF65-F5344CB8AC3E}">
        <p14:creationId xmlns:p14="http://schemas.microsoft.com/office/powerpoint/2010/main" val="1931000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3</a:t>
            </a:fld>
            <a:endParaRPr lang="en-US" dirty="0"/>
          </a:p>
        </p:txBody>
      </p:sp>
    </p:spTree>
    <p:extLst>
      <p:ext uri="{BB962C8B-B14F-4D97-AF65-F5344CB8AC3E}">
        <p14:creationId xmlns:p14="http://schemas.microsoft.com/office/powerpoint/2010/main" val="743981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4</a:t>
            </a:fld>
            <a:endParaRPr lang="en-US" dirty="0"/>
          </a:p>
        </p:txBody>
      </p:sp>
    </p:spTree>
    <p:extLst>
      <p:ext uri="{BB962C8B-B14F-4D97-AF65-F5344CB8AC3E}">
        <p14:creationId xmlns:p14="http://schemas.microsoft.com/office/powerpoint/2010/main" val="1964115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5</a:t>
            </a:fld>
            <a:endParaRPr lang="en-US" dirty="0"/>
          </a:p>
        </p:txBody>
      </p:sp>
    </p:spTree>
    <p:extLst>
      <p:ext uri="{BB962C8B-B14F-4D97-AF65-F5344CB8AC3E}">
        <p14:creationId xmlns:p14="http://schemas.microsoft.com/office/powerpoint/2010/main" val="2686296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50FA7-C692-4BE6-A09C-1C7FE9680801}" type="slidenum">
              <a:rPr lang="en-US" smtClean="0"/>
              <a:t>6</a:t>
            </a:fld>
            <a:endParaRPr lang="en-US" dirty="0"/>
          </a:p>
        </p:txBody>
      </p:sp>
    </p:spTree>
    <p:extLst>
      <p:ext uri="{BB962C8B-B14F-4D97-AF65-F5344CB8AC3E}">
        <p14:creationId xmlns:p14="http://schemas.microsoft.com/office/powerpoint/2010/main" val="2039845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7"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5050003"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12AB3047-76FE-4F7C-B5E2-FB3BFBE8F01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6550"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52052" y="589628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48A010A4-7F68-4F51-A975-94B64441BCB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50913" y="607237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815084" y="5958675"/>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5186734"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9A2D2142-AB81-4C6B-8D66-103D9CB29B5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22670" y="6134768"/>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31" y="4555958"/>
            <a:ext cx="8127406" cy="805343"/>
          </a:xfrm>
        </p:spPr>
        <p:txBody>
          <a:bodyPr/>
          <a:lstStyle/>
          <a:p>
            <a:r>
              <a:rPr lang="en-US" dirty="0"/>
              <a:t>Introduction to Service Statistics to Estimated Modern Use Tool</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7" y="1841519"/>
            <a:ext cx="8022207" cy="2590800"/>
          </a:xfrm>
        </p:spPr>
        <p:txBody>
          <a:bodyPr/>
          <a:lstStyle/>
          <a:p>
            <a:r>
              <a:rPr lang="en-US" dirty="0"/>
              <a:t>Understand the reason to use </a:t>
            </a:r>
            <a:r>
              <a:rPr lang="en-US"/>
              <a:t>the SS to EMU </a:t>
            </a:r>
            <a:r>
              <a:rPr lang="en-US" dirty="0"/>
              <a:t>tool.</a:t>
            </a:r>
          </a:p>
          <a:p>
            <a:r>
              <a:rPr lang="en-US" dirty="0"/>
              <a:t>Describe the components of </a:t>
            </a:r>
            <a:r>
              <a:rPr lang="en-US"/>
              <a:t>the SS to EMU </a:t>
            </a:r>
            <a:r>
              <a:rPr lang="en-US" dirty="0"/>
              <a:t>tool.</a:t>
            </a:r>
          </a:p>
          <a:p>
            <a:r>
              <a:rPr lang="en-US" dirty="0"/>
              <a:t>Define and identify the type of data to be used in </a:t>
            </a:r>
            <a:r>
              <a:rPr lang="en-US"/>
              <a:t>the SS to EMU </a:t>
            </a:r>
            <a:r>
              <a:rPr lang="en-US" dirty="0"/>
              <a:t>tool.</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910955"/>
            <a:ext cx="8292485" cy="2590800"/>
          </a:xfrm>
        </p:spPr>
        <p:txBody>
          <a:bodyPr/>
          <a:lstStyle/>
          <a:p>
            <a:r>
              <a:rPr lang="en-US" dirty="0"/>
              <a:t>Review FP service statistics data.</a:t>
            </a:r>
          </a:p>
          <a:p>
            <a:r>
              <a:rPr lang="en-US" dirty="0"/>
              <a:t>Compare FP service data against modern contraceptive prevalence rate (mCPR) trends from surveys or other modeled estimates of mCPR.</a:t>
            </a:r>
          </a:p>
          <a:p>
            <a:r>
              <a:rPr lang="en-US" dirty="0"/>
              <a:t>Identify indicators or data elements with quality problems.</a:t>
            </a:r>
          </a:p>
          <a:p>
            <a:r>
              <a:rPr lang="en-US" dirty="0"/>
              <a:t>Inform where data quality problems are located. </a:t>
            </a:r>
          </a:p>
          <a:p>
            <a:r>
              <a:rPr lang="en-US" dirty="0"/>
              <a:t>Determine whether problems are limited to specific regions and/or certain methods.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Purpose of </a:t>
            </a:r>
            <a:r>
              <a:rPr lang="en-US"/>
              <a:t>the SS to EMU </a:t>
            </a:r>
            <a:r>
              <a:rPr lang="en-US" dirty="0"/>
              <a:t>Tool</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Data entry</a:t>
            </a:r>
          </a:p>
          <a:p>
            <a:r>
              <a:rPr lang="en-US" dirty="0"/>
              <a:t>Output review</a:t>
            </a:r>
          </a:p>
          <a:p>
            <a:endParaRPr lang="en-US" dirty="0"/>
          </a:p>
        </p:txBody>
      </p:sp>
      <p:sp>
        <p:nvSpPr>
          <p:cNvPr id="3" name="Text Placeholder 2"/>
          <p:cNvSpPr>
            <a:spLocks noGrp="1"/>
          </p:cNvSpPr>
          <p:nvPr>
            <p:ph type="body" sz="quarter" idx="14"/>
          </p:nvPr>
        </p:nvSpPr>
        <p:spPr/>
        <p:txBody>
          <a:bodyPr/>
          <a:lstStyle/>
          <a:p>
            <a:r>
              <a:rPr lang="en-US" dirty="0"/>
              <a:t>Components of </a:t>
            </a:r>
            <a:r>
              <a:rPr lang="en-US"/>
              <a:t>the SS to EMU </a:t>
            </a:r>
            <a:r>
              <a:rPr lang="en-US" dirty="0"/>
              <a:t>Tool</a:t>
            </a:r>
          </a:p>
        </p:txBody>
      </p:sp>
    </p:spTree>
    <p:extLst>
      <p:ext uri="{BB962C8B-B14F-4D97-AF65-F5344CB8AC3E}">
        <p14:creationId xmlns:p14="http://schemas.microsoft.com/office/powerpoint/2010/main" val="309621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Service delivery aggregate routine data</a:t>
            </a:r>
          </a:p>
          <a:p>
            <a:r>
              <a:rPr lang="en-US" dirty="0"/>
              <a:t>Population data: </a:t>
            </a:r>
          </a:p>
          <a:p>
            <a:pPr lvl="1">
              <a:buFont typeface="Courier New" panose="02070309020205020404" pitchFamily="49" charset="0"/>
              <a:buChar char="o"/>
            </a:pPr>
            <a:r>
              <a:rPr lang="en-US" dirty="0"/>
              <a:t>National survey</a:t>
            </a:r>
          </a:p>
          <a:p>
            <a:pPr lvl="1">
              <a:buFont typeface="Courier New" panose="02070309020205020404" pitchFamily="49" charset="0"/>
              <a:buChar char="o"/>
            </a:pPr>
            <a:r>
              <a:rPr lang="en-US" dirty="0"/>
              <a:t>Demographic and Health Survey(s) (DHS)</a:t>
            </a:r>
          </a:p>
          <a:p>
            <a:pPr lvl="1">
              <a:buFont typeface="Courier New" panose="02070309020205020404" pitchFamily="49" charset="0"/>
              <a:buChar char="o"/>
            </a:pPr>
            <a:r>
              <a:rPr lang="en-US" dirty="0"/>
              <a:t>United Nations Development Programme (UNDP) mCPR estimates </a:t>
            </a:r>
          </a:p>
          <a:p>
            <a:pPr lvl="1">
              <a:buFont typeface="Courier New" panose="02070309020205020404" pitchFamily="49" charset="0"/>
              <a:buChar char="o"/>
            </a:pPr>
            <a:r>
              <a:rPr lang="en-US" dirty="0"/>
              <a:t>UNICEF Multiple Indicator Cluster Survey(s) (MICS)</a:t>
            </a:r>
          </a:p>
          <a:p>
            <a:pPr lvl="1">
              <a:buFont typeface="Courier New" panose="02070309020205020404" pitchFamily="49" charset="0"/>
              <a:buChar char="o"/>
            </a:pPr>
            <a:r>
              <a:rPr lang="en-US" dirty="0"/>
              <a:t>Other estimate surveys</a:t>
            </a:r>
          </a:p>
          <a:p>
            <a:endParaRPr lang="en-US" dirty="0"/>
          </a:p>
        </p:txBody>
      </p:sp>
      <p:sp>
        <p:nvSpPr>
          <p:cNvPr id="3" name="Text Placeholder 2"/>
          <p:cNvSpPr>
            <a:spLocks noGrp="1"/>
          </p:cNvSpPr>
          <p:nvPr>
            <p:ph type="body" sz="quarter" idx="14"/>
          </p:nvPr>
        </p:nvSpPr>
        <p:spPr>
          <a:xfrm>
            <a:off x="406897" y="1073741"/>
            <a:ext cx="8015885" cy="837214"/>
          </a:xfrm>
        </p:spPr>
        <p:txBody>
          <a:bodyPr/>
          <a:lstStyle/>
          <a:p>
            <a:r>
              <a:rPr lang="en-US" dirty="0"/>
              <a:t>Type of Data Used in the SS to EMU Tool</a:t>
            </a:r>
          </a:p>
        </p:txBody>
      </p:sp>
    </p:spTree>
    <p:extLst>
      <p:ext uri="{BB962C8B-B14F-4D97-AF65-F5344CB8AC3E}">
        <p14:creationId xmlns:p14="http://schemas.microsoft.com/office/powerpoint/2010/main" val="3969857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2B7A83AB-7F46-4BB6-AFF8-34082BEF2AE0}">
  <ds:schemaRefs>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165</TotalTime>
  <Words>193</Words>
  <Application>Microsoft Office PowerPoint</Application>
  <PresentationFormat>On-screen Show (4:3)</PresentationFormat>
  <Paragraphs>31</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33</cp:revision>
  <dcterms:created xsi:type="dcterms:W3CDTF">2019-05-28T18:26:11Z</dcterms:created>
  <dcterms:modified xsi:type="dcterms:W3CDTF">2021-03-16T14:57:46Z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