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65" r:id="rId5"/>
    <p:sldId id="258" r:id="rId6"/>
    <p:sldId id="264" r:id="rId7"/>
    <p:sldId id="266" r:id="rId8"/>
    <p:sldId id="259" r:id="rId9"/>
    <p:sldId id="267" r:id="rId10"/>
    <p:sldId id="268" r:id="rId11"/>
    <p:sldId id="269" r:id="rId12"/>
    <p:sldId id="262"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2" clrIdx="0">
    <p:extLst>
      <p:ext uri="{19B8F6BF-5375-455C-9EA6-DF929625EA0E}">
        <p15:presenceInfo xmlns:p15="http://schemas.microsoft.com/office/powerpoint/2012/main" userId="Sammy  Kvartun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C9E"/>
    <a:srgbClr val="F9A23D"/>
    <a:srgbClr val="0096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41C142-B5AB-424A-9B59-E903FF9BB418}" v="1" dt="2021-02-16T19:30:50.1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2" autoAdjust="0"/>
    <p:restoredTop sz="94660"/>
  </p:normalViewPr>
  <p:slideViewPr>
    <p:cSldViewPr snapToGrid="0">
      <p:cViewPr varScale="1">
        <p:scale>
          <a:sx n="112" d="100"/>
          <a:sy n="112" d="100"/>
        </p:scale>
        <p:origin x="1464" y="96"/>
      </p:cViewPr>
      <p:guideLst/>
    </p:cSldViewPr>
  </p:slideViewPr>
  <p:notesTextViewPr>
    <p:cViewPr>
      <p:scale>
        <a:sx n="1" d="1"/>
        <a:sy n="1" d="1"/>
      </p:scale>
      <p:origin x="0" y="0"/>
    </p:cViewPr>
  </p:notesTextViewPr>
  <p:notesViewPr>
    <p:cSldViewPr snapToGrid="0">
      <p:cViewPr varScale="1">
        <p:scale>
          <a:sx n="56" d="100"/>
          <a:sy n="56" d="100"/>
        </p:scale>
        <p:origin x="255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etchen Tremont" userId="b03e7c71-df36-495a-b721-4832b2128a5e" providerId="ADAL" clId="{2B41C142-B5AB-424A-9B59-E903FF9BB418}"/>
    <pc:docChg chg="custSel modSld">
      <pc:chgData name="Gretchen Tremont" userId="b03e7c71-df36-495a-b721-4832b2128a5e" providerId="ADAL" clId="{2B41C142-B5AB-424A-9B59-E903FF9BB418}" dt="2021-02-16T19:30:50.162" v="2"/>
      <pc:docMkLst>
        <pc:docMk/>
      </pc:docMkLst>
      <pc:sldChg chg="modSp">
        <pc:chgData name="Gretchen Tremont" userId="b03e7c71-df36-495a-b721-4832b2128a5e" providerId="ADAL" clId="{2B41C142-B5AB-424A-9B59-E903FF9BB418}" dt="2021-02-16T19:30:50.162" v="2"/>
        <pc:sldMkLst>
          <pc:docMk/>
          <pc:sldMk cId="1440022147" sldId="259"/>
        </pc:sldMkLst>
        <pc:spChg chg="mod">
          <ac:chgData name="Gretchen Tremont" userId="b03e7c71-df36-495a-b721-4832b2128a5e" providerId="ADAL" clId="{2B41C142-B5AB-424A-9B59-E903FF9BB418}" dt="2021-02-16T19:30:50.162" v="2"/>
          <ac:spMkLst>
            <pc:docMk/>
            <pc:sldMk cId="1440022147" sldId="259"/>
            <ac:spMk id="5" creationId="{00000000-0000-0000-0000-000000000000}"/>
          </ac:spMkLst>
        </pc:spChg>
      </pc:sldChg>
      <pc:sldChg chg="modSp">
        <pc:chgData name="Gretchen Tremont" userId="b03e7c71-df36-495a-b721-4832b2128a5e" providerId="ADAL" clId="{2B41C142-B5AB-424A-9B59-E903FF9BB418}" dt="2021-02-16T19:30:50.162" v="2"/>
        <pc:sldMkLst>
          <pc:docMk/>
          <pc:sldMk cId="3280325522" sldId="264"/>
        </pc:sldMkLst>
        <pc:spChg chg="mod">
          <ac:chgData name="Gretchen Tremont" userId="b03e7c71-df36-495a-b721-4832b2128a5e" providerId="ADAL" clId="{2B41C142-B5AB-424A-9B59-E903FF9BB418}" dt="2021-02-16T19:30:50.162" v="2"/>
          <ac:spMkLst>
            <pc:docMk/>
            <pc:sldMk cId="3280325522" sldId="264"/>
            <ac:spMk id="2" creationId="{3AA1434B-C38C-4F2F-AB77-3D6F9EAEA9D4}"/>
          </ac:spMkLst>
        </pc:spChg>
      </pc:sldChg>
      <pc:sldChg chg="delCm">
        <pc:chgData name="Gretchen Tremont" userId="b03e7c71-df36-495a-b721-4832b2128a5e" providerId="ADAL" clId="{2B41C142-B5AB-424A-9B59-E903FF9BB418}" dt="2021-02-15T18:14:28.920" v="1" actId="1592"/>
        <pc:sldMkLst>
          <pc:docMk/>
          <pc:sldMk cId="2130739159" sldId="265"/>
        </pc:sldMkLst>
      </pc:sldChg>
      <pc:sldChg chg="modSp">
        <pc:chgData name="Gretchen Tremont" userId="b03e7c71-df36-495a-b721-4832b2128a5e" providerId="ADAL" clId="{2B41C142-B5AB-424A-9B59-E903FF9BB418}" dt="2021-02-16T19:30:50.162" v="2"/>
        <pc:sldMkLst>
          <pc:docMk/>
          <pc:sldMk cId="2598220333" sldId="266"/>
        </pc:sldMkLst>
        <pc:spChg chg="mod">
          <ac:chgData name="Gretchen Tremont" userId="b03e7c71-df36-495a-b721-4832b2128a5e" providerId="ADAL" clId="{2B41C142-B5AB-424A-9B59-E903FF9BB418}" dt="2021-02-16T19:30:50.162" v="2"/>
          <ac:spMkLst>
            <pc:docMk/>
            <pc:sldMk cId="2598220333" sldId="266"/>
            <ac:spMk id="2" creationId="{00000000-0000-0000-0000-000000000000}"/>
          </ac:spMkLst>
        </pc:spChg>
      </pc:sldChg>
      <pc:sldChg chg="modSp">
        <pc:chgData name="Gretchen Tremont" userId="b03e7c71-df36-495a-b721-4832b2128a5e" providerId="ADAL" clId="{2B41C142-B5AB-424A-9B59-E903FF9BB418}" dt="2021-02-16T19:30:50.162" v="2"/>
        <pc:sldMkLst>
          <pc:docMk/>
          <pc:sldMk cId="294671312" sldId="268"/>
        </pc:sldMkLst>
        <pc:spChg chg="mod">
          <ac:chgData name="Gretchen Tremont" userId="b03e7c71-df36-495a-b721-4832b2128a5e" providerId="ADAL" clId="{2B41C142-B5AB-424A-9B59-E903FF9BB418}" dt="2021-02-16T19:30:50.162" v="2"/>
          <ac:spMkLst>
            <pc:docMk/>
            <pc:sldMk cId="294671312" sldId="268"/>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F0E198-9A89-438B-B1D0-18BED082BFD3}" type="datetimeFigureOut">
              <a:rPr lang="en-US" smtClean="0"/>
              <a:t>3/15/2021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E970B5-75DD-4B2D-90E4-FBD818A4E43A}" type="slidenum">
              <a:rPr lang="en-US" smtClean="0"/>
              <a:t>‹#›</a:t>
            </a:fld>
            <a:endParaRPr lang="en-US" dirty="0"/>
          </a:p>
        </p:txBody>
      </p:sp>
    </p:spTree>
    <p:extLst>
      <p:ext uri="{BB962C8B-B14F-4D97-AF65-F5344CB8AC3E}">
        <p14:creationId xmlns:p14="http://schemas.microsoft.com/office/powerpoint/2010/main" val="3396920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E970B5-75DD-4B2D-90E4-FBD818A4E43A}" type="slidenum">
              <a:rPr lang="en-US" smtClean="0"/>
              <a:t>3</a:t>
            </a:fld>
            <a:endParaRPr lang="en-US" dirty="0"/>
          </a:p>
        </p:txBody>
      </p:sp>
    </p:spTree>
    <p:extLst>
      <p:ext uri="{BB962C8B-B14F-4D97-AF65-F5344CB8AC3E}">
        <p14:creationId xmlns:p14="http://schemas.microsoft.com/office/powerpoint/2010/main" val="38246394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tiff"/></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682861" y="5992858"/>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729717"/>
            <a:ext cx="5015820"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29665" y="6186847"/>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E9105A0-E127-4749-B292-07EACC5B9B51}"/>
              </a:ext>
            </a:extLst>
          </p:cNvPr>
          <p:cNvSpPr/>
          <p:nvPr userDrawn="1"/>
        </p:nvSpPr>
        <p:spPr>
          <a:xfrm>
            <a:off x="863600" y="2646029"/>
            <a:ext cx="7615382" cy="2477601"/>
          </a:xfrm>
          <a:prstGeom prst="rect">
            <a:avLst/>
          </a:prstGeom>
        </p:spPr>
        <p:txBody>
          <a:bodyPr wrap="square">
            <a:spAutoFit/>
          </a:bodyPr>
          <a:lstStyle/>
          <a:p>
            <a:pPr marL="127000" lvl="0" indent="0" defTabSz="914400">
              <a:lnSpc>
                <a:spcPts val="2000"/>
              </a:lnSpc>
              <a:spcAft>
                <a:spcPts val="600"/>
              </a:spcAft>
              <a:buNone/>
              <a:defRPr/>
            </a:pPr>
            <a:r>
              <a:rPr lang="en-US" sz="1800" kern="0" dirty="0">
                <a:latin typeface="Arial" panose="020B0604020202020204" pitchFamily="34" charset="0"/>
                <a:cs typeface="Arial" panose="020B0604020202020204" pitchFamily="34" charset="0"/>
              </a:rPr>
              <a:t>This presentation was produced with the support of the United States Agency for International Development (USAID) under the terms of the Data for Impact (D4I) associate award 7200AA18LA00008, which is implemented by the Carolina Population Center at the University of North Carolina at Chapel Hill, in partnership with Palladium International, LLC; ICF Macro, Inc.; John Snow, Inc.; and Tulane University. The views expressed in this publication do not necessarily reflect the views of USAID or the United States government.</a:t>
            </a:r>
          </a:p>
          <a:p>
            <a:pPr marL="127000" lvl="0" indent="0" defTabSz="914400">
              <a:lnSpc>
                <a:spcPts val="2000"/>
              </a:lnSpc>
              <a:buNone/>
              <a:defRPr/>
            </a:pPr>
            <a:r>
              <a:rPr lang="en-US" sz="1800" b="1" kern="0" dirty="0">
                <a:solidFill>
                  <a:srgbClr val="69BC9E"/>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69BC9E"/>
              </a:solidFill>
              <a:latin typeface="Arial" panose="020B0604020202020204" pitchFamily="34" charset="0"/>
              <a:cs typeface="Arial" panose="020B0604020202020204" pitchFamily="34" charset="0"/>
              <a:sym typeface="Cabin"/>
            </a:endParaRPr>
          </a:p>
        </p:txBody>
      </p:sp>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8" name="Group 7">
            <a:extLst>
              <a:ext uri="{FF2B5EF4-FFF2-40B4-BE49-F238E27FC236}">
                <a16:creationId xmlns:a16="http://schemas.microsoft.com/office/drawing/2014/main" id="{F854A67E-FA85-4C95-A04D-F40112E98B1B}"/>
              </a:ext>
            </a:extLst>
          </p:cNvPr>
          <p:cNvGrpSpPr/>
          <p:nvPr userDrawn="1"/>
        </p:nvGrpSpPr>
        <p:grpSpPr>
          <a:xfrm>
            <a:off x="5634960" y="5901226"/>
            <a:ext cx="2149814" cy="748758"/>
            <a:chOff x="1" y="48984"/>
            <a:chExt cx="2001266" cy="718135"/>
          </a:xfrm>
        </p:grpSpPr>
        <p:pic>
          <p:nvPicPr>
            <p:cNvPr id="9" name="Picture 8">
              <a:extLst>
                <a:ext uri="{FF2B5EF4-FFF2-40B4-BE49-F238E27FC236}">
                  <a16:creationId xmlns:a16="http://schemas.microsoft.com/office/drawing/2014/main" id="{3EF6F017-4875-4F3F-BB1A-5D7A10DC8F1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5" name="Picture 14">
              <a:extLst>
                <a:ext uri="{FF2B5EF4-FFF2-40B4-BE49-F238E27FC236}">
                  <a16:creationId xmlns:a16="http://schemas.microsoft.com/office/drawing/2014/main" id="{D32478F8-0810-4227-82C6-47647D4141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pic>
        <p:nvPicPr>
          <p:cNvPr id="10" name="Picture 9"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969843" y="6077319"/>
            <a:ext cx="707520" cy="396572"/>
          </a:xfrm>
          <a:prstGeom prst="rect">
            <a:avLst/>
          </a:prstGeom>
        </p:spPr>
      </p:pic>
    </p:spTree>
    <p:extLst>
      <p:ext uri="{BB962C8B-B14F-4D97-AF65-F5344CB8AC3E}">
        <p14:creationId xmlns:p14="http://schemas.microsoft.com/office/powerpoint/2010/main" val="2886014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43E6D77C-0518-43FF-9176-A6F9585D0C7C}"/>
              </a:ext>
            </a:extLst>
          </p:cNvPr>
          <p:cNvGrpSpPr/>
          <p:nvPr userDrawn="1"/>
        </p:nvGrpSpPr>
        <p:grpSpPr>
          <a:xfrm>
            <a:off x="5717044" y="5896283"/>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602370"/>
            <a:ext cx="4853448"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5" name="Picture 14"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50913" y="6072376"/>
            <a:ext cx="707520" cy="396572"/>
          </a:xfrm>
          <a:prstGeom prst="rect">
            <a:avLst/>
          </a:prstGeom>
        </p:spPr>
      </p:pic>
    </p:spTree>
    <p:extLst>
      <p:ext uri="{BB962C8B-B14F-4D97-AF65-F5344CB8AC3E}">
        <p14:creationId xmlns:p14="http://schemas.microsoft.com/office/powerpoint/2010/main" val="13808262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body" sz="quarter" idx="11"/>
          </p:nvPr>
        </p:nvSpPr>
        <p:spPr/>
        <p:txBody>
          <a:bodyPr/>
          <a:lstStyle/>
          <a:p>
            <a:r>
              <a:rPr lang="en-US" dirty="0"/>
              <a:t>Data Quality Assessment Methods</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nvPr>
        </p:nvSpPr>
        <p:spPr>
          <a:xfrm>
            <a:off x="573131" y="5602370"/>
            <a:ext cx="5843368" cy="1026049"/>
          </a:xfrm>
        </p:spPr>
        <p:txBody>
          <a:bodyPr/>
          <a:lstStyle/>
          <a:p>
            <a:r>
              <a:rPr lang="en-US" dirty="0"/>
              <a:t>Name, Data for Impact</a:t>
            </a:r>
          </a:p>
          <a:p>
            <a:r>
              <a:rPr lang="en-US" dirty="0"/>
              <a:t>Meeting or event</a:t>
            </a:r>
          </a:p>
          <a:p>
            <a:r>
              <a:rPr lang="en-US"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06898" y="1745672"/>
            <a:ext cx="8196775" cy="2686646"/>
          </a:xfrm>
        </p:spPr>
        <p:txBody>
          <a:bodyPr/>
          <a:lstStyle/>
          <a:p>
            <a:pPr lvl="0"/>
            <a:r>
              <a:rPr lang="en-US" dirty="0"/>
              <a:t>Be knowledgeable about some of the different data quality assessment tools that help identify data issues and measure the quality of data.</a:t>
            </a:r>
          </a:p>
          <a:p>
            <a:pPr lvl="0"/>
            <a:r>
              <a:rPr lang="en-US" dirty="0"/>
              <a:t>Identify the appropriate data quality tool(s) to apply in different contexts.</a:t>
            </a:r>
          </a:p>
          <a:p>
            <a:pPr lvl="0"/>
            <a:r>
              <a:rPr lang="en-US" dirty="0"/>
              <a:t>Understand how best to identify and select indicators for data quality assessment.</a:t>
            </a:r>
          </a:p>
          <a:p>
            <a:r>
              <a:rPr lang="en-US" dirty="0"/>
              <a:t>Understand how to define, calculate, and interpret data quality metrics.</a:t>
            </a:r>
          </a:p>
          <a:p>
            <a:endParaRPr lang="en-US"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p:txBody>
          <a:bodyPr/>
          <a:lstStyle/>
          <a:p>
            <a:r>
              <a:rPr lang="en-US" dirty="0"/>
              <a:t>Objectives:</a:t>
            </a:r>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06897" y="1639429"/>
            <a:ext cx="8292485" cy="4410242"/>
          </a:xfrm>
        </p:spPr>
        <p:txBody>
          <a:bodyPr/>
          <a:lstStyle/>
          <a:p>
            <a:pPr marL="0" indent="0">
              <a:buNone/>
            </a:pPr>
            <a:r>
              <a:rPr lang="en-US" sz="2600" dirty="0"/>
              <a:t>SS to EMU: Desk review examines population data quality across four dimensions: </a:t>
            </a:r>
          </a:p>
          <a:p>
            <a:pPr marL="463550" lvl="1"/>
            <a:r>
              <a:rPr lang="en-US" sz="1800" dirty="0"/>
              <a:t>Completeness </a:t>
            </a:r>
          </a:p>
          <a:p>
            <a:pPr marL="463550" lvl="1"/>
            <a:r>
              <a:rPr lang="en-US" sz="1800" dirty="0"/>
              <a:t>Internal consistency </a:t>
            </a:r>
          </a:p>
          <a:p>
            <a:pPr marL="463550" lvl="1"/>
            <a:r>
              <a:rPr lang="en-US" sz="1800" dirty="0"/>
              <a:t>External comparisons </a:t>
            </a:r>
          </a:p>
          <a:p>
            <a:pPr marL="463550" lvl="1"/>
            <a:r>
              <a:rPr lang="en-US" sz="1800" dirty="0"/>
              <a:t>External consistency </a:t>
            </a:r>
          </a:p>
          <a:p>
            <a:pPr marL="0" indent="0">
              <a:buNone/>
            </a:pPr>
            <a:r>
              <a:rPr lang="en-US" sz="2600" dirty="0"/>
              <a:t>RDQA: Facility/district data quality assessment examines routine service delivery data:</a:t>
            </a:r>
          </a:p>
          <a:p>
            <a:pPr marL="463550" lvl="1"/>
            <a:r>
              <a:rPr lang="en-US" sz="1800" dirty="0"/>
              <a:t>Accuracy between data sources and reports</a:t>
            </a:r>
          </a:p>
          <a:p>
            <a:pPr marL="463550" lvl="1"/>
            <a:r>
              <a:rPr lang="en-US" sz="1800" dirty="0"/>
              <a:t>Data completeness in data sources and available reporting tools</a:t>
            </a:r>
          </a:p>
          <a:p>
            <a:pPr marL="463550" lvl="1"/>
            <a:r>
              <a:rPr lang="en-US" sz="1800" dirty="0"/>
              <a:t>Data reporting timeliness against defined deadlines</a:t>
            </a:r>
          </a:p>
          <a:p>
            <a:pPr marL="463550" lvl="1"/>
            <a:r>
              <a:rPr lang="en-US" sz="1800" dirty="0"/>
              <a:t>Data management</a:t>
            </a:r>
          </a:p>
          <a:p>
            <a:endParaRPr lang="en-US"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a:xfrm>
            <a:off x="406897" y="907621"/>
            <a:ext cx="8387967" cy="837214"/>
          </a:xfrm>
        </p:spPr>
        <p:txBody>
          <a:bodyPr/>
          <a:lstStyle/>
          <a:p>
            <a:r>
              <a:rPr lang="en-US" dirty="0"/>
              <a:t>Existing Data Quality Assessment Tools</a:t>
            </a:r>
          </a:p>
        </p:txBody>
      </p:sp>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486095" y="1811806"/>
            <a:ext cx="8300459" cy="2857500"/>
          </a:xfrm>
        </p:spPr>
        <p:txBody>
          <a:bodyPr/>
          <a:lstStyle/>
          <a:p>
            <a:r>
              <a:rPr lang="en-US" sz="2400" dirty="0"/>
              <a:t>Combines important features and processes from the RDQA and the SS to EMU tools to solve the practical challenges faced by FP programs. </a:t>
            </a:r>
          </a:p>
          <a:p>
            <a:r>
              <a:rPr lang="en-US" sz="2400" dirty="0"/>
              <a:t>SS to EMU at national and subnational levels:</a:t>
            </a:r>
          </a:p>
          <a:p>
            <a:pPr lvl="1">
              <a:buFont typeface="Courier New" panose="02070309020205020404" pitchFamily="49" charset="0"/>
              <a:buChar char="o"/>
            </a:pPr>
            <a:r>
              <a:rPr lang="en-US" sz="2200" dirty="0"/>
              <a:t>Identifies indicators or data elements with quality problems. </a:t>
            </a:r>
          </a:p>
          <a:p>
            <a:pPr lvl="1">
              <a:buFont typeface="Courier New" panose="02070309020205020404" pitchFamily="49" charset="0"/>
              <a:buChar char="o"/>
            </a:pPr>
            <a:r>
              <a:rPr lang="en-US" sz="2200" dirty="0"/>
              <a:t>Informs where data quality problems are located. </a:t>
            </a:r>
          </a:p>
          <a:p>
            <a:pPr lvl="1">
              <a:buFont typeface="Courier New" panose="02070309020205020404" pitchFamily="49" charset="0"/>
              <a:buChar char="o"/>
            </a:pPr>
            <a:r>
              <a:rPr lang="en-US" sz="2200" dirty="0"/>
              <a:t>Determines whether problems are limited to specific regions and/or certain FP methods.</a:t>
            </a:r>
          </a:p>
          <a:p>
            <a:r>
              <a:rPr lang="en-US" sz="2400" dirty="0"/>
              <a:t>RDQA at subnational and health facility levels:</a:t>
            </a:r>
          </a:p>
          <a:p>
            <a:pPr lvl="1">
              <a:buFont typeface="Courier New" panose="02070309020205020404" pitchFamily="49" charset="0"/>
              <a:buChar char="o"/>
            </a:pPr>
            <a:r>
              <a:rPr lang="en-US" sz="2200" dirty="0"/>
              <a:t>Assesses the strengths and weaknesses of the underlying data management and reporting system. </a:t>
            </a:r>
          </a:p>
          <a:p>
            <a:pPr lvl="1">
              <a:buFont typeface="Courier New" panose="02070309020205020404" pitchFamily="49" charset="0"/>
              <a:buChar char="o"/>
            </a:pPr>
            <a:r>
              <a:rPr lang="en-US" sz="2200" dirty="0"/>
              <a:t>Verifies the quality of reported data against data recorded in the primary source documents.</a:t>
            </a:r>
          </a:p>
          <a:p>
            <a:endParaRPr lang="en-US" dirty="0"/>
          </a:p>
        </p:txBody>
      </p:sp>
      <p:sp>
        <p:nvSpPr>
          <p:cNvPr id="3" name="Text Placeholder 2"/>
          <p:cNvSpPr>
            <a:spLocks noGrp="1"/>
          </p:cNvSpPr>
          <p:nvPr>
            <p:ph type="body" sz="quarter" idx="11"/>
          </p:nvPr>
        </p:nvSpPr>
        <p:spPr>
          <a:xfrm>
            <a:off x="486095" y="784335"/>
            <a:ext cx="8142516" cy="837214"/>
          </a:xfrm>
        </p:spPr>
        <p:txBody>
          <a:bodyPr/>
          <a:lstStyle/>
          <a:p>
            <a:r>
              <a:rPr lang="en-US" sz="3600" b="0" dirty="0">
                <a:solidFill>
                  <a:srgbClr val="69BC9E"/>
                </a:solidFill>
              </a:rPr>
              <a:t>What is the integrated approach for FP data quality assessment?</a:t>
            </a:r>
          </a:p>
        </p:txBody>
      </p:sp>
    </p:spTree>
    <p:extLst>
      <p:ext uri="{BB962C8B-B14F-4D97-AF65-F5344CB8AC3E}">
        <p14:creationId xmlns:p14="http://schemas.microsoft.com/office/powerpoint/2010/main" val="2598220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6A1A03A-FF0A-467B-BDBE-F1A660195FAA}"/>
              </a:ext>
            </a:extLst>
          </p:cNvPr>
          <p:cNvSpPr>
            <a:spLocks noGrp="1"/>
          </p:cNvSpPr>
          <p:nvPr>
            <p:ph type="body" sz="quarter" idx="11"/>
          </p:nvPr>
        </p:nvSpPr>
        <p:spPr>
          <a:xfrm>
            <a:off x="442329" y="872313"/>
            <a:ext cx="8307388" cy="837214"/>
          </a:xfrm>
        </p:spPr>
        <p:txBody>
          <a:bodyPr/>
          <a:lstStyle/>
          <a:p>
            <a:r>
              <a:rPr lang="en-US" sz="3600" b="0" dirty="0">
                <a:solidFill>
                  <a:srgbClr val="69BC9E"/>
                </a:solidFill>
                <a:latin typeface="Franklin Gothic Medium" panose="020B0603020102020204" pitchFamily="34" charset="0"/>
              </a:rPr>
              <a:t>What challenges will be addressed by the integrated approach?</a:t>
            </a:r>
          </a:p>
        </p:txBody>
      </p:sp>
      <p:sp>
        <p:nvSpPr>
          <p:cNvPr id="5" name="Rectangle 4"/>
          <p:cNvSpPr/>
          <p:nvPr/>
        </p:nvSpPr>
        <p:spPr>
          <a:xfrm>
            <a:off x="675087" y="1951194"/>
            <a:ext cx="8307388" cy="4739759"/>
          </a:xfrm>
          <a:prstGeom prst="rect">
            <a:avLst/>
          </a:prstGeom>
        </p:spPr>
        <p:txBody>
          <a:bodyPr wrap="square">
            <a:spAutoFit/>
          </a:bodyPr>
          <a:lstStyle/>
          <a:p>
            <a:pPr marL="285750" indent="-285750">
              <a:buFont typeface="Arial" panose="020B0604020202020204" pitchFamily="34" charset="0"/>
              <a:buChar char="•"/>
            </a:pPr>
            <a:r>
              <a:rPr lang="en-US" sz="2200" dirty="0">
                <a:latin typeface="Arial" panose="020B0604020202020204" pitchFamily="34" charset="0"/>
                <a:cs typeface="Arial" panose="020B0604020202020204" pitchFamily="34" charset="0"/>
              </a:rPr>
              <a:t>Top-down approach using the SS to EMU tool to improve targeting and/or prioritization of when and where a RDQA may be most useful.</a:t>
            </a:r>
          </a:p>
          <a:p>
            <a:pPr marL="285750" indent="-285750">
              <a:buFont typeface="Arial" panose="020B0604020202020204" pitchFamily="34" charset="0"/>
              <a:buChar char="•"/>
            </a:pPr>
            <a:r>
              <a:rPr lang="en-US" sz="2200" dirty="0">
                <a:latin typeface="Arial" panose="020B0604020202020204" pitchFamily="34" charset="0"/>
                <a:cs typeface="Arial" panose="020B0604020202020204" pitchFamily="34" charset="0"/>
              </a:rPr>
              <a:t>Conduct RDQA(s) at a limited number of facilities (selected using purposive sampling) to understand the drivers of the data quality issues identified through the top-down approach.</a:t>
            </a:r>
          </a:p>
          <a:p>
            <a:pPr marL="285750" indent="-285750">
              <a:buFont typeface="Arial" panose="020B0604020202020204" pitchFamily="34" charset="0"/>
              <a:buChar char="•"/>
            </a:pPr>
            <a:r>
              <a:rPr lang="en-US" sz="2200" dirty="0">
                <a:latin typeface="Arial" panose="020B0604020202020204" pitchFamily="34" charset="0"/>
                <a:cs typeface="Arial" panose="020B0604020202020204" pitchFamily="34" charset="0"/>
              </a:rPr>
              <a:t>Integrate feedback on these drivers to national-level stakeholders through national-level review meetings.</a:t>
            </a:r>
          </a:p>
          <a:p>
            <a:pPr marL="285750" indent="-285750">
              <a:buFont typeface="Arial" panose="020B0604020202020204" pitchFamily="34" charset="0"/>
              <a:buChar char="•"/>
            </a:pPr>
            <a:r>
              <a:rPr lang="en-US" sz="2200" dirty="0">
                <a:latin typeface="Arial" panose="020B0604020202020204" pitchFamily="34" charset="0"/>
                <a:cs typeface="Arial" panose="020B0604020202020204" pitchFamily="34" charset="0"/>
              </a:rPr>
              <a:t>Improve national-level routine review systems/FP HMIS dashboards by identifying elements of the RDQA, such as data verification and cross-checks that can be integrated into:</a:t>
            </a:r>
          </a:p>
          <a:p>
            <a:pPr marL="800100" lvl="1" indent="-342900">
              <a:buFont typeface="Courier New" panose="02070309020205020404" pitchFamily="49" charset="0"/>
              <a:buChar char="o"/>
            </a:pPr>
            <a:r>
              <a:rPr lang="en-US" sz="2000" dirty="0">
                <a:latin typeface="Arial" panose="020B0604020202020204" pitchFamily="34" charset="0"/>
                <a:cs typeface="Arial" panose="020B0604020202020204" pitchFamily="34" charset="0"/>
              </a:rPr>
              <a:t>Ongoing routine supervision visits </a:t>
            </a:r>
          </a:p>
          <a:p>
            <a:pPr marL="800100" lvl="1" indent="-342900">
              <a:buFont typeface="Courier New" panose="02070309020205020404" pitchFamily="49" charset="0"/>
              <a:buChar char="o"/>
            </a:pPr>
            <a:r>
              <a:rPr lang="en-US" sz="2000" dirty="0">
                <a:latin typeface="Arial" panose="020B0604020202020204" pitchFamily="34" charset="0"/>
                <a:cs typeface="Arial" panose="020B0604020202020204" pitchFamily="34" charset="0"/>
              </a:rPr>
              <a:t>Data monitoring meetings </a:t>
            </a:r>
          </a:p>
          <a:p>
            <a:pPr marL="800100" lvl="1" indent="-342900">
              <a:buFont typeface="Courier New" panose="02070309020205020404" pitchFamily="49" charset="0"/>
              <a:buChar char="o"/>
            </a:pPr>
            <a:r>
              <a:rPr lang="en-US" sz="2000" dirty="0">
                <a:latin typeface="Arial" panose="020B0604020202020204" pitchFamily="34" charset="0"/>
                <a:cs typeface="Arial" panose="020B0604020202020204" pitchFamily="34" charset="0"/>
              </a:rPr>
              <a:t>District/region periodic coordination meetings</a:t>
            </a:r>
          </a:p>
        </p:txBody>
      </p:sp>
    </p:spTree>
    <p:extLst>
      <p:ext uri="{BB962C8B-B14F-4D97-AF65-F5344CB8AC3E}">
        <p14:creationId xmlns:p14="http://schemas.microsoft.com/office/powerpoint/2010/main" val="1440022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65066" y="2185879"/>
            <a:ext cx="7984574" cy="2857500"/>
          </a:xfrm>
        </p:spPr>
        <p:txBody>
          <a:bodyPr/>
          <a:lstStyle/>
          <a:p>
            <a:pPr lvl="0"/>
            <a:r>
              <a:rPr lang="en-US" dirty="0"/>
              <a:t>Understandability/interpretation by users— indicator trends and data quality can be:</a:t>
            </a:r>
          </a:p>
          <a:p>
            <a:pPr lvl="1">
              <a:buFont typeface="Courier New" panose="02070309020205020404" pitchFamily="49" charset="0"/>
              <a:buChar char="o"/>
            </a:pPr>
            <a:r>
              <a:rPr lang="en-US" dirty="0"/>
              <a:t>Processed </a:t>
            </a:r>
          </a:p>
          <a:p>
            <a:pPr lvl="1">
              <a:buFont typeface="Courier New" panose="02070309020205020404" pitchFamily="49" charset="0"/>
              <a:buChar char="o"/>
            </a:pPr>
            <a:r>
              <a:rPr lang="en-US" dirty="0"/>
              <a:t>Explained</a:t>
            </a:r>
          </a:p>
          <a:p>
            <a:r>
              <a:rPr lang="en-US" dirty="0"/>
              <a:t>Actionability by users—use information about data quality to:</a:t>
            </a:r>
          </a:p>
          <a:p>
            <a:pPr lvl="1">
              <a:buFont typeface="Courier New" panose="02070309020205020404" pitchFamily="49" charset="0"/>
              <a:buChar char="o"/>
            </a:pPr>
            <a:r>
              <a:rPr lang="en-US" dirty="0"/>
              <a:t>Implement actionable steps that will either maintain data quality, or </a:t>
            </a:r>
          </a:p>
          <a:p>
            <a:pPr lvl="1">
              <a:buFont typeface="Courier New" panose="02070309020205020404" pitchFamily="49" charset="0"/>
              <a:buChar char="o"/>
            </a:pPr>
            <a:r>
              <a:rPr lang="en-US" dirty="0"/>
              <a:t>Improve data quality </a:t>
            </a:r>
          </a:p>
          <a:p>
            <a:endParaRPr lang="en-US" dirty="0"/>
          </a:p>
        </p:txBody>
      </p:sp>
      <p:sp>
        <p:nvSpPr>
          <p:cNvPr id="3" name="Text Placeholder 2"/>
          <p:cNvSpPr>
            <a:spLocks noGrp="1"/>
          </p:cNvSpPr>
          <p:nvPr>
            <p:ph type="body" sz="quarter" idx="11"/>
          </p:nvPr>
        </p:nvSpPr>
        <p:spPr>
          <a:xfrm>
            <a:off x="154546" y="784335"/>
            <a:ext cx="8989453" cy="837214"/>
          </a:xfrm>
        </p:spPr>
        <p:txBody>
          <a:bodyPr/>
          <a:lstStyle/>
          <a:p>
            <a:r>
              <a:rPr lang="en-US" sz="3600" b="0" dirty="0">
                <a:solidFill>
                  <a:srgbClr val="69BC9E"/>
                </a:solidFill>
              </a:rPr>
              <a:t>What will the integrated approach improve?</a:t>
            </a:r>
          </a:p>
        </p:txBody>
      </p:sp>
    </p:spTree>
    <p:extLst>
      <p:ext uri="{BB962C8B-B14F-4D97-AF65-F5344CB8AC3E}">
        <p14:creationId xmlns:p14="http://schemas.microsoft.com/office/powerpoint/2010/main" val="3930794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07145" y="1218161"/>
            <a:ext cx="8604098" cy="2590800"/>
          </a:xfrm>
        </p:spPr>
        <p:txBody>
          <a:bodyPr/>
          <a:lstStyle/>
          <a:p>
            <a:r>
              <a:rPr lang="en-US" sz="2000" dirty="0"/>
              <a:t>HMIS data inputs:</a:t>
            </a:r>
          </a:p>
          <a:p>
            <a:pPr lvl="1">
              <a:buFont typeface="Courier New" panose="02070309020205020404" pitchFamily="49" charset="0"/>
              <a:buChar char="o"/>
            </a:pPr>
            <a:r>
              <a:rPr lang="en-US" sz="1800" dirty="0"/>
              <a:t>Method</a:t>
            </a:r>
          </a:p>
          <a:p>
            <a:pPr lvl="1">
              <a:buFont typeface="Courier New" panose="02070309020205020404" pitchFamily="49" charset="0"/>
              <a:buChar char="o"/>
            </a:pPr>
            <a:r>
              <a:rPr lang="en-US" sz="1800" dirty="0"/>
              <a:t>Year</a:t>
            </a:r>
          </a:p>
          <a:p>
            <a:pPr lvl="1">
              <a:buFont typeface="Courier New" panose="02070309020205020404" pitchFamily="49" charset="0"/>
              <a:buChar char="o"/>
            </a:pPr>
            <a:r>
              <a:rPr lang="en-US" sz="1800" dirty="0"/>
              <a:t>Source of data (commodities, visits, users) </a:t>
            </a:r>
          </a:p>
          <a:p>
            <a:r>
              <a:rPr lang="en-US" sz="2000" dirty="0"/>
              <a:t>Pre-populated data demographics:</a:t>
            </a:r>
          </a:p>
          <a:p>
            <a:pPr lvl="1">
              <a:buFont typeface="Courier New" panose="02070309020205020404" pitchFamily="49" charset="0"/>
              <a:buChar char="o"/>
            </a:pPr>
            <a:r>
              <a:rPr lang="en-US" sz="1800" dirty="0"/>
              <a:t>Contraceptive prevalence</a:t>
            </a:r>
          </a:p>
          <a:p>
            <a:pPr lvl="1">
              <a:buFont typeface="Courier New" panose="02070309020205020404" pitchFamily="49" charset="0"/>
              <a:buChar char="o"/>
            </a:pPr>
            <a:r>
              <a:rPr lang="en-US" sz="1800" dirty="0"/>
              <a:t>Method and source mix to improve benchmarking and to estimate the total volume of FP services in years between surveys</a:t>
            </a:r>
          </a:p>
          <a:p>
            <a:r>
              <a:rPr lang="en-US" sz="2000" dirty="0"/>
              <a:t>Data quality review including: </a:t>
            </a:r>
          </a:p>
          <a:p>
            <a:pPr lvl="1">
              <a:buFont typeface="Courier New" panose="02070309020205020404" pitchFamily="49" charset="0"/>
              <a:buChar char="o"/>
            </a:pPr>
            <a:r>
              <a:rPr lang="en-US" sz="1800" dirty="0"/>
              <a:t>Internal validation that reviews each type of service statistic to identify method specific and overall trends, and internal consistency across different types of service statistics data:</a:t>
            </a:r>
          </a:p>
          <a:p>
            <a:pPr lvl="2">
              <a:buFont typeface="Wingdings" panose="05000000000000000000" pitchFamily="2" charset="2"/>
              <a:buChar char="§"/>
            </a:pPr>
            <a:r>
              <a:rPr lang="en-US" sz="1800" dirty="0"/>
              <a:t>outliers</a:t>
            </a:r>
          </a:p>
          <a:p>
            <a:pPr lvl="2">
              <a:buFont typeface="Wingdings" panose="05000000000000000000" pitchFamily="2" charset="2"/>
              <a:buChar char="§"/>
            </a:pPr>
            <a:r>
              <a:rPr lang="en-US" sz="1800" dirty="0"/>
              <a:t>anomalies</a:t>
            </a:r>
          </a:p>
          <a:p>
            <a:pPr lvl="1">
              <a:buFont typeface="Courier New" panose="02070309020205020404" pitchFamily="49" charset="0"/>
              <a:buChar char="o"/>
            </a:pPr>
            <a:r>
              <a:rPr lang="en-US" sz="1800" dirty="0"/>
              <a:t>External validation that includes benchmarking with surveys and modeled estimates </a:t>
            </a:r>
          </a:p>
          <a:p>
            <a:r>
              <a:rPr lang="en-US" sz="2000" dirty="0"/>
              <a:t>Decision making about the findings on quality for each type of service statistic.</a:t>
            </a:r>
          </a:p>
          <a:p>
            <a:endParaRPr lang="en-US" sz="2000" dirty="0"/>
          </a:p>
        </p:txBody>
      </p:sp>
      <p:sp>
        <p:nvSpPr>
          <p:cNvPr id="3" name="Text Placeholder 2"/>
          <p:cNvSpPr>
            <a:spLocks noGrp="1"/>
          </p:cNvSpPr>
          <p:nvPr>
            <p:ph type="body" sz="quarter" idx="14"/>
          </p:nvPr>
        </p:nvSpPr>
        <p:spPr>
          <a:xfrm>
            <a:off x="248956" y="641613"/>
            <a:ext cx="6830291" cy="1431886"/>
          </a:xfrm>
        </p:spPr>
        <p:txBody>
          <a:bodyPr/>
          <a:lstStyle/>
          <a:p>
            <a:r>
              <a:rPr lang="en-US" dirty="0"/>
              <a:t>SS to EMU components</a:t>
            </a:r>
          </a:p>
        </p:txBody>
      </p:sp>
    </p:spTree>
    <p:extLst>
      <p:ext uri="{BB962C8B-B14F-4D97-AF65-F5344CB8AC3E}">
        <p14:creationId xmlns:p14="http://schemas.microsoft.com/office/powerpoint/2010/main" val="294671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3575" y="1877837"/>
            <a:ext cx="8292485" cy="2590800"/>
          </a:xfrm>
        </p:spPr>
        <p:txBody>
          <a:bodyPr/>
          <a:lstStyle/>
          <a:p>
            <a:r>
              <a:rPr lang="en-US" dirty="0"/>
              <a:t>Assessment of the quality of selected indicator data: </a:t>
            </a:r>
          </a:p>
          <a:p>
            <a:pPr lvl="1">
              <a:buFont typeface="Courier New" panose="02070309020205020404" pitchFamily="49" charset="0"/>
              <a:buChar char="o"/>
            </a:pPr>
            <a:r>
              <a:rPr lang="en-US" dirty="0"/>
              <a:t>Data verifications </a:t>
            </a:r>
          </a:p>
          <a:p>
            <a:r>
              <a:rPr lang="en-US" dirty="0"/>
              <a:t>Assessment of the strengths and weaknesses of the overall data management and reporting system:</a:t>
            </a:r>
          </a:p>
          <a:p>
            <a:pPr lvl="1">
              <a:buFont typeface="Courier New" panose="02070309020205020404" pitchFamily="49" charset="0"/>
              <a:buChar char="o"/>
            </a:pPr>
            <a:r>
              <a:rPr lang="en-US" dirty="0"/>
              <a:t>System assessment </a:t>
            </a:r>
          </a:p>
          <a:p>
            <a:endParaRPr lang="en-US" dirty="0"/>
          </a:p>
        </p:txBody>
      </p:sp>
      <p:sp>
        <p:nvSpPr>
          <p:cNvPr id="3" name="Text Placeholder 2"/>
          <p:cNvSpPr>
            <a:spLocks noGrp="1"/>
          </p:cNvSpPr>
          <p:nvPr>
            <p:ph type="body" sz="quarter" idx="14"/>
          </p:nvPr>
        </p:nvSpPr>
        <p:spPr>
          <a:xfrm>
            <a:off x="573575" y="816046"/>
            <a:ext cx="6830291" cy="837214"/>
          </a:xfrm>
        </p:spPr>
        <p:txBody>
          <a:bodyPr/>
          <a:lstStyle/>
          <a:p>
            <a:r>
              <a:rPr lang="en-US" dirty="0"/>
              <a:t>RDQA Components</a:t>
            </a:r>
          </a:p>
        </p:txBody>
      </p:sp>
    </p:spTree>
    <p:extLst>
      <p:ext uri="{BB962C8B-B14F-4D97-AF65-F5344CB8AC3E}">
        <p14:creationId xmlns:p14="http://schemas.microsoft.com/office/powerpoint/2010/main" val="3060932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39514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4A79819CA3F3428B644840049B5527" ma:contentTypeVersion="7" ma:contentTypeDescription="Create a new document." ma:contentTypeScope="" ma:versionID="ad4773e596ece4d65fb9326ac337e555">
  <xsd:schema xmlns:xsd="http://www.w3.org/2001/XMLSchema" xmlns:xs="http://www.w3.org/2001/XMLSchema" xmlns:p="http://schemas.microsoft.com/office/2006/metadata/properties" xmlns:ns1="http://schemas.microsoft.com/sharepoint/v3" xmlns:ns2="d8573787-17db-43b5-9af3-2a45e79ab039" xmlns:ns3="13922b43-4eea-40f2-b18b-c20327cdf16c" targetNamespace="http://schemas.microsoft.com/office/2006/metadata/properties" ma:root="true" ma:fieldsID="9d925e2b7517da069e1d15cf270c9b68" ns1:_="" ns2:_="" ns3:_="">
    <xsd:import namespace="http://schemas.microsoft.com/sharepoint/v3"/>
    <xsd:import namespace="d8573787-17db-43b5-9af3-2a45e79ab039"/>
    <xsd:import namespace="13922b43-4eea-40f2-b18b-c20327cdf16c"/>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8573787-17db-43b5-9af3-2a45e79ab039"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922b43-4eea-40f2-b18b-c20327cdf16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3BDE1E41-B82A-45B0-86C9-2BB6972691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573787-17db-43b5-9af3-2a45e79ab039"/>
    <ds:schemaRef ds:uri="13922b43-4eea-40f2-b18b-c20327cdf1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8FCF553-ADD1-418D-AD1D-60004009401E}">
  <ds:schemaRefs>
    <ds:schemaRef ds:uri="http://schemas.microsoft.com/sharepoint/v3/contenttype/forms"/>
  </ds:schemaRefs>
</ds:datastoreItem>
</file>

<file path=customXml/itemProps3.xml><?xml version="1.0" encoding="utf-8"?>
<ds:datastoreItem xmlns:ds="http://schemas.openxmlformats.org/officeDocument/2006/customXml" ds:itemID="{2B7A83AB-7F46-4BB6-AFF8-34082BEF2AE0}">
  <ds:schemaRefs>
    <ds:schemaRef ds:uri="http://purl.org/dc/dcmitype/"/>
    <ds:schemaRef ds:uri="http://schemas.microsoft.com/office/infopath/2007/PartnerControls"/>
    <ds:schemaRef ds:uri="d8573787-17db-43b5-9af3-2a45e79ab039"/>
    <ds:schemaRef ds:uri="13922b43-4eea-40f2-b18b-c20327cdf16c"/>
    <ds:schemaRef ds:uri="http://purl.org/dc/elements/1.1/"/>
    <ds:schemaRef ds:uri="http://schemas.microsoft.com/office/2006/metadata/properties"/>
    <ds:schemaRef ds:uri="http://schemas.microsoft.com/sharepoint/v3"/>
    <ds:schemaRef ds:uri="http://purl.org/dc/terms/"/>
    <ds:schemaRef ds:uri="http://schemas.microsoft.com/office/2006/documentManagement/typ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633</TotalTime>
  <Words>561</Words>
  <Application>Microsoft Office PowerPoint</Application>
  <PresentationFormat>On-screen Show (4:3)</PresentationFormat>
  <Paragraphs>64</Paragraphs>
  <Slides>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Century Gothic</vt:lpstr>
      <vt:lpstr>Courier New</vt:lpstr>
      <vt:lpstr>Franklin Gothic Medium</vt:lpstr>
      <vt:lpstr>Futura LT Pro Book</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Wilkes, Becky</cp:lastModifiedBy>
  <cp:revision>45</cp:revision>
  <dcterms:created xsi:type="dcterms:W3CDTF">2019-05-28T18:26:11Z</dcterms:created>
  <dcterms:modified xsi:type="dcterms:W3CDTF">2021-03-15T20:13:30Z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0x0101006E4A79819CA3F3428B644840049B5527</vt:lpwstr>
  </property>
</Properties>
</file>