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65" r:id="rId5"/>
    <p:sldId id="258" r:id="rId6"/>
    <p:sldId id="264" r:id="rId7"/>
    <p:sldId id="266" r:id="rId8"/>
    <p:sldId id="267" r:id="rId9"/>
    <p:sldId id="268" r:id="rId10"/>
    <p:sldId id="269" r:id="rId11"/>
    <p:sldId id="270" r:id="rId12"/>
    <p:sldId id="26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2" autoAdjust="0"/>
    <p:restoredTop sz="94660"/>
  </p:normalViewPr>
  <p:slideViewPr>
    <p:cSldViewPr snapToGrid="0">
      <p:cViewPr varScale="1">
        <p:scale>
          <a:sx n="112" d="100"/>
          <a:sy n="112" d="100"/>
        </p:scale>
        <p:origin x="1464" y="96"/>
      </p:cViewPr>
      <p:guideLst/>
    </p:cSldViewPr>
  </p:slid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tchen Tremont" userId="b03e7c71-df36-495a-b721-4832b2128a5e" providerId="ADAL" clId="{78FD805F-D5B5-4417-B567-982F244EE969}"/>
    <pc:docChg chg="custSel">
      <pc:chgData name="Gretchen Tremont" userId="b03e7c71-df36-495a-b721-4832b2128a5e" providerId="ADAL" clId="{78FD805F-D5B5-4417-B567-982F244EE969}" dt="2021-02-15T18:14:07.192" v="1" actId="1592"/>
      <pc:docMkLst>
        <pc:docMk/>
      </pc:docMkLst>
      <pc:sldChg chg="delCm">
        <pc:chgData name="Gretchen Tremont" userId="b03e7c71-df36-495a-b721-4832b2128a5e" providerId="ADAL" clId="{78FD805F-D5B5-4417-B567-982F244EE969}" dt="2021-02-15T18:14:07.192" v="1" actId="1592"/>
        <pc:sldMkLst>
          <pc:docMk/>
          <pc:sldMk cId="2130739159" sldId="2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8F319F-9415-4B54-ACE0-AA1BE4363023}" type="datetimeFigureOut">
              <a:rPr lang="en-US" smtClean="0"/>
              <a:t>3/15/2021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F4196E-CF0F-45DB-8414-E83B5DFD21EB}" type="slidenum">
              <a:rPr lang="en-US" smtClean="0"/>
              <a:t>‹#›</a:t>
            </a:fld>
            <a:endParaRPr lang="en-US" dirty="0"/>
          </a:p>
        </p:txBody>
      </p:sp>
    </p:spTree>
    <p:extLst>
      <p:ext uri="{BB962C8B-B14F-4D97-AF65-F5344CB8AC3E}">
        <p14:creationId xmlns:p14="http://schemas.microsoft.com/office/powerpoint/2010/main" val="4046735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1</a:t>
            </a:fld>
            <a:endParaRPr lang="en-US" dirty="0"/>
          </a:p>
        </p:txBody>
      </p:sp>
    </p:spTree>
    <p:extLst>
      <p:ext uri="{BB962C8B-B14F-4D97-AF65-F5344CB8AC3E}">
        <p14:creationId xmlns:p14="http://schemas.microsoft.com/office/powerpoint/2010/main" val="2935150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2</a:t>
            </a:fld>
            <a:endParaRPr lang="en-US" dirty="0"/>
          </a:p>
        </p:txBody>
      </p:sp>
    </p:spTree>
    <p:extLst>
      <p:ext uri="{BB962C8B-B14F-4D97-AF65-F5344CB8AC3E}">
        <p14:creationId xmlns:p14="http://schemas.microsoft.com/office/powerpoint/2010/main" val="2831489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3</a:t>
            </a:fld>
            <a:endParaRPr lang="en-US" dirty="0"/>
          </a:p>
        </p:txBody>
      </p:sp>
    </p:spTree>
    <p:extLst>
      <p:ext uri="{BB962C8B-B14F-4D97-AF65-F5344CB8AC3E}">
        <p14:creationId xmlns:p14="http://schemas.microsoft.com/office/powerpoint/2010/main" val="3665026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4</a:t>
            </a:fld>
            <a:endParaRPr lang="en-US" dirty="0"/>
          </a:p>
        </p:txBody>
      </p:sp>
    </p:spTree>
    <p:extLst>
      <p:ext uri="{BB962C8B-B14F-4D97-AF65-F5344CB8AC3E}">
        <p14:creationId xmlns:p14="http://schemas.microsoft.com/office/powerpoint/2010/main" val="4182441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5</a:t>
            </a:fld>
            <a:endParaRPr lang="en-US" dirty="0"/>
          </a:p>
        </p:txBody>
      </p:sp>
    </p:spTree>
    <p:extLst>
      <p:ext uri="{BB962C8B-B14F-4D97-AF65-F5344CB8AC3E}">
        <p14:creationId xmlns:p14="http://schemas.microsoft.com/office/powerpoint/2010/main" val="1398435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6</a:t>
            </a:fld>
            <a:endParaRPr lang="en-US" dirty="0"/>
          </a:p>
        </p:txBody>
      </p:sp>
    </p:spTree>
    <p:extLst>
      <p:ext uri="{BB962C8B-B14F-4D97-AF65-F5344CB8AC3E}">
        <p14:creationId xmlns:p14="http://schemas.microsoft.com/office/powerpoint/2010/main" val="35765912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7</a:t>
            </a:fld>
            <a:endParaRPr lang="en-US" dirty="0"/>
          </a:p>
        </p:txBody>
      </p:sp>
    </p:spTree>
    <p:extLst>
      <p:ext uri="{BB962C8B-B14F-4D97-AF65-F5344CB8AC3E}">
        <p14:creationId xmlns:p14="http://schemas.microsoft.com/office/powerpoint/2010/main" val="3505174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8</a:t>
            </a:fld>
            <a:endParaRPr lang="en-US" dirty="0"/>
          </a:p>
        </p:txBody>
      </p:sp>
    </p:spTree>
    <p:extLst>
      <p:ext uri="{BB962C8B-B14F-4D97-AF65-F5344CB8AC3E}">
        <p14:creationId xmlns:p14="http://schemas.microsoft.com/office/powerpoint/2010/main" val="565788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4196E-CF0F-45DB-8414-E83B5DFD21EB}" type="slidenum">
              <a:rPr lang="en-US" smtClean="0"/>
              <a:t>9</a:t>
            </a:fld>
            <a:endParaRPr lang="en-US" dirty="0"/>
          </a:p>
        </p:txBody>
      </p:sp>
    </p:spTree>
    <p:extLst>
      <p:ext uri="{BB962C8B-B14F-4D97-AF65-F5344CB8AC3E}">
        <p14:creationId xmlns:p14="http://schemas.microsoft.com/office/powerpoint/2010/main" val="33877574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tif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725589" y="599285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729717"/>
            <a:ext cx="4819266"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83355" y="6168951"/>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9105A0-E127-4749-B292-07EACC5B9B51}"/>
              </a:ext>
            </a:extLst>
          </p:cNvPr>
          <p:cNvSpPr/>
          <p:nvPr userDrawn="1"/>
        </p:nvSpPr>
        <p:spPr>
          <a:xfrm>
            <a:off x="863600" y="2646029"/>
            <a:ext cx="7615382" cy="2477601"/>
          </a:xfrm>
          <a:prstGeom prst="rect">
            <a:avLst/>
          </a:prstGeom>
        </p:spPr>
        <p:txBody>
          <a:bodyPr wrap="square">
            <a:spAutoFit/>
          </a:bodyPr>
          <a:lstStyle/>
          <a:p>
            <a:pPr marL="127000" lvl="0" indent="0" defTabSz="914400">
              <a:lnSpc>
                <a:spcPts val="2000"/>
              </a:lnSpc>
              <a:spcAft>
                <a:spcPts val="600"/>
              </a:spcAft>
              <a:buNone/>
              <a:defRPr/>
            </a:pPr>
            <a:r>
              <a:rPr lang="en-US" sz="1800" kern="0" dirty="0">
                <a:latin typeface="Arial" panose="020B0604020202020204" pitchFamily="34" charset="0"/>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lvl="0" indent="0" defTabSz="914400">
              <a:lnSpc>
                <a:spcPts val="2000"/>
              </a:lnSpc>
              <a:buNone/>
              <a:defRPr/>
            </a:pPr>
            <a:r>
              <a:rPr lang="en-US" sz="1800" b="1" kern="0" dirty="0">
                <a:solidFill>
                  <a:srgbClr val="69BC9E"/>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69BC9E"/>
              </a:solidFill>
              <a:latin typeface="Arial" panose="020B0604020202020204" pitchFamily="34" charset="0"/>
              <a:cs typeface="Arial" panose="020B0604020202020204" pitchFamily="34" charset="0"/>
              <a:sym typeface="Cabin"/>
            </a:endParaRPr>
          </a:p>
        </p:txBody>
      </p:sp>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8" name="Group 7">
            <a:extLst>
              <a:ext uri="{FF2B5EF4-FFF2-40B4-BE49-F238E27FC236}">
                <a16:creationId xmlns:a16="http://schemas.microsoft.com/office/drawing/2014/main" id="{F854A67E-FA85-4C95-A04D-F40112E98B1B}"/>
              </a:ext>
            </a:extLst>
          </p:cNvPr>
          <p:cNvGrpSpPr/>
          <p:nvPr userDrawn="1"/>
        </p:nvGrpSpPr>
        <p:grpSpPr>
          <a:xfrm>
            <a:off x="5600778" y="5917932"/>
            <a:ext cx="2149814" cy="748758"/>
            <a:chOff x="1" y="48984"/>
            <a:chExt cx="2001266" cy="718135"/>
          </a:xfrm>
        </p:grpSpPr>
        <p:pic>
          <p:nvPicPr>
            <p:cNvPr id="9" name="Picture 8">
              <a:extLst>
                <a:ext uri="{FF2B5EF4-FFF2-40B4-BE49-F238E27FC236}">
                  <a16:creationId xmlns:a16="http://schemas.microsoft.com/office/drawing/2014/main" id="{3EF6F017-4875-4F3F-BB1A-5D7A10DC8F1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5" name="Picture 14">
              <a:extLst>
                <a:ext uri="{FF2B5EF4-FFF2-40B4-BE49-F238E27FC236}">
                  <a16:creationId xmlns:a16="http://schemas.microsoft.com/office/drawing/2014/main" id="{D32478F8-0810-4227-82C6-47647D4141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pic>
        <p:nvPicPr>
          <p:cNvPr id="10" name="Picture 9"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974399" y="6094025"/>
            <a:ext cx="707520" cy="396572"/>
          </a:xfrm>
          <a:prstGeom prst="rect">
            <a:avLst/>
          </a:prstGeom>
        </p:spPr>
      </p:pic>
    </p:spTree>
    <p:extLst>
      <p:ext uri="{BB962C8B-B14F-4D97-AF65-F5344CB8AC3E}">
        <p14:creationId xmlns:p14="http://schemas.microsoft.com/office/powerpoint/2010/main" val="2886014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3E6D77C-0518-43FF-9176-A6F9585D0C7C}"/>
              </a:ext>
            </a:extLst>
          </p:cNvPr>
          <p:cNvGrpSpPr/>
          <p:nvPr userDrawn="1"/>
        </p:nvGrpSpPr>
        <p:grpSpPr>
          <a:xfrm>
            <a:off x="5648679" y="5918065"/>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622712"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5" name="Picture 14"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993016" y="6094158"/>
            <a:ext cx="707520" cy="396572"/>
          </a:xfrm>
          <a:prstGeom prst="rect">
            <a:avLst/>
          </a:prstGeom>
        </p:spPr>
      </p:pic>
    </p:spTree>
    <p:extLst>
      <p:ext uri="{BB962C8B-B14F-4D97-AF65-F5344CB8AC3E}">
        <p14:creationId xmlns:p14="http://schemas.microsoft.com/office/powerpoint/2010/main" val="1380826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body" sz="quarter" idx="11"/>
          </p:nvPr>
        </p:nvSpPr>
        <p:spPr/>
        <p:txBody>
          <a:bodyPr/>
          <a:lstStyle/>
          <a:p>
            <a:r>
              <a:rPr lang="en-US" dirty="0"/>
              <a:t>FP Data Quality Problems</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nvPr>
        </p:nvSpPr>
        <p:spPr>
          <a:xfrm>
            <a:off x="573131" y="5602370"/>
            <a:ext cx="5843368" cy="1026049"/>
          </a:xfrm>
        </p:spPr>
        <p:txBody>
          <a:bodyPr/>
          <a:lstStyle/>
          <a:p>
            <a:r>
              <a:rPr lang="en-US" dirty="0"/>
              <a:t>Name, Data for Impact</a:t>
            </a:r>
          </a:p>
          <a:p>
            <a:r>
              <a:rPr lang="en-US" dirty="0"/>
              <a:t>Meeting or event</a:t>
            </a:r>
          </a:p>
          <a:p>
            <a:r>
              <a:rPr lang="en-US"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1351067"/>
            <a:ext cx="8146898" cy="2590800"/>
          </a:xfrm>
        </p:spPr>
        <p:txBody>
          <a:bodyPr/>
          <a:lstStyle/>
          <a:p>
            <a:pPr lvl="0"/>
            <a:r>
              <a:rPr lang="en-US" sz="1800" dirty="0"/>
              <a:t>Identify data quality issues that are related to the data management and reporting system at each level of the health system. </a:t>
            </a:r>
          </a:p>
          <a:p>
            <a:pPr lvl="0"/>
            <a:r>
              <a:rPr lang="en-US" sz="1800" dirty="0"/>
              <a:t>Understand the effect of incomplete or missing data on data use and decision making.</a:t>
            </a:r>
          </a:p>
          <a:p>
            <a:pPr lvl="0"/>
            <a:r>
              <a:rPr lang="en-US" sz="1800" dirty="0"/>
              <a:t>Understand how poor quality data can lead to distrust in information and bad management decisions.</a:t>
            </a:r>
          </a:p>
          <a:p>
            <a:pPr lvl="0"/>
            <a:r>
              <a:rPr lang="en-US" sz="1800" dirty="0"/>
              <a:t>Understand how personnel without the required knowledge and skills can increase measurement errors and data mismanagement and misreporting.</a:t>
            </a:r>
          </a:p>
          <a:p>
            <a:pPr lvl="0"/>
            <a:r>
              <a:rPr lang="en-US" sz="1800" dirty="0"/>
              <a:t>Identify common data aggregation and recording errors.</a:t>
            </a:r>
          </a:p>
          <a:p>
            <a:pPr lvl="0"/>
            <a:r>
              <a:rPr lang="en-US" sz="1800" dirty="0"/>
              <a:t>Understand how the unclear definition of indicators and data elements can affect data quality and data analysis and use, and determine whether there are any indicators/data elements that are not consistently understood and interpreted.</a:t>
            </a:r>
          </a:p>
          <a:p>
            <a:pPr lvl="0"/>
            <a:r>
              <a:rPr lang="en-US" sz="1800" dirty="0"/>
              <a:t>Understand how the lack of regular data review and feedback may increase poor data quality.</a:t>
            </a:r>
          </a:p>
          <a:p>
            <a:pPr lvl="0"/>
            <a:r>
              <a:rPr lang="en-US" sz="1800" dirty="0"/>
              <a:t>Understand how the lack of data management and reporting procedures will negatively affect data quality improvement.</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a:xfrm>
            <a:off x="406898" y="691355"/>
            <a:ext cx="6830291" cy="837214"/>
          </a:xfrm>
        </p:spPr>
        <p:txBody>
          <a:bodyPr/>
          <a:lstStyle/>
          <a:p>
            <a:r>
              <a:rPr lang="en-US" dirty="0"/>
              <a:t>Objectives</a:t>
            </a:r>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1806452"/>
            <a:ext cx="8336508" cy="2590800"/>
          </a:xfrm>
        </p:spPr>
        <p:txBody>
          <a:bodyPr/>
          <a:lstStyle/>
          <a:p>
            <a:r>
              <a:rPr lang="en-US" sz="2400" dirty="0"/>
              <a:t>Unclear and misunderstanding of data elements and indicator definitions</a:t>
            </a:r>
          </a:p>
          <a:p>
            <a:r>
              <a:rPr lang="en-US" sz="2400" dirty="0"/>
              <a:t>Lack of data collection and management guidelines</a:t>
            </a:r>
          </a:p>
          <a:p>
            <a:r>
              <a:rPr lang="en-US" sz="2400" dirty="0"/>
              <a:t>Incomplete records in data sources</a:t>
            </a:r>
          </a:p>
          <a:p>
            <a:r>
              <a:rPr lang="en-US" sz="2400" dirty="0"/>
              <a:t>Double counting during data aggregation</a:t>
            </a:r>
          </a:p>
          <a:p>
            <a:r>
              <a:rPr lang="en-US" sz="2400" dirty="0"/>
              <a:t>Counting errors during data aggregation</a:t>
            </a:r>
          </a:p>
          <a:p>
            <a:r>
              <a:rPr lang="en-US" sz="2400" dirty="0"/>
              <a:t>Data inconsistency between reports and data sources</a:t>
            </a:r>
          </a:p>
          <a:p>
            <a:r>
              <a:rPr lang="en-US" sz="2400" dirty="0"/>
              <a:t>Lack of data quality control/check mechanisms</a:t>
            </a:r>
          </a:p>
          <a:p>
            <a:r>
              <a:rPr lang="en-US" sz="2400" dirty="0"/>
              <a:t>Missing data collection/reporting tools</a:t>
            </a:r>
          </a:p>
          <a:p>
            <a:r>
              <a:rPr lang="en-US" sz="2400" dirty="0"/>
              <a:t>Lack of staff skills/capacity in data management/collection</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p:txBody>
          <a:bodyPr/>
          <a:lstStyle/>
          <a:p>
            <a:r>
              <a:rPr lang="en-US" dirty="0"/>
              <a:t>Data Quality Issues</a:t>
            </a:r>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Self guidance for data recording, aggregation, and management</a:t>
            </a:r>
          </a:p>
          <a:p>
            <a:r>
              <a:rPr lang="en-US" dirty="0"/>
              <a:t>Self interpretation of data elements and indicator definitions</a:t>
            </a:r>
          </a:p>
          <a:p>
            <a:r>
              <a:rPr lang="en-US" dirty="0"/>
              <a:t>Missing data leading to inaccurate reports</a:t>
            </a:r>
          </a:p>
          <a:p>
            <a:r>
              <a:rPr lang="en-US" dirty="0"/>
              <a:t>Absence of data quality control mechanisms</a:t>
            </a:r>
          </a:p>
          <a:p>
            <a:r>
              <a:rPr lang="en-US" dirty="0"/>
              <a:t>Self instruction for corrective measures on errors</a:t>
            </a:r>
          </a:p>
          <a:p>
            <a:endParaRPr lang="en-US" dirty="0"/>
          </a:p>
        </p:txBody>
      </p:sp>
      <p:sp>
        <p:nvSpPr>
          <p:cNvPr id="3" name="Text Placeholder 2"/>
          <p:cNvSpPr>
            <a:spLocks noGrp="1"/>
          </p:cNvSpPr>
          <p:nvPr>
            <p:ph type="body" sz="quarter" idx="14"/>
          </p:nvPr>
        </p:nvSpPr>
        <p:spPr>
          <a:xfrm>
            <a:off x="406898" y="1073741"/>
            <a:ext cx="7689698" cy="837214"/>
          </a:xfrm>
        </p:spPr>
        <p:txBody>
          <a:bodyPr/>
          <a:lstStyle/>
          <a:p>
            <a:r>
              <a:rPr lang="en-US" dirty="0"/>
              <a:t>Effect of Lack of Data Management and Collection Guidelines</a:t>
            </a:r>
          </a:p>
        </p:txBody>
      </p:sp>
    </p:spTree>
    <p:extLst>
      <p:ext uri="{BB962C8B-B14F-4D97-AF65-F5344CB8AC3E}">
        <p14:creationId xmlns:p14="http://schemas.microsoft.com/office/powerpoint/2010/main" val="1048270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Incorrect interpretation of data elements/indicator definitions</a:t>
            </a:r>
          </a:p>
          <a:p>
            <a:r>
              <a:rPr lang="en-US" dirty="0"/>
              <a:t>No/unclear instruction on data recording/aggregation</a:t>
            </a:r>
          </a:p>
          <a:p>
            <a:r>
              <a:rPr lang="en-US" dirty="0"/>
              <a:t>Missing records</a:t>
            </a:r>
          </a:p>
          <a:p>
            <a:r>
              <a:rPr lang="en-US" dirty="0"/>
              <a:t>Counting errors</a:t>
            </a:r>
          </a:p>
          <a:p>
            <a:r>
              <a:rPr lang="en-US" dirty="0"/>
              <a:t>Double counting</a:t>
            </a:r>
          </a:p>
          <a:p>
            <a:r>
              <a:rPr lang="en-US" dirty="0"/>
              <a:t>Missing recording/reporting tools</a:t>
            </a:r>
          </a:p>
          <a:p>
            <a:endParaRPr lang="en-US" dirty="0"/>
          </a:p>
        </p:txBody>
      </p:sp>
      <p:sp>
        <p:nvSpPr>
          <p:cNvPr id="3" name="Text Placeholder 2"/>
          <p:cNvSpPr>
            <a:spLocks noGrp="1"/>
          </p:cNvSpPr>
          <p:nvPr>
            <p:ph type="body" sz="quarter" idx="14"/>
          </p:nvPr>
        </p:nvSpPr>
        <p:spPr/>
        <p:txBody>
          <a:bodyPr/>
          <a:lstStyle/>
          <a:p>
            <a:r>
              <a:rPr lang="en-US" dirty="0"/>
              <a:t>Data Recording and Aggregation Errors</a:t>
            </a:r>
          </a:p>
        </p:txBody>
      </p:sp>
    </p:spTree>
    <p:extLst>
      <p:ext uri="{BB962C8B-B14F-4D97-AF65-F5344CB8AC3E}">
        <p14:creationId xmlns:p14="http://schemas.microsoft.com/office/powerpoint/2010/main" val="649253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06898" y="2102282"/>
            <a:ext cx="8292485" cy="2590800"/>
          </a:xfrm>
        </p:spPr>
        <p:txBody>
          <a:bodyPr/>
          <a:lstStyle/>
          <a:p>
            <a:r>
              <a:rPr lang="en-US" sz="2600" dirty="0"/>
              <a:t>Weak plans for FP services strengthening and improvement</a:t>
            </a:r>
          </a:p>
          <a:p>
            <a:r>
              <a:rPr lang="en-US" sz="2600" dirty="0"/>
              <a:t>Bad decisions on FP service delivery strategies</a:t>
            </a:r>
          </a:p>
          <a:p>
            <a:r>
              <a:rPr lang="en-US" sz="2600" dirty="0"/>
              <a:t>Miscalculation of FP performance indicators</a:t>
            </a:r>
          </a:p>
          <a:p>
            <a:r>
              <a:rPr lang="en-US" sz="2600" dirty="0"/>
              <a:t>Inaccurate estimates on FP needs</a:t>
            </a:r>
          </a:p>
          <a:p>
            <a:r>
              <a:rPr lang="en-US" sz="2600" dirty="0"/>
              <a:t>Misleading FP monitoring progress against targets</a:t>
            </a:r>
          </a:p>
          <a:p>
            <a:r>
              <a:rPr lang="en-US" sz="2600" dirty="0"/>
              <a:t>Inaccurate estimates of FP users and commodity stocks</a:t>
            </a:r>
          </a:p>
          <a:p>
            <a:r>
              <a:rPr lang="en-US" sz="2600" dirty="0"/>
              <a:t>Poor service, commodity, and staffing predictions</a:t>
            </a:r>
          </a:p>
          <a:p>
            <a:endParaRPr lang="en-US" dirty="0"/>
          </a:p>
        </p:txBody>
      </p:sp>
      <p:sp>
        <p:nvSpPr>
          <p:cNvPr id="3" name="Text Placeholder 2"/>
          <p:cNvSpPr>
            <a:spLocks noGrp="1"/>
          </p:cNvSpPr>
          <p:nvPr>
            <p:ph type="body" sz="quarter" idx="14"/>
          </p:nvPr>
        </p:nvSpPr>
        <p:spPr>
          <a:xfrm>
            <a:off x="406898" y="907487"/>
            <a:ext cx="6830291" cy="837214"/>
          </a:xfrm>
        </p:spPr>
        <p:txBody>
          <a:bodyPr/>
          <a:lstStyle/>
          <a:p>
            <a:r>
              <a:rPr lang="en-US" dirty="0"/>
              <a:t>Effect of Poor Data Quality on Decisions and Interventions</a:t>
            </a:r>
          </a:p>
        </p:txBody>
      </p:sp>
    </p:spTree>
    <p:extLst>
      <p:ext uri="{BB962C8B-B14F-4D97-AF65-F5344CB8AC3E}">
        <p14:creationId xmlns:p14="http://schemas.microsoft.com/office/powerpoint/2010/main" val="1592243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86095" y="1537486"/>
            <a:ext cx="7901447" cy="2857500"/>
          </a:xfrm>
        </p:spPr>
        <p:txBody>
          <a:bodyPr/>
          <a:lstStyle/>
          <a:p>
            <a:r>
              <a:rPr lang="en-US" sz="2400" dirty="0"/>
              <a:t>Medayo Oche received FP counseling for the first time and accepted the use of a contraceptive. She chose the injectable, but, unfortunately, this method was out of stock and the FP provider gave her pills before receiving the next stock supply. Two days later, Medayo was at the neighboring health facility and explained her preference despite having received pills from the other health facility. The facility FP provider gave her the injectable and asked her to keep the pills. At the end of the month, each facility reported her as a new FP user:</a:t>
            </a:r>
          </a:p>
          <a:p>
            <a:pPr lvl="1">
              <a:buFont typeface="Courier New" panose="02070309020205020404" pitchFamily="49" charset="0"/>
              <a:buChar char="o"/>
            </a:pPr>
            <a:r>
              <a:rPr lang="en-US" sz="2000" dirty="0"/>
              <a:t>Can you explain what are the data issues?</a:t>
            </a:r>
          </a:p>
          <a:p>
            <a:pPr lvl="1">
              <a:buFont typeface="Courier New" panose="02070309020205020404" pitchFamily="49" charset="0"/>
              <a:buChar char="o"/>
            </a:pPr>
            <a:r>
              <a:rPr lang="en-US" sz="2000" dirty="0"/>
              <a:t>Is it possible to address them? Specify at which level.</a:t>
            </a:r>
          </a:p>
          <a:p>
            <a:pPr lvl="1">
              <a:buFont typeface="Courier New" panose="02070309020205020404" pitchFamily="49" charset="0"/>
              <a:buChar char="o"/>
            </a:pPr>
            <a:r>
              <a:rPr lang="en-US" sz="2000" dirty="0"/>
              <a:t>If yes, how can you address the data issues?</a:t>
            </a:r>
          </a:p>
          <a:p>
            <a:endParaRPr lang="en-US" dirty="0"/>
          </a:p>
        </p:txBody>
      </p:sp>
      <p:sp>
        <p:nvSpPr>
          <p:cNvPr id="3" name="Text Placeholder 2"/>
          <p:cNvSpPr>
            <a:spLocks noGrp="1"/>
          </p:cNvSpPr>
          <p:nvPr>
            <p:ph type="body" sz="quarter" idx="11"/>
          </p:nvPr>
        </p:nvSpPr>
        <p:spPr/>
        <p:txBody>
          <a:bodyPr/>
          <a:lstStyle/>
          <a:p>
            <a:r>
              <a:rPr lang="en-US" dirty="0"/>
              <a:t>Group Exercise</a:t>
            </a:r>
          </a:p>
        </p:txBody>
      </p:sp>
    </p:spTree>
    <p:extLst>
      <p:ext uri="{BB962C8B-B14F-4D97-AF65-F5344CB8AC3E}">
        <p14:creationId xmlns:p14="http://schemas.microsoft.com/office/powerpoint/2010/main" val="1584123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86095" y="1795181"/>
            <a:ext cx="7710254" cy="2857500"/>
          </a:xfrm>
        </p:spPr>
        <p:txBody>
          <a:bodyPr/>
          <a:lstStyle/>
          <a:p>
            <a:r>
              <a:rPr lang="en-US" dirty="0"/>
              <a:t>You are doing an end of year (from January to December 2019) review of changes in service volume by method to report on trends for your program manager. You see that there has been a greater than 10% decline in pill volumes in July and an increase in implant volumes of 15% starting in September that continue through December. </a:t>
            </a:r>
          </a:p>
          <a:p>
            <a:r>
              <a:rPr lang="en-US" dirty="0"/>
              <a:t>What steps should you take to evaluate whether these changes are a result of true declines and increases?</a:t>
            </a:r>
          </a:p>
          <a:p>
            <a:endParaRPr lang="en-US" dirty="0"/>
          </a:p>
        </p:txBody>
      </p:sp>
      <p:sp>
        <p:nvSpPr>
          <p:cNvPr id="3" name="Text Placeholder 2"/>
          <p:cNvSpPr>
            <a:spLocks noGrp="1"/>
          </p:cNvSpPr>
          <p:nvPr>
            <p:ph type="body" sz="quarter" idx="11"/>
          </p:nvPr>
        </p:nvSpPr>
        <p:spPr/>
        <p:txBody>
          <a:bodyPr/>
          <a:lstStyle/>
          <a:p>
            <a:r>
              <a:rPr lang="en-US" dirty="0"/>
              <a:t>Group Exercise on Data Quality – Starting at the National Level</a:t>
            </a:r>
          </a:p>
        </p:txBody>
      </p:sp>
    </p:spTree>
    <p:extLst>
      <p:ext uri="{BB962C8B-B14F-4D97-AF65-F5344CB8AC3E}">
        <p14:creationId xmlns:p14="http://schemas.microsoft.com/office/powerpoint/2010/main" val="547323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951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7" ma:contentTypeDescription="Create a new document." ma:contentTypeScope="" ma:versionID="ad4773e596ece4d65fb9326ac337e555">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9d925e2b7517da069e1d15cf270c9b68"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7A83AB-7F46-4BB6-AFF8-34082BEF2AE0}">
  <ds:schemaRefs>
    <ds:schemaRef ds:uri="13922b43-4eea-40f2-b18b-c20327cdf16c"/>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purl.org/dc/dcmitype/"/>
    <ds:schemaRef ds:uri="http://schemas.microsoft.com/office/2006/documentManagement/types"/>
    <ds:schemaRef ds:uri="d8573787-17db-43b5-9af3-2a45e79ab039"/>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3BDE1E41-B82A-45B0-86C9-2BB6972691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FCF553-ADD1-418D-AD1D-6000400940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154</TotalTime>
  <Words>608</Words>
  <Application>Microsoft Office PowerPoint</Application>
  <PresentationFormat>On-screen Show (4:3)</PresentationFormat>
  <Paragraphs>61</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Century Gothic</vt:lpstr>
      <vt:lpstr>Courier New</vt:lpstr>
      <vt:lpstr>Franklin Gothic Medium</vt:lpstr>
      <vt:lpstr>Futura LT Pro Book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Wilkes, Becky</cp:lastModifiedBy>
  <cp:revision>33</cp:revision>
  <dcterms:created xsi:type="dcterms:W3CDTF">2019-05-28T18:26:11Z</dcterms:created>
  <dcterms:modified xsi:type="dcterms:W3CDTF">2021-03-15T18:29:01Z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0x0101006E4A79819CA3F3428B644840049B5527</vt:lpwstr>
  </property>
</Properties>
</file>