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9"/>
  </p:notesMasterIdLst>
  <p:sldIdLst>
    <p:sldId id="265" r:id="rId5"/>
    <p:sldId id="258" r:id="rId6"/>
    <p:sldId id="264" r:id="rId7"/>
    <p:sldId id="266" r:id="rId8"/>
    <p:sldId id="267" r:id="rId9"/>
    <p:sldId id="268" r:id="rId10"/>
    <p:sldId id="259" r:id="rId11"/>
    <p:sldId id="271" r:id="rId12"/>
    <p:sldId id="269" r:id="rId13"/>
    <p:sldId id="272" r:id="rId14"/>
    <p:sldId id="273" r:id="rId15"/>
    <p:sldId id="274" r:id="rId16"/>
    <p:sldId id="275" r:id="rId17"/>
    <p:sldId id="262"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mmy  Kvartunas" initials="SK" lastIdx="3" clrIdx="0">
    <p:extLst>
      <p:ext uri="{19B8F6BF-5375-455C-9EA6-DF929625EA0E}">
        <p15:presenceInfo xmlns:p15="http://schemas.microsoft.com/office/powerpoint/2012/main" userId="Sammy  Kvartunas" providerId="None"/>
      </p:ext>
    </p:extLst>
  </p:cmAuthor>
  <p:cmAuthor id="2" name="Lauren Gilliss" initials="LG" lastIdx="6" clrIdx="1">
    <p:extLst>
      <p:ext uri="{19B8F6BF-5375-455C-9EA6-DF929625EA0E}">
        <p15:presenceInfo xmlns:p15="http://schemas.microsoft.com/office/powerpoint/2012/main" userId="Lauren Gilliss" providerId="None"/>
      </p:ext>
    </p:extLst>
  </p:cmAuthor>
  <p:cmAuthor id="3" name=" " initials="" lastIdx="1" clrIdx="2">
    <p:extLst>
      <p:ext uri="{19B8F6BF-5375-455C-9EA6-DF929625EA0E}">
        <p15:presenceInfo xmlns:p15="http://schemas.microsoft.com/office/powerpoint/2012/main" userId=" "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C9E"/>
    <a:srgbClr val="F9A23D"/>
    <a:srgbClr val="0096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43813B-C67A-460F-B3E7-C45F99100CEA}" v="2" dt="2021-02-16T19:31:33.2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02" autoAdjust="0"/>
    <p:restoredTop sz="94660"/>
  </p:normalViewPr>
  <p:slideViewPr>
    <p:cSldViewPr snapToGrid="0">
      <p:cViewPr varScale="1">
        <p:scale>
          <a:sx n="112" d="100"/>
          <a:sy n="112" d="100"/>
        </p:scale>
        <p:origin x="146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etchen Tremont" userId="b03e7c71-df36-495a-b721-4832b2128a5e" providerId="ADAL" clId="{4443813B-C67A-460F-B3E7-C45F99100CEA}"/>
    <pc:docChg chg="undo custSel modSld">
      <pc:chgData name="Gretchen Tremont" userId="b03e7c71-df36-495a-b721-4832b2128a5e" providerId="ADAL" clId="{4443813B-C67A-460F-B3E7-C45F99100CEA}" dt="2021-02-16T19:31:33.233" v="14"/>
      <pc:docMkLst>
        <pc:docMk/>
      </pc:docMkLst>
      <pc:sldChg chg="modSp">
        <pc:chgData name="Gretchen Tremont" userId="b03e7c71-df36-495a-b721-4832b2128a5e" providerId="ADAL" clId="{4443813B-C67A-460F-B3E7-C45F99100CEA}" dt="2021-02-15T18:13:06.380" v="7" actId="14100"/>
        <pc:sldMkLst>
          <pc:docMk/>
          <pc:sldMk cId="1440022147" sldId="259"/>
        </pc:sldMkLst>
        <pc:picChg chg="mod">
          <ac:chgData name="Gretchen Tremont" userId="b03e7c71-df36-495a-b721-4832b2128a5e" providerId="ADAL" clId="{4443813B-C67A-460F-B3E7-C45F99100CEA}" dt="2021-02-15T18:13:06.380" v="7" actId="14100"/>
          <ac:picMkLst>
            <pc:docMk/>
            <pc:sldMk cId="1440022147" sldId="259"/>
            <ac:picMk id="5" creationId="{00000000-0000-0000-0000-000000000000}"/>
          </ac:picMkLst>
        </pc:picChg>
      </pc:sldChg>
      <pc:sldChg chg="delCm">
        <pc:chgData name="Gretchen Tremont" userId="b03e7c71-df36-495a-b721-4832b2128a5e" providerId="ADAL" clId="{4443813B-C67A-460F-B3E7-C45F99100CEA}" dt="2021-02-15T18:12:12.706" v="1" actId="1592"/>
        <pc:sldMkLst>
          <pc:docMk/>
          <pc:sldMk cId="2130739159" sldId="265"/>
        </pc:sldMkLst>
      </pc:sldChg>
      <pc:sldChg chg="modSp">
        <pc:chgData name="Gretchen Tremont" userId="b03e7c71-df36-495a-b721-4832b2128a5e" providerId="ADAL" clId="{4443813B-C67A-460F-B3E7-C45F99100CEA}" dt="2021-02-16T19:31:33.233" v="14"/>
        <pc:sldMkLst>
          <pc:docMk/>
          <pc:sldMk cId="3503572026" sldId="266"/>
        </pc:sldMkLst>
        <pc:spChg chg="mod">
          <ac:chgData name="Gretchen Tremont" userId="b03e7c71-df36-495a-b721-4832b2128a5e" providerId="ADAL" clId="{4443813B-C67A-460F-B3E7-C45F99100CEA}" dt="2021-02-16T19:31:33.233" v="14"/>
          <ac:spMkLst>
            <pc:docMk/>
            <pc:sldMk cId="3503572026" sldId="266"/>
            <ac:spMk id="2" creationId="{00000000-0000-0000-0000-000000000000}"/>
          </ac:spMkLst>
        </pc:spChg>
      </pc:sldChg>
      <pc:sldChg chg="modSp mod">
        <pc:chgData name="Gretchen Tremont" userId="b03e7c71-df36-495a-b721-4832b2128a5e" providerId="ADAL" clId="{4443813B-C67A-460F-B3E7-C45F99100CEA}" dt="2021-02-16T19:31:33.233" v="14"/>
        <pc:sldMkLst>
          <pc:docMk/>
          <pc:sldMk cId="608824871" sldId="267"/>
        </pc:sldMkLst>
        <pc:spChg chg="mod">
          <ac:chgData name="Gretchen Tremont" userId="b03e7c71-df36-495a-b721-4832b2128a5e" providerId="ADAL" clId="{4443813B-C67A-460F-B3E7-C45F99100CEA}" dt="2021-02-16T19:31:33.233" v="14"/>
          <ac:spMkLst>
            <pc:docMk/>
            <pc:sldMk cId="608824871" sldId="267"/>
            <ac:spMk id="5" creationId="{664B8D81-42ED-4F8F-B45E-F21C67E33D22}"/>
          </ac:spMkLst>
        </pc:spChg>
        <pc:picChg chg="mod">
          <ac:chgData name="Gretchen Tremont" userId="b03e7c71-df36-495a-b721-4832b2128a5e" providerId="ADAL" clId="{4443813B-C67A-460F-B3E7-C45F99100CEA}" dt="2021-02-15T18:12:51.741" v="6" actId="14100"/>
          <ac:picMkLst>
            <pc:docMk/>
            <pc:sldMk cId="608824871" sldId="267"/>
            <ac:picMk id="4" creationId="{01335D7E-2BBA-490D-8C23-2AB75381015F}"/>
          </ac:picMkLst>
        </pc:picChg>
      </pc:sldChg>
      <pc:sldChg chg="modSp mod">
        <pc:chgData name="Gretchen Tremont" userId="b03e7c71-df36-495a-b721-4832b2128a5e" providerId="ADAL" clId="{4443813B-C67A-460F-B3E7-C45F99100CEA}" dt="2021-02-15T18:13:41.199" v="13" actId="33524"/>
        <pc:sldMkLst>
          <pc:docMk/>
          <pc:sldMk cId="297994998" sldId="271"/>
        </pc:sldMkLst>
        <pc:spChg chg="mod">
          <ac:chgData name="Gretchen Tremont" userId="b03e7c71-df36-495a-b721-4832b2128a5e" providerId="ADAL" clId="{4443813B-C67A-460F-B3E7-C45F99100CEA}" dt="2021-02-15T18:13:17.251" v="8" actId="1076"/>
          <ac:spMkLst>
            <pc:docMk/>
            <pc:sldMk cId="297994998" sldId="271"/>
            <ac:spMk id="3" creationId="{00000000-0000-0000-0000-000000000000}"/>
          </ac:spMkLst>
        </pc:spChg>
        <pc:spChg chg="mod">
          <ac:chgData name="Gretchen Tremont" userId="b03e7c71-df36-495a-b721-4832b2128a5e" providerId="ADAL" clId="{4443813B-C67A-460F-B3E7-C45F99100CEA}" dt="2021-02-15T18:13:41.199" v="13" actId="33524"/>
          <ac:spMkLst>
            <pc:docMk/>
            <pc:sldMk cId="297994998" sldId="271"/>
            <ac:spMk id="4" creationId="{00000000-0000-0000-0000-000000000000}"/>
          </ac:spMkLst>
        </pc:spChg>
        <pc:spChg chg="mod">
          <ac:chgData name="Gretchen Tremont" userId="b03e7c71-df36-495a-b721-4832b2128a5e" providerId="ADAL" clId="{4443813B-C67A-460F-B3E7-C45F99100CEA}" dt="2021-02-15T18:13:31.143" v="11" actId="1076"/>
          <ac:spMkLst>
            <pc:docMk/>
            <pc:sldMk cId="297994998" sldId="271"/>
            <ac:spMk id="6" creationId="{4B71AA1C-415E-4377-AC46-1F0E692D6E8A}"/>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vert="horz"/>
          <a:lstStyle/>
          <a:p>
            <a:pPr>
              <a:defRPr/>
            </a:pPr>
            <a:r>
              <a:rPr lang="en-US" dirty="0">
                <a:solidFill>
                  <a:schemeClr val="accent1"/>
                </a:solidFill>
              </a:rPr>
              <a:t>Comparing mCPR to EMU from commodities and visits</a:t>
            </a:r>
          </a:p>
        </c:rich>
      </c:tx>
      <c:overlay val="0"/>
      <c:spPr>
        <a:noFill/>
        <a:ln>
          <a:noFill/>
        </a:ln>
        <a:effectLst/>
      </c:spPr>
    </c:title>
    <c:autoTitleDeleted val="0"/>
    <c:plotArea>
      <c:layout/>
      <c:lineChart>
        <c:grouping val="standard"/>
        <c:varyColors val="0"/>
        <c:ser>
          <c:idx val="0"/>
          <c:order val="0"/>
          <c:tx>
            <c:strRef>
              <c:f>'"mCPR" Output'!$C$4</c:f>
              <c:strCache>
                <c:ptCount val="1"/>
                <c:pt idx="0">
                  <c:v>EMU (commodities)</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'"mCPR" Output'!$A$5:$A$10</c:f>
              <c:numCache>
                <c:formatCode>0</c:formatCode>
                <c:ptCount val="6"/>
                <c:pt idx="0">
                  <c:v>2010</c:v>
                </c:pt>
                <c:pt idx="1">
                  <c:v>2011</c:v>
                </c:pt>
                <c:pt idx="2">
                  <c:v>2012</c:v>
                </c:pt>
                <c:pt idx="3">
                  <c:v>2013</c:v>
                </c:pt>
                <c:pt idx="4">
                  <c:v>2014</c:v>
                </c:pt>
                <c:pt idx="5">
                  <c:v>2015</c:v>
                </c:pt>
              </c:numCache>
            </c:numRef>
          </c:cat>
          <c:val>
            <c:numRef>
              <c:f>'"mCPR" Output'!$C$5:$C$10</c:f>
              <c:numCache>
                <c:formatCode>0.0%</c:formatCode>
                <c:ptCount val="6"/>
                <c:pt idx="0">
                  <c:v>0</c:v>
                </c:pt>
                <c:pt idx="1">
                  <c:v>1.7943127764033612E-4</c:v>
                </c:pt>
                <c:pt idx="2">
                  <c:v>1.5007281412605423E-3</c:v>
                </c:pt>
                <c:pt idx="3">
                  <c:v>6.1037694579911692E-2</c:v>
                </c:pt>
                <c:pt idx="4">
                  <c:v>2.0676981952302707</c:v>
                </c:pt>
                <c:pt idx="5">
                  <c:v>0.39946649818799973</c:v>
                </c:pt>
              </c:numCache>
            </c:numRef>
          </c:val>
          <c:smooth val="0"/>
          <c:extLst>
            <c:ext xmlns:c16="http://schemas.microsoft.com/office/drawing/2014/chart" uri="{C3380CC4-5D6E-409C-BE32-E72D297353CC}">
              <c16:uniqueId val="{00000000-E880-4538-BF6F-CD538E939AF1}"/>
            </c:ext>
          </c:extLst>
        </c:ser>
        <c:ser>
          <c:idx val="1"/>
          <c:order val="1"/>
          <c:tx>
            <c:strRef>
              <c:f>'"mCPR" Output'!$D$4</c:f>
              <c:strCache>
                <c:ptCount val="1"/>
                <c:pt idx="0">
                  <c:v>EMU (visits)</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'"mCPR" Output'!$A$5:$A$10</c:f>
              <c:numCache>
                <c:formatCode>0</c:formatCode>
                <c:ptCount val="6"/>
                <c:pt idx="0">
                  <c:v>2010</c:v>
                </c:pt>
                <c:pt idx="1">
                  <c:v>2011</c:v>
                </c:pt>
                <c:pt idx="2">
                  <c:v>2012</c:v>
                </c:pt>
                <c:pt idx="3">
                  <c:v>2013</c:v>
                </c:pt>
                <c:pt idx="4">
                  <c:v>2014</c:v>
                </c:pt>
                <c:pt idx="5">
                  <c:v>2015</c:v>
                </c:pt>
              </c:numCache>
            </c:numRef>
          </c:cat>
          <c:val>
            <c:numRef>
              <c:f>'"mCPR" Output'!$D$5:$D$10</c:f>
              <c:numCache>
                <c:formatCode>0.0%</c:formatCode>
                <c:ptCount val="6"/>
                <c:pt idx="0" formatCode="0%">
                  <c:v>4.7087908742152719E-2</c:v>
                </c:pt>
                <c:pt idx="1">
                  <c:v>0.46695609947178979</c:v>
                </c:pt>
                <c:pt idx="2">
                  <c:v>0.53512875287036255</c:v>
                </c:pt>
                <c:pt idx="3">
                  <c:v>0.51274661289684709</c:v>
                </c:pt>
                <c:pt idx="4">
                  <c:v>0.56573966317543234</c:v>
                </c:pt>
                <c:pt idx="5">
                  <c:v>0.58808001271875132</c:v>
                </c:pt>
              </c:numCache>
            </c:numRef>
          </c:val>
          <c:smooth val="0"/>
          <c:extLst>
            <c:ext xmlns:c16="http://schemas.microsoft.com/office/drawing/2014/chart" uri="{C3380CC4-5D6E-409C-BE32-E72D297353CC}">
              <c16:uniqueId val="{00000001-E880-4538-BF6F-CD538E939AF1}"/>
            </c:ext>
          </c:extLst>
        </c:ser>
        <c:ser>
          <c:idx val="2"/>
          <c:order val="2"/>
          <c:tx>
            <c:strRef>
              <c:f>'"mCPR" Output'!$E$4</c:f>
              <c:strCache>
                <c:ptCount val="1"/>
                <c:pt idx="0">
                  <c:v>mCPR (AW) from surveys</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cat>
            <c:numRef>
              <c:f>'"mCPR" Output'!$A$5:$A$10</c:f>
              <c:numCache>
                <c:formatCode>0</c:formatCode>
                <c:ptCount val="6"/>
                <c:pt idx="0">
                  <c:v>2010</c:v>
                </c:pt>
                <c:pt idx="1">
                  <c:v>2011</c:v>
                </c:pt>
                <c:pt idx="2">
                  <c:v>2012</c:v>
                </c:pt>
                <c:pt idx="3">
                  <c:v>2013</c:v>
                </c:pt>
                <c:pt idx="4">
                  <c:v>2014</c:v>
                </c:pt>
                <c:pt idx="5">
                  <c:v>2015</c:v>
                </c:pt>
              </c:numCache>
            </c:numRef>
          </c:cat>
          <c:val>
            <c:numRef>
              <c:f>'"mCPR" Output'!$E$5:$E$10</c:f>
              <c:numCache>
                <c:formatCode>General</c:formatCode>
                <c:ptCount val="6"/>
                <c:pt idx="0">
                  <c:v>0.26621621621621622</c:v>
                </c:pt>
                <c:pt idx="4">
                  <c:v>0.35945945945945951</c:v>
                </c:pt>
              </c:numCache>
            </c:numRef>
          </c:val>
          <c:smooth val="0"/>
          <c:extLst>
            <c:ext xmlns:c16="http://schemas.microsoft.com/office/drawing/2014/chart" uri="{C3380CC4-5D6E-409C-BE32-E72D297353CC}">
              <c16:uniqueId val="{00000002-E880-4538-BF6F-CD538E939AF1}"/>
            </c:ext>
          </c:extLst>
        </c:ser>
        <c:dLbls>
          <c:showLegendKey val="0"/>
          <c:showVal val="0"/>
          <c:showCatName val="0"/>
          <c:showSerName val="0"/>
          <c:showPercent val="0"/>
          <c:showBubbleSize val="0"/>
        </c:dLbls>
        <c:marker val="1"/>
        <c:smooth val="0"/>
        <c:axId val="66412928"/>
        <c:axId val="66414848"/>
      </c:lineChart>
      <c:catAx>
        <c:axId val="66412928"/>
        <c:scaling>
          <c:orientation val="minMax"/>
        </c:scaling>
        <c:delete val="0"/>
        <c:axPos val="b"/>
        <c:numFmt formatCode="0"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66414848"/>
        <c:crosses val="autoZero"/>
        <c:auto val="1"/>
        <c:lblAlgn val="ctr"/>
        <c:lblOffset val="100"/>
        <c:noMultiLvlLbl val="0"/>
      </c:catAx>
      <c:valAx>
        <c:axId val="6641484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vert="horz"/>
          <a:lstStyle/>
          <a:p>
            <a:pPr>
              <a:defRPr sz="1200"/>
            </a:pPr>
            <a:endParaRPr lang="en-US"/>
          </a:p>
        </c:txPr>
        <c:crossAx val="66412928"/>
        <c:crosses val="autoZero"/>
        <c:crossBetween val="between"/>
      </c:valAx>
      <c:spPr>
        <a:noFill/>
        <a:ln>
          <a:noFill/>
        </a:ln>
        <a:effectLst/>
      </c:spPr>
    </c:plotArea>
    <c:legend>
      <c:legendPos val="b"/>
      <c:overlay val="0"/>
      <c:spPr>
        <a:noFill/>
        <a:ln>
          <a:noFill/>
        </a:ln>
        <a:effectLst/>
      </c:spPr>
      <c:txPr>
        <a:bodyPr rot="0" vert="horz"/>
        <a:lstStyle/>
        <a:p>
          <a:pPr>
            <a:defRPr/>
          </a:pPr>
          <a:endParaRPr lang="en-US"/>
        </a:p>
      </c:txPr>
    </c:legend>
    <c:plotVisOnly val="0"/>
    <c:dispBlanksAs val="span"/>
    <c:showDLblsOverMax val="0"/>
  </c:chart>
  <c:spPr>
    <a:solidFill>
      <a:schemeClr val="bg1"/>
    </a:solidFill>
    <a:ln w="9525" cap="flat" cmpd="sng" algn="ctr">
      <a:noFill/>
      <a:round/>
    </a:ln>
    <a:effectLst/>
  </c:spPr>
  <c:txPr>
    <a:bodyPr/>
    <a:lstStyle/>
    <a:p>
      <a:pPr>
        <a:defRPr sz="1050"/>
      </a:pPr>
      <a:endParaRPr lang="en-US"/>
    </a:p>
  </c:txPr>
  <c:externalData r:id="rId2">
    <c:autoUpdate val="0"/>
  </c:externalData>
  <c:userShapes r:id="rId3"/>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1FCF9F-ABC1-4B1B-A1A8-C0459799C2A7}"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n-US"/>
        </a:p>
      </dgm:t>
    </dgm:pt>
    <dgm:pt modelId="{08C864E5-F994-4D84-B564-ADF12CC29DA1}">
      <dgm:prSet phldrT="[Text]" custT="1"/>
      <dgm:spPr/>
      <dgm:t>
        <a:bodyPr/>
        <a:lstStyle/>
        <a:p>
          <a:r>
            <a:rPr lang="en-US" sz="1700" dirty="0"/>
            <a:t>Systematic Approach to Monitoring Data Quality in Family Planning</a:t>
          </a:r>
        </a:p>
      </dgm:t>
    </dgm:pt>
    <dgm:pt modelId="{DF3E581C-37B0-432A-B6BA-3ED1CC3A5520}" type="parTrans" cxnId="{DA86E231-ECAF-479B-8FCF-7E8AF7357752}">
      <dgm:prSet/>
      <dgm:spPr/>
      <dgm:t>
        <a:bodyPr/>
        <a:lstStyle/>
        <a:p>
          <a:endParaRPr lang="en-US"/>
        </a:p>
      </dgm:t>
    </dgm:pt>
    <dgm:pt modelId="{F8A2ED7D-A880-406C-8673-7C3E3E364B61}" type="sibTrans" cxnId="{DA86E231-ECAF-479B-8FCF-7E8AF7357752}">
      <dgm:prSet/>
      <dgm:spPr/>
      <dgm:t>
        <a:bodyPr/>
        <a:lstStyle/>
        <a:p>
          <a:endParaRPr lang="en-US"/>
        </a:p>
      </dgm:t>
    </dgm:pt>
    <dgm:pt modelId="{0E4A0E8D-A0CA-48E9-9D48-6D4DC0A77C2E}">
      <dgm:prSet phldrT="[Text]" custT="1"/>
      <dgm:spPr/>
      <dgm:t>
        <a:bodyPr anchor="t" anchorCtr="0"/>
        <a:lstStyle/>
        <a:p>
          <a:pPr>
            <a:lnSpc>
              <a:spcPct val="100000"/>
            </a:lnSpc>
            <a:spcAft>
              <a:spcPts val="0"/>
            </a:spcAft>
          </a:pPr>
          <a:r>
            <a:rPr lang="en-US" sz="1300" dirty="0"/>
            <a:t>DECISIONS</a:t>
          </a:r>
        </a:p>
        <a:p>
          <a:pPr>
            <a:lnSpc>
              <a:spcPct val="100000"/>
            </a:lnSpc>
            <a:spcAft>
              <a:spcPts val="0"/>
            </a:spcAft>
          </a:pPr>
          <a:endParaRPr lang="en-US" sz="1300" dirty="0"/>
        </a:p>
        <a:p>
          <a:pPr>
            <a:lnSpc>
              <a:spcPct val="100000"/>
            </a:lnSpc>
            <a:spcAft>
              <a:spcPts val="0"/>
            </a:spcAft>
          </a:pPr>
          <a:r>
            <a:rPr lang="en-US" sz="1300" dirty="0"/>
            <a:t>Interpretability of FP data signals</a:t>
          </a:r>
        </a:p>
        <a:p>
          <a:pPr>
            <a:lnSpc>
              <a:spcPct val="100000"/>
            </a:lnSpc>
            <a:spcAft>
              <a:spcPts val="0"/>
            </a:spcAft>
          </a:pPr>
          <a:r>
            <a:rPr lang="en-US" sz="1300" dirty="0"/>
            <a:t>Systems that incentivise data quality with data availability</a:t>
          </a:r>
        </a:p>
        <a:p>
          <a:pPr>
            <a:lnSpc>
              <a:spcPct val="100000"/>
            </a:lnSpc>
            <a:spcAft>
              <a:spcPts val="0"/>
            </a:spcAft>
          </a:pPr>
          <a:r>
            <a:rPr lang="en-US" sz="1300" dirty="0"/>
            <a:t>Analytics that inform at the level and the frequency needed</a:t>
          </a:r>
        </a:p>
      </dgm:t>
    </dgm:pt>
    <dgm:pt modelId="{8A6D7E09-1030-4DB6-9CF6-844AC8065000}" type="parTrans" cxnId="{B525B96F-36C1-4564-8D27-294175A39BB8}">
      <dgm:prSet/>
      <dgm:spPr/>
      <dgm:t>
        <a:bodyPr/>
        <a:lstStyle/>
        <a:p>
          <a:endParaRPr lang="en-US"/>
        </a:p>
      </dgm:t>
    </dgm:pt>
    <dgm:pt modelId="{7CC8A8C6-9DE3-4B2C-95EA-8C03415738CE}" type="sibTrans" cxnId="{B525B96F-36C1-4564-8D27-294175A39BB8}">
      <dgm:prSet/>
      <dgm:spPr/>
      <dgm:t>
        <a:bodyPr/>
        <a:lstStyle/>
        <a:p>
          <a:endParaRPr lang="en-US"/>
        </a:p>
      </dgm:t>
    </dgm:pt>
    <dgm:pt modelId="{3102FD96-9EAB-41E0-84D7-BEC1057C34C2}">
      <dgm:prSet phldrT="[Text]" custT="1"/>
      <dgm:spPr/>
      <dgm:t>
        <a:bodyPr anchor="t" anchorCtr="0"/>
        <a:lstStyle/>
        <a:p>
          <a:pPr algn="ctr">
            <a:lnSpc>
              <a:spcPct val="100000"/>
            </a:lnSpc>
            <a:spcAft>
              <a:spcPts val="0"/>
            </a:spcAft>
            <a:buNone/>
          </a:pPr>
          <a:r>
            <a:rPr lang="en-US" sz="1300" dirty="0"/>
            <a:t>INFORMATION SYSTEMS </a:t>
          </a:r>
        </a:p>
        <a:p>
          <a:pPr algn="ctr">
            <a:lnSpc>
              <a:spcPct val="100000"/>
            </a:lnSpc>
            <a:spcAft>
              <a:spcPts val="0"/>
            </a:spcAft>
            <a:buNone/>
          </a:pPr>
          <a:endParaRPr lang="en-US" sz="1300" dirty="0"/>
        </a:p>
        <a:p>
          <a:pPr algn="ctr">
            <a:lnSpc>
              <a:spcPct val="100000"/>
            </a:lnSpc>
            <a:spcAft>
              <a:spcPts val="0"/>
            </a:spcAft>
            <a:buNone/>
          </a:pPr>
          <a:r>
            <a:rPr lang="en-US" sz="1300" dirty="0"/>
            <a:t>Rationalized indicators focusing on programme priorities Valid measurement of FP indicators and concepts</a:t>
          </a:r>
        </a:p>
        <a:p>
          <a:pPr algn="ctr">
            <a:lnSpc>
              <a:spcPct val="100000"/>
            </a:lnSpc>
            <a:spcAft>
              <a:spcPts val="0"/>
            </a:spcAft>
            <a:buNone/>
          </a:pPr>
          <a:r>
            <a:rPr lang="en-US" sz="1300" dirty="0"/>
            <a:t>Robust systems checks to flag data entry errors and outliers</a:t>
          </a:r>
        </a:p>
        <a:p>
          <a:pPr algn="ctr">
            <a:lnSpc>
              <a:spcPct val="100000"/>
            </a:lnSpc>
            <a:spcAft>
              <a:spcPts val="0"/>
            </a:spcAft>
            <a:buNone/>
          </a:pPr>
          <a:r>
            <a:rPr lang="en-US" sz="1300" dirty="0"/>
            <a:t>   Automated Feedback loops</a:t>
          </a:r>
        </a:p>
      </dgm:t>
    </dgm:pt>
    <dgm:pt modelId="{C3456C76-A003-4C2B-86AE-82FDB40A57A2}" type="parTrans" cxnId="{4C3F99B9-86C0-4942-87AC-89CEFAFE43D2}">
      <dgm:prSet/>
      <dgm:spPr/>
      <dgm:t>
        <a:bodyPr/>
        <a:lstStyle/>
        <a:p>
          <a:endParaRPr lang="en-US"/>
        </a:p>
      </dgm:t>
    </dgm:pt>
    <dgm:pt modelId="{55CAD892-1D3C-4533-BA61-63CAC5AF0CEF}" type="sibTrans" cxnId="{4C3F99B9-86C0-4942-87AC-89CEFAFE43D2}">
      <dgm:prSet/>
      <dgm:spPr/>
      <dgm:t>
        <a:bodyPr/>
        <a:lstStyle/>
        <a:p>
          <a:endParaRPr lang="en-US"/>
        </a:p>
      </dgm:t>
    </dgm:pt>
    <dgm:pt modelId="{E5DD2E7F-66A5-4E0D-8847-EAE790F061E0}">
      <dgm:prSet phldrT="[Text]" custT="1"/>
      <dgm:spPr/>
      <dgm:t>
        <a:bodyPr lIns="0" tIns="0" rIns="0" bIns="0" anchor="t" anchorCtr="0"/>
        <a:lstStyle/>
        <a:p>
          <a:pPr algn="ctr">
            <a:lnSpc>
              <a:spcPct val="100000"/>
            </a:lnSpc>
            <a:spcAft>
              <a:spcPts val="0"/>
            </a:spcAft>
          </a:pPr>
          <a:endParaRPr lang="en-US" sz="1400" dirty="0"/>
        </a:p>
      </dgm:t>
    </dgm:pt>
    <dgm:pt modelId="{53A04500-E9BB-4E93-AB2B-10983D15C0F2}" type="parTrans" cxnId="{C6B2D725-7720-48BE-91BF-B588754361BD}">
      <dgm:prSet/>
      <dgm:spPr/>
      <dgm:t>
        <a:bodyPr/>
        <a:lstStyle/>
        <a:p>
          <a:endParaRPr lang="en-US"/>
        </a:p>
      </dgm:t>
    </dgm:pt>
    <dgm:pt modelId="{8A2EF8A2-42D5-457A-8C66-19EE35607918}" type="sibTrans" cxnId="{C6B2D725-7720-48BE-91BF-B588754361BD}">
      <dgm:prSet/>
      <dgm:spPr/>
      <dgm:t>
        <a:bodyPr/>
        <a:lstStyle/>
        <a:p>
          <a:endParaRPr lang="en-US"/>
        </a:p>
      </dgm:t>
    </dgm:pt>
    <dgm:pt modelId="{EA1179D8-9DB5-4CF6-B697-03E71B2E5FBB}">
      <dgm:prSet phldrT="[Text]" custT="1"/>
      <dgm:spPr/>
      <dgm:t>
        <a:bodyPr anchor="t" anchorCtr="0"/>
        <a:lstStyle/>
        <a:p>
          <a:pPr>
            <a:lnSpc>
              <a:spcPct val="100000"/>
            </a:lnSpc>
            <a:spcAft>
              <a:spcPts val="0"/>
            </a:spcAft>
          </a:pPr>
          <a:endParaRPr lang="en-US" sz="1300" dirty="0"/>
        </a:p>
      </dgm:t>
    </dgm:pt>
    <dgm:pt modelId="{D295B1DE-992A-4556-833D-05C167BBD8C1}" type="parTrans" cxnId="{912DCB16-0894-4CCD-B068-7AD19752DF13}">
      <dgm:prSet/>
      <dgm:spPr/>
      <dgm:t>
        <a:bodyPr/>
        <a:lstStyle/>
        <a:p>
          <a:endParaRPr lang="en-US"/>
        </a:p>
      </dgm:t>
    </dgm:pt>
    <dgm:pt modelId="{F0D7D26B-982D-425A-AB5C-3AA03B429089}" type="sibTrans" cxnId="{912DCB16-0894-4CCD-B068-7AD19752DF13}">
      <dgm:prSet/>
      <dgm:spPr/>
      <dgm:t>
        <a:bodyPr/>
        <a:lstStyle/>
        <a:p>
          <a:endParaRPr lang="en-US"/>
        </a:p>
      </dgm:t>
    </dgm:pt>
    <dgm:pt modelId="{113A1120-8950-44B5-8A03-B6A574E30EB5}" type="pres">
      <dgm:prSet presAssocID="{C81FCF9F-ABC1-4B1B-A1A8-C0459799C2A7}" presName="diagram" presStyleCnt="0">
        <dgm:presLayoutVars>
          <dgm:chMax val="1"/>
          <dgm:dir/>
          <dgm:animLvl val="ctr"/>
          <dgm:resizeHandles val="exact"/>
        </dgm:presLayoutVars>
      </dgm:prSet>
      <dgm:spPr/>
    </dgm:pt>
    <dgm:pt modelId="{636D4C56-96B0-420C-B91F-E7A437651884}" type="pres">
      <dgm:prSet presAssocID="{C81FCF9F-ABC1-4B1B-A1A8-C0459799C2A7}" presName="matrix" presStyleCnt="0"/>
      <dgm:spPr/>
    </dgm:pt>
    <dgm:pt modelId="{58B9D355-0D68-4328-A119-40AC8BB41B5B}" type="pres">
      <dgm:prSet presAssocID="{C81FCF9F-ABC1-4B1B-A1A8-C0459799C2A7}" presName="tile1" presStyleLbl="node1" presStyleIdx="0" presStyleCnt="4"/>
      <dgm:spPr/>
    </dgm:pt>
    <dgm:pt modelId="{FB84E4FA-822E-492C-8B4A-AF0F2A8686A3}" type="pres">
      <dgm:prSet presAssocID="{C81FCF9F-ABC1-4B1B-A1A8-C0459799C2A7}" presName="tile1text" presStyleLbl="node1" presStyleIdx="0" presStyleCnt="4">
        <dgm:presLayoutVars>
          <dgm:chMax val="0"/>
          <dgm:chPref val="0"/>
          <dgm:bulletEnabled val="1"/>
        </dgm:presLayoutVars>
      </dgm:prSet>
      <dgm:spPr/>
    </dgm:pt>
    <dgm:pt modelId="{31CCC17F-5F3F-4CA2-89EB-A9ECCCE60F58}" type="pres">
      <dgm:prSet presAssocID="{C81FCF9F-ABC1-4B1B-A1A8-C0459799C2A7}" presName="tile2" presStyleLbl="node1" presStyleIdx="1" presStyleCnt="4" custLinFactNeighborY="-1501"/>
      <dgm:spPr/>
    </dgm:pt>
    <dgm:pt modelId="{E70627D9-69DD-4EB0-8DD4-EC34BA66C678}" type="pres">
      <dgm:prSet presAssocID="{C81FCF9F-ABC1-4B1B-A1A8-C0459799C2A7}" presName="tile2text" presStyleLbl="node1" presStyleIdx="1" presStyleCnt="4">
        <dgm:presLayoutVars>
          <dgm:chMax val="0"/>
          <dgm:chPref val="0"/>
          <dgm:bulletEnabled val="1"/>
        </dgm:presLayoutVars>
      </dgm:prSet>
      <dgm:spPr/>
    </dgm:pt>
    <dgm:pt modelId="{03670F9F-6909-49FB-BB27-111BFA4A262E}" type="pres">
      <dgm:prSet presAssocID="{C81FCF9F-ABC1-4B1B-A1A8-C0459799C2A7}" presName="tile3" presStyleLbl="node1" presStyleIdx="2" presStyleCnt="4"/>
      <dgm:spPr/>
    </dgm:pt>
    <dgm:pt modelId="{84DBD614-2E10-4A37-B100-56CB1678C0BE}" type="pres">
      <dgm:prSet presAssocID="{C81FCF9F-ABC1-4B1B-A1A8-C0459799C2A7}" presName="tile3text" presStyleLbl="node1" presStyleIdx="2" presStyleCnt="4">
        <dgm:presLayoutVars>
          <dgm:chMax val="0"/>
          <dgm:chPref val="0"/>
          <dgm:bulletEnabled val="1"/>
        </dgm:presLayoutVars>
      </dgm:prSet>
      <dgm:spPr/>
    </dgm:pt>
    <dgm:pt modelId="{487D7982-287E-4410-9D8D-CC1BC53A9FD0}" type="pres">
      <dgm:prSet presAssocID="{C81FCF9F-ABC1-4B1B-A1A8-C0459799C2A7}" presName="tile4" presStyleLbl="node1" presStyleIdx="3" presStyleCnt="4"/>
      <dgm:spPr/>
    </dgm:pt>
    <dgm:pt modelId="{4ABE1788-67C3-43F9-B08D-8D6C8B35443E}" type="pres">
      <dgm:prSet presAssocID="{C81FCF9F-ABC1-4B1B-A1A8-C0459799C2A7}" presName="tile4text" presStyleLbl="node1" presStyleIdx="3" presStyleCnt="4">
        <dgm:presLayoutVars>
          <dgm:chMax val="0"/>
          <dgm:chPref val="0"/>
          <dgm:bulletEnabled val="1"/>
        </dgm:presLayoutVars>
      </dgm:prSet>
      <dgm:spPr/>
    </dgm:pt>
    <dgm:pt modelId="{591490A7-E88C-4D8C-B520-E8F5341BE3DC}" type="pres">
      <dgm:prSet presAssocID="{C81FCF9F-ABC1-4B1B-A1A8-C0459799C2A7}" presName="centerTile" presStyleLbl="fgShp" presStyleIdx="0" presStyleCnt="1">
        <dgm:presLayoutVars>
          <dgm:chMax val="0"/>
          <dgm:chPref val="0"/>
        </dgm:presLayoutVars>
      </dgm:prSet>
      <dgm:spPr/>
    </dgm:pt>
  </dgm:ptLst>
  <dgm:cxnLst>
    <dgm:cxn modelId="{B37D430C-8C71-4D71-90B5-F2CBE437FD7A}" type="presOf" srcId="{3102FD96-9EAB-41E0-84D7-BEC1057C34C2}" destId="{E70627D9-69DD-4EB0-8DD4-EC34BA66C678}" srcOrd="1" destOrd="0" presId="urn:microsoft.com/office/officeart/2005/8/layout/matrix1"/>
    <dgm:cxn modelId="{912DCB16-0894-4CCD-B068-7AD19752DF13}" srcId="{08C864E5-F994-4D84-B564-ADF12CC29DA1}" destId="{EA1179D8-9DB5-4CF6-B697-03E71B2E5FBB}" srcOrd="3" destOrd="0" parTransId="{D295B1DE-992A-4556-833D-05C167BBD8C1}" sibTransId="{F0D7D26B-982D-425A-AB5C-3AA03B429089}"/>
    <dgm:cxn modelId="{C6B2D725-7720-48BE-91BF-B588754361BD}" srcId="{08C864E5-F994-4D84-B564-ADF12CC29DA1}" destId="{E5DD2E7F-66A5-4E0D-8847-EAE790F061E0}" srcOrd="2" destOrd="0" parTransId="{53A04500-E9BB-4E93-AB2B-10983D15C0F2}" sibTransId="{8A2EF8A2-42D5-457A-8C66-19EE35607918}"/>
    <dgm:cxn modelId="{DA86E231-ECAF-479B-8FCF-7E8AF7357752}" srcId="{C81FCF9F-ABC1-4B1B-A1A8-C0459799C2A7}" destId="{08C864E5-F994-4D84-B564-ADF12CC29DA1}" srcOrd="0" destOrd="0" parTransId="{DF3E581C-37B0-432A-B6BA-3ED1CC3A5520}" sibTransId="{F8A2ED7D-A880-406C-8673-7C3E3E364B61}"/>
    <dgm:cxn modelId="{39A5D04D-D59E-43AE-B58A-850E0DABDE27}" type="presOf" srcId="{C81FCF9F-ABC1-4B1B-A1A8-C0459799C2A7}" destId="{113A1120-8950-44B5-8A03-B6A574E30EB5}" srcOrd="0" destOrd="0" presId="urn:microsoft.com/office/officeart/2005/8/layout/matrix1"/>
    <dgm:cxn modelId="{B525B96F-36C1-4564-8D27-294175A39BB8}" srcId="{08C864E5-F994-4D84-B564-ADF12CC29DA1}" destId="{0E4A0E8D-A0CA-48E9-9D48-6D4DC0A77C2E}" srcOrd="0" destOrd="0" parTransId="{8A6D7E09-1030-4DB6-9CF6-844AC8065000}" sibTransId="{7CC8A8C6-9DE3-4B2C-95EA-8C03415738CE}"/>
    <dgm:cxn modelId="{B1A0EA51-E457-4DC0-9AB9-D71BA687670F}" type="presOf" srcId="{0E4A0E8D-A0CA-48E9-9D48-6D4DC0A77C2E}" destId="{FB84E4FA-822E-492C-8B4A-AF0F2A8686A3}" srcOrd="1" destOrd="0" presId="urn:microsoft.com/office/officeart/2005/8/layout/matrix1"/>
    <dgm:cxn modelId="{C3490E81-1A88-402E-BF87-92025F7E53EC}" type="presOf" srcId="{0E4A0E8D-A0CA-48E9-9D48-6D4DC0A77C2E}" destId="{58B9D355-0D68-4328-A119-40AC8BB41B5B}" srcOrd="0" destOrd="0" presId="urn:microsoft.com/office/officeart/2005/8/layout/matrix1"/>
    <dgm:cxn modelId="{F0CE8E82-8B55-42D4-806A-58F79A994DA1}" type="presOf" srcId="{EA1179D8-9DB5-4CF6-B697-03E71B2E5FBB}" destId="{487D7982-287E-4410-9D8D-CC1BC53A9FD0}" srcOrd="0" destOrd="0" presId="urn:microsoft.com/office/officeart/2005/8/layout/matrix1"/>
    <dgm:cxn modelId="{16B12794-0079-4478-8FFA-151B275BF739}" type="presOf" srcId="{08C864E5-F994-4D84-B564-ADF12CC29DA1}" destId="{591490A7-E88C-4D8C-B520-E8F5341BE3DC}" srcOrd="0" destOrd="0" presId="urn:microsoft.com/office/officeart/2005/8/layout/matrix1"/>
    <dgm:cxn modelId="{C537CB96-292D-487F-A431-071D1985BB62}" type="presOf" srcId="{E5DD2E7F-66A5-4E0D-8847-EAE790F061E0}" destId="{84DBD614-2E10-4A37-B100-56CB1678C0BE}" srcOrd="1" destOrd="0" presId="urn:microsoft.com/office/officeart/2005/8/layout/matrix1"/>
    <dgm:cxn modelId="{59F77799-8F6C-4E72-8981-FE4B7A80884E}" type="presOf" srcId="{EA1179D8-9DB5-4CF6-B697-03E71B2E5FBB}" destId="{4ABE1788-67C3-43F9-B08D-8D6C8B35443E}" srcOrd="1" destOrd="0" presId="urn:microsoft.com/office/officeart/2005/8/layout/matrix1"/>
    <dgm:cxn modelId="{FFE971AA-E99D-403F-8399-7018FB176E53}" type="presOf" srcId="{3102FD96-9EAB-41E0-84D7-BEC1057C34C2}" destId="{31CCC17F-5F3F-4CA2-89EB-A9ECCCE60F58}" srcOrd="0" destOrd="0" presId="urn:microsoft.com/office/officeart/2005/8/layout/matrix1"/>
    <dgm:cxn modelId="{4C3F99B9-86C0-4942-87AC-89CEFAFE43D2}" srcId="{08C864E5-F994-4D84-B564-ADF12CC29DA1}" destId="{3102FD96-9EAB-41E0-84D7-BEC1057C34C2}" srcOrd="1" destOrd="0" parTransId="{C3456C76-A003-4C2B-86AE-82FDB40A57A2}" sibTransId="{55CAD892-1D3C-4533-BA61-63CAC5AF0CEF}"/>
    <dgm:cxn modelId="{1EE5D1DD-4954-418A-9AEE-73A13660BA5A}" type="presOf" srcId="{E5DD2E7F-66A5-4E0D-8847-EAE790F061E0}" destId="{03670F9F-6909-49FB-BB27-111BFA4A262E}" srcOrd="0" destOrd="0" presId="urn:microsoft.com/office/officeart/2005/8/layout/matrix1"/>
    <dgm:cxn modelId="{A240CD71-3A98-49D4-80F1-5585488277FD}" type="presParOf" srcId="{113A1120-8950-44B5-8A03-B6A574E30EB5}" destId="{636D4C56-96B0-420C-B91F-E7A437651884}" srcOrd="0" destOrd="0" presId="urn:microsoft.com/office/officeart/2005/8/layout/matrix1"/>
    <dgm:cxn modelId="{281D0EF6-CAE1-4532-ABAD-C14D9C60A600}" type="presParOf" srcId="{636D4C56-96B0-420C-B91F-E7A437651884}" destId="{58B9D355-0D68-4328-A119-40AC8BB41B5B}" srcOrd="0" destOrd="0" presId="urn:microsoft.com/office/officeart/2005/8/layout/matrix1"/>
    <dgm:cxn modelId="{70DAA72C-2D41-4C2B-953B-FF87D4E2A51E}" type="presParOf" srcId="{636D4C56-96B0-420C-B91F-E7A437651884}" destId="{FB84E4FA-822E-492C-8B4A-AF0F2A8686A3}" srcOrd="1" destOrd="0" presId="urn:microsoft.com/office/officeart/2005/8/layout/matrix1"/>
    <dgm:cxn modelId="{A0FBB192-76A4-4869-B0B2-F60C04BF5013}" type="presParOf" srcId="{636D4C56-96B0-420C-B91F-E7A437651884}" destId="{31CCC17F-5F3F-4CA2-89EB-A9ECCCE60F58}" srcOrd="2" destOrd="0" presId="urn:microsoft.com/office/officeart/2005/8/layout/matrix1"/>
    <dgm:cxn modelId="{59D7A636-CD2A-43A4-88E9-22138AE4F9AA}" type="presParOf" srcId="{636D4C56-96B0-420C-B91F-E7A437651884}" destId="{E70627D9-69DD-4EB0-8DD4-EC34BA66C678}" srcOrd="3" destOrd="0" presId="urn:microsoft.com/office/officeart/2005/8/layout/matrix1"/>
    <dgm:cxn modelId="{10A083BC-4FB5-489B-A4BD-6AB154431A90}" type="presParOf" srcId="{636D4C56-96B0-420C-B91F-E7A437651884}" destId="{03670F9F-6909-49FB-BB27-111BFA4A262E}" srcOrd="4" destOrd="0" presId="urn:microsoft.com/office/officeart/2005/8/layout/matrix1"/>
    <dgm:cxn modelId="{4FF54DC2-BA80-43CD-BD38-E4E97ED20AD6}" type="presParOf" srcId="{636D4C56-96B0-420C-B91F-E7A437651884}" destId="{84DBD614-2E10-4A37-B100-56CB1678C0BE}" srcOrd="5" destOrd="0" presId="urn:microsoft.com/office/officeart/2005/8/layout/matrix1"/>
    <dgm:cxn modelId="{0B964C50-FDDC-4724-A2FF-67BF2334198D}" type="presParOf" srcId="{636D4C56-96B0-420C-B91F-E7A437651884}" destId="{487D7982-287E-4410-9D8D-CC1BC53A9FD0}" srcOrd="6" destOrd="0" presId="urn:microsoft.com/office/officeart/2005/8/layout/matrix1"/>
    <dgm:cxn modelId="{C097A971-9138-4B53-B656-4FA999D32965}" type="presParOf" srcId="{636D4C56-96B0-420C-B91F-E7A437651884}" destId="{4ABE1788-67C3-43F9-B08D-8D6C8B35443E}" srcOrd="7" destOrd="0" presId="urn:microsoft.com/office/officeart/2005/8/layout/matrix1"/>
    <dgm:cxn modelId="{B8BDFD41-77A6-4370-AB50-ED650CA07DC3}" type="presParOf" srcId="{113A1120-8950-44B5-8A03-B6A574E30EB5}" destId="{591490A7-E88C-4D8C-B520-E8F5341BE3DC}"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B9D355-0D68-4328-A119-40AC8BB41B5B}">
      <dsp:nvSpPr>
        <dsp:cNvPr id="0" name=""/>
        <dsp:cNvSpPr/>
      </dsp:nvSpPr>
      <dsp:spPr>
        <a:xfrm rot="16200000">
          <a:off x="1093230" y="-1093230"/>
          <a:ext cx="1916083" cy="4102543"/>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t" anchorCtr="0">
          <a:noAutofit/>
        </a:bodyPr>
        <a:lstStyle/>
        <a:p>
          <a:pPr marL="0" lvl="0" indent="0" algn="ctr" defTabSz="577850">
            <a:lnSpc>
              <a:spcPct val="100000"/>
            </a:lnSpc>
            <a:spcBef>
              <a:spcPct val="0"/>
            </a:spcBef>
            <a:spcAft>
              <a:spcPts val="0"/>
            </a:spcAft>
            <a:buNone/>
          </a:pPr>
          <a:r>
            <a:rPr lang="en-US" sz="1300" kern="1200" dirty="0"/>
            <a:t>DECISIONS</a:t>
          </a:r>
        </a:p>
        <a:p>
          <a:pPr marL="0" lvl="0" indent="0" algn="ctr" defTabSz="577850">
            <a:lnSpc>
              <a:spcPct val="100000"/>
            </a:lnSpc>
            <a:spcBef>
              <a:spcPct val="0"/>
            </a:spcBef>
            <a:spcAft>
              <a:spcPts val="0"/>
            </a:spcAft>
            <a:buNone/>
          </a:pPr>
          <a:endParaRPr lang="en-US" sz="1300" kern="1200" dirty="0"/>
        </a:p>
        <a:p>
          <a:pPr marL="0" lvl="0" indent="0" algn="ctr" defTabSz="577850">
            <a:lnSpc>
              <a:spcPct val="100000"/>
            </a:lnSpc>
            <a:spcBef>
              <a:spcPct val="0"/>
            </a:spcBef>
            <a:spcAft>
              <a:spcPts val="0"/>
            </a:spcAft>
            <a:buNone/>
          </a:pPr>
          <a:r>
            <a:rPr lang="en-US" sz="1300" kern="1200" dirty="0"/>
            <a:t>Interpretability of FP data signals</a:t>
          </a:r>
        </a:p>
        <a:p>
          <a:pPr marL="0" lvl="0" indent="0" algn="ctr" defTabSz="577850">
            <a:lnSpc>
              <a:spcPct val="100000"/>
            </a:lnSpc>
            <a:spcBef>
              <a:spcPct val="0"/>
            </a:spcBef>
            <a:spcAft>
              <a:spcPts val="0"/>
            </a:spcAft>
            <a:buNone/>
          </a:pPr>
          <a:r>
            <a:rPr lang="en-US" sz="1300" kern="1200" dirty="0"/>
            <a:t>Systems that incentivise data quality with data availability</a:t>
          </a:r>
        </a:p>
        <a:p>
          <a:pPr marL="0" lvl="0" indent="0" algn="ctr" defTabSz="577850">
            <a:lnSpc>
              <a:spcPct val="100000"/>
            </a:lnSpc>
            <a:spcBef>
              <a:spcPct val="0"/>
            </a:spcBef>
            <a:spcAft>
              <a:spcPts val="0"/>
            </a:spcAft>
            <a:buNone/>
          </a:pPr>
          <a:r>
            <a:rPr lang="en-US" sz="1300" kern="1200" dirty="0"/>
            <a:t>Analytics that inform at the level and the frequency needed</a:t>
          </a:r>
        </a:p>
      </dsp:txBody>
      <dsp:txXfrm rot="5400000">
        <a:off x="0" y="0"/>
        <a:ext cx="4102543" cy="1437062"/>
      </dsp:txXfrm>
    </dsp:sp>
    <dsp:sp modelId="{31CCC17F-5F3F-4CA2-89EB-A9ECCCE60F58}">
      <dsp:nvSpPr>
        <dsp:cNvPr id="0" name=""/>
        <dsp:cNvSpPr/>
      </dsp:nvSpPr>
      <dsp:spPr>
        <a:xfrm>
          <a:off x="4102543" y="0"/>
          <a:ext cx="4102543" cy="1916083"/>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t" anchorCtr="0">
          <a:noAutofit/>
        </a:bodyPr>
        <a:lstStyle/>
        <a:p>
          <a:pPr marL="0" lvl="0" indent="0" algn="ctr" defTabSz="577850">
            <a:lnSpc>
              <a:spcPct val="100000"/>
            </a:lnSpc>
            <a:spcBef>
              <a:spcPct val="0"/>
            </a:spcBef>
            <a:spcAft>
              <a:spcPts val="0"/>
            </a:spcAft>
            <a:buNone/>
          </a:pPr>
          <a:r>
            <a:rPr lang="en-US" sz="1300" kern="1200" dirty="0"/>
            <a:t>INFORMATION SYSTEMS </a:t>
          </a:r>
        </a:p>
        <a:p>
          <a:pPr marL="0" lvl="0" indent="0" algn="ctr" defTabSz="577850">
            <a:lnSpc>
              <a:spcPct val="100000"/>
            </a:lnSpc>
            <a:spcBef>
              <a:spcPct val="0"/>
            </a:spcBef>
            <a:spcAft>
              <a:spcPts val="0"/>
            </a:spcAft>
            <a:buNone/>
          </a:pPr>
          <a:endParaRPr lang="en-US" sz="1300" kern="1200" dirty="0"/>
        </a:p>
        <a:p>
          <a:pPr marL="0" lvl="0" indent="0" algn="ctr" defTabSz="577850">
            <a:lnSpc>
              <a:spcPct val="100000"/>
            </a:lnSpc>
            <a:spcBef>
              <a:spcPct val="0"/>
            </a:spcBef>
            <a:spcAft>
              <a:spcPts val="0"/>
            </a:spcAft>
            <a:buNone/>
          </a:pPr>
          <a:r>
            <a:rPr lang="en-US" sz="1300" kern="1200" dirty="0"/>
            <a:t>Rationalized indicators focusing on programme priorities Valid measurement of FP indicators and concepts</a:t>
          </a:r>
        </a:p>
        <a:p>
          <a:pPr marL="0" lvl="0" indent="0" algn="ctr" defTabSz="577850">
            <a:lnSpc>
              <a:spcPct val="100000"/>
            </a:lnSpc>
            <a:spcBef>
              <a:spcPct val="0"/>
            </a:spcBef>
            <a:spcAft>
              <a:spcPts val="0"/>
            </a:spcAft>
            <a:buNone/>
          </a:pPr>
          <a:r>
            <a:rPr lang="en-US" sz="1300" kern="1200" dirty="0"/>
            <a:t>Robust systems checks to flag data entry errors and outliers</a:t>
          </a:r>
        </a:p>
        <a:p>
          <a:pPr marL="0" lvl="0" indent="0" algn="ctr" defTabSz="577850">
            <a:lnSpc>
              <a:spcPct val="100000"/>
            </a:lnSpc>
            <a:spcBef>
              <a:spcPct val="0"/>
            </a:spcBef>
            <a:spcAft>
              <a:spcPts val="0"/>
            </a:spcAft>
            <a:buNone/>
          </a:pPr>
          <a:r>
            <a:rPr lang="en-US" sz="1300" kern="1200" dirty="0"/>
            <a:t>   Automated Feedback loops</a:t>
          </a:r>
        </a:p>
      </dsp:txBody>
      <dsp:txXfrm>
        <a:off x="4102543" y="0"/>
        <a:ext cx="4102543" cy="1437062"/>
      </dsp:txXfrm>
    </dsp:sp>
    <dsp:sp modelId="{03670F9F-6909-49FB-BB27-111BFA4A262E}">
      <dsp:nvSpPr>
        <dsp:cNvPr id="0" name=""/>
        <dsp:cNvSpPr/>
      </dsp:nvSpPr>
      <dsp:spPr>
        <a:xfrm rot="10800000">
          <a:off x="0" y="1916083"/>
          <a:ext cx="4102543" cy="1916083"/>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ts val="0"/>
            </a:spcAft>
            <a:buNone/>
          </a:pPr>
          <a:endParaRPr lang="en-US" sz="1400" kern="1200" dirty="0"/>
        </a:p>
      </dsp:txBody>
      <dsp:txXfrm rot="10800000">
        <a:off x="0" y="2395103"/>
        <a:ext cx="4102543" cy="1437062"/>
      </dsp:txXfrm>
    </dsp:sp>
    <dsp:sp modelId="{487D7982-287E-4410-9D8D-CC1BC53A9FD0}">
      <dsp:nvSpPr>
        <dsp:cNvPr id="0" name=""/>
        <dsp:cNvSpPr/>
      </dsp:nvSpPr>
      <dsp:spPr>
        <a:xfrm rot="5400000">
          <a:off x="5195773" y="822852"/>
          <a:ext cx="1916083" cy="4102543"/>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t" anchorCtr="0">
          <a:noAutofit/>
        </a:bodyPr>
        <a:lstStyle/>
        <a:p>
          <a:pPr marL="0" lvl="0" indent="0" algn="ctr" defTabSz="577850">
            <a:lnSpc>
              <a:spcPct val="100000"/>
            </a:lnSpc>
            <a:spcBef>
              <a:spcPct val="0"/>
            </a:spcBef>
            <a:spcAft>
              <a:spcPts val="0"/>
            </a:spcAft>
            <a:buNone/>
          </a:pPr>
          <a:endParaRPr lang="en-US" sz="1300" kern="1200" dirty="0"/>
        </a:p>
      </dsp:txBody>
      <dsp:txXfrm rot="-5400000">
        <a:off x="4102544" y="2395103"/>
        <a:ext cx="4102543" cy="1437062"/>
      </dsp:txXfrm>
    </dsp:sp>
    <dsp:sp modelId="{591490A7-E88C-4D8C-B520-E8F5341BE3DC}">
      <dsp:nvSpPr>
        <dsp:cNvPr id="0" name=""/>
        <dsp:cNvSpPr/>
      </dsp:nvSpPr>
      <dsp:spPr>
        <a:xfrm>
          <a:off x="2871780" y="1437062"/>
          <a:ext cx="2461526" cy="958041"/>
        </a:xfrm>
        <a:prstGeom prst="roundRect">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Systematic Approach to Monitoring Data Quality in Family Planning</a:t>
          </a:r>
        </a:p>
      </dsp:txBody>
      <dsp:txXfrm>
        <a:off x="2918548" y="1483830"/>
        <a:ext cx="2367990" cy="864505"/>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0.67965</cdr:x>
      <cdr:y>0.1343</cdr:y>
    </cdr:from>
    <cdr:to>
      <cdr:x>0.84117</cdr:x>
      <cdr:y>0.39728</cdr:y>
    </cdr:to>
    <cdr:sp macro="" textlink="">
      <cdr:nvSpPr>
        <cdr:cNvPr id="2" name="Oval 1">
          <a:extLst xmlns:a="http://schemas.openxmlformats.org/drawingml/2006/main">
            <a:ext uri="{FF2B5EF4-FFF2-40B4-BE49-F238E27FC236}">
              <a16:creationId xmlns:a16="http://schemas.microsoft.com/office/drawing/2014/main" id="{02CABE6C-0FC9-472C-BB5E-0983DBBD3AD3}"/>
            </a:ext>
          </a:extLst>
        </cdr:cNvPr>
        <cdr:cNvSpPr/>
      </cdr:nvSpPr>
      <cdr:spPr>
        <a:xfrm xmlns:a="http://schemas.openxmlformats.org/drawingml/2006/main">
          <a:off x="5884305" y="710636"/>
          <a:ext cx="1398494" cy="1391586"/>
        </a:xfrm>
        <a:prstGeom xmlns:a="http://schemas.openxmlformats.org/drawingml/2006/main" prst="ellipse">
          <a:avLst/>
        </a:prstGeom>
        <a:noFill xmlns:a="http://schemas.openxmlformats.org/drawingml/2006/main"/>
        <a:ln xmlns:a="http://schemas.openxmlformats.org/drawingml/2006/main">
          <a:solidFill>
            <a:srgbClr val="C0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C7AC9F-27D1-49D2-9BD8-EE789140725A}" type="datetimeFigureOut">
              <a:rPr lang="en-US" smtClean="0"/>
              <a:t>3/15/2021</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E04B62-7014-41E0-BD6D-2D1CEA13314B}" type="slidenum">
              <a:rPr lang="en-US" smtClean="0"/>
              <a:t>‹#›</a:t>
            </a:fld>
            <a:endParaRPr lang="en-US" dirty="0"/>
          </a:p>
        </p:txBody>
      </p:sp>
    </p:spTree>
    <p:extLst>
      <p:ext uri="{BB962C8B-B14F-4D97-AF65-F5344CB8AC3E}">
        <p14:creationId xmlns:p14="http://schemas.microsoft.com/office/powerpoint/2010/main" val="36948158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dataforimpactproject.org/" TargetMode="External"/><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2.tiff"/></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FCCE439-80A3-4949-8870-9DAC2B633D0C}"/>
              </a:ext>
            </a:extLst>
          </p:cNvPr>
          <p:cNvSpPr>
            <a:spLocks noGrp="1"/>
          </p:cNvSpPr>
          <p:nvPr>
            <p:ph type="pic" sz="quarter" idx="10" hasCustomPrompt="1"/>
          </p:nvPr>
        </p:nvSpPr>
        <p:spPr>
          <a:xfrm>
            <a:off x="0" y="-8050"/>
            <a:ext cx="9147924" cy="49409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grpSp>
        <p:nvGrpSpPr>
          <p:cNvPr id="9" name="Group 8">
            <a:extLst>
              <a:ext uri="{FF2B5EF4-FFF2-40B4-BE49-F238E27FC236}">
                <a16:creationId xmlns:a16="http://schemas.microsoft.com/office/drawing/2014/main" id="{43E6D77C-0518-43FF-9176-A6F9585D0C7C}"/>
              </a:ext>
            </a:extLst>
          </p:cNvPr>
          <p:cNvGrpSpPr/>
          <p:nvPr userDrawn="1"/>
        </p:nvGrpSpPr>
        <p:grpSpPr>
          <a:xfrm>
            <a:off x="5785410" y="5992858"/>
            <a:ext cx="2149814" cy="748758"/>
            <a:chOff x="1" y="48984"/>
            <a:chExt cx="2001266" cy="718135"/>
          </a:xfrm>
        </p:grpSpPr>
        <p:pic>
          <p:nvPicPr>
            <p:cNvPr id="10" name="Picture 9">
              <a:extLst>
                <a:ext uri="{FF2B5EF4-FFF2-40B4-BE49-F238E27FC236}">
                  <a16:creationId xmlns:a16="http://schemas.microsoft.com/office/drawing/2014/main" id="{2E9E0108-1D85-432A-B455-BC494AE9B7E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7C01BB38-FF0F-483C-8781-0A96DF652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5006787"/>
            <a:ext cx="8072463" cy="691534"/>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0" y="5729717"/>
            <a:ext cx="5101277" cy="1011899"/>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pic>
        <p:nvPicPr>
          <p:cNvPr id="14" name="Picture 13" descr="A picture containing text, clipart, vector graphics, sign&#10;&#10;Description automatically generated">
            <a:extLst>
              <a:ext uri="{FF2B5EF4-FFF2-40B4-BE49-F238E27FC236}">
                <a16:creationId xmlns:a16="http://schemas.microsoft.com/office/drawing/2014/main" id="{DA04E40B-7111-46C2-88B2-0BDCC71F42F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085299" y="6178301"/>
            <a:ext cx="707520" cy="396572"/>
          </a:xfrm>
          <a:prstGeom prst="rect">
            <a:avLst/>
          </a:prstGeom>
        </p:spPr>
      </p:pic>
    </p:spTree>
    <p:extLst>
      <p:ext uri="{BB962C8B-B14F-4D97-AF65-F5344CB8AC3E}">
        <p14:creationId xmlns:p14="http://schemas.microsoft.com/office/powerpoint/2010/main" val="3441545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718002" cy="3812155"/>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70553" y="233135"/>
            <a:ext cx="402894" cy="374882"/>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759617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210460" cy="3812155"/>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3284285" y="-114300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3058518" y="3183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19455268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3326265" y="2675514"/>
            <a:ext cx="4441937" cy="1895276"/>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Transition title Section divider total</a:t>
            </a:r>
          </a:p>
          <a:p>
            <a:pPr lvl="0"/>
            <a:r>
              <a:rPr lang="en-US" dirty="0"/>
              <a:t>Center in the space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2579610" y="-118914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2353842" y="3198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8709931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E9105A0-E127-4749-B292-07EACC5B9B51}"/>
              </a:ext>
            </a:extLst>
          </p:cNvPr>
          <p:cNvSpPr/>
          <p:nvPr userDrawn="1"/>
        </p:nvSpPr>
        <p:spPr>
          <a:xfrm>
            <a:off x="863600" y="2646029"/>
            <a:ext cx="7615382" cy="2477601"/>
          </a:xfrm>
          <a:prstGeom prst="rect">
            <a:avLst/>
          </a:prstGeom>
        </p:spPr>
        <p:txBody>
          <a:bodyPr wrap="square">
            <a:spAutoFit/>
          </a:bodyPr>
          <a:lstStyle/>
          <a:p>
            <a:pPr marL="127000" lvl="0" indent="0" defTabSz="914400">
              <a:lnSpc>
                <a:spcPts val="2000"/>
              </a:lnSpc>
              <a:spcAft>
                <a:spcPts val="600"/>
              </a:spcAft>
              <a:buNone/>
              <a:defRPr/>
            </a:pPr>
            <a:r>
              <a:rPr lang="en-US" sz="1800" kern="0" dirty="0">
                <a:latin typeface="Arial" panose="020B0604020202020204" pitchFamily="34" charset="0"/>
                <a:cs typeface="Arial" panose="020B0604020202020204" pitchFamily="34" charset="0"/>
              </a:rPr>
              <a:t>This presentation was produced with the support of the United States Agency for International Development (USAID) under the terms of the Data for Impact (D4I) associate award 7200AA18LA00008, which is implemented by the Carolina Population Center at the University of North Carolina at Chapel Hill, in partnership with Palladium International, LLC; ICF Macro, Inc.; John Snow, Inc.; and Tulane University. The views expressed in this publication do not necessarily reflect the views of USAID or the United States government.</a:t>
            </a:r>
          </a:p>
          <a:p>
            <a:pPr marL="127000" lvl="0" indent="0" defTabSz="914400">
              <a:lnSpc>
                <a:spcPts val="2000"/>
              </a:lnSpc>
              <a:buNone/>
              <a:defRPr/>
            </a:pPr>
            <a:r>
              <a:rPr lang="en-US" sz="1800" b="1" kern="0" dirty="0">
                <a:solidFill>
                  <a:srgbClr val="69BC9E"/>
                </a:solidFill>
                <a:latin typeface="Arial" panose="020B0604020202020204" pitchFamily="34" charset="0"/>
                <a:cs typeface="Arial" panose="020B0604020202020204" pitchFamily="34" charset="0"/>
                <a:sym typeface="Cabin"/>
                <a:hlinkClick r:id="rId2">
                  <a:extLst>
                    <a:ext uri="{A12FA001-AC4F-418D-AE19-62706E023703}">
                      <ahyp:hlinkClr xmlns:ahyp="http://schemas.microsoft.com/office/drawing/2018/hyperlinkcolor" val="tx"/>
                    </a:ext>
                  </a:extLst>
                </a:hlinkClick>
              </a:rPr>
              <a:t>www.data4impactproject.org</a:t>
            </a:r>
            <a:endParaRPr lang="en-US" sz="1800" b="1" kern="0" dirty="0">
              <a:solidFill>
                <a:srgbClr val="69BC9E"/>
              </a:solidFill>
              <a:latin typeface="Arial" panose="020B0604020202020204" pitchFamily="34" charset="0"/>
              <a:cs typeface="Arial" panose="020B0604020202020204" pitchFamily="34" charset="0"/>
              <a:sym typeface="Cabin"/>
            </a:endParaRPr>
          </a:p>
        </p:txBody>
      </p:sp>
      <p:cxnSp>
        <p:nvCxnSpPr>
          <p:cNvPr id="11" name="Straight Connector 10">
            <a:extLst>
              <a:ext uri="{FF2B5EF4-FFF2-40B4-BE49-F238E27FC236}">
                <a16:creationId xmlns:a16="http://schemas.microsoft.com/office/drawing/2014/main" id="{7D9A96FF-FF96-42DB-90FB-76EF8E71BF22}"/>
              </a:ext>
            </a:extLst>
          </p:cNvPr>
          <p:cNvCxnSpPr>
            <a:cxnSpLocks/>
            <a:stCxn id="13" idx="1"/>
          </p:cNvCxnSpPr>
          <p:nvPr userDrawn="1"/>
        </p:nvCxnSpPr>
        <p:spPr>
          <a:xfrm flipV="1">
            <a:off x="1267709" y="-8617"/>
            <a:ext cx="4187" cy="165108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1041941" y="1189747"/>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8" name="Group 7">
            <a:extLst>
              <a:ext uri="{FF2B5EF4-FFF2-40B4-BE49-F238E27FC236}">
                <a16:creationId xmlns:a16="http://schemas.microsoft.com/office/drawing/2014/main" id="{F854A67E-FA85-4C95-A04D-F40112E98B1B}"/>
              </a:ext>
            </a:extLst>
          </p:cNvPr>
          <p:cNvGrpSpPr/>
          <p:nvPr userDrawn="1"/>
        </p:nvGrpSpPr>
        <p:grpSpPr>
          <a:xfrm>
            <a:off x="5643506" y="5922173"/>
            <a:ext cx="2149814" cy="748758"/>
            <a:chOff x="1" y="48984"/>
            <a:chExt cx="2001266" cy="718135"/>
          </a:xfrm>
        </p:grpSpPr>
        <p:pic>
          <p:nvPicPr>
            <p:cNvPr id="9" name="Picture 8">
              <a:extLst>
                <a:ext uri="{FF2B5EF4-FFF2-40B4-BE49-F238E27FC236}">
                  <a16:creationId xmlns:a16="http://schemas.microsoft.com/office/drawing/2014/main" id="{3EF6F017-4875-4F3F-BB1A-5D7A10DC8F1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5" name="Picture 14">
              <a:extLst>
                <a:ext uri="{FF2B5EF4-FFF2-40B4-BE49-F238E27FC236}">
                  <a16:creationId xmlns:a16="http://schemas.microsoft.com/office/drawing/2014/main" id="{D32478F8-0810-4227-82C6-47647D41410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pic>
        <p:nvPicPr>
          <p:cNvPr id="10" name="Picture 9" descr="A picture containing text, clipart, vector graphics, sign&#10;&#10;Description automatically generated">
            <a:extLst>
              <a:ext uri="{FF2B5EF4-FFF2-40B4-BE49-F238E27FC236}">
                <a16:creationId xmlns:a16="http://schemas.microsoft.com/office/drawing/2014/main" id="{DA04E40B-7111-46C2-88B2-0BDCC71F42F6}"/>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978390" y="6088388"/>
            <a:ext cx="707520" cy="396572"/>
          </a:xfrm>
          <a:prstGeom prst="rect">
            <a:avLst/>
          </a:prstGeom>
        </p:spPr>
      </p:pic>
    </p:spTree>
    <p:extLst>
      <p:ext uri="{BB962C8B-B14F-4D97-AF65-F5344CB8AC3E}">
        <p14:creationId xmlns:p14="http://schemas.microsoft.com/office/powerpoint/2010/main" val="28860140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9841" y="725648"/>
            <a:ext cx="7886700" cy="965041"/>
          </a:xfrm>
          <a:prstGeom prst="rect">
            <a:avLst/>
          </a:prstGeom>
        </p:spPr>
        <p:txBody>
          <a:bodyPr/>
          <a:lstStyle>
            <a:lvl1pPr>
              <a:defRPr sz="3600">
                <a:solidFill>
                  <a:srgbClr val="69BC9E"/>
                </a:solidFill>
                <a:latin typeface="Franklin Gothic Medium" panose="020B0603020102020204" pitchFamily="34" charset="0"/>
              </a:defRPr>
            </a:lvl1pPr>
          </a:lstStyle>
          <a:p>
            <a:pPr lvl="0"/>
            <a:r>
              <a:rPr lang="en-US" dirty="0"/>
              <a:t>Title goes here</a:t>
            </a:r>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a:extLst>
              <a:ext uri="{FF2B5EF4-FFF2-40B4-BE49-F238E27FC236}">
                <a16:creationId xmlns:a16="http://schemas.microsoft.com/office/drawing/2014/main" id="{3FD524BB-B88C-444A-865C-3B7526290209}"/>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5BAA556A-5889-4E79-830B-DA0DC5C7F2DD}"/>
              </a:ext>
            </a:extLst>
          </p:cNvPr>
          <p:cNvGrpSpPr/>
          <p:nvPr userDrawn="1"/>
        </p:nvGrpSpPr>
        <p:grpSpPr>
          <a:xfrm>
            <a:off x="4370553" y="233135"/>
            <a:ext cx="402894" cy="374882"/>
            <a:chOff x="8176581" y="406764"/>
            <a:chExt cx="538212" cy="515967"/>
          </a:xfrm>
        </p:grpSpPr>
        <p:sp>
          <p:nvSpPr>
            <p:cNvPr id="12" name="Rectangle 11">
              <a:extLst>
                <a:ext uri="{FF2B5EF4-FFF2-40B4-BE49-F238E27FC236}">
                  <a16:creationId xmlns:a16="http://schemas.microsoft.com/office/drawing/2014/main" id="{8E67C9B8-B33D-4F67-AD8E-B5BDA35FC53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F949A0DF-A261-4B28-8D98-C75531E4E268}"/>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2642217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
        <p:nvSpPr>
          <p:cNvPr id="6" name="Title 1">
            <a:extLst>
              <a:ext uri="{FF2B5EF4-FFF2-40B4-BE49-F238E27FC236}">
                <a16:creationId xmlns:a16="http://schemas.microsoft.com/office/drawing/2014/main" id="{B38234C9-2059-4121-9750-B7EB569E0F43}"/>
              </a:ext>
            </a:extLst>
          </p:cNvPr>
          <p:cNvSpPr txBox="1">
            <a:spLocks/>
          </p:cNvSpPr>
          <p:nvPr userDrawn="1"/>
        </p:nvSpPr>
        <p:spPr>
          <a:xfrm>
            <a:off x="629841" y="725648"/>
            <a:ext cx="7886700" cy="965041"/>
          </a:xfrm>
          <a:prstGeom prst="rect">
            <a:avLst/>
          </a:prstGeom>
        </p:spPr>
        <p:txBody>
          <a:bodyPr/>
          <a:lstStyle>
            <a:lvl1pPr algn="l" defTabSz="914400" rtl="0" eaLnBrk="1" latinLnBrk="0" hangingPunct="1">
              <a:lnSpc>
                <a:spcPct val="90000"/>
              </a:lnSpc>
              <a:spcBef>
                <a:spcPct val="0"/>
              </a:spcBef>
              <a:buNone/>
              <a:defRPr sz="3600" kern="1200">
                <a:solidFill>
                  <a:srgbClr val="69BC9E"/>
                </a:solidFill>
                <a:latin typeface="Franklin Gothic Medium" panose="020B0603020102020204" pitchFamily="34" charset="0"/>
                <a:ea typeface="+mj-ea"/>
                <a:cs typeface="+mj-cs"/>
              </a:defRPr>
            </a:lvl1pPr>
          </a:lstStyle>
          <a:p>
            <a:r>
              <a:rPr lang="en-US" dirty="0"/>
              <a:t>Title goes here</a:t>
            </a:r>
          </a:p>
        </p:txBody>
      </p:sp>
      <p:cxnSp>
        <p:nvCxnSpPr>
          <p:cNvPr id="7" name="Straight Connector 6">
            <a:extLst>
              <a:ext uri="{FF2B5EF4-FFF2-40B4-BE49-F238E27FC236}">
                <a16:creationId xmlns:a16="http://schemas.microsoft.com/office/drawing/2014/main" id="{60BCED71-B76A-4B73-B536-607AB6C4EB21}"/>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05E0CE5A-8ACA-4AC5-BCB5-87F9BE69E70A}"/>
              </a:ext>
            </a:extLst>
          </p:cNvPr>
          <p:cNvGrpSpPr/>
          <p:nvPr userDrawn="1"/>
        </p:nvGrpSpPr>
        <p:grpSpPr>
          <a:xfrm>
            <a:off x="4370553" y="233135"/>
            <a:ext cx="402894" cy="374882"/>
            <a:chOff x="8176581" y="406764"/>
            <a:chExt cx="538212" cy="515967"/>
          </a:xfrm>
        </p:grpSpPr>
        <p:sp>
          <p:nvSpPr>
            <p:cNvPr id="9" name="Rectangle 8">
              <a:extLst>
                <a:ext uri="{FF2B5EF4-FFF2-40B4-BE49-F238E27FC236}">
                  <a16:creationId xmlns:a16="http://schemas.microsoft.com/office/drawing/2014/main" id="{B7A19B9A-F36A-41A6-BEE3-E2F6CCC871C3}"/>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0" name="Oval 9">
              <a:extLst>
                <a:ext uri="{FF2B5EF4-FFF2-40B4-BE49-F238E27FC236}">
                  <a16:creationId xmlns:a16="http://schemas.microsoft.com/office/drawing/2014/main" id="{358D163D-1FFB-451A-9B27-BD909F4E84A1}"/>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24536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ADE96C6C-CF3A-4BF1-AB63-F30AA5F7F3CD}"/>
              </a:ext>
            </a:extLst>
          </p:cNvPr>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Tree>
    <p:extLst>
      <p:ext uri="{BB962C8B-B14F-4D97-AF65-F5344CB8AC3E}">
        <p14:creationId xmlns:p14="http://schemas.microsoft.com/office/powerpoint/2010/main" val="17910735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29841" y="2315360"/>
            <a:ext cx="2949178" cy="3553627"/>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9703941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290194"/>
            <a:ext cx="2949178" cy="3578794"/>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015319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98362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43E6D77C-0518-43FF-9176-A6F9585D0C7C}"/>
              </a:ext>
            </a:extLst>
          </p:cNvPr>
          <p:cNvGrpSpPr/>
          <p:nvPr userDrawn="1"/>
        </p:nvGrpSpPr>
        <p:grpSpPr>
          <a:xfrm>
            <a:off x="5879415" y="5975767"/>
            <a:ext cx="2149814" cy="748758"/>
            <a:chOff x="1" y="48984"/>
            <a:chExt cx="2001266" cy="718135"/>
          </a:xfrm>
        </p:grpSpPr>
        <p:pic>
          <p:nvPicPr>
            <p:cNvPr id="10" name="Picture 9">
              <a:extLst>
                <a:ext uri="{FF2B5EF4-FFF2-40B4-BE49-F238E27FC236}">
                  <a16:creationId xmlns:a16="http://schemas.microsoft.com/office/drawing/2014/main" id="{2E9E0108-1D85-432A-B455-BC494AE9B7E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7C01BB38-FF0F-483C-8781-0A96DF652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4797027"/>
            <a:ext cx="8127406" cy="805343"/>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1" y="5602370"/>
            <a:ext cx="4964544" cy="887667"/>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grpSp>
        <p:nvGrpSpPr>
          <p:cNvPr id="14" name="Group 13">
            <a:extLst>
              <a:ext uri="{FF2B5EF4-FFF2-40B4-BE49-F238E27FC236}">
                <a16:creationId xmlns:a16="http://schemas.microsoft.com/office/drawing/2014/main" id="{5902B989-B134-4B97-AD45-592A588273D0}"/>
              </a:ext>
            </a:extLst>
          </p:cNvPr>
          <p:cNvGrpSpPr/>
          <p:nvPr userDrawn="1"/>
        </p:nvGrpSpPr>
        <p:grpSpPr>
          <a:xfrm>
            <a:off x="0" y="1239998"/>
            <a:ext cx="6060419" cy="2947272"/>
            <a:chOff x="0" y="1239998"/>
            <a:chExt cx="6060419" cy="2947272"/>
          </a:xfrm>
        </p:grpSpPr>
        <p:grpSp>
          <p:nvGrpSpPr>
            <p:cNvPr id="4" name="Group 3">
              <a:extLst>
                <a:ext uri="{FF2B5EF4-FFF2-40B4-BE49-F238E27FC236}">
                  <a16:creationId xmlns:a16="http://schemas.microsoft.com/office/drawing/2014/main" id="{00F08213-9F49-453A-9461-49C9613C08C7}"/>
                </a:ext>
              </a:extLst>
            </p:cNvPr>
            <p:cNvGrpSpPr/>
            <p:nvPr userDrawn="1"/>
          </p:nvGrpSpPr>
          <p:grpSpPr>
            <a:xfrm>
              <a:off x="3113147" y="1239998"/>
              <a:ext cx="2947272" cy="2947272"/>
              <a:chOff x="3113147" y="1239998"/>
              <a:chExt cx="2947272" cy="2947272"/>
            </a:xfrm>
          </p:grpSpPr>
          <p:sp>
            <p:nvSpPr>
              <p:cNvPr id="2" name="Rectangle 1">
                <a:extLst>
                  <a:ext uri="{FF2B5EF4-FFF2-40B4-BE49-F238E27FC236}">
                    <a16:creationId xmlns:a16="http://schemas.microsoft.com/office/drawing/2014/main" id="{33C550F7-8802-49F0-9831-FA3261292C86}"/>
                  </a:ext>
                </a:extLst>
              </p:cNvPr>
              <p:cNvSpPr/>
              <p:nvPr userDrawn="1"/>
            </p:nvSpPr>
            <p:spPr>
              <a:xfrm>
                <a:off x="3113147" y="1239998"/>
                <a:ext cx="2947272" cy="2947272"/>
              </a:xfrm>
              <a:prstGeom prst="rect">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Oval 2">
                <a:extLst>
                  <a:ext uri="{FF2B5EF4-FFF2-40B4-BE49-F238E27FC236}">
                    <a16:creationId xmlns:a16="http://schemas.microsoft.com/office/drawing/2014/main" id="{E4AB1678-1F80-403D-97B2-F530694064CD}"/>
                  </a:ext>
                </a:extLst>
              </p:cNvPr>
              <p:cNvSpPr/>
              <p:nvPr userDrawn="1"/>
            </p:nvSpPr>
            <p:spPr>
              <a:xfrm>
                <a:off x="3128779" y="1255630"/>
                <a:ext cx="2916009" cy="2916009"/>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6" name="Straight Connector 5">
              <a:extLst>
                <a:ext uri="{FF2B5EF4-FFF2-40B4-BE49-F238E27FC236}">
                  <a16:creationId xmlns:a16="http://schemas.microsoft.com/office/drawing/2014/main" id="{0E00814E-2D53-4B48-ADDB-7CD60361BB3F}"/>
                </a:ext>
              </a:extLst>
            </p:cNvPr>
            <p:cNvCxnSpPr/>
            <p:nvPr userDrawn="1"/>
          </p:nvCxnSpPr>
          <p:spPr>
            <a:xfrm>
              <a:off x="0" y="2713634"/>
              <a:ext cx="45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E7C63AE8-CF48-4135-A0C2-DA668EAEB7DC}"/>
                </a:ext>
              </a:extLst>
            </p:cNvPr>
            <p:cNvSpPr/>
            <p:nvPr userDrawn="1"/>
          </p:nvSpPr>
          <p:spPr>
            <a:xfrm>
              <a:off x="4510256" y="2637107"/>
              <a:ext cx="153054" cy="153054"/>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5" name="Picture 14" descr="A picture containing text, clipart, vector graphics, sign&#10;&#10;Description automatically generated">
            <a:extLst>
              <a:ext uri="{FF2B5EF4-FFF2-40B4-BE49-F238E27FC236}">
                <a16:creationId xmlns:a16="http://schemas.microsoft.com/office/drawing/2014/main" id="{DA04E40B-7111-46C2-88B2-0BDCC71F42F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141942" y="6151860"/>
            <a:ext cx="707520" cy="396572"/>
          </a:xfrm>
          <a:prstGeom prst="rect">
            <a:avLst/>
          </a:prstGeom>
        </p:spPr>
      </p:pic>
    </p:spTree>
    <p:extLst>
      <p:ext uri="{BB962C8B-B14F-4D97-AF65-F5344CB8AC3E}">
        <p14:creationId xmlns:p14="http://schemas.microsoft.com/office/powerpoint/2010/main" val="13808262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18569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279931" y="3678693"/>
            <a:ext cx="9264068" cy="838196"/>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8" name="Text Placeholder 4">
            <a:extLst>
              <a:ext uri="{FF2B5EF4-FFF2-40B4-BE49-F238E27FC236}">
                <a16:creationId xmlns:a16="http://schemas.microsoft.com/office/drawing/2014/main" id="{39FD2566-4520-4F24-839C-6C444AD412F6}"/>
              </a:ext>
            </a:extLst>
          </p:cNvPr>
          <p:cNvSpPr>
            <a:spLocks noGrp="1"/>
          </p:cNvSpPr>
          <p:nvPr>
            <p:ph type="body" sz="quarter" idx="14" hasCustomPrompt="1"/>
          </p:nvPr>
        </p:nvSpPr>
        <p:spPr>
          <a:xfrm>
            <a:off x="279931" y="4636282"/>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9" name="Text Placeholder 4">
            <a:extLst>
              <a:ext uri="{FF2B5EF4-FFF2-40B4-BE49-F238E27FC236}">
                <a16:creationId xmlns:a16="http://schemas.microsoft.com/office/drawing/2014/main" id="{18650970-2460-49EF-8F07-1EA4CC914C2C}"/>
              </a:ext>
            </a:extLst>
          </p:cNvPr>
          <p:cNvSpPr>
            <a:spLocks noGrp="1"/>
          </p:cNvSpPr>
          <p:nvPr>
            <p:ph type="body" sz="quarter" idx="15" hasCustomPrompt="1"/>
          </p:nvPr>
        </p:nvSpPr>
        <p:spPr>
          <a:xfrm>
            <a:off x="3237345" y="4622157"/>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6170693" y="4615344"/>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9147924" cy="3363985"/>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3291461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4118994" y="859872"/>
            <a:ext cx="4127383" cy="855678"/>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4118994" y="1805032"/>
            <a:ext cx="3812797" cy="3287085"/>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1257300" indent="-342900">
              <a:buFont typeface="Arial" panose="020B0604020202020204" pitchFamily="34" charset="0"/>
              <a:buChar char="•"/>
              <a:defRPr>
                <a:latin typeface="Century Gothic" charset="0"/>
                <a:ea typeface="Arial" panose="020B0604020202020204" pitchFamily="34" charset="0"/>
                <a:cs typeface="Century Gothic" charset="0"/>
              </a:defRPr>
            </a:lvl3pPr>
            <a:lvl4pPr marL="1657350" indent="-285750">
              <a:buFont typeface="Arial" panose="020B0604020202020204" pitchFamily="34" charset="0"/>
              <a:buChar char="•"/>
              <a:defRPr>
                <a:latin typeface="Century Gothic" charset="0"/>
                <a:ea typeface="Arial" panose="020B0604020202020204" pitchFamily="34" charset="0"/>
                <a:cs typeface="Century Gothic" charset="0"/>
              </a:defRPr>
            </a:lvl4pPr>
            <a:lvl5pPr marL="2114550" indent="-285750">
              <a:buFont typeface="Arial" panose="020B0604020202020204" pitchFamily="34" charset="0"/>
              <a:buChar char="•"/>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2"/>
            <a:r>
              <a:rPr lang="en-US" dirty="0"/>
              <a:t>Third level</a:t>
            </a:r>
          </a:p>
          <a:p>
            <a:pPr lvl="3"/>
            <a:r>
              <a:rPr lang="en-US" dirty="0"/>
              <a:t>Fourth level</a:t>
            </a:r>
          </a:p>
          <a:p>
            <a:pPr lvl="4"/>
            <a:r>
              <a:rPr lang="en-US" dirty="0"/>
              <a:t>Fifth level</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3556662" cy="68580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4061744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 Placeholder 22">
            <a:extLst>
              <a:ext uri="{FF2B5EF4-FFF2-40B4-BE49-F238E27FC236}">
                <a16:creationId xmlns:a16="http://schemas.microsoft.com/office/drawing/2014/main" id="{80F76BCD-5EA3-4305-9FAC-7AA93751B783}"/>
              </a:ext>
            </a:extLst>
          </p:cNvPr>
          <p:cNvSpPr>
            <a:spLocks noGrp="1"/>
          </p:cNvSpPr>
          <p:nvPr>
            <p:ph type="body" sz="quarter" idx="13" hasCustomPrompt="1"/>
          </p:nvPr>
        </p:nvSpPr>
        <p:spPr>
          <a:xfrm>
            <a:off x="406898" y="2268536"/>
            <a:ext cx="8292485" cy="25908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a:defRPr sz="2400">
                <a:solidFill>
                  <a:schemeClr val="tx1"/>
                </a:solidFill>
                <a:latin typeface="Arial" panose="020B0604020202020204" pitchFamily="34" charset="0"/>
                <a:ea typeface="Arial" panose="020B0604020202020204" pitchFamily="34" charset="0"/>
                <a:cs typeface="Arial" panose="020B0604020202020204" pitchFamily="34" charset="0"/>
              </a:defRPr>
            </a:lvl2pPr>
            <a:lvl3pPr>
              <a:defRPr sz="2000">
                <a:solidFill>
                  <a:schemeClr val="tx1"/>
                </a:solidFill>
                <a:latin typeface="Arial" panose="020B0604020202020204" pitchFamily="34" charset="0"/>
                <a:ea typeface="Arial" panose="020B0604020202020204" pitchFamily="34" charset="0"/>
                <a:cs typeface="Arial" panose="020B0604020202020204" pitchFamily="34" charset="0"/>
              </a:defRPr>
            </a:lvl3pPr>
            <a:lvl4pPr>
              <a:defRPr>
                <a:solidFill>
                  <a:schemeClr val="tx1"/>
                </a:solidFill>
                <a:latin typeface="Century Gothic" charset="0"/>
                <a:ea typeface="Arial" panose="020B0604020202020204" pitchFamily="34" charset="0"/>
                <a:cs typeface="Century Gothic" charset="0"/>
              </a:defRPr>
            </a:lvl4pPr>
            <a:lvl5pPr>
              <a:defRPr>
                <a:solidFill>
                  <a:schemeClr val="tx1"/>
                </a:solidFill>
                <a:latin typeface="Futura LT Pro Book" panose="020B05020202040203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24">
            <a:extLst>
              <a:ext uri="{FF2B5EF4-FFF2-40B4-BE49-F238E27FC236}">
                <a16:creationId xmlns:a16="http://schemas.microsoft.com/office/drawing/2014/main" id="{0244C0D4-C1BD-4D4C-9FAF-5A6C5F7A93B3}"/>
              </a:ext>
            </a:extLst>
          </p:cNvPr>
          <p:cNvSpPr>
            <a:spLocks noGrp="1"/>
          </p:cNvSpPr>
          <p:nvPr>
            <p:ph type="body" sz="quarter" idx="14" hasCustomPrompt="1"/>
          </p:nvPr>
        </p:nvSpPr>
        <p:spPr>
          <a:xfrm>
            <a:off x="406898" y="1073741"/>
            <a:ext cx="6830291" cy="837214"/>
          </a:xfrm>
          <a:prstGeom prst="rect">
            <a:avLst/>
          </a:prstGeom>
        </p:spPr>
        <p:txBody>
          <a:bodyPr/>
          <a:lstStyle>
            <a:lvl1pPr marL="0" indent="0">
              <a:buNone/>
              <a:defRPr sz="36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grpSp>
        <p:nvGrpSpPr>
          <p:cNvPr id="9" name="Group 8">
            <a:extLst>
              <a:ext uri="{FF2B5EF4-FFF2-40B4-BE49-F238E27FC236}">
                <a16:creationId xmlns:a16="http://schemas.microsoft.com/office/drawing/2014/main" id="{11310360-53FA-4C4A-9801-BBD09811E07D}"/>
              </a:ext>
            </a:extLst>
          </p:cNvPr>
          <p:cNvGrpSpPr/>
          <p:nvPr userDrawn="1"/>
        </p:nvGrpSpPr>
        <p:grpSpPr>
          <a:xfrm>
            <a:off x="463540" y="214106"/>
            <a:ext cx="8511329" cy="453897"/>
            <a:chOff x="881445" y="231569"/>
            <a:chExt cx="8260996" cy="453897"/>
          </a:xfrm>
        </p:grpSpPr>
        <p:cxnSp>
          <p:nvCxnSpPr>
            <p:cNvPr id="10" name="Straight Connector 9">
              <a:extLst>
                <a:ext uri="{FF2B5EF4-FFF2-40B4-BE49-F238E27FC236}">
                  <a16:creationId xmlns:a16="http://schemas.microsoft.com/office/drawing/2014/main" id="{B0BB5E1E-5AB1-48B0-8C4F-86EB18552E57}"/>
                </a:ext>
              </a:extLst>
            </p:cNvPr>
            <p:cNvCxnSpPr/>
            <p:nvPr userDrawn="1"/>
          </p:nvCxnSpPr>
          <p:spPr>
            <a:xfrm>
              <a:off x="881445" y="457200"/>
              <a:ext cx="8260996" cy="0"/>
            </a:xfrm>
            <a:prstGeom prst="line">
              <a:avLst/>
            </a:prstGeom>
            <a:ln w="9525">
              <a:solidFill>
                <a:srgbClr val="69BC9E"/>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09510EF7-CB1A-45FB-8F94-728F38D046D8}"/>
                </a:ext>
              </a:extLst>
            </p:cNvPr>
            <p:cNvGrpSpPr/>
            <p:nvPr userDrawn="1"/>
          </p:nvGrpSpPr>
          <p:grpSpPr>
            <a:xfrm>
              <a:off x="4775210" y="231569"/>
              <a:ext cx="473466" cy="453897"/>
              <a:chOff x="8176581" y="406764"/>
              <a:chExt cx="538212" cy="515967"/>
            </a:xfrm>
          </p:grpSpPr>
          <p:sp>
            <p:nvSpPr>
              <p:cNvPr id="12" name="Rectangle 11">
                <a:extLst>
                  <a:ext uri="{FF2B5EF4-FFF2-40B4-BE49-F238E27FC236}">
                    <a16:creationId xmlns:a16="http://schemas.microsoft.com/office/drawing/2014/main" id="{605223AD-1CEE-4D88-9467-7E973B31CCFF}"/>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4EEA239C-B2B6-4AA9-8936-98CF9CA65C9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spTree>
    <p:extLst>
      <p:ext uri="{BB962C8B-B14F-4D97-AF65-F5344CB8AC3E}">
        <p14:creationId xmlns:p14="http://schemas.microsoft.com/office/powerpoint/2010/main" val="3741921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hasCustomPrompt="1"/>
          </p:nvPr>
        </p:nvSpPr>
        <p:spPr>
          <a:xfrm>
            <a:off x="-3924" y="0"/>
            <a:ext cx="9147924" cy="6858000"/>
          </a:xfrm>
          <a:prstGeom prst="rect">
            <a:avLst/>
          </a:prstGeom>
          <a:solidFill>
            <a:schemeClr val="bg2"/>
          </a:solidFill>
        </p:spPr>
        <p:txBody>
          <a:bodyPr/>
          <a:lstStyle>
            <a:lvl1pPr marL="0" indent="0" algn="r">
              <a:buNone/>
              <a:defRPr baseline="0"/>
            </a:lvl1pPr>
          </a:lstStyle>
          <a:p>
            <a:br>
              <a:rPr lang="en-US" dirty="0"/>
            </a:br>
            <a:br>
              <a:rPr lang="en-US" dirty="0"/>
            </a:br>
            <a:br>
              <a:rPr lang="en-US" dirty="0"/>
            </a:br>
            <a:br>
              <a:rPr lang="en-US" dirty="0"/>
            </a:br>
            <a:br>
              <a:rPr lang="en-US" dirty="0"/>
            </a:br>
            <a:r>
              <a:rPr lang="en-US" dirty="0"/>
              <a:t>                </a:t>
            </a:r>
          </a:p>
          <a:p>
            <a:endParaRPr lang="en-US" dirty="0"/>
          </a:p>
          <a:p>
            <a:r>
              <a:rPr lang="en-US" dirty="0"/>
              <a:t>     Right-click to   </a:t>
            </a:r>
          </a:p>
          <a:p>
            <a:r>
              <a:rPr lang="en-US" dirty="0"/>
              <a:t>add image </a:t>
            </a:r>
          </a:p>
          <a:p>
            <a:r>
              <a:rPr lang="en-US" dirty="0"/>
              <a:t>or click icon </a:t>
            </a:r>
          </a:p>
        </p:txBody>
      </p:sp>
      <p:sp>
        <p:nvSpPr>
          <p:cNvPr id="14" name="Rectangle 13">
            <a:extLst>
              <a:ext uri="{FF2B5EF4-FFF2-40B4-BE49-F238E27FC236}">
                <a16:creationId xmlns:a16="http://schemas.microsoft.com/office/drawing/2014/main" id="{E742FBFD-DED2-40CC-B387-62C6E60C33E3}"/>
              </a:ext>
            </a:extLst>
          </p:cNvPr>
          <p:cNvSpPr/>
          <p:nvPr userDrawn="1"/>
        </p:nvSpPr>
        <p:spPr>
          <a:xfrm>
            <a:off x="471055" y="1066800"/>
            <a:ext cx="4710545" cy="5638800"/>
          </a:xfrm>
          <a:prstGeom prst="rect">
            <a:avLst/>
          </a:prstGeom>
          <a:solidFill>
            <a:schemeClr val="bg1">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Text Placeholder 24">
            <a:extLst>
              <a:ext uri="{FF2B5EF4-FFF2-40B4-BE49-F238E27FC236}">
                <a16:creationId xmlns:a16="http://schemas.microsoft.com/office/drawing/2014/main" id="{DFE0BB00-971B-41B1-9DED-D3103E8250D9}"/>
              </a:ext>
            </a:extLst>
          </p:cNvPr>
          <p:cNvSpPr>
            <a:spLocks noGrp="1"/>
          </p:cNvSpPr>
          <p:nvPr>
            <p:ph type="body" sz="quarter" idx="11" hasCustomPrompt="1"/>
          </p:nvPr>
        </p:nvSpPr>
        <p:spPr>
          <a:xfrm>
            <a:off x="863599" y="1279286"/>
            <a:ext cx="4002015" cy="1540114"/>
          </a:xfrm>
          <a:prstGeom prst="rect">
            <a:avLst/>
          </a:prstGeom>
          <a:noFill/>
          <a:ln>
            <a:noFill/>
          </a:ln>
        </p:spPr>
        <p:txBody>
          <a:bodyPr/>
          <a:lstStyle>
            <a:lvl1pPr marL="0" marR="0" indent="0" defTabSz="914400" eaLnBrk="1" fontAlgn="auto" latinLnBrk="0" hangingPunct="1">
              <a:lnSpc>
                <a:spcPts val="3000"/>
              </a:lnSpc>
              <a:spcBef>
                <a:spcPts val="0"/>
              </a:spcBef>
              <a:spcAft>
                <a:spcPts val="0"/>
              </a:spcAft>
              <a:buClrTx/>
              <a:buSzTx/>
              <a:buFontTx/>
              <a:buNone/>
              <a:tabLst/>
              <a:defRPr sz="28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Title text needed</a:t>
            </a:r>
          </a:p>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over a full-frame photo</a:t>
            </a:r>
          </a:p>
          <a:p>
            <a:pPr lvl="0"/>
            <a:endParaRPr lang="en-US" dirty="0"/>
          </a:p>
        </p:txBody>
      </p:sp>
      <p:sp>
        <p:nvSpPr>
          <p:cNvPr id="16" name="Text Placeholder 4">
            <a:extLst>
              <a:ext uri="{FF2B5EF4-FFF2-40B4-BE49-F238E27FC236}">
                <a16:creationId xmlns:a16="http://schemas.microsoft.com/office/drawing/2014/main" id="{C09796EA-028A-4163-99CD-81F4F66D2D06}"/>
              </a:ext>
            </a:extLst>
          </p:cNvPr>
          <p:cNvSpPr>
            <a:spLocks noGrp="1"/>
          </p:cNvSpPr>
          <p:nvPr>
            <p:ph type="body" sz="quarter" idx="15" hasCustomPrompt="1"/>
          </p:nvPr>
        </p:nvSpPr>
        <p:spPr>
          <a:xfrm>
            <a:off x="863600" y="2743200"/>
            <a:ext cx="3925455"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7" name="Group 16">
            <a:extLst>
              <a:ext uri="{FF2B5EF4-FFF2-40B4-BE49-F238E27FC236}">
                <a16:creationId xmlns:a16="http://schemas.microsoft.com/office/drawing/2014/main" id="{64E8B11B-3572-4F91-B33D-4D5CE21647D6}"/>
              </a:ext>
            </a:extLst>
          </p:cNvPr>
          <p:cNvGrpSpPr/>
          <p:nvPr userDrawn="1"/>
        </p:nvGrpSpPr>
        <p:grpSpPr>
          <a:xfrm>
            <a:off x="2582421" y="821300"/>
            <a:ext cx="487813" cy="453897"/>
            <a:chOff x="8176581" y="406764"/>
            <a:chExt cx="538212" cy="515967"/>
          </a:xfrm>
        </p:grpSpPr>
        <p:sp>
          <p:nvSpPr>
            <p:cNvPr id="18" name="Rectangle 17">
              <a:extLst>
                <a:ext uri="{FF2B5EF4-FFF2-40B4-BE49-F238E27FC236}">
                  <a16:creationId xmlns:a16="http://schemas.microsoft.com/office/drawing/2014/main" id="{1AA24B45-B3A1-49B4-8869-BF385EE35CFB}"/>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9" name="Oval 18">
              <a:extLst>
                <a:ext uri="{FF2B5EF4-FFF2-40B4-BE49-F238E27FC236}">
                  <a16:creationId xmlns:a16="http://schemas.microsoft.com/office/drawing/2014/main" id="{91FF198D-1B11-43E2-90C9-705FADE7E55E}"/>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928458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p:nvPr>
        </p:nvSpPr>
        <p:spPr>
          <a:xfrm>
            <a:off x="-3924" y="0"/>
            <a:ext cx="9147924" cy="6858000"/>
          </a:xfrm>
          <a:prstGeom prst="rect">
            <a:avLst/>
          </a:prstGeom>
          <a:solidFill>
            <a:schemeClr val="bg2"/>
          </a:solidFill>
        </p:spPr>
        <p:txBody>
          <a:bodyPr/>
          <a:lstStyle>
            <a:lvl1pPr marL="0" indent="0" algn="r">
              <a:buNone/>
              <a:defRPr baseline="0"/>
            </a:lvl1pPr>
          </a:lstStyle>
          <a:p>
            <a:endParaRPr lang="en-US" dirty="0"/>
          </a:p>
          <a:p>
            <a:r>
              <a:rPr lang="en-US" dirty="0"/>
              <a:t>     Right-click to   </a:t>
            </a:r>
          </a:p>
          <a:p>
            <a:r>
              <a:rPr lang="en-US" dirty="0"/>
              <a:t>add image </a:t>
            </a:r>
          </a:p>
          <a:p>
            <a:r>
              <a:rPr lang="en-US" dirty="0"/>
              <a:t>or click icon </a:t>
            </a:r>
          </a:p>
        </p:txBody>
      </p:sp>
      <p:sp>
        <p:nvSpPr>
          <p:cNvPr id="9" name="Rectangle 8">
            <a:extLst>
              <a:ext uri="{FF2B5EF4-FFF2-40B4-BE49-F238E27FC236}">
                <a16:creationId xmlns:a16="http://schemas.microsoft.com/office/drawing/2014/main" id="{CED5F52A-2FD4-4697-A74F-2E13C057A141}"/>
              </a:ext>
            </a:extLst>
          </p:cNvPr>
          <p:cNvSpPr/>
          <p:nvPr userDrawn="1"/>
        </p:nvSpPr>
        <p:spPr>
          <a:xfrm>
            <a:off x="390088" y="364921"/>
            <a:ext cx="8321879" cy="6052658"/>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Text Placeholder 24">
            <a:extLst>
              <a:ext uri="{FF2B5EF4-FFF2-40B4-BE49-F238E27FC236}">
                <a16:creationId xmlns:a16="http://schemas.microsoft.com/office/drawing/2014/main" id="{A3B059C0-2071-4AF4-A096-B729BFD0845B}"/>
              </a:ext>
            </a:extLst>
          </p:cNvPr>
          <p:cNvSpPr>
            <a:spLocks noGrp="1"/>
          </p:cNvSpPr>
          <p:nvPr>
            <p:ph type="body" sz="quarter" idx="16" hasCustomPrompt="1"/>
          </p:nvPr>
        </p:nvSpPr>
        <p:spPr>
          <a:xfrm>
            <a:off x="732768" y="906875"/>
            <a:ext cx="8164945" cy="778114"/>
          </a:xfrm>
          <a:prstGeom prst="rect">
            <a:avLst/>
          </a:prstGeom>
          <a:noFill/>
          <a:ln>
            <a:noFill/>
          </a:ln>
        </p:spPr>
        <p:txBody>
          <a:bodyPr/>
          <a:lstStyle>
            <a:lvl1pPr marL="0" marR="0" indent="0" defTabSz="914400" eaLnBrk="1" fontAlgn="auto" latinLnBrk="0" hangingPunct="1">
              <a:lnSpc>
                <a:spcPct val="100000"/>
              </a:lnSpc>
              <a:spcBef>
                <a:spcPts val="0"/>
              </a:spcBef>
              <a:spcAft>
                <a:spcPts val="0"/>
              </a:spcAft>
              <a:buClrTx/>
              <a:buSzTx/>
              <a:buFontTx/>
              <a:buNone/>
              <a:tabLst/>
              <a:defRPr sz="32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Text needed over a full-frame photo</a:t>
            </a:r>
          </a:p>
          <a:p>
            <a:pPr lvl="0"/>
            <a:endParaRPr lang="en-US" dirty="0"/>
          </a:p>
        </p:txBody>
      </p:sp>
      <p:sp>
        <p:nvSpPr>
          <p:cNvPr id="11" name="Text Placeholder 4">
            <a:extLst>
              <a:ext uri="{FF2B5EF4-FFF2-40B4-BE49-F238E27FC236}">
                <a16:creationId xmlns:a16="http://schemas.microsoft.com/office/drawing/2014/main" id="{4A39DCF1-E75D-44BC-9736-CF37F33DD952}"/>
              </a:ext>
            </a:extLst>
          </p:cNvPr>
          <p:cNvSpPr>
            <a:spLocks noGrp="1"/>
          </p:cNvSpPr>
          <p:nvPr>
            <p:ph type="body" sz="quarter" idx="14" hasCustomPrompt="1"/>
          </p:nvPr>
        </p:nvSpPr>
        <p:spPr>
          <a:xfrm>
            <a:off x="754689" y="2038525"/>
            <a:ext cx="7223242"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2" name="Group 11">
            <a:extLst>
              <a:ext uri="{FF2B5EF4-FFF2-40B4-BE49-F238E27FC236}">
                <a16:creationId xmlns:a16="http://schemas.microsoft.com/office/drawing/2014/main" id="{B42C7F68-F4FC-4032-A000-05A1E06E547F}"/>
              </a:ext>
            </a:extLst>
          </p:cNvPr>
          <p:cNvGrpSpPr/>
          <p:nvPr userDrawn="1"/>
        </p:nvGrpSpPr>
        <p:grpSpPr>
          <a:xfrm>
            <a:off x="4332177" y="166521"/>
            <a:ext cx="487813" cy="453897"/>
            <a:chOff x="8176581" y="406764"/>
            <a:chExt cx="538212" cy="515967"/>
          </a:xfrm>
        </p:grpSpPr>
        <p:sp>
          <p:nvSpPr>
            <p:cNvPr id="13" name="Rectangle 12">
              <a:extLst>
                <a:ext uri="{FF2B5EF4-FFF2-40B4-BE49-F238E27FC236}">
                  <a16:creationId xmlns:a16="http://schemas.microsoft.com/office/drawing/2014/main" id="{DD63B3D6-548F-4341-B5B7-ABF97A577822}"/>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1" name="Oval 20">
              <a:extLst>
                <a:ext uri="{FF2B5EF4-FFF2-40B4-BE49-F238E27FC236}">
                  <a16:creationId xmlns:a16="http://schemas.microsoft.com/office/drawing/2014/main" id="{A33A6FFF-1B78-4060-83C4-0438D7E12722}"/>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46569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14" name="Text Placeholder 4">
            <a:extLst>
              <a:ext uri="{FF2B5EF4-FFF2-40B4-BE49-F238E27FC236}">
                <a16:creationId xmlns:a16="http://schemas.microsoft.com/office/drawing/2014/main" id="{3D73DD4E-516B-4669-AB88-20704A8FEE61}"/>
              </a:ext>
            </a:extLst>
          </p:cNvPr>
          <p:cNvSpPr>
            <a:spLocks noGrp="1"/>
          </p:cNvSpPr>
          <p:nvPr>
            <p:ph type="body" sz="quarter" idx="12" hasCustomPrompt="1"/>
          </p:nvPr>
        </p:nvSpPr>
        <p:spPr>
          <a:xfrm>
            <a:off x="486095" y="1712053"/>
            <a:ext cx="7025440" cy="28575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2400" baseline="0">
                <a:latin typeface="Arial" panose="020B0604020202020204" pitchFamily="34" charset="0"/>
                <a:ea typeface="Arial" panose="020B0604020202020204" pitchFamily="34" charset="0"/>
                <a:cs typeface="Arial" panose="020B0604020202020204" pitchFamily="34" charset="0"/>
              </a:defRPr>
            </a:lvl2pPr>
            <a:lvl3pPr marL="1200150" indent="-285750">
              <a:buFont typeface="Arial" panose="020B0604020202020204" pitchFamily="34" charset="0"/>
              <a:buChar char="•"/>
              <a:defRPr>
                <a:latin typeface="Arial" panose="020B0604020202020204" pitchFamily="34" charset="0"/>
                <a:ea typeface="Arial" panose="020B0604020202020204" pitchFamily="34" charset="0"/>
                <a:cs typeface="Arial" panose="020B0604020202020204" pitchFamily="34" charset="0"/>
              </a:defRPr>
            </a:lvl3pPr>
          </a:lstStyle>
          <a:p>
            <a:pPr lvl="0"/>
            <a:r>
              <a:rPr lang="en-US" dirty="0"/>
              <a:t>Point number 1</a:t>
            </a:r>
          </a:p>
          <a:p>
            <a:pPr lvl="1"/>
            <a:r>
              <a:rPr lang="en-US" dirty="0"/>
              <a:t>Information about point number 1</a:t>
            </a:r>
          </a:p>
          <a:p>
            <a:pPr lvl="2"/>
            <a:r>
              <a:rPr lang="en-US" dirty="0"/>
              <a:t>Information about point number 1</a:t>
            </a:r>
            <a:br>
              <a:rPr lang="en-US" dirty="0"/>
            </a:br>
            <a:endParaRPr lang="en-US" dirty="0"/>
          </a:p>
          <a:p>
            <a:pPr lvl="0"/>
            <a:r>
              <a:rPr lang="en-US" dirty="0"/>
              <a:t>Point number 2</a:t>
            </a:r>
          </a:p>
          <a:p>
            <a:pPr lvl="1"/>
            <a:r>
              <a:rPr lang="en-US" dirty="0"/>
              <a:t>Information about point number 2</a:t>
            </a:r>
          </a:p>
          <a:p>
            <a:pPr lvl="2"/>
            <a:r>
              <a:rPr lang="en-US" dirty="0"/>
              <a:t>Information about point number 2</a:t>
            </a:r>
          </a:p>
          <a:p>
            <a:pPr lvl="2"/>
            <a:endParaRPr lang="en-US" dirty="0"/>
          </a:p>
        </p:txBody>
      </p:sp>
      <p:sp>
        <p:nvSpPr>
          <p:cNvPr id="15" name="Text Placeholder 24">
            <a:extLst>
              <a:ext uri="{FF2B5EF4-FFF2-40B4-BE49-F238E27FC236}">
                <a16:creationId xmlns:a16="http://schemas.microsoft.com/office/drawing/2014/main" id="{B07012FF-9C8E-4786-9884-630266A463E1}"/>
              </a:ext>
            </a:extLst>
          </p:cNvPr>
          <p:cNvSpPr>
            <a:spLocks noGrp="1"/>
          </p:cNvSpPr>
          <p:nvPr>
            <p:ph type="body" sz="quarter" idx="11" hasCustomPrompt="1"/>
          </p:nvPr>
        </p:nvSpPr>
        <p:spPr>
          <a:xfrm>
            <a:off x="486095" y="784335"/>
            <a:ext cx="6830291" cy="837214"/>
          </a:xfrm>
          <a:prstGeom prst="rect">
            <a:avLst/>
          </a:prstGeom>
          <a:noFill/>
          <a:ln>
            <a:noFill/>
          </a:ln>
        </p:spPr>
        <p:txBody>
          <a:bodyPr/>
          <a:lstStyle>
            <a:lvl1pPr marL="0" indent="0">
              <a:buNone/>
              <a:defRPr sz="3400" b="1">
                <a:solidFill>
                  <a:srgbClr val="F2A13E"/>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lvl="0"/>
            <a:r>
              <a:rPr lang="en-US" dirty="0"/>
              <a:t>Title goes here</a:t>
            </a:r>
          </a:p>
        </p:txBody>
      </p:sp>
      <p:cxnSp>
        <p:nvCxnSpPr>
          <p:cNvPr id="17" name="Straight Connector 16">
            <a:extLst>
              <a:ext uri="{FF2B5EF4-FFF2-40B4-BE49-F238E27FC236}">
                <a16:creationId xmlns:a16="http://schemas.microsoft.com/office/drawing/2014/main" id="{79A696C0-855D-45D6-B1C7-C0FACE5E0A78}"/>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17112F71-6DD0-4780-9CE6-97BB6D9371F0}"/>
              </a:ext>
            </a:extLst>
          </p:cNvPr>
          <p:cNvGrpSpPr/>
          <p:nvPr userDrawn="1"/>
        </p:nvGrpSpPr>
        <p:grpSpPr>
          <a:xfrm>
            <a:off x="4328094" y="193628"/>
            <a:ext cx="487813" cy="453897"/>
            <a:chOff x="8176581" y="406764"/>
            <a:chExt cx="538212" cy="515967"/>
          </a:xfrm>
        </p:grpSpPr>
        <p:sp>
          <p:nvSpPr>
            <p:cNvPr id="19" name="Rectangle 18">
              <a:extLst>
                <a:ext uri="{FF2B5EF4-FFF2-40B4-BE49-F238E27FC236}">
                  <a16:creationId xmlns:a16="http://schemas.microsoft.com/office/drawing/2014/main" id="{EAB256B6-2B37-4695-99BA-1844145CE897}"/>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2" name="Oval 21">
              <a:extLst>
                <a:ext uri="{FF2B5EF4-FFF2-40B4-BE49-F238E27FC236}">
                  <a16:creationId xmlns:a16="http://schemas.microsoft.com/office/drawing/2014/main" id="{CB9EACC0-FAE4-4B2D-9331-D22EE1E5BDA3}"/>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061729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Picture Placeholder 3">
            <a:extLst>
              <a:ext uri="{FF2B5EF4-FFF2-40B4-BE49-F238E27FC236}">
                <a16:creationId xmlns:a16="http://schemas.microsoft.com/office/drawing/2014/main" id="{3374D15B-2C75-46F2-B01D-3403DF62C2FC}"/>
              </a:ext>
            </a:extLst>
          </p:cNvPr>
          <p:cNvSpPr>
            <a:spLocks noGrp="1"/>
          </p:cNvSpPr>
          <p:nvPr>
            <p:ph type="pic" sz="quarter" idx="12" hasCustomPrompt="1"/>
          </p:nvPr>
        </p:nvSpPr>
        <p:spPr>
          <a:xfrm>
            <a:off x="442329" y="2076276"/>
            <a:ext cx="3949308" cy="3882006"/>
          </a:xfrm>
          <a:prstGeom prst="rect">
            <a:avLst/>
          </a:prstGeom>
        </p:spPr>
        <p:txBody>
          <a:bodyPr/>
          <a:lstStyle>
            <a:lvl1pPr>
              <a:defRPr/>
            </a:lvl1pPr>
          </a:lstStyle>
          <a:p>
            <a:r>
              <a:rPr lang="en-US" dirty="0"/>
              <a:t>Click icon to add picture or chart</a:t>
            </a:r>
          </a:p>
        </p:txBody>
      </p:sp>
      <p:sp>
        <p:nvSpPr>
          <p:cNvPr id="9" name="Picture Placeholder 6">
            <a:extLst>
              <a:ext uri="{FF2B5EF4-FFF2-40B4-BE49-F238E27FC236}">
                <a16:creationId xmlns:a16="http://schemas.microsoft.com/office/drawing/2014/main" id="{81D357D0-731E-489C-889B-9728CECB741A}"/>
              </a:ext>
            </a:extLst>
          </p:cNvPr>
          <p:cNvSpPr>
            <a:spLocks noGrp="1"/>
          </p:cNvSpPr>
          <p:nvPr>
            <p:ph type="pic" sz="quarter" idx="13" hasCustomPrompt="1"/>
          </p:nvPr>
        </p:nvSpPr>
        <p:spPr>
          <a:xfrm>
            <a:off x="4905269" y="2076274"/>
            <a:ext cx="3844448" cy="3882007"/>
          </a:xfrm>
          <a:prstGeom prst="rect">
            <a:avLst/>
          </a:prstGeom>
        </p:spPr>
        <p:txBody>
          <a:bodyPr/>
          <a:lstStyle>
            <a:lvl1pPr>
              <a:defRPr/>
            </a:lvl1pPr>
          </a:lstStyle>
          <a:p>
            <a:r>
              <a:rPr lang="en-US" dirty="0"/>
              <a:t>Click icon to add picture or chart</a:t>
            </a:r>
          </a:p>
        </p:txBody>
      </p:sp>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442329" y="872313"/>
            <a:ext cx="6830291" cy="837214"/>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28094" y="193628"/>
            <a:ext cx="487813"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531431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5767926"/>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2" r:id="rId3"/>
    <p:sldLayoutId id="2147483676" r:id="rId4"/>
    <p:sldLayoutId id="2147483663" r:id="rId5"/>
    <p:sldLayoutId id="2147483672" r:id="rId6"/>
    <p:sldLayoutId id="2147483673" r:id="rId7"/>
    <p:sldLayoutId id="2147483674" r:id="rId8"/>
    <p:sldLayoutId id="2147483664" r:id="rId9"/>
    <p:sldLayoutId id="2147483675" r:id="rId10"/>
    <p:sldLayoutId id="2147483677" r:id="rId11"/>
    <p:sldLayoutId id="2147483678" r:id="rId12"/>
    <p:sldLayoutId id="2147483679" r:id="rId13"/>
    <p:sldLayoutId id="2147483665" r:id="rId14"/>
    <p:sldLayoutId id="2147483666" r:id="rId15"/>
    <p:sldLayoutId id="2147483667" r:id="rId16"/>
    <p:sldLayoutId id="2147483668" r:id="rId17"/>
    <p:sldLayoutId id="2147483669" r:id="rId18"/>
    <p:sldLayoutId id="2147483670" r:id="rId19"/>
    <p:sldLayoutId id="2147483671"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5705D0D-D025-434C-8021-6EB57C5735C3}"/>
              </a:ext>
            </a:extLst>
          </p:cNvPr>
          <p:cNvSpPr>
            <a:spLocks noGrp="1"/>
          </p:cNvSpPr>
          <p:nvPr>
            <p:ph type="body" sz="quarter" idx="11"/>
          </p:nvPr>
        </p:nvSpPr>
        <p:spPr>
          <a:xfrm>
            <a:off x="573131" y="4639085"/>
            <a:ext cx="8127406" cy="805343"/>
          </a:xfrm>
        </p:spPr>
        <p:txBody>
          <a:bodyPr/>
          <a:lstStyle/>
          <a:p>
            <a:r>
              <a:rPr lang="en-US" dirty="0"/>
              <a:t>Data Quality Conceptual Framework and Dimensions</a:t>
            </a:r>
          </a:p>
        </p:txBody>
      </p:sp>
      <p:sp>
        <p:nvSpPr>
          <p:cNvPr id="3" name="Text Placeholder 2">
            <a:extLst>
              <a:ext uri="{FF2B5EF4-FFF2-40B4-BE49-F238E27FC236}">
                <a16:creationId xmlns:a16="http://schemas.microsoft.com/office/drawing/2014/main" id="{46CEE66E-5E00-4072-915B-BC9F1E3B2283}"/>
              </a:ext>
            </a:extLst>
          </p:cNvPr>
          <p:cNvSpPr>
            <a:spLocks noGrp="1"/>
          </p:cNvSpPr>
          <p:nvPr>
            <p:ph type="body" sz="quarter" idx="14"/>
          </p:nvPr>
        </p:nvSpPr>
        <p:spPr>
          <a:xfrm>
            <a:off x="573131" y="5602370"/>
            <a:ext cx="5843368" cy="1026049"/>
          </a:xfrm>
        </p:spPr>
        <p:txBody>
          <a:bodyPr/>
          <a:lstStyle/>
          <a:p>
            <a:r>
              <a:rPr lang="en-US" dirty="0"/>
              <a:t>Name, Data for Impact</a:t>
            </a:r>
          </a:p>
          <a:p>
            <a:r>
              <a:rPr lang="en-US" dirty="0"/>
              <a:t>Meeting or event</a:t>
            </a:r>
          </a:p>
          <a:p>
            <a:r>
              <a:rPr lang="en-US" dirty="0"/>
              <a:t>Date</a:t>
            </a:r>
          </a:p>
        </p:txBody>
      </p:sp>
    </p:spTree>
    <p:extLst>
      <p:ext uri="{BB962C8B-B14F-4D97-AF65-F5344CB8AC3E}">
        <p14:creationId xmlns:p14="http://schemas.microsoft.com/office/powerpoint/2010/main" val="21307391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1890946" y="1646488"/>
            <a:ext cx="7025440" cy="2857500"/>
          </a:xfrm>
        </p:spPr>
        <p:txBody>
          <a:bodyPr/>
          <a:lstStyle/>
          <a:p>
            <a:pPr lvl="1">
              <a:buClr>
                <a:schemeClr val="tx1"/>
              </a:buClr>
            </a:pPr>
            <a:r>
              <a:rPr lang="en-US" altLang="en-US" dirty="0"/>
              <a:t>Standard data collection tools and reporting forms</a:t>
            </a:r>
          </a:p>
          <a:p>
            <a:pPr lvl="1">
              <a:buClr>
                <a:schemeClr val="tx1"/>
              </a:buClr>
            </a:pPr>
            <a:r>
              <a:rPr lang="en-US" altLang="en-US" dirty="0"/>
              <a:t>Steps addressing quality challenges</a:t>
            </a:r>
          </a:p>
          <a:p>
            <a:pPr lvl="1">
              <a:buClr>
                <a:schemeClr val="tx1"/>
              </a:buClr>
            </a:pPr>
            <a:r>
              <a:rPr lang="en-US" altLang="en-US" dirty="0"/>
              <a:t>Specific reporting timelines</a:t>
            </a:r>
          </a:p>
          <a:p>
            <a:pPr lvl="1">
              <a:buClr>
                <a:schemeClr val="tx1"/>
              </a:buClr>
            </a:pPr>
            <a:r>
              <a:rPr lang="en-US" altLang="en-US" dirty="0"/>
              <a:t>Description of roles and responsibilities</a:t>
            </a:r>
          </a:p>
          <a:p>
            <a:pPr lvl="1">
              <a:buClr>
                <a:schemeClr val="tx1"/>
              </a:buClr>
            </a:pPr>
            <a:r>
              <a:rPr lang="en-US" altLang="en-US" dirty="0"/>
              <a:t>Storage policy that allows for retrieval of data</a:t>
            </a:r>
          </a:p>
          <a:p>
            <a:pPr lvl="1">
              <a:buClr>
                <a:schemeClr val="tx1"/>
              </a:buClr>
            </a:pPr>
            <a:r>
              <a:rPr lang="en-US" altLang="en-US" dirty="0"/>
              <a:t>Functioning information systems, including FP</a:t>
            </a:r>
          </a:p>
          <a:p>
            <a:pPr lvl="1">
              <a:buClr>
                <a:schemeClr val="tx1"/>
              </a:buClr>
            </a:pPr>
            <a:r>
              <a:rPr lang="en-US" altLang="en-US" dirty="0"/>
              <a:t>Skilled HMIS staff at the different levels of the health system</a:t>
            </a:r>
          </a:p>
          <a:p>
            <a:pPr lvl="1">
              <a:buClr>
                <a:schemeClr val="tx1"/>
              </a:buClr>
            </a:pPr>
            <a:r>
              <a:rPr lang="en-US" altLang="en-US" dirty="0"/>
              <a:t>Clear definitions of indicators</a:t>
            </a:r>
          </a:p>
          <a:p>
            <a:pPr lvl="1">
              <a:buClr>
                <a:schemeClr val="tx1"/>
              </a:buClr>
            </a:pPr>
            <a:r>
              <a:rPr lang="en-US" altLang="en-US" dirty="0"/>
              <a:t>Documented data review procedures</a:t>
            </a:r>
          </a:p>
          <a:p>
            <a:endParaRPr lang="en-US" dirty="0"/>
          </a:p>
        </p:txBody>
      </p:sp>
      <p:sp>
        <p:nvSpPr>
          <p:cNvPr id="3" name="Text Placeholder 2"/>
          <p:cNvSpPr>
            <a:spLocks noGrp="1"/>
          </p:cNvSpPr>
          <p:nvPr>
            <p:ph type="body" sz="quarter" idx="11"/>
          </p:nvPr>
        </p:nvSpPr>
        <p:spPr>
          <a:xfrm>
            <a:off x="502400" y="809274"/>
            <a:ext cx="7410996" cy="837214"/>
          </a:xfrm>
        </p:spPr>
        <p:txBody>
          <a:bodyPr/>
          <a:lstStyle/>
          <a:p>
            <a:r>
              <a:rPr lang="en-US" sz="3600" b="0" dirty="0">
                <a:solidFill>
                  <a:srgbClr val="69BC9E"/>
                </a:solidFill>
              </a:rPr>
              <a:t>Key Steps to Guarantee Data Quality</a:t>
            </a:r>
          </a:p>
        </p:txBody>
      </p:sp>
      <p:sp>
        <p:nvSpPr>
          <p:cNvPr id="4" name="TextBox 6"/>
          <p:cNvSpPr txBox="1">
            <a:spLocks noChangeArrowheads="1"/>
          </p:cNvSpPr>
          <p:nvPr/>
        </p:nvSpPr>
        <p:spPr bwMode="auto">
          <a:xfrm rot="16200000">
            <a:off x="-767227" y="2806429"/>
            <a:ext cx="4385914" cy="2154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spcAft>
                <a:spcPct val="20000"/>
              </a:spcAft>
              <a:buClr>
                <a:schemeClr val="hlink"/>
              </a:buClr>
              <a:buFont typeface="Wingdings" panose="05000000000000000000" pitchFamily="2" charset="2"/>
              <a:buChar char="§"/>
              <a:defRPr sz="2600">
                <a:solidFill>
                  <a:schemeClr val="tx1"/>
                </a:solidFill>
                <a:latin typeface="Arial" panose="020B0604020202020204" pitchFamily="34" charset="0"/>
              </a:defRPr>
            </a:lvl1pPr>
            <a:lvl2pPr marL="742950" indent="-285750" eaLnBrk="0" hangingPunct="0">
              <a:spcBef>
                <a:spcPct val="20000"/>
              </a:spcBef>
              <a:spcAft>
                <a:spcPct val="20000"/>
              </a:spcAft>
              <a:buClr>
                <a:schemeClr val="hlink"/>
              </a:buClr>
              <a:buFont typeface="Wingdings" panose="05000000000000000000" pitchFamily="2" charset="2"/>
              <a:buChar char="§"/>
              <a:defRPr sz="2400">
                <a:solidFill>
                  <a:schemeClr val="tx1"/>
                </a:solidFill>
                <a:latin typeface="Arial" panose="020B0604020202020204" pitchFamily="34" charset="0"/>
              </a:defRPr>
            </a:lvl2pPr>
            <a:lvl3pPr marL="1143000" indent="-228600" eaLnBrk="0"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3pPr>
            <a:lvl4pPr marL="1600200" indent="-228600" eaLnBrk="0"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4pPr>
            <a:lvl5pPr marL="2057400" indent="-228600" eaLnBrk="0"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5pPr>
            <a:lvl6pPr marL="25146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6pPr>
            <a:lvl7pPr marL="29718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7pPr>
            <a:lvl8pPr marL="34290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8pPr>
            <a:lvl9pPr marL="3886200" indent="-228600" eaLnBrk="0" fontAlgn="base" hangingPunct="0">
              <a:spcBef>
                <a:spcPct val="20000"/>
              </a:spcBef>
              <a:spcAft>
                <a:spcPct val="20000"/>
              </a:spcAft>
              <a:buClr>
                <a:schemeClr val="hlink"/>
              </a:buClr>
              <a:buFont typeface="Wingdings" panose="05000000000000000000" pitchFamily="2" charset="2"/>
              <a:buChar char="§"/>
              <a:defRPr sz="2200">
                <a:solidFill>
                  <a:schemeClr val="tx1"/>
                </a:solidFill>
                <a:latin typeface="Arial" panose="020B0604020202020204" pitchFamily="34" charset="0"/>
              </a:defRPr>
            </a:lvl9pPr>
          </a:lstStyle>
          <a:p>
            <a:pPr eaLnBrk="1" hangingPunct="1">
              <a:spcBef>
                <a:spcPct val="0"/>
              </a:spcBef>
              <a:spcAft>
                <a:spcPct val="0"/>
              </a:spcAft>
              <a:buClrTx/>
              <a:buFontTx/>
              <a:buNone/>
            </a:pPr>
            <a:endParaRPr lang="en-US" altLang="en-US" sz="2000" dirty="0"/>
          </a:p>
          <a:p>
            <a:pPr algn="ctr" eaLnBrk="1" hangingPunct="1">
              <a:spcBef>
                <a:spcPct val="0"/>
              </a:spcBef>
              <a:spcAft>
                <a:spcPct val="0"/>
              </a:spcAft>
              <a:buClrTx/>
              <a:buFontTx/>
              <a:buNone/>
            </a:pPr>
            <a:r>
              <a:rPr lang="en-US" altLang="en-US" sz="2000" b="1" dirty="0">
                <a:solidFill>
                  <a:srgbClr val="FFC000"/>
                </a:solidFill>
              </a:rPr>
              <a:t>Factors that affect data quality at all levels of the information system</a:t>
            </a:r>
          </a:p>
          <a:p>
            <a:pPr eaLnBrk="1" hangingPunct="1">
              <a:spcBef>
                <a:spcPct val="0"/>
              </a:spcBef>
              <a:spcAft>
                <a:spcPct val="0"/>
              </a:spcAft>
              <a:buClrTx/>
              <a:buFontTx/>
              <a:buNone/>
            </a:pPr>
            <a:endParaRPr lang="en-US" altLang="en-US" sz="1800" b="1" dirty="0"/>
          </a:p>
          <a:p>
            <a:pPr eaLnBrk="1" hangingPunct="1">
              <a:spcBef>
                <a:spcPct val="0"/>
              </a:spcBef>
              <a:spcAft>
                <a:spcPct val="0"/>
              </a:spcAft>
              <a:buClrTx/>
              <a:buFontTx/>
              <a:buNone/>
            </a:pPr>
            <a:endParaRPr lang="en-US" altLang="en-US" sz="1800" dirty="0"/>
          </a:p>
          <a:p>
            <a:pPr eaLnBrk="1" hangingPunct="1">
              <a:spcBef>
                <a:spcPct val="0"/>
              </a:spcBef>
              <a:spcAft>
                <a:spcPct val="0"/>
              </a:spcAft>
              <a:buClrTx/>
              <a:buFontTx/>
              <a:buNone/>
            </a:pPr>
            <a:endParaRPr lang="en-US" altLang="en-US" sz="1800" dirty="0"/>
          </a:p>
        </p:txBody>
      </p:sp>
    </p:spTree>
    <p:extLst>
      <p:ext uri="{BB962C8B-B14F-4D97-AF65-F5344CB8AC3E}">
        <p14:creationId xmlns:p14="http://schemas.microsoft.com/office/powerpoint/2010/main" val="3551699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486095" y="1586715"/>
            <a:ext cx="8009512" cy="2857500"/>
          </a:xfrm>
        </p:spPr>
        <p:txBody>
          <a:bodyPr/>
          <a:lstStyle/>
          <a:p>
            <a:r>
              <a:rPr lang="en-US" sz="2400" dirty="0"/>
              <a:t>Plan, develop, and maintain FP services.</a:t>
            </a:r>
          </a:p>
          <a:p>
            <a:r>
              <a:rPr lang="en-US" sz="2400" dirty="0"/>
              <a:t>Influence decision making on the quality of the FP service and care continuum.</a:t>
            </a:r>
          </a:p>
          <a:p>
            <a:r>
              <a:rPr lang="en-US" sz="2400" dirty="0"/>
              <a:t>Evaluate the performance of FP services over time and by location.</a:t>
            </a:r>
          </a:p>
          <a:p>
            <a:r>
              <a:rPr lang="en-US" sz="2400" dirty="0"/>
              <a:t>Consider future needs of the FP program and interventions. </a:t>
            </a:r>
          </a:p>
          <a:p>
            <a:r>
              <a:rPr lang="en-US" sz="2400" dirty="0"/>
              <a:t>Monitor FP service achievements against standards and targets.</a:t>
            </a:r>
          </a:p>
          <a:p>
            <a:r>
              <a:rPr lang="en-US" sz="2400" dirty="0"/>
              <a:t>Improve the use of FP services in a community.</a:t>
            </a:r>
          </a:p>
          <a:p>
            <a:r>
              <a:rPr lang="en-US" sz="2400" dirty="0"/>
              <a:t>Determine staffing requirements and plan FP services.</a:t>
            </a:r>
          </a:p>
          <a:p>
            <a:endParaRPr lang="en-US" dirty="0"/>
          </a:p>
        </p:txBody>
      </p:sp>
      <p:sp>
        <p:nvSpPr>
          <p:cNvPr id="3" name="Text Placeholder 2"/>
          <p:cNvSpPr>
            <a:spLocks noGrp="1"/>
          </p:cNvSpPr>
          <p:nvPr>
            <p:ph type="body" sz="quarter" idx="11"/>
          </p:nvPr>
        </p:nvSpPr>
        <p:spPr>
          <a:xfrm>
            <a:off x="486095" y="749501"/>
            <a:ext cx="8009512" cy="837214"/>
          </a:xfrm>
        </p:spPr>
        <p:txBody>
          <a:bodyPr/>
          <a:lstStyle/>
          <a:p>
            <a:r>
              <a:rPr lang="en-US" sz="3600" b="0" dirty="0">
                <a:solidFill>
                  <a:srgbClr val="69BC9E"/>
                </a:solidFill>
              </a:rPr>
              <a:t>Good FP data are needed to:</a:t>
            </a:r>
          </a:p>
        </p:txBody>
      </p:sp>
    </p:spTree>
    <p:extLst>
      <p:ext uri="{BB962C8B-B14F-4D97-AF65-F5344CB8AC3E}">
        <p14:creationId xmlns:p14="http://schemas.microsoft.com/office/powerpoint/2010/main" val="24425926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486095" y="784335"/>
            <a:ext cx="8383585" cy="837214"/>
          </a:xfrm>
        </p:spPr>
        <p:txBody>
          <a:bodyPr/>
          <a:lstStyle/>
          <a:p>
            <a:r>
              <a:rPr lang="en-US" dirty="0"/>
              <a:t>Group Exercise</a:t>
            </a:r>
          </a:p>
        </p:txBody>
      </p:sp>
      <p:pic>
        <p:nvPicPr>
          <p:cNvPr id="4" name="Content Placeholder 3">
            <a:extLst>
              <a:ext uri="{FF2B5EF4-FFF2-40B4-BE49-F238E27FC236}">
                <a16:creationId xmlns:a16="http://schemas.microsoft.com/office/drawing/2014/main" id="{AEB9C54A-2CD0-43F5-B62D-47C723524F7F}"/>
              </a:ext>
            </a:extLst>
          </p:cNvPr>
          <p:cNvPicPr>
            <a:picLocks/>
          </p:cNvPicPr>
          <p:nvPr/>
        </p:nvPicPr>
        <p:blipFill rotWithShape="1">
          <a:blip r:embed="rId2"/>
          <a:srcRect l="1722" r="2403" b="4075"/>
          <a:stretch/>
        </p:blipFill>
        <p:spPr>
          <a:xfrm>
            <a:off x="358518" y="2042347"/>
            <a:ext cx="4154136" cy="3050966"/>
          </a:xfrm>
          <a:prstGeom prst="rect">
            <a:avLst/>
          </a:prstGeom>
        </p:spPr>
      </p:pic>
      <p:sp>
        <p:nvSpPr>
          <p:cNvPr id="5" name="Rectangle 4">
            <a:extLst>
              <a:ext uri="{FF2B5EF4-FFF2-40B4-BE49-F238E27FC236}">
                <a16:creationId xmlns:a16="http://schemas.microsoft.com/office/drawing/2014/main" id="{F3C45CEC-6389-48C2-A714-5D144D4A60C9}"/>
              </a:ext>
            </a:extLst>
          </p:cNvPr>
          <p:cNvSpPr/>
          <p:nvPr/>
        </p:nvSpPr>
        <p:spPr>
          <a:xfrm>
            <a:off x="216045" y="5282936"/>
            <a:ext cx="4439081" cy="1165264"/>
          </a:xfrm>
          <a:prstGeom prst="rect">
            <a:avLst/>
          </a:prstGeom>
          <a:solidFill>
            <a:srgbClr val="69BC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700" dirty="0"/>
              <a:t>These bar graphs compare the distribution of users according to HMIS data and for the same year from a DHS survey. What does this tell you about which methods need more review?</a:t>
            </a:r>
          </a:p>
        </p:txBody>
      </p:sp>
      <p:graphicFrame>
        <p:nvGraphicFramePr>
          <p:cNvPr id="6" name="Chart 5">
            <a:extLst>
              <a:ext uri="{FF2B5EF4-FFF2-40B4-BE49-F238E27FC236}">
                <a16:creationId xmlns:a16="http://schemas.microsoft.com/office/drawing/2014/main" id="{C344235B-E6A5-4382-817F-A0503541BD8E}"/>
              </a:ext>
            </a:extLst>
          </p:cNvPr>
          <p:cNvGraphicFramePr>
            <a:graphicFrameLocks/>
          </p:cNvGraphicFramePr>
          <p:nvPr>
            <p:extLst>
              <p:ext uri="{D42A27DB-BD31-4B8C-83A1-F6EECF244321}">
                <p14:modId xmlns:p14="http://schemas.microsoft.com/office/powerpoint/2010/main" val="494052514"/>
              </p:ext>
            </p:extLst>
          </p:nvPr>
        </p:nvGraphicFramePr>
        <p:xfrm>
          <a:off x="5278583" y="2042347"/>
          <a:ext cx="3679986" cy="2945004"/>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a:extLst>
              <a:ext uri="{FF2B5EF4-FFF2-40B4-BE49-F238E27FC236}">
                <a16:creationId xmlns:a16="http://schemas.microsoft.com/office/drawing/2014/main" id="{111D03BA-B8D4-4F10-86CC-580B7F7FBAE5}"/>
              </a:ext>
            </a:extLst>
          </p:cNvPr>
          <p:cNvSpPr/>
          <p:nvPr/>
        </p:nvSpPr>
        <p:spPr>
          <a:xfrm>
            <a:off x="4835354" y="5282936"/>
            <a:ext cx="4123215" cy="1165264"/>
          </a:xfrm>
          <a:prstGeom prst="rect">
            <a:avLst/>
          </a:prstGeom>
          <a:solidFill>
            <a:srgbClr val="69BC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700" dirty="0">
                <a:solidFill>
                  <a:schemeClr val="bg1"/>
                </a:solidFill>
              </a:rPr>
              <a:t>What do you notice immediately about trends from commodities data? How will you determine if the trend and spike in 2014 reflect accuracy?</a:t>
            </a:r>
          </a:p>
        </p:txBody>
      </p:sp>
      <p:sp>
        <p:nvSpPr>
          <p:cNvPr id="2" name="TextBox 1"/>
          <p:cNvSpPr txBox="1"/>
          <p:nvPr/>
        </p:nvSpPr>
        <p:spPr>
          <a:xfrm>
            <a:off x="486095" y="1340557"/>
            <a:ext cx="5696991" cy="461665"/>
          </a:xfrm>
          <a:prstGeom prst="rect">
            <a:avLst/>
          </a:prstGeom>
          <a:noFill/>
        </p:spPr>
        <p:txBody>
          <a:bodyPr wrap="square" rtlCol="0">
            <a:spAutoFit/>
          </a:bodyPr>
          <a:lstStyle/>
          <a:p>
            <a:r>
              <a:rPr lang="en-US" sz="2400" dirty="0">
                <a:solidFill>
                  <a:srgbClr val="69BC9E"/>
                </a:solidFill>
                <a:latin typeface="Franklin Gothic Medium" panose="020B0603020102020204" pitchFamily="34" charset="0"/>
              </a:rPr>
              <a:t>Identify</a:t>
            </a:r>
            <a:r>
              <a:rPr lang="en-US" dirty="0">
                <a:solidFill>
                  <a:srgbClr val="69BC9E"/>
                </a:solidFill>
                <a:latin typeface="Franklin Gothic Medium" panose="020B0603020102020204" pitchFamily="34" charset="0"/>
              </a:rPr>
              <a:t> </a:t>
            </a:r>
            <a:r>
              <a:rPr lang="en-US" sz="2400" dirty="0">
                <a:solidFill>
                  <a:srgbClr val="69BC9E"/>
                </a:solidFill>
                <a:latin typeface="Franklin Gothic Medium" panose="020B0603020102020204" pitchFamily="34" charset="0"/>
              </a:rPr>
              <a:t>where RDQA should take place</a:t>
            </a:r>
          </a:p>
        </p:txBody>
      </p:sp>
    </p:spTree>
    <p:extLst>
      <p:ext uri="{BB962C8B-B14F-4D97-AF65-F5344CB8AC3E}">
        <p14:creationId xmlns:p14="http://schemas.microsoft.com/office/powerpoint/2010/main" val="40144124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328152" y="1693448"/>
            <a:ext cx="8657905" cy="2857500"/>
          </a:xfrm>
        </p:spPr>
        <p:txBody>
          <a:bodyPr/>
          <a:lstStyle/>
          <a:p>
            <a:pPr marL="0" indent="0">
              <a:buNone/>
            </a:pPr>
            <a:r>
              <a:rPr lang="en-US" sz="1800" b="1" i="1" dirty="0"/>
              <a:t>Scenarios:</a:t>
            </a:r>
            <a:endParaRPr lang="en-US" sz="1800" dirty="0"/>
          </a:p>
          <a:p>
            <a:pPr lvl="0"/>
            <a:r>
              <a:rPr lang="en-US" sz="1800" i="1" dirty="0"/>
              <a:t>Angela visited a health facility after having unprotected intercourse with her boyfriend, fearing possible pregnancy. She requested counseling and advice from a FP provider. After the counseling session, the provider and Angela agree that she should take an emergency contraceptive pill.</a:t>
            </a:r>
            <a:endParaRPr lang="en-US" sz="1800" dirty="0"/>
          </a:p>
          <a:p>
            <a:pPr lvl="0"/>
            <a:r>
              <a:rPr lang="en-US" sz="1800" i="1" dirty="0"/>
              <a:t>Paul, a young boy schooling and residing in Ajegunle, Lagos asked for a condom from a FP provider. He was referred to the STI unit and received 12 condoms.</a:t>
            </a:r>
            <a:endParaRPr lang="en-US" sz="1800" dirty="0"/>
          </a:p>
          <a:p>
            <a:pPr lvl="0"/>
            <a:r>
              <a:rPr lang="en-US" sz="1800" i="1" dirty="0"/>
              <a:t>Angela’s boyfriend named Adamu visited the same facility that Angela visited 30 minutes after her to request an emergency contraceptive pill. He told the FP provider that he had unprotected sex with his girlfriend and he was not ready to be a father. The provider gave Adamu an emergency contraceptive pill to give to his girlfriend.</a:t>
            </a:r>
            <a:endParaRPr lang="en-US" sz="1800" dirty="0"/>
          </a:p>
          <a:p>
            <a:pPr lvl="0"/>
            <a:r>
              <a:rPr lang="en-US" sz="1800" i="1" dirty="0"/>
              <a:t>During the reporting period, the data manager was asked to give a report of FP users at the facility.  From the scenarios above:</a:t>
            </a:r>
            <a:endParaRPr lang="en-US" sz="1800" dirty="0"/>
          </a:p>
          <a:p>
            <a:pPr lvl="1">
              <a:buFont typeface="Courier New" panose="02070309020205020404" pitchFamily="49" charset="0"/>
              <a:buChar char="o"/>
            </a:pPr>
            <a:r>
              <a:rPr lang="en-US" sz="1800" i="1" dirty="0"/>
              <a:t>How many FP users should the data manager report for the period? </a:t>
            </a:r>
            <a:endParaRPr lang="en-US" sz="1800" dirty="0"/>
          </a:p>
          <a:p>
            <a:pPr lvl="1">
              <a:buFont typeface="Courier New" panose="02070309020205020404" pitchFamily="49" charset="0"/>
              <a:buChar char="o"/>
            </a:pPr>
            <a:r>
              <a:rPr lang="en-US" sz="1800" i="1" dirty="0"/>
              <a:t>How did you determine the number of FP users?</a:t>
            </a:r>
            <a:endParaRPr lang="en-US" sz="1800" dirty="0"/>
          </a:p>
          <a:p>
            <a:endParaRPr lang="en-US" dirty="0"/>
          </a:p>
        </p:txBody>
      </p:sp>
      <p:sp>
        <p:nvSpPr>
          <p:cNvPr id="3" name="Text Placeholder 2"/>
          <p:cNvSpPr>
            <a:spLocks noGrp="1"/>
          </p:cNvSpPr>
          <p:nvPr>
            <p:ph type="body" sz="quarter" idx="11"/>
          </p:nvPr>
        </p:nvSpPr>
        <p:spPr>
          <a:xfrm>
            <a:off x="486095" y="709521"/>
            <a:ext cx="8342021" cy="596765"/>
          </a:xfrm>
        </p:spPr>
        <p:txBody>
          <a:bodyPr/>
          <a:lstStyle/>
          <a:p>
            <a:r>
              <a:rPr lang="en-US" dirty="0"/>
              <a:t>Group Exercise</a:t>
            </a:r>
          </a:p>
        </p:txBody>
      </p:sp>
      <p:sp>
        <p:nvSpPr>
          <p:cNvPr id="4" name="TextBox 3"/>
          <p:cNvSpPr txBox="1"/>
          <p:nvPr/>
        </p:nvSpPr>
        <p:spPr>
          <a:xfrm>
            <a:off x="486095" y="1236617"/>
            <a:ext cx="7975325" cy="677108"/>
          </a:xfrm>
          <a:prstGeom prst="rect">
            <a:avLst/>
          </a:prstGeom>
          <a:noFill/>
        </p:spPr>
        <p:txBody>
          <a:bodyPr wrap="square" rtlCol="0">
            <a:spAutoFit/>
          </a:bodyPr>
          <a:lstStyle/>
          <a:p>
            <a:r>
              <a:rPr lang="en-US" sz="2000" dirty="0">
                <a:solidFill>
                  <a:srgbClr val="69BC9E"/>
                </a:solidFill>
                <a:latin typeface="Franklin Gothic Medium" panose="020B0603020102020204" pitchFamily="34" charset="0"/>
              </a:rPr>
              <a:t>Once Geographies and Methods Are Identified ‒ Facility-Level RDQA</a:t>
            </a:r>
          </a:p>
          <a:p>
            <a:endParaRPr lang="en-US" dirty="0"/>
          </a:p>
        </p:txBody>
      </p:sp>
    </p:spTree>
    <p:extLst>
      <p:ext uri="{BB962C8B-B14F-4D97-AF65-F5344CB8AC3E}">
        <p14:creationId xmlns:p14="http://schemas.microsoft.com/office/powerpoint/2010/main" val="550031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3951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06898" y="1617075"/>
            <a:ext cx="8304840" cy="2590800"/>
          </a:xfrm>
        </p:spPr>
        <p:txBody>
          <a:bodyPr/>
          <a:lstStyle/>
          <a:p>
            <a:endParaRPr lang="en-US" dirty="0"/>
          </a:p>
          <a:p>
            <a:pPr lvl="0"/>
            <a:r>
              <a:rPr lang="en-US" dirty="0"/>
              <a:t>Understand the data quality conceptual framework tailored for FP.</a:t>
            </a:r>
          </a:p>
          <a:p>
            <a:pPr lvl="0"/>
            <a:r>
              <a:rPr lang="en-US" dirty="0"/>
              <a:t>Define the dimensions of data quality.</a:t>
            </a:r>
          </a:p>
          <a:p>
            <a:pPr lvl="0"/>
            <a:r>
              <a:rPr lang="en-US" dirty="0"/>
              <a:t>Identify the steps for assessing, improving, and maintaining data quality.</a:t>
            </a:r>
          </a:p>
          <a:p>
            <a:pPr lvl="0"/>
            <a:r>
              <a:rPr lang="en-US" dirty="0"/>
              <a:t>Understand why data quality is important for the data use and decision-making process.</a:t>
            </a:r>
          </a:p>
          <a:p>
            <a:endParaRPr lang="en-US" dirty="0"/>
          </a:p>
        </p:txBody>
      </p:sp>
      <p:sp>
        <p:nvSpPr>
          <p:cNvPr id="3" name="Text Placeholder 2">
            <a:extLst>
              <a:ext uri="{FF2B5EF4-FFF2-40B4-BE49-F238E27FC236}">
                <a16:creationId xmlns:a16="http://schemas.microsoft.com/office/drawing/2014/main" id="{4A2A280A-5BC7-4C57-A652-3D1884BAC1CF}"/>
              </a:ext>
            </a:extLst>
          </p:cNvPr>
          <p:cNvSpPr>
            <a:spLocks noGrp="1"/>
          </p:cNvSpPr>
          <p:nvPr>
            <p:ph type="body" sz="quarter" idx="14"/>
          </p:nvPr>
        </p:nvSpPr>
        <p:spPr/>
        <p:txBody>
          <a:bodyPr/>
          <a:lstStyle/>
          <a:p>
            <a:r>
              <a:rPr lang="en-US" dirty="0"/>
              <a:t>Objectives:</a:t>
            </a:r>
          </a:p>
        </p:txBody>
      </p:sp>
    </p:spTree>
    <p:extLst>
      <p:ext uri="{BB962C8B-B14F-4D97-AF65-F5344CB8AC3E}">
        <p14:creationId xmlns:p14="http://schemas.microsoft.com/office/powerpoint/2010/main" val="2701027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A2A280A-5BC7-4C57-A652-3D1884BAC1CF}"/>
              </a:ext>
            </a:extLst>
          </p:cNvPr>
          <p:cNvSpPr>
            <a:spLocks noGrp="1"/>
          </p:cNvSpPr>
          <p:nvPr>
            <p:ph type="body" sz="quarter" idx="14"/>
          </p:nvPr>
        </p:nvSpPr>
        <p:spPr>
          <a:xfrm>
            <a:off x="406898" y="1073741"/>
            <a:ext cx="8292485" cy="837214"/>
          </a:xfrm>
        </p:spPr>
        <p:txBody>
          <a:bodyPr/>
          <a:lstStyle/>
          <a:p>
            <a:r>
              <a:rPr lang="en-US" dirty="0"/>
              <a:t>A Conceptual Framework for FP Data Quality</a:t>
            </a:r>
          </a:p>
        </p:txBody>
      </p:sp>
      <p:graphicFrame>
        <p:nvGraphicFramePr>
          <p:cNvPr id="14" name="Content Placeholder 10">
            <a:extLst>
              <a:ext uri="{FF2B5EF4-FFF2-40B4-BE49-F238E27FC236}">
                <a16:creationId xmlns:a16="http://schemas.microsoft.com/office/drawing/2014/main" id="{53974B5E-EB24-44E8-9AA7-0C589600568A}"/>
              </a:ext>
            </a:extLst>
          </p:cNvPr>
          <p:cNvGraphicFramePr>
            <a:graphicFrameLocks/>
          </p:cNvGraphicFramePr>
          <p:nvPr>
            <p:extLst>
              <p:ext uri="{D42A27DB-BD31-4B8C-83A1-F6EECF244321}">
                <p14:modId xmlns:p14="http://schemas.microsoft.com/office/powerpoint/2010/main" val="913142046"/>
              </p:ext>
            </p:extLst>
          </p:nvPr>
        </p:nvGraphicFramePr>
        <p:xfrm>
          <a:off x="406898" y="2618509"/>
          <a:ext cx="8205087" cy="38321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p:cNvSpPr txBox="1"/>
          <p:nvPr/>
        </p:nvSpPr>
        <p:spPr>
          <a:xfrm>
            <a:off x="4762196" y="4615890"/>
            <a:ext cx="3730752" cy="1769715"/>
          </a:xfrm>
          <a:prstGeom prst="rect">
            <a:avLst/>
          </a:prstGeom>
          <a:noFill/>
        </p:spPr>
        <p:txBody>
          <a:bodyPr wrap="square" rtlCol="0">
            <a:spAutoFit/>
          </a:bodyPr>
          <a:lstStyle/>
          <a:p>
            <a:pPr lvl="0" algn="ctr">
              <a:lnSpc>
                <a:spcPct val="100000"/>
              </a:lnSpc>
              <a:spcAft>
                <a:spcPts val="0"/>
              </a:spcAft>
            </a:pPr>
            <a:r>
              <a:rPr lang="en-US" sz="1300" dirty="0">
                <a:solidFill>
                  <a:schemeClr val="bg1"/>
                </a:solidFill>
              </a:rPr>
              <a:t>PEOPLE</a:t>
            </a:r>
          </a:p>
          <a:p>
            <a:pPr lvl="0" algn="ctr">
              <a:lnSpc>
                <a:spcPct val="100000"/>
              </a:lnSpc>
              <a:spcAft>
                <a:spcPts val="0"/>
              </a:spcAft>
            </a:pPr>
            <a:endParaRPr lang="en-US" sz="1300" dirty="0">
              <a:solidFill>
                <a:schemeClr val="bg1"/>
              </a:solidFill>
            </a:endParaRPr>
          </a:p>
          <a:p>
            <a:pPr lvl="0" algn="ctr">
              <a:lnSpc>
                <a:spcPct val="100000"/>
              </a:lnSpc>
              <a:spcAft>
                <a:spcPts val="0"/>
              </a:spcAft>
            </a:pPr>
            <a:r>
              <a:rPr lang="en-US" sz="1300" dirty="0">
                <a:solidFill>
                  <a:schemeClr val="bg1"/>
                </a:solidFill>
              </a:rPr>
              <a:t>Dedicated staff time at National levels for FP Data</a:t>
            </a:r>
          </a:p>
          <a:p>
            <a:pPr lvl="0" algn="ctr">
              <a:lnSpc>
                <a:spcPct val="100000"/>
              </a:lnSpc>
              <a:spcAft>
                <a:spcPts val="0"/>
              </a:spcAft>
            </a:pPr>
            <a:r>
              <a:rPr lang="en-US" sz="1300" dirty="0">
                <a:solidFill>
                  <a:schemeClr val="bg1"/>
                </a:solidFill>
              </a:rPr>
              <a:t>Routine mechanisms that include FP Data Quality Review</a:t>
            </a:r>
          </a:p>
          <a:p>
            <a:pPr lvl="0" algn="ctr">
              <a:lnSpc>
                <a:spcPct val="100000"/>
              </a:lnSpc>
              <a:spcAft>
                <a:spcPts val="0"/>
              </a:spcAft>
            </a:pPr>
            <a:r>
              <a:rPr lang="en-US" sz="1300" dirty="0">
                <a:solidFill>
                  <a:schemeClr val="bg1"/>
                </a:solidFill>
              </a:rPr>
              <a:t>Capacity to identify and prioritize for data quality action  </a:t>
            </a:r>
          </a:p>
          <a:p>
            <a:endParaRPr lang="en-US" dirty="0"/>
          </a:p>
        </p:txBody>
      </p:sp>
      <p:sp>
        <p:nvSpPr>
          <p:cNvPr id="4" name="TextBox 3"/>
          <p:cNvSpPr txBox="1"/>
          <p:nvPr/>
        </p:nvSpPr>
        <p:spPr>
          <a:xfrm>
            <a:off x="687628" y="4615890"/>
            <a:ext cx="3269895" cy="1692771"/>
          </a:xfrm>
          <a:prstGeom prst="rect">
            <a:avLst/>
          </a:prstGeom>
          <a:noFill/>
        </p:spPr>
        <p:txBody>
          <a:bodyPr wrap="square" rtlCol="0">
            <a:spAutoFit/>
          </a:bodyPr>
          <a:lstStyle/>
          <a:p>
            <a:pPr lvl="0">
              <a:lnSpc>
                <a:spcPct val="100000"/>
              </a:lnSpc>
              <a:spcAft>
                <a:spcPts val="0"/>
              </a:spcAft>
            </a:pPr>
            <a:r>
              <a:rPr lang="en-US" sz="1300" dirty="0">
                <a:solidFill>
                  <a:schemeClr val="bg1"/>
                </a:solidFill>
              </a:rPr>
              <a:t>TARGETED DATA QUALITY REVIEWS</a:t>
            </a:r>
          </a:p>
          <a:p>
            <a:pPr lvl="0" algn="ctr">
              <a:lnSpc>
                <a:spcPct val="100000"/>
              </a:lnSpc>
              <a:spcAft>
                <a:spcPts val="0"/>
              </a:spcAft>
            </a:pPr>
            <a:endParaRPr lang="en-US" sz="1300" dirty="0">
              <a:solidFill>
                <a:schemeClr val="bg1"/>
              </a:solidFill>
            </a:endParaRPr>
          </a:p>
          <a:p>
            <a:pPr lvl="0" algn="ctr">
              <a:lnSpc>
                <a:spcPct val="100000"/>
              </a:lnSpc>
              <a:spcAft>
                <a:spcPts val="0"/>
              </a:spcAft>
            </a:pPr>
            <a:r>
              <a:rPr lang="en-US" sz="1300" dirty="0">
                <a:solidFill>
                  <a:schemeClr val="bg1"/>
                </a:solidFill>
              </a:rPr>
              <a:t>Curriculum and Training on applying standardized methods- National</a:t>
            </a:r>
          </a:p>
          <a:p>
            <a:pPr lvl="0" algn="ctr">
              <a:lnSpc>
                <a:spcPct val="100000"/>
              </a:lnSpc>
              <a:spcAft>
                <a:spcPts val="0"/>
              </a:spcAft>
            </a:pPr>
            <a:r>
              <a:rPr lang="en-US" sz="1300" dirty="0">
                <a:solidFill>
                  <a:schemeClr val="bg1"/>
                </a:solidFill>
              </a:rPr>
              <a:t>Leveraging systems investments over ad-hoc supportive supervision</a:t>
            </a:r>
          </a:p>
          <a:p>
            <a:pPr lvl="0" algn="ctr">
              <a:lnSpc>
                <a:spcPct val="100000"/>
              </a:lnSpc>
              <a:spcAft>
                <a:spcPts val="0"/>
              </a:spcAft>
            </a:pPr>
            <a:r>
              <a:rPr lang="en-US" sz="1300" dirty="0">
                <a:solidFill>
                  <a:schemeClr val="bg1"/>
                </a:solidFill>
              </a:rPr>
              <a:t>Efficient use of Monitoring Resources focusing on issues/areas of highest need</a:t>
            </a:r>
          </a:p>
        </p:txBody>
      </p:sp>
    </p:spTree>
    <p:extLst>
      <p:ext uri="{BB962C8B-B14F-4D97-AF65-F5344CB8AC3E}">
        <p14:creationId xmlns:p14="http://schemas.microsoft.com/office/powerpoint/2010/main" val="3280325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400816" y="1994217"/>
            <a:ext cx="8593555" cy="2590800"/>
          </a:xfrm>
        </p:spPr>
        <p:txBody>
          <a:bodyPr/>
          <a:lstStyle/>
          <a:p>
            <a:pPr marL="514350" indent="-514350">
              <a:buFont typeface="+mj-lt"/>
              <a:buAutoNum type="arabicPeriod"/>
            </a:pPr>
            <a:r>
              <a:rPr lang="en-US" sz="2000" dirty="0"/>
              <a:t>Service Statistics to Estimated Modern Use (SS to EMU) tool: Excel-based tool that is typically applied at the national level and can be applied subnationally.</a:t>
            </a:r>
          </a:p>
          <a:p>
            <a:pPr lvl="1"/>
            <a:r>
              <a:rPr lang="en-US" sz="1700" dirty="0"/>
              <a:t>Value: Can identify where problems in data quality are occurring and for which methods.</a:t>
            </a:r>
          </a:p>
          <a:p>
            <a:pPr lvl="1"/>
            <a:r>
              <a:rPr lang="en-US" sz="1700" dirty="0"/>
              <a:t>Value: Currently being used for FP2020 by Track20-supported countries and government technical staff.</a:t>
            </a:r>
          </a:p>
          <a:p>
            <a:pPr marL="514350" indent="-514350">
              <a:buFont typeface="+mj-lt"/>
              <a:buAutoNum type="arabicPeriod"/>
            </a:pPr>
            <a:r>
              <a:rPr lang="en-US" sz="2000" dirty="0"/>
              <a:t>DHIS2 FP Generic Module: Comprehensive environment to review data quality and its linkage to performance.</a:t>
            </a:r>
          </a:p>
          <a:p>
            <a:pPr lvl="1"/>
            <a:r>
              <a:rPr lang="en-US" sz="1700" dirty="0"/>
              <a:t>Value: Contains the SS to EMU tool approach.</a:t>
            </a:r>
          </a:p>
          <a:p>
            <a:pPr lvl="1"/>
            <a:r>
              <a:rPr lang="en-US" sz="1700" dirty="0"/>
              <a:t>Value: Available to embed in the DHIS2. </a:t>
            </a:r>
          </a:p>
          <a:p>
            <a:pPr lvl="1"/>
            <a:r>
              <a:rPr lang="en-US" sz="1700" dirty="0"/>
              <a:t>Value: Strengthens the health management information system (HMIS) and reduces the resource burden for data quality. </a:t>
            </a:r>
          </a:p>
          <a:p>
            <a:pPr marL="514350" indent="-514350">
              <a:buFont typeface="+mj-lt"/>
              <a:buAutoNum type="arabicPeriod"/>
            </a:pPr>
            <a:r>
              <a:rPr lang="en-US" sz="2000" dirty="0"/>
              <a:t>RDQA for assessing sources of poor data quality: Facility-based tool </a:t>
            </a:r>
          </a:p>
          <a:p>
            <a:pPr lvl="1"/>
            <a:r>
              <a:rPr lang="en-US" sz="1700" dirty="0"/>
              <a:t>Value: Standardized approach to routine data quality at the facility level.</a:t>
            </a:r>
          </a:p>
          <a:p>
            <a:endParaRPr lang="en-US" dirty="0"/>
          </a:p>
        </p:txBody>
      </p:sp>
      <p:sp>
        <p:nvSpPr>
          <p:cNvPr id="3" name="Text Placeholder 2"/>
          <p:cNvSpPr>
            <a:spLocks noGrp="1"/>
          </p:cNvSpPr>
          <p:nvPr>
            <p:ph type="body" sz="quarter" idx="14"/>
          </p:nvPr>
        </p:nvSpPr>
        <p:spPr>
          <a:xfrm>
            <a:off x="507074" y="890861"/>
            <a:ext cx="8079971" cy="837214"/>
          </a:xfrm>
        </p:spPr>
        <p:txBody>
          <a:bodyPr/>
          <a:lstStyle/>
          <a:p>
            <a:r>
              <a:rPr lang="en-US" dirty="0"/>
              <a:t>Improving Data Quality in FP: Tools</a:t>
            </a:r>
          </a:p>
        </p:txBody>
      </p:sp>
    </p:spTree>
    <p:extLst>
      <p:ext uri="{BB962C8B-B14F-4D97-AF65-F5344CB8AC3E}">
        <p14:creationId xmlns:p14="http://schemas.microsoft.com/office/powerpoint/2010/main" val="3503572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1335D7E-2BBA-490D-8C23-2AB75381015F}"/>
              </a:ext>
            </a:extLst>
          </p:cNvPr>
          <p:cNvPicPr/>
          <p:nvPr/>
        </p:nvPicPr>
        <p:blipFill rotWithShape="1">
          <a:blip r:embed="rId2"/>
          <a:srcRect r="748"/>
          <a:stretch/>
        </p:blipFill>
        <p:spPr bwMode="auto">
          <a:xfrm>
            <a:off x="-1" y="1186925"/>
            <a:ext cx="6052457" cy="4803222"/>
          </a:xfrm>
          <a:prstGeom prst="rect">
            <a:avLst/>
          </a:prstGeom>
          <a:solidFill>
            <a:schemeClr val="accent6">
              <a:lumMod val="20000"/>
              <a:lumOff val="80000"/>
            </a:schemeClr>
          </a:solidFill>
          <a:ln>
            <a:noFill/>
          </a:ln>
          <a:extLst>
            <a:ext uri="{53640926-AAD7-44D8-BBD7-CCE9431645EC}">
              <a14:shadowObscured xmlns:a14="http://schemas.microsoft.com/office/drawing/2010/main"/>
            </a:ext>
          </a:extLst>
        </p:spPr>
      </p:pic>
      <p:sp>
        <p:nvSpPr>
          <p:cNvPr id="5" name="Rectangle 4">
            <a:extLst>
              <a:ext uri="{FF2B5EF4-FFF2-40B4-BE49-F238E27FC236}">
                <a16:creationId xmlns:a16="http://schemas.microsoft.com/office/drawing/2014/main" id="{664B8D81-42ED-4F8F-B45E-F21C67E33D22}"/>
              </a:ext>
            </a:extLst>
          </p:cNvPr>
          <p:cNvSpPr/>
          <p:nvPr/>
        </p:nvSpPr>
        <p:spPr>
          <a:xfrm>
            <a:off x="6116781" y="763883"/>
            <a:ext cx="2912226" cy="5649306"/>
          </a:xfrm>
          <a:prstGeom prst="rect">
            <a:avLst/>
          </a:prstGeom>
          <a:solidFill>
            <a:srgbClr val="69BC9E"/>
          </a:solidFill>
          <a:ln>
            <a:solidFill>
              <a:srgbClr val="00968F"/>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000" dirty="0">
                <a:solidFill>
                  <a:schemeClr val="tx1"/>
                </a:solidFill>
                <a:latin typeface="Arial" panose="020B0604020202020204" pitchFamily="34" charset="0"/>
                <a:cs typeface="Arial" panose="020B0604020202020204" pitchFamily="34" charset="0"/>
              </a:rPr>
              <a:t>Leveraging opportunities in existing tools</a:t>
            </a:r>
          </a:p>
          <a:p>
            <a:pPr algn="ctr"/>
            <a:endParaRPr lang="en-US" sz="2400" dirty="0">
              <a:solidFill>
                <a:schemeClr val="tx1"/>
              </a:solidFill>
            </a:endParaRPr>
          </a:p>
          <a:p>
            <a:pPr marL="457200" indent="-457200">
              <a:buFont typeface="+mj-lt"/>
              <a:buAutoNum type="arabicPeriod"/>
            </a:pPr>
            <a:r>
              <a:rPr lang="en-US" sz="1600" dirty="0">
                <a:solidFill>
                  <a:schemeClr val="tx1"/>
                </a:solidFill>
                <a:latin typeface="Arial" panose="020B0604020202020204" pitchFamily="34" charset="0"/>
                <a:cs typeface="Arial" panose="020B0604020202020204" pitchFamily="34" charset="0"/>
              </a:rPr>
              <a:t>These tools provide information at different levels and depths.</a:t>
            </a:r>
          </a:p>
          <a:p>
            <a:pPr marL="457200" indent="-457200">
              <a:buFont typeface="+mj-lt"/>
              <a:buAutoNum type="arabicPeriod"/>
            </a:pPr>
            <a:r>
              <a:rPr lang="en-US" sz="1600" dirty="0">
                <a:solidFill>
                  <a:schemeClr val="tx1"/>
                </a:solidFill>
                <a:latin typeface="Arial" panose="020B0604020202020204" pitchFamily="34" charset="0"/>
                <a:cs typeface="Arial" panose="020B0604020202020204" pitchFamily="34" charset="0"/>
              </a:rPr>
              <a:t>SS to EMU tool and the FP Generic Module can identify where in-depth reviews are most needed.</a:t>
            </a:r>
          </a:p>
          <a:p>
            <a:pPr marL="457200" indent="-457200">
              <a:buFont typeface="+mj-lt"/>
              <a:buAutoNum type="arabicPeriod"/>
            </a:pPr>
            <a:r>
              <a:rPr lang="en-US" sz="1600" dirty="0">
                <a:solidFill>
                  <a:schemeClr val="tx1"/>
                </a:solidFill>
                <a:latin typeface="Arial" panose="020B0604020202020204" pitchFamily="34" charset="0"/>
                <a:cs typeface="Arial" panose="020B0604020202020204" pitchFamily="34" charset="0"/>
              </a:rPr>
              <a:t>RDQAs can provide in-depth information on the nature and drivers of poor data quality.</a:t>
            </a:r>
          </a:p>
          <a:p>
            <a:pPr marL="457200" indent="-457200">
              <a:buFont typeface="+mj-lt"/>
              <a:buAutoNum type="arabicPeriod"/>
            </a:pPr>
            <a:r>
              <a:rPr lang="en-US" sz="1600" dirty="0">
                <a:solidFill>
                  <a:schemeClr val="tx1"/>
                </a:solidFill>
                <a:latin typeface="Arial" panose="020B0604020202020204" pitchFamily="34" charset="0"/>
                <a:cs typeface="Arial" panose="020B0604020202020204" pitchFamily="34" charset="0"/>
              </a:rPr>
              <a:t>Combining both allows programs to efficiently target scarce data quality resources AND improve outcomes.</a:t>
            </a:r>
          </a:p>
        </p:txBody>
      </p:sp>
    </p:spTree>
    <p:extLst>
      <p:ext uri="{BB962C8B-B14F-4D97-AF65-F5344CB8AC3E}">
        <p14:creationId xmlns:p14="http://schemas.microsoft.com/office/powerpoint/2010/main" val="608824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4"/>
          </p:nvPr>
        </p:nvSpPr>
        <p:spPr>
          <a:xfrm>
            <a:off x="290945" y="774483"/>
            <a:ext cx="8470669" cy="837214"/>
          </a:xfrm>
        </p:spPr>
        <p:txBody>
          <a:bodyPr/>
          <a:lstStyle/>
          <a:p>
            <a:r>
              <a:rPr lang="en-US" dirty="0"/>
              <a:t>How to describe the way that the two tools interact along the continuum of data quality assessment</a:t>
            </a:r>
          </a:p>
        </p:txBody>
      </p:sp>
      <p:pic>
        <p:nvPicPr>
          <p:cNvPr id="4" name="Picture 3"/>
          <p:cNvPicPr/>
          <p:nvPr/>
        </p:nvPicPr>
        <p:blipFill rotWithShape="1">
          <a:blip r:embed="rId2"/>
          <a:srcRect r="1495"/>
          <a:stretch/>
        </p:blipFill>
        <p:spPr bwMode="auto">
          <a:xfrm>
            <a:off x="298353" y="2419004"/>
            <a:ext cx="8845647" cy="3939871"/>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931437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06A1A03A-FF0A-467B-BDBE-F1A660195FAA}"/>
              </a:ext>
            </a:extLst>
          </p:cNvPr>
          <p:cNvSpPr>
            <a:spLocks noGrp="1"/>
          </p:cNvSpPr>
          <p:nvPr>
            <p:ph type="body" sz="quarter" idx="11"/>
          </p:nvPr>
        </p:nvSpPr>
        <p:spPr>
          <a:xfrm>
            <a:off x="442329" y="872313"/>
            <a:ext cx="8144718" cy="837214"/>
          </a:xfrm>
        </p:spPr>
        <p:txBody>
          <a:bodyPr/>
          <a:lstStyle/>
          <a:p>
            <a:r>
              <a:rPr lang="en-US" sz="3600" b="0" dirty="0">
                <a:solidFill>
                  <a:srgbClr val="69BC9E"/>
                </a:solidFill>
                <a:latin typeface="Franklin Gothic Medium" panose="020B0603020102020204" pitchFamily="34" charset="0"/>
              </a:rPr>
              <a:t>Data Quality Conceptual Framework Using RDQA</a:t>
            </a:r>
          </a:p>
        </p:txBody>
      </p:sp>
      <p:pic>
        <p:nvPicPr>
          <p:cNvPr id="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319692" y="2265268"/>
            <a:ext cx="8389991" cy="3935235"/>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40022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303215" y="1969872"/>
            <a:ext cx="3512327" cy="4007103"/>
          </a:xfrm>
        </p:spPr>
        <p:txBody>
          <a:bodyPr/>
          <a:lstStyle/>
          <a:p>
            <a:pPr marL="342900" indent="-342900"/>
            <a:r>
              <a:rPr lang="en-US" sz="2200" dirty="0"/>
              <a:t>RDQAs cannot occur everywhere given resource constraints.</a:t>
            </a:r>
          </a:p>
          <a:p>
            <a:pPr marL="342900" indent="-342900"/>
            <a:r>
              <a:rPr lang="en-US" sz="2200" dirty="0"/>
              <a:t>Data quality should be applied to the FP information system to ensure that data elements and indicators in the system can produce quality data as constructed.</a:t>
            </a:r>
          </a:p>
          <a:p>
            <a:pPr marL="342900" indent="-342900"/>
            <a:r>
              <a:rPr lang="en-US" sz="2200" dirty="0"/>
              <a:t>The same dimensions are used during a RDQA.</a:t>
            </a:r>
          </a:p>
          <a:p>
            <a:endParaRPr lang="en-US" sz="2400" dirty="0"/>
          </a:p>
        </p:txBody>
      </p:sp>
      <p:sp>
        <p:nvSpPr>
          <p:cNvPr id="3" name="Text Placeholder 2"/>
          <p:cNvSpPr>
            <a:spLocks noGrp="1"/>
          </p:cNvSpPr>
          <p:nvPr>
            <p:ph type="body" sz="quarter" idx="11"/>
          </p:nvPr>
        </p:nvSpPr>
        <p:spPr>
          <a:xfrm>
            <a:off x="500742" y="671342"/>
            <a:ext cx="8142516" cy="837214"/>
          </a:xfrm>
        </p:spPr>
        <p:txBody>
          <a:bodyPr/>
          <a:lstStyle/>
          <a:p>
            <a:r>
              <a:rPr lang="en-US" sz="3600" b="0" dirty="0">
                <a:solidFill>
                  <a:srgbClr val="69BC9E"/>
                </a:solidFill>
              </a:rPr>
              <a:t>Data Quality Dimensions for Systems and RDQA Application</a:t>
            </a:r>
          </a:p>
        </p:txBody>
      </p:sp>
      <p:sp>
        <p:nvSpPr>
          <p:cNvPr id="4" name="TextBox 3"/>
          <p:cNvSpPr txBox="1"/>
          <p:nvPr/>
        </p:nvSpPr>
        <p:spPr>
          <a:xfrm>
            <a:off x="3928754" y="1938574"/>
            <a:ext cx="5136869" cy="6032421"/>
          </a:xfrm>
          <a:prstGeom prst="rect">
            <a:avLst/>
          </a:prstGeom>
          <a:noFill/>
        </p:spPr>
        <p:txBody>
          <a:bodyPr wrap="square" rtlCol="0">
            <a:spAutoFit/>
          </a:bodyPr>
          <a:lstStyle/>
          <a:p>
            <a:pPr>
              <a:spcAft>
                <a:spcPct val="0"/>
              </a:spcAft>
            </a:pPr>
            <a:r>
              <a:rPr lang="en-US" altLang="en-US" sz="1600" b="1" dirty="0">
                <a:solidFill>
                  <a:srgbClr val="F9A23D"/>
                </a:solidFill>
                <a:latin typeface="Arial" panose="020B0604020202020204" pitchFamily="34" charset="0"/>
                <a:cs typeface="Arial" panose="020B0604020202020204" pitchFamily="34" charset="0"/>
              </a:rPr>
              <a:t>Accuracy</a:t>
            </a:r>
            <a:r>
              <a:rPr lang="en-US" altLang="en-US" sz="1600" b="1" dirty="0">
                <a:solidFill>
                  <a:srgbClr val="FFFF00"/>
                </a:solidFill>
                <a:latin typeface="Arial" panose="020B0604020202020204" pitchFamily="34" charset="0"/>
                <a:cs typeface="Arial" panose="020B0604020202020204" pitchFamily="34" charset="0"/>
              </a:rPr>
              <a:t> </a:t>
            </a:r>
            <a:r>
              <a:rPr lang="en-US" altLang="en-US" sz="1600" b="1" dirty="0">
                <a:latin typeface="Arial" panose="020B0604020202020204" pitchFamily="34" charset="0"/>
                <a:cs typeface="Arial" panose="020B0604020202020204" pitchFamily="34" charset="0"/>
              </a:rPr>
              <a:t>- </a:t>
            </a:r>
            <a:r>
              <a:rPr lang="en-US" altLang="en-US" sz="1600" i="1" dirty="0">
                <a:latin typeface="Arial" panose="020B0604020202020204" pitchFamily="34" charset="0"/>
                <a:cs typeface="Arial" panose="020B0604020202020204" pitchFamily="34" charset="0"/>
              </a:rPr>
              <a:t>they measure what they are intended to measure </a:t>
            </a:r>
          </a:p>
          <a:p>
            <a:pPr>
              <a:spcAft>
                <a:spcPct val="0"/>
              </a:spcAft>
            </a:pPr>
            <a:r>
              <a:rPr lang="en-US" altLang="en-US" sz="1600" b="1" dirty="0">
                <a:solidFill>
                  <a:srgbClr val="F9A23D"/>
                </a:solidFill>
                <a:latin typeface="Arial" panose="020B0604020202020204" pitchFamily="34" charset="0"/>
                <a:cs typeface="Arial" panose="020B0604020202020204" pitchFamily="34" charset="0"/>
              </a:rPr>
              <a:t>Completeness</a:t>
            </a:r>
            <a:r>
              <a:rPr lang="en-US" altLang="en-US" sz="1600" b="1" dirty="0">
                <a:solidFill>
                  <a:srgbClr val="FFFF00"/>
                </a:solidFill>
                <a:latin typeface="Arial" panose="020B0604020202020204" pitchFamily="34" charset="0"/>
                <a:cs typeface="Arial" panose="020B0604020202020204" pitchFamily="34" charset="0"/>
              </a:rPr>
              <a:t> </a:t>
            </a:r>
            <a:r>
              <a:rPr lang="en-US" altLang="en-US" sz="1600" b="1" dirty="0">
                <a:latin typeface="Arial" panose="020B0604020202020204" pitchFamily="34" charset="0"/>
                <a:cs typeface="Arial" panose="020B0604020202020204" pitchFamily="34" charset="0"/>
              </a:rPr>
              <a:t>- </a:t>
            </a:r>
            <a:r>
              <a:rPr lang="en-US" altLang="en-US" sz="1600" i="1" dirty="0">
                <a:latin typeface="Arial" panose="020B0604020202020204" pitchFamily="34" charset="0"/>
                <a:cs typeface="Arial" panose="020B0604020202020204" pitchFamily="34" charset="0"/>
              </a:rPr>
              <a:t>collected comprehensively</a:t>
            </a:r>
          </a:p>
          <a:p>
            <a:pPr>
              <a:spcAft>
                <a:spcPct val="0"/>
              </a:spcAft>
            </a:pPr>
            <a:r>
              <a:rPr lang="en-US" altLang="en-US" sz="1600" b="1" dirty="0">
                <a:solidFill>
                  <a:srgbClr val="F9A23D"/>
                </a:solidFill>
                <a:latin typeface="Arial" panose="020B0604020202020204" pitchFamily="34" charset="0"/>
                <a:cs typeface="Arial" panose="020B0604020202020204" pitchFamily="34" charset="0"/>
              </a:rPr>
              <a:t>Reliability</a:t>
            </a:r>
            <a:r>
              <a:rPr lang="en-US" altLang="en-US" sz="1600" b="1" dirty="0">
                <a:solidFill>
                  <a:schemeClr val="accent1"/>
                </a:solidFill>
                <a:latin typeface="Arial" panose="020B0604020202020204" pitchFamily="34" charset="0"/>
                <a:cs typeface="Arial" panose="020B0604020202020204" pitchFamily="34" charset="0"/>
              </a:rPr>
              <a:t> </a:t>
            </a:r>
            <a:r>
              <a:rPr lang="en-US" altLang="en-US" sz="1600" b="1" dirty="0">
                <a:latin typeface="Arial" panose="020B0604020202020204" pitchFamily="34" charset="0"/>
                <a:cs typeface="Arial" panose="020B0604020202020204" pitchFamily="34" charset="0"/>
              </a:rPr>
              <a:t>- </a:t>
            </a:r>
            <a:r>
              <a:rPr lang="en-US" altLang="en-US" sz="1600" i="1" dirty="0">
                <a:latin typeface="Arial" panose="020B0604020202020204" pitchFamily="34" charset="0"/>
                <a:cs typeface="Arial" panose="020B0604020202020204" pitchFamily="34" charset="0"/>
              </a:rPr>
              <a:t>repeated measurements using the same procedures get the same results</a:t>
            </a:r>
          </a:p>
          <a:p>
            <a:pPr>
              <a:spcAft>
                <a:spcPct val="0"/>
              </a:spcAft>
            </a:pPr>
            <a:r>
              <a:rPr lang="en-US" altLang="en-US" sz="1600" b="1" dirty="0">
                <a:solidFill>
                  <a:srgbClr val="F9A23D"/>
                </a:solidFill>
                <a:latin typeface="Arial" panose="020B0604020202020204" pitchFamily="34" charset="0"/>
                <a:cs typeface="Arial" panose="020B0604020202020204" pitchFamily="34" charset="0"/>
              </a:rPr>
              <a:t>Timeliness</a:t>
            </a:r>
            <a:r>
              <a:rPr lang="en-US" altLang="en-US" sz="1600" b="1" dirty="0">
                <a:solidFill>
                  <a:srgbClr val="FFFF00"/>
                </a:solidFill>
                <a:latin typeface="Arial" panose="020B0604020202020204" pitchFamily="34" charset="0"/>
                <a:cs typeface="Arial" panose="020B0604020202020204" pitchFamily="34" charset="0"/>
              </a:rPr>
              <a:t> </a:t>
            </a:r>
            <a:r>
              <a:rPr lang="en-US" altLang="en-US" sz="1600" b="1" dirty="0">
                <a:latin typeface="Arial" panose="020B0604020202020204" pitchFamily="34" charset="0"/>
                <a:cs typeface="Arial" panose="020B0604020202020204" pitchFamily="34" charset="0"/>
              </a:rPr>
              <a:t>- </a:t>
            </a:r>
            <a:r>
              <a:rPr lang="en-US" altLang="en-US" sz="1600" i="1" dirty="0">
                <a:latin typeface="Arial" panose="020B0604020202020204" pitchFamily="34" charset="0"/>
                <a:cs typeface="Arial" panose="020B0604020202020204" pitchFamily="34" charset="0"/>
              </a:rPr>
              <a:t>up-to-date &amp; available on time</a:t>
            </a:r>
          </a:p>
          <a:p>
            <a:pPr>
              <a:spcAft>
                <a:spcPct val="0"/>
              </a:spcAft>
            </a:pPr>
            <a:r>
              <a:rPr lang="en-US" altLang="en-US" sz="1600" b="1" dirty="0">
                <a:solidFill>
                  <a:srgbClr val="F9A23D"/>
                </a:solidFill>
                <a:latin typeface="Arial" panose="020B0604020202020204" pitchFamily="34" charset="0"/>
                <a:cs typeface="Arial" panose="020B0604020202020204" pitchFamily="34" charset="0"/>
              </a:rPr>
              <a:t>Confidentiality</a:t>
            </a:r>
            <a:r>
              <a:rPr lang="en-US" altLang="en-US" sz="1600" b="1" dirty="0">
                <a:solidFill>
                  <a:schemeClr val="accent1"/>
                </a:solidFill>
                <a:latin typeface="Arial" panose="020B0604020202020204" pitchFamily="34" charset="0"/>
                <a:cs typeface="Arial" panose="020B0604020202020204" pitchFamily="34" charset="0"/>
              </a:rPr>
              <a:t> </a:t>
            </a:r>
            <a:r>
              <a:rPr lang="en-US" altLang="en-US" sz="1600" b="1" dirty="0">
                <a:latin typeface="Arial" panose="020B0604020202020204" pitchFamily="34" charset="0"/>
                <a:cs typeface="Arial" panose="020B0604020202020204" pitchFamily="34" charset="0"/>
              </a:rPr>
              <a:t>- </a:t>
            </a:r>
            <a:r>
              <a:rPr lang="en-US" altLang="en-US" sz="1600" i="1" dirty="0">
                <a:latin typeface="Arial" panose="020B0604020202020204" pitchFamily="34" charset="0"/>
                <a:cs typeface="Arial" panose="020B0604020202020204" pitchFamily="34" charset="0"/>
              </a:rPr>
              <a:t>clients’ data are not disseminated</a:t>
            </a:r>
          </a:p>
          <a:p>
            <a:pPr>
              <a:spcAft>
                <a:spcPct val="0"/>
              </a:spcAft>
            </a:pPr>
            <a:r>
              <a:rPr lang="en-US" altLang="en-US" sz="1600" b="1" dirty="0">
                <a:solidFill>
                  <a:srgbClr val="F9A23D"/>
                </a:solidFill>
                <a:latin typeface="Arial" panose="020B0604020202020204" pitchFamily="34" charset="0"/>
                <a:cs typeface="Arial" panose="020B0604020202020204" pitchFamily="34" charset="0"/>
              </a:rPr>
              <a:t>Precision </a:t>
            </a:r>
            <a:r>
              <a:rPr lang="en-US" altLang="en-US" sz="1600" b="1" dirty="0">
                <a:latin typeface="Arial" panose="020B0604020202020204" pitchFamily="34" charset="0"/>
                <a:cs typeface="Arial" panose="020B0604020202020204" pitchFamily="34" charset="0"/>
              </a:rPr>
              <a:t>- </a:t>
            </a:r>
            <a:r>
              <a:rPr lang="en-US" altLang="en-US" sz="1600" i="1" dirty="0">
                <a:latin typeface="Arial" panose="020B0604020202020204" pitchFamily="34" charset="0"/>
                <a:cs typeface="Arial" panose="020B0604020202020204" pitchFamily="34" charset="0"/>
              </a:rPr>
              <a:t>have sufficient detail to use for decision making</a:t>
            </a:r>
          </a:p>
          <a:p>
            <a:pPr>
              <a:spcAft>
                <a:spcPct val="0"/>
              </a:spcAft>
            </a:pPr>
            <a:r>
              <a:rPr lang="en-US" altLang="en-US" sz="1600" b="1" dirty="0">
                <a:solidFill>
                  <a:srgbClr val="F9A23D"/>
                </a:solidFill>
                <a:latin typeface="Arial" panose="020B0604020202020204" pitchFamily="34" charset="0"/>
                <a:cs typeface="Arial" panose="020B0604020202020204" pitchFamily="34" charset="0"/>
              </a:rPr>
              <a:t>Integrity</a:t>
            </a:r>
            <a:r>
              <a:rPr lang="en-US" altLang="en-US" sz="1600" b="1" dirty="0">
                <a:latin typeface="Arial" panose="020B0604020202020204" pitchFamily="34" charset="0"/>
                <a:cs typeface="Arial" panose="020B0604020202020204" pitchFamily="34" charset="0"/>
              </a:rPr>
              <a:t> - </a:t>
            </a:r>
            <a:r>
              <a:rPr lang="en-US" altLang="en-US" sz="1600" i="1" dirty="0">
                <a:latin typeface="Arial" panose="020B0604020202020204" pitchFamily="34" charset="0"/>
                <a:cs typeface="Arial" panose="020B0604020202020204" pitchFamily="34" charset="0"/>
              </a:rPr>
              <a:t>protected from bias or manipulation</a:t>
            </a:r>
          </a:p>
          <a:p>
            <a:pPr>
              <a:buClr>
                <a:schemeClr val="tx1"/>
              </a:buClr>
            </a:pPr>
            <a:r>
              <a:rPr lang="en-US" altLang="en-US" sz="1600" b="1" dirty="0">
                <a:solidFill>
                  <a:srgbClr val="F9A23D"/>
                </a:solidFill>
                <a:latin typeface="Arial" panose="020B0604020202020204" pitchFamily="34" charset="0"/>
                <a:cs typeface="Arial" panose="020B0604020202020204" pitchFamily="34" charset="0"/>
              </a:rPr>
              <a:t>Validity</a:t>
            </a:r>
            <a:r>
              <a:rPr lang="en-US" altLang="en-US" sz="1600" dirty="0">
                <a:solidFill>
                  <a:schemeClr val="accent1"/>
                </a:solidFill>
                <a:latin typeface="Arial" panose="020B0604020202020204" pitchFamily="34" charset="0"/>
                <a:cs typeface="Arial" panose="020B0604020202020204" pitchFamily="34" charset="0"/>
              </a:rPr>
              <a:t> </a:t>
            </a:r>
            <a:r>
              <a:rPr lang="en-US" altLang="en-US" sz="1600" dirty="0">
                <a:latin typeface="Arial" panose="020B0604020202020204" pitchFamily="34" charset="0"/>
                <a:cs typeface="Arial" panose="020B0604020202020204" pitchFamily="34" charset="0"/>
              </a:rPr>
              <a:t>-</a:t>
            </a:r>
            <a:r>
              <a:rPr lang="en-US" altLang="en-US" sz="1600" dirty="0">
                <a:solidFill>
                  <a:schemeClr val="accent1"/>
                </a:solidFill>
                <a:latin typeface="Arial" panose="020B0604020202020204" pitchFamily="34" charset="0"/>
                <a:cs typeface="Arial" panose="020B0604020202020204" pitchFamily="34" charset="0"/>
              </a:rPr>
              <a:t> </a:t>
            </a:r>
            <a:r>
              <a:rPr lang="en-US" altLang="en-US" sz="1600" i="1" dirty="0">
                <a:latin typeface="Arial" panose="020B0604020202020204" pitchFamily="34" charset="0"/>
                <a:cs typeface="Arial" panose="020B0604020202020204" pitchFamily="34" charset="0"/>
              </a:rPr>
              <a:t>considered accurate—they measure what they are intended to measure </a:t>
            </a:r>
          </a:p>
          <a:p>
            <a:pPr>
              <a:buClr>
                <a:schemeClr val="tx1"/>
              </a:buClr>
            </a:pPr>
            <a:r>
              <a:rPr lang="en-US" altLang="en-US" sz="1600" b="1" dirty="0">
                <a:solidFill>
                  <a:srgbClr val="F9A23D"/>
                </a:solidFill>
                <a:latin typeface="Arial" panose="020B0604020202020204" pitchFamily="34" charset="0"/>
                <a:cs typeface="Arial" panose="020B0604020202020204" pitchFamily="34" charset="0"/>
              </a:rPr>
              <a:t>Timeliness</a:t>
            </a:r>
            <a:r>
              <a:rPr lang="en-US" altLang="en-US" sz="1600" b="1" dirty="0">
                <a:solidFill>
                  <a:schemeClr val="accent1"/>
                </a:solidFill>
                <a:latin typeface="Arial" panose="020B0604020202020204" pitchFamily="34" charset="0"/>
                <a:cs typeface="Arial" panose="020B0604020202020204" pitchFamily="34" charset="0"/>
              </a:rPr>
              <a:t> </a:t>
            </a:r>
            <a:r>
              <a:rPr lang="en-US" altLang="en-US" sz="1600" b="1" dirty="0">
                <a:latin typeface="Arial" panose="020B0604020202020204" pitchFamily="34" charset="0"/>
                <a:cs typeface="Arial" panose="020B0604020202020204" pitchFamily="34" charset="0"/>
              </a:rPr>
              <a:t>-</a:t>
            </a:r>
            <a:r>
              <a:rPr lang="en-US" altLang="en-US" sz="1600" b="1" dirty="0">
                <a:solidFill>
                  <a:schemeClr val="accent1"/>
                </a:solidFill>
                <a:latin typeface="Arial" panose="020B0604020202020204" pitchFamily="34" charset="0"/>
                <a:cs typeface="Arial" panose="020B0604020202020204" pitchFamily="34" charset="0"/>
              </a:rPr>
              <a:t> </a:t>
            </a:r>
            <a:r>
              <a:rPr lang="en-US" altLang="en-US" sz="1600" i="1" dirty="0">
                <a:latin typeface="Arial" panose="020B0604020202020204" pitchFamily="34" charset="0"/>
                <a:cs typeface="Arial" panose="020B0604020202020204" pitchFamily="34" charset="0"/>
              </a:rPr>
              <a:t>means that the data are sufficiently current and frequent to inform management’s decision making. They are received by the established deadline.</a:t>
            </a:r>
          </a:p>
          <a:p>
            <a:pPr>
              <a:buClr>
                <a:schemeClr val="tx1"/>
              </a:buClr>
            </a:pPr>
            <a:r>
              <a:rPr lang="en-US" altLang="en-US" sz="1600" b="1" dirty="0">
                <a:solidFill>
                  <a:srgbClr val="F9A23D"/>
                </a:solidFill>
                <a:latin typeface="Arial" panose="020B0604020202020204" pitchFamily="34" charset="0"/>
                <a:cs typeface="Arial" panose="020B0604020202020204" pitchFamily="34" charset="0"/>
              </a:rPr>
              <a:t>Completeness</a:t>
            </a:r>
            <a:r>
              <a:rPr lang="en-US" altLang="en-US" sz="1600" b="1" dirty="0">
                <a:solidFill>
                  <a:schemeClr val="accent1"/>
                </a:solidFill>
                <a:latin typeface="Arial" panose="020B0604020202020204" pitchFamily="34" charset="0"/>
                <a:cs typeface="Arial" panose="020B0604020202020204" pitchFamily="34" charset="0"/>
              </a:rPr>
              <a:t> </a:t>
            </a:r>
            <a:r>
              <a:rPr lang="en-US" altLang="en-US" sz="1600" b="1" dirty="0">
                <a:latin typeface="Arial" panose="020B0604020202020204" pitchFamily="34" charset="0"/>
                <a:cs typeface="Arial" panose="020B0604020202020204" pitchFamily="34" charset="0"/>
              </a:rPr>
              <a:t>-</a:t>
            </a:r>
            <a:r>
              <a:rPr lang="en-US" altLang="en-US" sz="1600" b="1" dirty="0">
                <a:solidFill>
                  <a:schemeClr val="accent1"/>
                </a:solidFill>
                <a:latin typeface="Arial" panose="020B0604020202020204" pitchFamily="34" charset="0"/>
                <a:cs typeface="Arial" panose="020B0604020202020204" pitchFamily="34" charset="0"/>
              </a:rPr>
              <a:t> </a:t>
            </a:r>
            <a:r>
              <a:rPr lang="en-US" altLang="en-US" sz="1600" i="1" dirty="0">
                <a:latin typeface="Arial" panose="020B0604020202020204" pitchFamily="34" charset="0"/>
                <a:cs typeface="Arial" panose="020B0604020202020204" pitchFamily="34" charset="0"/>
              </a:rPr>
              <a:t>Comprehensive data collection; percentage of all fields in the data collection form filled in; percentage of all expected reports received.</a:t>
            </a:r>
          </a:p>
          <a:p>
            <a:pPr>
              <a:buClr>
                <a:schemeClr val="tx1"/>
              </a:buClr>
            </a:pPr>
            <a:endParaRPr lang="en-US" altLang="en-US" sz="1400" i="1" dirty="0">
              <a:latin typeface="Calibri" panose="020F0502020204030204" pitchFamily="34" charset="0"/>
            </a:endParaRPr>
          </a:p>
          <a:p>
            <a:pPr>
              <a:buClr>
                <a:schemeClr val="tx1"/>
              </a:buClr>
            </a:pPr>
            <a:endParaRPr lang="en-US" altLang="en-US" sz="1400" i="1" dirty="0">
              <a:latin typeface="Calibri" panose="020F0502020204030204" pitchFamily="34" charset="0"/>
            </a:endParaRPr>
          </a:p>
          <a:p>
            <a:pPr>
              <a:spcAft>
                <a:spcPct val="0"/>
              </a:spcAft>
            </a:pPr>
            <a:endParaRPr lang="en-US" altLang="en-US" i="1" dirty="0">
              <a:latin typeface="Calibri" panose="020F0502020204030204" pitchFamily="34" charset="0"/>
            </a:endParaRPr>
          </a:p>
          <a:p>
            <a:endParaRPr lang="en-US" dirty="0"/>
          </a:p>
          <a:p>
            <a:endParaRPr lang="en-US" dirty="0"/>
          </a:p>
        </p:txBody>
      </p:sp>
      <p:sp>
        <p:nvSpPr>
          <p:cNvPr id="6" name="Rectangle 5">
            <a:extLst>
              <a:ext uri="{FF2B5EF4-FFF2-40B4-BE49-F238E27FC236}">
                <a16:creationId xmlns:a16="http://schemas.microsoft.com/office/drawing/2014/main" id="{4B71AA1C-415E-4377-AC46-1F0E692D6E8A}"/>
              </a:ext>
            </a:extLst>
          </p:cNvPr>
          <p:cNvSpPr/>
          <p:nvPr/>
        </p:nvSpPr>
        <p:spPr>
          <a:xfrm>
            <a:off x="5402858" y="1571383"/>
            <a:ext cx="2361625" cy="382873"/>
          </a:xfrm>
          <a:prstGeom prst="rect">
            <a:avLst/>
          </a:prstGeom>
          <a:solidFill>
            <a:srgbClr val="009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DIMENSIONS</a:t>
            </a:r>
          </a:p>
        </p:txBody>
      </p:sp>
    </p:spTree>
    <p:extLst>
      <p:ext uri="{BB962C8B-B14F-4D97-AF65-F5344CB8AC3E}">
        <p14:creationId xmlns:p14="http://schemas.microsoft.com/office/powerpoint/2010/main" val="2979949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486094" y="1712053"/>
            <a:ext cx="8225644" cy="2857500"/>
          </a:xfrm>
        </p:spPr>
        <p:txBody>
          <a:bodyPr/>
          <a:lstStyle/>
          <a:p>
            <a:pPr>
              <a:buClr>
                <a:schemeClr val="tx1"/>
              </a:buClr>
            </a:pPr>
            <a:r>
              <a:rPr lang="en-US" altLang="en-US" sz="2600" dirty="0">
                <a:solidFill>
                  <a:srgbClr val="F9A23D"/>
                </a:solidFill>
              </a:rPr>
              <a:t>Validity </a:t>
            </a:r>
            <a:r>
              <a:rPr lang="en-US" altLang="en-US" sz="2600" dirty="0">
                <a:solidFill>
                  <a:schemeClr val="accent1"/>
                </a:solidFill>
              </a:rPr>
              <a:t> </a:t>
            </a:r>
          </a:p>
          <a:p>
            <a:pPr lvl="1">
              <a:buClr>
                <a:schemeClr val="tx1"/>
              </a:buClr>
              <a:buFont typeface="Courier New" panose="02070309020205020404" pitchFamily="49" charset="0"/>
              <a:buChar char="o"/>
            </a:pPr>
            <a:r>
              <a:rPr lang="en-US" altLang="en-US" dirty="0"/>
              <a:t>Considered accurate—they measure what they are intended to measure. </a:t>
            </a:r>
          </a:p>
          <a:p>
            <a:pPr>
              <a:buClr>
                <a:schemeClr val="tx1"/>
              </a:buClr>
            </a:pPr>
            <a:r>
              <a:rPr lang="en-US" altLang="en-US" sz="2600" dirty="0">
                <a:solidFill>
                  <a:srgbClr val="69BC9E"/>
                </a:solidFill>
              </a:rPr>
              <a:t> </a:t>
            </a:r>
            <a:r>
              <a:rPr lang="en-US" altLang="en-US" sz="2600" dirty="0">
                <a:solidFill>
                  <a:srgbClr val="F9A23D"/>
                </a:solidFill>
              </a:rPr>
              <a:t>Timeliness</a:t>
            </a:r>
          </a:p>
          <a:p>
            <a:pPr lvl="1">
              <a:buClr>
                <a:schemeClr val="tx1"/>
              </a:buClr>
              <a:buFont typeface="Courier New" panose="02070309020205020404" pitchFamily="49" charset="0"/>
              <a:buChar char="o"/>
            </a:pPr>
            <a:r>
              <a:rPr lang="en-US" altLang="en-US" dirty="0"/>
              <a:t>Data are sufficiently current and frequent to inform management’s decision making. </a:t>
            </a:r>
          </a:p>
          <a:p>
            <a:pPr lvl="1">
              <a:buClr>
                <a:schemeClr val="tx1"/>
              </a:buClr>
              <a:buFont typeface="Courier New" panose="02070309020205020404" pitchFamily="49" charset="0"/>
              <a:buChar char="o"/>
            </a:pPr>
            <a:r>
              <a:rPr lang="en-US" altLang="en-US" dirty="0"/>
              <a:t>They are received by the established deadline.</a:t>
            </a:r>
          </a:p>
          <a:p>
            <a:pPr>
              <a:buClr>
                <a:schemeClr val="tx1"/>
              </a:buClr>
            </a:pPr>
            <a:r>
              <a:rPr lang="en-US" altLang="en-US" sz="2600" dirty="0"/>
              <a:t> </a:t>
            </a:r>
            <a:r>
              <a:rPr lang="en-US" altLang="en-US" sz="2600" dirty="0">
                <a:solidFill>
                  <a:srgbClr val="F9A23D"/>
                </a:solidFill>
              </a:rPr>
              <a:t>Completeness</a:t>
            </a:r>
          </a:p>
          <a:p>
            <a:pPr lvl="1">
              <a:buClr>
                <a:schemeClr val="tx1"/>
              </a:buClr>
              <a:buFont typeface="Courier New" panose="02070309020205020404" pitchFamily="49" charset="0"/>
              <a:buChar char="o"/>
            </a:pPr>
            <a:r>
              <a:rPr lang="en-US" altLang="en-US" dirty="0"/>
              <a:t>Comprehensive data collection </a:t>
            </a:r>
          </a:p>
          <a:p>
            <a:pPr lvl="1">
              <a:buClr>
                <a:schemeClr val="tx1"/>
              </a:buClr>
              <a:buFont typeface="Courier New" panose="02070309020205020404" pitchFamily="49" charset="0"/>
              <a:buChar char="o"/>
            </a:pPr>
            <a:r>
              <a:rPr lang="en-US" altLang="en-US" dirty="0"/>
              <a:t>Percentage of all fields on the data collection form filled in.</a:t>
            </a:r>
          </a:p>
          <a:p>
            <a:pPr lvl="1">
              <a:buClr>
                <a:schemeClr val="tx1"/>
              </a:buClr>
              <a:buFont typeface="Courier New" panose="02070309020205020404" pitchFamily="49" charset="0"/>
              <a:buChar char="o"/>
            </a:pPr>
            <a:r>
              <a:rPr lang="en-US" altLang="en-US" dirty="0"/>
              <a:t>Percentage of all expected reports actually received.</a:t>
            </a:r>
          </a:p>
          <a:p>
            <a:endParaRPr lang="en-US" dirty="0"/>
          </a:p>
        </p:txBody>
      </p:sp>
      <p:sp>
        <p:nvSpPr>
          <p:cNvPr id="3" name="Text Placeholder 2"/>
          <p:cNvSpPr>
            <a:spLocks noGrp="1"/>
          </p:cNvSpPr>
          <p:nvPr>
            <p:ph type="body" sz="quarter" idx="11"/>
          </p:nvPr>
        </p:nvSpPr>
        <p:spPr>
          <a:xfrm>
            <a:off x="619100" y="742772"/>
            <a:ext cx="6830291" cy="837214"/>
          </a:xfrm>
        </p:spPr>
        <p:txBody>
          <a:bodyPr/>
          <a:lstStyle/>
          <a:p>
            <a:r>
              <a:rPr lang="en-US" sz="3600" b="0" dirty="0">
                <a:solidFill>
                  <a:srgbClr val="69BC9E"/>
                </a:solidFill>
              </a:rPr>
              <a:t>Data Quality Dimensions</a:t>
            </a:r>
          </a:p>
        </p:txBody>
      </p:sp>
    </p:spTree>
    <p:extLst>
      <p:ext uri="{BB962C8B-B14F-4D97-AF65-F5344CB8AC3E}">
        <p14:creationId xmlns:p14="http://schemas.microsoft.com/office/powerpoint/2010/main" val="70920755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ta4Impact PPT Template.potx" id="{DD9808ED-AA46-443D-9D6F-36815AF40076}" vid="{8F6860C2-453A-440D-AAE8-BB8724284BC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6">
    <a:dk1>
      <a:sysClr val="windowText" lastClr="000000"/>
    </a:dk1>
    <a:lt1>
      <a:sysClr val="window" lastClr="FFFFFF"/>
    </a:lt1>
    <a:dk2>
      <a:srgbClr val="1D4E92"/>
    </a:dk2>
    <a:lt2>
      <a:srgbClr val="0B9444"/>
    </a:lt2>
    <a:accent1>
      <a:srgbClr val="3892C6"/>
    </a:accent1>
    <a:accent2>
      <a:srgbClr val="8DC645"/>
    </a:accent2>
    <a:accent3>
      <a:srgbClr val="F49100"/>
    </a:accent3>
    <a:accent4>
      <a:srgbClr val="A5A5A5"/>
    </a:accent4>
    <a:accent5>
      <a:srgbClr val="FCD116"/>
    </a:accent5>
    <a:accent6>
      <a:srgbClr val="954F72"/>
    </a:accent6>
    <a:hlink>
      <a:srgbClr val="954F72"/>
    </a:hlink>
    <a:folHlink>
      <a:srgbClr val="85DFD0"/>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E4A79819CA3F3428B644840049B5527" ma:contentTypeVersion="7" ma:contentTypeDescription="Create a new document." ma:contentTypeScope="" ma:versionID="ad4773e596ece4d65fb9326ac337e555">
  <xsd:schema xmlns:xsd="http://www.w3.org/2001/XMLSchema" xmlns:xs="http://www.w3.org/2001/XMLSchema" xmlns:p="http://schemas.microsoft.com/office/2006/metadata/properties" xmlns:ns1="http://schemas.microsoft.com/sharepoint/v3" xmlns:ns2="d8573787-17db-43b5-9af3-2a45e79ab039" xmlns:ns3="13922b43-4eea-40f2-b18b-c20327cdf16c" targetNamespace="http://schemas.microsoft.com/office/2006/metadata/properties" ma:root="true" ma:fieldsID="9d925e2b7517da069e1d15cf270c9b68" ns1:_="" ns2:_="" ns3:_="">
    <xsd:import namespace="http://schemas.microsoft.com/sharepoint/v3"/>
    <xsd:import namespace="d8573787-17db-43b5-9af3-2a45e79ab039"/>
    <xsd:import namespace="13922b43-4eea-40f2-b18b-c20327cdf16c"/>
    <xsd:element name="properties">
      <xsd:complexType>
        <xsd:sequence>
          <xsd:element name="documentManagement">
            <xsd:complexType>
              <xsd:all>
                <xsd:element ref="ns1:PublishingStartDate" minOccurs="0"/>
                <xsd:element ref="ns1:PublishingExpirationDate" minOccurs="0"/>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8573787-17db-43b5-9af3-2a45e79ab039"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3922b43-4eea-40f2-b18b-c20327cdf16c"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B7A83AB-7F46-4BB6-AFF8-34082BEF2AE0}">
  <ds:schemaRefs>
    <ds:schemaRef ds:uri="http://purl.org/dc/terms/"/>
    <ds:schemaRef ds:uri="http://schemas.openxmlformats.org/package/2006/metadata/core-properties"/>
    <ds:schemaRef ds:uri="http://purl.org/dc/dcmitype/"/>
    <ds:schemaRef ds:uri="http://schemas.microsoft.com/office/2006/documentManagement/types"/>
    <ds:schemaRef ds:uri="d8573787-17db-43b5-9af3-2a45e79ab039"/>
    <ds:schemaRef ds:uri="13922b43-4eea-40f2-b18b-c20327cdf16c"/>
    <ds:schemaRef ds:uri="http://purl.org/dc/elements/1.1/"/>
    <ds:schemaRef ds:uri="http://schemas.microsoft.com/office/2006/metadata/properties"/>
    <ds:schemaRef ds:uri="http://schemas.microsoft.com/sharepoint/v3"/>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D8FCF553-ADD1-418D-AD1D-60004009401E}">
  <ds:schemaRefs>
    <ds:schemaRef ds:uri="http://schemas.microsoft.com/sharepoint/v3/contenttype/forms"/>
  </ds:schemaRefs>
</ds:datastoreItem>
</file>

<file path=customXml/itemProps3.xml><?xml version="1.0" encoding="utf-8"?>
<ds:datastoreItem xmlns:ds="http://schemas.openxmlformats.org/officeDocument/2006/customXml" ds:itemID="{3BDE1E41-B82A-45B0-86C9-2BB6972691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8573787-17db-43b5-9af3-2a45e79ab039"/>
    <ds:schemaRef ds:uri="13922b43-4eea-40f2-b18b-c20327cdf1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294</TotalTime>
  <Words>1083</Words>
  <Application>Microsoft Office PowerPoint</Application>
  <PresentationFormat>On-screen Show (4:3)</PresentationFormat>
  <Paragraphs>113</Paragraphs>
  <Slides>14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Calibri</vt:lpstr>
      <vt:lpstr>Century Gothic</vt:lpstr>
      <vt:lpstr>Courier New</vt:lpstr>
      <vt:lpstr>Franklin Gothic Medium</vt:lpstr>
      <vt:lpstr>Futura LT Pro Book</vt:lpstr>
      <vt:lpstr>Gill Sans MT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Todloski, Denise</dc:creator>
  <cp:lastModifiedBy>Wilkes, Becky</cp:lastModifiedBy>
  <cp:revision>52</cp:revision>
  <dcterms:created xsi:type="dcterms:W3CDTF">2019-05-28T18:26:11Z</dcterms:created>
  <dcterms:modified xsi:type="dcterms:W3CDTF">2021-03-15T18:27:18Z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0x0101006E4A79819CA3F3428B644840049B5527</vt:lpwstr>
  </property>
</Properties>
</file>