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5" r:id="rId5"/>
    <p:sldId id="258" r:id="rId6"/>
    <p:sldId id="264" r:id="rId7"/>
    <p:sldId id="266" r:id="rId8"/>
    <p:sldId id="267" r:id="rId9"/>
    <p:sldId id="268" r:id="rId10"/>
    <p:sldId id="259" r:id="rId11"/>
    <p:sldId id="26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 id="2" name="Lauren Gilliss" initials="LG" lastIdx="1" clrIdx="1">
    <p:extLst>
      <p:ext uri="{19B8F6BF-5375-455C-9EA6-DF929625EA0E}">
        <p15:presenceInfo xmlns:p15="http://schemas.microsoft.com/office/powerpoint/2012/main" userId="Lauren Gilliss" providerId="None"/>
      </p:ext>
    </p:extLst>
  </p:cmAuthor>
  <p:cmAuthor id="3" name=" " initials="" lastIdx="2" clrIdx="2">
    <p:extLst>
      <p:ext uri="{19B8F6BF-5375-455C-9EA6-DF929625EA0E}">
        <p15:presenceInfo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279179E0-ABBC-44FD-9C26-1C5958F91A63}"/>
    <pc:docChg chg="custSel">
      <pc:chgData name="Gretchen Tremont" userId="b03e7c71-df36-495a-b721-4832b2128a5e" providerId="ADAL" clId="{279179E0-ABBC-44FD-9C26-1C5958F91A63}" dt="2021-02-15T18:11:41.842" v="1" actId="1592"/>
      <pc:docMkLst>
        <pc:docMk/>
      </pc:docMkLst>
      <pc:sldChg chg="delCm">
        <pc:chgData name="Gretchen Tremont" userId="b03e7c71-df36-495a-b721-4832b2128a5e" providerId="ADAL" clId="{279179E0-ABBC-44FD-9C26-1C5958F91A63}" dt="2021-02-15T18:11:41.842" v="1" actId="1592"/>
        <pc:sldMkLst>
          <pc:docMk/>
          <pc:sldMk cId="2130739159" sldId="265"/>
        </pc:sldMkLst>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887960"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5067094"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B10F8712-5121-47C9-9857-629547064F4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217109" y="6164855"/>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77689" y="5895203"/>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51709985-9CFB-42C9-915F-125BF56FF1A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34830" y="6071296"/>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776864" y="5896283"/>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904723"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8" name="Picture 7"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a:xfrm>
            <a:off x="573131" y="4589209"/>
            <a:ext cx="8127406" cy="805343"/>
          </a:xfrm>
        </p:spPr>
        <p:txBody>
          <a:bodyPr/>
          <a:lstStyle/>
          <a:p>
            <a:r>
              <a:rPr lang="en-US" dirty="0"/>
              <a:t>Introduction to Family Planning Data Quality</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617075"/>
            <a:ext cx="7681386" cy="2590800"/>
          </a:xfrm>
        </p:spPr>
        <p:txBody>
          <a:bodyPr/>
          <a:lstStyle/>
          <a:p>
            <a:pPr lvl="0"/>
            <a:r>
              <a:rPr lang="en-US" dirty="0"/>
              <a:t>Understand the importance of good family planning (FP) data and information.</a:t>
            </a:r>
          </a:p>
          <a:p>
            <a:pPr lvl="0"/>
            <a:r>
              <a:rPr lang="en-US" dirty="0"/>
              <a:t>Identify the sources and categories of FP data and information.</a:t>
            </a:r>
          </a:p>
          <a:p>
            <a:pPr lvl="0"/>
            <a:r>
              <a:rPr lang="en-US" dirty="0"/>
              <a:t>Be able to define and calculate indicators and data elements.</a:t>
            </a:r>
          </a:p>
          <a:p>
            <a:pPr lvl="0"/>
            <a:r>
              <a:rPr lang="en-US" dirty="0"/>
              <a:t>Determine problems associated with FP data quality. </a:t>
            </a:r>
          </a:p>
          <a:p>
            <a:pPr lvl="0"/>
            <a:r>
              <a:rPr lang="en-US" dirty="0"/>
              <a:t>Describe the concept of the integrated approach to FP data quality assessment.</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882549"/>
            <a:ext cx="6830291" cy="837214"/>
          </a:xfrm>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2019154"/>
            <a:ext cx="8292485" cy="2590800"/>
          </a:xfrm>
        </p:spPr>
        <p:txBody>
          <a:bodyPr/>
          <a:lstStyle/>
          <a:p>
            <a:r>
              <a:rPr lang="en-US" sz="2400" dirty="0"/>
              <a:t>Complete and comprehensible records in data collection tools.</a:t>
            </a:r>
          </a:p>
          <a:p>
            <a:r>
              <a:rPr lang="en-US" sz="2400" dirty="0"/>
              <a:t>Good compilation and aggregation of records in the reporting forms.</a:t>
            </a:r>
          </a:p>
          <a:p>
            <a:r>
              <a:rPr lang="en-US" sz="2400" dirty="0"/>
              <a:t>Complete aggregated reports available.</a:t>
            </a:r>
          </a:p>
          <a:p>
            <a:r>
              <a:rPr lang="en-US" sz="2400" dirty="0"/>
              <a:t>Records accurately reflect aggregated data reported in the system.</a:t>
            </a:r>
          </a:p>
          <a:p>
            <a:r>
              <a:rPr lang="en-US" sz="2400" dirty="0"/>
              <a:t>Timely aggregated data are reported.</a:t>
            </a:r>
          </a:p>
          <a:p>
            <a:r>
              <a:rPr lang="en-US" sz="2400" dirty="0"/>
              <a:t>There are consistent data trends.</a:t>
            </a:r>
          </a:p>
          <a:p>
            <a:r>
              <a:rPr lang="en-US" sz="2400" dirty="0"/>
              <a:t>Good understanding of data elements and indicator definitions.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905112"/>
            <a:ext cx="8737102" cy="837214"/>
          </a:xfrm>
        </p:spPr>
        <p:txBody>
          <a:bodyPr/>
          <a:lstStyle/>
          <a:p>
            <a:r>
              <a:rPr lang="en-US" dirty="0"/>
              <a:t>How to describe good FP data and information?</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1994216"/>
            <a:ext cx="8292485" cy="2590800"/>
          </a:xfrm>
        </p:spPr>
        <p:txBody>
          <a:bodyPr/>
          <a:lstStyle/>
          <a:p>
            <a:pPr lvl="0"/>
            <a:r>
              <a:rPr lang="en-US" dirty="0"/>
              <a:t>Clear and precise definitions of data elements and indicators:</a:t>
            </a:r>
          </a:p>
          <a:p>
            <a:pPr lvl="1">
              <a:buFont typeface="Courier New" panose="02070309020205020404" pitchFamily="49" charset="0"/>
              <a:buChar char="o"/>
            </a:pPr>
            <a:r>
              <a:rPr lang="en-US" dirty="0"/>
              <a:t>Refer to the data record filing guidelines</a:t>
            </a:r>
          </a:p>
          <a:p>
            <a:pPr lvl="1">
              <a:buFont typeface="Courier New" panose="02070309020205020404" pitchFamily="49" charset="0"/>
              <a:buChar char="o"/>
            </a:pPr>
            <a:r>
              <a:rPr lang="en-US" dirty="0"/>
              <a:t>Data dictionary</a:t>
            </a:r>
          </a:p>
          <a:p>
            <a:pPr lvl="0"/>
            <a:r>
              <a:rPr lang="en-US" dirty="0"/>
              <a:t>Formulas are factors (e.g., 1; 100; 1,000; 100,000) </a:t>
            </a:r>
          </a:p>
          <a:p>
            <a:pPr lvl="0"/>
            <a:r>
              <a:rPr lang="en-US" dirty="0"/>
              <a:t>Numerator and denominator </a:t>
            </a:r>
          </a:p>
          <a:p>
            <a:r>
              <a:rPr lang="en-US" dirty="0"/>
              <a:t>Both expressions based on one or more data elements.</a:t>
            </a:r>
          </a:p>
          <a:p>
            <a:endParaRPr lang="en-US" dirty="0"/>
          </a:p>
        </p:txBody>
      </p:sp>
      <p:sp>
        <p:nvSpPr>
          <p:cNvPr id="3" name="Text Placeholder 2"/>
          <p:cNvSpPr>
            <a:spLocks noGrp="1"/>
          </p:cNvSpPr>
          <p:nvPr>
            <p:ph type="body" sz="quarter" idx="14"/>
          </p:nvPr>
        </p:nvSpPr>
        <p:spPr>
          <a:xfrm>
            <a:off x="406898" y="1073741"/>
            <a:ext cx="8183310" cy="837214"/>
          </a:xfrm>
        </p:spPr>
        <p:txBody>
          <a:bodyPr/>
          <a:lstStyle/>
          <a:p>
            <a:r>
              <a:rPr lang="en-US" dirty="0"/>
              <a:t>How to define and calculate indicators? </a:t>
            </a:r>
          </a:p>
        </p:txBody>
      </p:sp>
    </p:spTree>
    <p:extLst>
      <p:ext uri="{BB962C8B-B14F-4D97-AF65-F5344CB8AC3E}">
        <p14:creationId xmlns:p14="http://schemas.microsoft.com/office/powerpoint/2010/main" val="91626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07146" y="1329197"/>
            <a:ext cx="8292485" cy="2590800"/>
          </a:xfrm>
        </p:spPr>
        <p:txBody>
          <a:bodyPr/>
          <a:lstStyle/>
          <a:p>
            <a:pPr lvl="0"/>
            <a:r>
              <a:rPr lang="en-US" sz="1600" dirty="0"/>
              <a:t>Individual client records in FP data sources:</a:t>
            </a:r>
          </a:p>
          <a:p>
            <a:pPr lvl="1">
              <a:buFont typeface="Courier New" panose="02070309020205020404" pitchFamily="49" charset="0"/>
              <a:buChar char="o"/>
            </a:pPr>
            <a:r>
              <a:rPr lang="en-US" sz="1600" dirty="0"/>
              <a:t>Registers </a:t>
            </a:r>
          </a:p>
          <a:p>
            <a:pPr lvl="1">
              <a:buFont typeface="Courier New" panose="02070309020205020404" pitchFamily="49" charset="0"/>
              <a:buChar char="o"/>
            </a:pPr>
            <a:r>
              <a:rPr lang="en-US" sz="1600" dirty="0"/>
              <a:t>Files </a:t>
            </a:r>
          </a:p>
          <a:p>
            <a:pPr lvl="1">
              <a:buFont typeface="Courier New" panose="02070309020205020404" pitchFamily="49" charset="0"/>
              <a:buChar char="o"/>
            </a:pPr>
            <a:r>
              <a:rPr lang="en-US" sz="1600" dirty="0"/>
              <a:t>Electronic systems</a:t>
            </a:r>
          </a:p>
          <a:p>
            <a:pPr lvl="0"/>
            <a:r>
              <a:rPr lang="en-US" sz="1600" dirty="0"/>
              <a:t>Aggregated data in periodic reports:</a:t>
            </a:r>
          </a:p>
          <a:p>
            <a:pPr lvl="1">
              <a:buFont typeface="Courier New" panose="02070309020205020404" pitchFamily="49" charset="0"/>
              <a:buChar char="o"/>
            </a:pPr>
            <a:r>
              <a:rPr lang="en-US" sz="1600" dirty="0"/>
              <a:t>Daily</a:t>
            </a:r>
          </a:p>
          <a:p>
            <a:pPr lvl="1">
              <a:buFont typeface="Courier New" panose="02070309020205020404" pitchFamily="49" charset="0"/>
              <a:buChar char="o"/>
            </a:pPr>
            <a:r>
              <a:rPr lang="en-US" sz="1600" dirty="0"/>
              <a:t>Weekly</a:t>
            </a:r>
          </a:p>
          <a:p>
            <a:pPr lvl="1">
              <a:buFont typeface="Courier New" panose="02070309020205020404" pitchFamily="49" charset="0"/>
              <a:buChar char="o"/>
            </a:pPr>
            <a:r>
              <a:rPr lang="en-US" sz="1600" dirty="0"/>
              <a:t>Monthly</a:t>
            </a:r>
          </a:p>
          <a:p>
            <a:pPr lvl="1">
              <a:buFont typeface="Courier New" panose="02070309020205020404" pitchFamily="49" charset="0"/>
              <a:buChar char="o"/>
            </a:pPr>
            <a:r>
              <a:rPr lang="en-US" sz="1600" dirty="0"/>
              <a:t>Quarterly</a:t>
            </a:r>
          </a:p>
          <a:p>
            <a:pPr lvl="1">
              <a:buFont typeface="Courier New" panose="02070309020205020404" pitchFamily="49" charset="0"/>
              <a:buChar char="o"/>
            </a:pPr>
            <a:r>
              <a:rPr lang="en-US" sz="1600" dirty="0"/>
              <a:t>Annually</a:t>
            </a:r>
          </a:p>
          <a:p>
            <a:pPr lvl="0"/>
            <a:r>
              <a:rPr lang="en-US" sz="1600" dirty="0"/>
              <a:t>Transformed data:</a:t>
            </a:r>
          </a:p>
          <a:p>
            <a:pPr lvl="1">
              <a:buFont typeface="Courier New" panose="02070309020205020404" pitchFamily="49" charset="0"/>
              <a:buChar char="o"/>
            </a:pPr>
            <a:r>
              <a:rPr lang="en-US" sz="1600" dirty="0"/>
              <a:t>Ratio </a:t>
            </a:r>
          </a:p>
          <a:p>
            <a:pPr lvl="1">
              <a:buFont typeface="Courier New" panose="02070309020205020404" pitchFamily="49" charset="0"/>
              <a:buChar char="o"/>
            </a:pPr>
            <a:r>
              <a:rPr lang="en-US" sz="1600" dirty="0"/>
              <a:t>Rate </a:t>
            </a:r>
          </a:p>
          <a:p>
            <a:pPr lvl="1">
              <a:buFont typeface="Courier New" panose="02070309020205020404" pitchFamily="49" charset="0"/>
              <a:buChar char="o"/>
            </a:pPr>
            <a:r>
              <a:rPr lang="en-US" sz="1600" dirty="0"/>
              <a:t>Proportion</a:t>
            </a:r>
          </a:p>
          <a:p>
            <a:r>
              <a:rPr lang="en-US" sz="1600" dirty="0"/>
              <a:t>Data visualization: </a:t>
            </a:r>
          </a:p>
          <a:p>
            <a:pPr lvl="1">
              <a:buFont typeface="Courier New" panose="02070309020205020404" pitchFamily="49" charset="0"/>
              <a:buChar char="o"/>
            </a:pPr>
            <a:r>
              <a:rPr lang="en-US" sz="1600" dirty="0"/>
              <a:t>Graphs </a:t>
            </a:r>
          </a:p>
          <a:p>
            <a:pPr lvl="1">
              <a:buFont typeface="Courier New" panose="02070309020205020404" pitchFamily="49" charset="0"/>
              <a:buChar char="o"/>
            </a:pPr>
            <a:r>
              <a:rPr lang="en-US" sz="1600" dirty="0"/>
              <a:t>Tables </a:t>
            </a:r>
          </a:p>
          <a:p>
            <a:pPr lvl="1">
              <a:buFont typeface="Courier New" panose="02070309020205020404" pitchFamily="49" charset="0"/>
              <a:buChar char="o"/>
            </a:pPr>
            <a:r>
              <a:rPr lang="en-US" sz="1600" dirty="0"/>
              <a:t>Maps</a:t>
            </a:r>
          </a:p>
          <a:p>
            <a:endParaRPr lang="en-US" sz="1600" dirty="0"/>
          </a:p>
        </p:txBody>
      </p:sp>
      <p:sp>
        <p:nvSpPr>
          <p:cNvPr id="3" name="Text Placeholder 2"/>
          <p:cNvSpPr>
            <a:spLocks noGrp="1"/>
          </p:cNvSpPr>
          <p:nvPr>
            <p:ph type="body" sz="quarter" idx="14"/>
          </p:nvPr>
        </p:nvSpPr>
        <p:spPr>
          <a:xfrm>
            <a:off x="398585" y="816180"/>
            <a:ext cx="7673073" cy="837214"/>
          </a:xfrm>
        </p:spPr>
        <p:txBody>
          <a:bodyPr/>
          <a:lstStyle/>
          <a:p>
            <a:r>
              <a:rPr lang="en-US" dirty="0"/>
              <a:t>Sources of FP Data and Information</a:t>
            </a:r>
          </a:p>
        </p:txBody>
      </p:sp>
    </p:spTree>
    <p:extLst>
      <p:ext uri="{BB962C8B-B14F-4D97-AF65-F5344CB8AC3E}">
        <p14:creationId xmlns:p14="http://schemas.microsoft.com/office/powerpoint/2010/main" val="56068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46326" y="1910955"/>
            <a:ext cx="8292485" cy="2590800"/>
          </a:xfrm>
        </p:spPr>
        <p:txBody>
          <a:bodyPr/>
          <a:lstStyle/>
          <a:p>
            <a:pPr lvl="0"/>
            <a:r>
              <a:rPr lang="en-US" dirty="0"/>
              <a:t>Misunderstanding the definition of data elements and/or indicators</a:t>
            </a:r>
          </a:p>
          <a:p>
            <a:pPr lvl="0"/>
            <a:r>
              <a:rPr lang="en-US" dirty="0"/>
              <a:t>Data record errors</a:t>
            </a:r>
          </a:p>
          <a:p>
            <a:pPr lvl="0"/>
            <a:r>
              <a:rPr lang="en-US" dirty="0"/>
              <a:t>Errors from the aggregation of FP data </a:t>
            </a:r>
          </a:p>
          <a:p>
            <a:pPr lvl="0"/>
            <a:r>
              <a:rPr lang="en-US" dirty="0"/>
              <a:t>Incomplete and inconsistent data (including missing data)</a:t>
            </a:r>
          </a:p>
          <a:p>
            <a:r>
              <a:rPr lang="en-US" dirty="0"/>
              <a:t>Delays in data reporting</a:t>
            </a:r>
          </a:p>
          <a:p>
            <a:r>
              <a:rPr lang="en-US" dirty="0"/>
              <a:t>Duplicated data </a:t>
            </a:r>
          </a:p>
          <a:p>
            <a:endParaRPr lang="en-US" dirty="0"/>
          </a:p>
        </p:txBody>
      </p:sp>
      <p:sp>
        <p:nvSpPr>
          <p:cNvPr id="3" name="Text Placeholder 2"/>
          <p:cNvSpPr>
            <a:spLocks noGrp="1"/>
          </p:cNvSpPr>
          <p:nvPr>
            <p:ph type="body" sz="quarter" idx="14"/>
          </p:nvPr>
        </p:nvSpPr>
        <p:spPr>
          <a:xfrm>
            <a:off x="406898" y="1073741"/>
            <a:ext cx="8371342" cy="837214"/>
          </a:xfrm>
        </p:spPr>
        <p:txBody>
          <a:bodyPr/>
          <a:lstStyle/>
          <a:p>
            <a:r>
              <a:rPr lang="en-US" dirty="0"/>
              <a:t>What are the FP data quality problems?</a:t>
            </a:r>
          </a:p>
        </p:txBody>
      </p:sp>
    </p:spTree>
    <p:extLst>
      <p:ext uri="{BB962C8B-B14F-4D97-AF65-F5344CB8AC3E}">
        <p14:creationId xmlns:p14="http://schemas.microsoft.com/office/powerpoint/2010/main" val="2499539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6A1A03A-FF0A-467B-BDBE-F1A660195FAA}"/>
              </a:ext>
            </a:extLst>
          </p:cNvPr>
          <p:cNvSpPr>
            <a:spLocks noGrp="1"/>
          </p:cNvSpPr>
          <p:nvPr>
            <p:ph type="body" sz="quarter" idx="11"/>
          </p:nvPr>
        </p:nvSpPr>
        <p:spPr>
          <a:xfrm>
            <a:off x="442329" y="872313"/>
            <a:ext cx="8560003" cy="837214"/>
          </a:xfrm>
        </p:spPr>
        <p:txBody>
          <a:bodyPr/>
          <a:lstStyle/>
          <a:p>
            <a:r>
              <a:rPr lang="en-US" dirty="0"/>
              <a:t>FP Data Quality Assessment Integrated Approach</a:t>
            </a:r>
          </a:p>
        </p:txBody>
      </p:sp>
      <p:pic>
        <p:nvPicPr>
          <p:cNvPr id="5" name="Picture 4"/>
          <p:cNvPicPr>
            <a:picLocks noChangeAspect="1"/>
          </p:cNvPicPr>
          <p:nvPr/>
        </p:nvPicPr>
        <p:blipFill>
          <a:blip r:embed="rId2"/>
          <a:stretch>
            <a:fillRect/>
          </a:stretch>
        </p:blipFill>
        <p:spPr>
          <a:xfrm>
            <a:off x="74814" y="1936866"/>
            <a:ext cx="8779739" cy="4201451"/>
          </a:xfrm>
          <a:prstGeom prst="rect">
            <a:avLst/>
          </a:prstGeom>
        </p:spPr>
      </p:pic>
    </p:spTree>
    <p:extLst>
      <p:ext uri="{BB962C8B-B14F-4D97-AF65-F5344CB8AC3E}">
        <p14:creationId xmlns:p14="http://schemas.microsoft.com/office/powerpoint/2010/main" val="144002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2.xml><?xml version="1.0" encoding="utf-8"?>
<ds:datastoreItem xmlns:ds="http://schemas.openxmlformats.org/officeDocument/2006/customXml" ds:itemID="{2B7A83AB-7F46-4BB6-AFF8-34082BEF2AE0}">
  <ds:schemaRef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164</TotalTime>
  <Words>283</Words>
  <Application>Microsoft Office PowerPoint</Application>
  <PresentationFormat>On-screen Show (4:3)</PresentationFormat>
  <Paragraphs>52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Courier New</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35</cp:revision>
  <dcterms:created xsi:type="dcterms:W3CDTF">2019-05-28T18:26:11Z</dcterms:created>
  <dcterms:modified xsi:type="dcterms:W3CDTF">2021-03-15T18:25:18Z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