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5" r:id="rId5"/>
    <p:sldId id="258" r:id="rId6"/>
    <p:sldId id="264" r:id="rId7"/>
    <p:sldId id="259" r:id="rId8"/>
    <p:sldId id="260" r:id="rId9"/>
    <p:sldId id="267" r:id="rId10"/>
    <p:sldId id="266" r:id="rId11"/>
    <p:sldId id="26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3"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8CA37A04-6684-425E-AB9D-2FB73ADA27FF}"/>
    <pc:docChg chg="custSel">
      <pc:chgData name="Gretchen Tremont" userId="b03e7c71-df36-495a-b721-4832b2128a5e" providerId="ADAL" clId="{8CA37A04-6684-425E-AB9D-2FB73ADA27FF}" dt="2021-02-15T18:17:47.869" v="1" actId="1592"/>
      <pc:docMkLst>
        <pc:docMk/>
      </pc:docMkLst>
      <pc:sldChg chg="delCm">
        <pc:chgData name="Gretchen Tremont" userId="b03e7c71-df36-495a-b721-4832b2128a5e" providerId="ADAL" clId="{8CA37A04-6684-425E-AB9D-2FB73ADA27FF}" dt="2021-02-15T18:17:47.869" v="1" actId="1592"/>
        <pc:sldMkLst>
          <pc:docMk/>
          <pc:sldMk cId="2130739159" sldId="265"/>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Accuracy</c:v>
                </c:pt>
              </c:strCache>
            </c:strRef>
          </c:tx>
          <c:spPr>
            <a:solidFill>
              <a:srgbClr val="00968F"/>
            </a:solidFill>
            <a:ln>
              <a:noFill/>
            </a:ln>
            <a:effectLst/>
          </c:spPr>
          <c:invertIfNegative val="0"/>
          <c:cat>
            <c:strRef>
              <c:f>Sheet1!$A$2:$A$5</c:f>
              <c:strCache>
                <c:ptCount val="4"/>
                <c:pt idx="0">
                  <c:v>District North</c:v>
                </c:pt>
                <c:pt idx="1">
                  <c:v>District South</c:v>
                </c:pt>
                <c:pt idx="2">
                  <c:v>District East</c:v>
                </c:pt>
                <c:pt idx="3">
                  <c:v>District West</c:v>
                </c:pt>
              </c:strCache>
            </c:strRef>
          </c:cat>
          <c:val>
            <c:numRef>
              <c:f>Sheet1!$B$2:$B$5</c:f>
              <c:numCache>
                <c:formatCode>General</c:formatCode>
                <c:ptCount val="4"/>
                <c:pt idx="0">
                  <c:v>100</c:v>
                </c:pt>
                <c:pt idx="1">
                  <c:v>80</c:v>
                </c:pt>
                <c:pt idx="2">
                  <c:v>65</c:v>
                </c:pt>
                <c:pt idx="3">
                  <c:v>40</c:v>
                </c:pt>
              </c:numCache>
            </c:numRef>
          </c:val>
          <c:extLst>
            <c:ext xmlns:c16="http://schemas.microsoft.com/office/drawing/2014/chart" uri="{C3380CC4-5D6E-409C-BE32-E72D297353CC}">
              <c16:uniqueId val="{00000000-58C3-4721-8682-6683B2417D8F}"/>
            </c:ext>
          </c:extLst>
        </c:ser>
        <c:ser>
          <c:idx val="1"/>
          <c:order val="1"/>
          <c:tx>
            <c:strRef>
              <c:f>Sheet1!$C$1</c:f>
              <c:strCache>
                <c:ptCount val="1"/>
                <c:pt idx="0">
                  <c:v>Timeliness</c:v>
                </c:pt>
              </c:strCache>
            </c:strRef>
          </c:tx>
          <c:spPr>
            <a:solidFill>
              <a:srgbClr val="F9A23D"/>
            </a:solidFill>
            <a:ln>
              <a:noFill/>
            </a:ln>
            <a:effectLst/>
          </c:spPr>
          <c:invertIfNegative val="0"/>
          <c:cat>
            <c:strRef>
              <c:f>Sheet1!$A$2:$A$5</c:f>
              <c:strCache>
                <c:ptCount val="4"/>
                <c:pt idx="0">
                  <c:v>District North</c:v>
                </c:pt>
                <c:pt idx="1">
                  <c:v>District South</c:v>
                </c:pt>
                <c:pt idx="2">
                  <c:v>District East</c:v>
                </c:pt>
                <c:pt idx="3">
                  <c:v>District West</c:v>
                </c:pt>
              </c:strCache>
            </c:strRef>
          </c:cat>
          <c:val>
            <c:numRef>
              <c:f>Sheet1!$C$2:$C$5</c:f>
              <c:numCache>
                <c:formatCode>General</c:formatCode>
                <c:ptCount val="4"/>
                <c:pt idx="0">
                  <c:v>65</c:v>
                </c:pt>
                <c:pt idx="1">
                  <c:v>95</c:v>
                </c:pt>
                <c:pt idx="2">
                  <c:v>78</c:v>
                </c:pt>
                <c:pt idx="3">
                  <c:v>38</c:v>
                </c:pt>
              </c:numCache>
            </c:numRef>
          </c:val>
          <c:extLst>
            <c:ext xmlns:c16="http://schemas.microsoft.com/office/drawing/2014/chart" uri="{C3380CC4-5D6E-409C-BE32-E72D297353CC}">
              <c16:uniqueId val="{00000001-58C3-4721-8682-6683B2417D8F}"/>
            </c:ext>
          </c:extLst>
        </c:ser>
        <c:ser>
          <c:idx val="2"/>
          <c:order val="2"/>
          <c:tx>
            <c:strRef>
              <c:f>Sheet1!$D$1</c:f>
              <c:strCache>
                <c:ptCount val="1"/>
                <c:pt idx="0">
                  <c:v>Completeness</c:v>
                </c:pt>
              </c:strCache>
            </c:strRef>
          </c:tx>
          <c:spPr>
            <a:solidFill>
              <a:srgbClr val="69BC9E"/>
            </a:solidFill>
            <a:ln>
              <a:noFill/>
            </a:ln>
            <a:effectLst/>
          </c:spPr>
          <c:invertIfNegative val="0"/>
          <c:cat>
            <c:strRef>
              <c:f>Sheet1!$A$2:$A$5</c:f>
              <c:strCache>
                <c:ptCount val="4"/>
                <c:pt idx="0">
                  <c:v>District North</c:v>
                </c:pt>
                <c:pt idx="1">
                  <c:v>District South</c:v>
                </c:pt>
                <c:pt idx="2">
                  <c:v>District East</c:v>
                </c:pt>
                <c:pt idx="3">
                  <c:v>District West</c:v>
                </c:pt>
              </c:strCache>
            </c:strRef>
          </c:cat>
          <c:val>
            <c:numRef>
              <c:f>Sheet1!$D$2:$D$5</c:f>
              <c:numCache>
                <c:formatCode>General</c:formatCode>
                <c:ptCount val="4"/>
                <c:pt idx="0">
                  <c:v>100</c:v>
                </c:pt>
                <c:pt idx="1">
                  <c:v>95</c:v>
                </c:pt>
                <c:pt idx="2">
                  <c:v>80</c:v>
                </c:pt>
                <c:pt idx="3">
                  <c:v>45</c:v>
                </c:pt>
              </c:numCache>
            </c:numRef>
          </c:val>
          <c:extLst>
            <c:ext xmlns:c16="http://schemas.microsoft.com/office/drawing/2014/chart" uri="{C3380CC4-5D6E-409C-BE32-E72D297353CC}">
              <c16:uniqueId val="{00000002-58C3-4721-8682-6683B2417D8F}"/>
            </c:ext>
          </c:extLst>
        </c:ser>
        <c:dLbls>
          <c:showLegendKey val="0"/>
          <c:showVal val="0"/>
          <c:showCatName val="0"/>
          <c:showSerName val="0"/>
          <c:showPercent val="0"/>
          <c:showBubbleSize val="0"/>
        </c:dLbls>
        <c:gapWidth val="219"/>
        <c:overlap val="-27"/>
        <c:axId val="365829536"/>
        <c:axId val="365829864"/>
      </c:barChart>
      <c:catAx>
        <c:axId val="365829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5829864"/>
        <c:crosses val="autoZero"/>
        <c:auto val="1"/>
        <c:lblAlgn val="ctr"/>
        <c:lblOffset val="100"/>
        <c:noMultiLvlLbl val="0"/>
      </c:catAx>
      <c:valAx>
        <c:axId val="365829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5829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61408" y="6020046"/>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72258"/>
            <a:ext cx="4981636"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17864" y="6206876"/>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549503" y="595110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918569" y="6127196"/>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708498" y="5975908"/>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660906"/>
            <a:ext cx="4981636"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90665" y="6152001"/>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a:xfrm>
            <a:off x="573131" y="4722212"/>
            <a:ext cx="8127406" cy="805343"/>
          </a:xfrm>
        </p:spPr>
        <p:txBody>
          <a:bodyPr/>
          <a:lstStyle/>
          <a:p>
            <a:r>
              <a:rPr lang="en-US" b="1" dirty="0"/>
              <a:t>Data Quality Analysis and Development of a Plan of Action</a:t>
            </a:r>
            <a:endParaRPr lang="en-US" dirty="0"/>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713466"/>
            <a:ext cx="5101276"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617075"/>
            <a:ext cx="7515131" cy="2590800"/>
          </a:xfrm>
        </p:spPr>
        <p:txBody>
          <a:bodyPr/>
          <a:lstStyle/>
          <a:p>
            <a:endParaRPr lang="en-US" dirty="0"/>
          </a:p>
          <a:p>
            <a:pPr lvl="0"/>
            <a:r>
              <a:rPr lang="en-US" dirty="0"/>
              <a:t>Understand the bar graphs and summary tables generated by the RDQA tool.</a:t>
            </a:r>
          </a:p>
          <a:p>
            <a:pPr lvl="0"/>
            <a:r>
              <a:rPr lang="en-US" dirty="0"/>
              <a:t>Define the data verification factor (VF) and interpret what it means in terms of indicator data quality.</a:t>
            </a:r>
          </a:p>
          <a:p>
            <a:r>
              <a:rPr lang="en-US" dirty="0"/>
              <a:t>Develop a plan of action based on the data verification results.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a:xfrm>
            <a:off x="406898" y="1073741"/>
            <a:ext cx="8459310" cy="837214"/>
          </a:xfrm>
        </p:spPr>
        <p:txBody>
          <a:bodyPr/>
          <a:lstStyle/>
          <a:p>
            <a:r>
              <a:rPr lang="en-US" dirty="0"/>
              <a:t>Accuracy, Timeliness, and Completeness of Districts</a:t>
            </a:r>
          </a:p>
        </p:txBody>
      </p:sp>
      <p:graphicFrame>
        <p:nvGraphicFramePr>
          <p:cNvPr id="4" name="Content Placeholder 5"/>
          <p:cNvGraphicFramePr>
            <a:graphicFrameLocks/>
          </p:cNvGraphicFramePr>
          <p:nvPr>
            <p:extLst>
              <p:ext uri="{D42A27DB-BD31-4B8C-83A1-F6EECF244321}">
                <p14:modId xmlns:p14="http://schemas.microsoft.com/office/powerpoint/2010/main" val="644757595"/>
              </p:ext>
            </p:extLst>
          </p:nvPr>
        </p:nvGraphicFramePr>
        <p:xfrm>
          <a:off x="630382" y="1910955"/>
          <a:ext cx="7408333" cy="35268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6A1A03A-FF0A-467B-BDBE-F1A660195FAA}"/>
              </a:ext>
            </a:extLst>
          </p:cNvPr>
          <p:cNvSpPr>
            <a:spLocks noGrp="1"/>
          </p:cNvSpPr>
          <p:nvPr>
            <p:ph type="body" sz="quarter" idx="11"/>
          </p:nvPr>
        </p:nvSpPr>
        <p:spPr/>
        <p:txBody>
          <a:bodyPr/>
          <a:lstStyle/>
          <a:p>
            <a:r>
              <a:rPr lang="en-US" dirty="0"/>
              <a:t>Summary Table</a:t>
            </a:r>
          </a:p>
        </p:txBody>
      </p:sp>
      <p:pic>
        <p:nvPicPr>
          <p:cNvPr id="5" name="Picture 4"/>
          <p:cNvPicPr>
            <a:picLocks noChangeAspect="1"/>
          </p:cNvPicPr>
          <p:nvPr/>
        </p:nvPicPr>
        <p:blipFill>
          <a:blip r:embed="rId2"/>
          <a:stretch>
            <a:fillRect/>
          </a:stretch>
        </p:blipFill>
        <p:spPr>
          <a:xfrm>
            <a:off x="290373" y="1709527"/>
            <a:ext cx="8740164" cy="4181504"/>
          </a:xfrm>
          <a:prstGeom prst="rect">
            <a:avLst/>
          </a:prstGeom>
        </p:spPr>
      </p:pic>
    </p:spTree>
    <p:extLst>
      <p:ext uri="{BB962C8B-B14F-4D97-AF65-F5344CB8AC3E}">
        <p14:creationId xmlns:p14="http://schemas.microsoft.com/office/powerpoint/2010/main" val="1440022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77899CF-BE8C-4382-9693-8208CBD37F2F}"/>
              </a:ext>
            </a:extLst>
          </p:cNvPr>
          <p:cNvSpPr>
            <a:spLocks noGrp="1"/>
          </p:cNvSpPr>
          <p:nvPr>
            <p:ph type="body" sz="quarter" idx="11"/>
          </p:nvPr>
        </p:nvSpPr>
        <p:spPr>
          <a:xfrm>
            <a:off x="280258" y="2699016"/>
            <a:ext cx="2565880" cy="1672688"/>
          </a:xfrm>
        </p:spPr>
        <p:txBody>
          <a:bodyPr/>
          <a:lstStyle/>
          <a:p>
            <a:r>
              <a:rPr lang="en-US" dirty="0"/>
              <a:t>Data Verification Factor</a:t>
            </a:r>
          </a:p>
        </p:txBody>
      </p:sp>
      <p:sp>
        <p:nvSpPr>
          <p:cNvPr id="3" name="Text Placeholder 2">
            <a:extLst>
              <a:ext uri="{FF2B5EF4-FFF2-40B4-BE49-F238E27FC236}">
                <a16:creationId xmlns:a16="http://schemas.microsoft.com/office/drawing/2014/main" id="{3665500C-FB5A-4CC5-8CCE-071361E76493}"/>
              </a:ext>
            </a:extLst>
          </p:cNvPr>
          <p:cNvSpPr>
            <a:spLocks noGrp="1"/>
          </p:cNvSpPr>
          <p:nvPr>
            <p:ph type="body" sz="quarter" idx="14"/>
          </p:nvPr>
        </p:nvSpPr>
        <p:spPr>
          <a:xfrm>
            <a:off x="3524596" y="225384"/>
            <a:ext cx="5403274" cy="4766416"/>
          </a:xfrm>
        </p:spPr>
        <p:txBody>
          <a:bodyPr/>
          <a:lstStyle/>
          <a:p>
            <a:r>
              <a:rPr lang="en-US" dirty="0"/>
              <a:t>Average VF across sites: Extent to which reported results could be verified for the selected reporting period and indicators.</a:t>
            </a:r>
          </a:p>
          <a:p>
            <a:r>
              <a:rPr lang="en-US" dirty="0"/>
              <a:t>Average across sites excluding zero reporting sites: Exclude results from sites that scored zero on validation due to missing source documents.</a:t>
            </a:r>
          </a:p>
          <a:p>
            <a:r>
              <a:rPr lang="en-US" dirty="0"/>
              <a:t>Weighted average VF: weights the VF on volume of services. Influence a site’s VF has on the average is proportional to the volume.</a:t>
            </a:r>
          </a:p>
          <a:p>
            <a:r>
              <a:rPr lang="en-US" dirty="0"/>
              <a:t>Average 1 – Abs (VF) across sites: Over- and underreporting together can cancel each other out, which makes the VF tend toward 1, or perfect agreement between recounted and reported.</a:t>
            </a:r>
          </a:p>
          <a:p>
            <a:endParaRPr lang="en-US" dirty="0"/>
          </a:p>
        </p:txBody>
      </p:sp>
    </p:spTree>
    <p:extLst>
      <p:ext uri="{BB962C8B-B14F-4D97-AF65-F5344CB8AC3E}">
        <p14:creationId xmlns:p14="http://schemas.microsoft.com/office/powerpoint/2010/main" val="2802752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96341" y="2802979"/>
            <a:ext cx="2210460" cy="1057641"/>
          </a:xfrm>
        </p:spPr>
        <p:txBody>
          <a:bodyPr/>
          <a:lstStyle/>
          <a:p>
            <a:r>
              <a:rPr lang="en-US" dirty="0"/>
              <a:t>Plan of Action</a:t>
            </a:r>
          </a:p>
          <a:p>
            <a:endParaRPr lang="en-US" dirty="0"/>
          </a:p>
        </p:txBody>
      </p:sp>
      <p:sp>
        <p:nvSpPr>
          <p:cNvPr id="3" name="Text Placeholder 2"/>
          <p:cNvSpPr>
            <a:spLocks noGrp="1"/>
          </p:cNvSpPr>
          <p:nvPr>
            <p:ph type="body" sz="quarter" idx="14"/>
          </p:nvPr>
        </p:nvSpPr>
        <p:spPr/>
        <p:txBody>
          <a:bodyPr/>
          <a:lstStyle/>
          <a:p>
            <a:pPr marL="0" indent="0">
              <a:buNone/>
            </a:pPr>
            <a:r>
              <a:rPr lang="en-US" dirty="0"/>
              <a:t>After data verification at each site:</a:t>
            </a:r>
          </a:p>
          <a:p>
            <a:pPr marL="566738"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Determine data quality issues.</a:t>
            </a:r>
          </a:p>
          <a:p>
            <a:pPr marL="566738"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Propose solutions.</a:t>
            </a:r>
          </a:p>
          <a:p>
            <a:pPr marL="566738"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Designate a responsible person to oversee and address the data quality issues.</a:t>
            </a:r>
          </a:p>
          <a:p>
            <a:pPr marL="566738"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Determine solution implementation deadlines.</a:t>
            </a:r>
          </a:p>
          <a:p>
            <a:pPr marL="566738"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Designate a person or a committee to monitor plan of action implementation.</a:t>
            </a:r>
          </a:p>
          <a:p>
            <a:endParaRPr lang="en-US" dirty="0"/>
          </a:p>
        </p:txBody>
      </p:sp>
    </p:spTree>
    <p:extLst>
      <p:ext uri="{BB962C8B-B14F-4D97-AF65-F5344CB8AC3E}">
        <p14:creationId xmlns:p14="http://schemas.microsoft.com/office/powerpoint/2010/main" val="4183855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pPr marL="285750" indent="-285750"/>
            <a:r>
              <a:rPr lang="en-US" dirty="0"/>
              <a:t>Review, discuss, and interpret results.</a:t>
            </a:r>
          </a:p>
          <a:p>
            <a:pPr marL="285750" indent="-285750"/>
            <a:r>
              <a:rPr lang="en-US" dirty="0"/>
              <a:t>Prepare a plan of action.</a:t>
            </a:r>
          </a:p>
        </p:txBody>
      </p:sp>
      <p:sp>
        <p:nvSpPr>
          <p:cNvPr id="2" name="Text Placeholder 1"/>
          <p:cNvSpPr>
            <a:spLocks noGrp="1"/>
          </p:cNvSpPr>
          <p:nvPr>
            <p:ph type="body" sz="quarter" idx="11"/>
          </p:nvPr>
        </p:nvSpPr>
        <p:spPr>
          <a:prstGeom prst="rect">
            <a:avLst/>
          </a:prstGeom>
        </p:spPr>
        <p:txBody>
          <a:bodyPr/>
          <a:lstStyle/>
          <a:p>
            <a:r>
              <a:rPr lang="en-US" dirty="0"/>
              <a:t>Group Exercise</a:t>
            </a:r>
          </a:p>
        </p:txBody>
      </p:sp>
    </p:spTree>
    <p:extLst>
      <p:ext uri="{BB962C8B-B14F-4D97-AF65-F5344CB8AC3E}">
        <p14:creationId xmlns:p14="http://schemas.microsoft.com/office/powerpoint/2010/main" val="2393188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2.xml><?xml version="1.0" encoding="utf-8"?>
<ds:datastoreItem xmlns:ds="http://schemas.openxmlformats.org/officeDocument/2006/customXml" ds:itemID="{2B7A83AB-7F46-4BB6-AFF8-34082BEF2AE0}">
  <ds:schemaRefs>
    <ds:schemaRef ds:uri="http://purl.org/dc/dcmitype/"/>
    <ds:schemaRef ds:uri="http://schemas.microsoft.com/office/infopath/2007/PartnerControl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173</TotalTime>
  <Words>252</Words>
  <Application>Microsoft Office PowerPoint</Application>
  <PresentationFormat>On-screen Show (4:3)</PresentationFormat>
  <Paragraphs>27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36</cp:revision>
  <dcterms:created xsi:type="dcterms:W3CDTF">2019-05-28T18:26:11Z</dcterms:created>
  <dcterms:modified xsi:type="dcterms:W3CDTF">2021-03-16T18:13:39Z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