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5" r:id="rId5"/>
    <p:sldId id="258" r:id="rId6"/>
    <p:sldId id="264" r:id="rId7"/>
    <p:sldId id="266" r:id="rId8"/>
    <p:sldId id="267" r:id="rId9"/>
    <p:sldId id="268"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 id="2" name="Lauren Gilliss" initials="LG" lastIdx="1" clrIdx="1">
    <p:extLst>
      <p:ext uri="{19B8F6BF-5375-455C-9EA6-DF929625EA0E}">
        <p15:presenceInfo xmlns:p15="http://schemas.microsoft.com/office/powerpoint/2012/main" userId="Lauren Gillis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AFE29D00-A6E6-4F29-BE5C-0E71BB63A999}"/>
    <pc:docChg chg="custSel">
      <pc:chgData name="Gretchen Tremont" userId="b03e7c71-df36-495a-b721-4832b2128a5e" providerId="ADAL" clId="{AFE29D00-A6E6-4F29-BE5C-0E71BB63A999}" dt="2021-02-15T18:17:29.349" v="1" actId="1592"/>
      <pc:docMkLst>
        <pc:docMk/>
      </pc:docMkLst>
      <pc:sldChg chg="delCm">
        <pc:chgData name="Gretchen Tremont" userId="b03e7c71-df36-495a-b721-4832b2128a5e" providerId="ADAL" clId="{AFE29D00-A6E6-4F29-BE5C-0E71BB63A999}" dt="2021-02-15T18:17:29.349" v="1" actId="1592"/>
        <pc:sldMkLst>
          <pc:docMk/>
          <pc:sldMk cId="2130739159"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0969C1-47D0-423A-A18B-5A39F5874C71}" type="datetimeFigureOut">
              <a:rPr lang="en-US" smtClean="0"/>
              <a:t>3/16/2021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1AE1B6-1986-402B-9642-00C8EC30367D}" type="slidenum">
              <a:rPr lang="en-US" smtClean="0"/>
              <a:t>‹#›</a:t>
            </a:fld>
            <a:endParaRPr lang="en-US" dirty="0"/>
          </a:p>
        </p:txBody>
      </p:sp>
    </p:spTree>
    <p:extLst>
      <p:ext uri="{BB962C8B-B14F-4D97-AF65-F5344CB8AC3E}">
        <p14:creationId xmlns:p14="http://schemas.microsoft.com/office/powerpoint/2010/main" val="1123334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1</a:t>
            </a:fld>
            <a:endParaRPr lang="en-US" dirty="0"/>
          </a:p>
        </p:txBody>
      </p:sp>
    </p:spTree>
    <p:extLst>
      <p:ext uri="{BB962C8B-B14F-4D97-AF65-F5344CB8AC3E}">
        <p14:creationId xmlns:p14="http://schemas.microsoft.com/office/powerpoint/2010/main" val="1461365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2</a:t>
            </a:fld>
            <a:endParaRPr lang="en-US" dirty="0"/>
          </a:p>
        </p:txBody>
      </p:sp>
    </p:spTree>
    <p:extLst>
      <p:ext uri="{BB962C8B-B14F-4D97-AF65-F5344CB8AC3E}">
        <p14:creationId xmlns:p14="http://schemas.microsoft.com/office/powerpoint/2010/main" val="3528497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3</a:t>
            </a:fld>
            <a:endParaRPr lang="en-US" dirty="0"/>
          </a:p>
        </p:txBody>
      </p:sp>
    </p:spTree>
    <p:extLst>
      <p:ext uri="{BB962C8B-B14F-4D97-AF65-F5344CB8AC3E}">
        <p14:creationId xmlns:p14="http://schemas.microsoft.com/office/powerpoint/2010/main" val="29573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4</a:t>
            </a:fld>
            <a:endParaRPr lang="en-US" dirty="0"/>
          </a:p>
        </p:txBody>
      </p:sp>
    </p:spTree>
    <p:extLst>
      <p:ext uri="{BB962C8B-B14F-4D97-AF65-F5344CB8AC3E}">
        <p14:creationId xmlns:p14="http://schemas.microsoft.com/office/powerpoint/2010/main" val="62793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5</a:t>
            </a:fld>
            <a:endParaRPr lang="en-US" dirty="0"/>
          </a:p>
        </p:txBody>
      </p:sp>
    </p:spTree>
    <p:extLst>
      <p:ext uri="{BB962C8B-B14F-4D97-AF65-F5344CB8AC3E}">
        <p14:creationId xmlns:p14="http://schemas.microsoft.com/office/powerpoint/2010/main" val="3942994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6</a:t>
            </a:fld>
            <a:endParaRPr lang="en-US" dirty="0"/>
          </a:p>
        </p:txBody>
      </p:sp>
    </p:spTree>
    <p:extLst>
      <p:ext uri="{BB962C8B-B14F-4D97-AF65-F5344CB8AC3E}">
        <p14:creationId xmlns:p14="http://schemas.microsoft.com/office/powerpoint/2010/main" val="405729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7</a:t>
            </a:fld>
            <a:endParaRPr lang="en-US" dirty="0"/>
          </a:p>
        </p:txBody>
      </p:sp>
    </p:spTree>
    <p:extLst>
      <p:ext uri="{BB962C8B-B14F-4D97-AF65-F5344CB8AC3E}">
        <p14:creationId xmlns:p14="http://schemas.microsoft.com/office/powerpoint/2010/main" val="13158503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51227" y="5982980"/>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4955470"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23668"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677690" y="6009799"/>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55301" y="6185892"/>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811049" y="5951862"/>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674243"/>
            <a:ext cx="5066568"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2214" y="6127955"/>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p:txBody>
          <a:bodyPr/>
          <a:lstStyle/>
          <a:p>
            <a:r>
              <a:rPr lang="en-US" dirty="0"/>
              <a:t>Site Data Verification</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617075"/>
            <a:ext cx="7639822" cy="2590800"/>
          </a:xfrm>
        </p:spPr>
        <p:txBody>
          <a:bodyPr/>
          <a:lstStyle/>
          <a:p>
            <a:pPr lvl="0"/>
            <a:r>
              <a:rPr lang="en-US" dirty="0"/>
              <a:t>Review and document the availability and completeness of data sources for the selected reporting period.</a:t>
            </a:r>
          </a:p>
          <a:p>
            <a:pPr lvl="0"/>
            <a:r>
              <a:rPr lang="en-US" dirty="0"/>
              <a:t>Recount recorded data from source documents and compare the verified numbers with the site reported numbers and explain discrepancies, if any.</a:t>
            </a:r>
          </a:p>
          <a:p>
            <a:r>
              <a:rPr lang="en-US" dirty="0"/>
              <a:t>Cross-check indicator data between multiple available data sources to validate data.</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8" y="874235"/>
            <a:ext cx="6830291" cy="837214"/>
          </a:xfrm>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902775"/>
            <a:ext cx="8292485" cy="4667841"/>
          </a:xfrm>
        </p:spPr>
        <p:txBody>
          <a:bodyPr/>
          <a:lstStyle/>
          <a:p>
            <a:r>
              <a:rPr lang="en-US" dirty="0"/>
              <a:t>FP registers</a:t>
            </a:r>
          </a:p>
          <a:p>
            <a:r>
              <a:rPr lang="en-US" dirty="0"/>
              <a:t>FP client dossier</a:t>
            </a:r>
          </a:p>
          <a:p>
            <a:r>
              <a:rPr lang="en-US" dirty="0"/>
              <a:t>Contraceptive distribution register</a:t>
            </a:r>
          </a:p>
          <a:p>
            <a:r>
              <a:rPr lang="en-US" dirty="0"/>
              <a:t>Contraceptive method stock files</a:t>
            </a:r>
          </a:p>
          <a:p>
            <a:r>
              <a:rPr lang="en-US" dirty="0"/>
              <a:t>Counseling register</a:t>
            </a:r>
          </a:p>
          <a:p>
            <a:r>
              <a:rPr lang="en-US" dirty="0"/>
              <a:t>FP group discussion form</a:t>
            </a:r>
          </a:p>
          <a:p>
            <a:r>
              <a:rPr lang="en-US" dirty="0"/>
              <a:t>Data aggregation guideline</a:t>
            </a:r>
          </a:p>
          <a:p>
            <a:r>
              <a:rPr lang="en-US" dirty="0"/>
              <a:t>Guideline for data collection and reporting</a:t>
            </a:r>
          </a:p>
          <a:p>
            <a:r>
              <a:rPr lang="en-US" dirty="0"/>
              <a:t>Data report form </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8" y="766170"/>
            <a:ext cx="7598258" cy="837214"/>
          </a:xfrm>
        </p:spPr>
        <p:txBody>
          <a:bodyPr/>
          <a:lstStyle/>
          <a:p>
            <a:r>
              <a:rPr lang="en-US" dirty="0"/>
              <a:t>Data Sources for Selected Reporting Periods</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06898" y="1910955"/>
            <a:ext cx="8292485" cy="2590800"/>
          </a:xfrm>
        </p:spPr>
        <p:txBody>
          <a:bodyPr/>
          <a:lstStyle/>
          <a:p>
            <a:r>
              <a:rPr lang="en-US" dirty="0"/>
              <a:t>Paper-based report from facility to upper level:</a:t>
            </a:r>
          </a:p>
          <a:p>
            <a:pPr lvl="1">
              <a:buFont typeface="Courier New" panose="02070309020205020404" pitchFamily="49" charset="0"/>
              <a:buChar char="o"/>
            </a:pPr>
            <a:r>
              <a:rPr lang="en-US" dirty="0"/>
              <a:t>Data source to recount recorded data</a:t>
            </a:r>
          </a:p>
          <a:p>
            <a:pPr lvl="1">
              <a:buFont typeface="Courier New" panose="02070309020205020404" pitchFamily="49" charset="0"/>
              <a:buChar char="o"/>
            </a:pPr>
            <a:r>
              <a:rPr lang="en-US" dirty="0"/>
              <a:t>Data report to compare recounted records and reported data</a:t>
            </a:r>
          </a:p>
          <a:p>
            <a:pPr lvl="1">
              <a:buFont typeface="Courier New" panose="02070309020205020404" pitchFamily="49" charset="0"/>
              <a:buChar char="o"/>
            </a:pPr>
            <a:r>
              <a:rPr lang="en-US" dirty="0"/>
              <a:t>Other data sources to cross-check records and reports</a:t>
            </a:r>
          </a:p>
          <a:p>
            <a:r>
              <a:rPr lang="en-US" dirty="0"/>
              <a:t>Electronic report entered at facility or at district:</a:t>
            </a:r>
          </a:p>
          <a:p>
            <a:pPr lvl="1">
              <a:buFont typeface="Courier New" panose="02070309020205020404" pitchFamily="49" charset="0"/>
              <a:buChar char="o"/>
            </a:pPr>
            <a:r>
              <a:rPr lang="en-US" dirty="0"/>
              <a:t>Aggregated paper-based report to compare with electronic report</a:t>
            </a:r>
          </a:p>
          <a:p>
            <a:pPr lvl="1">
              <a:buFont typeface="Courier New" panose="02070309020205020404" pitchFamily="49" charset="0"/>
              <a:buChar char="o"/>
            </a:pPr>
            <a:r>
              <a:rPr lang="en-US" dirty="0"/>
              <a:t>Aggregated electronic medical record to compare with electronic report</a:t>
            </a:r>
          </a:p>
          <a:p>
            <a:pPr lvl="1">
              <a:buFont typeface="Courier New" panose="02070309020205020404" pitchFamily="49" charset="0"/>
              <a:buChar char="o"/>
            </a:pPr>
            <a:r>
              <a:rPr lang="en-US" dirty="0"/>
              <a:t>Cross-check with data validation rules</a:t>
            </a:r>
          </a:p>
          <a:p>
            <a:endParaRPr lang="en-US" dirty="0"/>
          </a:p>
        </p:txBody>
      </p:sp>
      <p:sp>
        <p:nvSpPr>
          <p:cNvPr id="3" name="Text Placeholder 2"/>
          <p:cNvSpPr>
            <a:spLocks noGrp="1"/>
          </p:cNvSpPr>
          <p:nvPr>
            <p:ph type="body" sz="quarter" idx="14"/>
          </p:nvPr>
        </p:nvSpPr>
        <p:spPr/>
        <p:txBody>
          <a:bodyPr/>
          <a:lstStyle/>
          <a:p>
            <a:r>
              <a:rPr lang="en-US" dirty="0"/>
              <a:t>Data Verification Process</a:t>
            </a:r>
          </a:p>
        </p:txBody>
      </p:sp>
    </p:spTree>
    <p:extLst>
      <p:ext uri="{BB962C8B-B14F-4D97-AF65-F5344CB8AC3E}">
        <p14:creationId xmlns:p14="http://schemas.microsoft.com/office/powerpoint/2010/main" val="1902025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06898" y="1719896"/>
            <a:ext cx="8292485" cy="2590800"/>
          </a:xfrm>
        </p:spPr>
        <p:txBody>
          <a:bodyPr/>
          <a:lstStyle/>
          <a:p>
            <a:r>
              <a:rPr lang="en-US" dirty="0"/>
              <a:t>FP register, contraceptive distribution register, FP client dossier</a:t>
            </a:r>
          </a:p>
          <a:p>
            <a:r>
              <a:rPr lang="en-US" dirty="0"/>
              <a:t>Counseling register, FP client dossier, data report form</a:t>
            </a:r>
          </a:p>
          <a:p>
            <a:r>
              <a:rPr lang="en-US" dirty="0"/>
              <a:t>Contraceptive distribution register, FP client dossier, data report form</a:t>
            </a:r>
          </a:p>
          <a:p>
            <a:r>
              <a:rPr lang="en-US" dirty="0"/>
              <a:t>FP register, counseling register, data report form</a:t>
            </a:r>
          </a:p>
          <a:p>
            <a:r>
              <a:rPr lang="en-US" dirty="0"/>
              <a:t>FP register, FP client dossier, data report form</a:t>
            </a:r>
          </a:p>
          <a:p>
            <a:r>
              <a:rPr lang="en-US" dirty="0"/>
              <a:t>FP register, contraceptive distribution register, data report form</a:t>
            </a:r>
          </a:p>
          <a:p>
            <a:endParaRPr lang="en-US" dirty="0"/>
          </a:p>
          <a:p>
            <a:endParaRPr lang="en-US" dirty="0"/>
          </a:p>
        </p:txBody>
      </p:sp>
      <p:sp>
        <p:nvSpPr>
          <p:cNvPr id="3" name="Text Placeholder 2"/>
          <p:cNvSpPr>
            <a:spLocks noGrp="1"/>
          </p:cNvSpPr>
          <p:nvPr>
            <p:ph type="body" sz="quarter" idx="14"/>
          </p:nvPr>
        </p:nvSpPr>
        <p:spPr>
          <a:xfrm>
            <a:off x="406898" y="917332"/>
            <a:ext cx="6830291" cy="837214"/>
          </a:xfrm>
        </p:spPr>
        <p:txBody>
          <a:bodyPr/>
          <a:lstStyle/>
          <a:p>
            <a:r>
              <a:rPr lang="en-US" dirty="0"/>
              <a:t>Indicator Data Cross-Check</a:t>
            </a:r>
          </a:p>
        </p:txBody>
      </p:sp>
    </p:spTree>
    <p:extLst>
      <p:ext uri="{BB962C8B-B14F-4D97-AF65-F5344CB8AC3E}">
        <p14:creationId xmlns:p14="http://schemas.microsoft.com/office/powerpoint/2010/main" val="819484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86095" y="1504235"/>
            <a:ext cx="7025440" cy="2857500"/>
          </a:xfrm>
        </p:spPr>
        <p:txBody>
          <a:bodyPr/>
          <a:lstStyle/>
          <a:p>
            <a:r>
              <a:rPr lang="en-US" dirty="0"/>
              <a:t>Determine the data sources where selected data elements are recorded.</a:t>
            </a:r>
          </a:p>
          <a:p>
            <a:r>
              <a:rPr lang="en-US" dirty="0"/>
              <a:t>Recount the number of cases for the selected indicator and period.</a:t>
            </a:r>
          </a:p>
          <a:p>
            <a:r>
              <a:rPr lang="en-US" dirty="0"/>
              <a:t>Review the number of facility reports available against the expected number.</a:t>
            </a:r>
          </a:p>
          <a:p>
            <a:r>
              <a:rPr lang="en-US" dirty="0"/>
              <a:t>Review the date of submission of reports in the district log. </a:t>
            </a:r>
          </a:p>
          <a:p>
            <a:r>
              <a:rPr lang="en-US" dirty="0"/>
              <a:t>Complete the RDQA data verification part.</a:t>
            </a:r>
          </a:p>
          <a:p>
            <a:r>
              <a:rPr lang="en-US" dirty="0"/>
              <a:t>Display the results.</a:t>
            </a:r>
          </a:p>
          <a:p>
            <a:endParaRPr lang="en-US" dirty="0"/>
          </a:p>
        </p:txBody>
      </p:sp>
      <p:sp>
        <p:nvSpPr>
          <p:cNvPr id="3" name="Text Placeholder 2"/>
          <p:cNvSpPr>
            <a:spLocks noGrp="1"/>
          </p:cNvSpPr>
          <p:nvPr>
            <p:ph type="body" sz="quarter" idx="11"/>
          </p:nvPr>
        </p:nvSpPr>
        <p:spPr/>
        <p:txBody>
          <a:bodyPr/>
          <a:lstStyle/>
          <a:p>
            <a:r>
              <a:rPr lang="en-US" dirty="0"/>
              <a:t>Group Exercise </a:t>
            </a:r>
          </a:p>
        </p:txBody>
      </p:sp>
    </p:spTree>
    <p:extLst>
      <p:ext uri="{BB962C8B-B14F-4D97-AF65-F5344CB8AC3E}">
        <p14:creationId xmlns:p14="http://schemas.microsoft.com/office/powerpoint/2010/main" val="41239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7A83AB-7F46-4BB6-AFF8-34082BEF2AE0}">
  <ds:schemaRef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FCF553-ADD1-418D-AD1D-6000400940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262</TotalTime>
  <Words>295</Words>
  <Application>Microsoft Office PowerPoint</Application>
  <PresentationFormat>On-screen Show (4:3)</PresentationFormat>
  <Paragraphs>48</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Century Gothic</vt:lpstr>
      <vt:lpstr>Courier New</vt:lpstr>
      <vt:lpstr>Franklin Gothic Medium</vt:lpstr>
      <vt:lpstr>Futura LT Pro Book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33</cp:revision>
  <dcterms:created xsi:type="dcterms:W3CDTF">2019-05-28T18:26:11Z</dcterms:created>
  <dcterms:modified xsi:type="dcterms:W3CDTF">2021-03-16T18:12:04Z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